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3.xml" ContentType="application/vnd.openxmlformats-officedocument.presentationml.tags+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9" r:id="rId2"/>
  </p:sldMasterIdLst>
  <p:handoutMasterIdLst>
    <p:handoutMasterId r:id="rId70"/>
  </p:handoutMasterIdLst>
  <p:sldIdLst>
    <p:sldId id="259" r:id="rId3"/>
    <p:sldId id="294" r:id="rId4"/>
    <p:sldId id="256" r:id="rId5"/>
    <p:sldId id="285" r:id="rId6"/>
    <p:sldId id="260" r:id="rId7"/>
    <p:sldId id="261" r:id="rId8"/>
    <p:sldId id="262" r:id="rId9"/>
    <p:sldId id="263" r:id="rId10"/>
    <p:sldId id="264" r:id="rId11"/>
    <p:sldId id="271" r:id="rId12"/>
    <p:sldId id="274" r:id="rId13"/>
    <p:sldId id="266" r:id="rId14"/>
    <p:sldId id="267" r:id="rId15"/>
    <p:sldId id="268" r:id="rId16"/>
    <p:sldId id="269" r:id="rId17"/>
    <p:sldId id="270" r:id="rId18"/>
    <p:sldId id="272" r:id="rId19"/>
    <p:sldId id="273" r:id="rId20"/>
    <p:sldId id="275" r:id="rId21"/>
    <p:sldId id="276" r:id="rId22"/>
    <p:sldId id="277" r:id="rId23"/>
    <p:sldId id="278" r:id="rId24"/>
    <p:sldId id="279" r:id="rId25"/>
    <p:sldId id="280" r:id="rId26"/>
    <p:sldId id="292" r:id="rId27"/>
    <p:sldId id="281" r:id="rId28"/>
    <p:sldId id="290" r:id="rId29"/>
    <p:sldId id="283" r:id="rId30"/>
    <p:sldId id="284" r:id="rId31"/>
    <p:sldId id="293" r:id="rId32"/>
    <p:sldId id="289" r:id="rId33"/>
    <p:sldId id="324" r:id="rId34"/>
    <p:sldId id="295" r:id="rId35"/>
    <p:sldId id="296" r:id="rId36"/>
    <p:sldId id="325" r:id="rId37"/>
    <p:sldId id="326" r:id="rId38"/>
    <p:sldId id="327" r:id="rId39"/>
    <p:sldId id="328" r:id="rId40"/>
    <p:sldId id="329" r:id="rId41"/>
    <p:sldId id="330" r:id="rId42"/>
    <p:sldId id="331" r:id="rId43"/>
    <p:sldId id="332" r:id="rId44"/>
    <p:sldId id="333" r:id="rId45"/>
    <p:sldId id="334" r:id="rId46"/>
    <p:sldId id="335" r:id="rId47"/>
    <p:sldId id="336" r:id="rId48"/>
    <p:sldId id="337" r:id="rId49"/>
    <p:sldId id="338" r:id="rId50"/>
    <p:sldId id="339" r:id="rId51"/>
    <p:sldId id="340" r:id="rId52"/>
    <p:sldId id="341" r:id="rId53"/>
    <p:sldId id="342" r:id="rId54"/>
    <p:sldId id="343" r:id="rId55"/>
    <p:sldId id="344" r:id="rId56"/>
    <p:sldId id="345" r:id="rId57"/>
    <p:sldId id="346" r:id="rId58"/>
    <p:sldId id="347" r:id="rId59"/>
    <p:sldId id="348" r:id="rId60"/>
    <p:sldId id="349" r:id="rId61"/>
    <p:sldId id="350" r:id="rId62"/>
    <p:sldId id="323" r:id="rId63"/>
    <p:sldId id="291" r:id="rId64"/>
    <p:sldId id="286" r:id="rId65"/>
    <p:sldId id="287" r:id="rId66"/>
    <p:sldId id="288" r:id="rId67"/>
    <p:sldId id="416" r:id="rId68"/>
    <p:sldId id="379" r:id="rId69"/>
  </p:sldIdLst>
  <p:sldSz cx="12192000" cy="6858000"/>
  <p:notesSz cx="6858000" cy="9144000"/>
  <p:custDataLst>
    <p:tags r:id="rId7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配色1" id="{454E4039-588C-4006-90C6-F18D0BEC235D}">
          <p14:sldIdLst>
            <p14:sldId id="259"/>
            <p14:sldId id="294"/>
            <p14:sldId id="256"/>
            <p14:sldId id="285"/>
            <p14:sldId id="260"/>
            <p14:sldId id="261"/>
            <p14:sldId id="262"/>
            <p14:sldId id="263"/>
            <p14:sldId id="264"/>
            <p14:sldId id="271"/>
            <p14:sldId id="274"/>
            <p14:sldId id="266"/>
            <p14:sldId id="267"/>
            <p14:sldId id="268"/>
            <p14:sldId id="269"/>
            <p14:sldId id="270"/>
            <p14:sldId id="272"/>
            <p14:sldId id="273"/>
            <p14:sldId id="275"/>
            <p14:sldId id="276"/>
            <p14:sldId id="277"/>
            <p14:sldId id="278"/>
            <p14:sldId id="279"/>
            <p14:sldId id="280"/>
            <p14:sldId id="292"/>
            <p14:sldId id="281"/>
            <p14:sldId id="290"/>
            <p14:sldId id="283"/>
            <p14:sldId id="284"/>
            <p14:sldId id="293"/>
            <p14:sldId id="289"/>
          </p14:sldIdLst>
        </p14:section>
        <p14:section name="配色2" id="{0FE8A13C-8682-475A-8853-32E87304C423}">
          <p14:sldIdLst>
            <p14:sldId id="324"/>
            <p14:sldId id="295"/>
            <p14:sldId id="296"/>
            <p14:sldId id="325"/>
            <p14:sldId id="326"/>
            <p14:sldId id="327"/>
            <p14:sldId id="328"/>
            <p14:sldId id="329"/>
            <p14:sldId id="330"/>
            <p14:sldId id="331"/>
            <p14:sldId id="332"/>
            <p14:sldId id="333"/>
            <p14:sldId id="334"/>
            <p14:sldId id="335"/>
            <p14:sldId id="336"/>
            <p14:sldId id="337"/>
            <p14:sldId id="338"/>
            <p14:sldId id="339"/>
            <p14:sldId id="340"/>
            <p14:sldId id="341"/>
            <p14:sldId id="342"/>
            <p14:sldId id="343"/>
            <p14:sldId id="344"/>
            <p14:sldId id="345"/>
            <p14:sldId id="346"/>
            <p14:sldId id="347"/>
            <p14:sldId id="348"/>
            <p14:sldId id="349"/>
            <p14:sldId id="350"/>
            <p14:sldId id="323"/>
          </p14:sldIdLst>
        </p14:section>
        <p14:section name="标注" id="{8BF066F5-9785-4294-9DCE-907037B64C41}">
          <p14:sldIdLst>
            <p14:sldId id="291"/>
            <p14:sldId id="286"/>
            <p14:sldId id="287"/>
            <p14:sldId id="288"/>
            <p14:sldId id="416"/>
            <p14:sldId id="379"/>
          </p14:sldIdLst>
        </p14:section>
      </p14:sectionLst>
    </p:ext>
    <p:ext uri="{EFAFB233-063F-42B5-8137-9DF3F51BA10A}">
      <p15:sldGuideLst xmlns:p15="http://schemas.microsoft.com/office/powerpoint/2012/main">
        <p15:guide id="1" pos="7378" userDrawn="1">
          <p15:clr>
            <a:srgbClr val="A4A3A4"/>
          </p15:clr>
        </p15:guide>
        <p15:guide id="2" pos="302" userDrawn="1">
          <p15:clr>
            <a:srgbClr val="A4A3A4"/>
          </p15:clr>
        </p15:guide>
        <p15:guide id="3" orient="horz" pos="4065" userDrawn="1">
          <p15:clr>
            <a:srgbClr val="A4A3A4"/>
          </p15:clr>
        </p15:guide>
        <p15:guide id="4" orient="horz" pos="459"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599" autoAdjust="0"/>
    <p:restoredTop sz="94660"/>
  </p:normalViewPr>
  <p:slideViewPr>
    <p:cSldViewPr snapToGrid="0">
      <p:cViewPr>
        <p:scale>
          <a:sx n="75" d="100"/>
          <a:sy n="75" d="100"/>
        </p:scale>
        <p:origin x="1260" y="1326"/>
      </p:cViewPr>
      <p:guideLst>
        <p:guide pos="7378"/>
        <p:guide pos="302"/>
        <p:guide orient="horz" pos="4065"/>
        <p:guide orient="horz" pos="459"/>
      </p:guideLst>
    </p:cSldViewPr>
  </p:slideViewPr>
  <p:notesTextViewPr>
    <p:cViewPr>
      <p:scale>
        <a:sx n="1" d="1"/>
        <a:sy n="1" d="1"/>
      </p:scale>
      <p:origin x="0" y="0"/>
    </p:cViewPr>
  </p:notesTextViewPr>
  <p:sorterViewPr>
    <p:cViewPr>
      <p:scale>
        <a:sx n="75" d="100"/>
        <a:sy n="75" d="100"/>
      </p:scale>
      <p:origin x="0" y="-9974"/>
    </p:cViewPr>
  </p:sorterViewPr>
  <p:notesViewPr>
    <p:cSldViewPr snapToGrid="0">
      <p:cViewPr varScale="1">
        <p:scale>
          <a:sx n="60" d="100"/>
          <a:sy n="60" d="100"/>
        </p:scale>
        <p:origin x="2410" y="38"/>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theme" Target="theme/theme1.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handoutMaster" Target="handoutMasters/handoutMaster1.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71" Type="http://schemas.openxmlformats.org/officeDocument/2006/relationships/tags" Target="tags/tag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accent1"/>
            </a:solidFill>
            <a:ln>
              <a:noFill/>
            </a:ln>
            <a:effectLst/>
          </c:spPr>
          <c:invertIfNegative val="0"/>
          <c:dPt>
            <c:idx val="0"/>
            <c:invertIfNegative val="0"/>
            <c:bubble3D val="0"/>
            <c:spPr>
              <a:solidFill>
                <a:schemeClr val="accent2"/>
              </a:solidFill>
              <a:ln>
                <a:noFill/>
              </a:ln>
              <a:effectLst/>
            </c:spPr>
            <c:extLst>
              <c:ext xmlns:c16="http://schemas.microsoft.com/office/drawing/2014/chart" uri="{C3380CC4-5D6E-409C-BE32-E72D297353CC}">
                <c16:uniqueId val="{00000004-0E2C-4967-814A-5DAD74D851C7}"/>
              </c:ext>
            </c:extLst>
          </c:dPt>
          <c:dPt>
            <c:idx val="1"/>
            <c:invertIfNegative val="0"/>
            <c:bubble3D val="0"/>
            <c:spPr>
              <a:solidFill>
                <a:schemeClr val="accent3"/>
              </a:solidFill>
              <a:ln>
                <a:noFill/>
              </a:ln>
              <a:effectLst/>
            </c:spPr>
            <c:extLst>
              <c:ext xmlns:c16="http://schemas.microsoft.com/office/drawing/2014/chart" uri="{C3380CC4-5D6E-409C-BE32-E72D297353CC}">
                <c16:uniqueId val="{00000005-0E2C-4967-814A-5DAD74D851C7}"/>
              </c:ext>
            </c:extLst>
          </c:dPt>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Sheet1!$A$2:$A$3</c:f>
              <c:numCache>
                <c:formatCode>General</c:formatCode>
                <c:ptCount val="2"/>
                <c:pt idx="0">
                  <c:v>2019</c:v>
                </c:pt>
                <c:pt idx="1">
                  <c:v>2020</c:v>
                </c:pt>
              </c:numCache>
            </c:numRef>
          </c:cat>
          <c:val>
            <c:numRef>
              <c:f>Sheet1!$B$2:$B$3</c:f>
              <c:numCache>
                <c:formatCode>General</c:formatCode>
                <c:ptCount val="2"/>
                <c:pt idx="0">
                  <c:v>16.8</c:v>
                </c:pt>
                <c:pt idx="1">
                  <c:v>25.13</c:v>
                </c:pt>
              </c:numCache>
            </c:numRef>
          </c:val>
          <c:extLst>
            <c:ext xmlns:c16="http://schemas.microsoft.com/office/drawing/2014/chart" uri="{C3380CC4-5D6E-409C-BE32-E72D297353CC}">
              <c16:uniqueId val="{00000000-0E2C-4967-814A-5DAD74D851C7}"/>
            </c:ext>
          </c:extLst>
        </c:ser>
        <c:dLbls>
          <c:showLegendKey val="0"/>
          <c:showVal val="0"/>
          <c:showCatName val="0"/>
          <c:showSerName val="0"/>
          <c:showPercent val="0"/>
          <c:showBubbleSize val="0"/>
        </c:dLbls>
        <c:gapWidth val="219"/>
        <c:axId val="407469263"/>
        <c:axId val="407460111"/>
      </c:barChart>
      <c:catAx>
        <c:axId val="40746926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crossAx val="407460111"/>
        <c:crosses val="autoZero"/>
        <c:auto val="1"/>
        <c:lblAlgn val="ctr"/>
        <c:lblOffset val="100"/>
        <c:noMultiLvlLbl val="0"/>
      </c:catAx>
      <c:valAx>
        <c:axId val="407460111"/>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crossAx val="40746926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Sheet1!$A$2:$A$6</c:f>
              <c:numCache>
                <c:formatCode>General</c:formatCode>
                <c:ptCount val="5"/>
                <c:pt idx="0">
                  <c:v>2015</c:v>
                </c:pt>
                <c:pt idx="1">
                  <c:v>2016</c:v>
                </c:pt>
                <c:pt idx="2">
                  <c:v>2017</c:v>
                </c:pt>
                <c:pt idx="3">
                  <c:v>2018</c:v>
                </c:pt>
                <c:pt idx="4">
                  <c:v>2019</c:v>
                </c:pt>
              </c:numCache>
            </c:numRef>
          </c:cat>
          <c:val>
            <c:numRef>
              <c:f>Sheet1!$B$2:$B$6</c:f>
              <c:numCache>
                <c:formatCode>General</c:formatCode>
                <c:ptCount val="5"/>
                <c:pt idx="0">
                  <c:v>5391</c:v>
                </c:pt>
                <c:pt idx="1">
                  <c:v>6134</c:v>
                </c:pt>
                <c:pt idx="2">
                  <c:v>6944</c:v>
                </c:pt>
                <c:pt idx="3">
                  <c:v>7556</c:v>
                </c:pt>
                <c:pt idx="4">
                  <c:v>8610</c:v>
                </c:pt>
              </c:numCache>
            </c:numRef>
          </c:val>
          <c:extLst>
            <c:ext xmlns:c16="http://schemas.microsoft.com/office/drawing/2014/chart" uri="{C3380CC4-5D6E-409C-BE32-E72D297353CC}">
              <c16:uniqueId val="{00000000-F0E0-46D7-914E-774273A058FD}"/>
            </c:ext>
          </c:extLst>
        </c:ser>
        <c:dLbls>
          <c:dLblPos val="outEnd"/>
          <c:showLegendKey val="0"/>
          <c:showVal val="1"/>
          <c:showCatName val="0"/>
          <c:showSerName val="0"/>
          <c:showPercent val="0"/>
          <c:showBubbleSize val="0"/>
        </c:dLbls>
        <c:gapWidth val="219"/>
        <c:overlap val="-27"/>
        <c:axId val="681554703"/>
        <c:axId val="681557199"/>
      </c:barChart>
      <c:catAx>
        <c:axId val="68155470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crossAx val="681557199"/>
        <c:crosses val="autoZero"/>
        <c:auto val="1"/>
        <c:lblAlgn val="ctr"/>
        <c:lblOffset val="100"/>
        <c:noMultiLvlLbl val="0"/>
      </c:catAx>
      <c:valAx>
        <c:axId val="681557199"/>
        <c:scaling>
          <c:orientation val="minMax"/>
          <c:max val="9000"/>
          <c:min val="4000"/>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crossAx val="681554703"/>
        <c:crosses val="autoZero"/>
        <c:crossBetween val="between"/>
        <c:majorUnit val="1000"/>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accent1"/>
            </a:solidFill>
            <a:ln>
              <a:noFill/>
            </a:ln>
            <a:effectLst/>
          </c:spPr>
          <c:invertIfNegative val="0"/>
          <c:dPt>
            <c:idx val="0"/>
            <c:invertIfNegative val="0"/>
            <c:bubble3D val="0"/>
            <c:spPr>
              <a:solidFill>
                <a:schemeClr val="accent2"/>
              </a:solidFill>
              <a:ln>
                <a:noFill/>
              </a:ln>
              <a:effectLst/>
            </c:spPr>
            <c:extLst>
              <c:ext xmlns:c16="http://schemas.microsoft.com/office/drawing/2014/chart" uri="{C3380CC4-5D6E-409C-BE32-E72D297353CC}">
                <c16:uniqueId val="{00000004-0E2C-4967-814A-5DAD74D851C7}"/>
              </c:ext>
            </c:extLst>
          </c:dPt>
          <c:dPt>
            <c:idx val="1"/>
            <c:invertIfNegative val="0"/>
            <c:bubble3D val="0"/>
            <c:spPr>
              <a:solidFill>
                <a:schemeClr val="accent3"/>
              </a:solidFill>
              <a:ln>
                <a:noFill/>
              </a:ln>
              <a:effectLst/>
            </c:spPr>
            <c:extLst>
              <c:ext xmlns:c16="http://schemas.microsoft.com/office/drawing/2014/chart" uri="{C3380CC4-5D6E-409C-BE32-E72D297353CC}">
                <c16:uniqueId val="{00000005-0E2C-4967-814A-5DAD74D851C7}"/>
              </c:ext>
            </c:extLst>
          </c:dPt>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Sheet1!$A$2:$A$3</c:f>
              <c:numCache>
                <c:formatCode>General</c:formatCode>
                <c:ptCount val="2"/>
                <c:pt idx="0">
                  <c:v>2019</c:v>
                </c:pt>
                <c:pt idx="1">
                  <c:v>2020</c:v>
                </c:pt>
              </c:numCache>
            </c:numRef>
          </c:cat>
          <c:val>
            <c:numRef>
              <c:f>Sheet1!$B$2:$B$3</c:f>
              <c:numCache>
                <c:formatCode>General</c:formatCode>
                <c:ptCount val="2"/>
                <c:pt idx="0">
                  <c:v>16.8</c:v>
                </c:pt>
                <c:pt idx="1">
                  <c:v>25.13</c:v>
                </c:pt>
              </c:numCache>
            </c:numRef>
          </c:val>
          <c:extLst>
            <c:ext xmlns:c16="http://schemas.microsoft.com/office/drawing/2014/chart" uri="{C3380CC4-5D6E-409C-BE32-E72D297353CC}">
              <c16:uniqueId val="{00000000-0E2C-4967-814A-5DAD74D851C7}"/>
            </c:ext>
          </c:extLst>
        </c:ser>
        <c:dLbls>
          <c:showLegendKey val="0"/>
          <c:showVal val="0"/>
          <c:showCatName val="0"/>
          <c:showSerName val="0"/>
          <c:showPercent val="0"/>
          <c:showBubbleSize val="0"/>
        </c:dLbls>
        <c:gapWidth val="219"/>
        <c:axId val="407469263"/>
        <c:axId val="407460111"/>
      </c:barChart>
      <c:catAx>
        <c:axId val="40746926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crossAx val="407460111"/>
        <c:crosses val="autoZero"/>
        <c:auto val="1"/>
        <c:lblAlgn val="ctr"/>
        <c:lblOffset val="100"/>
        <c:noMultiLvlLbl val="0"/>
      </c:catAx>
      <c:valAx>
        <c:axId val="407460111"/>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crossAx val="40746926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Sheet1!$A$2:$A$6</c:f>
              <c:numCache>
                <c:formatCode>General</c:formatCode>
                <c:ptCount val="5"/>
                <c:pt idx="0">
                  <c:v>2015</c:v>
                </c:pt>
                <c:pt idx="1">
                  <c:v>2016</c:v>
                </c:pt>
                <c:pt idx="2">
                  <c:v>2017</c:v>
                </c:pt>
                <c:pt idx="3">
                  <c:v>2018</c:v>
                </c:pt>
                <c:pt idx="4">
                  <c:v>2019</c:v>
                </c:pt>
              </c:numCache>
            </c:numRef>
          </c:cat>
          <c:val>
            <c:numRef>
              <c:f>Sheet1!$B$2:$B$6</c:f>
              <c:numCache>
                <c:formatCode>General</c:formatCode>
                <c:ptCount val="5"/>
                <c:pt idx="0">
                  <c:v>5391</c:v>
                </c:pt>
                <c:pt idx="1">
                  <c:v>6134</c:v>
                </c:pt>
                <c:pt idx="2">
                  <c:v>6944</c:v>
                </c:pt>
                <c:pt idx="3">
                  <c:v>7556</c:v>
                </c:pt>
                <c:pt idx="4">
                  <c:v>8610</c:v>
                </c:pt>
              </c:numCache>
            </c:numRef>
          </c:val>
          <c:extLst>
            <c:ext xmlns:c16="http://schemas.microsoft.com/office/drawing/2014/chart" uri="{C3380CC4-5D6E-409C-BE32-E72D297353CC}">
              <c16:uniqueId val="{00000000-F0E0-46D7-914E-774273A058FD}"/>
            </c:ext>
          </c:extLst>
        </c:ser>
        <c:dLbls>
          <c:dLblPos val="outEnd"/>
          <c:showLegendKey val="0"/>
          <c:showVal val="1"/>
          <c:showCatName val="0"/>
          <c:showSerName val="0"/>
          <c:showPercent val="0"/>
          <c:showBubbleSize val="0"/>
        </c:dLbls>
        <c:gapWidth val="219"/>
        <c:overlap val="-27"/>
        <c:axId val="681554703"/>
        <c:axId val="681557199"/>
      </c:barChart>
      <c:catAx>
        <c:axId val="68155470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crossAx val="681557199"/>
        <c:crosses val="autoZero"/>
        <c:auto val="1"/>
        <c:lblAlgn val="ctr"/>
        <c:lblOffset val="100"/>
        <c:noMultiLvlLbl val="0"/>
      </c:catAx>
      <c:valAx>
        <c:axId val="681557199"/>
        <c:scaling>
          <c:orientation val="minMax"/>
          <c:max val="9000"/>
          <c:min val="4000"/>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crossAx val="681554703"/>
        <c:crosses val="autoZero"/>
        <c:crossBetween val="between"/>
        <c:majorUnit val="1000"/>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9BFCC856-D144-4DB8-8CF7-AD3403F407E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013C91FB-C3F8-4EF0-BEE2-AEFEB3A6F42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BB7DD47-047E-42A2-97B4-0E368C7B20A5}" type="datetimeFigureOut">
              <a:rPr lang="zh-CN" altLang="en-US" smtClean="0"/>
              <a:t>2022/3/17</a:t>
            </a:fld>
            <a:endParaRPr lang="zh-CN" altLang="en-US"/>
          </a:p>
        </p:txBody>
      </p:sp>
      <p:sp>
        <p:nvSpPr>
          <p:cNvPr id="4" name="页脚占位符 3">
            <a:extLst>
              <a:ext uri="{FF2B5EF4-FFF2-40B4-BE49-F238E27FC236}">
                <a16:creationId xmlns:a16="http://schemas.microsoft.com/office/drawing/2014/main" id="{905A04D2-7B37-4AE4-97BC-FD33F1BCD6D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62737F03-36A7-498A-BC35-83AA168A66C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F2FC990-6643-4B16-A6B5-3F584C30FCDA}" type="slidenum">
              <a:rPr lang="zh-CN" altLang="en-US" smtClean="0"/>
              <a:t>‹#›</a:t>
            </a:fld>
            <a:endParaRPr lang="zh-CN" altLang="en-US"/>
          </a:p>
        </p:txBody>
      </p:sp>
    </p:spTree>
    <p:extLst>
      <p:ext uri="{BB962C8B-B14F-4D97-AF65-F5344CB8AC3E}">
        <p14:creationId xmlns:p14="http://schemas.microsoft.com/office/powerpoint/2010/main" val="3633717468"/>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8.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8.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页">
    <p:spTree>
      <p:nvGrpSpPr>
        <p:cNvPr id="1" name=""/>
        <p:cNvGrpSpPr/>
        <p:nvPr/>
      </p:nvGrpSpPr>
      <p:grpSpPr>
        <a:xfrm>
          <a:off x="0" y="0"/>
          <a:ext cx="0" cy="0"/>
          <a:chOff x="0" y="0"/>
          <a:chExt cx="0" cy="0"/>
        </a:xfrm>
      </p:grpSpPr>
      <p:pic>
        <p:nvPicPr>
          <p:cNvPr id="7" name="图片 6" descr="人在打电话&#10;&#10;描述已自动生成">
            <a:extLst>
              <a:ext uri="{FF2B5EF4-FFF2-40B4-BE49-F238E27FC236}">
                <a16:creationId xmlns:a16="http://schemas.microsoft.com/office/drawing/2014/main" id="{3DBF42C0-0E70-4558-AB98-510957AB5F9D}"/>
              </a:ext>
            </a:extLst>
          </p:cNvPr>
          <p:cNvPicPr>
            <a:picLocks noChangeAspect="1"/>
          </p:cNvPicPr>
          <p:nvPr userDrawn="1"/>
        </p:nvPicPr>
        <p:blipFill rotWithShape="1">
          <a:blip r:embed="rId2" cstate="screen">
            <a:alphaModFix amt="78000"/>
            <a:extLst>
              <a:ext uri="{28A0092B-C50C-407E-A947-70E740481C1C}">
                <a14:useLocalDpi xmlns:a14="http://schemas.microsoft.com/office/drawing/2010/main"/>
              </a:ext>
            </a:extLst>
          </a:blip>
          <a:srcRect/>
          <a:stretch/>
        </p:blipFill>
        <p:spPr>
          <a:xfrm>
            <a:off x="0" y="0"/>
            <a:ext cx="12191999" cy="6858000"/>
          </a:xfrm>
          <a:prstGeom prst="rect">
            <a:avLst/>
          </a:prstGeom>
        </p:spPr>
      </p:pic>
      <p:sp>
        <p:nvSpPr>
          <p:cNvPr id="8" name="矩形 7">
            <a:extLst>
              <a:ext uri="{FF2B5EF4-FFF2-40B4-BE49-F238E27FC236}">
                <a16:creationId xmlns:a16="http://schemas.microsoft.com/office/drawing/2014/main" id="{F4E66839-EDC5-4B87-9E6B-4C641193487B}"/>
              </a:ext>
            </a:extLst>
          </p:cNvPr>
          <p:cNvSpPr/>
          <p:nvPr userDrawn="1"/>
        </p:nvSpPr>
        <p:spPr>
          <a:xfrm>
            <a:off x="0" y="0"/>
            <a:ext cx="12192000" cy="6858000"/>
          </a:xfrm>
          <a:prstGeom prst="rect">
            <a:avLst/>
          </a:prstGeom>
          <a:gradFill>
            <a:gsLst>
              <a:gs pos="0">
                <a:schemeClr val="bg1">
                  <a:alpha val="85000"/>
                </a:schemeClr>
              </a:gs>
              <a:gs pos="100000">
                <a:schemeClr val="bg1">
                  <a:alpha val="7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4" name="直接连接符 13">
            <a:extLst>
              <a:ext uri="{FF2B5EF4-FFF2-40B4-BE49-F238E27FC236}">
                <a16:creationId xmlns:a16="http://schemas.microsoft.com/office/drawing/2014/main" id="{B00F9A21-FBD7-4207-B284-2ED816006964}"/>
              </a:ext>
            </a:extLst>
          </p:cNvPr>
          <p:cNvCxnSpPr>
            <a:cxnSpLocks/>
          </p:cNvCxnSpPr>
          <p:nvPr userDrawn="1"/>
        </p:nvCxnSpPr>
        <p:spPr>
          <a:xfrm>
            <a:off x="5340062" y="2451493"/>
            <a:ext cx="0" cy="981604"/>
          </a:xfrm>
          <a:prstGeom prst="line">
            <a:avLst/>
          </a:prstGeom>
          <a:ln w="76200">
            <a:gradFill>
              <a:gsLst>
                <a:gs pos="0">
                  <a:schemeClr val="accent3"/>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1965C149-5188-4020-8664-EEDB2C9E3786}"/>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9705620" y="16964"/>
            <a:ext cx="2345001" cy="1053080"/>
          </a:xfrm>
          <a:prstGeom prst="rect">
            <a:avLst/>
          </a:prstGeom>
          <a:effectLst/>
        </p:spPr>
      </p:pic>
      <p:sp>
        <p:nvSpPr>
          <p:cNvPr id="17" name="文本占位符 16">
            <a:extLst>
              <a:ext uri="{FF2B5EF4-FFF2-40B4-BE49-F238E27FC236}">
                <a16:creationId xmlns:a16="http://schemas.microsoft.com/office/drawing/2014/main" id="{AD8AE2D2-BE62-44E5-9714-B884A06095C6}"/>
              </a:ext>
            </a:extLst>
          </p:cNvPr>
          <p:cNvSpPr>
            <a:spLocks noGrp="1"/>
          </p:cNvSpPr>
          <p:nvPr>
            <p:ph type="body" sz="quarter" idx="10" hasCustomPrompt="1"/>
          </p:nvPr>
        </p:nvSpPr>
        <p:spPr>
          <a:xfrm>
            <a:off x="5496197" y="2384625"/>
            <a:ext cx="5652892" cy="755650"/>
          </a:xfrm>
          <a:prstGeom prst="rect">
            <a:avLst/>
          </a:prstGeom>
        </p:spPr>
        <p:txBody>
          <a:bodyPr/>
          <a:lstStyle>
            <a:lvl1pPr marL="0" indent="0" algn="l" defTabSz="914400" rtl="0" eaLnBrk="1" latinLnBrk="0" hangingPunct="1">
              <a:buNone/>
              <a:defRPr lang="zh-CN" altLang="en-US" sz="4000" b="1" kern="1200" dirty="0" smtClean="0">
                <a:solidFill>
                  <a:schemeClr val="tx1"/>
                </a:solidFill>
                <a:latin typeface="+mj-lt"/>
                <a:ea typeface="+mn-ea"/>
                <a:cs typeface="+mn-cs"/>
              </a:defRPr>
            </a:lvl1pPr>
          </a:lstStyle>
          <a:p>
            <a:pPr lvl="0"/>
            <a:r>
              <a:rPr lang="zh-CN" altLang="en-US" dirty="0"/>
              <a:t>输入标题</a:t>
            </a:r>
          </a:p>
        </p:txBody>
      </p:sp>
      <p:sp>
        <p:nvSpPr>
          <p:cNvPr id="21" name="文本占位符 20">
            <a:extLst>
              <a:ext uri="{FF2B5EF4-FFF2-40B4-BE49-F238E27FC236}">
                <a16:creationId xmlns:a16="http://schemas.microsoft.com/office/drawing/2014/main" id="{8F0981FE-4986-46B1-A5A0-6EF168052E86}"/>
              </a:ext>
            </a:extLst>
          </p:cNvPr>
          <p:cNvSpPr>
            <a:spLocks noGrp="1"/>
          </p:cNvSpPr>
          <p:nvPr>
            <p:ph type="body" sz="quarter" idx="11" hasCustomPrompt="1"/>
          </p:nvPr>
        </p:nvSpPr>
        <p:spPr>
          <a:xfrm>
            <a:off x="5473745" y="3106583"/>
            <a:ext cx="5076857" cy="417091"/>
          </a:xfrm>
          <a:prstGeom prst="rect">
            <a:avLst/>
          </a:prstGeom>
        </p:spPr>
        <p:txBody>
          <a:bodyPr/>
          <a:lstStyle>
            <a:lvl1pPr marL="0" indent="0" algn="l" defTabSz="914400" rtl="0" eaLnBrk="1" latinLnBrk="0" hangingPunct="1">
              <a:buNone/>
              <a:defRPr lang="zh-CN" altLang="en-US" sz="2200" kern="1200" dirty="0">
                <a:solidFill>
                  <a:schemeClr val="tx1"/>
                </a:solidFill>
                <a:latin typeface="+mj-ea"/>
                <a:ea typeface="+mj-ea"/>
                <a:cs typeface="+mn-cs"/>
              </a:defRPr>
            </a:lvl1pPr>
          </a:lstStyle>
          <a:p>
            <a:pPr lvl="0"/>
            <a:r>
              <a:rPr lang="zh-CN" altLang="en-US" dirty="0"/>
              <a:t>输入副标题</a:t>
            </a:r>
          </a:p>
        </p:txBody>
      </p:sp>
    </p:spTree>
    <p:extLst>
      <p:ext uri="{BB962C8B-B14F-4D97-AF65-F5344CB8AC3E}">
        <p14:creationId xmlns:p14="http://schemas.microsoft.com/office/powerpoint/2010/main" val="2486909747"/>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46226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过渡页">
    <p:bg>
      <p:bgPr>
        <a:solidFill>
          <a:schemeClr val="accent1"/>
        </a:solidFill>
        <a:effectLst/>
      </p:bgPr>
    </p:bg>
    <p:spTree>
      <p:nvGrpSpPr>
        <p:cNvPr id="1" name=""/>
        <p:cNvGrpSpPr/>
        <p:nvPr/>
      </p:nvGrpSpPr>
      <p:grpSpPr>
        <a:xfrm>
          <a:off x="0" y="0"/>
          <a:ext cx="0" cy="0"/>
          <a:chOff x="0" y="0"/>
          <a:chExt cx="0" cy="0"/>
        </a:xfrm>
      </p:grpSpPr>
      <p:sp>
        <p:nvSpPr>
          <p:cNvPr id="46" name="椭圆 45" hidden="1">
            <a:extLst>
              <a:ext uri="{FF2B5EF4-FFF2-40B4-BE49-F238E27FC236}">
                <a16:creationId xmlns:a16="http://schemas.microsoft.com/office/drawing/2014/main" id="{996FB990-64D3-45C3-B6F4-6F4BB5E086FA}"/>
              </a:ext>
            </a:extLst>
          </p:cNvPr>
          <p:cNvSpPr/>
          <p:nvPr/>
        </p:nvSpPr>
        <p:spPr>
          <a:xfrm rot="20825546">
            <a:off x="4378848" y="1149425"/>
            <a:ext cx="1181380" cy="475879"/>
          </a:xfrm>
          <a:prstGeom prst="ellipse">
            <a:avLst/>
          </a:prstGeom>
          <a:solidFill>
            <a:schemeClr val="accent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缺角矩形 46" hidden="1">
            <a:extLst>
              <a:ext uri="{FF2B5EF4-FFF2-40B4-BE49-F238E27FC236}">
                <a16:creationId xmlns:a16="http://schemas.microsoft.com/office/drawing/2014/main" id="{8F9365F5-839F-4706-A6E9-A56B32ACBC1C}"/>
              </a:ext>
            </a:extLst>
          </p:cNvPr>
          <p:cNvSpPr/>
          <p:nvPr/>
        </p:nvSpPr>
        <p:spPr>
          <a:xfrm>
            <a:off x="4262182" y="1299118"/>
            <a:ext cx="250362" cy="252145"/>
          </a:xfrm>
          <a:prstGeom prst="plaque">
            <a:avLst>
              <a:gd name="adj" fmla="val 50000"/>
            </a:avLst>
          </a:prstGeom>
          <a:solidFill>
            <a:schemeClr val="bg1"/>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127907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标题页">
    <p:spTree>
      <p:nvGrpSpPr>
        <p:cNvPr id="1" name=""/>
        <p:cNvGrpSpPr/>
        <p:nvPr/>
      </p:nvGrpSpPr>
      <p:grpSpPr>
        <a:xfrm>
          <a:off x="0" y="0"/>
          <a:ext cx="0" cy="0"/>
          <a:chOff x="0" y="0"/>
          <a:chExt cx="0" cy="0"/>
        </a:xfrm>
      </p:grpSpPr>
      <p:pic>
        <p:nvPicPr>
          <p:cNvPr id="7" name="图片 6" descr="人在打电话&#10;&#10;描述已自动生成">
            <a:extLst>
              <a:ext uri="{FF2B5EF4-FFF2-40B4-BE49-F238E27FC236}">
                <a16:creationId xmlns:a16="http://schemas.microsoft.com/office/drawing/2014/main" id="{3DBF42C0-0E70-4558-AB98-510957AB5F9D}"/>
              </a:ext>
            </a:extLst>
          </p:cNvPr>
          <p:cNvPicPr>
            <a:picLocks noChangeAspect="1"/>
          </p:cNvPicPr>
          <p:nvPr userDrawn="1"/>
        </p:nvPicPr>
        <p:blipFill rotWithShape="1">
          <a:blip r:embed="rId2" cstate="screen">
            <a:alphaModFix amt="78000"/>
            <a:extLst>
              <a:ext uri="{28A0092B-C50C-407E-A947-70E740481C1C}">
                <a14:useLocalDpi xmlns:a14="http://schemas.microsoft.com/office/drawing/2010/main"/>
              </a:ext>
            </a:extLst>
          </a:blip>
          <a:srcRect/>
          <a:stretch/>
        </p:blipFill>
        <p:spPr>
          <a:xfrm>
            <a:off x="0" y="0"/>
            <a:ext cx="12191999" cy="6858000"/>
          </a:xfrm>
          <a:prstGeom prst="rect">
            <a:avLst/>
          </a:prstGeom>
        </p:spPr>
      </p:pic>
      <p:sp>
        <p:nvSpPr>
          <p:cNvPr id="8" name="矩形 7">
            <a:extLst>
              <a:ext uri="{FF2B5EF4-FFF2-40B4-BE49-F238E27FC236}">
                <a16:creationId xmlns:a16="http://schemas.microsoft.com/office/drawing/2014/main" id="{F4E66839-EDC5-4B87-9E6B-4C641193487B}"/>
              </a:ext>
            </a:extLst>
          </p:cNvPr>
          <p:cNvSpPr/>
          <p:nvPr userDrawn="1"/>
        </p:nvSpPr>
        <p:spPr>
          <a:xfrm>
            <a:off x="0" y="0"/>
            <a:ext cx="12192000" cy="6858000"/>
          </a:xfrm>
          <a:prstGeom prst="rect">
            <a:avLst/>
          </a:prstGeom>
          <a:gradFill>
            <a:gsLst>
              <a:gs pos="0">
                <a:schemeClr val="bg1">
                  <a:alpha val="85000"/>
                </a:schemeClr>
              </a:gs>
              <a:gs pos="100000">
                <a:schemeClr val="bg1">
                  <a:alpha val="7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cxnSp>
        <p:nvCxnSpPr>
          <p:cNvPr id="14" name="直接连接符 13">
            <a:extLst>
              <a:ext uri="{FF2B5EF4-FFF2-40B4-BE49-F238E27FC236}">
                <a16:creationId xmlns:a16="http://schemas.microsoft.com/office/drawing/2014/main" id="{B00F9A21-FBD7-4207-B284-2ED816006964}"/>
              </a:ext>
            </a:extLst>
          </p:cNvPr>
          <p:cNvCxnSpPr>
            <a:cxnSpLocks/>
          </p:cNvCxnSpPr>
          <p:nvPr userDrawn="1"/>
        </p:nvCxnSpPr>
        <p:spPr>
          <a:xfrm>
            <a:off x="5340062" y="2451493"/>
            <a:ext cx="0" cy="981604"/>
          </a:xfrm>
          <a:prstGeom prst="line">
            <a:avLst/>
          </a:prstGeom>
          <a:ln w="76200">
            <a:gradFill>
              <a:gsLst>
                <a:gs pos="0">
                  <a:schemeClr val="accent3"/>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sp>
        <p:nvSpPr>
          <p:cNvPr id="17" name="文本占位符 16">
            <a:extLst>
              <a:ext uri="{FF2B5EF4-FFF2-40B4-BE49-F238E27FC236}">
                <a16:creationId xmlns:a16="http://schemas.microsoft.com/office/drawing/2014/main" id="{AD8AE2D2-BE62-44E5-9714-B884A06095C6}"/>
              </a:ext>
            </a:extLst>
          </p:cNvPr>
          <p:cNvSpPr>
            <a:spLocks noGrp="1"/>
          </p:cNvSpPr>
          <p:nvPr>
            <p:ph type="body" sz="quarter" idx="10" hasCustomPrompt="1"/>
          </p:nvPr>
        </p:nvSpPr>
        <p:spPr>
          <a:xfrm>
            <a:off x="5496197" y="2384625"/>
            <a:ext cx="5652892" cy="755650"/>
          </a:xfrm>
          <a:prstGeom prst="rect">
            <a:avLst/>
          </a:prstGeom>
        </p:spPr>
        <p:txBody>
          <a:bodyPr/>
          <a:lstStyle>
            <a:lvl1pPr marL="0" indent="0" algn="l" defTabSz="914400" rtl="0" eaLnBrk="1" latinLnBrk="0" hangingPunct="1">
              <a:buNone/>
              <a:defRPr lang="zh-CN" altLang="en-US" sz="4000" b="1" kern="1200" dirty="0" smtClean="0">
                <a:solidFill>
                  <a:schemeClr val="tx1"/>
                </a:solidFill>
                <a:latin typeface="+mj-lt"/>
                <a:ea typeface="+mn-ea"/>
                <a:cs typeface="+mn-cs"/>
              </a:defRPr>
            </a:lvl1pPr>
          </a:lstStyle>
          <a:p>
            <a:pPr lvl="0"/>
            <a:r>
              <a:rPr lang="zh-CN" altLang="en-US" dirty="0"/>
              <a:t>输入标题</a:t>
            </a:r>
          </a:p>
        </p:txBody>
      </p:sp>
      <p:sp>
        <p:nvSpPr>
          <p:cNvPr id="21" name="文本占位符 20">
            <a:extLst>
              <a:ext uri="{FF2B5EF4-FFF2-40B4-BE49-F238E27FC236}">
                <a16:creationId xmlns:a16="http://schemas.microsoft.com/office/drawing/2014/main" id="{8F0981FE-4986-46B1-A5A0-6EF168052E86}"/>
              </a:ext>
            </a:extLst>
          </p:cNvPr>
          <p:cNvSpPr>
            <a:spLocks noGrp="1"/>
          </p:cNvSpPr>
          <p:nvPr>
            <p:ph type="body" sz="quarter" idx="11" hasCustomPrompt="1"/>
          </p:nvPr>
        </p:nvSpPr>
        <p:spPr>
          <a:xfrm>
            <a:off x="5473745" y="3106583"/>
            <a:ext cx="5076857" cy="417091"/>
          </a:xfrm>
          <a:prstGeom prst="rect">
            <a:avLst/>
          </a:prstGeom>
        </p:spPr>
        <p:txBody>
          <a:bodyPr/>
          <a:lstStyle>
            <a:lvl1pPr marL="0" indent="0" algn="l" defTabSz="914400" rtl="0" eaLnBrk="1" latinLnBrk="0" hangingPunct="1">
              <a:buNone/>
              <a:defRPr lang="zh-CN" altLang="en-US" sz="2200" kern="1200" dirty="0">
                <a:solidFill>
                  <a:schemeClr val="tx1"/>
                </a:solidFill>
                <a:latin typeface="+mj-ea"/>
                <a:ea typeface="+mj-ea"/>
                <a:cs typeface="+mn-cs"/>
              </a:defRPr>
            </a:lvl1pPr>
          </a:lstStyle>
          <a:p>
            <a:pPr lvl="0"/>
            <a:r>
              <a:rPr lang="zh-CN" altLang="en-US" dirty="0"/>
              <a:t>输入副标题</a:t>
            </a:r>
          </a:p>
        </p:txBody>
      </p:sp>
      <p:pic>
        <p:nvPicPr>
          <p:cNvPr id="9" name="图片 8">
            <a:extLst>
              <a:ext uri="{FF2B5EF4-FFF2-40B4-BE49-F238E27FC236}">
                <a16:creationId xmlns:a16="http://schemas.microsoft.com/office/drawing/2014/main" id="{40C8562C-40EE-440C-A70B-FCDA6DED2050}"/>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9705620" y="16964"/>
            <a:ext cx="2345001" cy="1053080"/>
          </a:xfrm>
          <a:prstGeom prst="rect">
            <a:avLst/>
          </a:prstGeom>
          <a:effectLst/>
        </p:spPr>
      </p:pic>
    </p:spTree>
    <p:extLst>
      <p:ext uri="{BB962C8B-B14F-4D97-AF65-F5344CB8AC3E}">
        <p14:creationId xmlns:p14="http://schemas.microsoft.com/office/powerpoint/2010/main" val="2345552289"/>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圆顶角 1">
            <a:extLst>
              <a:ext uri="{FF2B5EF4-FFF2-40B4-BE49-F238E27FC236}">
                <a16:creationId xmlns:a16="http://schemas.microsoft.com/office/drawing/2014/main" id="{38C0C7B5-E257-4850-AD57-890872054C3D}"/>
              </a:ext>
            </a:extLst>
          </p:cNvPr>
          <p:cNvSpPr/>
          <p:nvPr userDrawn="1"/>
        </p:nvSpPr>
        <p:spPr>
          <a:xfrm rot="16200000">
            <a:off x="5378589" y="-1651211"/>
            <a:ext cx="3466406" cy="10160421"/>
          </a:xfrm>
          <a:prstGeom prst="round2SameRect">
            <a:avLst>
              <a:gd name="adj1" fmla="val 4252"/>
              <a:gd name="adj2" fmla="val 0"/>
            </a:avLst>
          </a:prstGeom>
          <a:solidFill>
            <a:schemeClr val="accent2"/>
          </a:solidFill>
          <a:ln>
            <a:noFill/>
          </a:ln>
          <a:effectLst>
            <a:outerShdw blurRad="228600" algn="ctr" rotWithShape="0">
              <a:schemeClr val="accent3">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pic>
        <p:nvPicPr>
          <p:cNvPr id="22" name="图片 21" descr="网格和节点组成的球体">
            <a:extLst>
              <a:ext uri="{FF2B5EF4-FFF2-40B4-BE49-F238E27FC236}">
                <a16:creationId xmlns:a16="http://schemas.microsoft.com/office/drawing/2014/main" id="{F71CF59A-BACE-4D7E-900C-626BD670FAD4}"/>
              </a:ext>
            </a:extLst>
          </p:cNvPr>
          <p:cNvPicPr>
            <a:picLocks noChangeAspect="1"/>
          </p:cNvPicPr>
          <p:nvPr userDrawn="1"/>
        </p:nvPicPr>
        <p:blipFill rotWithShape="1">
          <a:blip r:embed="rId2" cstate="screen">
            <a:alphaModFix amt="81000"/>
            <a:extLst>
              <a:ext uri="{28A0092B-C50C-407E-A947-70E740481C1C}">
                <a14:useLocalDpi xmlns:a14="http://schemas.microsoft.com/office/drawing/2010/main"/>
              </a:ext>
            </a:extLst>
          </a:blip>
          <a:srcRect/>
          <a:stretch/>
        </p:blipFill>
        <p:spPr>
          <a:xfrm>
            <a:off x="3810502" y="1695796"/>
            <a:ext cx="8381499" cy="3466407"/>
          </a:xfrm>
          <a:prstGeom prst="rect">
            <a:avLst/>
          </a:prstGeom>
        </p:spPr>
      </p:pic>
      <p:sp>
        <p:nvSpPr>
          <p:cNvPr id="3" name="矩形 2">
            <a:extLst>
              <a:ext uri="{FF2B5EF4-FFF2-40B4-BE49-F238E27FC236}">
                <a16:creationId xmlns:a16="http://schemas.microsoft.com/office/drawing/2014/main" id="{07C2CC27-AF82-48D0-9BD4-8E39C67FAF09}"/>
              </a:ext>
            </a:extLst>
          </p:cNvPr>
          <p:cNvSpPr/>
          <p:nvPr userDrawn="1"/>
        </p:nvSpPr>
        <p:spPr>
          <a:xfrm>
            <a:off x="3810505" y="1695796"/>
            <a:ext cx="8381496" cy="3466407"/>
          </a:xfrm>
          <a:prstGeom prst="rect">
            <a:avLst/>
          </a:prstGeom>
          <a:solidFill>
            <a:schemeClr val="accent2">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4" name="文本框 3">
            <a:extLst>
              <a:ext uri="{FF2B5EF4-FFF2-40B4-BE49-F238E27FC236}">
                <a16:creationId xmlns:a16="http://schemas.microsoft.com/office/drawing/2014/main" id="{297DCF0C-7558-42E3-9DD6-42EFFC94C693}"/>
              </a:ext>
            </a:extLst>
          </p:cNvPr>
          <p:cNvSpPr txBox="1"/>
          <p:nvPr userDrawn="1"/>
        </p:nvSpPr>
        <p:spPr>
          <a:xfrm>
            <a:off x="2213157" y="2065712"/>
            <a:ext cx="1415772" cy="2726575"/>
          </a:xfrm>
          <a:prstGeom prst="rect">
            <a:avLst/>
          </a:prstGeom>
          <a:noFill/>
        </p:spPr>
        <p:txBody>
          <a:bodyPr vert="eaVert"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8000" b="1" i="0" u="none" strike="noStrike" kern="1200" cap="none" spc="0" normalizeH="0" baseline="0" noProof="0" dirty="0">
                <a:ln>
                  <a:noFill/>
                </a:ln>
                <a:solidFill>
                  <a:srgbClr val="FFFFFF"/>
                </a:solidFill>
                <a:effectLst/>
                <a:uLnTx/>
                <a:uFillTx/>
                <a:latin typeface="微软雅黑"/>
                <a:ea typeface="微软雅黑"/>
                <a:cs typeface="+mn-cs"/>
              </a:rPr>
              <a:t>目录</a:t>
            </a:r>
          </a:p>
        </p:txBody>
      </p:sp>
      <p:sp>
        <p:nvSpPr>
          <p:cNvPr id="5" name="文本框 4">
            <a:extLst>
              <a:ext uri="{FF2B5EF4-FFF2-40B4-BE49-F238E27FC236}">
                <a16:creationId xmlns:a16="http://schemas.microsoft.com/office/drawing/2014/main" id="{97EAF63F-3735-4FD6-A0DA-E1E1E35A99E2}"/>
              </a:ext>
            </a:extLst>
          </p:cNvPr>
          <p:cNvSpPr txBox="1"/>
          <p:nvPr userDrawn="1"/>
        </p:nvSpPr>
        <p:spPr>
          <a:xfrm>
            <a:off x="2405518" y="3290499"/>
            <a:ext cx="1031051"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FFFFFF"/>
                </a:solidFill>
                <a:effectLst/>
                <a:uLnTx/>
                <a:uFillTx/>
                <a:latin typeface="Arial"/>
                <a:ea typeface="微软雅黑"/>
                <a:cs typeface="+mn-cs"/>
              </a:rPr>
              <a:t>CONTENTS</a:t>
            </a:r>
            <a:endParaRPr kumimoji="0" lang="zh-CN" altLang="en-US" sz="1200" b="0" i="0" u="none" strike="noStrike" kern="1200" cap="none" spc="0" normalizeH="0" baseline="0" noProof="0" dirty="0">
              <a:ln>
                <a:noFill/>
              </a:ln>
              <a:solidFill>
                <a:srgbClr val="FFFFFF"/>
              </a:solidFill>
              <a:effectLst/>
              <a:uLnTx/>
              <a:uFillTx/>
              <a:latin typeface="Arial"/>
              <a:ea typeface="微软雅黑"/>
              <a:cs typeface="+mn-cs"/>
            </a:endParaRPr>
          </a:p>
        </p:txBody>
      </p:sp>
    </p:spTree>
    <p:extLst>
      <p:ext uri="{BB962C8B-B14F-4D97-AF65-F5344CB8AC3E}">
        <p14:creationId xmlns:p14="http://schemas.microsoft.com/office/powerpoint/2010/main" val="17191720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副标题页">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D51347DD-65F6-4CA1-83BA-4683F24A81BB}"/>
              </a:ext>
            </a:extLst>
          </p:cNvPr>
          <p:cNvSpPr/>
          <p:nvPr userDrawn="1"/>
        </p:nvSpPr>
        <p:spPr>
          <a:xfrm>
            <a:off x="0" y="0"/>
            <a:ext cx="453136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占位符 8">
            <a:extLst>
              <a:ext uri="{FF2B5EF4-FFF2-40B4-BE49-F238E27FC236}">
                <a16:creationId xmlns:a16="http://schemas.microsoft.com/office/drawing/2014/main" id="{96680DE7-A7D3-4766-B888-72E9BE799711}"/>
              </a:ext>
            </a:extLst>
          </p:cNvPr>
          <p:cNvSpPr>
            <a:spLocks noGrp="1"/>
          </p:cNvSpPr>
          <p:nvPr>
            <p:ph type="body" sz="quarter" idx="10"/>
          </p:nvPr>
        </p:nvSpPr>
        <p:spPr>
          <a:xfrm>
            <a:off x="2363600" y="2005081"/>
            <a:ext cx="2323073" cy="2279991"/>
          </a:xfrm>
          <a:prstGeom prst="rect">
            <a:avLst/>
          </a:prstGeom>
        </p:spPr>
        <p:txBody>
          <a:bodyPr/>
          <a:lstStyle>
            <a:lvl1pPr marL="0" indent="0">
              <a:buNone/>
              <a:defRPr sz="15000" b="1">
                <a:solidFill>
                  <a:schemeClr val="bg1"/>
                </a:solidFill>
                <a:latin typeface="+mj-lt"/>
              </a:defRPr>
            </a:lvl1pPr>
          </a:lstStyle>
          <a:p>
            <a:pPr lvl="0"/>
            <a:endParaRPr lang="zh-CN" altLang="en-US" dirty="0"/>
          </a:p>
        </p:txBody>
      </p:sp>
      <p:sp>
        <p:nvSpPr>
          <p:cNvPr id="11" name="文本占位符 10">
            <a:extLst>
              <a:ext uri="{FF2B5EF4-FFF2-40B4-BE49-F238E27FC236}">
                <a16:creationId xmlns:a16="http://schemas.microsoft.com/office/drawing/2014/main" id="{D42AB2B5-76C9-4A06-8465-AF51BCFBC8CF}"/>
              </a:ext>
            </a:extLst>
          </p:cNvPr>
          <p:cNvSpPr>
            <a:spLocks noGrp="1"/>
          </p:cNvSpPr>
          <p:nvPr>
            <p:ph type="body" sz="quarter" idx="11"/>
          </p:nvPr>
        </p:nvSpPr>
        <p:spPr>
          <a:xfrm>
            <a:off x="1403920" y="3978221"/>
            <a:ext cx="3692525" cy="1252538"/>
          </a:xfrm>
          <a:prstGeom prst="rect">
            <a:avLst/>
          </a:prstGeom>
        </p:spPr>
        <p:txBody>
          <a:bodyPr/>
          <a:lstStyle>
            <a:lvl1pPr marL="0" indent="0">
              <a:buNone/>
              <a:defRPr sz="6000" b="1">
                <a:solidFill>
                  <a:schemeClr val="bg1"/>
                </a:solidFill>
                <a:latin typeface="+mj-ea"/>
                <a:ea typeface="+mj-ea"/>
              </a:defRPr>
            </a:lvl1pPr>
          </a:lstStyle>
          <a:p>
            <a:pPr lvl="0"/>
            <a:endParaRPr lang="zh-CN" altLang="en-US" dirty="0"/>
          </a:p>
        </p:txBody>
      </p:sp>
    </p:spTree>
    <p:extLst>
      <p:ext uri="{BB962C8B-B14F-4D97-AF65-F5344CB8AC3E}">
        <p14:creationId xmlns:p14="http://schemas.microsoft.com/office/powerpoint/2010/main" val="1040856665"/>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
        <p:nvSpPr>
          <p:cNvPr id="7" name="等腰三角形 6">
            <a:extLst>
              <a:ext uri="{FF2B5EF4-FFF2-40B4-BE49-F238E27FC236}">
                <a16:creationId xmlns:a16="http://schemas.microsoft.com/office/drawing/2014/main" id="{4D618633-58BD-4419-B8F3-FBE5C39D6C8E}"/>
              </a:ext>
            </a:extLst>
          </p:cNvPr>
          <p:cNvSpPr/>
          <p:nvPr userDrawn="1"/>
        </p:nvSpPr>
        <p:spPr>
          <a:xfrm rot="5400000">
            <a:off x="121636" y="448705"/>
            <a:ext cx="359093" cy="20082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a:extLst>
              <a:ext uri="{FF2B5EF4-FFF2-40B4-BE49-F238E27FC236}">
                <a16:creationId xmlns:a16="http://schemas.microsoft.com/office/drawing/2014/main" id="{3A986E41-34D4-4480-AC38-E310CF85FDAF}"/>
              </a:ext>
            </a:extLst>
          </p:cNvPr>
          <p:cNvSpPr/>
          <p:nvPr userDrawn="1"/>
        </p:nvSpPr>
        <p:spPr>
          <a:xfrm rot="5400000">
            <a:off x="147078" y="486113"/>
            <a:ext cx="225311" cy="12600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a:extLst>
              <a:ext uri="{FF2B5EF4-FFF2-40B4-BE49-F238E27FC236}">
                <a16:creationId xmlns:a16="http://schemas.microsoft.com/office/drawing/2014/main" id="{64935364-7B6F-4A60-BD67-100800EB2DFC}"/>
              </a:ext>
            </a:extLst>
          </p:cNvPr>
          <p:cNvSpPr/>
          <p:nvPr userDrawn="1"/>
        </p:nvSpPr>
        <p:spPr>
          <a:xfrm rot="5400000">
            <a:off x="104044" y="486114"/>
            <a:ext cx="225311" cy="126005"/>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占位符 11">
            <a:extLst>
              <a:ext uri="{FF2B5EF4-FFF2-40B4-BE49-F238E27FC236}">
                <a16:creationId xmlns:a16="http://schemas.microsoft.com/office/drawing/2014/main" id="{CA06508E-7A5B-47B4-8AF9-5EF6DBDAA5E7}"/>
              </a:ext>
            </a:extLst>
          </p:cNvPr>
          <p:cNvSpPr>
            <a:spLocks noGrp="1"/>
          </p:cNvSpPr>
          <p:nvPr>
            <p:ph type="body" sz="quarter" idx="10" hasCustomPrompt="1"/>
          </p:nvPr>
        </p:nvSpPr>
        <p:spPr>
          <a:xfrm>
            <a:off x="382542" y="328612"/>
            <a:ext cx="5551329" cy="459327"/>
          </a:xfrm>
          <a:prstGeom prst="rect">
            <a:avLst/>
          </a:prstGeom>
        </p:spPr>
        <p:txBody>
          <a:bodyPr/>
          <a:lstStyle>
            <a:lvl1pPr marL="0" indent="0">
              <a:buNone/>
              <a:defRPr b="1">
                <a:latin typeface="+mj-ea"/>
                <a:ea typeface="+mj-ea"/>
              </a:defRPr>
            </a:lvl1pPr>
          </a:lstStyle>
          <a:p>
            <a:pPr lvl="0"/>
            <a:r>
              <a:rPr lang="zh-CN" altLang="en-US" dirty="0"/>
              <a:t>单击此处编辑母版文本样式级</a:t>
            </a:r>
          </a:p>
        </p:txBody>
      </p:sp>
      <p:pic>
        <p:nvPicPr>
          <p:cNvPr id="9" name="图片 8">
            <a:extLst>
              <a:ext uri="{FF2B5EF4-FFF2-40B4-BE49-F238E27FC236}">
                <a16:creationId xmlns:a16="http://schemas.microsoft.com/office/drawing/2014/main" id="{ED8085C2-22D5-47E9-9E9B-76508A6B0124}"/>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9705620" y="16964"/>
            <a:ext cx="2345001" cy="1053080"/>
          </a:xfrm>
          <a:prstGeom prst="rect">
            <a:avLst/>
          </a:prstGeom>
          <a:effectLst/>
        </p:spPr>
      </p:pic>
    </p:spTree>
    <p:extLst>
      <p:ext uri="{BB962C8B-B14F-4D97-AF65-F5344CB8AC3E}">
        <p14:creationId xmlns:p14="http://schemas.microsoft.com/office/powerpoint/2010/main" val="6833661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结尾页">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B57434DD-36B5-42EE-B4C4-5DF539F7CB1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15220" b="406"/>
          <a:stretch/>
        </p:blipFill>
        <p:spPr>
          <a:xfrm>
            <a:off x="1" y="1"/>
            <a:ext cx="12191998" cy="6858000"/>
          </a:xfrm>
          <a:prstGeom prst="rect">
            <a:avLst/>
          </a:prstGeom>
        </p:spPr>
      </p:pic>
      <p:sp>
        <p:nvSpPr>
          <p:cNvPr id="5" name="矩形 4">
            <a:extLst>
              <a:ext uri="{FF2B5EF4-FFF2-40B4-BE49-F238E27FC236}">
                <a16:creationId xmlns:a16="http://schemas.microsoft.com/office/drawing/2014/main" id="{7924F101-5D14-4100-A5C9-D9158797FBC1}"/>
              </a:ext>
            </a:extLst>
          </p:cNvPr>
          <p:cNvSpPr/>
          <p:nvPr userDrawn="1"/>
        </p:nvSpPr>
        <p:spPr>
          <a:xfrm>
            <a:off x="3322320" y="1131830"/>
            <a:ext cx="5709920" cy="324713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7" name="文本占位符 6">
            <a:extLst>
              <a:ext uri="{FF2B5EF4-FFF2-40B4-BE49-F238E27FC236}">
                <a16:creationId xmlns:a16="http://schemas.microsoft.com/office/drawing/2014/main" id="{1498B6F2-742C-40B8-B77F-D46798D366BE}"/>
              </a:ext>
            </a:extLst>
          </p:cNvPr>
          <p:cNvSpPr>
            <a:spLocks noGrp="1"/>
          </p:cNvSpPr>
          <p:nvPr>
            <p:ph type="body" sz="quarter" idx="10"/>
          </p:nvPr>
        </p:nvSpPr>
        <p:spPr>
          <a:xfrm>
            <a:off x="3652520" y="2069118"/>
            <a:ext cx="4886960" cy="1128713"/>
          </a:xfrm>
          <a:prstGeom prst="rect">
            <a:avLst/>
          </a:prstGeom>
        </p:spPr>
        <p:txBody>
          <a:bodyPr/>
          <a:lstStyle>
            <a:lvl1pPr marL="0" indent="0" algn="ctr">
              <a:buNone/>
              <a:defRPr sz="5000" b="1" spc="600">
                <a:solidFill>
                  <a:schemeClr val="bg1"/>
                </a:solidFill>
              </a:defRPr>
            </a:lvl1pPr>
          </a:lstStyle>
          <a:p>
            <a:pPr lvl="0"/>
            <a:r>
              <a:rPr lang="zh-CN" altLang="en-US" dirty="0"/>
              <a:t>单击此处编辑母版文本样式</a:t>
            </a:r>
          </a:p>
        </p:txBody>
      </p:sp>
    </p:spTree>
    <p:extLst>
      <p:ext uri="{BB962C8B-B14F-4D97-AF65-F5344CB8AC3E}">
        <p14:creationId xmlns:p14="http://schemas.microsoft.com/office/powerpoint/2010/main" val="9482571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背景图片素材">
    <p:spTree>
      <p:nvGrpSpPr>
        <p:cNvPr id="1" name=""/>
        <p:cNvGrpSpPr/>
        <p:nvPr/>
      </p:nvGrpSpPr>
      <p:grpSpPr>
        <a:xfrm>
          <a:off x="0" y="0"/>
          <a:ext cx="0" cy="0"/>
          <a:chOff x="0" y="0"/>
          <a:chExt cx="0" cy="0"/>
        </a:xfrm>
      </p:grpSpPr>
      <p:sp>
        <p:nvSpPr>
          <p:cNvPr id="3" name="等腰三角形 2">
            <a:extLst>
              <a:ext uri="{FF2B5EF4-FFF2-40B4-BE49-F238E27FC236}">
                <a16:creationId xmlns:a16="http://schemas.microsoft.com/office/drawing/2014/main" id="{42232C9F-6C80-4AEC-A0B9-F67AF54FFA13}"/>
              </a:ext>
            </a:extLst>
          </p:cNvPr>
          <p:cNvSpPr/>
          <p:nvPr userDrawn="1"/>
        </p:nvSpPr>
        <p:spPr>
          <a:xfrm rot="5400000">
            <a:off x="121636" y="448705"/>
            <a:ext cx="359093" cy="20082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a:extLst>
              <a:ext uri="{FF2B5EF4-FFF2-40B4-BE49-F238E27FC236}">
                <a16:creationId xmlns:a16="http://schemas.microsoft.com/office/drawing/2014/main" id="{948FB779-FA46-4BE8-B286-A84D048660F3}"/>
              </a:ext>
            </a:extLst>
          </p:cNvPr>
          <p:cNvSpPr/>
          <p:nvPr userDrawn="1"/>
        </p:nvSpPr>
        <p:spPr>
          <a:xfrm rot="5400000">
            <a:off x="147078" y="486113"/>
            <a:ext cx="225311" cy="12600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a:extLst>
              <a:ext uri="{FF2B5EF4-FFF2-40B4-BE49-F238E27FC236}">
                <a16:creationId xmlns:a16="http://schemas.microsoft.com/office/drawing/2014/main" id="{AD15911B-D18A-4AAA-BE9A-0201D18E6697}"/>
              </a:ext>
            </a:extLst>
          </p:cNvPr>
          <p:cNvSpPr/>
          <p:nvPr userDrawn="1"/>
        </p:nvSpPr>
        <p:spPr>
          <a:xfrm rot="5400000">
            <a:off x="104044" y="486114"/>
            <a:ext cx="225311" cy="126005"/>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占位符 11">
            <a:extLst>
              <a:ext uri="{FF2B5EF4-FFF2-40B4-BE49-F238E27FC236}">
                <a16:creationId xmlns:a16="http://schemas.microsoft.com/office/drawing/2014/main" id="{9502A79C-FAB1-4F9D-9D27-435A67E611A3}"/>
              </a:ext>
            </a:extLst>
          </p:cNvPr>
          <p:cNvSpPr>
            <a:spLocks noGrp="1"/>
          </p:cNvSpPr>
          <p:nvPr>
            <p:ph type="body" sz="quarter" idx="10" hasCustomPrompt="1"/>
          </p:nvPr>
        </p:nvSpPr>
        <p:spPr>
          <a:xfrm>
            <a:off x="382542" y="328612"/>
            <a:ext cx="5551329" cy="459327"/>
          </a:xfrm>
          <a:prstGeom prst="rect">
            <a:avLst/>
          </a:prstGeom>
        </p:spPr>
        <p:txBody>
          <a:bodyPr/>
          <a:lstStyle>
            <a:lvl1pPr marL="0" indent="0">
              <a:buNone/>
              <a:defRPr b="1">
                <a:latin typeface="+mj-ea"/>
                <a:ea typeface="+mj-ea"/>
              </a:defRPr>
            </a:lvl1pPr>
          </a:lstStyle>
          <a:p>
            <a:pPr lvl="0"/>
            <a:r>
              <a:rPr lang="zh-CN" altLang="en-US" dirty="0"/>
              <a:t>备选图标</a:t>
            </a:r>
          </a:p>
        </p:txBody>
      </p:sp>
    </p:spTree>
    <p:extLst>
      <p:ext uri="{BB962C8B-B14F-4D97-AF65-F5344CB8AC3E}">
        <p14:creationId xmlns:p14="http://schemas.microsoft.com/office/powerpoint/2010/main" val="16933290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标注页">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762F44F5-2042-4A37-8A2F-81B5303D4EE7}"/>
              </a:ext>
            </a:extLst>
          </p:cNvPr>
          <p:cNvSpPr/>
          <p:nvPr userDrawn="1"/>
        </p:nvSpPr>
        <p:spPr>
          <a:xfrm>
            <a:off x="11996" y="0"/>
            <a:ext cx="12180003" cy="6858000"/>
          </a:xfrm>
          <a:prstGeom prst="rect">
            <a:avLst/>
          </a:prstGeom>
          <a:solidFill>
            <a:srgbClr val="E63A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矩形 3">
            <a:extLst>
              <a:ext uri="{FF2B5EF4-FFF2-40B4-BE49-F238E27FC236}">
                <a16:creationId xmlns:a16="http://schemas.microsoft.com/office/drawing/2014/main" id="{C2E8ED2C-961A-411A-B154-BFC085F36DCD}"/>
              </a:ext>
            </a:extLst>
          </p:cNvPr>
          <p:cNvSpPr/>
          <p:nvPr userDrawn="1"/>
        </p:nvSpPr>
        <p:spPr>
          <a:xfrm>
            <a:off x="626964" y="568470"/>
            <a:ext cx="662361" cy="379656"/>
          </a:xfrm>
          <a:prstGeom prst="rect">
            <a:avLst/>
          </a:prstGeom>
        </p:spPr>
        <p:txBody>
          <a:bodyPr wrap="none">
            <a:spAutoFit/>
          </a:bodyPr>
          <a:lstStyle/>
          <a:p>
            <a:pPr defTabSz="609585"/>
            <a:r>
              <a:rPr lang="zh-CN" altLang="en-US" sz="1800" dirty="0">
                <a:solidFill>
                  <a:schemeClr val="bg1"/>
                </a:solidFill>
                <a:latin typeface="Microsoft YaHei" panose="020B0503020204020204" pitchFamily="34" charset="-122"/>
                <a:ea typeface="Microsoft YaHei" panose="020B0503020204020204" pitchFamily="34" charset="-122"/>
                <a:cs typeface="Segoe UI Light"/>
              </a:rPr>
              <a:t>标注</a:t>
            </a:r>
          </a:p>
        </p:txBody>
      </p:sp>
      <p:sp>
        <p:nvSpPr>
          <p:cNvPr id="5" name="矩形 4">
            <a:extLst>
              <a:ext uri="{FF2B5EF4-FFF2-40B4-BE49-F238E27FC236}">
                <a16:creationId xmlns:a16="http://schemas.microsoft.com/office/drawing/2014/main" id="{5B523497-8060-4AA8-99FC-CB53A1DBC43B}"/>
              </a:ext>
            </a:extLst>
          </p:cNvPr>
          <p:cNvSpPr/>
          <p:nvPr userDrawn="1"/>
        </p:nvSpPr>
        <p:spPr>
          <a:xfrm>
            <a:off x="2450801" y="595724"/>
            <a:ext cx="1402001" cy="5386475"/>
          </a:xfrm>
          <a:prstGeom prst="rect">
            <a:avLst/>
          </a:prstGeom>
        </p:spPr>
        <p:txBody>
          <a:bodyPr wrap="square">
            <a:spAutoFit/>
          </a:bodyPr>
          <a:lstStyle/>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字体使用 </a:t>
            </a: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行距</a:t>
            </a: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图片出处</a:t>
            </a:r>
          </a:p>
          <a:p>
            <a:pPr defTabSz="609585">
              <a:lnSpc>
                <a:spcPct val="130000"/>
              </a:lnSpc>
            </a:pPr>
            <a:endParaRPr lang="zh-CN" altLang="en-US"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zh-CN" altLang="en-US"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声明</a:t>
            </a: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作者</a:t>
            </a: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p:txBody>
      </p:sp>
      <p:sp>
        <p:nvSpPr>
          <p:cNvPr id="6" name="矩形 5">
            <a:extLst>
              <a:ext uri="{FF2B5EF4-FFF2-40B4-BE49-F238E27FC236}">
                <a16:creationId xmlns:a16="http://schemas.microsoft.com/office/drawing/2014/main" id="{DC5C56FA-CEB3-4280-BACF-6BC9397C715D}"/>
              </a:ext>
            </a:extLst>
          </p:cNvPr>
          <p:cNvSpPr/>
          <p:nvPr userDrawn="1"/>
        </p:nvSpPr>
        <p:spPr>
          <a:xfrm>
            <a:off x="4159510" y="595724"/>
            <a:ext cx="7074345" cy="5386475"/>
          </a:xfrm>
          <a:prstGeom prst="rect">
            <a:avLst/>
          </a:prstGeom>
        </p:spPr>
        <p:txBody>
          <a:bodyPr wrap="square">
            <a:spAutoFit/>
          </a:bodyPr>
          <a:lstStyle/>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英文 </a:t>
            </a:r>
            <a:r>
              <a:rPr lang="en-US" altLang="zh-CN" sz="1400" dirty="0">
                <a:solidFill>
                  <a:schemeClr val="bg1"/>
                </a:solidFill>
                <a:latin typeface="Microsoft YaHei" panose="020B0503020204020204" pitchFamily="34" charset="-122"/>
                <a:ea typeface="Microsoft YaHei" panose="020B0503020204020204" pitchFamily="34" charset="-122"/>
                <a:cs typeface="Segoe UI Light"/>
              </a:rPr>
              <a:t>Arial</a:t>
            </a: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中文 微软雅黑</a:t>
            </a: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正文 </a:t>
            </a:r>
            <a:r>
              <a:rPr lang="en-US" altLang="zh-CN" sz="1400" dirty="0">
                <a:solidFill>
                  <a:schemeClr val="bg1"/>
                </a:solidFill>
                <a:latin typeface="Microsoft YaHei" panose="020B0503020204020204" pitchFamily="34" charset="-122"/>
                <a:ea typeface="Microsoft YaHei" panose="020B0503020204020204" pitchFamily="34" charset="-122"/>
                <a:cs typeface="Segoe UI Light"/>
              </a:rPr>
              <a:t>1.2</a:t>
            </a: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en-US" altLang="zh-CN" sz="1400" dirty="0">
                <a:solidFill>
                  <a:schemeClr val="bg1"/>
                </a:solidFill>
                <a:latin typeface="Microsoft YaHei" panose="020B0503020204020204" pitchFamily="34" charset="-122"/>
                <a:ea typeface="Microsoft YaHei" panose="020B0503020204020204" pitchFamily="34" charset="-122"/>
                <a:cs typeface="Segoe UI Light"/>
              </a:rPr>
              <a:t>https://unsplash.com</a:t>
            </a: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、微软图像、微软图标</a:t>
            </a: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zh-CN" altLang="en-US"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zh-CN" altLang="en-US" sz="1400" dirty="0">
              <a:solidFill>
                <a:schemeClr val="bg1"/>
              </a:solidFill>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本网站所提供的任何信息内容（包括但不限于 </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cs typeface="Segoe UI Light" charset="0"/>
              </a:rPr>
              <a:t>PPT</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cs typeface="Segoe UI Light" charset="0"/>
              </a:rPr>
              <a:t> </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模板、</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cs typeface="Segoe UI Light" charset="0"/>
              </a:rPr>
              <a:t>Word</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cs typeface="Segoe UI Light" charset="0"/>
              </a:rPr>
              <a:t> </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文档、</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cs typeface="Segoe UI Light" charset="0"/>
              </a:rPr>
              <a:t>Excel</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cs typeface="Segoe UI Light" charset="0"/>
              </a:rPr>
              <a:t> </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图表、图片素材等）均受</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中华人民共和国著作权法</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信息网络传播权保护条例</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及其他适用的法律法规的保护，未经权利人书面明确授权，信息内容的任何部分</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包括图片或图表</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不得被全部或部分的复制、传播、销售，否则将承担法律责任。</a:t>
            </a:r>
            <a:endPar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lang="en-US" altLang="zh-CN" sz="1400" dirty="0">
              <a:solidFill>
                <a:schemeClr val="bg1"/>
              </a:solidFill>
              <a:latin typeface="Microsoft YaHei" panose="020B0503020204020204" pitchFamily="34" charset="-122"/>
              <a:ea typeface="Microsoft YaHei" panose="020B0503020204020204" pitchFamily="34"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lang="en-US" altLang="zh-CN" sz="1400" dirty="0">
              <a:solidFill>
                <a:schemeClr val="bg1"/>
              </a:solidFill>
              <a:latin typeface="Microsoft YaHei" panose="020B0503020204020204" pitchFamily="34" charset="-122"/>
              <a:ea typeface="Microsoft YaHei" panose="020B0503020204020204" pitchFamily="34"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lang="en-US" altLang="zh-CN" sz="1400" dirty="0">
              <a:solidFill>
                <a:schemeClr val="bg1"/>
              </a:solidFill>
              <a:latin typeface="Microsoft YaHei" panose="020B0503020204020204" pitchFamily="34" charset="-122"/>
              <a:ea typeface="Microsoft YaHei" panose="020B0503020204020204" pitchFamily="34"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r>
              <a:rPr lang="zh-CN" altLang="en-US" sz="1400" dirty="0">
                <a:solidFill>
                  <a:schemeClr val="bg1"/>
                </a:solidFill>
                <a:latin typeface="Microsoft YaHei" panose="020B0503020204020204" pitchFamily="34" charset="-122"/>
                <a:ea typeface="Microsoft YaHei" panose="020B0503020204020204" pitchFamily="34" charset="-122"/>
              </a:rPr>
              <a:t>陈铭俭 （</a:t>
            </a:r>
            <a:r>
              <a:rPr lang="en-US" altLang="zh-CN" sz="1400" dirty="0">
                <a:solidFill>
                  <a:schemeClr val="bg1"/>
                </a:solidFill>
                <a:latin typeface="Microsoft YaHei" panose="020B0503020204020204" pitchFamily="34" charset="-122"/>
                <a:ea typeface="Microsoft YaHei" panose="020B0503020204020204" pitchFamily="34" charset="-122"/>
              </a:rPr>
              <a:t>156950230@qq.com</a:t>
            </a:r>
            <a:r>
              <a:rPr lang="zh-CN" altLang="en-US" sz="1400" dirty="0">
                <a:solidFill>
                  <a:schemeClr val="bg1"/>
                </a:solidFill>
                <a:latin typeface="Microsoft YaHei" panose="020B0503020204020204" pitchFamily="34" charset="-122"/>
                <a:ea typeface="Microsoft YaHei" panose="020B0503020204020204" pitchFamily="34" charset="-122"/>
              </a:rPr>
              <a:t>）</a:t>
            </a:r>
            <a:endParaRPr lang="en-US" altLang="zh-CN" sz="1400" dirty="0">
              <a:solidFill>
                <a:schemeClr val="bg1"/>
              </a:solidFill>
              <a:latin typeface="Microsoft YaHei" panose="020B0503020204020204" pitchFamily="34" charset="-122"/>
              <a:ea typeface="Microsoft YaHei" panose="020B0503020204020204" pitchFamily="34" charset="-122"/>
            </a:endParaRPr>
          </a:p>
        </p:txBody>
      </p:sp>
      <p:pic>
        <p:nvPicPr>
          <p:cNvPr id="7" name="图片 6">
            <a:extLst>
              <a:ext uri="{FF2B5EF4-FFF2-40B4-BE49-F238E27FC236}">
                <a16:creationId xmlns:a16="http://schemas.microsoft.com/office/drawing/2014/main" id="{4BCD7109-78B8-4BE3-8F0A-4DD501D0CD0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98462" y="83245"/>
            <a:ext cx="1402001" cy="629588"/>
          </a:xfrm>
          <a:prstGeom prst="rect">
            <a:avLst/>
          </a:prstGeom>
        </p:spPr>
      </p:pic>
      <p:sp>
        <p:nvSpPr>
          <p:cNvPr id="8" name="文本框 7">
            <a:extLst>
              <a:ext uri="{FF2B5EF4-FFF2-40B4-BE49-F238E27FC236}">
                <a16:creationId xmlns:a16="http://schemas.microsoft.com/office/drawing/2014/main" id="{9539AAA6-913B-4A0D-9EFC-7267451182EE}"/>
              </a:ext>
            </a:extLst>
          </p:cNvPr>
          <p:cNvSpPr txBox="1"/>
          <p:nvPr userDrawn="1"/>
        </p:nvSpPr>
        <p:spPr>
          <a:xfrm>
            <a:off x="-197224" y="-412376"/>
            <a:ext cx="184731" cy="369332"/>
          </a:xfrm>
          <a:prstGeom prst="rect">
            <a:avLst/>
          </a:prstGeom>
          <a:noFill/>
        </p:spPr>
        <p:txBody>
          <a:bodyPr wrap="none" rtlCol="0">
            <a:spAutoFit/>
          </a:bodyPr>
          <a:lstStyle/>
          <a:p>
            <a:endParaRPr kumimoji="1" lang="zh-CN" altLang="en-US" dirty="0"/>
          </a:p>
        </p:txBody>
      </p:sp>
      <p:sp>
        <p:nvSpPr>
          <p:cNvPr id="9" name="文本框 8">
            <a:extLst>
              <a:ext uri="{FF2B5EF4-FFF2-40B4-BE49-F238E27FC236}">
                <a16:creationId xmlns:a16="http://schemas.microsoft.com/office/drawing/2014/main" id="{B5C5CE53-B6C4-49CB-9141-D4A0174513D5}"/>
              </a:ext>
            </a:extLst>
          </p:cNvPr>
          <p:cNvSpPr txBox="1"/>
          <p:nvPr userDrawn="1"/>
        </p:nvSpPr>
        <p:spPr>
          <a:xfrm>
            <a:off x="-376518" y="-304800"/>
            <a:ext cx="184731" cy="369332"/>
          </a:xfrm>
          <a:prstGeom prst="rect">
            <a:avLst/>
          </a:prstGeom>
          <a:noFill/>
        </p:spPr>
        <p:txBody>
          <a:bodyPr wrap="none" rtlCol="0">
            <a:spAutoFit/>
          </a:bodyPr>
          <a:lstStyle/>
          <a:p>
            <a:endParaRPr kumimoji="1" lang="zh-CN" altLang="en-US" dirty="0"/>
          </a:p>
        </p:txBody>
      </p:sp>
    </p:spTree>
    <p:extLst>
      <p:ext uri="{BB962C8B-B14F-4D97-AF65-F5344CB8AC3E}">
        <p14:creationId xmlns:p14="http://schemas.microsoft.com/office/powerpoint/2010/main" val="22023348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使用技巧1">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03456BEB-F1B7-4D2C-B6DC-2008040A9CC0}"/>
              </a:ext>
            </a:extLst>
          </p:cNvPr>
          <p:cNvSpPr/>
          <p:nvPr userDrawn="1"/>
        </p:nvSpPr>
        <p:spPr>
          <a:xfrm>
            <a:off x="440603" y="759873"/>
            <a:ext cx="1713931" cy="369332"/>
          </a:xfrm>
          <a:prstGeom prst="rect">
            <a:avLst/>
          </a:prstGeom>
        </p:spPr>
        <p:txBody>
          <a:bodyPr wrap="none">
            <a:spAutoFit/>
          </a:bodyPr>
          <a:lstStyle/>
          <a:p>
            <a:pPr defTabSz="609585"/>
            <a:r>
              <a:rPr lang="zh-CN" altLang="en-US" sz="1800">
                <a:solidFill>
                  <a:schemeClr val="tx1">
                    <a:lumMod val="75000"/>
                    <a:lumOff val="25000"/>
                  </a:schemeClr>
                </a:solidFill>
                <a:latin typeface="Segoe UI Light"/>
                <a:ea typeface="微软雅黑"/>
                <a:cs typeface="Segoe UI Light"/>
              </a:rPr>
              <a:t>模板使用技巧</a:t>
            </a:r>
            <a:r>
              <a:rPr lang="en-US" altLang="zh-CN" sz="1800">
                <a:solidFill>
                  <a:schemeClr val="tx1">
                    <a:lumMod val="75000"/>
                    <a:lumOff val="25000"/>
                  </a:schemeClr>
                </a:solidFill>
                <a:latin typeface="Segoe UI Light"/>
                <a:ea typeface="微软雅黑"/>
                <a:cs typeface="Segoe UI Light"/>
              </a:rPr>
              <a:t> 1</a:t>
            </a:r>
            <a:endParaRPr lang="zh-CN" altLang="en-US" sz="1800">
              <a:solidFill>
                <a:schemeClr val="tx1">
                  <a:lumMod val="75000"/>
                  <a:lumOff val="25000"/>
                </a:schemeClr>
              </a:solidFill>
              <a:latin typeface="Segoe UI Light"/>
              <a:ea typeface="微软雅黑"/>
              <a:cs typeface="Segoe UI Light"/>
            </a:endParaRPr>
          </a:p>
        </p:txBody>
      </p:sp>
      <p:sp>
        <p:nvSpPr>
          <p:cNvPr id="4" name="矩形 3">
            <a:extLst>
              <a:ext uri="{FF2B5EF4-FFF2-40B4-BE49-F238E27FC236}">
                <a16:creationId xmlns:a16="http://schemas.microsoft.com/office/drawing/2014/main" id="{C6E85B19-D766-4622-8AC2-22191A45E4B7}"/>
              </a:ext>
            </a:extLst>
          </p:cNvPr>
          <p:cNvSpPr/>
          <p:nvPr userDrawn="1"/>
        </p:nvSpPr>
        <p:spPr>
          <a:xfrm>
            <a:off x="440603" y="182445"/>
            <a:ext cx="777777" cy="246221"/>
          </a:xfrm>
          <a:prstGeom prst="rect">
            <a:avLst/>
          </a:prstGeom>
        </p:spPr>
        <p:txBody>
          <a:bodyPr wrap="none">
            <a:spAutoFit/>
          </a:bodyPr>
          <a:lstStyle/>
          <a:p>
            <a:pPr defTabSz="609585"/>
            <a:r>
              <a:rPr kumimoji="1" lang="en-US" altLang="zh-CN" sz="1000">
                <a:solidFill>
                  <a:schemeClr val="tx1">
                    <a:lumMod val="75000"/>
                    <a:lumOff val="25000"/>
                  </a:schemeClr>
                </a:solidFill>
                <a:latin typeface="Segoe UI Light"/>
                <a:ea typeface="微软雅黑" charset="0"/>
                <a:cs typeface="Segoe UI Light"/>
              </a:rPr>
              <a:t>OfficePLUS</a:t>
            </a:r>
            <a:endParaRPr lang="zh-CN" altLang="en-US" sz="1000">
              <a:solidFill>
                <a:schemeClr val="tx1">
                  <a:lumMod val="75000"/>
                  <a:lumOff val="25000"/>
                </a:schemeClr>
              </a:solidFill>
              <a:latin typeface="Segoe UI Light"/>
              <a:ea typeface="微软雅黑" charset="0"/>
              <a:cs typeface="Segoe UI Light"/>
            </a:endParaRPr>
          </a:p>
        </p:txBody>
      </p:sp>
      <p:sp>
        <p:nvSpPr>
          <p:cNvPr id="5" name="文本框 4">
            <a:extLst>
              <a:ext uri="{FF2B5EF4-FFF2-40B4-BE49-F238E27FC236}">
                <a16:creationId xmlns:a16="http://schemas.microsoft.com/office/drawing/2014/main" id="{795201A0-2511-4C25-ADB8-FCBBB452AB35}"/>
              </a:ext>
            </a:extLst>
          </p:cNvPr>
          <p:cNvSpPr txBox="1"/>
          <p:nvPr userDrawn="1"/>
        </p:nvSpPr>
        <p:spPr>
          <a:xfrm>
            <a:off x="431800" y="1174234"/>
            <a:ext cx="3467616" cy="584775"/>
          </a:xfrm>
          <a:prstGeom prst="rect">
            <a:avLst/>
          </a:prstGeom>
          <a:noFill/>
        </p:spPr>
        <p:txBody>
          <a:bodyPr wrap="none" rtlCol="0">
            <a:spAutoFit/>
          </a:bodyPr>
          <a:lstStyle/>
          <a:p>
            <a:r>
              <a:rPr lang="zh-CN" altLang="en-US" sz="3200" b="1">
                <a:solidFill>
                  <a:schemeClr val="tx1">
                    <a:lumMod val="85000"/>
                    <a:lumOff val="15000"/>
                  </a:schemeClr>
                </a:solidFill>
                <a:latin typeface="微软雅黑" panose="020B0503020204020204" pitchFamily="34" charset="-122"/>
                <a:ea typeface="微软雅黑" panose="020B0503020204020204" pitchFamily="34" charset="-122"/>
              </a:rPr>
              <a:t>一键调整模板颜色</a:t>
            </a:r>
            <a:endParaRPr lang="en-US" sz="3200" b="1">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6" name="图片 5">
            <a:extLst>
              <a:ext uri="{FF2B5EF4-FFF2-40B4-BE49-F238E27FC236}">
                <a16:creationId xmlns:a16="http://schemas.microsoft.com/office/drawing/2014/main" id="{0289B4FA-7F6A-4B8A-815E-BF228203C80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31800" y="2138895"/>
            <a:ext cx="5295899" cy="3847021"/>
          </a:xfrm>
          <a:prstGeom prst="rect">
            <a:avLst/>
          </a:prstGeom>
          <a:ln>
            <a:solidFill>
              <a:schemeClr val="bg1">
                <a:lumMod val="65000"/>
              </a:schemeClr>
            </a:solidFill>
          </a:ln>
        </p:spPr>
      </p:pic>
      <p:pic>
        <p:nvPicPr>
          <p:cNvPr id="7" name="图片 6">
            <a:extLst>
              <a:ext uri="{FF2B5EF4-FFF2-40B4-BE49-F238E27FC236}">
                <a16:creationId xmlns:a16="http://schemas.microsoft.com/office/drawing/2014/main" id="{A3AA7A72-7EC1-4268-B682-80B24EDB033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464300" y="2138895"/>
            <a:ext cx="5295900" cy="3847022"/>
          </a:xfrm>
          <a:prstGeom prst="rect">
            <a:avLst/>
          </a:prstGeom>
          <a:ln>
            <a:solidFill>
              <a:schemeClr val="bg1">
                <a:lumMod val="65000"/>
              </a:schemeClr>
            </a:solidFill>
          </a:ln>
        </p:spPr>
      </p:pic>
      <p:sp>
        <p:nvSpPr>
          <p:cNvPr id="8" name="文本框 7">
            <a:extLst>
              <a:ext uri="{FF2B5EF4-FFF2-40B4-BE49-F238E27FC236}">
                <a16:creationId xmlns:a16="http://schemas.microsoft.com/office/drawing/2014/main" id="{3561634D-0997-4AE4-93B5-6B03E9A8235D}"/>
              </a:ext>
            </a:extLst>
          </p:cNvPr>
          <p:cNvSpPr txBox="1"/>
          <p:nvPr userDrawn="1"/>
        </p:nvSpPr>
        <p:spPr>
          <a:xfrm>
            <a:off x="333477" y="6061002"/>
            <a:ext cx="3183885"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1.</a:t>
            </a:r>
            <a:r>
              <a:rPr lang="zh-CN" altLang="en-US" sz="1200" spc="150">
                <a:latin typeface="微软雅黑" panose="020B0503020204020204" pitchFamily="34" charset="-122"/>
                <a:ea typeface="微软雅黑" panose="020B0503020204020204" pitchFamily="34" charset="-122"/>
              </a:rPr>
              <a:t> 选择“设计”</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“变体”</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“颜色”；</a:t>
            </a:r>
            <a:endParaRPr lang="en-US" sz="1200" spc="150">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0A39C858-2589-4166-BC9F-4448D3032133}"/>
              </a:ext>
            </a:extLst>
          </p:cNvPr>
          <p:cNvSpPr txBox="1"/>
          <p:nvPr userDrawn="1"/>
        </p:nvSpPr>
        <p:spPr>
          <a:xfrm>
            <a:off x="6360651" y="6061002"/>
            <a:ext cx="4562467"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2.</a:t>
            </a:r>
            <a:r>
              <a:rPr lang="zh-CN" altLang="en-US" sz="1200" spc="150">
                <a:latin typeface="微软雅黑" panose="020B0503020204020204" pitchFamily="34" charset="-122"/>
                <a:ea typeface="微软雅黑" panose="020B0503020204020204" pitchFamily="34" charset="-122"/>
              </a:rPr>
              <a:t> 选择你喜欢的颜色搭配，模板一秒调整为你选颜色。</a:t>
            </a:r>
            <a:endParaRPr lang="en-US" sz="1200" spc="150">
              <a:latin typeface="微软雅黑" panose="020B0503020204020204" pitchFamily="34" charset="-122"/>
              <a:ea typeface="微软雅黑" panose="020B0503020204020204" pitchFamily="34" charset="-122"/>
            </a:endParaRPr>
          </a:p>
        </p:txBody>
      </p:sp>
      <p:pic>
        <p:nvPicPr>
          <p:cNvPr id="10" name="图片 9">
            <a:extLst>
              <a:ext uri="{FF2B5EF4-FFF2-40B4-BE49-F238E27FC236}">
                <a16:creationId xmlns:a16="http://schemas.microsoft.com/office/drawing/2014/main" id="{F345708A-8D8F-41E8-B71B-6FF3968B7A6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005928" y="2609333"/>
            <a:ext cx="819667" cy="819667"/>
          </a:xfrm>
          <a:prstGeom prst="rect">
            <a:avLst/>
          </a:prstGeom>
          <a:effectLst>
            <a:outerShdw blurRad="50800" dist="38100" dir="2700000" algn="tl" rotWithShape="0">
              <a:prstClr val="black">
                <a:alpha val="40000"/>
              </a:prstClr>
            </a:outerShdw>
          </a:effectLst>
        </p:spPr>
      </p:pic>
      <p:pic>
        <p:nvPicPr>
          <p:cNvPr id="11" name="图片 10">
            <a:extLst>
              <a:ext uri="{FF2B5EF4-FFF2-40B4-BE49-F238E27FC236}">
                <a16:creationId xmlns:a16="http://schemas.microsoft.com/office/drawing/2014/main" id="{235E269D-53A6-4A93-B214-6EAAF6B997D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0787853" y="4257158"/>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113464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2" name="矩形: 圆顶角 1">
            <a:extLst>
              <a:ext uri="{FF2B5EF4-FFF2-40B4-BE49-F238E27FC236}">
                <a16:creationId xmlns:a16="http://schemas.microsoft.com/office/drawing/2014/main" id="{38C0C7B5-E257-4850-AD57-890872054C3D}"/>
              </a:ext>
            </a:extLst>
          </p:cNvPr>
          <p:cNvSpPr/>
          <p:nvPr userDrawn="1"/>
        </p:nvSpPr>
        <p:spPr>
          <a:xfrm rot="16200000">
            <a:off x="5378589" y="-1651211"/>
            <a:ext cx="3466406" cy="10160421"/>
          </a:xfrm>
          <a:prstGeom prst="round2SameRect">
            <a:avLst>
              <a:gd name="adj1" fmla="val 4252"/>
              <a:gd name="adj2" fmla="val 0"/>
            </a:avLst>
          </a:prstGeom>
          <a:solidFill>
            <a:schemeClr val="accent2"/>
          </a:solidFill>
          <a:ln>
            <a:noFill/>
          </a:ln>
          <a:effectLst>
            <a:outerShdw blurRad="228600" algn="ctr" rotWithShape="0">
              <a:schemeClr val="accent3">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descr="网格和节点组成的球体">
            <a:extLst>
              <a:ext uri="{FF2B5EF4-FFF2-40B4-BE49-F238E27FC236}">
                <a16:creationId xmlns:a16="http://schemas.microsoft.com/office/drawing/2014/main" id="{F71CF59A-BACE-4D7E-900C-626BD670FAD4}"/>
              </a:ext>
            </a:extLst>
          </p:cNvPr>
          <p:cNvPicPr>
            <a:picLocks noChangeAspect="1"/>
          </p:cNvPicPr>
          <p:nvPr userDrawn="1"/>
        </p:nvPicPr>
        <p:blipFill rotWithShape="1">
          <a:blip r:embed="rId2" cstate="screen">
            <a:alphaModFix amt="81000"/>
            <a:extLst>
              <a:ext uri="{28A0092B-C50C-407E-A947-70E740481C1C}">
                <a14:useLocalDpi xmlns:a14="http://schemas.microsoft.com/office/drawing/2010/main"/>
              </a:ext>
            </a:extLst>
          </a:blip>
          <a:srcRect/>
          <a:stretch/>
        </p:blipFill>
        <p:spPr>
          <a:xfrm>
            <a:off x="3810502" y="1695796"/>
            <a:ext cx="8381499" cy="3466407"/>
          </a:xfrm>
          <a:prstGeom prst="rect">
            <a:avLst/>
          </a:prstGeom>
        </p:spPr>
      </p:pic>
      <p:sp>
        <p:nvSpPr>
          <p:cNvPr id="3" name="矩形 2">
            <a:extLst>
              <a:ext uri="{FF2B5EF4-FFF2-40B4-BE49-F238E27FC236}">
                <a16:creationId xmlns:a16="http://schemas.microsoft.com/office/drawing/2014/main" id="{07C2CC27-AF82-48D0-9BD4-8E39C67FAF09}"/>
              </a:ext>
            </a:extLst>
          </p:cNvPr>
          <p:cNvSpPr/>
          <p:nvPr userDrawn="1"/>
        </p:nvSpPr>
        <p:spPr>
          <a:xfrm>
            <a:off x="3810505" y="1695796"/>
            <a:ext cx="8381496" cy="3466407"/>
          </a:xfrm>
          <a:prstGeom prst="rect">
            <a:avLst/>
          </a:prstGeom>
          <a:solidFill>
            <a:schemeClr val="accent2">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297DCF0C-7558-42E3-9DD6-42EFFC94C693}"/>
              </a:ext>
            </a:extLst>
          </p:cNvPr>
          <p:cNvSpPr txBox="1"/>
          <p:nvPr userDrawn="1"/>
        </p:nvSpPr>
        <p:spPr>
          <a:xfrm>
            <a:off x="2213157" y="2065712"/>
            <a:ext cx="1415772" cy="2726575"/>
          </a:xfrm>
          <a:prstGeom prst="rect">
            <a:avLst/>
          </a:prstGeom>
          <a:noFill/>
        </p:spPr>
        <p:txBody>
          <a:bodyPr vert="eaVert" wrap="square" rtlCol="0">
            <a:spAutoFit/>
          </a:bodyPr>
          <a:lstStyle/>
          <a:p>
            <a:pPr algn="dist"/>
            <a:r>
              <a:rPr lang="zh-CN" altLang="en-US" sz="8000" b="1" dirty="0">
                <a:solidFill>
                  <a:schemeClr val="bg1"/>
                </a:solidFill>
                <a:latin typeface="+mj-ea"/>
                <a:ea typeface="+mj-ea"/>
              </a:rPr>
              <a:t>目录</a:t>
            </a:r>
          </a:p>
        </p:txBody>
      </p:sp>
      <p:sp>
        <p:nvSpPr>
          <p:cNvPr id="5" name="文本框 4">
            <a:extLst>
              <a:ext uri="{FF2B5EF4-FFF2-40B4-BE49-F238E27FC236}">
                <a16:creationId xmlns:a16="http://schemas.microsoft.com/office/drawing/2014/main" id="{97EAF63F-3735-4FD6-A0DA-E1E1E35A99E2}"/>
              </a:ext>
            </a:extLst>
          </p:cNvPr>
          <p:cNvSpPr txBox="1"/>
          <p:nvPr userDrawn="1"/>
        </p:nvSpPr>
        <p:spPr>
          <a:xfrm>
            <a:off x="2405518" y="3290499"/>
            <a:ext cx="1031051" cy="276999"/>
          </a:xfrm>
          <a:prstGeom prst="rect">
            <a:avLst/>
          </a:prstGeom>
          <a:noFill/>
        </p:spPr>
        <p:txBody>
          <a:bodyPr wrap="none" rtlCol="0">
            <a:spAutoFit/>
          </a:bodyPr>
          <a:lstStyle/>
          <a:p>
            <a:r>
              <a:rPr lang="en-US" altLang="zh-CN" sz="1200" dirty="0">
                <a:solidFill>
                  <a:schemeClr val="bg1"/>
                </a:solidFill>
              </a:rPr>
              <a:t>CONTENTS</a:t>
            </a:r>
            <a:endParaRPr lang="zh-CN" altLang="en-US" sz="1200" dirty="0">
              <a:solidFill>
                <a:schemeClr val="bg1"/>
              </a:solidFill>
            </a:endParaRPr>
          </a:p>
        </p:txBody>
      </p:sp>
    </p:spTree>
    <p:extLst>
      <p:ext uri="{BB962C8B-B14F-4D97-AF65-F5344CB8AC3E}">
        <p14:creationId xmlns:p14="http://schemas.microsoft.com/office/powerpoint/2010/main" val="19191225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使用技巧2">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595B6CA2-8D47-4352-B8D5-AB0AFD1F72A2}"/>
              </a:ext>
            </a:extLst>
          </p:cNvPr>
          <p:cNvSpPr/>
          <p:nvPr userDrawn="1"/>
        </p:nvSpPr>
        <p:spPr>
          <a:xfrm>
            <a:off x="440603" y="759873"/>
            <a:ext cx="1750800" cy="369332"/>
          </a:xfrm>
          <a:prstGeom prst="rect">
            <a:avLst/>
          </a:prstGeom>
        </p:spPr>
        <p:txBody>
          <a:bodyPr wrap="none">
            <a:spAutoFit/>
          </a:bodyPr>
          <a:lstStyle/>
          <a:p>
            <a:pPr defTabSz="609585"/>
            <a:r>
              <a:rPr lang="zh-CN" altLang="en-US" sz="1800">
                <a:solidFill>
                  <a:schemeClr val="tx1">
                    <a:lumMod val="75000"/>
                    <a:lumOff val="25000"/>
                  </a:schemeClr>
                </a:solidFill>
                <a:latin typeface="Segoe UI Light"/>
                <a:ea typeface="微软雅黑"/>
                <a:cs typeface="Segoe UI Light"/>
              </a:rPr>
              <a:t>模板使用技巧</a:t>
            </a:r>
            <a:r>
              <a:rPr lang="en-US" altLang="zh-CN" sz="1800">
                <a:solidFill>
                  <a:schemeClr val="tx1">
                    <a:lumMod val="75000"/>
                    <a:lumOff val="25000"/>
                  </a:schemeClr>
                </a:solidFill>
                <a:latin typeface="Segoe UI Light"/>
                <a:ea typeface="微软雅黑"/>
                <a:cs typeface="Segoe UI Light"/>
              </a:rPr>
              <a:t> 2</a:t>
            </a:r>
            <a:endParaRPr lang="zh-CN" altLang="en-US" sz="1800">
              <a:solidFill>
                <a:schemeClr val="tx1">
                  <a:lumMod val="75000"/>
                  <a:lumOff val="25000"/>
                </a:schemeClr>
              </a:solidFill>
              <a:latin typeface="Segoe UI Light"/>
              <a:ea typeface="微软雅黑"/>
              <a:cs typeface="Segoe UI Light"/>
            </a:endParaRPr>
          </a:p>
        </p:txBody>
      </p:sp>
      <p:sp>
        <p:nvSpPr>
          <p:cNvPr id="4" name="矩形 3">
            <a:extLst>
              <a:ext uri="{FF2B5EF4-FFF2-40B4-BE49-F238E27FC236}">
                <a16:creationId xmlns:a16="http://schemas.microsoft.com/office/drawing/2014/main" id="{91918CAE-8F42-4299-A28D-B9D5831BF61D}"/>
              </a:ext>
            </a:extLst>
          </p:cNvPr>
          <p:cNvSpPr/>
          <p:nvPr userDrawn="1"/>
        </p:nvSpPr>
        <p:spPr>
          <a:xfrm>
            <a:off x="440603" y="182445"/>
            <a:ext cx="777777" cy="246221"/>
          </a:xfrm>
          <a:prstGeom prst="rect">
            <a:avLst/>
          </a:prstGeom>
        </p:spPr>
        <p:txBody>
          <a:bodyPr wrap="none">
            <a:spAutoFit/>
          </a:bodyPr>
          <a:lstStyle/>
          <a:p>
            <a:pPr defTabSz="609585"/>
            <a:r>
              <a:rPr kumimoji="1" lang="en-US" altLang="zh-CN" sz="1000">
                <a:solidFill>
                  <a:schemeClr val="tx1">
                    <a:lumMod val="75000"/>
                    <a:lumOff val="25000"/>
                  </a:schemeClr>
                </a:solidFill>
                <a:latin typeface="Segoe UI Light"/>
                <a:ea typeface="微软雅黑" charset="0"/>
                <a:cs typeface="Segoe UI Light"/>
              </a:rPr>
              <a:t>OfficePLUS</a:t>
            </a:r>
            <a:endParaRPr lang="zh-CN" altLang="en-US" sz="1000">
              <a:solidFill>
                <a:schemeClr val="tx1">
                  <a:lumMod val="75000"/>
                  <a:lumOff val="25000"/>
                </a:schemeClr>
              </a:solidFill>
              <a:latin typeface="Segoe UI Light"/>
              <a:ea typeface="微软雅黑" charset="0"/>
              <a:cs typeface="Segoe UI Light"/>
            </a:endParaRPr>
          </a:p>
        </p:txBody>
      </p:sp>
      <p:pic>
        <p:nvPicPr>
          <p:cNvPr id="5" name="图片 4">
            <a:extLst>
              <a:ext uri="{FF2B5EF4-FFF2-40B4-BE49-F238E27FC236}">
                <a16:creationId xmlns:a16="http://schemas.microsoft.com/office/drawing/2014/main" id="{378BC7A0-035F-41F7-9B06-EC064A3EB65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31800" y="2138895"/>
            <a:ext cx="5295899" cy="3847021"/>
          </a:xfrm>
          <a:prstGeom prst="rect">
            <a:avLst/>
          </a:prstGeom>
          <a:ln>
            <a:solidFill>
              <a:schemeClr val="bg1">
                <a:lumMod val="65000"/>
              </a:schemeClr>
            </a:solidFill>
          </a:ln>
        </p:spPr>
      </p:pic>
      <p:pic>
        <p:nvPicPr>
          <p:cNvPr id="6" name="图片 5">
            <a:extLst>
              <a:ext uri="{FF2B5EF4-FFF2-40B4-BE49-F238E27FC236}">
                <a16:creationId xmlns:a16="http://schemas.microsoft.com/office/drawing/2014/main" id="{336D9C66-D6FA-46C8-99D2-2B802BE2272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464301" y="2138895"/>
            <a:ext cx="5295900" cy="3847022"/>
          </a:xfrm>
          <a:prstGeom prst="rect">
            <a:avLst/>
          </a:prstGeom>
          <a:ln>
            <a:solidFill>
              <a:schemeClr val="bg1">
                <a:lumMod val="65000"/>
              </a:schemeClr>
            </a:solidFill>
          </a:ln>
        </p:spPr>
      </p:pic>
      <p:sp>
        <p:nvSpPr>
          <p:cNvPr id="7" name="文本框 6">
            <a:extLst>
              <a:ext uri="{FF2B5EF4-FFF2-40B4-BE49-F238E27FC236}">
                <a16:creationId xmlns:a16="http://schemas.microsoft.com/office/drawing/2014/main" id="{78B7F220-8D65-4D58-96D6-61240C8EF943}"/>
              </a:ext>
            </a:extLst>
          </p:cNvPr>
          <p:cNvSpPr txBox="1"/>
          <p:nvPr userDrawn="1"/>
        </p:nvSpPr>
        <p:spPr>
          <a:xfrm>
            <a:off x="431800" y="1174234"/>
            <a:ext cx="3467616" cy="584775"/>
          </a:xfrm>
          <a:prstGeom prst="rect">
            <a:avLst/>
          </a:prstGeom>
          <a:noFill/>
        </p:spPr>
        <p:txBody>
          <a:bodyPr wrap="none" rtlCol="0">
            <a:spAutoFit/>
          </a:bodyPr>
          <a:lstStyle/>
          <a:p>
            <a:r>
              <a:rPr lang="zh-CN" altLang="en-US" sz="3200" b="1">
                <a:solidFill>
                  <a:schemeClr val="tx1">
                    <a:lumMod val="85000"/>
                    <a:lumOff val="15000"/>
                  </a:schemeClr>
                </a:solidFill>
                <a:latin typeface="微软雅黑" panose="020B0503020204020204" pitchFamily="34" charset="-122"/>
                <a:ea typeface="微软雅黑" panose="020B0503020204020204" pitchFamily="34" charset="-122"/>
              </a:rPr>
              <a:t>随时添加模板样式</a:t>
            </a:r>
            <a:endParaRPr lang="en-US" sz="3200"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 name="文本框 7">
            <a:extLst>
              <a:ext uri="{FF2B5EF4-FFF2-40B4-BE49-F238E27FC236}">
                <a16:creationId xmlns:a16="http://schemas.microsoft.com/office/drawing/2014/main" id="{C782DEF8-CD90-4DDD-9A19-02CA3CE0B853}"/>
              </a:ext>
            </a:extLst>
          </p:cNvPr>
          <p:cNvSpPr txBox="1"/>
          <p:nvPr userDrawn="1"/>
        </p:nvSpPr>
        <p:spPr>
          <a:xfrm>
            <a:off x="333477" y="6061002"/>
            <a:ext cx="3010761"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1.</a:t>
            </a:r>
            <a:r>
              <a:rPr lang="zh-CN" altLang="en-US" sz="1200" spc="150">
                <a:latin typeface="微软雅黑" panose="020B0503020204020204" pitchFamily="34" charset="-122"/>
                <a:ea typeface="微软雅黑" panose="020B0503020204020204" pitchFamily="34" charset="-122"/>
              </a:rPr>
              <a:t> 选择“开始”</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“新建幻灯片”；</a:t>
            </a:r>
            <a:endParaRPr lang="en-US" sz="1200" spc="150">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2F1399C9-9E43-488E-BC0B-89771B0E542B}"/>
              </a:ext>
            </a:extLst>
          </p:cNvPr>
          <p:cNvSpPr txBox="1"/>
          <p:nvPr userDrawn="1"/>
        </p:nvSpPr>
        <p:spPr>
          <a:xfrm>
            <a:off x="6360651" y="6061002"/>
            <a:ext cx="5256567"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2.</a:t>
            </a:r>
            <a:r>
              <a:rPr lang="zh-CN" altLang="en-US" sz="1200" spc="150">
                <a:latin typeface="微软雅黑" panose="020B0503020204020204" pitchFamily="34" charset="-122"/>
                <a:ea typeface="微软雅黑" panose="020B0503020204020204" pitchFamily="34" charset="-122"/>
              </a:rPr>
              <a:t> 选择你需要的页面，如封面页，目录页，副标题页，内容页等</a:t>
            </a:r>
            <a:r>
              <a:rPr lang="en-US" altLang="zh-CN" sz="1200" spc="150">
                <a:latin typeface="微软雅黑" panose="020B0503020204020204" pitchFamily="34" charset="-122"/>
                <a:ea typeface="微软雅黑" panose="020B0503020204020204" pitchFamily="34" charset="-122"/>
              </a:rPr>
              <a:t>…</a:t>
            </a:r>
            <a:endParaRPr lang="en-US" sz="1200" spc="150">
              <a:latin typeface="微软雅黑" panose="020B0503020204020204" pitchFamily="34" charset="-122"/>
              <a:ea typeface="微软雅黑" panose="020B0503020204020204" pitchFamily="34" charset="-122"/>
            </a:endParaRPr>
          </a:p>
        </p:txBody>
      </p:sp>
      <p:pic>
        <p:nvPicPr>
          <p:cNvPr id="10" name="图片 9">
            <a:extLst>
              <a:ext uri="{FF2B5EF4-FFF2-40B4-BE49-F238E27FC236}">
                <a16:creationId xmlns:a16="http://schemas.microsoft.com/office/drawing/2014/main" id="{80C3E78E-8433-4C35-8959-B26729C2A29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0878" y="2428358"/>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5977149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副标题页">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D51347DD-65F6-4CA1-83BA-4683F24A81BB}"/>
              </a:ext>
            </a:extLst>
          </p:cNvPr>
          <p:cNvSpPr/>
          <p:nvPr userDrawn="1"/>
        </p:nvSpPr>
        <p:spPr>
          <a:xfrm>
            <a:off x="0" y="0"/>
            <a:ext cx="453136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占位符 8">
            <a:extLst>
              <a:ext uri="{FF2B5EF4-FFF2-40B4-BE49-F238E27FC236}">
                <a16:creationId xmlns:a16="http://schemas.microsoft.com/office/drawing/2014/main" id="{96680DE7-A7D3-4766-B888-72E9BE799711}"/>
              </a:ext>
            </a:extLst>
          </p:cNvPr>
          <p:cNvSpPr>
            <a:spLocks noGrp="1"/>
          </p:cNvSpPr>
          <p:nvPr>
            <p:ph type="body" sz="quarter" idx="10"/>
          </p:nvPr>
        </p:nvSpPr>
        <p:spPr>
          <a:xfrm>
            <a:off x="2363600" y="2005081"/>
            <a:ext cx="2323073" cy="2279991"/>
          </a:xfrm>
          <a:prstGeom prst="rect">
            <a:avLst/>
          </a:prstGeom>
        </p:spPr>
        <p:txBody>
          <a:bodyPr/>
          <a:lstStyle>
            <a:lvl1pPr marL="0" indent="0">
              <a:buNone/>
              <a:defRPr sz="15000" b="1">
                <a:solidFill>
                  <a:schemeClr val="bg1"/>
                </a:solidFill>
                <a:latin typeface="+mj-lt"/>
              </a:defRPr>
            </a:lvl1pPr>
          </a:lstStyle>
          <a:p>
            <a:pPr lvl="0"/>
            <a:endParaRPr lang="zh-CN" altLang="en-US" dirty="0"/>
          </a:p>
        </p:txBody>
      </p:sp>
      <p:sp>
        <p:nvSpPr>
          <p:cNvPr id="11" name="文本占位符 10">
            <a:extLst>
              <a:ext uri="{FF2B5EF4-FFF2-40B4-BE49-F238E27FC236}">
                <a16:creationId xmlns:a16="http://schemas.microsoft.com/office/drawing/2014/main" id="{D42AB2B5-76C9-4A06-8465-AF51BCFBC8CF}"/>
              </a:ext>
            </a:extLst>
          </p:cNvPr>
          <p:cNvSpPr>
            <a:spLocks noGrp="1"/>
          </p:cNvSpPr>
          <p:nvPr>
            <p:ph type="body" sz="quarter" idx="11"/>
          </p:nvPr>
        </p:nvSpPr>
        <p:spPr>
          <a:xfrm>
            <a:off x="1403920" y="3978221"/>
            <a:ext cx="3692525" cy="1252538"/>
          </a:xfrm>
          <a:prstGeom prst="rect">
            <a:avLst/>
          </a:prstGeom>
        </p:spPr>
        <p:txBody>
          <a:bodyPr/>
          <a:lstStyle>
            <a:lvl1pPr marL="0" indent="0">
              <a:buNone/>
              <a:defRPr sz="6000" b="1">
                <a:solidFill>
                  <a:schemeClr val="bg1"/>
                </a:solidFill>
                <a:latin typeface="+mj-ea"/>
                <a:ea typeface="+mj-ea"/>
              </a:defRPr>
            </a:lvl1pPr>
          </a:lstStyle>
          <a:p>
            <a:pPr lvl="0"/>
            <a:endParaRPr lang="zh-CN" altLang="en-US" dirty="0"/>
          </a:p>
        </p:txBody>
      </p:sp>
    </p:spTree>
    <p:extLst>
      <p:ext uri="{BB962C8B-B14F-4D97-AF65-F5344CB8AC3E}">
        <p14:creationId xmlns:p14="http://schemas.microsoft.com/office/powerpoint/2010/main" val="3952468576"/>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
        <p:nvSpPr>
          <p:cNvPr id="7" name="等腰三角形 6">
            <a:extLst>
              <a:ext uri="{FF2B5EF4-FFF2-40B4-BE49-F238E27FC236}">
                <a16:creationId xmlns:a16="http://schemas.microsoft.com/office/drawing/2014/main" id="{4D618633-58BD-4419-B8F3-FBE5C39D6C8E}"/>
              </a:ext>
            </a:extLst>
          </p:cNvPr>
          <p:cNvSpPr/>
          <p:nvPr userDrawn="1"/>
        </p:nvSpPr>
        <p:spPr>
          <a:xfrm rot="5400000">
            <a:off x="121636" y="448705"/>
            <a:ext cx="359093" cy="20082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a:extLst>
              <a:ext uri="{FF2B5EF4-FFF2-40B4-BE49-F238E27FC236}">
                <a16:creationId xmlns:a16="http://schemas.microsoft.com/office/drawing/2014/main" id="{3A986E41-34D4-4480-AC38-E310CF85FDAF}"/>
              </a:ext>
            </a:extLst>
          </p:cNvPr>
          <p:cNvSpPr/>
          <p:nvPr userDrawn="1"/>
        </p:nvSpPr>
        <p:spPr>
          <a:xfrm rot="5400000">
            <a:off x="147078" y="486113"/>
            <a:ext cx="225311" cy="12600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a:extLst>
              <a:ext uri="{FF2B5EF4-FFF2-40B4-BE49-F238E27FC236}">
                <a16:creationId xmlns:a16="http://schemas.microsoft.com/office/drawing/2014/main" id="{64935364-7B6F-4A60-BD67-100800EB2DFC}"/>
              </a:ext>
            </a:extLst>
          </p:cNvPr>
          <p:cNvSpPr/>
          <p:nvPr userDrawn="1"/>
        </p:nvSpPr>
        <p:spPr>
          <a:xfrm rot="5400000">
            <a:off x="104044" y="486114"/>
            <a:ext cx="225311" cy="126005"/>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占位符 11">
            <a:extLst>
              <a:ext uri="{FF2B5EF4-FFF2-40B4-BE49-F238E27FC236}">
                <a16:creationId xmlns:a16="http://schemas.microsoft.com/office/drawing/2014/main" id="{CA06508E-7A5B-47B4-8AF9-5EF6DBDAA5E7}"/>
              </a:ext>
            </a:extLst>
          </p:cNvPr>
          <p:cNvSpPr>
            <a:spLocks noGrp="1"/>
          </p:cNvSpPr>
          <p:nvPr>
            <p:ph type="body" sz="quarter" idx="10" hasCustomPrompt="1"/>
          </p:nvPr>
        </p:nvSpPr>
        <p:spPr>
          <a:xfrm>
            <a:off x="382542" y="328612"/>
            <a:ext cx="5551329" cy="459327"/>
          </a:xfrm>
          <a:prstGeom prst="rect">
            <a:avLst/>
          </a:prstGeom>
        </p:spPr>
        <p:txBody>
          <a:bodyPr/>
          <a:lstStyle>
            <a:lvl1pPr marL="0" indent="0">
              <a:buNone/>
              <a:defRPr b="1">
                <a:latin typeface="+mj-ea"/>
                <a:ea typeface="+mj-ea"/>
              </a:defRPr>
            </a:lvl1pPr>
          </a:lstStyle>
          <a:p>
            <a:pPr lvl="0"/>
            <a:r>
              <a:rPr lang="zh-CN" altLang="en-US" dirty="0"/>
              <a:t>单击此处编辑母版文本样式级</a:t>
            </a:r>
          </a:p>
        </p:txBody>
      </p:sp>
      <p:pic>
        <p:nvPicPr>
          <p:cNvPr id="11" name="图片 10">
            <a:extLst>
              <a:ext uri="{FF2B5EF4-FFF2-40B4-BE49-F238E27FC236}">
                <a16:creationId xmlns:a16="http://schemas.microsoft.com/office/drawing/2014/main" id="{623FE0AC-FC51-4722-88F0-5CAF2ABE323F}"/>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9705620" y="16964"/>
            <a:ext cx="2345001" cy="1053080"/>
          </a:xfrm>
          <a:prstGeom prst="rect">
            <a:avLst/>
          </a:prstGeom>
          <a:effectLst/>
        </p:spPr>
      </p:pic>
    </p:spTree>
    <p:extLst>
      <p:ext uri="{BB962C8B-B14F-4D97-AF65-F5344CB8AC3E}">
        <p14:creationId xmlns:p14="http://schemas.microsoft.com/office/powerpoint/2010/main" val="4555248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结尾页">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B57434DD-36B5-42EE-B4C4-5DF539F7CB1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15220" b="406"/>
          <a:stretch/>
        </p:blipFill>
        <p:spPr>
          <a:xfrm>
            <a:off x="1" y="1"/>
            <a:ext cx="12191998" cy="6858000"/>
          </a:xfrm>
          <a:prstGeom prst="rect">
            <a:avLst/>
          </a:prstGeom>
        </p:spPr>
      </p:pic>
      <p:sp>
        <p:nvSpPr>
          <p:cNvPr id="5" name="矩形 4">
            <a:extLst>
              <a:ext uri="{FF2B5EF4-FFF2-40B4-BE49-F238E27FC236}">
                <a16:creationId xmlns:a16="http://schemas.microsoft.com/office/drawing/2014/main" id="{7924F101-5D14-4100-A5C9-D9158797FBC1}"/>
              </a:ext>
            </a:extLst>
          </p:cNvPr>
          <p:cNvSpPr/>
          <p:nvPr userDrawn="1"/>
        </p:nvSpPr>
        <p:spPr>
          <a:xfrm>
            <a:off x="3322320" y="1131830"/>
            <a:ext cx="5709920" cy="324713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文本占位符 6">
            <a:extLst>
              <a:ext uri="{FF2B5EF4-FFF2-40B4-BE49-F238E27FC236}">
                <a16:creationId xmlns:a16="http://schemas.microsoft.com/office/drawing/2014/main" id="{1498B6F2-742C-40B8-B77F-D46798D366BE}"/>
              </a:ext>
            </a:extLst>
          </p:cNvPr>
          <p:cNvSpPr>
            <a:spLocks noGrp="1"/>
          </p:cNvSpPr>
          <p:nvPr>
            <p:ph type="body" sz="quarter" idx="10"/>
          </p:nvPr>
        </p:nvSpPr>
        <p:spPr>
          <a:xfrm>
            <a:off x="3652520" y="2069118"/>
            <a:ext cx="4886960" cy="1128713"/>
          </a:xfrm>
          <a:prstGeom prst="rect">
            <a:avLst/>
          </a:prstGeom>
        </p:spPr>
        <p:txBody>
          <a:bodyPr/>
          <a:lstStyle>
            <a:lvl1pPr marL="0" indent="0" algn="ctr">
              <a:buNone/>
              <a:defRPr sz="5000" b="1" spc="600">
                <a:solidFill>
                  <a:schemeClr val="bg1"/>
                </a:solidFill>
              </a:defRPr>
            </a:lvl1pPr>
          </a:lstStyle>
          <a:p>
            <a:pPr lvl="0"/>
            <a:r>
              <a:rPr lang="zh-CN" altLang="en-US" dirty="0"/>
              <a:t>单击此处编辑母版文本样式</a:t>
            </a:r>
          </a:p>
        </p:txBody>
      </p:sp>
    </p:spTree>
    <p:extLst>
      <p:ext uri="{BB962C8B-B14F-4D97-AF65-F5344CB8AC3E}">
        <p14:creationId xmlns:p14="http://schemas.microsoft.com/office/powerpoint/2010/main" val="5695557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背景图片素材">
    <p:spTree>
      <p:nvGrpSpPr>
        <p:cNvPr id="1" name=""/>
        <p:cNvGrpSpPr/>
        <p:nvPr/>
      </p:nvGrpSpPr>
      <p:grpSpPr>
        <a:xfrm>
          <a:off x="0" y="0"/>
          <a:ext cx="0" cy="0"/>
          <a:chOff x="0" y="0"/>
          <a:chExt cx="0" cy="0"/>
        </a:xfrm>
      </p:grpSpPr>
      <p:sp>
        <p:nvSpPr>
          <p:cNvPr id="3" name="等腰三角形 2">
            <a:extLst>
              <a:ext uri="{FF2B5EF4-FFF2-40B4-BE49-F238E27FC236}">
                <a16:creationId xmlns:a16="http://schemas.microsoft.com/office/drawing/2014/main" id="{42232C9F-6C80-4AEC-A0B9-F67AF54FFA13}"/>
              </a:ext>
            </a:extLst>
          </p:cNvPr>
          <p:cNvSpPr/>
          <p:nvPr userDrawn="1"/>
        </p:nvSpPr>
        <p:spPr>
          <a:xfrm rot="5400000">
            <a:off x="121636" y="448705"/>
            <a:ext cx="359093" cy="20082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a:extLst>
              <a:ext uri="{FF2B5EF4-FFF2-40B4-BE49-F238E27FC236}">
                <a16:creationId xmlns:a16="http://schemas.microsoft.com/office/drawing/2014/main" id="{948FB779-FA46-4BE8-B286-A84D048660F3}"/>
              </a:ext>
            </a:extLst>
          </p:cNvPr>
          <p:cNvSpPr/>
          <p:nvPr userDrawn="1"/>
        </p:nvSpPr>
        <p:spPr>
          <a:xfrm rot="5400000">
            <a:off x="147078" y="486113"/>
            <a:ext cx="225311" cy="12600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a:extLst>
              <a:ext uri="{FF2B5EF4-FFF2-40B4-BE49-F238E27FC236}">
                <a16:creationId xmlns:a16="http://schemas.microsoft.com/office/drawing/2014/main" id="{AD15911B-D18A-4AAA-BE9A-0201D18E6697}"/>
              </a:ext>
            </a:extLst>
          </p:cNvPr>
          <p:cNvSpPr/>
          <p:nvPr userDrawn="1"/>
        </p:nvSpPr>
        <p:spPr>
          <a:xfrm rot="5400000">
            <a:off x="104044" y="486114"/>
            <a:ext cx="225311" cy="126005"/>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占位符 11">
            <a:extLst>
              <a:ext uri="{FF2B5EF4-FFF2-40B4-BE49-F238E27FC236}">
                <a16:creationId xmlns:a16="http://schemas.microsoft.com/office/drawing/2014/main" id="{9502A79C-FAB1-4F9D-9D27-435A67E611A3}"/>
              </a:ext>
            </a:extLst>
          </p:cNvPr>
          <p:cNvSpPr>
            <a:spLocks noGrp="1"/>
          </p:cNvSpPr>
          <p:nvPr>
            <p:ph type="body" sz="quarter" idx="10" hasCustomPrompt="1"/>
          </p:nvPr>
        </p:nvSpPr>
        <p:spPr>
          <a:xfrm>
            <a:off x="382542" y="328612"/>
            <a:ext cx="5551329" cy="459327"/>
          </a:xfrm>
          <a:prstGeom prst="rect">
            <a:avLst/>
          </a:prstGeom>
        </p:spPr>
        <p:txBody>
          <a:bodyPr/>
          <a:lstStyle>
            <a:lvl1pPr marL="0" indent="0">
              <a:buNone/>
              <a:defRPr b="1">
                <a:latin typeface="+mj-ea"/>
                <a:ea typeface="+mj-ea"/>
              </a:defRPr>
            </a:lvl1pPr>
          </a:lstStyle>
          <a:p>
            <a:pPr lvl="0"/>
            <a:r>
              <a:rPr lang="zh-CN" altLang="en-US" dirty="0"/>
              <a:t>备选图标</a:t>
            </a:r>
          </a:p>
        </p:txBody>
      </p:sp>
    </p:spTree>
    <p:extLst>
      <p:ext uri="{BB962C8B-B14F-4D97-AF65-F5344CB8AC3E}">
        <p14:creationId xmlns:p14="http://schemas.microsoft.com/office/powerpoint/2010/main" val="39961626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注页">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762F44F5-2042-4A37-8A2F-81B5303D4EE7}"/>
              </a:ext>
            </a:extLst>
          </p:cNvPr>
          <p:cNvSpPr/>
          <p:nvPr userDrawn="1"/>
        </p:nvSpPr>
        <p:spPr>
          <a:xfrm>
            <a:off x="-12492" y="0"/>
            <a:ext cx="12204492" cy="6858000"/>
          </a:xfrm>
          <a:prstGeom prst="rect">
            <a:avLst/>
          </a:prstGeom>
          <a:solidFill>
            <a:srgbClr val="E63A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矩形 3">
            <a:extLst>
              <a:ext uri="{FF2B5EF4-FFF2-40B4-BE49-F238E27FC236}">
                <a16:creationId xmlns:a16="http://schemas.microsoft.com/office/drawing/2014/main" id="{C2E8ED2C-961A-411A-B154-BFC085F36DCD}"/>
              </a:ext>
            </a:extLst>
          </p:cNvPr>
          <p:cNvSpPr/>
          <p:nvPr userDrawn="1"/>
        </p:nvSpPr>
        <p:spPr>
          <a:xfrm>
            <a:off x="626964" y="568470"/>
            <a:ext cx="662361" cy="379656"/>
          </a:xfrm>
          <a:prstGeom prst="rect">
            <a:avLst/>
          </a:prstGeom>
        </p:spPr>
        <p:txBody>
          <a:bodyPr wrap="none">
            <a:spAutoFit/>
          </a:bodyPr>
          <a:lstStyle/>
          <a:p>
            <a:pPr defTabSz="609585"/>
            <a:r>
              <a:rPr lang="zh-CN" altLang="en-US" sz="1800" dirty="0">
                <a:solidFill>
                  <a:schemeClr val="bg1"/>
                </a:solidFill>
                <a:latin typeface="Microsoft YaHei" panose="020B0503020204020204" pitchFamily="34" charset="-122"/>
                <a:ea typeface="Microsoft YaHei" panose="020B0503020204020204" pitchFamily="34" charset="-122"/>
                <a:cs typeface="Segoe UI Light"/>
              </a:rPr>
              <a:t>标注</a:t>
            </a:r>
          </a:p>
        </p:txBody>
      </p:sp>
      <p:sp>
        <p:nvSpPr>
          <p:cNvPr id="5" name="矩形 4">
            <a:extLst>
              <a:ext uri="{FF2B5EF4-FFF2-40B4-BE49-F238E27FC236}">
                <a16:creationId xmlns:a16="http://schemas.microsoft.com/office/drawing/2014/main" id="{5B523497-8060-4AA8-99FC-CB53A1DBC43B}"/>
              </a:ext>
            </a:extLst>
          </p:cNvPr>
          <p:cNvSpPr/>
          <p:nvPr userDrawn="1"/>
        </p:nvSpPr>
        <p:spPr>
          <a:xfrm>
            <a:off x="2450801" y="595724"/>
            <a:ext cx="1402001" cy="5386475"/>
          </a:xfrm>
          <a:prstGeom prst="rect">
            <a:avLst/>
          </a:prstGeom>
        </p:spPr>
        <p:txBody>
          <a:bodyPr wrap="square">
            <a:spAutoFit/>
          </a:bodyPr>
          <a:lstStyle/>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字体使用 </a:t>
            </a: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行距</a:t>
            </a: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图片出处</a:t>
            </a:r>
          </a:p>
          <a:p>
            <a:pPr defTabSz="609585">
              <a:lnSpc>
                <a:spcPct val="130000"/>
              </a:lnSpc>
            </a:pPr>
            <a:endParaRPr lang="zh-CN" altLang="en-US"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zh-CN" altLang="en-US"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声明</a:t>
            </a: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作者</a:t>
            </a: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p:txBody>
      </p:sp>
      <p:sp>
        <p:nvSpPr>
          <p:cNvPr id="6" name="矩形 5">
            <a:extLst>
              <a:ext uri="{FF2B5EF4-FFF2-40B4-BE49-F238E27FC236}">
                <a16:creationId xmlns:a16="http://schemas.microsoft.com/office/drawing/2014/main" id="{DC5C56FA-CEB3-4280-BACF-6BC9397C715D}"/>
              </a:ext>
            </a:extLst>
          </p:cNvPr>
          <p:cNvSpPr/>
          <p:nvPr userDrawn="1"/>
        </p:nvSpPr>
        <p:spPr>
          <a:xfrm>
            <a:off x="4159510" y="595724"/>
            <a:ext cx="7074345" cy="5386475"/>
          </a:xfrm>
          <a:prstGeom prst="rect">
            <a:avLst/>
          </a:prstGeom>
        </p:spPr>
        <p:txBody>
          <a:bodyPr wrap="square">
            <a:spAutoFit/>
          </a:bodyPr>
          <a:lstStyle/>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英文 </a:t>
            </a:r>
            <a:r>
              <a:rPr lang="en-US" altLang="zh-CN" sz="1400" dirty="0">
                <a:solidFill>
                  <a:schemeClr val="bg1"/>
                </a:solidFill>
                <a:latin typeface="Microsoft YaHei" panose="020B0503020204020204" pitchFamily="34" charset="-122"/>
                <a:ea typeface="Microsoft YaHei" panose="020B0503020204020204" pitchFamily="34" charset="-122"/>
                <a:cs typeface="Segoe UI Light"/>
              </a:rPr>
              <a:t>Arial</a:t>
            </a: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中文 微软雅黑</a:t>
            </a: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正文 </a:t>
            </a:r>
            <a:r>
              <a:rPr lang="en-US" altLang="zh-CN" sz="1400" dirty="0">
                <a:solidFill>
                  <a:schemeClr val="bg1"/>
                </a:solidFill>
                <a:latin typeface="Microsoft YaHei" panose="020B0503020204020204" pitchFamily="34" charset="-122"/>
                <a:ea typeface="Microsoft YaHei" panose="020B0503020204020204" pitchFamily="34" charset="-122"/>
                <a:cs typeface="Segoe UI Light"/>
              </a:rPr>
              <a:t>1.2</a:t>
            </a: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en-US" altLang="zh-CN" sz="1400" dirty="0">
                <a:solidFill>
                  <a:schemeClr val="bg1"/>
                </a:solidFill>
                <a:latin typeface="Microsoft YaHei" panose="020B0503020204020204" pitchFamily="34" charset="-122"/>
                <a:ea typeface="Microsoft YaHei" panose="020B0503020204020204" pitchFamily="34" charset="-122"/>
                <a:cs typeface="Segoe UI Light"/>
              </a:rPr>
              <a:t>https://unsplash.com</a:t>
            </a: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、微软图像、微软图标</a:t>
            </a: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zh-CN" altLang="en-US"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zh-CN" altLang="en-US" sz="1400" dirty="0">
              <a:solidFill>
                <a:schemeClr val="bg1"/>
              </a:solidFill>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本网站所提供的任何信息内容（包括但不限于 </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cs typeface="Segoe UI Light" charset="0"/>
              </a:rPr>
              <a:t>PPT</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cs typeface="Segoe UI Light" charset="0"/>
              </a:rPr>
              <a:t> </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模板、</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cs typeface="Segoe UI Light" charset="0"/>
              </a:rPr>
              <a:t>Word</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cs typeface="Segoe UI Light" charset="0"/>
              </a:rPr>
              <a:t> </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文档、</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cs typeface="Segoe UI Light" charset="0"/>
              </a:rPr>
              <a:t>Excel</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cs typeface="Segoe UI Light" charset="0"/>
              </a:rPr>
              <a:t> </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图表、图片素材等）均受</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中华人民共和国著作权法</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信息网络传播权保护条例</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及其他适用的法律法规的保护，未经权利人书面明确授权，信息内容的任何部分</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包括图片或图表</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不得被全部或部分的复制、传播、销售，否则将承担法律责任。</a:t>
            </a:r>
            <a:endPar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lang="en-US" altLang="zh-CN" sz="1400" dirty="0">
              <a:solidFill>
                <a:schemeClr val="bg1"/>
              </a:solidFill>
              <a:latin typeface="Microsoft YaHei" panose="020B0503020204020204" pitchFamily="34" charset="-122"/>
              <a:ea typeface="Microsoft YaHei" panose="020B0503020204020204" pitchFamily="34"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lang="en-US" altLang="zh-CN" sz="1400" dirty="0">
              <a:solidFill>
                <a:schemeClr val="bg1"/>
              </a:solidFill>
              <a:latin typeface="Microsoft YaHei" panose="020B0503020204020204" pitchFamily="34" charset="-122"/>
              <a:ea typeface="Microsoft YaHei" panose="020B0503020204020204" pitchFamily="34"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lang="en-US" altLang="zh-CN" sz="1400" dirty="0">
              <a:solidFill>
                <a:schemeClr val="bg1"/>
              </a:solidFill>
              <a:latin typeface="Microsoft YaHei" panose="020B0503020204020204" pitchFamily="34" charset="-122"/>
              <a:ea typeface="Microsoft YaHei" panose="020B0503020204020204" pitchFamily="34"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r>
              <a:rPr lang="zh-CN" altLang="en-US" sz="1400" dirty="0">
                <a:solidFill>
                  <a:schemeClr val="bg1"/>
                </a:solidFill>
                <a:latin typeface="Microsoft YaHei" panose="020B0503020204020204" pitchFamily="34" charset="-122"/>
                <a:ea typeface="Microsoft YaHei" panose="020B0503020204020204" pitchFamily="34" charset="-122"/>
              </a:rPr>
              <a:t>陈铭俭 （</a:t>
            </a:r>
            <a:r>
              <a:rPr lang="en-US" altLang="zh-CN" sz="1400" dirty="0">
                <a:solidFill>
                  <a:schemeClr val="bg1"/>
                </a:solidFill>
                <a:latin typeface="Microsoft YaHei" panose="020B0503020204020204" pitchFamily="34" charset="-122"/>
                <a:ea typeface="Microsoft YaHei" panose="020B0503020204020204" pitchFamily="34" charset="-122"/>
              </a:rPr>
              <a:t>156950230@qq.com</a:t>
            </a:r>
            <a:r>
              <a:rPr lang="zh-CN" altLang="en-US" sz="1400" dirty="0">
                <a:solidFill>
                  <a:schemeClr val="bg1"/>
                </a:solidFill>
                <a:latin typeface="Microsoft YaHei" panose="020B0503020204020204" pitchFamily="34" charset="-122"/>
                <a:ea typeface="Microsoft YaHei" panose="020B0503020204020204" pitchFamily="34" charset="-122"/>
              </a:rPr>
              <a:t>）</a:t>
            </a:r>
            <a:endParaRPr lang="en-US" altLang="zh-CN" sz="1400" dirty="0">
              <a:solidFill>
                <a:schemeClr val="bg1"/>
              </a:solidFill>
              <a:latin typeface="Microsoft YaHei" panose="020B0503020204020204" pitchFamily="34" charset="-122"/>
              <a:ea typeface="Microsoft YaHei" panose="020B0503020204020204" pitchFamily="34" charset="-122"/>
            </a:endParaRPr>
          </a:p>
        </p:txBody>
      </p:sp>
      <p:pic>
        <p:nvPicPr>
          <p:cNvPr id="7" name="图片 6">
            <a:extLst>
              <a:ext uri="{FF2B5EF4-FFF2-40B4-BE49-F238E27FC236}">
                <a16:creationId xmlns:a16="http://schemas.microsoft.com/office/drawing/2014/main" id="{4BCD7109-78B8-4BE3-8F0A-4DD501D0CD0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98462" y="83245"/>
            <a:ext cx="1402001" cy="629588"/>
          </a:xfrm>
          <a:prstGeom prst="rect">
            <a:avLst/>
          </a:prstGeom>
        </p:spPr>
      </p:pic>
      <p:sp>
        <p:nvSpPr>
          <p:cNvPr id="8" name="文本框 7">
            <a:extLst>
              <a:ext uri="{FF2B5EF4-FFF2-40B4-BE49-F238E27FC236}">
                <a16:creationId xmlns:a16="http://schemas.microsoft.com/office/drawing/2014/main" id="{9539AAA6-913B-4A0D-9EFC-7267451182EE}"/>
              </a:ext>
            </a:extLst>
          </p:cNvPr>
          <p:cNvSpPr txBox="1"/>
          <p:nvPr userDrawn="1"/>
        </p:nvSpPr>
        <p:spPr>
          <a:xfrm>
            <a:off x="-197224" y="-412376"/>
            <a:ext cx="184731" cy="369332"/>
          </a:xfrm>
          <a:prstGeom prst="rect">
            <a:avLst/>
          </a:prstGeom>
          <a:noFill/>
        </p:spPr>
        <p:txBody>
          <a:bodyPr wrap="none" rtlCol="0">
            <a:spAutoFit/>
          </a:bodyPr>
          <a:lstStyle/>
          <a:p>
            <a:endParaRPr kumimoji="1" lang="zh-CN" altLang="en-US" dirty="0"/>
          </a:p>
        </p:txBody>
      </p:sp>
      <p:sp>
        <p:nvSpPr>
          <p:cNvPr id="9" name="文本框 8">
            <a:extLst>
              <a:ext uri="{FF2B5EF4-FFF2-40B4-BE49-F238E27FC236}">
                <a16:creationId xmlns:a16="http://schemas.microsoft.com/office/drawing/2014/main" id="{B5C5CE53-B6C4-49CB-9141-D4A0174513D5}"/>
              </a:ext>
            </a:extLst>
          </p:cNvPr>
          <p:cNvSpPr txBox="1"/>
          <p:nvPr userDrawn="1"/>
        </p:nvSpPr>
        <p:spPr>
          <a:xfrm>
            <a:off x="-376518" y="-304800"/>
            <a:ext cx="184731" cy="369332"/>
          </a:xfrm>
          <a:prstGeom prst="rect">
            <a:avLst/>
          </a:prstGeom>
          <a:noFill/>
        </p:spPr>
        <p:txBody>
          <a:bodyPr wrap="none" rtlCol="0">
            <a:spAutoFit/>
          </a:bodyPr>
          <a:lstStyle/>
          <a:p>
            <a:endParaRPr kumimoji="1" lang="zh-CN" altLang="en-US" dirty="0"/>
          </a:p>
        </p:txBody>
      </p:sp>
    </p:spTree>
    <p:extLst>
      <p:ext uri="{BB962C8B-B14F-4D97-AF65-F5344CB8AC3E}">
        <p14:creationId xmlns:p14="http://schemas.microsoft.com/office/powerpoint/2010/main" val="8901307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使用技巧1">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03456BEB-F1B7-4D2C-B6DC-2008040A9CC0}"/>
              </a:ext>
            </a:extLst>
          </p:cNvPr>
          <p:cNvSpPr/>
          <p:nvPr userDrawn="1"/>
        </p:nvSpPr>
        <p:spPr>
          <a:xfrm>
            <a:off x="440603" y="759873"/>
            <a:ext cx="1713931" cy="369332"/>
          </a:xfrm>
          <a:prstGeom prst="rect">
            <a:avLst/>
          </a:prstGeom>
        </p:spPr>
        <p:txBody>
          <a:bodyPr wrap="none">
            <a:spAutoFit/>
          </a:bodyPr>
          <a:lstStyle/>
          <a:p>
            <a:pPr defTabSz="609585"/>
            <a:r>
              <a:rPr lang="zh-CN" altLang="en-US" sz="1800">
                <a:solidFill>
                  <a:schemeClr val="tx1">
                    <a:lumMod val="75000"/>
                    <a:lumOff val="25000"/>
                  </a:schemeClr>
                </a:solidFill>
                <a:latin typeface="Segoe UI Light"/>
                <a:ea typeface="微软雅黑"/>
                <a:cs typeface="Segoe UI Light"/>
              </a:rPr>
              <a:t>模板使用技巧</a:t>
            </a:r>
            <a:r>
              <a:rPr lang="en-US" altLang="zh-CN" sz="1800">
                <a:solidFill>
                  <a:schemeClr val="tx1">
                    <a:lumMod val="75000"/>
                    <a:lumOff val="25000"/>
                  </a:schemeClr>
                </a:solidFill>
                <a:latin typeface="Segoe UI Light"/>
                <a:ea typeface="微软雅黑"/>
                <a:cs typeface="Segoe UI Light"/>
              </a:rPr>
              <a:t> 1</a:t>
            </a:r>
            <a:endParaRPr lang="zh-CN" altLang="en-US" sz="1800">
              <a:solidFill>
                <a:schemeClr val="tx1">
                  <a:lumMod val="75000"/>
                  <a:lumOff val="25000"/>
                </a:schemeClr>
              </a:solidFill>
              <a:latin typeface="Segoe UI Light"/>
              <a:ea typeface="微软雅黑"/>
              <a:cs typeface="Segoe UI Light"/>
            </a:endParaRPr>
          </a:p>
        </p:txBody>
      </p:sp>
      <p:sp>
        <p:nvSpPr>
          <p:cNvPr id="4" name="矩形 3">
            <a:extLst>
              <a:ext uri="{FF2B5EF4-FFF2-40B4-BE49-F238E27FC236}">
                <a16:creationId xmlns:a16="http://schemas.microsoft.com/office/drawing/2014/main" id="{C6E85B19-D766-4622-8AC2-22191A45E4B7}"/>
              </a:ext>
            </a:extLst>
          </p:cNvPr>
          <p:cNvSpPr/>
          <p:nvPr userDrawn="1"/>
        </p:nvSpPr>
        <p:spPr>
          <a:xfrm>
            <a:off x="440603" y="182445"/>
            <a:ext cx="777777" cy="246221"/>
          </a:xfrm>
          <a:prstGeom prst="rect">
            <a:avLst/>
          </a:prstGeom>
        </p:spPr>
        <p:txBody>
          <a:bodyPr wrap="none">
            <a:spAutoFit/>
          </a:bodyPr>
          <a:lstStyle/>
          <a:p>
            <a:pPr defTabSz="609585"/>
            <a:r>
              <a:rPr kumimoji="1" lang="en-US" altLang="zh-CN" sz="1000">
                <a:solidFill>
                  <a:schemeClr val="tx1">
                    <a:lumMod val="75000"/>
                    <a:lumOff val="25000"/>
                  </a:schemeClr>
                </a:solidFill>
                <a:latin typeface="Segoe UI Light"/>
                <a:ea typeface="微软雅黑" charset="0"/>
                <a:cs typeface="Segoe UI Light"/>
              </a:rPr>
              <a:t>OfficePLUS</a:t>
            </a:r>
            <a:endParaRPr lang="zh-CN" altLang="en-US" sz="1000">
              <a:solidFill>
                <a:schemeClr val="tx1">
                  <a:lumMod val="75000"/>
                  <a:lumOff val="25000"/>
                </a:schemeClr>
              </a:solidFill>
              <a:latin typeface="Segoe UI Light"/>
              <a:ea typeface="微软雅黑" charset="0"/>
              <a:cs typeface="Segoe UI Light"/>
            </a:endParaRPr>
          </a:p>
        </p:txBody>
      </p:sp>
      <p:sp>
        <p:nvSpPr>
          <p:cNvPr id="5" name="文本框 4">
            <a:extLst>
              <a:ext uri="{FF2B5EF4-FFF2-40B4-BE49-F238E27FC236}">
                <a16:creationId xmlns:a16="http://schemas.microsoft.com/office/drawing/2014/main" id="{795201A0-2511-4C25-ADB8-FCBBB452AB35}"/>
              </a:ext>
            </a:extLst>
          </p:cNvPr>
          <p:cNvSpPr txBox="1"/>
          <p:nvPr userDrawn="1"/>
        </p:nvSpPr>
        <p:spPr>
          <a:xfrm>
            <a:off x="431800" y="1174234"/>
            <a:ext cx="3467616" cy="584775"/>
          </a:xfrm>
          <a:prstGeom prst="rect">
            <a:avLst/>
          </a:prstGeom>
          <a:noFill/>
        </p:spPr>
        <p:txBody>
          <a:bodyPr wrap="none" rtlCol="0">
            <a:spAutoFit/>
          </a:bodyPr>
          <a:lstStyle/>
          <a:p>
            <a:r>
              <a:rPr lang="zh-CN" altLang="en-US" sz="3200" b="1">
                <a:solidFill>
                  <a:schemeClr val="tx1">
                    <a:lumMod val="85000"/>
                    <a:lumOff val="15000"/>
                  </a:schemeClr>
                </a:solidFill>
                <a:latin typeface="微软雅黑" panose="020B0503020204020204" pitchFamily="34" charset="-122"/>
                <a:ea typeface="微软雅黑" panose="020B0503020204020204" pitchFamily="34" charset="-122"/>
              </a:rPr>
              <a:t>一键调整模板颜色</a:t>
            </a:r>
            <a:endParaRPr lang="en-US" sz="3200" b="1">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6" name="图片 5">
            <a:extLst>
              <a:ext uri="{FF2B5EF4-FFF2-40B4-BE49-F238E27FC236}">
                <a16:creationId xmlns:a16="http://schemas.microsoft.com/office/drawing/2014/main" id="{0289B4FA-7F6A-4B8A-815E-BF228203C80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31800" y="2138895"/>
            <a:ext cx="5295899" cy="3847021"/>
          </a:xfrm>
          <a:prstGeom prst="rect">
            <a:avLst/>
          </a:prstGeom>
          <a:ln>
            <a:solidFill>
              <a:schemeClr val="bg1">
                <a:lumMod val="65000"/>
              </a:schemeClr>
            </a:solidFill>
          </a:ln>
        </p:spPr>
      </p:pic>
      <p:pic>
        <p:nvPicPr>
          <p:cNvPr id="7" name="图片 6">
            <a:extLst>
              <a:ext uri="{FF2B5EF4-FFF2-40B4-BE49-F238E27FC236}">
                <a16:creationId xmlns:a16="http://schemas.microsoft.com/office/drawing/2014/main" id="{A3AA7A72-7EC1-4268-B682-80B24EDB033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464300" y="2138895"/>
            <a:ext cx="5295900" cy="3847022"/>
          </a:xfrm>
          <a:prstGeom prst="rect">
            <a:avLst/>
          </a:prstGeom>
          <a:ln>
            <a:solidFill>
              <a:schemeClr val="bg1">
                <a:lumMod val="65000"/>
              </a:schemeClr>
            </a:solidFill>
          </a:ln>
        </p:spPr>
      </p:pic>
      <p:sp>
        <p:nvSpPr>
          <p:cNvPr id="8" name="文本框 7">
            <a:extLst>
              <a:ext uri="{FF2B5EF4-FFF2-40B4-BE49-F238E27FC236}">
                <a16:creationId xmlns:a16="http://schemas.microsoft.com/office/drawing/2014/main" id="{3561634D-0997-4AE4-93B5-6B03E9A8235D}"/>
              </a:ext>
            </a:extLst>
          </p:cNvPr>
          <p:cNvSpPr txBox="1"/>
          <p:nvPr userDrawn="1"/>
        </p:nvSpPr>
        <p:spPr>
          <a:xfrm>
            <a:off x="333477" y="6061002"/>
            <a:ext cx="3183885"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1.</a:t>
            </a:r>
            <a:r>
              <a:rPr lang="zh-CN" altLang="en-US" sz="1200" spc="150">
                <a:latin typeface="微软雅黑" panose="020B0503020204020204" pitchFamily="34" charset="-122"/>
                <a:ea typeface="微软雅黑" panose="020B0503020204020204" pitchFamily="34" charset="-122"/>
              </a:rPr>
              <a:t> 选择“设计”</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“变体”</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“颜色”；</a:t>
            </a:r>
            <a:endParaRPr lang="en-US" sz="1200" spc="150">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0A39C858-2589-4166-BC9F-4448D3032133}"/>
              </a:ext>
            </a:extLst>
          </p:cNvPr>
          <p:cNvSpPr txBox="1"/>
          <p:nvPr userDrawn="1"/>
        </p:nvSpPr>
        <p:spPr>
          <a:xfrm>
            <a:off x="6360651" y="6061002"/>
            <a:ext cx="4562467"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2.</a:t>
            </a:r>
            <a:r>
              <a:rPr lang="zh-CN" altLang="en-US" sz="1200" spc="150">
                <a:latin typeface="微软雅黑" panose="020B0503020204020204" pitchFamily="34" charset="-122"/>
                <a:ea typeface="微软雅黑" panose="020B0503020204020204" pitchFamily="34" charset="-122"/>
              </a:rPr>
              <a:t> 选择你喜欢的颜色搭配，模板一秒调整为你选颜色。</a:t>
            </a:r>
            <a:endParaRPr lang="en-US" sz="1200" spc="150">
              <a:latin typeface="微软雅黑" panose="020B0503020204020204" pitchFamily="34" charset="-122"/>
              <a:ea typeface="微软雅黑" panose="020B0503020204020204" pitchFamily="34" charset="-122"/>
            </a:endParaRPr>
          </a:p>
        </p:txBody>
      </p:sp>
      <p:pic>
        <p:nvPicPr>
          <p:cNvPr id="10" name="图片 9">
            <a:extLst>
              <a:ext uri="{FF2B5EF4-FFF2-40B4-BE49-F238E27FC236}">
                <a16:creationId xmlns:a16="http://schemas.microsoft.com/office/drawing/2014/main" id="{F345708A-8D8F-41E8-B71B-6FF3968B7A6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005928" y="2609333"/>
            <a:ext cx="819667" cy="819667"/>
          </a:xfrm>
          <a:prstGeom prst="rect">
            <a:avLst/>
          </a:prstGeom>
          <a:effectLst>
            <a:outerShdw blurRad="50800" dist="38100" dir="2700000" algn="tl" rotWithShape="0">
              <a:prstClr val="black">
                <a:alpha val="40000"/>
              </a:prstClr>
            </a:outerShdw>
          </a:effectLst>
        </p:spPr>
      </p:pic>
      <p:pic>
        <p:nvPicPr>
          <p:cNvPr id="11" name="图片 10">
            <a:extLst>
              <a:ext uri="{FF2B5EF4-FFF2-40B4-BE49-F238E27FC236}">
                <a16:creationId xmlns:a16="http://schemas.microsoft.com/office/drawing/2014/main" id="{235E269D-53A6-4A93-B214-6EAAF6B997D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0787853" y="4257158"/>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7874058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使用技巧2">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595B6CA2-8D47-4352-B8D5-AB0AFD1F72A2}"/>
              </a:ext>
            </a:extLst>
          </p:cNvPr>
          <p:cNvSpPr/>
          <p:nvPr userDrawn="1"/>
        </p:nvSpPr>
        <p:spPr>
          <a:xfrm>
            <a:off x="440603" y="759873"/>
            <a:ext cx="1750800" cy="369332"/>
          </a:xfrm>
          <a:prstGeom prst="rect">
            <a:avLst/>
          </a:prstGeom>
        </p:spPr>
        <p:txBody>
          <a:bodyPr wrap="none">
            <a:spAutoFit/>
          </a:bodyPr>
          <a:lstStyle/>
          <a:p>
            <a:pPr defTabSz="609585"/>
            <a:r>
              <a:rPr lang="zh-CN" altLang="en-US" sz="1800">
                <a:solidFill>
                  <a:schemeClr val="tx1">
                    <a:lumMod val="75000"/>
                    <a:lumOff val="25000"/>
                  </a:schemeClr>
                </a:solidFill>
                <a:latin typeface="Segoe UI Light"/>
                <a:ea typeface="微软雅黑"/>
                <a:cs typeface="Segoe UI Light"/>
              </a:rPr>
              <a:t>模板使用技巧</a:t>
            </a:r>
            <a:r>
              <a:rPr lang="en-US" altLang="zh-CN" sz="1800">
                <a:solidFill>
                  <a:schemeClr val="tx1">
                    <a:lumMod val="75000"/>
                    <a:lumOff val="25000"/>
                  </a:schemeClr>
                </a:solidFill>
                <a:latin typeface="Segoe UI Light"/>
                <a:ea typeface="微软雅黑"/>
                <a:cs typeface="Segoe UI Light"/>
              </a:rPr>
              <a:t> 2</a:t>
            </a:r>
            <a:endParaRPr lang="zh-CN" altLang="en-US" sz="1800">
              <a:solidFill>
                <a:schemeClr val="tx1">
                  <a:lumMod val="75000"/>
                  <a:lumOff val="25000"/>
                </a:schemeClr>
              </a:solidFill>
              <a:latin typeface="Segoe UI Light"/>
              <a:ea typeface="微软雅黑"/>
              <a:cs typeface="Segoe UI Light"/>
            </a:endParaRPr>
          </a:p>
        </p:txBody>
      </p:sp>
      <p:sp>
        <p:nvSpPr>
          <p:cNvPr id="4" name="矩形 3">
            <a:extLst>
              <a:ext uri="{FF2B5EF4-FFF2-40B4-BE49-F238E27FC236}">
                <a16:creationId xmlns:a16="http://schemas.microsoft.com/office/drawing/2014/main" id="{91918CAE-8F42-4299-A28D-B9D5831BF61D}"/>
              </a:ext>
            </a:extLst>
          </p:cNvPr>
          <p:cNvSpPr/>
          <p:nvPr userDrawn="1"/>
        </p:nvSpPr>
        <p:spPr>
          <a:xfrm>
            <a:off x="440603" y="182445"/>
            <a:ext cx="777777" cy="246221"/>
          </a:xfrm>
          <a:prstGeom prst="rect">
            <a:avLst/>
          </a:prstGeom>
        </p:spPr>
        <p:txBody>
          <a:bodyPr wrap="none">
            <a:spAutoFit/>
          </a:bodyPr>
          <a:lstStyle/>
          <a:p>
            <a:pPr defTabSz="609585"/>
            <a:r>
              <a:rPr kumimoji="1" lang="en-US" altLang="zh-CN" sz="1000">
                <a:solidFill>
                  <a:schemeClr val="tx1">
                    <a:lumMod val="75000"/>
                    <a:lumOff val="25000"/>
                  </a:schemeClr>
                </a:solidFill>
                <a:latin typeface="Segoe UI Light"/>
                <a:ea typeface="微软雅黑" charset="0"/>
                <a:cs typeface="Segoe UI Light"/>
              </a:rPr>
              <a:t>OfficePLUS</a:t>
            </a:r>
            <a:endParaRPr lang="zh-CN" altLang="en-US" sz="1000">
              <a:solidFill>
                <a:schemeClr val="tx1">
                  <a:lumMod val="75000"/>
                  <a:lumOff val="25000"/>
                </a:schemeClr>
              </a:solidFill>
              <a:latin typeface="Segoe UI Light"/>
              <a:ea typeface="微软雅黑" charset="0"/>
              <a:cs typeface="Segoe UI Light"/>
            </a:endParaRPr>
          </a:p>
        </p:txBody>
      </p:sp>
      <p:pic>
        <p:nvPicPr>
          <p:cNvPr id="5" name="图片 4">
            <a:extLst>
              <a:ext uri="{FF2B5EF4-FFF2-40B4-BE49-F238E27FC236}">
                <a16:creationId xmlns:a16="http://schemas.microsoft.com/office/drawing/2014/main" id="{378BC7A0-035F-41F7-9B06-EC064A3EB65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31800" y="2138895"/>
            <a:ext cx="5295899" cy="3847021"/>
          </a:xfrm>
          <a:prstGeom prst="rect">
            <a:avLst/>
          </a:prstGeom>
          <a:ln>
            <a:solidFill>
              <a:schemeClr val="bg1">
                <a:lumMod val="65000"/>
              </a:schemeClr>
            </a:solidFill>
          </a:ln>
        </p:spPr>
      </p:pic>
      <p:pic>
        <p:nvPicPr>
          <p:cNvPr id="6" name="图片 5">
            <a:extLst>
              <a:ext uri="{FF2B5EF4-FFF2-40B4-BE49-F238E27FC236}">
                <a16:creationId xmlns:a16="http://schemas.microsoft.com/office/drawing/2014/main" id="{336D9C66-D6FA-46C8-99D2-2B802BE2272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464301" y="2138895"/>
            <a:ext cx="5295900" cy="3847022"/>
          </a:xfrm>
          <a:prstGeom prst="rect">
            <a:avLst/>
          </a:prstGeom>
          <a:ln>
            <a:solidFill>
              <a:schemeClr val="bg1">
                <a:lumMod val="65000"/>
              </a:schemeClr>
            </a:solidFill>
          </a:ln>
        </p:spPr>
      </p:pic>
      <p:sp>
        <p:nvSpPr>
          <p:cNvPr id="7" name="文本框 6">
            <a:extLst>
              <a:ext uri="{FF2B5EF4-FFF2-40B4-BE49-F238E27FC236}">
                <a16:creationId xmlns:a16="http://schemas.microsoft.com/office/drawing/2014/main" id="{78B7F220-8D65-4D58-96D6-61240C8EF943}"/>
              </a:ext>
            </a:extLst>
          </p:cNvPr>
          <p:cNvSpPr txBox="1"/>
          <p:nvPr userDrawn="1"/>
        </p:nvSpPr>
        <p:spPr>
          <a:xfrm>
            <a:off x="431800" y="1174234"/>
            <a:ext cx="3467616" cy="584775"/>
          </a:xfrm>
          <a:prstGeom prst="rect">
            <a:avLst/>
          </a:prstGeom>
          <a:noFill/>
        </p:spPr>
        <p:txBody>
          <a:bodyPr wrap="none" rtlCol="0">
            <a:spAutoFit/>
          </a:bodyPr>
          <a:lstStyle/>
          <a:p>
            <a:r>
              <a:rPr lang="zh-CN" altLang="en-US" sz="3200" b="1">
                <a:solidFill>
                  <a:schemeClr val="tx1">
                    <a:lumMod val="85000"/>
                    <a:lumOff val="15000"/>
                  </a:schemeClr>
                </a:solidFill>
                <a:latin typeface="微软雅黑" panose="020B0503020204020204" pitchFamily="34" charset="-122"/>
                <a:ea typeface="微软雅黑" panose="020B0503020204020204" pitchFamily="34" charset="-122"/>
              </a:rPr>
              <a:t>随时添加模板样式</a:t>
            </a:r>
            <a:endParaRPr lang="en-US" sz="3200"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 name="文本框 7">
            <a:extLst>
              <a:ext uri="{FF2B5EF4-FFF2-40B4-BE49-F238E27FC236}">
                <a16:creationId xmlns:a16="http://schemas.microsoft.com/office/drawing/2014/main" id="{C782DEF8-CD90-4DDD-9A19-02CA3CE0B853}"/>
              </a:ext>
            </a:extLst>
          </p:cNvPr>
          <p:cNvSpPr txBox="1"/>
          <p:nvPr userDrawn="1"/>
        </p:nvSpPr>
        <p:spPr>
          <a:xfrm>
            <a:off x="333477" y="6061002"/>
            <a:ext cx="3010761"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1.</a:t>
            </a:r>
            <a:r>
              <a:rPr lang="zh-CN" altLang="en-US" sz="1200" spc="150">
                <a:latin typeface="微软雅黑" panose="020B0503020204020204" pitchFamily="34" charset="-122"/>
                <a:ea typeface="微软雅黑" panose="020B0503020204020204" pitchFamily="34" charset="-122"/>
              </a:rPr>
              <a:t> 选择“开始”</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“新建幻灯片”；</a:t>
            </a:r>
            <a:endParaRPr lang="en-US" sz="1200" spc="150">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2F1399C9-9E43-488E-BC0B-89771B0E542B}"/>
              </a:ext>
            </a:extLst>
          </p:cNvPr>
          <p:cNvSpPr txBox="1"/>
          <p:nvPr userDrawn="1"/>
        </p:nvSpPr>
        <p:spPr>
          <a:xfrm>
            <a:off x="6360651" y="6061002"/>
            <a:ext cx="5256567"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2.</a:t>
            </a:r>
            <a:r>
              <a:rPr lang="zh-CN" altLang="en-US" sz="1200" spc="150">
                <a:latin typeface="微软雅黑" panose="020B0503020204020204" pitchFamily="34" charset="-122"/>
                <a:ea typeface="微软雅黑" panose="020B0503020204020204" pitchFamily="34" charset="-122"/>
              </a:rPr>
              <a:t> 选择你需要的页面，如封面页，目录页，副标题页，内容页等</a:t>
            </a:r>
            <a:r>
              <a:rPr lang="en-US" altLang="zh-CN" sz="1200" spc="150">
                <a:latin typeface="微软雅黑" panose="020B0503020204020204" pitchFamily="34" charset="-122"/>
                <a:ea typeface="微软雅黑" panose="020B0503020204020204" pitchFamily="34" charset="-122"/>
              </a:rPr>
              <a:t>…</a:t>
            </a:r>
            <a:endParaRPr lang="en-US" sz="1200" spc="150">
              <a:latin typeface="微软雅黑" panose="020B0503020204020204" pitchFamily="34" charset="-122"/>
              <a:ea typeface="微软雅黑" panose="020B0503020204020204" pitchFamily="34" charset="-122"/>
            </a:endParaRPr>
          </a:p>
        </p:txBody>
      </p:sp>
      <p:pic>
        <p:nvPicPr>
          <p:cNvPr id="10" name="图片 9">
            <a:extLst>
              <a:ext uri="{FF2B5EF4-FFF2-40B4-BE49-F238E27FC236}">
                <a16:creationId xmlns:a16="http://schemas.microsoft.com/office/drawing/2014/main" id="{80C3E78E-8433-4C35-8959-B26729C2A29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0878" y="2428358"/>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2814586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9709918"/>
      </p:ext>
    </p:extLst>
  </p:cSld>
  <p:clrMap bg1="lt1" tx1="dk1" bg2="lt2" tx2="dk2" accent1="accent1" accent2="accent2" accent3="accent3" accent4="accent4" accent5="accent5" accent6="accent6" hlink="hlink" folHlink="folHlink"/>
  <p:sldLayoutIdLst>
    <p:sldLayoutId id="2147483649" r:id="rId1"/>
    <p:sldLayoutId id="2147483656" r:id="rId2"/>
    <p:sldLayoutId id="2147483657" r:id="rId3"/>
    <p:sldLayoutId id="2147483655" r:id="rId4"/>
    <p:sldLayoutId id="2147483662" r:id="rId5"/>
    <p:sldLayoutId id="2147483661" r:id="rId6"/>
    <p:sldLayoutId id="2147483658" r:id="rId7"/>
    <p:sldLayoutId id="2147483659" r:id="rId8"/>
    <p:sldLayoutId id="2147483660" r:id="rId9"/>
    <p:sldLayoutId id="2147483679" r:id="rId10"/>
    <p:sldLayoutId id="214748368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73625495"/>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72" r:id="rId3"/>
    <p:sldLayoutId id="2147483673" r:id="rId4"/>
    <p:sldLayoutId id="2147483668" r:id="rId5"/>
    <p:sldLayoutId id="2147483675" r:id="rId6"/>
    <p:sldLayoutId id="2147483676" r:id="rId7"/>
    <p:sldLayoutId id="2147483677" r:id="rId8"/>
    <p:sldLayoutId id="2147483678"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svg"/><Relationship Id="rId7" Type="http://schemas.openxmlformats.org/officeDocument/2006/relationships/image" Target="../media/image25.svg"/><Relationship Id="rId2" Type="http://schemas.openxmlformats.org/officeDocument/2006/relationships/image" Target="../media/image20.png"/><Relationship Id="rId1" Type="http://schemas.openxmlformats.org/officeDocument/2006/relationships/slideLayout" Target="../slideLayouts/slideLayout4.xml"/><Relationship Id="rId6" Type="http://schemas.openxmlformats.org/officeDocument/2006/relationships/image" Target="../media/image24.png"/><Relationship Id="rId5" Type="http://schemas.openxmlformats.org/officeDocument/2006/relationships/image" Target="../media/image23.svg"/><Relationship Id="rId4" Type="http://schemas.openxmlformats.org/officeDocument/2006/relationships/image" Target="../media/image22.png"/><Relationship Id="rId9" Type="http://schemas.openxmlformats.org/officeDocument/2006/relationships/image" Target="../media/image27.svg"/></Relationships>
</file>

<file path=ppt/slides/_rels/slide1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4.xml"/><Relationship Id="rId5" Type="http://schemas.openxmlformats.org/officeDocument/2006/relationships/image" Target="../media/image32.png"/><Relationship Id="rId4" Type="http://schemas.openxmlformats.org/officeDocument/2006/relationships/image" Target="../media/image31.png"/></Relationships>
</file>

<file path=ppt/slides/_rels/slide1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4.xml"/><Relationship Id="rId4" Type="http://schemas.openxmlformats.org/officeDocument/2006/relationships/image" Target="../media/image37.png"/></Relationships>
</file>

<file path=ppt/slides/_rels/slide1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42.svg"/><Relationship Id="rId2" Type="http://schemas.openxmlformats.org/officeDocument/2006/relationships/image" Target="../media/image41.png"/><Relationship Id="rId1" Type="http://schemas.openxmlformats.org/officeDocument/2006/relationships/slideLayout" Target="../slideLayouts/slideLayout4.xml"/><Relationship Id="rId4" Type="http://schemas.openxmlformats.org/officeDocument/2006/relationships/image" Target="../media/image43.jpeg"/></Relationships>
</file>

<file path=ppt/slides/_rels/slide2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4.png"/><Relationship Id="rId1" Type="http://schemas.openxmlformats.org/officeDocument/2006/relationships/slideLayout" Target="../slideLayouts/slideLayout4.xml"/><Relationship Id="rId4" Type="http://schemas.openxmlformats.org/officeDocument/2006/relationships/image" Target="../media/image4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4.xml"/><Relationship Id="rId4" Type="http://schemas.openxmlformats.org/officeDocument/2006/relationships/image" Target="../media/image48.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51.svg"/><Relationship Id="rId7" Type="http://schemas.openxmlformats.org/officeDocument/2006/relationships/image" Target="../media/image55.svg"/><Relationship Id="rId2" Type="http://schemas.openxmlformats.org/officeDocument/2006/relationships/image" Target="../media/image50.png"/><Relationship Id="rId1" Type="http://schemas.openxmlformats.org/officeDocument/2006/relationships/slideLayout" Target="../slideLayouts/slideLayout4.xml"/><Relationship Id="rId6" Type="http://schemas.openxmlformats.org/officeDocument/2006/relationships/image" Target="../media/image54.png"/><Relationship Id="rId5" Type="http://schemas.openxmlformats.org/officeDocument/2006/relationships/image" Target="../media/image53.svg"/><Relationship Id="rId4" Type="http://schemas.openxmlformats.org/officeDocument/2006/relationships/image" Target="../media/image52.png"/><Relationship Id="rId9" Type="http://schemas.openxmlformats.org/officeDocument/2006/relationships/image" Target="../media/image57.sv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3.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4.png"/><Relationship Id="rId4" Type="http://schemas.openxmlformats.org/officeDocument/2006/relationships/image" Target="../media/image13.png"/></Relationships>
</file>

<file path=ppt/slides/_rels/slide3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svg"/><Relationship Id="rId7" Type="http://schemas.openxmlformats.org/officeDocument/2006/relationships/image" Target="../media/image25.svg"/><Relationship Id="rId2" Type="http://schemas.openxmlformats.org/officeDocument/2006/relationships/image" Target="../media/image20.png"/><Relationship Id="rId1" Type="http://schemas.openxmlformats.org/officeDocument/2006/relationships/slideLayout" Target="../slideLayouts/slideLayout15.xml"/><Relationship Id="rId6" Type="http://schemas.openxmlformats.org/officeDocument/2006/relationships/image" Target="../media/image24.png"/><Relationship Id="rId5" Type="http://schemas.openxmlformats.org/officeDocument/2006/relationships/image" Target="../media/image23.svg"/><Relationship Id="rId4" Type="http://schemas.openxmlformats.org/officeDocument/2006/relationships/image" Target="../media/image22.png"/><Relationship Id="rId9" Type="http://schemas.openxmlformats.org/officeDocument/2006/relationships/image" Target="../media/image27.svg"/></Relationships>
</file>

<file path=ppt/slides/_rels/slide4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5.xml"/><Relationship Id="rId5" Type="http://schemas.openxmlformats.org/officeDocument/2006/relationships/image" Target="../media/image32.png"/><Relationship Id="rId4" Type="http://schemas.openxmlformats.org/officeDocument/2006/relationships/image" Target="../media/image31.png"/></Relationships>
</file>

<file path=ppt/slides/_rels/slide4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jpeg"/><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5.xml"/><Relationship Id="rId4" Type="http://schemas.openxmlformats.org/officeDocument/2006/relationships/image" Target="../media/image37.png"/></Relationships>
</file>

<file path=ppt/slides/_rels/slide45.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1.xml.rels><?xml version="1.0" encoding="UTF-8" standalone="yes"?>
<Relationships xmlns="http://schemas.openxmlformats.org/package/2006/relationships"><Relationship Id="rId3" Type="http://schemas.openxmlformats.org/officeDocument/2006/relationships/image" Target="../media/image61.svg"/><Relationship Id="rId2" Type="http://schemas.openxmlformats.org/officeDocument/2006/relationships/image" Target="../media/image60.png"/><Relationship Id="rId1" Type="http://schemas.openxmlformats.org/officeDocument/2006/relationships/slideLayout" Target="../slideLayouts/slideLayout15.xml"/><Relationship Id="rId4" Type="http://schemas.openxmlformats.org/officeDocument/2006/relationships/image" Target="../media/image43.jpeg"/></Relationships>
</file>

<file path=ppt/slides/_rels/slide5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4.png"/><Relationship Id="rId1" Type="http://schemas.openxmlformats.org/officeDocument/2006/relationships/slideLayout" Target="../slideLayouts/slideLayout15.xml"/><Relationship Id="rId4" Type="http://schemas.openxmlformats.org/officeDocument/2006/relationships/image" Target="../media/image45.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15.xml"/><Relationship Id="rId4" Type="http://schemas.openxmlformats.org/officeDocument/2006/relationships/image" Target="../media/image48.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6.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9.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51.svg"/><Relationship Id="rId7" Type="http://schemas.openxmlformats.org/officeDocument/2006/relationships/image" Target="../media/image55.svg"/><Relationship Id="rId2" Type="http://schemas.openxmlformats.org/officeDocument/2006/relationships/image" Target="../media/image50.png"/><Relationship Id="rId1" Type="http://schemas.openxmlformats.org/officeDocument/2006/relationships/slideLayout" Target="../slideLayouts/slideLayout15.xml"/><Relationship Id="rId6" Type="http://schemas.openxmlformats.org/officeDocument/2006/relationships/image" Target="../media/image54.png"/><Relationship Id="rId5" Type="http://schemas.openxmlformats.org/officeDocument/2006/relationships/image" Target="../media/image53.svg"/><Relationship Id="rId4" Type="http://schemas.openxmlformats.org/officeDocument/2006/relationships/image" Target="../media/image52.png"/><Relationship Id="rId9" Type="http://schemas.openxmlformats.org/officeDocument/2006/relationships/image" Target="../media/image57.sv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4.png"/><Relationship Id="rId4" Type="http://schemas.openxmlformats.org/officeDocument/2006/relationships/image" Target="../media/image13.png"/></Relationships>
</file>

<file path=ppt/slides/_rels/slide6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31.png"/><Relationship Id="rId1" Type="http://schemas.openxmlformats.org/officeDocument/2006/relationships/slideLayout" Target="../slideLayouts/slideLayout15.xml"/></Relationships>
</file>

<file path=ppt/slides/_rels/slide61.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6.xml"/></Relationships>
</file>

<file path=ppt/slides/_rels/slide62.xml.rels><?xml version="1.0" encoding="UTF-8" standalone="yes"?>
<Relationships xmlns="http://schemas.openxmlformats.org/package/2006/relationships"><Relationship Id="rId13" Type="http://schemas.openxmlformats.org/officeDocument/2006/relationships/image" Target="../media/image73.svg"/><Relationship Id="rId18" Type="http://schemas.openxmlformats.org/officeDocument/2006/relationships/image" Target="../media/image78.png"/><Relationship Id="rId26" Type="http://schemas.openxmlformats.org/officeDocument/2006/relationships/image" Target="../media/image86.png"/><Relationship Id="rId39" Type="http://schemas.openxmlformats.org/officeDocument/2006/relationships/image" Target="../media/image99.svg"/><Relationship Id="rId21" Type="http://schemas.openxmlformats.org/officeDocument/2006/relationships/image" Target="../media/image81.svg"/><Relationship Id="rId34" Type="http://schemas.openxmlformats.org/officeDocument/2006/relationships/image" Target="../media/image94.png"/><Relationship Id="rId42" Type="http://schemas.openxmlformats.org/officeDocument/2006/relationships/image" Target="../media/image102.png"/><Relationship Id="rId47" Type="http://schemas.openxmlformats.org/officeDocument/2006/relationships/image" Target="../media/image107.svg"/><Relationship Id="rId50" Type="http://schemas.openxmlformats.org/officeDocument/2006/relationships/image" Target="../media/image110.png"/><Relationship Id="rId55" Type="http://schemas.openxmlformats.org/officeDocument/2006/relationships/image" Target="../media/image115.svg"/><Relationship Id="rId7" Type="http://schemas.openxmlformats.org/officeDocument/2006/relationships/image" Target="../media/image67.svg"/><Relationship Id="rId2" Type="http://schemas.openxmlformats.org/officeDocument/2006/relationships/image" Target="../media/image62.png"/><Relationship Id="rId16" Type="http://schemas.openxmlformats.org/officeDocument/2006/relationships/image" Target="../media/image76.png"/><Relationship Id="rId29" Type="http://schemas.openxmlformats.org/officeDocument/2006/relationships/image" Target="../media/image89.svg"/><Relationship Id="rId11" Type="http://schemas.openxmlformats.org/officeDocument/2006/relationships/image" Target="../media/image71.svg"/><Relationship Id="rId24" Type="http://schemas.openxmlformats.org/officeDocument/2006/relationships/image" Target="../media/image84.png"/><Relationship Id="rId32" Type="http://schemas.openxmlformats.org/officeDocument/2006/relationships/image" Target="../media/image92.png"/><Relationship Id="rId37" Type="http://schemas.openxmlformats.org/officeDocument/2006/relationships/image" Target="../media/image97.svg"/><Relationship Id="rId40" Type="http://schemas.openxmlformats.org/officeDocument/2006/relationships/image" Target="../media/image100.png"/><Relationship Id="rId45" Type="http://schemas.openxmlformats.org/officeDocument/2006/relationships/image" Target="../media/image105.svg"/><Relationship Id="rId53" Type="http://schemas.openxmlformats.org/officeDocument/2006/relationships/image" Target="../media/image113.svg"/><Relationship Id="rId58" Type="http://schemas.openxmlformats.org/officeDocument/2006/relationships/image" Target="../media/image118.png"/><Relationship Id="rId5" Type="http://schemas.openxmlformats.org/officeDocument/2006/relationships/image" Target="../media/image65.svg"/><Relationship Id="rId61" Type="http://schemas.openxmlformats.org/officeDocument/2006/relationships/image" Target="../media/image121.svg"/><Relationship Id="rId19" Type="http://schemas.openxmlformats.org/officeDocument/2006/relationships/image" Target="../media/image79.svg"/><Relationship Id="rId14" Type="http://schemas.openxmlformats.org/officeDocument/2006/relationships/image" Target="../media/image74.png"/><Relationship Id="rId22" Type="http://schemas.openxmlformats.org/officeDocument/2006/relationships/image" Target="../media/image82.png"/><Relationship Id="rId27" Type="http://schemas.openxmlformats.org/officeDocument/2006/relationships/image" Target="../media/image87.svg"/><Relationship Id="rId30" Type="http://schemas.openxmlformats.org/officeDocument/2006/relationships/image" Target="../media/image90.png"/><Relationship Id="rId35" Type="http://schemas.openxmlformats.org/officeDocument/2006/relationships/image" Target="../media/image95.svg"/><Relationship Id="rId43" Type="http://schemas.openxmlformats.org/officeDocument/2006/relationships/image" Target="../media/image103.svg"/><Relationship Id="rId48" Type="http://schemas.openxmlformats.org/officeDocument/2006/relationships/image" Target="../media/image108.png"/><Relationship Id="rId56" Type="http://schemas.openxmlformats.org/officeDocument/2006/relationships/image" Target="../media/image116.png"/><Relationship Id="rId8" Type="http://schemas.openxmlformats.org/officeDocument/2006/relationships/image" Target="../media/image68.png"/><Relationship Id="rId51" Type="http://schemas.openxmlformats.org/officeDocument/2006/relationships/image" Target="../media/image111.svg"/><Relationship Id="rId3" Type="http://schemas.openxmlformats.org/officeDocument/2006/relationships/image" Target="../media/image63.svg"/><Relationship Id="rId12" Type="http://schemas.openxmlformats.org/officeDocument/2006/relationships/image" Target="../media/image72.png"/><Relationship Id="rId17" Type="http://schemas.openxmlformats.org/officeDocument/2006/relationships/image" Target="../media/image77.svg"/><Relationship Id="rId25" Type="http://schemas.openxmlformats.org/officeDocument/2006/relationships/image" Target="../media/image85.svg"/><Relationship Id="rId33" Type="http://schemas.openxmlformats.org/officeDocument/2006/relationships/image" Target="../media/image93.svg"/><Relationship Id="rId38" Type="http://schemas.openxmlformats.org/officeDocument/2006/relationships/image" Target="../media/image98.png"/><Relationship Id="rId46" Type="http://schemas.openxmlformats.org/officeDocument/2006/relationships/image" Target="../media/image106.png"/><Relationship Id="rId59" Type="http://schemas.openxmlformats.org/officeDocument/2006/relationships/image" Target="../media/image119.svg"/><Relationship Id="rId20" Type="http://schemas.openxmlformats.org/officeDocument/2006/relationships/image" Target="../media/image80.png"/><Relationship Id="rId41" Type="http://schemas.openxmlformats.org/officeDocument/2006/relationships/image" Target="../media/image101.svg"/><Relationship Id="rId54" Type="http://schemas.openxmlformats.org/officeDocument/2006/relationships/image" Target="../media/image114.png"/><Relationship Id="rId1" Type="http://schemas.openxmlformats.org/officeDocument/2006/relationships/slideLayout" Target="../slideLayouts/slideLayout6.xml"/><Relationship Id="rId6" Type="http://schemas.openxmlformats.org/officeDocument/2006/relationships/image" Target="../media/image66.png"/><Relationship Id="rId15" Type="http://schemas.openxmlformats.org/officeDocument/2006/relationships/image" Target="../media/image75.svg"/><Relationship Id="rId23" Type="http://schemas.openxmlformats.org/officeDocument/2006/relationships/image" Target="../media/image83.svg"/><Relationship Id="rId28" Type="http://schemas.openxmlformats.org/officeDocument/2006/relationships/image" Target="../media/image88.png"/><Relationship Id="rId36" Type="http://schemas.openxmlformats.org/officeDocument/2006/relationships/image" Target="../media/image96.png"/><Relationship Id="rId49" Type="http://schemas.openxmlformats.org/officeDocument/2006/relationships/image" Target="../media/image109.svg"/><Relationship Id="rId57" Type="http://schemas.openxmlformats.org/officeDocument/2006/relationships/image" Target="../media/image117.svg"/><Relationship Id="rId10" Type="http://schemas.openxmlformats.org/officeDocument/2006/relationships/image" Target="../media/image70.png"/><Relationship Id="rId31" Type="http://schemas.openxmlformats.org/officeDocument/2006/relationships/image" Target="../media/image91.svg"/><Relationship Id="rId44" Type="http://schemas.openxmlformats.org/officeDocument/2006/relationships/image" Target="../media/image104.png"/><Relationship Id="rId52" Type="http://schemas.openxmlformats.org/officeDocument/2006/relationships/image" Target="../media/image112.png"/><Relationship Id="rId60" Type="http://schemas.openxmlformats.org/officeDocument/2006/relationships/image" Target="../media/image120.png"/><Relationship Id="rId4" Type="http://schemas.openxmlformats.org/officeDocument/2006/relationships/image" Target="../media/image64.png"/><Relationship Id="rId9" Type="http://schemas.openxmlformats.org/officeDocument/2006/relationships/image" Target="../media/image69.sv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6.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image" Target="../media/image122.jpeg"/><Relationship Id="rId1" Type="http://schemas.openxmlformats.org/officeDocument/2006/relationships/slideLayout" Target="../slideLayouts/slideLayout10.xml"/><Relationship Id="rId4" Type="http://schemas.openxmlformats.org/officeDocument/2006/relationships/image" Target="../media/image124.jpg"/></Relationships>
</file>

<file path=ppt/slides/_rels/slide67.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hyperlink" Target="http://www.51pptmoban.com/" TargetMode="Externa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BED71D0D-8268-4B27-A6D2-DEDC07CE7B40}"/>
              </a:ext>
            </a:extLst>
          </p:cNvPr>
          <p:cNvSpPr>
            <a:spLocks noGrp="1"/>
          </p:cNvSpPr>
          <p:nvPr>
            <p:ph type="body" sz="quarter" idx="10"/>
          </p:nvPr>
        </p:nvSpPr>
        <p:spPr/>
        <p:txBody>
          <a:bodyPr/>
          <a:lstStyle/>
          <a:p>
            <a:r>
              <a:rPr lang="en-US" altLang="zh-CN" dirty="0"/>
              <a:t>20XX</a:t>
            </a:r>
            <a:r>
              <a:rPr lang="zh-CN" altLang="en-US" dirty="0"/>
              <a:t>新媒体发展报告</a:t>
            </a:r>
          </a:p>
          <a:p>
            <a:endParaRPr lang="zh-CN" altLang="en-US" dirty="0"/>
          </a:p>
        </p:txBody>
      </p:sp>
      <p:sp>
        <p:nvSpPr>
          <p:cNvPr id="3" name="文本占位符 2">
            <a:extLst>
              <a:ext uri="{FF2B5EF4-FFF2-40B4-BE49-F238E27FC236}">
                <a16:creationId xmlns:a16="http://schemas.microsoft.com/office/drawing/2014/main" id="{6A1D1E37-E17A-420C-BAEE-617217A82012}"/>
              </a:ext>
            </a:extLst>
          </p:cNvPr>
          <p:cNvSpPr>
            <a:spLocks noGrp="1"/>
          </p:cNvSpPr>
          <p:nvPr>
            <p:ph type="body" sz="quarter" idx="11"/>
          </p:nvPr>
        </p:nvSpPr>
        <p:spPr/>
        <p:txBody>
          <a:bodyPr/>
          <a:lstStyle/>
          <a:p>
            <a:r>
              <a:rPr lang="zh-CN" altLang="en-US" dirty="0"/>
              <a:t>新媒体行业工作模板</a:t>
            </a:r>
          </a:p>
        </p:txBody>
      </p:sp>
      <p:sp>
        <p:nvSpPr>
          <p:cNvPr id="4" name="矩形 3">
            <a:extLst>
              <a:ext uri="{FF2B5EF4-FFF2-40B4-BE49-F238E27FC236}">
                <a16:creationId xmlns:a16="http://schemas.microsoft.com/office/drawing/2014/main" id="{65354D6F-5218-4949-8046-98967DABC4B6}"/>
              </a:ext>
            </a:extLst>
          </p:cNvPr>
          <p:cNvSpPr/>
          <p:nvPr/>
        </p:nvSpPr>
        <p:spPr>
          <a:xfrm>
            <a:off x="1165774" y="0"/>
            <a:ext cx="303543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文本, 聊天或短信&#10;&#10;描述已自动生成">
            <a:extLst>
              <a:ext uri="{FF2B5EF4-FFF2-40B4-BE49-F238E27FC236}">
                <a16:creationId xmlns:a16="http://schemas.microsoft.com/office/drawing/2014/main" id="{D435F18E-256E-4DD9-BEDF-AA01A9F30D2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65774" y="1863369"/>
            <a:ext cx="3677194" cy="3799334"/>
          </a:xfrm>
          <a:prstGeom prst="rect">
            <a:avLst/>
          </a:prstGeom>
        </p:spPr>
      </p:pic>
      <p:sp>
        <p:nvSpPr>
          <p:cNvPr id="7" name="矩形: 圆角 6">
            <a:extLst>
              <a:ext uri="{FF2B5EF4-FFF2-40B4-BE49-F238E27FC236}">
                <a16:creationId xmlns:a16="http://schemas.microsoft.com/office/drawing/2014/main" id="{3B2503DE-7D10-4EFF-B0EE-5D33D53C1139}"/>
              </a:ext>
            </a:extLst>
          </p:cNvPr>
          <p:cNvSpPr/>
          <p:nvPr/>
        </p:nvSpPr>
        <p:spPr>
          <a:xfrm>
            <a:off x="5591175" y="4875647"/>
            <a:ext cx="1757859" cy="342817"/>
          </a:xfrm>
          <a:prstGeom prst="roundRect">
            <a:avLst>
              <a:gd name="adj" fmla="val 50000"/>
            </a:avLst>
          </a:prstGeom>
          <a:gradFill>
            <a:gsLst>
              <a:gs pos="0">
                <a:schemeClr val="accent2">
                  <a:lumMod val="82000"/>
                  <a:lumOff val="18000"/>
                </a:schemeClr>
              </a:gs>
              <a:gs pos="100000">
                <a:schemeClr val="accent2">
                  <a:lumMod val="9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 name="文本框 5">
            <a:extLst>
              <a:ext uri="{FF2B5EF4-FFF2-40B4-BE49-F238E27FC236}">
                <a16:creationId xmlns:a16="http://schemas.microsoft.com/office/drawing/2014/main" id="{30BC2533-86B0-408B-833C-9BBD164F1EA1}"/>
              </a:ext>
            </a:extLst>
          </p:cNvPr>
          <p:cNvSpPr txBox="1"/>
          <p:nvPr/>
        </p:nvSpPr>
        <p:spPr>
          <a:xfrm>
            <a:off x="5678235" y="4877778"/>
            <a:ext cx="1538691" cy="338554"/>
          </a:xfrm>
          <a:prstGeom prst="rect">
            <a:avLst/>
          </a:prstGeom>
          <a:noFill/>
        </p:spPr>
        <p:txBody>
          <a:bodyPr wrap="none" rtlCol="0">
            <a:spAutoFit/>
          </a:bodyPr>
          <a:lstStyle/>
          <a:p>
            <a:r>
              <a:rPr lang="zh-CN" altLang="en-US" sz="1600" dirty="0">
                <a:solidFill>
                  <a:schemeClr val="bg1"/>
                </a:solidFill>
              </a:rPr>
              <a:t>汇报人：</a:t>
            </a:r>
            <a:r>
              <a:rPr lang="en-US" altLang="zh-CN" sz="1600" dirty="0">
                <a:solidFill>
                  <a:schemeClr val="bg1"/>
                </a:solidFill>
              </a:rPr>
              <a:t>Office</a:t>
            </a:r>
            <a:endParaRPr lang="zh-CN" altLang="en-US" sz="1600" dirty="0">
              <a:solidFill>
                <a:schemeClr val="bg1"/>
              </a:solidFill>
            </a:endParaRPr>
          </a:p>
        </p:txBody>
      </p:sp>
      <p:sp>
        <p:nvSpPr>
          <p:cNvPr id="8" name="矩形: 圆角 7">
            <a:extLst>
              <a:ext uri="{FF2B5EF4-FFF2-40B4-BE49-F238E27FC236}">
                <a16:creationId xmlns:a16="http://schemas.microsoft.com/office/drawing/2014/main" id="{1D6A565E-FCCF-42CF-8057-CAF8EFDCC3D0}"/>
              </a:ext>
            </a:extLst>
          </p:cNvPr>
          <p:cNvSpPr/>
          <p:nvPr/>
        </p:nvSpPr>
        <p:spPr>
          <a:xfrm>
            <a:off x="5598136" y="5334870"/>
            <a:ext cx="2794024" cy="338554"/>
          </a:xfrm>
          <a:prstGeom prst="roundRect">
            <a:avLst>
              <a:gd name="adj" fmla="val 50000"/>
            </a:avLst>
          </a:prstGeom>
          <a:gradFill>
            <a:gsLst>
              <a:gs pos="0">
                <a:schemeClr val="accent2">
                  <a:lumMod val="82000"/>
                  <a:lumOff val="18000"/>
                </a:schemeClr>
              </a:gs>
              <a:gs pos="100000">
                <a:schemeClr val="accent2">
                  <a:lumMod val="9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9" name="文本框 8">
            <a:extLst>
              <a:ext uri="{FF2B5EF4-FFF2-40B4-BE49-F238E27FC236}">
                <a16:creationId xmlns:a16="http://schemas.microsoft.com/office/drawing/2014/main" id="{566742D2-DB84-4BE7-AE5C-2BE2451E5D79}"/>
              </a:ext>
            </a:extLst>
          </p:cNvPr>
          <p:cNvSpPr txBox="1"/>
          <p:nvPr/>
        </p:nvSpPr>
        <p:spPr>
          <a:xfrm>
            <a:off x="5678235" y="5334870"/>
            <a:ext cx="2598788" cy="338554"/>
          </a:xfrm>
          <a:prstGeom prst="rect">
            <a:avLst/>
          </a:prstGeom>
          <a:noFill/>
        </p:spPr>
        <p:txBody>
          <a:bodyPr wrap="none" rtlCol="0">
            <a:spAutoFit/>
          </a:bodyPr>
          <a:lstStyle/>
          <a:p>
            <a:r>
              <a:rPr lang="zh-CN" altLang="en-US" sz="1600" dirty="0">
                <a:solidFill>
                  <a:schemeClr val="bg1"/>
                </a:solidFill>
              </a:rPr>
              <a:t>汇报时间：</a:t>
            </a:r>
            <a:r>
              <a:rPr lang="en-US" altLang="zh-CN" sz="1600" dirty="0">
                <a:solidFill>
                  <a:schemeClr val="bg1"/>
                </a:solidFill>
              </a:rPr>
              <a:t>20XX</a:t>
            </a:r>
            <a:r>
              <a:rPr lang="zh-CN" altLang="en-US" sz="1600" dirty="0">
                <a:solidFill>
                  <a:schemeClr val="bg1"/>
                </a:solidFill>
              </a:rPr>
              <a:t>年</a:t>
            </a:r>
            <a:r>
              <a:rPr lang="en-US" altLang="zh-CN" sz="1600" dirty="0">
                <a:solidFill>
                  <a:schemeClr val="bg1"/>
                </a:solidFill>
              </a:rPr>
              <a:t>X</a:t>
            </a:r>
            <a:r>
              <a:rPr lang="zh-CN" altLang="en-US" sz="1600" dirty="0">
                <a:solidFill>
                  <a:schemeClr val="bg1"/>
                </a:solidFill>
              </a:rPr>
              <a:t>月</a:t>
            </a:r>
            <a:r>
              <a:rPr lang="en-US" altLang="zh-CN" sz="1600" dirty="0">
                <a:solidFill>
                  <a:schemeClr val="bg1"/>
                </a:solidFill>
              </a:rPr>
              <a:t>X</a:t>
            </a:r>
            <a:r>
              <a:rPr lang="zh-CN" altLang="en-US" sz="1600" dirty="0">
                <a:solidFill>
                  <a:schemeClr val="bg1"/>
                </a:solidFill>
              </a:rPr>
              <a:t>日</a:t>
            </a:r>
          </a:p>
        </p:txBody>
      </p:sp>
    </p:spTree>
    <p:extLst>
      <p:ext uri="{BB962C8B-B14F-4D97-AF65-F5344CB8AC3E}">
        <p14:creationId xmlns:p14="http://schemas.microsoft.com/office/powerpoint/2010/main" val="4606320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C2065D51-D1D5-4A99-8E05-06D58BD7AA78}"/>
              </a:ext>
            </a:extLst>
          </p:cNvPr>
          <p:cNvSpPr>
            <a:spLocks noGrp="1"/>
          </p:cNvSpPr>
          <p:nvPr>
            <p:ph type="body" sz="quarter" idx="10"/>
          </p:nvPr>
        </p:nvSpPr>
        <p:spPr/>
        <p:txBody>
          <a:bodyPr/>
          <a:lstStyle/>
          <a:p>
            <a:r>
              <a:rPr lang="zh-CN" altLang="en-US" dirty="0"/>
              <a:t>虚拟人的未来价值</a:t>
            </a:r>
          </a:p>
        </p:txBody>
      </p:sp>
      <p:sp>
        <p:nvSpPr>
          <p:cNvPr id="3" name="矩形: 圆角 2">
            <a:extLst>
              <a:ext uri="{FF2B5EF4-FFF2-40B4-BE49-F238E27FC236}">
                <a16:creationId xmlns:a16="http://schemas.microsoft.com/office/drawing/2014/main" id="{AC55179A-9172-48DC-9607-8CC78D01519B}"/>
              </a:ext>
            </a:extLst>
          </p:cNvPr>
          <p:cNvSpPr/>
          <p:nvPr/>
        </p:nvSpPr>
        <p:spPr>
          <a:xfrm>
            <a:off x="467363" y="1271270"/>
            <a:ext cx="2565400" cy="4315460"/>
          </a:xfrm>
          <a:prstGeom prst="roundRect">
            <a:avLst>
              <a:gd name="adj" fmla="val 3308"/>
            </a:avLst>
          </a:prstGeom>
          <a:solidFill>
            <a:schemeClr val="accent2"/>
          </a:solidFill>
          <a:ln>
            <a:noFill/>
          </a:ln>
          <a:effectLst>
            <a:outerShdw blurRad="152400" sx="101000" sy="101000" algn="ctr" rotWithShape="0">
              <a:schemeClr val="accent2">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a16="http://schemas.microsoft.com/office/drawing/2014/main" id="{CA73107F-91B0-477D-B757-2A1ECEF16648}"/>
              </a:ext>
            </a:extLst>
          </p:cNvPr>
          <p:cNvSpPr/>
          <p:nvPr/>
        </p:nvSpPr>
        <p:spPr>
          <a:xfrm>
            <a:off x="3362008" y="1271270"/>
            <a:ext cx="2565400" cy="4315460"/>
          </a:xfrm>
          <a:prstGeom prst="roundRect">
            <a:avLst>
              <a:gd name="adj" fmla="val 3704"/>
            </a:avLst>
          </a:prstGeom>
          <a:solidFill>
            <a:schemeClr val="accent3"/>
          </a:solidFill>
          <a:ln>
            <a:noFill/>
          </a:ln>
          <a:effectLst>
            <a:outerShdw blurRad="152400" sx="101000" sy="101000" algn="ctr" rotWithShape="0">
              <a:schemeClr val="accent2">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a:extLst>
              <a:ext uri="{FF2B5EF4-FFF2-40B4-BE49-F238E27FC236}">
                <a16:creationId xmlns:a16="http://schemas.microsoft.com/office/drawing/2014/main" id="{B6CF7917-6ED4-4CBA-8BF9-CABC2EF4E658}"/>
              </a:ext>
            </a:extLst>
          </p:cNvPr>
          <p:cNvSpPr/>
          <p:nvPr/>
        </p:nvSpPr>
        <p:spPr>
          <a:xfrm>
            <a:off x="6241416" y="1271270"/>
            <a:ext cx="2565400" cy="4315460"/>
          </a:xfrm>
          <a:prstGeom prst="roundRect">
            <a:avLst>
              <a:gd name="adj" fmla="val 3704"/>
            </a:avLst>
          </a:prstGeom>
          <a:solidFill>
            <a:schemeClr val="accent2"/>
          </a:solidFill>
          <a:ln>
            <a:noFill/>
          </a:ln>
          <a:effectLst>
            <a:outerShdw blurRad="152400" sx="101000" sy="101000" algn="ctr" rotWithShape="0">
              <a:schemeClr val="accent2">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288DB5B-B0D0-445C-9FEB-2CFC72CC24A1}"/>
              </a:ext>
            </a:extLst>
          </p:cNvPr>
          <p:cNvSpPr/>
          <p:nvPr/>
        </p:nvSpPr>
        <p:spPr>
          <a:xfrm>
            <a:off x="9120823" y="1271270"/>
            <a:ext cx="2565400" cy="4315460"/>
          </a:xfrm>
          <a:prstGeom prst="roundRect">
            <a:avLst>
              <a:gd name="adj" fmla="val 3704"/>
            </a:avLst>
          </a:prstGeom>
          <a:solidFill>
            <a:schemeClr val="accent3"/>
          </a:solidFill>
          <a:ln>
            <a:noFill/>
          </a:ln>
          <a:effectLst>
            <a:outerShdw blurRad="152400" sx="101000" sy="101000" algn="ctr" rotWithShape="0">
              <a:schemeClr val="accent2">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283783E0-6D74-404F-98F1-7982EB82A0AD}"/>
              </a:ext>
            </a:extLst>
          </p:cNvPr>
          <p:cNvSpPr txBox="1"/>
          <p:nvPr/>
        </p:nvSpPr>
        <p:spPr>
          <a:xfrm>
            <a:off x="896461" y="2214686"/>
            <a:ext cx="1707204" cy="728533"/>
          </a:xfrm>
          <a:prstGeom prst="rect">
            <a:avLst/>
          </a:prstGeom>
          <a:noFill/>
        </p:spPr>
        <p:txBody>
          <a:bodyPr wrap="square" rtlCol="0">
            <a:spAutoFit/>
          </a:bodyPr>
          <a:lstStyle/>
          <a:p>
            <a:pPr algn="ctr" hangingPunct="0">
              <a:lnSpc>
                <a:spcPct val="120000"/>
              </a:lnSpc>
            </a:pPr>
            <a:r>
              <a:rPr lang="zh-CN" altLang="en-US" b="1" dirty="0">
                <a:solidFill>
                  <a:schemeClr val="bg1"/>
                </a:solidFill>
              </a:rPr>
              <a:t>信息沟通速率大幅提升</a:t>
            </a:r>
          </a:p>
        </p:txBody>
      </p:sp>
      <p:sp>
        <p:nvSpPr>
          <p:cNvPr id="11" name="文本框 10">
            <a:extLst>
              <a:ext uri="{FF2B5EF4-FFF2-40B4-BE49-F238E27FC236}">
                <a16:creationId xmlns:a16="http://schemas.microsoft.com/office/drawing/2014/main" id="{89813DA4-9E5B-49A5-8D52-AE77C1DCE2F2}"/>
              </a:ext>
            </a:extLst>
          </p:cNvPr>
          <p:cNvSpPr txBox="1"/>
          <p:nvPr/>
        </p:nvSpPr>
        <p:spPr>
          <a:xfrm>
            <a:off x="586411" y="3004147"/>
            <a:ext cx="2327305" cy="2135136"/>
          </a:xfrm>
          <a:prstGeom prst="rect">
            <a:avLst/>
          </a:prstGeom>
          <a:noFill/>
        </p:spPr>
        <p:txBody>
          <a:bodyPr wrap="square" rtlCol="0">
            <a:spAutoFit/>
          </a:bodyPr>
          <a:lstStyle/>
          <a:p>
            <a:pPr algn="just" hangingPunct="0">
              <a:lnSpc>
                <a:spcPct val="120000"/>
              </a:lnSpc>
            </a:pPr>
            <a:r>
              <a:rPr lang="zh-CN" altLang="en-US" sz="1600" dirty="0">
                <a:solidFill>
                  <a:schemeClr val="bg1"/>
                </a:solidFill>
              </a:rPr>
              <a:t>虚拟数字人将形成一个超级智能组织，其可摄取的信息量将达到前所未有的新高度，会有各种不同规模、不同软件操作系统支撑的超级智能体涌现</a:t>
            </a:r>
          </a:p>
        </p:txBody>
      </p:sp>
      <p:sp>
        <p:nvSpPr>
          <p:cNvPr id="12" name="文本框 11">
            <a:extLst>
              <a:ext uri="{FF2B5EF4-FFF2-40B4-BE49-F238E27FC236}">
                <a16:creationId xmlns:a16="http://schemas.microsoft.com/office/drawing/2014/main" id="{F08F54BA-EEF2-49C9-A812-4A5BEC5C7AE6}"/>
              </a:ext>
            </a:extLst>
          </p:cNvPr>
          <p:cNvSpPr txBox="1"/>
          <p:nvPr/>
        </p:nvSpPr>
        <p:spPr>
          <a:xfrm>
            <a:off x="3791106" y="2214687"/>
            <a:ext cx="1707204" cy="728533"/>
          </a:xfrm>
          <a:prstGeom prst="rect">
            <a:avLst/>
          </a:prstGeom>
          <a:noFill/>
        </p:spPr>
        <p:txBody>
          <a:bodyPr wrap="square" rtlCol="0">
            <a:spAutoFit/>
          </a:bodyPr>
          <a:lstStyle/>
          <a:p>
            <a:pPr algn="ctr" hangingPunct="0">
              <a:lnSpc>
                <a:spcPct val="120000"/>
              </a:lnSpc>
            </a:pPr>
            <a:r>
              <a:rPr lang="zh-CN" altLang="en-US" b="1" dirty="0">
                <a:solidFill>
                  <a:schemeClr val="bg1"/>
                </a:solidFill>
              </a:rPr>
              <a:t>网络意识及</a:t>
            </a:r>
            <a:endParaRPr lang="en-US" altLang="zh-CN" b="1" dirty="0">
              <a:solidFill>
                <a:schemeClr val="bg1"/>
              </a:solidFill>
            </a:endParaRPr>
          </a:p>
          <a:p>
            <a:pPr algn="ctr" hangingPunct="0">
              <a:lnSpc>
                <a:spcPct val="120000"/>
              </a:lnSpc>
            </a:pPr>
            <a:r>
              <a:rPr lang="zh-CN" altLang="en-US" b="1" dirty="0">
                <a:solidFill>
                  <a:schemeClr val="bg1"/>
                </a:solidFill>
              </a:rPr>
              <a:t>思维永生</a:t>
            </a:r>
          </a:p>
        </p:txBody>
      </p:sp>
      <p:sp>
        <p:nvSpPr>
          <p:cNvPr id="13" name="文本框 12">
            <a:extLst>
              <a:ext uri="{FF2B5EF4-FFF2-40B4-BE49-F238E27FC236}">
                <a16:creationId xmlns:a16="http://schemas.microsoft.com/office/drawing/2014/main" id="{5F2F1460-6117-421F-8E67-F6CC999A23F0}"/>
              </a:ext>
            </a:extLst>
          </p:cNvPr>
          <p:cNvSpPr txBox="1"/>
          <p:nvPr/>
        </p:nvSpPr>
        <p:spPr>
          <a:xfrm>
            <a:off x="3481056" y="3004148"/>
            <a:ext cx="2327305" cy="2135136"/>
          </a:xfrm>
          <a:prstGeom prst="rect">
            <a:avLst/>
          </a:prstGeom>
          <a:noFill/>
        </p:spPr>
        <p:txBody>
          <a:bodyPr wrap="square" rtlCol="0">
            <a:spAutoFit/>
          </a:bodyPr>
          <a:lstStyle/>
          <a:p>
            <a:pPr algn="just" hangingPunct="0">
              <a:lnSpc>
                <a:spcPct val="120000"/>
              </a:lnSpc>
            </a:pPr>
            <a:r>
              <a:rPr lang="zh-CN" altLang="en-US" sz="1600" dirty="0">
                <a:solidFill>
                  <a:schemeClr val="bg1"/>
                </a:solidFill>
              </a:rPr>
              <a:t>医用网络意识在解决各种老年病需求的推动下取得新发展。如阿尔茨海默症夺去了许多老年人的正常智力，却不会对老人的躯体造成损伤。</a:t>
            </a:r>
          </a:p>
        </p:txBody>
      </p:sp>
      <p:sp>
        <p:nvSpPr>
          <p:cNvPr id="14" name="文本框 13">
            <a:extLst>
              <a:ext uri="{FF2B5EF4-FFF2-40B4-BE49-F238E27FC236}">
                <a16:creationId xmlns:a16="http://schemas.microsoft.com/office/drawing/2014/main" id="{4646CA78-1410-494C-9FB4-A828493A5722}"/>
              </a:ext>
            </a:extLst>
          </p:cNvPr>
          <p:cNvSpPr txBox="1"/>
          <p:nvPr/>
        </p:nvSpPr>
        <p:spPr>
          <a:xfrm>
            <a:off x="6670514" y="2214688"/>
            <a:ext cx="1707204" cy="728533"/>
          </a:xfrm>
          <a:prstGeom prst="rect">
            <a:avLst/>
          </a:prstGeom>
          <a:noFill/>
        </p:spPr>
        <p:txBody>
          <a:bodyPr wrap="square" rtlCol="0">
            <a:spAutoFit/>
          </a:bodyPr>
          <a:lstStyle/>
          <a:p>
            <a:pPr algn="ctr" hangingPunct="0">
              <a:lnSpc>
                <a:spcPct val="120000"/>
              </a:lnSpc>
            </a:pPr>
            <a:r>
              <a:rPr lang="zh-CN" altLang="en-US" b="1" dirty="0">
                <a:solidFill>
                  <a:schemeClr val="bg1"/>
                </a:solidFill>
              </a:rPr>
              <a:t>商业领域</a:t>
            </a:r>
            <a:endParaRPr lang="en-US" altLang="zh-CN" b="1" dirty="0">
              <a:solidFill>
                <a:schemeClr val="bg1"/>
              </a:solidFill>
            </a:endParaRPr>
          </a:p>
          <a:p>
            <a:pPr algn="ctr" hangingPunct="0">
              <a:lnSpc>
                <a:spcPct val="120000"/>
              </a:lnSpc>
            </a:pPr>
            <a:r>
              <a:rPr lang="zh-CN" altLang="en-US" b="1" dirty="0">
                <a:solidFill>
                  <a:schemeClr val="bg1"/>
                </a:solidFill>
              </a:rPr>
              <a:t>云服务</a:t>
            </a:r>
          </a:p>
        </p:txBody>
      </p:sp>
      <p:sp>
        <p:nvSpPr>
          <p:cNvPr id="15" name="文本框 14">
            <a:extLst>
              <a:ext uri="{FF2B5EF4-FFF2-40B4-BE49-F238E27FC236}">
                <a16:creationId xmlns:a16="http://schemas.microsoft.com/office/drawing/2014/main" id="{250735B5-262C-4B1E-90BB-90CB4D09D5DC}"/>
              </a:ext>
            </a:extLst>
          </p:cNvPr>
          <p:cNvSpPr txBox="1"/>
          <p:nvPr/>
        </p:nvSpPr>
        <p:spPr>
          <a:xfrm>
            <a:off x="6360464" y="3004149"/>
            <a:ext cx="2327305" cy="2135136"/>
          </a:xfrm>
          <a:prstGeom prst="rect">
            <a:avLst/>
          </a:prstGeom>
          <a:noFill/>
        </p:spPr>
        <p:txBody>
          <a:bodyPr wrap="square" rtlCol="0">
            <a:spAutoFit/>
          </a:bodyPr>
          <a:lstStyle/>
          <a:p>
            <a:pPr algn="just" hangingPunct="0">
              <a:lnSpc>
                <a:spcPct val="120000"/>
              </a:lnSpc>
            </a:pPr>
            <a:r>
              <a:rPr lang="zh-CN" altLang="en-US" sz="1600" dirty="0">
                <a:solidFill>
                  <a:schemeClr val="bg1"/>
                </a:solidFill>
              </a:rPr>
              <a:t>更多的信息被收集到了潜在的思维文件中，商业用途的云服务平台将出现。在陌生物理环境中，云服务可以迅速检测附近的可获取资源和潜在威胁</a:t>
            </a:r>
          </a:p>
        </p:txBody>
      </p:sp>
      <p:sp>
        <p:nvSpPr>
          <p:cNvPr id="16" name="文本框 15">
            <a:extLst>
              <a:ext uri="{FF2B5EF4-FFF2-40B4-BE49-F238E27FC236}">
                <a16:creationId xmlns:a16="http://schemas.microsoft.com/office/drawing/2014/main" id="{4684EF34-442E-4184-A59E-3EE4D38B008C}"/>
              </a:ext>
            </a:extLst>
          </p:cNvPr>
          <p:cNvSpPr txBox="1"/>
          <p:nvPr/>
        </p:nvSpPr>
        <p:spPr>
          <a:xfrm>
            <a:off x="9549921" y="2214686"/>
            <a:ext cx="1707204" cy="728533"/>
          </a:xfrm>
          <a:prstGeom prst="rect">
            <a:avLst/>
          </a:prstGeom>
          <a:noFill/>
        </p:spPr>
        <p:txBody>
          <a:bodyPr wrap="square" rtlCol="0">
            <a:spAutoFit/>
          </a:bodyPr>
          <a:lstStyle/>
          <a:p>
            <a:pPr algn="ctr" hangingPunct="0">
              <a:lnSpc>
                <a:spcPct val="120000"/>
              </a:lnSpc>
            </a:pPr>
            <a:r>
              <a:rPr lang="zh-CN" altLang="en-US" b="1" dirty="0">
                <a:solidFill>
                  <a:schemeClr val="bg1"/>
                </a:solidFill>
              </a:rPr>
              <a:t>人工智能实现核裂变</a:t>
            </a:r>
          </a:p>
        </p:txBody>
      </p:sp>
      <p:sp>
        <p:nvSpPr>
          <p:cNvPr id="17" name="文本框 16">
            <a:extLst>
              <a:ext uri="{FF2B5EF4-FFF2-40B4-BE49-F238E27FC236}">
                <a16:creationId xmlns:a16="http://schemas.microsoft.com/office/drawing/2014/main" id="{DE968ECA-A584-467A-8BA6-66C60F581552}"/>
              </a:ext>
            </a:extLst>
          </p:cNvPr>
          <p:cNvSpPr txBox="1"/>
          <p:nvPr/>
        </p:nvSpPr>
        <p:spPr>
          <a:xfrm>
            <a:off x="9239871" y="3004150"/>
            <a:ext cx="2327305" cy="2430602"/>
          </a:xfrm>
          <a:prstGeom prst="rect">
            <a:avLst/>
          </a:prstGeom>
          <a:noFill/>
        </p:spPr>
        <p:txBody>
          <a:bodyPr wrap="square" rtlCol="0">
            <a:spAutoFit/>
          </a:bodyPr>
          <a:lstStyle/>
          <a:p>
            <a:pPr algn="just" hangingPunct="0">
              <a:lnSpc>
                <a:spcPct val="120000"/>
              </a:lnSpc>
            </a:pPr>
            <a:r>
              <a:rPr lang="zh-CN" altLang="en-US" sz="1600" dirty="0">
                <a:solidFill>
                  <a:schemeClr val="bg1"/>
                </a:solidFill>
              </a:rPr>
              <a:t>人类科技文明将加速，产生用现有思维模型无法精确预测的巨变。市场参与的人数越多，互相同时协作的人数越多 ，人类文明越过临界点产生链式反应的几率就越大</a:t>
            </a:r>
          </a:p>
        </p:txBody>
      </p:sp>
      <p:pic>
        <p:nvPicPr>
          <p:cNvPr id="19" name="图形 18" descr="聊天气泡 轮廓">
            <a:extLst>
              <a:ext uri="{FF2B5EF4-FFF2-40B4-BE49-F238E27FC236}">
                <a16:creationId xmlns:a16="http://schemas.microsoft.com/office/drawing/2014/main" id="{091CBC4C-06CE-4872-A7E8-08397E18BA6B}"/>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347423" y="1390549"/>
            <a:ext cx="805282" cy="805282"/>
          </a:xfrm>
          <a:prstGeom prst="rect">
            <a:avLst/>
          </a:prstGeom>
        </p:spPr>
      </p:pic>
      <p:pic>
        <p:nvPicPr>
          <p:cNvPr id="21" name="图形 20" descr="头上的大脑 轮廓">
            <a:extLst>
              <a:ext uri="{FF2B5EF4-FFF2-40B4-BE49-F238E27FC236}">
                <a16:creationId xmlns:a16="http://schemas.microsoft.com/office/drawing/2014/main" id="{ADF0373B-2206-42C6-A314-7E7E08E80322}"/>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047608" y="1437274"/>
            <a:ext cx="711832" cy="711832"/>
          </a:xfrm>
          <a:prstGeom prst="rect">
            <a:avLst/>
          </a:prstGeom>
        </p:spPr>
      </p:pic>
      <p:pic>
        <p:nvPicPr>
          <p:cNvPr id="23" name="图形 22">
            <a:extLst>
              <a:ext uri="{FF2B5EF4-FFF2-40B4-BE49-F238E27FC236}">
                <a16:creationId xmlns:a16="http://schemas.microsoft.com/office/drawing/2014/main" id="{FF09EDF2-7068-4A5A-BC91-D3543E0FA519}"/>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p:blipFill>
        <p:spPr>
          <a:xfrm>
            <a:off x="7165004" y="1434077"/>
            <a:ext cx="718225" cy="718225"/>
          </a:xfrm>
          <a:prstGeom prst="rect">
            <a:avLst/>
          </a:prstGeom>
        </p:spPr>
      </p:pic>
      <p:pic>
        <p:nvPicPr>
          <p:cNvPr id="25" name="图形 24" descr="网络 轮廓">
            <a:extLst>
              <a:ext uri="{FF2B5EF4-FFF2-40B4-BE49-F238E27FC236}">
                <a16:creationId xmlns:a16="http://schemas.microsoft.com/office/drawing/2014/main" id="{B34EDE01-C4E2-415A-B0C3-72B437DFB872}"/>
              </a:ext>
            </a:extLst>
          </p:cNvPr>
          <p:cNvPicPr>
            <a:picLocks noChangeAspect="1"/>
          </p:cNvPicPr>
          <p:nvPr/>
        </p:nvPicPr>
        <p:blipFill>
          <a:blip r:embed="rId8">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4285596" y="1434077"/>
            <a:ext cx="718225" cy="718225"/>
          </a:xfrm>
          <a:prstGeom prst="rect">
            <a:avLst/>
          </a:prstGeom>
        </p:spPr>
      </p:pic>
      <p:sp>
        <p:nvSpPr>
          <p:cNvPr id="26" name="任意多边形: 形状 25">
            <a:extLst>
              <a:ext uri="{FF2B5EF4-FFF2-40B4-BE49-F238E27FC236}">
                <a16:creationId xmlns:a16="http://schemas.microsoft.com/office/drawing/2014/main" id="{04592185-3851-488E-BAA3-DC6790B24892}"/>
              </a:ext>
            </a:extLst>
          </p:cNvPr>
          <p:cNvSpPr/>
          <p:nvPr/>
        </p:nvSpPr>
        <p:spPr>
          <a:xfrm>
            <a:off x="5445760" y="6189478"/>
            <a:ext cx="6746240" cy="668522"/>
          </a:xfrm>
          <a:custGeom>
            <a:avLst/>
            <a:gdLst>
              <a:gd name="connsiteX0" fmla="*/ 3962400 w 6746240"/>
              <a:gd name="connsiteY0" fmla="*/ 1652 h 668522"/>
              <a:gd name="connsiteX1" fmla="*/ 6631652 w 6746240"/>
              <a:gd name="connsiteY1" fmla="*/ 460275 h 668522"/>
              <a:gd name="connsiteX2" fmla="*/ 6746240 w 6746240"/>
              <a:gd name="connsiteY2" fmla="*/ 490063 h 668522"/>
              <a:gd name="connsiteX3" fmla="*/ 6746240 w 6746240"/>
              <a:gd name="connsiteY3" fmla="*/ 668522 h 668522"/>
              <a:gd name="connsiteX4" fmla="*/ 11618 w 6746240"/>
              <a:gd name="connsiteY4" fmla="*/ 668522 h 668522"/>
              <a:gd name="connsiteX5" fmla="*/ 0 w 6746240"/>
              <a:gd name="connsiteY5" fmla="*/ 519812 h 668522"/>
              <a:gd name="connsiteX6" fmla="*/ 3962400 w 6746240"/>
              <a:gd name="connsiteY6" fmla="*/ 1652 h 6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46240" h="668522">
                <a:moveTo>
                  <a:pt x="3962400" y="1652"/>
                </a:moveTo>
                <a:cubicBezTo>
                  <a:pt x="4815734" y="19115"/>
                  <a:pt x="5868359" y="263881"/>
                  <a:pt x="6631652" y="460275"/>
                </a:cubicBezTo>
                <a:lnTo>
                  <a:pt x="6746240" y="490063"/>
                </a:lnTo>
                <a:lnTo>
                  <a:pt x="6746240" y="668522"/>
                </a:lnTo>
                <a:lnTo>
                  <a:pt x="11618" y="668522"/>
                </a:lnTo>
                <a:lnTo>
                  <a:pt x="0" y="519812"/>
                </a:lnTo>
                <a:cubicBezTo>
                  <a:pt x="1360593" y="248032"/>
                  <a:pt x="2721187" y="-23748"/>
                  <a:pt x="3962400" y="1652"/>
                </a:cubicBezTo>
                <a:close/>
              </a:path>
            </a:pathLst>
          </a:custGeom>
          <a:gradFill>
            <a:gsLst>
              <a:gs pos="0">
                <a:schemeClr val="accent3">
                  <a:lumMod val="87000"/>
                  <a:lumOff val="13000"/>
                </a:schemeClr>
              </a:gs>
              <a:gs pos="88000">
                <a:schemeClr val="accent3">
                  <a:lumMod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任意多边形: 形状 23">
            <a:extLst>
              <a:ext uri="{FF2B5EF4-FFF2-40B4-BE49-F238E27FC236}">
                <a16:creationId xmlns:a16="http://schemas.microsoft.com/office/drawing/2014/main" id="{9079C604-3CAC-43BF-A22D-B51DBF35D577}"/>
              </a:ext>
            </a:extLst>
          </p:cNvPr>
          <p:cNvSpPr/>
          <p:nvPr/>
        </p:nvSpPr>
        <p:spPr>
          <a:xfrm>
            <a:off x="0" y="6277862"/>
            <a:ext cx="10007768" cy="580138"/>
          </a:xfrm>
          <a:custGeom>
            <a:avLst/>
            <a:gdLst>
              <a:gd name="connsiteX0" fmla="*/ 0 w 10007768"/>
              <a:gd name="connsiteY0" fmla="*/ 278 h 580138"/>
              <a:gd name="connsiteX1" fmla="*/ 648084 w 10007768"/>
              <a:gd name="connsiteY1" fmla="*/ 120974 h 580138"/>
              <a:gd name="connsiteX2" fmla="*/ 2904564 w 10007768"/>
              <a:gd name="connsiteY2" fmla="*/ 337597 h 580138"/>
              <a:gd name="connsiteX3" fmla="*/ 6929717 w 10007768"/>
              <a:gd name="connsiteY3" fmla="*/ 14868 h 580138"/>
              <a:gd name="connsiteX4" fmla="*/ 9640665 w 10007768"/>
              <a:gd name="connsiteY4" fmla="*/ 486697 h 580138"/>
              <a:gd name="connsiteX5" fmla="*/ 10007768 w 10007768"/>
              <a:gd name="connsiteY5" fmla="*/ 580138 h 580138"/>
              <a:gd name="connsiteX6" fmla="*/ 0 w 10007768"/>
              <a:gd name="connsiteY6" fmla="*/ 580138 h 580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7768" h="580138">
                <a:moveTo>
                  <a:pt x="0" y="278"/>
                </a:moveTo>
                <a:lnTo>
                  <a:pt x="648084" y="120974"/>
                </a:lnTo>
                <a:cubicBezTo>
                  <a:pt x="1322714" y="239826"/>
                  <a:pt x="2036108" y="335356"/>
                  <a:pt x="2904564" y="337597"/>
                </a:cubicBezTo>
                <a:cubicBezTo>
                  <a:pt x="4062505" y="340585"/>
                  <a:pt x="5528235" y="-83744"/>
                  <a:pt x="6929717" y="14868"/>
                </a:cubicBezTo>
                <a:cubicBezTo>
                  <a:pt x="7805644" y="76501"/>
                  <a:pt x="8716588" y="258947"/>
                  <a:pt x="9640665" y="486697"/>
                </a:cubicBezTo>
                <a:lnTo>
                  <a:pt x="10007768" y="580138"/>
                </a:lnTo>
                <a:lnTo>
                  <a:pt x="0" y="580138"/>
                </a:lnTo>
                <a:close/>
              </a:path>
            </a:pathLst>
          </a:custGeom>
          <a:gradFill>
            <a:gsLst>
              <a:gs pos="0">
                <a:schemeClr val="accent2">
                  <a:lumMod val="87000"/>
                  <a:lumOff val="13000"/>
                </a:schemeClr>
              </a:gs>
              <a:gs pos="100000">
                <a:schemeClr val="accent2">
                  <a:lumMod val="8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19674956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AAF07E6D-B669-408E-A047-2BCF32C996F2}"/>
              </a:ext>
            </a:extLst>
          </p:cNvPr>
          <p:cNvSpPr>
            <a:spLocks noGrp="1"/>
          </p:cNvSpPr>
          <p:nvPr>
            <p:ph type="body" sz="quarter" idx="10"/>
          </p:nvPr>
        </p:nvSpPr>
        <p:spPr/>
        <p:txBody>
          <a:bodyPr/>
          <a:lstStyle/>
          <a:p>
            <a:r>
              <a:rPr lang="en-US" altLang="zh-CN" dirty="0"/>
              <a:t>02</a:t>
            </a:r>
            <a:endParaRPr lang="zh-CN" altLang="en-US" dirty="0"/>
          </a:p>
        </p:txBody>
      </p:sp>
      <p:sp>
        <p:nvSpPr>
          <p:cNvPr id="4" name="文本占位符 3">
            <a:extLst>
              <a:ext uri="{FF2B5EF4-FFF2-40B4-BE49-F238E27FC236}">
                <a16:creationId xmlns:a16="http://schemas.microsoft.com/office/drawing/2014/main" id="{D77F26A7-526C-4C37-AD14-CD31CF82E0F0}"/>
              </a:ext>
            </a:extLst>
          </p:cNvPr>
          <p:cNvSpPr>
            <a:spLocks noGrp="1"/>
          </p:cNvSpPr>
          <p:nvPr>
            <p:ph type="body" sz="quarter" idx="11"/>
          </p:nvPr>
        </p:nvSpPr>
        <p:spPr/>
        <p:txBody>
          <a:bodyPr/>
          <a:lstStyle/>
          <a:p>
            <a:r>
              <a:rPr lang="zh-CN" altLang="en-US" dirty="0"/>
              <a:t>商业发展</a:t>
            </a:r>
          </a:p>
        </p:txBody>
      </p:sp>
      <p:pic>
        <p:nvPicPr>
          <p:cNvPr id="6" name="图片 5">
            <a:extLst>
              <a:ext uri="{FF2B5EF4-FFF2-40B4-BE49-F238E27FC236}">
                <a16:creationId xmlns:a16="http://schemas.microsoft.com/office/drawing/2014/main" id="{40B76918-E805-4500-A530-931742785DD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525701" y="0"/>
            <a:ext cx="7666299" cy="6858000"/>
          </a:xfrm>
          <a:prstGeom prst="rect">
            <a:avLst/>
          </a:prstGeom>
        </p:spPr>
      </p:pic>
    </p:spTree>
    <p:extLst>
      <p:ext uri="{BB962C8B-B14F-4D97-AF65-F5344CB8AC3E}">
        <p14:creationId xmlns:p14="http://schemas.microsoft.com/office/powerpoint/2010/main" val="28663779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61B9A84F-E9F5-4C74-909F-4C98E6D3F910}"/>
              </a:ext>
            </a:extLst>
          </p:cNvPr>
          <p:cNvSpPr>
            <a:spLocks noGrp="1"/>
          </p:cNvSpPr>
          <p:nvPr>
            <p:ph type="body" sz="quarter" idx="10"/>
          </p:nvPr>
        </p:nvSpPr>
        <p:spPr>
          <a:xfrm>
            <a:off x="382543" y="328612"/>
            <a:ext cx="5357857" cy="459327"/>
          </a:xfrm>
        </p:spPr>
        <p:txBody>
          <a:bodyPr/>
          <a:lstStyle/>
          <a:p>
            <a:r>
              <a:rPr lang="zh-CN" altLang="en-US" dirty="0"/>
              <a:t>旅游直播</a:t>
            </a:r>
            <a:r>
              <a:rPr lang="en-US" altLang="zh-CN" dirty="0"/>
              <a:t>—</a:t>
            </a:r>
            <a:r>
              <a:rPr lang="zh-CN" altLang="en-US" dirty="0"/>
              <a:t>疫情下的行业突破口</a:t>
            </a:r>
          </a:p>
        </p:txBody>
      </p:sp>
      <p:pic>
        <p:nvPicPr>
          <p:cNvPr id="14" name="图片 13">
            <a:extLst>
              <a:ext uri="{FF2B5EF4-FFF2-40B4-BE49-F238E27FC236}">
                <a16:creationId xmlns:a16="http://schemas.microsoft.com/office/drawing/2014/main" id="{674A0039-C8F4-498B-89E9-B8E602F3E46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407374" y="1866909"/>
            <a:ext cx="2660454" cy="3495880"/>
          </a:xfrm>
          <a:prstGeom prst="rect">
            <a:avLst/>
          </a:prstGeom>
          <a:effectLst>
            <a:outerShdw blurRad="165100" dist="63500" dir="5400000" algn="t" rotWithShape="0">
              <a:schemeClr val="accent2">
                <a:alpha val="19000"/>
              </a:schemeClr>
            </a:outerShdw>
          </a:effectLst>
          <a:scene3d>
            <a:camera prst="perspectiveLeft">
              <a:rot lat="0" lon="1500000" rev="0"/>
            </a:camera>
            <a:lightRig rig="threePt" dir="t"/>
          </a:scene3d>
        </p:spPr>
      </p:pic>
      <p:pic>
        <p:nvPicPr>
          <p:cNvPr id="19" name="图片 18">
            <a:extLst>
              <a:ext uri="{FF2B5EF4-FFF2-40B4-BE49-F238E27FC236}">
                <a16:creationId xmlns:a16="http://schemas.microsoft.com/office/drawing/2014/main" id="{B95B1956-24C4-48B5-9226-F04EDC0D388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210068" y="1890936"/>
            <a:ext cx="2660454" cy="3495880"/>
          </a:xfrm>
          <a:prstGeom prst="rect">
            <a:avLst/>
          </a:prstGeom>
          <a:effectLst>
            <a:outerShdw blurRad="165100" dist="63500" dir="5400000" algn="t" rotWithShape="0">
              <a:schemeClr val="accent2">
                <a:alpha val="19000"/>
              </a:schemeClr>
            </a:outerShdw>
          </a:effectLst>
          <a:scene3d>
            <a:camera prst="perspectiveRight">
              <a:rot lat="0" lon="20099999" rev="0"/>
            </a:camera>
            <a:lightRig rig="threePt" dir="t"/>
          </a:scene3d>
        </p:spPr>
      </p:pic>
      <p:sp>
        <p:nvSpPr>
          <p:cNvPr id="9" name="矩形: 圆角 8">
            <a:extLst>
              <a:ext uri="{FF2B5EF4-FFF2-40B4-BE49-F238E27FC236}">
                <a16:creationId xmlns:a16="http://schemas.microsoft.com/office/drawing/2014/main" id="{F8D768B2-5861-4D49-955B-E462FCA3BF0A}"/>
              </a:ext>
            </a:extLst>
          </p:cNvPr>
          <p:cNvSpPr/>
          <p:nvPr/>
        </p:nvSpPr>
        <p:spPr>
          <a:xfrm>
            <a:off x="5155568" y="1634402"/>
            <a:ext cx="1880864" cy="3982486"/>
          </a:xfrm>
          <a:prstGeom prst="roundRect">
            <a:avLst>
              <a:gd name="adj" fmla="val 1069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图片包含 图形用户界面&#10;&#10;描述已自动生成">
            <a:extLst>
              <a:ext uri="{FF2B5EF4-FFF2-40B4-BE49-F238E27FC236}">
                <a16:creationId xmlns:a16="http://schemas.microsoft.com/office/drawing/2014/main" id="{BF25AADD-CA2B-4005-945F-DDF4E318489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975822" y="1503680"/>
            <a:ext cx="2240358" cy="4270392"/>
          </a:xfrm>
          <a:prstGeom prst="rect">
            <a:avLst/>
          </a:prstGeom>
          <a:effectLst>
            <a:outerShdw blurRad="177800" dist="63500" dir="5400000" algn="t" rotWithShape="0">
              <a:schemeClr val="accent2">
                <a:alpha val="19000"/>
              </a:schemeClr>
            </a:outerShdw>
          </a:effectLst>
        </p:spPr>
      </p:pic>
      <p:pic>
        <p:nvPicPr>
          <p:cNvPr id="8" name="图片 7">
            <a:extLst>
              <a:ext uri="{FF2B5EF4-FFF2-40B4-BE49-F238E27FC236}">
                <a16:creationId xmlns:a16="http://schemas.microsoft.com/office/drawing/2014/main" id="{5FF4C87E-2F5D-4E10-B30C-BCCD9243C0D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472340" y="2790767"/>
            <a:ext cx="1247320" cy="1247318"/>
          </a:xfrm>
          <a:prstGeom prst="rect">
            <a:avLst/>
          </a:prstGeom>
        </p:spPr>
      </p:pic>
      <p:sp>
        <p:nvSpPr>
          <p:cNvPr id="4" name="文本框 3">
            <a:extLst>
              <a:ext uri="{FF2B5EF4-FFF2-40B4-BE49-F238E27FC236}">
                <a16:creationId xmlns:a16="http://schemas.microsoft.com/office/drawing/2014/main" id="{3B3B1DFF-1E7E-4C7F-B761-DCD7307318C9}"/>
              </a:ext>
            </a:extLst>
          </p:cNvPr>
          <p:cNvSpPr txBox="1"/>
          <p:nvPr/>
        </p:nvSpPr>
        <p:spPr>
          <a:xfrm>
            <a:off x="766586" y="1838069"/>
            <a:ext cx="1800493" cy="369332"/>
          </a:xfrm>
          <a:prstGeom prst="rect">
            <a:avLst/>
          </a:prstGeom>
          <a:noFill/>
        </p:spPr>
        <p:txBody>
          <a:bodyPr wrap="none" rtlCol="0">
            <a:spAutoFit/>
          </a:bodyPr>
          <a:lstStyle/>
          <a:p>
            <a:pPr algn="l" hangingPunct="0"/>
            <a:r>
              <a:rPr lang="zh-CN" altLang="en-US" b="1" dirty="0">
                <a:latin typeface="+mj-ea"/>
                <a:ea typeface="+mj-ea"/>
              </a:rPr>
              <a:t>疫情催生新消费</a:t>
            </a:r>
          </a:p>
        </p:txBody>
      </p:sp>
      <p:sp>
        <p:nvSpPr>
          <p:cNvPr id="5" name="文本框 4">
            <a:extLst>
              <a:ext uri="{FF2B5EF4-FFF2-40B4-BE49-F238E27FC236}">
                <a16:creationId xmlns:a16="http://schemas.microsoft.com/office/drawing/2014/main" id="{AF68C33B-ABD6-4ED3-96E7-EDF7B5B51F4C}"/>
              </a:ext>
            </a:extLst>
          </p:cNvPr>
          <p:cNvSpPr txBox="1"/>
          <p:nvPr/>
        </p:nvSpPr>
        <p:spPr>
          <a:xfrm>
            <a:off x="426904" y="2422899"/>
            <a:ext cx="2479856" cy="2726067"/>
          </a:xfrm>
          <a:prstGeom prst="rect">
            <a:avLst/>
          </a:prstGeom>
          <a:noFill/>
        </p:spPr>
        <p:txBody>
          <a:bodyPr wrap="square" rtlCol="0">
            <a:spAutoFit/>
          </a:bodyPr>
          <a:lstStyle/>
          <a:p>
            <a:pPr algn="just" hangingPunct="0">
              <a:lnSpc>
                <a:spcPct val="120000"/>
              </a:lnSpc>
            </a:pPr>
            <a:r>
              <a:rPr lang="zh-CN" altLang="en-US" sz="1600" dirty="0"/>
              <a:t>疫情爆发后，因线下旅游业务紧缩，众多旅游企业开始加入直播大军。直播内容包括路线推荐、景点讲解、拍照攻略、机酒测评、优惠券抽奖等。旅游直播推动“内容</a:t>
            </a:r>
            <a:r>
              <a:rPr lang="en-US" altLang="zh-CN" sz="1600" dirty="0"/>
              <a:t>+</a:t>
            </a:r>
            <a:r>
              <a:rPr lang="zh-CN" altLang="en-US" sz="1600" dirty="0"/>
              <a:t>互动”场景升级，构建“种草</a:t>
            </a:r>
            <a:r>
              <a:rPr lang="en-US" altLang="zh-CN" sz="1600" dirty="0"/>
              <a:t>+</a:t>
            </a:r>
            <a:r>
              <a:rPr lang="zh-CN" altLang="en-US" sz="1600" dirty="0"/>
              <a:t>消费”闭环</a:t>
            </a:r>
          </a:p>
        </p:txBody>
      </p:sp>
      <p:sp>
        <p:nvSpPr>
          <p:cNvPr id="6" name="文本框 5">
            <a:extLst>
              <a:ext uri="{FF2B5EF4-FFF2-40B4-BE49-F238E27FC236}">
                <a16:creationId xmlns:a16="http://schemas.microsoft.com/office/drawing/2014/main" id="{9DA2B732-9324-4383-8526-3EC285FEFA7B}"/>
              </a:ext>
            </a:extLst>
          </p:cNvPr>
          <p:cNvSpPr txBox="1"/>
          <p:nvPr/>
        </p:nvSpPr>
        <p:spPr>
          <a:xfrm>
            <a:off x="9509506" y="1838069"/>
            <a:ext cx="2031325" cy="369332"/>
          </a:xfrm>
          <a:prstGeom prst="rect">
            <a:avLst/>
          </a:prstGeom>
          <a:noFill/>
        </p:spPr>
        <p:txBody>
          <a:bodyPr wrap="none" rtlCol="0">
            <a:spAutoFit/>
          </a:bodyPr>
          <a:lstStyle/>
          <a:p>
            <a:pPr algn="l" hangingPunct="0"/>
            <a:r>
              <a:rPr lang="zh-CN" altLang="en-US" b="1" dirty="0">
                <a:latin typeface="+mj-ea"/>
                <a:ea typeface="+mj-ea"/>
              </a:rPr>
              <a:t>老板带货成新常态</a:t>
            </a:r>
          </a:p>
        </p:txBody>
      </p:sp>
      <p:sp>
        <p:nvSpPr>
          <p:cNvPr id="7" name="文本框 6">
            <a:extLst>
              <a:ext uri="{FF2B5EF4-FFF2-40B4-BE49-F238E27FC236}">
                <a16:creationId xmlns:a16="http://schemas.microsoft.com/office/drawing/2014/main" id="{36E31BD1-A21D-4FD1-B0C4-928BB22A1CF4}"/>
              </a:ext>
            </a:extLst>
          </p:cNvPr>
          <p:cNvSpPr txBox="1"/>
          <p:nvPr/>
        </p:nvSpPr>
        <p:spPr>
          <a:xfrm>
            <a:off x="9285240" y="2422899"/>
            <a:ext cx="2479856" cy="2430602"/>
          </a:xfrm>
          <a:prstGeom prst="rect">
            <a:avLst/>
          </a:prstGeom>
          <a:noFill/>
        </p:spPr>
        <p:txBody>
          <a:bodyPr wrap="square" rtlCol="0">
            <a:spAutoFit/>
          </a:bodyPr>
          <a:lstStyle/>
          <a:p>
            <a:pPr algn="just" hangingPunct="0">
              <a:lnSpc>
                <a:spcPct val="120000"/>
              </a:lnSpc>
            </a:pPr>
            <a:r>
              <a:rPr lang="zh-CN" altLang="en-US" sz="1600" dirty="0"/>
              <a:t>由</a:t>
            </a:r>
            <a:r>
              <a:rPr lang="en-US" altLang="zh-CN" sz="1600" dirty="0"/>
              <a:t>A</a:t>
            </a:r>
            <a:r>
              <a:rPr lang="zh-CN" altLang="en-US" sz="1600" dirty="0"/>
              <a:t>公司联合创始人、董事局主席某某领衔的“某某某某直播”，</a:t>
            </a:r>
            <a:r>
              <a:rPr lang="en-US" altLang="zh-CN" sz="1600" dirty="0"/>
              <a:t>15</a:t>
            </a:r>
            <a:r>
              <a:rPr lang="zh-CN" altLang="en-US" sz="1600" dirty="0"/>
              <a:t>场直播总成交额破</a:t>
            </a:r>
            <a:r>
              <a:rPr lang="en-US" altLang="zh-CN" sz="1600" dirty="0"/>
              <a:t>6</a:t>
            </a:r>
            <a:r>
              <a:rPr lang="zh-CN" altLang="en-US" sz="1600" dirty="0"/>
              <a:t>亿元。</a:t>
            </a:r>
            <a:r>
              <a:rPr lang="en-US" altLang="zh-CN" sz="1600" dirty="0"/>
              <a:t>B</a:t>
            </a:r>
            <a:r>
              <a:rPr lang="zh-CN" altLang="en-US" sz="1600" dirty="0"/>
              <a:t>公司集团创始人、董事长某某某，</a:t>
            </a:r>
            <a:r>
              <a:rPr lang="en-US" altLang="zh-CN" sz="1600" dirty="0"/>
              <a:t>C</a:t>
            </a:r>
            <a:r>
              <a:rPr lang="zh-CN" altLang="en-US" sz="1600" dirty="0"/>
              <a:t>公司总裁某某等也纷纷选择在这个特殊时期入场直播，上阵带货</a:t>
            </a:r>
          </a:p>
        </p:txBody>
      </p:sp>
      <p:cxnSp>
        <p:nvCxnSpPr>
          <p:cNvPr id="11" name="直接连接符 10">
            <a:extLst>
              <a:ext uri="{FF2B5EF4-FFF2-40B4-BE49-F238E27FC236}">
                <a16:creationId xmlns:a16="http://schemas.microsoft.com/office/drawing/2014/main" id="{8D190E6F-26D5-450F-B4DA-822600C3F1B7}"/>
              </a:ext>
            </a:extLst>
          </p:cNvPr>
          <p:cNvCxnSpPr>
            <a:cxnSpLocks/>
          </p:cNvCxnSpPr>
          <p:nvPr/>
        </p:nvCxnSpPr>
        <p:spPr>
          <a:xfrm>
            <a:off x="1438232" y="2293999"/>
            <a:ext cx="457200" cy="0"/>
          </a:xfrm>
          <a:prstGeom prst="line">
            <a:avLst/>
          </a:prstGeom>
          <a:ln w="3810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F8D86E0F-488C-4D0D-8AFA-1A7AB14D2CCC}"/>
              </a:ext>
            </a:extLst>
          </p:cNvPr>
          <p:cNvCxnSpPr>
            <a:cxnSpLocks/>
          </p:cNvCxnSpPr>
          <p:nvPr/>
        </p:nvCxnSpPr>
        <p:spPr>
          <a:xfrm>
            <a:off x="10296568" y="2293999"/>
            <a:ext cx="457200" cy="0"/>
          </a:xfrm>
          <a:prstGeom prst="line">
            <a:avLst/>
          </a:prstGeom>
          <a:ln w="38100" cap="rnd">
            <a:solidFill>
              <a:schemeClr val="accent2"/>
            </a:solidFill>
            <a:round/>
          </a:ln>
        </p:spPr>
        <p:style>
          <a:lnRef idx="1">
            <a:schemeClr val="accent1"/>
          </a:lnRef>
          <a:fillRef idx="0">
            <a:schemeClr val="accent1"/>
          </a:fillRef>
          <a:effectRef idx="0">
            <a:schemeClr val="accent1"/>
          </a:effectRef>
          <a:fontRef idx="minor">
            <a:schemeClr val="tx1"/>
          </a:fontRef>
        </p:style>
      </p:cxnSp>
      <p:sp>
        <p:nvSpPr>
          <p:cNvPr id="20" name="任意多边形: 形状 19">
            <a:extLst>
              <a:ext uri="{FF2B5EF4-FFF2-40B4-BE49-F238E27FC236}">
                <a16:creationId xmlns:a16="http://schemas.microsoft.com/office/drawing/2014/main" id="{AA3ADB39-5C2A-4375-A590-6CE4EDEAEA8C}"/>
              </a:ext>
            </a:extLst>
          </p:cNvPr>
          <p:cNvSpPr/>
          <p:nvPr/>
        </p:nvSpPr>
        <p:spPr>
          <a:xfrm>
            <a:off x="5445760" y="6228956"/>
            <a:ext cx="6746240" cy="629044"/>
          </a:xfrm>
          <a:custGeom>
            <a:avLst/>
            <a:gdLst>
              <a:gd name="connsiteX0" fmla="*/ 3962400 w 6746240"/>
              <a:gd name="connsiteY0" fmla="*/ 1652 h 629044"/>
              <a:gd name="connsiteX1" fmla="*/ 6631652 w 6746240"/>
              <a:gd name="connsiteY1" fmla="*/ 460275 h 629044"/>
              <a:gd name="connsiteX2" fmla="*/ 6746240 w 6746240"/>
              <a:gd name="connsiteY2" fmla="*/ 490063 h 629044"/>
              <a:gd name="connsiteX3" fmla="*/ 6746240 w 6746240"/>
              <a:gd name="connsiteY3" fmla="*/ 629044 h 629044"/>
              <a:gd name="connsiteX4" fmla="*/ 8534 w 6746240"/>
              <a:gd name="connsiteY4" fmla="*/ 629044 h 629044"/>
              <a:gd name="connsiteX5" fmla="*/ 0 w 6746240"/>
              <a:gd name="connsiteY5" fmla="*/ 519812 h 629044"/>
              <a:gd name="connsiteX6" fmla="*/ 3962400 w 6746240"/>
              <a:gd name="connsiteY6" fmla="*/ 1652 h 629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46240" h="629044">
                <a:moveTo>
                  <a:pt x="3962400" y="1652"/>
                </a:moveTo>
                <a:cubicBezTo>
                  <a:pt x="4815734" y="19115"/>
                  <a:pt x="5868359" y="263881"/>
                  <a:pt x="6631652" y="460275"/>
                </a:cubicBezTo>
                <a:lnTo>
                  <a:pt x="6746240" y="490063"/>
                </a:lnTo>
                <a:lnTo>
                  <a:pt x="6746240" y="629044"/>
                </a:lnTo>
                <a:lnTo>
                  <a:pt x="8534" y="629044"/>
                </a:lnTo>
                <a:lnTo>
                  <a:pt x="0" y="519812"/>
                </a:lnTo>
                <a:cubicBezTo>
                  <a:pt x="1360593" y="248032"/>
                  <a:pt x="2721187" y="-23748"/>
                  <a:pt x="3962400" y="1652"/>
                </a:cubicBezTo>
                <a:close/>
              </a:path>
            </a:pathLst>
          </a:custGeom>
          <a:gradFill>
            <a:gsLst>
              <a:gs pos="0">
                <a:schemeClr val="accent3">
                  <a:lumMod val="87000"/>
                  <a:lumOff val="13000"/>
                </a:schemeClr>
              </a:gs>
              <a:gs pos="88000">
                <a:schemeClr val="accent3">
                  <a:lumMod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任意多边形: 形状 16">
            <a:extLst>
              <a:ext uri="{FF2B5EF4-FFF2-40B4-BE49-F238E27FC236}">
                <a16:creationId xmlns:a16="http://schemas.microsoft.com/office/drawing/2014/main" id="{5B7F26C2-E592-4AFC-8E57-CAB240EE45AB}"/>
              </a:ext>
            </a:extLst>
          </p:cNvPr>
          <p:cNvSpPr/>
          <p:nvPr/>
        </p:nvSpPr>
        <p:spPr>
          <a:xfrm>
            <a:off x="0" y="6317340"/>
            <a:ext cx="9852670" cy="540660"/>
          </a:xfrm>
          <a:custGeom>
            <a:avLst/>
            <a:gdLst>
              <a:gd name="connsiteX0" fmla="*/ 0 w 9852670"/>
              <a:gd name="connsiteY0" fmla="*/ 278 h 540660"/>
              <a:gd name="connsiteX1" fmla="*/ 648084 w 9852670"/>
              <a:gd name="connsiteY1" fmla="*/ 120974 h 540660"/>
              <a:gd name="connsiteX2" fmla="*/ 2904564 w 9852670"/>
              <a:gd name="connsiteY2" fmla="*/ 337597 h 540660"/>
              <a:gd name="connsiteX3" fmla="*/ 6929717 w 9852670"/>
              <a:gd name="connsiteY3" fmla="*/ 14868 h 540660"/>
              <a:gd name="connsiteX4" fmla="*/ 9640665 w 9852670"/>
              <a:gd name="connsiteY4" fmla="*/ 486697 h 540660"/>
              <a:gd name="connsiteX5" fmla="*/ 9852670 w 9852670"/>
              <a:gd name="connsiteY5" fmla="*/ 540660 h 540660"/>
              <a:gd name="connsiteX6" fmla="*/ 0 w 9852670"/>
              <a:gd name="connsiteY6" fmla="*/ 540660 h 540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52670" h="540660">
                <a:moveTo>
                  <a:pt x="0" y="278"/>
                </a:moveTo>
                <a:lnTo>
                  <a:pt x="648084" y="120974"/>
                </a:lnTo>
                <a:cubicBezTo>
                  <a:pt x="1322714" y="239826"/>
                  <a:pt x="2036108" y="335356"/>
                  <a:pt x="2904564" y="337597"/>
                </a:cubicBezTo>
                <a:cubicBezTo>
                  <a:pt x="4062505" y="340585"/>
                  <a:pt x="5528235" y="-83744"/>
                  <a:pt x="6929717" y="14868"/>
                </a:cubicBezTo>
                <a:cubicBezTo>
                  <a:pt x="7805644" y="76501"/>
                  <a:pt x="8716588" y="258947"/>
                  <a:pt x="9640665" y="486697"/>
                </a:cubicBezTo>
                <a:lnTo>
                  <a:pt x="9852670" y="540660"/>
                </a:lnTo>
                <a:lnTo>
                  <a:pt x="0" y="540660"/>
                </a:lnTo>
                <a:close/>
              </a:path>
            </a:pathLst>
          </a:custGeom>
          <a:gradFill>
            <a:gsLst>
              <a:gs pos="0">
                <a:schemeClr val="accent2">
                  <a:lumMod val="87000"/>
                  <a:lumOff val="13000"/>
                </a:schemeClr>
              </a:gs>
              <a:gs pos="100000">
                <a:schemeClr val="accent2">
                  <a:lumMod val="8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24191469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C3E64CD8-435F-40F1-90EA-2C1D85204E8D}"/>
              </a:ext>
            </a:extLst>
          </p:cNvPr>
          <p:cNvSpPr>
            <a:spLocks noGrp="1"/>
          </p:cNvSpPr>
          <p:nvPr>
            <p:ph type="body" sz="quarter" idx="10"/>
          </p:nvPr>
        </p:nvSpPr>
        <p:spPr>
          <a:xfrm>
            <a:off x="382543" y="328612"/>
            <a:ext cx="4727937" cy="459327"/>
          </a:xfrm>
        </p:spPr>
        <p:txBody>
          <a:bodyPr/>
          <a:lstStyle/>
          <a:p>
            <a:r>
              <a:rPr lang="zh-CN" altLang="en-US" dirty="0"/>
              <a:t>直播电商</a:t>
            </a:r>
            <a:r>
              <a:rPr lang="en-US" altLang="zh-CN" dirty="0"/>
              <a:t>—“</a:t>
            </a:r>
            <a:r>
              <a:rPr lang="zh-CN" altLang="en-US" dirty="0"/>
              <a:t>五化”新发展</a:t>
            </a:r>
          </a:p>
        </p:txBody>
      </p:sp>
      <p:sp>
        <p:nvSpPr>
          <p:cNvPr id="7" name="矩形: 圆顶角 6">
            <a:extLst>
              <a:ext uri="{FF2B5EF4-FFF2-40B4-BE49-F238E27FC236}">
                <a16:creationId xmlns:a16="http://schemas.microsoft.com/office/drawing/2014/main" id="{06BBBCDD-089C-47BA-869E-B6D4B6357F5F}"/>
              </a:ext>
            </a:extLst>
          </p:cNvPr>
          <p:cNvSpPr/>
          <p:nvPr/>
        </p:nvSpPr>
        <p:spPr>
          <a:xfrm rot="16200000">
            <a:off x="637677" y="1648296"/>
            <a:ext cx="1234440" cy="558800"/>
          </a:xfrm>
          <a:prstGeom prst="round2SameRect">
            <a:avLst/>
          </a:prstGeom>
          <a:solidFill>
            <a:schemeClr val="accent2"/>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圆顶角 7">
            <a:extLst>
              <a:ext uri="{FF2B5EF4-FFF2-40B4-BE49-F238E27FC236}">
                <a16:creationId xmlns:a16="http://schemas.microsoft.com/office/drawing/2014/main" id="{612693CC-CC49-47C8-AF64-7B6E0B6C59D4}"/>
              </a:ext>
            </a:extLst>
          </p:cNvPr>
          <p:cNvSpPr/>
          <p:nvPr/>
        </p:nvSpPr>
        <p:spPr>
          <a:xfrm rot="5400000" flipH="1">
            <a:off x="2926363" y="-79057"/>
            <a:ext cx="1229361" cy="4013502"/>
          </a:xfrm>
          <a:prstGeom prst="round2SameRect">
            <a:avLst>
              <a:gd name="adj1" fmla="val 7613"/>
              <a:gd name="adj2" fmla="val 0"/>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8">
            <a:extLst>
              <a:ext uri="{FF2B5EF4-FFF2-40B4-BE49-F238E27FC236}">
                <a16:creationId xmlns:a16="http://schemas.microsoft.com/office/drawing/2014/main" id="{48B38F4A-39A2-4F19-82C8-2ED97785065A}"/>
              </a:ext>
            </a:extLst>
          </p:cNvPr>
          <p:cNvSpPr txBox="1"/>
          <p:nvPr/>
        </p:nvSpPr>
        <p:spPr>
          <a:xfrm>
            <a:off x="1036893" y="1477571"/>
            <a:ext cx="517065" cy="900246"/>
          </a:xfrm>
          <a:prstGeom prst="rect">
            <a:avLst/>
          </a:prstGeom>
          <a:noFill/>
        </p:spPr>
        <p:txBody>
          <a:bodyPr vert="eaVert" wrap="none" rtlCol="0">
            <a:spAutoFit/>
          </a:bodyPr>
          <a:lstStyle/>
          <a:p>
            <a:pPr algn="l" hangingPunct="0">
              <a:lnSpc>
                <a:spcPct val="120000"/>
              </a:lnSpc>
            </a:pPr>
            <a:r>
              <a:rPr lang="zh-CN" altLang="en-US" spc="300" dirty="0">
                <a:solidFill>
                  <a:schemeClr val="bg1"/>
                </a:solidFill>
              </a:rPr>
              <a:t>泛在化</a:t>
            </a:r>
          </a:p>
        </p:txBody>
      </p:sp>
      <p:sp>
        <p:nvSpPr>
          <p:cNvPr id="10" name="文本框 9">
            <a:extLst>
              <a:ext uri="{FF2B5EF4-FFF2-40B4-BE49-F238E27FC236}">
                <a16:creationId xmlns:a16="http://schemas.microsoft.com/office/drawing/2014/main" id="{13B0B9CF-1965-42CB-83E8-041E8956B3F9}"/>
              </a:ext>
            </a:extLst>
          </p:cNvPr>
          <p:cNvSpPr txBox="1"/>
          <p:nvPr/>
        </p:nvSpPr>
        <p:spPr>
          <a:xfrm>
            <a:off x="1615353" y="1451057"/>
            <a:ext cx="3824283" cy="953274"/>
          </a:xfrm>
          <a:prstGeom prst="rect">
            <a:avLst/>
          </a:prstGeom>
          <a:noFill/>
        </p:spPr>
        <p:txBody>
          <a:bodyPr wrap="square" rtlCol="0">
            <a:spAutoFit/>
          </a:bodyPr>
          <a:lstStyle/>
          <a:p>
            <a:pPr algn="just" hangingPunct="0">
              <a:lnSpc>
                <a:spcPct val="120000"/>
              </a:lnSpc>
            </a:pPr>
            <a:r>
              <a:rPr lang="zh-CN" altLang="en-US" sz="1600" dirty="0"/>
              <a:t>在平台技术的支持下，直播已经成为短视频创作者、店铺的标配，范围也由美妆、服饰等领域转向更加广泛的行业</a:t>
            </a:r>
          </a:p>
        </p:txBody>
      </p:sp>
      <p:sp>
        <p:nvSpPr>
          <p:cNvPr id="11" name="矩形: 圆顶角 10">
            <a:extLst>
              <a:ext uri="{FF2B5EF4-FFF2-40B4-BE49-F238E27FC236}">
                <a16:creationId xmlns:a16="http://schemas.microsoft.com/office/drawing/2014/main" id="{7AEF97BC-52F1-49C4-BCC0-FBF6EAEDD513}"/>
              </a:ext>
            </a:extLst>
          </p:cNvPr>
          <p:cNvSpPr/>
          <p:nvPr/>
        </p:nvSpPr>
        <p:spPr>
          <a:xfrm rot="16200000">
            <a:off x="6306385" y="1648296"/>
            <a:ext cx="1234440" cy="558800"/>
          </a:xfrm>
          <a:prstGeom prst="round2SameRect">
            <a:avLst/>
          </a:prstGeom>
          <a:solidFill>
            <a:schemeClr val="accent2"/>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圆顶角 11">
            <a:extLst>
              <a:ext uri="{FF2B5EF4-FFF2-40B4-BE49-F238E27FC236}">
                <a16:creationId xmlns:a16="http://schemas.microsoft.com/office/drawing/2014/main" id="{A4F8A1B5-148B-4FE1-9BF2-88D38D151659}"/>
              </a:ext>
            </a:extLst>
          </p:cNvPr>
          <p:cNvSpPr/>
          <p:nvPr/>
        </p:nvSpPr>
        <p:spPr>
          <a:xfrm rot="5400000" flipH="1">
            <a:off x="8595071" y="-79057"/>
            <a:ext cx="1229361" cy="4013502"/>
          </a:xfrm>
          <a:prstGeom prst="round2SameRect">
            <a:avLst>
              <a:gd name="adj1" fmla="val 7613"/>
              <a:gd name="adj2" fmla="val 0"/>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文本框 12">
            <a:extLst>
              <a:ext uri="{FF2B5EF4-FFF2-40B4-BE49-F238E27FC236}">
                <a16:creationId xmlns:a16="http://schemas.microsoft.com/office/drawing/2014/main" id="{B42A9ADA-FB08-47DA-8F6A-7BBC05A6167E}"/>
              </a:ext>
            </a:extLst>
          </p:cNvPr>
          <p:cNvSpPr txBox="1"/>
          <p:nvPr/>
        </p:nvSpPr>
        <p:spPr>
          <a:xfrm>
            <a:off x="6705601" y="1477571"/>
            <a:ext cx="517065" cy="900246"/>
          </a:xfrm>
          <a:prstGeom prst="rect">
            <a:avLst/>
          </a:prstGeom>
          <a:noFill/>
        </p:spPr>
        <p:txBody>
          <a:bodyPr vert="eaVert" wrap="none" rtlCol="0">
            <a:spAutoFit/>
          </a:bodyPr>
          <a:lstStyle/>
          <a:p>
            <a:pPr algn="l" hangingPunct="0">
              <a:lnSpc>
                <a:spcPct val="120000"/>
              </a:lnSpc>
            </a:pPr>
            <a:r>
              <a:rPr lang="zh-CN" altLang="en-US" spc="300" dirty="0">
                <a:solidFill>
                  <a:schemeClr val="bg1"/>
                </a:solidFill>
              </a:rPr>
              <a:t>窗口化</a:t>
            </a:r>
          </a:p>
        </p:txBody>
      </p:sp>
      <p:sp>
        <p:nvSpPr>
          <p:cNvPr id="14" name="文本框 13">
            <a:extLst>
              <a:ext uri="{FF2B5EF4-FFF2-40B4-BE49-F238E27FC236}">
                <a16:creationId xmlns:a16="http://schemas.microsoft.com/office/drawing/2014/main" id="{9795F656-203F-4B24-81DE-731C8C426946}"/>
              </a:ext>
            </a:extLst>
          </p:cNvPr>
          <p:cNvSpPr txBox="1"/>
          <p:nvPr/>
        </p:nvSpPr>
        <p:spPr>
          <a:xfrm>
            <a:off x="7284061" y="1451057"/>
            <a:ext cx="3824283" cy="953274"/>
          </a:xfrm>
          <a:prstGeom prst="rect">
            <a:avLst/>
          </a:prstGeom>
          <a:noFill/>
        </p:spPr>
        <p:txBody>
          <a:bodyPr wrap="square" rtlCol="0">
            <a:spAutoFit/>
          </a:bodyPr>
          <a:lstStyle/>
          <a:p>
            <a:pPr algn="just" hangingPunct="0">
              <a:lnSpc>
                <a:spcPct val="120000"/>
              </a:lnSpc>
            </a:pPr>
            <a:r>
              <a:rPr lang="zh-CN" altLang="en-US" sz="1600" dirty="0"/>
              <a:t>个人通过直播拉近主播与粉丝之间的距离，回归更加高效的面对面沟通</a:t>
            </a:r>
            <a:r>
              <a:rPr lang="en-US" altLang="zh-CN" sz="1600" dirty="0"/>
              <a:t>,</a:t>
            </a:r>
            <a:r>
              <a:rPr lang="zh-CN" altLang="en-US" sz="1600" dirty="0"/>
              <a:t>行业也可用其作为线下发布会的补充方式</a:t>
            </a:r>
          </a:p>
        </p:txBody>
      </p:sp>
      <p:sp>
        <p:nvSpPr>
          <p:cNvPr id="15" name="矩形: 圆顶角 14">
            <a:extLst>
              <a:ext uri="{FF2B5EF4-FFF2-40B4-BE49-F238E27FC236}">
                <a16:creationId xmlns:a16="http://schemas.microsoft.com/office/drawing/2014/main" id="{300A05B2-5F24-4120-A777-109E21B69CE2}"/>
              </a:ext>
            </a:extLst>
          </p:cNvPr>
          <p:cNvSpPr/>
          <p:nvPr/>
        </p:nvSpPr>
        <p:spPr>
          <a:xfrm rot="16200000">
            <a:off x="637676" y="3373857"/>
            <a:ext cx="1234440" cy="558800"/>
          </a:xfrm>
          <a:prstGeom prst="round2SameRect">
            <a:avLst/>
          </a:prstGeom>
          <a:solidFill>
            <a:schemeClr val="accent2"/>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矩形: 圆顶角 15">
            <a:extLst>
              <a:ext uri="{FF2B5EF4-FFF2-40B4-BE49-F238E27FC236}">
                <a16:creationId xmlns:a16="http://schemas.microsoft.com/office/drawing/2014/main" id="{76B27F89-6F33-45E5-B4BD-0C00957692D0}"/>
              </a:ext>
            </a:extLst>
          </p:cNvPr>
          <p:cNvSpPr/>
          <p:nvPr/>
        </p:nvSpPr>
        <p:spPr>
          <a:xfrm rot="5400000" flipH="1">
            <a:off x="2926362" y="1646504"/>
            <a:ext cx="1229361" cy="4013502"/>
          </a:xfrm>
          <a:prstGeom prst="round2SameRect">
            <a:avLst>
              <a:gd name="adj1" fmla="val 7613"/>
              <a:gd name="adj2" fmla="val 0"/>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文本框 16">
            <a:extLst>
              <a:ext uri="{FF2B5EF4-FFF2-40B4-BE49-F238E27FC236}">
                <a16:creationId xmlns:a16="http://schemas.microsoft.com/office/drawing/2014/main" id="{2821C727-7A82-4119-824F-9667930210F4}"/>
              </a:ext>
            </a:extLst>
          </p:cNvPr>
          <p:cNvSpPr txBox="1"/>
          <p:nvPr/>
        </p:nvSpPr>
        <p:spPr>
          <a:xfrm>
            <a:off x="1036892" y="3203132"/>
            <a:ext cx="517065" cy="900246"/>
          </a:xfrm>
          <a:prstGeom prst="rect">
            <a:avLst/>
          </a:prstGeom>
          <a:noFill/>
        </p:spPr>
        <p:txBody>
          <a:bodyPr vert="eaVert" wrap="none" rtlCol="0">
            <a:spAutoFit/>
          </a:bodyPr>
          <a:lstStyle/>
          <a:p>
            <a:pPr algn="l" hangingPunct="0">
              <a:lnSpc>
                <a:spcPct val="120000"/>
              </a:lnSpc>
            </a:pPr>
            <a:r>
              <a:rPr lang="zh-CN" altLang="en-US" spc="300" dirty="0">
                <a:solidFill>
                  <a:schemeClr val="bg1"/>
                </a:solidFill>
              </a:rPr>
              <a:t>产业化</a:t>
            </a:r>
          </a:p>
        </p:txBody>
      </p:sp>
      <p:sp>
        <p:nvSpPr>
          <p:cNvPr id="18" name="文本框 17">
            <a:extLst>
              <a:ext uri="{FF2B5EF4-FFF2-40B4-BE49-F238E27FC236}">
                <a16:creationId xmlns:a16="http://schemas.microsoft.com/office/drawing/2014/main" id="{0BB47F45-EF29-4F4B-83EC-E7B1511138FC}"/>
              </a:ext>
            </a:extLst>
          </p:cNvPr>
          <p:cNvSpPr txBox="1"/>
          <p:nvPr/>
        </p:nvSpPr>
        <p:spPr>
          <a:xfrm>
            <a:off x="1615352" y="3176618"/>
            <a:ext cx="3824283" cy="953274"/>
          </a:xfrm>
          <a:prstGeom prst="rect">
            <a:avLst/>
          </a:prstGeom>
          <a:noFill/>
        </p:spPr>
        <p:txBody>
          <a:bodyPr wrap="square" rtlCol="0">
            <a:spAutoFit/>
          </a:bodyPr>
          <a:lstStyle/>
          <a:p>
            <a:pPr algn="just" hangingPunct="0">
              <a:lnSpc>
                <a:spcPct val="120000"/>
              </a:lnSpc>
            </a:pPr>
            <a:r>
              <a:rPr lang="zh-CN" altLang="en-US" sz="1600" dirty="0"/>
              <a:t>直播电商的效果，更在于供应链是否完备，目前抖音、快手均选择与电商结盟，解决后端供给、物流、客服等问题</a:t>
            </a:r>
          </a:p>
        </p:txBody>
      </p:sp>
      <p:sp>
        <p:nvSpPr>
          <p:cNvPr id="19" name="矩形: 圆顶角 18">
            <a:extLst>
              <a:ext uri="{FF2B5EF4-FFF2-40B4-BE49-F238E27FC236}">
                <a16:creationId xmlns:a16="http://schemas.microsoft.com/office/drawing/2014/main" id="{4BCD4DA5-6A84-424F-B6D4-F611CE2B4297}"/>
              </a:ext>
            </a:extLst>
          </p:cNvPr>
          <p:cNvSpPr/>
          <p:nvPr/>
        </p:nvSpPr>
        <p:spPr>
          <a:xfrm rot="16200000">
            <a:off x="6306384" y="3373857"/>
            <a:ext cx="1234440" cy="558800"/>
          </a:xfrm>
          <a:prstGeom prst="round2SameRect">
            <a:avLst/>
          </a:prstGeom>
          <a:solidFill>
            <a:schemeClr val="accent2"/>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矩形: 圆顶角 19">
            <a:extLst>
              <a:ext uri="{FF2B5EF4-FFF2-40B4-BE49-F238E27FC236}">
                <a16:creationId xmlns:a16="http://schemas.microsoft.com/office/drawing/2014/main" id="{16A5A8D4-03A5-4EF8-A98D-0CF073C17F80}"/>
              </a:ext>
            </a:extLst>
          </p:cNvPr>
          <p:cNvSpPr/>
          <p:nvPr/>
        </p:nvSpPr>
        <p:spPr>
          <a:xfrm rot="5400000" flipH="1">
            <a:off x="8595070" y="1646504"/>
            <a:ext cx="1229361" cy="4013502"/>
          </a:xfrm>
          <a:prstGeom prst="round2SameRect">
            <a:avLst>
              <a:gd name="adj1" fmla="val 7613"/>
              <a:gd name="adj2" fmla="val 0"/>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文本框 20">
            <a:extLst>
              <a:ext uri="{FF2B5EF4-FFF2-40B4-BE49-F238E27FC236}">
                <a16:creationId xmlns:a16="http://schemas.microsoft.com/office/drawing/2014/main" id="{ADD9BC4B-8054-4468-8817-90D3BA8EAD0B}"/>
              </a:ext>
            </a:extLst>
          </p:cNvPr>
          <p:cNvSpPr txBox="1"/>
          <p:nvPr/>
        </p:nvSpPr>
        <p:spPr>
          <a:xfrm>
            <a:off x="6705600" y="3203132"/>
            <a:ext cx="517065" cy="900246"/>
          </a:xfrm>
          <a:prstGeom prst="rect">
            <a:avLst/>
          </a:prstGeom>
          <a:noFill/>
        </p:spPr>
        <p:txBody>
          <a:bodyPr vert="eaVert" wrap="none" rtlCol="0">
            <a:spAutoFit/>
          </a:bodyPr>
          <a:lstStyle/>
          <a:p>
            <a:pPr algn="l" hangingPunct="0">
              <a:lnSpc>
                <a:spcPct val="120000"/>
              </a:lnSpc>
            </a:pPr>
            <a:r>
              <a:rPr lang="zh-CN" altLang="en-US" spc="300" dirty="0">
                <a:solidFill>
                  <a:schemeClr val="bg1"/>
                </a:solidFill>
              </a:rPr>
              <a:t>生态化</a:t>
            </a:r>
          </a:p>
        </p:txBody>
      </p:sp>
      <p:sp>
        <p:nvSpPr>
          <p:cNvPr id="22" name="文本框 21">
            <a:extLst>
              <a:ext uri="{FF2B5EF4-FFF2-40B4-BE49-F238E27FC236}">
                <a16:creationId xmlns:a16="http://schemas.microsoft.com/office/drawing/2014/main" id="{271848BA-4F81-4B0F-84B1-2CA1209DD21F}"/>
              </a:ext>
            </a:extLst>
          </p:cNvPr>
          <p:cNvSpPr txBox="1"/>
          <p:nvPr/>
        </p:nvSpPr>
        <p:spPr>
          <a:xfrm>
            <a:off x="7284060" y="3176618"/>
            <a:ext cx="3824283" cy="953274"/>
          </a:xfrm>
          <a:prstGeom prst="rect">
            <a:avLst/>
          </a:prstGeom>
          <a:noFill/>
        </p:spPr>
        <p:txBody>
          <a:bodyPr wrap="square" rtlCol="0">
            <a:spAutoFit/>
          </a:bodyPr>
          <a:lstStyle/>
          <a:p>
            <a:pPr algn="just" hangingPunct="0">
              <a:lnSpc>
                <a:spcPct val="120000"/>
              </a:lnSpc>
            </a:pPr>
            <a:r>
              <a:rPr lang="zh-CN" altLang="en-US" sz="1600" dirty="0"/>
              <a:t>图文、短视频等前中期营销物料、主播个人</a:t>
            </a:r>
            <a:r>
              <a:rPr lang="en-US" altLang="zh-CN" sz="1600" dirty="0"/>
              <a:t>IP</a:t>
            </a:r>
            <a:r>
              <a:rPr lang="zh-CN" altLang="en-US" sz="1600" dirty="0"/>
              <a:t>打造、直播嘉宾预热等共同搭建了品牌或产品的直播生态</a:t>
            </a:r>
          </a:p>
        </p:txBody>
      </p:sp>
      <p:sp>
        <p:nvSpPr>
          <p:cNvPr id="23" name="矩形: 圆顶角 22">
            <a:extLst>
              <a:ext uri="{FF2B5EF4-FFF2-40B4-BE49-F238E27FC236}">
                <a16:creationId xmlns:a16="http://schemas.microsoft.com/office/drawing/2014/main" id="{F32432F3-D72E-470A-BE44-F8D3B1073563}"/>
              </a:ext>
            </a:extLst>
          </p:cNvPr>
          <p:cNvSpPr/>
          <p:nvPr/>
        </p:nvSpPr>
        <p:spPr>
          <a:xfrm rot="16200000">
            <a:off x="637675" y="5099418"/>
            <a:ext cx="1234440" cy="558800"/>
          </a:xfrm>
          <a:prstGeom prst="round2SameRect">
            <a:avLst/>
          </a:prstGeom>
          <a:solidFill>
            <a:schemeClr val="accent2"/>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矩形: 圆顶角 23">
            <a:extLst>
              <a:ext uri="{FF2B5EF4-FFF2-40B4-BE49-F238E27FC236}">
                <a16:creationId xmlns:a16="http://schemas.microsoft.com/office/drawing/2014/main" id="{CA108491-E23A-4E98-8245-BC360EE0AED0}"/>
              </a:ext>
            </a:extLst>
          </p:cNvPr>
          <p:cNvSpPr/>
          <p:nvPr/>
        </p:nvSpPr>
        <p:spPr>
          <a:xfrm rot="5400000" flipH="1">
            <a:off x="2926361" y="3372065"/>
            <a:ext cx="1229361" cy="4013502"/>
          </a:xfrm>
          <a:prstGeom prst="round2SameRect">
            <a:avLst>
              <a:gd name="adj1" fmla="val 7613"/>
              <a:gd name="adj2" fmla="val 0"/>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extLst>
              <a:ext uri="{FF2B5EF4-FFF2-40B4-BE49-F238E27FC236}">
                <a16:creationId xmlns:a16="http://schemas.microsoft.com/office/drawing/2014/main" id="{E66FE060-BFFC-4B7E-BDD1-0FA59AA1A758}"/>
              </a:ext>
            </a:extLst>
          </p:cNvPr>
          <p:cNvSpPr txBox="1"/>
          <p:nvPr/>
        </p:nvSpPr>
        <p:spPr>
          <a:xfrm>
            <a:off x="1036891" y="4928693"/>
            <a:ext cx="517065" cy="900246"/>
          </a:xfrm>
          <a:prstGeom prst="rect">
            <a:avLst/>
          </a:prstGeom>
          <a:noFill/>
        </p:spPr>
        <p:txBody>
          <a:bodyPr vert="eaVert" wrap="none" rtlCol="0">
            <a:spAutoFit/>
          </a:bodyPr>
          <a:lstStyle/>
          <a:p>
            <a:pPr algn="l" hangingPunct="0">
              <a:lnSpc>
                <a:spcPct val="120000"/>
              </a:lnSpc>
            </a:pPr>
            <a:r>
              <a:rPr lang="zh-CN" altLang="en-US" spc="300" dirty="0">
                <a:solidFill>
                  <a:schemeClr val="bg1"/>
                </a:solidFill>
              </a:rPr>
              <a:t>内容化</a:t>
            </a:r>
          </a:p>
        </p:txBody>
      </p:sp>
      <p:sp>
        <p:nvSpPr>
          <p:cNvPr id="26" name="文本框 25">
            <a:extLst>
              <a:ext uri="{FF2B5EF4-FFF2-40B4-BE49-F238E27FC236}">
                <a16:creationId xmlns:a16="http://schemas.microsoft.com/office/drawing/2014/main" id="{1E898E63-BA58-4E65-B0A2-6FF4F4B4AB6A}"/>
              </a:ext>
            </a:extLst>
          </p:cNvPr>
          <p:cNvSpPr txBox="1"/>
          <p:nvPr/>
        </p:nvSpPr>
        <p:spPr>
          <a:xfrm>
            <a:off x="1615351" y="4902179"/>
            <a:ext cx="3824283" cy="953274"/>
          </a:xfrm>
          <a:prstGeom prst="rect">
            <a:avLst/>
          </a:prstGeom>
          <a:noFill/>
        </p:spPr>
        <p:txBody>
          <a:bodyPr wrap="square" rtlCol="0">
            <a:spAutoFit/>
          </a:bodyPr>
          <a:lstStyle/>
          <a:p>
            <a:pPr algn="just" hangingPunct="0">
              <a:lnSpc>
                <a:spcPct val="120000"/>
              </a:lnSpc>
            </a:pPr>
            <a:r>
              <a:rPr lang="zh-CN" altLang="en-US" sz="1600" dirty="0"/>
              <a:t>随着直播产业的成熟，电商直播嵌入了兼具带货功能与娱乐观赏性的节目式编排，形成独具特色的内容形态</a:t>
            </a:r>
          </a:p>
        </p:txBody>
      </p:sp>
      <p:cxnSp>
        <p:nvCxnSpPr>
          <p:cNvPr id="45" name="直接连接符 44">
            <a:extLst>
              <a:ext uri="{FF2B5EF4-FFF2-40B4-BE49-F238E27FC236}">
                <a16:creationId xmlns:a16="http://schemas.microsoft.com/office/drawing/2014/main" id="{34F926E4-03A5-4611-90E4-B19FB12C6804}"/>
              </a:ext>
            </a:extLst>
          </p:cNvPr>
          <p:cNvCxnSpPr>
            <a:cxnSpLocks/>
          </p:cNvCxnSpPr>
          <p:nvPr/>
        </p:nvCxnSpPr>
        <p:spPr>
          <a:xfrm>
            <a:off x="6686321" y="5993497"/>
            <a:ext cx="4523017" cy="0"/>
          </a:xfrm>
          <a:prstGeom prst="line">
            <a:avLst/>
          </a:prstGeom>
          <a:ln w="76200" cap="rnd">
            <a:solidFill>
              <a:schemeClr val="accent3"/>
            </a:solidFill>
            <a:round/>
          </a:ln>
        </p:spPr>
        <p:style>
          <a:lnRef idx="1">
            <a:schemeClr val="accent1"/>
          </a:lnRef>
          <a:fillRef idx="0">
            <a:schemeClr val="accent1"/>
          </a:fillRef>
          <a:effectRef idx="0">
            <a:schemeClr val="accent1"/>
          </a:effectRef>
          <a:fontRef idx="minor">
            <a:schemeClr val="tx1"/>
          </a:fontRef>
        </p:style>
      </p:cxnSp>
      <p:grpSp>
        <p:nvGrpSpPr>
          <p:cNvPr id="48" name="组合 47">
            <a:extLst>
              <a:ext uri="{FF2B5EF4-FFF2-40B4-BE49-F238E27FC236}">
                <a16:creationId xmlns:a16="http://schemas.microsoft.com/office/drawing/2014/main" id="{62EE3A12-3B7D-4FB6-B1F2-31A73018AC79}"/>
              </a:ext>
            </a:extLst>
          </p:cNvPr>
          <p:cNvGrpSpPr/>
          <p:nvPr/>
        </p:nvGrpSpPr>
        <p:grpSpPr>
          <a:xfrm>
            <a:off x="7731358" y="4569666"/>
            <a:ext cx="2432943" cy="1431451"/>
            <a:chOff x="7944103" y="4569666"/>
            <a:chExt cx="2432943" cy="1431451"/>
          </a:xfrm>
        </p:grpSpPr>
        <p:pic>
          <p:nvPicPr>
            <p:cNvPr id="41" name="图片 40" descr="计算机 3D 窗口背景">
              <a:extLst>
                <a:ext uri="{FF2B5EF4-FFF2-40B4-BE49-F238E27FC236}">
                  <a16:creationId xmlns:a16="http://schemas.microsoft.com/office/drawing/2014/main" id="{E7BA011A-8681-4CE4-A697-DB8A8FDBB4EA}"/>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7965819" y="4639288"/>
              <a:ext cx="2244222" cy="1342445"/>
            </a:xfrm>
            <a:custGeom>
              <a:avLst/>
              <a:gdLst>
                <a:gd name="connsiteX0" fmla="*/ 298493 w 2244222"/>
                <a:gd name="connsiteY0" fmla="*/ 0 h 1342445"/>
                <a:gd name="connsiteX1" fmla="*/ 1878462 w 2244222"/>
                <a:gd name="connsiteY1" fmla="*/ 0 h 1342445"/>
                <a:gd name="connsiteX2" fmla="*/ 1878462 w 2244222"/>
                <a:gd name="connsiteY2" fmla="*/ 571666 h 1342445"/>
                <a:gd name="connsiteX3" fmla="*/ 2244222 w 2244222"/>
                <a:gd name="connsiteY3" fmla="*/ 571666 h 1342445"/>
                <a:gd name="connsiteX4" fmla="*/ 2244222 w 2244222"/>
                <a:gd name="connsiteY4" fmla="*/ 1228113 h 1342445"/>
                <a:gd name="connsiteX5" fmla="*/ 1194567 w 2244222"/>
                <a:gd name="connsiteY5" fmla="*/ 1228113 h 1342445"/>
                <a:gd name="connsiteX6" fmla="*/ 1194567 w 2244222"/>
                <a:gd name="connsiteY6" fmla="*/ 885213 h 1342445"/>
                <a:gd name="connsiteX7" fmla="*/ 484002 w 2244222"/>
                <a:gd name="connsiteY7" fmla="*/ 885213 h 1342445"/>
                <a:gd name="connsiteX8" fmla="*/ 484002 w 2244222"/>
                <a:gd name="connsiteY8" fmla="*/ 927122 h 1342445"/>
                <a:gd name="connsiteX9" fmla="*/ 485859 w 2244222"/>
                <a:gd name="connsiteY9" fmla="*/ 927122 h 1342445"/>
                <a:gd name="connsiteX10" fmla="*/ 511264 w 2244222"/>
                <a:gd name="connsiteY10" fmla="*/ 952527 h 1342445"/>
                <a:gd name="connsiteX11" fmla="*/ 511264 w 2244222"/>
                <a:gd name="connsiteY11" fmla="*/ 1317040 h 1342445"/>
                <a:gd name="connsiteX12" fmla="*/ 485859 w 2244222"/>
                <a:gd name="connsiteY12" fmla="*/ 1342445 h 1342445"/>
                <a:gd name="connsiteX13" fmla="*/ 338531 w 2244222"/>
                <a:gd name="connsiteY13" fmla="*/ 1342445 h 1342445"/>
                <a:gd name="connsiteX14" fmla="*/ 320567 w 2244222"/>
                <a:gd name="connsiteY14" fmla="*/ 1335004 h 1342445"/>
                <a:gd name="connsiteX15" fmla="*/ 318112 w 2244222"/>
                <a:gd name="connsiteY15" fmla="*/ 1329078 h 1342445"/>
                <a:gd name="connsiteX16" fmla="*/ 0 w 2244222"/>
                <a:gd name="connsiteY16" fmla="*/ 1329078 h 1342445"/>
                <a:gd name="connsiteX17" fmla="*/ 0 w 2244222"/>
                <a:gd name="connsiteY17" fmla="*/ 688045 h 1342445"/>
                <a:gd name="connsiteX18" fmla="*/ 298493 w 2244222"/>
                <a:gd name="connsiteY18" fmla="*/ 688045 h 1342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44222" h="1342445">
                  <a:moveTo>
                    <a:pt x="298493" y="0"/>
                  </a:moveTo>
                  <a:lnTo>
                    <a:pt x="1878462" y="0"/>
                  </a:lnTo>
                  <a:lnTo>
                    <a:pt x="1878462" y="571666"/>
                  </a:lnTo>
                  <a:lnTo>
                    <a:pt x="2244222" y="571666"/>
                  </a:lnTo>
                  <a:lnTo>
                    <a:pt x="2244222" y="1228113"/>
                  </a:lnTo>
                  <a:lnTo>
                    <a:pt x="1194567" y="1228113"/>
                  </a:lnTo>
                  <a:lnTo>
                    <a:pt x="1194567" y="885213"/>
                  </a:lnTo>
                  <a:lnTo>
                    <a:pt x="484002" y="885213"/>
                  </a:lnTo>
                  <a:lnTo>
                    <a:pt x="484002" y="927122"/>
                  </a:lnTo>
                  <a:lnTo>
                    <a:pt x="485859" y="927122"/>
                  </a:lnTo>
                  <a:cubicBezTo>
                    <a:pt x="499890" y="927122"/>
                    <a:pt x="511264" y="938496"/>
                    <a:pt x="511264" y="952527"/>
                  </a:cubicBezTo>
                  <a:lnTo>
                    <a:pt x="511264" y="1317040"/>
                  </a:lnTo>
                  <a:cubicBezTo>
                    <a:pt x="511264" y="1331071"/>
                    <a:pt x="499890" y="1342445"/>
                    <a:pt x="485859" y="1342445"/>
                  </a:cubicBezTo>
                  <a:lnTo>
                    <a:pt x="338531" y="1342445"/>
                  </a:lnTo>
                  <a:cubicBezTo>
                    <a:pt x="331515" y="1342445"/>
                    <a:pt x="325164" y="1339602"/>
                    <a:pt x="320567" y="1335004"/>
                  </a:cubicBezTo>
                  <a:lnTo>
                    <a:pt x="318112" y="1329078"/>
                  </a:lnTo>
                  <a:lnTo>
                    <a:pt x="0" y="1329078"/>
                  </a:lnTo>
                  <a:lnTo>
                    <a:pt x="0" y="688045"/>
                  </a:lnTo>
                  <a:lnTo>
                    <a:pt x="298493" y="688045"/>
                  </a:lnTo>
                  <a:close/>
                </a:path>
              </a:pathLst>
            </a:custGeom>
          </p:spPr>
        </p:pic>
        <p:pic>
          <p:nvPicPr>
            <p:cNvPr id="33" name="图片 32">
              <a:extLst>
                <a:ext uri="{FF2B5EF4-FFF2-40B4-BE49-F238E27FC236}">
                  <a16:creationId xmlns:a16="http://schemas.microsoft.com/office/drawing/2014/main" id="{700430ED-B24D-4EF2-BD20-DD59541925B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44103" y="4569666"/>
              <a:ext cx="2432943" cy="1431451"/>
            </a:xfrm>
            <a:prstGeom prst="rect">
              <a:avLst/>
            </a:prstGeom>
          </p:spPr>
        </p:pic>
      </p:grpSp>
    </p:spTree>
    <p:extLst>
      <p:ext uri="{BB962C8B-B14F-4D97-AF65-F5344CB8AC3E}">
        <p14:creationId xmlns:p14="http://schemas.microsoft.com/office/powerpoint/2010/main" val="19888547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A005F15D-2D0D-4D79-83E2-4495CE740636}"/>
              </a:ext>
            </a:extLst>
          </p:cNvPr>
          <p:cNvSpPr>
            <a:spLocks noGrp="1"/>
          </p:cNvSpPr>
          <p:nvPr>
            <p:ph type="body" sz="quarter" idx="10"/>
          </p:nvPr>
        </p:nvSpPr>
        <p:spPr>
          <a:xfrm>
            <a:off x="382543" y="328612"/>
            <a:ext cx="6706515" cy="459327"/>
          </a:xfrm>
        </p:spPr>
        <p:txBody>
          <a:bodyPr/>
          <a:lstStyle/>
          <a:p>
            <a:r>
              <a:rPr lang="zh-CN" altLang="en-US" dirty="0"/>
              <a:t>颜值经济</a:t>
            </a:r>
            <a:r>
              <a:rPr lang="en-US" altLang="zh-CN" dirty="0"/>
              <a:t>—</a:t>
            </a:r>
            <a:r>
              <a:rPr lang="zh-CN" altLang="en-US" dirty="0"/>
              <a:t>更需关注价值和颜值的统一</a:t>
            </a:r>
          </a:p>
        </p:txBody>
      </p:sp>
      <p:sp>
        <p:nvSpPr>
          <p:cNvPr id="11" name="流程图: 数据 10">
            <a:extLst>
              <a:ext uri="{FF2B5EF4-FFF2-40B4-BE49-F238E27FC236}">
                <a16:creationId xmlns:a16="http://schemas.microsoft.com/office/drawing/2014/main" id="{69AD59F9-8C1A-432D-9876-770A4806B5FF}"/>
              </a:ext>
            </a:extLst>
          </p:cNvPr>
          <p:cNvSpPr/>
          <p:nvPr/>
        </p:nvSpPr>
        <p:spPr>
          <a:xfrm>
            <a:off x="482600" y="1553372"/>
            <a:ext cx="3679515" cy="3950282"/>
          </a:xfrm>
          <a:prstGeom prst="flowChartInputOutput">
            <a:avLst/>
          </a:prstGeom>
          <a:solidFill>
            <a:schemeClr val="accent2"/>
          </a:solidFill>
          <a:ln>
            <a:noFill/>
          </a:ln>
          <a:effectLst>
            <a:outerShdw blurRad="165100" dist="63500" dir="5400000" algn="t" rotWithShape="0">
              <a:schemeClr val="accent2">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商业人士交叉双手">
            <a:extLst>
              <a:ext uri="{FF2B5EF4-FFF2-40B4-BE49-F238E27FC236}">
                <a16:creationId xmlns:a16="http://schemas.microsoft.com/office/drawing/2014/main" id="{EC796EDA-1692-4DF1-8D4B-7FBBDB8F3CB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12035" y="2657794"/>
            <a:ext cx="2115400" cy="2845860"/>
          </a:xfrm>
          <a:prstGeom prst="rect">
            <a:avLst/>
          </a:prstGeom>
        </p:spPr>
      </p:pic>
      <p:sp>
        <p:nvSpPr>
          <p:cNvPr id="9" name="文本框 8">
            <a:extLst>
              <a:ext uri="{FF2B5EF4-FFF2-40B4-BE49-F238E27FC236}">
                <a16:creationId xmlns:a16="http://schemas.microsoft.com/office/drawing/2014/main" id="{14F13991-6097-4EB0-A90C-094C85F7F47D}"/>
              </a:ext>
            </a:extLst>
          </p:cNvPr>
          <p:cNvSpPr txBox="1"/>
          <p:nvPr/>
        </p:nvSpPr>
        <p:spPr>
          <a:xfrm>
            <a:off x="1841802" y="1785278"/>
            <a:ext cx="1107996" cy="369332"/>
          </a:xfrm>
          <a:prstGeom prst="rect">
            <a:avLst/>
          </a:prstGeom>
          <a:noFill/>
        </p:spPr>
        <p:txBody>
          <a:bodyPr wrap="none" rtlCol="0">
            <a:spAutoFit/>
          </a:bodyPr>
          <a:lstStyle/>
          <a:p>
            <a:pPr algn="l" hangingPunct="0"/>
            <a:r>
              <a:rPr lang="zh-CN" altLang="en-US" b="1" dirty="0">
                <a:solidFill>
                  <a:schemeClr val="bg1"/>
                </a:solidFill>
                <a:latin typeface="+mj-ea"/>
                <a:ea typeface="+mj-ea"/>
              </a:rPr>
              <a:t>素人出圈</a:t>
            </a:r>
          </a:p>
        </p:txBody>
      </p:sp>
      <p:sp>
        <p:nvSpPr>
          <p:cNvPr id="10" name="文本框 9">
            <a:extLst>
              <a:ext uri="{FF2B5EF4-FFF2-40B4-BE49-F238E27FC236}">
                <a16:creationId xmlns:a16="http://schemas.microsoft.com/office/drawing/2014/main" id="{039B1DA5-1CFC-442E-8395-0318E1C4336C}"/>
              </a:ext>
            </a:extLst>
          </p:cNvPr>
          <p:cNvSpPr txBox="1"/>
          <p:nvPr/>
        </p:nvSpPr>
        <p:spPr>
          <a:xfrm>
            <a:off x="1841802" y="2325478"/>
            <a:ext cx="1879044" cy="1544205"/>
          </a:xfrm>
          <a:prstGeom prst="rect">
            <a:avLst/>
          </a:prstGeom>
          <a:noFill/>
        </p:spPr>
        <p:txBody>
          <a:bodyPr wrap="square" rtlCol="0">
            <a:spAutoFit/>
          </a:bodyPr>
          <a:lstStyle/>
          <a:p>
            <a:pPr algn="just" hangingPunct="0">
              <a:lnSpc>
                <a:spcPct val="120000"/>
              </a:lnSpc>
            </a:pPr>
            <a:r>
              <a:rPr lang="zh-CN" altLang="en-US" sz="1600" dirty="0">
                <a:solidFill>
                  <a:schemeClr val="bg1"/>
                </a:solidFill>
              </a:rPr>
              <a:t>“甜野男孩”某某爆红，折射出大众偏爱“甜”化、亲民化、更具纯真气质的面孔</a:t>
            </a:r>
          </a:p>
        </p:txBody>
      </p:sp>
      <p:cxnSp>
        <p:nvCxnSpPr>
          <p:cNvPr id="14" name="直接连接符 13">
            <a:extLst>
              <a:ext uri="{FF2B5EF4-FFF2-40B4-BE49-F238E27FC236}">
                <a16:creationId xmlns:a16="http://schemas.microsoft.com/office/drawing/2014/main" id="{2F4A0971-E3C4-4DAE-8DE2-5E1FF59E957A}"/>
              </a:ext>
            </a:extLst>
          </p:cNvPr>
          <p:cNvCxnSpPr/>
          <p:nvPr/>
        </p:nvCxnSpPr>
        <p:spPr>
          <a:xfrm>
            <a:off x="1941449" y="2232021"/>
            <a:ext cx="377000" cy="0"/>
          </a:xfrm>
          <a:prstGeom prst="line">
            <a:avLst/>
          </a:prstGeom>
          <a:ln w="25400" cap="rnd">
            <a:solidFill>
              <a:schemeClr val="accent5"/>
            </a:solidFill>
            <a:round/>
          </a:ln>
        </p:spPr>
        <p:style>
          <a:lnRef idx="1">
            <a:schemeClr val="accent1"/>
          </a:lnRef>
          <a:fillRef idx="0">
            <a:schemeClr val="accent1"/>
          </a:fillRef>
          <a:effectRef idx="0">
            <a:schemeClr val="accent1"/>
          </a:effectRef>
          <a:fontRef idx="minor">
            <a:schemeClr val="tx1"/>
          </a:fontRef>
        </p:style>
      </p:cxnSp>
      <p:sp>
        <p:nvSpPr>
          <p:cNvPr id="23" name="流程图: 数据 22">
            <a:extLst>
              <a:ext uri="{FF2B5EF4-FFF2-40B4-BE49-F238E27FC236}">
                <a16:creationId xmlns:a16="http://schemas.microsoft.com/office/drawing/2014/main" id="{3A5C7A39-058B-4BD4-9D6B-820EC95A3736}"/>
              </a:ext>
            </a:extLst>
          </p:cNvPr>
          <p:cNvSpPr/>
          <p:nvPr/>
        </p:nvSpPr>
        <p:spPr>
          <a:xfrm>
            <a:off x="4249892" y="1553372"/>
            <a:ext cx="3679515" cy="3950282"/>
          </a:xfrm>
          <a:prstGeom prst="flowChartInputOutput">
            <a:avLst/>
          </a:prstGeom>
          <a:solidFill>
            <a:schemeClr val="accent2"/>
          </a:solidFill>
          <a:ln>
            <a:noFill/>
          </a:ln>
          <a:effectLst>
            <a:outerShdw blurRad="165100" dist="63500" dir="5400000" algn="t" rotWithShape="0">
              <a:schemeClr val="accent2">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999F6705-16B9-4ED7-BF3F-1E85821BE330}"/>
              </a:ext>
            </a:extLst>
          </p:cNvPr>
          <p:cNvSpPr txBox="1"/>
          <p:nvPr/>
        </p:nvSpPr>
        <p:spPr>
          <a:xfrm>
            <a:off x="5609094" y="1785278"/>
            <a:ext cx="1107996" cy="369332"/>
          </a:xfrm>
          <a:prstGeom prst="rect">
            <a:avLst/>
          </a:prstGeom>
          <a:noFill/>
        </p:spPr>
        <p:txBody>
          <a:bodyPr wrap="none" rtlCol="0">
            <a:spAutoFit/>
          </a:bodyPr>
          <a:lstStyle/>
          <a:p>
            <a:pPr algn="l" hangingPunct="0"/>
            <a:r>
              <a:rPr lang="zh-CN" altLang="en-US" b="1" dirty="0">
                <a:solidFill>
                  <a:schemeClr val="bg1"/>
                </a:solidFill>
                <a:latin typeface="+mj-ea"/>
                <a:ea typeface="+mj-ea"/>
              </a:rPr>
              <a:t>流量造星</a:t>
            </a:r>
          </a:p>
        </p:txBody>
      </p:sp>
      <p:sp>
        <p:nvSpPr>
          <p:cNvPr id="25" name="文本框 24">
            <a:extLst>
              <a:ext uri="{FF2B5EF4-FFF2-40B4-BE49-F238E27FC236}">
                <a16:creationId xmlns:a16="http://schemas.microsoft.com/office/drawing/2014/main" id="{686B9070-3EB5-4AB8-AF8F-CF4B1C043DA1}"/>
              </a:ext>
            </a:extLst>
          </p:cNvPr>
          <p:cNvSpPr txBox="1"/>
          <p:nvPr/>
        </p:nvSpPr>
        <p:spPr>
          <a:xfrm>
            <a:off x="5609094" y="2325478"/>
            <a:ext cx="1863890" cy="1839671"/>
          </a:xfrm>
          <a:prstGeom prst="rect">
            <a:avLst/>
          </a:prstGeom>
          <a:noFill/>
        </p:spPr>
        <p:txBody>
          <a:bodyPr wrap="square" rtlCol="0">
            <a:spAutoFit/>
          </a:bodyPr>
          <a:lstStyle/>
          <a:p>
            <a:pPr algn="just" hangingPunct="0">
              <a:lnSpc>
                <a:spcPct val="120000"/>
              </a:lnSpc>
            </a:pPr>
            <a:r>
              <a:rPr lang="zh-CN" altLang="en-US" sz="1600" dirty="0">
                <a:solidFill>
                  <a:schemeClr val="bg1"/>
                </a:solidFill>
              </a:rPr>
              <a:t>流量艺人更新迭代，选秀节目如火如荼。以追星为核心特质的饭圈已成为新媒体传播不容忽视的重要组织</a:t>
            </a:r>
          </a:p>
        </p:txBody>
      </p:sp>
      <p:cxnSp>
        <p:nvCxnSpPr>
          <p:cNvPr id="26" name="直接连接符 25">
            <a:extLst>
              <a:ext uri="{FF2B5EF4-FFF2-40B4-BE49-F238E27FC236}">
                <a16:creationId xmlns:a16="http://schemas.microsoft.com/office/drawing/2014/main" id="{0F20CF7F-ABCE-43FF-8DB3-3401B7D8A609}"/>
              </a:ext>
            </a:extLst>
          </p:cNvPr>
          <p:cNvCxnSpPr/>
          <p:nvPr/>
        </p:nvCxnSpPr>
        <p:spPr>
          <a:xfrm>
            <a:off x="5708741" y="2232021"/>
            <a:ext cx="377000" cy="0"/>
          </a:xfrm>
          <a:prstGeom prst="line">
            <a:avLst/>
          </a:prstGeom>
          <a:ln w="25400" cap="rnd">
            <a:solidFill>
              <a:schemeClr val="accent5"/>
            </a:solidFill>
            <a:round/>
          </a:ln>
        </p:spPr>
        <p:style>
          <a:lnRef idx="1">
            <a:schemeClr val="accent1"/>
          </a:lnRef>
          <a:fillRef idx="0">
            <a:schemeClr val="accent1"/>
          </a:fillRef>
          <a:effectRef idx="0">
            <a:schemeClr val="accent1"/>
          </a:effectRef>
          <a:fontRef idx="minor">
            <a:schemeClr val="tx1"/>
          </a:fontRef>
        </p:style>
      </p:cxnSp>
      <p:sp>
        <p:nvSpPr>
          <p:cNvPr id="27" name="流程图: 数据 26">
            <a:extLst>
              <a:ext uri="{FF2B5EF4-FFF2-40B4-BE49-F238E27FC236}">
                <a16:creationId xmlns:a16="http://schemas.microsoft.com/office/drawing/2014/main" id="{455F33E2-137F-4E33-A56F-01DEA0C606F0}"/>
              </a:ext>
            </a:extLst>
          </p:cNvPr>
          <p:cNvSpPr/>
          <p:nvPr/>
        </p:nvSpPr>
        <p:spPr>
          <a:xfrm>
            <a:off x="8017185" y="1553372"/>
            <a:ext cx="3679515" cy="3950282"/>
          </a:xfrm>
          <a:prstGeom prst="flowChartInputOutput">
            <a:avLst/>
          </a:prstGeom>
          <a:solidFill>
            <a:schemeClr val="accent2"/>
          </a:solidFill>
          <a:ln>
            <a:noFill/>
          </a:ln>
          <a:effectLst>
            <a:outerShdw blurRad="165100" dist="63500" dir="5400000" algn="t" rotWithShape="0">
              <a:schemeClr val="accent2">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a:extLst>
              <a:ext uri="{FF2B5EF4-FFF2-40B4-BE49-F238E27FC236}">
                <a16:creationId xmlns:a16="http://schemas.microsoft.com/office/drawing/2014/main" id="{511054B1-DD65-4487-BF1A-536B2E8D059E}"/>
              </a:ext>
            </a:extLst>
          </p:cNvPr>
          <p:cNvSpPr txBox="1"/>
          <p:nvPr/>
        </p:nvSpPr>
        <p:spPr>
          <a:xfrm>
            <a:off x="9376387" y="1785278"/>
            <a:ext cx="1107996" cy="369332"/>
          </a:xfrm>
          <a:prstGeom prst="rect">
            <a:avLst/>
          </a:prstGeom>
          <a:noFill/>
        </p:spPr>
        <p:txBody>
          <a:bodyPr wrap="none" rtlCol="0">
            <a:spAutoFit/>
          </a:bodyPr>
          <a:lstStyle/>
          <a:p>
            <a:pPr algn="l" hangingPunct="0"/>
            <a:r>
              <a:rPr lang="zh-CN" altLang="en-US" b="1" dirty="0">
                <a:solidFill>
                  <a:schemeClr val="bg1"/>
                </a:solidFill>
                <a:latin typeface="+mj-ea"/>
                <a:ea typeface="+mj-ea"/>
              </a:rPr>
              <a:t>美妆带货</a:t>
            </a:r>
          </a:p>
        </p:txBody>
      </p:sp>
      <p:sp>
        <p:nvSpPr>
          <p:cNvPr id="29" name="文本框 28">
            <a:extLst>
              <a:ext uri="{FF2B5EF4-FFF2-40B4-BE49-F238E27FC236}">
                <a16:creationId xmlns:a16="http://schemas.microsoft.com/office/drawing/2014/main" id="{16F29FBA-EB47-46E5-8580-ECD8D8B57B59}"/>
              </a:ext>
            </a:extLst>
          </p:cNvPr>
          <p:cNvSpPr txBox="1"/>
          <p:nvPr/>
        </p:nvSpPr>
        <p:spPr>
          <a:xfrm>
            <a:off x="9376387" y="2325478"/>
            <a:ext cx="1879044" cy="1839671"/>
          </a:xfrm>
          <a:prstGeom prst="rect">
            <a:avLst/>
          </a:prstGeom>
          <a:noFill/>
        </p:spPr>
        <p:txBody>
          <a:bodyPr wrap="square" rtlCol="0">
            <a:spAutoFit/>
          </a:bodyPr>
          <a:lstStyle/>
          <a:p>
            <a:pPr algn="just" hangingPunct="0">
              <a:lnSpc>
                <a:spcPct val="120000"/>
              </a:lnSpc>
            </a:pPr>
            <a:r>
              <a:rPr lang="zh-CN" altLang="en-US" sz="1600" dirty="0">
                <a:solidFill>
                  <a:schemeClr val="bg1"/>
                </a:solidFill>
              </a:rPr>
              <a:t>“她经济”与颜值消费崛起，新兴社交内容平台在消费者发现和购买美妆类产品方面发挥着越来越重要的作用</a:t>
            </a:r>
          </a:p>
        </p:txBody>
      </p:sp>
      <p:cxnSp>
        <p:nvCxnSpPr>
          <p:cNvPr id="30" name="直接连接符 29">
            <a:extLst>
              <a:ext uri="{FF2B5EF4-FFF2-40B4-BE49-F238E27FC236}">
                <a16:creationId xmlns:a16="http://schemas.microsoft.com/office/drawing/2014/main" id="{8A6134B6-53D3-4FF2-B125-C8047EF4B7E2}"/>
              </a:ext>
            </a:extLst>
          </p:cNvPr>
          <p:cNvCxnSpPr/>
          <p:nvPr/>
        </p:nvCxnSpPr>
        <p:spPr>
          <a:xfrm>
            <a:off x="9476034" y="2232021"/>
            <a:ext cx="377000" cy="0"/>
          </a:xfrm>
          <a:prstGeom prst="line">
            <a:avLst/>
          </a:prstGeom>
          <a:ln w="25400" cap="rnd">
            <a:solidFill>
              <a:schemeClr val="accent5"/>
            </a:solidFill>
            <a:round/>
          </a:ln>
        </p:spPr>
        <p:style>
          <a:lnRef idx="1">
            <a:schemeClr val="accent1"/>
          </a:lnRef>
          <a:fillRef idx="0">
            <a:schemeClr val="accent1"/>
          </a:fillRef>
          <a:effectRef idx="0">
            <a:schemeClr val="accent1"/>
          </a:effectRef>
          <a:fontRef idx="minor">
            <a:schemeClr val="tx1"/>
          </a:fontRef>
        </p:style>
      </p:cxnSp>
      <p:pic>
        <p:nvPicPr>
          <p:cNvPr id="6" name="图片 5" descr="抱着双臂站立的商务女性">
            <a:extLst>
              <a:ext uri="{FF2B5EF4-FFF2-40B4-BE49-F238E27FC236}">
                <a16:creationId xmlns:a16="http://schemas.microsoft.com/office/drawing/2014/main" id="{268064F8-1F40-43ED-B925-57BA1074887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183199" y="2660730"/>
            <a:ext cx="1507375" cy="2842924"/>
          </a:xfrm>
          <a:prstGeom prst="rect">
            <a:avLst/>
          </a:prstGeom>
        </p:spPr>
      </p:pic>
      <p:pic>
        <p:nvPicPr>
          <p:cNvPr id="8" name="图片 7" descr="手指放在颏部正在思考的商务女性">
            <a:extLst>
              <a:ext uri="{FF2B5EF4-FFF2-40B4-BE49-F238E27FC236}">
                <a16:creationId xmlns:a16="http://schemas.microsoft.com/office/drawing/2014/main" id="{9E961DB2-6791-412A-9DB6-CDB09ED6DEF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942107" y="2784555"/>
            <a:ext cx="1639605" cy="2719099"/>
          </a:xfrm>
          <a:prstGeom prst="rect">
            <a:avLst/>
          </a:prstGeom>
        </p:spPr>
      </p:pic>
      <p:sp>
        <p:nvSpPr>
          <p:cNvPr id="31" name="任意多边形: 形状 30">
            <a:extLst>
              <a:ext uri="{FF2B5EF4-FFF2-40B4-BE49-F238E27FC236}">
                <a16:creationId xmlns:a16="http://schemas.microsoft.com/office/drawing/2014/main" id="{36053657-7E10-4D71-9138-D97947469E8C}"/>
              </a:ext>
            </a:extLst>
          </p:cNvPr>
          <p:cNvSpPr/>
          <p:nvPr/>
        </p:nvSpPr>
        <p:spPr>
          <a:xfrm>
            <a:off x="5445760" y="6189478"/>
            <a:ext cx="6746240" cy="668522"/>
          </a:xfrm>
          <a:custGeom>
            <a:avLst/>
            <a:gdLst>
              <a:gd name="connsiteX0" fmla="*/ 3962400 w 6746240"/>
              <a:gd name="connsiteY0" fmla="*/ 1652 h 668522"/>
              <a:gd name="connsiteX1" fmla="*/ 6631652 w 6746240"/>
              <a:gd name="connsiteY1" fmla="*/ 460275 h 668522"/>
              <a:gd name="connsiteX2" fmla="*/ 6746240 w 6746240"/>
              <a:gd name="connsiteY2" fmla="*/ 490063 h 668522"/>
              <a:gd name="connsiteX3" fmla="*/ 6746240 w 6746240"/>
              <a:gd name="connsiteY3" fmla="*/ 668522 h 668522"/>
              <a:gd name="connsiteX4" fmla="*/ 11618 w 6746240"/>
              <a:gd name="connsiteY4" fmla="*/ 668522 h 668522"/>
              <a:gd name="connsiteX5" fmla="*/ 0 w 6746240"/>
              <a:gd name="connsiteY5" fmla="*/ 519812 h 668522"/>
              <a:gd name="connsiteX6" fmla="*/ 3962400 w 6746240"/>
              <a:gd name="connsiteY6" fmla="*/ 1652 h 6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46240" h="668522">
                <a:moveTo>
                  <a:pt x="3962400" y="1652"/>
                </a:moveTo>
                <a:cubicBezTo>
                  <a:pt x="4815734" y="19115"/>
                  <a:pt x="5868359" y="263881"/>
                  <a:pt x="6631652" y="460275"/>
                </a:cubicBezTo>
                <a:lnTo>
                  <a:pt x="6746240" y="490063"/>
                </a:lnTo>
                <a:lnTo>
                  <a:pt x="6746240" y="668522"/>
                </a:lnTo>
                <a:lnTo>
                  <a:pt x="11618" y="668522"/>
                </a:lnTo>
                <a:lnTo>
                  <a:pt x="0" y="519812"/>
                </a:lnTo>
                <a:cubicBezTo>
                  <a:pt x="1360593" y="248032"/>
                  <a:pt x="2721187" y="-23748"/>
                  <a:pt x="3962400" y="1652"/>
                </a:cubicBezTo>
                <a:close/>
              </a:path>
            </a:pathLst>
          </a:custGeom>
          <a:gradFill>
            <a:gsLst>
              <a:gs pos="0">
                <a:schemeClr val="accent3">
                  <a:lumMod val="87000"/>
                  <a:lumOff val="13000"/>
                </a:schemeClr>
              </a:gs>
              <a:gs pos="88000">
                <a:schemeClr val="accent3">
                  <a:lumMod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 name="任意多边形: 形状 20">
            <a:extLst>
              <a:ext uri="{FF2B5EF4-FFF2-40B4-BE49-F238E27FC236}">
                <a16:creationId xmlns:a16="http://schemas.microsoft.com/office/drawing/2014/main" id="{48B8C350-308C-470F-A930-67CFA0AF4C79}"/>
              </a:ext>
            </a:extLst>
          </p:cNvPr>
          <p:cNvSpPr/>
          <p:nvPr/>
        </p:nvSpPr>
        <p:spPr>
          <a:xfrm>
            <a:off x="0" y="6277862"/>
            <a:ext cx="10007768" cy="580138"/>
          </a:xfrm>
          <a:custGeom>
            <a:avLst/>
            <a:gdLst>
              <a:gd name="connsiteX0" fmla="*/ 0 w 10007768"/>
              <a:gd name="connsiteY0" fmla="*/ 278 h 580138"/>
              <a:gd name="connsiteX1" fmla="*/ 648084 w 10007768"/>
              <a:gd name="connsiteY1" fmla="*/ 120974 h 580138"/>
              <a:gd name="connsiteX2" fmla="*/ 2904564 w 10007768"/>
              <a:gd name="connsiteY2" fmla="*/ 337597 h 580138"/>
              <a:gd name="connsiteX3" fmla="*/ 6929717 w 10007768"/>
              <a:gd name="connsiteY3" fmla="*/ 14868 h 580138"/>
              <a:gd name="connsiteX4" fmla="*/ 9640665 w 10007768"/>
              <a:gd name="connsiteY4" fmla="*/ 486697 h 580138"/>
              <a:gd name="connsiteX5" fmla="*/ 10007768 w 10007768"/>
              <a:gd name="connsiteY5" fmla="*/ 580138 h 580138"/>
              <a:gd name="connsiteX6" fmla="*/ 0 w 10007768"/>
              <a:gd name="connsiteY6" fmla="*/ 580138 h 580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7768" h="580138">
                <a:moveTo>
                  <a:pt x="0" y="278"/>
                </a:moveTo>
                <a:lnTo>
                  <a:pt x="648084" y="120974"/>
                </a:lnTo>
                <a:cubicBezTo>
                  <a:pt x="1322714" y="239826"/>
                  <a:pt x="2036108" y="335356"/>
                  <a:pt x="2904564" y="337597"/>
                </a:cubicBezTo>
                <a:cubicBezTo>
                  <a:pt x="4062505" y="340585"/>
                  <a:pt x="5528235" y="-83744"/>
                  <a:pt x="6929717" y="14868"/>
                </a:cubicBezTo>
                <a:cubicBezTo>
                  <a:pt x="7805644" y="76501"/>
                  <a:pt x="8716588" y="258947"/>
                  <a:pt x="9640665" y="486697"/>
                </a:cubicBezTo>
                <a:lnTo>
                  <a:pt x="10007768" y="580138"/>
                </a:lnTo>
                <a:lnTo>
                  <a:pt x="0" y="580138"/>
                </a:lnTo>
                <a:close/>
              </a:path>
            </a:pathLst>
          </a:custGeom>
          <a:gradFill>
            <a:gsLst>
              <a:gs pos="0">
                <a:schemeClr val="accent2">
                  <a:lumMod val="87000"/>
                  <a:lumOff val="13000"/>
                </a:schemeClr>
              </a:gs>
              <a:gs pos="100000">
                <a:schemeClr val="accent2">
                  <a:lumMod val="8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32921100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0B74E577-492E-4412-94E4-34929F14DD6F}"/>
              </a:ext>
            </a:extLst>
          </p:cNvPr>
          <p:cNvSpPr>
            <a:spLocks noGrp="1"/>
          </p:cNvSpPr>
          <p:nvPr>
            <p:ph type="body" sz="quarter" idx="10"/>
          </p:nvPr>
        </p:nvSpPr>
        <p:spPr>
          <a:xfrm>
            <a:off x="382543" y="328612"/>
            <a:ext cx="5875382" cy="459327"/>
          </a:xfrm>
        </p:spPr>
        <p:txBody>
          <a:bodyPr/>
          <a:lstStyle/>
          <a:p>
            <a:r>
              <a:rPr lang="zh-CN" altLang="en-US" dirty="0"/>
              <a:t>潮玩经济</a:t>
            </a:r>
            <a:r>
              <a:rPr lang="en-US" altLang="zh-CN" dirty="0"/>
              <a:t>—</a:t>
            </a:r>
            <a:r>
              <a:rPr lang="zh-CN" altLang="en-US" dirty="0"/>
              <a:t>年轻用户的盲盒与手办</a:t>
            </a:r>
          </a:p>
        </p:txBody>
      </p:sp>
      <p:graphicFrame>
        <p:nvGraphicFramePr>
          <p:cNvPr id="5" name="图表 4">
            <a:extLst>
              <a:ext uri="{FF2B5EF4-FFF2-40B4-BE49-F238E27FC236}">
                <a16:creationId xmlns:a16="http://schemas.microsoft.com/office/drawing/2014/main" id="{AAEF684E-CE38-4CEE-9C1F-0A2C5993E0D8}"/>
              </a:ext>
            </a:extLst>
          </p:cNvPr>
          <p:cNvGraphicFramePr/>
          <p:nvPr>
            <p:extLst>
              <p:ext uri="{D42A27DB-BD31-4B8C-83A1-F6EECF244321}">
                <p14:modId xmlns:p14="http://schemas.microsoft.com/office/powerpoint/2010/main" val="3303910447"/>
              </p:ext>
            </p:extLst>
          </p:nvPr>
        </p:nvGraphicFramePr>
        <p:xfrm>
          <a:off x="6608680" y="2060896"/>
          <a:ext cx="4645890" cy="3727642"/>
        </p:xfrm>
        <a:graphic>
          <a:graphicData uri="http://schemas.openxmlformats.org/drawingml/2006/chart">
            <c:chart xmlns:c="http://schemas.openxmlformats.org/drawingml/2006/chart" xmlns:r="http://schemas.openxmlformats.org/officeDocument/2006/relationships" r:id="rId2"/>
          </a:graphicData>
        </a:graphic>
      </p:graphicFrame>
      <p:sp>
        <p:nvSpPr>
          <p:cNvPr id="6" name="文本框 5">
            <a:extLst>
              <a:ext uri="{FF2B5EF4-FFF2-40B4-BE49-F238E27FC236}">
                <a16:creationId xmlns:a16="http://schemas.microsoft.com/office/drawing/2014/main" id="{24E69CF1-107D-484F-9CD9-D59474CB197C}"/>
              </a:ext>
            </a:extLst>
          </p:cNvPr>
          <p:cNvSpPr txBox="1"/>
          <p:nvPr/>
        </p:nvSpPr>
        <p:spPr>
          <a:xfrm>
            <a:off x="6974621" y="1571232"/>
            <a:ext cx="4036682" cy="362343"/>
          </a:xfrm>
          <a:prstGeom prst="rect">
            <a:avLst/>
          </a:prstGeom>
          <a:noFill/>
        </p:spPr>
        <p:txBody>
          <a:bodyPr wrap="none" rtlCol="0">
            <a:spAutoFit/>
          </a:bodyPr>
          <a:lstStyle/>
          <a:p>
            <a:pPr algn="l" hangingPunct="0">
              <a:lnSpc>
                <a:spcPct val="120000"/>
              </a:lnSpc>
            </a:pPr>
            <a:r>
              <a:rPr lang="en-US" altLang="zh-CN" sz="1600" dirty="0"/>
              <a:t>2019-2020</a:t>
            </a:r>
            <a:r>
              <a:rPr lang="zh-CN" altLang="en-US" sz="1600" dirty="0"/>
              <a:t>年盲盒销售收入（单位：亿元）</a:t>
            </a:r>
          </a:p>
        </p:txBody>
      </p:sp>
      <p:sp>
        <p:nvSpPr>
          <p:cNvPr id="18" name="文本框 17">
            <a:extLst>
              <a:ext uri="{FF2B5EF4-FFF2-40B4-BE49-F238E27FC236}">
                <a16:creationId xmlns:a16="http://schemas.microsoft.com/office/drawing/2014/main" id="{E0E053BB-D296-4DE6-9B32-DAF6544A1EBF}"/>
              </a:ext>
            </a:extLst>
          </p:cNvPr>
          <p:cNvSpPr txBox="1"/>
          <p:nvPr/>
        </p:nvSpPr>
        <p:spPr>
          <a:xfrm>
            <a:off x="1566923" y="2138897"/>
            <a:ext cx="3138079" cy="3316998"/>
          </a:xfrm>
          <a:prstGeom prst="rect">
            <a:avLst/>
          </a:prstGeom>
          <a:noFill/>
        </p:spPr>
        <p:txBody>
          <a:bodyPr wrap="square" rtlCol="0">
            <a:spAutoFit/>
          </a:bodyPr>
          <a:lstStyle/>
          <a:p>
            <a:pPr algn="just" hangingPunct="0">
              <a:lnSpc>
                <a:spcPct val="120000"/>
              </a:lnSpc>
            </a:pPr>
            <a:r>
              <a:rPr lang="en-US" altLang="zh-CN" sz="1600" dirty="0"/>
              <a:t>2020</a:t>
            </a:r>
            <a:r>
              <a:rPr lang="zh-CN" altLang="en-US" sz="1600" dirty="0"/>
              <a:t>年</a:t>
            </a:r>
            <a:r>
              <a:rPr lang="en-US" altLang="zh-CN" sz="1600" dirty="0"/>
              <a:t>12</a:t>
            </a:r>
            <a:r>
              <a:rPr lang="zh-CN" altLang="en-US" sz="1600" dirty="0"/>
              <a:t>月</a:t>
            </a:r>
            <a:r>
              <a:rPr lang="en-US" altLang="zh-CN" sz="1600" dirty="0"/>
              <a:t>11</a:t>
            </a:r>
            <a:r>
              <a:rPr lang="zh-CN" altLang="en-US" sz="1600" dirty="0"/>
              <a:t>日，某某品牌在港股上市，市值达</a:t>
            </a:r>
            <a:r>
              <a:rPr lang="en-US" altLang="zh-CN" sz="1600" dirty="0"/>
              <a:t>1108</a:t>
            </a:r>
            <a:r>
              <a:rPr lang="zh-CN" altLang="en-US" sz="1600" dirty="0"/>
              <a:t>亿港元。“盲盒第一股”诞生。根据某某品牌年度财报，</a:t>
            </a:r>
            <a:r>
              <a:rPr lang="en-US" altLang="zh-CN" sz="1600" dirty="0"/>
              <a:t>2020</a:t>
            </a:r>
            <a:r>
              <a:rPr lang="zh-CN" altLang="en-US" sz="1600" dirty="0"/>
              <a:t>年度某某品牌共卖出超过</a:t>
            </a:r>
            <a:r>
              <a:rPr lang="en-US" altLang="zh-CN" sz="1600" dirty="0"/>
              <a:t>5000</a:t>
            </a:r>
            <a:r>
              <a:rPr lang="zh-CN" altLang="en-US" sz="1600" dirty="0"/>
              <a:t>万只潮流玩具</a:t>
            </a:r>
            <a:endParaRPr lang="en-US" altLang="zh-CN" sz="1600" dirty="0"/>
          </a:p>
          <a:p>
            <a:pPr algn="just" hangingPunct="0">
              <a:lnSpc>
                <a:spcPct val="120000"/>
              </a:lnSpc>
            </a:pPr>
            <a:endParaRPr lang="en-US" altLang="zh-CN" sz="1600" dirty="0"/>
          </a:p>
          <a:p>
            <a:pPr algn="just" hangingPunct="0">
              <a:lnSpc>
                <a:spcPct val="120000"/>
              </a:lnSpc>
            </a:pPr>
            <a:r>
              <a:rPr lang="zh-CN" altLang="en-US" sz="1600" dirty="0"/>
              <a:t>盲盒经济的爆发式增长与背后的</a:t>
            </a:r>
            <a:r>
              <a:rPr lang="en-US" altLang="zh-CN" sz="1600" dirty="0"/>
              <a:t>Z</a:t>
            </a:r>
            <a:r>
              <a:rPr lang="zh-CN" altLang="en-US" sz="1600" dirty="0"/>
              <a:t>世代用户关系密切。</a:t>
            </a:r>
            <a:r>
              <a:rPr lang="en-US" altLang="zh-CN" sz="1600" dirty="0"/>
              <a:t>Z</a:t>
            </a:r>
            <a:r>
              <a:rPr lang="zh-CN" altLang="en-US" sz="1600" dirty="0"/>
              <a:t>世代消费习惯与潮流玩具</a:t>
            </a:r>
            <a:r>
              <a:rPr lang="en-US" altLang="zh-CN" sz="1600" dirty="0"/>
              <a:t>IP</a:t>
            </a:r>
            <a:r>
              <a:rPr lang="zh-CN" altLang="en-US" sz="1600" dirty="0"/>
              <a:t>驱动、“种草式消费” 等商业模式契合，贡献潮玩市场增量</a:t>
            </a:r>
          </a:p>
        </p:txBody>
      </p:sp>
      <p:sp>
        <p:nvSpPr>
          <p:cNvPr id="20" name="任意多边形: 形状 19">
            <a:extLst>
              <a:ext uri="{FF2B5EF4-FFF2-40B4-BE49-F238E27FC236}">
                <a16:creationId xmlns:a16="http://schemas.microsoft.com/office/drawing/2014/main" id="{54091206-39F6-4D8E-B1D7-9BA5560E0EFF}"/>
              </a:ext>
            </a:extLst>
          </p:cNvPr>
          <p:cNvSpPr/>
          <p:nvPr/>
        </p:nvSpPr>
        <p:spPr>
          <a:xfrm flipV="1">
            <a:off x="1381125" y="1933575"/>
            <a:ext cx="3836256" cy="3727642"/>
          </a:xfrm>
          <a:custGeom>
            <a:avLst/>
            <a:gdLst>
              <a:gd name="connsiteX0" fmla="*/ 0 w 3836256"/>
              <a:gd name="connsiteY0" fmla="*/ 3727642 h 3727642"/>
              <a:gd name="connsiteX1" fmla="*/ 3429000 w 3836256"/>
              <a:gd name="connsiteY1" fmla="*/ 3727642 h 3727642"/>
              <a:gd name="connsiteX2" fmla="*/ 3836256 w 3836256"/>
              <a:gd name="connsiteY2" fmla="*/ 3727642 h 3727642"/>
              <a:gd name="connsiteX3" fmla="*/ 3429000 w 3836256"/>
              <a:gd name="connsiteY3" fmla="*/ 3419462 h 3727642"/>
              <a:gd name="connsiteX4" fmla="*/ 3429000 w 3836256"/>
              <a:gd name="connsiteY4" fmla="*/ 0 h 3727642"/>
              <a:gd name="connsiteX5" fmla="*/ 0 w 3836256"/>
              <a:gd name="connsiteY5" fmla="*/ 0 h 3727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6256" h="3727642">
                <a:moveTo>
                  <a:pt x="0" y="3727642"/>
                </a:moveTo>
                <a:lnTo>
                  <a:pt x="3429000" y="3727642"/>
                </a:lnTo>
                <a:lnTo>
                  <a:pt x="3836256" y="3727642"/>
                </a:lnTo>
                <a:lnTo>
                  <a:pt x="3429000" y="3419462"/>
                </a:lnTo>
                <a:lnTo>
                  <a:pt x="3429000" y="0"/>
                </a:lnTo>
                <a:lnTo>
                  <a:pt x="0" y="0"/>
                </a:lnTo>
                <a:close/>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 name="文本框 20">
            <a:extLst>
              <a:ext uri="{FF2B5EF4-FFF2-40B4-BE49-F238E27FC236}">
                <a16:creationId xmlns:a16="http://schemas.microsoft.com/office/drawing/2014/main" id="{D9985A9A-4458-4C17-B158-5F1DD855C7CA}"/>
              </a:ext>
            </a:extLst>
          </p:cNvPr>
          <p:cNvSpPr txBox="1"/>
          <p:nvPr/>
        </p:nvSpPr>
        <p:spPr>
          <a:xfrm>
            <a:off x="9777213" y="6228603"/>
            <a:ext cx="2005677" cy="261097"/>
          </a:xfrm>
          <a:prstGeom prst="rect">
            <a:avLst/>
          </a:prstGeom>
          <a:noFill/>
        </p:spPr>
        <p:txBody>
          <a:bodyPr wrap="none" rtlCol="0">
            <a:spAutoFit/>
          </a:bodyPr>
          <a:lstStyle/>
          <a:p>
            <a:pPr algn="l" hangingPunct="0">
              <a:lnSpc>
                <a:spcPct val="120000"/>
              </a:lnSpc>
            </a:pPr>
            <a:r>
              <a:rPr lang="zh-CN" altLang="en-US" sz="1000" dirty="0">
                <a:solidFill>
                  <a:schemeClr val="tx1">
                    <a:alpha val="50000"/>
                  </a:schemeClr>
                </a:solidFill>
              </a:rPr>
              <a:t>数据来源于某某品牌</a:t>
            </a:r>
            <a:r>
              <a:rPr lang="en-US" altLang="zh-CN" sz="1000" dirty="0">
                <a:solidFill>
                  <a:schemeClr val="tx1">
                    <a:alpha val="50000"/>
                  </a:schemeClr>
                </a:solidFill>
              </a:rPr>
              <a:t>2020</a:t>
            </a:r>
            <a:r>
              <a:rPr lang="zh-CN" altLang="en-US" sz="1000" dirty="0">
                <a:solidFill>
                  <a:schemeClr val="tx1">
                    <a:alpha val="50000"/>
                  </a:schemeClr>
                </a:solidFill>
              </a:rPr>
              <a:t>年财报</a:t>
            </a:r>
          </a:p>
        </p:txBody>
      </p:sp>
    </p:spTree>
    <p:extLst>
      <p:ext uri="{BB962C8B-B14F-4D97-AF65-F5344CB8AC3E}">
        <p14:creationId xmlns:p14="http://schemas.microsoft.com/office/powerpoint/2010/main" val="9285787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B59ABC12-EC97-40E7-8E73-D3CC53E8FB10}"/>
              </a:ext>
            </a:extLst>
          </p:cNvPr>
          <p:cNvSpPr>
            <a:spLocks noGrp="1"/>
          </p:cNvSpPr>
          <p:nvPr>
            <p:ph type="body" sz="quarter" idx="10"/>
          </p:nvPr>
        </p:nvSpPr>
        <p:spPr>
          <a:xfrm>
            <a:off x="382543" y="328612"/>
            <a:ext cx="7095217" cy="459327"/>
          </a:xfrm>
        </p:spPr>
        <p:txBody>
          <a:bodyPr/>
          <a:lstStyle/>
          <a:p>
            <a:r>
              <a:rPr lang="zh-CN" altLang="en-US" dirty="0"/>
              <a:t>单身经济</a:t>
            </a:r>
            <a:r>
              <a:rPr lang="en-US" altLang="zh-CN" dirty="0"/>
              <a:t>—</a:t>
            </a:r>
            <a:r>
              <a:rPr lang="zh-CN" altLang="en-US" dirty="0"/>
              <a:t>独身群体或成未来重要消费力量</a:t>
            </a:r>
          </a:p>
        </p:txBody>
      </p:sp>
      <p:graphicFrame>
        <p:nvGraphicFramePr>
          <p:cNvPr id="5" name="图表 4">
            <a:extLst>
              <a:ext uri="{FF2B5EF4-FFF2-40B4-BE49-F238E27FC236}">
                <a16:creationId xmlns:a16="http://schemas.microsoft.com/office/drawing/2014/main" id="{E35CD3C7-869A-417D-8AD1-A06E8B286E60}"/>
              </a:ext>
            </a:extLst>
          </p:cNvPr>
          <p:cNvGraphicFramePr/>
          <p:nvPr>
            <p:extLst>
              <p:ext uri="{D42A27DB-BD31-4B8C-83A1-F6EECF244321}">
                <p14:modId xmlns:p14="http://schemas.microsoft.com/office/powerpoint/2010/main" val="445874361"/>
              </p:ext>
            </p:extLst>
          </p:nvPr>
        </p:nvGraphicFramePr>
        <p:xfrm>
          <a:off x="1198880" y="1314331"/>
          <a:ext cx="9652000" cy="2897293"/>
        </p:xfrm>
        <a:graphic>
          <a:graphicData uri="http://schemas.openxmlformats.org/drawingml/2006/chart">
            <c:chart xmlns:c="http://schemas.openxmlformats.org/drawingml/2006/chart" xmlns:r="http://schemas.openxmlformats.org/officeDocument/2006/relationships" r:id="rId2"/>
          </a:graphicData>
        </a:graphic>
      </p:graphicFrame>
      <p:sp>
        <p:nvSpPr>
          <p:cNvPr id="6" name="文本框 5">
            <a:extLst>
              <a:ext uri="{FF2B5EF4-FFF2-40B4-BE49-F238E27FC236}">
                <a16:creationId xmlns:a16="http://schemas.microsoft.com/office/drawing/2014/main" id="{DB2D3359-64C9-4B24-B18B-4D648641199B}"/>
              </a:ext>
            </a:extLst>
          </p:cNvPr>
          <p:cNvSpPr txBox="1"/>
          <p:nvPr/>
        </p:nvSpPr>
        <p:spPr>
          <a:xfrm>
            <a:off x="4669969" y="1039352"/>
            <a:ext cx="2852063" cy="362343"/>
          </a:xfrm>
          <a:prstGeom prst="rect">
            <a:avLst/>
          </a:prstGeom>
          <a:noFill/>
        </p:spPr>
        <p:txBody>
          <a:bodyPr wrap="none" rtlCol="0">
            <a:spAutoFit/>
          </a:bodyPr>
          <a:lstStyle/>
          <a:p>
            <a:pPr algn="l" hangingPunct="0">
              <a:lnSpc>
                <a:spcPct val="120000"/>
              </a:lnSpc>
            </a:pPr>
            <a:r>
              <a:rPr lang="zh-CN" altLang="en-US" sz="1600" dirty="0"/>
              <a:t>全国独居人口（单位：万户）</a:t>
            </a:r>
          </a:p>
        </p:txBody>
      </p:sp>
      <p:sp>
        <p:nvSpPr>
          <p:cNvPr id="7" name="文本框 6">
            <a:extLst>
              <a:ext uri="{FF2B5EF4-FFF2-40B4-BE49-F238E27FC236}">
                <a16:creationId xmlns:a16="http://schemas.microsoft.com/office/drawing/2014/main" id="{8144A37D-AB34-4508-B0EC-10DC46197091}"/>
              </a:ext>
            </a:extLst>
          </p:cNvPr>
          <p:cNvSpPr txBox="1"/>
          <p:nvPr/>
        </p:nvSpPr>
        <p:spPr>
          <a:xfrm>
            <a:off x="9340333" y="6237231"/>
            <a:ext cx="2492990" cy="261097"/>
          </a:xfrm>
          <a:prstGeom prst="rect">
            <a:avLst/>
          </a:prstGeom>
          <a:noFill/>
        </p:spPr>
        <p:txBody>
          <a:bodyPr wrap="none" rtlCol="0">
            <a:spAutoFit/>
          </a:bodyPr>
          <a:lstStyle/>
          <a:p>
            <a:pPr algn="l" hangingPunct="0">
              <a:lnSpc>
                <a:spcPct val="120000"/>
              </a:lnSpc>
            </a:pPr>
            <a:r>
              <a:rPr lang="zh-CN" altLang="en-US" sz="1000" dirty="0">
                <a:solidFill>
                  <a:schemeClr val="tx1">
                    <a:alpha val="50000"/>
                  </a:schemeClr>
                </a:solidFill>
              </a:rPr>
              <a:t>数据来源于国家统计局</a:t>
            </a:r>
            <a:r>
              <a:rPr lang="en-US" altLang="zh-CN" sz="1000" dirty="0">
                <a:solidFill>
                  <a:schemeClr val="tx1">
                    <a:alpha val="50000"/>
                  </a:schemeClr>
                </a:solidFill>
              </a:rPr>
              <a:t>《</a:t>
            </a:r>
            <a:r>
              <a:rPr lang="zh-CN" altLang="en-US" sz="1000" dirty="0">
                <a:solidFill>
                  <a:schemeClr val="tx1">
                    <a:alpha val="50000"/>
                  </a:schemeClr>
                </a:solidFill>
              </a:rPr>
              <a:t>中国统计年鉴</a:t>
            </a:r>
            <a:r>
              <a:rPr lang="en-US" altLang="zh-CN" sz="1000" dirty="0">
                <a:solidFill>
                  <a:schemeClr val="tx1">
                    <a:alpha val="50000"/>
                  </a:schemeClr>
                </a:solidFill>
              </a:rPr>
              <a:t>》</a:t>
            </a:r>
            <a:endParaRPr lang="zh-CN" altLang="en-US" sz="1000" dirty="0">
              <a:solidFill>
                <a:schemeClr val="tx1">
                  <a:alpha val="50000"/>
                </a:schemeClr>
              </a:solidFill>
            </a:endParaRPr>
          </a:p>
        </p:txBody>
      </p:sp>
      <p:sp>
        <p:nvSpPr>
          <p:cNvPr id="10" name="矩形: 圆角 9">
            <a:extLst>
              <a:ext uri="{FF2B5EF4-FFF2-40B4-BE49-F238E27FC236}">
                <a16:creationId xmlns:a16="http://schemas.microsoft.com/office/drawing/2014/main" id="{FCDF58B4-09F3-41F0-8DEE-18874BD0DA51}"/>
              </a:ext>
            </a:extLst>
          </p:cNvPr>
          <p:cNvSpPr/>
          <p:nvPr/>
        </p:nvSpPr>
        <p:spPr>
          <a:xfrm>
            <a:off x="1359649" y="4461623"/>
            <a:ext cx="2549910" cy="443457"/>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BDF513D7-23D5-4DCD-AA72-4C4728E52D3C}"/>
              </a:ext>
            </a:extLst>
          </p:cNvPr>
          <p:cNvSpPr txBox="1"/>
          <p:nvPr/>
        </p:nvSpPr>
        <p:spPr>
          <a:xfrm>
            <a:off x="2113002" y="4503109"/>
            <a:ext cx="1107996" cy="369332"/>
          </a:xfrm>
          <a:prstGeom prst="rect">
            <a:avLst/>
          </a:prstGeom>
          <a:noFill/>
        </p:spPr>
        <p:txBody>
          <a:bodyPr wrap="none" rtlCol="0">
            <a:spAutoFit/>
          </a:bodyPr>
          <a:lstStyle/>
          <a:p>
            <a:pPr algn="l" hangingPunct="0"/>
            <a:r>
              <a:rPr lang="zh-CN" altLang="en-US" dirty="0">
                <a:solidFill>
                  <a:schemeClr val="bg1"/>
                </a:solidFill>
                <a:latin typeface="+mj-ea"/>
                <a:ea typeface="+mj-ea"/>
              </a:rPr>
              <a:t>晚婚晚育</a:t>
            </a:r>
          </a:p>
        </p:txBody>
      </p:sp>
      <p:sp>
        <p:nvSpPr>
          <p:cNvPr id="9" name="文本框 8">
            <a:extLst>
              <a:ext uri="{FF2B5EF4-FFF2-40B4-BE49-F238E27FC236}">
                <a16:creationId xmlns:a16="http://schemas.microsoft.com/office/drawing/2014/main" id="{41D53F68-3595-400D-9574-F06091CEACA1}"/>
              </a:ext>
            </a:extLst>
          </p:cNvPr>
          <p:cNvSpPr txBox="1"/>
          <p:nvPr/>
        </p:nvSpPr>
        <p:spPr>
          <a:xfrm>
            <a:off x="1330960" y="4925400"/>
            <a:ext cx="2672080" cy="1248740"/>
          </a:xfrm>
          <a:prstGeom prst="rect">
            <a:avLst/>
          </a:prstGeom>
          <a:noFill/>
        </p:spPr>
        <p:txBody>
          <a:bodyPr wrap="square" rtlCol="0">
            <a:spAutoFit/>
          </a:bodyPr>
          <a:lstStyle/>
          <a:p>
            <a:pPr algn="ctr" hangingPunct="0">
              <a:lnSpc>
                <a:spcPct val="120000"/>
              </a:lnSpc>
            </a:pPr>
            <a:r>
              <a:rPr lang="zh-CN" altLang="en-US" sz="1600" dirty="0"/>
              <a:t>现代女性转变婚恋态度，崇尚经济自立、生活自主，部分人群中“反婚反育”呼声高涨</a:t>
            </a:r>
          </a:p>
        </p:txBody>
      </p:sp>
      <p:sp>
        <p:nvSpPr>
          <p:cNvPr id="11" name="矩形: 圆角 10">
            <a:extLst>
              <a:ext uri="{FF2B5EF4-FFF2-40B4-BE49-F238E27FC236}">
                <a16:creationId xmlns:a16="http://schemas.microsoft.com/office/drawing/2014/main" id="{07C5138C-883B-4CE6-9A8B-DD708ADAD314}"/>
              </a:ext>
            </a:extLst>
          </p:cNvPr>
          <p:cNvSpPr/>
          <p:nvPr/>
        </p:nvSpPr>
        <p:spPr>
          <a:xfrm>
            <a:off x="4780780" y="4461623"/>
            <a:ext cx="2549910" cy="443457"/>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文本框 11">
            <a:extLst>
              <a:ext uri="{FF2B5EF4-FFF2-40B4-BE49-F238E27FC236}">
                <a16:creationId xmlns:a16="http://schemas.microsoft.com/office/drawing/2014/main" id="{E9E9ED69-E72E-4884-AF65-417B87F595DF}"/>
              </a:ext>
            </a:extLst>
          </p:cNvPr>
          <p:cNvSpPr txBox="1"/>
          <p:nvPr/>
        </p:nvSpPr>
        <p:spPr>
          <a:xfrm>
            <a:off x="5534133" y="4503109"/>
            <a:ext cx="1107996" cy="369332"/>
          </a:xfrm>
          <a:prstGeom prst="rect">
            <a:avLst/>
          </a:prstGeom>
          <a:noFill/>
        </p:spPr>
        <p:txBody>
          <a:bodyPr wrap="none" rtlCol="0">
            <a:spAutoFit/>
          </a:bodyPr>
          <a:lstStyle/>
          <a:p>
            <a:pPr algn="l" hangingPunct="0"/>
            <a:r>
              <a:rPr lang="zh-CN" altLang="en-US" dirty="0">
                <a:solidFill>
                  <a:schemeClr val="bg1"/>
                </a:solidFill>
                <a:latin typeface="+mj-ea"/>
                <a:ea typeface="+mj-ea"/>
              </a:rPr>
              <a:t>独居生活</a:t>
            </a:r>
          </a:p>
        </p:txBody>
      </p:sp>
      <p:sp>
        <p:nvSpPr>
          <p:cNvPr id="13" name="文本框 12">
            <a:extLst>
              <a:ext uri="{FF2B5EF4-FFF2-40B4-BE49-F238E27FC236}">
                <a16:creationId xmlns:a16="http://schemas.microsoft.com/office/drawing/2014/main" id="{1FD3917D-1D08-4041-A4C1-840DF0A6C257}"/>
              </a:ext>
            </a:extLst>
          </p:cNvPr>
          <p:cNvSpPr txBox="1"/>
          <p:nvPr/>
        </p:nvSpPr>
        <p:spPr>
          <a:xfrm>
            <a:off x="4752091" y="4925400"/>
            <a:ext cx="2672080" cy="953274"/>
          </a:xfrm>
          <a:prstGeom prst="rect">
            <a:avLst/>
          </a:prstGeom>
          <a:noFill/>
        </p:spPr>
        <p:txBody>
          <a:bodyPr wrap="square" rtlCol="0">
            <a:spAutoFit/>
          </a:bodyPr>
          <a:lstStyle/>
          <a:p>
            <a:pPr algn="ctr" hangingPunct="0">
              <a:lnSpc>
                <a:spcPct val="120000"/>
              </a:lnSpc>
            </a:pPr>
            <a:r>
              <a:rPr lang="zh-CN" altLang="en-US" sz="1600" dirty="0"/>
              <a:t>“独居消费”引起广泛讨论，游戏、宠物、一人食等话题热度高</a:t>
            </a:r>
          </a:p>
        </p:txBody>
      </p:sp>
      <p:sp>
        <p:nvSpPr>
          <p:cNvPr id="14" name="矩形: 圆角 13">
            <a:extLst>
              <a:ext uri="{FF2B5EF4-FFF2-40B4-BE49-F238E27FC236}">
                <a16:creationId xmlns:a16="http://schemas.microsoft.com/office/drawing/2014/main" id="{16E6576C-5063-45DA-9066-477AE899E2B7}"/>
              </a:ext>
            </a:extLst>
          </p:cNvPr>
          <p:cNvSpPr/>
          <p:nvPr/>
        </p:nvSpPr>
        <p:spPr>
          <a:xfrm>
            <a:off x="8201911" y="4461623"/>
            <a:ext cx="2549910" cy="443457"/>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文本框 14">
            <a:extLst>
              <a:ext uri="{FF2B5EF4-FFF2-40B4-BE49-F238E27FC236}">
                <a16:creationId xmlns:a16="http://schemas.microsoft.com/office/drawing/2014/main" id="{5A5FC3C3-0E9B-44B4-A2A1-CE0AC9CE4DC6}"/>
              </a:ext>
            </a:extLst>
          </p:cNvPr>
          <p:cNvSpPr txBox="1"/>
          <p:nvPr/>
        </p:nvSpPr>
        <p:spPr>
          <a:xfrm>
            <a:off x="8955264" y="4503109"/>
            <a:ext cx="1107996" cy="369332"/>
          </a:xfrm>
          <a:prstGeom prst="rect">
            <a:avLst/>
          </a:prstGeom>
          <a:noFill/>
        </p:spPr>
        <p:txBody>
          <a:bodyPr wrap="none" rtlCol="0">
            <a:spAutoFit/>
          </a:bodyPr>
          <a:lstStyle/>
          <a:p>
            <a:pPr algn="l" hangingPunct="0"/>
            <a:r>
              <a:rPr lang="zh-CN" altLang="en-US" dirty="0">
                <a:solidFill>
                  <a:schemeClr val="bg1"/>
                </a:solidFill>
                <a:latin typeface="+mj-ea"/>
                <a:ea typeface="+mj-ea"/>
              </a:rPr>
              <a:t>约会交友</a:t>
            </a:r>
          </a:p>
        </p:txBody>
      </p:sp>
      <p:sp>
        <p:nvSpPr>
          <p:cNvPr id="16" name="文本框 15">
            <a:extLst>
              <a:ext uri="{FF2B5EF4-FFF2-40B4-BE49-F238E27FC236}">
                <a16:creationId xmlns:a16="http://schemas.microsoft.com/office/drawing/2014/main" id="{227BFD02-E7EA-41C4-91D0-D534283D9778}"/>
              </a:ext>
            </a:extLst>
          </p:cNvPr>
          <p:cNvSpPr txBox="1"/>
          <p:nvPr/>
        </p:nvSpPr>
        <p:spPr>
          <a:xfrm>
            <a:off x="8173222" y="4925400"/>
            <a:ext cx="2672080" cy="1248740"/>
          </a:xfrm>
          <a:prstGeom prst="rect">
            <a:avLst/>
          </a:prstGeom>
          <a:noFill/>
        </p:spPr>
        <p:txBody>
          <a:bodyPr wrap="square" rtlCol="0">
            <a:spAutoFit/>
          </a:bodyPr>
          <a:lstStyle/>
          <a:p>
            <a:pPr algn="ctr" hangingPunct="0">
              <a:lnSpc>
                <a:spcPct val="120000"/>
              </a:lnSpc>
            </a:pPr>
            <a:r>
              <a:rPr lang="zh-CN" altLang="en-US" sz="1600" dirty="0"/>
              <a:t>中国已成全球网络婚恋交友服务第二大市场，婚恋交友软件引入直播、连麦观影等新思路，玩法不断升级</a:t>
            </a:r>
          </a:p>
        </p:txBody>
      </p:sp>
      <p:cxnSp>
        <p:nvCxnSpPr>
          <p:cNvPr id="20" name="直接连接符 19">
            <a:extLst>
              <a:ext uri="{FF2B5EF4-FFF2-40B4-BE49-F238E27FC236}">
                <a16:creationId xmlns:a16="http://schemas.microsoft.com/office/drawing/2014/main" id="{637869F0-499A-4CA2-BBFA-160AC2C92A89}"/>
              </a:ext>
            </a:extLst>
          </p:cNvPr>
          <p:cNvCxnSpPr>
            <a:cxnSpLocks/>
          </p:cNvCxnSpPr>
          <p:nvPr/>
        </p:nvCxnSpPr>
        <p:spPr>
          <a:xfrm>
            <a:off x="4368800" y="4569052"/>
            <a:ext cx="0" cy="1172233"/>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4031729F-9B21-4942-A91A-93355A5DC865}"/>
              </a:ext>
            </a:extLst>
          </p:cNvPr>
          <p:cNvCxnSpPr>
            <a:cxnSpLocks/>
          </p:cNvCxnSpPr>
          <p:nvPr/>
        </p:nvCxnSpPr>
        <p:spPr>
          <a:xfrm>
            <a:off x="7813040" y="4569052"/>
            <a:ext cx="0" cy="1172233"/>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334650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6BDC096-850C-427F-BB11-6D881A5F0112}"/>
              </a:ext>
            </a:extLst>
          </p:cNvPr>
          <p:cNvSpPr>
            <a:spLocks noGrp="1"/>
          </p:cNvSpPr>
          <p:nvPr>
            <p:ph type="body" sz="quarter" idx="10"/>
          </p:nvPr>
        </p:nvSpPr>
        <p:spPr>
          <a:xfrm>
            <a:off x="382543" y="328612"/>
            <a:ext cx="5713457" cy="459327"/>
          </a:xfrm>
        </p:spPr>
        <p:txBody>
          <a:bodyPr/>
          <a:lstStyle/>
          <a:p>
            <a:r>
              <a:rPr lang="zh-CN" altLang="en-US" dirty="0"/>
              <a:t>焦虑经济</a:t>
            </a:r>
            <a:r>
              <a:rPr lang="en-US" altLang="zh-CN" dirty="0"/>
              <a:t>—</a:t>
            </a:r>
            <a:r>
              <a:rPr lang="zh-CN" altLang="en-US" dirty="0"/>
              <a:t>信息过载下的治愈需求</a:t>
            </a:r>
          </a:p>
        </p:txBody>
      </p:sp>
      <p:sp>
        <p:nvSpPr>
          <p:cNvPr id="4" name="椭圆 3">
            <a:extLst>
              <a:ext uri="{FF2B5EF4-FFF2-40B4-BE49-F238E27FC236}">
                <a16:creationId xmlns:a16="http://schemas.microsoft.com/office/drawing/2014/main" id="{B812AD6A-1E9B-4241-8E68-07D1AC6EDA03}"/>
              </a:ext>
            </a:extLst>
          </p:cNvPr>
          <p:cNvSpPr/>
          <p:nvPr/>
        </p:nvSpPr>
        <p:spPr>
          <a:xfrm>
            <a:off x="4756727" y="2227414"/>
            <a:ext cx="2678546" cy="267854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DDB7FC8D-6A7C-4B31-9774-801DAF1903AF}"/>
              </a:ext>
            </a:extLst>
          </p:cNvPr>
          <p:cNvSpPr/>
          <p:nvPr/>
        </p:nvSpPr>
        <p:spPr>
          <a:xfrm>
            <a:off x="1155285" y="1871814"/>
            <a:ext cx="4094942" cy="1347201"/>
          </a:xfrm>
          <a:prstGeom prst="rect">
            <a:avLst/>
          </a:prstGeom>
          <a:solidFill>
            <a:schemeClr val="bg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顶角 7">
            <a:extLst>
              <a:ext uri="{FF2B5EF4-FFF2-40B4-BE49-F238E27FC236}">
                <a16:creationId xmlns:a16="http://schemas.microsoft.com/office/drawing/2014/main" id="{378C14C5-045B-4B27-81EB-783E5414A525}"/>
              </a:ext>
            </a:extLst>
          </p:cNvPr>
          <p:cNvSpPr/>
          <p:nvPr/>
        </p:nvSpPr>
        <p:spPr>
          <a:xfrm>
            <a:off x="1155285" y="1343494"/>
            <a:ext cx="4094942" cy="528320"/>
          </a:xfrm>
          <a:prstGeom prst="round2SameRect">
            <a:avLst/>
          </a:prstGeom>
          <a:solidFill>
            <a:schemeClr val="accent2"/>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49238A52-055E-44F9-90AE-41E442A5F31D}"/>
              </a:ext>
            </a:extLst>
          </p:cNvPr>
          <p:cNvSpPr txBox="1"/>
          <p:nvPr/>
        </p:nvSpPr>
        <p:spPr>
          <a:xfrm>
            <a:off x="2648758" y="1409587"/>
            <a:ext cx="1107996" cy="396134"/>
          </a:xfrm>
          <a:prstGeom prst="rect">
            <a:avLst/>
          </a:prstGeom>
          <a:noFill/>
        </p:spPr>
        <p:txBody>
          <a:bodyPr wrap="none" rtlCol="0">
            <a:spAutoFit/>
          </a:bodyPr>
          <a:lstStyle/>
          <a:p>
            <a:pPr algn="l" hangingPunct="0">
              <a:lnSpc>
                <a:spcPct val="120000"/>
              </a:lnSpc>
            </a:pPr>
            <a:r>
              <a:rPr lang="zh-CN" altLang="en-US" dirty="0">
                <a:solidFill>
                  <a:schemeClr val="bg1"/>
                </a:solidFill>
                <a:latin typeface="+mj-ea"/>
                <a:ea typeface="+mj-ea"/>
              </a:rPr>
              <a:t>睡眠焦虑</a:t>
            </a:r>
          </a:p>
        </p:txBody>
      </p:sp>
      <p:sp>
        <p:nvSpPr>
          <p:cNvPr id="10" name="文本框 9">
            <a:extLst>
              <a:ext uri="{FF2B5EF4-FFF2-40B4-BE49-F238E27FC236}">
                <a16:creationId xmlns:a16="http://schemas.microsoft.com/office/drawing/2014/main" id="{273225AE-D510-4AC9-9CAB-BDA06722952B}"/>
              </a:ext>
            </a:extLst>
          </p:cNvPr>
          <p:cNvSpPr txBox="1"/>
          <p:nvPr/>
        </p:nvSpPr>
        <p:spPr>
          <a:xfrm>
            <a:off x="1253884" y="1940826"/>
            <a:ext cx="3897745" cy="953274"/>
          </a:xfrm>
          <a:prstGeom prst="rect">
            <a:avLst/>
          </a:prstGeom>
          <a:noFill/>
        </p:spPr>
        <p:txBody>
          <a:bodyPr wrap="square" rtlCol="0">
            <a:spAutoFit/>
          </a:bodyPr>
          <a:lstStyle/>
          <a:p>
            <a:pPr algn="just" hangingPunct="0">
              <a:lnSpc>
                <a:spcPct val="120000"/>
              </a:lnSpc>
            </a:pPr>
            <a:r>
              <a:rPr lang="zh-CN" altLang="en-US" sz="1600" dirty="0"/>
              <a:t>可穿戴设备、助眠食品等助眠“黑科技”受市场认可；音频播客中“助眠”板块用户活跃，成为拉新利器</a:t>
            </a:r>
          </a:p>
        </p:txBody>
      </p:sp>
      <p:sp>
        <p:nvSpPr>
          <p:cNvPr id="11" name="矩形 10">
            <a:extLst>
              <a:ext uri="{FF2B5EF4-FFF2-40B4-BE49-F238E27FC236}">
                <a16:creationId xmlns:a16="http://schemas.microsoft.com/office/drawing/2014/main" id="{91C2606A-9CD5-4283-8C03-DA775663965D}"/>
              </a:ext>
            </a:extLst>
          </p:cNvPr>
          <p:cNvSpPr/>
          <p:nvPr/>
        </p:nvSpPr>
        <p:spPr>
          <a:xfrm>
            <a:off x="6941773" y="1871814"/>
            <a:ext cx="4094942" cy="1347201"/>
          </a:xfrm>
          <a:prstGeom prst="rect">
            <a:avLst/>
          </a:prstGeom>
          <a:solidFill>
            <a:schemeClr val="bg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顶角 11">
            <a:extLst>
              <a:ext uri="{FF2B5EF4-FFF2-40B4-BE49-F238E27FC236}">
                <a16:creationId xmlns:a16="http://schemas.microsoft.com/office/drawing/2014/main" id="{D195D775-90AC-43D4-88E6-4BE470025510}"/>
              </a:ext>
            </a:extLst>
          </p:cNvPr>
          <p:cNvSpPr/>
          <p:nvPr/>
        </p:nvSpPr>
        <p:spPr>
          <a:xfrm>
            <a:off x="6941773" y="1343494"/>
            <a:ext cx="4094942" cy="528320"/>
          </a:xfrm>
          <a:prstGeom prst="round2SameRect">
            <a:avLst/>
          </a:prstGeom>
          <a:solidFill>
            <a:schemeClr val="accent2"/>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6A5E15C4-13EA-4F44-A493-1A96B964472A}"/>
              </a:ext>
            </a:extLst>
          </p:cNvPr>
          <p:cNvSpPr txBox="1"/>
          <p:nvPr/>
        </p:nvSpPr>
        <p:spPr>
          <a:xfrm>
            <a:off x="8435246" y="1409587"/>
            <a:ext cx="1107996" cy="396583"/>
          </a:xfrm>
          <a:prstGeom prst="rect">
            <a:avLst/>
          </a:prstGeom>
          <a:noFill/>
        </p:spPr>
        <p:txBody>
          <a:bodyPr wrap="none" rtlCol="0">
            <a:spAutoFit/>
          </a:bodyPr>
          <a:lstStyle/>
          <a:p>
            <a:pPr algn="l" hangingPunct="0">
              <a:lnSpc>
                <a:spcPct val="120000"/>
              </a:lnSpc>
            </a:pPr>
            <a:r>
              <a:rPr lang="zh-CN" altLang="en-US" dirty="0">
                <a:solidFill>
                  <a:schemeClr val="bg1"/>
                </a:solidFill>
                <a:latin typeface="+mj-ea"/>
                <a:ea typeface="+mj-ea"/>
              </a:rPr>
              <a:t>同辈焦虑</a:t>
            </a:r>
          </a:p>
        </p:txBody>
      </p:sp>
      <p:sp>
        <p:nvSpPr>
          <p:cNvPr id="14" name="文本框 13">
            <a:extLst>
              <a:ext uri="{FF2B5EF4-FFF2-40B4-BE49-F238E27FC236}">
                <a16:creationId xmlns:a16="http://schemas.microsoft.com/office/drawing/2014/main" id="{966F9F70-730E-44E9-AB42-BB9B1FBBA5BC}"/>
              </a:ext>
            </a:extLst>
          </p:cNvPr>
          <p:cNvSpPr txBox="1"/>
          <p:nvPr/>
        </p:nvSpPr>
        <p:spPr>
          <a:xfrm>
            <a:off x="7040372" y="1940826"/>
            <a:ext cx="3897745" cy="953274"/>
          </a:xfrm>
          <a:prstGeom prst="rect">
            <a:avLst/>
          </a:prstGeom>
          <a:noFill/>
        </p:spPr>
        <p:txBody>
          <a:bodyPr wrap="square" rtlCol="0">
            <a:spAutoFit/>
          </a:bodyPr>
          <a:lstStyle/>
          <a:p>
            <a:pPr algn="just" hangingPunct="0">
              <a:lnSpc>
                <a:spcPct val="120000"/>
              </a:lnSpc>
            </a:pPr>
            <a:r>
              <a:rPr lang="zh-CN" altLang="en-US" sz="1600" dirty="0"/>
              <a:t>在夸大、失真的网络传播下，年轻网络用户更易相信“美颜”后的同龄人生活，产生“同辈焦虑”心理</a:t>
            </a:r>
          </a:p>
        </p:txBody>
      </p:sp>
      <p:sp>
        <p:nvSpPr>
          <p:cNvPr id="15" name="矩形 14">
            <a:extLst>
              <a:ext uri="{FF2B5EF4-FFF2-40B4-BE49-F238E27FC236}">
                <a16:creationId xmlns:a16="http://schemas.microsoft.com/office/drawing/2014/main" id="{DFB7F0C5-D96D-4CFD-B3AC-FF6E81B26FF7}"/>
              </a:ext>
            </a:extLst>
          </p:cNvPr>
          <p:cNvSpPr/>
          <p:nvPr/>
        </p:nvSpPr>
        <p:spPr>
          <a:xfrm>
            <a:off x="1155285" y="4442679"/>
            <a:ext cx="4094942" cy="1347201"/>
          </a:xfrm>
          <a:prstGeom prst="rect">
            <a:avLst/>
          </a:prstGeom>
          <a:solidFill>
            <a:schemeClr val="bg1"/>
          </a:solid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圆顶角 15">
            <a:extLst>
              <a:ext uri="{FF2B5EF4-FFF2-40B4-BE49-F238E27FC236}">
                <a16:creationId xmlns:a16="http://schemas.microsoft.com/office/drawing/2014/main" id="{55089BBC-453B-457B-B8B8-9256E86F093F}"/>
              </a:ext>
            </a:extLst>
          </p:cNvPr>
          <p:cNvSpPr/>
          <p:nvPr/>
        </p:nvSpPr>
        <p:spPr>
          <a:xfrm>
            <a:off x="1155285" y="3914359"/>
            <a:ext cx="4094942" cy="528320"/>
          </a:xfrm>
          <a:prstGeom prst="round2SameRect">
            <a:avLst/>
          </a:prstGeom>
          <a:solidFill>
            <a:schemeClr val="accent3"/>
          </a:solid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id="{05D71ECB-5D4D-41C0-878F-5EA4B3CB9194}"/>
              </a:ext>
            </a:extLst>
          </p:cNvPr>
          <p:cNvSpPr txBox="1"/>
          <p:nvPr/>
        </p:nvSpPr>
        <p:spPr>
          <a:xfrm>
            <a:off x="2648758" y="3980452"/>
            <a:ext cx="1107996" cy="396583"/>
          </a:xfrm>
          <a:prstGeom prst="rect">
            <a:avLst/>
          </a:prstGeom>
          <a:noFill/>
        </p:spPr>
        <p:txBody>
          <a:bodyPr wrap="none" rtlCol="0">
            <a:spAutoFit/>
          </a:bodyPr>
          <a:lstStyle/>
          <a:p>
            <a:pPr algn="l" hangingPunct="0">
              <a:lnSpc>
                <a:spcPct val="120000"/>
              </a:lnSpc>
            </a:pPr>
            <a:r>
              <a:rPr lang="zh-CN" altLang="en-US" dirty="0">
                <a:solidFill>
                  <a:schemeClr val="bg1"/>
                </a:solidFill>
                <a:latin typeface="+mj-ea"/>
                <a:ea typeface="+mj-ea"/>
              </a:rPr>
              <a:t>情感焦虑</a:t>
            </a:r>
          </a:p>
        </p:txBody>
      </p:sp>
      <p:sp>
        <p:nvSpPr>
          <p:cNvPr id="18" name="文本框 17">
            <a:extLst>
              <a:ext uri="{FF2B5EF4-FFF2-40B4-BE49-F238E27FC236}">
                <a16:creationId xmlns:a16="http://schemas.microsoft.com/office/drawing/2014/main" id="{B8C2ED99-173B-486F-A356-0E84DCE52F54}"/>
              </a:ext>
            </a:extLst>
          </p:cNvPr>
          <p:cNvSpPr txBox="1"/>
          <p:nvPr/>
        </p:nvSpPr>
        <p:spPr>
          <a:xfrm>
            <a:off x="1253884" y="4511691"/>
            <a:ext cx="3897745" cy="1248740"/>
          </a:xfrm>
          <a:prstGeom prst="rect">
            <a:avLst/>
          </a:prstGeom>
          <a:noFill/>
        </p:spPr>
        <p:txBody>
          <a:bodyPr wrap="square" rtlCol="0">
            <a:spAutoFit/>
          </a:bodyPr>
          <a:lstStyle/>
          <a:p>
            <a:pPr algn="just" hangingPunct="0">
              <a:lnSpc>
                <a:spcPct val="120000"/>
              </a:lnSpc>
            </a:pPr>
            <a:r>
              <a:rPr lang="zh-CN" altLang="en-US" sz="1600" dirty="0"/>
              <a:t>城乡男女比例失衡，年轻人情感焦虑提升。一批创作者专注情感垂类内容创作。情感咨询的市场需求和付费意愿加强，情感类平台发展迅速</a:t>
            </a:r>
          </a:p>
        </p:txBody>
      </p:sp>
      <p:sp>
        <p:nvSpPr>
          <p:cNvPr id="19" name="矩形 18">
            <a:extLst>
              <a:ext uri="{FF2B5EF4-FFF2-40B4-BE49-F238E27FC236}">
                <a16:creationId xmlns:a16="http://schemas.microsoft.com/office/drawing/2014/main" id="{64C1AC0B-FE5F-4A45-90FA-CC292FD1EE86}"/>
              </a:ext>
            </a:extLst>
          </p:cNvPr>
          <p:cNvSpPr/>
          <p:nvPr/>
        </p:nvSpPr>
        <p:spPr>
          <a:xfrm>
            <a:off x="6941773" y="4442679"/>
            <a:ext cx="4094942" cy="1347201"/>
          </a:xfrm>
          <a:prstGeom prst="rect">
            <a:avLst/>
          </a:prstGeom>
          <a:solidFill>
            <a:schemeClr val="bg1"/>
          </a:solid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顶角 19">
            <a:extLst>
              <a:ext uri="{FF2B5EF4-FFF2-40B4-BE49-F238E27FC236}">
                <a16:creationId xmlns:a16="http://schemas.microsoft.com/office/drawing/2014/main" id="{DE1EC9B6-A5C3-4FC5-ADE0-378BAA29B44B}"/>
              </a:ext>
            </a:extLst>
          </p:cNvPr>
          <p:cNvSpPr/>
          <p:nvPr/>
        </p:nvSpPr>
        <p:spPr>
          <a:xfrm>
            <a:off x="6941773" y="3914359"/>
            <a:ext cx="4094942" cy="528320"/>
          </a:xfrm>
          <a:prstGeom prst="round2SameRect">
            <a:avLst/>
          </a:prstGeom>
          <a:solidFill>
            <a:schemeClr val="accent3"/>
          </a:solid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96164AAE-572E-4558-9ADF-2097B861EE97}"/>
              </a:ext>
            </a:extLst>
          </p:cNvPr>
          <p:cNvSpPr txBox="1"/>
          <p:nvPr/>
        </p:nvSpPr>
        <p:spPr>
          <a:xfrm>
            <a:off x="8435246" y="3980452"/>
            <a:ext cx="1107996" cy="396583"/>
          </a:xfrm>
          <a:prstGeom prst="rect">
            <a:avLst/>
          </a:prstGeom>
          <a:noFill/>
        </p:spPr>
        <p:txBody>
          <a:bodyPr wrap="none" rtlCol="0">
            <a:spAutoFit/>
          </a:bodyPr>
          <a:lstStyle/>
          <a:p>
            <a:pPr algn="l" hangingPunct="0">
              <a:lnSpc>
                <a:spcPct val="120000"/>
              </a:lnSpc>
            </a:pPr>
            <a:r>
              <a:rPr lang="zh-CN" altLang="en-US" dirty="0">
                <a:solidFill>
                  <a:schemeClr val="bg1"/>
                </a:solidFill>
                <a:latin typeface="+mj-ea"/>
                <a:ea typeface="+mj-ea"/>
              </a:rPr>
              <a:t>外貌焦虑</a:t>
            </a:r>
          </a:p>
        </p:txBody>
      </p:sp>
      <p:sp>
        <p:nvSpPr>
          <p:cNvPr id="22" name="文本框 21">
            <a:extLst>
              <a:ext uri="{FF2B5EF4-FFF2-40B4-BE49-F238E27FC236}">
                <a16:creationId xmlns:a16="http://schemas.microsoft.com/office/drawing/2014/main" id="{EA711664-40D8-4AE1-AF4B-A89BF627DDF7}"/>
              </a:ext>
            </a:extLst>
          </p:cNvPr>
          <p:cNvSpPr txBox="1"/>
          <p:nvPr/>
        </p:nvSpPr>
        <p:spPr>
          <a:xfrm>
            <a:off x="7040372" y="4511691"/>
            <a:ext cx="3897745" cy="953274"/>
          </a:xfrm>
          <a:prstGeom prst="rect">
            <a:avLst/>
          </a:prstGeom>
          <a:noFill/>
        </p:spPr>
        <p:txBody>
          <a:bodyPr wrap="square" rtlCol="0">
            <a:spAutoFit/>
          </a:bodyPr>
          <a:lstStyle/>
          <a:p>
            <a:pPr algn="just" hangingPunct="0">
              <a:lnSpc>
                <a:spcPct val="120000"/>
              </a:lnSpc>
            </a:pPr>
            <a:r>
              <a:rPr lang="zh-CN" altLang="en-US" sz="1600" dirty="0"/>
              <a:t>美妆、健身跟练等内容持续火热，医美、轻整形逐渐进入主流视野；脱发护发话题关注度显著增加，植发行业迎来井喷</a:t>
            </a:r>
          </a:p>
        </p:txBody>
      </p:sp>
      <p:pic>
        <p:nvPicPr>
          <p:cNvPr id="5" name="图形 4" descr="男性形象 轮廓">
            <a:extLst>
              <a:ext uri="{FF2B5EF4-FFF2-40B4-BE49-F238E27FC236}">
                <a16:creationId xmlns:a16="http://schemas.microsoft.com/office/drawing/2014/main" id="{5A80C20C-86B8-469B-AF48-7FFEAA4B5B45}"/>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448300" y="2918987"/>
            <a:ext cx="1295400" cy="1295400"/>
          </a:xfrm>
          <a:prstGeom prst="rect">
            <a:avLst/>
          </a:prstGeom>
        </p:spPr>
      </p:pic>
    </p:spTree>
    <p:extLst>
      <p:ext uri="{BB962C8B-B14F-4D97-AF65-F5344CB8AC3E}">
        <p14:creationId xmlns:p14="http://schemas.microsoft.com/office/powerpoint/2010/main" val="2252119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8BCCFEB7-BBF3-4B5E-BA57-B4BAD48D83C7}"/>
              </a:ext>
            </a:extLst>
          </p:cNvPr>
          <p:cNvSpPr>
            <a:spLocks noGrp="1"/>
          </p:cNvSpPr>
          <p:nvPr>
            <p:ph type="body" sz="quarter" idx="10"/>
          </p:nvPr>
        </p:nvSpPr>
        <p:spPr/>
        <p:txBody>
          <a:bodyPr/>
          <a:lstStyle/>
          <a:p>
            <a:r>
              <a:rPr lang="en-US" altLang="zh-CN" dirty="0"/>
              <a:t>03</a:t>
            </a:r>
            <a:endParaRPr lang="zh-CN" altLang="en-US" dirty="0"/>
          </a:p>
        </p:txBody>
      </p:sp>
      <p:sp>
        <p:nvSpPr>
          <p:cNvPr id="4" name="文本占位符 3">
            <a:extLst>
              <a:ext uri="{FF2B5EF4-FFF2-40B4-BE49-F238E27FC236}">
                <a16:creationId xmlns:a16="http://schemas.microsoft.com/office/drawing/2014/main" id="{422E0CE1-D585-49C2-AAC6-BAA778F943C3}"/>
              </a:ext>
            </a:extLst>
          </p:cNvPr>
          <p:cNvSpPr>
            <a:spLocks noGrp="1"/>
          </p:cNvSpPr>
          <p:nvPr>
            <p:ph type="body" sz="quarter" idx="11"/>
          </p:nvPr>
        </p:nvSpPr>
        <p:spPr/>
        <p:txBody>
          <a:bodyPr/>
          <a:lstStyle/>
          <a:p>
            <a:r>
              <a:rPr lang="zh-CN" altLang="en-US" dirty="0"/>
              <a:t>供给发展</a:t>
            </a:r>
          </a:p>
        </p:txBody>
      </p:sp>
      <p:pic>
        <p:nvPicPr>
          <p:cNvPr id="6" name="图片 5">
            <a:extLst>
              <a:ext uri="{FF2B5EF4-FFF2-40B4-BE49-F238E27FC236}">
                <a16:creationId xmlns:a16="http://schemas.microsoft.com/office/drawing/2014/main" id="{A6060847-4A84-4106-BAF7-5898B88CC82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502552" y="0"/>
            <a:ext cx="7689448" cy="6858000"/>
          </a:xfrm>
          <a:prstGeom prst="rect">
            <a:avLst/>
          </a:prstGeom>
        </p:spPr>
      </p:pic>
    </p:spTree>
    <p:extLst>
      <p:ext uri="{BB962C8B-B14F-4D97-AF65-F5344CB8AC3E}">
        <p14:creationId xmlns:p14="http://schemas.microsoft.com/office/powerpoint/2010/main" val="7769924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540F35FA-752B-40F0-9582-53C8A9EA9FCB}"/>
              </a:ext>
            </a:extLst>
          </p:cNvPr>
          <p:cNvSpPr>
            <a:spLocks noGrp="1"/>
          </p:cNvSpPr>
          <p:nvPr>
            <p:ph type="body" sz="quarter" idx="10"/>
          </p:nvPr>
        </p:nvSpPr>
        <p:spPr>
          <a:xfrm>
            <a:off x="382543" y="328612"/>
            <a:ext cx="4530279" cy="459327"/>
          </a:xfrm>
        </p:spPr>
        <p:txBody>
          <a:bodyPr/>
          <a:lstStyle/>
          <a:p>
            <a:r>
              <a:rPr lang="zh-CN" altLang="en-US" dirty="0"/>
              <a:t>主流媒体积极联动分众平台</a:t>
            </a:r>
          </a:p>
        </p:txBody>
      </p:sp>
      <p:sp>
        <p:nvSpPr>
          <p:cNvPr id="3" name="流程图: 手动输入 2">
            <a:extLst>
              <a:ext uri="{FF2B5EF4-FFF2-40B4-BE49-F238E27FC236}">
                <a16:creationId xmlns:a16="http://schemas.microsoft.com/office/drawing/2014/main" id="{BCC2D16B-0EA4-49F8-9F75-1420F7EFAECE}"/>
              </a:ext>
            </a:extLst>
          </p:cNvPr>
          <p:cNvSpPr/>
          <p:nvPr/>
        </p:nvSpPr>
        <p:spPr>
          <a:xfrm rot="16200000" flipV="1">
            <a:off x="1941021" y="-295102"/>
            <a:ext cx="2718264" cy="6600309"/>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45 w 10000"/>
              <a:gd name="connsiteY0" fmla="*/ 1427 h 10000"/>
              <a:gd name="connsiteX1" fmla="*/ 10000 w 10000"/>
              <a:gd name="connsiteY1" fmla="*/ 0 h 10000"/>
              <a:gd name="connsiteX2" fmla="*/ 10000 w 10000"/>
              <a:gd name="connsiteY2" fmla="*/ 10000 h 10000"/>
              <a:gd name="connsiteX3" fmla="*/ 0 w 10000"/>
              <a:gd name="connsiteY3" fmla="*/ 10000 h 10000"/>
              <a:gd name="connsiteX4" fmla="*/ 45 w 10000"/>
              <a:gd name="connsiteY4" fmla="*/ 1427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45" y="1427"/>
                </a:moveTo>
                <a:lnTo>
                  <a:pt x="10000" y="0"/>
                </a:lnTo>
                <a:lnTo>
                  <a:pt x="10000" y="10000"/>
                </a:lnTo>
                <a:lnTo>
                  <a:pt x="0" y="10000"/>
                </a:lnTo>
                <a:cubicBezTo>
                  <a:pt x="15" y="7142"/>
                  <a:pt x="30" y="4285"/>
                  <a:pt x="45" y="1427"/>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流程图: 手动输入 2">
            <a:extLst>
              <a:ext uri="{FF2B5EF4-FFF2-40B4-BE49-F238E27FC236}">
                <a16:creationId xmlns:a16="http://schemas.microsoft.com/office/drawing/2014/main" id="{C7AEEB3C-FA2C-427E-A2E6-DD0405FC2275}"/>
              </a:ext>
            </a:extLst>
          </p:cNvPr>
          <p:cNvSpPr/>
          <p:nvPr/>
        </p:nvSpPr>
        <p:spPr>
          <a:xfrm rot="16200000" flipH="1">
            <a:off x="7532713" y="788323"/>
            <a:ext cx="2718264" cy="6600309"/>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45 w 10000"/>
              <a:gd name="connsiteY0" fmla="*/ 1427 h 10000"/>
              <a:gd name="connsiteX1" fmla="*/ 10000 w 10000"/>
              <a:gd name="connsiteY1" fmla="*/ 0 h 10000"/>
              <a:gd name="connsiteX2" fmla="*/ 10000 w 10000"/>
              <a:gd name="connsiteY2" fmla="*/ 10000 h 10000"/>
              <a:gd name="connsiteX3" fmla="*/ 0 w 10000"/>
              <a:gd name="connsiteY3" fmla="*/ 10000 h 10000"/>
              <a:gd name="connsiteX4" fmla="*/ 45 w 10000"/>
              <a:gd name="connsiteY4" fmla="*/ 1427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45" y="1427"/>
                </a:moveTo>
                <a:lnTo>
                  <a:pt x="10000" y="0"/>
                </a:lnTo>
                <a:lnTo>
                  <a:pt x="10000" y="10000"/>
                </a:lnTo>
                <a:lnTo>
                  <a:pt x="0" y="10000"/>
                </a:lnTo>
                <a:cubicBezTo>
                  <a:pt x="15" y="7142"/>
                  <a:pt x="30" y="4285"/>
                  <a:pt x="45" y="1427"/>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a:extLst>
              <a:ext uri="{FF2B5EF4-FFF2-40B4-BE49-F238E27FC236}">
                <a16:creationId xmlns:a16="http://schemas.microsoft.com/office/drawing/2014/main" id="{CE8CFCB9-6660-4C71-A33B-0A9FF87FEF7A}"/>
              </a:ext>
            </a:extLst>
          </p:cNvPr>
          <p:cNvSpPr txBox="1"/>
          <p:nvPr/>
        </p:nvSpPr>
        <p:spPr>
          <a:xfrm>
            <a:off x="713177" y="2281864"/>
            <a:ext cx="2031325" cy="362343"/>
          </a:xfrm>
          <a:prstGeom prst="rect">
            <a:avLst/>
          </a:prstGeom>
          <a:noFill/>
        </p:spPr>
        <p:txBody>
          <a:bodyPr wrap="none" rtlCol="0">
            <a:spAutoFit/>
          </a:bodyPr>
          <a:lstStyle/>
          <a:p>
            <a:pPr algn="l" hangingPunct="0">
              <a:lnSpc>
                <a:spcPct val="120000"/>
              </a:lnSpc>
            </a:pPr>
            <a:r>
              <a:rPr lang="zh-CN" altLang="en-US" sz="1600" b="1" dirty="0">
                <a:solidFill>
                  <a:schemeClr val="bg1"/>
                </a:solidFill>
              </a:rPr>
              <a:t>争议破圈，拥抱主流</a:t>
            </a:r>
          </a:p>
        </p:txBody>
      </p:sp>
      <p:sp>
        <p:nvSpPr>
          <p:cNvPr id="7" name="文本框 6">
            <a:extLst>
              <a:ext uri="{FF2B5EF4-FFF2-40B4-BE49-F238E27FC236}">
                <a16:creationId xmlns:a16="http://schemas.microsoft.com/office/drawing/2014/main" id="{553A2D34-F645-485A-A362-FE7B59265878}"/>
              </a:ext>
            </a:extLst>
          </p:cNvPr>
          <p:cNvSpPr txBox="1"/>
          <p:nvPr/>
        </p:nvSpPr>
        <p:spPr>
          <a:xfrm>
            <a:off x="713177" y="2804630"/>
            <a:ext cx="4732583" cy="1248740"/>
          </a:xfrm>
          <a:prstGeom prst="rect">
            <a:avLst/>
          </a:prstGeom>
          <a:noFill/>
        </p:spPr>
        <p:txBody>
          <a:bodyPr wrap="square" rtlCol="0">
            <a:spAutoFit/>
          </a:bodyPr>
          <a:lstStyle/>
          <a:p>
            <a:pPr algn="just" hangingPunct="0">
              <a:lnSpc>
                <a:spcPct val="120000"/>
              </a:lnSpc>
              <a:spcAft>
                <a:spcPts val="1200"/>
              </a:spcAft>
            </a:pPr>
            <a:r>
              <a:rPr lang="en-US" altLang="zh-CN" sz="1600" dirty="0">
                <a:solidFill>
                  <a:schemeClr val="bg1"/>
                </a:solidFill>
              </a:rPr>
              <a:t>2020</a:t>
            </a:r>
            <a:r>
              <a:rPr lang="zh-CN" altLang="en-US" sz="1600" dirty="0">
                <a:solidFill>
                  <a:schemeClr val="bg1"/>
                </a:solidFill>
              </a:rPr>
              <a:t>年，以</a:t>
            </a:r>
            <a:r>
              <a:rPr lang="en-US" altLang="zh-CN" sz="1600" dirty="0">
                <a:solidFill>
                  <a:schemeClr val="bg1"/>
                </a:solidFill>
              </a:rPr>
              <a:t>A</a:t>
            </a:r>
            <a:r>
              <a:rPr lang="zh-CN" altLang="en-US" sz="1600" dirty="0">
                <a:solidFill>
                  <a:schemeClr val="bg1"/>
                </a:solidFill>
              </a:rPr>
              <a:t>产品为代表的互联网平台积极破圈，业务端突破泛二次元内容制，价值观上则积极寻求主流话语权背书，生产了</a:t>
            </a:r>
            <a:r>
              <a:rPr lang="en-US" altLang="zh-CN" sz="1600" dirty="0">
                <a:solidFill>
                  <a:schemeClr val="bg1"/>
                </a:solidFill>
              </a:rPr>
              <a:t>《</a:t>
            </a:r>
            <a:r>
              <a:rPr lang="zh-CN" altLang="en-US" sz="1600" dirty="0">
                <a:solidFill>
                  <a:schemeClr val="bg1"/>
                </a:solidFill>
              </a:rPr>
              <a:t>后浪</a:t>
            </a:r>
            <a:r>
              <a:rPr lang="en-US" altLang="zh-CN" sz="1600" dirty="0">
                <a:solidFill>
                  <a:schemeClr val="bg1"/>
                </a:solidFill>
              </a:rPr>
              <a:t>》</a:t>
            </a:r>
            <a:r>
              <a:rPr lang="zh-CN" altLang="en-US" sz="1600" dirty="0">
                <a:solidFill>
                  <a:schemeClr val="bg1"/>
                </a:solidFill>
              </a:rPr>
              <a:t>演讲等全平台刷屏视频</a:t>
            </a:r>
            <a:endParaRPr lang="en-US" altLang="zh-CN" sz="1600" dirty="0">
              <a:solidFill>
                <a:schemeClr val="bg1"/>
              </a:solidFill>
            </a:endParaRPr>
          </a:p>
        </p:txBody>
      </p:sp>
      <p:sp>
        <p:nvSpPr>
          <p:cNvPr id="8" name="文本框 7">
            <a:extLst>
              <a:ext uri="{FF2B5EF4-FFF2-40B4-BE49-F238E27FC236}">
                <a16:creationId xmlns:a16="http://schemas.microsoft.com/office/drawing/2014/main" id="{832EF4BA-D481-4CA1-8540-7B222E5B9E03}"/>
              </a:ext>
            </a:extLst>
          </p:cNvPr>
          <p:cNvSpPr txBox="1"/>
          <p:nvPr/>
        </p:nvSpPr>
        <p:spPr>
          <a:xfrm>
            <a:off x="9447498" y="3369454"/>
            <a:ext cx="2031325" cy="362343"/>
          </a:xfrm>
          <a:prstGeom prst="rect">
            <a:avLst/>
          </a:prstGeom>
          <a:noFill/>
        </p:spPr>
        <p:txBody>
          <a:bodyPr wrap="none" rtlCol="0">
            <a:spAutoFit/>
          </a:bodyPr>
          <a:lstStyle/>
          <a:p>
            <a:pPr algn="l" hangingPunct="0">
              <a:lnSpc>
                <a:spcPct val="120000"/>
              </a:lnSpc>
            </a:pPr>
            <a:r>
              <a:rPr lang="zh-CN" altLang="en-US" sz="1600" b="1" dirty="0">
                <a:solidFill>
                  <a:schemeClr val="bg1"/>
                </a:solidFill>
              </a:rPr>
              <a:t>吸纳小众，引领价值</a:t>
            </a:r>
          </a:p>
        </p:txBody>
      </p:sp>
      <p:sp>
        <p:nvSpPr>
          <p:cNvPr id="9" name="文本框 8">
            <a:extLst>
              <a:ext uri="{FF2B5EF4-FFF2-40B4-BE49-F238E27FC236}">
                <a16:creationId xmlns:a16="http://schemas.microsoft.com/office/drawing/2014/main" id="{FD739F76-010E-4455-90B5-8E0E7058FF5B}"/>
              </a:ext>
            </a:extLst>
          </p:cNvPr>
          <p:cNvSpPr txBox="1"/>
          <p:nvPr/>
        </p:nvSpPr>
        <p:spPr>
          <a:xfrm>
            <a:off x="6600308" y="3892220"/>
            <a:ext cx="4878515" cy="1248740"/>
          </a:xfrm>
          <a:prstGeom prst="rect">
            <a:avLst/>
          </a:prstGeom>
          <a:noFill/>
        </p:spPr>
        <p:txBody>
          <a:bodyPr wrap="square" rtlCol="0">
            <a:spAutoFit/>
          </a:bodyPr>
          <a:lstStyle/>
          <a:p>
            <a:pPr algn="just" hangingPunct="0">
              <a:lnSpc>
                <a:spcPct val="120000"/>
              </a:lnSpc>
              <a:spcAft>
                <a:spcPts val="1200"/>
              </a:spcAft>
            </a:pPr>
            <a:r>
              <a:rPr lang="zh-CN" altLang="en-US" sz="1600" dirty="0">
                <a:solidFill>
                  <a:schemeClr val="bg1"/>
                </a:solidFill>
              </a:rPr>
              <a:t>媒体融合提升至国家战略已至第</a:t>
            </a:r>
            <a:r>
              <a:rPr lang="en-US" altLang="zh-CN" sz="1600" dirty="0">
                <a:solidFill>
                  <a:schemeClr val="bg1"/>
                </a:solidFill>
              </a:rPr>
              <a:t>6</a:t>
            </a:r>
            <a:r>
              <a:rPr lang="zh-CN" altLang="en-US" sz="1600" dirty="0">
                <a:solidFill>
                  <a:schemeClr val="bg1"/>
                </a:solidFill>
              </a:rPr>
              <a:t>年，当前核心主流媒体面临两大挑战：一是媒体融合转型发展，提升互联网影响力；二是改变传统语态和沟通方式，与年轻用户进行对话</a:t>
            </a:r>
          </a:p>
        </p:txBody>
      </p:sp>
      <p:sp>
        <p:nvSpPr>
          <p:cNvPr id="11" name="文本框 10">
            <a:extLst>
              <a:ext uri="{FF2B5EF4-FFF2-40B4-BE49-F238E27FC236}">
                <a16:creationId xmlns:a16="http://schemas.microsoft.com/office/drawing/2014/main" id="{1E0BDAC8-053D-44A0-AD9C-7B5D3431E2D8}"/>
              </a:ext>
            </a:extLst>
          </p:cNvPr>
          <p:cNvSpPr txBox="1"/>
          <p:nvPr/>
        </p:nvSpPr>
        <p:spPr>
          <a:xfrm>
            <a:off x="713177" y="1918759"/>
            <a:ext cx="1107996" cy="396583"/>
          </a:xfrm>
          <a:prstGeom prst="rect">
            <a:avLst/>
          </a:prstGeom>
          <a:noFill/>
        </p:spPr>
        <p:txBody>
          <a:bodyPr vert="horz" wrap="none" rtlCol="0">
            <a:spAutoFit/>
          </a:bodyPr>
          <a:lstStyle/>
          <a:p>
            <a:pPr algn="l" hangingPunct="0">
              <a:lnSpc>
                <a:spcPct val="120000"/>
              </a:lnSpc>
            </a:pPr>
            <a:r>
              <a:rPr lang="zh-CN" altLang="en-US" b="1" dirty="0">
                <a:solidFill>
                  <a:schemeClr val="bg1"/>
                </a:solidFill>
                <a:latin typeface="+mj-ea"/>
                <a:ea typeface="+mj-ea"/>
              </a:rPr>
              <a:t>分众平台</a:t>
            </a:r>
          </a:p>
        </p:txBody>
      </p:sp>
      <p:sp>
        <p:nvSpPr>
          <p:cNvPr id="12" name="文本框 11">
            <a:extLst>
              <a:ext uri="{FF2B5EF4-FFF2-40B4-BE49-F238E27FC236}">
                <a16:creationId xmlns:a16="http://schemas.microsoft.com/office/drawing/2014/main" id="{5D999663-593E-4ED5-A369-0689704C601D}"/>
              </a:ext>
            </a:extLst>
          </p:cNvPr>
          <p:cNvSpPr txBox="1"/>
          <p:nvPr/>
        </p:nvSpPr>
        <p:spPr>
          <a:xfrm>
            <a:off x="10370827" y="3006349"/>
            <a:ext cx="1107996" cy="396583"/>
          </a:xfrm>
          <a:prstGeom prst="rect">
            <a:avLst/>
          </a:prstGeom>
          <a:noFill/>
        </p:spPr>
        <p:txBody>
          <a:bodyPr vert="horz" wrap="none" rtlCol="0">
            <a:spAutoFit/>
          </a:bodyPr>
          <a:lstStyle/>
          <a:p>
            <a:pPr algn="l" hangingPunct="0">
              <a:lnSpc>
                <a:spcPct val="120000"/>
              </a:lnSpc>
            </a:pPr>
            <a:r>
              <a:rPr lang="zh-CN" altLang="en-US" b="1" dirty="0">
                <a:solidFill>
                  <a:schemeClr val="bg1"/>
                </a:solidFill>
                <a:latin typeface="+mj-ea"/>
                <a:ea typeface="+mj-ea"/>
              </a:rPr>
              <a:t>主流媒体</a:t>
            </a:r>
          </a:p>
        </p:txBody>
      </p:sp>
      <p:sp>
        <p:nvSpPr>
          <p:cNvPr id="20" name="任意多边形: 形状 19">
            <a:extLst>
              <a:ext uri="{FF2B5EF4-FFF2-40B4-BE49-F238E27FC236}">
                <a16:creationId xmlns:a16="http://schemas.microsoft.com/office/drawing/2014/main" id="{9D3386DD-48A1-4A9D-A26D-8B87A72FF899}"/>
              </a:ext>
            </a:extLst>
          </p:cNvPr>
          <p:cNvSpPr/>
          <p:nvPr/>
        </p:nvSpPr>
        <p:spPr>
          <a:xfrm>
            <a:off x="5445760" y="6042430"/>
            <a:ext cx="6746240" cy="815570"/>
          </a:xfrm>
          <a:custGeom>
            <a:avLst/>
            <a:gdLst>
              <a:gd name="connsiteX0" fmla="*/ 3962400 w 6746240"/>
              <a:gd name="connsiteY0" fmla="*/ 1652 h 815570"/>
              <a:gd name="connsiteX1" fmla="*/ 6631652 w 6746240"/>
              <a:gd name="connsiteY1" fmla="*/ 460275 h 815570"/>
              <a:gd name="connsiteX2" fmla="*/ 6746240 w 6746240"/>
              <a:gd name="connsiteY2" fmla="*/ 490063 h 815570"/>
              <a:gd name="connsiteX3" fmla="*/ 6746240 w 6746240"/>
              <a:gd name="connsiteY3" fmla="*/ 815570 h 815570"/>
              <a:gd name="connsiteX4" fmla="*/ 23107 w 6746240"/>
              <a:gd name="connsiteY4" fmla="*/ 815570 h 815570"/>
              <a:gd name="connsiteX5" fmla="*/ 0 w 6746240"/>
              <a:gd name="connsiteY5" fmla="*/ 519812 h 815570"/>
              <a:gd name="connsiteX6" fmla="*/ 3962400 w 6746240"/>
              <a:gd name="connsiteY6" fmla="*/ 1652 h 815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46240" h="815570">
                <a:moveTo>
                  <a:pt x="3962400" y="1652"/>
                </a:moveTo>
                <a:cubicBezTo>
                  <a:pt x="4815734" y="19115"/>
                  <a:pt x="5868359" y="263881"/>
                  <a:pt x="6631652" y="460275"/>
                </a:cubicBezTo>
                <a:lnTo>
                  <a:pt x="6746240" y="490063"/>
                </a:lnTo>
                <a:lnTo>
                  <a:pt x="6746240" y="815570"/>
                </a:lnTo>
                <a:lnTo>
                  <a:pt x="23107" y="815570"/>
                </a:lnTo>
                <a:lnTo>
                  <a:pt x="0" y="519812"/>
                </a:lnTo>
                <a:cubicBezTo>
                  <a:pt x="1360593" y="248032"/>
                  <a:pt x="2721187" y="-23748"/>
                  <a:pt x="3962400" y="1652"/>
                </a:cubicBezTo>
                <a:close/>
              </a:path>
            </a:pathLst>
          </a:custGeom>
          <a:gradFill>
            <a:gsLst>
              <a:gs pos="0">
                <a:schemeClr val="accent3">
                  <a:lumMod val="87000"/>
                  <a:lumOff val="13000"/>
                </a:schemeClr>
              </a:gs>
              <a:gs pos="88000">
                <a:schemeClr val="accent3">
                  <a:lumMod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2" name="任意多边形: 形状 21">
            <a:extLst>
              <a:ext uri="{FF2B5EF4-FFF2-40B4-BE49-F238E27FC236}">
                <a16:creationId xmlns:a16="http://schemas.microsoft.com/office/drawing/2014/main" id="{B57D55D0-39BA-4A55-968A-89D2BB3381F8}"/>
              </a:ext>
            </a:extLst>
          </p:cNvPr>
          <p:cNvSpPr/>
          <p:nvPr/>
        </p:nvSpPr>
        <p:spPr>
          <a:xfrm>
            <a:off x="0" y="6130814"/>
            <a:ext cx="10563794" cy="727186"/>
          </a:xfrm>
          <a:custGeom>
            <a:avLst/>
            <a:gdLst>
              <a:gd name="connsiteX0" fmla="*/ 0 w 10563794"/>
              <a:gd name="connsiteY0" fmla="*/ 278 h 727186"/>
              <a:gd name="connsiteX1" fmla="*/ 648084 w 10563794"/>
              <a:gd name="connsiteY1" fmla="*/ 120974 h 727186"/>
              <a:gd name="connsiteX2" fmla="*/ 2904564 w 10563794"/>
              <a:gd name="connsiteY2" fmla="*/ 337597 h 727186"/>
              <a:gd name="connsiteX3" fmla="*/ 6929717 w 10563794"/>
              <a:gd name="connsiteY3" fmla="*/ 14868 h 727186"/>
              <a:gd name="connsiteX4" fmla="*/ 10196511 w 10563794"/>
              <a:gd name="connsiteY4" fmla="*/ 628180 h 727186"/>
              <a:gd name="connsiteX5" fmla="*/ 10563794 w 10563794"/>
              <a:gd name="connsiteY5" fmla="*/ 727186 h 727186"/>
              <a:gd name="connsiteX6" fmla="*/ 0 w 10563794"/>
              <a:gd name="connsiteY6" fmla="*/ 727186 h 727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563794" h="727186">
                <a:moveTo>
                  <a:pt x="0" y="278"/>
                </a:moveTo>
                <a:lnTo>
                  <a:pt x="648084" y="120974"/>
                </a:lnTo>
                <a:cubicBezTo>
                  <a:pt x="1322714" y="239826"/>
                  <a:pt x="2036108" y="335356"/>
                  <a:pt x="2904564" y="337597"/>
                </a:cubicBezTo>
                <a:cubicBezTo>
                  <a:pt x="4062505" y="340585"/>
                  <a:pt x="5528235" y="-83744"/>
                  <a:pt x="6929717" y="14868"/>
                </a:cubicBezTo>
                <a:cubicBezTo>
                  <a:pt x="7980829" y="88827"/>
                  <a:pt x="9082366" y="336757"/>
                  <a:pt x="10196511" y="628180"/>
                </a:cubicBezTo>
                <a:lnTo>
                  <a:pt x="10563794" y="727186"/>
                </a:lnTo>
                <a:lnTo>
                  <a:pt x="0" y="727186"/>
                </a:lnTo>
                <a:close/>
              </a:path>
            </a:pathLst>
          </a:custGeom>
          <a:gradFill>
            <a:gsLst>
              <a:gs pos="0">
                <a:schemeClr val="accent2">
                  <a:lumMod val="87000"/>
                  <a:lumOff val="13000"/>
                </a:schemeClr>
              </a:gs>
              <a:gs pos="100000">
                <a:schemeClr val="accent2">
                  <a:lumMod val="8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10" name="直接连接符 9">
            <a:extLst>
              <a:ext uri="{FF2B5EF4-FFF2-40B4-BE49-F238E27FC236}">
                <a16:creationId xmlns:a16="http://schemas.microsoft.com/office/drawing/2014/main" id="{BAB69E7F-F9CB-407B-9E12-6CD515377D04}"/>
              </a:ext>
            </a:extLst>
          </p:cNvPr>
          <p:cNvCxnSpPr>
            <a:cxnSpLocks/>
          </p:cNvCxnSpPr>
          <p:nvPr/>
        </p:nvCxnSpPr>
        <p:spPr>
          <a:xfrm>
            <a:off x="844732" y="2700087"/>
            <a:ext cx="390525" cy="0"/>
          </a:xfrm>
          <a:prstGeom prst="line">
            <a:avLst/>
          </a:prstGeom>
          <a:ln w="254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3A31BCF5-F9C5-4469-9544-34656C1E8D0C}"/>
              </a:ext>
            </a:extLst>
          </p:cNvPr>
          <p:cNvCxnSpPr>
            <a:cxnSpLocks/>
          </p:cNvCxnSpPr>
          <p:nvPr/>
        </p:nvCxnSpPr>
        <p:spPr>
          <a:xfrm>
            <a:off x="10933093" y="3787677"/>
            <a:ext cx="390525" cy="0"/>
          </a:xfrm>
          <a:prstGeom prst="line">
            <a:avLst/>
          </a:prstGeom>
          <a:ln w="25400" cap="rnd">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0096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BED71D0D-8268-4B27-A6D2-DEDC07CE7B40}"/>
              </a:ext>
            </a:extLst>
          </p:cNvPr>
          <p:cNvSpPr>
            <a:spLocks noGrp="1"/>
          </p:cNvSpPr>
          <p:nvPr>
            <p:ph type="body" sz="quarter" idx="10"/>
          </p:nvPr>
        </p:nvSpPr>
        <p:spPr/>
        <p:txBody>
          <a:bodyPr/>
          <a:lstStyle/>
          <a:p>
            <a:r>
              <a:rPr lang="en-US" altLang="zh-CN" dirty="0"/>
              <a:t>20XX</a:t>
            </a:r>
            <a:r>
              <a:rPr lang="zh-CN" altLang="en-US" dirty="0"/>
              <a:t>新媒体发展报告</a:t>
            </a:r>
          </a:p>
          <a:p>
            <a:endParaRPr lang="zh-CN" altLang="en-US" dirty="0"/>
          </a:p>
        </p:txBody>
      </p:sp>
      <p:sp>
        <p:nvSpPr>
          <p:cNvPr id="3" name="文本占位符 2">
            <a:extLst>
              <a:ext uri="{FF2B5EF4-FFF2-40B4-BE49-F238E27FC236}">
                <a16:creationId xmlns:a16="http://schemas.microsoft.com/office/drawing/2014/main" id="{6A1D1E37-E17A-420C-BAEE-617217A82012}"/>
              </a:ext>
            </a:extLst>
          </p:cNvPr>
          <p:cNvSpPr>
            <a:spLocks noGrp="1"/>
          </p:cNvSpPr>
          <p:nvPr>
            <p:ph type="body" sz="quarter" idx="11"/>
          </p:nvPr>
        </p:nvSpPr>
        <p:spPr/>
        <p:txBody>
          <a:bodyPr/>
          <a:lstStyle/>
          <a:p>
            <a:r>
              <a:rPr lang="zh-CN" altLang="en-US" dirty="0"/>
              <a:t>新媒体行业工作模板</a:t>
            </a:r>
          </a:p>
        </p:txBody>
      </p:sp>
      <p:sp>
        <p:nvSpPr>
          <p:cNvPr id="4" name="矩形 3">
            <a:extLst>
              <a:ext uri="{FF2B5EF4-FFF2-40B4-BE49-F238E27FC236}">
                <a16:creationId xmlns:a16="http://schemas.microsoft.com/office/drawing/2014/main" id="{65354D6F-5218-4949-8046-98967DABC4B6}"/>
              </a:ext>
            </a:extLst>
          </p:cNvPr>
          <p:cNvSpPr/>
          <p:nvPr/>
        </p:nvSpPr>
        <p:spPr>
          <a:xfrm>
            <a:off x="1165774" y="0"/>
            <a:ext cx="303543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pic>
        <p:nvPicPr>
          <p:cNvPr id="5" name="图片 4" descr="文本, 聊天或短信&#10;&#10;描述已自动生成">
            <a:extLst>
              <a:ext uri="{FF2B5EF4-FFF2-40B4-BE49-F238E27FC236}">
                <a16:creationId xmlns:a16="http://schemas.microsoft.com/office/drawing/2014/main" id="{D435F18E-256E-4DD9-BEDF-AA01A9F30D2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65774" y="1863369"/>
            <a:ext cx="3677194" cy="3799334"/>
          </a:xfrm>
          <a:prstGeom prst="rect">
            <a:avLst/>
          </a:prstGeom>
        </p:spPr>
      </p:pic>
      <p:sp>
        <p:nvSpPr>
          <p:cNvPr id="7" name="矩形: 圆角 6">
            <a:extLst>
              <a:ext uri="{FF2B5EF4-FFF2-40B4-BE49-F238E27FC236}">
                <a16:creationId xmlns:a16="http://schemas.microsoft.com/office/drawing/2014/main" id="{3B2503DE-7D10-4EFF-B0EE-5D33D53C1139}"/>
              </a:ext>
            </a:extLst>
          </p:cNvPr>
          <p:cNvSpPr/>
          <p:nvPr/>
        </p:nvSpPr>
        <p:spPr>
          <a:xfrm>
            <a:off x="5591175" y="4875647"/>
            <a:ext cx="1757859" cy="342817"/>
          </a:xfrm>
          <a:prstGeom prst="roundRect">
            <a:avLst>
              <a:gd name="adj" fmla="val 50000"/>
            </a:avLst>
          </a:prstGeom>
          <a:gradFill>
            <a:gsLst>
              <a:gs pos="0">
                <a:schemeClr val="accent2">
                  <a:lumMod val="82000"/>
                  <a:lumOff val="18000"/>
                </a:schemeClr>
              </a:gs>
              <a:gs pos="100000">
                <a:schemeClr val="accent2">
                  <a:lumMod val="9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rgbClr val="FFFFFF"/>
              </a:solidFill>
              <a:effectLst/>
              <a:uLnTx/>
              <a:uFillTx/>
              <a:latin typeface="Arial"/>
              <a:ea typeface="微软雅黑"/>
              <a:cs typeface="+mn-cs"/>
            </a:endParaRPr>
          </a:p>
        </p:txBody>
      </p:sp>
      <p:sp>
        <p:nvSpPr>
          <p:cNvPr id="6" name="文本框 5">
            <a:extLst>
              <a:ext uri="{FF2B5EF4-FFF2-40B4-BE49-F238E27FC236}">
                <a16:creationId xmlns:a16="http://schemas.microsoft.com/office/drawing/2014/main" id="{30BC2533-86B0-408B-833C-9BBD164F1EA1}"/>
              </a:ext>
            </a:extLst>
          </p:cNvPr>
          <p:cNvSpPr txBox="1"/>
          <p:nvPr/>
        </p:nvSpPr>
        <p:spPr>
          <a:xfrm>
            <a:off x="5678235" y="4877778"/>
            <a:ext cx="1538691"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Arial"/>
                <a:ea typeface="微软雅黑"/>
                <a:cs typeface="+mn-cs"/>
              </a:rPr>
              <a:t>汇报人：</a:t>
            </a:r>
            <a:r>
              <a:rPr kumimoji="0" lang="en-US" altLang="zh-CN" sz="1600" b="0" i="0" u="none" strike="noStrike" kern="1200" cap="none" spc="0" normalizeH="0" baseline="0" noProof="0" dirty="0">
                <a:ln>
                  <a:noFill/>
                </a:ln>
                <a:solidFill>
                  <a:srgbClr val="FFFFFF"/>
                </a:solidFill>
                <a:effectLst/>
                <a:uLnTx/>
                <a:uFillTx/>
                <a:latin typeface="Arial"/>
                <a:ea typeface="微软雅黑"/>
                <a:cs typeface="+mn-cs"/>
              </a:rPr>
              <a:t>Office</a:t>
            </a:r>
            <a:endParaRPr kumimoji="0" lang="zh-CN" altLang="en-US" sz="16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8" name="矩形: 圆角 7">
            <a:extLst>
              <a:ext uri="{FF2B5EF4-FFF2-40B4-BE49-F238E27FC236}">
                <a16:creationId xmlns:a16="http://schemas.microsoft.com/office/drawing/2014/main" id="{1D6A565E-FCCF-42CF-8057-CAF8EFDCC3D0}"/>
              </a:ext>
            </a:extLst>
          </p:cNvPr>
          <p:cNvSpPr/>
          <p:nvPr/>
        </p:nvSpPr>
        <p:spPr>
          <a:xfrm>
            <a:off x="5598136" y="5334870"/>
            <a:ext cx="2794024" cy="338554"/>
          </a:xfrm>
          <a:prstGeom prst="roundRect">
            <a:avLst>
              <a:gd name="adj" fmla="val 50000"/>
            </a:avLst>
          </a:prstGeom>
          <a:gradFill>
            <a:gsLst>
              <a:gs pos="0">
                <a:schemeClr val="accent2">
                  <a:lumMod val="82000"/>
                  <a:lumOff val="18000"/>
                </a:schemeClr>
              </a:gs>
              <a:gs pos="100000">
                <a:schemeClr val="accent2">
                  <a:lumMod val="9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rgbClr val="FFFFFF"/>
              </a:solidFill>
              <a:effectLst/>
              <a:uLnTx/>
              <a:uFillTx/>
              <a:latin typeface="Arial"/>
              <a:ea typeface="微软雅黑"/>
              <a:cs typeface="+mn-cs"/>
            </a:endParaRPr>
          </a:p>
        </p:txBody>
      </p:sp>
      <p:sp>
        <p:nvSpPr>
          <p:cNvPr id="9" name="文本框 8">
            <a:extLst>
              <a:ext uri="{FF2B5EF4-FFF2-40B4-BE49-F238E27FC236}">
                <a16:creationId xmlns:a16="http://schemas.microsoft.com/office/drawing/2014/main" id="{566742D2-DB84-4BE7-AE5C-2BE2451E5D79}"/>
              </a:ext>
            </a:extLst>
          </p:cNvPr>
          <p:cNvSpPr txBox="1"/>
          <p:nvPr/>
        </p:nvSpPr>
        <p:spPr>
          <a:xfrm>
            <a:off x="5678235" y="5334870"/>
            <a:ext cx="2598788"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Arial"/>
                <a:ea typeface="微软雅黑"/>
                <a:cs typeface="+mn-cs"/>
              </a:rPr>
              <a:t>汇报时间：</a:t>
            </a:r>
            <a:r>
              <a:rPr kumimoji="0" lang="en-US" altLang="zh-CN" sz="1600" b="0" i="0" u="none" strike="noStrike" kern="1200" cap="none" spc="0" normalizeH="0" baseline="0" noProof="0" dirty="0">
                <a:ln>
                  <a:noFill/>
                </a:ln>
                <a:solidFill>
                  <a:srgbClr val="FFFFFF"/>
                </a:solidFill>
                <a:effectLst/>
                <a:uLnTx/>
                <a:uFillTx/>
                <a:latin typeface="Arial"/>
                <a:ea typeface="微软雅黑"/>
                <a:cs typeface="+mn-cs"/>
              </a:rPr>
              <a:t>20XX</a:t>
            </a:r>
            <a:r>
              <a:rPr kumimoji="0" lang="zh-CN" altLang="en-US" sz="1600" b="0" i="0" u="none" strike="noStrike" kern="1200" cap="none" spc="0" normalizeH="0" baseline="0" noProof="0" dirty="0">
                <a:ln>
                  <a:noFill/>
                </a:ln>
                <a:solidFill>
                  <a:srgbClr val="FFFFFF"/>
                </a:solidFill>
                <a:effectLst/>
                <a:uLnTx/>
                <a:uFillTx/>
                <a:latin typeface="Arial"/>
                <a:ea typeface="微软雅黑"/>
                <a:cs typeface="+mn-cs"/>
              </a:rPr>
              <a:t>年</a:t>
            </a:r>
            <a:r>
              <a:rPr kumimoji="0" lang="en-US" altLang="zh-CN" sz="1600" b="0" i="0" u="none" strike="noStrike" kern="1200" cap="none" spc="0" normalizeH="0" baseline="0" noProof="0" dirty="0">
                <a:ln>
                  <a:noFill/>
                </a:ln>
                <a:solidFill>
                  <a:srgbClr val="FFFFFF"/>
                </a:solidFill>
                <a:effectLst/>
                <a:uLnTx/>
                <a:uFillTx/>
                <a:latin typeface="Arial"/>
                <a:ea typeface="微软雅黑"/>
                <a:cs typeface="+mn-cs"/>
              </a:rPr>
              <a:t>X</a:t>
            </a:r>
            <a:r>
              <a:rPr kumimoji="0" lang="zh-CN" altLang="en-US" sz="1600" b="0" i="0" u="none" strike="noStrike" kern="1200" cap="none" spc="0" normalizeH="0" baseline="0" noProof="0" dirty="0">
                <a:ln>
                  <a:noFill/>
                </a:ln>
                <a:solidFill>
                  <a:srgbClr val="FFFFFF"/>
                </a:solidFill>
                <a:effectLst/>
                <a:uLnTx/>
                <a:uFillTx/>
                <a:latin typeface="Arial"/>
                <a:ea typeface="微软雅黑"/>
                <a:cs typeface="+mn-cs"/>
              </a:rPr>
              <a:t>月</a:t>
            </a:r>
            <a:r>
              <a:rPr kumimoji="0" lang="en-US" altLang="zh-CN" sz="1600" b="0" i="0" u="none" strike="noStrike" kern="1200" cap="none" spc="0" normalizeH="0" baseline="0" noProof="0" dirty="0">
                <a:ln>
                  <a:noFill/>
                </a:ln>
                <a:solidFill>
                  <a:srgbClr val="FFFFFF"/>
                </a:solidFill>
                <a:effectLst/>
                <a:uLnTx/>
                <a:uFillTx/>
                <a:latin typeface="Arial"/>
                <a:ea typeface="微软雅黑"/>
                <a:cs typeface="+mn-cs"/>
              </a:rPr>
              <a:t>X</a:t>
            </a:r>
            <a:r>
              <a:rPr kumimoji="0" lang="zh-CN" altLang="en-US" sz="1600" b="0" i="0" u="none" strike="noStrike" kern="1200" cap="none" spc="0" normalizeH="0" baseline="0" noProof="0" dirty="0">
                <a:ln>
                  <a:noFill/>
                </a:ln>
                <a:solidFill>
                  <a:srgbClr val="FFFFFF"/>
                </a:solidFill>
                <a:effectLst/>
                <a:uLnTx/>
                <a:uFillTx/>
                <a:latin typeface="Arial"/>
                <a:ea typeface="微软雅黑"/>
                <a:cs typeface="+mn-cs"/>
              </a:rPr>
              <a:t>日</a:t>
            </a:r>
          </a:p>
        </p:txBody>
      </p:sp>
    </p:spTree>
    <p:extLst>
      <p:ext uri="{BB962C8B-B14F-4D97-AF65-F5344CB8AC3E}">
        <p14:creationId xmlns:p14="http://schemas.microsoft.com/office/powerpoint/2010/main" val="38804982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 空心 7">
            <a:extLst>
              <a:ext uri="{FF2B5EF4-FFF2-40B4-BE49-F238E27FC236}">
                <a16:creationId xmlns:a16="http://schemas.microsoft.com/office/drawing/2014/main" id="{BF006A93-F652-4481-A212-007E669B7064}"/>
              </a:ext>
            </a:extLst>
          </p:cNvPr>
          <p:cNvSpPr/>
          <p:nvPr/>
        </p:nvSpPr>
        <p:spPr>
          <a:xfrm>
            <a:off x="1656080" y="-1010920"/>
            <a:ext cx="8879840" cy="8879840"/>
          </a:xfrm>
          <a:prstGeom prst="donut">
            <a:avLst>
              <a:gd name="adj" fmla="val 9325"/>
            </a:avLst>
          </a:prstGeom>
          <a:solidFill>
            <a:schemeClr val="accent6">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文本占位符 1">
            <a:extLst>
              <a:ext uri="{FF2B5EF4-FFF2-40B4-BE49-F238E27FC236}">
                <a16:creationId xmlns:a16="http://schemas.microsoft.com/office/drawing/2014/main" id="{AFB6C28B-A502-4F70-987D-89D82E92DCF6}"/>
              </a:ext>
            </a:extLst>
          </p:cNvPr>
          <p:cNvSpPr>
            <a:spLocks noGrp="1"/>
          </p:cNvSpPr>
          <p:nvPr>
            <p:ph type="body" sz="quarter" idx="10"/>
          </p:nvPr>
        </p:nvSpPr>
        <p:spPr>
          <a:xfrm>
            <a:off x="382543" y="328612"/>
            <a:ext cx="5062293" cy="459327"/>
          </a:xfrm>
        </p:spPr>
        <p:txBody>
          <a:bodyPr/>
          <a:lstStyle/>
          <a:p>
            <a:r>
              <a:rPr lang="zh-CN" altLang="en-US" dirty="0"/>
              <a:t>草根网红和主流面孔流量共赢</a:t>
            </a:r>
          </a:p>
        </p:txBody>
      </p:sp>
      <p:sp>
        <p:nvSpPr>
          <p:cNvPr id="3" name="椭圆 2">
            <a:extLst>
              <a:ext uri="{FF2B5EF4-FFF2-40B4-BE49-F238E27FC236}">
                <a16:creationId xmlns:a16="http://schemas.microsoft.com/office/drawing/2014/main" id="{D35425E1-2354-468C-8D39-2C0B11DD1372}"/>
              </a:ext>
            </a:extLst>
          </p:cNvPr>
          <p:cNvSpPr/>
          <p:nvPr/>
        </p:nvSpPr>
        <p:spPr>
          <a:xfrm>
            <a:off x="4348631" y="2427317"/>
            <a:ext cx="2072640" cy="2003367"/>
          </a:xfrm>
          <a:prstGeom prst="ellips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id="{AA136A24-8794-4EDD-BB18-0D4AF58CF4DA}"/>
              </a:ext>
            </a:extLst>
          </p:cNvPr>
          <p:cNvSpPr/>
          <p:nvPr/>
        </p:nvSpPr>
        <p:spPr>
          <a:xfrm>
            <a:off x="5770729" y="2427317"/>
            <a:ext cx="2072640" cy="2003367"/>
          </a:xfrm>
          <a:prstGeom prst="ellipse">
            <a:avLst/>
          </a:prstGeom>
          <a:no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a:extLst>
              <a:ext uri="{FF2B5EF4-FFF2-40B4-BE49-F238E27FC236}">
                <a16:creationId xmlns:a16="http://schemas.microsoft.com/office/drawing/2014/main" id="{6DC7F02F-A5A3-4C3C-9786-4AC8D6E53C94}"/>
              </a:ext>
            </a:extLst>
          </p:cNvPr>
          <p:cNvSpPr/>
          <p:nvPr/>
        </p:nvSpPr>
        <p:spPr>
          <a:xfrm>
            <a:off x="5770729" y="2703366"/>
            <a:ext cx="650542" cy="1451270"/>
          </a:xfrm>
          <a:custGeom>
            <a:avLst/>
            <a:gdLst>
              <a:gd name="connsiteX0" fmla="*/ 325271 w 650542"/>
              <a:gd name="connsiteY0" fmla="*/ 0 h 1451270"/>
              <a:gd name="connsiteX1" fmla="*/ 347011 w 650542"/>
              <a:gd name="connsiteY1" fmla="*/ 17338 h 1451270"/>
              <a:gd name="connsiteX2" fmla="*/ 650542 w 650542"/>
              <a:gd name="connsiteY2" fmla="*/ 725635 h 1451270"/>
              <a:gd name="connsiteX3" fmla="*/ 347011 w 650542"/>
              <a:gd name="connsiteY3" fmla="*/ 1433933 h 1451270"/>
              <a:gd name="connsiteX4" fmla="*/ 325271 w 650542"/>
              <a:gd name="connsiteY4" fmla="*/ 1451270 h 1451270"/>
              <a:gd name="connsiteX5" fmla="*/ 303531 w 650542"/>
              <a:gd name="connsiteY5" fmla="*/ 1433933 h 1451270"/>
              <a:gd name="connsiteX6" fmla="*/ 0 w 650542"/>
              <a:gd name="connsiteY6" fmla="*/ 725635 h 1451270"/>
              <a:gd name="connsiteX7" fmla="*/ 303531 w 650542"/>
              <a:gd name="connsiteY7" fmla="*/ 17338 h 1451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0542" h="1451270">
                <a:moveTo>
                  <a:pt x="325271" y="0"/>
                </a:moveTo>
                <a:lnTo>
                  <a:pt x="347011" y="17338"/>
                </a:lnTo>
                <a:cubicBezTo>
                  <a:pt x="534548" y="198607"/>
                  <a:pt x="650542" y="449028"/>
                  <a:pt x="650542" y="725635"/>
                </a:cubicBezTo>
                <a:cubicBezTo>
                  <a:pt x="650542" y="1002243"/>
                  <a:pt x="534548" y="1252664"/>
                  <a:pt x="347011" y="1433933"/>
                </a:cubicBezTo>
                <a:lnTo>
                  <a:pt x="325271" y="1451270"/>
                </a:lnTo>
                <a:lnTo>
                  <a:pt x="303531" y="1433933"/>
                </a:lnTo>
                <a:cubicBezTo>
                  <a:pt x="115994" y="1252664"/>
                  <a:pt x="0" y="1002243"/>
                  <a:pt x="0" y="725635"/>
                </a:cubicBezTo>
                <a:cubicBezTo>
                  <a:pt x="0" y="449028"/>
                  <a:pt x="115994" y="198607"/>
                  <a:pt x="303531" y="1733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文本框 4">
            <a:extLst>
              <a:ext uri="{FF2B5EF4-FFF2-40B4-BE49-F238E27FC236}">
                <a16:creationId xmlns:a16="http://schemas.microsoft.com/office/drawing/2014/main" id="{42C0E33A-5E49-4783-B5B5-DFDAEBE0C63D}"/>
              </a:ext>
            </a:extLst>
          </p:cNvPr>
          <p:cNvSpPr txBox="1"/>
          <p:nvPr/>
        </p:nvSpPr>
        <p:spPr>
          <a:xfrm>
            <a:off x="4510348" y="3230933"/>
            <a:ext cx="1107996" cy="396134"/>
          </a:xfrm>
          <a:prstGeom prst="rect">
            <a:avLst/>
          </a:prstGeom>
          <a:noFill/>
        </p:spPr>
        <p:txBody>
          <a:bodyPr wrap="none" rtlCol="0">
            <a:spAutoFit/>
          </a:bodyPr>
          <a:lstStyle/>
          <a:p>
            <a:pPr algn="l" hangingPunct="0">
              <a:lnSpc>
                <a:spcPct val="120000"/>
              </a:lnSpc>
            </a:pPr>
            <a:r>
              <a:rPr lang="zh-CN" altLang="en-US" b="1" dirty="0">
                <a:solidFill>
                  <a:schemeClr val="accent2"/>
                </a:solidFill>
              </a:rPr>
              <a:t>草根网红</a:t>
            </a:r>
          </a:p>
        </p:txBody>
      </p:sp>
      <p:sp>
        <p:nvSpPr>
          <p:cNvPr id="6" name="文本框 5">
            <a:extLst>
              <a:ext uri="{FF2B5EF4-FFF2-40B4-BE49-F238E27FC236}">
                <a16:creationId xmlns:a16="http://schemas.microsoft.com/office/drawing/2014/main" id="{962AFA06-E25A-4434-B7E3-91C9F3086EF7}"/>
              </a:ext>
            </a:extLst>
          </p:cNvPr>
          <p:cNvSpPr txBox="1"/>
          <p:nvPr/>
        </p:nvSpPr>
        <p:spPr>
          <a:xfrm>
            <a:off x="6568991" y="3230933"/>
            <a:ext cx="1107996" cy="396134"/>
          </a:xfrm>
          <a:prstGeom prst="rect">
            <a:avLst/>
          </a:prstGeom>
          <a:noFill/>
        </p:spPr>
        <p:txBody>
          <a:bodyPr wrap="none" rtlCol="0">
            <a:spAutoFit/>
          </a:bodyPr>
          <a:lstStyle/>
          <a:p>
            <a:pPr algn="l" hangingPunct="0">
              <a:lnSpc>
                <a:spcPct val="120000"/>
              </a:lnSpc>
            </a:pPr>
            <a:r>
              <a:rPr lang="zh-CN" altLang="en-US" b="1" dirty="0">
                <a:solidFill>
                  <a:schemeClr val="accent3"/>
                </a:solidFill>
              </a:rPr>
              <a:t>主流面孔</a:t>
            </a:r>
          </a:p>
        </p:txBody>
      </p:sp>
      <p:sp>
        <p:nvSpPr>
          <p:cNvPr id="7" name="文本框 6">
            <a:extLst>
              <a:ext uri="{FF2B5EF4-FFF2-40B4-BE49-F238E27FC236}">
                <a16:creationId xmlns:a16="http://schemas.microsoft.com/office/drawing/2014/main" id="{5EE593C5-A7AB-4015-9656-D6180F9B14EA}"/>
              </a:ext>
            </a:extLst>
          </p:cNvPr>
          <p:cNvSpPr txBox="1"/>
          <p:nvPr/>
        </p:nvSpPr>
        <p:spPr>
          <a:xfrm>
            <a:off x="5881390" y="3113529"/>
            <a:ext cx="517065" cy="630942"/>
          </a:xfrm>
          <a:prstGeom prst="rect">
            <a:avLst/>
          </a:prstGeom>
          <a:noFill/>
        </p:spPr>
        <p:txBody>
          <a:bodyPr vert="eaVert" wrap="none" rtlCol="0">
            <a:spAutoFit/>
          </a:bodyPr>
          <a:lstStyle/>
          <a:p>
            <a:pPr algn="l" hangingPunct="0">
              <a:lnSpc>
                <a:spcPct val="120000"/>
              </a:lnSpc>
            </a:pPr>
            <a:r>
              <a:rPr lang="zh-CN" altLang="en-US" b="1" spc="300" dirty="0">
                <a:solidFill>
                  <a:schemeClr val="bg1"/>
                </a:solidFill>
              </a:rPr>
              <a:t>共赢</a:t>
            </a:r>
          </a:p>
        </p:txBody>
      </p:sp>
      <p:sp>
        <p:nvSpPr>
          <p:cNvPr id="11" name="文本框 10">
            <a:extLst>
              <a:ext uri="{FF2B5EF4-FFF2-40B4-BE49-F238E27FC236}">
                <a16:creationId xmlns:a16="http://schemas.microsoft.com/office/drawing/2014/main" id="{64CE5726-7CD4-46FF-9C56-2443F62CFC64}"/>
              </a:ext>
            </a:extLst>
          </p:cNvPr>
          <p:cNvSpPr txBox="1"/>
          <p:nvPr/>
        </p:nvSpPr>
        <p:spPr>
          <a:xfrm>
            <a:off x="1082091" y="1749070"/>
            <a:ext cx="2262158" cy="396134"/>
          </a:xfrm>
          <a:prstGeom prst="rect">
            <a:avLst/>
          </a:prstGeom>
          <a:noFill/>
        </p:spPr>
        <p:txBody>
          <a:bodyPr wrap="none" rtlCol="0">
            <a:spAutoFit/>
          </a:bodyPr>
          <a:lstStyle/>
          <a:p>
            <a:pPr algn="l" hangingPunct="0">
              <a:lnSpc>
                <a:spcPct val="120000"/>
              </a:lnSpc>
            </a:pPr>
            <a:r>
              <a:rPr lang="zh-CN" altLang="en-US" b="1" dirty="0"/>
              <a:t>自带流量，熟悉玩法</a:t>
            </a:r>
          </a:p>
        </p:txBody>
      </p:sp>
      <p:sp>
        <p:nvSpPr>
          <p:cNvPr id="12" name="文本框 11">
            <a:extLst>
              <a:ext uri="{FF2B5EF4-FFF2-40B4-BE49-F238E27FC236}">
                <a16:creationId xmlns:a16="http://schemas.microsoft.com/office/drawing/2014/main" id="{D026A352-CF49-422B-BF91-4893A46C55ED}"/>
              </a:ext>
            </a:extLst>
          </p:cNvPr>
          <p:cNvSpPr txBox="1"/>
          <p:nvPr/>
        </p:nvSpPr>
        <p:spPr>
          <a:xfrm>
            <a:off x="720031" y="2180259"/>
            <a:ext cx="2986279" cy="3175421"/>
          </a:xfrm>
          <a:prstGeom prst="rect">
            <a:avLst/>
          </a:prstGeom>
          <a:noFill/>
        </p:spPr>
        <p:txBody>
          <a:bodyPr wrap="square" rtlCol="0">
            <a:spAutoFit/>
          </a:bodyPr>
          <a:lstStyle/>
          <a:p>
            <a:pPr algn="just" hangingPunct="0">
              <a:lnSpc>
                <a:spcPct val="120000"/>
              </a:lnSpc>
              <a:spcAft>
                <a:spcPts val="1200"/>
              </a:spcAft>
            </a:pPr>
            <a:r>
              <a:rPr lang="zh-CN" altLang="en-US" sz="1600" dirty="0"/>
              <a:t>头部带货主播已积累千万级粉丝群体和成熟的商务对接流，同时熟悉直播内容玩法</a:t>
            </a:r>
          </a:p>
          <a:p>
            <a:pPr algn="just" hangingPunct="0">
              <a:lnSpc>
                <a:spcPct val="120000"/>
              </a:lnSpc>
              <a:spcAft>
                <a:spcPts val="1200"/>
              </a:spcAft>
            </a:pPr>
            <a:r>
              <a:rPr lang="zh-CN" altLang="en-US" sz="1600" dirty="0"/>
              <a:t>在带货主播的带动下，原本严肃的央视名嘴、地方官员、企业家放下架子，做群众喜闻乐见之事，这种“反差萌”也更受到网友喜爱，提高嘉宾自身和所代表的品牌与机构的亲民气质</a:t>
            </a:r>
          </a:p>
        </p:txBody>
      </p:sp>
      <p:sp>
        <p:nvSpPr>
          <p:cNvPr id="13" name="文本框 12">
            <a:extLst>
              <a:ext uri="{FF2B5EF4-FFF2-40B4-BE49-F238E27FC236}">
                <a16:creationId xmlns:a16="http://schemas.microsoft.com/office/drawing/2014/main" id="{81634FE7-9CEC-4390-A41B-3EF3CA0C5D50}"/>
              </a:ext>
            </a:extLst>
          </p:cNvPr>
          <p:cNvSpPr txBox="1"/>
          <p:nvPr/>
        </p:nvSpPr>
        <p:spPr>
          <a:xfrm>
            <a:off x="8847751" y="1749070"/>
            <a:ext cx="2262158" cy="396134"/>
          </a:xfrm>
          <a:prstGeom prst="rect">
            <a:avLst/>
          </a:prstGeom>
          <a:noFill/>
        </p:spPr>
        <p:txBody>
          <a:bodyPr wrap="none" rtlCol="0">
            <a:spAutoFit/>
          </a:bodyPr>
          <a:lstStyle/>
          <a:p>
            <a:pPr algn="l" hangingPunct="0">
              <a:lnSpc>
                <a:spcPct val="120000"/>
              </a:lnSpc>
            </a:pPr>
            <a:r>
              <a:rPr lang="zh-CN" altLang="en-US" b="1" dirty="0"/>
              <a:t>科班业务，信用背书</a:t>
            </a:r>
          </a:p>
        </p:txBody>
      </p:sp>
      <p:sp>
        <p:nvSpPr>
          <p:cNvPr id="14" name="文本框 13">
            <a:extLst>
              <a:ext uri="{FF2B5EF4-FFF2-40B4-BE49-F238E27FC236}">
                <a16:creationId xmlns:a16="http://schemas.microsoft.com/office/drawing/2014/main" id="{49F151A0-3A8F-472E-9987-B24EC0864F17}"/>
              </a:ext>
            </a:extLst>
          </p:cNvPr>
          <p:cNvSpPr txBox="1"/>
          <p:nvPr/>
        </p:nvSpPr>
        <p:spPr>
          <a:xfrm>
            <a:off x="8485691" y="2180259"/>
            <a:ext cx="2986279" cy="3175421"/>
          </a:xfrm>
          <a:prstGeom prst="rect">
            <a:avLst/>
          </a:prstGeom>
          <a:noFill/>
        </p:spPr>
        <p:txBody>
          <a:bodyPr wrap="square" rtlCol="0">
            <a:spAutoFit/>
          </a:bodyPr>
          <a:lstStyle/>
          <a:p>
            <a:pPr algn="just" hangingPunct="0">
              <a:lnSpc>
                <a:spcPct val="120000"/>
              </a:lnSpc>
              <a:spcAft>
                <a:spcPts val="1200"/>
              </a:spcAft>
            </a:pPr>
            <a:r>
              <a:rPr lang="en-US" altLang="zh-CN" sz="1600" dirty="0"/>
              <a:t>2020</a:t>
            </a:r>
            <a:r>
              <a:rPr lang="zh-CN" altLang="en-US" sz="1600" dirty="0"/>
              <a:t>年，央视主播某某、联合国副秘书某某某等纷纷走进淘宝头部主播直播间，加入直播带货行列</a:t>
            </a:r>
          </a:p>
          <a:p>
            <a:pPr algn="just" hangingPunct="0">
              <a:lnSpc>
                <a:spcPct val="120000"/>
              </a:lnSpc>
              <a:spcAft>
                <a:spcPts val="1200"/>
              </a:spcAft>
            </a:pPr>
            <a:r>
              <a:rPr lang="zh-CN" altLang="en-US" sz="1600" dirty="0"/>
              <a:t>代表主流价值观和政府公信力的“国家面孔”，一方面提供了产品的质量保证，另一方面也为带货主播带来了强大的信用背书，提高了主播的公众信任度</a:t>
            </a:r>
          </a:p>
        </p:txBody>
      </p:sp>
      <p:sp>
        <p:nvSpPr>
          <p:cNvPr id="15" name="椭圆 14">
            <a:extLst>
              <a:ext uri="{FF2B5EF4-FFF2-40B4-BE49-F238E27FC236}">
                <a16:creationId xmlns:a16="http://schemas.microsoft.com/office/drawing/2014/main" id="{FCA6A481-3996-427D-80D8-0735AB2A3D76}"/>
              </a:ext>
            </a:extLst>
          </p:cNvPr>
          <p:cNvSpPr/>
          <p:nvPr/>
        </p:nvSpPr>
        <p:spPr>
          <a:xfrm>
            <a:off x="4093029" y="2180259"/>
            <a:ext cx="2583844" cy="2497484"/>
          </a:xfrm>
          <a:prstGeom prst="ellipse">
            <a:avLst/>
          </a:prstGeom>
          <a:noFill/>
          <a:ln w="6350">
            <a:gradFill>
              <a:gsLst>
                <a:gs pos="0">
                  <a:schemeClr val="accent2"/>
                </a:gs>
                <a:gs pos="50000">
                  <a:schemeClr val="accent2">
                    <a:alpha val="0"/>
                  </a:schemeClr>
                </a:gs>
              </a:gsLst>
              <a:lin ang="0" scaled="0"/>
            </a:gra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59142913-29F8-4B30-80CB-340CE150E4A2}"/>
              </a:ext>
            </a:extLst>
          </p:cNvPr>
          <p:cNvSpPr/>
          <p:nvPr/>
        </p:nvSpPr>
        <p:spPr>
          <a:xfrm>
            <a:off x="5515127" y="2180259"/>
            <a:ext cx="2583844" cy="2497484"/>
          </a:xfrm>
          <a:prstGeom prst="ellipse">
            <a:avLst/>
          </a:prstGeom>
          <a:noFill/>
          <a:ln w="6350">
            <a:gradFill>
              <a:gsLst>
                <a:gs pos="50000">
                  <a:schemeClr val="accent3">
                    <a:alpha val="0"/>
                  </a:schemeClr>
                </a:gs>
                <a:gs pos="100000">
                  <a:schemeClr val="accent3"/>
                </a:gs>
              </a:gsLst>
              <a:lin ang="0" scaled="0"/>
            </a:gra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a:extLst>
              <a:ext uri="{FF2B5EF4-FFF2-40B4-BE49-F238E27FC236}">
                <a16:creationId xmlns:a16="http://schemas.microsoft.com/office/drawing/2014/main" id="{AE1B7854-25D7-4093-8CE4-A46E7B7B42A9}"/>
              </a:ext>
            </a:extLst>
          </p:cNvPr>
          <p:cNvSpPr/>
          <p:nvPr/>
        </p:nvSpPr>
        <p:spPr>
          <a:xfrm>
            <a:off x="5445760" y="6042430"/>
            <a:ext cx="6746240" cy="815570"/>
          </a:xfrm>
          <a:custGeom>
            <a:avLst/>
            <a:gdLst>
              <a:gd name="connsiteX0" fmla="*/ 3962400 w 6746240"/>
              <a:gd name="connsiteY0" fmla="*/ 1652 h 815570"/>
              <a:gd name="connsiteX1" fmla="*/ 6631652 w 6746240"/>
              <a:gd name="connsiteY1" fmla="*/ 460275 h 815570"/>
              <a:gd name="connsiteX2" fmla="*/ 6746240 w 6746240"/>
              <a:gd name="connsiteY2" fmla="*/ 490063 h 815570"/>
              <a:gd name="connsiteX3" fmla="*/ 6746240 w 6746240"/>
              <a:gd name="connsiteY3" fmla="*/ 815570 h 815570"/>
              <a:gd name="connsiteX4" fmla="*/ 23107 w 6746240"/>
              <a:gd name="connsiteY4" fmla="*/ 815570 h 815570"/>
              <a:gd name="connsiteX5" fmla="*/ 0 w 6746240"/>
              <a:gd name="connsiteY5" fmla="*/ 519812 h 815570"/>
              <a:gd name="connsiteX6" fmla="*/ 3962400 w 6746240"/>
              <a:gd name="connsiteY6" fmla="*/ 1652 h 815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46240" h="815570">
                <a:moveTo>
                  <a:pt x="3962400" y="1652"/>
                </a:moveTo>
                <a:cubicBezTo>
                  <a:pt x="4815734" y="19115"/>
                  <a:pt x="5868359" y="263881"/>
                  <a:pt x="6631652" y="460275"/>
                </a:cubicBezTo>
                <a:lnTo>
                  <a:pt x="6746240" y="490063"/>
                </a:lnTo>
                <a:lnTo>
                  <a:pt x="6746240" y="815570"/>
                </a:lnTo>
                <a:lnTo>
                  <a:pt x="23107" y="815570"/>
                </a:lnTo>
                <a:lnTo>
                  <a:pt x="0" y="519812"/>
                </a:lnTo>
                <a:cubicBezTo>
                  <a:pt x="1360593" y="248032"/>
                  <a:pt x="2721187" y="-23748"/>
                  <a:pt x="3962400" y="1652"/>
                </a:cubicBezTo>
                <a:close/>
              </a:path>
            </a:pathLst>
          </a:custGeom>
          <a:gradFill>
            <a:gsLst>
              <a:gs pos="0">
                <a:schemeClr val="accent3">
                  <a:lumMod val="87000"/>
                  <a:lumOff val="13000"/>
                </a:schemeClr>
              </a:gs>
              <a:gs pos="88000">
                <a:schemeClr val="accent3">
                  <a:lumMod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 name="任意多边形: 形状 20">
            <a:extLst>
              <a:ext uri="{FF2B5EF4-FFF2-40B4-BE49-F238E27FC236}">
                <a16:creationId xmlns:a16="http://schemas.microsoft.com/office/drawing/2014/main" id="{D712A286-C621-4B86-BC07-150FB7BCADDC}"/>
              </a:ext>
            </a:extLst>
          </p:cNvPr>
          <p:cNvSpPr/>
          <p:nvPr/>
        </p:nvSpPr>
        <p:spPr>
          <a:xfrm>
            <a:off x="0" y="6130814"/>
            <a:ext cx="10563794" cy="727186"/>
          </a:xfrm>
          <a:custGeom>
            <a:avLst/>
            <a:gdLst>
              <a:gd name="connsiteX0" fmla="*/ 0 w 10563794"/>
              <a:gd name="connsiteY0" fmla="*/ 278 h 727186"/>
              <a:gd name="connsiteX1" fmla="*/ 648084 w 10563794"/>
              <a:gd name="connsiteY1" fmla="*/ 120974 h 727186"/>
              <a:gd name="connsiteX2" fmla="*/ 2904564 w 10563794"/>
              <a:gd name="connsiteY2" fmla="*/ 337597 h 727186"/>
              <a:gd name="connsiteX3" fmla="*/ 6929717 w 10563794"/>
              <a:gd name="connsiteY3" fmla="*/ 14868 h 727186"/>
              <a:gd name="connsiteX4" fmla="*/ 10196511 w 10563794"/>
              <a:gd name="connsiteY4" fmla="*/ 628180 h 727186"/>
              <a:gd name="connsiteX5" fmla="*/ 10563794 w 10563794"/>
              <a:gd name="connsiteY5" fmla="*/ 727186 h 727186"/>
              <a:gd name="connsiteX6" fmla="*/ 0 w 10563794"/>
              <a:gd name="connsiteY6" fmla="*/ 727186 h 727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563794" h="727186">
                <a:moveTo>
                  <a:pt x="0" y="278"/>
                </a:moveTo>
                <a:lnTo>
                  <a:pt x="648084" y="120974"/>
                </a:lnTo>
                <a:cubicBezTo>
                  <a:pt x="1322714" y="239826"/>
                  <a:pt x="2036108" y="335356"/>
                  <a:pt x="2904564" y="337597"/>
                </a:cubicBezTo>
                <a:cubicBezTo>
                  <a:pt x="4062505" y="340585"/>
                  <a:pt x="5528235" y="-83744"/>
                  <a:pt x="6929717" y="14868"/>
                </a:cubicBezTo>
                <a:cubicBezTo>
                  <a:pt x="7980829" y="88827"/>
                  <a:pt x="9082366" y="336757"/>
                  <a:pt x="10196511" y="628180"/>
                </a:cubicBezTo>
                <a:lnTo>
                  <a:pt x="10563794" y="727186"/>
                </a:lnTo>
                <a:lnTo>
                  <a:pt x="0" y="727186"/>
                </a:lnTo>
                <a:close/>
              </a:path>
            </a:pathLst>
          </a:custGeom>
          <a:gradFill>
            <a:gsLst>
              <a:gs pos="0">
                <a:schemeClr val="accent2">
                  <a:lumMod val="87000"/>
                  <a:lumOff val="13000"/>
                </a:schemeClr>
              </a:gs>
              <a:gs pos="100000">
                <a:schemeClr val="accent2">
                  <a:lumMod val="8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36390354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C5FDFFF6-6821-45BB-9E04-A80F71E827FA}"/>
              </a:ext>
            </a:extLst>
          </p:cNvPr>
          <p:cNvSpPr>
            <a:spLocks noGrp="1"/>
          </p:cNvSpPr>
          <p:nvPr>
            <p:ph type="body" sz="quarter" idx="10"/>
          </p:nvPr>
        </p:nvSpPr>
        <p:spPr/>
        <p:txBody>
          <a:bodyPr/>
          <a:lstStyle/>
          <a:p>
            <a:r>
              <a:rPr lang="zh-CN" altLang="en-US" dirty="0"/>
              <a:t>官方媒体引导公共舆论</a:t>
            </a:r>
          </a:p>
        </p:txBody>
      </p:sp>
      <p:grpSp>
        <p:nvGrpSpPr>
          <p:cNvPr id="36" name="组合 35">
            <a:extLst>
              <a:ext uri="{FF2B5EF4-FFF2-40B4-BE49-F238E27FC236}">
                <a16:creationId xmlns:a16="http://schemas.microsoft.com/office/drawing/2014/main" id="{4BA61235-BAF1-4538-9C35-7E3AC771D3F3}"/>
              </a:ext>
            </a:extLst>
          </p:cNvPr>
          <p:cNvGrpSpPr/>
          <p:nvPr/>
        </p:nvGrpSpPr>
        <p:grpSpPr>
          <a:xfrm>
            <a:off x="4469771" y="-292145"/>
            <a:ext cx="8088762" cy="8088756"/>
            <a:chOff x="4469771" y="-292145"/>
            <a:chExt cx="8088762" cy="8088756"/>
          </a:xfrm>
        </p:grpSpPr>
        <p:sp>
          <p:nvSpPr>
            <p:cNvPr id="4" name="椭圆 3">
              <a:extLst>
                <a:ext uri="{FF2B5EF4-FFF2-40B4-BE49-F238E27FC236}">
                  <a16:creationId xmlns:a16="http://schemas.microsoft.com/office/drawing/2014/main" id="{5D25042F-7C93-4DE9-8589-F3A5DB645752}"/>
                </a:ext>
              </a:extLst>
            </p:cNvPr>
            <p:cNvSpPr/>
            <p:nvPr/>
          </p:nvSpPr>
          <p:spPr>
            <a:xfrm>
              <a:off x="7734043" y="2972124"/>
              <a:ext cx="1560216" cy="1560216"/>
            </a:xfrm>
            <a:prstGeom prst="ellipse">
              <a:avLst/>
            </a:prstGeom>
            <a:noFill/>
            <a:ln w="3175">
              <a:solidFill>
                <a:schemeClr val="accent3">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椭圆 26">
              <a:extLst>
                <a:ext uri="{FF2B5EF4-FFF2-40B4-BE49-F238E27FC236}">
                  <a16:creationId xmlns:a16="http://schemas.microsoft.com/office/drawing/2014/main" id="{0E659098-B916-4871-BCCD-C0EF0F31F5AA}"/>
                </a:ext>
              </a:extLst>
            </p:cNvPr>
            <p:cNvSpPr/>
            <p:nvPr/>
          </p:nvSpPr>
          <p:spPr>
            <a:xfrm>
              <a:off x="7189998" y="2428079"/>
              <a:ext cx="2648307" cy="2648306"/>
            </a:xfrm>
            <a:prstGeom prst="ellipse">
              <a:avLst/>
            </a:prstGeom>
            <a:noFill/>
            <a:ln w="3175" cap="flat" cmpd="sng" algn="ctr">
              <a:solidFill>
                <a:schemeClr val="accent3">
                  <a:lumMod val="100000"/>
                  <a:alpha val="28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8" name="椭圆 27">
              <a:extLst>
                <a:ext uri="{FF2B5EF4-FFF2-40B4-BE49-F238E27FC236}">
                  <a16:creationId xmlns:a16="http://schemas.microsoft.com/office/drawing/2014/main" id="{430D3801-A6DE-49F8-95A9-DD1F8B2513CD}"/>
                </a:ext>
              </a:extLst>
            </p:cNvPr>
            <p:cNvSpPr/>
            <p:nvPr/>
          </p:nvSpPr>
          <p:spPr>
            <a:xfrm>
              <a:off x="6645952" y="1884034"/>
              <a:ext cx="3736398" cy="3736396"/>
            </a:xfrm>
            <a:prstGeom prst="ellipse">
              <a:avLst/>
            </a:prstGeom>
            <a:noFill/>
            <a:ln w="3175" cap="flat" cmpd="sng" algn="ctr">
              <a:solidFill>
                <a:schemeClr val="accent3">
                  <a:lumMod val="100000"/>
                  <a:alpha val="21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9" name="椭圆 28">
              <a:extLst>
                <a:ext uri="{FF2B5EF4-FFF2-40B4-BE49-F238E27FC236}">
                  <a16:creationId xmlns:a16="http://schemas.microsoft.com/office/drawing/2014/main" id="{D0CC247C-6B61-4911-B36E-B517910074B8}"/>
                </a:ext>
              </a:extLst>
            </p:cNvPr>
            <p:cNvSpPr/>
            <p:nvPr/>
          </p:nvSpPr>
          <p:spPr>
            <a:xfrm>
              <a:off x="6101907" y="1339990"/>
              <a:ext cx="4824489" cy="4824486"/>
            </a:xfrm>
            <a:prstGeom prst="ellipse">
              <a:avLst/>
            </a:prstGeom>
            <a:noFill/>
            <a:ln w="3175" cap="flat" cmpd="sng" algn="ctr">
              <a:solidFill>
                <a:schemeClr val="accent3">
                  <a:lumMod val="100000"/>
                  <a:alpha val="17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0" name="椭圆 29">
              <a:extLst>
                <a:ext uri="{FF2B5EF4-FFF2-40B4-BE49-F238E27FC236}">
                  <a16:creationId xmlns:a16="http://schemas.microsoft.com/office/drawing/2014/main" id="{6271E184-B86D-4D58-A262-C8AC791C89A9}"/>
                </a:ext>
              </a:extLst>
            </p:cNvPr>
            <p:cNvSpPr/>
            <p:nvPr/>
          </p:nvSpPr>
          <p:spPr>
            <a:xfrm>
              <a:off x="5557862" y="795945"/>
              <a:ext cx="5912580" cy="5912576"/>
            </a:xfrm>
            <a:prstGeom prst="ellipse">
              <a:avLst/>
            </a:prstGeom>
            <a:noFill/>
            <a:ln w="3175" cap="flat" cmpd="sng" algn="ctr">
              <a:solidFill>
                <a:schemeClr val="accent3">
                  <a:lumMod val="100000"/>
                  <a:alpha val="13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1" name="椭圆 30">
              <a:extLst>
                <a:ext uri="{FF2B5EF4-FFF2-40B4-BE49-F238E27FC236}">
                  <a16:creationId xmlns:a16="http://schemas.microsoft.com/office/drawing/2014/main" id="{3877E4FE-C1F6-4803-A647-F96606FA6652}"/>
                </a:ext>
              </a:extLst>
            </p:cNvPr>
            <p:cNvSpPr/>
            <p:nvPr/>
          </p:nvSpPr>
          <p:spPr>
            <a:xfrm>
              <a:off x="5013816" y="251900"/>
              <a:ext cx="7000671" cy="7000666"/>
            </a:xfrm>
            <a:prstGeom prst="ellipse">
              <a:avLst/>
            </a:prstGeom>
            <a:noFill/>
            <a:ln w="3175" cap="flat" cmpd="sng" algn="ctr">
              <a:solidFill>
                <a:schemeClr val="accent3">
                  <a:lumMod val="100000"/>
                  <a:alpha val="8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6" name="椭圆 25">
              <a:extLst>
                <a:ext uri="{FF2B5EF4-FFF2-40B4-BE49-F238E27FC236}">
                  <a16:creationId xmlns:a16="http://schemas.microsoft.com/office/drawing/2014/main" id="{3D811298-2223-40F8-8F73-191300FFD616}"/>
                </a:ext>
              </a:extLst>
            </p:cNvPr>
            <p:cNvSpPr/>
            <p:nvPr/>
          </p:nvSpPr>
          <p:spPr>
            <a:xfrm>
              <a:off x="4469771" y="-292145"/>
              <a:ext cx="8088762" cy="8088756"/>
            </a:xfrm>
            <a:prstGeom prst="ellipse">
              <a:avLst/>
            </a:prstGeom>
            <a:noFill/>
            <a:ln w="3175">
              <a:solidFill>
                <a:schemeClr val="accent3">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5" name="图形 34" descr="无线话筒 轮廓">
              <a:extLst>
                <a:ext uri="{FF2B5EF4-FFF2-40B4-BE49-F238E27FC236}">
                  <a16:creationId xmlns:a16="http://schemas.microsoft.com/office/drawing/2014/main" id="{781DAE81-95BF-47E3-928F-932D9EA20672}"/>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8185434" y="3423515"/>
              <a:ext cx="657436" cy="657436"/>
            </a:xfrm>
            <a:prstGeom prst="rect">
              <a:avLst/>
            </a:prstGeom>
          </p:spPr>
        </p:pic>
      </p:grpSp>
      <p:grpSp>
        <p:nvGrpSpPr>
          <p:cNvPr id="19" name="组合 18">
            <a:extLst>
              <a:ext uri="{FF2B5EF4-FFF2-40B4-BE49-F238E27FC236}">
                <a16:creationId xmlns:a16="http://schemas.microsoft.com/office/drawing/2014/main" id="{B3D4250C-F9C5-49AA-9BE9-D75AA9CAD2E2}"/>
              </a:ext>
            </a:extLst>
          </p:cNvPr>
          <p:cNvGrpSpPr/>
          <p:nvPr/>
        </p:nvGrpSpPr>
        <p:grpSpPr>
          <a:xfrm>
            <a:off x="6999970" y="1666491"/>
            <a:ext cx="1560216" cy="846416"/>
            <a:chOff x="7172690" y="1666491"/>
            <a:chExt cx="1560216" cy="846416"/>
          </a:xfrm>
        </p:grpSpPr>
        <p:sp>
          <p:nvSpPr>
            <p:cNvPr id="5" name="任意多边形: 形状 4">
              <a:extLst>
                <a:ext uri="{FF2B5EF4-FFF2-40B4-BE49-F238E27FC236}">
                  <a16:creationId xmlns:a16="http://schemas.microsoft.com/office/drawing/2014/main" id="{F10BEC80-C2BA-41AB-BF18-DF2A774BE558}"/>
                </a:ext>
              </a:extLst>
            </p:cNvPr>
            <p:cNvSpPr/>
            <p:nvPr/>
          </p:nvSpPr>
          <p:spPr>
            <a:xfrm flipV="1">
              <a:off x="7172690" y="1666491"/>
              <a:ext cx="1560216" cy="846416"/>
            </a:xfrm>
            <a:custGeom>
              <a:avLst/>
              <a:gdLst>
                <a:gd name="connsiteX0" fmla="*/ 2202026 w 2304661"/>
                <a:gd name="connsiteY0" fmla="*/ 1250276 h 1250276"/>
                <a:gd name="connsiteX1" fmla="*/ 102635 w 2304661"/>
                <a:gd name="connsiteY1" fmla="*/ 1250276 h 1250276"/>
                <a:gd name="connsiteX2" fmla="*/ 0 w 2304661"/>
                <a:gd name="connsiteY2" fmla="*/ 1147641 h 1250276"/>
                <a:gd name="connsiteX3" fmla="*/ 0 w 2304661"/>
                <a:gd name="connsiteY3" fmla="*/ 345205 h 1250276"/>
                <a:gd name="connsiteX4" fmla="*/ 102635 w 2304661"/>
                <a:gd name="connsiteY4" fmla="*/ 242570 h 1250276"/>
                <a:gd name="connsiteX5" fmla="*/ 292476 w 2304661"/>
                <a:gd name="connsiteY5" fmla="*/ 242570 h 1250276"/>
                <a:gd name="connsiteX6" fmla="*/ 227706 w 2304661"/>
                <a:gd name="connsiteY6" fmla="*/ 0 h 1250276"/>
                <a:gd name="connsiteX7" fmla="*/ 573328 w 2304661"/>
                <a:gd name="connsiteY7" fmla="*/ 242570 h 1250276"/>
                <a:gd name="connsiteX8" fmla="*/ 2202026 w 2304661"/>
                <a:gd name="connsiteY8" fmla="*/ 242570 h 1250276"/>
                <a:gd name="connsiteX9" fmla="*/ 2304661 w 2304661"/>
                <a:gd name="connsiteY9" fmla="*/ 345205 h 1250276"/>
                <a:gd name="connsiteX10" fmla="*/ 2304661 w 2304661"/>
                <a:gd name="connsiteY10" fmla="*/ 1147641 h 1250276"/>
                <a:gd name="connsiteX11" fmla="*/ 2202026 w 2304661"/>
                <a:gd name="connsiteY11" fmla="*/ 1250276 h 1250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04661" h="1250276">
                  <a:moveTo>
                    <a:pt x="2202026" y="1250276"/>
                  </a:moveTo>
                  <a:lnTo>
                    <a:pt x="102635" y="1250276"/>
                  </a:lnTo>
                  <a:cubicBezTo>
                    <a:pt x="45951" y="1250276"/>
                    <a:pt x="0" y="1204325"/>
                    <a:pt x="0" y="1147641"/>
                  </a:cubicBezTo>
                  <a:lnTo>
                    <a:pt x="0" y="345205"/>
                  </a:lnTo>
                  <a:cubicBezTo>
                    <a:pt x="0" y="288521"/>
                    <a:pt x="45951" y="242570"/>
                    <a:pt x="102635" y="242570"/>
                  </a:cubicBezTo>
                  <a:lnTo>
                    <a:pt x="292476" y="242570"/>
                  </a:lnTo>
                  <a:lnTo>
                    <a:pt x="227706" y="0"/>
                  </a:lnTo>
                  <a:lnTo>
                    <a:pt x="573328" y="242570"/>
                  </a:lnTo>
                  <a:lnTo>
                    <a:pt x="2202026" y="242570"/>
                  </a:lnTo>
                  <a:cubicBezTo>
                    <a:pt x="2258710" y="242570"/>
                    <a:pt x="2304661" y="288521"/>
                    <a:pt x="2304661" y="345205"/>
                  </a:cubicBezTo>
                  <a:lnTo>
                    <a:pt x="2304661" y="1147641"/>
                  </a:lnTo>
                  <a:cubicBezTo>
                    <a:pt x="2304661" y="1204325"/>
                    <a:pt x="2258710" y="1250276"/>
                    <a:pt x="2202026" y="1250276"/>
                  </a:cubicBezTo>
                  <a:close/>
                </a:path>
              </a:pathLst>
            </a:cu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bg1"/>
                </a:solidFill>
              </a:endParaRPr>
            </a:p>
          </p:txBody>
        </p:sp>
        <p:sp>
          <p:nvSpPr>
            <p:cNvPr id="8" name="文本框 7">
              <a:extLst>
                <a:ext uri="{FF2B5EF4-FFF2-40B4-BE49-F238E27FC236}">
                  <a16:creationId xmlns:a16="http://schemas.microsoft.com/office/drawing/2014/main" id="{FDC9D25E-95B1-466D-AAA4-EC3F2D6A9B7A}"/>
                </a:ext>
              </a:extLst>
            </p:cNvPr>
            <p:cNvSpPr txBox="1"/>
            <p:nvPr/>
          </p:nvSpPr>
          <p:spPr>
            <a:xfrm>
              <a:off x="7442104" y="1833983"/>
              <a:ext cx="1082348" cy="328551"/>
            </a:xfrm>
            <a:prstGeom prst="rect">
              <a:avLst/>
            </a:prstGeom>
            <a:noFill/>
          </p:spPr>
          <p:txBody>
            <a:bodyPr wrap="none" rtlCol="0">
              <a:spAutoFit/>
            </a:bodyPr>
            <a:lstStyle/>
            <a:p>
              <a:pPr algn="l" hangingPunct="0">
                <a:lnSpc>
                  <a:spcPct val="120000"/>
                </a:lnSpc>
              </a:pPr>
              <a:r>
                <a:rPr lang="zh-CN" altLang="en-US" sz="1400" dirty="0">
                  <a:solidFill>
                    <a:schemeClr val="bg1"/>
                  </a:solidFill>
                </a:rPr>
                <a:t>官媒发话了</a:t>
              </a:r>
            </a:p>
          </p:txBody>
        </p:sp>
      </p:grpSp>
      <p:grpSp>
        <p:nvGrpSpPr>
          <p:cNvPr id="17" name="组合 16">
            <a:extLst>
              <a:ext uri="{FF2B5EF4-FFF2-40B4-BE49-F238E27FC236}">
                <a16:creationId xmlns:a16="http://schemas.microsoft.com/office/drawing/2014/main" id="{A1C6BF14-34EA-45DA-B679-288BF97BDE2B}"/>
              </a:ext>
            </a:extLst>
          </p:cNvPr>
          <p:cNvGrpSpPr/>
          <p:nvPr/>
        </p:nvGrpSpPr>
        <p:grpSpPr>
          <a:xfrm>
            <a:off x="8910910" y="4642292"/>
            <a:ext cx="1560216" cy="846416"/>
            <a:chOff x="8506396" y="4381212"/>
            <a:chExt cx="1560216" cy="846416"/>
          </a:xfrm>
        </p:grpSpPr>
        <p:sp>
          <p:nvSpPr>
            <p:cNvPr id="7" name="任意多边形: 形状 6">
              <a:extLst>
                <a:ext uri="{FF2B5EF4-FFF2-40B4-BE49-F238E27FC236}">
                  <a16:creationId xmlns:a16="http://schemas.microsoft.com/office/drawing/2014/main" id="{49CDA17A-0168-42D5-B25A-BEB9B62C61DD}"/>
                </a:ext>
              </a:extLst>
            </p:cNvPr>
            <p:cNvSpPr/>
            <p:nvPr/>
          </p:nvSpPr>
          <p:spPr>
            <a:xfrm flipH="1" flipV="1">
              <a:off x="8506396" y="4381212"/>
              <a:ext cx="1560216" cy="846416"/>
            </a:xfrm>
            <a:custGeom>
              <a:avLst/>
              <a:gdLst>
                <a:gd name="connsiteX0" fmla="*/ 2202026 w 2304661"/>
                <a:gd name="connsiteY0" fmla="*/ 1250276 h 1250276"/>
                <a:gd name="connsiteX1" fmla="*/ 102635 w 2304661"/>
                <a:gd name="connsiteY1" fmla="*/ 1250276 h 1250276"/>
                <a:gd name="connsiteX2" fmla="*/ 0 w 2304661"/>
                <a:gd name="connsiteY2" fmla="*/ 1147641 h 1250276"/>
                <a:gd name="connsiteX3" fmla="*/ 0 w 2304661"/>
                <a:gd name="connsiteY3" fmla="*/ 345205 h 1250276"/>
                <a:gd name="connsiteX4" fmla="*/ 102635 w 2304661"/>
                <a:gd name="connsiteY4" fmla="*/ 242570 h 1250276"/>
                <a:gd name="connsiteX5" fmla="*/ 292476 w 2304661"/>
                <a:gd name="connsiteY5" fmla="*/ 242570 h 1250276"/>
                <a:gd name="connsiteX6" fmla="*/ 227706 w 2304661"/>
                <a:gd name="connsiteY6" fmla="*/ 0 h 1250276"/>
                <a:gd name="connsiteX7" fmla="*/ 573328 w 2304661"/>
                <a:gd name="connsiteY7" fmla="*/ 242570 h 1250276"/>
                <a:gd name="connsiteX8" fmla="*/ 2202026 w 2304661"/>
                <a:gd name="connsiteY8" fmla="*/ 242570 h 1250276"/>
                <a:gd name="connsiteX9" fmla="*/ 2304661 w 2304661"/>
                <a:gd name="connsiteY9" fmla="*/ 345205 h 1250276"/>
                <a:gd name="connsiteX10" fmla="*/ 2304661 w 2304661"/>
                <a:gd name="connsiteY10" fmla="*/ 1147641 h 1250276"/>
                <a:gd name="connsiteX11" fmla="*/ 2202026 w 2304661"/>
                <a:gd name="connsiteY11" fmla="*/ 1250276 h 1250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04661" h="1250276">
                  <a:moveTo>
                    <a:pt x="2202026" y="1250276"/>
                  </a:moveTo>
                  <a:lnTo>
                    <a:pt x="102635" y="1250276"/>
                  </a:lnTo>
                  <a:cubicBezTo>
                    <a:pt x="45951" y="1250276"/>
                    <a:pt x="0" y="1204325"/>
                    <a:pt x="0" y="1147641"/>
                  </a:cubicBezTo>
                  <a:lnTo>
                    <a:pt x="0" y="345205"/>
                  </a:lnTo>
                  <a:cubicBezTo>
                    <a:pt x="0" y="288521"/>
                    <a:pt x="45951" y="242570"/>
                    <a:pt x="102635" y="242570"/>
                  </a:cubicBezTo>
                  <a:lnTo>
                    <a:pt x="292476" y="242570"/>
                  </a:lnTo>
                  <a:lnTo>
                    <a:pt x="227706" y="0"/>
                  </a:lnTo>
                  <a:lnTo>
                    <a:pt x="573328" y="242570"/>
                  </a:lnTo>
                  <a:lnTo>
                    <a:pt x="2202026" y="242570"/>
                  </a:lnTo>
                  <a:cubicBezTo>
                    <a:pt x="2258710" y="242570"/>
                    <a:pt x="2304661" y="288521"/>
                    <a:pt x="2304661" y="345205"/>
                  </a:cubicBezTo>
                  <a:lnTo>
                    <a:pt x="2304661" y="1147641"/>
                  </a:lnTo>
                  <a:cubicBezTo>
                    <a:pt x="2304661" y="1204325"/>
                    <a:pt x="2258710" y="1250276"/>
                    <a:pt x="2202026" y="1250276"/>
                  </a:cubicBezTo>
                  <a:close/>
                </a:path>
              </a:pathLst>
            </a:cu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9" name="文本框 8">
              <a:extLst>
                <a:ext uri="{FF2B5EF4-FFF2-40B4-BE49-F238E27FC236}">
                  <a16:creationId xmlns:a16="http://schemas.microsoft.com/office/drawing/2014/main" id="{AF030DB9-8774-4442-A8C9-FF8BFADB04AF}"/>
                </a:ext>
              </a:extLst>
            </p:cNvPr>
            <p:cNvSpPr txBox="1"/>
            <p:nvPr/>
          </p:nvSpPr>
          <p:spPr>
            <a:xfrm>
              <a:off x="8732906" y="4419438"/>
              <a:ext cx="1107197" cy="587084"/>
            </a:xfrm>
            <a:prstGeom prst="rect">
              <a:avLst/>
            </a:prstGeom>
            <a:noFill/>
          </p:spPr>
          <p:txBody>
            <a:bodyPr wrap="square" rtlCol="0">
              <a:spAutoFit/>
            </a:bodyPr>
            <a:lstStyle/>
            <a:p>
              <a:pPr algn="ctr" hangingPunct="0">
                <a:lnSpc>
                  <a:spcPct val="120000"/>
                </a:lnSpc>
              </a:pPr>
              <a:r>
                <a:rPr lang="zh-CN" altLang="en-US" sz="1400" dirty="0">
                  <a:solidFill>
                    <a:schemeClr val="bg1"/>
                  </a:solidFill>
                </a:rPr>
                <a:t>中国队</a:t>
              </a:r>
              <a:r>
                <a:rPr lang="en-US" altLang="zh-CN" sz="1400" dirty="0">
                  <a:solidFill>
                    <a:schemeClr val="bg1"/>
                  </a:solidFill>
                </a:rPr>
                <a:t>88</a:t>
              </a:r>
              <a:r>
                <a:rPr lang="zh-CN" altLang="en-US" sz="1400" dirty="0">
                  <a:solidFill>
                    <a:schemeClr val="bg1"/>
                  </a:solidFill>
                </a:rPr>
                <a:t>枚奖牌收官</a:t>
              </a:r>
            </a:p>
          </p:txBody>
        </p:sp>
      </p:grpSp>
      <p:grpSp>
        <p:nvGrpSpPr>
          <p:cNvPr id="16" name="组合 15">
            <a:extLst>
              <a:ext uri="{FF2B5EF4-FFF2-40B4-BE49-F238E27FC236}">
                <a16:creationId xmlns:a16="http://schemas.microsoft.com/office/drawing/2014/main" id="{13D78A89-3C4E-400A-BB7F-0FE1BC87F873}"/>
              </a:ext>
            </a:extLst>
          </p:cNvPr>
          <p:cNvGrpSpPr/>
          <p:nvPr/>
        </p:nvGrpSpPr>
        <p:grpSpPr>
          <a:xfrm>
            <a:off x="6333529" y="3684090"/>
            <a:ext cx="1790612" cy="971406"/>
            <a:chOff x="6277384" y="3429000"/>
            <a:chExt cx="1790612" cy="971406"/>
          </a:xfrm>
        </p:grpSpPr>
        <p:sp>
          <p:nvSpPr>
            <p:cNvPr id="11" name="任意多边形: 形状 10">
              <a:extLst>
                <a:ext uri="{FF2B5EF4-FFF2-40B4-BE49-F238E27FC236}">
                  <a16:creationId xmlns:a16="http://schemas.microsoft.com/office/drawing/2014/main" id="{2DB75618-DBA5-415E-B31B-9696732D691C}"/>
                </a:ext>
              </a:extLst>
            </p:cNvPr>
            <p:cNvSpPr/>
            <p:nvPr/>
          </p:nvSpPr>
          <p:spPr>
            <a:xfrm flipV="1">
              <a:off x="6277384" y="3429000"/>
              <a:ext cx="1790612" cy="971406"/>
            </a:xfrm>
            <a:custGeom>
              <a:avLst/>
              <a:gdLst>
                <a:gd name="connsiteX0" fmla="*/ 2202026 w 2304661"/>
                <a:gd name="connsiteY0" fmla="*/ 1250276 h 1250276"/>
                <a:gd name="connsiteX1" fmla="*/ 102635 w 2304661"/>
                <a:gd name="connsiteY1" fmla="*/ 1250276 h 1250276"/>
                <a:gd name="connsiteX2" fmla="*/ 0 w 2304661"/>
                <a:gd name="connsiteY2" fmla="*/ 1147641 h 1250276"/>
                <a:gd name="connsiteX3" fmla="*/ 0 w 2304661"/>
                <a:gd name="connsiteY3" fmla="*/ 345205 h 1250276"/>
                <a:gd name="connsiteX4" fmla="*/ 102635 w 2304661"/>
                <a:gd name="connsiteY4" fmla="*/ 242570 h 1250276"/>
                <a:gd name="connsiteX5" fmla="*/ 292476 w 2304661"/>
                <a:gd name="connsiteY5" fmla="*/ 242570 h 1250276"/>
                <a:gd name="connsiteX6" fmla="*/ 227706 w 2304661"/>
                <a:gd name="connsiteY6" fmla="*/ 0 h 1250276"/>
                <a:gd name="connsiteX7" fmla="*/ 573328 w 2304661"/>
                <a:gd name="connsiteY7" fmla="*/ 242570 h 1250276"/>
                <a:gd name="connsiteX8" fmla="*/ 2202026 w 2304661"/>
                <a:gd name="connsiteY8" fmla="*/ 242570 h 1250276"/>
                <a:gd name="connsiteX9" fmla="*/ 2304661 w 2304661"/>
                <a:gd name="connsiteY9" fmla="*/ 345205 h 1250276"/>
                <a:gd name="connsiteX10" fmla="*/ 2304661 w 2304661"/>
                <a:gd name="connsiteY10" fmla="*/ 1147641 h 1250276"/>
                <a:gd name="connsiteX11" fmla="*/ 2202026 w 2304661"/>
                <a:gd name="connsiteY11" fmla="*/ 1250276 h 1250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04661" h="1250276">
                  <a:moveTo>
                    <a:pt x="2202026" y="1250276"/>
                  </a:moveTo>
                  <a:lnTo>
                    <a:pt x="102635" y="1250276"/>
                  </a:lnTo>
                  <a:cubicBezTo>
                    <a:pt x="45951" y="1250276"/>
                    <a:pt x="0" y="1204325"/>
                    <a:pt x="0" y="1147641"/>
                  </a:cubicBezTo>
                  <a:lnTo>
                    <a:pt x="0" y="345205"/>
                  </a:lnTo>
                  <a:cubicBezTo>
                    <a:pt x="0" y="288521"/>
                    <a:pt x="45951" y="242570"/>
                    <a:pt x="102635" y="242570"/>
                  </a:cubicBezTo>
                  <a:lnTo>
                    <a:pt x="292476" y="242570"/>
                  </a:lnTo>
                  <a:lnTo>
                    <a:pt x="227706" y="0"/>
                  </a:lnTo>
                  <a:lnTo>
                    <a:pt x="573328" y="242570"/>
                  </a:lnTo>
                  <a:lnTo>
                    <a:pt x="2202026" y="242570"/>
                  </a:lnTo>
                  <a:cubicBezTo>
                    <a:pt x="2258710" y="242570"/>
                    <a:pt x="2304661" y="288521"/>
                    <a:pt x="2304661" y="345205"/>
                  </a:cubicBezTo>
                  <a:lnTo>
                    <a:pt x="2304661" y="1147641"/>
                  </a:lnTo>
                  <a:cubicBezTo>
                    <a:pt x="2304661" y="1204325"/>
                    <a:pt x="2258710" y="1250276"/>
                    <a:pt x="2202026" y="1250276"/>
                  </a:cubicBezTo>
                  <a:close/>
                </a:path>
              </a:pathLst>
            </a:cu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10" name="文本框 9">
              <a:extLst>
                <a:ext uri="{FF2B5EF4-FFF2-40B4-BE49-F238E27FC236}">
                  <a16:creationId xmlns:a16="http://schemas.microsoft.com/office/drawing/2014/main" id="{F7EA231E-B7B6-408B-9D38-990AAC0D570D}"/>
                </a:ext>
              </a:extLst>
            </p:cNvPr>
            <p:cNvSpPr txBox="1"/>
            <p:nvPr/>
          </p:nvSpPr>
          <p:spPr>
            <a:xfrm>
              <a:off x="6476138" y="3523657"/>
              <a:ext cx="1454064" cy="587084"/>
            </a:xfrm>
            <a:prstGeom prst="rect">
              <a:avLst/>
            </a:prstGeom>
            <a:noFill/>
          </p:spPr>
          <p:txBody>
            <a:bodyPr wrap="square" rtlCol="0">
              <a:spAutoFit/>
            </a:bodyPr>
            <a:lstStyle/>
            <a:p>
              <a:pPr algn="l" hangingPunct="0">
                <a:lnSpc>
                  <a:spcPct val="120000"/>
                </a:lnSpc>
              </a:pPr>
              <a:r>
                <a:rPr lang="zh-CN" altLang="en-US" sz="1400" dirty="0">
                  <a:solidFill>
                    <a:schemeClr val="bg1"/>
                  </a:solidFill>
                </a:rPr>
                <a:t>人民日报评封丘学生营养餐事件</a:t>
              </a:r>
            </a:p>
          </p:txBody>
        </p:sp>
      </p:grpSp>
      <p:grpSp>
        <p:nvGrpSpPr>
          <p:cNvPr id="15" name="组合 14">
            <a:extLst>
              <a:ext uri="{FF2B5EF4-FFF2-40B4-BE49-F238E27FC236}">
                <a16:creationId xmlns:a16="http://schemas.microsoft.com/office/drawing/2014/main" id="{909C2662-F1FF-4020-B6FC-507600E6E85A}"/>
              </a:ext>
            </a:extLst>
          </p:cNvPr>
          <p:cNvGrpSpPr/>
          <p:nvPr/>
        </p:nvGrpSpPr>
        <p:grpSpPr>
          <a:xfrm>
            <a:off x="8514151" y="2571248"/>
            <a:ext cx="1790612" cy="971406"/>
            <a:chOff x="8430560" y="2650520"/>
            <a:chExt cx="1790612" cy="971406"/>
          </a:xfrm>
        </p:grpSpPr>
        <p:sp>
          <p:nvSpPr>
            <p:cNvPr id="12" name="任意多边形: 形状 11">
              <a:extLst>
                <a:ext uri="{FF2B5EF4-FFF2-40B4-BE49-F238E27FC236}">
                  <a16:creationId xmlns:a16="http://schemas.microsoft.com/office/drawing/2014/main" id="{A615B201-97DB-4BA6-8DEB-3529CACD99B4}"/>
                </a:ext>
              </a:extLst>
            </p:cNvPr>
            <p:cNvSpPr/>
            <p:nvPr/>
          </p:nvSpPr>
          <p:spPr>
            <a:xfrm flipH="1" flipV="1">
              <a:off x="8430560" y="2650520"/>
              <a:ext cx="1790612" cy="971406"/>
            </a:xfrm>
            <a:custGeom>
              <a:avLst/>
              <a:gdLst>
                <a:gd name="connsiteX0" fmla="*/ 2202026 w 2304661"/>
                <a:gd name="connsiteY0" fmla="*/ 1250276 h 1250276"/>
                <a:gd name="connsiteX1" fmla="*/ 102635 w 2304661"/>
                <a:gd name="connsiteY1" fmla="*/ 1250276 h 1250276"/>
                <a:gd name="connsiteX2" fmla="*/ 0 w 2304661"/>
                <a:gd name="connsiteY2" fmla="*/ 1147641 h 1250276"/>
                <a:gd name="connsiteX3" fmla="*/ 0 w 2304661"/>
                <a:gd name="connsiteY3" fmla="*/ 345205 h 1250276"/>
                <a:gd name="connsiteX4" fmla="*/ 102635 w 2304661"/>
                <a:gd name="connsiteY4" fmla="*/ 242570 h 1250276"/>
                <a:gd name="connsiteX5" fmla="*/ 292476 w 2304661"/>
                <a:gd name="connsiteY5" fmla="*/ 242570 h 1250276"/>
                <a:gd name="connsiteX6" fmla="*/ 227706 w 2304661"/>
                <a:gd name="connsiteY6" fmla="*/ 0 h 1250276"/>
                <a:gd name="connsiteX7" fmla="*/ 573328 w 2304661"/>
                <a:gd name="connsiteY7" fmla="*/ 242570 h 1250276"/>
                <a:gd name="connsiteX8" fmla="*/ 2202026 w 2304661"/>
                <a:gd name="connsiteY8" fmla="*/ 242570 h 1250276"/>
                <a:gd name="connsiteX9" fmla="*/ 2304661 w 2304661"/>
                <a:gd name="connsiteY9" fmla="*/ 345205 h 1250276"/>
                <a:gd name="connsiteX10" fmla="*/ 2304661 w 2304661"/>
                <a:gd name="connsiteY10" fmla="*/ 1147641 h 1250276"/>
                <a:gd name="connsiteX11" fmla="*/ 2202026 w 2304661"/>
                <a:gd name="connsiteY11" fmla="*/ 1250276 h 1250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04661" h="1250276">
                  <a:moveTo>
                    <a:pt x="2202026" y="1250276"/>
                  </a:moveTo>
                  <a:lnTo>
                    <a:pt x="102635" y="1250276"/>
                  </a:lnTo>
                  <a:cubicBezTo>
                    <a:pt x="45951" y="1250276"/>
                    <a:pt x="0" y="1204325"/>
                    <a:pt x="0" y="1147641"/>
                  </a:cubicBezTo>
                  <a:lnTo>
                    <a:pt x="0" y="345205"/>
                  </a:lnTo>
                  <a:cubicBezTo>
                    <a:pt x="0" y="288521"/>
                    <a:pt x="45951" y="242570"/>
                    <a:pt x="102635" y="242570"/>
                  </a:cubicBezTo>
                  <a:lnTo>
                    <a:pt x="292476" y="242570"/>
                  </a:lnTo>
                  <a:lnTo>
                    <a:pt x="227706" y="0"/>
                  </a:lnTo>
                  <a:lnTo>
                    <a:pt x="573328" y="242570"/>
                  </a:lnTo>
                  <a:lnTo>
                    <a:pt x="2202026" y="242570"/>
                  </a:lnTo>
                  <a:cubicBezTo>
                    <a:pt x="2258710" y="242570"/>
                    <a:pt x="2304661" y="288521"/>
                    <a:pt x="2304661" y="345205"/>
                  </a:cubicBezTo>
                  <a:lnTo>
                    <a:pt x="2304661" y="1147641"/>
                  </a:lnTo>
                  <a:cubicBezTo>
                    <a:pt x="2304661" y="1204325"/>
                    <a:pt x="2258710" y="1250276"/>
                    <a:pt x="2202026" y="1250276"/>
                  </a:cubicBezTo>
                  <a:close/>
                </a:path>
              </a:pathLst>
            </a:cu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13" name="文本框 12">
              <a:extLst>
                <a:ext uri="{FF2B5EF4-FFF2-40B4-BE49-F238E27FC236}">
                  <a16:creationId xmlns:a16="http://schemas.microsoft.com/office/drawing/2014/main" id="{959E8158-7CFF-4C83-88BF-E5704FFDE30C}"/>
                </a:ext>
              </a:extLst>
            </p:cNvPr>
            <p:cNvSpPr txBox="1"/>
            <p:nvPr/>
          </p:nvSpPr>
          <p:spPr>
            <a:xfrm>
              <a:off x="8674723" y="2742535"/>
              <a:ext cx="1290320" cy="587084"/>
            </a:xfrm>
            <a:prstGeom prst="rect">
              <a:avLst/>
            </a:prstGeom>
            <a:noFill/>
          </p:spPr>
          <p:txBody>
            <a:bodyPr wrap="square" rtlCol="0">
              <a:spAutoFit/>
            </a:bodyPr>
            <a:lstStyle/>
            <a:p>
              <a:pPr algn="ctr" hangingPunct="0">
                <a:lnSpc>
                  <a:spcPct val="120000"/>
                </a:lnSpc>
              </a:pPr>
              <a:r>
                <a:rPr lang="en-US" altLang="zh-CN" sz="1400" dirty="0">
                  <a:solidFill>
                    <a:schemeClr val="bg1"/>
                  </a:solidFill>
                </a:rPr>
                <a:t>31</a:t>
              </a:r>
              <a:r>
                <a:rPr lang="zh-CN" altLang="en-US" sz="1400" dirty="0">
                  <a:solidFill>
                    <a:schemeClr val="bg1"/>
                  </a:solidFill>
                </a:rPr>
                <a:t>省区市新增本土确诊</a:t>
              </a:r>
              <a:r>
                <a:rPr lang="en-US" altLang="zh-CN" sz="1400" dirty="0">
                  <a:solidFill>
                    <a:schemeClr val="bg1"/>
                  </a:solidFill>
                </a:rPr>
                <a:t>X</a:t>
              </a:r>
              <a:r>
                <a:rPr lang="zh-CN" altLang="en-US" sz="1400" dirty="0">
                  <a:solidFill>
                    <a:schemeClr val="bg1"/>
                  </a:solidFill>
                </a:rPr>
                <a:t>例</a:t>
              </a:r>
            </a:p>
          </p:txBody>
        </p:sp>
      </p:grpSp>
      <p:sp>
        <p:nvSpPr>
          <p:cNvPr id="18" name="任意多边形: 形状 17">
            <a:extLst>
              <a:ext uri="{FF2B5EF4-FFF2-40B4-BE49-F238E27FC236}">
                <a16:creationId xmlns:a16="http://schemas.microsoft.com/office/drawing/2014/main" id="{B6B13520-2C54-4354-8374-49254E190E11}"/>
              </a:ext>
            </a:extLst>
          </p:cNvPr>
          <p:cNvSpPr/>
          <p:nvPr/>
        </p:nvSpPr>
        <p:spPr>
          <a:xfrm flipV="1">
            <a:off x="7021872" y="5096064"/>
            <a:ext cx="1174431" cy="637128"/>
          </a:xfrm>
          <a:custGeom>
            <a:avLst/>
            <a:gdLst>
              <a:gd name="connsiteX0" fmla="*/ 2202026 w 2304661"/>
              <a:gd name="connsiteY0" fmla="*/ 1250276 h 1250276"/>
              <a:gd name="connsiteX1" fmla="*/ 102635 w 2304661"/>
              <a:gd name="connsiteY1" fmla="*/ 1250276 h 1250276"/>
              <a:gd name="connsiteX2" fmla="*/ 0 w 2304661"/>
              <a:gd name="connsiteY2" fmla="*/ 1147641 h 1250276"/>
              <a:gd name="connsiteX3" fmla="*/ 0 w 2304661"/>
              <a:gd name="connsiteY3" fmla="*/ 345205 h 1250276"/>
              <a:gd name="connsiteX4" fmla="*/ 102635 w 2304661"/>
              <a:gd name="connsiteY4" fmla="*/ 242570 h 1250276"/>
              <a:gd name="connsiteX5" fmla="*/ 292476 w 2304661"/>
              <a:gd name="connsiteY5" fmla="*/ 242570 h 1250276"/>
              <a:gd name="connsiteX6" fmla="*/ 227706 w 2304661"/>
              <a:gd name="connsiteY6" fmla="*/ 0 h 1250276"/>
              <a:gd name="connsiteX7" fmla="*/ 573328 w 2304661"/>
              <a:gd name="connsiteY7" fmla="*/ 242570 h 1250276"/>
              <a:gd name="connsiteX8" fmla="*/ 2202026 w 2304661"/>
              <a:gd name="connsiteY8" fmla="*/ 242570 h 1250276"/>
              <a:gd name="connsiteX9" fmla="*/ 2304661 w 2304661"/>
              <a:gd name="connsiteY9" fmla="*/ 345205 h 1250276"/>
              <a:gd name="connsiteX10" fmla="*/ 2304661 w 2304661"/>
              <a:gd name="connsiteY10" fmla="*/ 1147641 h 1250276"/>
              <a:gd name="connsiteX11" fmla="*/ 2202026 w 2304661"/>
              <a:gd name="connsiteY11" fmla="*/ 1250276 h 1250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04661" h="1250276">
                <a:moveTo>
                  <a:pt x="2202026" y="1250276"/>
                </a:moveTo>
                <a:lnTo>
                  <a:pt x="102635" y="1250276"/>
                </a:lnTo>
                <a:cubicBezTo>
                  <a:pt x="45951" y="1250276"/>
                  <a:pt x="0" y="1204325"/>
                  <a:pt x="0" y="1147641"/>
                </a:cubicBezTo>
                <a:lnTo>
                  <a:pt x="0" y="345205"/>
                </a:lnTo>
                <a:cubicBezTo>
                  <a:pt x="0" y="288521"/>
                  <a:pt x="45951" y="242570"/>
                  <a:pt x="102635" y="242570"/>
                </a:cubicBezTo>
                <a:lnTo>
                  <a:pt x="292476" y="242570"/>
                </a:lnTo>
                <a:lnTo>
                  <a:pt x="227706" y="0"/>
                </a:lnTo>
                <a:lnTo>
                  <a:pt x="573328" y="242570"/>
                </a:lnTo>
                <a:lnTo>
                  <a:pt x="2202026" y="242570"/>
                </a:lnTo>
                <a:cubicBezTo>
                  <a:pt x="2258710" y="242570"/>
                  <a:pt x="2304661" y="288521"/>
                  <a:pt x="2304661" y="345205"/>
                </a:cubicBezTo>
                <a:lnTo>
                  <a:pt x="2304661" y="1147641"/>
                </a:lnTo>
                <a:cubicBezTo>
                  <a:pt x="2304661" y="1204325"/>
                  <a:pt x="2258710" y="1250276"/>
                  <a:pt x="2202026" y="1250276"/>
                </a:cubicBezTo>
                <a:close/>
              </a:path>
            </a:pathLst>
          </a:custGeom>
          <a:gradFill>
            <a:gsLst>
              <a:gs pos="0">
                <a:schemeClr val="accent6">
                  <a:lumMod val="29000"/>
                  <a:lumOff val="71000"/>
                </a:schemeClr>
              </a:gs>
              <a:gs pos="100000">
                <a:schemeClr val="accent6">
                  <a:lumMod val="29000"/>
                  <a:lumOff val="71000"/>
                </a:schemeClr>
              </a:gs>
            </a:gsLst>
            <a:lin ang="54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bg1"/>
              </a:solidFill>
            </a:endParaRPr>
          </a:p>
        </p:txBody>
      </p:sp>
      <p:sp>
        <p:nvSpPr>
          <p:cNvPr id="20" name="任意多边形: 形状 19">
            <a:extLst>
              <a:ext uri="{FF2B5EF4-FFF2-40B4-BE49-F238E27FC236}">
                <a16:creationId xmlns:a16="http://schemas.microsoft.com/office/drawing/2014/main" id="{71485C00-760E-4A20-955C-34DAEBE3BFCF}"/>
              </a:ext>
            </a:extLst>
          </p:cNvPr>
          <p:cNvSpPr/>
          <p:nvPr/>
        </p:nvSpPr>
        <p:spPr>
          <a:xfrm flipH="1" flipV="1">
            <a:off x="8928017" y="1478436"/>
            <a:ext cx="958198" cy="519822"/>
          </a:xfrm>
          <a:custGeom>
            <a:avLst/>
            <a:gdLst>
              <a:gd name="connsiteX0" fmla="*/ 2202026 w 2304661"/>
              <a:gd name="connsiteY0" fmla="*/ 1250276 h 1250276"/>
              <a:gd name="connsiteX1" fmla="*/ 102635 w 2304661"/>
              <a:gd name="connsiteY1" fmla="*/ 1250276 h 1250276"/>
              <a:gd name="connsiteX2" fmla="*/ 0 w 2304661"/>
              <a:gd name="connsiteY2" fmla="*/ 1147641 h 1250276"/>
              <a:gd name="connsiteX3" fmla="*/ 0 w 2304661"/>
              <a:gd name="connsiteY3" fmla="*/ 345205 h 1250276"/>
              <a:gd name="connsiteX4" fmla="*/ 102635 w 2304661"/>
              <a:gd name="connsiteY4" fmla="*/ 242570 h 1250276"/>
              <a:gd name="connsiteX5" fmla="*/ 292476 w 2304661"/>
              <a:gd name="connsiteY5" fmla="*/ 242570 h 1250276"/>
              <a:gd name="connsiteX6" fmla="*/ 227706 w 2304661"/>
              <a:gd name="connsiteY6" fmla="*/ 0 h 1250276"/>
              <a:gd name="connsiteX7" fmla="*/ 573328 w 2304661"/>
              <a:gd name="connsiteY7" fmla="*/ 242570 h 1250276"/>
              <a:gd name="connsiteX8" fmla="*/ 2202026 w 2304661"/>
              <a:gd name="connsiteY8" fmla="*/ 242570 h 1250276"/>
              <a:gd name="connsiteX9" fmla="*/ 2304661 w 2304661"/>
              <a:gd name="connsiteY9" fmla="*/ 345205 h 1250276"/>
              <a:gd name="connsiteX10" fmla="*/ 2304661 w 2304661"/>
              <a:gd name="connsiteY10" fmla="*/ 1147641 h 1250276"/>
              <a:gd name="connsiteX11" fmla="*/ 2202026 w 2304661"/>
              <a:gd name="connsiteY11" fmla="*/ 1250276 h 1250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04661" h="1250276">
                <a:moveTo>
                  <a:pt x="2202026" y="1250276"/>
                </a:moveTo>
                <a:lnTo>
                  <a:pt x="102635" y="1250276"/>
                </a:lnTo>
                <a:cubicBezTo>
                  <a:pt x="45951" y="1250276"/>
                  <a:pt x="0" y="1204325"/>
                  <a:pt x="0" y="1147641"/>
                </a:cubicBezTo>
                <a:lnTo>
                  <a:pt x="0" y="345205"/>
                </a:lnTo>
                <a:cubicBezTo>
                  <a:pt x="0" y="288521"/>
                  <a:pt x="45951" y="242570"/>
                  <a:pt x="102635" y="242570"/>
                </a:cubicBezTo>
                <a:lnTo>
                  <a:pt x="292476" y="242570"/>
                </a:lnTo>
                <a:lnTo>
                  <a:pt x="227706" y="0"/>
                </a:lnTo>
                <a:lnTo>
                  <a:pt x="573328" y="242570"/>
                </a:lnTo>
                <a:lnTo>
                  <a:pt x="2202026" y="242570"/>
                </a:lnTo>
                <a:cubicBezTo>
                  <a:pt x="2258710" y="242570"/>
                  <a:pt x="2304661" y="288521"/>
                  <a:pt x="2304661" y="345205"/>
                </a:cubicBezTo>
                <a:lnTo>
                  <a:pt x="2304661" y="1147641"/>
                </a:lnTo>
                <a:cubicBezTo>
                  <a:pt x="2304661" y="1204325"/>
                  <a:pt x="2258710" y="1250276"/>
                  <a:pt x="2202026" y="1250276"/>
                </a:cubicBezTo>
                <a:close/>
              </a:path>
            </a:pathLst>
          </a:custGeom>
          <a:gradFill>
            <a:gsLst>
              <a:gs pos="0">
                <a:schemeClr val="accent6">
                  <a:lumMod val="29000"/>
                  <a:lumOff val="71000"/>
                </a:schemeClr>
              </a:gs>
              <a:gs pos="100000">
                <a:schemeClr val="accent6">
                  <a:lumMod val="29000"/>
                  <a:lumOff val="71000"/>
                </a:schemeClr>
              </a:gs>
            </a:gsLst>
            <a:lin ang="54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bg1"/>
              </a:solidFill>
            </a:endParaRPr>
          </a:p>
        </p:txBody>
      </p:sp>
      <p:sp>
        <p:nvSpPr>
          <p:cNvPr id="3" name="矩形 2">
            <a:extLst>
              <a:ext uri="{FF2B5EF4-FFF2-40B4-BE49-F238E27FC236}">
                <a16:creationId xmlns:a16="http://schemas.microsoft.com/office/drawing/2014/main" id="{1F3661A6-98F8-4CD6-BDAF-1D9CCF0789DF}"/>
              </a:ext>
            </a:extLst>
          </p:cNvPr>
          <p:cNvSpPr/>
          <p:nvPr/>
        </p:nvSpPr>
        <p:spPr>
          <a:xfrm>
            <a:off x="880489" y="1187831"/>
            <a:ext cx="3702425" cy="279068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25746E6E-01B9-4983-ABA3-9C467B890AC6}"/>
              </a:ext>
            </a:extLst>
          </p:cNvPr>
          <p:cNvSpPr txBox="1"/>
          <p:nvPr/>
        </p:nvSpPr>
        <p:spPr>
          <a:xfrm>
            <a:off x="1034396" y="1392004"/>
            <a:ext cx="3396288" cy="2135136"/>
          </a:xfrm>
          <a:prstGeom prst="rect">
            <a:avLst/>
          </a:prstGeom>
          <a:noFill/>
        </p:spPr>
        <p:txBody>
          <a:bodyPr wrap="square" rtlCol="0">
            <a:spAutoFit/>
          </a:bodyPr>
          <a:lstStyle/>
          <a:p>
            <a:pPr algn="just" hangingPunct="0">
              <a:lnSpc>
                <a:spcPct val="120000"/>
              </a:lnSpc>
            </a:pPr>
            <a:r>
              <a:rPr lang="zh-CN" altLang="en-US" sz="1600" dirty="0">
                <a:solidFill>
                  <a:schemeClr val="bg1"/>
                </a:solidFill>
              </a:rPr>
              <a:t>从疫情期间的建议通道，到热点事件的强势发言，人民日报抓住评论优势，积极参与社会公共事务讨论，从热点到难点充分引导舆论风向，做到事事有回响，让网民从被动接受转向积极关注官媒态度，形成政府和民众之间有效的沟通桥梁</a:t>
            </a:r>
          </a:p>
        </p:txBody>
      </p:sp>
      <p:sp>
        <p:nvSpPr>
          <p:cNvPr id="22" name="任意多边形: 形状 21">
            <a:extLst>
              <a:ext uri="{FF2B5EF4-FFF2-40B4-BE49-F238E27FC236}">
                <a16:creationId xmlns:a16="http://schemas.microsoft.com/office/drawing/2014/main" id="{DC801C1B-C9FB-4DE1-BD88-D91D195C38D4}"/>
              </a:ext>
            </a:extLst>
          </p:cNvPr>
          <p:cNvSpPr/>
          <p:nvPr/>
        </p:nvSpPr>
        <p:spPr>
          <a:xfrm>
            <a:off x="1128746" y="3653779"/>
            <a:ext cx="3156966" cy="140208"/>
          </a:xfrm>
          <a:custGeom>
            <a:avLst/>
            <a:gdLst>
              <a:gd name="connsiteX0" fmla="*/ 0 w 2871216"/>
              <a:gd name="connsiteY0" fmla="*/ 0 h 140208"/>
              <a:gd name="connsiteX1" fmla="*/ 2243328 w 2871216"/>
              <a:gd name="connsiteY1" fmla="*/ 0 h 140208"/>
              <a:gd name="connsiteX2" fmla="*/ 2383536 w 2871216"/>
              <a:gd name="connsiteY2" fmla="*/ 140208 h 140208"/>
              <a:gd name="connsiteX3" fmla="*/ 2383536 w 2871216"/>
              <a:gd name="connsiteY3" fmla="*/ 6096 h 140208"/>
              <a:gd name="connsiteX4" fmla="*/ 2871216 w 2871216"/>
              <a:gd name="connsiteY4" fmla="*/ 6096 h 140208"/>
              <a:gd name="connsiteX0" fmla="*/ 0 w 3156966"/>
              <a:gd name="connsiteY0" fmla="*/ 0 h 140208"/>
              <a:gd name="connsiteX1" fmla="*/ 2243328 w 3156966"/>
              <a:gd name="connsiteY1" fmla="*/ 0 h 140208"/>
              <a:gd name="connsiteX2" fmla="*/ 2383536 w 3156966"/>
              <a:gd name="connsiteY2" fmla="*/ 140208 h 140208"/>
              <a:gd name="connsiteX3" fmla="*/ 2383536 w 3156966"/>
              <a:gd name="connsiteY3" fmla="*/ 6096 h 140208"/>
              <a:gd name="connsiteX4" fmla="*/ 3156966 w 3156966"/>
              <a:gd name="connsiteY4" fmla="*/ 2286 h 1402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6966" h="140208">
                <a:moveTo>
                  <a:pt x="0" y="0"/>
                </a:moveTo>
                <a:lnTo>
                  <a:pt x="2243328" y="0"/>
                </a:lnTo>
                <a:lnTo>
                  <a:pt x="2383536" y="140208"/>
                </a:lnTo>
                <a:lnTo>
                  <a:pt x="2383536" y="6096"/>
                </a:lnTo>
                <a:lnTo>
                  <a:pt x="3156966" y="2286"/>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DB087A00-9E87-405F-AD29-AF2456DDA83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80489" y="3978513"/>
            <a:ext cx="3702425" cy="2235102"/>
          </a:xfrm>
          <a:prstGeom prst="rect">
            <a:avLst/>
          </a:prstGeom>
        </p:spPr>
      </p:pic>
      <p:cxnSp>
        <p:nvCxnSpPr>
          <p:cNvPr id="23" name="直接连接符 22">
            <a:extLst>
              <a:ext uri="{FF2B5EF4-FFF2-40B4-BE49-F238E27FC236}">
                <a16:creationId xmlns:a16="http://schemas.microsoft.com/office/drawing/2014/main" id="{DDB59999-1A1A-42DC-899B-1D384C86AE81}"/>
              </a:ext>
            </a:extLst>
          </p:cNvPr>
          <p:cNvCxnSpPr>
            <a:cxnSpLocks/>
          </p:cNvCxnSpPr>
          <p:nvPr/>
        </p:nvCxnSpPr>
        <p:spPr>
          <a:xfrm>
            <a:off x="880489" y="6231308"/>
            <a:ext cx="3702425" cy="0"/>
          </a:xfrm>
          <a:prstGeom prst="line">
            <a:avLst/>
          </a:prstGeom>
          <a:ln w="63500">
            <a:solidFill>
              <a:schemeClr val="accent3"/>
            </a:solidFill>
          </a:ln>
        </p:spPr>
        <p:style>
          <a:lnRef idx="1">
            <a:schemeClr val="accent1"/>
          </a:lnRef>
          <a:fillRef idx="0">
            <a:schemeClr val="accent1"/>
          </a:fillRef>
          <a:effectRef idx="0">
            <a:schemeClr val="accent1"/>
          </a:effectRef>
          <a:fontRef idx="minor">
            <a:schemeClr val="tx1"/>
          </a:fontRef>
        </p:style>
      </p:cxnSp>
      <p:sp>
        <p:nvSpPr>
          <p:cNvPr id="24" name="任意多边形: 形状 23">
            <a:extLst>
              <a:ext uri="{FF2B5EF4-FFF2-40B4-BE49-F238E27FC236}">
                <a16:creationId xmlns:a16="http://schemas.microsoft.com/office/drawing/2014/main" id="{EBD26A47-8182-44DF-987B-1C1BB9C015A2}"/>
              </a:ext>
            </a:extLst>
          </p:cNvPr>
          <p:cNvSpPr/>
          <p:nvPr/>
        </p:nvSpPr>
        <p:spPr>
          <a:xfrm flipH="1" flipV="1">
            <a:off x="8865535" y="3855731"/>
            <a:ext cx="599796" cy="325389"/>
          </a:xfrm>
          <a:custGeom>
            <a:avLst/>
            <a:gdLst>
              <a:gd name="connsiteX0" fmla="*/ 2202026 w 2304661"/>
              <a:gd name="connsiteY0" fmla="*/ 1250276 h 1250276"/>
              <a:gd name="connsiteX1" fmla="*/ 102635 w 2304661"/>
              <a:gd name="connsiteY1" fmla="*/ 1250276 h 1250276"/>
              <a:gd name="connsiteX2" fmla="*/ 0 w 2304661"/>
              <a:gd name="connsiteY2" fmla="*/ 1147641 h 1250276"/>
              <a:gd name="connsiteX3" fmla="*/ 0 w 2304661"/>
              <a:gd name="connsiteY3" fmla="*/ 345205 h 1250276"/>
              <a:gd name="connsiteX4" fmla="*/ 102635 w 2304661"/>
              <a:gd name="connsiteY4" fmla="*/ 242570 h 1250276"/>
              <a:gd name="connsiteX5" fmla="*/ 292476 w 2304661"/>
              <a:gd name="connsiteY5" fmla="*/ 242570 h 1250276"/>
              <a:gd name="connsiteX6" fmla="*/ 227706 w 2304661"/>
              <a:gd name="connsiteY6" fmla="*/ 0 h 1250276"/>
              <a:gd name="connsiteX7" fmla="*/ 573328 w 2304661"/>
              <a:gd name="connsiteY7" fmla="*/ 242570 h 1250276"/>
              <a:gd name="connsiteX8" fmla="*/ 2202026 w 2304661"/>
              <a:gd name="connsiteY8" fmla="*/ 242570 h 1250276"/>
              <a:gd name="connsiteX9" fmla="*/ 2304661 w 2304661"/>
              <a:gd name="connsiteY9" fmla="*/ 345205 h 1250276"/>
              <a:gd name="connsiteX10" fmla="*/ 2304661 w 2304661"/>
              <a:gd name="connsiteY10" fmla="*/ 1147641 h 1250276"/>
              <a:gd name="connsiteX11" fmla="*/ 2202026 w 2304661"/>
              <a:gd name="connsiteY11" fmla="*/ 1250276 h 1250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04661" h="1250276">
                <a:moveTo>
                  <a:pt x="2202026" y="1250276"/>
                </a:moveTo>
                <a:lnTo>
                  <a:pt x="102635" y="1250276"/>
                </a:lnTo>
                <a:cubicBezTo>
                  <a:pt x="45951" y="1250276"/>
                  <a:pt x="0" y="1204325"/>
                  <a:pt x="0" y="1147641"/>
                </a:cubicBezTo>
                <a:lnTo>
                  <a:pt x="0" y="345205"/>
                </a:lnTo>
                <a:cubicBezTo>
                  <a:pt x="0" y="288521"/>
                  <a:pt x="45951" y="242570"/>
                  <a:pt x="102635" y="242570"/>
                </a:cubicBezTo>
                <a:lnTo>
                  <a:pt x="292476" y="242570"/>
                </a:lnTo>
                <a:lnTo>
                  <a:pt x="227706" y="0"/>
                </a:lnTo>
                <a:lnTo>
                  <a:pt x="573328" y="242570"/>
                </a:lnTo>
                <a:lnTo>
                  <a:pt x="2202026" y="242570"/>
                </a:lnTo>
                <a:cubicBezTo>
                  <a:pt x="2258710" y="242570"/>
                  <a:pt x="2304661" y="288521"/>
                  <a:pt x="2304661" y="345205"/>
                </a:cubicBezTo>
                <a:lnTo>
                  <a:pt x="2304661" y="1147641"/>
                </a:lnTo>
                <a:cubicBezTo>
                  <a:pt x="2304661" y="1204325"/>
                  <a:pt x="2258710" y="1250276"/>
                  <a:pt x="2202026" y="1250276"/>
                </a:cubicBezTo>
                <a:close/>
              </a:path>
            </a:pathLst>
          </a:custGeom>
          <a:gradFill>
            <a:gsLst>
              <a:gs pos="0">
                <a:schemeClr val="accent6">
                  <a:lumMod val="20000"/>
                  <a:lumOff val="80000"/>
                </a:schemeClr>
              </a:gs>
              <a:gs pos="100000">
                <a:schemeClr val="accent6">
                  <a:lumMod val="20000"/>
                  <a:lumOff val="80000"/>
                </a:schemeClr>
              </a:gs>
            </a:gsLst>
            <a:lin ang="54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bg1"/>
              </a:solidFill>
            </a:endParaRPr>
          </a:p>
        </p:txBody>
      </p:sp>
      <p:sp>
        <p:nvSpPr>
          <p:cNvPr id="25" name="任意多边形: 形状 24">
            <a:extLst>
              <a:ext uri="{FF2B5EF4-FFF2-40B4-BE49-F238E27FC236}">
                <a16:creationId xmlns:a16="http://schemas.microsoft.com/office/drawing/2014/main" id="{7D658F32-530E-4B37-86D5-6F7EFAB28D77}"/>
              </a:ext>
            </a:extLst>
          </p:cNvPr>
          <p:cNvSpPr/>
          <p:nvPr/>
        </p:nvSpPr>
        <p:spPr>
          <a:xfrm flipV="1">
            <a:off x="6623056" y="2926337"/>
            <a:ext cx="684037" cy="468088"/>
          </a:xfrm>
          <a:custGeom>
            <a:avLst/>
            <a:gdLst>
              <a:gd name="connsiteX0" fmla="*/ 2202026 w 2304661"/>
              <a:gd name="connsiteY0" fmla="*/ 1250276 h 1250276"/>
              <a:gd name="connsiteX1" fmla="*/ 102635 w 2304661"/>
              <a:gd name="connsiteY1" fmla="*/ 1250276 h 1250276"/>
              <a:gd name="connsiteX2" fmla="*/ 0 w 2304661"/>
              <a:gd name="connsiteY2" fmla="*/ 1147641 h 1250276"/>
              <a:gd name="connsiteX3" fmla="*/ 0 w 2304661"/>
              <a:gd name="connsiteY3" fmla="*/ 345205 h 1250276"/>
              <a:gd name="connsiteX4" fmla="*/ 102635 w 2304661"/>
              <a:gd name="connsiteY4" fmla="*/ 242570 h 1250276"/>
              <a:gd name="connsiteX5" fmla="*/ 292476 w 2304661"/>
              <a:gd name="connsiteY5" fmla="*/ 242570 h 1250276"/>
              <a:gd name="connsiteX6" fmla="*/ 227706 w 2304661"/>
              <a:gd name="connsiteY6" fmla="*/ 0 h 1250276"/>
              <a:gd name="connsiteX7" fmla="*/ 573328 w 2304661"/>
              <a:gd name="connsiteY7" fmla="*/ 242570 h 1250276"/>
              <a:gd name="connsiteX8" fmla="*/ 2202026 w 2304661"/>
              <a:gd name="connsiteY8" fmla="*/ 242570 h 1250276"/>
              <a:gd name="connsiteX9" fmla="*/ 2304661 w 2304661"/>
              <a:gd name="connsiteY9" fmla="*/ 345205 h 1250276"/>
              <a:gd name="connsiteX10" fmla="*/ 2304661 w 2304661"/>
              <a:gd name="connsiteY10" fmla="*/ 1147641 h 1250276"/>
              <a:gd name="connsiteX11" fmla="*/ 2202026 w 2304661"/>
              <a:gd name="connsiteY11" fmla="*/ 1250276 h 1250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04661" h="1250276">
                <a:moveTo>
                  <a:pt x="2202026" y="1250276"/>
                </a:moveTo>
                <a:lnTo>
                  <a:pt x="102635" y="1250276"/>
                </a:lnTo>
                <a:cubicBezTo>
                  <a:pt x="45951" y="1250276"/>
                  <a:pt x="0" y="1204325"/>
                  <a:pt x="0" y="1147641"/>
                </a:cubicBezTo>
                <a:lnTo>
                  <a:pt x="0" y="345205"/>
                </a:lnTo>
                <a:cubicBezTo>
                  <a:pt x="0" y="288521"/>
                  <a:pt x="45951" y="242570"/>
                  <a:pt x="102635" y="242570"/>
                </a:cubicBezTo>
                <a:lnTo>
                  <a:pt x="292476" y="242570"/>
                </a:lnTo>
                <a:lnTo>
                  <a:pt x="227706" y="0"/>
                </a:lnTo>
                <a:lnTo>
                  <a:pt x="573328" y="242570"/>
                </a:lnTo>
                <a:lnTo>
                  <a:pt x="2202026" y="242570"/>
                </a:lnTo>
                <a:cubicBezTo>
                  <a:pt x="2258710" y="242570"/>
                  <a:pt x="2304661" y="288521"/>
                  <a:pt x="2304661" y="345205"/>
                </a:cubicBezTo>
                <a:lnTo>
                  <a:pt x="2304661" y="1147641"/>
                </a:lnTo>
                <a:cubicBezTo>
                  <a:pt x="2304661" y="1204325"/>
                  <a:pt x="2258710" y="1250276"/>
                  <a:pt x="2202026" y="1250276"/>
                </a:cubicBezTo>
                <a:close/>
              </a:path>
            </a:pathLst>
          </a:custGeom>
          <a:gradFill>
            <a:gsLst>
              <a:gs pos="0">
                <a:schemeClr val="accent6">
                  <a:lumMod val="23000"/>
                  <a:lumOff val="77000"/>
                </a:schemeClr>
              </a:gs>
              <a:gs pos="100000">
                <a:schemeClr val="accent6">
                  <a:lumMod val="23000"/>
                  <a:lumOff val="77000"/>
                </a:schemeClr>
              </a:gs>
            </a:gsLst>
            <a:lin ang="54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bg1"/>
              </a:solidFill>
            </a:endParaRPr>
          </a:p>
        </p:txBody>
      </p:sp>
    </p:spTree>
    <p:extLst>
      <p:ext uri="{BB962C8B-B14F-4D97-AF65-F5344CB8AC3E}">
        <p14:creationId xmlns:p14="http://schemas.microsoft.com/office/powerpoint/2010/main" val="30565819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1B2A1EE0-7298-443D-8706-782D5FC90D36}"/>
              </a:ext>
            </a:extLst>
          </p:cNvPr>
          <p:cNvSpPr>
            <a:spLocks noGrp="1"/>
          </p:cNvSpPr>
          <p:nvPr>
            <p:ph type="body" sz="quarter" idx="10"/>
          </p:nvPr>
        </p:nvSpPr>
        <p:spPr/>
        <p:txBody>
          <a:bodyPr/>
          <a:lstStyle/>
          <a:p>
            <a:r>
              <a:rPr lang="zh-CN" altLang="en-US" dirty="0"/>
              <a:t>政务新媒体聚焦社会现实</a:t>
            </a:r>
          </a:p>
        </p:txBody>
      </p:sp>
      <p:sp>
        <p:nvSpPr>
          <p:cNvPr id="10" name="矩形: 圆角 9">
            <a:extLst>
              <a:ext uri="{FF2B5EF4-FFF2-40B4-BE49-F238E27FC236}">
                <a16:creationId xmlns:a16="http://schemas.microsoft.com/office/drawing/2014/main" id="{D4576549-3886-4EA3-95DD-D012E265F913}"/>
              </a:ext>
            </a:extLst>
          </p:cNvPr>
          <p:cNvSpPr/>
          <p:nvPr/>
        </p:nvSpPr>
        <p:spPr>
          <a:xfrm>
            <a:off x="1452880" y="1778000"/>
            <a:ext cx="3345120" cy="4079875"/>
          </a:xfrm>
          <a:prstGeom prst="roundRect">
            <a:avLst>
              <a:gd name="adj" fmla="val 2955"/>
            </a:avLst>
          </a:prstGeom>
          <a:solidFill>
            <a:schemeClr val="accent2"/>
          </a:solidFill>
          <a:ln>
            <a:noFill/>
          </a:ln>
          <a:effectLst>
            <a:outerShdw blurRad="2032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F5F91F8F-7D75-4CB8-A9C3-74DF88F8E0B8}"/>
              </a:ext>
            </a:extLst>
          </p:cNvPr>
          <p:cNvSpPr/>
          <p:nvPr/>
        </p:nvSpPr>
        <p:spPr>
          <a:xfrm>
            <a:off x="2622520" y="4556738"/>
            <a:ext cx="1005840" cy="1005840"/>
          </a:xfrm>
          <a:prstGeom prst="ellipse">
            <a:avLst/>
          </a:prstGeom>
          <a:gradFill>
            <a:gsLst>
              <a:gs pos="0">
                <a:schemeClr val="accent3">
                  <a:lumMod val="80000"/>
                  <a:lumOff val="20000"/>
                </a:schemeClr>
              </a:gs>
              <a:gs pos="100000">
                <a:schemeClr val="accent3">
                  <a:lumMod val="80000"/>
                </a:schemeClr>
              </a:gs>
            </a:gsLst>
            <a:lin ang="2700000" scaled="0"/>
          </a:gradFill>
          <a:ln>
            <a:noFill/>
          </a:ln>
          <a:effectLst>
            <a:outerShdw blurRad="165100" dist="381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C16C0F81-B37B-43BD-9510-6CFCA3BE42E6}"/>
              </a:ext>
            </a:extLst>
          </p:cNvPr>
          <p:cNvSpPr txBox="1"/>
          <p:nvPr/>
        </p:nvSpPr>
        <p:spPr>
          <a:xfrm>
            <a:off x="2456026" y="2310787"/>
            <a:ext cx="1281120" cy="396583"/>
          </a:xfrm>
          <a:prstGeom prst="rect">
            <a:avLst/>
          </a:prstGeom>
          <a:noFill/>
        </p:spPr>
        <p:txBody>
          <a:bodyPr wrap="none" rtlCol="0">
            <a:spAutoFit/>
          </a:bodyPr>
          <a:lstStyle/>
          <a:p>
            <a:pPr algn="l" hangingPunct="0">
              <a:lnSpc>
                <a:spcPct val="120000"/>
              </a:lnSpc>
            </a:pPr>
            <a:r>
              <a:rPr lang="en-US" altLang="zh-CN" b="1" dirty="0">
                <a:solidFill>
                  <a:schemeClr val="bg1"/>
                </a:solidFill>
                <a:latin typeface="+mj-ea"/>
                <a:ea typeface="+mj-ea"/>
              </a:rPr>
              <a:t>A</a:t>
            </a:r>
            <a:r>
              <a:rPr lang="zh-CN" altLang="en-US" b="1" dirty="0">
                <a:solidFill>
                  <a:schemeClr val="bg1"/>
                </a:solidFill>
                <a:latin typeface="+mj-ea"/>
                <a:ea typeface="+mj-ea"/>
              </a:rPr>
              <a:t>类政务号</a:t>
            </a:r>
          </a:p>
        </p:txBody>
      </p:sp>
      <p:sp>
        <p:nvSpPr>
          <p:cNvPr id="13" name="文本框 12">
            <a:extLst>
              <a:ext uri="{FF2B5EF4-FFF2-40B4-BE49-F238E27FC236}">
                <a16:creationId xmlns:a16="http://schemas.microsoft.com/office/drawing/2014/main" id="{FB3AC8E0-4FA9-4AA9-B5B1-6DBD3EEC87BA}"/>
              </a:ext>
            </a:extLst>
          </p:cNvPr>
          <p:cNvSpPr txBox="1"/>
          <p:nvPr/>
        </p:nvSpPr>
        <p:spPr>
          <a:xfrm>
            <a:off x="2622739" y="2907019"/>
            <a:ext cx="1005404" cy="1156407"/>
          </a:xfrm>
          <a:prstGeom prst="rect">
            <a:avLst/>
          </a:prstGeom>
          <a:noFill/>
        </p:spPr>
        <p:txBody>
          <a:bodyPr wrap="none" rtlCol="0">
            <a:spAutoFit/>
          </a:bodyPr>
          <a:lstStyle/>
          <a:p>
            <a:pPr algn="ctr" hangingPunct="0">
              <a:lnSpc>
                <a:spcPct val="150000"/>
              </a:lnSpc>
            </a:pPr>
            <a:r>
              <a:rPr lang="zh-CN" altLang="en-US" sz="1600" dirty="0">
                <a:solidFill>
                  <a:schemeClr val="bg1"/>
                </a:solidFill>
              </a:rPr>
              <a:t>话题引导</a:t>
            </a:r>
            <a:endParaRPr lang="en-US" altLang="zh-CN" sz="1600" dirty="0">
              <a:solidFill>
                <a:schemeClr val="bg1"/>
              </a:solidFill>
            </a:endParaRPr>
          </a:p>
          <a:p>
            <a:pPr algn="ctr" hangingPunct="0">
              <a:lnSpc>
                <a:spcPct val="150000"/>
              </a:lnSpc>
            </a:pPr>
            <a:r>
              <a:rPr lang="zh-CN" altLang="en-US" sz="1600" dirty="0">
                <a:solidFill>
                  <a:schemeClr val="bg1"/>
                </a:solidFill>
              </a:rPr>
              <a:t>直播带货</a:t>
            </a:r>
            <a:endParaRPr lang="en-US" altLang="zh-CN" sz="1600" dirty="0">
              <a:solidFill>
                <a:schemeClr val="bg1"/>
              </a:solidFill>
            </a:endParaRPr>
          </a:p>
          <a:p>
            <a:pPr algn="ctr" hangingPunct="0">
              <a:lnSpc>
                <a:spcPct val="150000"/>
              </a:lnSpc>
            </a:pPr>
            <a:r>
              <a:rPr lang="zh-CN" altLang="en-US" sz="1600" dirty="0">
                <a:solidFill>
                  <a:schemeClr val="bg1"/>
                </a:solidFill>
              </a:rPr>
              <a:t>文旅宣传</a:t>
            </a:r>
          </a:p>
        </p:txBody>
      </p:sp>
      <p:sp>
        <p:nvSpPr>
          <p:cNvPr id="15" name="矩形: 圆角 14">
            <a:extLst>
              <a:ext uri="{FF2B5EF4-FFF2-40B4-BE49-F238E27FC236}">
                <a16:creationId xmlns:a16="http://schemas.microsoft.com/office/drawing/2014/main" id="{9F37E584-2BFE-456F-862A-E40E62C5FBB3}"/>
              </a:ext>
            </a:extLst>
          </p:cNvPr>
          <p:cNvSpPr/>
          <p:nvPr/>
        </p:nvSpPr>
        <p:spPr>
          <a:xfrm>
            <a:off x="7394000" y="1778000"/>
            <a:ext cx="3345120" cy="4079875"/>
          </a:xfrm>
          <a:prstGeom prst="roundRect">
            <a:avLst>
              <a:gd name="adj" fmla="val 2955"/>
            </a:avLst>
          </a:prstGeom>
          <a:solidFill>
            <a:schemeClr val="accent2"/>
          </a:solidFill>
          <a:ln>
            <a:noFill/>
          </a:ln>
          <a:effectLst>
            <a:outerShdw blurRad="2032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4DB420D1-0DDF-4B73-98BE-2A505C565E52}"/>
              </a:ext>
            </a:extLst>
          </p:cNvPr>
          <p:cNvSpPr/>
          <p:nvPr/>
        </p:nvSpPr>
        <p:spPr>
          <a:xfrm>
            <a:off x="8563640" y="4556738"/>
            <a:ext cx="1005840" cy="1005840"/>
          </a:xfrm>
          <a:prstGeom prst="ellipse">
            <a:avLst/>
          </a:prstGeom>
          <a:gradFill>
            <a:gsLst>
              <a:gs pos="0">
                <a:schemeClr val="accent3">
                  <a:lumMod val="80000"/>
                  <a:lumOff val="20000"/>
                </a:schemeClr>
              </a:gs>
              <a:gs pos="100000">
                <a:schemeClr val="accent3">
                  <a:lumMod val="80000"/>
                </a:schemeClr>
              </a:gs>
            </a:gsLst>
            <a:lin ang="2700000" scaled="0"/>
          </a:gradFill>
          <a:ln>
            <a:noFill/>
          </a:ln>
          <a:effectLst>
            <a:outerShdw blurRad="165100" dist="381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id="{FC9071AE-EE25-4B74-8E5A-2DBEFE8D9616}"/>
              </a:ext>
            </a:extLst>
          </p:cNvPr>
          <p:cNvPicPr>
            <a:picLocks noChangeAspect="1"/>
          </p:cNvPicPr>
          <p:nvPr/>
        </p:nvPicPr>
        <p:blipFill>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tretch>
            <a:fillRect/>
          </a:stretch>
        </p:blipFill>
        <p:spPr>
          <a:xfrm>
            <a:off x="8848819" y="4840221"/>
            <a:ext cx="442502" cy="442502"/>
          </a:xfrm>
          <a:prstGeom prst="rect">
            <a:avLst/>
          </a:prstGeom>
        </p:spPr>
      </p:pic>
      <p:sp>
        <p:nvSpPr>
          <p:cNvPr id="17" name="文本框 16">
            <a:extLst>
              <a:ext uri="{FF2B5EF4-FFF2-40B4-BE49-F238E27FC236}">
                <a16:creationId xmlns:a16="http://schemas.microsoft.com/office/drawing/2014/main" id="{13C08B5B-9656-4A5B-A3CA-7BA9B21694D5}"/>
              </a:ext>
            </a:extLst>
          </p:cNvPr>
          <p:cNvSpPr txBox="1"/>
          <p:nvPr/>
        </p:nvSpPr>
        <p:spPr>
          <a:xfrm>
            <a:off x="8397146" y="2310787"/>
            <a:ext cx="1263487" cy="396583"/>
          </a:xfrm>
          <a:prstGeom prst="rect">
            <a:avLst/>
          </a:prstGeom>
          <a:noFill/>
        </p:spPr>
        <p:txBody>
          <a:bodyPr wrap="none" rtlCol="0">
            <a:spAutoFit/>
          </a:bodyPr>
          <a:lstStyle/>
          <a:p>
            <a:pPr algn="l" hangingPunct="0">
              <a:lnSpc>
                <a:spcPct val="120000"/>
              </a:lnSpc>
            </a:pPr>
            <a:r>
              <a:rPr lang="en-US" altLang="zh-CN" b="1" dirty="0">
                <a:solidFill>
                  <a:schemeClr val="bg1"/>
                </a:solidFill>
                <a:latin typeface="+mj-ea"/>
                <a:ea typeface="+mj-ea"/>
              </a:rPr>
              <a:t>C</a:t>
            </a:r>
            <a:r>
              <a:rPr lang="zh-CN" altLang="en-US" b="1" dirty="0">
                <a:solidFill>
                  <a:schemeClr val="bg1"/>
                </a:solidFill>
                <a:latin typeface="+mj-ea"/>
                <a:ea typeface="+mj-ea"/>
              </a:rPr>
              <a:t>类政务号</a:t>
            </a:r>
          </a:p>
        </p:txBody>
      </p:sp>
      <p:sp>
        <p:nvSpPr>
          <p:cNvPr id="18" name="文本框 17">
            <a:extLst>
              <a:ext uri="{FF2B5EF4-FFF2-40B4-BE49-F238E27FC236}">
                <a16:creationId xmlns:a16="http://schemas.microsoft.com/office/drawing/2014/main" id="{836A2A47-119F-4358-BF41-1983D9C3274E}"/>
              </a:ext>
            </a:extLst>
          </p:cNvPr>
          <p:cNvSpPr txBox="1"/>
          <p:nvPr/>
        </p:nvSpPr>
        <p:spPr>
          <a:xfrm>
            <a:off x="8256082" y="2907019"/>
            <a:ext cx="1620957" cy="1156407"/>
          </a:xfrm>
          <a:prstGeom prst="rect">
            <a:avLst/>
          </a:prstGeom>
          <a:noFill/>
        </p:spPr>
        <p:txBody>
          <a:bodyPr wrap="none" rtlCol="0">
            <a:spAutoFit/>
          </a:bodyPr>
          <a:lstStyle/>
          <a:p>
            <a:pPr algn="ctr" hangingPunct="0">
              <a:lnSpc>
                <a:spcPct val="150000"/>
              </a:lnSpc>
            </a:pPr>
            <a:r>
              <a:rPr lang="zh-CN" altLang="en-US" sz="1600" dirty="0">
                <a:solidFill>
                  <a:schemeClr val="bg1"/>
                </a:solidFill>
              </a:rPr>
              <a:t>直播“政”能量</a:t>
            </a:r>
            <a:endParaRPr lang="en-US" altLang="zh-CN" sz="1600" dirty="0">
              <a:solidFill>
                <a:schemeClr val="bg1"/>
              </a:solidFill>
            </a:endParaRPr>
          </a:p>
          <a:p>
            <a:pPr algn="ctr" hangingPunct="0">
              <a:lnSpc>
                <a:spcPct val="150000"/>
              </a:lnSpc>
            </a:pPr>
            <a:r>
              <a:rPr lang="zh-CN" altLang="en-US" sz="1600" dirty="0">
                <a:solidFill>
                  <a:schemeClr val="bg1"/>
                </a:solidFill>
              </a:rPr>
              <a:t>助力乡村振兴</a:t>
            </a:r>
            <a:endParaRPr lang="en-US" altLang="zh-CN" sz="1600" dirty="0">
              <a:solidFill>
                <a:schemeClr val="bg1"/>
              </a:solidFill>
            </a:endParaRPr>
          </a:p>
          <a:p>
            <a:pPr algn="ctr" hangingPunct="0">
              <a:lnSpc>
                <a:spcPct val="150000"/>
              </a:lnSpc>
            </a:pPr>
            <a:r>
              <a:rPr lang="zh-CN" altLang="en-US" sz="1600" dirty="0">
                <a:solidFill>
                  <a:schemeClr val="bg1"/>
                </a:solidFill>
              </a:rPr>
              <a:t>科普防护知识</a:t>
            </a:r>
          </a:p>
        </p:txBody>
      </p:sp>
      <p:sp>
        <p:nvSpPr>
          <p:cNvPr id="3" name="矩形: 圆角 2">
            <a:extLst>
              <a:ext uri="{FF2B5EF4-FFF2-40B4-BE49-F238E27FC236}">
                <a16:creationId xmlns:a16="http://schemas.microsoft.com/office/drawing/2014/main" id="{4089B6C5-499E-44E4-8EDB-31BB2AFEEDE3}"/>
              </a:ext>
            </a:extLst>
          </p:cNvPr>
          <p:cNvSpPr/>
          <p:nvPr/>
        </p:nvSpPr>
        <p:spPr>
          <a:xfrm>
            <a:off x="4450080" y="1295422"/>
            <a:ext cx="3291840" cy="4562454"/>
          </a:xfrm>
          <a:prstGeom prst="roundRect">
            <a:avLst>
              <a:gd name="adj" fmla="val 2955"/>
            </a:avLst>
          </a:prstGeom>
          <a:solidFill>
            <a:schemeClr val="accent3"/>
          </a:solidFill>
          <a:ln>
            <a:noFill/>
          </a:ln>
          <a:effectLst>
            <a:outerShdw blurRad="2032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id="{95229580-0863-4E41-B02F-F04D2CA1C831}"/>
              </a:ext>
            </a:extLst>
          </p:cNvPr>
          <p:cNvSpPr/>
          <p:nvPr/>
        </p:nvSpPr>
        <p:spPr>
          <a:xfrm>
            <a:off x="5573953" y="4556738"/>
            <a:ext cx="1005840" cy="1005840"/>
          </a:xfrm>
          <a:prstGeom prst="ellipse">
            <a:avLst/>
          </a:prstGeom>
          <a:gradFill>
            <a:gsLst>
              <a:gs pos="0">
                <a:schemeClr val="accent4"/>
              </a:gs>
              <a:gs pos="100000">
                <a:schemeClr val="accent3">
                  <a:lumMod val="80000"/>
                </a:schemeClr>
              </a:gs>
            </a:gsLst>
            <a:lin ang="2700000" scaled="0"/>
          </a:gradFill>
          <a:ln>
            <a:noFill/>
          </a:ln>
          <a:effectLst>
            <a:outerShdw blurRad="165100" dist="381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0A81A81F-77B5-4646-9DA8-FD43BE2D9B46}"/>
              </a:ext>
            </a:extLst>
          </p:cNvPr>
          <p:cNvSpPr txBox="1"/>
          <p:nvPr/>
        </p:nvSpPr>
        <p:spPr>
          <a:xfrm>
            <a:off x="5554826" y="1998089"/>
            <a:ext cx="1265090" cy="396583"/>
          </a:xfrm>
          <a:prstGeom prst="rect">
            <a:avLst/>
          </a:prstGeom>
          <a:noFill/>
        </p:spPr>
        <p:txBody>
          <a:bodyPr wrap="none" rtlCol="0">
            <a:spAutoFit/>
          </a:bodyPr>
          <a:lstStyle/>
          <a:p>
            <a:pPr algn="l" hangingPunct="0">
              <a:lnSpc>
                <a:spcPct val="120000"/>
              </a:lnSpc>
            </a:pPr>
            <a:r>
              <a:rPr lang="en-US" altLang="zh-CN" b="1" dirty="0">
                <a:solidFill>
                  <a:schemeClr val="bg1"/>
                </a:solidFill>
                <a:latin typeface="+mj-ea"/>
                <a:ea typeface="+mj-ea"/>
              </a:rPr>
              <a:t>B</a:t>
            </a:r>
            <a:r>
              <a:rPr lang="zh-CN" altLang="en-US" b="1" dirty="0">
                <a:solidFill>
                  <a:schemeClr val="bg1"/>
                </a:solidFill>
                <a:latin typeface="+mj-ea"/>
                <a:ea typeface="+mj-ea"/>
              </a:rPr>
              <a:t>类政务号</a:t>
            </a:r>
          </a:p>
        </p:txBody>
      </p:sp>
      <p:sp>
        <p:nvSpPr>
          <p:cNvPr id="6" name="文本框 5">
            <a:extLst>
              <a:ext uri="{FF2B5EF4-FFF2-40B4-BE49-F238E27FC236}">
                <a16:creationId xmlns:a16="http://schemas.microsoft.com/office/drawing/2014/main" id="{BD1C33FF-78BF-483F-B356-9B485DF41395}"/>
              </a:ext>
            </a:extLst>
          </p:cNvPr>
          <p:cNvSpPr txBox="1"/>
          <p:nvPr/>
        </p:nvSpPr>
        <p:spPr>
          <a:xfrm>
            <a:off x="5182929" y="2556997"/>
            <a:ext cx="1826142" cy="1525739"/>
          </a:xfrm>
          <a:prstGeom prst="rect">
            <a:avLst/>
          </a:prstGeom>
          <a:noFill/>
        </p:spPr>
        <p:txBody>
          <a:bodyPr wrap="none" rtlCol="0">
            <a:spAutoFit/>
          </a:bodyPr>
          <a:lstStyle/>
          <a:p>
            <a:pPr algn="ctr" hangingPunct="0">
              <a:lnSpc>
                <a:spcPct val="150000"/>
              </a:lnSpc>
            </a:pPr>
            <a:r>
              <a:rPr lang="zh-CN" altLang="en-US" sz="1600" dirty="0">
                <a:solidFill>
                  <a:schemeClr val="bg1"/>
                </a:solidFill>
              </a:rPr>
              <a:t>政民交流互动</a:t>
            </a:r>
            <a:endParaRPr lang="en-US" altLang="zh-CN" sz="1600" dirty="0">
              <a:solidFill>
                <a:schemeClr val="bg1"/>
              </a:solidFill>
            </a:endParaRPr>
          </a:p>
          <a:p>
            <a:pPr algn="ctr" hangingPunct="0">
              <a:lnSpc>
                <a:spcPct val="150000"/>
              </a:lnSpc>
            </a:pPr>
            <a:r>
              <a:rPr lang="zh-CN" altLang="en-US" sz="1600" dirty="0">
                <a:solidFill>
                  <a:schemeClr val="bg1"/>
                </a:solidFill>
              </a:rPr>
              <a:t>政务信息公开</a:t>
            </a:r>
            <a:endParaRPr lang="en-US" altLang="zh-CN" sz="1600" dirty="0">
              <a:solidFill>
                <a:schemeClr val="bg1"/>
              </a:solidFill>
            </a:endParaRPr>
          </a:p>
          <a:p>
            <a:pPr algn="ctr" hangingPunct="0">
              <a:lnSpc>
                <a:spcPct val="150000"/>
              </a:lnSpc>
            </a:pPr>
            <a:r>
              <a:rPr lang="zh-CN" altLang="en-US" sz="1600" dirty="0">
                <a:solidFill>
                  <a:schemeClr val="bg1"/>
                </a:solidFill>
              </a:rPr>
              <a:t>整合物资募捐渠道</a:t>
            </a:r>
            <a:endParaRPr lang="en-US" altLang="zh-CN" sz="1600" dirty="0">
              <a:solidFill>
                <a:schemeClr val="bg1"/>
              </a:solidFill>
            </a:endParaRPr>
          </a:p>
          <a:p>
            <a:pPr algn="ctr" hangingPunct="0">
              <a:lnSpc>
                <a:spcPct val="150000"/>
              </a:lnSpc>
            </a:pPr>
            <a:r>
              <a:rPr lang="zh-CN" altLang="en-US" sz="1600" dirty="0">
                <a:solidFill>
                  <a:schemeClr val="bg1"/>
                </a:solidFill>
              </a:rPr>
              <a:t>搭建网络求助平台</a:t>
            </a:r>
          </a:p>
        </p:txBody>
      </p:sp>
      <p:pic>
        <p:nvPicPr>
          <p:cNvPr id="7" name="图片 6">
            <a:extLst>
              <a:ext uri="{FF2B5EF4-FFF2-40B4-BE49-F238E27FC236}">
                <a16:creationId xmlns:a16="http://schemas.microsoft.com/office/drawing/2014/main" id="{14B8C2D2-F6B3-48CF-9D91-8119AA25A9D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771928" y="4754713"/>
            <a:ext cx="609890" cy="609890"/>
          </a:xfrm>
          <a:prstGeom prst="rect">
            <a:avLst/>
          </a:prstGeom>
        </p:spPr>
      </p:pic>
      <p:pic>
        <p:nvPicPr>
          <p:cNvPr id="20" name="图片 19">
            <a:extLst>
              <a:ext uri="{FF2B5EF4-FFF2-40B4-BE49-F238E27FC236}">
                <a16:creationId xmlns:a16="http://schemas.microsoft.com/office/drawing/2014/main" id="{41E885BE-9867-4C48-AE4C-7D82047A8868}"/>
              </a:ext>
            </a:extLst>
          </p:cNvPr>
          <p:cNvPicPr>
            <a:picLocks noChangeAspect="1"/>
          </p:cNvPicPr>
          <p:nvPr/>
        </p:nvPicPr>
        <p:blipFill>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tretch>
            <a:fillRect/>
          </a:stretch>
        </p:blipFill>
        <p:spPr>
          <a:xfrm>
            <a:off x="2904189" y="4838407"/>
            <a:ext cx="442502" cy="442502"/>
          </a:xfrm>
          <a:prstGeom prst="rect">
            <a:avLst/>
          </a:prstGeom>
        </p:spPr>
      </p:pic>
    </p:spTree>
    <p:extLst>
      <p:ext uri="{BB962C8B-B14F-4D97-AF65-F5344CB8AC3E}">
        <p14:creationId xmlns:p14="http://schemas.microsoft.com/office/powerpoint/2010/main" val="33371412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55FE05CE-86E3-409D-8149-E6E8750BC969}"/>
              </a:ext>
            </a:extLst>
          </p:cNvPr>
          <p:cNvSpPr>
            <a:spLocks noGrp="1"/>
          </p:cNvSpPr>
          <p:nvPr>
            <p:ph type="body" sz="quarter" idx="10"/>
          </p:nvPr>
        </p:nvSpPr>
        <p:spPr/>
        <p:txBody>
          <a:bodyPr/>
          <a:lstStyle/>
          <a:p>
            <a:r>
              <a:rPr lang="zh-CN" altLang="en-US" dirty="0"/>
              <a:t>行政互联网的新应急模式</a:t>
            </a:r>
          </a:p>
        </p:txBody>
      </p:sp>
      <p:sp>
        <p:nvSpPr>
          <p:cNvPr id="29" name="任意多边形: 形状 28">
            <a:extLst>
              <a:ext uri="{FF2B5EF4-FFF2-40B4-BE49-F238E27FC236}">
                <a16:creationId xmlns:a16="http://schemas.microsoft.com/office/drawing/2014/main" id="{C0946A59-8558-4FD2-8A07-D4A2C8962265}"/>
              </a:ext>
            </a:extLst>
          </p:cNvPr>
          <p:cNvSpPr/>
          <p:nvPr/>
        </p:nvSpPr>
        <p:spPr>
          <a:xfrm>
            <a:off x="2384128" y="4162246"/>
            <a:ext cx="7423744" cy="2695754"/>
          </a:xfrm>
          <a:custGeom>
            <a:avLst/>
            <a:gdLst>
              <a:gd name="connsiteX0" fmla="*/ 3711872 w 7423744"/>
              <a:gd name="connsiteY0" fmla="*/ 0 h 2695754"/>
              <a:gd name="connsiteX1" fmla="*/ 7347173 w 7423744"/>
              <a:gd name="connsiteY1" fmla="*/ 2473927 h 2695754"/>
              <a:gd name="connsiteX2" fmla="*/ 7423744 w 7423744"/>
              <a:gd name="connsiteY2" fmla="*/ 2695754 h 2695754"/>
              <a:gd name="connsiteX3" fmla="*/ 0 w 7423744"/>
              <a:gd name="connsiteY3" fmla="*/ 2695754 h 2695754"/>
              <a:gd name="connsiteX4" fmla="*/ 76572 w 7423744"/>
              <a:gd name="connsiteY4" fmla="*/ 2473927 h 2695754"/>
              <a:gd name="connsiteX5" fmla="*/ 3711872 w 7423744"/>
              <a:gd name="connsiteY5" fmla="*/ 0 h 269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23744" h="2695754">
                <a:moveTo>
                  <a:pt x="3711872" y="0"/>
                </a:moveTo>
                <a:cubicBezTo>
                  <a:pt x="5363604" y="0"/>
                  <a:pt x="6775894" y="1025167"/>
                  <a:pt x="7347173" y="2473927"/>
                </a:cubicBezTo>
                <a:lnTo>
                  <a:pt x="7423744" y="2695754"/>
                </a:lnTo>
                <a:lnTo>
                  <a:pt x="0" y="2695754"/>
                </a:lnTo>
                <a:lnTo>
                  <a:pt x="76572" y="2473927"/>
                </a:lnTo>
                <a:cubicBezTo>
                  <a:pt x="647851" y="1025167"/>
                  <a:pt x="2060142" y="0"/>
                  <a:pt x="371187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弧形 5">
            <a:extLst>
              <a:ext uri="{FF2B5EF4-FFF2-40B4-BE49-F238E27FC236}">
                <a16:creationId xmlns:a16="http://schemas.microsoft.com/office/drawing/2014/main" id="{933EA924-917B-434B-A2ED-A1E1698E46FD}"/>
              </a:ext>
            </a:extLst>
          </p:cNvPr>
          <p:cNvSpPr/>
          <p:nvPr/>
        </p:nvSpPr>
        <p:spPr>
          <a:xfrm>
            <a:off x="1188720" y="3288209"/>
            <a:ext cx="9814560" cy="9814560"/>
          </a:xfrm>
          <a:prstGeom prst="arc">
            <a:avLst>
              <a:gd name="adj1" fmla="val 11730269"/>
              <a:gd name="adj2" fmla="val 20670739"/>
            </a:avLst>
          </a:prstGeom>
          <a:ln w="635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弧形 11">
            <a:extLst>
              <a:ext uri="{FF2B5EF4-FFF2-40B4-BE49-F238E27FC236}">
                <a16:creationId xmlns:a16="http://schemas.microsoft.com/office/drawing/2014/main" id="{BEC7CA23-E9B1-410A-9BB1-55DB866D99F7}"/>
              </a:ext>
            </a:extLst>
          </p:cNvPr>
          <p:cNvSpPr/>
          <p:nvPr/>
        </p:nvSpPr>
        <p:spPr>
          <a:xfrm>
            <a:off x="-579120" y="2090611"/>
            <a:ext cx="13350240" cy="13350240"/>
          </a:xfrm>
          <a:prstGeom prst="arc">
            <a:avLst>
              <a:gd name="adj1" fmla="val 12231015"/>
              <a:gd name="adj2" fmla="val 20181920"/>
            </a:avLst>
          </a:prstGeom>
          <a:ln w="635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927C2E68-7B38-4DDA-B3C2-64F9DE2A7A21}"/>
              </a:ext>
            </a:extLst>
          </p:cNvPr>
          <p:cNvSpPr/>
          <p:nvPr/>
        </p:nvSpPr>
        <p:spPr>
          <a:xfrm>
            <a:off x="1645188" y="4852361"/>
            <a:ext cx="890948" cy="890948"/>
          </a:xfrm>
          <a:prstGeom prst="ellipse">
            <a:avLst/>
          </a:prstGeom>
          <a:solidFill>
            <a:schemeClr val="bg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A3612F40-844E-44E6-BB86-2F7FCE35C8C7}"/>
              </a:ext>
            </a:extLst>
          </p:cNvPr>
          <p:cNvSpPr/>
          <p:nvPr/>
        </p:nvSpPr>
        <p:spPr>
          <a:xfrm>
            <a:off x="5650526" y="2874031"/>
            <a:ext cx="890948" cy="890948"/>
          </a:xfrm>
          <a:prstGeom prst="ellipse">
            <a:avLst/>
          </a:prstGeom>
          <a:solidFill>
            <a:schemeClr val="bg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089E1832-5D86-4321-B816-B808F9C3C812}"/>
              </a:ext>
            </a:extLst>
          </p:cNvPr>
          <p:cNvSpPr/>
          <p:nvPr/>
        </p:nvSpPr>
        <p:spPr>
          <a:xfrm>
            <a:off x="9655864" y="5016636"/>
            <a:ext cx="890948" cy="890948"/>
          </a:xfrm>
          <a:prstGeom prst="ellipse">
            <a:avLst/>
          </a:prstGeom>
          <a:solidFill>
            <a:schemeClr val="bg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E3F23A2C-895B-4CD1-876F-C915E16C7107}"/>
              </a:ext>
            </a:extLst>
          </p:cNvPr>
          <p:cNvSpPr txBox="1"/>
          <p:nvPr/>
        </p:nvSpPr>
        <p:spPr>
          <a:xfrm>
            <a:off x="1724341" y="5116662"/>
            <a:ext cx="731290" cy="362343"/>
          </a:xfrm>
          <a:prstGeom prst="rect">
            <a:avLst/>
          </a:prstGeom>
          <a:noFill/>
        </p:spPr>
        <p:txBody>
          <a:bodyPr wrap="none" rtlCol="0">
            <a:spAutoFit/>
          </a:bodyPr>
          <a:lstStyle/>
          <a:p>
            <a:pPr algn="l" hangingPunct="0">
              <a:lnSpc>
                <a:spcPct val="120000"/>
              </a:lnSpc>
            </a:pPr>
            <a:r>
              <a:rPr lang="en-US" altLang="zh-CN" sz="1600" dirty="0"/>
              <a:t>A</a:t>
            </a:r>
            <a:r>
              <a:rPr lang="zh-CN" altLang="en-US" sz="1600" dirty="0"/>
              <a:t>平台</a:t>
            </a:r>
          </a:p>
        </p:txBody>
      </p:sp>
      <p:sp>
        <p:nvSpPr>
          <p:cNvPr id="17" name="文本框 16">
            <a:extLst>
              <a:ext uri="{FF2B5EF4-FFF2-40B4-BE49-F238E27FC236}">
                <a16:creationId xmlns:a16="http://schemas.microsoft.com/office/drawing/2014/main" id="{F7094E97-DE53-49CC-9E79-C8A80E7002B1}"/>
              </a:ext>
            </a:extLst>
          </p:cNvPr>
          <p:cNvSpPr txBox="1"/>
          <p:nvPr/>
        </p:nvSpPr>
        <p:spPr>
          <a:xfrm>
            <a:off x="5730355" y="3123663"/>
            <a:ext cx="731290" cy="362343"/>
          </a:xfrm>
          <a:prstGeom prst="rect">
            <a:avLst/>
          </a:prstGeom>
          <a:noFill/>
        </p:spPr>
        <p:txBody>
          <a:bodyPr wrap="none" rtlCol="0">
            <a:spAutoFit/>
          </a:bodyPr>
          <a:lstStyle/>
          <a:p>
            <a:pPr algn="l" hangingPunct="0">
              <a:lnSpc>
                <a:spcPct val="120000"/>
              </a:lnSpc>
            </a:pPr>
            <a:r>
              <a:rPr lang="en-US" altLang="zh-CN" sz="1600" dirty="0"/>
              <a:t>B</a:t>
            </a:r>
            <a:r>
              <a:rPr lang="zh-CN" altLang="en-US" sz="1600" dirty="0"/>
              <a:t>平台</a:t>
            </a:r>
          </a:p>
        </p:txBody>
      </p:sp>
      <p:sp>
        <p:nvSpPr>
          <p:cNvPr id="18" name="文本框 17">
            <a:extLst>
              <a:ext uri="{FF2B5EF4-FFF2-40B4-BE49-F238E27FC236}">
                <a16:creationId xmlns:a16="http://schemas.microsoft.com/office/drawing/2014/main" id="{DF483890-79D1-4018-9CB6-E41924A5B340}"/>
              </a:ext>
            </a:extLst>
          </p:cNvPr>
          <p:cNvSpPr txBox="1"/>
          <p:nvPr/>
        </p:nvSpPr>
        <p:spPr>
          <a:xfrm>
            <a:off x="9749946" y="5276118"/>
            <a:ext cx="742511" cy="362343"/>
          </a:xfrm>
          <a:prstGeom prst="rect">
            <a:avLst/>
          </a:prstGeom>
          <a:noFill/>
        </p:spPr>
        <p:txBody>
          <a:bodyPr wrap="none" rtlCol="0">
            <a:spAutoFit/>
          </a:bodyPr>
          <a:lstStyle/>
          <a:p>
            <a:pPr algn="l" hangingPunct="0">
              <a:lnSpc>
                <a:spcPct val="120000"/>
              </a:lnSpc>
            </a:pPr>
            <a:r>
              <a:rPr lang="en-US" altLang="zh-CN" sz="1600" dirty="0"/>
              <a:t>C</a:t>
            </a:r>
            <a:r>
              <a:rPr lang="zh-CN" altLang="en-US" sz="1600" dirty="0"/>
              <a:t>平台</a:t>
            </a:r>
          </a:p>
        </p:txBody>
      </p:sp>
      <p:sp>
        <p:nvSpPr>
          <p:cNvPr id="19" name="椭圆 18">
            <a:extLst>
              <a:ext uri="{FF2B5EF4-FFF2-40B4-BE49-F238E27FC236}">
                <a16:creationId xmlns:a16="http://schemas.microsoft.com/office/drawing/2014/main" id="{BE2BCF79-ABC2-422A-AF03-CC67D8DC9FA3}"/>
              </a:ext>
            </a:extLst>
          </p:cNvPr>
          <p:cNvSpPr/>
          <p:nvPr/>
        </p:nvSpPr>
        <p:spPr>
          <a:xfrm>
            <a:off x="1021041" y="3208375"/>
            <a:ext cx="1133560" cy="1133560"/>
          </a:xfrm>
          <a:prstGeom prst="ellipse">
            <a:avLst/>
          </a:prstGeom>
          <a:solidFill>
            <a:schemeClr val="bg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0" name="文本框 19">
            <a:extLst>
              <a:ext uri="{FF2B5EF4-FFF2-40B4-BE49-F238E27FC236}">
                <a16:creationId xmlns:a16="http://schemas.microsoft.com/office/drawing/2014/main" id="{CCE201A1-1961-4C0D-91C4-E96AD932A575}"/>
              </a:ext>
            </a:extLst>
          </p:cNvPr>
          <p:cNvSpPr txBox="1"/>
          <p:nvPr/>
        </p:nvSpPr>
        <p:spPr>
          <a:xfrm>
            <a:off x="1084583" y="3444289"/>
            <a:ext cx="1005403" cy="657809"/>
          </a:xfrm>
          <a:prstGeom prst="rect">
            <a:avLst/>
          </a:prstGeom>
          <a:noFill/>
        </p:spPr>
        <p:txBody>
          <a:bodyPr wrap="none" rtlCol="0">
            <a:spAutoFit/>
          </a:bodyPr>
          <a:lstStyle/>
          <a:p>
            <a:pPr algn="l" hangingPunct="0">
              <a:lnSpc>
                <a:spcPct val="120000"/>
              </a:lnSpc>
            </a:pPr>
            <a:r>
              <a:rPr lang="zh-CN" altLang="en-US" sz="1600" dirty="0"/>
              <a:t>疫情风险</a:t>
            </a:r>
            <a:endParaRPr lang="en-US" altLang="zh-CN" sz="1600" dirty="0"/>
          </a:p>
          <a:p>
            <a:pPr algn="l" hangingPunct="0">
              <a:lnSpc>
                <a:spcPct val="120000"/>
              </a:lnSpc>
            </a:pPr>
            <a:r>
              <a:rPr lang="zh-CN" altLang="en-US" sz="1600" dirty="0"/>
              <a:t>等级查询</a:t>
            </a:r>
          </a:p>
        </p:txBody>
      </p:sp>
      <p:sp>
        <p:nvSpPr>
          <p:cNvPr id="21" name="椭圆 20">
            <a:extLst>
              <a:ext uri="{FF2B5EF4-FFF2-40B4-BE49-F238E27FC236}">
                <a16:creationId xmlns:a16="http://schemas.microsoft.com/office/drawing/2014/main" id="{1F0322F2-6D85-4112-B337-0ECCD9399521}"/>
              </a:ext>
            </a:extLst>
          </p:cNvPr>
          <p:cNvSpPr/>
          <p:nvPr/>
        </p:nvSpPr>
        <p:spPr>
          <a:xfrm>
            <a:off x="3611841" y="1806559"/>
            <a:ext cx="1133560" cy="1133560"/>
          </a:xfrm>
          <a:prstGeom prst="ellipse">
            <a:avLst/>
          </a:prstGeom>
          <a:solidFill>
            <a:schemeClr val="bg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36551D72-D46B-4706-926F-32018349E410}"/>
              </a:ext>
            </a:extLst>
          </p:cNvPr>
          <p:cNvSpPr txBox="1"/>
          <p:nvPr/>
        </p:nvSpPr>
        <p:spPr>
          <a:xfrm>
            <a:off x="3675919" y="2079797"/>
            <a:ext cx="1005404" cy="657809"/>
          </a:xfrm>
          <a:prstGeom prst="rect">
            <a:avLst/>
          </a:prstGeom>
          <a:noFill/>
        </p:spPr>
        <p:txBody>
          <a:bodyPr wrap="none" rtlCol="0">
            <a:spAutoFit/>
          </a:bodyPr>
          <a:lstStyle/>
          <a:p>
            <a:pPr algn="ctr" hangingPunct="0">
              <a:lnSpc>
                <a:spcPct val="120000"/>
              </a:lnSpc>
            </a:pPr>
            <a:r>
              <a:rPr lang="zh-CN" altLang="en-US" sz="1600" dirty="0"/>
              <a:t>疫情防控</a:t>
            </a:r>
            <a:endParaRPr lang="en-US" altLang="zh-CN" sz="1600" dirty="0"/>
          </a:p>
          <a:p>
            <a:pPr algn="ctr" hangingPunct="0">
              <a:lnSpc>
                <a:spcPct val="120000"/>
              </a:lnSpc>
            </a:pPr>
            <a:r>
              <a:rPr lang="zh-CN" altLang="en-US" sz="1600" dirty="0"/>
              <a:t>行程卡</a:t>
            </a:r>
          </a:p>
        </p:txBody>
      </p:sp>
      <p:sp>
        <p:nvSpPr>
          <p:cNvPr id="23" name="椭圆 22">
            <a:extLst>
              <a:ext uri="{FF2B5EF4-FFF2-40B4-BE49-F238E27FC236}">
                <a16:creationId xmlns:a16="http://schemas.microsoft.com/office/drawing/2014/main" id="{82501DE8-15CA-45E7-AC4A-6919AA5ED6A4}"/>
              </a:ext>
            </a:extLst>
          </p:cNvPr>
          <p:cNvSpPr/>
          <p:nvPr/>
        </p:nvSpPr>
        <p:spPr>
          <a:xfrm>
            <a:off x="7446601" y="1806559"/>
            <a:ext cx="1133560" cy="1133560"/>
          </a:xfrm>
          <a:prstGeom prst="ellipse">
            <a:avLst/>
          </a:prstGeom>
          <a:solidFill>
            <a:schemeClr val="bg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7080A82B-DB43-4289-885A-BECD110F5224}"/>
              </a:ext>
            </a:extLst>
          </p:cNvPr>
          <p:cNvSpPr txBox="1"/>
          <p:nvPr/>
        </p:nvSpPr>
        <p:spPr>
          <a:xfrm>
            <a:off x="7510679" y="2051804"/>
            <a:ext cx="1005404" cy="657809"/>
          </a:xfrm>
          <a:prstGeom prst="rect">
            <a:avLst/>
          </a:prstGeom>
          <a:noFill/>
        </p:spPr>
        <p:txBody>
          <a:bodyPr wrap="none" rtlCol="0">
            <a:spAutoFit/>
          </a:bodyPr>
          <a:lstStyle/>
          <a:p>
            <a:pPr algn="ctr" hangingPunct="0">
              <a:lnSpc>
                <a:spcPct val="120000"/>
              </a:lnSpc>
            </a:pPr>
            <a:r>
              <a:rPr lang="zh-CN" altLang="en-US" sz="1600" dirty="0"/>
              <a:t>疫情防控</a:t>
            </a:r>
            <a:endParaRPr lang="en-US" altLang="zh-CN" sz="1600" dirty="0"/>
          </a:p>
          <a:p>
            <a:pPr algn="ctr" hangingPunct="0">
              <a:lnSpc>
                <a:spcPct val="120000"/>
              </a:lnSpc>
            </a:pPr>
            <a:r>
              <a:rPr lang="zh-CN" altLang="en-US" sz="1600" dirty="0"/>
              <a:t>健康码</a:t>
            </a:r>
          </a:p>
        </p:txBody>
      </p:sp>
      <p:sp>
        <p:nvSpPr>
          <p:cNvPr id="25" name="椭圆 24">
            <a:extLst>
              <a:ext uri="{FF2B5EF4-FFF2-40B4-BE49-F238E27FC236}">
                <a16:creationId xmlns:a16="http://schemas.microsoft.com/office/drawing/2014/main" id="{EFA618C4-8077-4BA2-AACA-94D258D7DFDD}"/>
              </a:ext>
            </a:extLst>
          </p:cNvPr>
          <p:cNvSpPr/>
          <p:nvPr/>
        </p:nvSpPr>
        <p:spPr>
          <a:xfrm>
            <a:off x="9864683" y="3198488"/>
            <a:ext cx="1133560" cy="1133560"/>
          </a:xfrm>
          <a:prstGeom prst="ellipse">
            <a:avLst/>
          </a:prstGeom>
          <a:solidFill>
            <a:schemeClr val="bg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id="{B01017ED-BE28-432C-8D5D-3D4DCE0B4509}"/>
              </a:ext>
            </a:extLst>
          </p:cNvPr>
          <p:cNvSpPr txBox="1"/>
          <p:nvPr/>
        </p:nvSpPr>
        <p:spPr>
          <a:xfrm>
            <a:off x="9952064" y="3453064"/>
            <a:ext cx="1005403" cy="657809"/>
          </a:xfrm>
          <a:prstGeom prst="rect">
            <a:avLst/>
          </a:prstGeom>
          <a:noFill/>
        </p:spPr>
        <p:txBody>
          <a:bodyPr wrap="none" rtlCol="0">
            <a:spAutoFit/>
          </a:bodyPr>
          <a:lstStyle/>
          <a:p>
            <a:pPr algn="l" hangingPunct="0">
              <a:lnSpc>
                <a:spcPct val="120000"/>
              </a:lnSpc>
            </a:pPr>
            <a:r>
              <a:rPr lang="zh-CN" altLang="en-US" sz="1600" dirty="0"/>
              <a:t>疫苗接种</a:t>
            </a:r>
            <a:endParaRPr lang="en-US" altLang="zh-CN" sz="1600" dirty="0"/>
          </a:p>
          <a:p>
            <a:pPr algn="l" hangingPunct="0">
              <a:lnSpc>
                <a:spcPct val="120000"/>
              </a:lnSpc>
            </a:pPr>
            <a:r>
              <a:rPr lang="zh-CN" altLang="en-US" sz="1600" dirty="0"/>
              <a:t>查询预约</a:t>
            </a:r>
          </a:p>
        </p:txBody>
      </p:sp>
      <p:sp>
        <p:nvSpPr>
          <p:cNvPr id="27" name="文本框 26">
            <a:extLst>
              <a:ext uri="{FF2B5EF4-FFF2-40B4-BE49-F238E27FC236}">
                <a16:creationId xmlns:a16="http://schemas.microsoft.com/office/drawing/2014/main" id="{7ED25FAC-13BA-4013-BC15-67730146C910}"/>
              </a:ext>
            </a:extLst>
          </p:cNvPr>
          <p:cNvSpPr txBox="1"/>
          <p:nvPr/>
        </p:nvSpPr>
        <p:spPr>
          <a:xfrm>
            <a:off x="4849505" y="4910009"/>
            <a:ext cx="2492990" cy="728982"/>
          </a:xfrm>
          <a:prstGeom prst="rect">
            <a:avLst/>
          </a:prstGeom>
          <a:noFill/>
        </p:spPr>
        <p:txBody>
          <a:bodyPr wrap="none" rtlCol="0">
            <a:spAutoFit/>
          </a:bodyPr>
          <a:lstStyle/>
          <a:p>
            <a:pPr algn="ctr" hangingPunct="0">
              <a:lnSpc>
                <a:spcPct val="120000"/>
              </a:lnSpc>
            </a:pPr>
            <a:r>
              <a:rPr lang="zh-CN" altLang="en-US" b="1" dirty="0">
                <a:solidFill>
                  <a:schemeClr val="bg1"/>
                </a:solidFill>
                <a:latin typeface="+mj-ea"/>
                <a:ea typeface="+mj-ea"/>
              </a:rPr>
              <a:t>打造权威信息查询平台</a:t>
            </a:r>
            <a:endParaRPr lang="en-US" altLang="zh-CN" b="1" dirty="0">
              <a:solidFill>
                <a:schemeClr val="bg1"/>
              </a:solidFill>
              <a:latin typeface="+mj-ea"/>
              <a:ea typeface="+mj-ea"/>
            </a:endParaRPr>
          </a:p>
          <a:p>
            <a:pPr algn="ctr" hangingPunct="0">
              <a:lnSpc>
                <a:spcPct val="120000"/>
              </a:lnSpc>
            </a:pPr>
            <a:r>
              <a:rPr lang="zh-CN" altLang="en-US" b="1" dirty="0">
                <a:solidFill>
                  <a:schemeClr val="bg1"/>
                </a:solidFill>
                <a:latin typeface="+mj-ea"/>
                <a:ea typeface="+mj-ea"/>
              </a:rPr>
              <a:t>涵盖多方面民生服务</a:t>
            </a:r>
          </a:p>
        </p:txBody>
      </p:sp>
    </p:spTree>
    <p:extLst>
      <p:ext uri="{BB962C8B-B14F-4D97-AF65-F5344CB8AC3E}">
        <p14:creationId xmlns:p14="http://schemas.microsoft.com/office/powerpoint/2010/main" val="41885386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A1B4D027-8B81-460A-83C7-1C6CF8E8A7D7}"/>
              </a:ext>
            </a:extLst>
          </p:cNvPr>
          <p:cNvSpPr>
            <a:spLocks noGrp="1"/>
          </p:cNvSpPr>
          <p:nvPr>
            <p:ph type="body" sz="quarter" idx="10"/>
          </p:nvPr>
        </p:nvSpPr>
        <p:spPr/>
        <p:txBody>
          <a:bodyPr/>
          <a:lstStyle/>
          <a:p>
            <a:r>
              <a:rPr lang="zh-CN" altLang="en-US" dirty="0"/>
              <a:t>短视频助力知识传播</a:t>
            </a:r>
          </a:p>
        </p:txBody>
      </p:sp>
      <p:sp>
        <p:nvSpPr>
          <p:cNvPr id="12" name="矩形: 圆角 11">
            <a:extLst>
              <a:ext uri="{FF2B5EF4-FFF2-40B4-BE49-F238E27FC236}">
                <a16:creationId xmlns:a16="http://schemas.microsoft.com/office/drawing/2014/main" id="{DB2470F7-99FA-476A-8156-85B32FC9C291}"/>
              </a:ext>
            </a:extLst>
          </p:cNvPr>
          <p:cNvSpPr/>
          <p:nvPr/>
        </p:nvSpPr>
        <p:spPr>
          <a:xfrm>
            <a:off x="891988" y="1337522"/>
            <a:ext cx="10408023" cy="4087906"/>
          </a:xfrm>
          <a:prstGeom prst="roundRect">
            <a:avLst>
              <a:gd name="adj" fmla="val 2908"/>
            </a:avLst>
          </a:prstGeom>
          <a:solidFill>
            <a:schemeClr val="bg1"/>
          </a:solidFill>
          <a:ln w="12700">
            <a:solidFill>
              <a:schemeClr val="accent2"/>
            </a:solidFill>
          </a:ln>
          <a:effectLst>
            <a:outerShdw blurRad="355600" algn="ctr" rotWithShape="0">
              <a:schemeClr val="accent2">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4" name="图片 3">
            <a:extLst>
              <a:ext uri="{FF2B5EF4-FFF2-40B4-BE49-F238E27FC236}">
                <a16:creationId xmlns:a16="http://schemas.microsoft.com/office/drawing/2014/main" id="{72DA7085-9076-4924-9E9A-1F47CBFF96A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14391" t="13612" r="34494" b="14305"/>
          <a:stretch/>
        </p:blipFill>
        <p:spPr>
          <a:xfrm>
            <a:off x="8294964" y="2082160"/>
            <a:ext cx="3005048" cy="3381687"/>
          </a:xfrm>
          <a:prstGeom prst="rect">
            <a:avLst/>
          </a:prstGeom>
        </p:spPr>
      </p:pic>
      <p:sp>
        <p:nvSpPr>
          <p:cNvPr id="5" name="文本框 4">
            <a:extLst>
              <a:ext uri="{FF2B5EF4-FFF2-40B4-BE49-F238E27FC236}">
                <a16:creationId xmlns:a16="http://schemas.microsoft.com/office/drawing/2014/main" id="{B26A60D9-AA8C-4FF1-960A-23D1BE5C2CA7}"/>
              </a:ext>
            </a:extLst>
          </p:cNvPr>
          <p:cNvSpPr txBox="1"/>
          <p:nvPr/>
        </p:nvSpPr>
        <p:spPr>
          <a:xfrm>
            <a:off x="5469066" y="1880173"/>
            <a:ext cx="1152880" cy="362343"/>
          </a:xfrm>
          <a:prstGeom prst="rect">
            <a:avLst/>
          </a:prstGeom>
          <a:noFill/>
        </p:spPr>
        <p:txBody>
          <a:bodyPr wrap="none" rtlCol="0">
            <a:spAutoFit/>
          </a:bodyPr>
          <a:lstStyle/>
          <a:p>
            <a:pPr algn="l" hangingPunct="0">
              <a:lnSpc>
                <a:spcPct val="120000"/>
              </a:lnSpc>
            </a:pPr>
            <a:r>
              <a:rPr lang="zh-CN" altLang="en-US" sz="1600" b="1" dirty="0"/>
              <a:t>视频平台</a:t>
            </a:r>
            <a:r>
              <a:rPr lang="en-US" altLang="zh-CN" sz="1600" b="1" dirty="0"/>
              <a:t>A</a:t>
            </a:r>
            <a:endParaRPr lang="zh-CN" altLang="en-US" sz="1600" b="1" dirty="0"/>
          </a:p>
        </p:txBody>
      </p:sp>
      <p:sp>
        <p:nvSpPr>
          <p:cNvPr id="6" name="文本框 5">
            <a:extLst>
              <a:ext uri="{FF2B5EF4-FFF2-40B4-BE49-F238E27FC236}">
                <a16:creationId xmlns:a16="http://schemas.microsoft.com/office/drawing/2014/main" id="{3DEBBDF4-AA1D-41FC-AC00-CACF08722D09}"/>
              </a:ext>
            </a:extLst>
          </p:cNvPr>
          <p:cNvSpPr txBox="1"/>
          <p:nvPr/>
        </p:nvSpPr>
        <p:spPr>
          <a:xfrm>
            <a:off x="5080338" y="2227386"/>
            <a:ext cx="2031325" cy="362343"/>
          </a:xfrm>
          <a:prstGeom prst="rect">
            <a:avLst/>
          </a:prstGeom>
          <a:noFill/>
        </p:spPr>
        <p:txBody>
          <a:bodyPr wrap="none" rtlCol="0">
            <a:spAutoFit/>
          </a:bodyPr>
          <a:lstStyle/>
          <a:p>
            <a:pPr algn="l" hangingPunct="0">
              <a:lnSpc>
                <a:spcPct val="120000"/>
              </a:lnSpc>
            </a:pPr>
            <a:r>
              <a:rPr lang="zh-CN" altLang="en-US" sz="1600" dirty="0"/>
              <a:t>成为视频类搜索工具</a:t>
            </a:r>
          </a:p>
        </p:txBody>
      </p:sp>
      <p:sp>
        <p:nvSpPr>
          <p:cNvPr id="7" name="文本框 6">
            <a:extLst>
              <a:ext uri="{FF2B5EF4-FFF2-40B4-BE49-F238E27FC236}">
                <a16:creationId xmlns:a16="http://schemas.microsoft.com/office/drawing/2014/main" id="{17A66A42-65BA-48FC-96A2-69640DA3E4A0}"/>
              </a:ext>
            </a:extLst>
          </p:cNvPr>
          <p:cNvSpPr txBox="1"/>
          <p:nvPr/>
        </p:nvSpPr>
        <p:spPr>
          <a:xfrm>
            <a:off x="5456241" y="3043518"/>
            <a:ext cx="1152880" cy="362343"/>
          </a:xfrm>
          <a:prstGeom prst="rect">
            <a:avLst/>
          </a:prstGeom>
          <a:noFill/>
        </p:spPr>
        <p:txBody>
          <a:bodyPr wrap="none" rtlCol="0">
            <a:spAutoFit/>
          </a:bodyPr>
          <a:lstStyle/>
          <a:p>
            <a:pPr algn="l" hangingPunct="0">
              <a:lnSpc>
                <a:spcPct val="120000"/>
              </a:lnSpc>
            </a:pPr>
            <a:r>
              <a:rPr lang="zh-CN" altLang="en-US" sz="1600" b="1" dirty="0"/>
              <a:t>视频平台</a:t>
            </a:r>
            <a:r>
              <a:rPr lang="en-US" altLang="zh-CN" sz="1600" b="1" dirty="0"/>
              <a:t>B</a:t>
            </a:r>
            <a:endParaRPr lang="zh-CN" altLang="en-US" sz="1600" b="1" dirty="0"/>
          </a:p>
        </p:txBody>
      </p:sp>
      <p:sp>
        <p:nvSpPr>
          <p:cNvPr id="8" name="文本框 7">
            <a:extLst>
              <a:ext uri="{FF2B5EF4-FFF2-40B4-BE49-F238E27FC236}">
                <a16:creationId xmlns:a16="http://schemas.microsoft.com/office/drawing/2014/main" id="{2BC54B33-12E7-49A8-BEC3-A2CD373E2AFB}"/>
              </a:ext>
            </a:extLst>
          </p:cNvPr>
          <p:cNvSpPr txBox="1"/>
          <p:nvPr/>
        </p:nvSpPr>
        <p:spPr>
          <a:xfrm>
            <a:off x="4977745" y="3390731"/>
            <a:ext cx="2236510" cy="362343"/>
          </a:xfrm>
          <a:prstGeom prst="rect">
            <a:avLst/>
          </a:prstGeom>
          <a:noFill/>
        </p:spPr>
        <p:txBody>
          <a:bodyPr wrap="none" rtlCol="0">
            <a:spAutoFit/>
          </a:bodyPr>
          <a:lstStyle/>
          <a:p>
            <a:pPr algn="l" hangingPunct="0">
              <a:lnSpc>
                <a:spcPct val="120000"/>
              </a:lnSpc>
            </a:pPr>
            <a:r>
              <a:rPr lang="zh-CN" altLang="en-US" sz="1600" dirty="0"/>
              <a:t>资源全方位向视频倾斜</a:t>
            </a:r>
          </a:p>
        </p:txBody>
      </p:sp>
      <p:sp>
        <p:nvSpPr>
          <p:cNvPr id="9" name="文本框 8">
            <a:extLst>
              <a:ext uri="{FF2B5EF4-FFF2-40B4-BE49-F238E27FC236}">
                <a16:creationId xmlns:a16="http://schemas.microsoft.com/office/drawing/2014/main" id="{77986FC2-3F9F-4518-BD18-A0B7AB0C8DEC}"/>
              </a:ext>
            </a:extLst>
          </p:cNvPr>
          <p:cNvSpPr txBox="1"/>
          <p:nvPr/>
        </p:nvSpPr>
        <p:spPr>
          <a:xfrm>
            <a:off x="5443418" y="4206863"/>
            <a:ext cx="1152880" cy="362343"/>
          </a:xfrm>
          <a:prstGeom prst="rect">
            <a:avLst/>
          </a:prstGeom>
          <a:noFill/>
        </p:spPr>
        <p:txBody>
          <a:bodyPr wrap="none" rtlCol="0">
            <a:spAutoFit/>
          </a:bodyPr>
          <a:lstStyle/>
          <a:p>
            <a:pPr algn="l" hangingPunct="0">
              <a:lnSpc>
                <a:spcPct val="120000"/>
              </a:lnSpc>
            </a:pPr>
            <a:r>
              <a:rPr lang="zh-CN" altLang="en-US" sz="1600" b="1" dirty="0"/>
              <a:t>视频平台</a:t>
            </a:r>
            <a:r>
              <a:rPr lang="en-US" altLang="zh-CN" sz="1600" b="1" dirty="0"/>
              <a:t>C</a:t>
            </a:r>
            <a:endParaRPr lang="zh-CN" altLang="en-US" sz="1600" b="1" dirty="0"/>
          </a:p>
        </p:txBody>
      </p:sp>
      <p:sp>
        <p:nvSpPr>
          <p:cNvPr id="10" name="文本框 9">
            <a:extLst>
              <a:ext uri="{FF2B5EF4-FFF2-40B4-BE49-F238E27FC236}">
                <a16:creationId xmlns:a16="http://schemas.microsoft.com/office/drawing/2014/main" id="{44694267-D213-4A87-8598-559EFB12EA6E}"/>
              </a:ext>
            </a:extLst>
          </p:cNvPr>
          <p:cNvSpPr txBox="1"/>
          <p:nvPr/>
        </p:nvSpPr>
        <p:spPr>
          <a:xfrm>
            <a:off x="4875153" y="4554076"/>
            <a:ext cx="2441694" cy="362343"/>
          </a:xfrm>
          <a:prstGeom prst="rect">
            <a:avLst/>
          </a:prstGeom>
          <a:noFill/>
        </p:spPr>
        <p:txBody>
          <a:bodyPr wrap="none" rtlCol="0">
            <a:spAutoFit/>
          </a:bodyPr>
          <a:lstStyle/>
          <a:p>
            <a:pPr algn="l" hangingPunct="0">
              <a:lnSpc>
                <a:spcPct val="120000"/>
              </a:lnSpc>
            </a:pPr>
            <a:r>
              <a:rPr lang="zh-CN" altLang="en-US" sz="1600" dirty="0"/>
              <a:t>拓宽日常生活的知识边界</a:t>
            </a:r>
          </a:p>
        </p:txBody>
      </p:sp>
      <p:pic>
        <p:nvPicPr>
          <p:cNvPr id="20" name="图片 19">
            <a:extLst>
              <a:ext uri="{FF2B5EF4-FFF2-40B4-BE49-F238E27FC236}">
                <a16:creationId xmlns:a16="http://schemas.microsoft.com/office/drawing/2014/main" id="{2110CF9B-6DF5-4119-A3B0-029510369CB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491348" y="2299776"/>
            <a:ext cx="2803583" cy="2154114"/>
          </a:xfrm>
          <a:prstGeom prst="rect">
            <a:avLst/>
          </a:prstGeom>
        </p:spPr>
      </p:pic>
      <p:pic>
        <p:nvPicPr>
          <p:cNvPr id="21" name="图片 20">
            <a:extLst>
              <a:ext uri="{FF2B5EF4-FFF2-40B4-BE49-F238E27FC236}">
                <a16:creationId xmlns:a16="http://schemas.microsoft.com/office/drawing/2014/main" id="{4B3C9276-4B58-443C-918B-1D96EECB7E3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34253" t="13612" r="14631" b="14305"/>
          <a:stretch/>
        </p:blipFill>
        <p:spPr>
          <a:xfrm>
            <a:off x="891988" y="2082160"/>
            <a:ext cx="3005049" cy="3381687"/>
          </a:xfrm>
          <a:prstGeom prst="rect">
            <a:avLst/>
          </a:prstGeom>
        </p:spPr>
      </p:pic>
      <p:pic>
        <p:nvPicPr>
          <p:cNvPr id="25" name="图片 24">
            <a:extLst>
              <a:ext uri="{FF2B5EF4-FFF2-40B4-BE49-F238E27FC236}">
                <a16:creationId xmlns:a16="http://schemas.microsoft.com/office/drawing/2014/main" id="{FB2773F3-FA62-45B8-B75E-6E83739F4A8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99609" y="2297236"/>
            <a:ext cx="2818760" cy="2163473"/>
          </a:xfrm>
          <a:prstGeom prst="rect">
            <a:avLst/>
          </a:prstGeom>
        </p:spPr>
      </p:pic>
    </p:spTree>
    <p:extLst>
      <p:ext uri="{BB962C8B-B14F-4D97-AF65-F5344CB8AC3E}">
        <p14:creationId xmlns:p14="http://schemas.microsoft.com/office/powerpoint/2010/main" val="22638634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4695D395-5E0A-4CD2-8F27-FCDCB5ABE134}"/>
              </a:ext>
            </a:extLst>
          </p:cNvPr>
          <p:cNvSpPr>
            <a:spLocks noGrp="1"/>
          </p:cNvSpPr>
          <p:nvPr>
            <p:ph type="body" sz="quarter" idx="10"/>
          </p:nvPr>
        </p:nvSpPr>
        <p:spPr/>
        <p:txBody>
          <a:bodyPr/>
          <a:lstStyle/>
          <a:p>
            <a:r>
              <a:rPr lang="zh-CN" altLang="en-US" dirty="0"/>
              <a:t>媒介明星</a:t>
            </a:r>
            <a:r>
              <a:rPr lang="en-US" altLang="zh-CN" dirty="0"/>
              <a:t>—COL</a:t>
            </a:r>
            <a:r>
              <a:rPr lang="zh-CN" altLang="en-US" dirty="0"/>
              <a:t>群体兴起</a:t>
            </a:r>
          </a:p>
        </p:txBody>
      </p:sp>
      <p:sp>
        <p:nvSpPr>
          <p:cNvPr id="10" name="任意多边形: 形状 9">
            <a:extLst>
              <a:ext uri="{FF2B5EF4-FFF2-40B4-BE49-F238E27FC236}">
                <a16:creationId xmlns:a16="http://schemas.microsoft.com/office/drawing/2014/main" id="{D7E3BDA8-02D4-4EC1-9DED-23C6E884C45A}"/>
              </a:ext>
            </a:extLst>
          </p:cNvPr>
          <p:cNvSpPr/>
          <p:nvPr/>
        </p:nvSpPr>
        <p:spPr>
          <a:xfrm flipH="1" flipV="1">
            <a:off x="3803142" y="2615950"/>
            <a:ext cx="1454195" cy="617721"/>
          </a:xfrm>
          <a:custGeom>
            <a:avLst/>
            <a:gdLst>
              <a:gd name="connsiteX0" fmla="*/ 1667672 w 1668008"/>
              <a:gd name="connsiteY0" fmla="*/ 1061692 h 1061692"/>
              <a:gd name="connsiteX1" fmla="*/ 834004 w 1668008"/>
              <a:gd name="connsiteY1" fmla="*/ 860130 h 1061692"/>
              <a:gd name="connsiteX2" fmla="*/ 336 w 1668008"/>
              <a:gd name="connsiteY2" fmla="*/ 1061692 h 1061692"/>
              <a:gd name="connsiteX3" fmla="*/ 336 w 1668008"/>
              <a:gd name="connsiteY3" fmla="*/ 530846 h 1061692"/>
              <a:gd name="connsiteX4" fmla="*/ 336 w 1668008"/>
              <a:gd name="connsiteY4" fmla="*/ 0 h 1061692"/>
              <a:gd name="connsiteX5" fmla="*/ 834004 w 1668008"/>
              <a:gd name="connsiteY5" fmla="*/ 201563 h 1061692"/>
              <a:gd name="connsiteX6" fmla="*/ 1667672 w 1668008"/>
              <a:gd name="connsiteY6" fmla="*/ 0 h 1061692"/>
              <a:gd name="connsiteX7" fmla="*/ 1667672 w 1668008"/>
              <a:gd name="connsiteY7" fmla="*/ 530846 h 1061692"/>
              <a:gd name="connsiteX8" fmla="*/ 1667672 w 1668008"/>
              <a:gd name="connsiteY8" fmla="*/ 1061692 h 1061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8008" h="1061692">
                <a:moveTo>
                  <a:pt x="1667672" y="1061692"/>
                </a:moveTo>
                <a:cubicBezTo>
                  <a:pt x="1275848" y="859512"/>
                  <a:pt x="1085522" y="874700"/>
                  <a:pt x="834004" y="860130"/>
                </a:cubicBezTo>
                <a:cubicBezTo>
                  <a:pt x="582486" y="874700"/>
                  <a:pt x="392160" y="859512"/>
                  <a:pt x="336" y="1061692"/>
                </a:cubicBezTo>
                <a:cubicBezTo>
                  <a:pt x="-831" y="884167"/>
                  <a:pt x="1503" y="708371"/>
                  <a:pt x="336" y="530846"/>
                </a:cubicBezTo>
                <a:cubicBezTo>
                  <a:pt x="1503" y="353321"/>
                  <a:pt x="-831" y="177525"/>
                  <a:pt x="336" y="0"/>
                </a:cubicBezTo>
                <a:cubicBezTo>
                  <a:pt x="392160" y="202180"/>
                  <a:pt x="582486" y="186992"/>
                  <a:pt x="834004" y="201563"/>
                </a:cubicBezTo>
                <a:cubicBezTo>
                  <a:pt x="1085522" y="186992"/>
                  <a:pt x="1275848" y="202180"/>
                  <a:pt x="1667672" y="0"/>
                </a:cubicBezTo>
                <a:cubicBezTo>
                  <a:pt x="1668839" y="177525"/>
                  <a:pt x="1666505" y="353321"/>
                  <a:pt x="1667672" y="530846"/>
                </a:cubicBezTo>
                <a:cubicBezTo>
                  <a:pt x="1666505" y="708371"/>
                  <a:pt x="1668839" y="884167"/>
                  <a:pt x="1667672" y="1061692"/>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形状 12">
            <a:extLst>
              <a:ext uri="{FF2B5EF4-FFF2-40B4-BE49-F238E27FC236}">
                <a16:creationId xmlns:a16="http://schemas.microsoft.com/office/drawing/2014/main" id="{CB7E2545-9834-4DF0-95F9-854E3C32F060}"/>
              </a:ext>
            </a:extLst>
          </p:cNvPr>
          <p:cNvSpPr/>
          <p:nvPr/>
        </p:nvSpPr>
        <p:spPr>
          <a:xfrm flipH="1" flipV="1">
            <a:off x="6934663" y="2615950"/>
            <a:ext cx="1454195" cy="617721"/>
          </a:xfrm>
          <a:custGeom>
            <a:avLst/>
            <a:gdLst>
              <a:gd name="connsiteX0" fmla="*/ 1667672 w 1668008"/>
              <a:gd name="connsiteY0" fmla="*/ 1061692 h 1061692"/>
              <a:gd name="connsiteX1" fmla="*/ 834004 w 1668008"/>
              <a:gd name="connsiteY1" fmla="*/ 860130 h 1061692"/>
              <a:gd name="connsiteX2" fmla="*/ 336 w 1668008"/>
              <a:gd name="connsiteY2" fmla="*/ 1061692 h 1061692"/>
              <a:gd name="connsiteX3" fmla="*/ 336 w 1668008"/>
              <a:gd name="connsiteY3" fmla="*/ 530846 h 1061692"/>
              <a:gd name="connsiteX4" fmla="*/ 336 w 1668008"/>
              <a:gd name="connsiteY4" fmla="*/ 0 h 1061692"/>
              <a:gd name="connsiteX5" fmla="*/ 834004 w 1668008"/>
              <a:gd name="connsiteY5" fmla="*/ 201563 h 1061692"/>
              <a:gd name="connsiteX6" fmla="*/ 1667672 w 1668008"/>
              <a:gd name="connsiteY6" fmla="*/ 0 h 1061692"/>
              <a:gd name="connsiteX7" fmla="*/ 1667672 w 1668008"/>
              <a:gd name="connsiteY7" fmla="*/ 530846 h 1061692"/>
              <a:gd name="connsiteX8" fmla="*/ 1667672 w 1668008"/>
              <a:gd name="connsiteY8" fmla="*/ 1061692 h 1061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8008" h="1061692">
                <a:moveTo>
                  <a:pt x="1667672" y="1061692"/>
                </a:moveTo>
                <a:cubicBezTo>
                  <a:pt x="1275848" y="859512"/>
                  <a:pt x="1085522" y="874700"/>
                  <a:pt x="834004" y="860130"/>
                </a:cubicBezTo>
                <a:cubicBezTo>
                  <a:pt x="582486" y="874700"/>
                  <a:pt x="392160" y="859512"/>
                  <a:pt x="336" y="1061692"/>
                </a:cubicBezTo>
                <a:cubicBezTo>
                  <a:pt x="-831" y="884167"/>
                  <a:pt x="1503" y="708371"/>
                  <a:pt x="336" y="530846"/>
                </a:cubicBezTo>
                <a:cubicBezTo>
                  <a:pt x="1503" y="353321"/>
                  <a:pt x="-831" y="177525"/>
                  <a:pt x="336" y="0"/>
                </a:cubicBezTo>
                <a:cubicBezTo>
                  <a:pt x="392160" y="202180"/>
                  <a:pt x="582486" y="186992"/>
                  <a:pt x="834004" y="201563"/>
                </a:cubicBezTo>
                <a:cubicBezTo>
                  <a:pt x="1085522" y="186992"/>
                  <a:pt x="1275848" y="202180"/>
                  <a:pt x="1667672" y="0"/>
                </a:cubicBezTo>
                <a:cubicBezTo>
                  <a:pt x="1668839" y="177525"/>
                  <a:pt x="1666505" y="353321"/>
                  <a:pt x="1667672" y="530846"/>
                </a:cubicBezTo>
                <a:cubicBezTo>
                  <a:pt x="1666505" y="708371"/>
                  <a:pt x="1668839" y="884167"/>
                  <a:pt x="1667672" y="1061692"/>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椭圆 13">
            <a:extLst>
              <a:ext uri="{FF2B5EF4-FFF2-40B4-BE49-F238E27FC236}">
                <a16:creationId xmlns:a16="http://schemas.microsoft.com/office/drawing/2014/main" id="{207A5316-77F8-44B5-A772-5C5EA9104858}"/>
              </a:ext>
            </a:extLst>
          </p:cNvPr>
          <p:cNvSpPr/>
          <p:nvPr/>
        </p:nvSpPr>
        <p:spPr>
          <a:xfrm>
            <a:off x="8262642" y="2279874"/>
            <a:ext cx="1289872" cy="128987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05F327C7-6DD7-4549-9D1C-4C6B18C63118}"/>
              </a:ext>
            </a:extLst>
          </p:cNvPr>
          <p:cNvSpPr/>
          <p:nvPr/>
        </p:nvSpPr>
        <p:spPr>
          <a:xfrm>
            <a:off x="2639486" y="2279874"/>
            <a:ext cx="1289872" cy="128987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2F27834-E9D3-4920-8001-3B007F870220}"/>
              </a:ext>
            </a:extLst>
          </p:cNvPr>
          <p:cNvSpPr/>
          <p:nvPr/>
        </p:nvSpPr>
        <p:spPr>
          <a:xfrm>
            <a:off x="5155229" y="1984039"/>
            <a:ext cx="1881542" cy="188154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3ABDE8BB-6A31-4F7E-A787-8799848BC779}"/>
              </a:ext>
            </a:extLst>
          </p:cNvPr>
          <p:cNvSpPr txBox="1"/>
          <p:nvPr/>
        </p:nvSpPr>
        <p:spPr>
          <a:xfrm>
            <a:off x="5439410" y="2679046"/>
            <a:ext cx="1313180" cy="463588"/>
          </a:xfrm>
          <a:prstGeom prst="rect">
            <a:avLst/>
          </a:prstGeom>
          <a:noFill/>
        </p:spPr>
        <p:txBody>
          <a:bodyPr wrap="none" rtlCol="0">
            <a:spAutoFit/>
          </a:bodyPr>
          <a:lstStyle/>
          <a:p>
            <a:pPr algn="l" hangingPunct="0">
              <a:lnSpc>
                <a:spcPct val="120000"/>
              </a:lnSpc>
            </a:pPr>
            <a:r>
              <a:rPr lang="zh-CN" altLang="en-US" sz="2200" b="1" dirty="0">
                <a:solidFill>
                  <a:schemeClr val="bg1"/>
                </a:solidFill>
                <a:latin typeface="+mj-ea"/>
                <a:ea typeface="+mj-ea"/>
              </a:rPr>
              <a:t>媒介明星</a:t>
            </a:r>
          </a:p>
        </p:txBody>
      </p:sp>
      <p:sp>
        <p:nvSpPr>
          <p:cNvPr id="15" name="文本框 14">
            <a:extLst>
              <a:ext uri="{FF2B5EF4-FFF2-40B4-BE49-F238E27FC236}">
                <a16:creationId xmlns:a16="http://schemas.microsoft.com/office/drawing/2014/main" id="{1A1BDBC6-7581-4427-AAA5-75906F03318C}"/>
              </a:ext>
            </a:extLst>
          </p:cNvPr>
          <p:cNvSpPr txBox="1"/>
          <p:nvPr/>
        </p:nvSpPr>
        <p:spPr>
          <a:xfrm>
            <a:off x="2935608" y="2696976"/>
            <a:ext cx="697627" cy="427746"/>
          </a:xfrm>
          <a:prstGeom prst="rect">
            <a:avLst/>
          </a:prstGeom>
          <a:noFill/>
        </p:spPr>
        <p:txBody>
          <a:bodyPr wrap="none" rtlCol="0">
            <a:spAutoFit/>
          </a:bodyPr>
          <a:lstStyle/>
          <a:p>
            <a:pPr algn="l" hangingPunct="0">
              <a:lnSpc>
                <a:spcPct val="120000"/>
              </a:lnSpc>
            </a:pPr>
            <a:r>
              <a:rPr lang="en-US" altLang="zh-CN" sz="2000" dirty="0">
                <a:solidFill>
                  <a:schemeClr val="bg1"/>
                </a:solidFill>
              </a:rPr>
              <a:t>KOL</a:t>
            </a:r>
            <a:endParaRPr lang="zh-CN" altLang="en-US" sz="2000" dirty="0">
              <a:solidFill>
                <a:schemeClr val="bg1"/>
              </a:solidFill>
            </a:endParaRPr>
          </a:p>
        </p:txBody>
      </p:sp>
      <p:sp>
        <p:nvSpPr>
          <p:cNvPr id="16" name="文本框 15">
            <a:extLst>
              <a:ext uri="{FF2B5EF4-FFF2-40B4-BE49-F238E27FC236}">
                <a16:creationId xmlns:a16="http://schemas.microsoft.com/office/drawing/2014/main" id="{B5E6C5DB-E19C-4A2F-A2B3-2E93A3BE3B4F}"/>
              </a:ext>
            </a:extLst>
          </p:cNvPr>
          <p:cNvSpPr txBox="1"/>
          <p:nvPr/>
        </p:nvSpPr>
        <p:spPr>
          <a:xfrm>
            <a:off x="8558764" y="2696976"/>
            <a:ext cx="712054" cy="427746"/>
          </a:xfrm>
          <a:prstGeom prst="rect">
            <a:avLst/>
          </a:prstGeom>
          <a:noFill/>
        </p:spPr>
        <p:txBody>
          <a:bodyPr wrap="none" rtlCol="0">
            <a:spAutoFit/>
          </a:bodyPr>
          <a:lstStyle/>
          <a:p>
            <a:pPr algn="l" hangingPunct="0">
              <a:lnSpc>
                <a:spcPct val="120000"/>
              </a:lnSpc>
            </a:pPr>
            <a:r>
              <a:rPr lang="en-US" altLang="zh-CN" sz="2000" dirty="0">
                <a:solidFill>
                  <a:schemeClr val="bg1"/>
                </a:solidFill>
              </a:rPr>
              <a:t>COL</a:t>
            </a:r>
            <a:endParaRPr lang="zh-CN" altLang="en-US" sz="2000" dirty="0">
              <a:solidFill>
                <a:schemeClr val="bg1"/>
              </a:solidFill>
            </a:endParaRPr>
          </a:p>
        </p:txBody>
      </p:sp>
      <p:sp>
        <p:nvSpPr>
          <p:cNvPr id="17" name="弧形 16">
            <a:extLst>
              <a:ext uri="{FF2B5EF4-FFF2-40B4-BE49-F238E27FC236}">
                <a16:creationId xmlns:a16="http://schemas.microsoft.com/office/drawing/2014/main" id="{E31F2416-66F1-4D1A-A65B-5EBA52DB5F0E}"/>
              </a:ext>
            </a:extLst>
          </p:cNvPr>
          <p:cNvSpPr/>
          <p:nvPr/>
        </p:nvSpPr>
        <p:spPr>
          <a:xfrm>
            <a:off x="2436113" y="2062532"/>
            <a:ext cx="1696616" cy="1696616"/>
          </a:xfrm>
          <a:prstGeom prst="arc">
            <a:avLst>
              <a:gd name="adj1" fmla="val 4455869"/>
              <a:gd name="adj2" fmla="val 17075142"/>
            </a:avLst>
          </a:prstGeom>
          <a:ln w="635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id="{BFBBCF11-DD86-4C2F-9283-6A1C54E5FB66}"/>
              </a:ext>
            </a:extLst>
          </p:cNvPr>
          <p:cNvSpPr txBox="1"/>
          <p:nvPr/>
        </p:nvSpPr>
        <p:spPr>
          <a:xfrm>
            <a:off x="1650124" y="2062532"/>
            <a:ext cx="1005403" cy="362343"/>
          </a:xfrm>
          <a:prstGeom prst="rect">
            <a:avLst/>
          </a:prstGeom>
          <a:noFill/>
        </p:spPr>
        <p:txBody>
          <a:bodyPr wrap="none" rtlCol="0">
            <a:spAutoFit/>
          </a:bodyPr>
          <a:lstStyle/>
          <a:p>
            <a:pPr algn="l" hangingPunct="0">
              <a:lnSpc>
                <a:spcPct val="120000"/>
              </a:lnSpc>
            </a:pPr>
            <a:r>
              <a:rPr lang="zh-CN" altLang="en-US" sz="1600" dirty="0"/>
              <a:t>意识形态</a:t>
            </a:r>
          </a:p>
        </p:txBody>
      </p:sp>
      <p:sp>
        <p:nvSpPr>
          <p:cNvPr id="19" name="文本框 18">
            <a:extLst>
              <a:ext uri="{FF2B5EF4-FFF2-40B4-BE49-F238E27FC236}">
                <a16:creationId xmlns:a16="http://schemas.microsoft.com/office/drawing/2014/main" id="{A37C5179-3DC5-4C7E-B8A4-0D68EB9DA230}"/>
              </a:ext>
            </a:extLst>
          </p:cNvPr>
          <p:cNvSpPr txBox="1"/>
          <p:nvPr/>
        </p:nvSpPr>
        <p:spPr>
          <a:xfrm>
            <a:off x="1650124" y="3371754"/>
            <a:ext cx="1005403" cy="362343"/>
          </a:xfrm>
          <a:prstGeom prst="rect">
            <a:avLst/>
          </a:prstGeom>
          <a:noFill/>
        </p:spPr>
        <p:txBody>
          <a:bodyPr wrap="none" rtlCol="0">
            <a:spAutoFit/>
          </a:bodyPr>
          <a:lstStyle/>
          <a:p>
            <a:pPr algn="l" hangingPunct="0">
              <a:lnSpc>
                <a:spcPct val="120000"/>
              </a:lnSpc>
            </a:pPr>
            <a:r>
              <a:rPr lang="zh-CN" altLang="en-US" sz="1600" dirty="0"/>
              <a:t>商品属性</a:t>
            </a:r>
          </a:p>
        </p:txBody>
      </p:sp>
      <p:sp>
        <p:nvSpPr>
          <p:cNvPr id="20" name="弧形 19">
            <a:extLst>
              <a:ext uri="{FF2B5EF4-FFF2-40B4-BE49-F238E27FC236}">
                <a16:creationId xmlns:a16="http://schemas.microsoft.com/office/drawing/2014/main" id="{AA56AAE0-2F20-4E7B-80B2-E86E4AA1E7A6}"/>
              </a:ext>
            </a:extLst>
          </p:cNvPr>
          <p:cNvSpPr/>
          <p:nvPr/>
        </p:nvSpPr>
        <p:spPr>
          <a:xfrm flipH="1">
            <a:off x="8059270" y="2062532"/>
            <a:ext cx="1696616" cy="1696616"/>
          </a:xfrm>
          <a:prstGeom prst="arc">
            <a:avLst>
              <a:gd name="adj1" fmla="val 4455869"/>
              <a:gd name="adj2" fmla="val 17075142"/>
            </a:avLst>
          </a:prstGeom>
          <a:ln w="6350">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494717FC-B8D8-48A9-872C-96EBA4B2E540}"/>
              </a:ext>
            </a:extLst>
          </p:cNvPr>
          <p:cNvSpPr/>
          <p:nvPr/>
        </p:nvSpPr>
        <p:spPr>
          <a:xfrm>
            <a:off x="2687546" y="2234633"/>
            <a:ext cx="79624" cy="7962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20DB0E42-D658-4077-AB15-28174F568042}"/>
              </a:ext>
            </a:extLst>
          </p:cNvPr>
          <p:cNvSpPr/>
          <p:nvPr/>
        </p:nvSpPr>
        <p:spPr>
          <a:xfrm>
            <a:off x="2687546" y="3502953"/>
            <a:ext cx="79624" cy="7962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B89FEFB8-6AD7-4389-8126-9BB6424E5528}"/>
              </a:ext>
            </a:extLst>
          </p:cNvPr>
          <p:cNvSpPr txBox="1"/>
          <p:nvPr/>
        </p:nvSpPr>
        <p:spPr>
          <a:xfrm>
            <a:off x="9552514" y="2062532"/>
            <a:ext cx="1005403" cy="362343"/>
          </a:xfrm>
          <a:prstGeom prst="rect">
            <a:avLst/>
          </a:prstGeom>
          <a:noFill/>
        </p:spPr>
        <p:txBody>
          <a:bodyPr wrap="none" rtlCol="0">
            <a:spAutoFit/>
          </a:bodyPr>
          <a:lstStyle/>
          <a:p>
            <a:pPr algn="l" hangingPunct="0">
              <a:lnSpc>
                <a:spcPct val="120000"/>
              </a:lnSpc>
            </a:pPr>
            <a:r>
              <a:rPr lang="zh-CN" altLang="en-US" sz="1600" dirty="0"/>
              <a:t>情感价值</a:t>
            </a:r>
          </a:p>
        </p:txBody>
      </p:sp>
      <p:sp>
        <p:nvSpPr>
          <p:cNvPr id="24" name="文本框 23">
            <a:extLst>
              <a:ext uri="{FF2B5EF4-FFF2-40B4-BE49-F238E27FC236}">
                <a16:creationId xmlns:a16="http://schemas.microsoft.com/office/drawing/2014/main" id="{E09FCF53-1AAD-4658-80A0-64C1951705F1}"/>
              </a:ext>
            </a:extLst>
          </p:cNvPr>
          <p:cNvSpPr txBox="1"/>
          <p:nvPr/>
        </p:nvSpPr>
        <p:spPr>
          <a:xfrm>
            <a:off x="9552514" y="3371754"/>
            <a:ext cx="1005403" cy="362343"/>
          </a:xfrm>
          <a:prstGeom prst="rect">
            <a:avLst/>
          </a:prstGeom>
          <a:noFill/>
        </p:spPr>
        <p:txBody>
          <a:bodyPr wrap="none" rtlCol="0">
            <a:spAutoFit/>
          </a:bodyPr>
          <a:lstStyle/>
          <a:p>
            <a:pPr algn="l" hangingPunct="0">
              <a:lnSpc>
                <a:spcPct val="120000"/>
              </a:lnSpc>
            </a:pPr>
            <a:r>
              <a:rPr lang="zh-CN" altLang="en-US" sz="1600" dirty="0"/>
              <a:t>话题热度</a:t>
            </a:r>
          </a:p>
        </p:txBody>
      </p:sp>
      <p:sp>
        <p:nvSpPr>
          <p:cNvPr id="25" name="椭圆 24">
            <a:extLst>
              <a:ext uri="{FF2B5EF4-FFF2-40B4-BE49-F238E27FC236}">
                <a16:creationId xmlns:a16="http://schemas.microsoft.com/office/drawing/2014/main" id="{47E68802-5868-4285-AF64-CBCC182DCE1A}"/>
              </a:ext>
            </a:extLst>
          </p:cNvPr>
          <p:cNvSpPr/>
          <p:nvPr/>
        </p:nvSpPr>
        <p:spPr>
          <a:xfrm>
            <a:off x="9424830" y="2234633"/>
            <a:ext cx="79624" cy="7962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C7FA74D8-E16F-4D5F-BA1E-73949AEAC1D3}"/>
              </a:ext>
            </a:extLst>
          </p:cNvPr>
          <p:cNvSpPr/>
          <p:nvPr/>
        </p:nvSpPr>
        <p:spPr>
          <a:xfrm>
            <a:off x="9424830" y="3502953"/>
            <a:ext cx="79624" cy="7962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a16="http://schemas.microsoft.com/office/drawing/2014/main" id="{39B1CA61-E95A-492E-9373-1B159CF6709F}"/>
              </a:ext>
            </a:extLst>
          </p:cNvPr>
          <p:cNvSpPr txBox="1"/>
          <p:nvPr/>
        </p:nvSpPr>
        <p:spPr>
          <a:xfrm>
            <a:off x="1820833" y="4242174"/>
            <a:ext cx="2988135" cy="658257"/>
          </a:xfrm>
          <a:prstGeom prst="rect">
            <a:avLst/>
          </a:prstGeom>
          <a:noFill/>
        </p:spPr>
        <p:txBody>
          <a:bodyPr wrap="square" rtlCol="0">
            <a:spAutoFit/>
          </a:bodyPr>
          <a:lstStyle/>
          <a:p>
            <a:pPr algn="ctr" hangingPunct="0">
              <a:lnSpc>
                <a:spcPct val="120000"/>
              </a:lnSpc>
            </a:pPr>
            <a:r>
              <a:rPr lang="zh-CN" altLang="en-US" sz="1600" dirty="0">
                <a:latin typeface="+mn-ea"/>
              </a:rPr>
              <a:t>在“意见领袖</a:t>
            </a:r>
            <a:r>
              <a:rPr lang="en-US" altLang="zh-CN" sz="1600" dirty="0">
                <a:latin typeface="+mn-ea"/>
              </a:rPr>
              <a:t>-</a:t>
            </a:r>
            <a:r>
              <a:rPr lang="zh-CN" altLang="en-US" sz="1600" dirty="0">
                <a:latin typeface="+mn-ea"/>
              </a:rPr>
              <a:t>粉丝”关系中，粉丝的消费者属性更强</a:t>
            </a:r>
          </a:p>
        </p:txBody>
      </p:sp>
      <p:sp>
        <p:nvSpPr>
          <p:cNvPr id="29" name="文本框 28">
            <a:extLst>
              <a:ext uri="{FF2B5EF4-FFF2-40B4-BE49-F238E27FC236}">
                <a16:creationId xmlns:a16="http://schemas.microsoft.com/office/drawing/2014/main" id="{EA2D54B4-AA36-4171-9BE3-8C33E0A86EFD}"/>
              </a:ext>
            </a:extLst>
          </p:cNvPr>
          <p:cNvSpPr txBox="1"/>
          <p:nvPr/>
        </p:nvSpPr>
        <p:spPr>
          <a:xfrm>
            <a:off x="7413510" y="4242174"/>
            <a:ext cx="2988135" cy="658257"/>
          </a:xfrm>
          <a:prstGeom prst="rect">
            <a:avLst/>
          </a:prstGeom>
          <a:noFill/>
        </p:spPr>
        <p:txBody>
          <a:bodyPr wrap="square" rtlCol="0">
            <a:spAutoFit/>
          </a:bodyPr>
          <a:lstStyle/>
          <a:p>
            <a:pPr algn="ctr" hangingPunct="0">
              <a:lnSpc>
                <a:spcPct val="120000"/>
              </a:lnSpc>
            </a:pPr>
            <a:r>
              <a:rPr lang="zh-CN" altLang="en-US" sz="1600" dirty="0">
                <a:latin typeface="+mn-ea"/>
              </a:rPr>
              <a:t>在“偶像</a:t>
            </a:r>
            <a:r>
              <a:rPr lang="en-US" altLang="zh-CN" sz="1600" dirty="0">
                <a:latin typeface="+mn-ea"/>
              </a:rPr>
              <a:t>-</a:t>
            </a:r>
            <a:r>
              <a:rPr lang="zh-CN" altLang="en-US" sz="1600" dirty="0">
                <a:latin typeface="+mn-ea"/>
              </a:rPr>
              <a:t>粉丝”关系中，粉丝的消费者属性更强</a:t>
            </a:r>
          </a:p>
        </p:txBody>
      </p:sp>
      <p:sp>
        <p:nvSpPr>
          <p:cNvPr id="33" name="任意多边形: 形状 32">
            <a:extLst>
              <a:ext uri="{FF2B5EF4-FFF2-40B4-BE49-F238E27FC236}">
                <a16:creationId xmlns:a16="http://schemas.microsoft.com/office/drawing/2014/main" id="{A2BA808A-D5B2-45EF-92FF-E428EFEFBDC7}"/>
              </a:ext>
            </a:extLst>
          </p:cNvPr>
          <p:cNvSpPr/>
          <p:nvPr/>
        </p:nvSpPr>
        <p:spPr>
          <a:xfrm>
            <a:off x="5445760" y="6042430"/>
            <a:ext cx="6746240" cy="815570"/>
          </a:xfrm>
          <a:custGeom>
            <a:avLst/>
            <a:gdLst>
              <a:gd name="connsiteX0" fmla="*/ 3962400 w 6746240"/>
              <a:gd name="connsiteY0" fmla="*/ 1652 h 815570"/>
              <a:gd name="connsiteX1" fmla="*/ 6631652 w 6746240"/>
              <a:gd name="connsiteY1" fmla="*/ 460275 h 815570"/>
              <a:gd name="connsiteX2" fmla="*/ 6746240 w 6746240"/>
              <a:gd name="connsiteY2" fmla="*/ 490063 h 815570"/>
              <a:gd name="connsiteX3" fmla="*/ 6746240 w 6746240"/>
              <a:gd name="connsiteY3" fmla="*/ 815570 h 815570"/>
              <a:gd name="connsiteX4" fmla="*/ 23107 w 6746240"/>
              <a:gd name="connsiteY4" fmla="*/ 815570 h 815570"/>
              <a:gd name="connsiteX5" fmla="*/ 0 w 6746240"/>
              <a:gd name="connsiteY5" fmla="*/ 519812 h 815570"/>
              <a:gd name="connsiteX6" fmla="*/ 3962400 w 6746240"/>
              <a:gd name="connsiteY6" fmla="*/ 1652 h 815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46240" h="815570">
                <a:moveTo>
                  <a:pt x="3962400" y="1652"/>
                </a:moveTo>
                <a:cubicBezTo>
                  <a:pt x="4815734" y="19115"/>
                  <a:pt x="5868359" y="263881"/>
                  <a:pt x="6631652" y="460275"/>
                </a:cubicBezTo>
                <a:lnTo>
                  <a:pt x="6746240" y="490063"/>
                </a:lnTo>
                <a:lnTo>
                  <a:pt x="6746240" y="815570"/>
                </a:lnTo>
                <a:lnTo>
                  <a:pt x="23107" y="815570"/>
                </a:lnTo>
                <a:lnTo>
                  <a:pt x="0" y="519812"/>
                </a:lnTo>
                <a:cubicBezTo>
                  <a:pt x="1360593" y="248032"/>
                  <a:pt x="2721187" y="-23748"/>
                  <a:pt x="3962400" y="1652"/>
                </a:cubicBezTo>
                <a:close/>
              </a:path>
            </a:pathLst>
          </a:custGeom>
          <a:gradFill>
            <a:gsLst>
              <a:gs pos="0">
                <a:schemeClr val="accent3">
                  <a:lumMod val="87000"/>
                  <a:lumOff val="13000"/>
                </a:schemeClr>
              </a:gs>
              <a:gs pos="88000">
                <a:schemeClr val="accent3">
                  <a:lumMod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5" name="任意多边形: 形状 34">
            <a:extLst>
              <a:ext uri="{FF2B5EF4-FFF2-40B4-BE49-F238E27FC236}">
                <a16:creationId xmlns:a16="http://schemas.microsoft.com/office/drawing/2014/main" id="{1ED39069-0A29-4243-A5EB-B4D866886BFB}"/>
              </a:ext>
            </a:extLst>
          </p:cNvPr>
          <p:cNvSpPr/>
          <p:nvPr/>
        </p:nvSpPr>
        <p:spPr>
          <a:xfrm>
            <a:off x="0" y="6130814"/>
            <a:ext cx="10563794" cy="727186"/>
          </a:xfrm>
          <a:custGeom>
            <a:avLst/>
            <a:gdLst>
              <a:gd name="connsiteX0" fmla="*/ 0 w 10563794"/>
              <a:gd name="connsiteY0" fmla="*/ 278 h 727186"/>
              <a:gd name="connsiteX1" fmla="*/ 648084 w 10563794"/>
              <a:gd name="connsiteY1" fmla="*/ 120974 h 727186"/>
              <a:gd name="connsiteX2" fmla="*/ 2904564 w 10563794"/>
              <a:gd name="connsiteY2" fmla="*/ 337597 h 727186"/>
              <a:gd name="connsiteX3" fmla="*/ 6929717 w 10563794"/>
              <a:gd name="connsiteY3" fmla="*/ 14868 h 727186"/>
              <a:gd name="connsiteX4" fmla="*/ 10196511 w 10563794"/>
              <a:gd name="connsiteY4" fmla="*/ 628180 h 727186"/>
              <a:gd name="connsiteX5" fmla="*/ 10563794 w 10563794"/>
              <a:gd name="connsiteY5" fmla="*/ 727186 h 727186"/>
              <a:gd name="connsiteX6" fmla="*/ 0 w 10563794"/>
              <a:gd name="connsiteY6" fmla="*/ 727186 h 727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563794" h="727186">
                <a:moveTo>
                  <a:pt x="0" y="278"/>
                </a:moveTo>
                <a:lnTo>
                  <a:pt x="648084" y="120974"/>
                </a:lnTo>
                <a:cubicBezTo>
                  <a:pt x="1322714" y="239826"/>
                  <a:pt x="2036108" y="335356"/>
                  <a:pt x="2904564" y="337597"/>
                </a:cubicBezTo>
                <a:cubicBezTo>
                  <a:pt x="4062505" y="340585"/>
                  <a:pt x="5528235" y="-83744"/>
                  <a:pt x="6929717" y="14868"/>
                </a:cubicBezTo>
                <a:cubicBezTo>
                  <a:pt x="7980829" y="88827"/>
                  <a:pt x="9082366" y="336757"/>
                  <a:pt x="10196511" y="628180"/>
                </a:cubicBezTo>
                <a:lnTo>
                  <a:pt x="10563794" y="727186"/>
                </a:lnTo>
                <a:lnTo>
                  <a:pt x="0" y="727186"/>
                </a:lnTo>
                <a:close/>
              </a:path>
            </a:pathLst>
          </a:custGeom>
          <a:gradFill>
            <a:gsLst>
              <a:gs pos="0">
                <a:schemeClr val="accent2">
                  <a:lumMod val="87000"/>
                  <a:lumOff val="13000"/>
                </a:schemeClr>
              </a:gs>
              <a:gs pos="100000">
                <a:schemeClr val="accent2">
                  <a:lumMod val="8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3221598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1F4ECA04-87E7-4B49-A579-C5195030546F}"/>
              </a:ext>
            </a:extLst>
          </p:cNvPr>
          <p:cNvSpPr>
            <a:spLocks noGrp="1"/>
          </p:cNvSpPr>
          <p:nvPr>
            <p:ph type="body" sz="quarter" idx="10"/>
          </p:nvPr>
        </p:nvSpPr>
        <p:spPr/>
        <p:txBody>
          <a:bodyPr/>
          <a:lstStyle/>
          <a:p>
            <a:r>
              <a:rPr lang="en-US" altLang="zh-CN" dirty="0"/>
              <a:t>04</a:t>
            </a:r>
            <a:endParaRPr lang="zh-CN" altLang="en-US" dirty="0"/>
          </a:p>
        </p:txBody>
      </p:sp>
      <p:sp>
        <p:nvSpPr>
          <p:cNvPr id="4" name="文本占位符 3">
            <a:extLst>
              <a:ext uri="{FF2B5EF4-FFF2-40B4-BE49-F238E27FC236}">
                <a16:creationId xmlns:a16="http://schemas.microsoft.com/office/drawing/2014/main" id="{0A1E4077-159C-4D11-AB92-4F4DFA7C00DA}"/>
              </a:ext>
            </a:extLst>
          </p:cNvPr>
          <p:cNvSpPr>
            <a:spLocks noGrp="1"/>
          </p:cNvSpPr>
          <p:nvPr>
            <p:ph type="body" sz="quarter" idx="11"/>
          </p:nvPr>
        </p:nvSpPr>
        <p:spPr/>
        <p:txBody>
          <a:bodyPr/>
          <a:lstStyle/>
          <a:p>
            <a:r>
              <a:rPr lang="zh-CN" altLang="en-US" dirty="0"/>
              <a:t>需求发展</a:t>
            </a:r>
          </a:p>
        </p:txBody>
      </p:sp>
      <p:pic>
        <p:nvPicPr>
          <p:cNvPr id="6" name="图片 5">
            <a:extLst>
              <a:ext uri="{FF2B5EF4-FFF2-40B4-BE49-F238E27FC236}">
                <a16:creationId xmlns:a16="http://schemas.microsoft.com/office/drawing/2014/main" id="{6C293983-4A80-4155-9DBA-89FC77180D7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525700" y="0"/>
            <a:ext cx="7666299" cy="6858000"/>
          </a:xfrm>
          <a:prstGeom prst="rect">
            <a:avLst/>
          </a:prstGeom>
        </p:spPr>
      </p:pic>
    </p:spTree>
    <p:extLst>
      <p:ext uri="{BB962C8B-B14F-4D97-AF65-F5344CB8AC3E}">
        <p14:creationId xmlns:p14="http://schemas.microsoft.com/office/powerpoint/2010/main" val="14786807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BD6CFF6C-A2C6-415A-BCEC-CE5BA147FD9B}"/>
              </a:ext>
            </a:extLst>
          </p:cNvPr>
          <p:cNvSpPr>
            <a:spLocks noGrp="1"/>
          </p:cNvSpPr>
          <p:nvPr>
            <p:ph type="body" sz="quarter" idx="10"/>
          </p:nvPr>
        </p:nvSpPr>
        <p:spPr/>
        <p:txBody>
          <a:bodyPr/>
          <a:lstStyle/>
          <a:p>
            <a:r>
              <a:rPr lang="zh-CN" altLang="en-US" dirty="0"/>
              <a:t>新媒体用户的迭代</a:t>
            </a:r>
          </a:p>
        </p:txBody>
      </p:sp>
      <p:sp>
        <p:nvSpPr>
          <p:cNvPr id="3" name="形状 2">
            <a:extLst>
              <a:ext uri="{FF2B5EF4-FFF2-40B4-BE49-F238E27FC236}">
                <a16:creationId xmlns:a16="http://schemas.microsoft.com/office/drawing/2014/main" id="{A764BEA6-7058-4149-A751-470D88742D82}"/>
              </a:ext>
            </a:extLst>
          </p:cNvPr>
          <p:cNvSpPr/>
          <p:nvPr/>
        </p:nvSpPr>
        <p:spPr>
          <a:xfrm rot="16764766" flipV="1">
            <a:off x="727808" y="1251644"/>
            <a:ext cx="5898048" cy="4662094"/>
          </a:xfrm>
          <a:prstGeom prst="swooshArrow">
            <a:avLst>
              <a:gd name="adj1" fmla="val 20007"/>
              <a:gd name="adj2" fmla="val 25000"/>
            </a:avLst>
          </a:prstGeom>
          <a:solidFill>
            <a:schemeClr val="accent2"/>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cxnSp>
        <p:nvCxnSpPr>
          <p:cNvPr id="4" name="直接连接符 3">
            <a:extLst>
              <a:ext uri="{FF2B5EF4-FFF2-40B4-BE49-F238E27FC236}">
                <a16:creationId xmlns:a16="http://schemas.microsoft.com/office/drawing/2014/main" id="{22B8F8DA-F22D-4D65-B7BF-B2FBD6C027FE}"/>
              </a:ext>
            </a:extLst>
          </p:cNvPr>
          <p:cNvCxnSpPr>
            <a:cxnSpLocks/>
          </p:cNvCxnSpPr>
          <p:nvPr/>
        </p:nvCxnSpPr>
        <p:spPr>
          <a:xfrm rot="5400000" flipV="1">
            <a:off x="4088940" y="3812445"/>
            <a:ext cx="0" cy="2369467"/>
          </a:xfrm>
          <a:prstGeom prst="line">
            <a:avLst/>
          </a:prstGeom>
          <a:ln w="19050">
            <a:gradFill>
              <a:gsLst>
                <a:gs pos="0">
                  <a:schemeClr val="accent3">
                    <a:alpha val="0"/>
                  </a:schemeClr>
                </a:gs>
                <a:gs pos="100000">
                  <a:schemeClr val="accent3"/>
                </a:gs>
              </a:gsLst>
              <a:lin ang="5400000" scaled="1"/>
            </a:gradFill>
            <a:headEnd type="none" w="med" len="med"/>
            <a:tailEnd type="oval" w="lg" len="lg"/>
          </a:ln>
        </p:spPr>
        <p:style>
          <a:lnRef idx="1">
            <a:schemeClr val="accent1"/>
          </a:lnRef>
          <a:fillRef idx="0">
            <a:schemeClr val="accent1"/>
          </a:fillRef>
          <a:effectRef idx="0">
            <a:schemeClr val="accent1"/>
          </a:effectRef>
          <a:fontRef idx="minor">
            <a:schemeClr val="tx1"/>
          </a:fontRef>
        </p:style>
      </p:cxnSp>
      <p:sp>
        <p:nvSpPr>
          <p:cNvPr id="5" name="文本框 4">
            <a:extLst>
              <a:ext uri="{FF2B5EF4-FFF2-40B4-BE49-F238E27FC236}">
                <a16:creationId xmlns:a16="http://schemas.microsoft.com/office/drawing/2014/main" id="{ECC297BA-3263-43BC-8708-A8D96C17424E}"/>
              </a:ext>
            </a:extLst>
          </p:cNvPr>
          <p:cNvSpPr txBox="1"/>
          <p:nvPr/>
        </p:nvSpPr>
        <p:spPr>
          <a:xfrm>
            <a:off x="5405034" y="4796083"/>
            <a:ext cx="902811" cy="396134"/>
          </a:xfrm>
          <a:prstGeom prst="rect">
            <a:avLst/>
          </a:prstGeom>
          <a:noFill/>
        </p:spPr>
        <p:txBody>
          <a:bodyPr wrap="none" rtlCol="0">
            <a:spAutoFit/>
          </a:bodyPr>
          <a:lstStyle/>
          <a:p>
            <a:pPr algn="l" hangingPunct="0">
              <a:lnSpc>
                <a:spcPct val="120000"/>
              </a:lnSpc>
            </a:pPr>
            <a:r>
              <a:rPr lang="en-US" altLang="zh-CN" b="1" spc="300" dirty="0">
                <a:latin typeface="+mj-lt"/>
              </a:rPr>
              <a:t>Z</a:t>
            </a:r>
            <a:r>
              <a:rPr lang="zh-CN" altLang="en-US" b="1" spc="300" dirty="0">
                <a:latin typeface="+mj-ea"/>
                <a:ea typeface="+mj-ea"/>
              </a:rPr>
              <a:t>世代</a:t>
            </a:r>
          </a:p>
        </p:txBody>
      </p:sp>
      <p:sp>
        <p:nvSpPr>
          <p:cNvPr id="6" name="文本框 5">
            <a:extLst>
              <a:ext uri="{FF2B5EF4-FFF2-40B4-BE49-F238E27FC236}">
                <a16:creationId xmlns:a16="http://schemas.microsoft.com/office/drawing/2014/main" id="{80C344F1-DF45-481F-8F13-E7F71064B383}"/>
              </a:ext>
            </a:extLst>
          </p:cNvPr>
          <p:cNvSpPr txBox="1"/>
          <p:nvPr/>
        </p:nvSpPr>
        <p:spPr>
          <a:xfrm>
            <a:off x="5405033" y="5134195"/>
            <a:ext cx="2686665" cy="1248740"/>
          </a:xfrm>
          <a:prstGeom prst="rect">
            <a:avLst/>
          </a:prstGeom>
          <a:noFill/>
        </p:spPr>
        <p:txBody>
          <a:bodyPr wrap="square" rtlCol="0">
            <a:spAutoFit/>
          </a:bodyPr>
          <a:lstStyle/>
          <a:p>
            <a:pPr algn="l" hangingPunct="0">
              <a:lnSpc>
                <a:spcPct val="120000"/>
              </a:lnSpc>
            </a:pPr>
            <a:r>
              <a:rPr lang="en-US" altLang="zh-CN" sz="1600" dirty="0"/>
              <a:t>95</a:t>
            </a:r>
            <a:r>
              <a:rPr lang="zh-CN" altLang="en-US" sz="1600" dirty="0"/>
              <a:t>后一代的网络移民</a:t>
            </a:r>
          </a:p>
          <a:p>
            <a:pPr algn="l" hangingPunct="0">
              <a:lnSpc>
                <a:spcPct val="120000"/>
              </a:lnSpc>
            </a:pPr>
            <a:r>
              <a:rPr lang="zh-CN" altLang="en-US" sz="1600" dirty="0"/>
              <a:t>幼年时代仍有线下生活记忆线上线下融合贯穿成长历程</a:t>
            </a:r>
            <a:endParaRPr lang="en-US" altLang="zh-CN" sz="1600" dirty="0"/>
          </a:p>
          <a:p>
            <a:pPr algn="l" hangingPunct="0">
              <a:lnSpc>
                <a:spcPct val="120000"/>
              </a:lnSpc>
            </a:pPr>
            <a:r>
              <a:rPr lang="zh-CN" altLang="en-US" sz="1600" dirty="0"/>
              <a:t>信息获取具有圈层化特征</a:t>
            </a:r>
          </a:p>
        </p:txBody>
      </p:sp>
      <p:cxnSp>
        <p:nvCxnSpPr>
          <p:cNvPr id="7" name="直接连接符 6">
            <a:extLst>
              <a:ext uri="{FF2B5EF4-FFF2-40B4-BE49-F238E27FC236}">
                <a16:creationId xmlns:a16="http://schemas.microsoft.com/office/drawing/2014/main" id="{4E551547-DEE4-4473-9FE3-B62AA3C046BA}"/>
              </a:ext>
            </a:extLst>
          </p:cNvPr>
          <p:cNvCxnSpPr>
            <a:cxnSpLocks/>
          </p:cNvCxnSpPr>
          <p:nvPr/>
        </p:nvCxnSpPr>
        <p:spPr>
          <a:xfrm rot="5400000" flipV="1">
            <a:off x="5405034" y="2303580"/>
            <a:ext cx="0" cy="2369467"/>
          </a:xfrm>
          <a:prstGeom prst="line">
            <a:avLst/>
          </a:prstGeom>
          <a:ln w="19050">
            <a:gradFill>
              <a:gsLst>
                <a:gs pos="0">
                  <a:schemeClr val="accent3">
                    <a:alpha val="0"/>
                  </a:schemeClr>
                </a:gs>
                <a:gs pos="100000">
                  <a:schemeClr val="accent3"/>
                </a:gs>
              </a:gsLst>
              <a:lin ang="5400000" scaled="1"/>
            </a:gradFill>
            <a:headEnd type="none" w="med" len="med"/>
            <a:tailEnd type="oval" w="lg" len="lg"/>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id="{AF021A46-1B3E-4589-A517-11E49B64B189}"/>
              </a:ext>
            </a:extLst>
          </p:cNvPr>
          <p:cNvSpPr txBox="1"/>
          <p:nvPr/>
        </p:nvSpPr>
        <p:spPr>
          <a:xfrm>
            <a:off x="6721128" y="3287218"/>
            <a:ext cx="992579" cy="396583"/>
          </a:xfrm>
          <a:prstGeom prst="rect">
            <a:avLst/>
          </a:prstGeom>
          <a:noFill/>
        </p:spPr>
        <p:txBody>
          <a:bodyPr wrap="none" rtlCol="0">
            <a:spAutoFit/>
          </a:bodyPr>
          <a:lstStyle/>
          <a:p>
            <a:pPr algn="l" hangingPunct="0">
              <a:lnSpc>
                <a:spcPct val="120000"/>
              </a:lnSpc>
            </a:pPr>
            <a:r>
              <a:rPr lang="zh-CN" altLang="en-US" b="1" spc="300" dirty="0">
                <a:latin typeface="+mj-lt"/>
                <a:ea typeface="+mj-ea"/>
              </a:rPr>
              <a:t>云</a:t>
            </a:r>
            <a:r>
              <a:rPr lang="zh-CN" altLang="en-US" b="1" spc="300" dirty="0">
                <a:latin typeface="+mj-ea"/>
                <a:ea typeface="+mj-ea"/>
              </a:rPr>
              <a:t>世代</a:t>
            </a:r>
          </a:p>
        </p:txBody>
      </p:sp>
      <p:sp>
        <p:nvSpPr>
          <p:cNvPr id="9" name="文本框 8">
            <a:extLst>
              <a:ext uri="{FF2B5EF4-FFF2-40B4-BE49-F238E27FC236}">
                <a16:creationId xmlns:a16="http://schemas.microsoft.com/office/drawing/2014/main" id="{FF9CC587-C79D-452A-91D8-7D75796AF042}"/>
              </a:ext>
            </a:extLst>
          </p:cNvPr>
          <p:cNvSpPr txBox="1"/>
          <p:nvPr/>
        </p:nvSpPr>
        <p:spPr>
          <a:xfrm>
            <a:off x="6721127" y="3625330"/>
            <a:ext cx="2889403" cy="1248740"/>
          </a:xfrm>
          <a:prstGeom prst="rect">
            <a:avLst/>
          </a:prstGeom>
          <a:noFill/>
        </p:spPr>
        <p:txBody>
          <a:bodyPr wrap="square" rtlCol="0">
            <a:spAutoFit/>
          </a:bodyPr>
          <a:lstStyle/>
          <a:p>
            <a:pPr algn="l" hangingPunct="0">
              <a:lnSpc>
                <a:spcPct val="120000"/>
              </a:lnSpc>
            </a:pPr>
            <a:r>
              <a:rPr lang="zh-CN" altLang="en-US" sz="1600" dirty="0"/>
              <a:t>以网络化生存方式为主</a:t>
            </a:r>
          </a:p>
          <a:p>
            <a:pPr algn="l" hangingPunct="0">
              <a:lnSpc>
                <a:spcPct val="120000"/>
              </a:lnSpc>
            </a:pPr>
            <a:r>
              <a:rPr lang="zh-CN" altLang="en-US" sz="1600" dirty="0"/>
              <a:t>网络原住民</a:t>
            </a:r>
          </a:p>
          <a:p>
            <a:pPr algn="l" hangingPunct="0">
              <a:lnSpc>
                <a:spcPct val="120000"/>
              </a:lnSpc>
            </a:pPr>
            <a:r>
              <a:rPr lang="zh-CN" altLang="en-US" sz="1600" dirty="0"/>
              <a:t>记忆和行为轨迹均存放于云端</a:t>
            </a:r>
          </a:p>
          <a:p>
            <a:pPr algn="l" hangingPunct="0">
              <a:lnSpc>
                <a:spcPct val="120000"/>
              </a:lnSpc>
            </a:pPr>
            <a:r>
              <a:rPr lang="zh-CN" altLang="en-US" sz="1600" dirty="0"/>
              <a:t>线下关系也习惯线上维护</a:t>
            </a:r>
          </a:p>
        </p:txBody>
      </p:sp>
      <p:cxnSp>
        <p:nvCxnSpPr>
          <p:cNvPr id="10" name="直接连接符 9">
            <a:extLst>
              <a:ext uri="{FF2B5EF4-FFF2-40B4-BE49-F238E27FC236}">
                <a16:creationId xmlns:a16="http://schemas.microsoft.com/office/drawing/2014/main" id="{3B2A74D5-814B-4139-A238-7054DEF3D8E3}"/>
              </a:ext>
            </a:extLst>
          </p:cNvPr>
          <p:cNvCxnSpPr>
            <a:cxnSpLocks/>
          </p:cNvCxnSpPr>
          <p:nvPr/>
        </p:nvCxnSpPr>
        <p:spPr>
          <a:xfrm>
            <a:off x="5201923" y="1979450"/>
            <a:ext cx="2703939" cy="0"/>
          </a:xfrm>
          <a:prstGeom prst="line">
            <a:avLst/>
          </a:prstGeom>
          <a:ln w="19050">
            <a:gradFill>
              <a:gsLst>
                <a:gs pos="0">
                  <a:schemeClr val="accent3">
                    <a:alpha val="0"/>
                  </a:schemeClr>
                </a:gs>
                <a:gs pos="100000">
                  <a:schemeClr val="accent3"/>
                </a:gs>
              </a:gsLst>
              <a:lin ang="0" scaled="0"/>
            </a:gradFill>
            <a:headEnd type="none" w="med" len="med"/>
            <a:tailEnd type="oval" w="lg" len="lg"/>
          </a:ln>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a16="http://schemas.microsoft.com/office/drawing/2014/main" id="{9CB65287-C641-4D5D-8B1A-3EDC57B52DC8}"/>
              </a:ext>
            </a:extLst>
          </p:cNvPr>
          <p:cNvSpPr txBox="1"/>
          <p:nvPr/>
        </p:nvSpPr>
        <p:spPr>
          <a:xfrm>
            <a:off x="8037223" y="1778354"/>
            <a:ext cx="992579" cy="396583"/>
          </a:xfrm>
          <a:prstGeom prst="rect">
            <a:avLst/>
          </a:prstGeom>
          <a:noFill/>
        </p:spPr>
        <p:txBody>
          <a:bodyPr wrap="none" rtlCol="0">
            <a:spAutoFit/>
          </a:bodyPr>
          <a:lstStyle/>
          <a:p>
            <a:pPr algn="l" hangingPunct="0">
              <a:lnSpc>
                <a:spcPct val="120000"/>
              </a:lnSpc>
            </a:pPr>
            <a:r>
              <a:rPr lang="zh-CN" altLang="en-US" b="1" spc="300" dirty="0">
                <a:latin typeface="+mj-lt"/>
                <a:ea typeface="+mj-ea"/>
              </a:rPr>
              <a:t>智</a:t>
            </a:r>
            <a:r>
              <a:rPr lang="zh-CN" altLang="en-US" b="1" spc="300" dirty="0">
                <a:latin typeface="+mj-ea"/>
                <a:ea typeface="+mj-ea"/>
              </a:rPr>
              <a:t>世代</a:t>
            </a:r>
          </a:p>
        </p:txBody>
      </p:sp>
      <p:sp>
        <p:nvSpPr>
          <p:cNvPr id="12" name="文本框 11">
            <a:extLst>
              <a:ext uri="{FF2B5EF4-FFF2-40B4-BE49-F238E27FC236}">
                <a16:creationId xmlns:a16="http://schemas.microsoft.com/office/drawing/2014/main" id="{4A3904DC-CDBC-4245-8043-E7766CE4CD96}"/>
              </a:ext>
            </a:extLst>
          </p:cNvPr>
          <p:cNvSpPr txBox="1"/>
          <p:nvPr/>
        </p:nvSpPr>
        <p:spPr>
          <a:xfrm>
            <a:off x="8037222" y="2116466"/>
            <a:ext cx="3511822" cy="953274"/>
          </a:xfrm>
          <a:prstGeom prst="rect">
            <a:avLst/>
          </a:prstGeom>
          <a:noFill/>
        </p:spPr>
        <p:txBody>
          <a:bodyPr wrap="square" rtlCol="0">
            <a:spAutoFit/>
          </a:bodyPr>
          <a:lstStyle/>
          <a:p>
            <a:pPr algn="l" hangingPunct="0">
              <a:lnSpc>
                <a:spcPct val="120000"/>
              </a:lnSpc>
            </a:pPr>
            <a:r>
              <a:rPr lang="zh-CN" altLang="en-US" sz="1600" dirty="0"/>
              <a:t>以人机交流为主</a:t>
            </a:r>
          </a:p>
          <a:p>
            <a:pPr algn="l" hangingPunct="0">
              <a:lnSpc>
                <a:spcPct val="120000"/>
              </a:lnSpc>
            </a:pPr>
            <a:r>
              <a:rPr lang="zh-CN" altLang="en-US" sz="1600" dirty="0"/>
              <a:t>至少有一位亲密</a:t>
            </a:r>
            <a:r>
              <a:rPr lang="en-US" altLang="zh-CN" sz="1600" dirty="0"/>
              <a:t>AI</a:t>
            </a:r>
            <a:r>
              <a:rPr lang="zh-CN" altLang="en-US" sz="1600" dirty="0"/>
              <a:t>助手或虚拟人好友</a:t>
            </a:r>
          </a:p>
          <a:p>
            <a:pPr algn="l" hangingPunct="0">
              <a:lnSpc>
                <a:spcPct val="120000"/>
              </a:lnSpc>
            </a:pPr>
            <a:r>
              <a:rPr lang="zh-CN" altLang="en-US" sz="1600" dirty="0"/>
              <a:t>智能网物联网自由民</a:t>
            </a:r>
          </a:p>
        </p:txBody>
      </p:sp>
      <p:sp>
        <p:nvSpPr>
          <p:cNvPr id="13" name="箭头: 上 12">
            <a:extLst>
              <a:ext uri="{FF2B5EF4-FFF2-40B4-BE49-F238E27FC236}">
                <a16:creationId xmlns:a16="http://schemas.microsoft.com/office/drawing/2014/main" id="{E830EA66-00E2-4809-9018-98E4DAE31B76}"/>
              </a:ext>
            </a:extLst>
          </p:cNvPr>
          <p:cNvSpPr/>
          <p:nvPr/>
        </p:nvSpPr>
        <p:spPr>
          <a:xfrm>
            <a:off x="1525445" y="2498063"/>
            <a:ext cx="1264955" cy="1818585"/>
          </a:xfrm>
          <a:prstGeom prst="upArrow">
            <a:avLst/>
          </a:prstGeom>
          <a:gradFill>
            <a:gsLst>
              <a:gs pos="0">
                <a:schemeClr val="accent6">
                  <a:alpha val="13000"/>
                </a:schemeClr>
              </a:gs>
              <a:gs pos="100000">
                <a:schemeClr val="accent6">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箭头: 上 13">
            <a:extLst>
              <a:ext uri="{FF2B5EF4-FFF2-40B4-BE49-F238E27FC236}">
                <a16:creationId xmlns:a16="http://schemas.microsoft.com/office/drawing/2014/main" id="{EFA6EBC3-45FE-492A-A597-8E1FDED394A2}"/>
              </a:ext>
            </a:extLst>
          </p:cNvPr>
          <p:cNvSpPr/>
          <p:nvPr/>
        </p:nvSpPr>
        <p:spPr>
          <a:xfrm>
            <a:off x="1078321" y="3251619"/>
            <a:ext cx="612865" cy="897534"/>
          </a:xfrm>
          <a:prstGeom prst="upArrow">
            <a:avLst/>
          </a:prstGeom>
          <a:gradFill>
            <a:gsLst>
              <a:gs pos="0">
                <a:schemeClr val="accent6">
                  <a:alpha val="13000"/>
                </a:schemeClr>
              </a:gs>
              <a:gs pos="100000">
                <a:schemeClr val="accent6">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箭头: 上 14">
            <a:extLst>
              <a:ext uri="{FF2B5EF4-FFF2-40B4-BE49-F238E27FC236}">
                <a16:creationId xmlns:a16="http://schemas.microsoft.com/office/drawing/2014/main" id="{2C15F94B-45B5-4EA2-9951-176B572C65C9}"/>
              </a:ext>
            </a:extLst>
          </p:cNvPr>
          <p:cNvSpPr/>
          <p:nvPr/>
        </p:nvSpPr>
        <p:spPr>
          <a:xfrm>
            <a:off x="2812928" y="2688932"/>
            <a:ext cx="612865" cy="977167"/>
          </a:xfrm>
          <a:prstGeom prst="upArrow">
            <a:avLst/>
          </a:prstGeom>
          <a:gradFill>
            <a:gsLst>
              <a:gs pos="0">
                <a:schemeClr val="accent6">
                  <a:alpha val="13000"/>
                </a:schemeClr>
              </a:gs>
              <a:gs pos="100000">
                <a:schemeClr val="accent6">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箭头: 上 15">
            <a:extLst>
              <a:ext uri="{FF2B5EF4-FFF2-40B4-BE49-F238E27FC236}">
                <a16:creationId xmlns:a16="http://schemas.microsoft.com/office/drawing/2014/main" id="{5A8D7578-800D-4BC6-8DB3-B17F64B8EAA6}"/>
              </a:ext>
            </a:extLst>
          </p:cNvPr>
          <p:cNvSpPr/>
          <p:nvPr/>
        </p:nvSpPr>
        <p:spPr>
          <a:xfrm>
            <a:off x="2582177" y="3563132"/>
            <a:ext cx="339583" cy="586021"/>
          </a:xfrm>
          <a:prstGeom prst="upArrow">
            <a:avLst/>
          </a:prstGeom>
          <a:gradFill>
            <a:gsLst>
              <a:gs pos="0">
                <a:schemeClr val="accent6">
                  <a:alpha val="13000"/>
                </a:schemeClr>
              </a:gs>
              <a:gs pos="100000">
                <a:schemeClr val="accent6">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箭头: 上 16">
            <a:extLst>
              <a:ext uri="{FF2B5EF4-FFF2-40B4-BE49-F238E27FC236}">
                <a16:creationId xmlns:a16="http://schemas.microsoft.com/office/drawing/2014/main" id="{507EDFEC-34C0-4DCD-B65A-E1A82A89917C}"/>
              </a:ext>
            </a:extLst>
          </p:cNvPr>
          <p:cNvSpPr/>
          <p:nvPr/>
        </p:nvSpPr>
        <p:spPr>
          <a:xfrm>
            <a:off x="1287540" y="2257788"/>
            <a:ext cx="475808" cy="745478"/>
          </a:xfrm>
          <a:prstGeom prst="upArrow">
            <a:avLst/>
          </a:prstGeom>
          <a:gradFill>
            <a:gsLst>
              <a:gs pos="0">
                <a:schemeClr val="accent6">
                  <a:alpha val="13000"/>
                </a:schemeClr>
              </a:gs>
              <a:gs pos="100000">
                <a:schemeClr val="accent6">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箭头: 上 17">
            <a:extLst>
              <a:ext uri="{FF2B5EF4-FFF2-40B4-BE49-F238E27FC236}">
                <a16:creationId xmlns:a16="http://schemas.microsoft.com/office/drawing/2014/main" id="{AD4B986E-7C61-48D6-9DC9-348D9CA50C8C}"/>
              </a:ext>
            </a:extLst>
          </p:cNvPr>
          <p:cNvSpPr/>
          <p:nvPr/>
        </p:nvSpPr>
        <p:spPr>
          <a:xfrm>
            <a:off x="2465827" y="2376446"/>
            <a:ext cx="339583" cy="459328"/>
          </a:xfrm>
          <a:prstGeom prst="upArrow">
            <a:avLst/>
          </a:prstGeom>
          <a:gradFill>
            <a:gsLst>
              <a:gs pos="0">
                <a:schemeClr val="accent6">
                  <a:alpha val="13000"/>
                </a:schemeClr>
              </a:gs>
              <a:gs pos="100000">
                <a:schemeClr val="accent6">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3510974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3C49F30-5241-4069-98EB-204DD1BB28C6}"/>
              </a:ext>
            </a:extLst>
          </p:cNvPr>
          <p:cNvSpPr>
            <a:spLocks noGrp="1"/>
          </p:cNvSpPr>
          <p:nvPr>
            <p:ph type="body" sz="quarter" idx="10"/>
          </p:nvPr>
        </p:nvSpPr>
        <p:spPr/>
        <p:txBody>
          <a:bodyPr/>
          <a:lstStyle/>
          <a:p>
            <a:r>
              <a:rPr lang="zh-CN" altLang="en-US" dirty="0"/>
              <a:t>用户时间是竞争关键</a:t>
            </a:r>
          </a:p>
        </p:txBody>
      </p:sp>
      <p:grpSp>
        <p:nvGrpSpPr>
          <p:cNvPr id="33" name="组合 32">
            <a:extLst>
              <a:ext uri="{FF2B5EF4-FFF2-40B4-BE49-F238E27FC236}">
                <a16:creationId xmlns:a16="http://schemas.microsoft.com/office/drawing/2014/main" id="{8CF50238-1E5D-411D-A735-05B919592B98}"/>
              </a:ext>
            </a:extLst>
          </p:cNvPr>
          <p:cNvGrpSpPr/>
          <p:nvPr/>
        </p:nvGrpSpPr>
        <p:grpSpPr>
          <a:xfrm>
            <a:off x="928255" y="1690158"/>
            <a:ext cx="1896242" cy="1896242"/>
            <a:chOff x="928255" y="1781601"/>
            <a:chExt cx="1896242" cy="1896242"/>
          </a:xfrm>
        </p:grpSpPr>
        <p:sp>
          <p:nvSpPr>
            <p:cNvPr id="5" name="椭圆 4">
              <a:extLst>
                <a:ext uri="{FF2B5EF4-FFF2-40B4-BE49-F238E27FC236}">
                  <a16:creationId xmlns:a16="http://schemas.microsoft.com/office/drawing/2014/main" id="{BC958286-5B23-4BDF-AC0C-951A376451F9}"/>
                </a:ext>
              </a:extLst>
            </p:cNvPr>
            <p:cNvSpPr/>
            <p:nvPr/>
          </p:nvSpPr>
          <p:spPr>
            <a:xfrm>
              <a:off x="928255" y="1781601"/>
              <a:ext cx="1896242" cy="1896242"/>
            </a:xfrm>
            <a:prstGeom prst="ellipse">
              <a:avLst/>
            </a:prstGeom>
            <a:solidFill>
              <a:schemeClr val="accent3"/>
            </a:solidFill>
            <a:ln>
              <a:noFill/>
            </a:ln>
            <a:effectLst>
              <a:outerShdw blurRad="292100" algn="ctr" rotWithShape="0">
                <a:schemeClr val="accent3">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13">
              <a:extLst>
                <a:ext uri="{FF2B5EF4-FFF2-40B4-BE49-F238E27FC236}">
                  <a16:creationId xmlns:a16="http://schemas.microsoft.com/office/drawing/2014/main" id="{198BF4E5-4536-42C2-A135-C3D12C500D7F}"/>
                </a:ext>
              </a:extLst>
            </p:cNvPr>
            <p:cNvSpPr txBox="1"/>
            <p:nvPr/>
          </p:nvSpPr>
          <p:spPr>
            <a:xfrm>
              <a:off x="1046662" y="2088372"/>
              <a:ext cx="1659429" cy="930768"/>
            </a:xfrm>
            <a:prstGeom prst="rect">
              <a:avLst/>
            </a:prstGeom>
            <a:noFill/>
          </p:spPr>
          <p:txBody>
            <a:bodyPr wrap="none" rtlCol="0">
              <a:spAutoFit/>
            </a:bodyPr>
            <a:lstStyle/>
            <a:p>
              <a:pPr algn="ctr" hangingPunct="0">
                <a:lnSpc>
                  <a:spcPct val="120000"/>
                </a:lnSpc>
              </a:pPr>
              <a:r>
                <a:rPr lang="en-US" altLang="zh-CN" sz="5000" b="1" dirty="0">
                  <a:solidFill>
                    <a:schemeClr val="bg1"/>
                  </a:solidFill>
                  <a:latin typeface="+mj-lt"/>
                </a:rPr>
                <a:t>2.02</a:t>
              </a:r>
              <a:r>
                <a:rPr lang="en-US" altLang="zh-CN" sz="1400" b="1" dirty="0">
                  <a:solidFill>
                    <a:schemeClr val="bg1"/>
                  </a:solidFill>
                  <a:latin typeface="+mj-lt"/>
                </a:rPr>
                <a:t> </a:t>
              </a:r>
              <a:r>
                <a:rPr lang="zh-CN" altLang="en-US" sz="1400" dirty="0">
                  <a:solidFill>
                    <a:schemeClr val="bg1"/>
                  </a:solidFill>
                </a:rPr>
                <a:t>亿</a:t>
              </a:r>
              <a:endParaRPr lang="en-US" altLang="zh-CN" sz="1400" dirty="0">
                <a:solidFill>
                  <a:schemeClr val="bg1"/>
                </a:solidFill>
              </a:endParaRPr>
            </a:p>
          </p:txBody>
        </p:sp>
        <p:sp>
          <p:nvSpPr>
            <p:cNvPr id="18" name="文本框 17">
              <a:extLst>
                <a:ext uri="{FF2B5EF4-FFF2-40B4-BE49-F238E27FC236}">
                  <a16:creationId xmlns:a16="http://schemas.microsoft.com/office/drawing/2014/main" id="{5133B338-64AE-4EB8-B21F-7387E49D3FE5}"/>
                </a:ext>
              </a:extLst>
            </p:cNvPr>
            <p:cNvSpPr txBox="1"/>
            <p:nvPr/>
          </p:nvSpPr>
          <p:spPr>
            <a:xfrm>
              <a:off x="1476267" y="2933569"/>
              <a:ext cx="800219" cy="396134"/>
            </a:xfrm>
            <a:prstGeom prst="rect">
              <a:avLst/>
            </a:prstGeom>
            <a:noFill/>
          </p:spPr>
          <p:txBody>
            <a:bodyPr wrap="none" rtlCol="0">
              <a:spAutoFit/>
            </a:bodyPr>
            <a:lstStyle/>
            <a:p>
              <a:pPr algn="l" hangingPunct="0">
                <a:lnSpc>
                  <a:spcPct val="120000"/>
                </a:lnSpc>
              </a:pPr>
              <a:r>
                <a:rPr lang="en-US" altLang="zh-CN" dirty="0">
                  <a:solidFill>
                    <a:schemeClr val="bg1"/>
                  </a:solidFill>
                </a:rPr>
                <a:t>A</a:t>
              </a:r>
              <a:r>
                <a:rPr lang="zh-CN" altLang="en-US" dirty="0">
                  <a:solidFill>
                    <a:schemeClr val="bg1"/>
                  </a:solidFill>
                </a:rPr>
                <a:t>平台</a:t>
              </a:r>
            </a:p>
          </p:txBody>
        </p:sp>
      </p:grpSp>
      <p:grpSp>
        <p:nvGrpSpPr>
          <p:cNvPr id="34" name="组合 33">
            <a:extLst>
              <a:ext uri="{FF2B5EF4-FFF2-40B4-BE49-F238E27FC236}">
                <a16:creationId xmlns:a16="http://schemas.microsoft.com/office/drawing/2014/main" id="{7CEF1B1E-D277-424F-8689-473BDBC3E4BD}"/>
              </a:ext>
            </a:extLst>
          </p:cNvPr>
          <p:cNvGrpSpPr/>
          <p:nvPr/>
        </p:nvGrpSpPr>
        <p:grpSpPr>
          <a:xfrm>
            <a:off x="3741339" y="1690158"/>
            <a:ext cx="1896240" cy="1896240"/>
            <a:chOff x="3741339" y="1781601"/>
            <a:chExt cx="1896240" cy="1896240"/>
          </a:xfrm>
        </p:grpSpPr>
        <p:sp>
          <p:nvSpPr>
            <p:cNvPr id="6" name="椭圆 5">
              <a:extLst>
                <a:ext uri="{FF2B5EF4-FFF2-40B4-BE49-F238E27FC236}">
                  <a16:creationId xmlns:a16="http://schemas.microsoft.com/office/drawing/2014/main" id="{09EDB8AD-DB17-4845-871B-BCE1EB892657}"/>
                </a:ext>
              </a:extLst>
            </p:cNvPr>
            <p:cNvSpPr/>
            <p:nvPr/>
          </p:nvSpPr>
          <p:spPr>
            <a:xfrm>
              <a:off x="3741339" y="1781601"/>
              <a:ext cx="1896240" cy="1896240"/>
            </a:xfrm>
            <a:prstGeom prst="ellipse">
              <a:avLst/>
            </a:prstGeom>
            <a:solidFill>
              <a:schemeClr val="accent4"/>
            </a:solidFill>
            <a:ln>
              <a:noFill/>
            </a:ln>
            <a:effectLst>
              <a:outerShdw blurRad="292100" algn="ctr" rotWithShape="0">
                <a:schemeClr val="accent4">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id="{910EAA36-2EDD-4AEE-8FA2-1FB64F9AF4DF}"/>
                </a:ext>
              </a:extLst>
            </p:cNvPr>
            <p:cNvSpPr txBox="1"/>
            <p:nvPr/>
          </p:nvSpPr>
          <p:spPr>
            <a:xfrm>
              <a:off x="3859745" y="2087759"/>
              <a:ext cx="1659429" cy="930768"/>
            </a:xfrm>
            <a:prstGeom prst="rect">
              <a:avLst/>
            </a:prstGeom>
            <a:noFill/>
          </p:spPr>
          <p:txBody>
            <a:bodyPr wrap="none" rtlCol="0">
              <a:spAutoFit/>
            </a:bodyPr>
            <a:lstStyle/>
            <a:p>
              <a:pPr algn="ctr" hangingPunct="0">
                <a:lnSpc>
                  <a:spcPct val="120000"/>
                </a:lnSpc>
              </a:pPr>
              <a:r>
                <a:rPr lang="en-US" altLang="zh-CN" sz="5000" b="1" dirty="0">
                  <a:solidFill>
                    <a:schemeClr val="bg1"/>
                  </a:solidFill>
                  <a:latin typeface="+mj-lt"/>
                </a:rPr>
                <a:t>4.81</a:t>
              </a:r>
              <a:r>
                <a:rPr lang="en-US" altLang="zh-CN" sz="1400" b="1" dirty="0">
                  <a:solidFill>
                    <a:schemeClr val="bg1"/>
                  </a:solidFill>
                  <a:latin typeface="+mj-lt"/>
                </a:rPr>
                <a:t> </a:t>
              </a:r>
              <a:r>
                <a:rPr lang="zh-CN" altLang="en-US" sz="1400" dirty="0">
                  <a:solidFill>
                    <a:schemeClr val="bg1"/>
                  </a:solidFill>
                </a:rPr>
                <a:t>亿</a:t>
              </a:r>
              <a:endParaRPr lang="en-US" altLang="zh-CN" sz="1400" dirty="0">
                <a:solidFill>
                  <a:schemeClr val="bg1"/>
                </a:solidFill>
              </a:endParaRPr>
            </a:p>
          </p:txBody>
        </p:sp>
        <p:sp>
          <p:nvSpPr>
            <p:cNvPr id="20" name="文本框 19">
              <a:extLst>
                <a:ext uri="{FF2B5EF4-FFF2-40B4-BE49-F238E27FC236}">
                  <a16:creationId xmlns:a16="http://schemas.microsoft.com/office/drawing/2014/main" id="{B4C60B96-2170-4E21-8268-D0B925A59D43}"/>
                </a:ext>
              </a:extLst>
            </p:cNvPr>
            <p:cNvSpPr txBox="1"/>
            <p:nvPr/>
          </p:nvSpPr>
          <p:spPr>
            <a:xfrm>
              <a:off x="4289350" y="2932956"/>
              <a:ext cx="800219" cy="396134"/>
            </a:xfrm>
            <a:prstGeom prst="rect">
              <a:avLst/>
            </a:prstGeom>
            <a:noFill/>
          </p:spPr>
          <p:txBody>
            <a:bodyPr wrap="none" rtlCol="0">
              <a:spAutoFit/>
            </a:bodyPr>
            <a:lstStyle/>
            <a:p>
              <a:pPr algn="l" hangingPunct="0">
                <a:lnSpc>
                  <a:spcPct val="120000"/>
                </a:lnSpc>
              </a:pPr>
              <a:r>
                <a:rPr lang="en-US" altLang="zh-CN" dirty="0">
                  <a:solidFill>
                    <a:schemeClr val="bg1"/>
                  </a:solidFill>
                </a:rPr>
                <a:t>B</a:t>
              </a:r>
              <a:r>
                <a:rPr lang="zh-CN" altLang="en-US" dirty="0">
                  <a:solidFill>
                    <a:schemeClr val="bg1"/>
                  </a:solidFill>
                </a:rPr>
                <a:t>平台</a:t>
              </a:r>
            </a:p>
          </p:txBody>
        </p:sp>
      </p:grpSp>
      <p:grpSp>
        <p:nvGrpSpPr>
          <p:cNvPr id="35" name="组合 34">
            <a:extLst>
              <a:ext uri="{FF2B5EF4-FFF2-40B4-BE49-F238E27FC236}">
                <a16:creationId xmlns:a16="http://schemas.microsoft.com/office/drawing/2014/main" id="{E017D29D-E801-4CDE-9C23-C1DED354197D}"/>
              </a:ext>
            </a:extLst>
          </p:cNvPr>
          <p:cNvGrpSpPr/>
          <p:nvPr/>
        </p:nvGrpSpPr>
        <p:grpSpPr>
          <a:xfrm>
            <a:off x="6554422" y="1690158"/>
            <a:ext cx="1896240" cy="1896240"/>
            <a:chOff x="6554422" y="1781601"/>
            <a:chExt cx="1896240" cy="1896240"/>
          </a:xfrm>
        </p:grpSpPr>
        <p:sp>
          <p:nvSpPr>
            <p:cNvPr id="7" name="椭圆 6">
              <a:extLst>
                <a:ext uri="{FF2B5EF4-FFF2-40B4-BE49-F238E27FC236}">
                  <a16:creationId xmlns:a16="http://schemas.microsoft.com/office/drawing/2014/main" id="{E381FCDD-959D-468F-92B7-3312EBF6AE0A}"/>
                </a:ext>
              </a:extLst>
            </p:cNvPr>
            <p:cNvSpPr/>
            <p:nvPr/>
          </p:nvSpPr>
          <p:spPr>
            <a:xfrm>
              <a:off x="6554422" y="1781601"/>
              <a:ext cx="1896240" cy="1896240"/>
            </a:xfrm>
            <a:prstGeom prst="ellipse">
              <a:avLst/>
            </a:prstGeom>
            <a:solidFill>
              <a:schemeClr val="accent5"/>
            </a:solidFill>
            <a:ln>
              <a:noFill/>
            </a:ln>
            <a:effectLst>
              <a:outerShdw blurRad="292100" algn="ctr" rotWithShape="0">
                <a:schemeClr val="accent4">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AAB0C1C5-50A4-43CB-A851-AB07A5811F43}"/>
                </a:ext>
              </a:extLst>
            </p:cNvPr>
            <p:cNvSpPr txBox="1"/>
            <p:nvPr/>
          </p:nvSpPr>
          <p:spPr>
            <a:xfrm>
              <a:off x="6672828" y="2087146"/>
              <a:ext cx="1659429" cy="930768"/>
            </a:xfrm>
            <a:prstGeom prst="rect">
              <a:avLst/>
            </a:prstGeom>
            <a:noFill/>
          </p:spPr>
          <p:txBody>
            <a:bodyPr wrap="none" rtlCol="0">
              <a:spAutoFit/>
            </a:bodyPr>
            <a:lstStyle/>
            <a:p>
              <a:pPr algn="ctr" hangingPunct="0">
                <a:lnSpc>
                  <a:spcPct val="120000"/>
                </a:lnSpc>
              </a:pPr>
              <a:r>
                <a:rPr lang="en-US" altLang="zh-CN" sz="5000" b="1" dirty="0">
                  <a:solidFill>
                    <a:schemeClr val="bg1"/>
                  </a:solidFill>
                  <a:latin typeface="+mj-lt"/>
                </a:rPr>
                <a:t>5.21</a:t>
              </a:r>
              <a:r>
                <a:rPr lang="en-US" altLang="zh-CN" sz="1400" b="1" dirty="0">
                  <a:solidFill>
                    <a:schemeClr val="bg1"/>
                  </a:solidFill>
                  <a:latin typeface="+mj-lt"/>
                </a:rPr>
                <a:t> </a:t>
              </a:r>
              <a:r>
                <a:rPr lang="zh-CN" altLang="en-US" sz="1400" dirty="0">
                  <a:solidFill>
                    <a:schemeClr val="bg1"/>
                  </a:solidFill>
                </a:rPr>
                <a:t>亿</a:t>
              </a:r>
              <a:endParaRPr lang="en-US" altLang="zh-CN" sz="1400" dirty="0">
                <a:solidFill>
                  <a:schemeClr val="bg1"/>
                </a:solidFill>
              </a:endParaRPr>
            </a:p>
          </p:txBody>
        </p:sp>
        <p:sp>
          <p:nvSpPr>
            <p:cNvPr id="22" name="文本框 21">
              <a:extLst>
                <a:ext uri="{FF2B5EF4-FFF2-40B4-BE49-F238E27FC236}">
                  <a16:creationId xmlns:a16="http://schemas.microsoft.com/office/drawing/2014/main" id="{1A9CD21F-4935-4A41-B11F-47A832FC1823}"/>
                </a:ext>
              </a:extLst>
            </p:cNvPr>
            <p:cNvSpPr txBox="1"/>
            <p:nvPr/>
          </p:nvSpPr>
          <p:spPr>
            <a:xfrm>
              <a:off x="7096021" y="2932343"/>
              <a:ext cx="813043" cy="396134"/>
            </a:xfrm>
            <a:prstGeom prst="rect">
              <a:avLst/>
            </a:prstGeom>
            <a:noFill/>
          </p:spPr>
          <p:txBody>
            <a:bodyPr wrap="none" rtlCol="0">
              <a:spAutoFit/>
            </a:bodyPr>
            <a:lstStyle/>
            <a:p>
              <a:pPr algn="l" hangingPunct="0">
                <a:lnSpc>
                  <a:spcPct val="120000"/>
                </a:lnSpc>
              </a:pPr>
              <a:r>
                <a:rPr lang="en-US" altLang="zh-CN" dirty="0">
                  <a:solidFill>
                    <a:schemeClr val="bg1"/>
                  </a:solidFill>
                </a:rPr>
                <a:t>C</a:t>
              </a:r>
              <a:r>
                <a:rPr lang="zh-CN" altLang="en-US" dirty="0">
                  <a:solidFill>
                    <a:schemeClr val="bg1"/>
                  </a:solidFill>
                </a:rPr>
                <a:t>平台</a:t>
              </a:r>
            </a:p>
          </p:txBody>
        </p:sp>
      </p:grpSp>
      <p:grpSp>
        <p:nvGrpSpPr>
          <p:cNvPr id="36" name="组合 35">
            <a:extLst>
              <a:ext uri="{FF2B5EF4-FFF2-40B4-BE49-F238E27FC236}">
                <a16:creationId xmlns:a16="http://schemas.microsoft.com/office/drawing/2014/main" id="{C2A473D5-5A3F-486B-ACC5-00D2A03CB179}"/>
              </a:ext>
            </a:extLst>
          </p:cNvPr>
          <p:cNvGrpSpPr/>
          <p:nvPr/>
        </p:nvGrpSpPr>
        <p:grpSpPr>
          <a:xfrm>
            <a:off x="9367505" y="1690158"/>
            <a:ext cx="1896240" cy="1896240"/>
            <a:chOff x="9367505" y="1781601"/>
            <a:chExt cx="1896240" cy="1896240"/>
          </a:xfrm>
        </p:grpSpPr>
        <p:sp>
          <p:nvSpPr>
            <p:cNvPr id="8" name="椭圆 7">
              <a:extLst>
                <a:ext uri="{FF2B5EF4-FFF2-40B4-BE49-F238E27FC236}">
                  <a16:creationId xmlns:a16="http://schemas.microsoft.com/office/drawing/2014/main" id="{61501959-6E66-44D7-AA8D-E923E87237A3}"/>
                </a:ext>
              </a:extLst>
            </p:cNvPr>
            <p:cNvSpPr/>
            <p:nvPr/>
          </p:nvSpPr>
          <p:spPr>
            <a:xfrm>
              <a:off x="9367505" y="1781601"/>
              <a:ext cx="1896240" cy="1896240"/>
            </a:xfrm>
            <a:prstGeom prst="ellipse">
              <a:avLst/>
            </a:prstGeom>
            <a:solidFill>
              <a:schemeClr val="accent6"/>
            </a:solidFill>
            <a:ln>
              <a:noFill/>
            </a:ln>
            <a:effectLst>
              <a:outerShdw blurRad="266700" algn="ctr" rotWithShape="0">
                <a:schemeClr val="accent6">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44D911A1-A1EB-46A1-8F91-E13016C42CE4}"/>
                </a:ext>
              </a:extLst>
            </p:cNvPr>
            <p:cNvSpPr txBox="1"/>
            <p:nvPr/>
          </p:nvSpPr>
          <p:spPr>
            <a:xfrm>
              <a:off x="9485911" y="2086533"/>
              <a:ext cx="1659429" cy="930768"/>
            </a:xfrm>
            <a:prstGeom prst="rect">
              <a:avLst/>
            </a:prstGeom>
            <a:noFill/>
          </p:spPr>
          <p:txBody>
            <a:bodyPr wrap="none" rtlCol="0">
              <a:spAutoFit/>
            </a:bodyPr>
            <a:lstStyle/>
            <a:p>
              <a:pPr algn="ctr" hangingPunct="0">
                <a:lnSpc>
                  <a:spcPct val="120000"/>
                </a:lnSpc>
              </a:pPr>
              <a:r>
                <a:rPr lang="en-US" altLang="zh-CN" sz="5000" b="1" dirty="0">
                  <a:solidFill>
                    <a:schemeClr val="bg1"/>
                  </a:solidFill>
                  <a:latin typeface="+mj-lt"/>
                </a:rPr>
                <a:t>5.80</a:t>
              </a:r>
              <a:r>
                <a:rPr lang="en-US" altLang="zh-CN" sz="1400" b="1" dirty="0">
                  <a:solidFill>
                    <a:schemeClr val="bg1"/>
                  </a:solidFill>
                  <a:latin typeface="+mj-lt"/>
                </a:rPr>
                <a:t> </a:t>
              </a:r>
              <a:r>
                <a:rPr lang="zh-CN" altLang="en-US" sz="1400" dirty="0">
                  <a:solidFill>
                    <a:schemeClr val="bg1"/>
                  </a:solidFill>
                </a:rPr>
                <a:t>亿</a:t>
              </a:r>
              <a:endParaRPr lang="en-US" altLang="zh-CN" sz="1400" dirty="0">
                <a:solidFill>
                  <a:schemeClr val="bg1"/>
                </a:solidFill>
              </a:endParaRPr>
            </a:p>
          </p:txBody>
        </p:sp>
        <p:sp>
          <p:nvSpPr>
            <p:cNvPr id="24" name="文本框 23">
              <a:extLst>
                <a:ext uri="{FF2B5EF4-FFF2-40B4-BE49-F238E27FC236}">
                  <a16:creationId xmlns:a16="http://schemas.microsoft.com/office/drawing/2014/main" id="{6C2729DE-E7BC-4E6F-8F5C-C46EC31E0738}"/>
                </a:ext>
              </a:extLst>
            </p:cNvPr>
            <p:cNvSpPr txBox="1"/>
            <p:nvPr/>
          </p:nvSpPr>
          <p:spPr>
            <a:xfrm>
              <a:off x="9909104" y="2931730"/>
              <a:ext cx="813043" cy="396134"/>
            </a:xfrm>
            <a:prstGeom prst="rect">
              <a:avLst/>
            </a:prstGeom>
            <a:noFill/>
          </p:spPr>
          <p:txBody>
            <a:bodyPr wrap="none" rtlCol="0">
              <a:spAutoFit/>
            </a:bodyPr>
            <a:lstStyle/>
            <a:p>
              <a:pPr algn="l" hangingPunct="0">
                <a:lnSpc>
                  <a:spcPct val="120000"/>
                </a:lnSpc>
              </a:pPr>
              <a:r>
                <a:rPr lang="en-US" altLang="zh-CN" dirty="0">
                  <a:solidFill>
                    <a:schemeClr val="bg1"/>
                  </a:solidFill>
                </a:rPr>
                <a:t>D</a:t>
              </a:r>
              <a:r>
                <a:rPr lang="zh-CN" altLang="en-US" dirty="0">
                  <a:solidFill>
                    <a:schemeClr val="bg1"/>
                  </a:solidFill>
                </a:rPr>
                <a:t>平台</a:t>
              </a:r>
            </a:p>
          </p:txBody>
        </p:sp>
      </p:grpSp>
      <p:sp>
        <p:nvSpPr>
          <p:cNvPr id="25" name="文本框 24">
            <a:extLst>
              <a:ext uri="{FF2B5EF4-FFF2-40B4-BE49-F238E27FC236}">
                <a16:creationId xmlns:a16="http://schemas.microsoft.com/office/drawing/2014/main" id="{E11CCAE5-26E0-4073-9EE7-FC1C9E4909CC}"/>
              </a:ext>
            </a:extLst>
          </p:cNvPr>
          <p:cNvSpPr txBox="1"/>
          <p:nvPr/>
        </p:nvSpPr>
        <p:spPr>
          <a:xfrm>
            <a:off x="4503257" y="959922"/>
            <a:ext cx="3185487" cy="396583"/>
          </a:xfrm>
          <a:prstGeom prst="rect">
            <a:avLst/>
          </a:prstGeom>
          <a:noFill/>
        </p:spPr>
        <p:txBody>
          <a:bodyPr wrap="none" rtlCol="0">
            <a:spAutoFit/>
          </a:bodyPr>
          <a:lstStyle/>
          <a:p>
            <a:pPr algn="l" hangingPunct="0">
              <a:lnSpc>
                <a:spcPct val="120000"/>
              </a:lnSpc>
            </a:pPr>
            <a:r>
              <a:rPr lang="zh-CN" altLang="en-US" dirty="0">
                <a:latin typeface="+mn-ea"/>
              </a:rPr>
              <a:t>新媒体头部平台月活用户规模</a:t>
            </a:r>
          </a:p>
        </p:txBody>
      </p:sp>
      <p:sp>
        <p:nvSpPr>
          <p:cNvPr id="27" name="矩形: 圆角 26">
            <a:extLst>
              <a:ext uri="{FF2B5EF4-FFF2-40B4-BE49-F238E27FC236}">
                <a16:creationId xmlns:a16="http://schemas.microsoft.com/office/drawing/2014/main" id="{5DDC6797-FB08-4C80-A86E-926E207A47B4}"/>
              </a:ext>
            </a:extLst>
          </p:cNvPr>
          <p:cNvSpPr/>
          <p:nvPr/>
        </p:nvSpPr>
        <p:spPr>
          <a:xfrm>
            <a:off x="928254" y="4208106"/>
            <a:ext cx="10335491" cy="1800808"/>
          </a:xfrm>
          <a:prstGeom prst="roundRect">
            <a:avLst>
              <a:gd name="adj" fmla="val 7851"/>
            </a:avLst>
          </a:prstGeom>
          <a:solidFill>
            <a:schemeClr val="accent2"/>
          </a:solidFill>
          <a:ln>
            <a:noFill/>
          </a:ln>
          <a:effectLst>
            <a:outerShdw blurRad="254000" sx="101000" sy="101000" algn="ctr" rotWithShape="0">
              <a:schemeClr val="accent3">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id="{90D76FDA-76EC-4413-B163-AC2D353A09B8}"/>
              </a:ext>
            </a:extLst>
          </p:cNvPr>
          <p:cNvSpPr txBox="1"/>
          <p:nvPr/>
        </p:nvSpPr>
        <p:spPr>
          <a:xfrm>
            <a:off x="1164014" y="4837796"/>
            <a:ext cx="9863973" cy="953274"/>
          </a:xfrm>
          <a:prstGeom prst="rect">
            <a:avLst/>
          </a:prstGeom>
          <a:noFill/>
        </p:spPr>
        <p:txBody>
          <a:bodyPr wrap="square" rtlCol="0">
            <a:spAutoFit/>
          </a:bodyPr>
          <a:lstStyle/>
          <a:p>
            <a:pPr algn="ctr" hangingPunct="0">
              <a:lnSpc>
                <a:spcPct val="120000"/>
              </a:lnSpc>
            </a:pPr>
            <a:r>
              <a:rPr lang="zh-CN" altLang="en-US" sz="1600" dirty="0">
                <a:solidFill>
                  <a:schemeClr val="bg1"/>
                </a:solidFill>
              </a:rPr>
              <a:t>对比</a:t>
            </a:r>
            <a:r>
              <a:rPr lang="en-US" altLang="zh-CN" sz="1600" dirty="0">
                <a:solidFill>
                  <a:schemeClr val="bg1"/>
                </a:solidFill>
              </a:rPr>
              <a:t>70</a:t>
            </a:r>
            <a:r>
              <a:rPr lang="zh-CN" altLang="en-US" sz="1600" dirty="0">
                <a:solidFill>
                  <a:schemeClr val="bg1"/>
                </a:solidFill>
              </a:rPr>
              <a:t>后和</a:t>
            </a:r>
            <a:r>
              <a:rPr lang="en-US" altLang="zh-CN" sz="1600" dirty="0">
                <a:solidFill>
                  <a:schemeClr val="bg1"/>
                </a:solidFill>
              </a:rPr>
              <a:t>00</a:t>
            </a:r>
            <a:r>
              <a:rPr lang="zh-CN" altLang="en-US" sz="1600" dirty="0">
                <a:solidFill>
                  <a:schemeClr val="bg1"/>
                </a:solidFill>
              </a:rPr>
              <a:t>后，高考和天问一号火星探测成为他们共同关注的话题，除此之外，</a:t>
            </a:r>
            <a:r>
              <a:rPr lang="en-US" altLang="zh-CN" sz="1600" dirty="0">
                <a:solidFill>
                  <a:schemeClr val="bg1"/>
                </a:solidFill>
              </a:rPr>
              <a:t>70</a:t>
            </a:r>
            <a:r>
              <a:rPr lang="zh-CN" altLang="en-US" sz="1600" dirty="0">
                <a:solidFill>
                  <a:schemeClr val="bg1"/>
                </a:solidFill>
              </a:rPr>
              <a:t>后对</a:t>
            </a:r>
            <a:r>
              <a:rPr lang="en-US" altLang="zh-CN" sz="1600" dirty="0">
                <a:solidFill>
                  <a:schemeClr val="bg1"/>
                </a:solidFill>
              </a:rPr>
              <a:t>A</a:t>
            </a:r>
            <a:r>
              <a:rPr lang="zh-CN" altLang="en-US" sz="1600" dirty="0">
                <a:solidFill>
                  <a:schemeClr val="bg1"/>
                </a:solidFill>
              </a:rPr>
              <a:t>公司状告</a:t>
            </a:r>
            <a:r>
              <a:rPr lang="en-US" altLang="zh-CN" sz="1600" dirty="0">
                <a:solidFill>
                  <a:schemeClr val="bg1"/>
                </a:solidFill>
              </a:rPr>
              <a:t>B</a:t>
            </a:r>
            <a:r>
              <a:rPr lang="zh-CN" altLang="en-US" sz="1600" dirty="0">
                <a:solidFill>
                  <a:schemeClr val="bg1"/>
                </a:solidFill>
              </a:rPr>
              <a:t>公司、美股暴跌、马拉多纳去世等保持高度关注，</a:t>
            </a:r>
            <a:r>
              <a:rPr lang="en-US" altLang="zh-CN" sz="1600" dirty="0">
                <a:solidFill>
                  <a:schemeClr val="bg1"/>
                </a:solidFill>
              </a:rPr>
              <a:t>00</a:t>
            </a:r>
            <a:r>
              <a:rPr lang="zh-CN" altLang="en-US" sz="1600" dirty="0">
                <a:solidFill>
                  <a:schemeClr val="bg1"/>
                </a:solidFill>
              </a:rPr>
              <a:t>后则更喜欢创造营</a:t>
            </a:r>
            <a:r>
              <a:rPr lang="en-US" altLang="zh-CN" sz="1600" dirty="0">
                <a:solidFill>
                  <a:schemeClr val="bg1"/>
                </a:solidFill>
              </a:rPr>
              <a:t>2020</a:t>
            </a:r>
            <a:r>
              <a:rPr lang="zh-CN" altLang="en-US" sz="1600" dirty="0">
                <a:solidFill>
                  <a:schemeClr val="bg1"/>
                </a:solidFill>
              </a:rPr>
              <a:t>和</a:t>
            </a:r>
            <a:r>
              <a:rPr lang="en-US" altLang="zh-CN" sz="1600" dirty="0">
                <a:solidFill>
                  <a:schemeClr val="bg1"/>
                </a:solidFill>
              </a:rPr>
              <a:t>2020KPL</a:t>
            </a:r>
            <a:r>
              <a:rPr lang="zh-CN" altLang="en-US" sz="1600" dirty="0">
                <a:solidFill>
                  <a:schemeClr val="bg1"/>
                </a:solidFill>
              </a:rPr>
              <a:t>秋季赛，并作为主力人群参与到流行热梗的传播中</a:t>
            </a:r>
          </a:p>
        </p:txBody>
      </p:sp>
      <p:sp>
        <p:nvSpPr>
          <p:cNvPr id="28" name="文本框 27">
            <a:extLst>
              <a:ext uri="{FF2B5EF4-FFF2-40B4-BE49-F238E27FC236}">
                <a16:creationId xmlns:a16="http://schemas.microsoft.com/office/drawing/2014/main" id="{4FD4C7BE-0E5C-403B-AE44-55098F349203}"/>
              </a:ext>
            </a:extLst>
          </p:cNvPr>
          <p:cNvSpPr txBox="1"/>
          <p:nvPr/>
        </p:nvSpPr>
        <p:spPr>
          <a:xfrm>
            <a:off x="3722594" y="4398010"/>
            <a:ext cx="4746812" cy="396583"/>
          </a:xfrm>
          <a:prstGeom prst="rect">
            <a:avLst/>
          </a:prstGeom>
          <a:noFill/>
        </p:spPr>
        <p:txBody>
          <a:bodyPr wrap="none" rtlCol="0">
            <a:spAutoFit/>
          </a:bodyPr>
          <a:lstStyle/>
          <a:p>
            <a:pPr algn="l" hangingPunct="0">
              <a:lnSpc>
                <a:spcPct val="120000"/>
              </a:lnSpc>
            </a:pPr>
            <a:r>
              <a:rPr lang="en-US" altLang="zh-CN" b="1" dirty="0">
                <a:solidFill>
                  <a:schemeClr val="bg1"/>
                </a:solidFill>
                <a:latin typeface="+mj-ea"/>
                <a:ea typeface="+mj-ea"/>
              </a:rPr>
              <a:t>70&amp;80</a:t>
            </a:r>
            <a:r>
              <a:rPr lang="zh-CN" altLang="en-US" b="1" dirty="0">
                <a:solidFill>
                  <a:schemeClr val="bg1"/>
                </a:solidFill>
                <a:latin typeface="+mj-ea"/>
                <a:ea typeface="+mj-ea"/>
              </a:rPr>
              <a:t>后“泛社会”；</a:t>
            </a:r>
            <a:r>
              <a:rPr lang="en-US" altLang="zh-CN" b="1" dirty="0">
                <a:solidFill>
                  <a:schemeClr val="bg1"/>
                </a:solidFill>
                <a:latin typeface="+mj-ea"/>
                <a:ea typeface="+mj-ea"/>
              </a:rPr>
              <a:t>90&amp;00</a:t>
            </a:r>
            <a:r>
              <a:rPr lang="zh-CN" altLang="en-US" b="1" dirty="0">
                <a:solidFill>
                  <a:schemeClr val="bg1"/>
                </a:solidFill>
                <a:latin typeface="+mj-ea"/>
                <a:ea typeface="+mj-ea"/>
              </a:rPr>
              <a:t>后“泛娱乐”</a:t>
            </a:r>
          </a:p>
        </p:txBody>
      </p:sp>
    </p:spTree>
    <p:extLst>
      <p:ext uri="{BB962C8B-B14F-4D97-AF65-F5344CB8AC3E}">
        <p14:creationId xmlns:p14="http://schemas.microsoft.com/office/powerpoint/2010/main" val="26858462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1575FEC2-DDF2-4A81-A36C-9E28D328E6C2}"/>
              </a:ext>
            </a:extLst>
          </p:cNvPr>
          <p:cNvSpPr>
            <a:spLocks noGrp="1"/>
          </p:cNvSpPr>
          <p:nvPr>
            <p:ph type="body" sz="quarter" idx="10"/>
          </p:nvPr>
        </p:nvSpPr>
        <p:spPr/>
        <p:txBody>
          <a:bodyPr/>
          <a:lstStyle/>
          <a:p>
            <a:r>
              <a:rPr lang="zh-CN" altLang="en-US" dirty="0"/>
              <a:t>用户拥有多重社交媒体配置</a:t>
            </a:r>
          </a:p>
        </p:txBody>
      </p:sp>
      <p:sp>
        <p:nvSpPr>
          <p:cNvPr id="3" name="椭圆 2">
            <a:extLst>
              <a:ext uri="{FF2B5EF4-FFF2-40B4-BE49-F238E27FC236}">
                <a16:creationId xmlns:a16="http://schemas.microsoft.com/office/drawing/2014/main" id="{1F10B403-9970-4424-9D2A-5413DABF420C}"/>
              </a:ext>
            </a:extLst>
          </p:cNvPr>
          <p:cNvSpPr/>
          <p:nvPr/>
        </p:nvSpPr>
        <p:spPr>
          <a:xfrm>
            <a:off x="2194560" y="2147782"/>
            <a:ext cx="1564006" cy="156400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76AB7757-2371-4BE9-8595-B06A81D1B12F}"/>
              </a:ext>
            </a:extLst>
          </p:cNvPr>
          <p:cNvSpPr txBox="1"/>
          <p:nvPr/>
        </p:nvSpPr>
        <p:spPr>
          <a:xfrm>
            <a:off x="2653398" y="3021225"/>
            <a:ext cx="646331" cy="396134"/>
          </a:xfrm>
          <a:prstGeom prst="rect">
            <a:avLst/>
          </a:prstGeom>
          <a:noFill/>
        </p:spPr>
        <p:txBody>
          <a:bodyPr wrap="none" rtlCol="0">
            <a:spAutoFit/>
          </a:bodyPr>
          <a:lstStyle/>
          <a:p>
            <a:pPr algn="l" hangingPunct="0">
              <a:lnSpc>
                <a:spcPct val="120000"/>
              </a:lnSpc>
            </a:pPr>
            <a:r>
              <a:rPr lang="zh-CN" altLang="en-US" dirty="0">
                <a:solidFill>
                  <a:schemeClr val="bg1"/>
                </a:solidFill>
              </a:rPr>
              <a:t>用户</a:t>
            </a:r>
          </a:p>
        </p:txBody>
      </p:sp>
      <p:sp>
        <p:nvSpPr>
          <p:cNvPr id="5" name="椭圆 4">
            <a:extLst>
              <a:ext uri="{FF2B5EF4-FFF2-40B4-BE49-F238E27FC236}">
                <a16:creationId xmlns:a16="http://schemas.microsoft.com/office/drawing/2014/main" id="{225F26B3-374C-484D-93CE-04D1725DE96A}"/>
              </a:ext>
            </a:extLst>
          </p:cNvPr>
          <p:cNvSpPr/>
          <p:nvPr/>
        </p:nvSpPr>
        <p:spPr>
          <a:xfrm>
            <a:off x="5313997" y="2147782"/>
            <a:ext cx="1564006" cy="156400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4C520B4E-56D2-4166-8BF2-A3DAB6DA7049}"/>
              </a:ext>
            </a:extLst>
          </p:cNvPr>
          <p:cNvSpPr txBox="1"/>
          <p:nvPr/>
        </p:nvSpPr>
        <p:spPr>
          <a:xfrm>
            <a:off x="5542002" y="3021225"/>
            <a:ext cx="1107996" cy="396134"/>
          </a:xfrm>
          <a:prstGeom prst="rect">
            <a:avLst/>
          </a:prstGeom>
          <a:noFill/>
        </p:spPr>
        <p:txBody>
          <a:bodyPr wrap="none" rtlCol="0">
            <a:spAutoFit/>
          </a:bodyPr>
          <a:lstStyle/>
          <a:p>
            <a:pPr algn="l" hangingPunct="0">
              <a:lnSpc>
                <a:spcPct val="120000"/>
              </a:lnSpc>
            </a:pPr>
            <a:r>
              <a:rPr lang="zh-CN" altLang="en-US" dirty="0">
                <a:solidFill>
                  <a:schemeClr val="bg1"/>
                </a:solidFill>
              </a:rPr>
              <a:t>时间成本</a:t>
            </a:r>
          </a:p>
        </p:txBody>
      </p:sp>
      <p:sp>
        <p:nvSpPr>
          <p:cNvPr id="7" name="椭圆 6">
            <a:extLst>
              <a:ext uri="{FF2B5EF4-FFF2-40B4-BE49-F238E27FC236}">
                <a16:creationId xmlns:a16="http://schemas.microsoft.com/office/drawing/2014/main" id="{B2848DBC-DAE3-409A-9114-83E807BB7BB9}"/>
              </a:ext>
            </a:extLst>
          </p:cNvPr>
          <p:cNvSpPr/>
          <p:nvPr/>
        </p:nvSpPr>
        <p:spPr>
          <a:xfrm>
            <a:off x="8433434" y="1032510"/>
            <a:ext cx="1564006" cy="156400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D8ADDF37-C479-48D4-8E4A-7EDCD07B0853}"/>
              </a:ext>
            </a:extLst>
          </p:cNvPr>
          <p:cNvSpPr txBox="1"/>
          <p:nvPr/>
        </p:nvSpPr>
        <p:spPr>
          <a:xfrm>
            <a:off x="8661439" y="1905953"/>
            <a:ext cx="1107996" cy="396134"/>
          </a:xfrm>
          <a:prstGeom prst="rect">
            <a:avLst/>
          </a:prstGeom>
          <a:noFill/>
        </p:spPr>
        <p:txBody>
          <a:bodyPr wrap="none" rtlCol="0">
            <a:spAutoFit/>
          </a:bodyPr>
          <a:lstStyle/>
          <a:p>
            <a:pPr algn="l" hangingPunct="0">
              <a:lnSpc>
                <a:spcPct val="120000"/>
              </a:lnSpc>
            </a:pPr>
            <a:r>
              <a:rPr lang="zh-CN" altLang="en-US" dirty="0">
                <a:solidFill>
                  <a:schemeClr val="bg1"/>
                </a:solidFill>
              </a:rPr>
              <a:t>网络关系</a:t>
            </a:r>
          </a:p>
        </p:txBody>
      </p:sp>
      <p:sp>
        <p:nvSpPr>
          <p:cNvPr id="9" name="椭圆 8">
            <a:extLst>
              <a:ext uri="{FF2B5EF4-FFF2-40B4-BE49-F238E27FC236}">
                <a16:creationId xmlns:a16="http://schemas.microsoft.com/office/drawing/2014/main" id="{35FC00BD-69F2-42BD-9BD2-81AD06F144CC}"/>
              </a:ext>
            </a:extLst>
          </p:cNvPr>
          <p:cNvSpPr/>
          <p:nvPr/>
        </p:nvSpPr>
        <p:spPr>
          <a:xfrm>
            <a:off x="8433434" y="3105045"/>
            <a:ext cx="1564006" cy="156400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0F066633-374D-402E-9419-0BF5F4EA4258}"/>
              </a:ext>
            </a:extLst>
          </p:cNvPr>
          <p:cNvSpPr txBox="1"/>
          <p:nvPr/>
        </p:nvSpPr>
        <p:spPr>
          <a:xfrm>
            <a:off x="8776856" y="3978488"/>
            <a:ext cx="877163" cy="396134"/>
          </a:xfrm>
          <a:prstGeom prst="rect">
            <a:avLst/>
          </a:prstGeom>
          <a:noFill/>
        </p:spPr>
        <p:txBody>
          <a:bodyPr wrap="none" rtlCol="0">
            <a:spAutoFit/>
          </a:bodyPr>
          <a:lstStyle/>
          <a:p>
            <a:pPr algn="l" hangingPunct="0">
              <a:lnSpc>
                <a:spcPct val="120000"/>
              </a:lnSpc>
            </a:pPr>
            <a:r>
              <a:rPr lang="zh-CN" altLang="en-US" dirty="0">
                <a:solidFill>
                  <a:schemeClr val="bg1"/>
                </a:solidFill>
              </a:rPr>
              <a:t>信息流</a:t>
            </a:r>
          </a:p>
        </p:txBody>
      </p:sp>
      <p:sp>
        <p:nvSpPr>
          <p:cNvPr id="16" name="箭头: 右 15">
            <a:extLst>
              <a:ext uri="{FF2B5EF4-FFF2-40B4-BE49-F238E27FC236}">
                <a16:creationId xmlns:a16="http://schemas.microsoft.com/office/drawing/2014/main" id="{140B411A-9CEE-4CAC-B22F-BCD02D94CDFE}"/>
              </a:ext>
            </a:extLst>
          </p:cNvPr>
          <p:cNvSpPr/>
          <p:nvPr/>
        </p:nvSpPr>
        <p:spPr>
          <a:xfrm>
            <a:off x="4320941" y="2763320"/>
            <a:ext cx="430680" cy="309563"/>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箭头: 右 16">
            <a:extLst>
              <a:ext uri="{FF2B5EF4-FFF2-40B4-BE49-F238E27FC236}">
                <a16:creationId xmlns:a16="http://schemas.microsoft.com/office/drawing/2014/main" id="{9901460D-E9C6-4704-9183-5646BB6B2EDF}"/>
              </a:ext>
            </a:extLst>
          </p:cNvPr>
          <p:cNvSpPr/>
          <p:nvPr/>
        </p:nvSpPr>
        <p:spPr>
          <a:xfrm rot="20403637">
            <a:off x="7494510" y="2191703"/>
            <a:ext cx="430680" cy="309563"/>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箭头: 右 24">
            <a:extLst>
              <a:ext uri="{FF2B5EF4-FFF2-40B4-BE49-F238E27FC236}">
                <a16:creationId xmlns:a16="http://schemas.microsoft.com/office/drawing/2014/main" id="{A3BF33F6-88A3-4C9C-A462-986AC9ACC27C}"/>
              </a:ext>
            </a:extLst>
          </p:cNvPr>
          <p:cNvSpPr/>
          <p:nvPr/>
        </p:nvSpPr>
        <p:spPr>
          <a:xfrm rot="1100401" flipV="1">
            <a:off x="7494510" y="3274217"/>
            <a:ext cx="430680" cy="309563"/>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形 26" descr="传输 轮廓">
            <a:extLst>
              <a:ext uri="{FF2B5EF4-FFF2-40B4-BE49-F238E27FC236}">
                <a16:creationId xmlns:a16="http://schemas.microsoft.com/office/drawing/2014/main" id="{62415DAD-BC33-4FA0-9A89-358998CADF43}"/>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rot="5400000">
            <a:off x="8920323" y="3321370"/>
            <a:ext cx="590229" cy="590229"/>
          </a:xfrm>
          <a:prstGeom prst="rect">
            <a:avLst/>
          </a:prstGeom>
        </p:spPr>
      </p:pic>
      <p:pic>
        <p:nvPicPr>
          <p:cNvPr id="29" name="图形 28" descr="网络图 轮廓">
            <a:extLst>
              <a:ext uri="{FF2B5EF4-FFF2-40B4-BE49-F238E27FC236}">
                <a16:creationId xmlns:a16="http://schemas.microsoft.com/office/drawing/2014/main" id="{6F7A8B39-6D5C-44A2-AF72-8E261CFED407}"/>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8892943" y="1236517"/>
            <a:ext cx="644989" cy="644989"/>
          </a:xfrm>
          <a:prstGeom prst="rect">
            <a:avLst/>
          </a:prstGeom>
        </p:spPr>
      </p:pic>
      <p:pic>
        <p:nvPicPr>
          <p:cNvPr id="31" name="图形 30" descr="时钟 轮廓">
            <a:extLst>
              <a:ext uri="{FF2B5EF4-FFF2-40B4-BE49-F238E27FC236}">
                <a16:creationId xmlns:a16="http://schemas.microsoft.com/office/drawing/2014/main" id="{5B2D71F6-7DE1-4017-8370-F5F68A9EF457}"/>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5773506" y="2356643"/>
            <a:ext cx="644989" cy="644989"/>
          </a:xfrm>
          <a:prstGeom prst="rect">
            <a:avLst/>
          </a:prstGeom>
        </p:spPr>
      </p:pic>
      <p:pic>
        <p:nvPicPr>
          <p:cNvPr id="33" name="图形 32" descr="用户 轮廓">
            <a:extLst>
              <a:ext uri="{FF2B5EF4-FFF2-40B4-BE49-F238E27FC236}">
                <a16:creationId xmlns:a16="http://schemas.microsoft.com/office/drawing/2014/main" id="{771353FF-5F74-4D7F-A9AF-F554C94BB6E9}"/>
              </a:ext>
            </a:extLst>
          </p:cNvPr>
          <p:cNvPicPr>
            <a:picLocks noChangeAspect="1"/>
          </p:cNvPicPr>
          <p:nvPr/>
        </p:nvPicPr>
        <p:blipFill>
          <a:blip r:embed="rId8">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2654069" y="2356643"/>
            <a:ext cx="644989" cy="644989"/>
          </a:xfrm>
          <a:prstGeom prst="rect">
            <a:avLst/>
          </a:prstGeom>
        </p:spPr>
      </p:pic>
      <p:sp>
        <p:nvSpPr>
          <p:cNvPr id="34" name="文本框 33">
            <a:extLst>
              <a:ext uri="{FF2B5EF4-FFF2-40B4-BE49-F238E27FC236}">
                <a16:creationId xmlns:a16="http://schemas.microsoft.com/office/drawing/2014/main" id="{5D08C6B8-D0DC-4291-B58B-A2F2E03206F6}"/>
              </a:ext>
            </a:extLst>
          </p:cNvPr>
          <p:cNvSpPr txBox="1"/>
          <p:nvPr/>
        </p:nvSpPr>
        <p:spPr>
          <a:xfrm>
            <a:off x="2337305" y="5105259"/>
            <a:ext cx="7517391" cy="1248740"/>
          </a:xfrm>
          <a:prstGeom prst="rect">
            <a:avLst/>
          </a:prstGeom>
          <a:noFill/>
        </p:spPr>
        <p:txBody>
          <a:bodyPr wrap="square" rtlCol="0">
            <a:spAutoFit/>
          </a:bodyPr>
          <a:lstStyle/>
          <a:p>
            <a:pPr algn="just" hangingPunct="0">
              <a:lnSpc>
                <a:spcPct val="120000"/>
              </a:lnSpc>
            </a:pPr>
            <a:r>
              <a:rPr lang="zh-CN" altLang="en-US" sz="1600" dirty="0"/>
              <a:t>用户普遍配置多个社交媒体账号，根据自己的使用习惯和需求分摊时间成本。随着社交媒体垂直化发展，用户在不同平台获得、建构具有差异化的信息流和网络关系。因此，个体社交媒体配置方式影响其在一定时间成本下的信息获取能力和网络交往行为</a:t>
            </a:r>
          </a:p>
        </p:txBody>
      </p:sp>
    </p:spTree>
    <p:extLst>
      <p:ext uri="{BB962C8B-B14F-4D97-AF65-F5344CB8AC3E}">
        <p14:creationId xmlns:p14="http://schemas.microsoft.com/office/powerpoint/2010/main" val="38440664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7728C0A6-FB76-4F24-8C1B-EF378480F1C3}"/>
              </a:ext>
            </a:extLst>
          </p:cNvPr>
          <p:cNvSpPr txBox="1"/>
          <p:nvPr/>
        </p:nvSpPr>
        <p:spPr>
          <a:xfrm>
            <a:off x="2213157" y="2065712"/>
            <a:ext cx="1415772" cy="2726575"/>
          </a:xfrm>
          <a:prstGeom prst="rect">
            <a:avLst/>
          </a:prstGeom>
          <a:noFill/>
        </p:spPr>
        <p:txBody>
          <a:bodyPr vert="eaVert" wrap="square" rtlCol="0">
            <a:spAutoFit/>
          </a:bodyPr>
          <a:lstStyle/>
          <a:p>
            <a:pPr algn="dist"/>
            <a:r>
              <a:rPr lang="zh-CN" altLang="en-US" sz="8000" b="1" dirty="0">
                <a:solidFill>
                  <a:schemeClr val="bg1"/>
                </a:solidFill>
                <a:latin typeface="+mj-ea"/>
                <a:ea typeface="+mj-ea"/>
              </a:rPr>
              <a:t>目录</a:t>
            </a:r>
          </a:p>
        </p:txBody>
      </p:sp>
      <p:sp>
        <p:nvSpPr>
          <p:cNvPr id="7" name="文本框 6">
            <a:extLst>
              <a:ext uri="{FF2B5EF4-FFF2-40B4-BE49-F238E27FC236}">
                <a16:creationId xmlns:a16="http://schemas.microsoft.com/office/drawing/2014/main" id="{820B7F06-437F-421F-82F9-184EE07EC4AC}"/>
              </a:ext>
            </a:extLst>
          </p:cNvPr>
          <p:cNvSpPr txBox="1"/>
          <p:nvPr/>
        </p:nvSpPr>
        <p:spPr>
          <a:xfrm>
            <a:off x="2405518" y="3290499"/>
            <a:ext cx="1031051" cy="276999"/>
          </a:xfrm>
          <a:prstGeom prst="rect">
            <a:avLst/>
          </a:prstGeom>
          <a:noFill/>
        </p:spPr>
        <p:txBody>
          <a:bodyPr wrap="none" rtlCol="0">
            <a:spAutoFit/>
          </a:bodyPr>
          <a:lstStyle/>
          <a:p>
            <a:r>
              <a:rPr lang="en-US" altLang="zh-CN" sz="1200" dirty="0">
                <a:solidFill>
                  <a:schemeClr val="bg1"/>
                </a:solidFill>
              </a:rPr>
              <a:t>CONTENTS</a:t>
            </a:r>
            <a:endParaRPr lang="zh-CN" altLang="en-US" sz="1200" dirty="0">
              <a:solidFill>
                <a:schemeClr val="bg1"/>
              </a:solidFill>
            </a:endParaRPr>
          </a:p>
        </p:txBody>
      </p:sp>
      <p:sp>
        <p:nvSpPr>
          <p:cNvPr id="9" name="文本框 8">
            <a:extLst>
              <a:ext uri="{FF2B5EF4-FFF2-40B4-BE49-F238E27FC236}">
                <a16:creationId xmlns:a16="http://schemas.microsoft.com/office/drawing/2014/main" id="{E4EA0473-3EB3-4EEC-B1EB-22B82E267662}"/>
              </a:ext>
            </a:extLst>
          </p:cNvPr>
          <p:cNvSpPr txBox="1"/>
          <p:nvPr/>
        </p:nvSpPr>
        <p:spPr>
          <a:xfrm>
            <a:off x="4232362" y="2164144"/>
            <a:ext cx="1181734" cy="1169551"/>
          </a:xfrm>
          <a:prstGeom prst="rect">
            <a:avLst/>
          </a:prstGeom>
          <a:noFill/>
        </p:spPr>
        <p:txBody>
          <a:bodyPr wrap="none" rtlCol="0">
            <a:spAutoFit/>
          </a:bodyPr>
          <a:lstStyle/>
          <a:p>
            <a:r>
              <a:rPr lang="en-US" altLang="zh-CN" sz="7000" b="1" dirty="0">
                <a:solidFill>
                  <a:schemeClr val="bg1"/>
                </a:solidFill>
              </a:rPr>
              <a:t>01</a:t>
            </a:r>
            <a:endParaRPr lang="zh-CN" altLang="en-US" sz="7000" b="1" dirty="0">
              <a:solidFill>
                <a:schemeClr val="bg1"/>
              </a:solidFill>
            </a:endParaRPr>
          </a:p>
        </p:txBody>
      </p:sp>
      <p:sp>
        <p:nvSpPr>
          <p:cNvPr id="10" name="文本框 9">
            <a:extLst>
              <a:ext uri="{FF2B5EF4-FFF2-40B4-BE49-F238E27FC236}">
                <a16:creationId xmlns:a16="http://schemas.microsoft.com/office/drawing/2014/main" id="{E6C0BFA0-7D7E-48F6-A7EF-FD30E0FFF401}"/>
              </a:ext>
            </a:extLst>
          </p:cNvPr>
          <p:cNvSpPr txBox="1"/>
          <p:nvPr/>
        </p:nvSpPr>
        <p:spPr>
          <a:xfrm>
            <a:off x="5286512" y="2693906"/>
            <a:ext cx="1569660" cy="461665"/>
          </a:xfrm>
          <a:prstGeom prst="rect">
            <a:avLst/>
          </a:prstGeom>
          <a:noFill/>
        </p:spPr>
        <p:txBody>
          <a:bodyPr wrap="none" rtlCol="0">
            <a:spAutoFit/>
          </a:bodyPr>
          <a:lstStyle/>
          <a:p>
            <a:r>
              <a:rPr lang="zh-CN" altLang="en-US" sz="2400" b="1" spc="300" dirty="0">
                <a:solidFill>
                  <a:schemeClr val="bg1"/>
                </a:solidFill>
              </a:rPr>
              <a:t>行业总览</a:t>
            </a:r>
          </a:p>
        </p:txBody>
      </p:sp>
      <p:cxnSp>
        <p:nvCxnSpPr>
          <p:cNvPr id="13" name="直接连接符 12">
            <a:extLst>
              <a:ext uri="{FF2B5EF4-FFF2-40B4-BE49-F238E27FC236}">
                <a16:creationId xmlns:a16="http://schemas.microsoft.com/office/drawing/2014/main" id="{F0285E49-EECA-453C-99EA-BA850FB833C9}"/>
              </a:ext>
            </a:extLst>
          </p:cNvPr>
          <p:cNvCxnSpPr>
            <a:cxnSpLocks/>
          </p:cNvCxnSpPr>
          <p:nvPr/>
        </p:nvCxnSpPr>
        <p:spPr>
          <a:xfrm>
            <a:off x="5385542" y="2662156"/>
            <a:ext cx="131777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id="{6B2F60DE-F7B4-4874-BA70-8477B613AB67}"/>
              </a:ext>
            </a:extLst>
          </p:cNvPr>
          <p:cNvSpPr txBox="1"/>
          <p:nvPr/>
        </p:nvSpPr>
        <p:spPr>
          <a:xfrm>
            <a:off x="5289051" y="2340706"/>
            <a:ext cx="1515868" cy="307777"/>
          </a:xfrm>
          <a:prstGeom prst="rect">
            <a:avLst/>
          </a:prstGeom>
          <a:noFill/>
        </p:spPr>
        <p:txBody>
          <a:bodyPr wrap="square" rtlCol="0">
            <a:spAutoFit/>
          </a:bodyPr>
          <a:lstStyle/>
          <a:p>
            <a:pPr algn="dist"/>
            <a:r>
              <a:rPr lang="en-US" altLang="zh-CN" sz="1400" dirty="0">
                <a:solidFill>
                  <a:schemeClr val="bg1"/>
                </a:solidFill>
              </a:rPr>
              <a:t>PART ONE</a:t>
            </a:r>
            <a:endParaRPr lang="zh-CN" altLang="en-US" sz="1400" dirty="0">
              <a:solidFill>
                <a:schemeClr val="bg1"/>
              </a:solidFill>
            </a:endParaRPr>
          </a:p>
        </p:txBody>
      </p:sp>
      <p:sp>
        <p:nvSpPr>
          <p:cNvPr id="16" name="文本框 15">
            <a:extLst>
              <a:ext uri="{FF2B5EF4-FFF2-40B4-BE49-F238E27FC236}">
                <a16:creationId xmlns:a16="http://schemas.microsoft.com/office/drawing/2014/main" id="{633D634F-5865-4639-AB84-0BAD84DFED9B}"/>
              </a:ext>
            </a:extLst>
          </p:cNvPr>
          <p:cNvSpPr txBox="1"/>
          <p:nvPr/>
        </p:nvSpPr>
        <p:spPr>
          <a:xfrm>
            <a:off x="7536858" y="2164144"/>
            <a:ext cx="1181734" cy="1169551"/>
          </a:xfrm>
          <a:prstGeom prst="rect">
            <a:avLst/>
          </a:prstGeom>
          <a:noFill/>
        </p:spPr>
        <p:txBody>
          <a:bodyPr wrap="none" rtlCol="0">
            <a:spAutoFit/>
          </a:bodyPr>
          <a:lstStyle/>
          <a:p>
            <a:r>
              <a:rPr lang="en-US" altLang="zh-CN" sz="7000" b="1" dirty="0">
                <a:solidFill>
                  <a:schemeClr val="bg1"/>
                </a:solidFill>
              </a:rPr>
              <a:t>02</a:t>
            </a:r>
            <a:endParaRPr lang="zh-CN" altLang="en-US" sz="7000" b="1" dirty="0">
              <a:solidFill>
                <a:schemeClr val="bg1"/>
              </a:solidFill>
            </a:endParaRPr>
          </a:p>
        </p:txBody>
      </p:sp>
      <p:sp>
        <p:nvSpPr>
          <p:cNvPr id="17" name="文本框 16">
            <a:extLst>
              <a:ext uri="{FF2B5EF4-FFF2-40B4-BE49-F238E27FC236}">
                <a16:creationId xmlns:a16="http://schemas.microsoft.com/office/drawing/2014/main" id="{723836E0-9BFF-4103-A28F-4C6AADE2597F}"/>
              </a:ext>
            </a:extLst>
          </p:cNvPr>
          <p:cNvSpPr txBox="1"/>
          <p:nvPr/>
        </p:nvSpPr>
        <p:spPr>
          <a:xfrm>
            <a:off x="8590760" y="2693906"/>
            <a:ext cx="1569660" cy="461665"/>
          </a:xfrm>
          <a:prstGeom prst="rect">
            <a:avLst/>
          </a:prstGeom>
          <a:noFill/>
        </p:spPr>
        <p:txBody>
          <a:bodyPr wrap="none" rtlCol="0">
            <a:spAutoFit/>
          </a:bodyPr>
          <a:lstStyle/>
          <a:p>
            <a:r>
              <a:rPr lang="zh-CN" altLang="en-US" sz="2400" b="1" spc="300" dirty="0">
                <a:solidFill>
                  <a:schemeClr val="bg1"/>
                </a:solidFill>
              </a:rPr>
              <a:t>商业发展</a:t>
            </a:r>
          </a:p>
        </p:txBody>
      </p:sp>
      <p:cxnSp>
        <p:nvCxnSpPr>
          <p:cNvPr id="18" name="直接连接符 17">
            <a:extLst>
              <a:ext uri="{FF2B5EF4-FFF2-40B4-BE49-F238E27FC236}">
                <a16:creationId xmlns:a16="http://schemas.microsoft.com/office/drawing/2014/main" id="{58A53FBF-31ED-4146-867C-95C901E7145D}"/>
              </a:ext>
            </a:extLst>
          </p:cNvPr>
          <p:cNvCxnSpPr>
            <a:cxnSpLocks/>
          </p:cNvCxnSpPr>
          <p:nvPr/>
        </p:nvCxnSpPr>
        <p:spPr>
          <a:xfrm>
            <a:off x="8689790" y="2662156"/>
            <a:ext cx="131777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文本框 18">
            <a:extLst>
              <a:ext uri="{FF2B5EF4-FFF2-40B4-BE49-F238E27FC236}">
                <a16:creationId xmlns:a16="http://schemas.microsoft.com/office/drawing/2014/main" id="{4988445D-14CB-4703-B282-AA86050CBA7E}"/>
              </a:ext>
            </a:extLst>
          </p:cNvPr>
          <p:cNvSpPr txBox="1"/>
          <p:nvPr/>
        </p:nvSpPr>
        <p:spPr>
          <a:xfrm>
            <a:off x="8593299" y="2340706"/>
            <a:ext cx="1515868" cy="307777"/>
          </a:xfrm>
          <a:prstGeom prst="rect">
            <a:avLst/>
          </a:prstGeom>
          <a:noFill/>
        </p:spPr>
        <p:txBody>
          <a:bodyPr wrap="square" rtlCol="0">
            <a:spAutoFit/>
          </a:bodyPr>
          <a:lstStyle/>
          <a:p>
            <a:pPr algn="dist"/>
            <a:r>
              <a:rPr lang="en-US" altLang="zh-CN" sz="1400" dirty="0">
                <a:solidFill>
                  <a:schemeClr val="bg1"/>
                </a:solidFill>
              </a:rPr>
              <a:t>PART TWO</a:t>
            </a:r>
            <a:endParaRPr lang="zh-CN" altLang="en-US" sz="1400" dirty="0">
              <a:solidFill>
                <a:schemeClr val="bg1"/>
              </a:solidFill>
            </a:endParaRPr>
          </a:p>
        </p:txBody>
      </p:sp>
      <p:sp>
        <p:nvSpPr>
          <p:cNvPr id="20" name="文本框 19">
            <a:extLst>
              <a:ext uri="{FF2B5EF4-FFF2-40B4-BE49-F238E27FC236}">
                <a16:creationId xmlns:a16="http://schemas.microsoft.com/office/drawing/2014/main" id="{EEB66CD6-8E05-4B6E-A0B6-6167A988E9D1}"/>
              </a:ext>
            </a:extLst>
          </p:cNvPr>
          <p:cNvSpPr txBox="1"/>
          <p:nvPr/>
        </p:nvSpPr>
        <p:spPr>
          <a:xfrm>
            <a:off x="4232362" y="3503813"/>
            <a:ext cx="1181734" cy="1169551"/>
          </a:xfrm>
          <a:prstGeom prst="rect">
            <a:avLst/>
          </a:prstGeom>
          <a:noFill/>
        </p:spPr>
        <p:txBody>
          <a:bodyPr wrap="none" rtlCol="0">
            <a:spAutoFit/>
          </a:bodyPr>
          <a:lstStyle/>
          <a:p>
            <a:r>
              <a:rPr lang="en-US" altLang="zh-CN" sz="7000" b="1" dirty="0">
                <a:solidFill>
                  <a:schemeClr val="bg1"/>
                </a:solidFill>
              </a:rPr>
              <a:t>03</a:t>
            </a:r>
            <a:endParaRPr lang="zh-CN" altLang="en-US" sz="7000" b="1" dirty="0">
              <a:solidFill>
                <a:schemeClr val="bg1"/>
              </a:solidFill>
            </a:endParaRPr>
          </a:p>
        </p:txBody>
      </p:sp>
      <p:sp>
        <p:nvSpPr>
          <p:cNvPr id="21" name="文本框 20">
            <a:extLst>
              <a:ext uri="{FF2B5EF4-FFF2-40B4-BE49-F238E27FC236}">
                <a16:creationId xmlns:a16="http://schemas.microsoft.com/office/drawing/2014/main" id="{C2892184-090A-4FBF-93FD-1ACCF8AD0DF5}"/>
              </a:ext>
            </a:extLst>
          </p:cNvPr>
          <p:cNvSpPr txBox="1"/>
          <p:nvPr/>
        </p:nvSpPr>
        <p:spPr>
          <a:xfrm>
            <a:off x="5286512" y="4033575"/>
            <a:ext cx="1569660" cy="461665"/>
          </a:xfrm>
          <a:prstGeom prst="rect">
            <a:avLst/>
          </a:prstGeom>
          <a:noFill/>
        </p:spPr>
        <p:txBody>
          <a:bodyPr wrap="none" rtlCol="0">
            <a:spAutoFit/>
          </a:bodyPr>
          <a:lstStyle/>
          <a:p>
            <a:r>
              <a:rPr lang="zh-CN" altLang="en-US" sz="2400" b="1" spc="300" dirty="0">
                <a:solidFill>
                  <a:schemeClr val="bg1"/>
                </a:solidFill>
              </a:rPr>
              <a:t>供给发展</a:t>
            </a:r>
          </a:p>
        </p:txBody>
      </p:sp>
      <p:cxnSp>
        <p:nvCxnSpPr>
          <p:cNvPr id="22" name="直接连接符 21">
            <a:extLst>
              <a:ext uri="{FF2B5EF4-FFF2-40B4-BE49-F238E27FC236}">
                <a16:creationId xmlns:a16="http://schemas.microsoft.com/office/drawing/2014/main" id="{1CBA294F-5295-4C88-BF3B-BE626FB333A4}"/>
              </a:ext>
            </a:extLst>
          </p:cNvPr>
          <p:cNvCxnSpPr>
            <a:cxnSpLocks/>
          </p:cNvCxnSpPr>
          <p:nvPr/>
        </p:nvCxnSpPr>
        <p:spPr>
          <a:xfrm>
            <a:off x="5385542" y="4001825"/>
            <a:ext cx="131777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id="{02A3120B-4EB8-4C87-B1F5-94533DA1A547}"/>
              </a:ext>
            </a:extLst>
          </p:cNvPr>
          <p:cNvSpPr txBox="1"/>
          <p:nvPr/>
        </p:nvSpPr>
        <p:spPr>
          <a:xfrm>
            <a:off x="5289051" y="3680375"/>
            <a:ext cx="1515868" cy="307777"/>
          </a:xfrm>
          <a:prstGeom prst="rect">
            <a:avLst/>
          </a:prstGeom>
          <a:noFill/>
        </p:spPr>
        <p:txBody>
          <a:bodyPr wrap="square" rtlCol="0">
            <a:spAutoFit/>
          </a:bodyPr>
          <a:lstStyle/>
          <a:p>
            <a:pPr algn="dist"/>
            <a:r>
              <a:rPr lang="en-US" altLang="zh-CN" sz="1400" dirty="0">
                <a:solidFill>
                  <a:schemeClr val="bg1"/>
                </a:solidFill>
              </a:rPr>
              <a:t>PART THREE</a:t>
            </a:r>
            <a:endParaRPr lang="zh-CN" altLang="en-US" sz="1400" dirty="0">
              <a:solidFill>
                <a:schemeClr val="bg1"/>
              </a:solidFill>
            </a:endParaRPr>
          </a:p>
        </p:txBody>
      </p:sp>
      <p:sp>
        <p:nvSpPr>
          <p:cNvPr id="24" name="文本框 23">
            <a:extLst>
              <a:ext uri="{FF2B5EF4-FFF2-40B4-BE49-F238E27FC236}">
                <a16:creationId xmlns:a16="http://schemas.microsoft.com/office/drawing/2014/main" id="{3AFBAD12-452A-41E5-94C9-BE5E3FA5A935}"/>
              </a:ext>
            </a:extLst>
          </p:cNvPr>
          <p:cNvSpPr txBox="1"/>
          <p:nvPr/>
        </p:nvSpPr>
        <p:spPr>
          <a:xfrm>
            <a:off x="7536858" y="3503813"/>
            <a:ext cx="1181734" cy="1169551"/>
          </a:xfrm>
          <a:prstGeom prst="rect">
            <a:avLst/>
          </a:prstGeom>
          <a:noFill/>
        </p:spPr>
        <p:txBody>
          <a:bodyPr wrap="none" rtlCol="0">
            <a:spAutoFit/>
          </a:bodyPr>
          <a:lstStyle/>
          <a:p>
            <a:r>
              <a:rPr lang="en-US" altLang="zh-CN" sz="7000" b="1" dirty="0">
                <a:solidFill>
                  <a:schemeClr val="bg1"/>
                </a:solidFill>
              </a:rPr>
              <a:t>04</a:t>
            </a:r>
            <a:endParaRPr lang="zh-CN" altLang="en-US" sz="7000" b="1" dirty="0">
              <a:solidFill>
                <a:schemeClr val="bg1"/>
              </a:solidFill>
            </a:endParaRPr>
          </a:p>
        </p:txBody>
      </p:sp>
      <p:sp>
        <p:nvSpPr>
          <p:cNvPr id="25" name="文本框 24">
            <a:extLst>
              <a:ext uri="{FF2B5EF4-FFF2-40B4-BE49-F238E27FC236}">
                <a16:creationId xmlns:a16="http://schemas.microsoft.com/office/drawing/2014/main" id="{3B9AE8C6-9A5D-4A20-803B-3B9839DE4DC8}"/>
              </a:ext>
            </a:extLst>
          </p:cNvPr>
          <p:cNvSpPr txBox="1"/>
          <p:nvPr/>
        </p:nvSpPr>
        <p:spPr>
          <a:xfrm>
            <a:off x="8590760" y="4033575"/>
            <a:ext cx="1569660" cy="461665"/>
          </a:xfrm>
          <a:prstGeom prst="rect">
            <a:avLst/>
          </a:prstGeom>
          <a:noFill/>
        </p:spPr>
        <p:txBody>
          <a:bodyPr wrap="none" rtlCol="0">
            <a:spAutoFit/>
          </a:bodyPr>
          <a:lstStyle/>
          <a:p>
            <a:r>
              <a:rPr lang="zh-CN" altLang="en-US" sz="2400" b="1" spc="300" dirty="0">
                <a:solidFill>
                  <a:schemeClr val="bg1"/>
                </a:solidFill>
              </a:rPr>
              <a:t>需求发展</a:t>
            </a:r>
          </a:p>
        </p:txBody>
      </p:sp>
      <p:cxnSp>
        <p:nvCxnSpPr>
          <p:cNvPr id="26" name="直接连接符 25">
            <a:extLst>
              <a:ext uri="{FF2B5EF4-FFF2-40B4-BE49-F238E27FC236}">
                <a16:creationId xmlns:a16="http://schemas.microsoft.com/office/drawing/2014/main" id="{3A522728-7A28-4EF8-BD0E-01134B2371F6}"/>
              </a:ext>
            </a:extLst>
          </p:cNvPr>
          <p:cNvCxnSpPr>
            <a:cxnSpLocks/>
          </p:cNvCxnSpPr>
          <p:nvPr/>
        </p:nvCxnSpPr>
        <p:spPr>
          <a:xfrm>
            <a:off x="8689790" y="4001825"/>
            <a:ext cx="131777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文本框 26">
            <a:extLst>
              <a:ext uri="{FF2B5EF4-FFF2-40B4-BE49-F238E27FC236}">
                <a16:creationId xmlns:a16="http://schemas.microsoft.com/office/drawing/2014/main" id="{4664C27B-AA53-4845-A7E5-AEF8D951D9E9}"/>
              </a:ext>
            </a:extLst>
          </p:cNvPr>
          <p:cNvSpPr txBox="1"/>
          <p:nvPr/>
        </p:nvSpPr>
        <p:spPr>
          <a:xfrm>
            <a:off x="8593299" y="3680375"/>
            <a:ext cx="1515868" cy="307777"/>
          </a:xfrm>
          <a:prstGeom prst="rect">
            <a:avLst/>
          </a:prstGeom>
          <a:noFill/>
        </p:spPr>
        <p:txBody>
          <a:bodyPr wrap="square" rtlCol="0">
            <a:spAutoFit/>
          </a:bodyPr>
          <a:lstStyle/>
          <a:p>
            <a:pPr algn="dist"/>
            <a:r>
              <a:rPr lang="en-US" altLang="zh-CN" sz="1400" dirty="0">
                <a:solidFill>
                  <a:schemeClr val="bg1"/>
                </a:solidFill>
              </a:rPr>
              <a:t>PART FOUR</a:t>
            </a:r>
            <a:endParaRPr lang="zh-CN" altLang="en-US" sz="1400" dirty="0">
              <a:solidFill>
                <a:schemeClr val="bg1"/>
              </a:solidFill>
            </a:endParaRPr>
          </a:p>
        </p:txBody>
      </p:sp>
    </p:spTree>
    <p:extLst>
      <p:ext uri="{BB962C8B-B14F-4D97-AF65-F5344CB8AC3E}">
        <p14:creationId xmlns:p14="http://schemas.microsoft.com/office/powerpoint/2010/main" val="123034064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1A033E97-7526-4D22-90A9-5F29CFAFA2BD}"/>
              </a:ext>
            </a:extLst>
          </p:cNvPr>
          <p:cNvSpPr>
            <a:spLocks noGrp="1"/>
          </p:cNvSpPr>
          <p:nvPr>
            <p:ph type="body" sz="quarter" idx="10"/>
          </p:nvPr>
        </p:nvSpPr>
        <p:spPr/>
        <p:txBody>
          <a:bodyPr/>
          <a:lstStyle/>
          <a:p>
            <a:r>
              <a:rPr lang="zh-CN" altLang="en-US" dirty="0"/>
              <a:t>平台调性带来高情感粘性</a:t>
            </a:r>
          </a:p>
        </p:txBody>
      </p:sp>
      <p:sp>
        <p:nvSpPr>
          <p:cNvPr id="7" name="椭圆 6">
            <a:extLst>
              <a:ext uri="{FF2B5EF4-FFF2-40B4-BE49-F238E27FC236}">
                <a16:creationId xmlns:a16="http://schemas.microsoft.com/office/drawing/2014/main" id="{A3E14E29-1EC3-43B4-B541-21D0B2B21B0E}"/>
              </a:ext>
            </a:extLst>
          </p:cNvPr>
          <p:cNvSpPr/>
          <p:nvPr/>
        </p:nvSpPr>
        <p:spPr>
          <a:xfrm>
            <a:off x="1905093" y="2795910"/>
            <a:ext cx="2048548" cy="280944"/>
          </a:xfrm>
          <a:prstGeom prst="ellipse">
            <a:avLst/>
          </a:prstGeom>
          <a:gradFill>
            <a:gsLst>
              <a:gs pos="0">
                <a:schemeClr val="accent2">
                  <a:alpha val="0"/>
                </a:schemeClr>
              </a:gs>
              <a:gs pos="100000">
                <a:schemeClr val="accent2">
                  <a:alpha val="72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A94D5F8A-005F-4F66-817A-A5E24123570E}"/>
              </a:ext>
            </a:extLst>
          </p:cNvPr>
          <p:cNvSpPr/>
          <p:nvPr/>
        </p:nvSpPr>
        <p:spPr>
          <a:xfrm>
            <a:off x="1743444" y="2768794"/>
            <a:ext cx="2371846" cy="350415"/>
          </a:xfrm>
          <a:prstGeom prst="ellipse">
            <a:avLst/>
          </a:prstGeom>
          <a:noFill/>
          <a:ln w="6350">
            <a:gradFill>
              <a:gsLst>
                <a:gs pos="0">
                  <a:schemeClr val="accent2">
                    <a:alpha val="0"/>
                  </a:schemeClr>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7DCC55C1-72BC-44DD-AA6B-2041B3639855}"/>
              </a:ext>
            </a:extLst>
          </p:cNvPr>
          <p:cNvSpPr txBox="1"/>
          <p:nvPr/>
        </p:nvSpPr>
        <p:spPr>
          <a:xfrm>
            <a:off x="1965001" y="1656705"/>
            <a:ext cx="1928733" cy="1098506"/>
          </a:xfrm>
          <a:prstGeom prst="rect">
            <a:avLst/>
          </a:prstGeom>
          <a:noFill/>
        </p:spPr>
        <p:txBody>
          <a:bodyPr wrap="none" rtlCol="0">
            <a:spAutoFit/>
          </a:bodyPr>
          <a:lstStyle/>
          <a:p>
            <a:pPr algn="l" hangingPunct="0">
              <a:lnSpc>
                <a:spcPct val="120000"/>
              </a:lnSpc>
            </a:pPr>
            <a:r>
              <a:rPr lang="en-US" altLang="zh-CN" sz="6000" b="1" dirty="0">
                <a:gradFill>
                  <a:gsLst>
                    <a:gs pos="0">
                      <a:schemeClr val="accent3"/>
                    </a:gs>
                    <a:gs pos="100000">
                      <a:schemeClr val="accent2"/>
                    </a:gs>
                  </a:gsLst>
                  <a:lin ang="5400000" scaled="1"/>
                </a:gradFill>
              </a:rPr>
              <a:t>175</a:t>
            </a:r>
            <a:r>
              <a:rPr lang="en-US" altLang="zh-CN" sz="1400" dirty="0"/>
              <a:t> </a:t>
            </a:r>
            <a:r>
              <a:rPr lang="zh-CN" altLang="en-US" sz="1600" dirty="0"/>
              <a:t>小时</a:t>
            </a:r>
          </a:p>
        </p:txBody>
      </p:sp>
      <p:sp>
        <p:nvSpPr>
          <p:cNvPr id="8" name="文本框 7">
            <a:extLst>
              <a:ext uri="{FF2B5EF4-FFF2-40B4-BE49-F238E27FC236}">
                <a16:creationId xmlns:a16="http://schemas.microsoft.com/office/drawing/2014/main" id="{4F337649-FB6E-4F30-BF81-6C1D43B1050C}"/>
              </a:ext>
            </a:extLst>
          </p:cNvPr>
          <p:cNvSpPr txBox="1"/>
          <p:nvPr/>
        </p:nvSpPr>
        <p:spPr>
          <a:xfrm>
            <a:off x="1953780" y="2574039"/>
            <a:ext cx="1951175" cy="362343"/>
          </a:xfrm>
          <a:prstGeom prst="rect">
            <a:avLst/>
          </a:prstGeom>
          <a:noFill/>
        </p:spPr>
        <p:txBody>
          <a:bodyPr wrap="none" rtlCol="0">
            <a:spAutoFit/>
          </a:bodyPr>
          <a:lstStyle/>
          <a:p>
            <a:pPr algn="l" hangingPunct="0">
              <a:lnSpc>
                <a:spcPct val="120000"/>
              </a:lnSpc>
            </a:pPr>
            <a:r>
              <a:rPr lang="en-US" altLang="zh-CN" sz="1600" dirty="0"/>
              <a:t>Z</a:t>
            </a:r>
            <a:r>
              <a:rPr lang="zh-CN" altLang="en-US" sz="1600" dirty="0"/>
              <a:t>世代月均上网时长</a:t>
            </a:r>
          </a:p>
        </p:txBody>
      </p:sp>
      <p:sp>
        <p:nvSpPr>
          <p:cNvPr id="11" name="椭圆 10">
            <a:extLst>
              <a:ext uri="{FF2B5EF4-FFF2-40B4-BE49-F238E27FC236}">
                <a16:creationId xmlns:a16="http://schemas.microsoft.com/office/drawing/2014/main" id="{28E5D92E-B6E3-4FF0-A3A3-EA0A5A0CB75D}"/>
              </a:ext>
            </a:extLst>
          </p:cNvPr>
          <p:cNvSpPr/>
          <p:nvPr/>
        </p:nvSpPr>
        <p:spPr>
          <a:xfrm>
            <a:off x="1905093" y="4785952"/>
            <a:ext cx="2048548" cy="280944"/>
          </a:xfrm>
          <a:prstGeom prst="ellipse">
            <a:avLst/>
          </a:prstGeom>
          <a:gradFill>
            <a:gsLst>
              <a:gs pos="0">
                <a:schemeClr val="accent2">
                  <a:alpha val="0"/>
                </a:schemeClr>
              </a:gs>
              <a:gs pos="100000">
                <a:schemeClr val="accent2">
                  <a:alpha val="72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B9A246FC-6FB4-4101-94D9-FC53D7897F5D}"/>
              </a:ext>
            </a:extLst>
          </p:cNvPr>
          <p:cNvSpPr/>
          <p:nvPr/>
        </p:nvSpPr>
        <p:spPr>
          <a:xfrm>
            <a:off x="1743444" y="4758836"/>
            <a:ext cx="2371846" cy="350415"/>
          </a:xfrm>
          <a:prstGeom prst="ellipse">
            <a:avLst/>
          </a:prstGeom>
          <a:noFill/>
          <a:ln w="6350">
            <a:gradFill>
              <a:gsLst>
                <a:gs pos="0">
                  <a:schemeClr val="accent2">
                    <a:alpha val="0"/>
                  </a:schemeClr>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63DDF453-648A-488B-9239-7159B15ABA72}"/>
              </a:ext>
            </a:extLst>
          </p:cNvPr>
          <p:cNvSpPr txBox="1"/>
          <p:nvPr/>
        </p:nvSpPr>
        <p:spPr>
          <a:xfrm>
            <a:off x="2179001" y="3646747"/>
            <a:ext cx="1500732" cy="1098506"/>
          </a:xfrm>
          <a:prstGeom prst="rect">
            <a:avLst/>
          </a:prstGeom>
          <a:noFill/>
        </p:spPr>
        <p:txBody>
          <a:bodyPr wrap="none" rtlCol="0">
            <a:spAutoFit/>
          </a:bodyPr>
          <a:lstStyle/>
          <a:p>
            <a:pPr algn="l" hangingPunct="0">
              <a:lnSpc>
                <a:spcPct val="120000"/>
              </a:lnSpc>
            </a:pPr>
            <a:r>
              <a:rPr lang="en-US" altLang="zh-CN" sz="6000" b="1" dirty="0">
                <a:gradFill>
                  <a:gsLst>
                    <a:gs pos="0">
                      <a:schemeClr val="accent3"/>
                    </a:gs>
                    <a:gs pos="100000">
                      <a:schemeClr val="accent2"/>
                    </a:gs>
                  </a:gsLst>
                  <a:lin ang="5400000" scaled="1"/>
                </a:gradFill>
              </a:rPr>
              <a:t>35</a:t>
            </a:r>
            <a:r>
              <a:rPr lang="en-US" altLang="zh-CN" sz="1400" dirty="0"/>
              <a:t> </a:t>
            </a:r>
            <a:r>
              <a:rPr lang="zh-CN" altLang="en-US" sz="1600" dirty="0"/>
              <a:t>小时</a:t>
            </a:r>
          </a:p>
        </p:txBody>
      </p:sp>
      <p:sp>
        <p:nvSpPr>
          <p:cNvPr id="14" name="文本框 13">
            <a:extLst>
              <a:ext uri="{FF2B5EF4-FFF2-40B4-BE49-F238E27FC236}">
                <a16:creationId xmlns:a16="http://schemas.microsoft.com/office/drawing/2014/main" id="{12321681-74C6-45E7-80D9-35A12CCD19CE}"/>
              </a:ext>
            </a:extLst>
          </p:cNvPr>
          <p:cNvSpPr txBox="1"/>
          <p:nvPr/>
        </p:nvSpPr>
        <p:spPr>
          <a:xfrm>
            <a:off x="2016297" y="4564081"/>
            <a:ext cx="1826141" cy="362343"/>
          </a:xfrm>
          <a:prstGeom prst="rect">
            <a:avLst/>
          </a:prstGeom>
          <a:noFill/>
        </p:spPr>
        <p:txBody>
          <a:bodyPr wrap="none" rtlCol="0">
            <a:spAutoFit/>
          </a:bodyPr>
          <a:lstStyle/>
          <a:p>
            <a:pPr algn="l" hangingPunct="0">
              <a:lnSpc>
                <a:spcPct val="120000"/>
              </a:lnSpc>
            </a:pPr>
            <a:r>
              <a:rPr lang="zh-CN" altLang="en-US" sz="1600" dirty="0"/>
              <a:t>全网月均上网时长</a:t>
            </a:r>
          </a:p>
        </p:txBody>
      </p:sp>
      <p:sp>
        <p:nvSpPr>
          <p:cNvPr id="15" name="椭圆 14">
            <a:extLst>
              <a:ext uri="{FF2B5EF4-FFF2-40B4-BE49-F238E27FC236}">
                <a16:creationId xmlns:a16="http://schemas.microsoft.com/office/drawing/2014/main" id="{CE5AE8FE-CA61-4F68-B4D5-2BEF67CDC246}"/>
              </a:ext>
            </a:extLst>
          </p:cNvPr>
          <p:cNvSpPr/>
          <p:nvPr/>
        </p:nvSpPr>
        <p:spPr>
          <a:xfrm>
            <a:off x="8238359" y="2795910"/>
            <a:ext cx="2048548" cy="280944"/>
          </a:xfrm>
          <a:prstGeom prst="ellipse">
            <a:avLst/>
          </a:prstGeom>
          <a:gradFill>
            <a:gsLst>
              <a:gs pos="0">
                <a:schemeClr val="accent2">
                  <a:alpha val="0"/>
                </a:schemeClr>
              </a:gs>
              <a:gs pos="100000">
                <a:schemeClr val="accent2">
                  <a:alpha val="72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0A04607B-8271-4E40-92BF-451385EC2692}"/>
              </a:ext>
            </a:extLst>
          </p:cNvPr>
          <p:cNvSpPr/>
          <p:nvPr/>
        </p:nvSpPr>
        <p:spPr>
          <a:xfrm>
            <a:off x="8076710" y="2768794"/>
            <a:ext cx="2371846" cy="350415"/>
          </a:xfrm>
          <a:prstGeom prst="ellipse">
            <a:avLst/>
          </a:prstGeom>
          <a:noFill/>
          <a:ln w="6350">
            <a:gradFill>
              <a:gsLst>
                <a:gs pos="0">
                  <a:schemeClr val="accent2">
                    <a:alpha val="0"/>
                  </a:schemeClr>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id="{709D3D3F-8925-4B18-83B1-D13E403EE538}"/>
              </a:ext>
            </a:extLst>
          </p:cNvPr>
          <p:cNvSpPr txBox="1"/>
          <p:nvPr/>
        </p:nvSpPr>
        <p:spPr>
          <a:xfrm>
            <a:off x="8214911" y="1656705"/>
            <a:ext cx="2095445" cy="1098506"/>
          </a:xfrm>
          <a:prstGeom prst="rect">
            <a:avLst/>
          </a:prstGeom>
          <a:noFill/>
        </p:spPr>
        <p:txBody>
          <a:bodyPr wrap="none" rtlCol="0">
            <a:spAutoFit/>
          </a:bodyPr>
          <a:lstStyle/>
          <a:p>
            <a:pPr algn="l" hangingPunct="0">
              <a:lnSpc>
                <a:spcPct val="120000"/>
              </a:lnSpc>
            </a:pPr>
            <a:r>
              <a:rPr lang="en-US" altLang="zh-CN" sz="6000" b="1" dirty="0">
                <a:gradFill>
                  <a:gsLst>
                    <a:gs pos="0">
                      <a:schemeClr val="accent3"/>
                    </a:gs>
                    <a:gs pos="100000">
                      <a:schemeClr val="accent2"/>
                    </a:gs>
                  </a:gsLst>
                  <a:lin ang="5400000" scaled="1"/>
                </a:gradFill>
              </a:rPr>
              <a:t>7000</a:t>
            </a:r>
            <a:r>
              <a:rPr lang="en-US" altLang="zh-CN" sz="1400" dirty="0"/>
              <a:t> </a:t>
            </a:r>
            <a:r>
              <a:rPr lang="en-US" altLang="zh-CN" sz="2000" dirty="0"/>
              <a:t>+</a:t>
            </a:r>
            <a:endParaRPr lang="zh-CN" altLang="en-US" sz="2000" dirty="0"/>
          </a:p>
        </p:txBody>
      </p:sp>
      <p:sp>
        <p:nvSpPr>
          <p:cNvPr id="18" name="文本框 17">
            <a:extLst>
              <a:ext uri="{FF2B5EF4-FFF2-40B4-BE49-F238E27FC236}">
                <a16:creationId xmlns:a16="http://schemas.microsoft.com/office/drawing/2014/main" id="{F543F61E-F6DD-4C33-810C-C2F23255E909}"/>
              </a:ext>
            </a:extLst>
          </p:cNvPr>
          <p:cNvSpPr txBox="1"/>
          <p:nvPr/>
        </p:nvSpPr>
        <p:spPr>
          <a:xfrm>
            <a:off x="8554747" y="2574039"/>
            <a:ext cx="1415772" cy="362343"/>
          </a:xfrm>
          <a:prstGeom prst="rect">
            <a:avLst/>
          </a:prstGeom>
          <a:noFill/>
        </p:spPr>
        <p:txBody>
          <a:bodyPr wrap="none" rtlCol="0">
            <a:spAutoFit/>
          </a:bodyPr>
          <a:lstStyle/>
          <a:p>
            <a:pPr algn="l" hangingPunct="0">
              <a:lnSpc>
                <a:spcPct val="120000"/>
              </a:lnSpc>
            </a:pPr>
            <a:r>
              <a:rPr lang="zh-CN" altLang="en-US" sz="1600" dirty="0"/>
              <a:t>核心兴趣圈层</a:t>
            </a:r>
          </a:p>
        </p:txBody>
      </p:sp>
      <p:sp>
        <p:nvSpPr>
          <p:cNvPr id="19" name="椭圆 18">
            <a:extLst>
              <a:ext uri="{FF2B5EF4-FFF2-40B4-BE49-F238E27FC236}">
                <a16:creationId xmlns:a16="http://schemas.microsoft.com/office/drawing/2014/main" id="{36458FEB-68CB-48E9-B755-51DDE9848C04}"/>
              </a:ext>
            </a:extLst>
          </p:cNvPr>
          <p:cNvSpPr/>
          <p:nvPr/>
        </p:nvSpPr>
        <p:spPr>
          <a:xfrm>
            <a:off x="8238359" y="4785952"/>
            <a:ext cx="2048548" cy="280944"/>
          </a:xfrm>
          <a:prstGeom prst="ellipse">
            <a:avLst/>
          </a:prstGeom>
          <a:gradFill>
            <a:gsLst>
              <a:gs pos="0">
                <a:schemeClr val="accent2">
                  <a:alpha val="0"/>
                </a:schemeClr>
              </a:gs>
              <a:gs pos="100000">
                <a:schemeClr val="accent2">
                  <a:alpha val="72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1A0ABC62-B4F0-494E-BA41-23C4522827E7}"/>
              </a:ext>
            </a:extLst>
          </p:cNvPr>
          <p:cNvSpPr/>
          <p:nvPr/>
        </p:nvSpPr>
        <p:spPr>
          <a:xfrm>
            <a:off x="8076710" y="4758836"/>
            <a:ext cx="2371846" cy="350415"/>
          </a:xfrm>
          <a:prstGeom prst="ellipse">
            <a:avLst/>
          </a:prstGeom>
          <a:noFill/>
          <a:ln w="6350">
            <a:gradFill>
              <a:gsLst>
                <a:gs pos="0">
                  <a:schemeClr val="accent2">
                    <a:alpha val="0"/>
                  </a:schemeClr>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B29F999F-DA64-43A4-87A8-B9D71AFCC80D}"/>
              </a:ext>
            </a:extLst>
          </p:cNvPr>
          <p:cNvSpPr txBox="1"/>
          <p:nvPr/>
        </p:nvSpPr>
        <p:spPr>
          <a:xfrm>
            <a:off x="8044190" y="3646747"/>
            <a:ext cx="2436886" cy="1104918"/>
          </a:xfrm>
          <a:prstGeom prst="rect">
            <a:avLst/>
          </a:prstGeom>
          <a:noFill/>
        </p:spPr>
        <p:txBody>
          <a:bodyPr wrap="none" rtlCol="0">
            <a:spAutoFit/>
          </a:bodyPr>
          <a:lstStyle/>
          <a:p>
            <a:pPr algn="l" hangingPunct="0">
              <a:lnSpc>
                <a:spcPct val="120000"/>
              </a:lnSpc>
            </a:pPr>
            <a:r>
              <a:rPr lang="en-US" altLang="zh-CN" sz="6000" b="1" dirty="0">
                <a:gradFill>
                  <a:gsLst>
                    <a:gs pos="0">
                      <a:schemeClr val="accent3"/>
                    </a:gs>
                    <a:gs pos="100000">
                      <a:schemeClr val="accent2"/>
                    </a:gs>
                  </a:gsLst>
                  <a:lin ang="5400000" scaled="1"/>
                </a:gradFill>
              </a:rPr>
              <a:t>200</a:t>
            </a:r>
            <a:r>
              <a:rPr lang="zh-CN" altLang="en-US" sz="6000" b="1" dirty="0">
                <a:gradFill>
                  <a:gsLst>
                    <a:gs pos="0">
                      <a:schemeClr val="accent3"/>
                    </a:gs>
                    <a:gs pos="100000">
                      <a:schemeClr val="accent2"/>
                    </a:gs>
                  </a:gsLst>
                  <a:lin ang="5400000" scaled="1"/>
                </a:gradFill>
              </a:rPr>
              <a:t>万</a:t>
            </a:r>
            <a:r>
              <a:rPr lang="en-US" altLang="zh-CN" sz="1400" dirty="0"/>
              <a:t> </a:t>
            </a:r>
            <a:r>
              <a:rPr lang="en-US" altLang="zh-CN" sz="2000" dirty="0"/>
              <a:t>+</a:t>
            </a:r>
            <a:endParaRPr lang="zh-CN" altLang="en-US" sz="2000" dirty="0"/>
          </a:p>
        </p:txBody>
      </p:sp>
      <p:sp>
        <p:nvSpPr>
          <p:cNvPr id="22" name="文本框 21">
            <a:extLst>
              <a:ext uri="{FF2B5EF4-FFF2-40B4-BE49-F238E27FC236}">
                <a16:creationId xmlns:a16="http://schemas.microsoft.com/office/drawing/2014/main" id="{E9C70CCF-57F7-4679-AFC8-57A789CB43C0}"/>
              </a:ext>
            </a:extLst>
          </p:cNvPr>
          <p:cNvSpPr txBox="1"/>
          <p:nvPr/>
        </p:nvSpPr>
        <p:spPr>
          <a:xfrm>
            <a:off x="8759932" y="4564081"/>
            <a:ext cx="1005403" cy="362343"/>
          </a:xfrm>
          <a:prstGeom prst="rect">
            <a:avLst/>
          </a:prstGeom>
          <a:noFill/>
        </p:spPr>
        <p:txBody>
          <a:bodyPr wrap="none" rtlCol="0">
            <a:spAutoFit/>
          </a:bodyPr>
          <a:lstStyle/>
          <a:p>
            <a:pPr algn="l" hangingPunct="0">
              <a:lnSpc>
                <a:spcPct val="120000"/>
              </a:lnSpc>
            </a:pPr>
            <a:r>
              <a:rPr lang="zh-CN" altLang="en-US" sz="1600" dirty="0"/>
              <a:t>兴趣标签</a:t>
            </a:r>
          </a:p>
        </p:txBody>
      </p:sp>
      <p:grpSp>
        <p:nvGrpSpPr>
          <p:cNvPr id="26" name="组合 25">
            <a:extLst>
              <a:ext uri="{FF2B5EF4-FFF2-40B4-BE49-F238E27FC236}">
                <a16:creationId xmlns:a16="http://schemas.microsoft.com/office/drawing/2014/main" id="{44D7DA09-D5D6-42CE-8439-D7AE038954B4}"/>
              </a:ext>
            </a:extLst>
          </p:cNvPr>
          <p:cNvGrpSpPr/>
          <p:nvPr/>
        </p:nvGrpSpPr>
        <p:grpSpPr>
          <a:xfrm>
            <a:off x="4975821" y="1416131"/>
            <a:ext cx="2240358" cy="4270392"/>
            <a:chOff x="4975822" y="1503680"/>
            <a:chExt cx="2240358" cy="4270392"/>
          </a:xfrm>
          <a:effectLst>
            <a:outerShdw blurRad="177800" dist="101600" dir="5400000" sx="99000" sy="99000" algn="t" rotWithShape="0">
              <a:schemeClr val="accent2">
                <a:alpha val="28000"/>
              </a:schemeClr>
            </a:outerShdw>
          </a:effectLst>
        </p:grpSpPr>
        <p:sp>
          <p:nvSpPr>
            <p:cNvPr id="4" name="矩形: 圆角 3">
              <a:extLst>
                <a:ext uri="{FF2B5EF4-FFF2-40B4-BE49-F238E27FC236}">
                  <a16:creationId xmlns:a16="http://schemas.microsoft.com/office/drawing/2014/main" id="{2B792A20-D078-4960-A7C2-FA27F54220ED}"/>
                </a:ext>
              </a:extLst>
            </p:cNvPr>
            <p:cNvSpPr/>
            <p:nvPr/>
          </p:nvSpPr>
          <p:spPr>
            <a:xfrm>
              <a:off x="5162309" y="1666754"/>
              <a:ext cx="1851949" cy="3935393"/>
            </a:xfrm>
            <a:prstGeom prst="roundRect">
              <a:avLst>
                <a:gd name="adj" fmla="val 1104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图片包含 图形用户界面&#10;&#10;描述已自动生成">
              <a:extLst>
                <a:ext uri="{FF2B5EF4-FFF2-40B4-BE49-F238E27FC236}">
                  <a16:creationId xmlns:a16="http://schemas.microsoft.com/office/drawing/2014/main" id="{74605E30-F6C4-41D0-B0E6-50F8176DA0A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975822" y="1503680"/>
              <a:ext cx="2240358" cy="4270392"/>
            </a:xfrm>
            <a:prstGeom prst="rect">
              <a:avLst/>
            </a:prstGeom>
            <a:effectLst/>
          </p:spPr>
        </p:pic>
        <p:pic>
          <p:nvPicPr>
            <p:cNvPr id="23" name="图片 22">
              <a:extLst>
                <a:ext uri="{FF2B5EF4-FFF2-40B4-BE49-F238E27FC236}">
                  <a16:creationId xmlns:a16="http://schemas.microsoft.com/office/drawing/2014/main" id="{CF35D46B-6D4E-46DD-8AF3-34AB328959B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13856" y="2883459"/>
              <a:ext cx="1964288" cy="882092"/>
            </a:xfrm>
            <a:prstGeom prst="rect">
              <a:avLst/>
            </a:prstGeom>
          </p:spPr>
        </p:pic>
      </p:grpSp>
      <p:sp>
        <p:nvSpPr>
          <p:cNvPr id="28" name="任意多边形: 形状 27">
            <a:extLst>
              <a:ext uri="{FF2B5EF4-FFF2-40B4-BE49-F238E27FC236}">
                <a16:creationId xmlns:a16="http://schemas.microsoft.com/office/drawing/2014/main" id="{B33C9D76-1AC0-4554-B164-D4477629CD56}"/>
              </a:ext>
            </a:extLst>
          </p:cNvPr>
          <p:cNvSpPr/>
          <p:nvPr/>
        </p:nvSpPr>
        <p:spPr>
          <a:xfrm>
            <a:off x="5445760" y="6042430"/>
            <a:ext cx="6746240" cy="815570"/>
          </a:xfrm>
          <a:custGeom>
            <a:avLst/>
            <a:gdLst>
              <a:gd name="connsiteX0" fmla="*/ 3962400 w 6746240"/>
              <a:gd name="connsiteY0" fmla="*/ 1652 h 815570"/>
              <a:gd name="connsiteX1" fmla="*/ 6631652 w 6746240"/>
              <a:gd name="connsiteY1" fmla="*/ 460275 h 815570"/>
              <a:gd name="connsiteX2" fmla="*/ 6746240 w 6746240"/>
              <a:gd name="connsiteY2" fmla="*/ 490063 h 815570"/>
              <a:gd name="connsiteX3" fmla="*/ 6746240 w 6746240"/>
              <a:gd name="connsiteY3" fmla="*/ 815570 h 815570"/>
              <a:gd name="connsiteX4" fmla="*/ 23107 w 6746240"/>
              <a:gd name="connsiteY4" fmla="*/ 815570 h 815570"/>
              <a:gd name="connsiteX5" fmla="*/ 0 w 6746240"/>
              <a:gd name="connsiteY5" fmla="*/ 519812 h 815570"/>
              <a:gd name="connsiteX6" fmla="*/ 3962400 w 6746240"/>
              <a:gd name="connsiteY6" fmla="*/ 1652 h 815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46240" h="815570">
                <a:moveTo>
                  <a:pt x="3962400" y="1652"/>
                </a:moveTo>
                <a:cubicBezTo>
                  <a:pt x="4815734" y="19115"/>
                  <a:pt x="5868359" y="263881"/>
                  <a:pt x="6631652" y="460275"/>
                </a:cubicBezTo>
                <a:lnTo>
                  <a:pt x="6746240" y="490063"/>
                </a:lnTo>
                <a:lnTo>
                  <a:pt x="6746240" y="815570"/>
                </a:lnTo>
                <a:lnTo>
                  <a:pt x="23107" y="815570"/>
                </a:lnTo>
                <a:lnTo>
                  <a:pt x="0" y="519812"/>
                </a:lnTo>
                <a:cubicBezTo>
                  <a:pt x="1360593" y="248032"/>
                  <a:pt x="2721187" y="-23748"/>
                  <a:pt x="3962400" y="1652"/>
                </a:cubicBezTo>
                <a:close/>
              </a:path>
            </a:pathLst>
          </a:custGeom>
          <a:gradFill>
            <a:gsLst>
              <a:gs pos="0">
                <a:schemeClr val="accent3">
                  <a:lumMod val="87000"/>
                  <a:lumOff val="13000"/>
                </a:schemeClr>
              </a:gs>
              <a:gs pos="88000">
                <a:schemeClr val="accent3">
                  <a:lumMod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0" name="任意多边形: 形状 29">
            <a:extLst>
              <a:ext uri="{FF2B5EF4-FFF2-40B4-BE49-F238E27FC236}">
                <a16:creationId xmlns:a16="http://schemas.microsoft.com/office/drawing/2014/main" id="{D9D6C4A9-F61D-4582-964D-97B3FB5AAED6}"/>
              </a:ext>
            </a:extLst>
          </p:cNvPr>
          <p:cNvSpPr/>
          <p:nvPr/>
        </p:nvSpPr>
        <p:spPr>
          <a:xfrm>
            <a:off x="0" y="6130814"/>
            <a:ext cx="10563794" cy="727186"/>
          </a:xfrm>
          <a:custGeom>
            <a:avLst/>
            <a:gdLst>
              <a:gd name="connsiteX0" fmla="*/ 0 w 10563794"/>
              <a:gd name="connsiteY0" fmla="*/ 278 h 727186"/>
              <a:gd name="connsiteX1" fmla="*/ 648084 w 10563794"/>
              <a:gd name="connsiteY1" fmla="*/ 120974 h 727186"/>
              <a:gd name="connsiteX2" fmla="*/ 2904564 w 10563794"/>
              <a:gd name="connsiteY2" fmla="*/ 337597 h 727186"/>
              <a:gd name="connsiteX3" fmla="*/ 6929717 w 10563794"/>
              <a:gd name="connsiteY3" fmla="*/ 14868 h 727186"/>
              <a:gd name="connsiteX4" fmla="*/ 10196511 w 10563794"/>
              <a:gd name="connsiteY4" fmla="*/ 628180 h 727186"/>
              <a:gd name="connsiteX5" fmla="*/ 10563794 w 10563794"/>
              <a:gd name="connsiteY5" fmla="*/ 727186 h 727186"/>
              <a:gd name="connsiteX6" fmla="*/ 0 w 10563794"/>
              <a:gd name="connsiteY6" fmla="*/ 727186 h 727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563794" h="727186">
                <a:moveTo>
                  <a:pt x="0" y="278"/>
                </a:moveTo>
                <a:lnTo>
                  <a:pt x="648084" y="120974"/>
                </a:lnTo>
                <a:cubicBezTo>
                  <a:pt x="1322714" y="239826"/>
                  <a:pt x="2036108" y="335356"/>
                  <a:pt x="2904564" y="337597"/>
                </a:cubicBezTo>
                <a:cubicBezTo>
                  <a:pt x="4062505" y="340585"/>
                  <a:pt x="5528235" y="-83744"/>
                  <a:pt x="6929717" y="14868"/>
                </a:cubicBezTo>
                <a:cubicBezTo>
                  <a:pt x="7980829" y="88827"/>
                  <a:pt x="9082366" y="336757"/>
                  <a:pt x="10196511" y="628180"/>
                </a:cubicBezTo>
                <a:lnTo>
                  <a:pt x="10563794" y="727186"/>
                </a:lnTo>
                <a:lnTo>
                  <a:pt x="0" y="727186"/>
                </a:lnTo>
                <a:close/>
              </a:path>
            </a:pathLst>
          </a:custGeom>
          <a:gradFill>
            <a:gsLst>
              <a:gs pos="0">
                <a:schemeClr val="accent2">
                  <a:lumMod val="87000"/>
                  <a:lumOff val="13000"/>
                </a:schemeClr>
              </a:gs>
              <a:gs pos="100000">
                <a:schemeClr val="accent2">
                  <a:lumMod val="8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264496049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a:extLst>
              <a:ext uri="{FF2B5EF4-FFF2-40B4-BE49-F238E27FC236}">
                <a16:creationId xmlns:a16="http://schemas.microsoft.com/office/drawing/2014/main" id="{3FC62C18-ECD0-4742-A247-6412EF14348B}"/>
              </a:ext>
            </a:extLst>
          </p:cNvPr>
          <p:cNvSpPr>
            <a:spLocks noGrp="1"/>
          </p:cNvSpPr>
          <p:nvPr>
            <p:ph type="body" sz="quarter" idx="10"/>
          </p:nvPr>
        </p:nvSpPr>
        <p:spPr/>
        <p:txBody>
          <a:bodyPr/>
          <a:lstStyle/>
          <a:p>
            <a:r>
              <a:rPr lang="zh-CN" altLang="en-US" dirty="0"/>
              <a:t>谢谢观看</a:t>
            </a:r>
          </a:p>
        </p:txBody>
      </p:sp>
      <p:pic>
        <p:nvPicPr>
          <p:cNvPr id="9" name="图片 8">
            <a:extLst>
              <a:ext uri="{FF2B5EF4-FFF2-40B4-BE49-F238E27FC236}">
                <a16:creationId xmlns:a16="http://schemas.microsoft.com/office/drawing/2014/main" id="{BC13DCD4-6036-47C8-AA58-F09765F349D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075097" y="3123704"/>
            <a:ext cx="2041806" cy="610592"/>
          </a:xfrm>
          <a:prstGeom prst="rect">
            <a:avLst/>
          </a:prstGeom>
        </p:spPr>
      </p:pic>
    </p:spTree>
    <p:extLst>
      <p:ext uri="{BB962C8B-B14F-4D97-AF65-F5344CB8AC3E}">
        <p14:creationId xmlns:p14="http://schemas.microsoft.com/office/powerpoint/2010/main" val="401014296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BED71D0D-8268-4B27-A6D2-DEDC07CE7B40}"/>
              </a:ext>
            </a:extLst>
          </p:cNvPr>
          <p:cNvSpPr>
            <a:spLocks noGrp="1"/>
          </p:cNvSpPr>
          <p:nvPr>
            <p:ph type="body" sz="quarter" idx="10"/>
          </p:nvPr>
        </p:nvSpPr>
        <p:spPr/>
        <p:txBody>
          <a:bodyPr/>
          <a:lstStyle/>
          <a:p>
            <a:r>
              <a:rPr lang="en-US" altLang="zh-CN" dirty="0"/>
              <a:t>20XX</a:t>
            </a:r>
            <a:r>
              <a:rPr lang="zh-CN" altLang="en-US" dirty="0"/>
              <a:t>新媒体发展报告</a:t>
            </a:r>
          </a:p>
          <a:p>
            <a:endParaRPr lang="zh-CN" altLang="en-US" dirty="0"/>
          </a:p>
        </p:txBody>
      </p:sp>
      <p:sp>
        <p:nvSpPr>
          <p:cNvPr id="3" name="文本占位符 2">
            <a:extLst>
              <a:ext uri="{FF2B5EF4-FFF2-40B4-BE49-F238E27FC236}">
                <a16:creationId xmlns:a16="http://schemas.microsoft.com/office/drawing/2014/main" id="{6A1D1E37-E17A-420C-BAEE-617217A82012}"/>
              </a:ext>
            </a:extLst>
          </p:cNvPr>
          <p:cNvSpPr>
            <a:spLocks noGrp="1"/>
          </p:cNvSpPr>
          <p:nvPr>
            <p:ph type="body" sz="quarter" idx="11"/>
          </p:nvPr>
        </p:nvSpPr>
        <p:spPr/>
        <p:txBody>
          <a:bodyPr/>
          <a:lstStyle/>
          <a:p>
            <a:r>
              <a:rPr lang="zh-CN" altLang="en-US" dirty="0"/>
              <a:t>新媒体行业工作模板</a:t>
            </a:r>
          </a:p>
        </p:txBody>
      </p:sp>
      <p:sp>
        <p:nvSpPr>
          <p:cNvPr id="4" name="矩形 3">
            <a:extLst>
              <a:ext uri="{FF2B5EF4-FFF2-40B4-BE49-F238E27FC236}">
                <a16:creationId xmlns:a16="http://schemas.microsoft.com/office/drawing/2014/main" id="{65354D6F-5218-4949-8046-98967DABC4B6}"/>
              </a:ext>
            </a:extLst>
          </p:cNvPr>
          <p:cNvSpPr/>
          <p:nvPr/>
        </p:nvSpPr>
        <p:spPr>
          <a:xfrm>
            <a:off x="1165774" y="0"/>
            <a:ext cx="303543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pic>
        <p:nvPicPr>
          <p:cNvPr id="5" name="图片 4" descr="文本, 聊天或短信&#10;&#10;描述已自动生成">
            <a:extLst>
              <a:ext uri="{FF2B5EF4-FFF2-40B4-BE49-F238E27FC236}">
                <a16:creationId xmlns:a16="http://schemas.microsoft.com/office/drawing/2014/main" id="{D435F18E-256E-4DD9-BEDF-AA01A9F30D2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65774" y="1863369"/>
            <a:ext cx="3677194" cy="3799334"/>
          </a:xfrm>
          <a:prstGeom prst="rect">
            <a:avLst/>
          </a:prstGeom>
        </p:spPr>
      </p:pic>
      <p:sp>
        <p:nvSpPr>
          <p:cNvPr id="7" name="矩形: 圆角 6">
            <a:extLst>
              <a:ext uri="{FF2B5EF4-FFF2-40B4-BE49-F238E27FC236}">
                <a16:creationId xmlns:a16="http://schemas.microsoft.com/office/drawing/2014/main" id="{3B2503DE-7D10-4EFF-B0EE-5D33D53C1139}"/>
              </a:ext>
            </a:extLst>
          </p:cNvPr>
          <p:cNvSpPr/>
          <p:nvPr/>
        </p:nvSpPr>
        <p:spPr>
          <a:xfrm>
            <a:off x="5591175" y="4875647"/>
            <a:ext cx="1757859" cy="342817"/>
          </a:xfrm>
          <a:prstGeom prst="roundRect">
            <a:avLst>
              <a:gd name="adj" fmla="val 50000"/>
            </a:avLst>
          </a:prstGeom>
          <a:gradFill>
            <a:gsLst>
              <a:gs pos="0">
                <a:schemeClr val="accent2">
                  <a:lumMod val="82000"/>
                  <a:lumOff val="18000"/>
                </a:schemeClr>
              </a:gs>
              <a:gs pos="100000">
                <a:schemeClr val="accent2">
                  <a:lumMod val="9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rgbClr val="FFFFFF"/>
              </a:solidFill>
              <a:effectLst/>
              <a:uLnTx/>
              <a:uFillTx/>
              <a:latin typeface="Arial"/>
              <a:ea typeface="微软雅黑"/>
              <a:cs typeface="+mn-cs"/>
            </a:endParaRPr>
          </a:p>
        </p:txBody>
      </p:sp>
      <p:sp>
        <p:nvSpPr>
          <p:cNvPr id="6" name="文本框 5">
            <a:extLst>
              <a:ext uri="{FF2B5EF4-FFF2-40B4-BE49-F238E27FC236}">
                <a16:creationId xmlns:a16="http://schemas.microsoft.com/office/drawing/2014/main" id="{30BC2533-86B0-408B-833C-9BBD164F1EA1}"/>
              </a:ext>
            </a:extLst>
          </p:cNvPr>
          <p:cNvSpPr txBox="1"/>
          <p:nvPr/>
        </p:nvSpPr>
        <p:spPr>
          <a:xfrm>
            <a:off x="5678235" y="4877778"/>
            <a:ext cx="1538691"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Arial"/>
                <a:ea typeface="微软雅黑"/>
                <a:cs typeface="+mn-cs"/>
              </a:rPr>
              <a:t>汇报人：</a:t>
            </a:r>
            <a:r>
              <a:rPr kumimoji="0" lang="en-US" altLang="zh-CN" sz="1600" b="0" i="0" u="none" strike="noStrike" kern="1200" cap="none" spc="0" normalizeH="0" baseline="0" noProof="0" dirty="0">
                <a:ln>
                  <a:noFill/>
                </a:ln>
                <a:solidFill>
                  <a:srgbClr val="FFFFFF"/>
                </a:solidFill>
                <a:effectLst/>
                <a:uLnTx/>
                <a:uFillTx/>
                <a:latin typeface="Arial"/>
                <a:ea typeface="微软雅黑"/>
                <a:cs typeface="+mn-cs"/>
              </a:rPr>
              <a:t>Office</a:t>
            </a:r>
            <a:endParaRPr kumimoji="0" lang="zh-CN" altLang="en-US" sz="16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8" name="矩形: 圆角 7">
            <a:extLst>
              <a:ext uri="{FF2B5EF4-FFF2-40B4-BE49-F238E27FC236}">
                <a16:creationId xmlns:a16="http://schemas.microsoft.com/office/drawing/2014/main" id="{1D6A565E-FCCF-42CF-8057-CAF8EFDCC3D0}"/>
              </a:ext>
            </a:extLst>
          </p:cNvPr>
          <p:cNvSpPr/>
          <p:nvPr/>
        </p:nvSpPr>
        <p:spPr>
          <a:xfrm>
            <a:off x="5598136" y="5334870"/>
            <a:ext cx="2794024" cy="338554"/>
          </a:xfrm>
          <a:prstGeom prst="roundRect">
            <a:avLst>
              <a:gd name="adj" fmla="val 50000"/>
            </a:avLst>
          </a:prstGeom>
          <a:gradFill>
            <a:gsLst>
              <a:gs pos="0">
                <a:schemeClr val="accent2">
                  <a:lumMod val="82000"/>
                  <a:lumOff val="18000"/>
                </a:schemeClr>
              </a:gs>
              <a:gs pos="100000">
                <a:schemeClr val="accent2">
                  <a:lumMod val="9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rgbClr val="FFFFFF"/>
              </a:solidFill>
              <a:effectLst/>
              <a:uLnTx/>
              <a:uFillTx/>
              <a:latin typeface="Arial"/>
              <a:ea typeface="微软雅黑"/>
              <a:cs typeface="+mn-cs"/>
            </a:endParaRPr>
          </a:p>
        </p:txBody>
      </p:sp>
      <p:sp>
        <p:nvSpPr>
          <p:cNvPr id="9" name="文本框 8">
            <a:extLst>
              <a:ext uri="{FF2B5EF4-FFF2-40B4-BE49-F238E27FC236}">
                <a16:creationId xmlns:a16="http://schemas.microsoft.com/office/drawing/2014/main" id="{566742D2-DB84-4BE7-AE5C-2BE2451E5D79}"/>
              </a:ext>
            </a:extLst>
          </p:cNvPr>
          <p:cNvSpPr txBox="1"/>
          <p:nvPr/>
        </p:nvSpPr>
        <p:spPr>
          <a:xfrm>
            <a:off x="5678235" y="5334870"/>
            <a:ext cx="2598788"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Arial"/>
                <a:ea typeface="微软雅黑"/>
                <a:cs typeface="+mn-cs"/>
              </a:rPr>
              <a:t>汇报时间：</a:t>
            </a:r>
            <a:r>
              <a:rPr kumimoji="0" lang="en-US" altLang="zh-CN" sz="1600" b="0" i="0" u="none" strike="noStrike" kern="1200" cap="none" spc="0" normalizeH="0" baseline="0" noProof="0" dirty="0">
                <a:ln>
                  <a:noFill/>
                </a:ln>
                <a:solidFill>
                  <a:srgbClr val="FFFFFF"/>
                </a:solidFill>
                <a:effectLst/>
                <a:uLnTx/>
                <a:uFillTx/>
                <a:latin typeface="Arial"/>
                <a:ea typeface="微软雅黑"/>
                <a:cs typeface="+mn-cs"/>
              </a:rPr>
              <a:t>20XX</a:t>
            </a:r>
            <a:r>
              <a:rPr kumimoji="0" lang="zh-CN" altLang="en-US" sz="1600" b="0" i="0" u="none" strike="noStrike" kern="1200" cap="none" spc="0" normalizeH="0" baseline="0" noProof="0" dirty="0">
                <a:ln>
                  <a:noFill/>
                </a:ln>
                <a:solidFill>
                  <a:srgbClr val="FFFFFF"/>
                </a:solidFill>
                <a:effectLst/>
                <a:uLnTx/>
                <a:uFillTx/>
                <a:latin typeface="Arial"/>
                <a:ea typeface="微软雅黑"/>
                <a:cs typeface="+mn-cs"/>
              </a:rPr>
              <a:t>年</a:t>
            </a:r>
            <a:r>
              <a:rPr kumimoji="0" lang="en-US" altLang="zh-CN" sz="1600" b="0" i="0" u="none" strike="noStrike" kern="1200" cap="none" spc="0" normalizeH="0" baseline="0" noProof="0" dirty="0">
                <a:ln>
                  <a:noFill/>
                </a:ln>
                <a:solidFill>
                  <a:srgbClr val="FFFFFF"/>
                </a:solidFill>
                <a:effectLst/>
                <a:uLnTx/>
                <a:uFillTx/>
                <a:latin typeface="Arial"/>
                <a:ea typeface="微软雅黑"/>
                <a:cs typeface="+mn-cs"/>
              </a:rPr>
              <a:t>X</a:t>
            </a:r>
            <a:r>
              <a:rPr kumimoji="0" lang="zh-CN" altLang="en-US" sz="1600" b="0" i="0" u="none" strike="noStrike" kern="1200" cap="none" spc="0" normalizeH="0" baseline="0" noProof="0" dirty="0">
                <a:ln>
                  <a:noFill/>
                </a:ln>
                <a:solidFill>
                  <a:srgbClr val="FFFFFF"/>
                </a:solidFill>
                <a:effectLst/>
                <a:uLnTx/>
                <a:uFillTx/>
                <a:latin typeface="Arial"/>
                <a:ea typeface="微软雅黑"/>
                <a:cs typeface="+mn-cs"/>
              </a:rPr>
              <a:t>月</a:t>
            </a:r>
            <a:r>
              <a:rPr kumimoji="0" lang="en-US" altLang="zh-CN" sz="1600" b="0" i="0" u="none" strike="noStrike" kern="1200" cap="none" spc="0" normalizeH="0" baseline="0" noProof="0" dirty="0">
                <a:ln>
                  <a:noFill/>
                </a:ln>
                <a:solidFill>
                  <a:srgbClr val="FFFFFF"/>
                </a:solidFill>
                <a:effectLst/>
                <a:uLnTx/>
                <a:uFillTx/>
                <a:latin typeface="Arial"/>
                <a:ea typeface="微软雅黑"/>
                <a:cs typeface="+mn-cs"/>
              </a:rPr>
              <a:t>X</a:t>
            </a:r>
            <a:r>
              <a:rPr kumimoji="0" lang="zh-CN" altLang="en-US" sz="1600" b="0" i="0" u="none" strike="noStrike" kern="1200" cap="none" spc="0" normalizeH="0" baseline="0" noProof="0" dirty="0">
                <a:ln>
                  <a:noFill/>
                </a:ln>
                <a:solidFill>
                  <a:srgbClr val="FFFFFF"/>
                </a:solidFill>
                <a:effectLst/>
                <a:uLnTx/>
                <a:uFillTx/>
                <a:latin typeface="Arial"/>
                <a:ea typeface="微软雅黑"/>
                <a:cs typeface="+mn-cs"/>
              </a:rPr>
              <a:t>日</a:t>
            </a:r>
          </a:p>
        </p:txBody>
      </p:sp>
    </p:spTree>
    <p:extLst>
      <p:ext uri="{BB962C8B-B14F-4D97-AF65-F5344CB8AC3E}">
        <p14:creationId xmlns:p14="http://schemas.microsoft.com/office/powerpoint/2010/main" val="35920906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7728C0A6-FB76-4F24-8C1B-EF378480F1C3}"/>
              </a:ext>
            </a:extLst>
          </p:cNvPr>
          <p:cNvSpPr txBox="1"/>
          <p:nvPr/>
        </p:nvSpPr>
        <p:spPr>
          <a:xfrm>
            <a:off x="2213157" y="2065712"/>
            <a:ext cx="1415772" cy="2726575"/>
          </a:xfrm>
          <a:prstGeom prst="rect">
            <a:avLst/>
          </a:prstGeom>
          <a:noFill/>
        </p:spPr>
        <p:txBody>
          <a:bodyPr vert="eaVert"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8000" b="1" i="0" u="none" strike="noStrike" kern="1200" cap="none" spc="0" normalizeH="0" baseline="0" noProof="0" dirty="0">
                <a:ln>
                  <a:noFill/>
                </a:ln>
                <a:solidFill>
                  <a:srgbClr val="FFFFFF"/>
                </a:solidFill>
                <a:effectLst/>
                <a:uLnTx/>
                <a:uFillTx/>
                <a:latin typeface="微软雅黑"/>
                <a:ea typeface="微软雅黑"/>
                <a:cs typeface="+mn-cs"/>
              </a:rPr>
              <a:t>目录</a:t>
            </a:r>
          </a:p>
        </p:txBody>
      </p:sp>
      <p:sp>
        <p:nvSpPr>
          <p:cNvPr id="7" name="文本框 6">
            <a:extLst>
              <a:ext uri="{FF2B5EF4-FFF2-40B4-BE49-F238E27FC236}">
                <a16:creationId xmlns:a16="http://schemas.microsoft.com/office/drawing/2014/main" id="{820B7F06-437F-421F-82F9-184EE07EC4AC}"/>
              </a:ext>
            </a:extLst>
          </p:cNvPr>
          <p:cNvSpPr txBox="1"/>
          <p:nvPr/>
        </p:nvSpPr>
        <p:spPr>
          <a:xfrm>
            <a:off x="2405518" y="3290499"/>
            <a:ext cx="1031051"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FFFFFF"/>
                </a:solidFill>
                <a:effectLst/>
                <a:uLnTx/>
                <a:uFillTx/>
                <a:latin typeface="Arial"/>
                <a:ea typeface="微软雅黑"/>
                <a:cs typeface="+mn-cs"/>
              </a:rPr>
              <a:t>CONTENTS</a:t>
            </a:r>
            <a:endParaRPr kumimoji="0" lang="zh-CN" altLang="en-US" sz="12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9" name="文本框 8">
            <a:extLst>
              <a:ext uri="{FF2B5EF4-FFF2-40B4-BE49-F238E27FC236}">
                <a16:creationId xmlns:a16="http://schemas.microsoft.com/office/drawing/2014/main" id="{E4EA0473-3EB3-4EEC-B1EB-22B82E267662}"/>
              </a:ext>
            </a:extLst>
          </p:cNvPr>
          <p:cNvSpPr txBox="1"/>
          <p:nvPr/>
        </p:nvSpPr>
        <p:spPr>
          <a:xfrm>
            <a:off x="4232362" y="2164144"/>
            <a:ext cx="1181734" cy="116955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7000" b="1" i="0" u="none" strike="noStrike" kern="1200" cap="none" spc="0" normalizeH="0" baseline="0" noProof="0" dirty="0">
                <a:ln>
                  <a:noFill/>
                </a:ln>
                <a:solidFill>
                  <a:srgbClr val="FFFFFF"/>
                </a:solidFill>
                <a:effectLst/>
                <a:uLnTx/>
                <a:uFillTx/>
                <a:latin typeface="Arial"/>
                <a:ea typeface="微软雅黑"/>
                <a:cs typeface="+mn-cs"/>
              </a:rPr>
              <a:t>01</a:t>
            </a:r>
            <a:endParaRPr kumimoji="0" lang="zh-CN" altLang="en-US" sz="7000" b="1"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10" name="文本框 9">
            <a:extLst>
              <a:ext uri="{FF2B5EF4-FFF2-40B4-BE49-F238E27FC236}">
                <a16:creationId xmlns:a16="http://schemas.microsoft.com/office/drawing/2014/main" id="{E6C0BFA0-7D7E-48F6-A7EF-FD30E0FFF401}"/>
              </a:ext>
            </a:extLst>
          </p:cNvPr>
          <p:cNvSpPr txBox="1"/>
          <p:nvPr/>
        </p:nvSpPr>
        <p:spPr>
          <a:xfrm>
            <a:off x="5286512" y="2693906"/>
            <a:ext cx="1569660"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300" normalizeH="0" baseline="0" noProof="0" dirty="0">
                <a:ln>
                  <a:noFill/>
                </a:ln>
                <a:solidFill>
                  <a:srgbClr val="FFFFFF"/>
                </a:solidFill>
                <a:effectLst/>
                <a:uLnTx/>
                <a:uFillTx/>
                <a:latin typeface="Arial"/>
                <a:ea typeface="微软雅黑"/>
                <a:cs typeface="+mn-cs"/>
              </a:rPr>
              <a:t>行业总览</a:t>
            </a:r>
          </a:p>
        </p:txBody>
      </p:sp>
      <p:cxnSp>
        <p:nvCxnSpPr>
          <p:cNvPr id="13" name="直接连接符 12">
            <a:extLst>
              <a:ext uri="{FF2B5EF4-FFF2-40B4-BE49-F238E27FC236}">
                <a16:creationId xmlns:a16="http://schemas.microsoft.com/office/drawing/2014/main" id="{F0285E49-EECA-453C-99EA-BA850FB833C9}"/>
              </a:ext>
            </a:extLst>
          </p:cNvPr>
          <p:cNvCxnSpPr>
            <a:cxnSpLocks/>
          </p:cNvCxnSpPr>
          <p:nvPr/>
        </p:nvCxnSpPr>
        <p:spPr>
          <a:xfrm>
            <a:off x="5385542" y="2662156"/>
            <a:ext cx="131777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id="{6B2F60DE-F7B4-4874-BA70-8477B613AB67}"/>
              </a:ext>
            </a:extLst>
          </p:cNvPr>
          <p:cNvSpPr txBox="1"/>
          <p:nvPr/>
        </p:nvSpPr>
        <p:spPr>
          <a:xfrm>
            <a:off x="5289051" y="2340706"/>
            <a:ext cx="1515868" cy="307777"/>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FFFFFF"/>
                </a:solidFill>
                <a:effectLst/>
                <a:uLnTx/>
                <a:uFillTx/>
                <a:latin typeface="Arial"/>
                <a:ea typeface="微软雅黑"/>
                <a:cs typeface="+mn-cs"/>
              </a:rPr>
              <a:t>PART ONE</a:t>
            </a:r>
            <a:endParaRPr kumimoji="0" lang="zh-CN" altLang="en-US" sz="14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16" name="文本框 15">
            <a:extLst>
              <a:ext uri="{FF2B5EF4-FFF2-40B4-BE49-F238E27FC236}">
                <a16:creationId xmlns:a16="http://schemas.microsoft.com/office/drawing/2014/main" id="{633D634F-5865-4639-AB84-0BAD84DFED9B}"/>
              </a:ext>
            </a:extLst>
          </p:cNvPr>
          <p:cNvSpPr txBox="1"/>
          <p:nvPr/>
        </p:nvSpPr>
        <p:spPr>
          <a:xfrm>
            <a:off x="7536858" y="2164144"/>
            <a:ext cx="1181734" cy="116955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7000" b="1" i="0" u="none" strike="noStrike" kern="1200" cap="none" spc="0" normalizeH="0" baseline="0" noProof="0" dirty="0">
                <a:ln>
                  <a:noFill/>
                </a:ln>
                <a:solidFill>
                  <a:srgbClr val="FFFFFF"/>
                </a:solidFill>
                <a:effectLst/>
                <a:uLnTx/>
                <a:uFillTx/>
                <a:latin typeface="Arial"/>
                <a:ea typeface="微软雅黑"/>
                <a:cs typeface="+mn-cs"/>
              </a:rPr>
              <a:t>02</a:t>
            </a:r>
            <a:endParaRPr kumimoji="0" lang="zh-CN" altLang="en-US" sz="7000" b="1"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17" name="文本框 16">
            <a:extLst>
              <a:ext uri="{FF2B5EF4-FFF2-40B4-BE49-F238E27FC236}">
                <a16:creationId xmlns:a16="http://schemas.microsoft.com/office/drawing/2014/main" id="{723836E0-9BFF-4103-A28F-4C6AADE2597F}"/>
              </a:ext>
            </a:extLst>
          </p:cNvPr>
          <p:cNvSpPr txBox="1"/>
          <p:nvPr/>
        </p:nvSpPr>
        <p:spPr>
          <a:xfrm>
            <a:off x="8590760" y="2693906"/>
            <a:ext cx="1569660"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300" normalizeH="0" baseline="0" noProof="0" dirty="0">
                <a:ln>
                  <a:noFill/>
                </a:ln>
                <a:solidFill>
                  <a:srgbClr val="FFFFFF"/>
                </a:solidFill>
                <a:effectLst/>
                <a:uLnTx/>
                <a:uFillTx/>
                <a:latin typeface="Arial"/>
                <a:ea typeface="微软雅黑"/>
                <a:cs typeface="+mn-cs"/>
              </a:rPr>
              <a:t>商业发展</a:t>
            </a:r>
          </a:p>
        </p:txBody>
      </p:sp>
      <p:cxnSp>
        <p:nvCxnSpPr>
          <p:cNvPr id="18" name="直接连接符 17">
            <a:extLst>
              <a:ext uri="{FF2B5EF4-FFF2-40B4-BE49-F238E27FC236}">
                <a16:creationId xmlns:a16="http://schemas.microsoft.com/office/drawing/2014/main" id="{58A53FBF-31ED-4146-867C-95C901E7145D}"/>
              </a:ext>
            </a:extLst>
          </p:cNvPr>
          <p:cNvCxnSpPr>
            <a:cxnSpLocks/>
          </p:cNvCxnSpPr>
          <p:nvPr/>
        </p:nvCxnSpPr>
        <p:spPr>
          <a:xfrm>
            <a:off x="8689790" y="2662156"/>
            <a:ext cx="131777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文本框 18">
            <a:extLst>
              <a:ext uri="{FF2B5EF4-FFF2-40B4-BE49-F238E27FC236}">
                <a16:creationId xmlns:a16="http://schemas.microsoft.com/office/drawing/2014/main" id="{4988445D-14CB-4703-B282-AA86050CBA7E}"/>
              </a:ext>
            </a:extLst>
          </p:cNvPr>
          <p:cNvSpPr txBox="1"/>
          <p:nvPr/>
        </p:nvSpPr>
        <p:spPr>
          <a:xfrm>
            <a:off x="8593299" y="2340706"/>
            <a:ext cx="1515868" cy="307777"/>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FFFFFF"/>
                </a:solidFill>
                <a:effectLst/>
                <a:uLnTx/>
                <a:uFillTx/>
                <a:latin typeface="Arial"/>
                <a:ea typeface="微软雅黑"/>
                <a:cs typeface="+mn-cs"/>
              </a:rPr>
              <a:t>PART TWO</a:t>
            </a:r>
            <a:endParaRPr kumimoji="0" lang="zh-CN" altLang="en-US" sz="14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20" name="文本框 19">
            <a:extLst>
              <a:ext uri="{FF2B5EF4-FFF2-40B4-BE49-F238E27FC236}">
                <a16:creationId xmlns:a16="http://schemas.microsoft.com/office/drawing/2014/main" id="{EEB66CD6-8E05-4B6E-A0B6-6167A988E9D1}"/>
              </a:ext>
            </a:extLst>
          </p:cNvPr>
          <p:cNvSpPr txBox="1"/>
          <p:nvPr/>
        </p:nvSpPr>
        <p:spPr>
          <a:xfrm>
            <a:off x="4232362" y="3503813"/>
            <a:ext cx="1181734" cy="116955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7000" b="1" i="0" u="none" strike="noStrike" kern="1200" cap="none" spc="0" normalizeH="0" baseline="0" noProof="0" dirty="0">
                <a:ln>
                  <a:noFill/>
                </a:ln>
                <a:solidFill>
                  <a:srgbClr val="FFFFFF"/>
                </a:solidFill>
                <a:effectLst/>
                <a:uLnTx/>
                <a:uFillTx/>
                <a:latin typeface="Arial"/>
                <a:ea typeface="微软雅黑"/>
                <a:cs typeface="+mn-cs"/>
              </a:rPr>
              <a:t>03</a:t>
            </a:r>
            <a:endParaRPr kumimoji="0" lang="zh-CN" altLang="en-US" sz="7000" b="1"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21" name="文本框 20">
            <a:extLst>
              <a:ext uri="{FF2B5EF4-FFF2-40B4-BE49-F238E27FC236}">
                <a16:creationId xmlns:a16="http://schemas.microsoft.com/office/drawing/2014/main" id="{C2892184-090A-4FBF-93FD-1ACCF8AD0DF5}"/>
              </a:ext>
            </a:extLst>
          </p:cNvPr>
          <p:cNvSpPr txBox="1"/>
          <p:nvPr/>
        </p:nvSpPr>
        <p:spPr>
          <a:xfrm>
            <a:off x="5286512" y="4033575"/>
            <a:ext cx="1569660"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300" normalizeH="0" baseline="0" noProof="0" dirty="0">
                <a:ln>
                  <a:noFill/>
                </a:ln>
                <a:solidFill>
                  <a:srgbClr val="FFFFFF"/>
                </a:solidFill>
                <a:effectLst/>
                <a:uLnTx/>
                <a:uFillTx/>
                <a:latin typeface="Arial"/>
                <a:ea typeface="微软雅黑"/>
                <a:cs typeface="+mn-cs"/>
              </a:rPr>
              <a:t>供给发展</a:t>
            </a:r>
          </a:p>
        </p:txBody>
      </p:sp>
      <p:cxnSp>
        <p:nvCxnSpPr>
          <p:cNvPr id="22" name="直接连接符 21">
            <a:extLst>
              <a:ext uri="{FF2B5EF4-FFF2-40B4-BE49-F238E27FC236}">
                <a16:creationId xmlns:a16="http://schemas.microsoft.com/office/drawing/2014/main" id="{1CBA294F-5295-4C88-BF3B-BE626FB333A4}"/>
              </a:ext>
            </a:extLst>
          </p:cNvPr>
          <p:cNvCxnSpPr>
            <a:cxnSpLocks/>
          </p:cNvCxnSpPr>
          <p:nvPr/>
        </p:nvCxnSpPr>
        <p:spPr>
          <a:xfrm>
            <a:off x="5385542" y="4001825"/>
            <a:ext cx="131777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id="{02A3120B-4EB8-4C87-B1F5-94533DA1A547}"/>
              </a:ext>
            </a:extLst>
          </p:cNvPr>
          <p:cNvSpPr txBox="1"/>
          <p:nvPr/>
        </p:nvSpPr>
        <p:spPr>
          <a:xfrm>
            <a:off x="5289051" y="3680375"/>
            <a:ext cx="1515868" cy="307777"/>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FFFFFF"/>
                </a:solidFill>
                <a:effectLst/>
                <a:uLnTx/>
                <a:uFillTx/>
                <a:latin typeface="Arial"/>
                <a:ea typeface="微软雅黑"/>
                <a:cs typeface="+mn-cs"/>
              </a:rPr>
              <a:t>PART THREE</a:t>
            </a:r>
            <a:endParaRPr kumimoji="0" lang="zh-CN" altLang="en-US" sz="14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24" name="文本框 23">
            <a:extLst>
              <a:ext uri="{FF2B5EF4-FFF2-40B4-BE49-F238E27FC236}">
                <a16:creationId xmlns:a16="http://schemas.microsoft.com/office/drawing/2014/main" id="{3AFBAD12-452A-41E5-94C9-BE5E3FA5A935}"/>
              </a:ext>
            </a:extLst>
          </p:cNvPr>
          <p:cNvSpPr txBox="1"/>
          <p:nvPr/>
        </p:nvSpPr>
        <p:spPr>
          <a:xfrm>
            <a:off x="7536858" y="3503813"/>
            <a:ext cx="1181734" cy="116955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7000" b="1" i="0" u="none" strike="noStrike" kern="1200" cap="none" spc="0" normalizeH="0" baseline="0" noProof="0" dirty="0">
                <a:ln>
                  <a:noFill/>
                </a:ln>
                <a:solidFill>
                  <a:srgbClr val="FFFFFF"/>
                </a:solidFill>
                <a:effectLst/>
                <a:uLnTx/>
                <a:uFillTx/>
                <a:latin typeface="Arial"/>
                <a:ea typeface="微软雅黑"/>
                <a:cs typeface="+mn-cs"/>
              </a:rPr>
              <a:t>04</a:t>
            </a:r>
            <a:endParaRPr kumimoji="0" lang="zh-CN" altLang="en-US" sz="7000" b="1"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25" name="文本框 24">
            <a:extLst>
              <a:ext uri="{FF2B5EF4-FFF2-40B4-BE49-F238E27FC236}">
                <a16:creationId xmlns:a16="http://schemas.microsoft.com/office/drawing/2014/main" id="{3B9AE8C6-9A5D-4A20-803B-3B9839DE4DC8}"/>
              </a:ext>
            </a:extLst>
          </p:cNvPr>
          <p:cNvSpPr txBox="1"/>
          <p:nvPr/>
        </p:nvSpPr>
        <p:spPr>
          <a:xfrm>
            <a:off x="8590760" y="4033575"/>
            <a:ext cx="1569660"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300" normalizeH="0" baseline="0" noProof="0" dirty="0">
                <a:ln>
                  <a:noFill/>
                </a:ln>
                <a:solidFill>
                  <a:srgbClr val="FFFFFF"/>
                </a:solidFill>
                <a:effectLst/>
                <a:uLnTx/>
                <a:uFillTx/>
                <a:latin typeface="Arial"/>
                <a:ea typeface="微软雅黑"/>
                <a:cs typeface="+mn-cs"/>
              </a:rPr>
              <a:t>需求发展</a:t>
            </a:r>
          </a:p>
        </p:txBody>
      </p:sp>
      <p:cxnSp>
        <p:nvCxnSpPr>
          <p:cNvPr id="26" name="直接连接符 25">
            <a:extLst>
              <a:ext uri="{FF2B5EF4-FFF2-40B4-BE49-F238E27FC236}">
                <a16:creationId xmlns:a16="http://schemas.microsoft.com/office/drawing/2014/main" id="{3A522728-7A28-4EF8-BD0E-01134B2371F6}"/>
              </a:ext>
            </a:extLst>
          </p:cNvPr>
          <p:cNvCxnSpPr>
            <a:cxnSpLocks/>
          </p:cNvCxnSpPr>
          <p:nvPr/>
        </p:nvCxnSpPr>
        <p:spPr>
          <a:xfrm>
            <a:off x="8689790" y="4001825"/>
            <a:ext cx="131777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文本框 26">
            <a:extLst>
              <a:ext uri="{FF2B5EF4-FFF2-40B4-BE49-F238E27FC236}">
                <a16:creationId xmlns:a16="http://schemas.microsoft.com/office/drawing/2014/main" id="{4664C27B-AA53-4845-A7E5-AEF8D951D9E9}"/>
              </a:ext>
            </a:extLst>
          </p:cNvPr>
          <p:cNvSpPr txBox="1"/>
          <p:nvPr/>
        </p:nvSpPr>
        <p:spPr>
          <a:xfrm>
            <a:off x="8593299" y="3680375"/>
            <a:ext cx="1515868" cy="307777"/>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FFFFFF"/>
                </a:solidFill>
                <a:effectLst/>
                <a:uLnTx/>
                <a:uFillTx/>
                <a:latin typeface="Arial"/>
                <a:ea typeface="微软雅黑"/>
                <a:cs typeface="+mn-cs"/>
              </a:rPr>
              <a:t>PART FOUR</a:t>
            </a:r>
            <a:endParaRPr kumimoji="0" lang="zh-CN" altLang="en-US" sz="1400" b="0" i="0" u="none" strike="noStrike" kern="1200" cap="none" spc="0" normalizeH="0" baseline="0" noProof="0" dirty="0">
              <a:ln>
                <a:noFill/>
              </a:ln>
              <a:solidFill>
                <a:srgbClr val="FFFFFF"/>
              </a:solidFill>
              <a:effectLst/>
              <a:uLnTx/>
              <a:uFillTx/>
              <a:latin typeface="Arial"/>
              <a:ea typeface="微软雅黑"/>
              <a:cs typeface="+mn-cs"/>
            </a:endParaRPr>
          </a:p>
        </p:txBody>
      </p:sp>
    </p:spTree>
    <p:extLst>
      <p:ext uri="{BB962C8B-B14F-4D97-AF65-F5344CB8AC3E}">
        <p14:creationId xmlns:p14="http://schemas.microsoft.com/office/powerpoint/2010/main" val="251736982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FD4E6639-13BB-4D6F-8B5D-7ED5E796F49C}"/>
              </a:ext>
            </a:extLst>
          </p:cNvPr>
          <p:cNvSpPr>
            <a:spLocks noGrp="1"/>
          </p:cNvSpPr>
          <p:nvPr>
            <p:ph type="body" sz="quarter" idx="10"/>
          </p:nvPr>
        </p:nvSpPr>
        <p:spPr/>
        <p:txBody>
          <a:bodyPr/>
          <a:lstStyle/>
          <a:p>
            <a:r>
              <a:rPr lang="en-US" altLang="zh-CN" dirty="0"/>
              <a:t>01</a:t>
            </a:r>
            <a:endParaRPr lang="zh-CN" altLang="en-US" dirty="0"/>
          </a:p>
        </p:txBody>
      </p:sp>
      <p:sp>
        <p:nvSpPr>
          <p:cNvPr id="4" name="文本占位符 3">
            <a:extLst>
              <a:ext uri="{FF2B5EF4-FFF2-40B4-BE49-F238E27FC236}">
                <a16:creationId xmlns:a16="http://schemas.microsoft.com/office/drawing/2014/main" id="{66B165E1-1907-47E6-81C9-929AD3E4FE76}"/>
              </a:ext>
            </a:extLst>
          </p:cNvPr>
          <p:cNvSpPr>
            <a:spLocks noGrp="1"/>
          </p:cNvSpPr>
          <p:nvPr>
            <p:ph type="body" sz="quarter" idx="11"/>
          </p:nvPr>
        </p:nvSpPr>
        <p:spPr/>
        <p:txBody>
          <a:bodyPr/>
          <a:lstStyle/>
          <a:p>
            <a:r>
              <a:rPr lang="zh-CN" altLang="en-US" dirty="0"/>
              <a:t>行业总览</a:t>
            </a:r>
          </a:p>
        </p:txBody>
      </p:sp>
      <p:pic>
        <p:nvPicPr>
          <p:cNvPr id="6" name="图片 5">
            <a:extLst>
              <a:ext uri="{FF2B5EF4-FFF2-40B4-BE49-F238E27FC236}">
                <a16:creationId xmlns:a16="http://schemas.microsoft.com/office/drawing/2014/main" id="{B306D68C-3E4D-492B-9EC3-5BEE8C8E4B9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525700" y="0"/>
            <a:ext cx="7666299" cy="6858000"/>
          </a:xfrm>
          <a:prstGeom prst="rect">
            <a:avLst/>
          </a:prstGeom>
        </p:spPr>
      </p:pic>
    </p:spTree>
    <p:extLst>
      <p:ext uri="{BB962C8B-B14F-4D97-AF65-F5344CB8AC3E}">
        <p14:creationId xmlns:p14="http://schemas.microsoft.com/office/powerpoint/2010/main" val="413697640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id="{96E210A2-B791-4791-8B3E-969CF9B6F9AF}"/>
              </a:ext>
            </a:extLst>
          </p:cNvPr>
          <p:cNvSpPr/>
          <p:nvPr/>
        </p:nvSpPr>
        <p:spPr>
          <a:xfrm>
            <a:off x="764893" y="1996488"/>
            <a:ext cx="3283974" cy="2741767"/>
          </a:xfrm>
          <a:prstGeom prst="roundRect">
            <a:avLst>
              <a:gd name="adj" fmla="val 4996"/>
            </a:avLst>
          </a:prstGeom>
          <a:solidFill>
            <a:schemeClr val="accent2"/>
          </a:solidFill>
          <a:ln>
            <a:noFill/>
          </a:ln>
          <a:effectLst>
            <a:outerShdw blurRad="203200" dist="88900" dir="5400000" sx="99000" sy="99000" algn="t" rotWithShape="0">
              <a:schemeClr val="accent2">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 name="文本占位符 1">
            <a:extLst>
              <a:ext uri="{FF2B5EF4-FFF2-40B4-BE49-F238E27FC236}">
                <a16:creationId xmlns:a16="http://schemas.microsoft.com/office/drawing/2014/main" id="{0E42507F-6F23-435D-B94A-90B0A6480E5E}"/>
              </a:ext>
            </a:extLst>
          </p:cNvPr>
          <p:cNvSpPr>
            <a:spLocks noGrp="1"/>
          </p:cNvSpPr>
          <p:nvPr>
            <p:ph type="body" sz="quarter" idx="10"/>
          </p:nvPr>
        </p:nvSpPr>
        <p:spPr/>
        <p:txBody>
          <a:bodyPr/>
          <a:lstStyle/>
          <a:p>
            <a:r>
              <a:rPr lang="zh-CN" altLang="en-US" dirty="0"/>
              <a:t>三大类社交媒体</a:t>
            </a:r>
          </a:p>
        </p:txBody>
      </p:sp>
      <p:sp>
        <p:nvSpPr>
          <p:cNvPr id="3" name="文本框 2">
            <a:extLst>
              <a:ext uri="{FF2B5EF4-FFF2-40B4-BE49-F238E27FC236}">
                <a16:creationId xmlns:a16="http://schemas.microsoft.com/office/drawing/2014/main" id="{3DC8CEE6-3044-4A6E-95BE-BF12E2116473}"/>
              </a:ext>
            </a:extLst>
          </p:cNvPr>
          <p:cNvSpPr txBox="1"/>
          <p:nvPr/>
        </p:nvSpPr>
        <p:spPr>
          <a:xfrm>
            <a:off x="1852882" y="2504768"/>
            <a:ext cx="110799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FFFFFF"/>
                </a:solidFill>
                <a:effectLst/>
                <a:uLnTx/>
                <a:uFillTx/>
                <a:latin typeface="Arial"/>
                <a:ea typeface="微软雅黑"/>
                <a:cs typeface="+mn-cs"/>
              </a:rPr>
              <a:t>视频社交</a:t>
            </a:r>
          </a:p>
        </p:txBody>
      </p:sp>
      <p:sp>
        <p:nvSpPr>
          <p:cNvPr id="4" name="文本框 3">
            <a:extLst>
              <a:ext uri="{FF2B5EF4-FFF2-40B4-BE49-F238E27FC236}">
                <a16:creationId xmlns:a16="http://schemas.microsoft.com/office/drawing/2014/main" id="{4C094218-1FB0-4604-9A36-05AE2DBC9D27}"/>
              </a:ext>
            </a:extLst>
          </p:cNvPr>
          <p:cNvSpPr txBox="1"/>
          <p:nvPr/>
        </p:nvSpPr>
        <p:spPr>
          <a:xfrm>
            <a:off x="1023155" y="2960941"/>
            <a:ext cx="2767450" cy="1544205"/>
          </a:xfrm>
          <a:prstGeom prst="rect">
            <a:avLst/>
          </a:prstGeom>
          <a:noFill/>
        </p:spPr>
        <p:txBody>
          <a:bodyPr wrap="square" rtlCol="0">
            <a:spAutoFit/>
          </a:bodyPr>
          <a:lstStyle/>
          <a:p>
            <a:pPr marL="0" marR="0" lvl="0" indent="0" algn="just"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Arial"/>
                <a:ea typeface="微软雅黑"/>
                <a:cs typeface="+mn-cs"/>
              </a:rPr>
              <a:t>三大视频短视频平台</a:t>
            </a:r>
            <a:r>
              <a:rPr kumimoji="0" lang="en-US" altLang="zh-CN" sz="1600" b="0" i="0" u="none" strike="noStrike" kern="1200" cap="none" spc="0" normalizeH="0" baseline="0" noProof="0" dirty="0">
                <a:ln>
                  <a:noFill/>
                </a:ln>
                <a:solidFill>
                  <a:srgbClr val="FFFFFF"/>
                </a:solidFill>
                <a:effectLst/>
                <a:uLnTx/>
                <a:uFillTx/>
                <a:latin typeface="Arial"/>
                <a:ea typeface="微软雅黑"/>
                <a:cs typeface="+mn-cs"/>
              </a:rPr>
              <a:t>A</a:t>
            </a:r>
            <a:r>
              <a:rPr kumimoji="0" lang="zh-CN" altLang="en-US" sz="1600" b="0" i="0" u="none" strike="noStrike" kern="1200" cap="none" spc="0" normalizeH="0" baseline="0" noProof="0" dirty="0">
                <a:ln>
                  <a:noFill/>
                </a:ln>
                <a:solidFill>
                  <a:srgbClr val="FFFFFF"/>
                </a:solidFill>
                <a:effectLst/>
                <a:uLnTx/>
                <a:uFillTx/>
                <a:latin typeface="Arial"/>
                <a:ea typeface="微软雅黑"/>
                <a:cs typeface="+mn-cs"/>
              </a:rPr>
              <a:t>平台、</a:t>
            </a:r>
            <a:r>
              <a:rPr kumimoji="0" lang="en-US" altLang="zh-CN" sz="1600" b="0" i="0" u="none" strike="noStrike" kern="1200" cap="none" spc="0" normalizeH="0" baseline="0" noProof="0" dirty="0">
                <a:ln>
                  <a:noFill/>
                </a:ln>
                <a:solidFill>
                  <a:srgbClr val="FFFFFF"/>
                </a:solidFill>
                <a:effectLst/>
                <a:uLnTx/>
                <a:uFillTx/>
                <a:latin typeface="Arial"/>
                <a:ea typeface="微软雅黑"/>
                <a:cs typeface="+mn-cs"/>
              </a:rPr>
              <a:t>B</a:t>
            </a:r>
            <a:r>
              <a:rPr kumimoji="0" lang="zh-CN" altLang="en-US" sz="1600" b="0" i="0" u="none" strike="noStrike" kern="1200" cap="none" spc="0" normalizeH="0" baseline="0" noProof="0" dirty="0">
                <a:ln>
                  <a:noFill/>
                </a:ln>
                <a:solidFill>
                  <a:srgbClr val="FFFFFF"/>
                </a:solidFill>
                <a:effectLst/>
                <a:uLnTx/>
                <a:uFillTx/>
                <a:latin typeface="Arial"/>
                <a:ea typeface="微软雅黑"/>
                <a:cs typeface="+mn-cs"/>
              </a:rPr>
              <a:t>平台、</a:t>
            </a:r>
            <a:r>
              <a:rPr kumimoji="0" lang="en-US" altLang="zh-CN" sz="1600" b="0" i="0" u="none" strike="noStrike" kern="1200" cap="none" spc="0" normalizeH="0" baseline="0" noProof="0" dirty="0">
                <a:ln>
                  <a:noFill/>
                </a:ln>
                <a:solidFill>
                  <a:srgbClr val="FFFFFF"/>
                </a:solidFill>
                <a:effectLst/>
                <a:uLnTx/>
                <a:uFillTx/>
                <a:latin typeface="Arial"/>
                <a:ea typeface="微软雅黑"/>
                <a:cs typeface="+mn-cs"/>
              </a:rPr>
              <a:t>C</a:t>
            </a:r>
            <a:r>
              <a:rPr kumimoji="0" lang="zh-CN" altLang="en-US" sz="1600" b="0" i="0" u="none" strike="noStrike" kern="1200" cap="none" spc="0" normalizeH="0" baseline="0" noProof="0" dirty="0">
                <a:ln>
                  <a:noFill/>
                </a:ln>
                <a:solidFill>
                  <a:srgbClr val="FFFFFF"/>
                </a:solidFill>
                <a:effectLst/>
                <a:uLnTx/>
                <a:uFillTx/>
                <a:latin typeface="Arial"/>
                <a:ea typeface="微软雅黑"/>
                <a:cs typeface="+mn-cs"/>
              </a:rPr>
              <a:t>平台竞争激烈，抢夺市场份额，资本进入头部应用，</a:t>
            </a:r>
            <a:r>
              <a:rPr kumimoji="0" lang="en-US" altLang="zh-CN" sz="1600" b="0" i="0" u="none" strike="noStrike" kern="1200" cap="none" spc="0" normalizeH="0" baseline="0" noProof="0" dirty="0">
                <a:ln>
                  <a:noFill/>
                </a:ln>
                <a:solidFill>
                  <a:srgbClr val="FFFFFF"/>
                </a:solidFill>
                <a:effectLst/>
                <a:uLnTx/>
                <a:uFillTx/>
                <a:latin typeface="Arial"/>
                <a:ea typeface="微软雅黑"/>
                <a:cs typeface="+mn-cs"/>
              </a:rPr>
              <a:t>D</a:t>
            </a:r>
            <a:r>
              <a:rPr kumimoji="0" lang="zh-CN" altLang="en-US" sz="1600" b="0" i="0" u="none" strike="noStrike" kern="1200" cap="none" spc="0" normalizeH="0" baseline="0" noProof="0" dirty="0">
                <a:ln>
                  <a:noFill/>
                </a:ln>
                <a:solidFill>
                  <a:srgbClr val="FFFFFF"/>
                </a:solidFill>
                <a:effectLst/>
                <a:uLnTx/>
                <a:uFillTx/>
                <a:latin typeface="Arial"/>
                <a:ea typeface="微软雅黑"/>
                <a:cs typeface="+mn-cs"/>
              </a:rPr>
              <a:t>平台推出电商号扶持政策</a:t>
            </a:r>
          </a:p>
        </p:txBody>
      </p:sp>
      <p:sp>
        <p:nvSpPr>
          <p:cNvPr id="6" name="矩形: 圆角 5">
            <a:extLst>
              <a:ext uri="{FF2B5EF4-FFF2-40B4-BE49-F238E27FC236}">
                <a16:creationId xmlns:a16="http://schemas.microsoft.com/office/drawing/2014/main" id="{90924E87-B843-4CBB-9A7F-EB1B0854FEAA}"/>
              </a:ext>
            </a:extLst>
          </p:cNvPr>
          <p:cNvSpPr/>
          <p:nvPr/>
        </p:nvSpPr>
        <p:spPr>
          <a:xfrm>
            <a:off x="4454013" y="2582130"/>
            <a:ext cx="3283974" cy="2741767"/>
          </a:xfrm>
          <a:prstGeom prst="roundRect">
            <a:avLst>
              <a:gd name="adj" fmla="val 4996"/>
            </a:avLst>
          </a:prstGeom>
          <a:solidFill>
            <a:schemeClr val="accent3"/>
          </a:solidFill>
          <a:ln>
            <a:noFill/>
          </a:ln>
          <a:effectLst>
            <a:outerShdw blurRad="203200" dist="88900" dir="5400000" sx="99000" sy="99000" algn="t" rotWithShape="0">
              <a:schemeClr val="accent2">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7" name="文本框 6">
            <a:extLst>
              <a:ext uri="{FF2B5EF4-FFF2-40B4-BE49-F238E27FC236}">
                <a16:creationId xmlns:a16="http://schemas.microsoft.com/office/drawing/2014/main" id="{DE8D45FF-E790-47A8-8707-3289AC8BDF54}"/>
              </a:ext>
            </a:extLst>
          </p:cNvPr>
          <p:cNvSpPr txBox="1"/>
          <p:nvPr/>
        </p:nvSpPr>
        <p:spPr>
          <a:xfrm>
            <a:off x="5542002" y="3090410"/>
            <a:ext cx="110799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FFFFFF"/>
                </a:solidFill>
                <a:effectLst/>
                <a:uLnTx/>
                <a:uFillTx/>
                <a:latin typeface="Arial"/>
                <a:ea typeface="微软雅黑"/>
                <a:cs typeface="+mn-cs"/>
              </a:rPr>
              <a:t>平台社交</a:t>
            </a:r>
          </a:p>
        </p:txBody>
      </p:sp>
      <p:sp>
        <p:nvSpPr>
          <p:cNvPr id="8" name="文本框 7">
            <a:extLst>
              <a:ext uri="{FF2B5EF4-FFF2-40B4-BE49-F238E27FC236}">
                <a16:creationId xmlns:a16="http://schemas.microsoft.com/office/drawing/2014/main" id="{89F22D3D-3375-46F0-A4BA-85D087334C34}"/>
              </a:ext>
            </a:extLst>
          </p:cNvPr>
          <p:cNvSpPr txBox="1"/>
          <p:nvPr/>
        </p:nvSpPr>
        <p:spPr>
          <a:xfrm>
            <a:off x="4712275" y="3546583"/>
            <a:ext cx="2767450" cy="1544205"/>
          </a:xfrm>
          <a:prstGeom prst="rect">
            <a:avLst/>
          </a:prstGeom>
          <a:noFill/>
        </p:spPr>
        <p:txBody>
          <a:bodyPr wrap="square" rtlCol="0">
            <a:spAutoFit/>
          </a:bodyPr>
          <a:lstStyle/>
          <a:p>
            <a:pPr marL="0" marR="0" lvl="0" indent="0" algn="just" defTabSz="914400" rtl="0" eaLnBrk="1" fontAlgn="auto" latinLnBrk="0" hangingPunct="0">
              <a:lnSpc>
                <a:spcPct val="12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FFFFFF"/>
                </a:solidFill>
                <a:effectLst/>
                <a:uLnTx/>
                <a:uFillTx/>
                <a:latin typeface="Arial"/>
                <a:ea typeface="微软雅黑"/>
                <a:cs typeface="+mn-cs"/>
              </a:rPr>
              <a:t>A</a:t>
            </a:r>
            <a:r>
              <a:rPr kumimoji="0" lang="zh-CN" altLang="en-US" sz="1600" b="0" i="0" u="none" strike="noStrike" kern="1200" cap="none" spc="0" normalizeH="0" baseline="0" noProof="0" dirty="0">
                <a:ln>
                  <a:noFill/>
                </a:ln>
                <a:solidFill>
                  <a:srgbClr val="FFFFFF"/>
                </a:solidFill>
                <a:effectLst/>
                <a:uLnTx/>
                <a:uFillTx/>
                <a:latin typeface="Arial"/>
                <a:ea typeface="微软雅黑"/>
                <a:cs typeface="+mn-cs"/>
              </a:rPr>
              <a:t>产品和</a:t>
            </a:r>
            <a:r>
              <a:rPr kumimoji="0" lang="en-US" altLang="zh-CN" sz="1600" b="0" i="0" u="none" strike="noStrike" kern="1200" cap="none" spc="0" normalizeH="0" baseline="0" noProof="0" dirty="0">
                <a:ln>
                  <a:noFill/>
                </a:ln>
                <a:solidFill>
                  <a:srgbClr val="FFFFFF"/>
                </a:solidFill>
                <a:effectLst/>
                <a:uLnTx/>
                <a:uFillTx/>
                <a:latin typeface="Arial"/>
                <a:ea typeface="微软雅黑"/>
                <a:cs typeface="+mn-cs"/>
              </a:rPr>
              <a:t>B</a:t>
            </a:r>
            <a:r>
              <a:rPr kumimoji="0" lang="zh-CN" altLang="en-US" sz="1600" b="0" i="0" u="none" strike="noStrike" kern="1200" cap="none" spc="0" normalizeH="0" baseline="0" noProof="0" dirty="0">
                <a:ln>
                  <a:noFill/>
                </a:ln>
                <a:solidFill>
                  <a:srgbClr val="FFFFFF"/>
                </a:solidFill>
                <a:effectLst/>
                <a:uLnTx/>
                <a:uFillTx/>
                <a:latin typeface="Arial"/>
                <a:ea typeface="微软雅黑"/>
                <a:cs typeface="+mn-cs"/>
              </a:rPr>
              <a:t>产品持续强势领先；某某某产品、某某某某产品等功能性平台逐渐社交化；</a:t>
            </a:r>
            <a:r>
              <a:rPr kumimoji="0" lang="en-US" altLang="zh-CN" sz="1600" b="0" i="0" u="none" strike="noStrike" kern="1200" cap="none" spc="0" normalizeH="0" baseline="0" noProof="0" dirty="0">
                <a:ln>
                  <a:noFill/>
                </a:ln>
                <a:solidFill>
                  <a:srgbClr val="FFFFFF"/>
                </a:solidFill>
                <a:effectLst/>
                <a:uLnTx/>
                <a:uFillTx/>
                <a:latin typeface="Arial"/>
                <a:ea typeface="微软雅黑"/>
                <a:cs typeface="+mn-cs"/>
              </a:rPr>
              <a:t>C</a:t>
            </a:r>
            <a:r>
              <a:rPr kumimoji="0" lang="zh-CN" altLang="en-US" sz="1600" b="0" i="0" u="none" strike="noStrike" kern="1200" cap="none" spc="0" normalizeH="0" baseline="0" noProof="0" dirty="0">
                <a:ln>
                  <a:noFill/>
                </a:ln>
                <a:solidFill>
                  <a:srgbClr val="FFFFFF"/>
                </a:solidFill>
                <a:effectLst/>
                <a:uLnTx/>
                <a:uFillTx/>
                <a:latin typeface="Arial"/>
                <a:ea typeface="微软雅黑"/>
                <a:cs typeface="+mn-cs"/>
              </a:rPr>
              <a:t>产品、</a:t>
            </a:r>
            <a:r>
              <a:rPr kumimoji="0" lang="en-US" altLang="zh-CN" sz="1600" b="0" i="0" u="none" strike="noStrike" kern="1200" cap="none" spc="0" normalizeH="0" baseline="0" noProof="0" dirty="0">
                <a:ln>
                  <a:noFill/>
                </a:ln>
                <a:solidFill>
                  <a:srgbClr val="FFFFFF"/>
                </a:solidFill>
                <a:effectLst/>
                <a:uLnTx/>
                <a:uFillTx/>
                <a:latin typeface="Arial"/>
                <a:ea typeface="微软雅黑"/>
                <a:cs typeface="+mn-cs"/>
              </a:rPr>
              <a:t>D</a:t>
            </a:r>
            <a:r>
              <a:rPr kumimoji="0" lang="zh-CN" altLang="en-US" sz="1600" b="0" i="0" u="none" strike="noStrike" kern="1200" cap="none" spc="0" normalizeH="0" baseline="0" noProof="0" dirty="0">
                <a:ln>
                  <a:noFill/>
                </a:ln>
                <a:solidFill>
                  <a:srgbClr val="FFFFFF"/>
                </a:solidFill>
                <a:effectLst/>
                <a:uLnTx/>
                <a:uFillTx/>
                <a:latin typeface="Arial"/>
                <a:ea typeface="微软雅黑"/>
                <a:cs typeface="+mn-cs"/>
              </a:rPr>
              <a:t>产品、</a:t>
            </a:r>
            <a:r>
              <a:rPr kumimoji="0" lang="en-US" altLang="zh-CN" sz="1600" b="0" i="0" u="none" strike="noStrike" kern="1200" cap="none" spc="0" normalizeH="0" baseline="0" noProof="0" dirty="0">
                <a:ln>
                  <a:noFill/>
                </a:ln>
                <a:solidFill>
                  <a:srgbClr val="FFFFFF"/>
                </a:solidFill>
                <a:effectLst/>
                <a:uLnTx/>
                <a:uFillTx/>
                <a:latin typeface="Arial"/>
                <a:ea typeface="微软雅黑"/>
                <a:cs typeface="+mn-cs"/>
              </a:rPr>
              <a:t>E</a:t>
            </a:r>
            <a:r>
              <a:rPr kumimoji="0" lang="zh-CN" altLang="en-US" sz="1600" b="0" i="0" u="none" strike="noStrike" kern="1200" cap="none" spc="0" normalizeH="0" baseline="0" noProof="0" dirty="0">
                <a:ln>
                  <a:noFill/>
                </a:ln>
                <a:solidFill>
                  <a:srgbClr val="FFFFFF"/>
                </a:solidFill>
                <a:effectLst/>
                <a:uLnTx/>
                <a:uFillTx/>
                <a:latin typeface="Arial"/>
                <a:ea typeface="微软雅黑"/>
                <a:cs typeface="+mn-cs"/>
              </a:rPr>
              <a:t>产品等社区类应用逐渐圈层化</a:t>
            </a:r>
          </a:p>
        </p:txBody>
      </p:sp>
      <p:sp>
        <p:nvSpPr>
          <p:cNvPr id="9" name="矩形: 圆角 8">
            <a:extLst>
              <a:ext uri="{FF2B5EF4-FFF2-40B4-BE49-F238E27FC236}">
                <a16:creationId xmlns:a16="http://schemas.microsoft.com/office/drawing/2014/main" id="{BECBFF23-4A8C-45DC-ACA0-619BC76494B0}"/>
              </a:ext>
            </a:extLst>
          </p:cNvPr>
          <p:cNvSpPr/>
          <p:nvPr/>
        </p:nvSpPr>
        <p:spPr>
          <a:xfrm>
            <a:off x="8143133" y="1996488"/>
            <a:ext cx="3283974" cy="2741767"/>
          </a:xfrm>
          <a:prstGeom prst="roundRect">
            <a:avLst>
              <a:gd name="adj" fmla="val 4996"/>
            </a:avLst>
          </a:prstGeom>
          <a:solidFill>
            <a:schemeClr val="accent2"/>
          </a:solidFill>
          <a:ln>
            <a:noFill/>
          </a:ln>
          <a:effectLst>
            <a:outerShdw blurRad="203200" dist="88900" dir="5400000" sx="99000" sy="99000" algn="t" rotWithShape="0">
              <a:schemeClr val="accent2">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0" name="文本框 9">
            <a:extLst>
              <a:ext uri="{FF2B5EF4-FFF2-40B4-BE49-F238E27FC236}">
                <a16:creationId xmlns:a16="http://schemas.microsoft.com/office/drawing/2014/main" id="{6A293A48-4668-4703-BEC9-3BFA4DC1093F}"/>
              </a:ext>
            </a:extLst>
          </p:cNvPr>
          <p:cNvSpPr txBox="1"/>
          <p:nvPr/>
        </p:nvSpPr>
        <p:spPr>
          <a:xfrm>
            <a:off x="9231122" y="2504768"/>
            <a:ext cx="110799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FFFFFF"/>
                </a:solidFill>
                <a:effectLst/>
                <a:uLnTx/>
                <a:uFillTx/>
                <a:latin typeface="Arial"/>
                <a:ea typeface="微软雅黑"/>
                <a:cs typeface="+mn-cs"/>
              </a:rPr>
              <a:t>内容社交</a:t>
            </a:r>
          </a:p>
        </p:txBody>
      </p:sp>
      <p:sp>
        <p:nvSpPr>
          <p:cNvPr id="11" name="文本框 10">
            <a:extLst>
              <a:ext uri="{FF2B5EF4-FFF2-40B4-BE49-F238E27FC236}">
                <a16:creationId xmlns:a16="http://schemas.microsoft.com/office/drawing/2014/main" id="{249DC579-E6A7-4AF6-996A-DD48E9B2D366}"/>
              </a:ext>
            </a:extLst>
          </p:cNvPr>
          <p:cNvSpPr txBox="1"/>
          <p:nvPr/>
        </p:nvSpPr>
        <p:spPr>
          <a:xfrm>
            <a:off x="8401395" y="2960941"/>
            <a:ext cx="2767450" cy="1544205"/>
          </a:xfrm>
          <a:prstGeom prst="rect">
            <a:avLst/>
          </a:prstGeom>
          <a:noFill/>
        </p:spPr>
        <p:txBody>
          <a:bodyPr wrap="square" rtlCol="0">
            <a:spAutoFit/>
          </a:bodyPr>
          <a:lstStyle/>
          <a:p>
            <a:pPr marL="0" marR="0" lvl="0" indent="0" algn="just"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Arial"/>
                <a:ea typeface="微软雅黑"/>
                <a:cs typeface="+mn-cs"/>
              </a:rPr>
              <a:t>大量趣缘、泛娱乐化产品进入市场，抢夺年轻人的流量，</a:t>
            </a:r>
            <a:r>
              <a:rPr kumimoji="0" lang="en-US" altLang="zh-CN" sz="1600" b="0" i="0" u="none" strike="noStrike" kern="1200" cap="none" spc="0" normalizeH="0" baseline="0" noProof="0" dirty="0">
                <a:ln>
                  <a:noFill/>
                </a:ln>
                <a:solidFill>
                  <a:srgbClr val="FFFFFF"/>
                </a:solidFill>
                <a:effectLst/>
                <a:uLnTx/>
                <a:uFillTx/>
                <a:latin typeface="Arial"/>
                <a:ea typeface="微软雅黑"/>
                <a:cs typeface="+mn-cs"/>
              </a:rPr>
              <a:t>A</a:t>
            </a:r>
            <a:r>
              <a:rPr kumimoji="0" lang="zh-CN" altLang="en-US" sz="1600" b="0" i="0" u="none" strike="noStrike" kern="1200" cap="none" spc="0" normalizeH="0" baseline="0" noProof="0" dirty="0">
                <a:ln>
                  <a:noFill/>
                </a:ln>
                <a:solidFill>
                  <a:srgbClr val="FFFFFF"/>
                </a:solidFill>
                <a:effectLst/>
                <a:uLnTx/>
                <a:uFillTx/>
                <a:latin typeface="Arial"/>
                <a:ea typeface="微软雅黑"/>
                <a:cs typeface="+mn-cs"/>
              </a:rPr>
              <a:t>平台、</a:t>
            </a:r>
            <a:r>
              <a:rPr kumimoji="0" lang="en-US" altLang="zh-CN" sz="1600" b="0" i="0" u="none" strike="noStrike" kern="1200" cap="none" spc="0" normalizeH="0" baseline="0" noProof="0" dirty="0">
                <a:ln>
                  <a:noFill/>
                </a:ln>
                <a:solidFill>
                  <a:srgbClr val="FFFFFF"/>
                </a:solidFill>
                <a:effectLst/>
                <a:uLnTx/>
                <a:uFillTx/>
                <a:latin typeface="Arial"/>
                <a:ea typeface="微软雅黑"/>
                <a:cs typeface="+mn-cs"/>
              </a:rPr>
              <a:t>B</a:t>
            </a:r>
            <a:r>
              <a:rPr kumimoji="0" lang="zh-CN" altLang="en-US" sz="1600" b="0" i="0" u="none" strike="noStrike" kern="1200" cap="none" spc="0" normalizeH="0" baseline="0" noProof="0" dirty="0">
                <a:ln>
                  <a:noFill/>
                </a:ln>
                <a:solidFill>
                  <a:srgbClr val="FFFFFF"/>
                </a:solidFill>
                <a:effectLst/>
                <a:uLnTx/>
                <a:uFillTx/>
                <a:latin typeface="Arial"/>
                <a:ea typeface="微软雅黑"/>
                <a:cs typeface="+mn-cs"/>
              </a:rPr>
              <a:t>平台等应用付费会员数量增加，实现营收增长</a:t>
            </a:r>
          </a:p>
        </p:txBody>
      </p:sp>
      <p:sp>
        <p:nvSpPr>
          <p:cNvPr id="17" name="椭圆 16">
            <a:extLst>
              <a:ext uri="{FF2B5EF4-FFF2-40B4-BE49-F238E27FC236}">
                <a16:creationId xmlns:a16="http://schemas.microsoft.com/office/drawing/2014/main" id="{74A22141-C5CD-4D67-9431-0461F2F5D176}"/>
              </a:ext>
            </a:extLst>
          </p:cNvPr>
          <p:cNvSpPr/>
          <p:nvPr/>
        </p:nvSpPr>
        <p:spPr>
          <a:xfrm>
            <a:off x="2041120" y="1630728"/>
            <a:ext cx="731520" cy="731520"/>
          </a:xfrm>
          <a:prstGeom prst="ellipse">
            <a:avLst/>
          </a:prstGeom>
          <a:solidFill>
            <a:schemeClr val="bg1"/>
          </a:solidFill>
          <a:ln>
            <a:noFill/>
          </a:ln>
          <a:effectLst>
            <a:outerShdw blurRad="114300" algn="ctr" rotWithShape="0">
              <a:schemeClr val="accent2">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8" name="椭圆 17">
            <a:extLst>
              <a:ext uri="{FF2B5EF4-FFF2-40B4-BE49-F238E27FC236}">
                <a16:creationId xmlns:a16="http://schemas.microsoft.com/office/drawing/2014/main" id="{46CD16CB-51A7-4F12-A088-E3AC42532C51}"/>
              </a:ext>
            </a:extLst>
          </p:cNvPr>
          <p:cNvSpPr/>
          <p:nvPr/>
        </p:nvSpPr>
        <p:spPr>
          <a:xfrm>
            <a:off x="5730240" y="2214111"/>
            <a:ext cx="731520" cy="731520"/>
          </a:xfrm>
          <a:prstGeom prst="ellipse">
            <a:avLst/>
          </a:prstGeom>
          <a:solidFill>
            <a:schemeClr val="bg1"/>
          </a:solidFill>
          <a:ln>
            <a:noFill/>
          </a:ln>
          <a:effectLst>
            <a:outerShdw blurRad="114300" algn="ctr" rotWithShape="0">
              <a:schemeClr val="accent2">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9" name="椭圆 18">
            <a:extLst>
              <a:ext uri="{FF2B5EF4-FFF2-40B4-BE49-F238E27FC236}">
                <a16:creationId xmlns:a16="http://schemas.microsoft.com/office/drawing/2014/main" id="{54F6C7B1-FD0F-458F-A7FA-6E992E823CB8}"/>
              </a:ext>
            </a:extLst>
          </p:cNvPr>
          <p:cNvSpPr/>
          <p:nvPr/>
        </p:nvSpPr>
        <p:spPr>
          <a:xfrm>
            <a:off x="9419360" y="1630728"/>
            <a:ext cx="731520" cy="731520"/>
          </a:xfrm>
          <a:prstGeom prst="ellipse">
            <a:avLst/>
          </a:prstGeom>
          <a:solidFill>
            <a:schemeClr val="bg1"/>
          </a:solidFill>
          <a:ln>
            <a:noFill/>
          </a:ln>
          <a:effectLst>
            <a:outerShdw blurRad="114300" algn="ctr" rotWithShape="0">
              <a:schemeClr val="accent2">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4" name="平台">
            <a:extLst>
              <a:ext uri="{FF2B5EF4-FFF2-40B4-BE49-F238E27FC236}">
                <a16:creationId xmlns:a16="http://schemas.microsoft.com/office/drawing/2014/main" id="{9C9BE153-6DD1-49D8-B9C5-92F43CB0E9FA}"/>
              </a:ext>
            </a:extLst>
          </p:cNvPr>
          <p:cNvSpPr/>
          <p:nvPr/>
        </p:nvSpPr>
        <p:spPr>
          <a:xfrm>
            <a:off x="5879386" y="2414721"/>
            <a:ext cx="433225" cy="346285"/>
          </a:xfrm>
          <a:custGeom>
            <a:avLst/>
            <a:gdLst>
              <a:gd name="connsiteX0" fmla="*/ 235291 w 607618"/>
              <a:gd name="connsiteY0" fmla="*/ 444347 h 485681"/>
              <a:gd name="connsiteX1" fmla="*/ 227534 w 607618"/>
              <a:gd name="connsiteY1" fmla="*/ 475347 h 485681"/>
              <a:gd name="connsiteX2" fmla="*/ 372328 w 607618"/>
              <a:gd name="connsiteY2" fmla="*/ 475347 h 485681"/>
              <a:gd name="connsiteX3" fmla="*/ 359400 w 607618"/>
              <a:gd name="connsiteY3" fmla="*/ 444347 h 485681"/>
              <a:gd name="connsiteX4" fmla="*/ 33613 w 607618"/>
              <a:gd name="connsiteY4" fmla="*/ 397845 h 485681"/>
              <a:gd name="connsiteX5" fmla="*/ 25856 w 607618"/>
              <a:gd name="connsiteY5" fmla="*/ 434013 h 485681"/>
              <a:gd name="connsiteX6" fmla="*/ 584348 w 607618"/>
              <a:gd name="connsiteY6" fmla="*/ 434013 h 485681"/>
              <a:gd name="connsiteX7" fmla="*/ 574005 w 607618"/>
              <a:gd name="connsiteY7" fmla="*/ 397845 h 485681"/>
              <a:gd name="connsiteX8" fmla="*/ 25856 w 607618"/>
              <a:gd name="connsiteY8" fmla="*/ 382345 h 485681"/>
              <a:gd name="connsiteX9" fmla="*/ 581762 w 607618"/>
              <a:gd name="connsiteY9" fmla="*/ 382345 h 485681"/>
              <a:gd name="connsiteX10" fmla="*/ 597276 w 607618"/>
              <a:gd name="connsiteY10" fmla="*/ 392679 h 485681"/>
              <a:gd name="connsiteX11" fmla="*/ 607618 w 607618"/>
              <a:gd name="connsiteY11" fmla="*/ 436596 h 485681"/>
              <a:gd name="connsiteX12" fmla="*/ 607618 w 607618"/>
              <a:gd name="connsiteY12" fmla="*/ 441763 h 485681"/>
              <a:gd name="connsiteX13" fmla="*/ 607618 w 607618"/>
              <a:gd name="connsiteY13" fmla="*/ 470181 h 485681"/>
              <a:gd name="connsiteX14" fmla="*/ 592105 w 607618"/>
              <a:gd name="connsiteY14" fmla="*/ 485681 h 485681"/>
              <a:gd name="connsiteX15" fmla="*/ 15514 w 607618"/>
              <a:gd name="connsiteY15" fmla="*/ 485681 h 485681"/>
              <a:gd name="connsiteX16" fmla="*/ 0 w 607618"/>
              <a:gd name="connsiteY16" fmla="*/ 470181 h 485681"/>
              <a:gd name="connsiteX17" fmla="*/ 0 w 607618"/>
              <a:gd name="connsiteY17" fmla="*/ 441763 h 485681"/>
              <a:gd name="connsiteX18" fmla="*/ 2586 w 607618"/>
              <a:gd name="connsiteY18" fmla="*/ 436596 h 485681"/>
              <a:gd name="connsiteX19" fmla="*/ 12928 w 607618"/>
              <a:gd name="connsiteY19" fmla="*/ 392679 h 485681"/>
              <a:gd name="connsiteX20" fmla="*/ 25856 w 607618"/>
              <a:gd name="connsiteY20" fmla="*/ 382345 h 485681"/>
              <a:gd name="connsiteX21" fmla="*/ 56779 w 607618"/>
              <a:gd name="connsiteY21" fmla="*/ 43906 h 485681"/>
              <a:gd name="connsiteX22" fmla="*/ 56779 w 607618"/>
              <a:gd name="connsiteY22" fmla="*/ 328002 h 485681"/>
              <a:gd name="connsiteX23" fmla="*/ 553321 w 607618"/>
              <a:gd name="connsiteY23" fmla="*/ 328002 h 485681"/>
              <a:gd name="connsiteX24" fmla="*/ 553321 w 607618"/>
              <a:gd name="connsiteY24" fmla="*/ 43906 h 485681"/>
              <a:gd name="connsiteX25" fmla="*/ 33503 w 607618"/>
              <a:gd name="connsiteY25" fmla="*/ 0 h 485681"/>
              <a:gd name="connsiteX26" fmla="*/ 576596 w 607618"/>
              <a:gd name="connsiteY26" fmla="*/ 0 h 485681"/>
              <a:gd name="connsiteX27" fmla="*/ 597285 w 607618"/>
              <a:gd name="connsiteY27" fmla="*/ 20662 h 485681"/>
              <a:gd name="connsiteX28" fmla="*/ 597285 w 607618"/>
              <a:gd name="connsiteY28" fmla="*/ 351247 h 485681"/>
              <a:gd name="connsiteX29" fmla="*/ 576596 w 607618"/>
              <a:gd name="connsiteY29" fmla="*/ 374491 h 485681"/>
              <a:gd name="connsiteX30" fmla="*/ 33503 w 607618"/>
              <a:gd name="connsiteY30" fmla="*/ 374491 h 485681"/>
              <a:gd name="connsiteX31" fmla="*/ 12814 w 607618"/>
              <a:gd name="connsiteY31" fmla="*/ 351247 h 485681"/>
              <a:gd name="connsiteX32" fmla="*/ 12814 w 607618"/>
              <a:gd name="connsiteY32" fmla="*/ 20662 h 485681"/>
              <a:gd name="connsiteX33" fmla="*/ 33503 w 607618"/>
              <a:gd name="connsiteY33" fmla="*/ 0 h 485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07618" h="485681">
                <a:moveTo>
                  <a:pt x="235291" y="444347"/>
                </a:moveTo>
                <a:lnTo>
                  <a:pt x="227534" y="475347"/>
                </a:lnTo>
                <a:lnTo>
                  <a:pt x="372328" y="475347"/>
                </a:lnTo>
                <a:lnTo>
                  <a:pt x="359400" y="444347"/>
                </a:lnTo>
                <a:close/>
                <a:moveTo>
                  <a:pt x="33613" y="397845"/>
                </a:moveTo>
                <a:lnTo>
                  <a:pt x="25856" y="434013"/>
                </a:lnTo>
                <a:lnTo>
                  <a:pt x="584348" y="434013"/>
                </a:lnTo>
                <a:lnTo>
                  <a:pt x="574005" y="397845"/>
                </a:lnTo>
                <a:close/>
                <a:moveTo>
                  <a:pt x="25856" y="382345"/>
                </a:moveTo>
                <a:lnTo>
                  <a:pt x="581762" y="382345"/>
                </a:lnTo>
                <a:cubicBezTo>
                  <a:pt x="589519" y="382345"/>
                  <a:pt x="594690" y="384928"/>
                  <a:pt x="597276" y="392679"/>
                </a:cubicBezTo>
                <a:lnTo>
                  <a:pt x="607618" y="436596"/>
                </a:lnTo>
                <a:cubicBezTo>
                  <a:pt x="607618" y="439180"/>
                  <a:pt x="607618" y="441763"/>
                  <a:pt x="607618" y="441763"/>
                </a:cubicBezTo>
                <a:lnTo>
                  <a:pt x="607618" y="470181"/>
                </a:lnTo>
                <a:cubicBezTo>
                  <a:pt x="607618" y="477931"/>
                  <a:pt x="602447" y="485681"/>
                  <a:pt x="592105" y="485681"/>
                </a:cubicBezTo>
                <a:lnTo>
                  <a:pt x="15514" y="485681"/>
                </a:lnTo>
                <a:cubicBezTo>
                  <a:pt x="7757" y="485681"/>
                  <a:pt x="0" y="477931"/>
                  <a:pt x="0" y="470181"/>
                </a:cubicBezTo>
                <a:lnTo>
                  <a:pt x="0" y="441763"/>
                </a:lnTo>
                <a:cubicBezTo>
                  <a:pt x="0" y="439180"/>
                  <a:pt x="0" y="439180"/>
                  <a:pt x="2586" y="436596"/>
                </a:cubicBezTo>
                <a:lnTo>
                  <a:pt x="12928" y="392679"/>
                </a:lnTo>
                <a:cubicBezTo>
                  <a:pt x="12928" y="384928"/>
                  <a:pt x="18100" y="382345"/>
                  <a:pt x="25856" y="382345"/>
                </a:cubicBezTo>
                <a:close/>
                <a:moveTo>
                  <a:pt x="56779" y="43906"/>
                </a:moveTo>
                <a:lnTo>
                  <a:pt x="56779" y="328002"/>
                </a:lnTo>
                <a:lnTo>
                  <a:pt x="553321" y="328002"/>
                </a:lnTo>
                <a:lnTo>
                  <a:pt x="553321" y="43906"/>
                </a:lnTo>
                <a:close/>
                <a:moveTo>
                  <a:pt x="33503" y="0"/>
                </a:moveTo>
                <a:lnTo>
                  <a:pt x="576596" y="0"/>
                </a:lnTo>
                <a:cubicBezTo>
                  <a:pt x="586941" y="0"/>
                  <a:pt x="597285" y="7748"/>
                  <a:pt x="597285" y="20662"/>
                </a:cubicBezTo>
                <a:lnTo>
                  <a:pt x="597285" y="351247"/>
                </a:lnTo>
                <a:cubicBezTo>
                  <a:pt x="597285" y="364160"/>
                  <a:pt x="586941" y="374491"/>
                  <a:pt x="576596" y="374491"/>
                </a:cubicBezTo>
                <a:lnTo>
                  <a:pt x="33503" y="374491"/>
                </a:lnTo>
                <a:cubicBezTo>
                  <a:pt x="23159" y="374491"/>
                  <a:pt x="12814" y="364160"/>
                  <a:pt x="12814" y="351247"/>
                </a:cubicBezTo>
                <a:lnTo>
                  <a:pt x="12814" y="20662"/>
                </a:lnTo>
                <a:cubicBezTo>
                  <a:pt x="12814" y="7748"/>
                  <a:pt x="23159" y="0"/>
                  <a:pt x="33503"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C6EFD"/>
              </a:solidFill>
              <a:effectLst/>
              <a:uLnTx/>
              <a:uFillTx/>
              <a:latin typeface="Arial"/>
              <a:ea typeface="微软雅黑"/>
              <a:cs typeface="+mn-cs"/>
            </a:endParaRPr>
          </a:p>
        </p:txBody>
      </p:sp>
      <p:sp>
        <p:nvSpPr>
          <p:cNvPr id="15" name="内容">
            <a:extLst>
              <a:ext uri="{FF2B5EF4-FFF2-40B4-BE49-F238E27FC236}">
                <a16:creationId xmlns:a16="http://schemas.microsoft.com/office/drawing/2014/main" id="{39EBFCC0-98D9-4559-A844-276A8A4B7570}"/>
              </a:ext>
            </a:extLst>
          </p:cNvPr>
          <p:cNvSpPr/>
          <p:nvPr/>
        </p:nvSpPr>
        <p:spPr>
          <a:xfrm>
            <a:off x="9568744" y="1833063"/>
            <a:ext cx="433225" cy="340408"/>
          </a:xfrm>
          <a:custGeom>
            <a:avLst/>
            <a:gdLst>
              <a:gd name="T0" fmla="*/ 10000 w 11200"/>
              <a:gd name="T1" fmla="*/ 8000 h 8800"/>
              <a:gd name="T2" fmla="*/ 10400 w 11200"/>
              <a:gd name="T3" fmla="*/ 7600 h 8800"/>
              <a:gd name="T4" fmla="*/ 10400 w 11200"/>
              <a:gd name="T5" fmla="*/ 1200 h 8800"/>
              <a:gd name="T6" fmla="*/ 10000 w 11200"/>
              <a:gd name="T7" fmla="*/ 800 h 8800"/>
              <a:gd name="T8" fmla="*/ 1200 w 11200"/>
              <a:gd name="T9" fmla="*/ 800 h 8800"/>
              <a:gd name="T10" fmla="*/ 800 w 11200"/>
              <a:gd name="T11" fmla="*/ 1200 h 8800"/>
              <a:gd name="T12" fmla="*/ 800 w 11200"/>
              <a:gd name="T13" fmla="*/ 7600 h 8800"/>
              <a:gd name="T14" fmla="*/ 1200 w 11200"/>
              <a:gd name="T15" fmla="*/ 8000 h 8800"/>
              <a:gd name="T16" fmla="*/ 10000 w 11200"/>
              <a:gd name="T17" fmla="*/ 8000 h 8800"/>
              <a:gd name="T18" fmla="*/ 10000 w 11200"/>
              <a:gd name="T19" fmla="*/ 8800 h 8800"/>
              <a:gd name="T20" fmla="*/ 1200 w 11200"/>
              <a:gd name="T21" fmla="*/ 8800 h 8800"/>
              <a:gd name="T22" fmla="*/ 0 w 11200"/>
              <a:gd name="T23" fmla="*/ 7600 h 8800"/>
              <a:gd name="T24" fmla="*/ 0 w 11200"/>
              <a:gd name="T25" fmla="*/ 1200 h 8800"/>
              <a:gd name="T26" fmla="*/ 1200 w 11200"/>
              <a:gd name="T27" fmla="*/ 0 h 8800"/>
              <a:gd name="T28" fmla="*/ 10000 w 11200"/>
              <a:gd name="T29" fmla="*/ 0 h 8800"/>
              <a:gd name="T30" fmla="*/ 11200 w 11200"/>
              <a:gd name="T31" fmla="*/ 1200 h 8800"/>
              <a:gd name="T32" fmla="*/ 11200 w 11200"/>
              <a:gd name="T33" fmla="*/ 7600 h 8800"/>
              <a:gd name="T34" fmla="*/ 10000 w 11200"/>
              <a:gd name="T35" fmla="*/ 8800 h 8800"/>
              <a:gd name="T36" fmla="*/ 4000 w 11200"/>
              <a:gd name="T37" fmla="*/ 3400 h 8800"/>
              <a:gd name="T38" fmla="*/ 3630 w 11200"/>
              <a:gd name="T39" fmla="*/ 2846 h 8800"/>
              <a:gd name="T40" fmla="*/ 2976 w 11200"/>
              <a:gd name="T41" fmla="*/ 2976 h 8800"/>
              <a:gd name="T42" fmla="*/ 2846 w 11200"/>
              <a:gd name="T43" fmla="*/ 3630 h 8800"/>
              <a:gd name="T44" fmla="*/ 3400 w 11200"/>
              <a:gd name="T45" fmla="*/ 4000 h 8800"/>
              <a:gd name="T46" fmla="*/ 4000 w 11200"/>
              <a:gd name="T47" fmla="*/ 3400 h 8800"/>
              <a:gd name="T48" fmla="*/ 4800 w 11200"/>
              <a:gd name="T49" fmla="*/ 3400 h 8800"/>
              <a:gd name="T50" fmla="*/ 3936 w 11200"/>
              <a:gd name="T51" fmla="*/ 4693 h 8800"/>
              <a:gd name="T52" fmla="*/ 2410 w 11200"/>
              <a:gd name="T53" fmla="*/ 4390 h 8800"/>
              <a:gd name="T54" fmla="*/ 2107 w 11200"/>
              <a:gd name="T55" fmla="*/ 2864 h 8800"/>
              <a:gd name="T56" fmla="*/ 3400 w 11200"/>
              <a:gd name="T57" fmla="*/ 2000 h 8800"/>
              <a:gd name="T58" fmla="*/ 4800 w 11200"/>
              <a:gd name="T59" fmla="*/ 3400 h 8800"/>
              <a:gd name="T60" fmla="*/ 5496 w 11200"/>
              <a:gd name="T61" fmla="*/ 7468 h 8800"/>
              <a:gd name="T62" fmla="*/ 4916 w 11200"/>
              <a:gd name="T63" fmla="*/ 7514 h 8800"/>
              <a:gd name="T64" fmla="*/ 4904 w 11200"/>
              <a:gd name="T65" fmla="*/ 6932 h 8800"/>
              <a:gd name="T66" fmla="*/ 7092 w 11200"/>
              <a:gd name="T67" fmla="*/ 4532 h 8800"/>
              <a:gd name="T68" fmla="*/ 7684 w 11200"/>
              <a:gd name="T69" fmla="*/ 4532 h 8800"/>
              <a:gd name="T70" fmla="*/ 9096 w 11200"/>
              <a:gd name="T71" fmla="*/ 6084 h 8800"/>
              <a:gd name="T72" fmla="*/ 9084 w 11200"/>
              <a:gd name="T73" fmla="*/ 6666 h 8800"/>
              <a:gd name="T74" fmla="*/ 8504 w 11200"/>
              <a:gd name="T75" fmla="*/ 6620 h 8800"/>
              <a:gd name="T76" fmla="*/ 7388 w 11200"/>
              <a:gd name="T77" fmla="*/ 5392 h 8800"/>
              <a:gd name="T78" fmla="*/ 5496 w 11200"/>
              <a:gd name="T79" fmla="*/ 7468 h 8800"/>
              <a:gd name="T80" fmla="*/ 2672 w 11200"/>
              <a:gd name="T81" fmla="*/ 7492 h 8800"/>
              <a:gd name="T82" fmla="*/ 2127 w 11200"/>
              <a:gd name="T83" fmla="*/ 7454 h 8800"/>
              <a:gd name="T84" fmla="*/ 2128 w 11200"/>
              <a:gd name="T85" fmla="*/ 6908 h 8800"/>
              <a:gd name="T86" fmla="*/ 3860 w 11200"/>
              <a:gd name="T87" fmla="*/ 5308 h 8800"/>
              <a:gd name="T88" fmla="*/ 4400 w 11200"/>
              <a:gd name="T89" fmla="*/ 5308 h 8800"/>
              <a:gd name="T90" fmla="*/ 5072 w 11200"/>
              <a:gd name="T91" fmla="*/ 5924 h 8800"/>
              <a:gd name="T92" fmla="*/ 5094 w 11200"/>
              <a:gd name="T93" fmla="*/ 6490 h 8800"/>
              <a:gd name="T94" fmla="*/ 4528 w 11200"/>
              <a:gd name="T95" fmla="*/ 6512 h 8800"/>
              <a:gd name="T96" fmla="*/ 4128 w 11200"/>
              <a:gd name="T97" fmla="*/ 6148 h 8800"/>
              <a:gd name="T98" fmla="*/ 2672 w 11200"/>
              <a:gd name="T99" fmla="*/ 7492 h 8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200" h="8800">
                <a:moveTo>
                  <a:pt x="10000" y="8000"/>
                </a:moveTo>
                <a:cubicBezTo>
                  <a:pt x="10221" y="8000"/>
                  <a:pt x="10400" y="7821"/>
                  <a:pt x="10400" y="7600"/>
                </a:cubicBezTo>
                <a:lnTo>
                  <a:pt x="10400" y="1200"/>
                </a:lnTo>
                <a:cubicBezTo>
                  <a:pt x="10400" y="979"/>
                  <a:pt x="10221" y="800"/>
                  <a:pt x="10000" y="800"/>
                </a:cubicBezTo>
                <a:lnTo>
                  <a:pt x="1200" y="800"/>
                </a:lnTo>
                <a:cubicBezTo>
                  <a:pt x="979" y="800"/>
                  <a:pt x="800" y="979"/>
                  <a:pt x="800" y="1200"/>
                </a:cubicBezTo>
                <a:lnTo>
                  <a:pt x="800" y="7600"/>
                </a:lnTo>
                <a:cubicBezTo>
                  <a:pt x="800" y="7821"/>
                  <a:pt x="979" y="8000"/>
                  <a:pt x="1200" y="8000"/>
                </a:cubicBezTo>
                <a:lnTo>
                  <a:pt x="10000" y="8000"/>
                </a:lnTo>
                <a:close/>
                <a:moveTo>
                  <a:pt x="10000" y="8800"/>
                </a:moveTo>
                <a:lnTo>
                  <a:pt x="1200" y="8800"/>
                </a:lnTo>
                <a:cubicBezTo>
                  <a:pt x="537" y="8800"/>
                  <a:pt x="0" y="8263"/>
                  <a:pt x="0" y="7600"/>
                </a:cubicBezTo>
                <a:lnTo>
                  <a:pt x="0" y="1200"/>
                </a:lnTo>
                <a:cubicBezTo>
                  <a:pt x="0" y="537"/>
                  <a:pt x="537" y="0"/>
                  <a:pt x="1200" y="0"/>
                </a:cubicBezTo>
                <a:lnTo>
                  <a:pt x="10000" y="0"/>
                </a:lnTo>
                <a:cubicBezTo>
                  <a:pt x="10663" y="0"/>
                  <a:pt x="11200" y="537"/>
                  <a:pt x="11200" y="1200"/>
                </a:cubicBezTo>
                <a:lnTo>
                  <a:pt x="11200" y="7600"/>
                </a:lnTo>
                <a:cubicBezTo>
                  <a:pt x="11200" y="8263"/>
                  <a:pt x="10663" y="8800"/>
                  <a:pt x="10000" y="8800"/>
                </a:cubicBezTo>
                <a:close/>
                <a:moveTo>
                  <a:pt x="4000" y="3400"/>
                </a:moveTo>
                <a:cubicBezTo>
                  <a:pt x="4000" y="3157"/>
                  <a:pt x="3854" y="2939"/>
                  <a:pt x="3630" y="2846"/>
                </a:cubicBezTo>
                <a:cubicBezTo>
                  <a:pt x="3405" y="2753"/>
                  <a:pt x="3147" y="2804"/>
                  <a:pt x="2976" y="2976"/>
                </a:cubicBezTo>
                <a:cubicBezTo>
                  <a:pt x="2804" y="3147"/>
                  <a:pt x="2753" y="3405"/>
                  <a:pt x="2846" y="3630"/>
                </a:cubicBezTo>
                <a:cubicBezTo>
                  <a:pt x="2939" y="3854"/>
                  <a:pt x="3157" y="4000"/>
                  <a:pt x="3400" y="4000"/>
                </a:cubicBezTo>
                <a:cubicBezTo>
                  <a:pt x="3731" y="4000"/>
                  <a:pt x="4000" y="3731"/>
                  <a:pt x="4000" y="3400"/>
                </a:cubicBezTo>
                <a:close/>
                <a:moveTo>
                  <a:pt x="4800" y="3400"/>
                </a:moveTo>
                <a:cubicBezTo>
                  <a:pt x="4800" y="3966"/>
                  <a:pt x="4459" y="4477"/>
                  <a:pt x="3936" y="4693"/>
                </a:cubicBezTo>
                <a:cubicBezTo>
                  <a:pt x="3413" y="4910"/>
                  <a:pt x="2810" y="4790"/>
                  <a:pt x="2410" y="4390"/>
                </a:cubicBezTo>
                <a:cubicBezTo>
                  <a:pt x="2010" y="3990"/>
                  <a:pt x="1890" y="3387"/>
                  <a:pt x="2107" y="2864"/>
                </a:cubicBezTo>
                <a:cubicBezTo>
                  <a:pt x="2323" y="2341"/>
                  <a:pt x="2834" y="2000"/>
                  <a:pt x="3400" y="2000"/>
                </a:cubicBezTo>
                <a:cubicBezTo>
                  <a:pt x="4173" y="2000"/>
                  <a:pt x="4800" y="2627"/>
                  <a:pt x="4800" y="3400"/>
                </a:cubicBezTo>
                <a:close/>
                <a:moveTo>
                  <a:pt x="5496" y="7468"/>
                </a:moveTo>
                <a:cubicBezTo>
                  <a:pt x="5352" y="7648"/>
                  <a:pt x="5086" y="7669"/>
                  <a:pt x="4916" y="7514"/>
                </a:cubicBezTo>
                <a:cubicBezTo>
                  <a:pt x="4745" y="7360"/>
                  <a:pt x="4740" y="7093"/>
                  <a:pt x="4904" y="6932"/>
                </a:cubicBezTo>
                <a:lnTo>
                  <a:pt x="7092" y="4532"/>
                </a:lnTo>
                <a:cubicBezTo>
                  <a:pt x="7251" y="4357"/>
                  <a:pt x="7525" y="4357"/>
                  <a:pt x="7684" y="4532"/>
                </a:cubicBezTo>
                <a:lnTo>
                  <a:pt x="9096" y="6084"/>
                </a:lnTo>
                <a:cubicBezTo>
                  <a:pt x="9260" y="6245"/>
                  <a:pt x="9255" y="6512"/>
                  <a:pt x="9084" y="6666"/>
                </a:cubicBezTo>
                <a:cubicBezTo>
                  <a:pt x="8914" y="6821"/>
                  <a:pt x="8648" y="6800"/>
                  <a:pt x="8504" y="6620"/>
                </a:cubicBezTo>
                <a:lnTo>
                  <a:pt x="7388" y="5392"/>
                </a:lnTo>
                <a:lnTo>
                  <a:pt x="5496" y="7468"/>
                </a:lnTo>
                <a:close/>
                <a:moveTo>
                  <a:pt x="2672" y="7492"/>
                </a:moveTo>
                <a:cubicBezTo>
                  <a:pt x="2509" y="7624"/>
                  <a:pt x="2271" y="7608"/>
                  <a:pt x="2127" y="7454"/>
                </a:cubicBezTo>
                <a:cubicBezTo>
                  <a:pt x="1984" y="7300"/>
                  <a:pt x="1984" y="7062"/>
                  <a:pt x="2128" y="6908"/>
                </a:cubicBezTo>
                <a:lnTo>
                  <a:pt x="3860" y="5308"/>
                </a:lnTo>
                <a:cubicBezTo>
                  <a:pt x="4013" y="5168"/>
                  <a:pt x="4247" y="5168"/>
                  <a:pt x="4400" y="5308"/>
                </a:cubicBezTo>
                <a:lnTo>
                  <a:pt x="5072" y="5924"/>
                </a:lnTo>
                <a:cubicBezTo>
                  <a:pt x="5234" y="6074"/>
                  <a:pt x="5244" y="6328"/>
                  <a:pt x="5094" y="6490"/>
                </a:cubicBezTo>
                <a:cubicBezTo>
                  <a:pt x="4944" y="6652"/>
                  <a:pt x="4690" y="6662"/>
                  <a:pt x="4528" y="6512"/>
                </a:cubicBezTo>
                <a:lnTo>
                  <a:pt x="4128" y="6148"/>
                </a:lnTo>
                <a:lnTo>
                  <a:pt x="2672" y="749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6" name="视频">
            <a:extLst>
              <a:ext uri="{FF2B5EF4-FFF2-40B4-BE49-F238E27FC236}">
                <a16:creationId xmlns:a16="http://schemas.microsoft.com/office/drawing/2014/main" id="{D418AEED-75EF-4E2C-8DB1-F5735DAC6674}"/>
              </a:ext>
            </a:extLst>
          </p:cNvPr>
          <p:cNvSpPr/>
          <p:nvPr/>
        </p:nvSpPr>
        <p:spPr>
          <a:xfrm>
            <a:off x="2190031" y="1861249"/>
            <a:ext cx="433225" cy="297864"/>
          </a:xfrm>
          <a:custGeom>
            <a:avLst/>
            <a:gdLst>
              <a:gd name="T0" fmla="*/ 12000 w 12800"/>
              <a:gd name="T1" fmla="*/ 400 h 8800"/>
              <a:gd name="T2" fmla="*/ 11645 w 12800"/>
              <a:gd name="T3" fmla="*/ 400 h 8800"/>
              <a:gd name="T4" fmla="*/ 11084 w 12800"/>
              <a:gd name="T5" fmla="*/ 630 h 8800"/>
              <a:gd name="T6" fmla="*/ 10000 w 12800"/>
              <a:gd name="T7" fmla="*/ 1699 h 8800"/>
              <a:gd name="T8" fmla="*/ 10000 w 12800"/>
              <a:gd name="T9" fmla="*/ 1200 h 8800"/>
              <a:gd name="T10" fmla="*/ 8800 w 12800"/>
              <a:gd name="T11" fmla="*/ 0 h 8800"/>
              <a:gd name="T12" fmla="*/ 1200 w 12800"/>
              <a:gd name="T13" fmla="*/ 0 h 8800"/>
              <a:gd name="T14" fmla="*/ 0 w 12800"/>
              <a:gd name="T15" fmla="*/ 1200 h 8800"/>
              <a:gd name="T16" fmla="*/ 0 w 12800"/>
              <a:gd name="T17" fmla="*/ 3989 h 8800"/>
              <a:gd name="T18" fmla="*/ 0 w 12800"/>
              <a:gd name="T19" fmla="*/ 7600 h 8800"/>
              <a:gd name="T20" fmla="*/ 1200 w 12800"/>
              <a:gd name="T21" fmla="*/ 8800 h 8800"/>
              <a:gd name="T22" fmla="*/ 8800 w 12800"/>
              <a:gd name="T23" fmla="*/ 8800 h 8800"/>
              <a:gd name="T24" fmla="*/ 10000 w 12800"/>
              <a:gd name="T25" fmla="*/ 7600 h 8800"/>
              <a:gd name="T26" fmla="*/ 10000 w 12800"/>
              <a:gd name="T27" fmla="*/ 7112 h 8800"/>
              <a:gd name="T28" fmla="*/ 11084 w 12800"/>
              <a:gd name="T29" fmla="*/ 8180 h 8800"/>
              <a:gd name="T30" fmla="*/ 11645 w 12800"/>
              <a:gd name="T31" fmla="*/ 8411 h 8800"/>
              <a:gd name="T32" fmla="*/ 12000 w 12800"/>
              <a:gd name="T33" fmla="*/ 8411 h 8800"/>
              <a:gd name="T34" fmla="*/ 12800 w 12800"/>
              <a:gd name="T35" fmla="*/ 7611 h 8800"/>
              <a:gd name="T36" fmla="*/ 12800 w 12800"/>
              <a:gd name="T37" fmla="*/ 1200 h 8800"/>
              <a:gd name="T38" fmla="*/ 12000 w 12800"/>
              <a:gd name="T39" fmla="*/ 400 h 8800"/>
              <a:gd name="T40" fmla="*/ 1200 w 12800"/>
              <a:gd name="T41" fmla="*/ 8000 h 8800"/>
              <a:gd name="T42" fmla="*/ 800 w 12800"/>
              <a:gd name="T43" fmla="*/ 7600 h 8800"/>
              <a:gd name="T44" fmla="*/ 800 w 12800"/>
              <a:gd name="T45" fmla="*/ 1200 h 8800"/>
              <a:gd name="T46" fmla="*/ 1200 w 12800"/>
              <a:gd name="T47" fmla="*/ 800 h 8800"/>
              <a:gd name="T48" fmla="*/ 8800 w 12800"/>
              <a:gd name="T49" fmla="*/ 800 h 8800"/>
              <a:gd name="T50" fmla="*/ 9200 w 12800"/>
              <a:gd name="T51" fmla="*/ 1200 h 8800"/>
              <a:gd name="T52" fmla="*/ 9200 w 12800"/>
              <a:gd name="T53" fmla="*/ 7600 h 8800"/>
              <a:gd name="T54" fmla="*/ 8800 w 12800"/>
              <a:gd name="T55" fmla="*/ 8000 h 8800"/>
              <a:gd name="T56" fmla="*/ 1200 w 12800"/>
              <a:gd name="T57" fmla="*/ 8000 h 8800"/>
              <a:gd name="T58" fmla="*/ 12000 w 12800"/>
              <a:gd name="T59" fmla="*/ 7611 h 8800"/>
              <a:gd name="T60" fmla="*/ 11645 w 12800"/>
              <a:gd name="T61" fmla="*/ 7611 h 8800"/>
              <a:gd name="T62" fmla="*/ 11600 w 12800"/>
              <a:gd name="T63" fmla="*/ 7611 h 8800"/>
              <a:gd name="T64" fmla="*/ 10000 w 12800"/>
              <a:gd name="T65" fmla="*/ 6011 h 8800"/>
              <a:gd name="T66" fmla="*/ 10000 w 12800"/>
              <a:gd name="T67" fmla="*/ 6000 h 8800"/>
              <a:gd name="T68" fmla="*/ 9600 w 12800"/>
              <a:gd name="T69" fmla="*/ 5600 h 8800"/>
              <a:gd name="T70" fmla="*/ 9600 w 12800"/>
              <a:gd name="T71" fmla="*/ 3200 h 8800"/>
              <a:gd name="T72" fmla="*/ 11600 w 12800"/>
              <a:gd name="T73" fmla="*/ 1200 h 8800"/>
              <a:gd name="T74" fmla="*/ 11645 w 12800"/>
              <a:gd name="T75" fmla="*/ 1200 h 8800"/>
              <a:gd name="T76" fmla="*/ 12000 w 12800"/>
              <a:gd name="T77" fmla="*/ 1200 h 8800"/>
              <a:gd name="T78" fmla="*/ 12000 w 12800"/>
              <a:gd name="T79" fmla="*/ 7611 h 8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00" h="8800">
                <a:moveTo>
                  <a:pt x="12000" y="400"/>
                </a:moveTo>
                <a:lnTo>
                  <a:pt x="11645" y="400"/>
                </a:lnTo>
                <a:cubicBezTo>
                  <a:pt x="11435" y="400"/>
                  <a:pt x="11234" y="483"/>
                  <a:pt x="11084" y="630"/>
                </a:cubicBezTo>
                <a:lnTo>
                  <a:pt x="10000" y="1699"/>
                </a:lnTo>
                <a:lnTo>
                  <a:pt x="10000" y="1200"/>
                </a:lnTo>
                <a:cubicBezTo>
                  <a:pt x="10000" y="537"/>
                  <a:pt x="9462" y="0"/>
                  <a:pt x="8800" y="0"/>
                </a:cubicBezTo>
                <a:lnTo>
                  <a:pt x="1200" y="0"/>
                </a:lnTo>
                <a:cubicBezTo>
                  <a:pt x="538" y="0"/>
                  <a:pt x="0" y="538"/>
                  <a:pt x="0" y="1200"/>
                </a:cubicBezTo>
                <a:lnTo>
                  <a:pt x="0" y="3989"/>
                </a:lnTo>
                <a:lnTo>
                  <a:pt x="0" y="7600"/>
                </a:lnTo>
                <a:cubicBezTo>
                  <a:pt x="0" y="8262"/>
                  <a:pt x="537" y="8800"/>
                  <a:pt x="1200" y="8800"/>
                </a:cubicBezTo>
                <a:lnTo>
                  <a:pt x="8800" y="8800"/>
                </a:lnTo>
                <a:cubicBezTo>
                  <a:pt x="9462" y="8800"/>
                  <a:pt x="10000" y="8262"/>
                  <a:pt x="10000" y="7600"/>
                </a:cubicBezTo>
                <a:lnTo>
                  <a:pt x="10000" y="7112"/>
                </a:lnTo>
                <a:lnTo>
                  <a:pt x="11084" y="8180"/>
                </a:lnTo>
                <a:cubicBezTo>
                  <a:pt x="11234" y="8328"/>
                  <a:pt x="11435" y="8411"/>
                  <a:pt x="11645" y="8411"/>
                </a:cubicBezTo>
                <a:lnTo>
                  <a:pt x="12000" y="8411"/>
                </a:lnTo>
                <a:cubicBezTo>
                  <a:pt x="12442" y="8411"/>
                  <a:pt x="12800" y="8053"/>
                  <a:pt x="12800" y="7611"/>
                </a:cubicBezTo>
                <a:lnTo>
                  <a:pt x="12800" y="1200"/>
                </a:lnTo>
                <a:cubicBezTo>
                  <a:pt x="12800" y="758"/>
                  <a:pt x="12442" y="400"/>
                  <a:pt x="12000" y="400"/>
                </a:cubicBezTo>
                <a:close/>
                <a:moveTo>
                  <a:pt x="1200" y="8000"/>
                </a:moveTo>
                <a:cubicBezTo>
                  <a:pt x="979" y="8000"/>
                  <a:pt x="800" y="7820"/>
                  <a:pt x="800" y="7600"/>
                </a:cubicBezTo>
                <a:lnTo>
                  <a:pt x="800" y="1200"/>
                </a:lnTo>
                <a:cubicBezTo>
                  <a:pt x="800" y="979"/>
                  <a:pt x="979" y="800"/>
                  <a:pt x="1200" y="800"/>
                </a:cubicBezTo>
                <a:lnTo>
                  <a:pt x="8800" y="800"/>
                </a:lnTo>
                <a:cubicBezTo>
                  <a:pt x="9020" y="800"/>
                  <a:pt x="9200" y="979"/>
                  <a:pt x="9200" y="1200"/>
                </a:cubicBezTo>
                <a:lnTo>
                  <a:pt x="9200" y="7600"/>
                </a:lnTo>
                <a:cubicBezTo>
                  <a:pt x="9200" y="7820"/>
                  <a:pt x="9020" y="8000"/>
                  <a:pt x="8800" y="8000"/>
                </a:cubicBezTo>
                <a:lnTo>
                  <a:pt x="1200" y="8000"/>
                </a:lnTo>
                <a:close/>
                <a:moveTo>
                  <a:pt x="12000" y="7611"/>
                </a:moveTo>
                <a:lnTo>
                  <a:pt x="11645" y="7611"/>
                </a:lnTo>
                <a:lnTo>
                  <a:pt x="11600" y="7611"/>
                </a:lnTo>
                <a:lnTo>
                  <a:pt x="10000" y="6011"/>
                </a:lnTo>
                <a:lnTo>
                  <a:pt x="10000" y="6000"/>
                </a:lnTo>
                <a:lnTo>
                  <a:pt x="9600" y="5600"/>
                </a:lnTo>
                <a:lnTo>
                  <a:pt x="9600" y="3200"/>
                </a:lnTo>
                <a:lnTo>
                  <a:pt x="11600" y="1200"/>
                </a:lnTo>
                <a:lnTo>
                  <a:pt x="11645" y="1200"/>
                </a:lnTo>
                <a:lnTo>
                  <a:pt x="12000" y="1200"/>
                </a:lnTo>
                <a:lnTo>
                  <a:pt x="12000" y="7611"/>
                </a:lnTo>
                <a:close/>
              </a:path>
            </a:pathLst>
          </a:cu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8" name="任意多边形: 形状 27">
            <a:extLst>
              <a:ext uri="{FF2B5EF4-FFF2-40B4-BE49-F238E27FC236}">
                <a16:creationId xmlns:a16="http://schemas.microsoft.com/office/drawing/2014/main" id="{CDA5A050-BC7D-4E2F-A6DF-9F9059A2AB95}"/>
              </a:ext>
            </a:extLst>
          </p:cNvPr>
          <p:cNvSpPr/>
          <p:nvPr/>
        </p:nvSpPr>
        <p:spPr>
          <a:xfrm>
            <a:off x="5445760" y="6055242"/>
            <a:ext cx="6746240" cy="802759"/>
          </a:xfrm>
          <a:custGeom>
            <a:avLst/>
            <a:gdLst>
              <a:gd name="connsiteX0" fmla="*/ 3962400 w 6746240"/>
              <a:gd name="connsiteY0" fmla="*/ 1652 h 802759"/>
              <a:gd name="connsiteX1" fmla="*/ 6631652 w 6746240"/>
              <a:gd name="connsiteY1" fmla="*/ 460275 h 802759"/>
              <a:gd name="connsiteX2" fmla="*/ 6746240 w 6746240"/>
              <a:gd name="connsiteY2" fmla="*/ 490063 h 802759"/>
              <a:gd name="connsiteX3" fmla="*/ 6746240 w 6746240"/>
              <a:gd name="connsiteY3" fmla="*/ 802759 h 802759"/>
              <a:gd name="connsiteX4" fmla="*/ 22106 w 6746240"/>
              <a:gd name="connsiteY4" fmla="*/ 802759 h 802759"/>
              <a:gd name="connsiteX5" fmla="*/ 0 w 6746240"/>
              <a:gd name="connsiteY5" fmla="*/ 519812 h 802759"/>
              <a:gd name="connsiteX6" fmla="*/ 3962400 w 6746240"/>
              <a:gd name="connsiteY6" fmla="*/ 1652 h 802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46240" h="802759">
                <a:moveTo>
                  <a:pt x="3962400" y="1652"/>
                </a:moveTo>
                <a:cubicBezTo>
                  <a:pt x="4815734" y="19115"/>
                  <a:pt x="5868359" y="263881"/>
                  <a:pt x="6631652" y="460275"/>
                </a:cubicBezTo>
                <a:lnTo>
                  <a:pt x="6746240" y="490063"/>
                </a:lnTo>
                <a:lnTo>
                  <a:pt x="6746240" y="802759"/>
                </a:lnTo>
                <a:lnTo>
                  <a:pt x="22106" y="802759"/>
                </a:lnTo>
                <a:lnTo>
                  <a:pt x="0" y="519812"/>
                </a:lnTo>
                <a:cubicBezTo>
                  <a:pt x="1360593" y="248032"/>
                  <a:pt x="2721187" y="-23748"/>
                  <a:pt x="3962400" y="1652"/>
                </a:cubicBezTo>
                <a:close/>
              </a:path>
            </a:pathLst>
          </a:custGeom>
          <a:gradFill>
            <a:gsLst>
              <a:gs pos="0">
                <a:schemeClr val="accent3">
                  <a:lumMod val="87000"/>
                  <a:lumOff val="13000"/>
                </a:schemeClr>
              </a:gs>
              <a:gs pos="88000">
                <a:schemeClr val="accent3">
                  <a:lumMod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6" name="任意多边形: 形状 25">
            <a:extLst>
              <a:ext uri="{FF2B5EF4-FFF2-40B4-BE49-F238E27FC236}">
                <a16:creationId xmlns:a16="http://schemas.microsoft.com/office/drawing/2014/main" id="{EC2BB094-8267-420A-B32D-AD87758E9643}"/>
              </a:ext>
            </a:extLst>
          </p:cNvPr>
          <p:cNvSpPr/>
          <p:nvPr/>
        </p:nvSpPr>
        <p:spPr>
          <a:xfrm>
            <a:off x="0" y="6143625"/>
            <a:ext cx="10516269" cy="714375"/>
          </a:xfrm>
          <a:custGeom>
            <a:avLst/>
            <a:gdLst>
              <a:gd name="connsiteX0" fmla="*/ 0 w 10516269"/>
              <a:gd name="connsiteY0" fmla="*/ 278 h 714375"/>
              <a:gd name="connsiteX1" fmla="*/ 648084 w 10516269"/>
              <a:gd name="connsiteY1" fmla="*/ 120974 h 714375"/>
              <a:gd name="connsiteX2" fmla="*/ 2904564 w 10516269"/>
              <a:gd name="connsiteY2" fmla="*/ 337597 h 714375"/>
              <a:gd name="connsiteX3" fmla="*/ 6929717 w 10516269"/>
              <a:gd name="connsiteY3" fmla="*/ 14868 h 714375"/>
              <a:gd name="connsiteX4" fmla="*/ 10196511 w 10516269"/>
              <a:gd name="connsiteY4" fmla="*/ 628180 h 714375"/>
              <a:gd name="connsiteX5" fmla="*/ 10516269 w 10516269"/>
              <a:gd name="connsiteY5" fmla="*/ 714375 h 714375"/>
              <a:gd name="connsiteX6" fmla="*/ 0 w 10516269"/>
              <a:gd name="connsiteY6" fmla="*/ 714375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516269" h="714375">
                <a:moveTo>
                  <a:pt x="0" y="278"/>
                </a:moveTo>
                <a:lnTo>
                  <a:pt x="648084" y="120974"/>
                </a:lnTo>
                <a:cubicBezTo>
                  <a:pt x="1322714" y="239826"/>
                  <a:pt x="2036108" y="335356"/>
                  <a:pt x="2904564" y="337597"/>
                </a:cubicBezTo>
                <a:cubicBezTo>
                  <a:pt x="4062505" y="340585"/>
                  <a:pt x="5528235" y="-83744"/>
                  <a:pt x="6929717" y="14868"/>
                </a:cubicBezTo>
                <a:cubicBezTo>
                  <a:pt x="7980829" y="88827"/>
                  <a:pt x="9082366" y="336757"/>
                  <a:pt x="10196511" y="628180"/>
                </a:cubicBezTo>
                <a:lnTo>
                  <a:pt x="10516269" y="714375"/>
                </a:lnTo>
                <a:lnTo>
                  <a:pt x="0" y="714375"/>
                </a:lnTo>
                <a:close/>
              </a:path>
            </a:pathLst>
          </a:custGeom>
          <a:gradFill>
            <a:gsLst>
              <a:gs pos="0">
                <a:schemeClr val="accent2">
                  <a:lumMod val="87000"/>
                  <a:lumOff val="13000"/>
                </a:schemeClr>
              </a:gs>
              <a:gs pos="100000">
                <a:schemeClr val="accent2">
                  <a:lumMod val="8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Tree>
    <p:custDataLst>
      <p:tags r:id="rId1"/>
    </p:custDataLst>
    <p:extLst>
      <p:ext uri="{BB962C8B-B14F-4D97-AF65-F5344CB8AC3E}">
        <p14:creationId xmlns:p14="http://schemas.microsoft.com/office/powerpoint/2010/main" val="181788578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24156A8A-6F40-4007-A992-7A9424C1036A}"/>
              </a:ext>
            </a:extLst>
          </p:cNvPr>
          <p:cNvSpPr>
            <a:spLocks noGrp="1"/>
          </p:cNvSpPr>
          <p:nvPr>
            <p:ph type="body" sz="quarter" idx="10"/>
          </p:nvPr>
        </p:nvSpPr>
        <p:spPr>
          <a:xfrm>
            <a:off x="382543" y="328612"/>
            <a:ext cx="5212012" cy="459327"/>
          </a:xfrm>
        </p:spPr>
        <p:txBody>
          <a:bodyPr/>
          <a:lstStyle/>
          <a:p>
            <a:r>
              <a:rPr lang="zh-CN" altLang="en-US" dirty="0"/>
              <a:t>短视频</a:t>
            </a:r>
            <a:r>
              <a:rPr lang="en-US" altLang="zh-CN" dirty="0"/>
              <a:t>—</a:t>
            </a:r>
            <a:r>
              <a:rPr lang="zh-CN" altLang="en-US" dirty="0"/>
              <a:t>时间与金钱的双重杀手</a:t>
            </a:r>
          </a:p>
        </p:txBody>
      </p:sp>
      <p:sp>
        <p:nvSpPr>
          <p:cNvPr id="3" name="椭圆 2">
            <a:extLst>
              <a:ext uri="{FF2B5EF4-FFF2-40B4-BE49-F238E27FC236}">
                <a16:creationId xmlns:a16="http://schemas.microsoft.com/office/drawing/2014/main" id="{0707EE9E-6CB5-4FA7-A5CC-9A91CC348C79}"/>
              </a:ext>
            </a:extLst>
          </p:cNvPr>
          <p:cNvSpPr/>
          <p:nvPr/>
        </p:nvSpPr>
        <p:spPr>
          <a:xfrm>
            <a:off x="7212749" y="1653439"/>
            <a:ext cx="4032220" cy="40322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5" name="弧形 4">
            <a:extLst>
              <a:ext uri="{FF2B5EF4-FFF2-40B4-BE49-F238E27FC236}">
                <a16:creationId xmlns:a16="http://schemas.microsoft.com/office/drawing/2014/main" id="{AA134523-5CBE-4469-B59F-9B87007C0740}"/>
              </a:ext>
            </a:extLst>
          </p:cNvPr>
          <p:cNvSpPr/>
          <p:nvPr/>
        </p:nvSpPr>
        <p:spPr>
          <a:xfrm>
            <a:off x="7033505" y="1474195"/>
            <a:ext cx="4390708" cy="4390708"/>
          </a:xfrm>
          <a:prstGeom prst="arc">
            <a:avLst>
              <a:gd name="adj1" fmla="val 16533536"/>
              <a:gd name="adj2" fmla="val 4468206"/>
            </a:avLst>
          </a:prstGeom>
          <a:ln w="6350">
            <a:gradFill>
              <a:gsLst>
                <a:gs pos="0">
                  <a:schemeClr val="accent3"/>
                </a:gs>
                <a:gs pos="100000">
                  <a:schemeClr val="accent3">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2" name="弧形 31">
            <a:extLst>
              <a:ext uri="{FF2B5EF4-FFF2-40B4-BE49-F238E27FC236}">
                <a16:creationId xmlns:a16="http://schemas.microsoft.com/office/drawing/2014/main" id="{0FB740B7-B415-4E0B-9EDB-65FC04D02AD8}"/>
              </a:ext>
            </a:extLst>
          </p:cNvPr>
          <p:cNvSpPr/>
          <p:nvPr/>
        </p:nvSpPr>
        <p:spPr>
          <a:xfrm>
            <a:off x="7033505" y="1474195"/>
            <a:ext cx="4390708" cy="4390708"/>
          </a:xfrm>
          <a:prstGeom prst="arc">
            <a:avLst>
              <a:gd name="adj1" fmla="val 5300772"/>
              <a:gd name="adj2" fmla="val 14517805"/>
            </a:avLst>
          </a:prstGeom>
          <a:ln w="6350">
            <a:gradFill>
              <a:gsLst>
                <a:gs pos="0">
                  <a:schemeClr val="accent3"/>
                </a:gs>
                <a:gs pos="100000">
                  <a:schemeClr val="accent3">
                    <a:alpha val="0"/>
                  </a:schemeClr>
                </a:gs>
              </a:gsLst>
              <a:lin ang="16200000" scaled="0"/>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pic>
        <p:nvPicPr>
          <p:cNvPr id="6" name="视频 5" title="青色蓝色的微粒粒子">
            <a:hlinkClick r:id="" action="ppaction://media"/>
            <a:extLst>
              <a:ext uri="{FF2B5EF4-FFF2-40B4-BE49-F238E27FC236}">
                <a16:creationId xmlns:a16="http://schemas.microsoft.com/office/drawing/2014/main" id="{6274656D-252E-48B2-931A-B59FE8D05ECC}"/>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4"/>
          <a:srcRect l="72766" r="1489"/>
          <a:stretch/>
        </p:blipFill>
        <p:spPr>
          <a:xfrm>
            <a:off x="8092244" y="1171249"/>
            <a:ext cx="2273232" cy="4966824"/>
          </a:xfrm>
          <a:prstGeom prst="roundRect">
            <a:avLst>
              <a:gd name="adj" fmla="val 13865"/>
            </a:avLst>
          </a:prstGeom>
        </p:spPr>
      </p:pic>
      <p:grpSp>
        <p:nvGrpSpPr>
          <p:cNvPr id="28" name="组合 27">
            <a:extLst>
              <a:ext uri="{FF2B5EF4-FFF2-40B4-BE49-F238E27FC236}">
                <a16:creationId xmlns:a16="http://schemas.microsoft.com/office/drawing/2014/main" id="{819EEB22-E38F-44FB-BA95-26CA473EA4CA}"/>
              </a:ext>
            </a:extLst>
          </p:cNvPr>
          <p:cNvGrpSpPr/>
          <p:nvPr/>
        </p:nvGrpSpPr>
        <p:grpSpPr>
          <a:xfrm>
            <a:off x="8045278" y="1171249"/>
            <a:ext cx="2367168" cy="4966824"/>
            <a:chOff x="7944466" y="1084007"/>
            <a:chExt cx="2477729" cy="5198806"/>
          </a:xfrm>
        </p:grpSpPr>
        <p:sp>
          <p:nvSpPr>
            <p:cNvPr id="27" name="矩形: 圆角 26">
              <a:extLst>
                <a:ext uri="{FF2B5EF4-FFF2-40B4-BE49-F238E27FC236}">
                  <a16:creationId xmlns:a16="http://schemas.microsoft.com/office/drawing/2014/main" id="{B232C093-CFF2-4119-A451-589A1B706242}"/>
                </a:ext>
              </a:extLst>
            </p:cNvPr>
            <p:cNvSpPr/>
            <p:nvPr/>
          </p:nvSpPr>
          <p:spPr>
            <a:xfrm>
              <a:off x="7944466" y="1084007"/>
              <a:ext cx="2477729" cy="5198806"/>
            </a:xfrm>
            <a:prstGeom prst="roundRect">
              <a:avLst>
                <a:gd name="adj" fmla="val 14683"/>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7" name="圆: 空心 6">
              <a:extLst>
                <a:ext uri="{FF2B5EF4-FFF2-40B4-BE49-F238E27FC236}">
                  <a16:creationId xmlns:a16="http://schemas.microsoft.com/office/drawing/2014/main" id="{5FE8EE63-50EA-4C5C-A404-9EE64C7EFC56}"/>
                </a:ext>
              </a:extLst>
            </p:cNvPr>
            <p:cNvSpPr/>
            <p:nvPr/>
          </p:nvSpPr>
          <p:spPr>
            <a:xfrm>
              <a:off x="8702316" y="3209924"/>
              <a:ext cx="962025" cy="962025"/>
            </a:xfrm>
            <a:prstGeom prst="donut">
              <a:avLst>
                <a:gd name="adj" fmla="val 11740"/>
              </a:avLst>
            </a:prstGeom>
            <a:solidFill>
              <a:schemeClr val="bg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 name="等腰三角形 7">
              <a:extLst>
                <a:ext uri="{FF2B5EF4-FFF2-40B4-BE49-F238E27FC236}">
                  <a16:creationId xmlns:a16="http://schemas.microsoft.com/office/drawing/2014/main" id="{5E42D797-6FEC-493A-99CE-535CBE84BD2F}"/>
                </a:ext>
              </a:extLst>
            </p:cNvPr>
            <p:cNvSpPr/>
            <p:nvPr/>
          </p:nvSpPr>
          <p:spPr>
            <a:xfrm rot="5400000">
              <a:off x="9071657" y="3556915"/>
              <a:ext cx="299542" cy="268043"/>
            </a:xfrm>
            <a:custGeom>
              <a:avLst/>
              <a:gdLst>
                <a:gd name="connsiteX0" fmla="*/ 4915 w 299542"/>
                <a:gd name="connsiteY0" fmla="*/ 213981 h 268043"/>
                <a:gd name="connsiteX1" fmla="*/ 118631 w 299542"/>
                <a:gd name="connsiteY1" fmla="*/ 17920 h 268043"/>
                <a:gd name="connsiteX2" fmla="*/ 180913 w 299542"/>
                <a:gd name="connsiteY2" fmla="*/ 17920 h 268043"/>
                <a:gd name="connsiteX3" fmla="*/ 294628 w 299542"/>
                <a:gd name="connsiteY3" fmla="*/ 213981 h 268043"/>
                <a:gd name="connsiteX4" fmla="*/ 263487 w 299542"/>
                <a:gd name="connsiteY4" fmla="*/ 268043 h 268043"/>
                <a:gd name="connsiteX5" fmla="*/ 36056 w 299542"/>
                <a:gd name="connsiteY5" fmla="*/ 268043 h 268043"/>
                <a:gd name="connsiteX6" fmla="*/ 4915 w 299542"/>
                <a:gd name="connsiteY6" fmla="*/ 213981 h 268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9542" h="268043">
                  <a:moveTo>
                    <a:pt x="4915" y="213981"/>
                  </a:moveTo>
                  <a:lnTo>
                    <a:pt x="118631" y="17920"/>
                  </a:lnTo>
                  <a:cubicBezTo>
                    <a:pt x="132488" y="-5973"/>
                    <a:pt x="167055" y="-5973"/>
                    <a:pt x="180913" y="17920"/>
                  </a:cubicBezTo>
                  <a:lnTo>
                    <a:pt x="294628" y="213981"/>
                  </a:lnTo>
                  <a:cubicBezTo>
                    <a:pt x="308550" y="237985"/>
                    <a:pt x="291236" y="268043"/>
                    <a:pt x="263487" y="268043"/>
                  </a:cubicBezTo>
                  <a:lnTo>
                    <a:pt x="36056" y="268043"/>
                  </a:lnTo>
                  <a:cubicBezTo>
                    <a:pt x="8307" y="268043"/>
                    <a:pt x="-9007" y="237985"/>
                    <a:pt x="4915" y="213981"/>
                  </a:cubicBezTo>
                </a:path>
              </a:pathLst>
            </a:custGeom>
            <a:solidFill>
              <a:schemeClr val="bg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grpSp>
      <p:pic>
        <p:nvPicPr>
          <p:cNvPr id="4" name="图片 3" descr="图片包含 图形用户界面&#10;&#10;描述已自动生成">
            <a:extLst>
              <a:ext uri="{FF2B5EF4-FFF2-40B4-BE49-F238E27FC236}">
                <a16:creationId xmlns:a16="http://schemas.microsoft.com/office/drawing/2014/main" id="{DEA47761-ADCB-4638-B89F-CE17800792F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7848378" y="1027746"/>
            <a:ext cx="2764190" cy="5268886"/>
          </a:xfrm>
          <a:prstGeom prst="rect">
            <a:avLst/>
          </a:prstGeom>
        </p:spPr>
      </p:pic>
      <p:sp>
        <p:nvSpPr>
          <p:cNvPr id="12" name="文本框 11">
            <a:extLst>
              <a:ext uri="{FF2B5EF4-FFF2-40B4-BE49-F238E27FC236}">
                <a16:creationId xmlns:a16="http://schemas.microsoft.com/office/drawing/2014/main" id="{6C4F3DEE-0AF3-45F4-9D71-BE3BA8CD5A81}"/>
              </a:ext>
            </a:extLst>
          </p:cNvPr>
          <p:cNvSpPr txBox="1"/>
          <p:nvPr/>
        </p:nvSpPr>
        <p:spPr>
          <a:xfrm>
            <a:off x="761025" y="1203357"/>
            <a:ext cx="364715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5BA1E7"/>
                </a:solidFill>
                <a:effectLst/>
                <a:uLnTx/>
                <a:uFillTx/>
                <a:latin typeface="Arial"/>
                <a:ea typeface="微软雅黑"/>
                <a:cs typeface="+mn-cs"/>
              </a:rPr>
              <a:t>某某入局短视频，三强局面显雏形</a:t>
            </a:r>
          </a:p>
        </p:txBody>
      </p:sp>
      <p:sp>
        <p:nvSpPr>
          <p:cNvPr id="13" name="文本框 12">
            <a:extLst>
              <a:ext uri="{FF2B5EF4-FFF2-40B4-BE49-F238E27FC236}">
                <a16:creationId xmlns:a16="http://schemas.microsoft.com/office/drawing/2014/main" id="{E1B682A4-F6F0-4978-9977-2773AF403C35}"/>
              </a:ext>
            </a:extLst>
          </p:cNvPr>
          <p:cNvSpPr txBox="1"/>
          <p:nvPr/>
        </p:nvSpPr>
        <p:spPr>
          <a:xfrm>
            <a:off x="761024" y="1576525"/>
            <a:ext cx="5507921" cy="953274"/>
          </a:xfrm>
          <a:prstGeom prst="rect">
            <a:avLst/>
          </a:prstGeom>
          <a:noFill/>
        </p:spPr>
        <p:txBody>
          <a:bodyPr wrap="square" rtlCol="0">
            <a:spAutoFit/>
          </a:bodyPr>
          <a:lstStyle/>
          <a:p>
            <a:pPr marL="0" marR="0" lvl="0" indent="0" algn="just" defTabSz="914400" rtl="0" eaLnBrk="1" fontAlgn="auto" latinLnBrk="0" hangingPunct="0">
              <a:lnSpc>
                <a:spcPct val="12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00000"/>
                </a:solidFill>
                <a:effectLst/>
                <a:uLnTx/>
                <a:uFillTx/>
                <a:latin typeface="Arial"/>
                <a:ea typeface="微软雅黑"/>
                <a:cs typeface="+mn-cs"/>
              </a:rPr>
              <a:t>A</a:t>
            </a: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某某、</a:t>
            </a:r>
            <a:r>
              <a:rPr kumimoji="0" lang="en-US" altLang="zh-CN" sz="1600" b="0" i="0" u="none" strike="noStrike" kern="1200" cap="none" spc="0" normalizeH="0" baseline="0" noProof="0" dirty="0">
                <a:ln>
                  <a:noFill/>
                </a:ln>
                <a:solidFill>
                  <a:srgbClr val="000000"/>
                </a:solidFill>
                <a:effectLst/>
                <a:uLnTx/>
                <a:uFillTx/>
                <a:latin typeface="Arial"/>
                <a:ea typeface="微软雅黑"/>
                <a:cs typeface="+mn-cs"/>
              </a:rPr>
              <a:t>B</a:t>
            </a: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某某用户占比超过</a:t>
            </a:r>
            <a:r>
              <a:rPr kumimoji="0" lang="en-US" altLang="zh-CN" sz="1600" b="0" i="0" u="none" strike="noStrike" kern="1200" cap="none" spc="0" normalizeH="0" baseline="0" noProof="0" dirty="0">
                <a:ln>
                  <a:noFill/>
                </a:ln>
                <a:solidFill>
                  <a:srgbClr val="000000"/>
                </a:solidFill>
                <a:effectLst/>
                <a:uLnTx/>
                <a:uFillTx/>
                <a:latin typeface="Arial"/>
                <a:ea typeface="微软雅黑"/>
                <a:cs typeface="+mn-cs"/>
              </a:rPr>
              <a:t>60%</a:t>
            </a: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，牢牢占据行业头部地位。某某布局短视频意在稳固用户市场，补足内容短板，其凭借</a:t>
            </a:r>
            <a:r>
              <a:rPr kumimoji="0" lang="en-US" altLang="zh-CN" sz="1600" b="0" i="0" u="none" strike="noStrike" kern="1200" cap="none" spc="0" normalizeH="0" baseline="0" noProof="0" dirty="0">
                <a:ln>
                  <a:noFill/>
                </a:ln>
                <a:solidFill>
                  <a:srgbClr val="000000"/>
                </a:solidFill>
                <a:effectLst/>
                <a:uLnTx/>
                <a:uFillTx/>
                <a:latin typeface="Arial"/>
                <a:ea typeface="微软雅黑"/>
                <a:cs typeface="+mn-cs"/>
              </a:rPr>
              <a:t>A</a:t>
            </a: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产品入口优势，半年即实现日活从</a:t>
            </a:r>
            <a:r>
              <a:rPr kumimoji="0" lang="en-US" altLang="zh-CN" sz="1600" b="0" i="0" u="none" strike="noStrike" kern="1200" cap="none" spc="0" normalizeH="0" baseline="0" noProof="0" dirty="0">
                <a:ln>
                  <a:noFill/>
                </a:ln>
                <a:solidFill>
                  <a:srgbClr val="000000"/>
                </a:solidFill>
                <a:effectLst/>
                <a:uLnTx/>
                <a:uFillTx/>
                <a:latin typeface="Arial"/>
                <a:ea typeface="微软雅黑"/>
                <a:cs typeface="+mn-cs"/>
              </a:rPr>
              <a:t>0</a:t>
            </a: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到</a:t>
            </a:r>
            <a:r>
              <a:rPr kumimoji="0" lang="en-US" altLang="zh-CN" sz="1600" b="0" i="0" u="none" strike="noStrike" kern="1200" cap="none" spc="0" normalizeH="0" baseline="0" noProof="0" dirty="0">
                <a:ln>
                  <a:noFill/>
                </a:ln>
                <a:solidFill>
                  <a:srgbClr val="000000"/>
                </a:solidFill>
                <a:effectLst/>
                <a:uLnTx/>
                <a:uFillTx/>
                <a:latin typeface="Arial"/>
                <a:ea typeface="微软雅黑"/>
                <a:cs typeface="+mn-cs"/>
              </a:rPr>
              <a:t>2</a:t>
            </a: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亿的增长</a:t>
            </a:r>
          </a:p>
        </p:txBody>
      </p:sp>
      <p:sp>
        <p:nvSpPr>
          <p:cNvPr id="14" name="文本框 13">
            <a:extLst>
              <a:ext uri="{FF2B5EF4-FFF2-40B4-BE49-F238E27FC236}">
                <a16:creationId xmlns:a16="http://schemas.microsoft.com/office/drawing/2014/main" id="{BBFE5D5E-F61C-4F3B-9CDF-E38A2421A98D}"/>
              </a:ext>
            </a:extLst>
          </p:cNvPr>
          <p:cNvSpPr txBox="1"/>
          <p:nvPr/>
        </p:nvSpPr>
        <p:spPr>
          <a:xfrm>
            <a:off x="761025" y="2724730"/>
            <a:ext cx="410881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5BA1E7"/>
                </a:solidFill>
                <a:effectLst/>
                <a:uLnTx/>
                <a:uFillTx/>
                <a:latin typeface="Arial"/>
                <a:ea typeface="微软雅黑"/>
                <a:cs typeface="+mn-cs"/>
              </a:rPr>
              <a:t>头部平台优势显著，资本引入加剧竞争</a:t>
            </a:r>
          </a:p>
        </p:txBody>
      </p:sp>
      <p:sp>
        <p:nvSpPr>
          <p:cNvPr id="15" name="文本框 14">
            <a:extLst>
              <a:ext uri="{FF2B5EF4-FFF2-40B4-BE49-F238E27FC236}">
                <a16:creationId xmlns:a16="http://schemas.microsoft.com/office/drawing/2014/main" id="{DBB34B0B-D737-41AD-AE95-18596C12E749}"/>
              </a:ext>
            </a:extLst>
          </p:cNvPr>
          <p:cNvSpPr txBox="1"/>
          <p:nvPr/>
        </p:nvSpPr>
        <p:spPr>
          <a:xfrm>
            <a:off x="761024" y="3097898"/>
            <a:ext cx="5507921" cy="1248740"/>
          </a:xfrm>
          <a:prstGeom prst="rect">
            <a:avLst/>
          </a:prstGeom>
          <a:noFill/>
        </p:spPr>
        <p:txBody>
          <a:bodyPr wrap="square" rtlCol="0">
            <a:spAutoFit/>
          </a:bodyPr>
          <a:lstStyle/>
          <a:p>
            <a:pPr marL="0" marR="0" lvl="0" indent="0" algn="just" defTabSz="914400" rtl="0" eaLnBrk="1" fontAlgn="auto" latinLnBrk="0" hangingPunct="0">
              <a:lnSpc>
                <a:spcPct val="12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00000"/>
                </a:solidFill>
                <a:effectLst/>
                <a:uLnTx/>
                <a:uFillTx/>
                <a:latin typeface="Arial"/>
                <a:ea typeface="微软雅黑"/>
                <a:cs typeface="+mn-cs"/>
              </a:rPr>
              <a:t>2021</a:t>
            </a: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年</a:t>
            </a:r>
            <a:r>
              <a:rPr kumimoji="0" lang="en-US" altLang="zh-CN" sz="1600" b="0" i="0" u="none" strike="noStrike" kern="1200" cap="none" spc="0" normalizeH="0" baseline="0" noProof="0" dirty="0">
                <a:ln>
                  <a:noFill/>
                </a:ln>
                <a:solidFill>
                  <a:srgbClr val="000000"/>
                </a:solidFill>
                <a:effectLst/>
                <a:uLnTx/>
                <a:uFillTx/>
                <a:latin typeface="Arial"/>
                <a:ea typeface="微软雅黑"/>
                <a:cs typeface="+mn-cs"/>
              </a:rPr>
              <a:t>2</a:t>
            </a: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月</a:t>
            </a:r>
            <a:r>
              <a:rPr kumimoji="0" lang="en-US" altLang="zh-CN" sz="1600" b="0" i="0" u="none" strike="noStrike" kern="1200" cap="none" spc="0" normalizeH="0" baseline="0" noProof="0" dirty="0">
                <a:ln>
                  <a:noFill/>
                </a:ln>
                <a:solidFill>
                  <a:srgbClr val="000000"/>
                </a:solidFill>
                <a:effectLst/>
                <a:uLnTx/>
                <a:uFillTx/>
                <a:latin typeface="Arial"/>
                <a:ea typeface="微软雅黑"/>
                <a:cs typeface="+mn-cs"/>
              </a:rPr>
              <a:t>5</a:t>
            </a: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日，</a:t>
            </a:r>
            <a:r>
              <a:rPr kumimoji="0" lang="en-US" altLang="zh-CN" sz="1600" b="0" i="0" u="none" strike="noStrike" kern="1200" cap="none" spc="0" normalizeH="0" baseline="0" noProof="0" dirty="0">
                <a:ln>
                  <a:noFill/>
                </a:ln>
                <a:solidFill>
                  <a:srgbClr val="000000"/>
                </a:solidFill>
                <a:effectLst/>
                <a:uLnTx/>
                <a:uFillTx/>
                <a:latin typeface="Arial"/>
                <a:ea typeface="微软雅黑"/>
                <a:cs typeface="+mn-cs"/>
              </a:rPr>
              <a:t>A</a:t>
            </a: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某某上市当天市值突破</a:t>
            </a:r>
            <a:r>
              <a:rPr kumimoji="0" lang="en-US" altLang="zh-CN" sz="1600" b="0" i="0" u="none" strike="noStrike" kern="1200" cap="none" spc="0" normalizeH="0" baseline="0" noProof="0" dirty="0">
                <a:ln>
                  <a:noFill/>
                </a:ln>
                <a:solidFill>
                  <a:srgbClr val="000000"/>
                </a:solidFill>
                <a:effectLst/>
                <a:uLnTx/>
                <a:uFillTx/>
                <a:latin typeface="Arial"/>
                <a:ea typeface="微软雅黑"/>
                <a:cs typeface="+mn-cs"/>
              </a:rPr>
              <a:t>1791</a:t>
            </a: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亿美元，成为上市中国互联网企业第五位。另一方面，</a:t>
            </a:r>
            <a:r>
              <a:rPr kumimoji="0" lang="en-US" altLang="zh-CN" sz="1600" b="0" i="0" u="none" strike="noStrike" kern="1200" cap="none" spc="0" normalizeH="0" baseline="0" noProof="0" dirty="0">
                <a:ln>
                  <a:noFill/>
                </a:ln>
                <a:solidFill>
                  <a:srgbClr val="000000"/>
                </a:solidFill>
                <a:effectLst/>
                <a:uLnTx/>
                <a:uFillTx/>
                <a:latin typeface="Arial"/>
                <a:ea typeface="微软雅黑"/>
                <a:cs typeface="+mn-cs"/>
              </a:rPr>
              <a:t>A</a:t>
            </a: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某某、</a:t>
            </a:r>
            <a:r>
              <a:rPr kumimoji="0" lang="en-US" altLang="zh-CN" sz="1600" b="0" i="0" u="none" strike="noStrike" kern="1200" cap="none" spc="0" normalizeH="0" baseline="0" noProof="0" dirty="0">
                <a:ln>
                  <a:noFill/>
                </a:ln>
                <a:solidFill>
                  <a:srgbClr val="000000"/>
                </a:solidFill>
                <a:effectLst/>
                <a:uLnTx/>
                <a:uFillTx/>
                <a:latin typeface="Arial"/>
                <a:ea typeface="微软雅黑"/>
                <a:cs typeface="+mn-cs"/>
              </a:rPr>
              <a:t>B</a:t>
            </a: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某某两家公司的营收压力还将持续增长，打造闭环生态并加快流量变现刻不容缓，短视频行业开始内卷</a:t>
            </a:r>
          </a:p>
        </p:txBody>
      </p:sp>
      <p:sp>
        <p:nvSpPr>
          <p:cNvPr id="16" name="文本框 15">
            <a:extLst>
              <a:ext uri="{FF2B5EF4-FFF2-40B4-BE49-F238E27FC236}">
                <a16:creationId xmlns:a16="http://schemas.microsoft.com/office/drawing/2014/main" id="{2A10F214-2A66-4B28-A16D-3940C3645B19}"/>
              </a:ext>
            </a:extLst>
          </p:cNvPr>
          <p:cNvSpPr txBox="1"/>
          <p:nvPr/>
        </p:nvSpPr>
        <p:spPr>
          <a:xfrm>
            <a:off x="761025" y="4541569"/>
            <a:ext cx="249299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5BA1E7"/>
                </a:solidFill>
                <a:effectLst/>
                <a:uLnTx/>
                <a:uFillTx/>
                <a:latin typeface="Arial"/>
                <a:ea typeface="微软雅黑"/>
                <a:cs typeface="+mn-cs"/>
              </a:rPr>
              <a:t>本地服务催动商业变现</a:t>
            </a:r>
          </a:p>
        </p:txBody>
      </p:sp>
      <p:sp>
        <p:nvSpPr>
          <p:cNvPr id="17" name="文本框 16">
            <a:extLst>
              <a:ext uri="{FF2B5EF4-FFF2-40B4-BE49-F238E27FC236}">
                <a16:creationId xmlns:a16="http://schemas.microsoft.com/office/drawing/2014/main" id="{2EFC9E97-9BEA-4752-9DC9-63C4A7BB1955}"/>
              </a:ext>
            </a:extLst>
          </p:cNvPr>
          <p:cNvSpPr txBox="1"/>
          <p:nvPr/>
        </p:nvSpPr>
        <p:spPr>
          <a:xfrm>
            <a:off x="761024" y="4914737"/>
            <a:ext cx="5507921" cy="1248740"/>
          </a:xfrm>
          <a:prstGeom prst="rect">
            <a:avLst/>
          </a:prstGeom>
          <a:noFill/>
        </p:spPr>
        <p:txBody>
          <a:bodyPr wrap="square" rtlCol="0">
            <a:spAutoFit/>
          </a:bodyPr>
          <a:lstStyle/>
          <a:p>
            <a:pPr marL="0" marR="0" lvl="0" indent="0" algn="just"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短视频行业市场规模达</a:t>
            </a:r>
            <a:r>
              <a:rPr kumimoji="0" lang="en-US" altLang="zh-CN" sz="1600" b="0" i="0" u="none" strike="noStrike" kern="1200" cap="none" spc="0" normalizeH="0" baseline="0" noProof="0" dirty="0">
                <a:ln>
                  <a:noFill/>
                </a:ln>
                <a:solidFill>
                  <a:srgbClr val="000000"/>
                </a:solidFill>
                <a:effectLst/>
                <a:uLnTx/>
                <a:uFillTx/>
                <a:latin typeface="Arial"/>
                <a:ea typeface="微软雅黑"/>
                <a:cs typeface="+mn-cs"/>
              </a:rPr>
              <a:t>1048.3</a:t>
            </a: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亿元，广告</a:t>
            </a:r>
            <a:r>
              <a:rPr kumimoji="0" lang="en-US" altLang="zh-CN" sz="1600" b="0" i="0" u="none" strike="noStrike" kern="1200" cap="none" spc="0" normalizeH="0" baseline="0" noProof="0" dirty="0">
                <a:ln>
                  <a:noFill/>
                </a:ln>
                <a:solidFill>
                  <a:srgbClr val="000000"/>
                </a:solidFill>
                <a:effectLst/>
                <a:uLnTx/>
                <a:uFillTx/>
                <a:latin typeface="Arial"/>
                <a:ea typeface="微软雅黑"/>
                <a:cs typeface="+mn-cs"/>
              </a:rPr>
              <a:t>+</a:t>
            </a: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打赏仍是平台的主要获利渠道，占比近</a:t>
            </a:r>
            <a:r>
              <a:rPr kumimoji="0" lang="en-US" altLang="zh-CN" sz="1600" b="0" i="0" u="none" strike="noStrike" kern="1200" cap="none" spc="0" normalizeH="0" baseline="0" noProof="0" dirty="0">
                <a:ln>
                  <a:noFill/>
                </a:ln>
                <a:solidFill>
                  <a:srgbClr val="000000"/>
                </a:solidFill>
                <a:effectLst/>
                <a:uLnTx/>
                <a:uFillTx/>
                <a:latin typeface="Arial"/>
                <a:ea typeface="微软雅黑"/>
                <a:cs typeface="+mn-cs"/>
              </a:rPr>
              <a:t>90%</a:t>
            </a: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。从内容入手，借助高频刚需的本地餐饮、生活服务等场景带动电商发展，有望激发用户需求，成为行业变现的新增长点</a:t>
            </a:r>
          </a:p>
        </p:txBody>
      </p:sp>
      <p:grpSp>
        <p:nvGrpSpPr>
          <p:cNvPr id="20" name="组合 19">
            <a:extLst>
              <a:ext uri="{FF2B5EF4-FFF2-40B4-BE49-F238E27FC236}">
                <a16:creationId xmlns:a16="http://schemas.microsoft.com/office/drawing/2014/main" id="{862C9F62-A124-4E6A-9C7E-652B9151B8EB}"/>
              </a:ext>
            </a:extLst>
          </p:cNvPr>
          <p:cNvGrpSpPr/>
          <p:nvPr/>
        </p:nvGrpSpPr>
        <p:grpSpPr>
          <a:xfrm>
            <a:off x="479427" y="1270974"/>
            <a:ext cx="238125" cy="238125"/>
            <a:chOff x="953427" y="1464945"/>
            <a:chExt cx="238125" cy="238125"/>
          </a:xfrm>
        </p:grpSpPr>
        <p:sp>
          <p:nvSpPr>
            <p:cNvPr id="18" name="椭圆 17">
              <a:extLst>
                <a:ext uri="{FF2B5EF4-FFF2-40B4-BE49-F238E27FC236}">
                  <a16:creationId xmlns:a16="http://schemas.microsoft.com/office/drawing/2014/main" id="{E682931B-82A1-4A85-A657-8C0BF1142034}"/>
                </a:ext>
              </a:extLst>
            </p:cNvPr>
            <p:cNvSpPr/>
            <p:nvPr/>
          </p:nvSpPr>
          <p:spPr>
            <a:xfrm>
              <a:off x="953427" y="1464945"/>
              <a:ext cx="238125" cy="238125"/>
            </a:xfrm>
            <a:prstGeom prst="ellipse">
              <a:avLst/>
            </a:prstGeom>
            <a:gradFill>
              <a:gsLst>
                <a:gs pos="0">
                  <a:schemeClr val="accent3"/>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9" name="等腰三角形 18">
              <a:extLst>
                <a:ext uri="{FF2B5EF4-FFF2-40B4-BE49-F238E27FC236}">
                  <a16:creationId xmlns:a16="http://schemas.microsoft.com/office/drawing/2014/main" id="{98A68E99-3904-4788-9F4D-0443584928BA}"/>
                </a:ext>
              </a:extLst>
            </p:cNvPr>
            <p:cNvSpPr/>
            <p:nvPr/>
          </p:nvSpPr>
          <p:spPr>
            <a:xfrm rot="5400000">
              <a:off x="1023594" y="1540503"/>
              <a:ext cx="116840" cy="829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grpSp>
      <p:grpSp>
        <p:nvGrpSpPr>
          <p:cNvPr id="21" name="组合 20">
            <a:extLst>
              <a:ext uri="{FF2B5EF4-FFF2-40B4-BE49-F238E27FC236}">
                <a16:creationId xmlns:a16="http://schemas.microsoft.com/office/drawing/2014/main" id="{D9FAC4E9-A5BE-433F-88CA-81812A4EEBCB}"/>
              </a:ext>
            </a:extLst>
          </p:cNvPr>
          <p:cNvGrpSpPr/>
          <p:nvPr/>
        </p:nvGrpSpPr>
        <p:grpSpPr>
          <a:xfrm>
            <a:off x="479426" y="2796366"/>
            <a:ext cx="238125" cy="238125"/>
            <a:chOff x="953427" y="1464945"/>
            <a:chExt cx="238125" cy="238125"/>
          </a:xfrm>
        </p:grpSpPr>
        <p:sp>
          <p:nvSpPr>
            <p:cNvPr id="22" name="椭圆 21">
              <a:extLst>
                <a:ext uri="{FF2B5EF4-FFF2-40B4-BE49-F238E27FC236}">
                  <a16:creationId xmlns:a16="http://schemas.microsoft.com/office/drawing/2014/main" id="{E9C6610A-BC43-4DE2-AF89-B17F3B961BAF}"/>
                </a:ext>
              </a:extLst>
            </p:cNvPr>
            <p:cNvSpPr/>
            <p:nvPr/>
          </p:nvSpPr>
          <p:spPr>
            <a:xfrm>
              <a:off x="953427" y="1464945"/>
              <a:ext cx="238125" cy="238125"/>
            </a:xfrm>
            <a:prstGeom prst="ellipse">
              <a:avLst/>
            </a:prstGeom>
            <a:gradFill>
              <a:gsLst>
                <a:gs pos="0">
                  <a:schemeClr val="accent3"/>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3" name="等腰三角形 22">
              <a:extLst>
                <a:ext uri="{FF2B5EF4-FFF2-40B4-BE49-F238E27FC236}">
                  <a16:creationId xmlns:a16="http://schemas.microsoft.com/office/drawing/2014/main" id="{C933A9B7-0E2C-4443-AA25-AC4CA56D8566}"/>
                </a:ext>
              </a:extLst>
            </p:cNvPr>
            <p:cNvSpPr/>
            <p:nvPr/>
          </p:nvSpPr>
          <p:spPr>
            <a:xfrm rot="5400000">
              <a:off x="1023594" y="1540503"/>
              <a:ext cx="116840" cy="829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grpSp>
      <p:grpSp>
        <p:nvGrpSpPr>
          <p:cNvPr id="24" name="组合 23">
            <a:extLst>
              <a:ext uri="{FF2B5EF4-FFF2-40B4-BE49-F238E27FC236}">
                <a16:creationId xmlns:a16="http://schemas.microsoft.com/office/drawing/2014/main" id="{EFE7EFD3-AA24-43A5-8461-FAB33F54F420}"/>
              </a:ext>
            </a:extLst>
          </p:cNvPr>
          <p:cNvGrpSpPr/>
          <p:nvPr/>
        </p:nvGrpSpPr>
        <p:grpSpPr>
          <a:xfrm>
            <a:off x="479425" y="4607172"/>
            <a:ext cx="238125" cy="238125"/>
            <a:chOff x="953427" y="1464945"/>
            <a:chExt cx="238125" cy="238125"/>
          </a:xfrm>
        </p:grpSpPr>
        <p:sp>
          <p:nvSpPr>
            <p:cNvPr id="25" name="椭圆 24">
              <a:extLst>
                <a:ext uri="{FF2B5EF4-FFF2-40B4-BE49-F238E27FC236}">
                  <a16:creationId xmlns:a16="http://schemas.microsoft.com/office/drawing/2014/main" id="{C758E45A-14D7-489F-AE4D-3720DDF81722}"/>
                </a:ext>
              </a:extLst>
            </p:cNvPr>
            <p:cNvSpPr/>
            <p:nvPr/>
          </p:nvSpPr>
          <p:spPr>
            <a:xfrm>
              <a:off x="953427" y="1464945"/>
              <a:ext cx="238125" cy="238125"/>
            </a:xfrm>
            <a:prstGeom prst="ellipse">
              <a:avLst/>
            </a:prstGeom>
            <a:gradFill>
              <a:gsLst>
                <a:gs pos="0">
                  <a:schemeClr val="accent3"/>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6" name="等腰三角形 25">
              <a:extLst>
                <a:ext uri="{FF2B5EF4-FFF2-40B4-BE49-F238E27FC236}">
                  <a16:creationId xmlns:a16="http://schemas.microsoft.com/office/drawing/2014/main" id="{EC63C607-F9F6-457E-8A3B-0DF230112A95}"/>
                </a:ext>
              </a:extLst>
            </p:cNvPr>
            <p:cNvSpPr/>
            <p:nvPr/>
          </p:nvSpPr>
          <p:spPr>
            <a:xfrm rot="5400000">
              <a:off x="1023594" y="1540503"/>
              <a:ext cx="116840" cy="829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grpSp>
    </p:spTree>
    <p:extLst>
      <p:ext uri="{BB962C8B-B14F-4D97-AF65-F5344CB8AC3E}">
        <p14:creationId xmlns:p14="http://schemas.microsoft.com/office/powerpoint/2010/main" val="492038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28"/>
                                        </p:tgtEl>
                                        <p:attrNameLst>
                                          <p:attrName>style.visibility</p:attrName>
                                        </p:attrNameLst>
                                      </p:cBhvr>
                                      <p:to>
                                        <p:strVal val="hidden"/>
                                      </p:to>
                                    </p:set>
                                  </p:childTnLst>
                                </p:cTn>
                              </p:par>
                            </p:childTnLst>
                          </p:cTn>
                        </p:par>
                        <p:par>
                          <p:cTn id="7" fill="hold">
                            <p:stCondLst>
                              <p:cond delay="0"/>
                            </p:stCondLst>
                            <p:childTnLst>
                              <p:par>
                                <p:cTn id="8" presetID="1" presetClass="mediacall" presetSubtype="0" fill="hold" nodeType="afterEffect">
                                  <p:stCondLst>
                                    <p:cond delay="0"/>
                                  </p:stCondLst>
                                  <p:childTnLst>
                                    <p:cmd type="call" cmd="playFrom(0.0)">
                                      <p:cBhvr>
                                        <p:cTn id="9" dur="500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10" repeatCount="indefinite" fill="hold" display="0">
                  <p:stCondLst>
                    <p:cond delay="indefinite"/>
                  </p:stCondLst>
                </p:cTn>
                <p:tgtEl>
                  <p:spTgt spid="6"/>
                </p:tgtEl>
              </p:cMediaNode>
            </p:video>
            <p:seq concurrent="1" nextAc="seek">
              <p:cTn id="11" restart="whenNotActive" fill="hold" evtFilter="cancelBubble" nodeType="interactiveSeq">
                <p:stCondLst>
                  <p:cond evt="onClick" delay="0">
                    <p:tgtEl>
                      <p:spTgt spid="6"/>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36FFF91D-22A0-4E7E-81FD-0B9079C9DFDB}"/>
              </a:ext>
            </a:extLst>
          </p:cNvPr>
          <p:cNvSpPr>
            <a:spLocks noGrp="1"/>
          </p:cNvSpPr>
          <p:nvPr>
            <p:ph type="body" sz="quarter" idx="10"/>
          </p:nvPr>
        </p:nvSpPr>
        <p:spPr/>
        <p:txBody>
          <a:bodyPr/>
          <a:lstStyle/>
          <a:p>
            <a:r>
              <a:rPr lang="zh-CN" altLang="en-US" dirty="0"/>
              <a:t>破局之道</a:t>
            </a:r>
            <a:r>
              <a:rPr lang="en-US" altLang="zh-CN" dirty="0"/>
              <a:t>—</a:t>
            </a:r>
            <a:r>
              <a:rPr lang="zh-CN" altLang="en-US" dirty="0"/>
              <a:t>完善供应链</a:t>
            </a:r>
          </a:p>
        </p:txBody>
      </p:sp>
      <p:pic>
        <p:nvPicPr>
          <p:cNvPr id="4" name="图片 3">
            <a:extLst>
              <a:ext uri="{FF2B5EF4-FFF2-40B4-BE49-F238E27FC236}">
                <a16:creationId xmlns:a16="http://schemas.microsoft.com/office/drawing/2014/main" id="{BE45F828-189A-4D01-BDBE-9A33BC2781E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344992" y="3657600"/>
            <a:ext cx="3751008" cy="2429770"/>
          </a:xfrm>
          <a:prstGeom prst="rect">
            <a:avLst/>
          </a:prstGeom>
        </p:spPr>
      </p:pic>
      <p:pic>
        <p:nvPicPr>
          <p:cNvPr id="6" name="图片 5">
            <a:extLst>
              <a:ext uri="{FF2B5EF4-FFF2-40B4-BE49-F238E27FC236}">
                <a16:creationId xmlns:a16="http://schemas.microsoft.com/office/drawing/2014/main" id="{FA986ADD-C51E-47EA-AF4F-A6A0AC33099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096000" y="1227829"/>
            <a:ext cx="3751008" cy="2429771"/>
          </a:xfrm>
          <a:prstGeom prst="rect">
            <a:avLst/>
          </a:prstGeom>
        </p:spPr>
      </p:pic>
      <p:sp>
        <p:nvSpPr>
          <p:cNvPr id="7" name="矩形 6">
            <a:extLst>
              <a:ext uri="{FF2B5EF4-FFF2-40B4-BE49-F238E27FC236}">
                <a16:creationId xmlns:a16="http://schemas.microsoft.com/office/drawing/2014/main" id="{6ABBD59D-3F1F-41C2-A933-19E8DB5BED37}"/>
              </a:ext>
            </a:extLst>
          </p:cNvPr>
          <p:cNvSpPr/>
          <p:nvPr/>
        </p:nvSpPr>
        <p:spPr>
          <a:xfrm>
            <a:off x="2344992" y="1227829"/>
            <a:ext cx="3751008" cy="24297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 name="矩形 7">
            <a:extLst>
              <a:ext uri="{FF2B5EF4-FFF2-40B4-BE49-F238E27FC236}">
                <a16:creationId xmlns:a16="http://schemas.microsoft.com/office/drawing/2014/main" id="{F9D2AD59-773E-4D89-8B06-868BD46CE9F2}"/>
              </a:ext>
            </a:extLst>
          </p:cNvPr>
          <p:cNvSpPr/>
          <p:nvPr/>
        </p:nvSpPr>
        <p:spPr>
          <a:xfrm>
            <a:off x="6096000" y="3657600"/>
            <a:ext cx="3751008" cy="242977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9" name="文本框 8">
            <a:extLst>
              <a:ext uri="{FF2B5EF4-FFF2-40B4-BE49-F238E27FC236}">
                <a16:creationId xmlns:a16="http://schemas.microsoft.com/office/drawing/2014/main" id="{C2598BBD-04A6-4698-A96E-4D6D55E9810C}"/>
              </a:ext>
            </a:extLst>
          </p:cNvPr>
          <p:cNvSpPr txBox="1"/>
          <p:nvPr/>
        </p:nvSpPr>
        <p:spPr>
          <a:xfrm>
            <a:off x="2595718" y="1592953"/>
            <a:ext cx="226215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FFFFFF"/>
                </a:solidFill>
                <a:effectLst/>
                <a:uLnTx/>
                <a:uFillTx/>
                <a:latin typeface="Arial"/>
                <a:ea typeface="微软雅黑"/>
                <a:cs typeface="+mn-cs"/>
              </a:rPr>
              <a:t>创造场景，丰富渠道</a:t>
            </a:r>
          </a:p>
        </p:txBody>
      </p:sp>
      <p:sp>
        <p:nvSpPr>
          <p:cNvPr id="10" name="文本框 9">
            <a:extLst>
              <a:ext uri="{FF2B5EF4-FFF2-40B4-BE49-F238E27FC236}">
                <a16:creationId xmlns:a16="http://schemas.microsoft.com/office/drawing/2014/main" id="{342CB4BB-8722-4D11-B6F1-26BB4CFA3C66}"/>
              </a:ext>
            </a:extLst>
          </p:cNvPr>
          <p:cNvSpPr txBox="1"/>
          <p:nvPr/>
        </p:nvSpPr>
        <p:spPr>
          <a:xfrm>
            <a:off x="2595718" y="1972117"/>
            <a:ext cx="3322944" cy="1248740"/>
          </a:xfrm>
          <a:prstGeom prst="rect">
            <a:avLst/>
          </a:prstGeom>
          <a:noFill/>
        </p:spPr>
        <p:txBody>
          <a:bodyPr wrap="squar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Arial"/>
                <a:ea typeface="微软雅黑"/>
                <a:cs typeface="+mn-cs"/>
              </a:rPr>
              <a:t>补充兴趣关注、长尾需求和本地生活的消费场景和内容场景，深度结合广告、打赏、电商等变现模式，丰富营收结构</a:t>
            </a:r>
          </a:p>
        </p:txBody>
      </p:sp>
      <p:sp>
        <p:nvSpPr>
          <p:cNvPr id="11" name="等腰三角形 10">
            <a:extLst>
              <a:ext uri="{FF2B5EF4-FFF2-40B4-BE49-F238E27FC236}">
                <a16:creationId xmlns:a16="http://schemas.microsoft.com/office/drawing/2014/main" id="{7EC0FA8A-2605-453F-9E15-62ADBCEBCB90}"/>
              </a:ext>
            </a:extLst>
          </p:cNvPr>
          <p:cNvSpPr/>
          <p:nvPr/>
        </p:nvSpPr>
        <p:spPr>
          <a:xfrm rot="5400000">
            <a:off x="4876398" y="1675688"/>
            <a:ext cx="224984" cy="20386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2" name="文本框 11">
            <a:extLst>
              <a:ext uri="{FF2B5EF4-FFF2-40B4-BE49-F238E27FC236}">
                <a16:creationId xmlns:a16="http://schemas.microsoft.com/office/drawing/2014/main" id="{0DA81752-0FD3-445C-9D5E-1BD956B9341E}"/>
              </a:ext>
            </a:extLst>
          </p:cNvPr>
          <p:cNvSpPr txBox="1"/>
          <p:nvPr/>
        </p:nvSpPr>
        <p:spPr>
          <a:xfrm>
            <a:off x="6343774" y="4019859"/>
            <a:ext cx="180049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FFFFFF"/>
                </a:solidFill>
                <a:effectLst/>
                <a:uLnTx/>
                <a:uFillTx/>
                <a:latin typeface="Arial"/>
                <a:ea typeface="微软雅黑"/>
                <a:cs typeface="+mn-cs"/>
              </a:rPr>
              <a:t>完善商品供应链</a:t>
            </a:r>
          </a:p>
        </p:txBody>
      </p:sp>
      <p:sp>
        <p:nvSpPr>
          <p:cNvPr id="13" name="文本框 12">
            <a:extLst>
              <a:ext uri="{FF2B5EF4-FFF2-40B4-BE49-F238E27FC236}">
                <a16:creationId xmlns:a16="http://schemas.microsoft.com/office/drawing/2014/main" id="{A7CB97EE-ABE4-4F83-A107-0C1AB866C483}"/>
              </a:ext>
            </a:extLst>
          </p:cNvPr>
          <p:cNvSpPr txBox="1"/>
          <p:nvPr/>
        </p:nvSpPr>
        <p:spPr>
          <a:xfrm>
            <a:off x="6343774" y="4399023"/>
            <a:ext cx="3322944" cy="1544205"/>
          </a:xfrm>
          <a:prstGeom prst="rect">
            <a:avLst/>
          </a:prstGeom>
          <a:noFill/>
        </p:spPr>
        <p:txBody>
          <a:bodyPr wrap="square" rtlCol="0">
            <a:spAutoFit/>
          </a:bodyPr>
          <a:lstStyle/>
          <a:p>
            <a:pPr marL="0" marR="0" lvl="0" indent="0" algn="just"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Arial"/>
                <a:ea typeface="微软雅黑"/>
                <a:cs typeface="+mn-cs"/>
              </a:rPr>
              <a:t>产品的供应链和服务是电商变现的根基，需平台提供更多的支持和监督。面对</a:t>
            </a:r>
            <a:r>
              <a:rPr kumimoji="0" lang="en-US" altLang="zh-CN" sz="1600" b="0" i="0" u="none" strike="noStrike" kern="1200" cap="none" spc="0" normalizeH="0" baseline="0" noProof="0" dirty="0">
                <a:ln>
                  <a:noFill/>
                </a:ln>
                <a:solidFill>
                  <a:srgbClr val="FFFFFF"/>
                </a:solidFill>
                <a:effectLst/>
                <a:uLnTx/>
                <a:uFillTx/>
                <a:latin typeface="Arial"/>
                <a:ea typeface="微软雅黑"/>
                <a:cs typeface="+mn-cs"/>
              </a:rPr>
              <a:t>A</a:t>
            </a:r>
            <a:r>
              <a:rPr kumimoji="0" lang="zh-CN" altLang="en-US" sz="1600" b="0" i="0" u="none" strike="noStrike" kern="1200" cap="none" spc="0" normalizeH="0" baseline="0" noProof="0" dirty="0">
                <a:ln>
                  <a:noFill/>
                </a:ln>
                <a:solidFill>
                  <a:srgbClr val="FFFFFF"/>
                </a:solidFill>
                <a:effectLst/>
                <a:uLnTx/>
                <a:uFillTx/>
                <a:latin typeface="Arial"/>
                <a:ea typeface="微软雅黑"/>
                <a:cs typeface="+mn-cs"/>
              </a:rPr>
              <a:t>产品的“流量内部循环”优势，</a:t>
            </a:r>
            <a:r>
              <a:rPr kumimoji="0" lang="en-US" altLang="zh-CN" sz="1600" b="0" i="0" u="none" strike="noStrike" kern="1200" cap="none" spc="0" normalizeH="0" baseline="0" noProof="0" dirty="0">
                <a:ln>
                  <a:noFill/>
                </a:ln>
                <a:solidFill>
                  <a:srgbClr val="FFFFFF"/>
                </a:solidFill>
                <a:effectLst/>
                <a:uLnTx/>
                <a:uFillTx/>
                <a:latin typeface="Arial"/>
                <a:ea typeface="微软雅黑"/>
                <a:cs typeface="+mn-cs"/>
              </a:rPr>
              <a:t>B</a:t>
            </a:r>
            <a:r>
              <a:rPr kumimoji="0" lang="zh-CN" altLang="en-US" sz="1600" b="0" i="0" u="none" strike="noStrike" kern="1200" cap="none" spc="0" normalizeH="0" baseline="0" noProof="0" dirty="0">
                <a:ln>
                  <a:noFill/>
                </a:ln>
                <a:solidFill>
                  <a:srgbClr val="FFFFFF"/>
                </a:solidFill>
                <a:effectLst/>
                <a:uLnTx/>
                <a:uFillTx/>
                <a:latin typeface="Arial"/>
                <a:ea typeface="微软雅黑"/>
                <a:cs typeface="+mn-cs"/>
              </a:rPr>
              <a:t>产品和</a:t>
            </a:r>
            <a:r>
              <a:rPr kumimoji="0" lang="en-US" altLang="zh-CN" sz="1600" b="0" i="0" u="none" strike="noStrike" kern="1200" cap="none" spc="0" normalizeH="0" baseline="0" noProof="0" dirty="0">
                <a:ln>
                  <a:noFill/>
                </a:ln>
                <a:solidFill>
                  <a:srgbClr val="FFFFFF"/>
                </a:solidFill>
                <a:effectLst/>
                <a:uLnTx/>
                <a:uFillTx/>
                <a:latin typeface="Arial"/>
                <a:ea typeface="微软雅黑"/>
                <a:cs typeface="+mn-cs"/>
              </a:rPr>
              <a:t>C</a:t>
            </a:r>
            <a:r>
              <a:rPr kumimoji="0" lang="zh-CN" altLang="en-US" sz="1600" b="0" i="0" u="none" strike="noStrike" kern="1200" cap="none" spc="0" normalizeH="0" baseline="0" noProof="0" dirty="0">
                <a:ln>
                  <a:noFill/>
                </a:ln>
                <a:solidFill>
                  <a:srgbClr val="FFFFFF"/>
                </a:solidFill>
                <a:effectLst/>
                <a:uLnTx/>
                <a:uFillTx/>
                <a:latin typeface="Arial"/>
                <a:ea typeface="微软雅黑"/>
                <a:cs typeface="+mn-cs"/>
              </a:rPr>
              <a:t>产品还需尽快解决购买等环节的技术依赖问题</a:t>
            </a:r>
          </a:p>
        </p:txBody>
      </p:sp>
      <p:sp>
        <p:nvSpPr>
          <p:cNvPr id="14" name="等腰三角形 13">
            <a:extLst>
              <a:ext uri="{FF2B5EF4-FFF2-40B4-BE49-F238E27FC236}">
                <a16:creationId xmlns:a16="http://schemas.microsoft.com/office/drawing/2014/main" id="{46802A0A-B2EA-4A1B-A41C-7D1838D14028}"/>
              </a:ext>
            </a:extLst>
          </p:cNvPr>
          <p:cNvSpPr/>
          <p:nvPr/>
        </p:nvSpPr>
        <p:spPr>
          <a:xfrm rot="16200000" flipH="1">
            <a:off x="8167458" y="4102594"/>
            <a:ext cx="224984" cy="20386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grpSp>
        <p:nvGrpSpPr>
          <p:cNvPr id="28" name="组合 27">
            <a:extLst>
              <a:ext uri="{FF2B5EF4-FFF2-40B4-BE49-F238E27FC236}">
                <a16:creationId xmlns:a16="http://schemas.microsoft.com/office/drawing/2014/main" id="{0A9FCCF0-C86E-496C-8D7B-5B3A8DC9ECE7}"/>
              </a:ext>
            </a:extLst>
          </p:cNvPr>
          <p:cNvGrpSpPr/>
          <p:nvPr/>
        </p:nvGrpSpPr>
        <p:grpSpPr>
          <a:xfrm>
            <a:off x="480134" y="2416429"/>
            <a:ext cx="324234" cy="2482339"/>
            <a:chOff x="448548" y="2442714"/>
            <a:chExt cx="324234" cy="2482339"/>
          </a:xfrm>
        </p:grpSpPr>
        <p:sp>
          <p:nvSpPr>
            <p:cNvPr id="3" name="椭圆 2">
              <a:extLst>
                <a:ext uri="{FF2B5EF4-FFF2-40B4-BE49-F238E27FC236}">
                  <a16:creationId xmlns:a16="http://schemas.microsoft.com/office/drawing/2014/main" id="{0DC67D30-0242-48D6-8A2E-93BBD51AB155}"/>
                </a:ext>
              </a:extLst>
            </p:cNvPr>
            <p:cNvSpPr/>
            <p:nvPr/>
          </p:nvSpPr>
          <p:spPr>
            <a:xfrm>
              <a:off x="558097" y="2442714"/>
              <a:ext cx="105136" cy="105136"/>
            </a:xfrm>
            <a:prstGeom prst="ellipse">
              <a:avLst/>
            </a:prstGeom>
            <a:solidFill>
              <a:schemeClr val="accent2">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5" name="椭圆 14">
              <a:extLst>
                <a:ext uri="{FF2B5EF4-FFF2-40B4-BE49-F238E27FC236}">
                  <a16:creationId xmlns:a16="http://schemas.microsoft.com/office/drawing/2014/main" id="{755603D6-2E97-4189-9BEE-66D2B0FC9193}"/>
                </a:ext>
              </a:extLst>
            </p:cNvPr>
            <p:cNvSpPr/>
            <p:nvPr/>
          </p:nvSpPr>
          <p:spPr>
            <a:xfrm>
              <a:off x="558097" y="2982240"/>
              <a:ext cx="105136" cy="105136"/>
            </a:xfrm>
            <a:prstGeom prst="ellipse">
              <a:avLst/>
            </a:prstGeom>
            <a:solidFill>
              <a:schemeClr val="accent2">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6" name="椭圆 15">
              <a:extLst>
                <a:ext uri="{FF2B5EF4-FFF2-40B4-BE49-F238E27FC236}">
                  <a16:creationId xmlns:a16="http://schemas.microsoft.com/office/drawing/2014/main" id="{CD496F61-049C-45B1-B997-9EA99396F9B2}"/>
                </a:ext>
              </a:extLst>
            </p:cNvPr>
            <p:cNvSpPr/>
            <p:nvPr/>
          </p:nvSpPr>
          <p:spPr>
            <a:xfrm>
              <a:off x="448548" y="3521766"/>
              <a:ext cx="324234" cy="32423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7" name="椭圆 16">
              <a:extLst>
                <a:ext uri="{FF2B5EF4-FFF2-40B4-BE49-F238E27FC236}">
                  <a16:creationId xmlns:a16="http://schemas.microsoft.com/office/drawing/2014/main" id="{6FC118D9-EDCD-4F74-B38A-B12CD9756845}"/>
                </a:ext>
              </a:extLst>
            </p:cNvPr>
            <p:cNvSpPr/>
            <p:nvPr/>
          </p:nvSpPr>
          <p:spPr>
            <a:xfrm>
              <a:off x="558097" y="4280390"/>
              <a:ext cx="105136" cy="105136"/>
            </a:xfrm>
            <a:prstGeom prst="ellipse">
              <a:avLst/>
            </a:prstGeom>
            <a:solidFill>
              <a:schemeClr val="accent2">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8" name="椭圆 17">
              <a:extLst>
                <a:ext uri="{FF2B5EF4-FFF2-40B4-BE49-F238E27FC236}">
                  <a16:creationId xmlns:a16="http://schemas.microsoft.com/office/drawing/2014/main" id="{23D2CA7B-6157-4B4B-A50E-4A6CB6E51D6A}"/>
                </a:ext>
              </a:extLst>
            </p:cNvPr>
            <p:cNvSpPr/>
            <p:nvPr/>
          </p:nvSpPr>
          <p:spPr>
            <a:xfrm>
              <a:off x="558097" y="4819917"/>
              <a:ext cx="105136" cy="105136"/>
            </a:xfrm>
            <a:prstGeom prst="ellipse">
              <a:avLst/>
            </a:prstGeom>
            <a:solidFill>
              <a:schemeClr val="accent2">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cxnSp>
          <p:nvCxnSpPr>
            <p:cNvPr id="22" name="直接连接符 21">
              <a:extLst>
                <a:ext uri="{FF2B5EF4-FFF2-40B4-BE49-F238E27FC236}">
                  <a16:creationId xmlns:a16="http://schemas.microsoft.com/office/drawing/2014/main" id="{04BB29D4-CA8D-4E35-880B-D454AC746502}"/>
                </a:ext>
              </a:extLst>
            </p:cNvPr>
            <p:cNvCxnSpPr>
              <a:cxnSpLocks/>
            </p:cNvCxnSpPr>
            <p:nvPr/>
          </p:nvCxnSpPr>
          <p:spPr>
            <a:xfrm flipH="1">
              <a:off x="532167" y="3589020"/>
              <a:ext cx="111723" cy="94863"/>
            </a:xfrm>
            <a:prstGeom prst="line">
              <a:avLst/>
            </a:prstGeom>
            <a:ln w="1270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08D24FCD-5A31-408E-92D5-27301B29F136}"/>
                </a:ext>
              </a:extLst>
            </p:cNvPr>
            <p:cNvCxnSpPr>
              <a:cxnSpLocks/>
            </p:cNvCxnSpPr>
            <p:nvPr/>
          </p:nvCxnSpPr>
          <p:spPr>
            <a:xfrm flipH="1" flipV="1">
              <a:off x="532166" y="3683883"/>
              <a:ext cx="111723" cy="94863"/>
            </a:xfrm>
            <a:prstGeom prst="line">
              <a:avLst/>
            </a:prstGeom>
            <a:ln w="1270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nvGrpSpPr>
          <p:cNvPr id="29" name="组合 28">
            <a:extLst>
              <a:ext uri="{FF2B5EF4-FFF2-40B4-BE49-F238E27FC236}">
                <a16:creationId xmlns:a16="http://schemas.microsoft.com/office/drawing/2014/main" id="{FE2A32D5-4B0E-42EC-9275-7E6EB77D9946}"/>
              </a:ext>
            </a:extLst>
          </p:cNvPr>
          <p:cNvGrpSpPr/>
          <p:nvPr/>
        </p:nvGrpSpPr>
        <p:grpSpPr>
          <a:xfrm flipH="1">
            <a:off x="11387632" y="2416429"/>
            <a:ext cx="324234" cy="2482339"/>
            <a:chOff x="448548" y="2442714"/>
            <a:chExt cx="324234" cy="2482339"/>
          </a:xfrm>
        </p:grpSpPr>
        <p:sp>
          <p:nvSpPr>
            <p:cNvPr id="30" name="椭圆 29">
              <a:extLst>
                <a:ext uri="{FF2B5EF4-FFF2-40B4-BE49-F238E27FC236}">
                  <a16:creationId xmlns:a16="http://schemas.microsoft.com/office/drawing/2014/main" id="{6C5E3DCB-4CBD-4F6C-B211-07707BF73B4A}"/>
                </a:ext>
              </a:extLst>
            </p:cNvPr>
            <p:cNvSpPr/>
            <p:nvPr/>
          </p:nvSpPr>
          <p:spPr>
            <a:xfrm>
              <a:off x="558097" y="2442714"/>
              <a:ext cx="105136" cy="105136"/>
            </a:xfrm>
            <a:prstGeom prst="ellipse">
              <a:avLst/>
            </a:prstGeom>
            <a:solidFill>
              <a:schemeClr val="accent3">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1" name="椭圆 30">
              <a:extLst>
                <a:ext uri="{FF2B5EF4-FFF2-40B4-BE49-F238E27FC236}">
                  <a16:creationId xmlns:a16="http://schemas.microsoft.com/office/drawing/2014/main" id="{845A1D81-6BC2-4D47-996B-614C6DCE8661}"/>
                </a:ext>
              </a:extLst>
            </p:cNvPr>
            <p:cNvSpPr/>
            <p:nvPr/>
          </p:nvSpPr>
          <p:spPr>
            <a:xfrm>
              <a:off x="558097" y="2982240"/>
              <a:ext cx="105136" cy="105136"/>
            </a:xfrm>
            <a:prstGeom prst="ellipse">
              <a:avLst/>
            </a:prstGeom>
            <a:solidFill>
              <a:schemeClr val="accent3">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2" name="椭圆 31">
              <a:extLst>
                <a:ext uri="{FF2B5EF4-FFF2-40B4-BE49-F238E27FC236}">
                  <a16:creationId xmlns:a16="http://schemas.microsoft.com/office/drawing/2014/main" id="{43E3DC7A-D3A5-4ED1-BE02-44133B8DA839}"/>
                </a:ext>
              </a:extLst>
            </p:cNvPr>
            <p:cNvSpPr/>
            <p:nvPr/>
          </p:nvSpPr>
          <p:spPr>
            <a:xfrm>
              <a:off x="448548" y="3521766"/>
              <a:ext cx="324234" cy="32423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3" name="椭圆 32">
              <a:extLst>
                <a:ext uri="{FF2B5EF4-FFF2-40B4-BE49-F238E27FC236}">
                  <a16:creationId xmlns:a16="http://schemas.microsoft.com/office/drawing/2014/main" id="{21813000-3382-436A-BC92-C005F75B8C5F}"/>
                </a:ext>
              </a:extLst>
            </p:cNvPr>
            <p:cNvSpPr/>
            <p:nvPr/>
          </p:nvSpPr>
          <p:spPr>
            <a:xfrm>
              <a:off x="558097" y="4280390"/>
              <a:ext cx="105136" cy="105136"/>
            </a:xfrm>
            <a:prstGeom prst="ellipse">
              <a:avLst/>
            </a:prstGeom>
            <a:solidFill>
              <a:schemeClr val="accent3">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4" name="椭圆 33">
              <a:extLst>
                <a:ext uri="{FF2B5EF4-FFF2-40B4-BE49-F238E27FC236}">
                  <a16:creationId xmlns:a16="http://schemas.microsoft.com/office/drawing/2014/main" id="{5C2EE717-B191-4D73-8B9C-E55D4D94A4B7}"/>
                </a:ext>
              </a:extLst>
            </p:cNvPr>
            <p:cNvSpPr/>
            <p:nvPr/>
          </p:nvSpPr>
          <p:spPr>
            <a:xfrm>
              <a:off x="558097" y="4819917"/>
              <a:ext cx="105136" cy="105136"/>
            </a:xfrm>
            <a:prstGeom prst="ellipse">
              <a:avLst/>
            </a:prstGeom>
            <a:solidFill>
              <a:schemeClr val="accent3">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cxnSp>
          <p:nvCxnSpPr>
            <p:cNvPr id="35" name="直接连接符 34">
              <a:extLst>
                <a:ext uri="{FF2B5EF4-FFF2-40B4-BE49-F238E27FC236}">
                  <a16:creationId xmlns:a16="http://schemas.microsoft.com/office/drawing/2014/main" id="{95F6B775-DB2B-4AB0-9CCE-50F744286852}"/>
                </a:ext>
              </a:extLst>
            </p:cNvPr>
            <p:cNvCxnSpPr>
              <a:cxnSpLocks/>
            </p:cNvCxnSpPr>
            <p:nvPr/>
          </p:nvCxnSpPr>
          <p:spPr>
            <a:xfrm flipH="1">
              <a:off x="532167" y="3589020"/>
              <a:ext cx="111723" cy="94863"/>
            </a:xfrm>
            <a:prstGeom prst="line">
              <a:avLst/>
            </a:prstGeom>
            <a:ln w="1270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BE549B8C-422E-41E8-B092-48D4B79756C9}"/>
                </a:ext>
              </a:extLst>
            </p:cNvPr>
            <p:cNvCxnSpPr>
              <a:cxnSpLocks/>
            </p:cNvCxnSpPr>
            <p:nvPr/>
          </p:nvCxnSpPr>
          <p:spPr>
            <a:xfrm flipH="1" flipV="1">
              <a:off x="532166" y="3683883"/>
              <a:ext cx="111723" cy="94863"/>
            </a:xfrm>
            <a:prstGeom prst="line">
              <a:avLst/>
            </a:prstGeom>
            <a:ln w="12700" cap="rnd">
              <a:solidFill>
                <a:schemeClr val="bg1"/>
              </a:solidFill>
              <a:roun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6115982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F52FD38C-C910-4A5C-A192-DA4B53207FC0}"/>
              </a:ext>
            </a:extLst>
          </p:cNvPr>
          <p:cNvSpPr>
            <a:spLocks noGrp="1"/>
          </p:cNvSpPr>
          <p:nvPr>
            <p:ph type="body" sz="quarter" idx="10"/>
          </p:nvPr>
        </p:nvSpPr>
        <p:spPr>
          <a:xfrm>
            <a:off x="382543" y="328612"/>
            <a:ext cx="4301217" cy="459327"/>
          </a:xfrm>
        </p:spPr>
        <p:txBody>
          <a:bodyPr/>
          <a:lstStyle/>
          <a:p>
            <a:r>
              <a:rPr lang="zh-CN" altLang="en-US" dirty="0"/>
              <a:t>虚拟技术对新媒体的作用</a:t>
            </a:r>
          </a:p>
        </p:txBody>
      </p:sp>
      <p:sp>
        <p:nvSpPr>
          <p:cNvPr id="3" name="椭圆 2">
            <a:extLst>
              <a:ext uri="{FF2B5EF4-FFF2-40B4-BE49-F238E27FC236}">
                <a16:creationId xmlns:a16="http://schemas.microsoft.com/office/drawing/2014/main" id="{374EFFB9-51F6-4164-B619-EE210C62EA18}"/>
              </a:ext>
            </a:extLst>
          </p:cNvPr>
          <p:cNvSpPr/>
          <p:nvPr/>
        </p:nvSpPr>
        <p:spPr>
          <a:xfrm>
            <a:off x="2992120" y="3447714"/>
            <a:ext cx="6207760" cy="1754749"/>
          </a:xfrm>
          <a:prstGeom prst="ellipse">
            <a:avLst/>
          </a:prstGeom>
          <a:gradFill>
            <a:gsLst>
              <a:gs pos="14000">
                <a:schemeClr val="accent3">
                  <a:alpha val="0"/>
                </a:schemeClr>
              </a:gs>
              <a:gs pos="100000">
                <a:schemeClr val="accent3">
                  <a:alpha val="9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5" name="椭圆 4">
            <a:extLst>
              <a:ext uri="{FF2B5EF4-FFF2-40B4-BE49-F238E27FC236}">
                <a16:creationId xmlns:a16="http://schemas.microsoft.com/office/drawing/2014/main" id="{9C0CBDE0-AF74-418A-88B1-F79F598C4C2B}"/>
              </a:ext>
            </a:extLst>
          </p:cNvPr>
          <p:cNvSpPr/>
          <p:nvPr/>
        </p:nvSpPr>
        <p:spPr>
          <a:xfrm>
            <a:off x="3487420" y="3373767"/>
            <a:ext cx="5217160" cy="1474736"/>
          </a:xfrm>
          <a:prstGeom prst="ellipse">
            <a:avLst/>
          </a:prstGeom>
          <a:gradFill>
            <a:gsLst>
              <a:gs pos="0">
                <a:schemeClr val="accent3">
                  <a:alpha val="0"/>
                </a:schemeClr>
              </a:gs>
              <a:gs pos="100000">
                <a:schemeClr val="accent3">
                  <a:alpha val="10000"/>
                </a:schemeClr>
              </a:gs>
            </a:gsLst>
            <a:lin ang="5400000" scaled="0"/>
          </a:gradFill>
          <a:ln>
            <a:gradFill>
              <a:gsLst>
                <a:gs pos="7000">
                  <a:schemeClr val="accent3">
                    <a:alpha val="0"/>
                  </a:schemeClr>
                </a:gs>
                <a:gs pos="100000">
                  <a:schemeClr val="accent3">
                    <a:alpha val="66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pic>
        <p:nvPicPr>
          <p:cNvPr id="6" name="图片 5">
            <a:extLst>
              <a:ext uri="{FF2B5EF4-FFF2-40B4-BE49-F238E27FC236}">
                <a16:creationId xmlns:a16="http://schemas.microsoft.com/office/drawing/2014/main" id="{1A96B6D5-52AF-4485-A537-35C1B9FDD65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217511" y="3036370"/>
            <a:ext cx="3756977" cy="1509112"/>
          </a:xfrm>
          <a:prstGeom prst="rect">
            <a:avLst/>
          </a:prstGeom>
        </p:spPr>
      </p:pic>
      <p:sp>
        <p:nvSpPr>
          <p:cNvPr id="19" name="矩形: 圆角 18">
            <a:extLst>
              <a:ext uri="{FF2B5EF4-FFF2-40B4-BE49-F238E27FC236}">
                <a16:creationId xmlns:a16="http://schemas.microsoft.com/office/drawing/2014/main" id="{CDD6FB41-A63F-4C3B-A3F8-6FF02635E361}"/>
              </a:ext>
            </a:extLst>
          </p:cNvPr>
          <p:cNvSpPr/>
          <p:nvPr/>
        </p:nvSpPr>
        <p:spPr>
          <a:xfrm>
            <a:off x="1623349" y="3722570"/>
            <a:ext cx="991524" cy="328551"/>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1" name="矩形: 圆角 20">
            <a:extLst>
              <a:ext uri="{FF2B5EF4-FFF2-40B4-BE49-F238E27FC236}">
                <a16:creationId xmlns:a16="http://schemas.microsoft.com/office/drawing/2014/main" id="{E14B007F-3301-453A-BD54-E7F5D23DAEDE}"/>
              </a:ext>
            </a:extLst>
          </p:cNvPr>
          <p:cNvSpPr/>
          <p:nvPr/>
        </p:nvSpPr>
        <p:spPr>
          <a:xfrm>
            <a:off x="5600238" y="5363550"/>
            <a:ext cx="991524" cy="328551"/>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2" name="矩形: 圆角 21">
            <a:extLst>
              <a:ext uri="{FF2B5EF4-FFF2-40B4-BE49-F238E27FC236}">
                <a16:creationId xmlns:a16="http://schemas.microsoft.com/office/drawing/2014/main" id="{D67B23C4-00BB-4669-907D-2BCFF60892C6}"/>
              </a:ext>
            </a:extLst>
          </p:cNvPr>
          <p:cNvSpPr/>
          <p:nvPr/>
        </p:nvSpPr>
        <p:spPr>
          <a:xfrm>
            <a:off x="9605237" y="3722570"/>
            <a:ext cx="991524" cy="328551"/>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7" name="文本框 6">
            <a:extLst>
              <a:ext uri="{FF2B5EF4-FFF2-40B4-BE49-F238E27FC236}">
                <a16:creationId xmlns:a16="http://schemas.microsoft.com/office/drawing/2014/main" id="{9EC90C58-7D9E-44EF-B7B1-82A99542DC0A}"/>
              </a:ext>
            </a:extLst>
          </p:cNvPr>
          <p:cNvSpPr txBox="1"/>
          <p:nvPr/>
        </p:nvSpPr>
        <p:spPr>
          <a:xfrm>
            <a:off x="1766701" y="3702180"/>
            <a:ext cx="800219" cy="369332"/>
          </a:xfrm>
          <a:prstGeom prst="rect">
            <a:avLst/>
          </a:prstGeom>
          <a:noFill/>
        </p:spPr>
        <p:txBody>
          <a:bodyPr wrap="none" rtlCol="0">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kumimoji="0" lang="zh-CN" altLang="en-US" sz="1800" b="1" i="0" u="none" strike="noStrike" kern="1200" cap="none" spc="600" normalizeH="0" baseline="0" noProof="0" dirty="0">
                <a:ln>
                  <a:noFill/>
                </a:ln>
                <a:solidFill>
                  <a:srgbClr val="FFFFFF"/>
                </a:solidFill>
                <a:effectLst/>
                <a:uLnTx/>
                <a:uFillTx/>
                <a:latin typeface="Arial"/>
                <a:ea typeface="微软雅黑"/>
                <a:cs typeface="+mn-cs"/>
              </a:rPr>
              <a:t>机会</a:t>
            </a:r>
          </a:p>
        </p:txBody>
      </p:sp>
      <p:sp>
        <p:nvSpPr>
          <p:cNvPr id="8" name="文本框 7">
            <a:extLst>
              <a:ext uri="{FF2B5EF4-FFF2-40B4-BE49-F238E27FC236}">
                <a16:creationId xmlns:a16="http://schemas.microsoft.com/office/drawing/2014/main" id="{7AC5B5C9-6540-4486-80AD-9D737577A89B}"/>
              </a:ext>
            </a:extLst>
          </p:cNvPr>
          <p:cNvSpPr txBox="1"/>
          <p:nvPr/>
        </p:nvSpPr>
        <p:spPr>
          <a:xfrm>
            <a:off x="1160147" y="4081672"/>
            <a:ext cx="1917928" cy="657809"/>
          </a:xfrm>
          <a:prstGeom prst="rect">
            <a:avLst/>
          </a:prstGeom>
          <a:noFill/>
        </p:spPr>
        <p:txBody>
          <a:bodyPr wrap="square" rtlCol="0">
            <a:spAutoFit/>
          </a:bodyPr>
          <a:lstStyle/>
          <a:p>
            <a:pPr marL="0" marR="0" lvl="0" indent="0" algn="ctr"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产业链、技术难题基本解决</a:t>
            </a:r>
          </a:p>
        </p:txBody>
      </p:sp>
      <p:sp>
        <p:nvSpPr>
          <p:cNvPr id="10" name="文本框 9">
            <a:extLst>
              <a:ext uri="{FF2B5EF4-FFF2-40B4-BE49-F238E27FC236}">
                <a16:creationId xmlns:a16="http://schemas.microsoft.com/office/drawing/2014/main" id="{1DF18808-D85B-4217-A9A4-8158513E886F}"/>
              </a:ext>
            </a:extLst>
          </p:cNvPr>
          <p:cNvSpPr txBox="1"/>
          <p:nvPr/>
        </p:nvSpPr>
        <p:spPr>
          <a:xfrm>
            <a:off x="5733991" y="5344054"/>
            <a:ext cx="800219" cy="369332"/>
          </a:xfrm>
          <a:prstGeom prst="rect">
            <a:avLst/>
          </a:prstGeom>
          <a:noFill/>
        </p:spPr>
        <p:txBody>
          <a:bodyPr wrap="none" rtlCol="0">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kumimoji="0" lang="zh-CN" altLang="en-US" sz="1800" b="1" i="0" u="none" strike="noStrike" kern="1200" cap="none" spc="600" normalizeH="0" baseline="0" noProof="0" dirty="0">
                <a:ln>
                  <a:noFill/>
                </a:ln>
                <a:solidFill>
                  <a:srgbClr val="FFFFFF"/>
                </a:solidFill>
                <a:effectLst/>
                <a:uLnTx/>
                <a:uFillTx/>
                <a:latin typeface="Arial"/>
                <a:ea typeface="微软雅黑"/>
                <a:cs typeface="+mn-cs"/>
              </a:rPr>
              <a:t>难点</a:t>
            </a:r>
          </a:p>
        </p:txBody>
      </p:sp>
      <p:sp>
        <p:nvSpPr>
          <p:cNvPr id="11" name="文本框 10">
            <a:extLst>
              <a:ext uri="{FF2B5EF4-FFF2-40B4-BE49-F238E27FC236}">
                <a16:creationId xmlns:a16="http://schemas.microsoft.com/office/drawing/2014/main" id="{6DF3E293-88A6-4C0A-8F86-C22618AABE7D}"/>
              </a:ext>
            </a:extLst>
          </p:cNvPr>
          <p:cNvSpPr txBox="1"/>
          <p:nvPr/>
        </p:nvSpPr>
        <p:spPr>
          <a:xfrm>
            <a:off x="5137036" y="5723546"/>
            <a:ext cx="1917928" cy="657809"/>
          </a:xfrm>
          <a:prstGeom prst="rect">
            <a:avLst/>
          </a:prstGeom>
          <a:noFill/>
        </p:spPr>
        <p:txBody>
          <a:bodyPr wrap="square" rtlCol="0">
            <a:spAutoFit/>
          </a:bodyPr>
          <a:lstStyle/>
          <a:p>
            <a:pPr marL="0" marR="0" lvl="0" indent="0" algn="ctr"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内容生产仍然存在瓶颈</a:t>
            </a:r>
          </a:p>
        </p:txBody>
      </p:sp>
      <p:sp>
        <p:nvSpPr>
          <p:cNvPr id="12" name="文本框 11">
            <a:extLst>
              <a:ext uri="{FF2B5EF4-FFF2-40B4-BE49-F238E27FC236}">
                <a16:creationId xmlns:a16="http://schemas.microsoft.com/office/drawing/2014/main" id="{47DBBEC7-6781-44E4-9D7C-67ECA8B01740}"/>
              </a:ext>
            </a:extLst>
          </p:cNvPr>
          <p:cNvSpPr txBox="1"/>
          <p:nvPr/>
        </p:nvSpPr>
        <p:spPr>
          <a:xfrm>
            <a:off x="9735180" y="3702180"/>
            <a:ext cx="800219" cy="369332"/>
          </a:xfrm>
          <a:prstGeom prst="rect">
            <a:avLst/>
          </a:prstGeom>
          <a:noFill/>
        </p:spPr>
        <p:txBody>
          <a:bodyPr wrap="none" rtlCol="0">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kumimoji="0" lang="zh-CN" altLang="en-US" sz="1800" b="1" i="0" u="none" strike="noStrike" kern="1200" cap="none" spc="600" normalizeH="0" baseline="0" noProof="0" dirty="0">
                <a:ln>
                  <a:noFill/>
                </a:ln>
                <a:solidFill>
                  <a:srgbClr val="FFFFFF"/>
                </a:solidFill>
                <a:effectLst/>
                <a:uLnTx/>
                <a:uFillTx/>
                <a:latin typeface="Arial"/>
                <a:ea typeface="微软雅黑"/>
                <a:cs typeface="+mn-cs"/>
              </a:rPr>
              <a:t>发展</a:t>
            </a:r>
          </a:p>
        </p:txBody>
      </p:sp>
      <p:sp>
        <p:nvSpPr>
          <p:cNvPr id="13" name="文本框 12">
            <a:extLst>
              <a:ext uri="{FF2B5EF4-FFF2-40B4-BE49-F238E27FC236}">
                <a16:creationId xmlns:a16="http://schemas.microsoft.com/office/drawing/2014/main" id="{50CAFBCD-8242-4EE1-BBF2-E5EEC10ADDED}"/>
              </a:ext>
            </a:extLst>
          </p:cNvPr>
          <p:cNvSpPr txBox="1"/>
          <p:nvPr/>
        </p:nvSpPr>
        <p:spPr>
          <a:xfrm>
            <a:off x="9142035" y="4081672"/>
            <a:ext cx="1917928" cy="657809"/>
          </a:xfrm>
          <a:prstGeom prst="rect">
            <a:avLst/>
          </a:prstGeom>
          <a:noFill/>
        </p:spPr>
        <p:txBody>
          <a:bodyPr wrap="square" rtlCol="0">
            <a:spAutoFit/>
          </a:bodyPr>
          <a:lstStyle/>
          <a:p>
            <a:pPr marL="0" marR="0" lvl="0" indent="0" algn="ctr"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国外头部科技企业布局较多</a:t>
            </a:r>
          </a:p>
        </p:txBody>
      </p:sp>
      <p:sp>
        <p:nvSpPr>
          <p:cNvPr id="9" name="文本框 8">
            <a:extLst>
              <a:ext uri="{FF2B5EF4-FFF2-40B4-BE49-F238E27FC236}">
                <a16:creationId xmlns:a16="http://schemas.microsoft.com/office/drawing/2014/main" id="{A7AA1D18-8818-426E-BC2C-FD98B2D00D44}"/>
              </a:ext>
            </a:extLst>
          </p:cNvPr>
          <p:cNvSpPr txBox="1"/>
          <p:nvPr/>
        </p:nvSpPr>
        <p:spPr>
          <a:xfrm>
            <a:off x="1690370" y="1025264"/>
            <a:ext cx="8811260" cy="362343"/>
          </a:xfrm>
          <a:prstGeom prst="rect">
            <a:avLst/>
          </a:prstGeom>
          <a:noFill/>
        </p:spPr>
        <p:txBody>
          <a:bodyPr wrap="squar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00000"/>
                </a:solidFill>
                <a:effectLst/>
                <a:uLnTx/>
                <a:uFillTx/>
                <a:latin typeface="Arial"/>
                <a:ea typeface="微软雅黑"/>
                <a:cs typeface="+mn-cs"/>
              </a:rPr>
              <a:t>AR/VR</a:t>
            </a: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的持续进化，不仅仅代表了一个新的消费品类的崛起，也将揭开家用显示市场巨大的变革</a:t>
            </a:r>
          </a:p>
        </p:txBody>
      </p:sp>
      <p:sp>
        <p:nvSpPr>
          <p:cNvPr id="18" name="箭头: 上 17">
            <a:extLst>
              <a:ext uri="{FF2B5EF4-FFF2-40B4-BE49-F238E27FC236}">
                <a16:creationId xmlns:a16="http://schemas.microsoft.com/office/drawing/2014/main" id="{3C589EFB-0462-4E59-A746-91342064F3A0}"/>
              </a:ext>
            </a:extLst>
          </p:cNvPr>
          <p:cNvSpPr/>
          <p:nvPr/>
        </p:nvSpPr>
        <p:spPr>
          <a:xfrm>
            <a:off x="4902836" y="1471437"/>
            <a:ext cx="2386328" cy="1754748"/>
          </a:xfrm>
          <a:custGeom>
            <a:avLst/>
            <a:gdLst>
              <a:gd name="connsiteX0" fmla="*/ 0 w 2382520"/>
              <a:gd name="connsiteY0" fmla="*/ 670366 h 1625208"/>
              <a:gd name="connsiteX1" fmla="*/ 1191260 w 2382520"/>
              <a:gd name="connsiteY1" fmla="*/ 0 h 1625208"/>
              <a:gd name="connsiteX2" fmla="*/ 2382520 w 2382520"/>
              <a:gd name="connsiteY2" fmla="*/ 670366 h 1625208"/>
              <a:gd name="connsiteX3" fmla="*/ 1858008 w 2382520"/>
              <a:gd name="connsiteY3" fmla="*/ 670366 h 1625208"/>
              <a:gd name="connsiteX4" fmla="*/ 1858008 w 2382520"/>
              <a:gd name="connsiteY4" fmla="*/ 1625208 h 1625208"/>
              <a:gd name="connsiteX5" fmla="*/ 524512 w 2382520"/>
              <a:gd name="connsiteY5" fmla="*/ 1625208 h 1625208"/>
              <a:gd name="connsiteX6" fmla="*/ 524512 w 2382520"/>
              <a:gd name="connsiteY6" fmla="*/ 670366 h 1625208"/>
              <a:gd name="connsiteX7" fmla="*/ 0 w 2382520"/>
              <a:gd name="connsiteY7" fmla="*/ 670366 h 1625208"/>
              <a:gd name="connsiteX0" fmla="*/ 3808 w 2386328"/>
              <a:gd name="connsiteY0" fmla="*/ 670366 h 1747128"/>
              <a:gd name="connsiteX1" fmla="*/ 1195068 w 2386328"/>
              <a:gd name="connsiteY1" fmla="*/ 0 h 1747128"/>
              <a:gd name="connsiteX2" fmla="*/ 2386328 w 2386328"/>
              <a:gd name="connsiteY2" fmla="*/ 670366 h 1747128"/>
              <a:gd name="connsiteX3" fmla="*/ 1861816 w 2386328"/>
              <a:gd name="connsiteY3" fmla="*/ 670366 h 1747128"/>
              <a:gd name="connsiteX4" fmla="*/ 1861816 w 2386328"/>
              <a:gd name="connsiteY4" fmla="*/ 1625208 h 1747128"/>
              <a:gd name="connsiteX5" fmla="*/ 0 w 2386328"/>
              <a:gd name="connsiteY5" fmla="*/ 1747128 h 1747128"/>
              <a:gd name="connsiteX6" fmla="*/ 528320 w 2386328"/>
              <a:gd name="connsiteY6" fmla="*/ 670366 h 1747128"/>
              <a:gd name="connsiteX7" fmla="*/ 3808 w 2386328"/>
              <a:gd name="connsiteY7" fmla="*/ 670366 h 1747128"/>
              <a:gd name="connsiteX0" fmla="*/ 0 w 2382520"/>
              <a:gd name="connsiteY0" fmla="*/ 670366 h 1752208"/>
              <a:gd name="connsiteX1" fmla="*/ 1191260 w 2382520"/>
              <a:gd name="connsiteY1" fmla="*/ 0 h 1752208"/>
              <a:gd name="connsiteX2" fmla="*/ 2382520 w 2382520"/>
              <a:gd name="connsiteY2" fmla="*/ 670366 h 1752208"/>
              <a:gd name="connsiteX3" fmla="*/ 1858008 w 2382520"/>
              <a:gd name="connsiteY3" fmla="*/ 670366 h 1752208"/>
              <a:gd name="connsiteX4" fmla="*/ 1858008 w 2382520"/>
              <a:gd name="connsiteY4" fmla="*/ 1625208 h 1752208"/>
              <a:gd name="connsiteX5" fmla="*/ 3812 w 2382520"/>
              <a:gd name="connsiteY5" fmla="*/ 1752208 h 1752208"/>
              <a:gd name="connsiteX6" fmla="*/ 524512 w 2382520"/>
              <a:gd name="connsiteY6" fmla="*/ 670366 h 1752208"/>
              <a:gd name="connsiteX7" fmla="*/ 0 w 2382520"/>
              <a:gd name="connsiteY7" fmla="*/ 670366 h 1752208"/>
              <a:gd name="connsiteX0" fmla="*/ 0 w 2386328"/>
              <a:gd name="connsiteY0" fmla="*/ 670366 h 1754748"/>
              <a:gd name="connsiteX1" fmla="*/ 1191260 w 2386328"/>
              <a:gd name="connsiteY1" fmla="*/ 0 h 1754748"/>
              <a:gd name="connsiteX2" fmla="*/ 2382520 w 2386328"/>
              <a:gd name="connsiteY2" fmla="*/ 670366 h 1754748"/>
              <a:gd name="connsiteX3" fmla="*/ 1858008 w 2386328"/>
              <a:gd name="connsiteY3" fmla="*/ 670366 h 1754748"/>
              <a:gd name="connsiteX4" fmla="*/ 2386328 w 2386328"/>
              <a:gd name="connsiteY4" fmla="*/ 1754748 h 1754748"/>
              <a:gd name="connsiteX5" fmla="*/ 3812 w 2386328"/>
              <a:gd name="connsiteY5" fmla="*/ 1752208 h 1754748"/>
              <a:gd name="connsiteX6" fmla="*/ 524512 w 2386328"/>
              <a:gd name="connsiteY6" fmla="*/ 670366 h 1754748"/>
              <a:gd name="connsiteX7" fmla="*/ 0 w 2386328"/>
              <a:gd name="connsiteY7" fmla="*/ 670366 h 1754748"/>
              <a:gd name="connsiteX0" fmla="*/ 0 w 2386328"/>
              <a:gd name="connsiteY0" fmla="*/ 670366 h 1754748"/>
              <a:gd name="connsiteX1" fmla="*/ 1191260 w 2386328"/>
              <a:gd name="connsiteY1" fmla="*/ 0 h 1754748"/>
              <a:gd name="connsiteX2" fmla="*/ 2382520 w 2386328"/>
              <a:gd name="connsiteY2" fmla="*/ 670366 h 1754748"/>
              <a:gd name="connsiteX3" fmla="*/ 1858008 w 2386328"/>
              <a:gd name="connsiteY3" fmla="*/ 670366 h 1754748"/>
              <a:gd name="connsiteX4" fmla="*/ 2386328 w 2386328"/>
              <a:gd name="connsiteY4" fmla="*/ 1754748 h 1754748"/>
              <a:gd name="connsiteX5" fmla="*/ 3812 w 2386328"/>
              <a:gd name="connsiteY5" fmla="*/ 1752208 h 1754748"/>
              <a:gd name="connsiteX6" fmla="*/ 524512 w 2386328"/>
              <a:gd name="connsiteY6" fmla="*/ 670366 h 1754748"/>
              <a:gd name="connsiteX7" fmla="*/ 0 w 2386328"/>
              <a:gd name="connsiteY7" fmla="*/ 670366 h 1754748"/>
              <a:gd name="connsiteX0" fmla="*/ 0 w 2386328"/>
              <a:gd name="connsiteY0" fmla="*/ 670366 h 1754748"/>
              <a:gd name="connsiteX1" fmla="*/ 1191260 w 2386328"/>
              <a:gd name="connsiteY1" fmla="*/ 0 h 1754748"/>
              <a:gd name="connsiteX2" fmla="*/ 2382520 w 2386328"/>
              <a:gd name="connsiteY2" fmla="*/ 670366 h 1754748"/>
              <a:gd name="connsiteX3" fmla="*/ 1858008 w 2386328"/>
              <a:gd name="connsiteY3" fmla="*/ 670366 h 1754748"/>
              <a:gd name="connsiteX4" fmla="*/ 2386328 w 2386328"/>
              <a:gd name="connsiteY4" fmla="*/ 1754748 h 1754748"/>
              <a:gd name="connsiteX5" fmla="*/ 3812 w 2386328"/>
              <a:gd name="connsiteY5" fmla="*/ 1752208 h 1754748"/>
              <a:gd name="connsiteX6" fmla="*/ 524512 w 2386328"/>
              <a:gd name="connsiteY6" fmla="*/ 670366 h 1754748"/>
              <a:gd name="connsiteX7" fmla="*/ 0 w 2386328"/>
              <a:gd name="connsiteY7" fmla="*/ 670366 h 1754748"/>
              <a:gd name="connsiteX0" fmla="*/ 0 w 2386328"/>
              <a:gd name="connsiteY0" fmla="*/ 670366 h 1754748"/>
              <a:gd name="connsiteX1" fmla="*/ 1191260 w 2386328"/>
              <a:gd name="connsiteY1" fmla="*/ 0 h 1754748"/>
              <a:gd name="connsiteX2" fmla="*/ 2382520 w 2386328"/>
              <a:gd name="connsiteY2" fmla="*/ 670366 h 1754748"/>
              <a:gd name="connsiteX3" fmla="*/ 1858008 w 2386328"/>
              <a:gd name="connsiteY3" fmla="*/ 670366 h 1754748"/>
              <a:gd name="connsiteX4" fmla="*/ 2386328 w 2386328"/>
              <a:gd name="connsiteY4" fmla="*/ 1754748 h 1754748"/>
              <a:gd name="connsiteX5" fmla="*/ 3812 w 2386328"/>
              <a:gd name="connsiteY5" fmla="*/ 1752208 h 1754748"/>
              <a:gd name="connsiteX6" fmla="*/ 524512 w 2386328"/>
              <a:gd name="connsiteY6" fmla="*/ 670366 h 1754748"/>
              <a:gd name="connsiteX7" fmla="*/ 0 w 2386328"/>
              <a:gd name="connsiteY7" fmla="*/ 670366 h 1754748"/>
              <a:gd name="connsiteX0" fmla="*/ 0 w 2386328"/>
              <a:gd name="connsiteY0" fmla="*/ 670366 h 1754748"/>
              <a:gd name="connsiteX1" fmla="*/ 1191260 w 2386328"/>
              <a:gd name="connsiteY1" fmla="*/ 0 h 1754748"/>
              <a:gd name="connsiteX2" fmla="*/ 2382520 w 2386328"/>
              <a:gd name="connsiteY2" fmla="*/ 670366 h 1754748"/>
              <a:gd name="connsiteX3" fmla="*/ 1858008 w 2386328"/>
              <a:gd name="connsiteY3" fmla="*/ 670366 h 1754748"/>
              <a:gd name="connsiteX4" fmla="*/ 2386328 w 2386328"/>
              <a:gd name="connsiteY4" fmla="*/ 1754748 h 1754748"/>
              <a:gd name="connsiteX5" fmla="*/ 3812 w 2386328"/>
              <a:gd name="connsiteY5" fmla="*/ 1752208 h 1754748"/>
              <a:gd name="connsiteX6" fmla="*/ 524512 w 2386328"/>
              <a:gd name="connsiteY6" fmla="*/ 670366 h 1754748"/>
              <a:gd name="connsiteX7" fmla="*/ 0 w 2386328"/>
              <a:gd name="connsiteY7" fmla="*/ 670366 h 1754748"/>
              <a:gd name="connsiteX0" fmla="*/ 0 w 2386328"/>
              <a:gd name="connsiteY0" fmla="*/ 670366 h 1754748"/>
              <a:gd name="connsiteX1" fmla="*/ 1191260 w 2386328"/>
              <a:gd name="connsiteY1" fmla="*/ 0 h 1754748"/>
              <a:gd name="connsiteX2" fmla="*/ 2382520 w 2386328"/>
              <a:gd name="connsiteY2" fmla="*/ 670366 h 1754748"/>
              <a:gd name="connsiteX3" fmla="*/ 1858008 w 2386328"/>
              <a:gd name="connsiteY3" fmla="*/ 670366 h 1754748"/>
              <a:gd name="connsiteX4" fmla="*/ 2386328 w 2386328"/>
              <a:gd name="connsiteY4" fmla="*/ 1754748 h 1754748"/>
              <a:gd name="connsiteX5" fmla="*/ 3812 w 2386328"/>
              <a:gd name="connsiteY5" fmla="*/ 1752208 h 1754748"/>
              <a:gd name="connsiteX6" fmla="*/ 524512 w 2386328"/>
              <a:gd name="connsiteY6" fmla="*/ 670366 h 1754748"/>
              <a:gd name="connsiteX7" fmla="*/ 0 w 2386328"/>
              <a:gd name="connsiteY7" fmla="*/ 670366 h 1754748"/>
              <a:gd name="connsiteX0" fmla="*/ 0 w 2386328"/>
              <a:gd name="connsiteY0" fmla="*/ 670366 h 1754748"/>
              <a:gd name="connsiteX1" fmla="*/ 1191260 w 2386328"/>
              <a:gd name="connsiteY1" fmla="*/ 0 h 1754748"/>
              <a:gd name="connsiteX2" fmla="*/ 2382520 w 2386328"/>
              <a:gd name="connsiteY2" fmla="*/ 670366 h 1754748"/>
              <a:gd name="connsiteX3" fmla="*/ 1858008 w 2386328"/>
              <a:gd name="connsiteY3" fmla="*/ 670366 h 1754748"/>
              <a:gd name="connsiteX4" fmla="*/ 2386328 w 2386328"/>
              <a:gd name="connsiteY4" fmla="*/ 1754748 h 1754748"/>
              <a:gd name="connsiteX5" fmla="*/ 3812 w 2386328"/>
              <a:gd name="connsiteY5" fmla="*/ 1752208 h 1754748"/>
              <a:gd name="connsiteX6" fmla="*/ 524512 w 2386328"/>
              <a:gd name="connsiteY6" fmla="*/ 670366 h 1754748"/>
              <a:gd name="connsiteX7" fmla="*/ 0 w 2386328"/>
              <a:gd name="connsiteY7" fmla="*/ 670366 h 1754748"/>
              <a:gd name="connsiteX0" fmla="*/ 0 w 2386328"/>
              <a:gd name="connsiteY0" fmla="*/ 670366 h 1754748"/>
              <a:gd name="connsiteX1" fmla="*/ 1191260 w 2386328"/>
              <a:gd name="connsiteY1" fmla="*/ 0 h 1754748"/>
              <a:gd name="connsiteX2" fmla="*/ 2382520 w 2386328"/>
              <a:gd name="connsiteY2" fmla="*/ 670366 h 1754748"/>
              <a:gd name="connsiteX3" fmla="*/ 1858008 w 2386328"/>
              <a:gd name="connsiteY3" fmla="*/ 670366 h 1754748"/>
              <a:gd name="connsiteX4" fmla="*/ 2386328 w 2386328"/>
              <a:gd name="connsiteY4" fmla="*/ 1754748 h 1754748"/>
              <a:gd name="connsiteX5" fmla="*/ 3812 w 2386328"/>
              <a:gd name="connsiteY5" fmla="*/ 1752208 h 1754748"/>
              <a:gd name="connsiteX6" fmla="*/ 524512 w 2386328"/>
              <a:gd name="connsiteY6" fmla="*/ 670366 h 1754748"/>
              <a:gd name="connsiteX7" fmla="*/ 0 w 2386328"/>
              <a:gd name="connsiteY7" fmla="*/ 670366 h 1754748"/>
              <a:gd name="connsiteX0" fmla="*/ 0 w 2386328"/>
              <a:gd name="connsiteY0" fmla="*/ 670366 h 1754748"/>
              <a:gd name="connsiteX1" fmla="*/ 1191260 w 2386328"/>
              <a:gd name="connsiteY1" fmla="*/ 0 h 1754748"/>
              <a:gd name="connsiteX2" fmla="*/ 2382520 w 2386328"/>
              <a:gd name="connsiteY2" fmla="*/ 670366 h 1754748"/>
              <a:gd name="connsiteX3" fmla="*/ 1858008 w 2386328"/>
              <a:gd name="connsiteY3" fmla="*/ 670366 h 1754748"/>
              <a:gd name="connsiteX4" fmla="*/ 2386328 w 2386328"/>
              <a:gd name="connsiteY4" fmla="*/ 1754748 h 1754748"/>
              <a:gd name="connsiteX5" fmla="*/ 3812 w 2386328"/>
              <a:gd name="connsiteY5" fmla="*/ 1752208 h 1754748"/>
              <a:gd name="connsiteX6" fmla="*/ 524512 w 2386328"/>
              <a:gd name="connsiteY6" fmla="*/ 670366 h 1754748"/>
              <a:gd name="connsiteX7" fmla="*/ 0 w 2386328"/>
              <a:gd name="connsiteY7" fmla="*/ 670366 h 1754748"/>
              <a:gd name="connsiteX0" fmla="*/ 0 w 2386328"/>
              <a:gd name="connsiteY0" fmla="*/ 670366 h 1754748"/>
              <a:gd name="connsiteX1" fmla="*/ 1191260 w 2386328"/>
              <a:gd name="connsiteY1" fmla="*/ 0 h 1754748"/>
              <a:gd name="connsiteX2" fmla="*/ 2382520 w 2386328"/>
              <a:gd name="connsiteY2" fmla="*/ 670366 h 1754748"/>
              <a:gd name="connsiteX3" fmla="*/ 1858008 w 2386328"/>
              <a:gd name="connsiteY3" fmla="*/ 670366 h 1754748"/>
              <a:gd name="connsiteX4" fmla="*/ 2386328 w 2386328"/>
              <a:gd name="connsiteY4" fmla="*/ 1754748 h 1754748"/>
              <a:gd name="connsiteX5" fmla="*/ 3812 w 2386328"/>
              <a:gd name="connsiteY5" fmla="*/ 1752208 h 1754748"/>
              <a:gd name="connsiteX6" fmla="*/ 524512 w 2386328"/>
              <a:gd name="connsiteY6" fmla="*/ 670366 h 1754748"/>
              <a:gd name="connsiteX7" fmla="*/ 0 w 2386328"/>
              <a:gd name="connsiteY7" fmla="*/ 670366 h 1754748"/>
              <a:gd name="connsiteX0" fmla="*/ 0 w 2386328"/>
              <a:gd name="connsiteY0" fmla="*/ 670366 h 1754748"/>
              <a:gd name="connsiteX1" fmla="*/ 1191260 w 2386328"/>
              <a:gd name="connsiteY1" fmla="*/ 0 h 1754748"/>
              <a:gd name="connsiteX2" fmla="*/ 2382520 w 2386328"/>
              <a:gd name="connsiteY2" fmla="*/ 670366 h 1754748"/>
              <a:gd name="connsiteX3" fmla="*/ 1858008 w 2386328"/>
              <a:gd name="connsiteY3" fmla="*/ 670366 h 1754748"/>
              <a:gd name="connsiteX4" fmla="*/ 2386328 w 2386328"/>
              <a:gd name="connsiteY4" fmla="*/ 1754748 h 1754748"/>
              <a:gd name="connsiteX5" fmla="*/ 3812 w 2386328"/>
              <a:gd name="connsiteY5" fmla="*/ 1752208 h 1754748"/>
              <a:gd name="connsiteX6" fmla="*/ 524512 w 2386328"/>
              <a:gd name="connsiteY6" fmla="*/ 670366 h 1754748"/>
              <a:gd name="connsiteX7" fmla="*/ 0 w 2386328"/>
              <a:gd name="connsiteY7" fmla="*/ 670366 h 1754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86328" h="1754748">
                <a:moveTo>
                  <a:pt x="0" y="670366"/>
                </a:moveTo>
                <a:lnTo>
                  <a:pt x="1191260" y="0"/>
                </a:lnTo>
                <a:lnTo>
                  <a:pt x="2382520" y="670366"/>
                </a:lnTo>
                <a:lnTo>
                  <a:pt x="1858008" y="670366"/>
                </a:lnTo>
                <a:cubicBezTo>
                  <a:pt x="1927435" y="1029287"/>
                  <a:pt x="2062901" y="1446627"/>
                  <a:pt x="2386328" y="1754748"/>
                </a:cubicBezTo>
                <a:lnTo>
                  <a:pt x="3812" y="1752208"/>
                </a:lnTo>
                <a:cubicBezTo>
                  <a:pt x="337399" y="1414454"/>
                  <a:pt x="453815" y="1045585"/>
                  <a:pt x="524512" y="670366"/>
                </a:cubicBezTo>
                <a:lnTo>
                  <a:pt x="0" y="670366"/>
                </a:lnTo>
                <a:close/>
              </a:path>
            </a:pathLst>
          </a:custGeom>
          <a:gradFill>
            <a:gsLst>
              <a:gs pos="0">
                <a:schemeClr val="accent3">
                  <a:alpha val="35000"/>
                </a:schemeClr>
              </a:gs>
              <a:gs pos="96000">
                <a:schemeClr val="accent3">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Tree>
    <p:extLst>
      <p:ext uri="{BB962C8B-B14F-4D97-AF65-F5344CB8AC3E}">
        <p14:creationId xmlns:p14="http://schemas.microsoft.com/office/powerpoint/2010/main" val="64379321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03893201-E5E8-444E-9172-FF327BAD0077}"/>
              </a:ext>
            </a:extLst>
          </p:cNvPr>
          <p:cNvSpPr>
            <a:spLocks noGrp="1"/>
          </p:cNvSpPr>
          <p:nvPr>
            <p:ph type="body" sz="quarter" idx="10"/>
          </p:nvPr>
        </p:nvSpPr>
        <p:spPr>
          <a:xfrm>
            <a:off x="382543" y="328612"/>
            <a:ext cx="4778737" cy="459327"/>
          </a:xfrm>
        </p:spPr>
        <p:txBody>
          <a:bodyPr/>
          <a:lstStyle/>
          <a:p>
            <a:r>
              <a:rPr lang="zh-CN" altLang="en-US" dirty="0"/>
              <a:t>未来媒体的新成员</a:t>
            </a:r>
            <a:r>
              <a:rPr lang="en-US" altLang="zh-CN" dirty="0"/>
              <a:t>—</a:t>
            </a:r>
            <a:r>
              <a:rPr lang="zh-CN" altLang="en-US" dirty="0"/>
              <a:t>虚拟人</a:t>
            </a:r>
          </a:p>
        </p:txBody>
      </p:sp>
      <p:sp>
        <p:nvSpPr>
          <p:cNvPr id="3" name="不完整圆 2">
            <a:extLst>
              <a:ext uri="{FF2B5EF4-FFF2-40B4-BE49-F238E27FC236}">
                <a16:creationId xmlns:a16="http://schemas.microsoft.com/office/drawing/2014/main" id="{14609362-5974-434D-BA6F-C64F6529EB01}"/>
              </a:ext>
            </a:extLst>
          </p:cNvPr>
          <p:cNvSpPr/>
          <p:nvPr/>
        </p:nvSpPr>
        <p:spPr>
          <a:xfrm>
            <a:off x="10759440" y="2224627"/>
            <a:ext cx="2865120" cy="2865120"/>
          </a:xfrm>
          <a:prstGeom prst="pie">
            <a:avLst>
              <a:gd name="adj1" fmla="val 5353125"/>
              <a:gd name="adj2" fmla="val 1620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5" name="矩形: 圆顶角 4">
            <a:extLst>
              <a:ext uri="{FF2B5EF4-FFF2-40B4-BE49-F238E27FC236}">
                <a16:creationId xmlns:a16="http://schemas.microsoft.com/office/drawing/2014/main" id="{C11F5B8E-919D-46A6-9839-75D78E0316A8}"/>
              </a:ext>
            </a:extLst>
          </p:cNvPr>
          <p:cNvSpPr/>
          <p:nvPr/>
        </p:nvSpPr>
        <p:spPr>
          <a:xfrm rot="5400000">
            <a:off x="386080" y="1777793"/>
            <a:ext cx="2865120" cy="3637280"/>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6" name="弧形 5">
            <a:extLst>
              <a:ext uri="{FF2B5EF4-FFF2-40B4-BE49-F238E27FC236}">
                <a16:creationId xmlns:a16="http://schemas.microsoft.com/office/drawing/2014/main" id="{2B0096ED-36C3-49CB-AC1A-D8D383C8E9EF}"/>
              </a:ext>
            </a:extLst>
          </p:cNvPr>
          <p:cNvSpPr/>
          <p:nvPr/>
        </p:nvSpPr>
        <p:spPr>
          <a:xfrm flipH="1">
            <a:off x="10355580" y="1820767"/>
            <a:ext cx="3672840" cy="3672840"/>
          </a:xfrm>
          <a:prstGeom prst="arc">
            <a:avLst>
              <a:gd name="adj1" fmla="val 16200000"/>
              <a:gd name="adj2" fmla="val 5475292"/>
            </a:avLst>
          </a:prstGeom>
          <a:ln>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7" name="矩形: 圆顶角 6">
            <a:extLst>
              <a:ext uri="{FF2B5EF4-FFF2-40B4-BE49-F238E27FC236}">
                <a16:creationId xmlns:a16="http://schemas.microsoft.com/office/drawing/2014/main" id="{836670D3-AABB-413C-9B0C-5EF702226CD5}"/>
              </a:ext>
            </a:extLst>
          </p:cNvPr>
          <p:cNvSpPr/>
          <p:nvPr/>
        </p:nvSpPr>
        <p:spPr>
          <a:xfrm rot="5400000">
            <a:off x="236785" y="1611922"/>
            <a:ext cx="3495452" cy="3969023"/>
          </a:xfrm>
          <a:prstGeom prst="round2SameRect">
            <a:avLst>
              <a:gd name="adj1" fmla="val 50000"/>
              <a:gd name="adj2" fmla="val 0"/>
            </a:avLst>
          </a:prstGeom>
          <a:noFill/>
          <a:ln>
            <a:gradFill>
              <a:gsLst>
                <a:gs pos="0">
                  <a:schemeClr val="accent2"/>
                </a:gs>
                <a:gs pos="98000">
                  <a:schemeClr val="accent2">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grpSp>
        <p:nvGrpSpPr>
          <p:cNvPr id="40" name="组合 39">
            <a:extLst>
              <a:ext uri="{FF2B5EF4-FFF2-40B4-BE49-F238E27FC236}">
                <a16:creationId xmlns:a16="http://schemas.microsoft.com/office/drawing/2014/main" id="{B9DDF07C-4615-44F9-9EED-53ADB95004A7}"/>
              </a:ext>
            </a:extLst>
          </p:cNvPr>
          <p:cNvGrpSpPr/>
          <p:nvPr/>
        </p:nvGrpSpPr>
        <p:grpSpPr>
          <a:xfrm>
            <a:off x="4083907" y="1288826"/>
            <a:ext cx="1016826" cy="1016826"/>
            <a:chOff x="4083907" y="1288826"/>
            <a:chExt cx="1016826" cy="1016826"/>
          </a:xfrm>
        </p:grpSpPr>
        <p:sp>
          <p:nvSpPr>
            <p:cNvPr id="8" name="椭圆 7">
              <a:extLst>
                <a:ext uri="{FF2B5EF4-FFF2-40B4-BE49-F238E27FC236}">
                  <a16:creationId xmlns:a16="http://schemas.microsoft.com/office/drawing/2014/main" id="{7129D65B-0902-4863-8B60-97D73ED656EE}"/>
                </a:ext>
              </a:extLst>
            </p:cNvPr>
            <p:cNvSpPr/>
            <p:nvPr/>
          </p:nvSpPr>
          <p:spPr>
            <a:xfrm>
              <a:off x="4083907" y="1288826"/>
              <a:ext cx="1016826" cy="101682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9" name="文本框 8">
              <a:extLst>
                <a:ext uri="{FF2B5EF4-FFF2-40B4-BE49-F238E27FC236}">
                  <a16:creationId xmlns:a16="http://schemas.microsoft.com/office/drawing/2014/main" id="{0A51964A-A022-4D11-A8C7-B9F25171F9BB}"/>
                </a:ext>
              </a:extLst>
            </p:cNvPr>
            <p:cNvSpPr txBox="1"/>
            <p:nvPr/>
          </p:nvSpPr>
          <p:spPr>
            <a:xfrm>
              <a:off x="4269154" y="1432973"/>
              <a:ext cx="646331" cy="728533"/>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FFFFFF"/>
                  </a:solidFill>
                  <a:effectLst/>
                  <a:uLnTx/>
                  <a:uFillTx/>
                  <a:latin typeface="微软雅黑"/>
                  <a:ea typeface="微软雅黑"/>
                  <a:cs typeface="+mn-cs"/>
                </a:rPr>
                <a:t>技术</a:t>
              </a:r>
              <a:endParaRPr kumimoji="0" lang="en-US" altLang="zh-CN" sz="1800" b="1"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FFFFFF"/>
                  </a:solidFill>
                  <a:effectLst/>
                  <a:uLnTx/>
                  <a:uFillTx/>
                  <a:latin typeface="微软雅黑"/>
                  <a:ea typeface="微软雅黑"/>
                  <a:cs typeface="+mn-cs"/>
                </a:rPr>
                <a:t>驱动</a:t>
              </a:r>
            </a:p>
          </p:txBody>
        </p:sp>
      </p:grpSp>
      <p:sp>
        <p:nvSpPr>
          <p:cNvPr id="10" name="文本框 9">
            <a:extLst>
              <a:ext uri="{FF2B5EF4-FFF2-40B4-BE49-F238E27FC236}">
                <a16:creationId xmlns:a16="http://schemas.microsoft.com/office/drawing/2014/main" id="{5A04ABAF-B8E5-4F84-83F9-4AA19ADF226E}"/>
              </a:ext>
            </a:extLst>
          </p:cNvPr>
          <p:cNvSpPr txBox="1"/>
          <p:nvPr/>
        </p:nvSpPr>
        <p:spPr>
          <a:xfrm>
            <a:off x="5193189" y="1320378"/>
            <a:ext cx="1005403" cy="953723"/>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微软雅黑"/>
                <a:ea typeface="微软雅黑"/>
                <a:cs typeface="+mn-cs"/>
              </a:rPr>
              <a:t>虚拟助手</a:t>
            </a:r>
            <a:endParaRPr kumimoji="0" lang="en-US" altLang="zh-CN" sz="1600" b="0" i="0" u="none" strike="noStrike" kern="1200" cap="none" spc="0" normalizeH="0" baseline="0" noProof="0" dirty="0">
              <a:ln>
                <a:noFill/>
              </a:ln>
              <a:solidFill>
                <a:srgbClr val="000000"/>
              </a:solidFill>
              <a:effectLst/>
              <a:uLnTx/>
              <a:uFillTx/>
              <a:latin typeface="微软雅黑"/>
              <a:ea typeface="微软雅黑"/>
              <a:cs typeface="+mn-cs"/>
            </a:endParaRPr>
          </a:p>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微软雅黑"/>
                <a:ea typeface="微软雅黑"/>
                <a:cs typeface="+mn-cs"/>
              </a:rPr>
              <a:t>虚拟导游</a:t>
            </a:r>
            <a:endParaRPr kumimoji="0" lang="en-US" altLang="zh-CN" sz="1600" b="0" i="0" u="none" strike="noStrike" kern="1200" cap="none" spc="0" normalizeH="0" baseline="0" noProof="0" dirty="0">
              <a:ln>
                <a:noFill/>
              </a:ln>
              <a:solidFill>
                <a:srgbClr val="000000"/>
              </a:solidFill>
              <a:effectLst/>
              <a:uLnTx/>
              <a:uFillTx/>
              <a:latin typeface="微软雅黑"/>
              <a:ea typeface="微软雅黑"/>
              <a:cs typeface="+mn-cs"/>
            </a:endParaRPr>
          </a:p>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微软雅黑"/>
                <a:ea typeface="微软雅黑"/>
                <a:cs typeface="+mn-cs"/>
              </a:rPr>
              <a:t>虚拟客服</a:t>
            </a:r>
          </a:p>
        </p:txBody>
      </p:sp>
      <p:grpSp>
        <p:nvGrpSpPr>
          <p:cNvPr id="41" name="组合 40">
            <a:extLst>
              <a:ext uri="{FF2B5EF4-FFF2-40B4-BE49-F238E27FC236}">
                <a16:creationId xmlns:a16="http://schemas.microsoft.com/office/drawing/2014/main" id="{F9D966D4-18D6-49FE-B816-C57554E4B77F}"/>
              </a:ext>
            </a:extLst>
          </p:cNvPr>
          <p:cNvGrpSpPr/>
          <p:nvPr/>
        </p:nvGrpSpPr>
        <p:grpSpPr>
          <a:xfrm>
            <a:off x="4642707" y="3088020"/>
            <a:ext cx="1016826" cy="1016826"/>
            <a:chOff x="4642707" y="3088020"/>
            <a:chExt cx="1016826" cy="1016826"/>
          </a:xfrm>
        </p:grpSpPr>
        <p:sp>
          <p:nvSpPr>
            <p:cNvPr id="11" name="椭圆 10">
              <a:extLst>
                <a:ext uri="{FF2B5EF4-FFF2-40B4-BE49-F238E27FC236}">
                  <a16:creationId xmlns:a16="http://schemas.microsoft.com/office/drawing/2014/main" id="{EFCD7914-15D4-4BA6-B1DB-AA8BA802A09B}"/>
                </a:ext>
              </a:extLst>
            </p:cNvPr>
            <p:cNvSpPr/>
            <p:nvPr/>
          </p:nvSpPr>
          <p:spPr>
            <a:xfrm>
              <a:off x="4642707" y="3088020"/>
              <a:ext cx="1016826" cy="101682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2" name="文本框 11">
              <a:extLst>
                <a:ext uri="{FF2B5EF4-FFF2-40B4-BE49-F238E27FC236}">
                  <a16:creationId xmlns:a16="http://schemas.microsoft.com/office/drawing/2014/main" id="{98215E14-3EF3-4239-A12D-7E9B92D75529}"/>
                </a:ext>
              </a:extLst>
            </p:cNvPr>
            <p:cNvSpPr txBox="1"/>
            <p:nvPr/>
          </p:nvSpPr>
          <p:spPr>
            <a:xfrm>
              <a:off x="4827954" y="3232167"/>
              <a:ext cx="646331" cy="728533"/>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FFFFFF"/>
                  </a:solidFill>
                  <a:effectLst/>
                  <a:uLnTx/>
                  <a:uFillTx/>
                  <a:latin typeface="微软雅黑"/>
                  <a:ea typeface="微软雅黑"/>
                  <a:cs typeface="+mn-cs"/>
                </a:rPr>
                <a:t>价值</a:t>
              </a:r>
              <a:endParaRPr kumimoji="0" lang="en-US" altLang="zh-CN" sz="1800" b="1"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FFFFFF"/>
                  </a:solidFill>
                  <a:effectLst/>
                  <a:uLnTx/>
                  <a:uFillTx/>
                  <a:latin typeface="微软雅黑"/>
                  <a:ea typeface="微软雅黑"/>
                  <a:cs typeface="+mn-cs"/>
                </a:rPr>
                <a:t>驱动</a:t>
              </a:r>
            </a:p>
          </p:txBody>
        </p:sp>
      </p:grpSp>
      <p:sp>
        <p:nvSpPr>
          <p:cNvPr id="13" name="文本框 12">
            <a:extLst>
              <a:ext uri="{FF2B5EF4-FFF2-40B4-BE49-F238E27FC236}">
                <a16:creationId xmlns:a16="http://schemas.microsoft.com/office/drawing/2014/main" id="{BCEFB00C-B736-4C59-B967-E7DB39F41B02}"/>
              </a:ext>
            </a:extLst>
          </p:cNvPr>
          <p:cNvSpPr txBox="1"/>
          <p:nvPr/>
        </p:nvSpPr>
        <p:spPr>
          <a:xfrm>
            <a:off x="5751989" y="3119572"/>
            <a:ext cx="1005403" cy="953723"/>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微软雅黑"/>
                <a:ea typeface="微软雅黑"/>
                <a:cs typeface="+mn-cs"/>
              </a:rPr>
              <a:t>虚拟主播</a:t>
            </a:r>
            <a:endParaRPr kumimoji="0" lang="en-US" altLang="zh-CN" sz="1600" b="0" i="0" u="none" strike="noStrike" kern="1200" cap="none" spc="0" normalizeH="0" baseline="0" noProof="0" dirty="0">
              <a:ln>
                <a:noFill/>
              </a:ln>
              <a:solidFill>
                <a:srgbClr val="000000"/>
              </a:solidFill>
              <a:effectLst/>
              <a:uLnTx/>
              <a:uFillTx/>
              <a:latin typeface="微软雅黑"/>
              <a:ea typeface="微软雅黑"/>
              <a:cs typeface="+mn-cs"/>
            </a:endParaRPr>
          </a:p>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微软雅黑"/>
                <a:ea typeface="微软雅黑"/>
                <a:cs typeface="+mn-cs"/>
              </a:rPr>
              <a:t>虚拟教师</a:t>
            </a:r>
            <a:endParaRPr kumimoji="0" lang="en-US" altLang="zh-CN" sz="1600" b="0" i="0" u="none" strike="noStrike" kern="1200" cap="none" spc="0" normalizeH="0" baseline="0" noProof="0" dirty="0">
              <a:ln>
                <a:noFill/>
              </a:ln>
              <a:solidFill>
                <a:srgbClr val="000000"/>
              </a:solidFill>
              <a:effectLst/>
              <a:uLnTx/>
              <a:uFillTx/>
              <a:latin typeface="微软雅黑"/>
              <a:ea typeface="微软雅黑"/>
              <a:cs typeface="+mn-cs"/>
            </a:endParaRPr>
          </a:p>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微软雅黑"/>
                <a:ea typeface="微软雅黑"/>
                <a:cs typeface="+mn-cs"/>
              </a:rPr>
              <a:t>虚拟偶像</a:t>
            </a:r>
          </a:p>
        </p:txBody>
      </p:sp>
      <p:grpSp>
        <p:nvGrpSpPr>
          <p:cNvPr id="42" name="组合 41">
            <a:extLst>
              <a:ext uri="{FF2B5EF4-FFF2-40B4-BE49-F238E27FC236}">
                <a16:creationId xmlns:a16="http://schemas.microsoft.com/office/drawing/2014/main" id="{2938FDCD-E7A3-46A9-BE5B-559F1D5B980B}"/>
              </a:ext>
            </a:extLst>
          </p:cNvPr>
          <p:cNvGrpSpPr/>
          <p:nvPr/>
        </p:nvGrpSpPr>
        <p:grpSpPr>
          <a:xfrm>
            <a:off x="4083907" y="4947507"/>
            <a:ext cx="1016826" cy="1016826"/>
            <a:chOff x="4083907" y="4947507"/>
            <a:chExt cx="1016826" cy="1016826"/>
          </a:xfrm>
        </p:grpSpPr>
        <p:sp>
          <p:nvSpPr>
            <p:cNvPr id="14" name="椭圆 13">
              <a:extLst>
                <a:ext uri="{FF2B5EF4-FFF2-40B4-BE49-F238E27FC236}">
                  <a16:creationId xmlns:a16="http://schemas.microsoft.com/office/drawing/2014/main" id="{BD69E751-8D87-4A6B-9A39-A366655C860E}"/>
                </a:ext>
              </a:extLst>
            </p:cNvPr>
            <p:cNvSpPr/>
            <p:nvPr/>
          </p:nvSpPr>
          <p:spPr>
            <a:xfrm>
              <a:off x="4083907" y="4947507"/>
              <a:ext cx="1016826" cy="101682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5" name="文本框 14">
              <a:extLst>
                <a:ext uri="{FF2B5EF4-FFF2-40B4-BE49-F238E27FC236}">
                  <a16:creationId xmlns:a16="http://schemas.microsoft.com/office/drawing/2014/main" id="{6410A9BF-875D-4589-BE33-7BA94F12CD45}"/>
                </a:ext>
              </a:extLst>
            </p:cNvPr>
            <p:cNvSpPr txBox="1"/>
            <p:nvPr/>
          </p:nvSpPr>
          <p:spPr>
            <a:xfrm>
              <a:off x="4269154" y="5091654"/>
              <a:ext cx="646331" cy="728533"/>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FFFFFF"/>
                  </a:solidFill>
                  <a:effectLst/>
                  <a:uLnTx/>
                  <a:uFillTx/>
                  <a:latin typeface="微软雅黑"/>
                  <a:ea typeface="微软雅黑"/>
                  <a:cs typeface="+mn-cs"/>
                </a:rPr>
                <a:t>价值</a:t>
              </a:r>
              <a:endParaRPr kumimoji="0" lang="en-US" altLang="zh-CN" sz="1800" b="1"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FFFFFF"/>
                  </a:solidFill>
                  <a:effectLst/>
                  <a:uLnTx/>
                  <a:uFillTx/>
                  <a:latin typeface="微软雅黑"/>
                  <a:ea typeface="微软雅黑"/>
                  <a:cs typeface="+mn-cs"/>
                </a:rPr>
                <a:t>驱动</a:t>
              </a:r>
            </a:p>
          </p:txBody>
        </p:sp>
      </p:grpSp>
      <p:sp>
        <p:nvSpPr>
          <p:cNvPr id="16" name="文本框 15">
            <a:extLst>
              <a:ext uri="{FF2B5EF4-FFF2-40B4-BE49-F238E27FC236}">
                <a16:creationId xmlns:a16="http://schemas.microsoft.com/office/drawing/2014/main" id="{B573CED0-1179-4D6F-8C02-D0F3E615B913}"/>
              </a:ext>
            </a:extLst>
          </p:cNvPr>
          <p:cNvSpPr txBox="1"/>
          <p:nvPr/>
        </p:nvSpPr>
        <p:spPr>
          <a:xfrm>
            <a:off x="5193189" y="4979059"/>
            <a:ext cx="1005403" cy="953723"/>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微软雅黑"/>
                <a:ea typeface="微软雅黑"/>
                <a:cs typeface="+mn-cs"/>
              </a:rPr>
              <a:t>虚拟主播</a:t>
            </a:r>
            <a:endParaRPr kumimoji="0" lang="en-US" altLang="zh-CN" sz="1600" b="0" i="0" u="none" strike="noStrike" kern="1200" cap="none" spc="0" normalizeH="0" baseline="0" noProof="0" dirty="0">
              <a:ln>
                <a:noFill/>
              </a:ln>
              <a:solidFill>
                <a:srgbClr val="000000"/>
              </a:solidFill>
              <a:effectLst/>
              <a:uLnTx/>
              <a:uFillTx/>
              <a:latin typeface="微软雅黑"/>
              <a:ea typeface="微软雅黑"/>
              <a:cs typeface="+mn-cs"/>
            </a:endParaRPr>
          </a:p>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微软雅黑"/>
                <a:ea typeface="微软雅黑"/>
                <a:cs typeface="+mn-cs"/>
              </a:rPr>
              <a:t>虚拟教师</a:t>
            </a:r>
            <a:endParaRPr kumimoji="0" lang="en-US" altLang="zh-CN" sz="1600" b="0" i="0" u="none" strike="noStrike" kern="1200" cap="none" spc="0" normalizeH="0" baseline="0" noProof="0" dirty="0">
              <a:ln>
                <a:noFill/>
              </a:ln>
              <a:solidFill>
                <a:srgbClr val="000000"/>
              </a:solidFill>
              <a:effectLst/>
              <a:uLnTx/>
              <a:uFillTx/>
              <a:latin typeface="微软雅黑"/>
              <a:ea typeface="微软雅黑"/>
              <a:cs typeface="+mn-cs"/>
            </a:endParaRPr>
          </a:p>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微软雅黑"/>
                <a:ea typeface="微软雅黑"/>
                <a:cs typeface="+mn-cs"/>
              </a:rPr>
              <a:t>虚拟偶像</a:t>
            </a:r>
          </a:p>
        </p:txBody>
      </p:sp>
      <p:sp>
        <p:nvSpPr>
          <p:cNvPr id="18" name="任意多边形: 形状 17">
            <a:extLst>
              <a:ext uri="{FF2B5EF4-FFF2-40B4-BE49-F238E27FC236}">
                <a16:creationId xmlns:a16="http://schemas.microsoft.com/office/drawing/2014/main" id="{EA67D2ED-DB73-487C-9AA7-63671CA1BC6E}"/>
              </a:ext>
            </a:extLst>
          </p:cNvPr>
          <p:cNvSpPr/>
          <p:nvPr/>
        </p:nvSpPr>
        <p:spPr>
          <a:xfrm>
            <a:off x="3194684" y="1798320"/>
            <a:ext cx="889635" cy="353060"/>
          </a:xfrm>
          <a:custGeom>
            <a:avLst/>
            <a:gdLst>
              <a:gd name="connsiteX0" fmla="*/ 853440 w 853440"/>
              <a:gd name="connsiteY0" fmla="*/ 0 h 314960"/>
              <a:gd name="connsiteX1" fmla="*/ 314960 w 853440"/>
              <a:gd name="connsiteY1" fmla="*/ 0 h 314960"/>
              <a:gd name="connsiteX2" fmla="*/ 0 w 853440"/>
              <a:gd name="connsiteY2" fmla="*/ 314960 h 314960"/>
              <a:gd name="connsiteX0" fmla="*/ 889635 w 889635"/>
              <a:gd name="connsiteY0" fmla="*/ 0 h 353060"/>
              <a:gd name="connsiteX1" fmla="*/ 351155 w 889635"/>
              <a:gd name="connsiteY1" fmla="*/ 0 h 353060"/>
              <a:gd name="connsiteX2" fmla="*/ 0 w 889635"/>
              <a:gd name="connsiteY2" fmla="*/ 353060 h 353060"/>
            </a:gdLst>
            <a:ahLst/>
            <a:cxnLst>
              <a:cxn ang="0">
                <a:pos x="connsiteX0" y="connsiteY0"/>
              </a:cxn>
              <a:cxn ang="0">
                <a:pos x="connsiteX1" y="connsiteY1"/>
              </a:cxn>
              <a:cxn ang="0">
                <a:pos x="connsiteX2" y="connsiteY2"/>
              </a:cxn>
            </a:cxnLst>
            <a:rect l="l" t="t" r="r" b="b"/>
            <a:pathLst>
              <a:path w="889635" h="353060">
                <a:moveTo>
                  <a:pt x="889635" y="0"/>
                </a:moveTo>
                <a:lnTo>
                  <a:pt x="351155" y="0"/>
                </a:lnTo>
                <a:lnTo>
                  <a:pt x="0" y="353060"/>
                </a:lnTo>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cxnSp>
        <p:nvCxnSpPr>
          <p:cNvPr id="20" name="直接连接符 19">
            <a:extLst>
              <a:ext uri="{FF2B5EF4-FFF2-40B4-BE49-F238E27FC236}">
                <a16:creationId xmlns:a16="http://schemas.microsoft.com/office/drawing/2014/main" id="{8A2C19B8-25D6-42AA-B841-3E104B8F26ED}"/>
              </a:ext>
            </a:extLst>
          </p:cNvPr>
          <p:cNvCxnSpPr>
            <a:cxnSpLocks/>
            <a:endCxn id="11" idx="2"/>
          </p:cNvCxnSpPr>
          <p:nvPr/>
        </p:nvCxnSpPr>
        <p:spPr>
          <a:xfrm>
            <a:off x="3969023" y="3594321"/>
            <a:ext cx="673684" cy="2112"/>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任意多边形: 形状 22">
            <a:extLst>
              <a:ext uri="{FF2B5EF4-FFF2-40B4-BE49-F238E27FC236}">
                <a16:creationId xmlns:a16="http://schemas.microsoft.com/office/drawing/2014/main" id="{48A6117C-F4C0-443C-AE57-77C09353E86C}"/>
              </a:ext>
            </a:extLst>
          </p:cNvPr>
          <p:cNvSpPr/>
          <p:nvPr/>
        </p:nvSpPr>
        <p:spPr>
          <a:xfrm flipV="1">
            <a:off x="3125400" y="5099857"/>
            <a:ext cx="969645" cy="368300"/>
          </a:xfrm>
          <a:custGeom>
            <a:avLst/>
            <a:gdLst>
              <a:gd name="connsiteX0" fmla="*/ 853440 w 853440"/>
              <a:gd name="connsiteY0" fmla="*/ 0 h 314960"/>
              <a:gd name="connsiteX1" fmla="*/ 314960 w 853440"/>
              <a:gd name="connsiteY1" fmla="*/ 0 h 314960"/>
              <a:gd name="connsiteX2" fmla="*/ 0 w 853440"/>
              <a:gd name="connsiteY2" fmla="*/ 314960 h 314960"/>
              <a:gd name="connsiteX0" fmla="*/ 889635 w 889635"/>
              <a:gd name="connsiteY0" fmla="*/ 0 h 353060"/>
              <a:gd name="connsiteX1" fmla="*/ 351155 w 889635"/>
              <a:gd name="connsiteY1" fmla="*/ 0 h 353060"/>
              <a:gd name="connsiteX2" fmla="*/ 0 w 889635"/>
              <a:gd name="connsiteY2" fmla="*/ 353060 h 353060"/>
              <a:gd name="connsiteX0" fmla="*/ 958215 w 958215"/>
              <a:gd name="connsiteY0" fmla="*/ 0 h 354965"/>
              <a:gd name="connsiteX1" fmla="*/ 351155 w 958215"/>
              <a:gd name="connsiteY1" fmla="*/ 1905 h 354965"/>
              <a:gd name="connsiteX2" fmla="*/ 0 w 958215"/>
              <a:gd name="connsiteY2" fmla="*/ 354965 h 354965"/>
              <a:gd name="connsiteX0" fmla="*/ 969645 w 969645"/>
              <a:gd name="connsiteY0" fmla="*/ 0 h 368300"/>
              <a:gd name="connsiteX1" fmla="*/ 362585 w 969645"/>
              <a:gd name="connsiteY1" fmla="*/ 1905 h 368300"/>
              <a:gd name="connsiteX2" fmla="*/ 0 w 969645"/>
              <a:gd name="connsiteY2" fmla="*/ 368300 h 368300"/>
            </a:gdLst>
            <a:ahLst/>
            <a:cxnLst>
              <a:cxn ang="0">
                <a:pos x="connsiteX0" y="connsiteY0"/>
              </a:cxn>
              <a:cxn ang="0">
                <a:pos x="connsiteX1" y="connsiteY1"/>
              </a:cxn>
              <a:cxn ang="0">
                <a:pos x="connsiteX2" y="connsiteY2"/>
              </a:cxn>
            </a:cxnLst>
            <a:rect l="l" t="t" r="r" b="b"/>
            <a:pathLst>
              <a:path w="969645" h="368300">
                <a:moveTo>
                  <a:pt x="969645" y="0"/>
                </a:moveTo>
                <a:lnTo>
                  <a:pt x="362585" y="1905"/>
                </a:lnTo>
                <a:lnTo>
                  <a:pt x="0" y="368300"/>
                </a:lnTo>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grpSp>
        <p:nvGrpSpPr>
          <p:cNvPr id="36" name="组合 35">
            <a:extLst>
              <a:ext uri="{FF2B5EF4-FFF2-40B4-BE49-F238E27FC236}">
                <a16:creationId xmlns:a16="http://schemas.microsoft.com/office/drawing/2014/main" id="{87670769-FAD1-453B-8A06-61B0F4E394B1}"/>
              </a:ext>
            </a:extLst>
          </p:cNvPr>
          <p:cNvGrpSpPr/>
          <p:nvPr/>
        </p:nvGrpSpPr>
        <p:grpSpPr>
          <a:xfrm>
            <a:off x="8354625" y="1436515"/>
            <a:ext cx="1917184" cy="535855"/>
            <a:chOff x="7917084" y="1436515"/>
            <a:chExt cx="1917184" cy="535855"/>
          </a:xfrm>
        </p:grpSpPr>
        <p:sp>
          <p:nvSpPr>
            <p:cNvPr id="28" name="矩形: 圆角 27">
              <a:extLst>
                <a:ext uri="{FF2B5EF4-FFF2-40B4-BE49-F238E27FC236}">
                  <a16:creationId xmlns:a16="http://schemas.microsoft.com/office/drawing/2014/main" id="{490113BE-0E69-458E-AE30-36190DF407A5}"/>
                </a:ext>
              </a:extLst>
            </p:cNvPr>
            <p:cNvSpPr/>
            <p:nvPr/>
          </p:nvSpPr>
          <p:spPr>
            <a:xfrm>
              <a:off x="7917084" y="1436515"/>
              <a:ext cx="1917184" cy="535855"/>
            </a:xfrm>
            <a:prstGeom prst="roundRect">
              <a:avLst>
                <a:gd name="adj" fmla="val 50000"/>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9" name="文本框 28">
              <a:extLst>
                <a:ext uri="{FF2B5EF4-FFF2-40B4-BE49-F238E27FC236}">
                  <a16:creationId xmlns:a16="http://schemas.microsoft.com/office/drawing/2014/main" id="{D2571F31-9F73-42F0-8E82-C71F8B26602F}"/>
                </a:ext>
              </a:extLst>
            </p:cNvPr>
            <p:cNvSpPr txBox="1"/>
            <p:nvPr/>
          </p:nvSpPr>
          <p:spPr>
            <a:xfrm>
              <a:off x="8206262" y="1506375"/>
              <a:ext cx="1338828" cy="396134"/>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000000"/>
                  </a:solidFill>
                  <a:effectLst/>
                  <a:uLnTx/>
                  <a:uFillTx/>
                  <a:latin typeface="Arial"/>
                  <a:ea typeface="微软雅黑"/>
                  <a:cs typeface="+mn-cs"/>
                </a:rPr>
                <a:t>真实沉浸感</a:t>
              </a:r>
            </a:p>
          </p:txBody>
        </p:sp>
      </p:grpSp>
      <p:grpSp>
        <p:nvGrpSpPr>
          <p:cNvPr id="37" name="组合 36">
            <a:extLst>
              <a:ext uri="{FF2B5EF4-FFF2-40B4-BE49-F238E27FC236}">
                <a16:creationId xmlns:a16="http://schemas.microsoft.com/office/drawing/2014/main" id="{A8733FD3-192A-42E3-9A6D-BB1ABC2E754D}"/>
              </a:ext>
            </a:extLst>
          </p:cNvPr>
          <p:cNvGrpSpPr/>
          <p:nvPr/>
        </p:nvGrpSpPr>
        <p:grpSpPr>
          <a:xfrm>
            <a:off x="7816681" y="2719121"/>
            <a:ext cx="1917184" cy="535855"/>
            <a:chOff x="8001054" y="2622026"/>
            <a:chExt cx="1917184" cy="535855"/>
          </a:xfrm>
        </p:grpSpPr>
        <p:sp>
          <p:nvSpPr>
            <p:cNvPr id="30" name="矩形: 圆角 29">
              <a:extLst>
                <a:ext uri="{FF2B5EF4-FFF2-40B4-BE49-F238E27FC236}">
                  <a16:creationId xmlns:a16="http://schemas.microsoft.com/office/drawing/2014/main" id="{FAB53870-BF55-4303-A182-FF2BF82DFC4F}"/>
                </a:ext>
              </a:extLst>
            </p:cNvPr>
            <p:cNvSpPr/>
            <p:nvPr/>
          </p:nvSpPr>
          <p:spPr>
            <a:xfrm>
              <a:off x="8001054" y="2622026"/>
              <a:ext cx="1917184" cy="535855"/>
            </a:xfrm>
            <a:prstGeom prst="roundRect">
              <a:avLst>
                <a:gd name="adj" fmla="val 50000"/>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1" name="文本框 30">
              <a:extLst>
                <a:ext uri="{FF2B5EF4-FFF2-40B4-BE49-F238E27FC236}">
                  <a16:creationId xmlns:a16="http://schemas.microsoft.com/office/drawing/2014/main" id="{861E7F62-ACC6-49AE-ABA2-FE018E8D8975}"/>
                </a:ext>
              </a:extLst>
            </p:cNvPr>
            <p:cNvSpPr txBox="1"/>
            <p:nvPr/>
          </p:nvSpPr>
          <p:spPr>
            <a:xfrm>
              <a:off x="8290232" y="2691886"/>
              <a:ext cx="1338828" cy="396134"/>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000000"/>
                  </a:solidFill>
                  <a:effectLst/>
                  <a:uLnTx/>
                  <a:uFillTx/>
                  <a:latin typeface="Arial"/>
                  <a:ea typeface="微软雅黑"/>
                  <a:cs typeface="+mn-cs"/>
                </a:rPr>
                <a:t>交互情感性</a:t>
              </a:r>
            </a:p>
          </p:txBody>
        </p:sp>
      </p:grpSp>
      <p:grpSp>
        <p:nvGrpSpPr>
          <p:cNvPr id="38" name="组合 37">
            <a:extLst>
              <a:ext uri="{FF2B5EF4-FFF2-40B4-BE49-F238E27FC236}">
                <a16:creationId xmlns:a16="http://schemas.microsoft.com/office/drawing/2014/main" id="{AF65F0B3-6E6C-49BB-8304-547B1A6C6CB5}"/>
              </a:ext>
            </a:extLst>
          </p:cNvPr>
          <p:cNvGrpSpPr/>
          <p:nvPr/>
        </p:nvGrpSpPr>
        <p:grpSpPr>
          <a:xfrm>
            <a:off x="7816681" y="4001727"/>
            <a:ext cx="1917184" cy="535855"/>
            <a:chOff x="8085024" y="3807537"/>
            <a:chExt cx="1917184" cy="535855"/>
          </a:xfrm>
        </p:grpSpPr>
        <p:sp>
          <p:nvSpPr>
            <p:cNvPr id="32" name="矩形: 圆角 31">
              <a:extLst>
                <a:ext uri="{FF2B5EF4-FFF2-40B4-BE49-F238E27FC236}">
                  <a16:creationId xmlns:a16="http://schemas.microsoft.com/office/drawing/2014/main" id="{26CC2986-66C8-45DC-A3CE-3BCB7861FD16}"/>
                </a:ext>
              </a:extLst>
            </p:cNvPr>
            <p:cNvSpPr/>
            <p:nvPr/>
          </p:nvSpPr>
          <p:spPr>
            <a:xfrm>
              <a:off x="8085024" y="3807537"/>
              <a:ext cx="1917184" cy="535855"/>
            </a:xfrm>
            <a:prstGeom prst="roundRect">
              <a:avLst>
                <a:gd name="adj" fmla="val 50000"/>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3" name="文本框 32">
              <a:extLst>
                <a:ext uri="{FF2B5EF4-FFF2-40B4-BE49-F238E27FC236}">
                  <a16:creationId xmlns:a16="http://schemas.microsoft.com/office/drawing/2014/main" id="{29D2E9A4-9A91-4286-8061-B404767CCEA9}"/>
                </a:ext>
              </a:extLst>
            </p:cNvPr>
            <p:cNvSpPr txBox="1"/>
            <p:nvPr/>
          </p:nvSpPr>
          <p:spPr>
            <a:xfrm>
              <a:off x="8374202" y="3877397"/>
              <a:ext cx="1338828" cy="396134"/>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000000"/>
                  </a:solidFill>
                  <a:effectLst/>
                  <a:uLnTx/>
                  <a:uFillTx/>
                  <a:latin typeface="Arial"/>
                  <a:ea typeface="微软雅黑"/>
                  <a:cs typeface="+mn-cs"/>
                </a:rPr>
                <a:t>实时交互性</a:t>
              </a:r>
            </a:p>
          </p:txBody>
        </p:sp>
      </p:grpSp>
      <p:grpSp>
        <p:nvGrpSpPr>
          <p:cNvPr id="39" name="组合 38">
            <a:extLst>
              <a:ext uri="{FF2B5EF4-FFF2-40B4-BE49-F238E27FC236}">
                <a16:creationId xmlns:a16="http://schemas.microsoft.com/office/drawing/2014/main" id="{5F1FFEBC-8DC0-4F56-AADB-5D3F67444A1E}"/>
              </a:ext>
            </a:extLst>
          </p:cNvPr>
          <p:cNvGrpSpPr/>
          <p:nvPr/>
        </p:nvGrpSpPr>
        <p:grpSpPr>
          <a:xfrm>
            <a:off x="8354625" y="5284332"/>
            <a:ext cx="1917184" cy="535855"/>
            <a:chOff x="8168994" y="5284332"/>
            <a:chExt cx="1917184" cy="535855"/>
          </a:xfrm>
        </p:grpSpPr>
        <p:sp>
          <p:nvSpPr>
            <p:cNvPr id="34" name="矩形: 圆角 33">
              <a:extLst>
                <a:ext uri="{FF2B5EF4-FFF2-40B4-BE49-F238E27FC236}">
                  <a16:creationId xmlns:a16="http://schemas.microsoft.com/office/drawing/2014/main" id="{F39835CF-9983-4987-8464-18B348ABEE44}"/>
                </a:ext>
              </a:extLst>
            </p:cNvPr>
            <p:cNvSpPr/>
            <p:nvPr/>
          </p:nvSpPr>
          <p:spPr>
            <a:xfrm>
              <a:off x="8168994" y="5284332"/>
              <a:ext cx="1917184" cy="535855"/>
            </a:xfrm>
            <a:prstGeom prst="roundRect">
              <a:avLst>
                <a:gd name="adj" fmla="val 50000"/>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5" name="文本框 34">
              <a:extLst>
                <a:ext uri="{FF2B5EF4-FFF2-40B4-BE49-F238E27FC236}">
                  <a16:creationId xmlns:a16="http://schemas.microsoft.com/office/drawing/2014/main" id="{FB9BE5B4-9CFF-4DC1-AC14-78DF3B6A67CC}"/>
                </a:ext>
              </a:extLst>
            </p:cNvPr>
            <p:cNvSpPr txBox="1"/>
            <p:nvPr/>
          </p:nvSpPr>
          <p:spPr>
            <a:xfrm>
              <a:off x="8458172" y="5354192"/>
              <a:ext cx="1338828" cy="396134"/>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000000"/>
                  </a:solidFill>
                  <a:effectLst/>
                  <a:uLnTx/>
                  <a:uFillTx/>
                  <a:latin typeface="Arial"/>
                  <a:ea typeface="微软雅黑"/>
                  <a:cs typeface="+mn-cs"/>
                </a:rPr>
                <a:t>个性化定制</a:t>
              </a:r>
            </a:p>
          </p:txBody>
        </p:sp>
      </p:grpSp>
      <p:sp>
        <p:nvSpPr>
          <p:cNvPr id="43" name="任意多边形: 形状 42">
            <a:extLst>
              <a:ext uri="{FF2B5EF4-FFF2-40B4-BE49-F238E27FC236}">
                <a16:creationId xmlns:a16="http://schemas.microsoft.com/office/drawing/2014/main" id="{911A1B08-9EDA-4134-8ADB-2E1A5E36E3FB}"/>
              </a:ext>
            </a:extLst>
          </p:cNvPr>
          <p:cNvSpPr/>
          <p:nvPr/>
        </p:nvSpPr>
        <p:spPr>
          <a:xfrm>
            <a:off x="10277856" y="1688592"/>
            <a:ext cx="786384" cy="530352"/>
          </a:xfrm>
          <a:custGeom>
            <a:avLst/>
            <a:gdLst>
              <a:gd name="connsiteX0" fmla="*/ 0 w 786384"/>
              <a:gd name="connsiteY0" fmla="*/ 0 h 530352"/>
              <a:gd name="connsiteX1" fmla="*/ 256032 w 786384"/>
              <a:gd name="connsiteY1" fmla="*/ 0 h 530352"/>
              <a:gd name="connsiteX2" fmla="*/ 786384 w 786384"/>
              <a:gd name="connsiteY2" fmla="*/ 530352 h 530352"/>
            </a:gdLst>
            <a:ahLst/>
            <a:cxnLst>
              <a:cxn ang="0">
                <a:pos x="connsiteX0" y="connsiteY0"/>
              </a:cxn>
              <a:cxn ang="0">
                <a:pos x="connsiteX1" y="connsiteY1"/>
              </a:cxn>
              <a:cxn ang="0">
                <a:pos x="connsiteX2" y="connsiteY2"/>
              </a:cxn>
            </a:cxnLst>
            <a:rect l="l" t="t" r="r" b="b"/>
            <a:pathLst>
              <a:path w="786384" h="530352">
                <a:moveTo>
                  <a:pt x="0" y="0"/>
                </a:moveTo>
                <a:lnTo>
                  <a:pt x="256032" y="0"/>
                </a:lnTo>
                <a:lnTo>
                  <a:pt x="786384" y="530352"/>
                </a:lnTo>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44" name="任意多边形: 形状 43">
            <a:extLst>
              <a:ext uri="{FF2B5EF4-FFF2-40B4-BE49-F238E27FC236}">
                <a16:creationId xmlns:a16="http://schemas.microsoft.com/office/drawing/2014/main" id="{7C6DCE0C-E642-4CC2-B2D5-9D1D195CFC97}"/>
              </a:ext>
            </a:extLst>
          </p:cNvPr>
          <p:cNvSpPr/>
          <p:nvPr/>
        </p:nvSpPr>
        <p:spPr>
          <a:xfrm>
            <a:off x="9741408" y="3005328"/>
            <a:ext cx="640080" cy="310896"/>
          </a:xfrm>
          <a:custGeom>
            <a:avLst/>
            <a:gdLst>
              <a:gd name="connsiteX0" fmla="*/ 0 w 640080"/>
              <a:gd name="connsiteY0" fmla="*/ 0 h 310896"/>
              <a:gd name="connsiteX1" fmla="*/ 262128 w 640080"/>
              <a:gd name="connsiteY1" fmla="*/ 0 h 310896"/>
              <a:gd name="connsiteX2" fmla="*/ 640080 w 640080"/>
              <a:gd name="connsiteY2" fmla="*/ 310896 h 310896"/>
            </a:gdLst>
            <a:ahLst/>
            <a:cxnLst>
              <a:cxn ang="0">
                <a:pos x="connsiteX0" y="connsiteY0"/>
              </a:cxn>
              <a:cxn ang="0">
                <a:pos x="connsiteX1" y="connsiteY1"/>
              </a:cxn>
              <a:cxn ang="0">
                <a:pos x="connsiteX2" y="connsiteY2"/>
              </a:cxn>
            </a:cxnLst>
            <a:rect l="l" t="t" r="r" b="b"/>
            <a:pathLst>
              <a:path w="640080" h="310896">
                <a:moveTo>
                  <a:pt x="0" y="0"/>
                </a:moveTo>
                <a:lnTo>
                  <a:pt x="262128" y="0"/>
                </a:lnTo>
                <a:lnTo>
                  <a:pt x="640080" y="310896"/>
                </a:lnTo>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45" name="任意多边形: 形状 44">
            <a:extLst>
              <a:ext uri="{FF2B5EF4-FFF2-40B4-BE49-F238E27FC236}">
                <a16:creationId xmlns:a16="http://schemas.microsoft.com/office/drawing/2014/main" id="{E7848771-FA65-427D-A31E-F14FD0DEFB66}"/>
              </a:ext>
            </a:extLst>
          </p:cNvPr>
          <p:cNvSpPr/>
          <p:nvPr/>
        </p:nvSpPr>
        <p:spPr>
          <a:xfrm flipV="1">
            <a:off x="10277856" y="5055630"/>
            <a:ext cx="725424" cy="467487"/>
          </a:xfrm>
          <a:custGeom>
            <a:avLst/>
            <a:gdLst>
              <a:gd name="connsiteX0" fmla="*/ 0 w 786384"/>
              <a:gd name="connsiteY0" fmla="*/ 0 h 530352"/>
              <a:gd name="connsiteX1" fmla="*/ 256032 w 786384"/>
              <a:gd name="connsiteY1" fmla="*/ 0 h 530352"/>
              <a:gd name="connsiteX2" fmla="*/ 786384 w 786384"/>
              <a:gd name="connsiteY2" fmla="*/ 530352 h 530352"/>
              <a:gd name="connsiteX0" fmla="*/ 0 w 725424"/>
              <a:gd name="connsiteY0" fmla="*/ 0 h 467487"/>
              <a:gd name="connsiteX1" fmla="*/ 256032 w 725424"/>
              <a:gd name="connsiteY1" fmla="*/ 0 h 467487"/>
              <a:gd name="connsiteX2" fmla="*/ 725424 w 725424"/>
              <a:gd name="connsiteY2" fmla="*/ 467487 h 467487"/>
            </a:gdLst>
            <a:ahLst/>
            <a:cxnLst>
              <a:cxn ang="0">
                <a:pos x="connsiteX0" y="connsiteY0"/>
              </a:cxn>
              <a:cxn ang="0">
                <a:pos x="connsiteX1" y="connsiteY1"/>
              </a:cxn>
              <a:cxn ang="0">
                <a:pos x="connsiteX2" y="connsiteY2"/>
              </a:cxn>
            </a:cxnLst>
            <a:rect l="l" t="t" r="r" b="b"/>
            <a:pathLst>
              <a:path w="725424" h="467487">
                <a:moveTo>
                  <a:pt x="0" y="0"/>
                </a:moveTo>
                <a:lnTo>
                  <a:pt x="256032" y="0"/>
                </a:lnTo>
                <a:lnTo>
                  <a:pt x="725424" y="467487"/>
                </a:lnTo>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46" name="任意多边形: 形状 45">
            <a:extLst>
              <a:ext uri="{FF2B5EF4-FFF2-40B4-BE49-F238E27FC236}">
                <a16:creationId xmlns:a16="http://schemas.microsoft.com/office/drawing/2014/main" id="{4014FCF4-5593-45FC-8493-2F5164D6F275}"/>
              </a:ext>
            </a:extLst>
          </p:cNvPr>
          <p:cNvSpPr/>
          <p:nvPr/>
        </p:nvSpPr>
        <p:spPr>
          <a:xfrm flipV="1">
            <a:off x="9731276" y="3960700"/>
            <a:ext cx="640080" cy="310896"/>
          </a:xfrm>
          <a:custGeom>
            <a:avLst/>
            <a:gdLst>
              <a:gd name="connsiteX0" fmla="*/ 0 w 640080"/>
              <a:gd name="connsiteY0" fmla="*/ 0 h 310896"/>
              <a:gd name="connsiteX1" fmla="*/ 262128 w 640080"/>
              <a:gd name="connsiteY1" fmla="*/ 0 h 310896"/>
              <a:gd name="connsiteX2" fmla="*/ 640080 w 640080"/>
              <a:gd name="connsiteY2" fmla="*/ 310896 h 310896"/>
            </a:gdLst>
            <a:ahLst/>
            <a:cxnLst>
              <a:cxn ang="0">
                <a:pos x="connsiteX0" y="connsiteY0"/>
              </a:cxn>
              <a:cxn ang="0">
                <a:pos x="connsiteX1" y="connsiteY1"/>
              </a:cxn>
              <a:cxn ang="0">
                <a:pos x="connsiteX2" y="connsiteY2"/>
              </a:cxn>
            </a:cxnLst>
            <a:rect l="l" t="t" r="r" b="b"/>
            <a:pathLst>
              <a:path w="640080" h="310896">
                <a:moveTo>
                  <a:pt x="0" y="0"/>
                </a:moveTo>
                <a:lnTo>
                  <a:pt x="262128" y="0"/>
                </a:lnTo>
                <a:lnTo>
                  <a:pt x="640080" y="310896"/>
                </a:lnTo>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pic>
        <p:nvPicPr>
          <p:cNvPr id="49" name="图形 48" descr="困惑的人 轮廓">
            <a:extLst>
              <a:ext uri="{FF2B5EF4-FFF2-40B4-BE49-F238E27FC236}">
                <a16:creationId xmlns:a16="http://schemas.microsoft.com/office/drawing/2014/main" id="{BEB060A6-620C-4B7F-A389-435A4F837A4C}"/>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376317" y="2834218"/>
            <a:ext cx="1520205" cy="1520205"/>
          </a:xfrm>
          <a:prstGeom prst="rect">
            <a:avLst/>
          </a:prstGeom>
        </p:spPr>
      </p:pic>
    </p:spTree>
    <p:extLst>
      <p:ext uri="{BB962C8B-B14F-4D97-AF65-F5344CB8AC3E}">
        <p14:creationId xmlns:p14="http://schemas.microsoft.com/office/powerpoint/2010/main" val="14537142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FD4E6639-13BB-4D6F-8B5D-7ED5E796F49C}"/>
              </a:ext>
            </a:extLst>
          </p:cNvPr>
          <p:cNvSpPr>
            <a:spLocks noGrp="1"/>
          </p:cNvSpPr>
          <p:nvPr>
            <p:ph type="body" sz="quarter" idx="10"/>
          </p:nvPr>
        </p:nvSpPr>
        <p:spPr/>
        <p:txBody>
          <a:bodyPr/>
          <a:lstStyle/>
          <a:p>
            <a:r>
              <a:rPr lang="en-US" altLang="zh-CN" dirty="0"/>
              <a:t>01</a:t>
            </a:r>
            <a:endParaRPr lang="zh-CN" altLang="en-US" dirty="0"/>
          </a:p>
        </p:txBody>
      </p:sp>
      <p:sp>
        <p:nvSpPr>
          <p:cNvPr id="4" name="文本占位符 3">
            <a:extLst>
              <a:ext uri="{FF2B5EF4-FFF2-40B4-BE49-F238E27FC236}">
                <a16:creationId xmlns:a16="http://schemas.microsoft.com/office/drawing/2014/main" id="{66B165E1-1907-47E6-81C9-929AD3E4FE76}"/>
              </a:ext>
            </a:extLst>
          </p:cNvPr>
          <p:cNvSpPr>
            <a:spLocks noGrp="1"/>
          </p:cNvSpPr>
          <p:nvPr>
            <p:ph type="body" sz="quarter" idx="11"/>
          </p:nvPr>
        </p:nvSpPr>
        <p:spPr/>
        <p:txBody>
          <a:bodyPr/>
          <a:lstStyle/>
          <a:p>
            <a:r>
              <a:rPr lang="zh-CN" altLang="en-US" dirty="0"/>
              <a:t>行业总览</a:t>
            </a:r>
          </a:p>
        </p:txBody>
      </p:sp>
      <p:pic>
        <p:nvPicPr>
          <p:cNvPr id="6" name="图片 5">
            <a:extLst>
              <a:ext uri="{FF2B5EF4-FFF2-40B4-BE49-F238E27FC236}">
                <a16:creationId xmlns:a16="http://schemas.microsoft.com/office/drawing/2014/main" id="{B306D68C-3E4D-492B-9EC3-5BEE8C8E4B9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525700" y="0"/>
            <a:ext cx="7666299" cy="6858000"/>
          </a:xfrm>
          <a:prstGeom prst="rect">
            <a:avLst/>
          </a:prstGeom>
        </p:spPr>
      </p:pic>
    </p:spTree>
    <p:extLst>
      <p:ext uri="{BB962C8B-B14F-4D97-AF65-F5344CB8AC3E}">
        <p14:creationId xmlns:p14="http://schemas.microsoft.com/office/powerpoint/2010/main" val="315870580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C2065D51-D1D5-4A99-8E05-06D58BD7AA78}"/>
              </a:ext>
            </a:extLst>
          </p:cNvPr>
          <p:cNvSpPr>
            <a:spLocks noGrp="1"/>
          </p:cNvSpPr>
          <p:nvPr>
            <p:ph type="body" sz="quarter" idx="10"/>
          </p:nvPr>
        </p:nvSpPr>
        <p:spPr/>
        <p:txBody>
          <a:bodyPr/>
          <a:lstStyle/>
          <a:p>
            <a:r>
              <a:rPr lang="zh-CN" altLang="en-US" dirty="0"/>
              <a:t>虚拟人的未来价值</a:t>
            </a:r>
          </a:p>
        </p:txBody>
      </p:sp>
      <p:sp>
        <p:nvSpPr>
          <p:cNvPr id="3" name="矩形: 圆角 2">
            <a:extLst>
              <a:ext uri="{FF2B5EF4-FFF2-40B4-BE49-F238E27FC236}">
                <a16:creationId xmlns:a16="http://schemas.microsoft.com/office/drawing/2014/main" id="{AC55179A-9172-48DC-9607-8CC78D01519B}"/>
              </a:ext>
            </a:extLst>
          </p:cNvPr>
          <p:cNvSpPr/>
          <p:nvPr/>
        </p:nvSpPr>
        <p:spPr>
          <a:xfrm>
            <a:off x="467363" y="1271270"/>
            <a:ext cx="2565400" cy="4315460"/>
          </a:xfrm>
          <a:prstGeom prst="roundRect">
            <a:avLst>
              <a:gd name="adj" fmla="val 3308"/>
            </a:avLst>
          </a:prstGeom>
          <a:solidFill>
            <a:schemeClr val="accent2"/>
          </a:solidFill>
          <a:ln>
            <a:noFill/>
          </a:ln>
          <a:effectLst>
            <a:outerShdw blurRad="152400" sx="101000" sy="101000" algn="ctr" rotWithShape="0">
              <a:schemeClr val="accent2">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7" name="矩形: 圆角 6">
            <a:extLst>
              <a:ext uri="{FF2B5EF4-FFF2-40B4-BE49-F238E27FC236}">
                <a16:creationId xmlns:a16="http://schemas.microsoft.com/office/drawing/2014/main" id="{CA73107F-91B0-477D-B757-2A1ECEF16648}"/>
              </a:ext>
            </a:extLst>
          </p:cNvPr>
          <p:cNvSpPr/>
          <p:nvPr/>
        </p:nvSpPr>
        <p:spPr>
          <a:xfrm>
            <a:off x="3362008" y="1271270"/>
            <a:ext cx="2565400" cy="4315460"/>
          </a:xfrm>
          <a:prstGeom prst="roundRect">
            <a:avLst>
              <a:gd name="adj" fmla="val 3704"/>
            </a:avLst>
          </a:prstGeom>
          <a:solidFill>
            <a:schemeClr val="accent3"/>
          </a:solidFill>
          <a:ln>
            <a:noFill/>
          </a:ln>
          <a:effectLst>
            <a:outerShdw blurRad="152400" sx="101000" sy="101000" algn="ctr" rotWithShape="0">
              <a:schemeClr val="accent2">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 name="矩形: 圆角 7">
            <a:extLst>
              <a:ext uri="{FF2B5EF4-FFF2-40B4-BE49-F238E27FC236}">
                <a16:creationId xmlns:a16="http://schemas.microsoft.com/office/drawing/2014/main" id="{B6CF7917-6ED4-4CBA-8BF9-CABC2EF4E658}"/>
              </a:ext>
            </a:extLst>
          </p:cNvPr>
          <p:cNvSpPr/>
          <p:nvPr/>
        </p:nvSpPr>
        <p:spPr>
          <a:xfrm>
            <a:off x="6241416" y="1271270"/>
            <a:ext cx="2565400" cy="4315460"/>
          </a:xfrm>
          <a:prstGeom prst="roundRect">
            <a:avLst>
              <a:gd name="adj" fmla="val 3704"/>
            </a:avLst>
          </a:prstGeom>
          <a:solidFill>
            <a:schemeClr val="accent2"/>
          </a:solidFill>
          <a:ln>
            <a:noFill/>
          </a:ln>
          <a:effectLst>
            <a:outerShdw blurRad="152400" sx="101000" sy="101000" algn="ctr" rotWithShape="0">
              <a:schemeClr val="accent2">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9" name="矩形: 圆角 8">
            <a:extLst>
              <a:ext uri="{FF2B5EF4-FFF2-40B4-BE49-F238E27FC236}">
                <a16:creationId xmlns:a16="http://schemas.microsoft.com/office/drawing/2014/main" id="{7288DB5B-B0D0-445C-9FEB-2CFC72CC24A1}"/>
              </a:ext>
            </a:extLst>
          </p:cNvPr>
          <p:cNvSpPr/>
          <p:nvPr/>
        </p:nvSpPr>
        <p:spPr>
          <a:xfrm>
            <a:off x="9120823" y="1271270"/>
            <a:ext cx="2565400" cy="4315460"/>
          </a:xfrm>
          <a:prstGeom prst="roundRect">
            <a:avLst>
              <a:gd name="adj" fmla="val 3704"/>
            </a:avLst>
          </a:prstGeom>
          <a:solidFill>
            <a:schemeClr val="accent3"/>
          </a:solidFill>
          <a:ln>
            <a:noFill/>
          </a:ln>
          <a:effectLst>
            <a:outerShdw blurRad="152400" sx="101000" sy="101000" algn="ctr" rotWithShape="0">
              <a:schemeClr val="accent2">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0" name="文本框 9">
            <a:extLst>
              <a:ext uri="{FF2B5EF4-FFF2-40B4-BE49-F238E27FC236}">
                <a16:creationId xmlns:a16="http://schemas.microsoft.com/office/drawing/2014/main" id="{283783E0-6D74-404F-98F1-7982EB82A0AD}"/>
              </a:ext>
            </a:extLst>
          </p:cNvPr>
          <p:cNvSpPr txBox="1"/>
          <p:nvPr/>
        </p:nvSpPr>
        <p:spPr>
          <a:xfrm>
            <a:off x="896461" y="2214686"/>
            <a:ext cx="1707204" cy="728533"/>
          </a:xfrm>
          <a:prstGeom prst="rect">
            <a:avLst/>
          </a:prstGeom>
          <a:noFill/>
        </p:spPr>
        <p:txBody>
          <a:bodyPr wrap="square" rtlCol="0">
            <a:spAutoFit/>
          </a:bodyPr>
          <a:lstStyle/>
          <a:p>
            <a:pPr marL="0" marR="0" lvl="0" indent="0" algn="ctr" defTabSz="914400" rtl="0" eaLnBrk="1" fontAlgn="auto" latinLnBrk="0" hangingPunct="0">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FFFFFF"/>
                </a:solidFill>
                <a:effectLst/>
                <a:uLnTx/>
                <a:uFillTx/>
                <a:latin typeface="Arial"/>
                <a:ea typeface="微软雅黑"/>
                <a:cs typeface="+mn-cs"/>
              </a:rPr>
              <a:t>信息沟通速率大幅提升</a:t>
            </a:r>
          </a:p>
        </p:txBody>
      </p:sp>
      <p:sp>
        <p:nvSpPr>
          <p:cNvPr id="11" name="文本框 10">
            <a:extLst>
              <a:ext uri="{FF2B5EF4-FFF2-40B4-BE49-F238E27FC236}">
                <a16:creationId xmlns:a16="http://schemas.microsoft.com/office/drawing/2014/main" id="{89813DA4-9E5B-49A5-8D52-AE77C1DCE2F2}"/>
              </a:ext>
            </a:extLst>
          </p:cNvPr>
          <p:cNvSpPr txBox="1"/>
          <p:nvPr/>
        </p:nvSpPr>
        <p:spPr>
          <a:xfrm>
            <a:off x="586411" y="3004147"/>
            <a:ext cx="2327305" cy="2135136"/>
          </a:xfrm>
          <a:prstGeom prst="rect">
            <a:avLst/>
          </a:prstGeom>
          <a:noFill/>
        </p:spPr>
        <p:txBody>
          <a:bodyPr wrap="square" rtlCol="0">
            <a:spAutoFit/>
          </a:bodyPr>
          <a:lstStyle/>
          <a:p>
            <a:pPr marL="0" marR="0" lvl="0" indent="0" algn="just"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Arial"/>
                <a:ea typeface="微软雅黑"/>
                <a:cs typeface="+mn-cs"/>
              </a:rPr>
              <a:t>虚拟数字人将形成一个超级智能组织，其可摄取的信息量将达到前所未有的新高度，会有各种不同规模、不同软件操作系统支撑的超级智能体涌现</a:t>
            </a:r>
          </a:p>
        </p:txBody>
      </p:sp>
      <p:sp>
        <p:nvSpPr>
          <p:cNvPr id="12" name="文本框 11">
            <a:extLst>
              <a:ext uri="{FF2B5EF4-FFF2-40B4-BE49-F238E27FC236}">
                <a16:creationId xmlns:a16="http://schemas.microsoft.com/office/drawing/2014/main" id="{F08F54BA-EEF2-49C9-A812-4A5BEC5C7AE6}"/>
              </a:ext>
            </a:extLst>
          </p:cNvPr>
          <p:cNvSpPr txBox="1"/>
          <p:nvPr/>
        </p:nvSpPr>
        <p:spPr>
          <a:xfrm>
            <a:off x="3791106" y="2214687"/>
            <a:ext cx="1707204" cy="728533"/>
          </a:xfrm>
          <a:prstGeom prst="rect">
            <a:avLst/>
          </a:prstGeom>
          <a:noFill/>
        </p:spPr>
        <p:txBody>
          <a:bodyPr wrap="square" rtlCol="0">
            <a:spAutoFit/>
          </a:bodyPr>
          <a:lstStyle/>
          <a:p>
            <a:pPr marL="0" marR="0" lvl="0" indent="0" algn="ctr" defTabSz="914400" rtl="0" eaLnBrk="1" fontAlgn="auto" latinLnBrk="0" hangingPunct="0">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FFFFFF"/>
                </a:solidFill>
                <a:effectLst/>
                <a:uLnTx/>
                <a:uFillTx/>
                <a:latin typeface="Arial"/>
                <a:ea typeface="微软雅黑"/>
                <a:cs typeface="+mn-cs"/>
              </a:rPr>
              <a:t>网络意识及</a:t>
            </a:r>
            <a:endParaRPr kumimoji="0" lang="en-US" altLang="zh-CN" sz="1800" b="1" i="0" u="none" strike="noStrike" kern="1200" cap="none" spc="0" normalizeH="0" baseline="0" noProof="0" dirty="0">
              <a:ln>
                <a:noFill/>
              </a:ln>
              <a:solidFill>
                <a:srgbClr val="FFFFFF"/>
              </a:solidFill>
              <a:effectLst/>
              <a:uLnTx/>
              <a:uFillTx/>
              <a:latin typeface="Arial"/>
              <a:ea typeface="微软雅黑"/>
              <a:cs typeface="+mn-cs"/>
            </a:endParaRPr>
          </a:p>
          <a:p>
            <a:pPr marL="0" marR="0" lvl="0" indent="0" algn="ctr" defTabSz="914400" rtl="0" eaLnBrk="1" fontAlgn="auto" latinLnBrk="0" hangingPunct="0">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FFFFFF"/>
                </a:solidFill>
                <a:effectLst/>
                <a:uLnTx/>
                <a:uFillTx/>
                <a:latin typeface="Arial"/>
                <a:ea typeface="微软雅黑"/>
                <a:cs typeface="+mn-cs"/>
              </a:rPr>
              <a:t>思维永生</a:t>
            </a:r>
          </a:p>
        </p:txBody>
      </p:sp>
      <p:sp>
        <p:nvSpPr>
          <p:cNvPr id="13" name="文本框 12">
            <a:extLst>
              <a:ext uri="{FF2B5EF4-FFF2-40B4-BE49-F238E27FC236}">
                <a16:creationId xmlns:a16="http://schemas.microsoft.com/office/drawing/2014/main" id="{5F2F1460-6117-421F-8E67-F6CC999A23F0}"/>
              </a:ext>
            </a:extLst>
          </p:cNvPr>
          <p:cNvSpPr txBox="1"/>
          <p:nvPr/>
        </p:nvSpPr>
        <p:spPr>
          <a:xfrm>
            <a:off x="3481056" y="3004148"/>
            <a:ext cx="2327305" cy="2135136"/>
          </a:xfrm>
          <a:prstGeom prst="rect">
            <a:avLst/>
          </a:prstGeom>
          <a:noFill/>
        </p:spPr>
        <p:txBody>
          <a:bodyPr wrap="square" rtlCol="0">
            <a:spAutoFit/>
          </a:bodyPr>
          <a:lstStyle/>
          <a:p>
            <a:pPr marL="0" marR="0" lvl="0" indent="0" algn="just"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Arial"/>
                <a:ea typeface="微软雅黑"/>
                <a:cs typeface="+mn-cs"/>
              </a:rPr>
              <a:t>医用网络意识在解决各种老年病需求的推动下取得新发展。如阿尔茨海默症夺去了许多老年人的正常智力，却不会对老人的躯体造成损伤。</a:t>
            </a:r>
          </a:p>
        </p:txBody>
      </p:sp>
      <p:sp>
        <p:nvSpPr>
          <p:cNvPr id="14" name="文本框 13">
            <a:extLst>
              <a:ext uri="{FF2B5EF4-FFF2-40B4-BE49-F238E27FC236}">
                <a16:creationId xmlns:a16="http://schemas.microsoft.com/office/drawing/2014/main" id="{4646CA78-1410-494C-9FB4-A828493A5722}"/>
              </a:ext>
            </a:extLst>
          </p:cNvPr>
          <p:cNvSpPr txBox="1"/>
          <p:nvPr/>
        </p:nvSpPr>
        <p:spPr>
          <a:xfrm>
            <a:off x="6670514" y="2214688"/>
            <a:ext cx="1707204" cy="728533"/>
          </a:xfrm>
          <a:prstGeom prst="rect">
            <a:avLst/>
          </a:prstGeom>
          <a:noFill/>
        </p:spPr>
        <p:txBody>
          <a:bodyPr wrap="square" rtlCol="0">
            <a:spAutoFit/>
          </a:bodyPr>
          <a:lstStyle/>
          <a:p>
            <a:pPr marL="0" marR="0" lvl="0" indent="0" algn="ctr" defTabSz="914400" rtl="0" eaLnBrk="1" fontAlgn="auto" latinLnBrk="0" hangingPunct="0">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FFFFFF"/>
                </a:solidFill>
                <a:effectLst/>
                <a:uLnTx/>
                <a:uFillTx/>
                <a:latin typeface="Arial"/>
                <a:ea typeface="微软雅黑"/>
                <a:cs typeface="+mn-cs"/>
              </a:rPr>
              <a:t>商业领域</a:t>
            </a:r>
            <a:endParaRPr kumimoji="0" lang="en-US" altLang="zh-CN" sz="1800" b="1" i="0" u="none" strike="noStrike" kern="1200" cap="none" spc="0" normalizeH="0" baseline="0" noProof="0" dirty="0">
              <a:ln>
                <a:noFill/>
              </a:ln>
              <a:solidFill>
                <a:srgbClr val="FFFFFF"/>
              </a:solidFill>
              <a:effectLst/>
              <a:uLnTx/>
              <a:uFillTx/>
              <a:latin typeface="Arial"/>
              <a:ea typeface="微软雅黑"/>
              <a:cs typeface="+mn-cs"/>
            </a:endParaRPr>
          </a:p>
          <a:p>
            <a:pPr marL="0" marR="0" lvl="0" indent="0" algn="ctr" defTabSz="914400" rtl="0" eaLnBrk="1" fontAlgn="auto" latinLnBrk="0" hangingPunct="0">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FFFFFF"/>
                </a:solidFill>
                <a:effectLst/>
                <a:uLnTx/>
                <a:uFillTx/>
                <a:latin typeface="Arial"/>
                <a:ea typeface="微软雅黑"/>
                <a:cs typeface="+mn-cs"/>
              </a:rPr>
              <a:t>云服务</a:t>
            </a:r>
          </a:p>
        </p:txBody>
      </p:sp>
      <p:sp>
        <p:nvSpPr>
          <p:cNvPr id="15" name="文本框 14">
            <a:extLst>
              <a:ext uri="{FF2B5EF4-FFF2-40B4-BE49-F238E27FC236}">
                <a16:creationId xmlns:a16="http://schemas.microsoft.com/office/drawing/2014/main" id="{250735B5-262C-4B1E-90BB-90CB4D09D5DC}"/>
              </a:ext>
            </a:extLst>
          </p:cNvPr>
          <p:cNvSpPr txBox="1"/>
          <p:nvPr/>
        </p:nvSpPr>
        <p:spPr>
          <a:xfrm>
            <a:off x="6360464" y="3004149"/>
            <a:ext cx="2327305" cy="2135136"/>
          </a:xfrm>
          <a:prstGeom prst="rect">
            <a:avLst/>
          </a:prstGeom>
          <a:noFill/>
        </p:spPr>
        <p:txBody>
          <a:bodyPr wrap="square" rtlCol="0">
            <a:spAutoFit/>
          </a:bodyPr>
          <a:lstStyle/>
          <a:p>
            <a:pPr marL="0" marR="0" lvl="0" indent="0" algn="just"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Arial"/>
                <a:ea typeface="微软雅黑"/>
                <a:cs typeface="+mn-cs"/>
              </a:rPr>
              <a:t>更多的信息被收集到了潜在的思维文件中，商业用途的云服务平台将出现。在陌生物理环境中，云服务可以迅速检测附近的可获取资源和潜在威胁</a:t>
            </a:r>
          </a:p>
        </p:txBody>
      </p:sp>
      <p:sp>
        <p:nvSpPr>
          <p:cNvPr id="16" name="文本框 15">
            <a:extLst>
              <a:ext uri="{FF2B5EF4-FFF2-40B4-BE49-F238E27FC236}">
                <a16:creationId xmlns:a16="http://schemas.microsoft.com/office/drawing/2014/main" id="{4684EF34-442E-4184-A59E-3EE4D38B008C}"/>
              </a:ext>
            </a:extLst>
          </p:cNvPr>
          <p:cNvSpPr txBox="1"/>
          <p:nvPr/>
        </p:nvSpPr>
        <p:spPr>
          <a:xfrm>
            <a:off x="9549921" y="2214686"/>
            <a:ext cx="1707204" cy="728533"/>
          </a:xfrm>
          <a:prstGeom prst="rect">
            <a:avLst/>
          </a:prstGeom>
          <a:noFill/>
        </p:spPr>
        <p:txBody>
          <a:bodyPr wrap="square" rtlCol="0">
            <a:spAutoFit/>
          </a:bodyPr>
          <a:lstStyle/>
          <a:p>
            <a:pPr marL="0" marR="0" lvl="0" indent="0" algn="ctr" defTabSz="914400" rtl="0" eaLnBrk="1" fontAlgn="auto" latinLnBrk="0" hangingPunct="0">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FFFFFF"/>
                </a:solidFill>
                <a:effectLst/>
                <a:uLnTx/>
                <a:uFillTx/>
                <a:latin typeface="Arial"/>
                <a:ea typeface="微软雅黑"/>
                <a:cs typeface="+mn-cs"/>
              </a:rPr>
              <a:t>人工智能实现核裂变</a:t>
            </a:r>
          </a:p>
        </p:txBody>
      </p:sp>
      <p:sp>
        <p:nvSpPr>
          <p:cNvPr id="17" name="文本框 16">
            <a:extLst>
              <a:ext uri="{FF2B5EF4-FFF2-40B4-BE49-F238E27FC236}">
                <a16:creationId xmlns:a16="http://schemas.microsoft.com/office/drawing/2014/main" id="{DE968ECA-A584-467A-8BA6-66C60F581552}"/>
              </a:ext>
            </a:extLst>
          </p:cNvPr>
          <p:cNvSpPr txBox="1"/>
          <p:nvPr/>
        </p:nvSpPr>
        <p:spPr>
          <a:xfrm>
            <a:off x="9239871" y="3004150"/>
            <a:ext cx="2327305" cy="2430602"/>
          </a:xfrm>
          <a:prstGeom prst="rect">
            <a:avLst/>
          </a:prstGeom>
          <a:noFill/>
        </p:spPr>
        <p:txBody>
          <a:bodyPr wrap="square" rtlCol="0">
            <a:spAutoFit/>
          </a:bodyPr>
          <a:lstStyle/>
          <a:p>
            <a:pPr marL="0" marR="0" lvl="0" indent="0" algn="just"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Arial"/>
                <a:ea typeface="微软雅黑"/>
                <a:cs typeface="+mn-cs"/>
              </a:rPr>
              <a:t>人类科技文明将加速，产生用现有思维模型无法精确预测的巨变。市场参与的人数越多，互相同时协作的人数越多 ，人类文明越过临界点产生链式反应的几率就越大</a:t>
            </a:r>
          </a:p>
        </p:txBody>
      </p:sp>
      <p:pic>
        <p:nvPicPr>
          <p:cNvPr id="19" name="图形 18" descr="聊天气泡 轮廓">
            <a:extLst>
              <a:ext uri="{FF2B5EF4-FFF2-40B4-BE49-F238E27FC236}">
                <a16:creationId xmlns:a16="http://schemas.microsoft.com/office/drawing/2014/main" id="{091CBC4C-06CE-4872-A7E8-08397E18BA6B}"/>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347423" y="1390549"/>
            <a:ext cx="805282" cy="805282"/>
          </a:xfrm>
          <a:prstGeom prst="rect">
            <a:avLst/>
          </a:prstGeom>
        </p:spPr>
      </p:pic>
      <p:pic>
        <p:nvPicPr>
          <p:cNvPr id="21" name="图形 20" descr="头上的大脑 轮廓">
            <a:extLst>
              <a:ext uri="{FF2B5EF4-FFF2-40B4-BE49-F238E27FC236}">
                <a16:creationId xmlns:a16="http://schemas.microsoft.com/office/drawing/2014/main" id="{ADF0373B-2206-42C6-A314-7E7E08E80322}"/>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047608" y="1437274"/>
            <a:ext cx="711832" cy="711832"/>
          </a:xfrm>
          <a:prstGeom prst="rect">
            <a:avLst/>
          </a:prstGeom>
        </p:spPr>
      </p:pic>
      <p:pic>
        <p:nvPicPr>
          <p:cNvPr id="23" name="图形 22">
            <a:extLst>
              <a:ext uri="{FF2B5EF4-FFF2-40B4-BE49-F238E27FC236}">
                <a16:creationId xmlns:a16="http://schemas.microsoft.com/office/drawing/2014/main" id="{FF09EDF2-7068-4A5A-BC91-D3543E0FA519}"/>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p:blipFill>
        <p:spPr>
          <a:xfrm>
            <a:off x="7165004" y="1434077"/>
            <a:ext cx="718225" cy="718225"/>
          </a:xfrm>
          <a:prstGeom prst="rect">
            <a:avLst/>
          </a:prstGeom>
        </p:spPr>
      </p:pic>
      <p:pic>
        <p:nvPicPr>
          <p:cNvPr id="25" name="图形 24" descr="网络 轮廓">
            <a:extLst>
              <a:ext uri="{FF2B5EF4-FFF2-40B4-BE49-F238E27FC236}">
                <a16:creationId xmlns:a16="http://schemas.microsoft.com/office/drawing/2014/main" id="{B34EDE01-C4E2-415A-B0C3-72B437DFB872}"/>
              </a:ext>
            </a:extLst>
          </p:cNvPr>
          <p:cNvPicPr>
            <a:picLocks noChangeAspect="1"/>
          </p:cNvPicPr>
          <p:nvPr/>
        </p:nvPicPr>
        <p:blipFill>
          <a:blip r:embed="rId8">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4285596" y="1434077"/>
            <a:ext cx="718225" cy="718225"/>
          </a:xfrm>
          <a:prstGeom prst="rect">
            <a:avLst/>
          </a:prstGeom>
        </p:spPr>
      </p:pic>
      <p:sp>
        <p:nvSpPr>
          <p:cNvPr id="26" name="任意多边形: 形状 25">
            <a:extLst>
              <a:ext uri="{FF2B5EF4-FFF2-40B4-BE49-F238E27FC236}">
                <a16:creationId xmlns:a16="http://schemas.microsoft.com/office/drawing/2014/main" id="{04592185-3851-488E-BAA3-DC6790B24892}"/>
              </a:ext>
            </a:extLst>
          </p:cNvPr>
          <p:cNvSpPr/>
          <p:nvPr/>
        </p:nvSpPr>
        <p:spPr>
          <a:xfrm>
            <a:off x="5445760" y="6189478"/>
            <a:ext cx="6746240" cy="668522"/>
          </a:xfrm>
          <a:custGeom>
            <a:avLst/>
            <a:gdLst>
              <a:gd name="connsiteX0" fmla="*/ 3962400 w 6746240"/>
              <a:gd name="connsiteY0" fmla="*/ 1652 h 668522"/>
              <a:gd name="connsiteX1" fmla="*/ 6631652 w 6746240"/>
              <a:gd name="connsiteY1" fmla="*/ 460275 h 668522"/>
              <a:gd name="connsiteX2" fmla="*/ 6746240 w 6746240"/>
              <a:gd name="connsiteY2" fmla="*/ 490063 h 668522"/>
              <a:gd name="connsiteX3" fmla="*/ 6746240 w 6746240"/>
              <a:gd name="connsiteY3" fmla="*/ 668522 h 668522"/>
              <a:gd name="connsiteX4" fmla="*/ 11618 w 6746240"/>
              <a:gd name="connsiteY4" fmla="*/ 668522 h 668522"/>
              <a:gd name="connsiteX5" fmla="*/ 0 w 6746240"/>
              <a:gd name="connsiteY5" fmla="*/ 519812 h 668522"/>
              <a:gd name="connsiteX6" fmla="*/ 3962400 w 6746240"/>
              <a:gd name="connsiteY6" fmla="*/ 1652 h 6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46240" h="668522">
                <a:moveTo>
                  <a:pt x="3962400" y="1652"/>
                </a:moveTo>
                <a:cubicBezTo>
                  <a:pt x="4815734" y="19115"/>
                  <a:pt x="5868359" y="263881"/>
                  <a:pt x="6631652" y="460275"/>
                </a:cubicBezTo>
                <a:lnTo>
                  <a:pt x="6746240" y="490063"/>
                </a:lnTo>
                <a:lnTo>
                  <a:pt x="6746240" y="668522"/>
                </a:lnTo>
                <a:lnTo>
                  <a:pt x="11618" y="668522"/>
                </a:lnTo>
                <a:lnTo>
                  <a:pt x="0" y="519812"/>
                </a:lnTo>
                <a:cubicBezTo>
                  <a:pt x="1360593" y="248032"/>
                  <a:pt x="2721187" y="-23748"/>
                  <a:pt x="3962400" y="1652"/>
                </a:cubicBezTo>
                <a:close/>
              </a:path>
            </a:pathLst>
          </a:custGeom>
          <a:gradFill>
            <a:gsLst>
              <a:gs pos="0">
                <a:schemeClr val="accent3">
                  <a:lumMod val="87000"/>
                  <a:lumOff val="13000"/>
                </a:schemeClr>
              </a:gs>
              <a:gs pos="88000">
                <a:schemeClr val="accent3">
                  <a:lumMod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4" name="任意多边形: 形状 23">
            <a:extLst>
              <a:ext uri="{FF2B5EF4-FFF2-40B4-BE49-F238E27FC236}">
                <a16:creationId xmlns:a16="http://schemas.microsoft.com/office/drawing/2014/main" id="{9079C604-3CAC-43BF-A22D-B51DBF35D577}"/>
              </a:ext>
            </a:extLst>
          </p:cNvPr>
          <p:cNvSpPr/>
          <p:nvPr/>
        </p:nvSpPr>
        <p:spPr>
          <a:xfrm>
            <a:off x="0" y="6277862"/>
            <a:ext cx="10007768" cy="580138"/>
          </a:xfrm>
          <a:custGeom>
            <a:avLst/>
            <a:gdLst>
              <a:gd name="connsiteX0" fmla="*/ 0 w 10007768"/>
              <a:gd name="connsiteY0" fmla="*/ 278 h 580138"/>
              <a:gd name="connsiteX1" fmla="*/ 648084 w 10007768"/>
              <a:gd name="connsiteY1" fmla="*/ 120974 h 580138"/>
              <a:gd name="connsiteX2" fmla="*/ 2904564 w 10007768"/>
              <a:gd name="connsiteY2" fmla="*/ 337597 h 580138"/>
              <a:gd name="connsiteX3" fmla="*/ 6929717 w 10007768"/>
              <a:gd name="connsiteY3" fmla="*/ 14868 h 580138"/>
              <a:gd name="connsiteX4" fmla="*/ 9640665 w 10007768"/>
              <a:gd name="connsiteY4" fmla="*/ 486697 h 580138"/>
              <a:gd name="connsiteX5" fmla="*/ 10007768 w 10007768"/>
              <a:gd name="connsiteY5" fmla="*/ 580138 h 580138"/>
              <a:gd name="connsiteX6" fmla="*/ 0 w 10007768"/>
              <a:gd name="connsiteY6" fmla="*/ 580138 h 580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7768" h="580138">
                <a:moveTo>
                  <a:pt x="0" y="278"/>
                </a:moveTo>
                <a:lnTo>
                  <a:pt x="648084" y="120974"/>
                </a:lnTo>
                <a:cubicBezTo>
                  <a:pt x="1322714" y="239826"/>
                  <a:pt x="2036108" y="335356"/>
                  <a:pt x="2904564" y="337597"/>
                </a:cubicBezTo>
                <a:cubicBezTo>
                  <a:pt x="4062505" y="340585"/>
                  <a:pt x="5528235" y="-83744"/>
                  <a:pt x="6929717" y="14868"/>
                </a:cubicBezTo>
                <a:cubicBezTo>
                  <a:pt x="7805644" y="76501"/>
                  <a:pt x="8716588" y="258947"/>
                  <a:pt x="9640665" y="486697"/>
                </a:cubicBezTo>
                <a:lnTo>
                  <a:pt x="10007768" y="580138"/>
                </a:lnTo>
                <a:lnTo>
                  <a:pt x="0" y="580138"/>
                </a:lnTo>
                <a:close/>
              </a:path>
            </a:pathLst>
          </a:custGeom>
          <a:gradFill>
            <a:gsLst>
              <a:gs pos="0">
                <a:schemeClr val="accent2">
                  <a:lumMod val="87000"/>
                  <a:lumOff val="13000"/>
                </a:schemeClr>
              </a:gs>
              <a:gs pos="100000">
                <a:schemeClr val="accent2">
                  <a:lumMod val="8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Tree>
    <p:extLst>
      <p:ext uri="{BB962C8B-B14F-4D97-AF65-F5344CB8AC3E}">
        <p14:creationId xmlns:p14="http://schemas.microsoft.com/office/powerpoint/2010/main" val="166288590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AAF07E6D-B669-408E-A047-2BCF32C996F2}"/>
              </a:ext>
            </a:extLst>
          </p:cNvPr>
          <p:cNvSpPr>
            <a:spLocks noGrp="1"/>
          </p:cNvSpPr>
          <p:nvPr>
            <p:ph type="body" sz="quarter" idx="10"/>
          </p:nvPr>
        </p:nvSpPr>
        <p:spPr/>
        <p:txBody>
          <a:bodyPr/>
          <a:lstStyle/>
          <a:p>
            <a:r>
              <a:rPr lang="en-US" altLang="zh-CN" dirty="0"/>
              <a:t>02</a:t>
            </a:r>
            <a:endParaRPr lang="zh-CN" altLang="en-US" dirty="0"/>
          </a:p>
        </p:txBody>
      </p:sp>
      <p:sp>
        <p:nvSpPr>
          <p:cNvPr id="4" name="文本占位符 3">
            <a:extLst>
              <a:ext uri="{FF2B5EF4-FFF2-40B4-BE49-F238E27FC236}">
                <a16:creationId xmlns:a16="http://schemas.microsoft.com/office/drawing/2014/main" id="{D77F26A7-526C-4C37-AD14-CD31CF82E0F0}"/>
              </a:ext>
            </a:extLst>
          </p:cNvPr>
          <p:cNvSpPr>
            <a:spLocks noGrp="1"/>
          </p:cNvSpPr>
          <p:nvPr>
            <p:ph type="body" sz="quarter" idx="11"/>
          </p:nvPr>
        </p:nvSpPr>
        <p:spPr/>
        <p:txBody>
          <a:bodyPr/>
          <a:lstStyle/>
          <a:p>
            <a:r>
              <a:rPr lang="zh-CN" altLang="en-US" dirty="0"/>
              <a:t>商业发展</a:t>
            </a:r>
          </a:p>
        </p:txBody>
      </p:sp>
      <p:pic>
        <p:nvPicPr>
          <p:cNvPr id="6" name="图片 5">
            <a:extLst>
              <a:ext uri="{FF2B5EF4-FFF2-40B4-BE49-F238E27FC236}">
                <a16:creationId xmlns:a16="http://schemas.microsoft.com/office/drawing/2014/main" id="{40B76918-E805-4500-A530-931742785DD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525701" y="0"/>
            <a:ext cx="7666299" cy="6858000"/>
          </a:xfrm>
          <a:prstGeom prst="rect">
            <a:avLst/>
          </a:prstGeom>
        </p:spPr>
      </p:pic>
    </p:spTree>
    <p:extLst>
      <p:ext uri="{BB962C8B-B14F-4D97-AF65-F5344CB8AC3E}">
        <p14:creationId xmlns:p14="http://schemas.microsoft.com/office/powerpoint/2010/main" val="344354958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61B9A84F-E9F5-4C74-909F-4C98E6D3F910}"/>
              </a:ext>
            </a:extLst>
          </p:cNvPr>
          <p:cNvSpPr>
            <a:spLocks noGrp="1"/>
          </p:cNvSpPr>
          <p:nvPr>
            <p:ph type="body" sz="quarter" idx="10"/>
          </p:nvPr>
        </p:nvSpPr>
        <p:spPr>
          <a:xfrm>
            <a:off x="382543" y="328612"/>
            <a:ext cx="5357857" cy="459327"/>
          </a:xfrm>
        </p:spPr>
        <p:txBody>
          <a:bodyPr/>
          <a:lstStyle/>
          <a:p>
            <a:r>
              <a:rPr lang="zh-CN" altLang="en-US" dirty="0"/>
              <a:t>旅游直播</a:t>
            </a:r>
            <a:r>
              <a:rPr lang="en-US" altLang="zh-CN" dirty="0"/>
              <a:t>—</a:t>
            </a:r>
            <a:r>
              <a:rPr lang="zh-CN" altLang="en-US" dirty="0"/>
              <a:t>疫情下的行业突破口</a:t>
            </a:r>
          </a:p>
        </p:txBody>
      </p:sp>
      <p:pic>
        <p:nvPicPr>
          <p:cNvPr id="14" name="图片 13">
            <a:extLst>
              <a:ext uri="{FF2B5EF4-FFF2-40B4-BE49-F238E27FC236}">
                <a16:creationId xmlns:a16="http://schemas.microsoft.com/office/drawing/2014/main" id="{674A0039-C8F4-498B-89E9-B8E602F3E46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407374" y="1866909"/>
            <a:ext cx="2660454" cy="3495880"/>
          </a:xfrm>
          <a:prstGeom prst="rect">
            <a:avLst/>
          </a:prstGeom>
          <a:effectLst>
            <a:outerShdw blurRad="165100" dist="63500" dir="5400000" algn="t" rotWithShape="0">
              <a:schemeClr val="accent2">
                <a:alpha val="19000"/>
              </a:schemeClr>
            </a:outerShdw>
          </a:effectLst>
          <a:scene3d>
            <a:camera prst="perspectiveLeft">
              <a:rot lat="0" lon="1500000" rev="0"/>
            </a:camera>
            <a:lightRig rig="threePt" dir="t"/>
          </a:scene3d>
        </p:spPr>
      </p:pic>
      <p:pic>
        <p:nvPicPr>
          <p:cNvPr id="19" name="图片 18">
            <a:extLst>
              <a:ext uri="{FF2B5EF4-FFF2-40B4-BE49-F238E27FC236}">
                <a16:creationId xmlns:a16="http://schemas.microsoft.com/office/drawing/2014/main" id="{B95B1956-24C4-48B5-9226-F04EDC0D388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210068" y="1890936"/>
            <a:ext cx="2660454" cy="3495880"/>
          </a:xfrm>
          <a:prstGeom prst="rect">
            <a:avLst/>
          </a:prstGeom>
          <a:effectLst>
            <a:outerShdw blurRad="165100" dist="63500" dir="5400000" algn="t" rotWithShape="0">
              <a:schemeClr val="accent2">
                <a:alpha val="19000"/>
              </a:schemeClr>
            </a:outerShdw>
          </a:effectLst>
          <a:scene3d>
            <a:camera prst="perspectiveRight">
              <a:rot lat="0" lon="20099999" rev="0"/>
            </a:camera>
            <a:lightRig rig="threePt" dir="t"/>
          </a:scene3d>
        </p:spPr>
      </p:pic>
      <p:sp>
        <p:nvSpPr>
          <p:cNvPr id="9" name="矩形: 圆角 8">
            <a:extLst>
              <a:ext uri="{FF2B5EF4-FFF2-40B4-BE49-F238E27FC236}">
                <a16:creationId xmlns:a16="http://schemas.microsoft.com/office/drawing/2014/main" id="{F8D768B2-5861-4D49-955B-E462FCA3BF0A}"/>
              </a:ext>
            </a:extLst>
          </p:cNvPr>
          <p:cNvSpPr/>
          <p:nvPr/>
        </p:nvSpPr>
        <p:spPr>
          <a:xfrm>
            <a:off x="5155568" y="1634402"/>
            <a:ext cx="1880864" cy="3982486"/>
          </a:xfrm>
          <a:prstGeom prst="roundRect">
            <a:avLst>
              <a:gd name="adj" fmla="val 1069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pic>
        <p:nvPicPr>
          <p:cNvPr id="3" name="图片 2" descr="图片包含 图形用户界面&#10;&#10;描述已自动生成">
            <a:extLst>
              <a:ext uri="{FF2B5EF4-FFF2-40B4-BE49-F238E27FC236}">
                <a16:creationId xmlns:a16="http://schemas.microsoft.com/office/drawing/2014/main" id="{BF25AADD-CA2B-4005-945F-DDF4E318489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975822" y="1503680"/>
            <a:ext cx="2240358" cy="4270392"/>
          </a:xfrm>
          <a:prstGeom prst="rect">
            <a:avLst/>
          </a:prstGeom>
          <a:effectLst>
            <a:outerShdw blurRad="177800" dist="63500" dir="5400000" algn="t" rotWithShape="0">
              <a:schemeClr val="accent2">
                <a:alpha val="19000"/>
              </a:schemeClr>
            </a:outerShdw>
          </a:effectLst>
        </p:spPr>
      </p:pic>
      <p:pic>
        <p:nvPicPr>
          <p:cNvPr id="8" name="图片 7">
            <a:extLst>
              <a:ext uri="{FF2B5EF4-FFF2-40B4-BE49-F238E27FC236}">
                <a16:creationId xmlns:a16="http://schemas.microsoft.com/office/drawing/2014/main" id="{5FF4C87E-2F5D-4E10-B30C-BCCD9243C0D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472340" y="2790767"/>
            <a:ext cx="1247320" cy="1247318"/>
          </a:xfrm>
          <a:prstGeom prst="rect">
            <a:avLst/>
          </a:prstGeom>
        </p:spPr>
      </p:pic>
      <p:sp>
        <p:nvSpPr>
          <p:cNvPr id="4" name="文本框 3">
            <a:extLst>
              <a:ext uri="{FF2B5EF4-FFF2-40B4-BE49-F238E27FC236}">
                <a16:creationId xmlns:a16="http://schemas.microsoft.com/office/drawing/2014/main" id="{3B3B1DFF-1E7E-4C7F-B761-DCD7307318C9}"/>
              </a:ext>
            </a:extLst>
          </p:cNvPr>
          <p:cNvSpPr txBox="1"/>
          <p:nvPr/>
        </p:nvSpPr>
        <p:spPr>
          <a:xfrm>
            <a:off x="766586" y="1838069"/>
            <a:ext cx="1800493" cy="369332"/>
          </a:xfrm>
          <a:prstGeom prst="rect">
            <a:avLst/>
          </a:prstGeom>
          <a:noFill/>
        </p:spPr>
        <p:txBody>
          <a:bodyPr wrap="none" rtlCol="0">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000000"/>
                </a:solidFill>
                <a:effectLst/>
                <a:uLnTx/>
                <a:uFillTx/>
                <a:latin typeface="微软雅黑"/>
                <a:ea typeface="微软雅黑"/>
                <a:cs typeface="+mn-cs"/>
              </a:rPr>
              <a:t>疫情催生新消费</a:t>
            </a:r>
          </a:p>
        </p:txBody>
      </p:sp>
      <p:sp>
        <p:nvSpPr>
          <p:cNvPr id="5" name="文本框 4">
            <a:extLst>
              <a:ext uri="{FF2B5EF4-FFF2-40B4-BE49-F238E27FC236}">
                <a16:creationId xmlns:a16="http://schemas.microsoft.com/office/drawing/2014/main" id="{AF68C33B-ABD6-4ED3-96E7-EDF7B5B51F4C}"/>
              </a:ext>
            </a:extLst>
          </p:cNvPr>
          <p:cNvSpPr txBox="1"/>
          <p:nvPr/>
        </p:nvSpPr>
        <p:spPr>
          <a:xfrm>
            <a:off x="426904" y="2422899"/>
            <a:ext cx="2479856" cy="2726067"/>
          </a:xfrm>
          <a:prstGeom prst="rect">
            <a:avLst/>
          </a:prstGeom>
          <a:noFill/>
        </p:spPr>
        <p:txBody>
          <a:bodyPr wrap="square" rtlCol="0">
            <a:spAutoFit/>
          </a:bodyPr>
          <a:lstStyle/>
          <a:p>
            <a:pPr marL="0" marR="0" lvl="0" indent="0" algn="just"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疫情爆发后，因线下旅游业务紧缩，众多旅游企业开始加入直播大军。直播内容包括路线推荐、景点讲解、拍照攻略、机酒测评、优惠券抽奖等。旅游直播推动“内容</a:t>
            </a:r>
            <a:r>
              <a:rPr kumimoji="0" lang="en-US" altLang="zh-CN" sz="1600" b="0" i="0" u="none" strike="noStrike" kern="1200" cap="none" spc="0" normalizeH="0" baseline="0" noProof="0" dirty="0">
                <a:ln>
                  <a:noFill/>
                </a:ln>
                <a:solidFill>
                  <a:srgbClr val="000000"/>
                </a:solidFill>
                <a:effectLst/>
                <a:uLnTx/>
                <a:uFillTx/>
                <a:latin typeface="Arial"/>
                <a:ea typeface="微软雅黑"/>
                <a:cs typeface="+mn-cs"/>
              </a:rPr>
              <a:t>+</a:t>
            </a: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互动”场景升级，构建“种草</a:t>
            </a:r>
            <a:r>
              <a:rPr kumimoji="0" lang="en-US" altLang="zh-CN" sz="1600" b="0" i="0" u="none" strike="noStrike" kern="1200" cap="none" spc="0" normalizeH="0" baseline="0" noProof="0" dirty="0">
                <a:ln>
                  <a:noFill/>
                </a:ln>
                <a:solidFill>
                  <a:srgbClr val="000000"/>
                </a:solidFill>
                <a:effectLst/>
                <a:uLnTx/>
                <a:uFillTx/>
                <a:latin typeface="Arial"/>
                <a:ea typeface="微软雅黑"/>
                <a:cs typeface="+mn-cs"/>
              </a:rPr>
              <a:t>+</a:t>
            </a: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消费”闭环</a:t>
            </a:r>
          </a:p>
        </p:txBody>
      </p:sp>
      <p:sp>
        <p:nvSpPr>
          <p:cNvPr id="6" name="文本框 5">
            <a:extLst>
              <a:ext uri="{FF2B5EF4-FFF2-40B4-BE49-F238E27FC236}">
                <a16:creationId xmlns:a16="http://schemas.microsoft.com/office/drawing/2014/main" id="{9DA2B732-9324-4383-8526-3EC285FEFA7B}"/>
              </a:ext>
            </a:extLst>
          </p:cNvPr>
          <p:cNvSpPr txBox="1"/>
          <p:nvPr/>
        </p:nvSpPr>
        <p:spPr>
          <a:xfrm>
            <a:off x="9509506" y="1838069"/>
            <a:ext cx="2031325" cy="369332"/>
          </a:xfrm>
          <a:prstGeom prst="rect">
            <a:avLst/>
          </a:prstGeom>
          <a:noFill/>
        </p:spPr>
        <p:txBody>
          <a:bodyPr wrap="none" rtlCol="0">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000000"/>
                </a:solidFill>
                <a:effectLst/>
                <a:uLnTx/>
                <a:uFillTx/>
                <a:latin typeface="微软雅黑"/>
                <a:ea typeface="微软雅黑"/>
                <a:cs typeface="+mn-cs"/>
              </a:rPr>
              <a:t>老板带货成新常态</a:t>
            </a:r>
          </a:p>
        </p:txBody>
      </p:sp>
      <p:sp>
        <p:nvSpPr>
          <p:cNvPr id="7" name="文本框 6">
            <a:extLst>
              <a:ext uri="{FF2B5EF4-FFF2-40B4-BE49-F238E27FC236}">
                <a16:creationId xmlns:a16="http://schemas.microsoft.com/office/drawing/2014/main" id="{36E31BD1-A21D-4FD1-B0C4-928BB22A1CF4}"/>
              </a:ext>
            </a:extLst>
          </p:cNvPr>
          <p:cNvSpPr txBox="1"/>
          <p:nvPr/>
        </p:nvSpPr>
        <p:spPr>
          <a:xfrm>
            <a:off x="9285240" y="2422899"/>
            <a:ext cx="2479856" cy="2430602"/>
          </a:xfrm>
          <a:prstGeom prst="rect">
            <a:avLst/>
          </a:prstGeom>
          <a:noFill/>
        </p:spPr>
        <p:txBody>
          <a:bodyPr wrap="square" rtlCol="0">
            <a:spAutoFit/>
          </a:bodyPr>
          <a:lstStyle/>
          <a:p>
            <a:pPr marL="0" marR="0" lvl="0" indent="0" algn="just"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由</a:t>
            </a:r>
            <a:r>
              <a:rPr kumimoji="0" lang="en-US" altLang="zh-CN" sz="1600" b="0" i="0" u="none" strike="noStrike" kern="1200" cap="none" spc="0" normalizeH="0" baseline="0" noProof="0" dirty="0">
                <a:ln>
                  <a:noFill/>
                </a:ln>
                <a:solidFill>
                  <a:srgbClr val="000000"/>
                </a:solidFill>
                <a:effectLst/>
                <a:uLnTx/>
                <a:uFillTx/>
                <a:latin typeface="Arial"/>
                <a:ea typeface="微软雅黑"/>
                <a:cs typeface="+mn-cs"/>
              </a:rPr>
              <a:t>A</a:t>
            </a: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公司联合创始人、董事局主席某某领衔的“某某某某直播”，</a:t>
            </a:r>
            <a:r>
              <a:rPr kumimoji="0" lang="en-US" altLang="zh-CN" sz="1600" b="0" i="0" u="none" strike="noStrike" kern="1200" cap="none" spc="0" normalizeH="0" baseline="0" noProof="0" dirty="0">
                <a:ln>
                  <a:noFill/>
                </a:ln>
                <a:solidFill>
                  <a:srgbClr val="000000"/>
                </a:solidFill>
                <a:effectLst/>
                <a:uLnTx/>
                <a:uFillTx/>
                <a:latin typeface="Arial"/>
                <a:ea typeface="微软雅黑"/>
                <a:cs typeface="+mn-cs"/>
              </a:rPr>
              <a:t>15</a:t>
            </a: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场直播总成交额破</a:t>
            </a:r>
            <a:r>
              <a:rPr kumimoji="0" lang="en-US" altLang="zh-CN" sz="1600" b="0" i="0" u="none" strike="noStrike" kern="1200" cap="none" spc="0" normalizeH="0" baseline="0" noProof="0" dirty="0">
                <a:ln>
                  <a:noFill/>
                </a:ln>
                <a:solidFill>
                  <a:srgbClr val="000000"/>
                </a:solidFill>
                <a:effectLst/>
                <a:uLnTx/>
                <a:uFillTx/>
                <a:latin typeface="Arial"/>
                <a:ea typeface="微软雅黑"/>
                <a:cs typeface="+mn-cs"/>
              </a:rPr>
              <a:t>6</a:t>
            </a: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亿元。</a:t>
            </a:r>
            <a:r>
              <a:rPr kumimoji="0" lang="en-US" altLang="zh-CN" sz="1600" b="0" i="0" u="none" strike="noStrike" kern="1200" cap="none" spc="0" normalizeH="0" baseline="0" noProof="0" dirty="0">
                <a:ln>
                  <a:noFill/>
                </a:ln>
                <a:solidFill>
                  <a:srgbClr val="000000"/>
                </a:solidFill>
                <a:effectLst/>
                <a:uLnTx/>
                <a:uFillTx/>
                <a:latin typeface="Arial"/>
                <a:ea typeface="微软雅黑"/>
                <a:cs typeface="+mn-cs"/>
              </a:rPr>
              <a:t>B</a:t>
            </a: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公司集团创始人、董事长某某某，</a:t>
            </a:r>
            <a:r>
              <a:rPr kumimoji="0" lang="en-US" altLang="zh-CN" sz="1600" b="0" i="0" u="none" strike="noStrike" kern="1200" cap="none" spc="0" normalizeH="0" baseline="0" noProof="0" dirty="0">
                <a:ln>
                  <a:noFill/>
                </a:ln>
                <a:solidFill>
                  <a:srgbClr val="000000"/>
                </a:solidFill>
                <a:effectLst/>
                <a:uLnTx/>
                <a:uFillTx/>
                <a:latin typeface="Arial"/>
                <a:ea typeface="微软雅黑"/>
                <a:cs typeface="+mn-cs"/>
              </a:rPr>
              <a:t>C</a:t>
            </a: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公司总裁某某等也纷纷选择在这个特殊时期入场直播，上阵带货</a:t>
            </a:r>
          </a:p>
        </p:txBody>
      </p:sp>
      <p:cxnSp>
        <p:nvCxnSpPr>
          <p:cNvPr id="11" name="直接连接符 10">
            <a:extLst>
              <a:ext uri="{FF2B5EF4-FFF2-40B4-BE49-F238E27FC236}">
                <a16:creationId xmlns:a16="http://schemas.microsoft.com/office/drawing/2014/main" id="{8D190E6F-26D5-450F-B4DA-822600C3F1B7}"/>
              </a:ext>
            </a:extLst>
          </p:cNvPr>
          <p:cNvCxnSpPr>
            <a:cxnSpLocks/>
          </p:cNvCxnSpPr>
          <p:nvPr/>
        </p:nvCxnSpPr>
        <p:spPr>
          <a:xfrm>
            <a:off x="1438232" y="2293999"/>
            <a:ext cx="457200" cy="0"/>
          </a:xfrm>
          <a:prstGeom prst="line">
            <a:avLst/>
          </a:prstGeom>
          <a:ln w="3810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F8D86E0F-488C-4D0D-8AFA-1A7AB14D2CCC}"/>
              </a:ext>
            </a:extLst>
          </p:cNvPr>
          <p:cNvCxnSpPr>
            <a:cxnSpLocks/>
          </p:cNvCxnSpPr>
          <p:nvPr/>
        </p:nvCxnSpPr>
        <p:spPr>
          <a:xfrm>
            <a:off x="10296568" y="2293999"/>
            <a:ext cx="457200" cy="0"/>
          </a:xfrm>
          <a:prstGeom prst="line">
            <a:avLst/>
          </a:prstGeom>
          <a:ln w="38100" cap="rnd">
            <a:solidFill>
              <a:schemeClr val="accent2"/>
            </a:solidFill>
            <a:round/>
          </a:ln>
        </p:spPr>
        <p:style>
          <a:lnRef idx="1">
            <a:schemeClr val="accent1"/>
          </a:lnRef>
          <a:fillRef idx="0">
            <a:schemeClr val="accent1"/>
          </a:fillRef>
          <a:effectRef idx="0">
            <a:schemeClr val="accent1"/>
          </a:effectRef>
          <a:fontRef idx="minor">
            <a:schemeClr val="tx1"/>
          </a:fontRef>
        </p:style>
      </p:cxnSp>
      <p:sp>
        <p:nvSpPr>
          <p:cNvPr id="20" name="任意多边形: 形状 19">
            <a:extLst>
              <a:ext uri="{FF2B5EF4-FFF2-40B4-BE49-F238E27FC236}">
                <a16:creationId xmlns:a16="http://schemas.microsoft.com/office/drawing/2014/main" id="{AA3ADB39-5C2A-4375-A590-6CE4EDEAEA8C}"/>
              </a:ext>
            </a:extLst>
          </p:cNvPr>
          <p:cNvSpPr/>
          <p:nvPr/>
        </p:nvSpPr>
        <p:spPr>
          <a:xfrm>
            <a:off x="5445760" y="6228956"/>
            <a:ext cx="6746240" cy="629044"/>
          </a:xfrm>
          <a:custGeom>
            <a:avLst/>
            <a:gdLst>
              <a:gd name="connsiteX0" fmla="*/ 3962400 w 6746240"/>
              <a:gd name="connsiteY0" fmla="*/ 1652 h 629044"/>
              <a:gd name="connsiteX1" fmla="*/ 6631652 w 6746240"/>
              <a:gd name="connsiteY1" fmla="*/ 460275 h 629044"/>
              <a:gd name="connsiteX2" fmla="*/ 6746240 w 6746240"/>
              <a:gd name="connsiteY2" fmla="*/ 490063 h 629044"/>
              <a:gd name="connsiteX3" fmla="*/ 6746240 w 6746240"/>
              <a:gd name="connsiteY3" fmla="*/ 629044 h 629044"/>
              <a:gd name="connsiteX4" fmla="*/ 8534 w 6746240"/>
              <a:gd name="connsiteY4" fmla="*/ 629044 h 629044"/>
              <a:gd name="connsiteX5" fmla="*/ 0 w 6746240"/>
              <a:gd name="connsiteY5" fmla="*/ 519812 h 629044"/>
              <a:gd name="connsiteX6" fmla="*/ 3962400 w 6746240"/>
              <a:gd name="connsiteY6" fmla="*/ 1652 h 629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46240" h="629044">
                <a:moveTo>
                  <a:pt x="3962400" y="1652"/>
                </a:moveTo>
                <a:cubicBezTo>
                  <a:pt x="4815734" y="19115"/>
                  <a:pt x="5868359" y="263881"/>
                  <a:pt x="6631652" y="460275"/>
                </a:cubicBezTo>
                <a:lnTo>
                  <a:pt x="6746240" y="490063"/>
                </a:lnTo>
                <a:lnTo>
                  <a:pt x="6746240" y="629044"/>
                </a:lnTo>
                <a:lnTo>
                  <a:pt x="8534" y="629044"/>
                </a:lnTo>
                <a:lnTo>
                  <a:pt x="0" y="519812"/>
                </a:lnTo>
                <a:cubicBezTo>
                  <a:pt x="1360593" y="248032"/>
                  <a:pt x="2721187" y="-23748"/>
                  <a:pt x="3962400" y="1652"/>
                </a:cubicBezTo>
                <a:close/>
              </a:path>
            </a:pathLst>
          </a:custGeom>
          <a:gradFill>
            <a:gsLst>
              <a:gs pos="0">
                <a:schemeClr val="accent3">
                  <a:lumMod val="87000"/>
                  <a:lumOff val="13000"/>
                </a:schemeClr>
              </a:gs>
              <a:gs pos="88000">
                <a:schemeClr val="accent3">
                  <a:lumMod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7" name="任意多边形: 形状 16">
            <a:extLst>
              <a:ext uri="{FF2B5EF4-FFF2-40B4-BE49-F238E27FC236}">
                <a16:creationId xmlns:a16="http://schemas.microsoft.com/office/drawing/2014/main" id="{5B7F26C2-E592-4AFC-8E57-CAB240EE45AB}"/>
              </a:ext>
            </a:extLst>
          </p:cNvPr>
          <p:cNvSpPr/>
          <p:nvPr/>
        </p:nvSpPr>
        <p:spPr>
          <a:xfrm>
            <a:off x="0" y="6317340"/>
            <a:ext cx="9852670" cy="540660"/>
          </a:xfrm>
          <a:custGeom>
            <a:avLst/>
            <a:gdLst>
              <a:gd name="connsiteX0" fmla="*/ 0 w 9852670"/>
              <a:gd name="connsiteY0" fmla="*/ 278 h 540660"/>
              <a:gd name="connsiteX1" fmla="*/ 648084 w 9852670"/>
              <a:gd name="connsiteY1" fmla="*/ 120974 h 540660"/>
              <a:gd name="connsiteX2" fmla="*/ 2904564 w 9852670"/>
              <a:gd name="connsiteY2" fmla="*/ 337597 h 540660"/>
              <a:gd name="connsiteX3" fmla="*/ 6929717 w 9852670"/>
              <a:gd name="connsiteY3" fmla="*/ 14868 h 540660"/>
              <a:gd name="connsiteX4" fmla="*/ 9640665 w 9852670"/>
              <a:gd name="connsiteY4" fmla="*/ 486697 h 540660"/>
              <a:gd name="connsiteX5" fmla="*/ 9852670 w 9852670"/>
              <a:gd name="connsiteY5" fmla="*/ 540660 h 540660"/>
              <a:gd name="connsiteX6" fmla="*/ 0 w 9852670"/>
              <a:gd name="connsiteY6" fmla="*/ 540660 h 540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52670" h="540660">
                <a:moveTo>
                  <a:pt x="0" y="278"/>
                </a:moveTo>
                <a:lnTo>
                  <a:pt x="648084" y="120974"/>
                </a:lnTo>
                <a:cubicBezTo>
                  <a:pt x="1322714" y="239826"/>
                  <a:pt x="2036108" y="335356"/>
                  <a:pt x="2904564" y="337597"/>
                </a:cubicBezTo>
                <a:cubicBezTo>
                  <a:pt x="4062505" y="340585"/>
                  <a:pt x="5528235" y="-83744"/>
                  <a:pt x="6929717" y="14868"/>
                </a:cubicBezTo>
                <a:cubicBezTo>
                  <a:pt x="7805644" y="76501"/>
                  <a:pt x="8716588" y="258947"/>
                  <a:pt x="9640665" y="486697"/>
                </a:cubicBezTo>
                <a:lnTo>
                  <a:pt x="9852670" y="540660"/>
                </a:lnTo>
                <a:lnTo>
                  <a:pt x="0" y="540660"/>
                </a:lnTo>
                <a:close/>
              </a:path>
            </a:pathLst>
          </a:custGeom>
          <a:gradFill>
            <a:gsLst>
              <a:gs pos="0">
                <a:schemeClr val="accent2">
                  <a:lumMod val="87000"/>
                  <a:lumOff val="13000"/>
                </a:schemeClr>
              </a:gs>
              <a:gs pos="100000">
                <a:schemeClr val="accent2">
                  <a:lumMod val="8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Tree>
    <p:extLst>
      <p:ext uri="{BB962C8B-B14F-4D97-AF65-F5344CB8AC3E}">
        <p14:creationId xmlns:p14="http://schemas.microsoft.com/office/powerpoint/2010/main" val="192523616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C3E64CD8-435F-40F1-90EA-2C1D85204E8D}"/>
              </a:ext>
            </a:extLst>
          </p:cNvPr>
          <p:cNvSpPr>
            <a:spLocks noGrp="1"/>
          </p:cNvSpPr>
          <p:nvPr>
            <p:ph type="body" sz="quarter" idx="10"/>
          </p:nvPr>
        </p:nvSpPr>
        <p:spPr>
          <a:xfrm>
            <a:off x="382543" y="328612"/>
            <a:ext cx="4727937" cy="459327"/>
          </a:xfrm>
        </p:spPr>
        <p:txBody>
          <a:bodyPr/>
          <a:lstStyle/>
          <a:p>
            <a:r>
              <a:rPr lang="zh-CN" altLang="en-US" dirty="0"/>
              <a:t>直播电商</a:t>
            </a:r>
            <a:r>
              <a:rPr lang="en-US" altLang="zh-CN" dirty="0"/>
              <a:t>—“</a:t>
            </a:r>
            <a:r>
              <a:rPr lang="zh-CN" altLang="en-US" dirty="0"/>
              <a:t>五化”新发展</a:t>
            </a:r>
          </a:p>
        </p:txBody>
      </p:sp>
      <p:sp>
        <p:nvSpPr>
          <p:cNvPr id="7" name="矩形: 圆顶角 6">
            <a:extLst>
              <a:ext uri="{FF2B5EF4-FFF2-40B4-BE49-F238E27FC236}">
                <a16:creationId xmlns:a16="http://schemas.microsoft.com/office/drawing/2014/main" id="{06BBBCDD-089C-47BA-869E-B6D4B6357F5F}"/>
              </a:ext>
            </a:extLst>
          </p:cNvPr>
          <p:cNvSpPr/>
          <p:nvPr/>
        </p:nvSpPr>
        <p:spPr>
          <a:xfrm rot="16200000">
            <a:off x="637677" y="1648296"/>
            <a:ext cx="1234440" cy="558800"/>
          </a:xfrm>
          <a:prstGeom prst="round2SameRect">
            <a:avLst/>
          </a:prstGeom>
          <a:solidFill>
            <a:schemeClr val="accent2"/>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8" name="矩形: 圆顶角 7">
            <a:extLst>
              <a:ext uri="{FF2B5EF4-FFF2-40B4-BE49-F238E27FC236}">
                <a16:creationId xmlns:a16="http://schemas.microsoft.com/office/drawing/2014/main" id="{612693CC-CC49-47C8-AF64-7B6E0B6C59D4}"/>
              </a:ext>
            </a:extLst>
          </p:cNvPr>
          <p:cNvSpPr/>
          <p:nvPr/>
        </p:nvSpPr>
        <p:spPr>
          <a:xfrm rot="5400000" flipH="1">
            <a:off x="2926363" y="-79057"/>
            <a:ext cx="1229361" cy="4013502"/>
          </a:xfrm>
          <a:prstGeom prst="round2SameRect">
            <a:avLst>
              <a:gd name="adj1" fmla="val 7613"/>
              <a:gd name="adj2" fmla="val 0"/>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9" name="文本框 8">
            <a:extLst>
              <a:ext uri="{FF2B5EF4-FFF2-40B4-BE49-F238E27FC236}">
                <a16:creationId xmlns:a16="http://schemas.microsoft.com/office/drawing/2014/main" id="{48B38F4A-39A2-4F19-82C8-2ED97785065A}"/>
              </a:ext>
            </a:extLst>
          </p:cNvPr>
          <p:cNvSpPr txBox="1"/>
          <p:nvPr/>
        </p:nvSpPr>
        <p:spPr>
          <a:xfrm>
            <a:off x="1036893" y="1477571"/>
            <a:ext cx="517065" cy="900246"/>
          </a:xfrm>
          <a:prstGeom prst="rect">
            <a:avLst/>
          </a:prstGeom>
          <a:noFill/>
        </p:spPr>
        <p:txBody>
          <a:bodyPr vert="eaVert"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800" b="0" i="0" u="none" strike="noStrike" kern="1200" cap="none" spc="300" normalizeH="0" baseline="0" noProof="0" dirty="0">
                <a:ln>
                  <a:noFill/>
                </a:ln>
                <a:solidFill>
                  <a:srgbClr val="FFFFFF"/>
                </a:solidFill>
                <a:effectLst/>
                <a:uLnTx/>
                <a:uFillTx/>
                <a:latin typeface="Arial"/>
                <a:ea typeface="微软雅黑"/>
                <a:cs typeface="+mn-cs"/>
              </a:rPr>
              <a:t>泛在化</a:t>
            </a:r>
          </a:p>
        </p:txBody>
      </p:sp>
      <p:sp>
        <p:nvSpPr>
          <p:cNvPr id="10" name="文本框 9">
            <a:extLst>
              <a:ext uri="{FF2B5EF4-FFF2-40B4-BE49-F238E27FC236}">
                <a16:creationId xmlns:a16="http://schemas.microsoft.com/office/drawing/2014/main" id="{13B0B9CF-1965-42CB-83E8-041E8956B3F9}"/>
              </a:ext>
            </a:extLst>
          </p:cNvPr>
          <p:cNvSpPr txBox="1"/>
          <p:nvPr/>
        </p:nvSpPr>
        <p:spPr>
          <a:xfrm>
            <a:off x="1615353" y="1451057"/>
            <a:ext cx="3824283" cy="953274"/>
          </a:xfrm>
          <a:prstGeom prst="rect">
            <a:avLst/>
          </a:prstGeom>
          <a:noFill/>
        </p:spPr>
        <p:txBody>
          <a:bodyPr wrap="square" rtlCol="0">
            <a:spAutoFit/>
          </a:bodyPr>
          <a:lstStyle/>
          <a:p>
            <a:pPr marL="0" marR="0" lvl="0" indent="0" algn="just"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在平台技术的支持下，直播已经成为短视频创作者、店铺的标配，范围也由美妆、服饰等领域转向更加广泛的行业</a:t>
            </a:r>
          </a:p>
        </p:txBody>
      </p:sp>
      <p:sp>
        <p:nvSpPr>
          <p:cNvPr id="11" name="矩形: 圆顶角 10">
            <a:extLst>
              <a:ext uri="{FF2B5EF4-FFF2-40B4-BE49-F238E27FC236}">
                <a16:creationId xmlns:a16="http://schemas.microsoft.com/office/drawing/2014/main" id="{7AEF97BC-52F1-49C4-BCC0-FBF6EAEDD513}"/>
              </a:ext>
            </a:extLst>
          </p:cNvPr>
          <p:cNvSpPr/>
          <p:nvPr/>
        </p:nvSpPr>
        <p:spPr>
          <a:xfrm rot="16200000">
            <a:off x="6306385" y="1648296"/>
            <a:ext cx="1234440" cy="558800"/>
          </a:xfrm>
          <a:prstGeom prst="round2SameRect">
            <a:avLst/>
          </a:prstGeom>
          <a:solidFill>
            <a:schemeClr val="accent2"/>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12" name="矩形: 圆顶角 11">
            <a:extLst>
              <a:ext uri="{FF2B5EF4-FFF2-40B4-BE49-F238E27FC236}">
                <a16:creationId xmlns:a16="http://schemas.microsoft.com/office/drawing/2014/main" id="{A4F8A1B5-148B-4FE1-9BF2-88D38D151659}"/>
              </a:ext>
            </a:extLst>
          </p:cNvPr>
          <p:cNvSpPr/>
          <p:nvPr/>
        </p:nvSpPr>
        <p:spPr>
          <a:xfrm rot="5400000" flipH="1">
            <a:off x="8595071" y="-79057"/>
            <a:ext cx="1229361" cy="4013502"/>
          </a:xfrm>
          <a:prstGeom prst="round2SameRect">
            <a:avLst>
              <a:gd name="adj1" fmla="val 7613"/>
              <a:gd name="adj2" fmla="val 0"/>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13" name="文本框 12">
            <a:extLst>
              <a:ext uri="{FF2B5EF4-FFF2-40B4-BE49-F238E27FC236}">
                <a16:creationId xmlns:a16="http://schemas.microsoft.com/office/drawing/2014/main" id="{B42A9ADA-FB08-47DA-8F6A-7BBC05A6167E}"/>
              </a:ext>
            </a:extLst>
          </p:cNvPr>
          <p:cNvSpPr txBox="1"/>
          <p:nvPr/>
        </p:nvSpPr>
        <p:spPr>
          <a:xfrm>
            <a:off x="6705601" y="1477571"/>
            <a:ext cx="517065" cy="900246"/>
          </a:xfrm>
          <a:prstGeom prst="rect">
            <a:avLst/>
          </a:prstGeom>
          <a:noFill/>
        </p:spPr>
        <p:txBody>
          <a:bodyPr vert="eaVert"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800" b="0" i="0" u="none" strike="noStrike" kern="1200" cap="none" spc="300" normalizeH="0" baseline="0" noProof="0" dirty="0">
                <a:ln>
                  <a:noFill/>
                </a:ln>
                <a:solidFill>
                  <a:srgbClr val="FFFFFF"/>
                </a:solidFill>
                <a:effectLst/>
                <a:uLnTx/>
                <a:uFillTx/>
                <a:latin typeface="Arial"/>
                <a:ea typeface="微软雅黑"/>
                <a:cs typeface="+mn-cs"/>
              </a:rPr>
              <a:t>窗口化</a:t>
            </a:r>
          </a:p>
        </p:txBody>
      </p:sp>
      <p:sp>
        <p:nvSpPr>
          <p:cNvPr id="14" name="文本框 13">
            <a:extLst>
              <a:ext uri="{FF2B5EF4-FFF2-40B4-BE49-F238E27FC236}">
                <a16:creationId xmlns:a16="http://schemas.microsoft.com/office/drawing/2014/main" id="{9795F656-203F-4B24-81DE-731C8C426946}"/>
              </a:ext>
            </a:extLst>
          </p:cNvPr>
          <p:cNvSpPr txBox="1"/>
          <p:nvPr/>
        </p:nvSpPr>
        <p:spPr>
          <a:xfrm>
            <a:off x="7284061" y="1451057"/>
            <a:ext cx="3824283" cy="953274"/>
          </a:xfrm>
          <a:prstGeom prst="rect">
            <a:avLst/>
          </a:prstGeom>
          <a:noFill/>
        </p:spPr>
        <p:txBody>
          <a:bodyPr wrap="square" rtlCol="0">
            <a:spAutoFit/>
          </a:bodyPr>
          <a:lstStyle/>
          <a:p>
            <a:pPr marL="0" marR="0" lvl="0" indent="0" algn="just"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个人通过直播拉近主播与粉丝之间的距离，回归更加高效的面对面沟通</a:t>
            </a:r>
            <a:r>
              <a:rPr kumimoji="0" lang="en-US" altLang="zh-CN" sz="1600" b="0" i="0" u="none" strike="noStrike" kern="1200" cap="none" spc="0" normalizeH="0" baseline="0" noProof="0" dirty="0">
                <a:ln>
                  <a:noFill/>
                </a:ln>
                <a:solidFill>
                  <a:srgbClr val="000000"/>
                </a:solidFill>
                <a:effectLst/>
                <a:uLnTx/>
                <a:uFillTx/>
                <a:latin typeface="Arial"/>
                <a:ea typeface="微软雅黑"/>
                <a:cs typeface="+mn-cs"/>
              </a:rPr>
              <a:t>,</a:t>
            </a: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行业也可用其作为线下发布会的补充方式</a:t>
            </a:r>
          </a:p>
        </p:txBody>
      </p:sp>
      <p:sp>
        <p:nvSpPr>
          <p:cNvPr id="15" name="矩形: 圆顶角 14">
            <a:extLst>
              <a:ext uri="{FF2B5EF4-FFF2-40B4-BE49-F238E27FC236}">
                <a16:creationId xmlns:a16="http://schemas.microsoft.com/office/drawing/2014/main" id="{300A05B2-5F24-4120-A777-109E21B69CE2}"/>
              </a:ext>
            </a:extLst>
          </p:cNvPr>
          <p:cNvSpPr/>
          <p:nvPr/>
        </p:nvSpPr>
        <p:spPr>
          <a:xfrm rot="16200000">
            <a:off x="637676" y="3373857"/>
            <a:ext cx="1234440" cy="558800"/>
          </a:xfrm>
          <a:prstGeom prst="round2SameRect">
            <a:avLst/>
          </a:prstGeom>
          <a:solidFill>
            <a:schemeClr val="accent2"/>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16" name="矩形: 圆顶角 15">
            <a:extLst>
              <a:ext uri="{FF2B5EF4-FFF2-40B4-BE49-F238E27FC236}">
                <a16:creationId xmlns:a16="http://schemas.microsoft.com/office/drawing/2014/main" id="{76B27F89-6F33-45E5-B4BD-0C00957692D0}"/>
              </a:ext>
            </a:extLst>
          </p:cNvPr>
          <p:cNvSpPr/>
          <p:nvPr/>
        </p:nvSpPr>
        <p:spPr>
          <a:xfrm rot="5400000" flipH="1">
            <a:off x="2926362" y="1646504"/>
            <a:ext cx="1229361" cy="4013502"/>
          </a:xfrm>
          <a:prstGeom prst="round2SameRect">
            <a:avLst>
              <a:gd name="adj1" fmla="val 7613"/>
              <a:gd name="adj2" fmla="val 0"/>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17" name="文本框 16">
            <a:extLst>
              <a:ext uri="{FF2B5EF4-FFF2-40B4-BE49-F238E27FC236}">
                <a16:creationId xmlns:a16="http://schemas.microsoft.com/office/drawing/2014/main" id="{2821C727-7A82-4119-824F-9667930210F4}"/>
              </a:ext>
            </a:extLst>
          </p:cNvPr>
          <p:cNvSpPr txBox="1"/>
          <p:nvPr/>
        </p:nvSpPr>
        <p:spPr>
          <a:xfrm>
            <a:off x="1036892" y="3203132"/>
            <a:ext cx="517065" cy="900246"/>
          </a:xfrm>
          <a:prstGeom prst="rect">
            <a:avLst/>
          </a:prstGeom>
          <a:noFill/>
        </p:spPr>
        <p:txBody>
          <a:bodyPr vert="eaVert"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800" b="0" i="0" u="none" strike="noStrike" kern="1200" cap="none" spc="300" normalizeH="0" baseline="0" noProof="0" dirty="0">
                <a:ln>
                  <a:noFill/>
                </a:ln>
                <a:solidFill>
                  <a:srgbClr val="FFFFFF"/>
                </a:solidFill>
                <a:effectLst/>
                <a:uLnTx/>
                <a:uFillTx/>
                <a:latin typeface="Arial"/>
                <a:ea typeface="微软雅黑"/>
                <a:cs typeface="+mn-cs"/>
              </a:rPr>
              <a:t>产业化</a:t>
            </a:r>
          </a:p>
        </p:txBody>
      </p:sp>
      <p:sp>
        <p:nvSpPr>
          <p:cNvPr id="18" name="文本框 17">
            <a:extLst>
              <a:ext uri="{FF2B5EF4-FFF2-40B4-BE49-F238E27FC236}">
                <a16:creationId xmlns:a16="http://schemas.microsoft.com/office/drawing/2014/main" id="{0BB47F45-EF29-4F4B-83EC-E7B1511138FC}"/>
              </a:ext>
            </a:extLst>
          </p:cNvPr>
          <p:cNvSpPr txBox="1"/>
          <p:nvPr/>
        </p:nvSpPr>
        <p:spPr>
          <a:xfrm>
            <a:off x="1615352" y="3176618"/>
            <a:ext cx="3824283" cy="953274"/>
          </a:xfrm>
          <a:prstGeom prst="rect">
            <a:avLst/>
          </a:prstGeom>
          <a:noFill/>
        </p:spPr>
        <p:txBody>
          <a:bodyPr wrap="square" rtlCol="0">
            <a:spAutoFit/>
          </a:bodyPr>
          <a:lstStyle/>
          <a:p>
            <a:pPr marL="0" marR="0" lvl="0" indent="0" algn="just"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直播电商的效果，更在于供应链是否完备，目前抖音、快手均选择与电商结盟，解决后端供给、物流、客服等问题</a:t>
            </a:r>
          </a:p>
        </p:txBody>
      </p:sp>
      <p:sp>
        <p:nvSpPr>
          <p:cNvPr id="19" name="矩形: 圆顶角 18">
            <a:extLst>
              <a:ext uri="{FF2B5EF4-FFF2-40B4-BE49-F238E27FC236}">
                <a16:creationId xmlns:a16="http://schemas.microsoft.com/office/drawing/2014/main" id="{4BCD4DA5-6A84-424F-B6D4-F611CE2B4297}"/>
              </a:ext>
            </a:extLst>
          </p:cNvPr>
          <p:cNvSpPr/>
          <p:nvPr/>
        </p:nvSpPr>
        <p:spPr>
          <a:xfrm rot="16200000">
            <a:off x="6306384" y="3373857"/>
            <a:ext cx="1234440" cy="558800"/>
          </a:xfrm>
          <a:prstGeom prst="round2SameRect">
            <a:avLst/>
          </a:prstGeom>
          <a:solidFill>
            <a:schemeClr val="accent2"/>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20" name="矩形: 圆顶角 19">
            <a:extLst>
              <a:ext uri="{FF2B5EF4-FFF2-40B4-BE49-F238E27FC236}">
                <a16:creationId xmlns:a16="http://schemas.microsoft.com/office/drawing/2014/main" id="{16A5A8D4-03A5-4EF8-A98D-0CF073C17F80}"/>
              </a:ext>
            </a:extLst>
          </p:cNvPr>
          <p:cNvSpPr/>
          <p:nvPr/>
        </p:nvSpPr>
        <p:spPr>
          <a:xfrm rot="5400000" flipH="1">
            <a:off x="8595070" y="1646504"/>
            <a:ext cx="1229361" cy="4013502"/>
          </a:xfrm>
          <a:prstGeom prst="round2SameRect">
            <a:avLst>
              <a:gd name="adj1" fmla="val 7613"/>
              <a:gd name="adj2" fmla="val 0"/>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21" name="文本框 20">
            <a:extLst>
              <a:ext uri="{FF2B5EF4-FFF2-40B4-BE49-F238E27FC236}">
                <a16:creationId xmlns:a16="http://schemas.microsoft.com/office/drawing/2014/main" id="{ADD9BC4B-8054-4468-8817-90D3BA8EAD0B}"/>
              </a:ext>
            </a:extLst>
          </p:cNvPr>
          <p:cNvSpPr txBox="1"/>
          <p:nvPr/>
        </p:nvSpPr>
        <p:spPr>
          <a:xfrm>
            <a:off x="6705600" y="3203132"/>
            <a:ext cx="517065" cy="900246"/>
          </a:xfrm>
          <a:prstGeom prst="rect">
            <a:avLst/>
          </a:prstGeom>
          <a:noFill/>
        </p:spPr>
        <p:txBody>
          <a:bodyPr vert="eaVert"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800" b="0" i="0" u="none" strike="noStrike" kern="1200" cap="none" spc="300" normalizeH="0" baseline="0" noProof="0" dirty="0">
                <a:ln>
                  <a:noFill/>
                </a:ln>
                <a:solidFill>
                  <a:srgbClr val="FFFFFF"/>
                </a:solidFill>
                <a:effectLst/>
                <a:uLnTx/>
                <a:uFillTx/>
                <a:latin typeface="Arial"/>
                <a:ea typeface="微软雅黑"/>
                <a:cs typeface="+mn-cs"/>
              </a:rPr>
              <a:t>生态化</a:t>
            </a:r>
          </a:p>
        </p:txBody>
      </p:sp>
      <p:sp>
        <p:nvSpPr>
          <p:cNvPr id="22" name="文本框 21">
            <a:extLst>
              <a:ext uri="{FF2B5EF4-FFF2-40B4-BE49-F238E27FC236}">
                <a16:creationId xmlns:a16="http://schemas.microsoft.com/office/drawing/2014/main" id="{271848BA-4F81-4B0F-84B1-2CA1209DD21F}"/>
              </a:ext>
            </a:extLst>
          </p:cNvPr>
          <p:cNvSpPr txBox="1"/>
          <p:nvPr/>
        </p:nvSpPr>
        <p:spPr>
          <a:xfrm>
            <a:off x="7284060" y="3176618"/>
            <a:ext cx="3824283" cy="953274"/>
          </a:xfrm>
          <a:prstGeom prst="rect">
            <a:avLst/>
          </a:prstGeom>
          <a:noFill/>
        </p:spPr>
        <p:txBody>
          <a:bodyPr wrap="square" rtlCol="0">
            <a:spAutoFit/>
          </a:bodyPr>
          <a:lstStyle/>
          <a:p>
            <a:pPr marL="0" marR="0" lvl="0" indent="0" algn="just"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图文、短视频等前中期营销物料、主播个人</a:t>
            </a:r>
            <a:r>
              <a:rPr kumimoji="0" lang="en-US" altLang="zh-CN" sz="1600" b="0" i="0" u="none" strike="noStrike" kern="1200" cap="none" spc="0" normalizeH="0" baseline="0" noProof="0" dirty="0">
                <a:ln>
                  <a:noFill/>
                </a:ln>
                <a:solidFill>
                  <a:srgbClr val="000000"/>
                </a:solidFill>
                <a:effectLst/>
                <a:uLnTx/>
                <a:uFillTx/>
                <a:latin typeface="Arial"/>
                <a:ea typeface="微软雅黑"/>
                <a:cs typeface="+mn-cs"/>
              </a:rPr>
              <a:t>IP</a:t>
            </a: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打造、直播嘉宾预热等共同搭建了品牌或产品的直播生态</a:t>
            </a:r>
          </a:p>
        </p:txBody>
      </p:sp>
      <p:sp>
        <p:nvSpPr>
          <p:cNvPr id="23" name="矩形: 圆顶角 22">
            <a:extLst>
              <a:ext uri="{FF2B5EF4-FFF2-40B4-BE49-F238E27FC236}">
                <a16:creationId xmlns:a16="http://schemas.microsoft.com/office/drawing/2014/main" id="{F32432F3-D72E-470A-BE44-F8D3B1073563}"/>
              </a:ext>
            </a:extLst>
          </p:cNvPr>
          <p:cNvSpPr/>
          <p:nvPr/>
        </p:nvSpPr>
        <p:spPr>
          <a:xfrm rot="16200000">
            <a:off x="637675" y="5099418"/>
            <a:ext cx="1234440" cy="558800"/>
          </a:xfrm>
          <a:prstGeom prst="round2SameRect">
            <a:avLst/>
          </a:prstGeom>
          <a:solidFill>
            <a:schemeClr val="accent2"/>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24" name="矩形: 圆顶角 23">
            <a:extLst>
              <a:ext uri="{FF2B5EF4-FFF2-40B4-BE49-F238E27FC236}">
                <a16:creationId xmlns:a16="http://schemas.microsoft.com/office/drawing/2014/main" id="{CA108491-E23A-4E98-8245-BC360EE0AED0}"/>
              </a:ext>
            </a:extLst>
          </p:cNvPr>
          <p:cNvSpPr/>
          <p:nvPr/>
        </p:nvSpPr>
        <p:spPr>
          <a:xfrm rot="5400000" flipH="1">
            <a:off x="2926361" y="3372065"/>
            <a:ext cx="1229361" cy="4013502"/>
          </a:xfrm>
          <a:prstGeom prst="round2SameRect">
            <a:avLst>
              <a:gd name="adj1" fmla="val 7613"/>
              <a:gd name="adj2" fmla="val 0"/>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25" name="文本框 24">
            <a:extLst>
              <a:ext uri="{FF2B5EF4-FFF2-40B4-BE49-F238E27FC236}">
                <a16:creationId xmlns:a16="http://schemas.microsoft.com/office/drawing/2014/main" id="{E66FE060-BFFC-4B7E-BDD1-0FA59AA1A758}"/>
              </a:ext>
            </a:extLst>
          </p:cNvPr>
          <p:cNvSpPr txBox="1"/>
          <p:nvPr/>
        </p:nvSpPr>
        <p:spPr>
          <a:xfrm>
            <a:off x="1036891" y="4928693"/>
            <a:ext cx="517065" cy="900246"/>
          </a:xfrm>
          <a:prstGeom prst="rect">
            <a:avLst/>
          </a:prstGeom>
          <a:noFill/>
        </p:spPr>
        <p:txBody>
          <a:bodyPr vert="eaVert"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800" b="0" i="0" u="none" strike="noStrike" kern="1200" cap="none" spc="300" normalizeH="0" baseline="0" noProof="0" dirty="0">
                <a:ln>
                  <a:noFill/>
                </a:ln>
                <a:solidFill>
                  <a:srgbClr val="FFFFFF"/>
                </a:solidFill>
                <a:effectLst/>
                <a:uLnTx/>
                <a:uFillTx/>
                <a:latin typeface="Arial"/>
                <a:ea typeface="微软雅黑"/>
                <a:cs typeface="+mn-cs"/>
              </a:rPr>
              <a:t>内容化</a:t>
            </a:r>
          </a:p>
        </p:txBody>
      </p:sp>
      <p:sp>
        <p:nvSpPr>
          <p:cNvPr id="26" name="文本框 25">
            <a:extLst>
              <a:ext uri="{FF2B5EF4-FFF2-40B4-BE49-F238E27FC236}">
                <a16:creationId xmlns:a16="http://schemas.microsoft.com/office/drawing/2014/main" id="{1E898E63-BA58-4E65-B0A2-6FF4F4B4AB6A}"/>
              </a:ext>
            </a:extLst>
          </p:cNvPr>
          <p:cNvSpPr txBox="1"/>
          <p:nvPr/>
        </p:nvSpPr>
        <p:spPr>
          <a:xfrm>
            <a:off x="1615351" y="4902179"/>
            <a:ext cx="3824283" cy="953274"/>
          </a:xfrm>
          <a:prstGeom prst="rect">
            <a:avLst/>
          </a:prstGeom>
          <a:noFill/>
        </p:spPr>
        <p:txBody>
          <a:bodyPr wrap="square" rtlCol="0">
            <a:spAutoFit/>
          </a:bodyPr>
          <a:lstStyle/>
          <a:p>
            <a:pPr marL="0" marR="0" lvl="0" indent="0" algn="just"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随着直播产业的成熟，电商直播嵌入了兼具带货功能与娱乐观赏性的节目式编排，形成独具特色的内容形态</a:t>
            </a:r>
          </a:p>
        </p:txBody>
      </p:sp>
      <p:cxnSp>
        <p:nvCxnSpPr>
          <p:cNvPr id="45" name="直接连接符 44">
            <a:extLst>
              <a:ext uri="{FF2B5EF4-FFF2-40B4-BE49-F238E27FC236}">
                <a16:creationId xmlns:a16="http://schemas.microsoft.com/office/drawing/2014/main" id="{34F926E4-03A5-4611-90E4-B19FB12C6804}"/>
              </a:ext>
            </a:extLst>
          </p:cNvPr>
          <p:cNvCxnSpPr>
            <a:cxnSpLocks/>
          </p:cNvCxnSpPr>
          <p:nvPr/>
        </p:nvCxnSpPr>
        <p:spPr>
          <a:xfrm>
            <a:off x="6686321" y="5993497"/>
            <a:ext cx="4523017" cy="0"/>
          </a:xfrm>
          <a:prstGeom prst="line">
            <a:avLst/>
          </a:prstGeom>
          <a:ln w="76200" cap="rnd">
            <a:solidFill>
              <a:schemeClr val="accent3"/>
            </a:solidFill>
            <a:round/>
          </a:ln>
        </p:spPr>
        <p:style>
          <a:lnRef idx="1">
            <a:schemeClr val="accent1"/>
          </a:lnRef>
          <a:fillRef idx="0">
            <a:schemeClr val="accent1"/>
          </a:fillRef>
          <a:effectRef idx="0">
            <a:schemeClr val="accent1"/>
          </a:effectRef>
          <a:fontRef idx="minor">
            <a:schemeClr val="tx1"/>
          </a:fontRef>
        </p:style>
      </p:cxnSp>
      <p:grpSp>
        <p:nvGrpSpPr>
          <p:cNvPr id="48" name="组合 47">
            <a:extLst>
              <a:ext uri="{FF2B5EF4-FFF2-40B4-BE49-F238E27FC236}">
                <a16:creationId xmlns:a16="http://schemas.microsoft.com/office/drawing/2014/main" id="{62EE3A12-3B7D-4FB6-B1F2-31A73018AC79}"/>
              </a:ext>
            </a:extLst>
          </p:cNvPr>
          <p:cNvGrpSpPr/>
          <p:nvPr/>
        </p:nvGrpSpPr>
        <p:grpSpPr>
          <a:xfrm>
            <a:off x="7731358" y="4569666"/>
            <a:ext cx="2432943" cy="1431451"/>
            <a:chOff x="7944103" y="4569666"/>
            <a:chExt cx="2432943" cy="1431451"/>
          </a:xfrm>
        </p:grpSpPr>
        <p:pic>
          <p:nvPicPr>
            <p:cNvPr id="41" name="图片 40" descr="计算机 3D 窗口背景">
              <a:extLst>
                <a:ext uri="{FF2B5EF4-FFF2-40B4-BE49-F238E27FC236}">
                  <a16:creationId xmlns:a16="http://schemas.microsoft.com/office/drawing/2014/main" id="{E7BA011A-8681-4CE4-A697-DB8A8FDBB4EA}"/>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7965819" y="4639288"/>
              <a:ext cx="2244222" cy="1342445"/>
            </a:xfrm>
            <a:custGeom>
              <a:avLst/>
              <a:gdLst>
                <a:gd name="connsiteX0" fmla="*/ 298493 w 2244222"/>
                <a:gd name="connsiteY0" fmla="*/ 0 h 1342445"/>
                <a:gd name="connsiteX1" fmla="*/ 1878462 w 2244222"/>
                <a:gd name="connsiteY1" fmla="*/ 0 h 1342445"/>
                <a:gd name="connsiteX2" fmla="*/ 1878462 w 2244222"/>
                <a:gd name="connsiteY2" fmla="*/ 571666 h 1342445"/>
                <a:gd name="connsiteX3" fmla="*/ 2244222 w 2244222"/>
                <a:gd name="connsiteY3" fmla="*/ 571666 h 1342445"/>
                <a:gd name="connsiteX4" fmla="*/ 2244222 w 2244222"/>
                <a:gd name="connsiteY4" fmla="*/ 1228113 h 1342445"/>
                <a:gd name="connsiteX5" fmla="*/ 1194567 w 2244222"/>
                <a:gd name="connsiteY5" fmla="*/ 1228113 h 1342445"/>
                <a:gd name="connsiteX6" fmla="*/ 1194567 w 2244222"/>
                <a:gd name="connsiteY6" fmla="*/ 885213 h 1342445"/>
                <a:gd name="connsiteX7" fmla="*/ 484002 w 2244222"/>
                <a:gd name="connsiteY7" fmla="*/ 885213 h 1342445"/>
                <a:gd name="connsiteX8" fmla="*/ 484002 w 2244222"/>
                <a:gd name="connsiteY8" fmla="*/ 927122 h 1342445"/>
                <a:gd name="connsiteX9" fmla="*/ 485859 w 2244222"/>
                <a:gd name="connsiteY9" fmla="*/ 927122 h 1342445"/>
                <a:gd name="connsiteX10" fmla="*/ 511264 w 2244222"/>
                <a:gd name="connsiteY10" fmla="*/ 952527 h 1342445"/>
                <a:gd name="connsiteX11" fmla="*/ 511264 w 2244222"/>
                <a:gd name="connsiteY11" fmla="*/ 1317040 h 1342445"/>
                <a:gd name="connsiteX12" fmla="*/ 485859 w 2244222"/>
                <a:gd name="connsiteY12" fmla="*/ 1342445 h 1342445"/>
                <a:gd name="connsiteX13" fmla="*/ 338531 w 2244222"/>
                <a:gd name="connsiteY13" fmla="*/ 1342445 h 1342445"/>
                <a:gd name="connsiteX14" fmla="*/ 320567 w 2244222"/>
                <a:gd name="connsiteY14" fmla="*/ 1335004 h 1342445"/>
                <a:gd name="connsiteX15" fmla="*/ 318112 w 2244222"/>
                <a:gd name="connsiteY15" fmla="*/ 1329078 h 1342445"/>
                <a:gd name="connsiteX16" fmla="*/ 0 w 2244222"/>
                <a:gd name="connsiteY16" fmla="*/ 1329078 h 1342445"/>
                <a:gd name="connsiteX17" fmla="*/ 0 w 2244222"/>
                <a:gd name="connsiteY17" fmla="*/ 688045 h 1342445"/>
                <a:gd name="connsiteX18" fmla="*/ 298493 w 2244222"/>
                <a:gd name="connsiteY18" fmla="*/ 688045 h 1342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44222" h="1342445">
                  <a:moveTo>
                    <a:pt x="298493" y="0"/>
                  </a:moveTo>
                  <a:lnTo>
                    <a:pt x="1878462" y="0"/>
                  </a:lnTo>
                  <a:lnTo>
                    <a:pt x="1878462" y="571666"/>
                  </a:lnTo>
                  <a:lnTo>
                    <a:pt x="2244222" y="571666"/>
                  </a:lnTo>
                  <a:lnTo>
                    <a:pt x="2244222" y="1228113"/>
                  </a:lnTo>
                  <a:lnTo>
                    <a:pt x="1194567" y="1228113"/>
                  </a:lnTo>
                  <a:lnTo>
                    <a:pt x="1194567" y="885213"/>
                  </a:lnTo>
                  <a:lnTo>
                    <a:pt x="484002" y="885213"/>
                  </a:lnTo>
                  <a:lnTo>
                    <a:pt x="484002" y="927122"/>
                  </a:lnTo>
                  <a:lnTo>
                    <a:pt x="485859" y="927122"/>
                  </a:lnTo>
                  <a:cubicBezTo>
                    <a:pt x="499890" y="927122"/>
                    <a:pt x="511264" y="938496"/>
                    <a:pt x="511264" y="952527"/>
                  </a:cubicBezTo>
                  <a:lnTo>
                    <a:pt x="511264" y="1317040"/>
                  </a:lnTo>
                  <a:cubicBezTo>
                    <a:pt x="511264" y="1331071"/>
                    <a:pt x="499890" y="1342445"/>
                    <a:pt x="485859" y="1342445"/>
                  </a:cubicBezTo>
                  <a:lnTo>
                    <a:pt x="338531" y="1342445"/>
                  </a:lnTo>
                  <a:cubicBezTo>
                    <a:pt x="331515" y="1342445"/>
                    <a:pt x="325164" y="1339602"/>
                    <a:pt x="320567" y="1335004"/>
                  </a:cubicBezTo>
                  <a:lnTo>
                    <a:pt x="318112" y="1329078"/>
                  </a:lnTo>
                  <a:lnTo>
                    <a:pt x="0" y="1329078"/>
                  </a:lnTo>
                  <a:lnTo>
                    <a:pt x="0" y="688045"/>
                  </a:lnTo>
                  <a:lnTo>
                    <a:pt x="298493" y="688045"/>
                  </a:lnTo>
                  <a:close/>
                </a:path>
              </a:pathLst>
            </a:custGeom>
          </p:spPr>
        </p:pic>
        <p:pic>
          <p:nvPicPr>
            <p:cNvPr id="33" name="图片 32">
              <a:extLst>
                <a:ext uri="{FF2B5EF4-FFF2-40B4-BE49-F238E27FC236}">
                  <a16:creationId xmlns:a16="http://schemas.microsoft.com/office/drawing/2014/main" id="{700430ED-B24D-4EF2-BD20-DD59541925B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44103" y="4569666"/>
              <a:ext cx="2432943" cy="1431451"/>
            </a:xfrm>
            <a:prstGeom prst="rect">
              <a:avLst/>
            </a:prstGeom>
          </p:spPr>
        </p:pic>
      </p:grpSp>
    </p:spTree>
    <p:extLst>
      <p:ext uri="{BB962C8B-B14F-4D97-AF65-F5344CB8AC3E}">
        <p14:creationId xmlns:p14="http://schemas.microsoft.com/office/powerpoint/2010/main" val="139940234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A005F15D-2D0D-4D79-83E2-4495CE740636}"/>
              </a:ext>
            </a:extLst>
          </p:cNvPr>
          <p:cNvSpPr>
            <a:spLocks noGrp="1"/>
          </p:cNvSpPr>
          <p:nvPr>
            <p:ph type="body" sz="quarter" idx="10"/>
          </p:nvPr>
        </p:nvSpPr>
        <p:spPr>
          <a:xfrm>
            <a:off x="382543" y="328612"/>
            <a:ext cx="6706515" cy="459327"/>
          </a:xfrm>
        </p:spPr>
        <p:txBody>
          <a:bodyPr/>
          <a:lstStyle/>
          <a:p>
            <a:r>
              <a:rPr lang="zh-CN" altLang="en-US" dirty="0"/>
              <a:t>颜值经济</a:t>
            </a:r>
            <a:r>
              <a:rPr lang="en-US" altLang="zh-CN" dirty="0"/>
              <a:t>—</a:t>
            </a:r>
            <a:r>
              <a:rPr lang="zh-CN" altLang="en-US" dirty="0"/>
              <a:t>更需关注价值和颜值的统一</a:t>
            </a:r>
          </a:p>
        </p:txBody>
      </p:sp>
      <p:sp>
        <p:nvSpPr>
          <p:cNvPr id="11" name="流程图: 数据 10">
            <a:extLst>
              <a:ext uri="{FF2B5EF4-FFF2-40B4-BE49-F238E27FC236}">
                <a16:creationId xmlns:a16="http://schemas.microsoft.com/office/drawing/2014/main" id="{69AD59F9-8C1A-432D-9876-770A4806B5FF}"/>
              </a:ext>
            </a:extLst>
          </p:cNvPr>
          <p:cNvSpPr/>
          <p:nvPr/>
        </p:nvSpPr>
        <p:spPr>
          <a:xfrm>
            <a:off x="482600" y="1553372"/>
            <a:ext cx="3679515" cy="3950282"/>
          </a:xfrm>
          <a:prstGeom prst="flowChartInputOutput">
            <a:avLst/>
          </a:prstGeom>
          <a:solidFill>
            <a:schemeClr val="accent2"/>
          </a:solidFill>
          <a:ln>
            <a:noFill/>
          </a:ln>
          <a:effectLst>
            <a:outerShdw blurRad="165100" dist="63500" dir="5400000" algn="t" rotWithShape="0">
              <a:schemeClr val="accent2">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pic>
        <p:nvPicPr>
          <p:cNvPr id="4" name="图片 3" descr="商业人士交叉双手">
            <a:extLst>
              <a:ext uri="{FF2B5EF4-FFF2-40B4-BE49-F238E27FC236}">
                <a16:creationId xmlns:a16="http://schemas.microsoft.com/office/drawing/2014/main" id="{EC796EDA-1692-4DF1-8D4B-7FBBDB8F3CB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12035" y="2657794"/>
            <a:ext cx="2115400" cy="2845860"/>
          </a:xfrm>
          <a:prstGeom prst="rect">
            <a:avLst/>
          </a:prstGeom>
        </p:spPr>
      </p:pic>
      <p:sp>
        <p:nvSpPr>
          <p:cNvPr id="9" name="文本框 8">
            <a:extLst>
              <a:ext uri="{FF2B5EF4-FFF2-40B4-BE49-F238E27FC236}">
                <a16:creationId xmlns:a16="http://schemas.microsoft.com/office/drawing/2014/main" id="{14F13991-6097-4EB0-A90C-094C85F7F47D}"/>
              </a:ext>
            </a:extLst>
          </p:cNvPr>
          <p:cNvSpPr txBox="1"/>
          <p:nvPr/>
        </p:nvSpPr>
        <p:spPr>
          <a:xfrm>
            <a:off x="1841802" y="1785278"/>
            <a:ext cx="1107996" cy="369332"/>
          </a:xfrm>
          <a:prstGeom prst="rect">
            <a:avLst/>
          </a:prstGeom>
          <a:noFill/>
        </p:spPr>
        <p:txBody>
          <a:bodyPr wrap="none" rtlCol="0">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FFFFFF"/>
                </a:solidFill>
                <a:effectLst/>
                <a:uLnTx/>
                <a:uFillTx/>
                <a:latin typeface="微软雅黑"/>
                <a:ea typeface="微软雅黑"/>
                <a:cs typeface="+mn-cs"/>
              </a:rPr>
              <a:t>素人出圈</a:t>
            </a:r>
          </a:p>
        </p:txBody>
      </p:sp>
      <p:sp>
        <p:nvSpPr>
          <p:cNvPr id="10" name="文本框 9">
            <a:extLst>
              <a:ext uri="{FF2B5EF4-FFF2-40B4-BE49-F238E27FC236}">
                <a16:creationId xmlns:a16="http://schemas.microsoft.com/office/drawing/2014/main" id="{039B1DA5-1CFC-442E-8395-0318E1C4336C}"/>
              </a:ext>
            </a:extLst>
          </p:cNvPr>
          <p:cNvSpPr txBox="1"/>
          <p:nvPr/>
        </p:nvSpPr>
        <p:spPr>
          <a:xfrm>
            <a:off x="1841802" y="2325478"/>
            <a:ext cx="1879044" cy="1544205"/>
          </a:xfrm>
          <a:prstGeom prst="rect">
            <a:avLst/>
          </a:prstGeom>
          <a:noFill/>
        </p:spPr>
        <p:txBody>
          <a:bodyPr wrap="square" rtlCol="0">
            <a:spAutoFit/>
          </a:bodyPr>
          <a:lstStyle/>
          <a:p>
            <a:pPr marL="0" marR="0" lvl="0" indent="0" algn="just"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Arial"/>
                <a:ea typeface="微软雅黑"/>
                <a:cs typeface="+mn-cs"/>
              </a:rPr>
              <a:t>“甜野男孩”某某爆红，折射出大众偏爱“甜”化、亲民化、更具纯真气质的面孔</a:t>
            </a:r>
          </a:p>
        </p:txBody>
      </p:sp>
      <p:cxnSp>
        <p:nvCxnSpPr>
          <p:cNvPr id="14" name="直接连接符 13">
            <a:extLst>
              <a:ext uri="{FF2B5EF4-FFF2-40B4-BE49-F238E27FC236}">
                <a16:creationId xmlns:a16="http://schemas.microsoft.com/office/drawing/2014/main" id="{2F4A0971-E3C4-4DAE-8DE2-5E1FF59E957A}"/>
              </a:ext>
            </a:extLst>
          </p:cNvPr>
          <p:cNvCxnSpPr/>
          <p:nvPr/>
        </p:nvCxnSpPr>
        <p:spPr>
          <a:xfrm>
            <a:off x="1941449" y="2232021"/>
            <a:ext cx="377000" cy="0"/>
          </a:xfrm>
          <a:prstGeom prst="line">
            <a:avLst/>
          </a:prstGeom>
          <a:ln w="25400" cap="rnd">
            <a:solidFill>
              <a:schemeClr val="bg1"/>
            </a:solidFill>
            <a:round/>
          </a:ln>
        </p:spPr>
        <p:style>
          <a:lnRef idx="1">
            <a:schemeClr val="accent1"/>
          </a:lnRef>
          <a:fillRef idx="0">
            <a:schemeClr val="accent1"/>
          </a:fillRef>
          <a:effectRef idx="0">
            <a:schemeClr val="accent1"/>
          </a:effectRef>
          <a:fontRef idx="minor">
            <a:schemeClr val="tx1"/>
          </a:fontRef>
        </p:style>
      </p:cxnSp>
      <p:sp>
        <p:nvSpPr>
          <p:cNvPr id="23" name="流程图: 数据 22">
            <a:extLst>
              <a:ext uri="{FF2B5EF4-FFF2-40B4-BE49-F238E27FC236}">
                <a16:creationId xmlns:a16="http://schemas.microsoft.com/office/drawing/2014/main" id="{3A5C7A39-058B-4BD4-9D6B-820EC95A3736}"/>
              </a:ext>
            </a:extLst>
          </p:cNvPr>
          <p:cNvSpPr/>
          <p:nvPr/>
        </p:nvSpPr>
        <p:spPr>
          <a:xfrm>
            <a:off x="4249892" y="1553372"/>
            <a:ext cx="3679515" cy="3950282"/>
          </a:xfrm>
          <a:prstGeom prst="flowChartInputOutput">
            <a:avLst/>
          </a:prstGeom>
          <a:solidFill>
            <a:schemeClr val="accent2"/>
          </a:solidFill>
          <a:ln>
            <a:noFill/>
          </a:ln>
          <a:effectLst>
            <a:outerShdw blurRad="165100" dist="63500" dir="5400000" algn="t" rotWithShape="0">
              <a:schemeClr val="accent2">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4" name="文本框 23">
            <a:extLst>
              <a:ext uri="{FF2B5EF4-FFF2-40B4-BE49-F238E27FC236}">
                <a16:creationId xmlns:a16="http://schemas.microsoft.com/office/drawing/2014/main" id="{999F6705-16B9-4ED7-BF3F-1E85821BE330}"/>
              </a:ext>
            </a:extLst>
          </p:cNvPr>
          <p:cNvSpPr txBox="1"/>
          <p:nvPr/>
        </p:nvSpPr>
        <p:spPr>
          <a:xfrm>
            <a:off x="5609094" y="1785278"/>
            <a:ext cx="1107996" cy="369332"/>
          </a:xfrm>
          <a:prstGeom prst="rect">
            <a:avLst/>
          </a:prstGeom>
          <a:noFill/>
        </p:spPr>
        <p:txBody>
          <a:bodyPr wrap="none" rtlCol="0">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FFFFFF"/>
                </a:solidFill>
                <a:effectLst/>
                <a:uLnTx/>
                <a:uFillTx/>
                <a:latin typeface="微软雅黑"/>
                <a:ea typeface="微软雅黑"/>
                <a:cs typeface="+mn-cs"/>
              </a:rPr>
              <a:t>流量造星</a:t>
            </a:r>
          </a:p>
        </p:txBody>
      </p:sp>
      <p:sp>
        <p:nvSpPr>
          <p:cNvPr id="25" name="文本框 24">
            <a:extLst>
              <a:ext uri="{FF2B5EF4-FFF2-40B4-BE49-F238E27FC236}">
                <a16:creationId xmlns:a16="http://schemas.microsoft.com/office/drawing/2014/main" id="{686B9070-3EB5-4AB8-AF8F-CF4B1C043DA1}"/>
              </a:ext>
            </a:extLst>
          </p:cNvPr>
          <p:cNvSpPr txBox="1"/>
          <p:nvPr/>
        </p:nvSpPr>
        <p:spPr>
          <a:xfrm>
            <a:off x="5609094" y="2325478"/>
            <a:ext cx="1863890" cy="1839671"/>
          </a:xfrm>
          <a:prstGeom prst="rect">
            <a:avLst/>
          </a:prstGeom>
          <a:noFill/>
        </p:spPr>
        <p:txBody>
          <a:bodyPr wrap="square" rtlCol="0">
            <a:spAutoFit/>
          </a:bodyPr>
          <a:lstStyle/>
          <a:p>
            <a:pPr marL="0" marR="0" lvl="0" indent="0" algn="just"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Arial"/>
                <a:ea typeface="微软雅黑"/>
                <a:cs typeface="+mn-cs"/>
              </a:rPr>
              <a:t>流量艺人更新迭代，选秀节目如火如荼。以追星为核心特质的饭圈已成为新媒体传播不容忽视的重要组织</a:t>
            </a:r>
          </a:p>
        </p:txBody>
      </p:sp>
      <p:cxnSp>
        <p:nvCxnSpPr>
          <p:cNvPr id="26" name="直接连接符 25">
            <a:extLst>
              <a:ext uri="{FF2B5EF4-FFF2-40B4-BE49-F238E27FC236}">
                <a16:creationId xmlns:a16="http://schemas.microsoft.com/office/drawing/2014/main" id="{0F20CF7F-ABCE-43FF-8DB3-3401B7D8A609}"/>
              </a:ext>
            </a:extLst>
          </p:cNvPr>
          <p:cNvCxnSpPr/>
          <p:nvPr/>
        </p:nvCxnSpPr>
        <p:spPr>
          <a:xfrm>
            <a:off x="5708741" y="2232021"/>
            <a:ext cx="377000" cy="0"/>
          </a:xfrm>
          <a:prstGeom prst="line">
            <a:avLst/>
          </a:prstGeom>
          <a:ln w="25400" cap="rnd">
            <a:solidFill>
              <a:schemeClr val="bg1"/>
            </a:solidFill>
            <a:round/>
          </a:ln>
        </p:spPr>
        <p:style>
          <a:lnRef idx="1">
            <a:schemeClr val="accent1"/>
          </a:lnRef>
          <a:fillRef idx="0">
            <a:schemeClr val="accent1"/>
          </a:fillRef>
          <a:effectRef idx="0">
            <a:schemeClr val="accent1"/>
          </a:effectRef>
          <a:fontRef idx="minor">
            <a:schemeClr val="tx1"/>
          </a:fontRef>
        </p:style>
      </p:cxnSp>
      <p:sp>
        <p:nvSpPr>
          <p:cNvPr id="27" name="流程图: 数据 26">
            <a:extLst>
              <a:ext uri="{FF2B5EF4-FFF2-40B4-BE49-F238E27FC236}">
                <a16:creationId xmlns:a16="http://schemas.microsoft.com/office/drawing/2014/main" id="{455F33E2-137F-4E33-A56F-01DEA0C606F0}"/>
              </a:ext>
            </a:extLst>
          </p:cNvPr>
          <p:cNvSpPr/>
          <p:nvPr/>
        </p:nvSpPr>
        <p:spPr>
          <a:xfrm>
            <a:off x="8017185" y="1553372"/>
            <a:ext cx="3679515" cy="3950282"/>
          </a:xfrm>
          <a:prstGeom prst="flowChartInputOutput">
            <a:avLst/>
          </a:prstGeom>
          <a:solidFill>
            <a:schemeClr val="accent2"/>
          </a:solidFill>
          <a:ln>
            <a:noFill/>
          </a:ln>
          <a:effectLst>
            <a:outerShdw blurRad="165100" dist="63500" dir="5400000" algn="t" rotWithShape="0">
              <a:schemeClr val="accent2">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8" name="文本框 27">
            <a:extLst>
              <a:ext uri="{FF2B5EF4-FFF2-40B4-BE49-F238E27FC236}">
                <a16:creationId xmlns:a16="http://schemas.microsoft.com/office/drawing/2014/main" id="{511054B1-DD65-4487-BF1A-536B2E8D059E}"/>
              </a:ext>
            </a:extLst>
          </p:cNvPr>
          <p:cNvSpPr txBox="1"/>
          <p:nvPr/>
        </p:nvSpPr>
        <p:spPr>
          <a:xfrm>
            <a:off x="9376387" y="1785278"/>
            <a:ext cx="1107996" cy="369332"/>
          </a:xfrm>
          <a:prstGeom prst="rect">
            <a:avLst/>
          </a:prstGeom>
          <a:noFill/>
        </p:spPr>
        <p:txBody>
          <a:bodyPr wrap="none" rtlCol="0">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FFFFFF"/>
                </a:solidFill>
                <a:effectLst/>
                <a:uLnTx/>
                <a:uFillTx/>
                <a:latin typeface="微软雅黑"/>
                <a:ea typeface="微软雅黑"/>
                <a:cs typeface="+mn-cs"/>
              </a:rPr>
              <a:t>美妆带货</a:t>
            </a:r>
          </a:p>
        </p:txBody>
      </p:sp>
      <p:sp>
        <p:nvSpPr>
          <p:cNvPr id="29" name="文本框 28">
            <a:extLst>
              <a:ext uri="{FF2B5EF4-FFF2-40B4-BE49-F238E27FC236}">
                <a16:creationId xmlns:a16="http://schemas.microsoft.com/office/drawing/2014/main" id="{16F29FBA-EB47-46E5-8580-ECD8D8B57B59}"/>
              </a:ext>
            </a:extLst>
          </p:cNvPr>
          <p:cNvSpPr txBox="1"/>
          <p:nvPr/>
        </p:nvSpPr>
        <p:spPr>
          <a:xfrm>
            <a:off x="9376387" y="2325478"/>
            <a:ext cx="1879044" cy="1839671"/>
          </a:xfrm>
          <a:prstGeom prst="rect">
            <a:avLst/>
          </a:prstGeom>
          <a:noFill/>
        </p:spPr>
        <p:txBody>
          <a:bodyPr wrap="square" rtlCol="0">
            <a:spAutoFit/>
          </a:bodyPr>
          <a:lstStyle/>
          <a:p>
            <a:pPr marL="0" marR="0" lvl="0" indent="0" algn="just"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Arial"/>
                <a:ea typeface="微软雅黑"/>
                <a:cs typeface="+mn-cs"/>
              </a:rPr>
              <a:t>“她经济”与颜值消费崛起，新兴社交内容平台在消费者发现和购买美妆类产品方面发挥着越来越重要的作用</a:t>
            </a:r>
          </a:p>
        </p:txBody>
      </p:sp>
      <p:cxnSp>
        <p:nvCxnSpPr>
          <p:cNvPr id="30" name="直接连接符 29">
            <a:extLst>
              <a:ext uri="{FF2B5EF4-FFF2-40B4-BE49-F238E27FC236}">
                <a16:creationId xmlns:a16="http://schemas.microsoft.com/office/drawing/2014/main" id="{8A6134B6-53D3-4FF2-B125-C8047EF4B7E2}"/>
              </a:ext>
            </a:extLst>
          </p:cNvPr>
          <p:cNvCxnSpPr/>
          <p:nvPr/>
        </p:nvCxnSpPr>
        <p:spPr>
          <a:xfrm>
            <a:off x="9476034" y="2232021"/>
            <a:ext cx="377000" cy="0"/>
          </a:xfrm>
          <a:prstGeom prst="line">
            <a:avLst/>
          </a:prstGeom>
          <a:ln w="25400" cap="rnd">
            <a:solidFill>
              <a:schemeClr val="bg1"/>
            </a:solidFill>
            <a:round/>
          </a:ln>
        </p:spPr>
        <p:style>
          <a:lnRef idx="1">
            <a:schemeClr val="accent1"/>
          </a:lnRef>
          <a:fillRef idx="0">
            <a:schemeClr val="accent1"/>
          </a:fillRef>
          <a:effectRef idx="0">
            <a:schemeClr val="accent1"/>
          </a:effectRef>
          <a:fontRef idx="minor">
            <a:schemeClr val="tx1"/>
          </a:fontRef>
        </p:style>
      </p:cxnSp>
      <p:pic>
        <p:nvPicPr>
          <p:cNvPr id="6" name="图片 5" descr="抱着双臂站立的商务女性">
            <a:extLst>
              <a:ext uri="{FF2B5EF4-FFF2-40B4-BE49-F238E27FC236}">
                <a16:creationId xmlns:a16="http://schemas.microsoft.com/office/drawing/2014/main" id="{268064F8-1F40-43ED-B925-57BA1074887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183199" y="2660730"/>
            <a:ext cx="1507375" cy="2842924"/>
          </a:xfrm>
          <a:prstGeom prst="rect">
            <a:avLst/>
          </a:prstGeom>
        </p:spPr>
      </p:pic>
      <p:pic>
        <p:nvPicPr>
          <p:cNvPr id="8" name="图片 7" descr="手指放在颏部正在思考的商务女性">
            <a:extLst>
              <a:ext uri="{FF2B5EF4-FFF2-40B4-BE49-F238E27FC236}">
                <a16:creationId xmlns:a16="http://schemas.microsoft.com/office/drawing/2014/main" id="{9E961DB2-6791-412A-9DB6-CDB09ED6DEF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942107" y="2784555"/>
            <a:ext cx="1639605" cy="2719099"/>
          </a:xfrm>
          <a:prstGeom prst="rect">
            <a:avLst/>
          </a:prstGeom>
        </p:spPr>
      </p:pic>
      <p:sp>
        <p:nvSpPr>
          <p:cNvPr id="31" name="任意多边形: 形状 30">
            <a:extLst>
              <a:ext uri="{FF2B5EF4-FFF2-40B4-BE49-F238E27FC236}">
                <a16:creationId xmlns:a16="http://schemas.microsoft.com/office/drawing/2014/main" id="{36053657-7E10-4D71-9138-D97947469E8C}"/>
              </a:ext>
            </a:extLst>
          </p:cNvPr>
          <p:cNvSpPr/>
          <p:nvPr/>
        </p:nvSpPr>
        <p:spPr>
          <a:xfrm>
            <a:off x="5445760" y="6189478"/>
            <a:ext cx="6746240" cy="668522"/>
          </a:xfrm>
          <a:custGeom>
            <a:avLst/>
            <a:gdLst>
              <a:gd name="connsiteX0" fmla="*/ 3962400 w 6746240"/>
              <a:gd name="connsiteY0" fmla="*/ 1652 h 668522"/>
              <a:gd name="connsiteX1" fmla="*/ 6631652 w 6746240"/>
              <a:gd name="connsiteY1" fmla="*/ 460275 h 668522"/>
              <a:gd name="connsiteX2" fmla="*/ 6746240 w 6746240"/>
              <a:gd name="connsiteY2" fmla="*/ 490063 h 668522"/>
              <a:gd name="connsiteX3" fmla="*/ 6746240 w 6746240"/>
              <a:gd name="connsiteY3" fmla="*/ 668522 h 668522"/>
              <a:gd name="connsiteX4" fmla="*/ 11618 w 6746240"/>
              <a:gd name="connsiteY4" fmla="*/ 668522 h 668522"/>
              <a:gd name="connsiteX5" fmla="*/ 0 w 6746240"/>
              <a:gd name="connsiteY5" fmla="*/ 519812 h 668522"/>
              <a:gd name="connsiteX6" fmla="*/ 3962400 w 6746240"/>
              <a:gd name="connsiteY6" fmla="*/ 1652 h 66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46240" h="668522">
                <a:moveTo>
                  <a:pt x="3962400" y="1652"/>
                </a:moveTo>
                <a:cubicBezTo>
                  <a:pt x="4815734" y="19115"/>
                  <a:pt x="5868359" y="263881"/>
                  <a:pt x="6631652" y="460275"/>
                </a:cubicBezTo>
                <a:lnTo>
                  <a:pt x="6746240" y="490063"/>
                </a:lnTo>
                <a:lnTo>
                  <a:pt x="6746240" y="668522"/>
                </a:lnTo>
                <a:lnTo>
                  <a:pt x="11618" y="668522"/>
                </a:lnTo>
                <a:lnTo>
                  <a:pt x="0" y="519812"/>
                </a:lnTo>
                <a:cubicBezTo>
                  <a:pt x="1360593" y="248032"/>
                  <a:pt x="2721187" y="-23748"/>
                  <a:pt x="3962400" y="1652"/>
                </a:cubicBezTo>
                <a:close/>
              </a:path>
            </a:pathLst>
          </a:custGeom>
          <a:gradFill>
            <a:gsLst>
              <a:gs pos="0">
                <a:schemeClr val="accent3">
                  <a:lumMod val="87000"/>
                  <a:lumOff val="13000"/>
                </a:schemeClr>
              </a:gs>
              <a:gs pos="88000">
                <a:schemeClr val="accent3">
                  <a:lumMod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1" name="任意多边形: 形状 20">
            <a:extLst>
              <a:ext uri="{FF2B5EF4-FFF2-40B4-BE49-F238E27FC236}">
                <a16:creationId xmlns:a16="http://schemas.microsoft.com/office/drawing/2014/main" id="{48B8C350-308C-470F-A930-67CFA0AF4C79}"/>
              </a:ext>
            </a:extLst>
          </p:cNvPr>
          <p:cNvSpPr/>
          <p:nvPr/>
        </p:nvSpPr>
        <p:spPr>
          <a:xfrm>
            <a:off x="0" y="6277862"/>
            <a:ext cx="10007768" cy="580138"/>
          </a:xfrm>
          <a:custGeom>
            <a:avLst/>
            <a:gdLst>
              <a:gd name="connsiteX0" fmla="*/ 0 w 10007768"/>
              <a:gd name="connsiteY0" fmla="*/ 278 h 580138"/>
              <a:gd name="connsiteX1" fmla="*/ 648084 w 10007768"/>
              <a:gd name="connsiteY1" fmla="*/ 120974 h 580138"/>
              <a:gd name="connsiteX2" fmla="*/ 2904564 w 10007768"/>
              <a:gd name="connsiteY2" fmla="*/ 337597 h 580138"/>
              <a:gd name="connsiteX3" fmla="*/ 6929717 w 10007768"/>
              <a:gd name="connsiteY3" fmla="*/ 14868 h 580138"/>
              <a:gd name="connsiteX4" fmla="*/ 9640665 w 10007768"/>
              <a:gd name="connsiteY4" fmla="*/ 486697 h 580138"/>
              <a:gd name="connsiteX5" fmla="*/ 10007768 w 10007768"/>
              <a:gd name="connsiteY5" fmla="*/ 580138 h 580138"/>
              <a:gd name="connsiteX6" fmla="*/ 0 w 10007768"/>
              <a:gd name="connsiteY6" fmla="*/ 580138 h 580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7768" h="580138">
                <a:moveTo>
                  <a:pt x="0" y="278"/>
                </a:moveTo>
                <a:lnTo>
                  <a:pt x="648084" y="120974"/>
                </a:lnTo>
                <a:cubicBezTo>
                  <a:pt x="1322714" y="239826"/>
                  <a:pt x="2036108" y="335356"/>
                  <a:pt x="2904564" y="337597"/>
                </a:cubicBezTo>
                <a:cubicBezTo>
                  <a:pt x="4062505" y="340585"/>
                  <a:pt x="5528235" y="-83744"/>
                  <a:pt x="6929717" y="14868"/>
                </a:cubicBezTo>
                <a:cubicBezTo>
                  <a:pt x="7805644" y="76501"/>
                  <a:pt x="8716588" y="258947"/>
                  <a:pt x="9640665" y="486697"/>
                </a:cubicBezTo>
                <a:lnTo>
                  <a:pt x="10007768" y="580138"/>
                </a:lnTo>
                <a:lnTo>
                  <a:pt x="0" y="580138"/>
                </a:lnTo>
                <a:close/>
              </a:path>
            </a:pathLst>
          </a:custGeom>
          <a:gradFill>
            <a:gsLst>
              <a:gs pos="0">
                <a:schemeClr val="accent2">
                  <a:lumMod val="87000"/>
                  <a:lumOff val="13000"/>
                </a:schemeClr>
              </a:gs>
              <a:gs pos="100000">
                <a:schemeClr val="accent2">
                  <a:lumMod val="8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Tree>
    <p:extLst>
      <p:ext uri="{BB962C8B-B14F-4D97-AF65-F5344CB8AC3E}">
        <p14:creationId xmlns:p14="http://schemas.microsoft.com/office/powerpoint/2010/main" val="49384415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0B74E577-492E-4412-94E4-34929F14DD6F}"/>
              </a:ext>
            </a:extLst>
          </p:cNvPr>
          <p:cNvSpPr>
            <a:spLocks noGrp="1"/>
          </p:cNvSpPr>
          <p:nvPr>
            <p:ph type="body" sz="quarter" idx="10"/>
          </p:nvPr>
        </p:nvSpPr>
        <p:spPr>
          <a:xfrm>
            <a:off x="382543" y="328612"/>
            <a:ext cx="5875382" cy="459327"/>
          </a:xfrm>
        </p:spPr>
        <p:txBody>
          <a:bodyPr/>
          <a:lstStyle/>
          <a:p>
            <a:r>
              <a:rPr lang="zh-CN" altLang="en-US" dirty="0"/>
              <a:t>潮玩经济</a:t>
            </a:r>
            <a:r>
              <a:rPr lang="en-US" altLang="zh-CN" dirty="0"/>
              <a:t>—</a:t>
            </a:r>
            <a:r>
              <a:rPr lang="zh-CN" altLang="en-US" dirty="0"/>
              <a:t>年轻用户的盲盒与手办</a:t>
            </a:r>
          </a:p>
        </p:txBody>
      </p:sp>
      <p:graphicFrame>
        <p:nvGraphicFramePr>
          <p:cNvPr id="5" name="图表 4">
            <a:extLst>
              <a:ext uri="{FF2B5EF4-FFF2-40B4-BE49-F238E27FC236}">
                <a16:creationId xmlns:a16="http://schemas.microsoft.com/office/drawing/2014/main" id="{AAEF684E-CE38-4CEE-9C1F-0A2C5993E0D8}"/>
              </a:ext>
            </a:extLst>
          </p:cNvPr>
          <p:cNvGraphicFramePr/>
          <p:nvPr/>
        </p:nvGraphicFramePr>
        <p:xfrm>
          <a:off x="6608680" y="2060896"/>
          <a:ext cx="4645890" cy="3727642"/>
        </p:xfrm>
        <a:graphic>
          <a:graphicData uri="http://schemas.openxmlformats.org/drawingml/2006/chart">
            <c:chart xmlns:c="http://schemas.openxmlformats.org/drawingml/2006/chart" xmlns:r="http://schemas.openxmlformats.org/officeDocument/2006/relationships" r:id="rId2"/>
          </a:graphicData>
        </a:graphic>
      </p:graphicFrame>
      <p:sp>
        <p:nvSpPr>
          <p:cNvPr id="6" name="文本框 5">
            <a:extLst>
              <a:ext uri="{FF2B5EF4-FFF2-40B4-BE49-F238E27FC236}">
                <a16:creationId xmlns:a16="http://schemas.microsoft.com/office/drawing/2014/main" id="{24E69CF1-107D-484F-9CD9-D59474CB197C}"/>
              </a:ext>
            </a:extLst>
          </p:cNvPr>
          <p:cNvSpPr txBox="1"/>
          <p:nvPr/>
        </p:nvSpPr>
        <p:spPr>
          <a:xfrm>
            <a:off x="6974621" y="1571232"/>
            <a:ext cx="4036682" cy="362343"/>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00000"/>
                </a:solidFill>
                <a:effectLst/>
                <a:uLnTx/>
                <a:uFillTx/>
                <a:latin typeface="Arial"/>
                <a:ea typeface="微软雅黑"/>
                <a:cs typeface="+mn-cs"/>
              </a:rPr>
              <a:t>2019-2020</a:t>
            </a: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年盲盒销售收入（单位：亿元）</a:t>
            </a:r>
          </a:p>
        </p:txBody>
      </p:sp>
      <p:sp>
        <p:nvSpPr>
          <p:cNvPr id="18" name="文本框 17">
            <a:extLst>
              <a:ext uri="{FF2B5EF4-FFF2-40B4-BE49-F238E27FC236}">
                <a16:creationId xmlns:a16="http://schemas.microsoft.com/office/drawing/2014/main" id="{E0E053BB-D296-4DE6-9B32-DAF6544A1EBF}"/>
              </a:ext>
            </a:extLst>
          </p:cNvPr>
          <p:cNvSpPr txBox="1"/>
          <p:nvPr/>
        </p:nvSpPr>
        <p:spPr>
          <a:xfrm>
            <a:off x="1566923" y="2138897"/>
            <a:ext cx="3138079" cy="3316998"/>
          </a:xfrm>
          <a:prstGeom prst="rect">
            <a:avLst/>
          </a:prstGeom>
          <a:noFill/>
        </p:spPr>
        <p:txBody>
          <a:bodyPr wrap="square" rtlCol="0">
            <a:spAutoFit/>
          </a:bodyPr>
          <a:lstStyle/>
          <a:p>
            <a:pPr marL="0" marR="0" lvl="0" indent="0" algn="just" defTabSz="914400" rtl="0" eaLnBrk="1" fontAlgn="auto" latinLnBrk="0" hangingPunct="0">
              <a:lnSpc>
                <a:spcPct val="12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00000"/>
                </a:solidFill>
                <a:effectLst/>
                <a:uLnTx/>
                <a:uFillTx/>
                <a:latin typeface="Arial"/>
                <a:ea typeface="微软雅黑"/>
                <a:cs typeface="+mn-cs"/>
              </a:rPr>
              <a:t>2020</a:t>
            </a: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年</a:t>
            </a:r>
            <a:r>
              <a:rPr kumimoji="0" lang="en-US" altLang="zh-CN" sz="1600" b="0" i="0" u="none" strike="noStrike" kern="1200" cap="none" spc="0" normalizeH="0" baseline="0" noProof="0" dirty="0">
                <a:ln>
                  <a:noFill/>
                </a:ln>
                <a:solidFill>
                  <a:srgbClr val="000000"/>
                </a:solidFill>
                <a:effectLst/>
                <a:uLnTx/>
                <a:uFillTx/>
                <a:latin typeface="Arial"/>
                <a:ea typeface="微软雅黑"/>
                <a:cs typeface="+mn-cs"/>
              </a:rPr>
              <a:t>12</a:t>
            </a: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月</a:t>
            </a:r>
            <a:r>
              <a:rPr kumimoji="0" lang="en-US" altLang="zh-CN" sz="1600" b="0" i="0" u="none" strike="noStrike" kern="1200" cap="none" spc="0" normalizeH="0" baseline="0" noProof="0" dirty="0">
                <a:ln>
                  <a:noFill/>
                </a:ln>
                <a:solidFill>
                  <a:srgbClr val="000000"/>
                </a:solidFill>
                <a:effectLst/>
                <a:uLnTx/>
                <a:uFillTx/>
                <a:latin typeface="Arial"/>
                <a:ea typeface="微软雅黑"/>
                <a:cs typeface="+mn-cs"/>
              </a:rPr>
              <a:t>11</a:t>
            </a: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日，某某品牌在港股上市，市值达</a:t>
            </a:r>
            <a:r>
              <a:rPr kumimoji="0" lang="en-US" altLang="zh-CN" sz="1600" b="0" i="0" u="none" strike="noStrike" kern="1200" cap="none" spc="0" normalizeH="0" baseline="0" noProof="0" dirty="0">
                <a:ln>
                  <a:noFill/>
                </a:ln>
                <a:solidFill>
                  <a:srgbClr val="000000"/>
                </a:solidFill>
                <a:effectLst/>
                <a:uLnTx/>
                <a:uFillTx/>
                <a:latin typeface="Arial"/>
                <a:ea typeface="微软雅黑"/>
                <a:cs typeface="+mn-cs"/>
              </a:rPr>
              <a:t>1108</a:t>
            </a: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亿港元。“盲盒第一股”诞生。根据某某品牌年度财报，</a:t>
            </a:r>
            <a:r>
              <a:rPr kumimoji="0" lang="en-US" altLang="zh-CN" sz="1600" b="0" i="0" u="none" strike="noStrike" kern="1200" cap="none" spc="0" normalizeH="0" baseline="0" noProof="0" dirty="0">
                <a:ln>
                  <a:noFill/>
                </a:ln>
                <a:solidFill>
                  <a:srgbClr val="000000"/>
                </a:solidFill>
                <a:effectLst/>
                <a:uLnTx/>
                <a:uFillTx/>
                <a:latin typeface="Arial"/>
                <a:ea typeface="微软雅黑"/>
                <a:cs typeface="+mn-cs"/>
              </a:rPr>
              <a:t>2020</a:t>
            </a: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年度某某品牌共卖出超过</a:t>
            </a:r>
            <a:r>
              <a:rPr kumimoji="0" lang="en-US" altLang="zh-CN" sz="1600" b="0" i="0" u="none" strike="noStrike" kern="1200" cap="none" spc="0" normalizeH="0" baseline="0" noProof="0" dirty="0">
                <a:ln>
                  <a:noFill/>
                </a:ln>
                <a:solidFill>
                  <a:srgbClr val="000000"/>
                </a:solidFill>
                <a:effectLst/>
                <a:uLnTx/>
                <a:uFillTx/>
                <a:latin typeface="Arial"/>
                <a:ea typeface="微软雅黑"/>
                <a:cs typeface="+mn-cs"/>
              </a:rPr>
              <a:t>5000</a:t>
            </a: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万只潮流玩具</a:t>
            </a:r>
            <a:endParaRPr kumimoji="0" lang="en-US" altLang="zh-CN" sz="1600" b="0" i="0" u="none" strike="noStrike" kern="1200" cap="none" spc="0" normalizeH="0" baseline="0" noProof="0" dirty="0">
              <a:ln>
                <a:noFill/>
              </a:ln>
              <a:solidFill>
                <a:srgbClr val="000000"/>
              </a:solidFill>
              <a:effectLst/>
              <a:uLnTx/>
              <a:uFillTx/>
              <a:latin typeface="Arial"/>
              <a:ea typeface="微软雅黑"/>
              <a:cs typeface="+mn-cs"/>
            </a:endParaRPr>
          </a:p>
          <a:p>
            <a:pPr marL="0" marR="0" lvl="0" indent="0" algn="just" defTabSz="914400" rtl="0" eaLnBrk="1" fontAlgn="auto" latinLnBrk="0" hangingPunct="0">
              <a:lnSpc>
                <a:spcPct val="120000"/>
              </a:lnSpc>
              <a:spcBef>
                <a:spcPts val="0"/>
              </a:spcBef>
              <a:spcAft>
                <a:spcPts val="0"/>
              </a:spcAft>
              <a:buClrTx/>
              <a:buSzTx/>
              <a:buFontTx/>
              <a:buNone/>
              <a:tabLst/>
              <a:defRPr/>
            </a:pPr>
            <a:endParaRPr kumimoji="0" lang="en-US" altLang="zh-CN" sz="1600" b="0" i="0" u="none" strike="noStrike" kern="1200" cap="none" spc="0" normalizeH="0" baseline="0" noProof="0" dirty="0">
              <a:ln>
                <a:noFill/>
              </a:ln>
              <a:solidFill>
                <a:srgbClr val="000000"/>
              </a:solidFill>
              <a:effectLst/>
              <a:uLnTx/>
              <a:uFillTx/>
              <a:latin typeface="Arial"/>
              <a:ea typeface="微软雅黑"/>
              <a:cs typeface="+mn-cs"/>
            </a:endParaRPr>
          </a:p>
          <a:p>
            <a:pPr marL="0" marR="0" lvl="0" indent="0" algn="just"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盲盒经济的爆发式增长与背后的</a:t>
            </a:r>
            <a:r>
              <a:rPr kumimoji="0" lang="en-US" altLang="zh-CN" sz="1600" b="0" i="0" u="none" strike="noStrike" kern="1200" cap="none" spc="0" normalizeH="0" baseline="0" noProof="0" dirty="0">
                <a:ln>
                  <a:noFill/>
                </a:ln>
                <a:solidFill>
                  <a:srgbClr val="000000"/>
                </a:solidFill>
                <a:effectLst/>
                <a:uLnTx/>
                <a:uFillTx/>
                <a:latin typeface="Arial"/>
                <a:ea typeface="微软雅黑"/>
                <a:cs typeface="+mn-cs"/>
              </a:rPr>
              <a:t>Z</a:t>
            </a: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世代用户关系密切。</a:t>
            </a:r>
            <a:r>
              <a:rPr kumimoji="0" lang="en-US" altLang="zh-CN" sz="1600" b="0" i="0" u="none" strike="noStrike" kern="1200" cap="none" spc="0" normalizeH="0" baseline="0" noProof="0" dirty="0">
                <a:ln>
                  <a:noFill/>
                </a:ln>
                <a:solidFill>
                  <a:srgbClr val="000000"/>
                </a:solidFill>
                <a:effectLst/>
                <a:uLnTx/>
                <a:uFillTx/>
                <a:latin typeface="Arial"/>
                <a:ea typeface="微软雅黑"/>
                <a:cs typeface="+mn-cs"/>
              </a:rPr>
              <a:t>Z</a:t>
            </a: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世代消费习惯与潮流玩具</a:t>
            </a:r>
            <a:r>
              <a:rPr kumimoji="0" lang="en-US" altLang="zh-CN" sz="1600" b="0" i="0" u="none" strike="noStrike" kern="1200" cap="none" spc="0" normalizeH="0" baseline="0" noProof="0" dirty="0">
                <a:ln>
                  <a:noFill/>
                </a:ln>
                <a:solidFill>
                  <a:srgbClr val="000000"/>
                </a:solidFill>
                <a:effectLst/>
                <a:uLnTx/>
                <a:uFillTx/>
                <a:latin typeface="Arial"/>
                <a:ea typeface="微软雅黑"/>
                <a:cs typeface="+mn-cs"/>
              </a:rPr>
              <a:t>IP</a:t>
            </a: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驱动、“种草式消费” 等商业模式契合，贡献潮玩市场增量</a:t>
            </a:r>
          </a:p>
        </p:txBody>
      </p:sp>
      <p:sp>
        <p:nvSpPr>
          <p:cNvPr id="20" name="任意多边形: 形状 19">
            <a:extLst>
              <a:ext uri="{FF2B5EF4-FFF2-40B4-BE49-F238E27FC236}">
                <a16:creationId xmlns:a16="http://schemas.microsoft.com/office/drawing/2014/main" id="{54091206-39F6-4D8E-B1D7-9BA5560E0EFF}"/>
              </a:ext>
            </a:extLst>
          </p:cNvPr>
          <p:cNvSpPr/>
          <p:nvPr/>
        </p:nvSpPr>
        <p:spPr>
          <a:xfrm flipV="1">
            <a:off x="1381125" y="1933575"/>
            <a:ext cx="3836256" cy="3727642"/>
          </a:xfrm>
          <a:custGeom>
            <a:avLst/>
            <a:gdLst>
              <a:gd name="connsiteX0" fmla="*/ 0 w 3836256"/>
              <a:gd name="connsiteY0" fmla="*/ 3727642 h 3727642"/>
              <a:gd name="connsiteX1" fmla="*/ 3429000 w 3836256"/>
              <a:gd name="connsiteY1" fmla="*/ 3727642 h 3727642"/>
              <a:gd name="connsiteX2" fmla="*/ 3836256 w 3836256"/>
              <a:gd name="connsiteY2" fmla="*/ 3727642 h 3727642"/>
              <a:gd name="connsiteX3" fmla="*/ 3429000 w 3836256"/>
              <a:gd name="connsiteY3" fmla="*/ 3419462 h 3727642"/>
              <a:gd name="connsiteX4" fmla="*/ 3429000 w 3836256"/>
              <a:gd name="connsiteY4" fmla="*/ 0 h 3727642"/>
              <a:gd name="connsiteX5" fmla="*/ 0 w 3836256"/>
              <a:gd name="connsiteY5" fmla="*/ 0 h 3727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6256" h="3727642">
                <a:moveTo>
                  <a:pt x="0" y="3727642"/>
                </a:moveTo>
                <a:lnTo>
                  <a:pt x="3429000" y="3727642"/>
                </a:lnTo>
                <a:lnTo>
                  <a:pt x="3836256" y="3727642"/>
                </a:lnTo>
                <a:lnTo>
                  <a:pt x="3429000" y="3419462"/>
                </a:lnTo>
                <a:lnTo>
                  <a:pt x="3429000" y="0"/>
                </a:lnTo>
                <a:lnTo>
                  <a:pt x="0" y="0"/>
                </a:lnTo>
                <a:close/>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1" name="文本框 20">
            <a:extLst>
              <a:ext uri="{FF2B5EF4-FFF2-40B4-BE49-F238E27FC236}">
                <a16:creationId xmlns:a16="http://schemas.microsoft.com/office/drawing/2014/main" id="{D9985A9A-4458-4C17-B158-5F1DD855C7CA}"/>
              </a:ext>
            </a:extLst>
          </p:cNvPr>
          <p:cNvSpPr txBox="1"/>
          <p:nvPr/>
        </p:nvSpPr>
        <p:spPr>
          <a:xfrm>
            <a:off x="9777213" y="6228603"/>
            <a:ext cx="2005677" cy="261097"/>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00000">
                    <a:alpha val="50000"/>
                  </a:srgbClr>
                </a:solidFill>
                <a:effectLst/>
                <a:uLnTx/>
                <a:uFillTx/>
                <a:latin typeface="Arial"/>
                <a:ea typeface="微软雅黑"/>
                <a:cs typeface="+mn-cs"/>
              </a:rPr>
              <a:t>数据来源于某某品牌</a:t>
            </a:r>
            <a:r>
              <a:rPr kumimoji="0" lang="en-US" altLang="zh-CN" sz="1000" b="0" i="0" u="none" strike="noStrike" kern="1200" cap="none" spc="0" normalizeH="0" baseline="0" noProof="0" dirty="0">
                <a:ln>
                  <a:noFill/>
                </a:ln>
                <a:solidFill>
                  <a:srgbClr val="000000">
                    <a:alpha val="50000"/>
                  </a:srgbClr>
                </a:solidFill>
                <a:effectLst/>
                <a:uLnTx/>
                <a:uFillTx/>
                <a:latin typeface="Arial"/>
                <a:ea typeface="微软雅黑"/>
                <a:cs typeface="+mn-cs"/>
              </a:rPr>
              <a:t>2020</a:t>
            </a:r>
            <a:r>
              <a:rPr kumimoji="0" lang="zh-CN" altLang="en-US" sz="1000" b="0" i="0" u="none" strike="noStrike" kern="1200" cap="none" spc="0" normalizeH="0" baseline="0" noProof="0" dirty="0">
                <a:ln>
                  <a:noFill/>
                </a:ln>
                <a:solidFill>
                  <a:srgbClr val="000000">
                    <a:alpha val="50000"/>
                  </a:srgbClr>
                </a:solidFill>
                <a:effectLst/>
                <a:uLnTx/>
                <a:uFillTx/>
                <a:latin typeface="Arial"/>
                <a:ea typeface="微软雅黑"/>
                <a:cs typeface="+mn-cs"/>
              </a:rPr>
              <a:t>年财报</a:t>
            </a:r>
          </a:p>
        </p:txBody>
      </p:sp>
    </p:spTree>
    <p:extLst>
      <p:ext uri="{BB962C8B-B14F-4D97-AF65-F5344CB8AC3E}">
        <p14:creationId xmlns:p14="http://schemas.microsoft.com/office/powerpoint/2010/main" val="117790935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B59ABC12-EC97-40E7-8E73-D3CC53E8FB10}"/>
              </a:ext>
            </a:extLst>
          </p:cNvPr>
          <p:cNvSpPr>
            <a:spLocks noGrp="1"/>
          </p:cNvSpPr>
          <p:nvPr>
            <p:ph type="body" sz="quarter" idx="10"/>
          </p:nvPr>
        </p:nvSpPr>
        <p:spPr>
          <a:xfrm>
            <a:off x="382543" y="328612"/>
            <a:ext cx="7095217" cy="459327"/>
          </a:xfrm>
        </p:spPr>
        <p:txBody>
          <a:bodyPr/>
          <a:lstStyle/>
          <a:p>
            <a:r>
              <a:rPr lang="zh-CN" altLang="en-US" dirty="0"/>
              <a:t>单身经济</a:t>
            </a:r>
            <a:r>
              <a:rPr lang="en-US" altLang="zh-CN" dirty="0"/>
              <a:t>—</a:t>
            </a:r>
            <a:r>
              <a:rPr lang="zh-CN" altLang="en-US" dirty="0"/>
              <a:t>独身群体或成未来重要消费力量</a:t>
            </a:r>
          </a:p>
        </p:txBody>
      </p:sp>
      <p:graphicFrame>
        <p:nvGraphicFramePr>
          <p:cNvPr id="5" name="图表 4">
            <a:extLst>
              <a:ext uri="{FF2B5EF4-FFF2-40B4-BE49-F238E27FC236}">
                <a16:creationId xmlns:a16="http://schemas.microsoft.com/office/drawing/2014/main" id="{E35CD3C7-869A-417D-8AD1-A06E8B286E60}"/>
              </a:ext>
            </a:extLst>
          </p:cNvPr>
          <p:cNvGraphicFramePr/>
          <p:nvPr/>
        </p:nvGraphicFramePr>
        <p:xfrm>
          <a:off x="1198880" y="1314331"/>
          <a:ext cx="9652000" cy="2897293"/>
        </p:xfrm>
        <a:graphic>
          <a:graphicData uri="http://schemas.openxmlformats.org/drawingml/2006/chart">
            <c:chart xmlns:c="http://schemas.openxmlformats.org/drawingml/2006/chart" xmlns:r="http://schemas.openxmlformats.org/officeDocument/2006/relationships" r:id="rId2"/>
          </a:graphicData>
        </a:graphic>
      </p:graphicFrame>
      <p:sp>
        <p:nvSpPr>
          <p:cNvPr id="6" name="文本框 5">
            <a:extLst>
              <a:ext uri="{FF2B5EF4-FFF2-40B4-BE49-F238E27FC236}">
                <a16:creationId xmlns:a16="http://schemas.microsoft.com/office/drawing/2014/main" id="{DB2D3359-64C9-4B24-B18B-4D648641199B}"/>
              </a:ext>
            </a:extLst>
          </p:cNvPr>
          <p:cNvSpPr txBox="1"/>
          <p:nvPr/>
        </p:nvSpPr>
        <p:spPr>
          <a:xfrm>
            <a:off x="4669969" y="1039352"/>
            <a:ext cx="2852063" cy="362343"/>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全国独居人口（单位：万户）</a:t>
            </a:r>
          </a:p>
        </p:txBody>
      </p:sp>
      <p:sp>
        <p:nvSpPr>
          <p:cNvPr id="7" name="文本框 6">
            <a:extLst>
              <a:ext uri="{FF2B5EF4-FFF2-40B4-BE49-F238E27FC236}">
                <a16:creationId xmlns:a16="http://schemas.microsoft.com/office/drawing/2014/main" id="{8144A37D-AB34-4508-B0EC-10DC46197091}"/>
              </a:ext>
            </a:extLst>
          </p:cNvPr>
          <p:cNvSpPr txBox="1"/>
          <p:nvPr/>
        </p:nvSpPr>
        <p:spPr>
          <a:xfrm>
            <a:off x="9340333" y="6237231"/>
            <a:ext cx="2492990" cy="261097"/>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00000">
                    <a:alpha val="50000"/>
                  </a:srgbClr>
                </a:solidFill>
                <a:effectLst/>
                <a:uLnTx/>
                <a:uFillTx/>
                <a:latin typeface="Arial"/>
                <a:ea typeface="微软雅黑"/>
                <a:cs typeface="+mn-cs"/>
              </a:rPr>
              <a:t>数据来源于国家统计局</a:t>
            </a:r>
            <a:r>
              <a:rPr kumimoji="0" lang="en-US" altLang="zh-CN" sz="1000" b="0" i="0" u="none" strike="noStrike" kern="1200" cap="none" spc="0" normalizeH="0" baseline="0" noProof="0" dirty="0">
                <a:ln>
                  <a:noFill/>
                </a:ln>
                <a:solidFill>
                  <a:srgbClr val="000000">
                    <a:alpha val="50000"/>
                  </a:srgbClr>
                </a:solidFill>
                <a:effectLst/>
                <a:uLnTx/>
                <a:uFillTx/>
                <a:latin typeface="Arial"/>
                <a:ea typeface="微软雅黑"/>
                <a:cs typeface="+mn-cs"/>
              </a:rPr>
              <a:t>《</a:t>
            </a:r>
            <a:r>
              <a:rPr kumimoji="0" lang="zh-CN" altLang="en-US" sz="1000" b="0" i="0" u="none" strike="noStrike" kern="1200" cap="none" spc="0" normalizeH="0" baseline="0" noProof="0" dirty="0">
                <a:ln>
                  <a:noFill/>
                </a:ln>
                <a:solidFill>
                  <a:srgbClr val="000000">
                    <a:alpha val="50000"/>
                  </a:srgbClr>
                </a:solidFill>
                <a:effectLst/>
                <a:uLnTx/>
                <a:uFillTx/>
                <a:latin typeface="Arial"/>
                <a:ea typeface="微软雅黑"/>
                <a:cs typeface="+mn-cs"/>
              </a:rPr>
              <a:t>中国统计年鉴</a:t>
            </a:r>
            <a:r>
              <a:rPr kumimoji="0" lang="en-US" altLang="zh-CN" sz="1000" b="0" i="0" u="none" strike="noStrike" kern="1200" cap="none" spc="0" normalizeH="0" baseline="0" noProof="0" dirty="0">
                <a:ln>
                  <a:noFill/>
                </a:ln>
                <a:solidFill>
                  <a:srgbClr val="000000">
                    <a:alpha val="50000"/>
                  </a:srgbClr>
                </a:solidFill>
                <a:effectLst/>
                <a:uLnTx/>
                <a:uFillTx/>
                <a:latin typeface="Arial"/>
                <a:ea typeface="微软雅黑"/>
                <a:cs typeface="+mn-cs"/>
              </a:rPr>
              <a:t>》</a:t>
            </a:r>
            <a:endParaRPr kumimoji="0" lang="zh-CN" altLang="en-US" sz="1000" b="0" i="0" u="none" strike="noStrike" kern="1200" cap="none" spc="0" normalizeH="0" baseline="0" noProof="0" dirty="0">
              <a:ln>
                <a:noFill/>
              </a:ln>
              <a:solidFill>
                <a:srgbClr val="000000">
                  <a:alpha val="50000"/>
                </a:srgbClr>
              </a:solidFill>
              <a:effectLst/>
              <a:uLnTx/>
              <a:uFillTx/>
              <a:latin typeface="Arial"/>
              <a:ea typeface="微软雅黑"/>
              <a:cs typeface="+mn-cs"/>
            </a:endParaRPr>
          </a:p>
        </p:txBody>
      </p:sp>
      <p:sp>
        <p:nvSpPr>
          <p:cNvPr id="10" name="矩形: 圆角 9">
            <a:extLst>
              <a:ext uri="{FF2B5EF4-FFF2-40B4-BE49-F238E27FC236}">
                <a16:creationId xmlns:a16="http://schemas.microsoft.com/office/drawing/2014/main" id="{FCDF58B4-09F3-41F0-8DEE-18874BD0DA51}"/>
              </a:ext>
            </a:extLst>
          </p:cNvPr>
          <p:cNvSpPr/>
          <p:nvPr/>
        </p:nvSpPr>
        <p:spPr>
          <a:xfrm>
            <a:off x="1359649" y="4461623"/>
            <a:ext cx="2549910" cy="443457"/>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 name="文本框 7">
            <a:extLst>
              <a:ext uri="{FF2B5EF4-FFF2-40B4-BE49-F238E27FC236}">
                <a16:creationId xmlns:a16="http://schemas.microsoft.com/office/drawing/2014/main" id="{BDF513D7-23D5-4DCD-AA72-4C4728E52D3C}"/>
              </a:ext>
            </a:extLst>
          </p:cNvPr>
          <p:cNvSpPr txBox="1"/>
          <p:nvPr/>
        </p:nvSpPr>
        <p:spPr>
          <a:xfrm>
            <a:off x="2113002" y="4503109"/>
            <a:ext cx="1107996" cy="369332"/>
          </a:xfrm>
          <a:prstGeom prst="rect">
            <a:avLst/>
          </a:prstGeom>
          <a:noFill/>
        </p:spPr>
        <p:txBody>
          <a:bodyPr wrap="none" rtlCol="0">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微软雅黑"/>
                <a:ea typeface="微软雅黑"/>
                <a:cs typeface="+mn-cs"/>
              </a:rPr>
              <a:t>晚婚晚育</a:t>
            </a:r>
          </a:p>
        </p:txBody>
      </p:sp>
      <p:sp>
        <p:nvSpPr>
          <p:cNvPr id="9" name="文本框 8">
            <a:extLst>
              <a:ext uri="{FF2B5EF4-FFF2-40B4-BE49-F238E27FC236}">
                <a16:creationId xmlns:a16="http://schemas.microsoft.com/office/drawing/2014/main" id="{41D53F68-3595-400D-9574-F06091CEACA1}"/>
              </a:ext>
            </a:extLst>
          </p:cNvPr>
          <p:cNvSpPr txBox="1"/>
          <p:nvPr/>
        </p:nvSpPr>
        <p:spPr>
          <a:xfrm>
            <a:off x="1330960" y="4925400"/>
            <a:ext cx="2672080" cy="1248740"/>
          </a:xfrm>
          <a:prstGeom prst="rect">
            <a:avLst/>
          </a:prstGeom>
          <a:noFill/>
        </p:spPr>
        <p:txBody>
          <a:bodyPr wrap="square" rtlCol="0">
            <a:spAutoFit/>
          </a:bodyPr>
          <a:lstStyle/>
          <a:p>
            <a:pPr marL="0" marR="0" lvl="0" indent="0" algn="ctr"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现代女性转变婚恋态度，崇尚经济自立、生活自主，部分人群中“反婚反育”呼声高涨</a:t>
            </a:r>
          </a:p>
        </p:txBody>
      </p:sp>
      <p:sp>
        <p:nvSpPr>
          <p:cNvPr id="11" name="矩形: 圆角 10">
            <a:extLst>
              <a:ext uri="{FF2B5EF4-FFF2-40B4-BE49-F238E27FC236}">
                <a16:creationId xmlns:a16="http://schemas.microsoft.com/office/drawing/2014/main" id="{07C5138C-883B-4CE6-9A8B-DD708ADAD314}"/>
              </a:ext>
            </a:extLst>
          </p:cNvPr>
          <p:cNvSpPr/>
          <p:nvPr/>
        </p:nvSpPr>
        <p:spPr>
          <a:xfrm>
            <a:off x="4780780" y="4461623"/>
            <a:ext cx="2549910" cy="443457"/>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2" name="文本框 11">
            <a:extLst>
              <a:ext uri="{FF2B5EF4-FFF2-40B4-BE49-F238E27FC236}">
                <a16:creationId xmlns:a16="http://schemas.microsoft.com/office/drawing/2014/main" id="{E9E9ED69-E72E-4884-AF65-417B87F595DF}"/>
              </a:ext>
            </a:extLst>
          </p:cNvPr>
          <p:cNvSpPr txBox="1"/>
          <p:nvPr/>
        </p:nvSpPr>
        <p:spPr>
          <a:xfrm>
            <a:off x="5534133" y="4503109"/>
            <a:ext cx="1107996" cy="369332"/>
          </a:xfrm>
          <a:prstGeom prst="rect">
            <a:avLst/>
          </a:prstGeom>
          <a:noFill/>
        </p:spPr>
        <p:txBody>
          <a:bodyPr wrap="none" rtlCol="0">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微软雅黑"/>
                <a:ea typeface="微软雅黑"/>
                <a:cs typeface="+mn-cs"/>
              </a:rPr>
              <a:t>独居生活</a:t>
            </a:r>
          </a:p>
        </p:txBody>
      </p:sp>
      <p:sp>
        <p:nvSpPr>
          <p:cNvPr id="13" name="文本框 12">
            <a:extLst>
              <a:ext uri="{FF2B5EF4-FFF2-40B4-BE49-F238E27FC236}">
                <a16:creationId xmlns:a16="http://schemas.microsoft.com/office/drawing/2014/main" id="{1FD3917D-1D08-4041-A4C1-840DF0A6C257}"/>
              </a:ext>
            </a:extLst>
          </p:cNvPr>
          <p:cNvSpPr txBox="1"/>
          <p:nvPr/>
        </p:nvSpPr>
        <p:spPr>
          <a:xfrm>
            <a:off x="4752091" y="4925400"/>
            <a:ext cx="2672080" cy="953274"/>
          </a:xfrm>
          <a:prstGeom prst="rect">
            <a:avLst/>
          </a:prstGeom>
          <a:noFill/>
        </p:spPr>
        <p:txBody>
          <a:bodyPr wrap="square" rtlCol="0">
            <a:spAutoFit/>
          </a:bodyPr>
          <a:lstStyle/>
          <a:p>
            <a:pPr marL="0" marR="0" lvl="0" indent="0" algn="ctr"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“独居消费”引起广泛讨论，游戏、宠物、一人食等话题热度高</a:t>
            </a:r>
          </a:p>
        </p:txBody>
      </p:sp>
      <p:sp>
        <p:nvSpPr>
          <p:cNvPr id="14" name="矩形: 圆角 13">
            <a:extLst>
              <a:ext uri="{FF2B5EF4-FFF2-40B4-BE49-F238E27FC236}">
                <a16:creationId xmlns:a16="http://schemas.microsoft.com/office/drawing/2014/main" id="{16E6576C-5063-45DA-9066-477AE899E2B7}"/>
              </a:ext>
            </a:extLst>
          </p:cNvPr>
          <p:cNvSpPr/>
          <p:nvPr/>
        </p:nvSpPr>
        <p:spPr>
          <a:xfrm>
            <a:off x="8201911" y="4461623"/>
            <a:ext cx="2549910" cy="443457"/>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5" name="文本框 14">
            <a:extLst>
              <a:ext uri="{FF2B5EF4-FFF2-40B4-BE49-F238E27FC236}">
                <a16:creationId xmlns:a16="http://schemas.microsoft.com/office/drawing/2014/main" id="{5A5FC3C3-0E9B-44B4-A2A1-CE0AC9CE4DC6}"/>
              </a:ext>
            </a:extLst>
          </p:cNvPr>
          <p:cNvSpPr txBox="1"/>
          <p:nvPr/>
        </p:nvSpPr>
        <p:spPr>
          <a:xfrm>
            <a:off x="8955264" y="4503109"/>
            <a:ext cx="1107996" cy="369332"/>
          </a:xfrm>
          <a:prstGeom prst="rect">
            <a:avLst/>
          </a:prstGeom>
          <a:noFill/>
        </p:spPr>
        <p:txBody>
          <a:bodyPr wrap="none" rtlCol="0">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微软雅黑"/>
                <a:ea typeface="微软雅黑"/>
                <a:cs typeface="+mn-cs"/>
              </a:rPr>
              <a:t>约会交友</a:t>
            </a:r>
          </a:p>
        </p:txBody>
      </p:sp>
      <p:sp>
        <p:nvSpPr>
          <p:cNvPr id="16" name="文本框 15">
            <a:extLst>
              <a:ext uri="{FF2B5EF4-FFF2-40B4-BE49-F238E27FC236}">
                <a16:creationId xmlns:a16="http://schemas.microsoft.com/office/drawing/2014/main" id="{227BFD02-E7EA-41C4-91D0-D534283D9778}"/>
              </a:ext>
            </a:extLst>
          </p:cNvPr>
          <p:cNvSpPr txBox="1"/>
          <p:nvPr/>
        </p:nvSpPr>
        <p:spPr>
          <a:xfrm>
            <a:off x="8173222" y="4925400"/>
            <a:ext cx="2672080" cy="1248740"/>
          </a:xfrm>
          <a:prstGeom prst="rect">
            <a:avLst/>
          </a:prstGeom>
          <a:noFill/>
        </p:spPr>
        <p:txBody>
          <a:bodyPr wrap="square" rtlCol="0">
            <a:spAutoFit/>
          </a:bodyPr>
          <a:lstStyle/>
          <a:p>
            <a:pPr marL="0" marR="0" lvl="0" indent="0" algn="ctr"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中国已成全球网络婚恋交友服务第二大市场，婚恋交友软件引入直播、连麦观影等新思路，玩法不断升级</a:t>
            </a:r>
          </a:p>
        </p:txBody>
      </p:sp>
      <p:cxnSp>
        <p:nvCxnSpPr>
          <p:cNvPr id="20" name="直接连接符 19">
            <a:extLst>
              <a:ext uri="{FF2B5EF4-FFF2-40B4-BE49-F238E27FC236}">
                <a16:creationId xmlns:a16="http://schemas.microsoft.com/office/drawing/2014/main" id="{637869F0-499A-4CA2-BBFA-160AC2C92A89}"/>
              </a:ext>
            </a:extLst>
          </p:cNvPr>
          <p:cNvCxnSpPr>
            <a:cxnSpLocks/>
          </p:cNvCxnSpPr>
          <p:nvPr/>
        </p:nvCxnSpPr>
        <p:spPr>
          <a:xfrm>
            <a:off x="4368800" y="4569052"/>
            <a:ext cx="0" cy="1172233"/>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4031729F-9B21-4942-A91A-93355A5DC865}"/>
              </a:ext>
            </a:extLst>
          </p:cNvPr>
          <p:cNvCxnSpPr>
            <a:cxnSpLocks/>
          </p:cNvCxnSpPr>
          <p:nvPr/>
        </p:nvCxnSpPr>
        <p:spPr>
          <a:xfrm>
            <a:off x="7813040" y="4569052"/>
            <a:ext cx="0" cy="1172233"/>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2416619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6BDC096-850C-427F-BB11-6D881A5F0112}"/>
              </a:ext>
            </a:extLst>
          </p:cNvPr>
          <p:cNvSpPr>
            <a:spLocks noGrp="1"/>
          </p:cNvSpPr>
          <p:nvPr>
            <p:ph type="body" sz="quarter" idx="10"/>
          </p:nvPr>
        </p:nvSpPr>
        <p:spPr>
          <a:xfrm>
            <a:off x="382543" y="328612"/>
            <a:ext cx="5713457" cy="459327"/>
          </a:xfrm>
        </p:spPr>
        <p:txBody>
          <a:bodyPr/>
          <a:lstStyle/>
          <a:p>
            <a:r>
              <a:rPr lang="zh-CN" altLang="en-US" dirty="0"/>
              <a:t>焦虑经济</a:t>
            </a:r>
            <a:r>
              <a:rPr lang="en-US" altLang="zh-CN" dirty="0"/>
              <a:t>—</a:t>
            </a:r>
            <a:r>
              <a:rPr lang="zh-CN" altLang="en-US" dirty="0"/>
              <a:t>信息过载下的治愈需求</a:t>
            </a:r>
          </a:p>
        </p:txBody>
      </p:sp>
      <p:sp>
        <p:nvSpPr>
          <p:cNvPr id="4" name="椭圆 3">
            <a:extLst>
              <a:ext uri="{FF2B5EF4-FFF2-40B4-BE49-F238E27FC236}">
                <a16:creationId xmlns:a16="http://schemas.microsoft.com/office/drawing/2014/main" id="{B812AD6A-1E9B-4241-8E68-07D1AC6EDA03}"/>
              </a:ext>
            </a:extLst>
          </p:cNvPr>
          <p:cNvSpPr/>
          <p:nvPr/>
        </p:nvSpPr>
        <p:spPr>
          <a:xfrm>
            <a:off x="4756727" y="2227414"/>
            <a:ext cx="2678546" cy="267854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7" name="矩形 6">
            <a:extLst>
              <a:ext uri="{FF2B5EF4-FFF2-40B4-BE49-F238E27FC236}">
                <a16:creationId xmlns:a16="http://schemas.microsoft.com/office/drawing/2014/main" id="{DDB7FC8D-6A7C-4B31-9774-801DAF1903AF}"/>
              </a:ext>
            </a:extLst>
          </p:cNvPr>
          <p:cNvSpPr/>
          <p:nvPr/>
        </p:nvSpPr>
        <p:spPr>
          <a:xfrm>
            <a:off x="1155285" y="1871814"/>
            <a:ext cx="4094942" cy="1347201"/>
          </a:xfrm>
          <a:prstGeom prst="rect">
            <a:avLst/>
          </a:prstGeom>
          <a:solidFill>
            <a:schemeClr val="bg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 name="矩形: 圆顶角 7">
            <a:extLst>
              <a:ext uri="{FF2B5EF4-FFF2-40B4-BE49-F238E27FC236}">
                <a16:creationId xmlns:a16="http://schemas.microsoft.com/office/drawing/2014/main" id="{378C14C5-045B-4B27-81EB-783E5414A525}"/>
              </a:ext>
            </a:extLst>
          </p:cNvPr>
          <p:cNvSpPr/>
          <p:nvPr/>
        </p:nvSpPr>
        <p:spPr>
          <a:xfrm>
            <a:off x="1155285" y="1343494"/>
            <a:ext cx="4094942" cy="528320"/>
          </a:xfrm>
          <a:prstGeom prst="round2SameRect">
            <a:avLst/>
          </a:prstGeom>
          <a:solidFill>
            <a:schemeClr val="accent2"/>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9" name="文本框 8">
            <a:extLst>
              <a:ext uri="{FF2B5EF4-FFF2-40B4-BE49-F238E27FC236}">
                <a16:creationId xmlns:a16="http://schemas.microsoft.com/office/drawing/2014/main" id="{49238A52-055E-44F9-90AE-41E442A5F31D}"/>
              </a:ext>
            </a:extLst>
          </p:cNvPr>
          <p:cNvSpPr txBox="1"/>
          <p:nvPr/>
        </p:nvSpPr>
        <p:spPr>
          <a:xfrm>
            <a:off x="2648758" y="1409587"/>
            <a:ext cx="1107996" cy="396134"/>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微软雅黑"/>
                <a:ea typeface="微软雅黑"/>
                <a:cs typeface="+mn-cs"/>
              </a:rPr>
              <a:t>睡眠焦虑</a:t>
            </a:r>
          </a:p>
        </p:txBody>
      </p:sp>
      <p:sp>
        <p:nvSpPr>
          <p:cNvPr id="10" name="文本框 9">
            <a:extLst>
              <a:ext uri="{FF2B5EF4-FFF2-40B4-BE49-F238E27FC236}">
                <a16:creationId xmlns:a16="http://schemas.microsoft.com/office/drawing/2014/main" id="{273225AE-D510-4AC9-9CAB-BDA06722952B}"/>
              </a:ext>
            </a:extLst>
          </p:cNvPr>
          <p:cNvSpPr txBox="1"/>
          <p:nvPr/>
        </p:nvSpPr>
        <p:spPr>
          <a:xfrm>
            <a:off x="1253884" y="1940826"/>
            <a:ext cx="3897745" cy="953274"/>
          </a:xfrm>
          <a:prstGeom prst="rect">
            <a:avLst/>
          </a:prstGeom>
          <a:noFill/>
        </p:spPr>
        <p:txBody>
          <a:bodyPr wrap="square" rtlCol="0">
            <a:spAutoFit/>
          </a:bodyPr>
          <a:lstStyle/>
          <a:p>
            <a:pPr marL="0" marR="0" lvl="0" indent="0" algn="just"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可穿戴设备、助眠食品等助眠“黑科技”受市场认可；音频播客中“助眠”板块用户活跃，成为拉新利器</a:t>
            </a:r>
          </a:p>
        </p:txBody>
      </p:sp>
      <p:sp>
        <p:nvSpPr>
          <p:cNvPr id="11" name="矩形 10">
            <a:extLst>
              <a:ext uri="{FF2B5EF4-FFF2-40B4-BE49-F238E27FC236}">
                <a16:creationId xmlns:a16="http://schemas.microsoft.com/office/drawing/2014/main" id="{91C2606A-9CD5-4283-8C03-DA775663965D}"/>
              </a:ext>
            </a:extLst>
          </p:cNvPr>
          <p:cNvSpPr/>
          <p:nvPr/>
        </p:nvSpPr>
        <p:spPr>
          <a:xfrm>
            <a:off x="6941773" y="1871814"/>
            <a:ext cx="4094942" cy="1347201"/>
          </a:xfrm>
          <a:prstGeom prst="rect">
            <a:avLst/>
          </a:prstGeom>
          <a:solidFill>
            <a:schemeClr val="bg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2" name="矩形: 圆顶角 11">
            <a:extLst>
              <a:ext uri="{FF2B5EF4-FFF2-40B4-BE49-F238E27FC236}">
                <a16:creationId xmlns:a16="http://schemas.microsoft.com/office/drawing/2014/main" id="{D195D775-90AC-43D4-88E6-4BE470025510}"/>
              </a:ext>
            </a:extLst>
          </p:cNvPr>
          <p:cNvSpPr/>
          <p:nvPr/>
        </p:nvSpPr>
        <p:spPr>
          <a:xfrm>
            <a:off x="6941773" y="1343494"/>
            <a:ext cx="4094942" cy="528320"/>
          </a:xfrm>
          <a:prstGeom prst="round2SameRect">
            <a:avLst/>
          </a:prstGeom>
          <a:solidFill>
            <a:schemeClr val="accent2"/>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3" name="文本框 12">
            <a:extLst>
              <a:ext uri="{FF2B5EF4-FFF2-40B4-BE49-F238E27FC236}">
                <a16:creationId xmlns:a16="http://schemas.microsoft.com/office/drawing/2014/main" id="{6A5E15C4-13EA-4F44-A493-1A96B964472A}"/>
              </a:ext>
            </a:extLst>
          </p:cNvPr>
          <p:cNvSpPr txBox="1"/>
          <p:nvPr/>
        </p:nvSpPr>
        <p:spPr>
          <a:xfrm>
            <a:off x="8435246" y="1409587"/>
            <a:ext cx="1107996" cy="396583"/>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微软雅黑"/>
                <a:ea typeface="微软雅黑"/>
                <a:cs typeface="+mn-cs"/>
              </a:rPr>
              <a:t>同辈焦虑</a:t>
            </a:r>
          </a:p>
        </p:txBody>
      </p:sp>
      <p:sp>
        <p:nvSpPr>
          <p:cNvPr id="14" name="文本框 13">
            <a:extLst>
              <a:ext uri="{FF2B5EF4-FFF2-40B4-BE49-F238E27FC236}">
                <a16:creationId xmlns:a16="http://schemas.microsoft.com/office/drawing/2014/main" id="{966F9F70-730E-44E9-AB42-BB9B1FBBA5BC}"/>
              </a:ext>
            </a:extLst>
          </p:cNvPr>
          <p:cNvSpPr txBox="1"/>
          <p:nvPr/>
        </p:nvSpPr>
        <p:spPr>
          <a:xfrm>
            <a:off x="7040372" y="1940826"/>
            <a:ext cx="3897745" cy="953274"/>
          </a:xfrm>
          <a:prstGeom prst="rect">
            <a:avLst/>
          </a:prstGeom>
          <a:noFill/>
        </p:spPr>
        <p:txBody>
          <a:bodyPr wrap="square" rtlCol="0">
            <a:spAutoFit/>
          </a:bodyPr>
          <a:lstStyle/>
          <a:p>
            <a:pPr marL="0" marR="0" lvl="0" indent="0" algn="just"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在夸大、失真的网络传播下，年轻网络用户更易相信“美颜”后的同龄人生活，产生“同辈焦虑”心理</a:t>
            </a:r>
          </a:p>
        </p:txBody>
      </p:sp>
      <p:sp>
        <p:nvSpPr>
          <p:cNvPr id="15" name="矩形 14">
            <a:extLst>
              <a:ext uri="{FF2B5EF4-FFF2-40B4-BE49-F238E27FC236}">
                <a16:creationId xmlns:a16="http://schemas.microsoft.com/office/drawing/2014/main" id="{DFB7F0C5-D96D-4CFD-B3AC-FF6E81B26FF7}"/>
              </a:ext>
            </a:extLst>
          </p:cNvPr>
          <p:cNvSpPr/>
          <p:nvPr/>
        </p:nvSpPr>
        <p:spPr>
          <a:xfrm>
            <a:off x="1155285" y="4442679"/>
            <a:ext cx="4094942" cy="1347201"/>
          </a:xfrm>
          <a:prstGeom prst="rect">
            <a:avLst/>
          </a:prstGeom>
          <a:solidFill>
            <a:schemeClr val="bg1"/>
          </a:solid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6" name="矩形: 圆顶角 15">
            <a:extLst>
              <a:ext uri="{FF2B5EF4-FFF2-40B4-BE49-F238E27FC236}">
                <a16:creationId xmlns:a16="http://schemas.microsoft.com/office/drawing/2014/main" id="{55089BBC-453B-457B-B8B8-9256E86F093F}"/>
              </a:ext>
            </a:extLst>
          </p:cNvPr>
          <p:cNvSpPr/>
          <p:nvPr/>
        </p:nvSpPr>
        <p:spPr>
          <a:xfrm>
            <a:off x="1155285" y="3914359"/>
            <a:ext cx="4094942" cy="528320"/>
          </a:xfrm>
          <a:prstGeom prst="round2SameRect">
            <a:avLst/>
          </a:prstGeom>
          <a:solidFill>
            <a:schemeClr val="accent3"/>
          </a:solid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7" name="文本框 16">
            <a:extLst>
              <a:ext uri="{FF2B5EF4-FFF2-40B4-BE49-F238E27FC236}">
                <a16:creationId xmlns:a16="http://schemas.microsoft.com/office/drawing/2014/main" id="{05D71ECB-5D4D-41C0-878F-5EA4B3CB9194}"/>
              </a:ext>
            </a:extLst>
          </p:cNvPr>
          <p:cNvSpPr txBox="1"/>
          <p:nvPr/>
        </p:nvSpPr>
        <p:spPr>
          <a:xfrm>
            <a:off x="2648758" y="3980452"/>
            <a:ext cx="1107996" cy="396583"/>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微软雅黑"/>
                <a:ea typeface="微软雅黑"/>
                <a:cs typeface="+mn-cs"/>
              </a:rPr>
              <a:t>情感焦虑</a:t>
            </a:r>
          </a:p>
        </p:txBody>
      </p:sp>
      <p:sp>
        <p:nvSpPr>
          <p:cNvPr id="18" name="文本框 17">
            <a:extLst>
              <a:ext uri="{FF2B5EF4-FFF2-40B4-BE49-F238E27FC236}">
                <a16:creationId xmlns:a16="http://schemas.microsoft.com/office/drawing/2014/main" id="{B8C2ED99-173B-486F-A356-0E84DCE52F54}"/>
              </a:ext>
            </a:extLst>
          </p:cNvPr>
          <p:cNvSpPr txBox="1"/>
          <p:nvPr/>
        </p:nvSpPr>
        <p:spPr>
          <a:xfrm>
            <a:off x="1253884" y="4511691"/>
            <a:ext cx="3897745" cy="1248740"/>
          </a:xfrm>
          <a:prstGeom prst="rect">
            <a:avLst/>
          </a:prstGeom>
          <a:noFill/>
        </p:spPr>
        <p:txBody>
          <a:bodyPr wrap="square" rtlCol="0">
            <a:spAutoFit/>
          </a:bodyPr>
          <a:lstStyle/>
          <a:p>
            <a:pPr marL="0" marR="0" lvl="0" indent="0" algn="just"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城乡男女比例失衡，年轻人情感焦虑提升。一批创作者专注情感垂类内容创作。情感咨询的市场需求和付费意愿加强，情感类平台发展迅速</a:t>
            </a:r>
          </a:p>
        </p:txBody>
      </p:sp>
      <p:sp>
        <p:nvSpPr>
          <p:cNvPr id="19" name="矩形 18">
            <a:extLst>
              <a:ext uri="{FF2B5EF4-FFF2-40B4-BE49-F238E27FC236}">
                <a16:creationId xmlns:a16="http://schemas.microsoft.com/office/drawing/2014/main" id="{64C1AC0B-FE5F-4A45-90FA-CC292FD1EE86}"/>
              </a:ext>
            </a:extLst>
          </p:cNvPr>
          <p:cNvSpPr/>
          <p:nvPr/>
        </p:nvSpPr>
        <p:spPr>
          <a:xfrm>
            <a:off x="6941773" y="4442679"/>
            <a:ext cx="4094942" cy="1347201"/>
          </a:xfrm>
          <a:prstGeom prst="rect">
            <a:avLst/>
          </a:prstGeom>
          <a:solidFill>
            <a:schemeClr val="bg1"/>
          </a:solid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0" name="矩形: 圆顶角 19">
            <a:extLst>
              <a:ext uri="{FF2B5EF4-FFF2-40B4-BE49-F238E27FC236}">
                <a16:creationId xmlns:a16="http://schemas.microsoft.com/office/drawing/2014/main" id="{DE1EC9B6-A5C3-4FC5-ADE0-378BAA29B44B}"/>
              </a:ext>
            </a:extLst>
          </p:cNvPr>
          <p:cNvSpPr/>
          <p:nvPr/>
        </p:nvSpPr>
        <p:spPr>
          <a:xfrm>
            <a:off x="6941773" y="3914359"/>
            <a:ext cx="4094942" cy="528320"/>
          </a:xfrm>
          <a:prstGeom prst="round2SameRect">
            <a:avLst/>
          </a:prstGeom>
          <a:solidFill>
            <a:schemeClr val="accent3"/>
          </a:solid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1" name="文本框 20">
            <a:extLst>
              <a:ext uri="{FF2B5EF4-FFF2-40B4-BE49-F238E27FC236}">
                <a16:creationId xmlns:a16="http://schemas.microsoft.com/office/drawing/2014/main" id="{96164AAE-572E-4558-9ADF-2097B861EE97}"/>
              </a:ext>
            </a:extLst>
          </p:cNvPr>
          <p:cNvSpPr txBox="1"/>
          <p:nvPr/>
        </p:nvSpPr>
        <p:spPr>
          <a:xfrm>
            <a:off x="8435246" y="3980452"/>
            <a:ext cx="1107996" cy="396583"/>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微软雅黑"/>
                <a:ea typeface="微软雅黑"/>
                <a:cs typeface="+mn-cs"/>
              </a:rPr>
              <a:t>外貌焦虑</a:t>
            </a:r>
          </a:p>
        </p:txBody>
      </p:sp>
      <p:sp>
        <p:nvSpPr>
          <p:cNvPr id="22" name="文本框 21">
            <a:extLst>
              <a:ext uri="{FF2B5EF4-FFF2-40B4-BE49-F238E27FC236}">
                <a16:creationId xmlns:a16="http://schemas.microsoft.com/office/drawing/2014/main" id="{EA711664-40D8-4AE1-AF4B-A89BF627DDF7}"/>
              </a:ext>
            </a:extLst>
          </p:cNvPr>
          <p:cNvSpPr txBox="1"/>
          <p:nvPr/>
        </p:nvSpPr>
        <p:spPr>
          <a:xfrm>
            <a:off x="7040372" y="4511691"/>
            <a:ext cx="3897745" cy="953274"/>
          </a:xfrm>
          <a:prstGeom prst="rect">
            <a:avLst/>
          </a:prstGeom>
          <a:noFill/>
        </p:spPr>
        <p:txBody>
          <a:bodyPr wrap="square" rtlCol="0">
            <a:spAutoFit/>
          </a:bodyPr>
          <a:lstStyle/>
          <a:p>
            <a:pPr marL="0" marR="0" lvl="0" indent="0" algn="just"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美妆、健身跟练等内容持续火热，医美、轻整形逐渐进入主流视野；脱发护发话题关注度显著增加，植发行业迎来井喷</a:t>
            </a:r>
          </a:p>
        </p:txBody>
      </p:sp>
      <p:pic>
        <p:nvPicPr>
          <p:cNvPr id="5" name="图形 4" descr="男性形象 轮廓">
            <a:extLst>
              <a:ext uri="{FF2B5EF4-FFF2-40B4-BE49-F238E27FC236}">
                <a16:creationId xmlns:a16="http://schemas.microsoft.com/office/drawing/2014/main" id="{5A80C20C-86B8-469B-AF48-7FFEAA4B5B45}"/>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448300" y="2918987"/>
            <a:ext cx="1295400" cy="1295400"/>
          </a:xfrm>
          <a:prstGeom prst="rect">
            <a:avLst/>
          </a:prstGeom>
        </p:spPr>
      </p:pic>
    </p:spTree>
    <p:extLst>
      <p:ext uri="{BB962C8B-B14F-4D97-AF65-F5344CB8AC3E}">
        <p14:creationId xmlns:p14="http://schemas.microsoft.com/office/powerpoint/2010/main" val="245162129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8BCCFEB7-BBF3-4B5E-BA57-B4BAD48D83C7}"/>
              </a:ext>
            </a:extLst>
          </p:cNvPr>
          <p:cNvSpPr>
            <a:spLocks noGrp="1"/>
          </p:cNvSpPr>
          <p:nvPr>
            <p:ph type="body" sz="quarter" idx="10"/>
          </p:nvPr>
        </p:nvSpPr>
        <p:spPr/>
        <p:txBody>
          <a:bodyPr/>
          <a:lstStyle/>
          <a:p>
            <a:r>
              <a:rPr lang="en-US" altLang="zh-CN" dirty="0"/>
              <a:t>03</a:t>
            </a:r>
            <a:endParaRPr lang="zh-CN" altLang="en-US" dirty="0"/>
          </a:p>
        </p:txBody>
      </p:sp>
      <p:sp>
        <p:nvSpPr>
          <p:cNvPr id="4" name="文本占位符 3">
            <a:extLst>
              <a:ext uri="{FF2B5EF4-FFF2-40B4-BE49-F238E27FC236}">
                <a16:creationId xmlns:a16="http://schemas.microsoft.com/office/drawing/2014/main" id="{422E0CE1-D585-49C2-AAC6-BAA778F943C3}"/>
              </a:ext>
            </a:extLst>
          </p:cNvPr>
          <p:cNvSpPr>
            <a:spLocks noGrp="1"/>
          </p:cNvSpPr>
          <p:nvPr>
            <p:ph type="body" sz="quarter" idx="11"/>
          </p:nvPr>
        </p:nvSpPr>
        <p:spPr/>
        <p:txBody>
          <a:bodyPr/>
          <a:lstStyle/>
          <a:p>
            <a:r>
              <a:rPr lang="zh-CN" altLang="en-US" dirty="0"/>
              <a:t>供给发展</a:t>
            </a:r>
          </a:p>
        </p:txBody>
      </p:sp>
      <p:pic>
        <p:nvPicPr>
          <p:cNvPr id="6" name="图片 5">
            <a:extLst>
              <a:ext uri="{FF2B5EF4-FFF2-40B4-BE49-F238E27FC236}">
                <a16:creationId xmlns:a16="http://schemas.microsoft.com/office/drawing/2014/main" id="{A6060847-4A84-4106-BAF7-5898B88CC82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502552" y="0"/>
            <a:ext cx="7689448" cy="6858000"/>
          </a:xfrm>
          <a:prstGeom prst="rect">
            <a:avLst/>
          </a:prstGeom>
        </p:spPr>
      </p:pic>
    </p:spTree>
    <p:extLst>
      <p:ext uri="{BB962C8B-B14F-4D97-AF65-F5344CB8AC3E}">
        <p14:creationId xmlns:p14="http://schemas.microsoft.com/office/powerpoint/2010/main" val="320842158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540F35FA-752B-40F0-9582-53C8A9EA9FCB}"/>
              </a:ext>
            </a:extLst>
          </p:cNvPr>
          <p:cNvSpPr>
            <a:spLocks noGrp="1"/>
          </p:cNvSpPr>
          <p:nvPr>
            <p:ph type="body" sz="quarter" idx="10"/>
          </p:nvPr>
        </p:nvSpPr>
        <p:spPr>
          <a:xfrm>
            <a:off x="382543" y="328612"/>
            <a:ext cx="4530279" cy="459327"/>
          </a:xfrm>
        </p:spPr>
        <p:txBody>
          <a:bodyPr/>
          <a:lstStyle/>
          <a:p>
            <a:r>
              <a:rPr lang="zh-CN" altLang="en-US" dirty="0"/>
              <a:t>主流媒体积极联动分众平台</a:t>
            </a:r>
          </a:p>
        </p:txBody>
      </p:sp>
      <p:sp>
        <p:nvSpPr>
          <p:cNvPr id="3" name="流程图: 手动输入 2">
            <a:extLst>
              <a:ext uri="{FF2B5EF4-FFF2-40B4-BE49-F238E27FC236}">
                <a16:creationId xmlns:a16="http://schemas.microsoft.com/office/drawing/2014/main" id="{BCC2D16B-0EA4-49F8-9F75-1420F7EFAECE}"/>
              </a:ext>
            </a:extLst>
          </p:cNvPr>
          <p:cNvSpPr/>
          <p:nvPr/>
        </p:nvSpPr>
        <p:spPr>
          <a:xfrm rot="16200000" flipV="1">
            <a:off x="1941021" y="-295102"/>
            <a:ext cx="2718264" cy="6600309"/>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45 w 10000"/>
              <a:gd name="connsiteY0" fmla="*/ 1427 h 10000"/>
              <a:gd name="connsiteX1" fmla="*/ 10000 w 10000"/>
              <a:gd name="connsiteY1" fmla="*/ 0 h 10000"/>
              <a:gd name="connsiteX2" fmla="*/ 10000 w 10000"/>
              <a:gd name="connsiteY2" fmla="*/ 10000 h 10000"/>
              <a:gd name="connsiteX3" fmla="*/ 0 w 10000"/>
              <a:gd name="connsiteY3" fmla="*/ 10000 h 10000"/>
              <a:gd name="connsiteX4" fmla="*/ 45 w 10000"/>
              <a:gd name="connsiteY4" fmla="*/ 1427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45" y="1427"/>
                </a:moveTo>
                <a:lnTo>
                  <a:pt x="10000" y="0"/>
                </a:lnTo>
                <a:lnTo>
                  <a:pt x="10000" y="10000"/>
                </a:lnTo>
                <a:lnTo>
                  <a:pt x="0" y="10000"/>
                </a:lnTo>
                <a:cubicBezTo>
                  <a:pt x="15" y="7142"/>
                  <a:pt x="30" y="4285"/>
                  <a:pt x="45" y="1427"/>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5" name="流程图: 手动输入 2">
            <a:extLst>
              <a:ext uri="{FF2B5EF4-FFF2-40B4-BE49-F238E27FC236}">
                <a16:creationId xmlns:a16="http://schemas.microsoft.com/office/drawing/2014/main" id="{C7AEEB3C-FA2C-427E-A2E6-DD0405FC2275}"/>
              </a:ext>
            </a:extLst>
          </p:cNvPr>
          <p:cNvSpPr/>
          <p:nvPr/>
        </p:nvSpPr>
        <p:spPr>
          <a:xfrm rot="16200000" flipH="1">
            <a:off x="7532713" y="788323"/>
            <a:ext cx="2718264" cy="6600309"/>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45 w 10000"/>
              <a:gd name="connsiteY0" fmla="*/ 1427 h 10000"/>
              <a:gd name="connsiteX1" fmla="*/ 10000 w 10000"/>
              <a:gd name="connsiteY1" fmla="*/ 0 h 10000"/>
              <a:gd name="connsiteX2" fmla="*/ 10000 w 10000"/>
              <a:gd name="connsiteY2" fmla="*/ 10000 h 10000"/>
              <a:gd name="connsiteX3" fmla="*/ 0 w 10000"/>
              <a:gd name="connsiteY3" fmla="*/ 10000 h 10000"/>
              <a:gd name="connsiteX4" fmla="*/ 45 w 10000"/>
              <a:gd name="connsiteY4" fmla="*/ 1427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45" y="1427"/>
                </a:moveTo>
                <a:lnTo>
                  <a:pt x="10000" y="0"/>
                </a:lnTo>
                <a:lnTo>
                  <a:pt x="10000" y="10000"/>
                </a:lnTo>
                <a:lnTo>
                  <a:pt x="0" y="10000"/>
                </a:lnTo>
                <a:cubicBezTo>
                  <a:pt x="15" y="7142"/>
                  <a:pt x="30" y="4285"/>
                  <a:pt x="45" y="1427"/>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6" name="文本框 5">
            <a:extLst>
              <a:ext uri="{FF2B5EF4-FFF2-40B4-BE49-F238E27FC236}">
                <a16:creationId xmlns:a16="http://schemas.microsoft.com/office/drawing/2014/main" id="{CE8CFCB9-6660-4C71-A33B-0A9FF87FEF7A}"/>
              </a:ext>
            </a:extLst>
          </p:cNvPr>
          <p:cNvSpPr txBox="1"/>
          <p:nvPr/>
        </p:nvSpPr>
        <p:spPr>
          <a:xfrm>
            <a:off x="713177" y="2281864"/>
            <a:ext cx="2031325" cy="362343"/>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FFFFFF"/>
                </a:solidFill>
                <a:effectLst/>
                <a:uLnTx/>
                <a:uFillTx/>
                <a:latin typeface="Arial"/>
                <a:ea typeface="微软雅黑"/>
                <a:cs typeface="+mn-cs"/>
              </a:rPr>
              <a:t>争议破圈，拥抱主流</a:t>
            </a:r>
          </a:p>
        </p:txBody>
      </p:sp>
      <p:sp>
        <p:nvSpPr>
          <p:cNvPr id="7" name="文本框 6">
            <a:extLst>
              <a:ext uri="{FF2B5EF4-FFF2-40B4-BE49-F238E27FC236}">
                <a16:creationId xmlns:a16="http://schemas.microsoft.com/office/drawing/2014/main" id="{553A2D34-F645-485A-A362-FE7B59265878}"/>
              </a:ext>
            </a:extLst>
          </p:cNvPr>
          <p:cNvSpPr txBox="1"/>
          <p:nvPr/>
        </p:nvSpPr>
        <p:spPr>
          <a:xfrm>
            <a:off x="713177" y="2804630"/>
            <a:ext cx="4732583" cy="1248740"/>
          </a:xfrm>
          <a:prstGeom prst="rect">
            <a:avLst/>
          </a:prstGeom>
          <a:noFill/>
        </p:spPr>
        <p:txBody>
          <a:bodyPr wrap="square" rtlCol="0">
            <a:spAutoFit/>
          </a:bodyPr>
          <a:lstStyle/>
          <a:p>
            <a:pPr marL="0" marR="0" lvl="0" indent="0" algn="just" defTabSz="914400" rtl="0" eaLnBrk="1" fontAlgn="auto" latinLnBrk="0" hangingPunct="0">
              <a:lnSpc>
                <a:spcPct val="120000"/>
              </a:lnSpc>
              <a:spcBef>
                <a:spcPts val="0"/>
              </a:spcBef>
              <a:spcAft>
                <a:spcPts val="1200"/>
              </a:spcAft>
              <a:buClrTx/>
              <a:buSzTx/>
              <a:buFontTx/>
              <a:buNone/>
              <a:tabLst/>
              <a:defRPr/>
            </a:pPr>
            <a:r>
              <a:rPr kumimoji="0" lang="en-US" altLang="zh-CN" sz="1600" b="0" i="0" u="none" strike="noStrike" kern="1200" cap="none" spc="0" normalizeH="0" baseline="0" noProof="0" dirty="0">
                <a:ln>
                  <a:noFill/>
                </a:ln>
                <a:solidFill>
                  <a:srgbClr val="FFFFFF"/>
                </a:solidFill>
                <a:effectLst/>
                <a:uLnTx/>
                <a:uFillTx/>
                <a:latin typeface="Arial"/>
                <a:ea typeface="微软雅黑"/>
                <a:cs typeface="+mn-cs"/>
              </a:rPr>
              <a:t>2020</a:t>
            </a:r>
            <a:r>
              <a:rPr kumimoji="0" lang="zh-CN" altLang="en-US" sz="1600" b="0" i="0" u="none" strike="noStrike" kern="1200" cap="none" spc="0" normalizeH="0" baseline="0" noProof="0" dirty="0">
                <a:ln>
                  <a:noFill/>
                </a:ln>
                <a:solidFill>
                  <a:srgbClr val="FFFFFF"/>
                </a:solidFill>
                <a:effectLst/>
                <a:uLnTx/>
                <a:uFillTx/>
                <a:latin typeface="Arial"/>
                <a:ea typeface="微软雅黑"/>
                <a:cs typeface="+mn-cs"/>
              </a:rPr>
              <a:t>年，以</a:t>
            </a:r>
            <a:r>
              <a:rPr kumimoji="0" lang="en-US" altLang="zh-CN" sz="1600" b="0" i="0" u="none" strike="noStrike" kern="1200" cap="none" spc="0" normalizeH="0" baseline="0" noProof="0" dirty="0">
                <a:ln>
                  <a:noFill/>
                </a:ln>
                <a:solidFill>
                  <a:srgbClr val="FFFFFF"/>
                </a:solidFill>
                <a:effectLst/>
                <a:uLnTx/>
                <a:uFillTx/>
                <a:latin typeface="Arial"/>
                <a:ea typeface="微软雅黑"/>
                <a:cs typeface="+mn-cs"/>
              </a:rPr>
              <a:t>A</a:t>
            </a:r>
            <a:r>
              <a:rPr kumimoji="0" lang="zh-CN" altLang="en-US" sz="1600" b="0" i="0" u="none" strike="noStrike" kern="1200" cap="none" spc="0" normalizeH="0" baseline="0" noProof="0" dirty="0">
                <a:ln>
                  <a:noFill/>
                </a:ln>
                <a:solidFill>
                  <a:srgbClr val="FFFFFF"/>
                </a:solidFill>
                <a:effectLst/>
                <a:uLnTx/>
                <a:uFillTx/>
                <a:latin typeface="Arial"/>
                <a:ea typeface="微软雅黑"/>
                <a:cs typeface="+mn-cs"/>
              </a:rPr>
              <a:t>产品为代表的互联网平台积极破圈，业务端突破泛二次元内容制，价值观上则积极寻求主流话语权背书，生产了</a:t>
            </a:r>
            <a:r>
              <a:rPr kumimoji="0" lang="en-US" altLang="zh-CN" sz="1600" b="0" i="0" u="none" strike="noStrike" kern="1200" cap="none" spc="0" normalizeH="0" baseline="0" noProof="0" dirty="0">
                <a:ln>
                  <a:noFill/>
                </a:ln>
                <a:solidFill>
                  <a:srgbClr val="FFFFFF"/>
                </a:solidFill>
                <a:effectLst/>
                <a:uLnTx/>
                <a:uFillTx/>
                <a:latin typeface="Arial"/>
                <a:ea typeface="微软雅黑"/>
                <a:cs typeface="+mn-cs"/>
              </a:rPr>
              <a:t>《</a:t>
            </a:r>
            <a:r>
              <a:rPr kumimoji="0" lang="zh-CN" altLang="en-US" sz="1600" b="0" i="0" u="none" strike="noStrike" kern="1200" cap="none" spc="0" normalizeH="0" baseline="0" noProof="0" dirty="0">
                <a:ln>
                  <a:noFill/>
                </a:ln>
                <a:solidFill>
                  <a:srgbClr val="FFFFFF"/>
                </a:solidFill>
                <a:effectLst/>
                <a:uLnTx/>
                <a:uFillTx/>
                <a:latin typeface="Arial"/>
                <a:ea typeface="微软雅黑"/>
                <a:cs typeface="+mn-cs"/>
              </a:rPr>
              <a:t>后浪</a:t>
            </a:r>
            <a:r>
              <a:rPr kumimoji="0" lang="en-US" altLang="zh-CN" sz="1600" b="0" i="0" u="none" strike="noStrike" kern="1200" cap="none" spc="0" normalizeH="0" baseline="0" noProof="0" dirty="0">
                <a:ln>
                  <a:noFill/>
                </a:ln>
                <a:solidFill>
                  <a:srgbClr val="FFFFFF"/>
                </a:solidFill>
                <a:effectLst/>
                <a:uLnTx/>
                <a:uFillTx/>
                <a:latin typeface="Arial"/>
                <a:ea typeface="微软雅黑"/>
                <a:cs typeface="+mn-cs"/>
              </a:rPr>
              <a:t>》</a:t>
            </a:r>
            <a:r>
              <a:rPr kumimoji="0" lang="zh-CN" altLang="en-US" sz="1600" b="0" i="0" u="none" strike="noStrike" kern="1200" cap="none" spc="0" normalizeH="0" baseline="0" noProof="0" dirty="0">
                <a:ln>
                  <a:noFill/>
                </a:ln>
                <a:solidFill>
                  <a:srgbClr val="FFFFFF"/>
                </a:solidFill>
                <a:effectLst/>
                <a:uLnTx/>
                <a:uFillTx/>
                <a:latin typeface="Arial"/>
                <a:ea typeface="微软雅黑"/>
                <a:cs typeface="+mn-cs"/>
              </a:rPr>
              <a:t>演讲等全平台刷屏视频</a:t>
            </a:r>
            <a:endParaRPr kumimoji="0" lang="en-US" altLang="zh-CN" sz="16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8" name="文本框 7">
            <a:extLst>
              <a:ext uri="{FF2B5EF4-FFF2-40B4-BE49-F238E27FC236}">
                <a16:creationId xmlns:a16="http://schemas.microsoft.com/office/drawing/2014/main" id="{832EF4BA-D481-4CA1-8540-7B222E5B9E03}"/>
              </a:ext>
            </a:extLst>
          </p:cNvPr>
          <p:cNvSpPr txBox="1"/>
          <p:nvPr/>
        </p:nvSpPr>
        <p:spPr>
          <a:xfrm>
            <a:off x="9447498" y="3369454"/>
            <a:ext cx="2031325" cy="362343"/>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FFFFFF"/>
                </a:solidFill>
                <a:effectLst/>
                <a:uLnTx/>
                <a:uFillTx/>
                <a:latin typeface="Arial"/>
                <a:ea typeface="微软雅黑"/>
                <a:cs typeface="+mn-cs"/>
              </a:rPr>
              <a:t>吸纳小众，引领价值</a:t>
            </a:r>
          </a:p>
        </p:txBody>
      </p:sp>
      <p:sp>
        <p:nvSpPr>
          <p:cNvPr id="9" name="文本框 8">
            <a:extLst>
              <a:ext uri="{FF2B5EF4-FFF2-40B4-BE49-F238E27FC236}">
                <a16:creationId xmlns:a16="http://schemas.microsoft.com/office/drawing/2014/main" id="{FD739F76-010E-4455-90B5-8E0E7058FF5B}"/>
              </a:ext>
            </a:extLst>
          </p:cNvPr>
          <p:cNvSpPr txBox="1"/>
          <p:nvPr/>
        </p:nvSpPr>
        <p:spPr>
          <a:xfrm>
            <a:off x="6600308" y="3892220"/>
            <a:ext cx="4878515" cy="1248740"/>
          </a:xfrm>
          <a:prstGeom prst="rect">
            <a:avLst/>
          </a:prstGeom>
          <a:noFill/>
        </p:spPr>
        <p:txBody>
          <a:bodyPr wrap="square" rtlCol="0">
            <a:spAutoFit/>
          </a:bodyPr>
          <a:lstStyle/>
          <a:p>
            <a:pPr marL="0" marR="0" lvl="0" indent="0" algn="just" defTabSz="914400" rtl="0" eaLnBrk="1" fontAlgn="auto" latinLnBrk="0" hangingPunct="0">
              <a:lnSpc>
                <a:spcPct val="120000"/>
              </a:lnSpc>
              <a:spcBef>
                <a:spcPts val="0"/>
              </a:spcBef>
              <a:spcAft>
                <a:spcPts val="120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Arial"/>
                <a:ea typeface="微软雅黑"/>
                <a:cs typeface="+mn-cs"/>
              </a:rPr>
              <a:t>媒体融合提升至国家战略已至第</a:t>
            </a:r>
            <a:r>
              <a:rPr kumimoji="0" lang="en-US" altLang="zh-CN" sz="1600" b="0" i="0" u="none" strike="noStrike" kern="1200" cap="none" spc="0" normalizeH="0" baseline="0" noProof="0" dirty="0">
                <a:ln>
                  <a:noFill/>
                </a:ln>
                <a:solidFill>
                  <a:srgbClr val="FFFFFF"/>
                </a:solidFill>
                <a:effectLst/>
                <a:uLnTx/>
                <a:uFillTx/>
                <a:latin typeface="Arial"/>
                <a:ea typeface="微软雅黑"/>
                <a:cs typeface="+mn-cs"/>
              </a:rPr>
              <a:t>6</a:t>
            </a:r>
            <a:r>
              <a:rPr kumimoji="0" lang="zh-CN" altLang="en-US" sz="1600" b="0" i="0" u="none" strike="noStrike" kern="1200" cap="none" spc="0" normalizeH="0" baseline="0" noProof="0" dirty="0">
                <a:ln>
                  <a:noFill/>
                </a:ln>
                <a:solidFill>
                  <a:srgbClr val="FFFFFF"/>
                </a:solidFill>
                <a:effectLst/>
                <a:uLnTx/>
                <a:uFillTx/>
                <a:latin typeface="Arial"/>
                <a:ea typeface="微软雅黑"/>
                <a:cs typeface="+mn-cs"/>
              </a:rPr>
              <a:t>年，当前核心主流媒体面临两大挑战：一是媒体融合转型发展，提升互联网影响力；二是改变传统语态和沟通方式，与年轻用户进行对话</a:t>
            </a:r>
          </a:p>
        </p:txBody>
      </p:sp>
      <p:sp>
        <p:nvSpPr>
          <p:cNvPr id="11" name="文本框 10">
            <a:extLst>
              <a:ext uri="{FF2B5EF4-FFF2-40B4-BE49-F238E27FC236}">
                <a16:creationId xmlns:a16="http://schemas.microsoft.com/office/drawing/2014/main" id="{1E0BDAC8-053D-44A0-AD9C-7B5D3431E2D8}"/>
              </a:ext>
            </a:extLst>
          </p:cNvPr>
          <p:cNvSpPr txBox="1"/>
          <p:nvPr/>
        </p:nvSpPr>
        <p:spPr>
          <a:xfrm>
            <a:off x="713177" y="1918759"/>
            <a:ext cx="1107996" cy="396583"/>
          </a:xfrm>
          <a:prstGeom prst="rect">
            <a:avLst/>
          </a:prstGeom>
          <a:noFill/>
        </p:spPr>
        <p:txBody>
          <a:bodyPr vert="horz"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FFFFFF"/>
                </a:solidFill>
                <a:effectLst/>
                <a:uLnTx/>
                <a:uFillTx/>
                <a:latin typeface="微软雅黑"/>
                <a:ea typeface="微软雅黑"/>
                <a:cs typeface="+mn-cs"/>
              </a:rPr>
              <a:t>分众平台</a:t>
            </a:r>
          </a:p>
        </p:txBody>
      </p:sp>
      <p:sp>
        <p:nvSpPr>
          <p:cNvPr id="12" name="文本框 11">
            <a:extLst>
              <a:ext uri="{FF2B5EF4-FFF2-40B4-BE49-F238E27FC236}">
                <a16:creationId xmlns:a16="http://schemas.microsoft.com/office/drawing/2014/main" id="{5D999663-593E-4ED5-A369-0689704C601D}"/>
              </a:ext>
            </a:extLst>
          </p:cNvPr>
          <p:cNvSpPr txBox="1"/>
          <p:nvPr/>
        </p:nvSpPr>
        <p:spPr>
          <a:xfrm>
            <a:off x="10370827" y="3006349"/>
            <a:ext cx="1107996" cy="396583"/>
          </a:xfrm>
          <a:prstGeom prst="rect">
            <a:avLst/>
          </a:prstGeom>
          <a:noFill/>
        </p:spPr>
        <p:txBody>
          <a:bodyPr vert="horz"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FFFFFF"/>
                </a:solidFill>
                <a:effectLst/>
                <a:uLnTx/>
                <a:uFillTx/>
                <a:latin typeface="微软雅黑"/>
                <a:ea typeface="微软雅黑"/>
                <a:cs typeface="+mn-cs"/>
              </a:rPr>
              <a:t>主流媒体</a:t>
            </a:r>
          </a:p>
        </p:txBody>
      </p:sp>
      <p:sp>
        <p:nvSpPr>
          <p:cNvPr id="20" name="任意多边形: 形状 19">
            <a:extLst>
              <a:ext uri="{FF2B5EF4-FFF2-40B4-BE49-F238E27FC236}">
                <a16:creationId xmlns:a16="http://schemas.microsoft.com/office/drawing/2014/main" id="{9D3386DD-48A1-4A9D-A26D-8B87A72FF899}"/>
              </a:ext>
            </a:extLst>
          </p:cNvPr>
          <p:cNvSpPr/>
          <p:nvPr/>
        </p:nvSpPr>
        <p:spPr>
          <a:xfrm>
            <a:off x="5445760" y="6042430"/>
            <a:ext cx="6746240" cy="815570"/>
          </a:xfrm>
          <a:custGeom>
            <a:avLst/>
            <a:gdLst>
              <a:gd name="connsiteX0" fmla="*/ 3962400 w 6746240"/>
              <a:gd name="connsiteY0" fmla="*/ 1652 h 815570"/>
              <a:gd name="connsiteX1" fmla="*/ 6631652 w 6746240"/>
              <a:gd name="connsiteY1" fmla="*/ 460275 h 815570"/>
              <a:gd name="connsiteX2" fmla="*/ 6746240 w 6746240"/>
              <a:gd name="connsiteY2" fmla="*/ 490063 h 815570"/>
              <a:gd name="connsiteX3" fmla="*/ 6746240 w 6746240"/>
              <a:gd name="connsiteY3" fmla="*/ 815570 h 815570"/>
              <a:gd name="connsiteX4" fmla="*/ 23107 w 6746240"/>
              <a:gd name="connsiteY4" fmla="*/ 815570 h 815570"/>
              <a:gd name="connsiteX5" fmla="*/ 0 w 6746240"/>
              <a:gd name="connsiteY5" fmla="*/ 519812 h 815570"/>
              <a:gd name="connsiteX6" fmla="*/ 3962400 w 6746240"/>
              <a:gd name="connsiteY6" fmla="*/ 1652 h 815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46240" h="815570">
                <a:moveTo>
                  <a:pt x="3962400" y="1652"/>
                </a:moveTo>
                <a:cubicBezTo>
                  <a:pt x="4815734" y="19115"/>
                  <a:pt x="5868359" y="263881"/>
                  <a:pt x="6631652" y="460275"/>
                </a:cubicBezTo>
                <a:lnTo>
                  <a:pt x="6746240" y="490063"/>
                </a:lnTo>
                <a:lnTo>
                  <a:pt x="6746240" y="815570"/>
                </a:lnTo>
                <a:lnTo>
                  <a:pt x="23107" y="815570"/>
                </a:lnTo>
                <a:lnTo>
                  <a:pt x="0" y="519812"/>
                </a:lnTo>
                <a:cubicBezTo>
                  <a:pt x="1360593" y="248032"/>
                  <a:pt x="2721187" y="-23748"/>
                  <a:pt x="3962400" y="1652"/>
                </a:cubicBezTo>
                <a:close/>
              </a:path>
            </a:pathLst>
          </a:custGeom>
          <a:gradFill>
            <a:gsLst>
              <a:gs pos="0">
                <a:schemeClr val="accent3">
                  <a:lumMod val="87000"/>
                  <a:lumOff val="13000"/>
                </a:schemeClr>
              </a:gs>
              <a:gs pos="88000">
                <a:schemeClr val="accent3">
                  <a:lumMod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2" name="任意多边形: 形状 21">
            <a:extLst>
              <a:ext uri="{FF2B5EF4-FFF2-40B4-BE49-F238E27FC236}">
                <a16:creationId xmlns:a16="http://schemas.microsoft.com/office/drawing/2014/main" id="{B57D55D0-39BA-4A55-968A-89D2BB3381F8}"/>
              </a:ext>
            </a:extLst>
          </p:cNvPr>
          <p:cNvSpPr/>
          <p:nvPr/>
        </p:nvSpPr>
        <p:spPr>
          <a:xfrm>
            <a:off x="0" y="6130814"/>
            <a:ext cx="10563794" cy="727186"/>
          </a:xfrm>
          <a:custGeom>
            <a:avLst/>
            <a:gdLst>
              <a:gd name="connsiteX0" fmla="*/ 0 w 10563794"/>
              <a:gd name="connsiteY0" fmla="*/ 278 h 727186"/>
              <a:gd name="connsiteX1" fmla="*/ 648084 w 10563794"/>
              <a:gd name="connsiteY1" fmla="*/ 120974 h 727186"/>
              <a:gd name="connsiteX2" fmla="*/ 2904564 w 10563794"/>
              <a:gd name="connsiteY2" fmla="*/ 337597 h 727186"/>
              <a:gd name="connsiteX3" fmla="*/ 6929717 w 10563794"/>
              <a:gd name="connsiteY3" fmla="*/ 14868 h 727186"/>
              <a:gd name="connsiteX4" fmla="*/ 10196511 w 10563794"/>
              <a:gd name="connsiteY4" fmla="*/ 628180 h 727186"/>
              <a:gd name="connsiteX5" fmla="*/ 10563794 w 10563794"/>
              <a:gd name="connsiteY5" fmla="*/ 727186 h 727186"/>
              <a:gd name="connsiteX6" fmla="*/ 0 w 10563794"/>
              <a:gd name="connsiteY6" fmla="*/ 727186 h 727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563794" h="727186">
                <a:moveTo>
                  <a:pt x="0" y="278"/>
                </a:moveTo>
                <a:lnTo>
                  <a:pt x="648084" y="120974"/>
                </a:lnTo>
                <a:cubicBezTo>
                  <a:pt x="1322714" y="239826"/>
                  <a:pt x="2036108" y="335356"/>
                  <a:pt x="2904564" y="337597"/>
                </a:cubicBezTo>
                <a:cubicBezTo>
                  <a:pt x="4062505" y="340585"/>
                  <a:pt x="5528235" y="-83744"/>
                  <a:pt x="6929717" y="14868"/>
                </a:cubicBezTo>
                <a:cubicBezTo>
                  <a:pt x="7980829" y="88827"/>
                  <a:pt x="9082366" y="336757"/>
                  <a:pt x="10196511" y="628180"/>
                </a:cubicBezTo>
                <a:lnTo>
                  <a:pt x="10563794" y="727186"/>
                </a:lnTo>
                <a:lnTo>
                  <a:pt x="0" y="727186"/>
                </a:lnTo>
                <a:close/>
              </a:path>
            </a:pathLst>
          </a:custGeom>
          <a:gradFill>
            <a:gsLst>
              <a:gs pos="0">
                <a:schemeClr val="accent2">
                  <a:lumMod val="87000"/>
                  <a:lumOff val="13000"/>
                </a:schemeClr>
              </a:gs>
              <a:gs pos="100000">
                <a:schemeClr val="accent2">
                  <a:lumMod val="8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cxnSp>
        <p:nvCxnSpPr>
          <p:cNvPr id="10" name="直接连接符 9">
            <a:extLst>
              <a:ext uri="{FF2B5EF4-FFF2-40B4-BE49-F238E27FC236}">
                <a16:creationId xmlns:a16="http://schemas.microsoft.com/office/drawing/2014/main" id="{BAB69E7F-F9CB-407B-9E12-6CD515377D04}"/>
              </a:ext>
            </a:extLst>
          </p:cNvPr>
          <p:cNvCxnSpPr>
            <a:cxnSpLocks/>
          </p:cNvCxnSpPr>
          <p:nvPr/>
        </p:nvCxnSpPr>
        <p:spPr>
          <a:xfrm>
            <a:off x="844732" y="2700087"/>
            <a:ext cx="390525" cy="0"/>
          </a:xfrm>
          <a:prstGeom prst="line">
            <a:avLst/>
          </a:prstGeom>
          <a:ln w="254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3A31BCF5-F9C5-4469-9544-34656C1E8D0C}"/>
              </a:ext>
            </a:extLst>
          </p:cNvPr>
          <p:cNvCxnSpPr>
            <a:cxnSpLocks/>
          </p:cNvCxnSpPr>
          <p:nvPr/>
        </p:nvCxnSpPr>
        <p:spPr>
          <a:xfrm>
            <a:off x="10933093" y="3787677"/>
            <a:ext cx="390525" cy="0"/>
          </a:xfrm>
          <a:prstGeom prst="line">
            <a:avLst/>
          </a:prstGeom>
          <a:ln w="25400" cap="rnd">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868664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id="{96E210A2-B791-4791-8B3E-969CF9B6F9AF}"/>
              </a:ext>
            </a:extLst>
          </p:cNvPr>
          <p:cNvSpPr/>
          <p:nvPr/>
        </p:nvSpPr>
        <p:spPr>
          <a:xfrm>
            <a:off x="764893" y="1996488"/>
            <a:ext cx="3283974" cy="2741767"/>
          </a:xfrm>
          <a:prstGeom prst="roundRect">
            <a:avLst>
              <a:gd name="adj" fmla="val 4996"/>
            </a:avLst>
          </a:prstGeom>
          <a:solidFill>
            <a:schemeClr val="accent2"/>
          </a:solidFill>
          <a:ln>
            <a:noFill/>
          </a:ln>
          <a:effectLst>
            <a:outerShdw blurRad="203200" dist="88900" dir="5400000" sx="99000" sy="99000" algn="t" rotWithShape="0">
              <a:schemeClr val="accent2">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a:extLst>
              <a:ext uri="{FF2B5EF4-FFF2-40B4-BE49-F238E27FC236}">
                <a16:creationId xmlns:a16="http://schemas.microsoft.com/office/drawing/2014/main" id="{0E42507F-6F23-435D-B94A-90B0A6480E5E}"/>
              </a:ext>
            </a:extLst>
          </p:cNvPr>
          <p:cNvSpPr>
            <a:spLocks noGrp="1"/>
          </p:cNvSpPr>
          <p:nvPr>
            <p:ph type="body" sz="quarter" idx="10"/>
          </p:nvPr>
        </p:nvSpPr>
        <p:spPr/>
        <p:txBody>
          <a:bodyPr/>
          <a:lstStyle/>
          <a:p>
            <a:r>
              <a:rPr lang="zh-CN" altLang="en-US" dirty="0"/>
              <a:t>三大类社交媒体</a:t>
            </a:r>
          </a:p>
        </p:txBody>
      </p:sp>
      <p:sp>
        <p:nvSpPr>
          <p:cNvPr id="3" name="文本框 2">
            <a:extLst>
              <a:ext uri="{FF2B5EF4-FFF2-40B4-BE49-F238E27FC236}">
                <a16:creationId xmlns:a16="http://schemas.microsoft.com/office/drawing/2014/main" id="{3DC8CEE6-3044-4A6E-95BE-BF12E2116473}"/>
              </a:ext>
            </a:extLst>
          </p:cNvPr>
          <p:cNvSpPr txBox="1"/>
          <p:nvPr/>
        </p:nvSpPr>
        <p:spPr>
          <a:xfrm>
            <a:off x="1852882" y="2504768"/>
            <a:ext cx="1107996" cy="369332"/>
          </a:xfrm>
          <a:prstGeom prst="rect">
            <a:avLst/>
          </a:prstGeom>
          <a:noFill/>
        </p:spPr>
        <p:txBody>
          <a:bodyPr wrap="none" rtlCol="0">
            <a:spAutoFit/>
          </a:bodyPr>
          <a:lstStyle/>
          <a:p>
            <a:r>
              <a:rPr lang="zh-CN" altLang="en-US" b="1" dirty="0">
                <a:solidFill>
                  <a:schemeClr val="bg1"/>
                </a:solidFill>
              </a:rPr>
              <a:t>视频社交</a:t>
            </a:r>
          </a:p>
        </p:txBody>
      </p:sp>
      <p:sp>
        <p:nvSpPr>
          <p:cNvPr id="4" name="文本框 3">
            <a:extLst>
              <a:ext uri="{FF2B5EF4-FFF2-40B4-BE49-F238E27FC236}">
                <a16:creationId xmlns:a16="http://schemas.microsoft.com/office/drawing/2014/main" id="{4C094218-1FB0-4604-9A36-05AE2DBC9D27}"/>
              </a:ext>
            </a:extLst>
          </p:cNvPr>
          <p:cNvSpPr txBox="1"/>
          <p:nvPr/>
        </p:nvSpPr>
        <p:spPr>
          <a:xfrm>
            <a:off x="1023155" y="2960941"/>
            <a:ext cx="2767450" cy="1544205"/>
          </a:xfrm>
          <a:prstGeom prst="rect">
            <a:avLst/>
          </a:prstGeom>
          <a:noFill/>
        </p:spPr>
        <p:txBody>
          <a:bodyPr wrap="square" rtlCol="0">
            <a:spAutoFit/>
          </a:bodyPr>
          <a:lstStyle/>
          <a:p>
            <a:pPr algn="just" hangingPunct="0">
              <a:lnSpc>
                <a:spcPct val="120000"/>
              </a:lnSpc>
            </a:pPr>
            <a:r>
              <a:rPr lang="zh-CN" altLang="en-US" sz="1600" dirty="0">
                <a:solidFill>
                  <a:schemeClr val="bg1"/>
                </a:solidFill>
              </a:rPr>
              <a:t>三大视频短视频平台</a:t>
            </a:r>
            <a:r>
              <a:rPr lang="en-US" altLang="zh-CN" sz="1600" dirty="0">
                <a:solidFill>
                  <a:schemeClr val="bg1"/>
                </a:solidFill>
              </a:rPr>
              <a:t>A</a:t>
            </a:r>
            <a:r>
              <a:rPr lang="zh-CN" altLang="en-US" sz="1600" dirty="0">
                <a:solidFill>
                  <a:schemeClr val="bg1"/>
                </a:solidFill>
              </a:rPr>
              <a:t>平台、</a:t>
            </a:r>
            <a:r>
              <a:rPr lang="en-US" altLang="zh-CN" sz="1600" dirty="0">
                <a:solidFill>
                  <a:schemeClr val="bg1"/>
                </a:solidFill>
              </a:rPr>
              <a:t>B</a:t>
            </a:r>
            <a:r>
              <a:rPr lang="zh-CN" altLang="en-US" sz="1600" dirty="0">
                <a:solidFill>
                  <a:schemeClr val="bg1"/>
                </a:solidFill>
              </a:rPr>
              <a:t>平台、</a:t>
            </a:r>
            <a:r>
              <a:rPr lang="en-US" altLang="zh-CN" sz="1600" dirty="0">
                <a:solidFill>
                  <a:schemeClr val="bg1"/>
                </a:solidFill>
              </a:rPr>
              <a:t>C</a:t>
            </a:r>
            <a:r>
              <a:rPr lang="zh-CN" altLang="en-US" sz="1600" dirty="0">
                <a:solidFill>
                  <a:schemeClr val="bg1"/>
                </a:solidFill>
              </a:rPr>
              <a:t>平台竞争激烈，抢夺市场份额，资本进入头部应用，</a:t>
            </a:r>
            <a:r>
              <a:rPr lang="en-US" altLang="zh-CN" sz="1600" dirty="0">
                <a:solidFill>
                  <a:schemeClr val="bg1"/>
                </a:solidFill>
              </a:rPr>
              <a:t>D</a:t>
            </a:r>
            <a:r>
              <a:rPr lang="zh-CN" altLang="en-US" sz="1600" dirty="0">
                <a:solidFill>
                  <a:schemeClr val="bg1"/>
                </a:solidFill>
              </a:rPr>
              <a:t>平台推出电商号扶持政策</a:t>
            </a:r>
          </a:p>
        </p:txBody>
      </p:sp>
      <p:sp>
        <p:nvSpPr>
          <p:cNvPr id="6" name="矩形: 圆角 5">
            <a:extLst>
              <a:ext uri="{FF2B5EF4-FFF2-40B4-BE49-F238E27FC236}">
                <a16:creationId xmlns:a16="http://schemas.microsoft.com/office/drawing/2014/main" id="{90924E87-B843-4CBB-9A7F-EB1B0854FEAA}"/>
              </a:ext>
            </a:extLst>
          </p:cNvPr>
          <p:cNvSpPr/>
          <p:nvPr/>
        </p:nvSpPr>
        <p:spPr>
          <a:xfrm>
            <a:off x="4454013" y="2582130"/>
            <a:ext cx="3283974" cy="2741767"/>
          </a:xfrm>
          <a:prstGeom prst="roundRect">
            <a:avLst>
              <a:gd name="adj" fmla="val 4996"/>
            </a:avLst>
          </a:prstGeom>
          <a:solidFill>
            <a:schemeClr val="accent3"/>
          </a:solidFill>
          <a:ln>
            <a:noFill/>
          </a:ln>
          <a:effectLst>
            <a:outerShdw blurRad="203200" dist="88900" dir="5400000" sx="99000" sy="99000" algn="t" rotWithShape="0">
              <a:schemeClr val="accent2">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DE8D45FF-E790-47A8-8707-3289AC8BDF54}"/>
              </a:ext>
            </a:extLst>
          </p:cNvPr>
          <p:cNvSpPr txBox="1"/>
          <p:nvPr/>
        </p:nvSpPr>
        <p:spPr>
          <a:xfrm>
            <a:off x="5542002" y="3090410"/>
            <a:ext cx="1107996" cy="369332"/>
          </a:xfrm>
          <a:prstGeom prst="rect">
            <a:avLst/>
          </a:prstGeom>
          <a:noFill/>
        </p:spPr>
        <p:txBody>
          <a:bodyPr wrap="none" rtlCol="0">
            <a:spAutoFit/>
          </a:bodyPr>
          <a:lstStyle/>
          <a:p>
            <a:r>
              <a:rPr lang="zh-CN" altLang="en-US" b="1" dirty="0">
                <a:solidFill>
                  <a:schemeClr val="bg1"/>
                </a:solidFill>
              </a:rPr>
              <a:t>平台社交</a:t>
            </a:r>
          </a:p>
        </p:txBody>
      </p:sp>
      <p:sp>
        <p:nvSpPr>
          <p:cNvPr id="8" name="文本框 7">
            <a:extLst>
              <a:ext uri="{FF2B5EF4-FFF2-40B4-BE49-F238E27FC236}">
                <a16:creationId xmlns:a16="http://schemas.microsoft.com/office/drawing/2014/main" id="{89F22D3D-3375-46F0-A4BA-85D087334C34}"/>
              </a:ext>
            </a:extLst>
          </p:cNvPr>
          <p:cNvSpPr txBox="1"/>
          <p:nvPr/>
        </p:nvSpPr>
        <p:spPr>
          <a:xfrm>
            <a:off x="4712275" y="3546583"/>
            <a:ext cx="2767450" cy="1544205"/>
          </a:xfrm>
          <a:prstGeom prst="rect">
            <a:avLst/>
          </a:prstGeom>
          <a:noFill/>
        </p:spPr>
        <p:txBody>
          <a:bodyPr wrap="square" rtlCol="0">
            <a:spAutoFit/>
          </a:bodyPr>
          <a:lstStyle/>
          <a:p>
            <a:pPr algn="just" hangingPunct="0">
              <a:lnSpc>
                <a:spcPct val="120000"/>
              </a:lnSpc>
            </a:pPr>
            <a:r>
              <a:rPr lang="en-US" altLang="zh-CN" sz="1600" dirty="0">
                <a:solidFill>
                  <a:schemeClr val="bg1"/>
                </a:solidFill>
              </a:rPr>
              <a:t>A</a:t>
            </a:r>
            <a:r>
              <a:rPr lang="zh-CN" altLang="en-US" sz="1600" dirty="0">
                <a:solidFill>
                  <a:schemeClr val="bg1"/>
                </a:solidFill>
              </a:rPr>
              <a:t>产品和</a:t>
            </a:r>
            <a:r>
              <a:rPr lang="en-US" altLang="zh-CN" sz="1600" dirty="0">
                <a:solidFill>
                  <a:schemeClr val="bg1"/>
                </a:solidFill>
              </a:rPr>
              <a:t>B</a:t>
            </a:r>
            <a:r>
              <a:rPr lang="zh-CN" altLang="en-US" sz="1600" dirty="0">
                <a:solidFill>
                  <a:schemeClr val="bg1"/>
                </a:solidFill>
              </a:rPr>
              <a:t>产品持续强势领先；某某某产品、某某某某产品等功能性平台逐渐社交化；</a:t>
            </a:r>
            <a:r>
              <a:rPr lang="en-US" altLang="zh-CN" sz="1600" dirty="0">
                <a:solidFill>
                  <a:schemeClr val="bg1"/>
                </a:solidFill>
              </a:rPr>
              <a:t>C</a:t>
            </a:r>
            <a:r>
              <a:rPr lang="zh-CN" altLang="en-US" sz="1600" dirty="0">
                <a:solidFill>
                  <a:schemeClr val="bg1"/>
                </a:solidFill>
              </a:rPr>
              <a:t>产品、</a:t>
            </a:r>
            <a:r>
              <a:rPr lang="en-US" altLang="zh-CN" sz="1600" dirty="0">
                <a:solidFill>
                  <a:schemeClr val="bg1"/>
                </a:solidFill>
              </a:rPr>
              <a:t>D</a:t>
            </a:r>
            <a:r>
              <a:rPr lang="zh-CN" altLang="en-US" sz="1600" dirty="0">
                <a:solidFill>
                  <a:schemeClr val="bg1"/>
                </a:solidFill>
              </a:rPr>
              <a:t>产品、</a:t>
            </a:r>
            <a:r>
              <a:rPr lang="en-US" altLang="zh-CN" sz="1600" dirty="0">
                <a:solidFill>
                  <a:schemeClr val="bg1"/>
                </a:solidFill>
              </a:rPr>
              <a:t>E</a:t>
            </a:r>
            <a:r>
              <a:rPr lang="zh-CN" altLang="en-US" sz="1600" dirty="0">
                <a:solidFill>
                  <a:schemeClr val="bg1"/>
                </a:solidFill>
              </a:rPr>
              <a:t>产品等社区类应用逐渐圈层化</a:t>
            </a:r>
          </a:p>
        </p:txBody>
      </p:sp>
      <p:sp>
        <p:nvSpPr>
          <p:cNvPr id="9" name="矩形: 圆角 8">
            <a:extLst>
              <a:ext uri="{FF2B5EF4-FFF2-40B4-BE49-F238E27FC236}">
                <a16:creationId xmlns:a16="http://schemas.microsoft.com/office/drawing/2014/main" id="{BECBFF23-4A8C-45DC-ACA0-619BC76494B0}"/>
              </a:ext>
            </a:extLst>
          </p:cNvPr>
          <p:cNvSpPr/>
          <p:nvPr/>
        </p:nvSpPr>
        <p:spPr>
          <a:xfrm>
            <a:off x="8143133" y="1996488"/>
            <a:ext cx="3283974" cy="2741767"/>
          </a:xfrm>
          <a:prstGeom prst="roundRect">
            <a:avLst>
              <a:gd name="adj" fmla="val 4996"/>
            </a:avLst>
          </a:prstGeom>
          <a:solidFill>
            <a:schemeClr val="accent2"/>
          </a:solidFill>
          <a:ln>
            <a:noFill/>
          </a:ln>
          <a:effectLst>
            <a:outerShdw blurRad="203200" dist="88900" dir="5400000" sx="99000" sy="99000" algn="t" rotWithShape="0">
              <a:schemeClr val="accent2">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6A293A48-4668-4703-BEC9-3BFA4DC1093F}"/>
              </a:ext>
            </a:extLst>
          </p:cNvPr>
          <p:cNvSpPr txBox="1"/>
          <p:nvPr/>
        </p:nvSpPr>
        <p:spPr>
          <a:xfrm>
            <a:off x="9231122" y="2504768"/>
            <a:ext cx="1107996" cy="369332"/>
          </a:xfrm>
          <a:prstGeom prst="rect">
            <a:avLst/>
          </a:prstGeom>
          <a:noFill/>
        </p:spPr>
        <p:txBody>
          <a:bodyPr wrap="none" rtlCol="0">
            <a:spAutoFit/>
          </a:bodyPr>
          <a:lstStyle/>
          <a:p>
            <a:r>
              <a:rPr lang="zh-CN" altLang="en-US" b="1" dirty="0">
                <a:solidFill>
                  <a:schemeClr val="bg1"/>
                </a:solidFill>
              </a:rPr>
              <a:t>内容社交</a:t>
            </a:r>
          </a:p>
        </p:txBody>
      </p:sp>
      <p:sp>
        <p:nvSpPr>
          <p:cNvPr id="11" name="文本框 10">
            <a:extLst>
              <a:ext uri="{FF2B5EF4-FFF2-40B4-BE49-F238E27FC236}">
                <a16:creationId xmlns:a16="http://schemas.microsoft.com/office/drawing/2014/main" id="{249DC579-E6A7-4AF6-996A-DD48E9B2D366}"/>
              </a:ext>
            </a:extLst>
          </p:cNvPr>
          <p:cNvSpPr txBox="1"/>
          <p:nvPr/>
        </p:nvSpPr>
        <p:spPr>
          <a:xfrm>
            <a:off x="8401395" y="2960941"/>
            <a:ext cx="2767450" cy="1544205"/>
          </a:xfrm>
          <a:prstGeom prst="rect">
            <a:avLst/>
          </a:prstGeom>
          <a:noFill/>
        </p:spPr>
        <p:txBody>
          <a:bodyPr wrap="square" rtlCol="0">
            <a:spAutoFit/>
          </a:bodyPr>
          <a:lstStyle/>
          <a:p>
            <a:pPr algn="just" hangingPunct="0">
              <a:lnSpc>
                <a:spcPct val="120000"/>
              </a:lnSpc>
            </a:pPr>
            <a:r>
              <a:rPr lang="zh-CN" altLang="en-US" sz="1600" dirty="0">
                <a:solidFill>
                  <a:schemeClr val="bg1"/>
                </a:solidFill>
              </a:rPr>
              <a:t>大量趣缘、泛娱乐化产品进入市场，抢夺年轻人的流量，</a:t>
            </a:r>
            <a:r>
              <a:rPr lang="en-US" altLang="zh-CN" sz="1600" dirty="0">
                <a:solidFill>
                  <a:schemeClr val="bg1"/>
                </a:solidFill>
              </a:rPr>
              <a:t>A</a:t>
            </a:r>
            <a:r>
              <a:rPr lang="zh-CN" altLang="en-US" sz="1600" dirty="0">
                <a:solidFill>
                  <a:schemeClr val="bg1"/>
                </a:solidFill>
              </a:rPr>
              <a:t>平台、</a:t>
            </a:r>
            <a:r>
              <a:rPr lang="en-US" altLang="zh-CN" sz="1600" dirty="0">
                <a:solidFill>
                  <a:schemeClr val="bg1"/>
                </a:solidFill>
              </a:rPr>
              <a:t>B</a:t>
            </a:r>
            <a:r>
              <a:rPr lang="zh-CN" altLang="en-US" sz="1600" dirty="0">
                <a:solidFill>
                  <a:schemeClr val="bg1"/>
                </a:solidFill>
              </a:rPr>
              <a:t>平台等应用付费会员数量增加，实现营收增长</a:t>
            </a:r>
          </a:p>
        </p:txBody>
      </p:sp>
      <p:sp>
        <p:nvSpPr>
          <p:cNvPr id="17" name="椭圆 16">
            <a:extLst>
              <a:ext uri="{FF2B5EF4-FFF2-40B4-BE49-F238E27FC236}">
                <a16:creationId xmlns:a16="http://schemas.microsoft.com/office/drawing/2014/main" id="{74A22141-C5CD-4D67-9431-0461F2F5D176}"/>
              </a:ext>
            </a:extLst>
          </p:cNvPr>
          <p:cNvSpPr/>
          <p:nvPr/>
        </p:nvSpPr>
        <p:spPr>
          <a:xfrm>
            <a:off x="2041120" y="1630728"/>
            <a:ext cx="731520" cy="731520"/>
          </a:xfrm>
          <a:prstGeom prst="ellipse">
            <a:avLst/>
          </a:prstGeom>
          <a:solidFill>
            <a:schemeClr val="accent5"/>
          </a:solidFill>
          <a:ln>
            <a:noFill/>
          </a:ln>
          <a:effectLst>
            <a:outerShdw blurRad="114300" algn="ctr" rotWithShape="0">
              <a:schemeClr val="accent2">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46CD16CB-51A7-4F12-A088-E3AC42532C51}"/>
              </a:ext>
            </a:extLst>
          </p:cNvPr>
          <p:cNvSpPr/>
          <p:nvPr/>
        </p:nvSpPr>
        <p:spPr>
          <a:xfrm>
            <a:off x="5730240" y="2214111"/>
            <a:ext cx="731520" cy="731520"/>
          </a:xfrm>
          <a:prstGeom prst="ellipse">
            <a:avLst/>
          </a:prstGeom>
          <a:solidFill>
            <a:schemeClr val="accent5"/>
          </a:solidFill>
          <a:ln>
            <a:noFill/>
          </a:ln>
          <a:effectLst>
            <a:outerShdw blurRad="114300" algn="ctr" rotWithShape="0">
              <a:schemeClr val="accent2">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54F6C7B1-FD0F-458F-A7FA-6E992E823CB8}"/>
              </a:ext>
            </a:extLst>
          </p:cNvPr>
          <p:cNvSpPr/>
          <p:nvPr/>
        </p:nvSpPr>
        <p:spPr>
          <a:xfrm>
            <a:off x="9419360" y="1630728"/>
            <a:ext cx="731520" cy="731520"/>
          </a:xfrm>
          <a:prstGeom prst="ellipse">
            <a:avLst/>
          </a:prstGeom>
          <a:solidFill>
            <a:schemeClr val="accent5"/>
          </a:solidFill>
          <a:ln>
            <a:noFill/>
          </a:ln>
          <a:effectLst>
            <a:outerShdw blurRad="114300" algn="ctr" rotWithShape="0">
              <a:schemeClr val="accent2">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台">
            <a:extLst>
              <a:ext uri="{FF2B5EF4-FFF2-40B4-BE49-F238E27FC236}">
                <a16:creationId xmlns:a16="http://schemas.microsoft.com/office/drawing/2014/main" id="{9C9BE153-6DD1-49D8-B9C5-92F43CB0E9FA}"/>
              </a:ext>
            </a:extLst>
          </p:cNvPr>
          <p:cNvSpPr/>
          <p:nvPr/>
        </p:nvSpPr>
        <p:spPr>
          <a:xfrm>
            <a:off x="5879386" y="2414721"/>
            <a:ext cx="433225" cy="346285"/>
          </a:xfrm>
          <a:custGeom>
            <a:avLst/>
            <a:gdLst>
              <a:gd name="connsiteX0" fmla="*/ 235291 w 607618"/>
              <a:gd name="connsiteY0" fmla="*/ 444347 h 485681"/>
              <a:gd name="connsiteX1" fmla="*/ 227534 w 607618"/>
              <a:gd name="connsiteY1" fmla="*/ 475347 h 485681"/>
              <a:gd name="connsiteX2" fmla="*/ 372328 w 607618"/>
              <a:gd name="connsiteY2" fmla="*/ 475347 h 485681"/>
              <a:gd name="connsiteX3" fmla="*/ 359400 w 607618"/>
              <a:gd name="connsiteY3" fmla="*/ 444347 h 485681"/>
              <a:gd name="connsiteX4" fmla="*/ 33613 w 607618"/>
              <a:gd name="connsiteY4" fmla="*/ 397845 h 485681"/>
              <a:gd name="connsiteX5" fmla="*/ 25856 w 607618"/>
              <a:gd name="connsiteY5" fmla="*/ 434013 h 485681"/>
              <a:gd name="connsiteX6" fmla="*/ 584348 w 607618"/>
              <a:gd name="connsiteY6" fmla="*/ 434013 h 485681"/>
              <a:gd name="connsiteX7" fmla="*/ 574005 w 607618"/>
              <a:gd name="connsiteY7" fmla="*/ 397845 h 485681"/>
              <a:gd name="connsiteX8" fmla="*/ 25856 w 607618"/>
              <a:gd name="connsiteY8" fmla="*/ 382345 h 485681"/>
              <a:gd name="connsiteX9" fmla="*/ 581762 w 607618"/>
              <a:gd name="connsiteY9" fmla="*/ 382345 h 485681"/>
              <a:gd name="connsiteX10" fmla="*/ 597276 w 607618"/>
              <a:gd name="connsiteY10" fmla="*/ 392679 h 485681"/>
              <a:gd name="connsiteX11" fmla="*/ 607618 w 607618"/>
              <a:gd name="connsiteY11" fmla="*/ 436596 h 485681"/>
              <a:gd name="connsiteX12" fmla="*/ 607618 w 607618"/>
              <a:gd name="connsiteY12" fmla="*/ 441763 h 485681"/>
              <a:gd name="connsiteX13" fmla="*/ 607618 w 607618"/>
              <a:gd name="connsiteY13" fmla="*/ 470181 h 485681"/>
              <a:gd name="connsiteX14" fmla="*/ 592105 w 607618"/>
              <a:gd name="connsiteY14" fmla="*/ 485681 h 485681"/>
              <a:gd name="connsiteX15" fmla="*/ 15514 w 607618"/>
              <a:gd name="connsiteY15" fmla="*/ 485681 h 485681"/>
              <a:gd name="connsiteX16" fmla="*/ 0 w 607618"/>
              <a:gd name="connsiteY16" fmla="*/ 470181 h 485681"/>
              <a:gd name="connsiteX17" fmla="*/ 0 w 607618"/>
              <a:gd name="connsiteY17" fmla="*/ 441763 h 485681"/>
              <a:gd name="connsiteX18" fmla="*/ 2586 w 607618"/>
              <a:gd name="connsiteY18" fmla="*/ 436596 h 485681"/>
              <a:gd name="connsiteX19" fmla="*/ 12928 w 607618"/>
              <a:gd name="connsiteY19" fmla="*/ 392679 h 485681"/>
              <a:gd name="connsiteX20" fmla="*/ 25856 w 607618"/>
              <a:gd name="connsiteY20" fmla="*/ 382345 h 485681"/>
              <a:gd name="connsiteX21" fmla="*/ 56779 w 607618"/>
              <a:gd name="connsiteY21" fmla="*/ 43906 h 485681"/>
              <a:gd name="connsiteX22" fmla="*/ 56779 w 607618"/>
              <a:gd name="connsiteY22" fmla="*/ 328002 h 485681"/>
              <a:gd name="connsiteX23" fmla="*/ 553321 w 607618"/>
              <a:gd name="connsiteY23" fmla="*/ 328002 h 485681"/>
              <a:gd name="connsiteX24" fmla="*/ 553321 w 607618"/>
              <a:gd name="connsiteY24" fmla="*/ 43906 h 485681"/>
              <a:gd name="connsiteX25" fmla="*/ 33503 w 607618"/>
              <a:gd name="connsiteY25" fmla="*/ 0 h 485681"/>
              <a:gd name="connsiteX26" fmla="*/ 576596 w 607618"/>
              <a:gd name="connsiteY26" fmla="*/ 0 h 485681"/>
              <a:gd name="connsiteX27" fmla="*/ 597285 w 607618"/>
              <a:gd name="connsiteY27" fmla="*/ 20662 h 485681"/>
              <a:gd name="connsiteX28" fmla="*/ 597285 w 607618"/>
              <a:gd name="connsiteY28" fmla="*/ 351247 h 485681"/>
              <a:gd name="connsiteX29" fmla="*/ 576596 w 607618"/>
              <a:gd name="connsiteY29" fmla="*/ 374491 h 485681"/>
              <a:gd name="connsiteX30" fmla="*/ 33503 w 607618"/>
              <a:gd name="connsiteY30" fmla="*/ 374491 h 485681"/>
              <a:gd name="connsiteX31" fmla="*/ 12814 w 607618"/>
              <a:gd name="connsiteY31" fmla="*/ 351247 h 485681"/>
              <a:gd name="connsiteX32" fmla="*/ 12814 w 607618"/>
              <a:gd name="connsiteY32" fmla="*/ 20662 h 485681"/>
              <a:gd name="connsiteX33" fmla="*/ 33503 w 607618"/>
              <a:gd name="connsiteY33" fmla="*/ 0 h 485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07618" h="485681">
                <a:moveTo>
                  <a:pt x="235291" y="444347"/>
                </a:moveTo>
                <a:lnTo>
                  <a:pt x="227534" y="475347"/>
                </a:lnTo>
                <a:lnTo>
                  <a:pt x="372328" y="475347"/>
                </a:lnTo>
                <a:lnTo>
                  <a:pt x="359400" y="444347"/>
                </a:lnTo>
                <a:close/>
                <a:moveTo>
                  <a:pt x="33613" y="397845"/>
                </a:moveTo>
                <a:lnTo>
                  <a:pt x="25856" y="434013"/>
                </a:lnTo>
                <a:lnTo>
                  <a:pt x="584348" y="434013"/>
                </a:lnTo>
                <a:lnTo>
                  <a:pt x="574005" y="397845"/>
                </a:lnTo>
                <a:close/>
                <a:moveTo>
                  <a:pt x="25856" y="382345"/>
                </a:moveTo>
                <a:lnTo>
                  <a:pt x="581762" y="382345"/>
                </a:lnTo>
                <a:cubicBezTo>
                  <a:pt x="589519" y="382345"/>
                  <a:pt x="594690" y="384928"/>
                  <a:pt x="597276" y="392679"/>
                </a:cubicBezTo>
                <a:lnTo>
                  <a:pt x="607618" y="436596"/>
                </a:lnTo>
                <a:cubicBezTo>
                  <a:pt x="607618" y="439180"/>
                  <a:pt x="607618" y="441763"/>
                  <a:pt x="607618" y="441763"/>
                </a:cubicBezTo>
                <a:lnTo>
                  <a:pt x="607618" y="470181"/>
                </a:lnTo>
                <a:cubicBezTo>
                  <a:pt x="607618" y="477931"/>
                  <a:pt x="602447" y="485681"/>
                  <a:pt x="592105" y="485681"/>
                </a:cubicBezTo>
                <a:lnTo>
                  <a:pt x="15514" y="485681"/>
                </a:lnTo>
                <a:cubicBezTo>
                  <a:pt x="7757" y="485681"/>
                  <a:pt x="0" y="477931"/>
                  <a:pt x="0" y="470181"/>
                </a:cubicBezTo>
                <a:lnTo>
                  <a:pt x="0" y="441763"/>
                </a:lnTo>
                <a:cubicBezTo>
                  <a:pt x="0" y="439180"/>
                  <a:pt x="0" y="439180"/>
                  <a:pt x="2586" y="436596"/>
                </a:cubicBezTo>
                <a:lnTo>
                  <a:pt x="12928" y="392679"/>
                </a:lnTo>
                <a:cubicBezTo>
                  <a:pt x="12928" y="384928"/>
                  <a:pt x="18100" y="382345"/>
                  <a:pt x="25856" y="382345"/>
                </a:cubicBezTo>
                <a:close/>
                <a:moveTo>
                  <a:pt x="56779" y="43906"/>
                </a:moveTo>
                <a:lnTo>
                  <a:pt x="56779" y="328002"/>
                </a:lnTo>
                <a:lnTo>
                  <a:pt x="553321" y="328002"/>
                </a:lnTo>
                <a:lnTo>
                  <a:pt x="553321" y="43906"/>
                </a:lnTo>
                <a:close/>
                <a:moveTo>
                  <a:pt x="33503" y="0"/>
                </a:moveTo>
                <a:lnTo>
                  <a:pt x="576596" y="0"/>
                </a:lnTo>
                <a:cubicBezTo>
                  <a:pt x="586941" y="0"/>
                  <a:pt x="597285" y="7748"/>
                  <a:pt x="597285" y="20662"/>
                </a:cubicBezTo>
                <a:lnTo>
                  <a:pt x="597285" y="351247"/>
                </a:lnTo>
                <a:cubicBezTo>
                  <a:pt x="597285" y="364160"/>
                  <a:pt x="586941" y="374491"/>
                  <a:pt x="576596" y="374491"/>
                </a:cubicBezTo>
                <a:lnTo>
                  <a:pt x="33503" y="374491"/>
                </a:lnTo>
                <a:cubicBezTo>
                  <a:pt x="23159" y="374491"/>
                  <a:pt x="12814" y="364160"/>
                  <a:pt x="12814" y="351247"/>
                </a:cubicBezTo>
                <a:lnTo>
                  <a:pt x="12814" y="20662"/>
                </a:lnTo>
                <a:cubicBezTo>
                  <a:pt x="12814" y="7748"/>
                  <a:pt x="23159" y="0"/>
                  <a:pt x="33503"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3"/>
              </a:solidFill>
            </a:endParaRPr>
          </a:p>
        </p:txBody>
      </p:sp>
      <p:sp>
        <p:nvSpPr>
          <p:cNvPr id="15" name="内容">
            <a:extLst>
              <a:ext uri="{FF2B5EF4-FFF2-40B4-BE49-F238E27FC236}">
                <a16:creationId xmlns:a16="http://schemas.microsoft.com/office/drawing/2014/main" id="{39EBFCC0-98D9-4559-A844-276A8A4B7570}"/>
              </a:ext>
            </a:extLst>
          </p:cNvPr>
          <p:cNvSpPr/>
          <p:nvPr/>
        </p:nvSpPr>
        <p:spPr>
          <a:xfrm>
            <a:off x="9568744" y="1833063"/>
            <a:ext cx="433225" cy="340408"/>
          </a:xfrm>
          <a:custGeom>
            <a:avLst/>
            <a:gdLst>
              <a:gd name="T0" fmla="*/ 10000 w 11200"/>
              <a:gd name="T1" fmla="*/ 8000 h 8800"/>
              <a:gd name="T2" fmla="*/ 10400 w 11200"/>
              <a:gd name="T3" fmla="*/ 7600 h 8800"/>
              <a:gd name="T4" fmla="*/ 10400 w 11200"/>
              <a:gd name="T5" fmla="*/ 1200 h 8800"/>
              <a:gd name="T6" fmla="*/ 10000 w 11200"/>
              <a:gd name="T7" fmla="*/ 800 h 8800"/>
              <a:gd name="T8" fmla="*/ 1200 w 11200"/>
              <a:gd name="T9" fmla="*/ 800 h 8800"/>
              <a:gd name="T10" fmla="*/ 800 w 11200"/>
              <a:gd name="T11" fmla="*/ 1200 h 8800"/>
              <a:gd name="T12" fmla="*/ 800 w 11200"/>
              <a:gd name="T13" fmla="*/ 7600 h 8800"/>
              <a:gd name="T14" fmla="*/ 1200 w 11200"/>
              <a:gd name="T15" fmla="*/ 8000 h 8800"/>
              <a:gd name="T16" fmla="*/ 10000 w 11200"/>
              <a:gd name="T17" fmla="*/ 8000 h 8800"/>
              <a:gd name="T18" fmla="*/ 10000 w 11200"/>
              <a:gd name="T19" fmla="*/ 8800 h 8800"/>
              <a:gd name="T20" fmla="*/ 1200 w 11200"/>
              <a:gd name="T21" fmla="*/ 8800 h 8800"/>
              <a:gd name="T22" fmla="*/ 0 w 11200"/>
              <a:gd name="T23" fmla="*/ 7600 h 8800"/>
              <a:gd name="T24" fmla="*/ 0 w 11200"/>
              <a:gd name="T25" fmla="*/ 1200 h 8800"/>
              <a:gd name="T26" fmla="*/ 1200 w 11200"/>
              <a:gd name="T27" fmla="*/ 0 h 8800"/>
              <a:gd name="T28" fmla="*/ 10000 w 11200"/>
              <a:gd name="T29" fmla="*/ 0 h 8800"/>
              <a:gd name="T30" fmla="*/ 11200 w 11200"/>
              <a:gd name="T31" fmla="*/ 1200 h 8800"/>
              <a:gd name="T32" fmla="*/ 11200 w 11200"/>
              <a:gd name="T33" fmla="*/ 7600 h 8800"/>
              <a:gd name="T34" fmla="*/ 10000 w 11200"/>
              <a:gd name="T35" fmla="*/ 8800 h 8800"/>
              <a:gd name="T36" fmla="*/ 4000 w 11200"/>
              <a:gd name="T37" fmla="*/ 3400 h 8800"/>
              <a:gd name="T38" fmla="*/ 3630 w 11200"/>
              <a:gd name="T39" fmla="*/ 2846 h 8800"/>
              <a:gd name="T40" fmla="*/ 2976 w 11200"/>
              <a:gd name="T41" fmla="*/ 2976 h 8800"/>
              <a:gd name="T42" fmla="*/ 2846 w 11200"/>
              <a:gd name="T43" fmla="*/ 3630 h 8800"/>
              <a:gd name="T44" fmla="*/ 3400 w 11200"/>
              <a:gd name="T45" fmla="*/ 4000 h 8800"/>
              <a:gd name="T46" fmla="*/ 4000 w 11200"/>
              <a:gd name="T47" fmla="*/ 3400 h 8800"/>
              <a:gd name="T48" fmla="*/ 4800 w 11200"/>
              <a:gd name="T49" fmla="*/ 3400 h 8800"/>
              <a:gd name="T50" fmla="*/ 3936 w 11200"/>
              <a:gd name="T51" fmla="*/ 4693 h 8800"/>
              <a:gd name="T52" fmla="*/ 2410 w 11200"/>
              <a:gd name="T53" fmla="*/ 4390 h 8800"/>
              <a:gd name="T54" fmla="*/ 2107 w 11200"/>
              <a:gd name="T55" fmla="*/ 2864 h 8800"/>
              <a:gd name="T56" fmla="*/ 3400 w 11200"/>
              <a:gd name="T57" fmla="*/ 2000 h 8800"/>
              <a:gd name="T58" fmla="*/ 4800 w 11200"/>
              <a:gd name="T59" fmla="*/ 3400 h 8800"/>
              <a:gd name="T60" fmla="*/ 5496 w 11200"/>
              <a:gd name="T61" fmla="*/ 7468 h 8800"/>
              <a:gd name="T62" fmla="*/ 4916 w 11200"/>
              <a:gd name="T63" fmla="*/ 7514 h 8800"/>
              <a:gd name="T64" fmla="*/ 4904 w 11200"/>
              <a:gd name="T65" fmla="*/ 6932 h 8800"/>
              <a:gd name="T66" fmla="*/ 7092 w 11200"/>
              <a:gd name="T67" fmla="*/ 4532 h 8800"/>
              <a:gd name="T68" fmla="*/ 7684 w 11200"/>
              <a:gd name="T69" fmla="*/ 4532 h 8800"/>
              <a:gd name="T70" fmla="*/ 9096 w 11200"/>
              <a:gd name="T71" fmla="*/ 6084 h 8800"/>
              <a:gd name="T72" fmla="*/ 9084 w 11200"/>
              <a:gd name="T73" fmla="*/ 6666 h 8800"/>
              <a:gd name="T74" fmla="*/ 8504 w 11200"/>
              <a:gd name="T75" fmla="*/ 6620 h 8800"/>
              <a:gd name="T76" fmla="*/ 7388 w 11200"/>
              <a:gd name="T77" fmla="*/ 5392 h 8800"/>
              <a:gd name="T78" fmla="*/ 5496 w 11200"/>
              <a:gd name="T79" fmla="*/ 7468 h 8800"/>
              <a:gd name="T80" fmla="*/ 2672 w 11200"/>
              <a:gd name="T81" fmla="*/ 7492 h 8800"/>
              <a:gd name="T82" fmla="*/ 2127 w 11200"/>
              <a:gd name="T83" fmla="*/ 7454 h 8800"/>
              <a:gd name="T84" fmla="*/ 2128 w 11200"/>
              <a:gd name="T85" fmla="*/ 6908 h 8800"/>
              <a:gd name="T86" fmla="*/ 3860 w 11200"/>
              <a:gd name="T87" fmla="*/ 5308 h 8800"/>
              <a:gd name="T88" fmla="*/ 4400 w 11200"/>
              <a:gd name="T89" fmla="*/ 5308 h 8800"/>
              <a:gd name="T90" fmla="*/ 5072 w 11200"/>
              <a:gd name="T91" fmla="*/ 5924 h 8800"/>
              <a:gd name="T92" fmla="*/ 5094 w 11200"/>
              <a:gd name="T93" fmla="*/ 6490 h 8800"/>
              <a:gd name="T94" fmla="*/ 4528 w 11200"/>
              <a:gd name="T95" fmla="*/ 6512 h 8800"/>
              <a:gd name="T96" fmla="*/ 4128 w 11200"/>
              <a:gd name="T97" fmla="*/ 6148 h 8800"/>
              <a:gd name="T98" fmla="*/ 2672 w 11200"/>
              <a:gd name="T99" fmla="*/ 7492 h 8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200" h="8800">
                <a:moveTo>
                  <a:pt x="10000" y="8000"/>
                </a:moveTo>
                <a:cubicBezTo>
                  <a:pt x="10221" y="8000"/>
                  <a:pt x="10400" y="7821"/>
                  <a:pt x="10400" y="7600"/>
                </a:cubicBezTo>
                <a:lnTo>
                  <a:pt x="10400" y="1200"/>
                </a:lnTo>
                <a:cubicBezTo>
                  <a:pt x="10400" y="979"/>
                  <a:pt x="10221" y="800"/>
                  <a:pt x="10000" y="800"/>
                </a:cubicBezTo>
                <a:lnTo>
                  <a:pt x="1200" y="800"/>
                </a:lnTo>
                <a:cubicBezTo>
                  <a:pt x="979" y="800"/>
                  <a:pt x="800" y="979"/>
                  <a:pt x="800" y="1200"/>
                </a:cubicBezTo>
                <a:lnTo>
                  <a:pt x="800" y="7600"/>
                </a:lnTo>
                <a:cubicBezTo>
                  <a:pt x="800" y="7821"/>
                  <a:pt x="979" y="8000"/>
                  <a:pt x="1200" y="8000"/>
                </a:cubicBezTo>
                <a:lnTo>
                  <a:pt x="10000" y="8000"/>
                </a:lnTo>
                <a:close/>
                <a:moveTo>
                  <a:pt x="10000" y="8800"/>
                </a:moveTo>
                <a:lnTo>
                  <a:pt x="1200" y="8800"/>
                </a:lnTo>
                <a:cubicBezTo>
                  <a:pt x="537" y="8800"/>
                  <a:pt x="0" y="8263"/>
                  <a:pt x="0" y="7600"/>
                </a:cubicBezTo>
                <a:lnTo>
                  <a:pt x="0" y="1200"/>
                </a:lnTo>
                <a:cubicBezTo>
                  <a:pt x="0" y="537"/>
                  <a:pt x="537" y="0"/>
                  <a:pt x="1200" y="0"/>
                </a:cubicBezTo>
                <a:lnTo>
                  <a:pt x="10000" y="0"/>
                </a:lnTo>
                <a:cubicBezTo>
                  <a:pt x="10663" y="0"/>
                  <a:pt x="11200" y="537"/>
                  <a:pt x="11200" y="1200"/>
                </a:cubicBezTo>
                <a:lnTo>
                  <a:pt x="11200" y="7600"/>
                </a:lnTo>
                <a:cubicBezTo>
                  <a:pt x="11200" y="8263"/>
                  <a:pt x="10663" y="8800"/>
                  <a:pt x="10000" y="8800"/>
                </a:cubicBezTo>
                <a:close/>
                <a:moveTo>
                  <a:pt x="4000" y="3400"/>
                </a:moveTo>
                <a:cubicBezTo>
                  <a:pt x="4000" y="3157"/>
                  <a:pt x="3854" y="2939"/>
                  <a:pt x="3630" y="2846"/>
                </a:cubicBezTo>
                <a:cubicBezTo>
                  <a:pt x="3405" y="2753"/>
                  <a:pt x="3147" y="2804"/>
                  <a:pt x="2976" y="2976"/>
                </a:cubicBezTo>
                <a:cubicBezTo>
                  <a:pt x="2804" y="3147"/>
                  <a:pt x="2753" y="3405"/>
                  <a:pt x="2846" y="3630"/>
                </a:cubicBezTo>
                <a:cubicBezTo>
                  <a:pt x="2939" y="3854"/>
                  <a:pt x="3157" y="4000"/>
                  <a:pt x="3400" y="4000"/>
                </a:cubicBezTo>
                <a:cubicBezTo>
                  <a:pt x="3731" y="4000"/>
                  <a:pt x="4000" y="3731"/>
                  <a:pt x="4000" y="3400"/>
                </a:cubicBezTo>
                <a:close/>
                <a:moveTo>
                  <a:pt x="4800" y="3400"/>
                </a:moveTo>
                <a:cubicBezTo>
                  <a:pt x="4800" y="3966"/>
                  <a:pt x="4459" y="4477"/>
                  <a:pt x="3936" y="4693"/>
                </a:cubicBezTo>
                <a:cubicBezTo>
                  <a:pt x="3413" y="4910"/>
                  <a:pt x="2810" y="4790"/>
                  <a:pt x="2410" y="4390"/>
                </a:cubicBezTo>
                <a:cubicBezTo>
                  <a:pt x="2010" y="3990"/>
                  <a:pt x="1890" y="3387"/>
                  <a:pt x="2107" y="2864"/>
                </a:cubicBezTo>
                <a:cubicBezTo>
                  <a:pt x="2323" y="2341"/>
                  <a:pt x="2834" y="2000"/>
                  <a:pt x="3400" y="2000"/>
                </a:cubicBezTo>
                <a:cubicBezTo>
                  <a:pt x="4173" y="2000"/>
                  <a:pt x="4800" y="2627"/>
                  <a:pt x="4800" y="3400"/>
                </a:cubicBezTo>
                <a:close/>
                <a:moveTo>
                  <a:pt x="5496" y="7468"/>
                </a:moveTo>
                <a:cubicBezTo>
                  <a:pt x="5352" y="7648"/>
                  <a:pt x="5086" y="7669"/>
                  <a:pt x="4916" y="7514"/>
                </a:cubicBezTo>
                <a:cubicBezTo>
                  <a:pt x="4745" y="7360"/>
                  <a:pt x="4740" y="7093"/>
                  <a:pt x="4904" y="6932"/>
                </a:cubicBezTo>
                <a:lnTo>
                  <a:pt x="7092" y="4532"/>
                </a:lnTo>
                <a:cubicBezTo>
                  <a:pt x="7251" y="4357"/>
                  <a:pt x="7525" y="4357"/>
                  <a:pt x="7684" y="4532"/>
                </a:cubicBezTo>
                <a:lnTo>
                  <a:pt x="9096" y="6084"/>
                </a:lnTo>
                <a:cubicBezTo>
                  <a:pt x="9260" y="6245"/>
                  <a:pt x="9255" y="6512"/>
                  <a:pt x="9084" y="6666"/>
                </a:cubicBezTo>
                <a:cubicBezTo>
                  <a:pt x="8914" y="6821"/>
                  <a:pt x="8648" y="6800"/>
                  <a:pt x="8504" y="6620"/>
                </a:cubicBezTo>
                <a:lnTo>
                  <a:pt x="7388" y="5392"/>
                </a:lnTo>
                <a:lnTo>
                  <a:pt x="5496" y="7468"/>
                </a:lnTo>
                <a:close/>
                <a:moveTo>
                  <a:pt x="2672" y="7492"/>
                </a:moveTo>
                <a:cubicBezTo>
                  <a:pt x="2509" y="7624"/>
                  <a:pt x="2271" y="7608"/>
                  <a:pt x="2127" y="7454"/>
                </a:cubicBezTo>
                <a:cubicBezTo>
                  <a:pt x="1984" y="7300"/>
                  <a:pt x="1984" y="7062"/>
                  <a:pt x="2128" y="6908"/>
                </a:cubicBezTo>
                <a:lnTo>
                  <a:pt x="3860" y="5308"/>
                </a:lnTo>
                <a:cubicBezTo>
                  <a:pt x="4013" y="5168"/>
                  <a:pt x="4247" y="5168"/>
                  <a:pt x="4400" y="5308"/>
                </a:cubicBezTo>
                <a:lnTo>
                  <a:pt x="5072" y="5924"/>
                </a:lnTo>
                <a:cubicBezTo>
                  <a:pt x="5234" y="6074"/>
                  <a:pt x="5244" y="6328"/>
                  <a:pt x="5094" y="6490"/>
                </a:cubicBezTo>
                <a:cubicBezTo>
                  <a:pt x="4944" y="6652"/>
                  <a:pt x="4690" y="6662"/>
                  <a:pt x="4528" y="6512"/>
                </a:cubicBezTo>
                <a:lnTo>
                  <a:pt x="4128" y="6148"/>
                </a:lnTo>
                <a:lnTo>
                  <a:pt x="2672" y="749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视频">
            <a:extLst>
              <a:ext uri="{FF2B5EF4-FFF2-40B4-BE49-F238E27FC236}">
                <a16:creationId xmlns:a16="http://schemas.microsoft.com/office/drawing/2014/main" id="{D418AEED-75EF-4E2C-8DB1-F5735DAC6674}"/>
              </a:ext>
            </a:extLst>
          </p:cNvPr>
          <p:cNvSpPr/>
          <p:nvPr/>
        </p:nvSpPr>
        <p:spPr>
          <a:xfrm>
            <a:off x="2190031" y="1861249"/>
            <a:ext cx="433225" cy="297864"/>
          </a:xfrm>
          <a:custGeom>
            <a:avLst/>
            <a:gdLst>
              <a:gd name="T0" fmla="*/ 12000 w 12800"/>
              <a:gd name="T1" fmla="*/ 400 h 8800"/>
              <a:gd name="T2" fmla="*/ 11645 w 12800"/>
              <a:gd name="T3" fmla="*/ 400 h 8800"/>
              <a:gd name="T4" fmla="*/ 11084 w 12800"/>
              <a:gd name="T5" fmla="*/ 630 h 8800"/>
              <a:gd name="T6" fmla="*/ 10000 w 12800"/>
              <a:gd name="T7" fmla="*/ 1699 h 8800"/>
              <a:gd name="T8" fmla="*/ 10000 w 12800"/>
              <a:gd name="T9" fmla="*/ 1200 h 8800"/>
              <a:gd name="T10" fmla="*/ 8800 w 12800"/>
              <a:gd name="T11" fmla="*/ 0 h 8800"/>
              <a:gd name="T12" fmla="*/ 1200 w 12800"/>
              <a:gd name="T13" fmla="*/ 0 h 8800"/>
              <a:gd name="T14" fmla="*/ 0 w 12800"/>
              <a:gd name="T15" fmla="*/ 1200 h 8800"/>
              <a:gd name="T16" fmla="*/ 0 w 12800"/>
              <a:gd name="T17" fmla="*/ 3989 h 8800"/>
              <a:gd name="T18" fmla="*/ 0 w 12800"/>
              <a:gd name="T19" fmla="*/ 7600 h 8800"/>
              <a:gd name="T20" fmla="*/ 1200 w 12800"/>
              <a:gd name="T21" fmla="*/ 8800 h 8800"/>
              <a:gd name="T22" fmla="*/ 8800 w 12800"/>
              <a:gd name="T23" fmla="*/ 8800 h 8800"/>
              <a:gd name="T24" fmla="*/ 10000 w 12800"/>
              <a:gd name="T25" fmla="*/ 7600 h 8800"/>
              <a:gd name="T26" fmla="*/ 10000 w 12800"/>
              <a:gd name="T27" fmla="*/ 7112 h 8800"/>
              <a:gd name="T28" fmla="*/ 11084 w 12800"/>
              <a:gd name="T29" fmla="*/ 8180 h 8800"/>
              <a:gd name="T30" fmla="*/ 11645 w 12800"/>
              <a:gd name="T31" fmla="*/ 8411 h 8800"/>
              <a:gd name="T32" fmla="*/ 12000 w 12800"/>
              <a:gd name="T33" fmla="*/ 8411 h 8800"/>
              <a:gd name="T34" fmla="*/ 12800 w 12800"/>
              <a:gd name="T35" fmla="*/ 7611 h 8800"/>
              <a:gd name="T36" fmla="*/ 12800 w 12800"/>
              <a:gd name="T37" fmla="*/ 1200 h 8800"/>
              <a:gd name="T38" fmla="*/ 12000 w 12800"/>
              <a:gd name="T39" fmla="*/ 400 h 8800"/>
              <a:gd name="T40" fmla="*/ 1200 w 12800"/>
              <a:gd name="T41" fmla="*/ 8000 h 8800"/>
              <a:gd name="T42" fmla="*/ 800 w 12800"/>
              <a:gd name="T43" fmla="*/ 7600 h 8800"/>
              <a:gd name="T44" fmla="*/ 800 w 12800"/>
              <a:gd name="T45" fmla="*/ 1200 h 8800"/>
              <a:gd name="T46" fmla="*/ 1200 w 12800"/>
              <a:gd name="T47" fmla="*/ 800 h 8800"/>
              <a:gd name="T48" fmla="*/ 8800 w 12800"/>
              <a:gd name="T49" fmla="*/ 800 h 8800"/>
              <a:gd name="T50" fmla="*/ 9200 w 12800"/>
              <a:gd name="T51" fmla="*/ 1200 h 8800"/>
              <a:gd name="T52" fmla="*/ 9200 w 12800"/>
              <a:gd name="T53" fmla="*/ 7600 h 8800"/>
              <a:gd name="T54" fmla="*/ 8800 w 12800"/>
              <a:gd name="T55" fmla="*/ 8000 h 8800"/>
              <a:gd name="T56" fmla="*/ 1200 w 12800"/>
              <a:gd name="T57" fmla="*/ 8000 h 8800"/>
              <a:gd name="T58" fmla="*/ 12000 w 12800"/>
              <a:gd name="T59" fmla="*/ 7611 h 8800"/>
              <a:gd name="T60" fmla="*/ 11645 w 12800"/>
              <a:gd name="T61" fmla="*/ 7611 h 8800"/>
              <a:gd name="T62" fmla="*/ 11600 w 12800"/>
              <a:gd name="T63" fmla="*/ 7611 h 8800"/>
              <a:gd name="T64" fmla="*/ 10000 w 12800"/>
              <a:gd name="T65" fmla="*/ 6011 h 8800"/>
              <a:gd name="T66" fmla="*/ 10000 w 12800"/>
              <a:gd name="T67" fmla="*/ 6000 h 8800"/>
              <a:gd name="T68" fmla="*/ 9600 w 12800"/>
              <a:gd name="T69" fmla="*/ 5600 h 8800"/>
              <a:gd name="T70" fmla="*/ 9600 w 12800"/>
              <a:gd name="T71" fmla="*/ 3200 h 8800"/>
              <a:gd name="T72" fmla="*/ 11600 w 12800"/>
              <a:gd name="T73" fmla="*/ 1200 h 8800"/>
              <a:gd name="T74" fmla="*/ 11645 w 12800"/>
              <a:gd name="T75" fmla="*/ 1200 h 8800"/>
              <a:gd name="T76" fmla="*/ 12000 w 12800"/>
              <a:gd name="T77" fmla="*/ 1200 h 8800"/>
              <a:gd name="T78" fmla="*/ 12000 w 12800"/>
              <a:gd name="T79" fmla="*/ 7611 h 8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00" h="8800">
                <a:moveTo>
                  <a:pt x="12000" y="400"/>
                </a:moveTo>
                <a:lnTo>
                  <a:pt x="11645" y="400"/>
                </a:lnTo>
                <a:cubicBezTo>
                  <a:pt x="11435" y="400"/>
                  <a:pt x="11234" y="483"/>
                  <a:pt x="11084" y="630"/>
                </a:cubicBezTo>
                <a:lnTo>
                  <a:pt x="10000" y="1699"/>
                </a:lnTo>
                <a:lnTo>
                  <a:pt x="10000" y="1200"/>
                </a:lnTo>
                <a:cubicBezTo>
                  <a:pt x="10000" y="537"/>
                  <a:pt x="9462" y="0"/>
                  <a:pt x="8800" y="0"/>
                </a:cubicBezTo>
                <a:lnTo>
                  <a:pt x="1200" y="0"/>
                </a:lnTo>
                <a:cubicBezTo>
                  <a:pt x="538" y="0"/>
                  <a:pt x="0" y="538"/>
                  <a:pt x="0" y="1200"/>
                </a:cubicBezTo>
                <a:lnTo>
                  <a:pt x="0" y="3989"/>
                </a:lnTo>
                <a:lnTo>
                  <a:pt x="0" y="7600"/>
                </a:lnTo>
                <a:cubicBezTo>
                  <a:pt x="0" y="8262"/>
                  <a:pt x="537" y="8800"/>
                  <a:pt x="1200" y="8800"/>
                </a:cubicBezTo>
                <a:lnTo>
                  <a:pt x="8800" y="8800"/>
                </a:lnTo>
                <a:cubicBezTo>
                  <a:pt x="9462" y="8800"/>
                  <a:pt x="10000" y="8262"/>
                  <a:pt x="10000" y="7600"/>
                </a:cubicBezTo>
                <a:lnTo>
                  <a:pt x="10000" y="7112"/>
                </a:lnTo>
                <a:lnTo>
                  <a:pt x="11084" y="8180"/>
                </a:lnTo>
                <a:cubicBezTo>
                  <a:pt x="11234" y="8328"/>
                  <a:pt x="11435" y="8411"/>
                  <a:pt x="11645" y="8411"/>
                </a:cubicBezTo>
                <a:lnTo>
                  <a:pt x="12000" y="8411"/>
                </a:lnTo>
                <a:cubicBezTo>
                  <a:pt x="12442" y="8411"/>
                  <a:pt x="12800" y="8053"/>
                  <a:pt x="12800" y="7611"/>
                </a:cubicBezTo>
                <a:lnTo>
                  <a:pt x="12800" y="1200"/>
                </a:lnTo>
                <a:cubicBezTo>
                  <a:pt x="12800" y="758"/>
                  <a:pt x="12442" y="400"/>
                  <a:pt x="12000" y="400"/>
                </a:cubicBezTo>
                <a:close/>
                <a:moveTo>
                  <a:pt x="1200" y="8000"/>
                </a:moveTo>
                <a:cubicBezTo>
                  <a:pt x="979" y="8000"/>
                  <a:pt x="800" y="7820"/>
                  <a:pt x="800" y="7600"/>
                </a:cubicBezTo>
                <a:lnTo>
                  <a:pt x="800" y="1200"/>
                </a:lnTo>
                <a:cubicBezTo>
                  <a:pt x="800" y="979"/>
                  <a:pt x="979" y="800"/>
                  <a:pt x="1200" y="800"/>
                </a:cubicBezTo>
                <a:lnTo>
                  <a:pt x="8800" y="800"/>
                </a:lnTo>
                <a:cubicBezTo>
                  <a:pt x="9020" y="800"/>
                  <a:pt x="9200" y="979"/>
                  <a:pt x="9200" y="1200"/>
                </a:cubicBezTo>
                <a:lnTo>
                  <a:pt x="9200" y="7600"/>
                </a:lnTo>
                <a:cubicBezTo>
                  <a:pt x="9200" y="7820"/>
                  <a:pt x="9020" y="8000"/>
                  <a:pt x="8800" y="8000"/>
                </a:cubicBezTo>
                <a:lnTo>
                  <a:pt x="1200" y="8000"/>
                </a:lnTo>
                <a:close/>
                <a:moveTo>
                  <a:pt x="12000" y="7611"/>
                </a:moveTo>
                <a:lnTo>
                  <a:pt x="11645" y="7611"/>
                </a:lnTo>
                <a:lnTo>
                  <a:pt x="11600" y="7611"/>
                </a:lnTo>
                <a:lnTo>
                  <a:pt x="10000" y="6011"/>
                </a:lnTo>
                <a:lnTo>
                  <a:pt x="10000" y="6000"/>
                </a:lnTo>
                <a:lnTo>
                  <a:pt x="9600" y="5600"/>
                </a:lnTo>
                <a:lnTo>
                  <a:pt x="9600" y="3200"/>
                </a:lnTo>
                <a:lnTo>
                  <a:pt x="11600" y="1200"/>
                </a:lnTo>
                <a:lnTo>
                  <a:pt x="11645" y="1200"/>
                </a:lnTo>
                <a:lnTo>
                  <a:pt x="12000" y="1200"/>
                </a:lnTo>
                <a:lnTo>
                  <a:pt x="12000" y="7611"/>
                </a:lnTo>
                <a:close/>
              </a:path>
            </a:pathLst>
          </a:cu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任意多边形: 形状 27">
            <a:extLst>
              <a:ext uri="{FF2B5EF4-FFF2-40B4-BE49-F238E27FC236}">
                <a16:creationId xmlns:a16="http://schemas.microsoft.com/office/drawing/2014/main" id="{CDA5A050-BC7D-4E2F-A6DF-9F9059A2AB95}"/>
              </a:ext>
            </a:extLst>
          </p:cNvPr>
          <p:cNvSpPr/>
          <p:nvPr/>
        </p:nvSpPr>
        <p:spPr>
          <a:xfrm>
            <a:off x="5445760" y="6055242"/>
            <a:ext cx="6746240" cy="802759"/>
          </a:xfrm>
          <a:custGeom>
            <a:avLst/>
            <a:gdLst>
              <a:gd name="connsiteX0" fmla="*/ 3962400 w 6746240"/>
              <a:gd name="connsiteY0" fmla="*/ 1652 h 802759"/>
              <a:gd name="connsiteX1" fmla="*/ 6631652 w 6746240"/>
              <a:gd name="connsiteY1" fmla="*/ 460275 h 802759"/>
              <a:gd name="connsiteX2" fmla="*/ 6746240 w 6746240"/>
              <a:gd name="connsiteY2" fmla="*/ 490063 h 802759"/>
              <a:gd name="connsiteX3" fmla="*/ 6746240 w 6746240"/>
              <a:gd name="connsiteY3" fmla="*/ 802759 h 802759"/>
              <a:gd name="connsiteX4" fmla="*/ 22106 w 6746240"/>
              <a:gd name="connsiteY4" fmla="*/ 802759 h 802759"/>
              <a:gd name="connsiteX5" fmla="*/ 0 w 6746240"/>
              <a:gd name="connsiteY5" fmla="*/ 519812 h 802759"/>
              <a:gd name="connsiteX6" fmla="*/ 3962400 w 6746240"/>
              <a:gd name="connsiteY6" fmla="*/ 1652 h 802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46240" h="802759">
                <a:moveTo>
                  <a:pt x="3962400" y="1652"/>
                </a:moveTo>
                <a:cubicBezTo>
                  <a:pt x="4815734" y="19115"/>
                  <a:pt x="5868359" y="263881"/>
                  <a:pt x="6631652" y="460275"/>
                </a:cubicBezTo>
                <a:lnTo>
                  <a:pt x="6746240" y="490063"/>
                </a:lnTo>
                <a:lnTo>
                  <a:pt x="6746240" y="802759"/>
                </a:lnTo>
                <a:lnTo>
                  <a:pt x="22106" y="802759"/>
                </a:lnTo>
                <a:lnTo>
                  <a:pt x="0" y="519812"/>
                </a:lnTo>
                <a:cubicBezTo>
                  <a:pt x="1360593" y="248032"/>
                  <a:pt x="2721187" y="-23748"/>
                  <a:pt x="3962400" y="1652"/>
                </a:cubicBezTo>
                <a:close/>
              </a:path>
            </a:pathLst>
          </a:custGeom>
          <a:gradFill>
            <a:gsLst>
              <a:gs pos="0">
                <a:schemeClr val="accent3">
                  <a:lumMod val="87000"/>
                  <a:lumOff val="13000"/>
                </a:schemeClr>
              </a:gs>
              <a:gs pos="88000">
                <a:schemeClr val="accent3">
                  <a:lumMod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任意多边形: 形状 25">
            <a:extLst>
              <a:ext uri="{FF2B5EF4-FFF2-40B4-BE49-F238E27FC236}">
                <a16:creationId xmlns:a16="http://schemas.microsoft.com/office/drawing/2014/main" id="{EC2BB094-8267-420A-B32D-AD87758E9643}"/>
              </a:ext>
            </a:extLst>
          </p:cNvPr>
          <p:cNvSpPr/>
          <p:nvPr/>
        </p:nvSpPr>
        <p:spPr>
          <a:xfrm>
            <a:off x="0" y="6143625"/>
            <a:ext cx="10516269" cy="714375"/>
          </a:xfrm>
          <a:custGeom>
            <a:avLst/>
            <a:gdLst>
              <a:gd name="connsiteX0" fmla="*/ 0 w 10516269"/>
              <a:gd name="connsiteY0" fmla="*/ 278 h 714375"/>
              <a:gd name="connsiteX1" fmla="*/ 648084 w 10516269"/>
              <a:gd name="connsiteY1" fmla="*/ 120974 h 714375"/>
              <a:gd name="connsiteX2" fmla="*/ 2904564 w 10516269"/>
              <a:gd name="connsiteY2" fmla="*/ 337597 h 714375"/>
              <a:gd name="connsiteX3" fmla="*/ 6929717 w 10516269"/>
              <a:gd name="connsiteY3" fmla="*/ 14868 h 714375"/>
              <a:gd name="connsiteX4" fmla="*/ 10196511 w 10516269"/>
              <a:gd name="connsiteY4" fmla="*/ 628180 h 714375"/>
              <a:gd name="connsiteX5" fmla="*/ 10516269 w 10516269"/>
              <a:gd name="connsiteY5" fmla="*/ 714375 h 714375"/>
              <a:gd name="connsiteX6" fmla="*/ 0 w 10516269"/>
              <a:gd name="connsiteY6" fmla="*/ 714375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516269" h="714375">
                <a:moveTo>
                  <a:pt x="0" y="278"/>
                </a:moveTo>
                <a:lnTo>
                  <a:pt x="648084" y="120974"/>
                </a:lnTo>
                <a:cubicBezTo>
                  <a:pt x="1322714" y="239826"/>
                  <a:pt x="2036108" y="335356"/>
                  <a:pt x="2904564" y="337597"/>
                </a:cubicBezTo>
                <a:cubicBezTo>
                  <a:pt x="4062505" y="340585"/>
                  <a:pt x="5528235" y="-83744"/>
                  <a:pt x="6929717" y="14868"/>
                </a:cubicBezTo>
                <a:cubicBezTo>
                  <a:pt x="7980829" y="88827"/>
                  <a:pt x="9082366" y="336757"/>
                  <a:pt x="10196511" y="628180"/>
                </a:cubicBezTo>
                <a:lnTo>
                  <a:pt x="10516269" y="714375"/>
                </a:lnTo>
                <a:lnTo>
                  <a:pt x="0" y="714375"/>
                </a:lnTo>
                <a:close/>
              </a:path>
            </a:pathLst>
          </a:custGeom>
          <a:gradFill>
            <a:gsLst>
              <a:gs pos="0">
                <a:schemeClr val="accent2">
                  <a:lumMod val="87000"/>
                  <a:lumOff val="13000"/>
                </a:schemeClr>
              </a:gs>
              <a:gs pos="100000">
                <a:schemeClr val="accent2">
                  <a:lumMod val="8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custDataLst>
      <p:tags r:id="rId1"/>
    </p:custDataLst>
    <p:extLst>
      <p:ext uri="{BB962C8B-B14F-4D97-AF65-F5344CB8AC3E}">
        <p14:creationId xmlns:p14="http://schemas.microsoft.com/office/powerpoint/2010/main" val="21912211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 空心 7">
            <a:extLst>
              <a:ext uri="{FF2B5EF4-FFF2-40B4-BE49-F238E27FC236}">
                <a16:creationId xmlns:a16="http://schemas.microsoft.com/office/drawing/2014/main" id="{BF006A93-F652-4481-A212-007E669B7064}"/>
              </a:ext>
            </a:extLst>
          </p:cNvPr>
          <p:cNvSpPr/>
          <p:nvPr/>
        </p:nvSpPr>
        <p:spPr>
          <a:xfrm>
            <a:off x="1656080" y="-1010920"/>
            <a:ext cx="8879840" cy="8879840"/>
          </a:xfrm>
          <a:prstGeom prst="donut">
            <a:avLst>
              <a:gd name="adj" fmla="val 9325"/>
            </a:avLst>
          </a:prstGeom>
          <a:solidFill>
            <a:schemeClr val="accent2">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 name="文本占位符 1">
            <a:extLst>
              <a:ext uri="{FF2B5EF4-FFF2-40B4-BE49-F238E27FC236}">
                <a16:creationId xmlns:a16="http://schemas.microsoft.com/office/drawing/2014/main" id="{AFB6C28B-A502-4F70-987D-89D82E92DCF6}"/>
              </a:ext>
            </a:extLst>
          </p:cNvPr>
          <p:cNvSpPr>
            <a:spLocks noGrp="1"/>
          </p:cNvSpPr>
          <p:nvPr>
            <p:ph type="body" sz="quarter" idx="10"/>
          </p:nvPr>
        </p:nvSpPr>
        <p:spPr>
          <a:xfrm>
            <a:off x="382543" y="328612"/>
            <a:ext cx="5062293" cy="459327"/>
          </a:xfrm>
        </p:spPr>
        <p:txBody>
          <a:bodyPr/>
          <a:lstStyle/>
          <a:p>
            <a:r>
              <a:rPr lang="zh-CN" altLang="en-US" dirty="0"/>
              <a:t>草根网红和主流面孔流量共赢</a:t>
            </a:r>
          </a:p>
        </p:txBody>
      </p:sp>
      <p:sp>
        <p:nvSpPr>
          <p:cNvPr id="3" name="椭圆 2">
            <a:extLst>
              <a:ext uri="{FF2B5EF4-FFF2-40B4-BE49-F238E27FC236}">
                <a16:creationId xmlns:a16="http://schemas.microsoft.com/office/drawing/2014/main" id="{D35425E1-2354-468C-8D39-2C0B11DD1372}"/>
              </a:ext>
            </a:extLst>
          </p:cNvPr>
          <p:cNvSpPr/>
          <p:nvPr/>
        </p:nvSpPr>
        <p:spPr>
          <a:xfrm>
            <a:off x="4348631" y="2427317"/>
            <a:ext cx="2072640" cy="2003367"/>
          </a:xfrm>
          <a:prstGeom prst="ellips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4" name="椭圆 3">
            <a:extLst>
              <a:ext uri="{FF2B5EF4-FFF2-40B4-BE49-F238E27FC236}">
                <a16:creationId xmlns:a16="http://schemas.microsoft.com/office/drawing/2014/main" id="{AA136A24-8794-4EDD-BB18-0D4AF58CF4DA}"/>
              </a:ext>
            </a:extLst>
          </p:cNvPr>
          <p:cNvSpPr/>
          <p:nvPr/>
        </p:nvSpPr>
        <p:spPr>
          <a:xfrm>
            <a:off x="5770729" y="2427317"/>
            <a:ext cx="2072640" cy="2003367"/>
          </a:xfrm>
          <a:prstGeom prst="ellipse">
            <a:avLst/>
          </a:prstGeom>
          <a:no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0" name="任意多边形: 形状 9">
            <a:extLst>
              <a:ext uri="{FF2B5EF4-FFF2-40B4-BE49-F238E27FC236}">
                <a16:creationId xmlns:a16="http://schemas.microsoft.com/office/drawing/2014/main" id="{6DC7F02F-A5A3-4C3C-9786-4AC8D6E53C94}"/>
              </a:ext>
            </a:extLst>
          </p:cNvPr>
          <p:cNvSpPr/>
          <p:nvPr/>
        </p:nvSpPr>
        <p:spPr>
          <a:xfrm>
            <a:off x="5770729" y="2703366"/>
            <a:ext cx="650542" cy="1451270"/>
          </a:xfrm>
          <a:custGeom>
            <a:avLst/>
            <a:gdLst>
              <a:gd name="connsiteX0" fmla="*/ 325271 w 650542"/>
              <a:gd name="connsiteY0" fmla="*/ 0 h 1451270"/>
              <a:gd name="connsiteX1" fmla="*/ 347011 w 650542"/>
              <a:gd name="connsiteY1" fmla="*/ 17338 h 1451270"/>
              <a:gd name="connsiteX2" fmla="*/ 650542 w 650542"/>
              <a:gd name="connsiteY2" fmla="*/ 725635 h 1451270"/>
              <a:gd name="connsiteX3" fmla="*/ 347011 w 650542"/>
              <a:gd name="connsiteY3" fmla="*/ 1433933 h 1451270"/>
              <a:gd name="connsiteX4" fmla="*/ 325271 w 650542"/>
              <a:gd name="connsiteY4" fmla="*/ 1451270 h 1451270"/>
              <a:gd name="connsiteX5" fmla="*/ 303531 w 650542"/>
              <a:gd name="connsiteY5" fmla="*/ 1433933 h 1451270"/>
              <a:gd name="connsiteX6" fmla="*/ 0 w 650542"/>
              <a:gd name="connsiteY6" fmla="*/ 725635 h 1451270"/>
              <a:gd name="connsiteX7" fmla="*/ 303531 w 650542"/>
              <a:gd name="connsiteY7" fmla="*/ 17338 h 1451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0542" h="1451270">
                <a:moveTo>
                  <a:pt x="325271" y="0"/>
                </a:moveTo>
                <a:lnTo>
                  <a:pt x="347011" y="17338"/>
                </a:lnTo>
                <a:cubicBezTo>
                  <a:pt x="534548" y="198607"/>
                  <a:pt x="650542" y="449028"/>
                  <a:pt x="650542" y="725635"/>
                </a:cubicBezTo>
                <a:cubicBezTo>
                  <a:pt x="650542" y="1002243"/>
                  <a:pt x="534548" y="1252664"/>
                  <a:pt x="347011" y="1433933"/>
                </a:cubicBezTo>
                <a:lnTo>
                  <a:pt x="325271" y="1451270"/>
                </a:lnTo>
                <a:lnTo>
                  <a:pt x="303531" y="1433933"/>
                </a:lnTo>
                <a:cubicBezTo>
                  <a:pt x="115994" y="1252664"/>
                  <a:pt x="0" y="1002243"/>
                  <a:pt x="0" y="725635"/>
                </a:cubicBezTo>
                <a:cubicBezTo>
                  <a:pt x="0" y="449028"/>
                  <a:pt x="115994" y="198607"/>
                  <a:pt x="303531" y="1733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5" name="文本框 4">
            <a:extLst>
              <a:ext uri="{FF2B5EF4-FFF2-40B4-BE49-F238E27FC236}">
                <a16:creationId xmlns:a16="http://schemas.microsoft.com/office/drawing/2014/main" id="{42C0E33A-5E49-4783-B5B5-DFDAEBE0C63D}"/>
              </a:ext>
            </a:extLst>
          </p:cNvPr>
          <p:cNvSpPr txBox="1"/>
          <p:nvPr/>
        </p:nvSpPr>
        <p:spPr>
          <a:xfrm>
            <a:off x="4510348" y="3230933"/>
            <a:ext cx="1107996" cy="396134"/>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5BA1E7"/>
                </a:solidFill>
                <a:effectLst/>
                <a:uLnTx/>
                <a:uFillTx/>
                <a:latin typeface="Arial"/>
                <a:ea typeface="微软雅黑"/>
                <a:cs typeface="+mn-cs"/>
              </a:rPr>
              <a:t>草根网红</a:t>
            </a:r>
          </a:p>
        </p:txBody>
      </p:sp>
      <p:sp>
        <p:nvSpPr>
          <p:cNvPr id="6" name="文本框 5">
            <a:extLst>
              <a:ext uri="{FF2B5EF4-FFF2-40B4-BE49-F238E27FC236}">
                <a16:creationId xmlns:a16="http://schemas.microsoft.com/office/drawing/2014/main" id="{962AFA06-E25A-4434-B7E3-91C9F3086EF7}"/>
              </a:ext>
            </a:extLst>
          </p:cNvPr>
          <p:cNvSpPr txBox="1"/>
          <p:nvPr/>
        </p:nvSpPr>
        <p:spPr>
          <a:xfrm>
            <a:off x="6568991" y="3230933"/>
            <a:ext cx="1107996" cy="396134"/>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3C6EFD"/>
                </a:solidFill>
                <a:effectLst/>
                <a:uLnTx/>
                <a:uFillTx/>
                <a:latin typeface="Arial"/>
                <a:ea typeface="微软雅黑"/>
                <a:cs typeface="+mn-cs"/>
              </a:rPr>
              <a:t>主流面孔</a:t>
            </a:r>
          </a:p>
        </p:txBody>
      </p:sp>
      <p:sp>
        <p:nvSpPr>
          <p:cNvPr id="7" name="文本框 6">
            <a:extLst>
              <a:ext uri="{FF2B5EF4-FFF2-40B4-BE49-F238E27FC236}">
                <a16:creationId xmlns:a16="http://schemas.microsoft.com/office/drawing/2014/main" id="{5EE593C5-A7AB-4015-9656-D6180F9B14EA}"/>
              </a:ext>
            </a:extLst>
          </p:cNvPr>
          <p:cNvSpPr txBox="1"/>
          <p:nvPr/>
        </p:nvSpPr>
        <p:spPr>
          <a:xfrm>
            <a:off x="5881390" y="3113529"/>
            <a:ext cx="517065" cy="630942"/>
          </a:xfrm>
          <a:prstGeom prst="rect">
            <a:avLst/>
          </a:prstGeom>
          <a:noFill/>
        </p:spPr>
        <p:txBody>
          <a:bodyPr vert="eaVert"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800" b="1" i="0" u="none" strike="noStrike" kern="1200" cap="none" spc="300" normalizeH="0" baseline="0" noProof="0" dirty="0">
                <a:ln>
                  <a:noFill/>
                </a:ln>
                <a:solidFill>
                  <a:srgbClr val="FFFFFF"/>
                </a:solidFill>
                <a:effectLst/>
                <a:uLnTx/>
                <a:uFillTx/>
                <a:latin typeface="Arial"/>
                <a:ea typeface="微软雅黑"/>
                <a:cs typeface="+mn-cs"/>
              </a:rPr>
              <a:t>共赢</a:t>
            </a:r>
          </a:p>
        </p:txBody>
      </p:sp>
      <p:sp>
        <p:nvSpPr>
          <p:cNvPr id="11" name="文本框 10">
            <a:extLst>
              <a:ext uri="{FF2B5EF4-FFF2-40B4-BE49-F238E27FC236}">
                <a16:creationId xmlns:a16="http://schemas.microsoft.com/office/drawing/2014/main" id="{64CE5726-7CD4-46FF-9C56-2443F62CFC64}"/>
              </a:ext>
            </a:extLst>
          </p:cNvPr>
          <p:cNvSpPr txBox="1"/>
          <p:nvPr/>
        </p:nvSpPr>
        <p:spPr>
          <a:xfrm>
            <a:off x="1082091" y="1749070"/>
            <a:ext cx="2262158" cy="396134"/>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000000"/>
                </a:solidFill>
                <a:effectLst/>
                <a:uLnTx/>
                <a:uFillTx/>
                <a:latin typeface="Arial"/>
                <a:ea typeface="微软雅黑"/>
                <a:cs typeface="+mn-cs"/>
              </a:rPr>
              <a:t>自带流量，熟悉玩法</a:t>
            </a:r>
          </a:p>
        </p:txBody>
      </p:sp>
      <p:sp>
        <p:nvSpPr>
          <p:cNvPr id="12" name="文本框 11">
            <a:extLst>
              <a:ext uri="{FF2B5EF4-FFF2-40B4-BE49-F238E27FC236}">
                <a16:creationId xmlns:a16="http://schemas.microsoft.com/office/drawing/2014/main" id="{D026A352-CF49-422B-BF91-4893A46C55ED}"/>
              </a:ext>
            </a:extLst>
          </p:cNvPr>
          <p:cNvSpPr txBox="1"/>
          <p:nvPr/>
        </p:nvSpPr>
        <p:spPr>
          <a:xfrm>
            <a:off x="720031" y="2180259"/>
            <a:ext cx="2986279" cy="3175421"/>
          </a:xfrm>
          <a:prstGeom prst="rect">
            <a:avLst/>
          </a:prstGeom>
          <a:noFill/>
        </p:spPr>
        <p:txBody>
          <a:bodyPr wrap="square" rtlCol="0">
            <a:spAutoFit/>
          </a:bodyPr>
          <a:lstStyle/>
          <a:p>
            <a:pPr marL="0" marR="0" lvl="0" indent="0" algn="just" defTabSz="914400" rtl="0" eaLnBrk="1" fontAlgn="auto" latinLnBrk="0" hangingPunct="0">
              <a:lnSpc>
                <a:spcPct val="120000"/>
              </a:lnSpc>
              <a:spcBef>
                <a:spcPts val="0"/>
              </a:spcBef>
              <a:spcAft>
                <a:spcPts val="120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头部带货主播已积累千万级粉丝群体和成熟的商务对接流，同时熟悉直播内容玩法</a:t>
            </a:r>
          </a:p>
          <a:p>
            <a:pPr marL="0" marR="0" lvl="0" indent="0" algn="just" defTabSz="914400" rtl="0" eaLnBrk="1" fontAlgn="auto" latinLnBrk="0" hangingPunct="0">
              <a:lnSpc>
                <a:spcPct val="120000"/>
              </a:lnSpc>
              <a:spcBef>
                <a:spcPts val="0"/>
              </a:spcBef>
              <a:spcAft>
                <a:spcPts val="120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在带货主播的带动下，原本严肃的央视名嘴、地方官员、企业家放下架子，做群众喜闻乐见之事，这种“反差萌”也更受到网友喜爱，提高嘉宾自身和所代表的品牌与机构的亲民气质</a:t>
            </a:r>
          </a:p>
        </p:txBody>
      </p:sp>
      <p:sp>
        <p:nvSpPr>
          <p:cNvPr id="13" name="文本框 12">
            <a:extLst>
              <a:ext uri="{FF2B5EF4-FFF2-40B4-BE49-F238E27FC236}">
                <a16:creationId xmlns:a16="http://schemas.microsoft.com/office/drawing/2014/main" id="{81634FE7-9CEC-4390-A41B-3EF3CA0C5D50}"/>
              </a:ext>
            </a:extLst>
          </p:cNvPr>
          <p:cNvSpPr txBox="1"/>
          <p:nvPr/>
        </p:nvSpPr>
        <p:spPr>
          <a:xfrm>
            <a:off x="8847751" y="1749070"/>
            <a:ext cx="2262158" cy="396134"/>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000000"/>
                </a:solidFill>
                <a:effectLst/>
                <a:uLnTx/>
                <a:uFillTx/>
                <a:latin typeface="Arial"/>
                <a:ea typeface="微软雅黑"/>
                <a:cs typeface="+mn-cs"/>
              </a:rPr>
              <a:t>科班业务，信用背书</a:t>
            </a:r>
          </a:p>
        </p:txBody>
      </p:sp>
      <p:sp>
        <p:nvSpPr>
          <p:cNvPr id="14" name="文本框 13">
            <a:extLst>
              <a:ext uri="{FF2B5EF4-FFF2-40B4-BE49-F238E27FC236}">
                <a16:creationId xmlns:a16="http://schemas.microsoft.com/office/drawing/2014/main" id="{49F151A0-3A8F-472E-9987-B24EC0864F17}"/>
              </a:ext>
            </a:extLst>
          </p:cNvPr>
          <p:cNvSpPr txBox="1"/>
          <p:nvPr/>
        </p:nvSpPr>
        <p:spPr>
          <a:xfrm>
            <a:off x="8485691" y="2180259"/>
            <a:ext cx="2986279" cy="3175421"/>
          </a:xfrm>
          <a:prstGeom prst="rect">
            <a:avLst/>
          </a:prstGeom>
          <a:noFill/>
        </p:spPr>
        <p:txBody>
          <a:bodyPr wrap="square" rtlCol="0">
            <a:spAutoFit/>
          </a:bodyPr>
          <a:lstStyle/>
          <a:p>
            <a:pPr marL="0" marR="0" lvl="0" indent="0" algn="just" defTabSz="914400" rtl="0" eaLnBrk="1" fontAlgn="auto" latinLnBrk="0" hangingPunct="0">
              <a:lnSpc>
                <a:spcPct val="120000"/>
              </a:lnSpc>
              <a:spcBef>
                <a:spcPts val="0"/>
              </a:spcBef>
              <a:spcAft>
                <a:spcPts val="1200"/>
              </a:spcAft>
              <a:buClrTx/>
              <a:buSzTx/>
              <a:buFontTx/>
              <a:buNone/>
              <a:tabLst/>
              <a:defRPr/>
            </a:pPr>
            <a:r>
              <a:rPr kumimoji="0" lang="en-US" altLang="zh-CN" sz="1600" b="0" i="0" u="none" strike="noStrike" kern="1200" cap="none" spc="0" normalizeH="0" baseline="0" noProof="0" dirty="0">
                <a:ln>
                  <a:noFill/>
                </a:ln>
                <a:solidFill>
                  <a:srgbClr val="000000"/>
                </a:solidFill>
                <a:effectLst/>
                <a:uLnTx/>
                <a:uFillTx/>
                <a:latin typeface="Arial"/>
                <a:ea typeface="微软雅黑"/>
                <a:cs typeface="+mn-cs"/>
              </a:rPr>
              <a:t>2020</a:t>
            </a: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年，央视主播某某、联合国副秘书某某某等纷纷走进淘宝头部主播直播间，加入直播带货行列</a:t>
            </a:r>
          </a:p>
          <a:p>
            <a:pPr marL="0" marR="0" lvl="0" indent="0" algn="just" defTabSz="914400" rtl="0" eaLnBrk="1" fontAlgn="auto" latinLnBrk="0" hangingPunct="0">
              <a:lnSpc>
                <a:spcPct val="120000"/>
              </a:lnSpc>
              <a:spcBef>
                <a:spcPts val="0"/>
              </a:spcBef>
              <a:spcAft>
                <a:spcPts val="120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代表主流价值观和政府公信力的“国家面孔”，一方面提供了产品的质量保证，另一方面也为带货主播带来了强大的信用背书，提高了主播的公众信任度</a:t>
            </a:r>
          </a:p>
        </p:txBody>
      </p:sp>
      <p:sp>
        <p:nvSpPr>
          <p:cNvPr id="15" name="椭圆 14">
            <a:extLst>
              <a:ext uri="{FF2B5EF4-FFF2-40B4-BE49-F238E27FC236}">
                <a16:creationId xmlns:a16="http://schemas.microsoft.com/office/drawing/2014/main" id="{FCA6A481-3996-427D-80D8-0735AB2A3D76}"/>
              </a:ext>
            </a:extLst>
          </p:cNvPr>
          <p:cNvSpPr/>
          <p:nvPr/>
        </p:nvSpPr>
        <p:spPr>
          <a:xfrm>
            <a:off x="4093029" y="2180259"/>
            <a:ext cx="2583844" cy="2497484"/>
          </a:xfrm>
          <a:prstGeom prst="ellipse">
            <a:avLst/>
          </a:prstGeom>
          <a:noFill/>
          <a:ln w="6350">
            <a:gradFill>
              <a:gsLst>
                <a:gs pos="0">
                  <a:schemeClr val="accent2"/>
                </a:gs>
                <a:gs pos="50000">
                  <a:schemeClr val="accent2">
                    <a:alpha val="0"/>
                  </a:schemeClr>
                </a:gs>
              </a:gsLst>
              <a:lin ang="0" scaled="0"/>
            </a:gra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6" name="椭圆 15">
            <a:extLst>
              <a:ext uri="{FF2B5EF4-FFF2-40B4-BE49-F238E27FC236}">
                <a16:creationId xmlns:a16="http://schemas.microsoft.com/office/drawing/2014/main" id="{59142913-29F8-4B30-80CB-340CE150E4A2}"/>
              </a:ext>
            </a:extLst>
          </p:cNvPr>
          <p:cNvSpPr/>
          <p:nvPr/>
        </p:nvSpPr>
        <p:spPr>
          <a:xfrm>
            <a:off x="5515127" y="2180259"/>
            <a:ext cx="2583844" cy="2497484"/>
          </a:xfrm>
          <a:prstGeom prst="ellipse">
            <a:avLst/>
          </a:prstGeom>
          <a:noFill/>
          <a:ln w="6350">
            <a:gradFill>
              <a:gsLst>
                <a:gs pos="50000">
                  <a:schemeClr val="accent3">
                    <a:alpha val="0"/>
                  </a:schemeClr>
                </a:gs>
                <a:gs pos="100000">
                  <a:schemeClr val="accent3"/>
                </a:gs>
              </a:gsLst>
              <a:lin ang="0" scaled="0"/>
            </a:gra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9" name="任意多边形: 形状 18">
            <a:extLst>
              <a:ext uri="{FF2B5EF4-FFF2-40B4-BE49-F238E27FC236}">
                <a16:creationId xmlns:a16="http://schemas.microsoft.com/office/drawing/2014/main" id="{AE1B7854-25D7-4093-8CE4-A46E7B7B42A9}"/>
              </a:ext>
            </a:extLst>
          </p:cNvPr>
          <p:cNvSpPr/>
          <p:nvPr/>
        </p:nvSpPr>
        <p:spPr>
          <a:xfrm>
            <a:off x="5445760" y="6042430"/>
            <a:ext cx="6746240" cy="815570"/>
          </a:xfrm>
          <a:custGeom>
            <a:avLst/>
            <a:gdLst>
              <a:gd name="connsiteX0" fmla="*/ 3962400 w 6746240"/>
              <a:gd name="connsiteY0" fmla="*/ 1652 h 815570"/>
              <a:gd name="connsiteX1" fmla="*/ 6631652 w 6746240"/>
              <a:gd name="connsiteY1" fmla="*/ 460275 h 815570"/>
              <a:gd name="connsiteX2" fmla="*/ 6746240 w 6746240"/>
              <a:gd name="connsiteY2" fmla="*/ 490063 h 815570"/>
              <a:gd name="connsiteX3" fmla="*/ 6746240 w 6746240"/>
              <a:gd name="connsiteY3" fmla="*/ 815570 h 815570"/>
              <a:gd name="connsiteX4" fmla="*/ 23107 w 6746240"/>
              <a:gd name="connsiteY4" fmla="*/ 815570 h 815570"/>
              <a:gd name="connsiteX5" fmla="*/ 0 w 6746240"/>
              <a:gd name="connsiteY5" fmla="*/ 519812 h 815570"/>
              <a:gd name="connsiteX6" fmla="*/ 3962400 w 6746240"/>
              <a:gd name="connsiteY6" fmla="*/ 1652 h 815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46240" h="815570">
                <a:moveTo>
                  <a:pt x="3962400" y="1652"/>
                </a:moveTo>
                <a:cubicBezTo>
                  <a:pt x="4815734" y="19115"/>
                  <a:pt x="5868359" y="263881"/>
                  <a:pt x="6631652" y="460275"/>
                </a:cubicBezTo>
                <a:lnTo>
                  <a:pt x="6746240" y="490063"/>
                </a:lnTo>
                <a:lnTo>
                  <a:pt x="6746240" y="815570"/>
                </a:lnTo>
                <a:lnTo>
                  <a:pt x="23107" y="815570"/>
                </a:lnTo>
                <a:lnTo>
                  <a:pt x="0" y="519812"/>
                </a:lnTo>
                <a:cubicBezTo>
                  <a:pt x="1360593" y="248032"/>
                  <a:pt x="2721187" y="-23748"/>
                  <a:pt x="3962400" y="1652"/>
                </a:cubicBezTo>
                <a:close/>
              </a:path>
            </a:pathLst>
          </a:custGeom>
          <a:gradFill>
            <a:gsLst>
              <a:gs pos="0">
                <a:schemeClr val="accent3">
                  <a:lumMod val="87000"/>
                  <a:lumOff val="13000"/>
                </a:schemeClr>
              </a:gs>
              <a:gs pos="88000">
                <a:schemeClr val="accent3">
                  <a:lumMod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1" name="任意多边形: 形状 20">
            <a:extLst>
              <a:ext uri="{FF2B5EF4-FFF2-40B4-BE49-F238E27FC236}">
                <a16:creationId xmlns:a16="http://schemas.microsoft.com/office/drawing/2014/main" id="{D712A286-C621-4B86-BC07-150FB7BCADDC}"/>
              </a:ext>
            </a:extLst>
          </p:cNvPr>
          <p:cNvSpPr/>
          <p:nvPr/>
        </p:nvSpPr>
        <p:spPr>
          <a:xfrm>
            <a:off x="0" y="6130814"/>
            <a:ext cx="10563794" cy="727186"/>
          </a:xfrm>
          <a:custGeom>
            <a:avLst/>
            <a:gdLst>
              <a:gd name="connsiteX0" fmla="*/ 0 w 10563794"/>
              <a:gd name="connsiteY0" fmla="*/ 278 h 727186"/>
              <a:gd name="connsiteX1" fmla="*/ 648084 w 10563794"/>
              <a:gd name="connsiteY1" fmla="*/ 120974 h 727186"/>
              <a:gd name="connsiteX2" fmla="*/ 2904564 w 10563794"/>
              <a:gd name="connsiteY2" fmla="*/ 337597 h 727186"/>
              <a:gd name="connsiteX3" fmla="*/ 6929717 w 10563794"/>
              <a:gd name="connsiteY3" fmla="*/ 14868 h 727186"/>
              <a:gd name="connsiteX4" fmla="*/ 10196511 w 10563794"/>
              <a:gd name="connsiteY4" fmla="*/ 628180 h 727186"/>
              <a:gd name="connsiteX5" fmla="*/ 10563794 w 10563794"/>
              <a:gd name="connsiteY5" fmla="*/ 727186 h 727186"/>
              <a:gd name="connsiteX6" fmla="*/ 0 w 10563794"/>
              <a:gd name="connsiteY6" fmla="*/ 727186 h 727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563794" h="727186">
                <a:moveTo>
                  <a:pt x="0" y="278"/>
                </a:moveTo>
                <a:lnTo>
                  <a:pt x="648084" y="120974"/>
                </a:lnTo>
                <a:cubicBezTo>
                  <a:pt x="1322714" y="239826"/>
                  <a:pt x="2036108" y="335356"/>
                  <a:pt x="2904564" y="337597"/>
                </a:cubicBezTo>
                <a:cubicBezTo>
                  <a:pt x="4062505" y="340585"/>
                  <a:pt x="5528235" y="-83744"/>
                  <a:pt x="6929717" y="14868"/>
                </a:cubicBezTo>
                <a:cubicBezTo>
                  <a:pt x="7980829" y="88827"/>
                  <a:pt x="9082366" y="336757"/>
                  <a:pt x="10196511" y="628180"/>
                </a:cubicBezTo>
                <a:lnTo>
                  <a:pt x="10563794" y="727186"/>
                </a:lnTo>
                <a:lnTo>
                  <a:pt x="0" y="727186"/>
                </a:lnTo>
                <a:close/>
              </a:path>
            </a:pathLst>
          </a:custGeom>
          <a:gradFill>
            <a:gsLst>
              <a:gs pos="0">
                <a:schemeClr val="accent2">
                  <a:lumMod val="87000"/>
                  <a:lumOff val="13000"/>
                </a:schemeClr>
              </a:gs>
              <a:gs pos="100000">
                <a:schemeClr val="accent2">
                  <a:lumMod val="8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Tree>
    <p:extLst>
      <p:ext uri="{BB962C8B-B14F-4D97-AF65-F5344CB8AC3E}">
        <p14:creationId xmlns:p14="http://schemas.microsoft.com/office/powerpoint/2010/main" val="54199422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C5FDFFF6-6821-45BB-9E04-A80F71E827FA}"/>
              </a:ext>
            </a:extLst>
          </p:cNvPr>
          <p:cNvSpPr>
            <a:spLocks noGrp="1"/>
          </p:cNvSpPr>
          <p:nvPr>
            <p:ph type="body" sz="quarter" idx="10"/>
          </p:nvPr>
        </p:nvSpPr>
        <p:spPr/>
        <p:txBody>
          <a:bodyPr/>
          <a:lstStyle/>
          <a:p>
            <a:r>
              <a:rPr lang="zh-CN" altLang="en-US" dirty="0"/>
              <a:t>官方媒体引导公共舆论</a:t>
            </a:r>
          </a:p>
        </p:txBody>
      </p:sp>
      <p:grpSp>
        <p:nvGrpSpPr>
          <p:cNvPr id="36" name="组合 35">
            <a:extLst>
              <a:ext uri="{FF2B5EF4-FFF2-40B4-BE49-F238E27FC236}">
                <a16:creationId xmlns:a16="http://schemas.microsoft.com/office/drawing/2014/main" id="{4BA61235-BAF1-4538-9C35-7E3AC771D3F3}"/>
              </a:ext>
            </a:extLst>
          </p:cNvPr>
          <p:cNvGrpSpPr/>
          <p:nvPr/>
        </p:nvGrpSpPr>
        <p:grpSpPr>
          <a:xfrm>
            <a:off x="4469771" y="-292145"/>
            <a:ext cx="8088762" cy="8088756"/>
            <a:chOff x="4469771" y="-292145"/>
            <a:chExt cx="8088762" cy="8088756"/>
          </a:xfrm>
        </p:grpSpPr>
        <p:sp>
          <p:nvSpPr>
            <p:cNvPr id="4" name="椭圆 3">
              <a:extLst>
                <a:ext uri="{FF2B5EF4-FFF2-40B4-BE49-F238E27FC236}">
                  <a16:creationId xmlns:a16="http://schemas.microsoft.com/office/drawing/2014/main" id="{5D25042F-7C93-4DE9-8589-F3A5DB645752}"/>
                </a:ext>
              </a:extLst>
            </p:cNvPr>
            <p:cNvSpPr/>
            <p:nvPr/>
          </p:nvSpPr>
          <p:spPr>
            <a:xfrm>
              <a:off x="7734043" y="2972124"/>
              <a:ext cx="1560216" cy="1560216"/>
            </a:xfrm>
            <a:prstGeom prst="ellipse">
              <a:avLst/>
            </a:prstGeom>
            <a:noFill/>
            <a:ln w="3175">
              <a:solidFill>
                <a:schemeClr val="accent3">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27" name="椭圆 26">
              <a:extLst>
                <a:ext uri="{FF2B5EF4-FFF2-40B4-BE49-F238E27FC236}">
                  <a16:creationId xmlns:a16="http://schemas.microsoft.com/office/drawing/2014/main" id="{0E659098-B916-4871-BCCD-C0EF0F31F5AA}"/>
                </a:ext>
              </a:extLst>
            </p:cNvPr>
            <p:cNvSpPr/>
            <p:nvPr/>
          </p:nvSpPr>
          <p:spPr>
            <a:xfrm>
              <a:off x="7189998" y="2428079"/>
              <a:ext cx="2648307" cy="2648306"/>
            </a:xfrm>
            <a:prstGeom prst="ellipse">
              <a:avLst/>
            </a:prstGeom>
            <a:noFill/>
            <a:ln w="3175" cap="flat" cmpd="sng" algn="ctr">
              <a:solidFill>
                <a:schemeClr val="accent3">
                  <a:lumMod val="100000"/>
                  <a:alpha val="28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lumMod val="100000"/>
                  </a:srgbClr>
                </a:solidFill>
                <a:effectLst/>
                <a:uLnTx/>
                <a:uFillTx/>
                <a:latin typeface="Arial"/>
                <a:ea typeface="微软雅黑"/>
                <a:cs typeface="+mn-cs"/>
              </a:endParaRPr>
            </a:p>
          </p:txBody>
        </p:sp>
        <p:sp>
          <p:nvSpPr>
            <p:cNvPr id="28" name="椭圆 27">
              <a:extLst>
                <a:ext uri="{FF2B5EF4-FFF2-40B4-BE49-F238E27FC236}">
                  <a16:creationId xmlns:a16="http://schemas.microsoft.com/office/drawing/2014/main" id="{430D3801-A6DE-49F8-95A9-DD1F8B2513CD}"/>
                </a:ext>
              </a:extLst>
            </p:cNvPr>
            <p:cNvSpPr/>
            <p:nvPr/>
          </p:nvSpPr>
          <p:spPr>
            <a:xfrm>
              <a:off x="6645952" y="1884034"/>
              <a:ext cx="3736398" cy="3736396"/>
            </a:xfrm>
            <a:prstGeom prst="ellipse">
              <a:avLst/>
            </a:prstGeom>
            <a:noFill/>
            <a:ln w="3175" cap="flat" cmpd="sng" algn="ctr">
              <a:solidFill>
                <a:schemeClr val="accent3">
                  <a:lumMod val="100000"/>
                  <a:alpha val="21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lumMod val="100000"/>
                  </a:srgbClr>
                </a:solidFill>
                <a:effectLst/>
                <a:uLnTx/>
                <a:uFillTx/>
                <a:latin typeface="Arial"/>
                <a:ea typeface="微软雅黑"/>
                <a:cs typeface="+mn-cs"/>
              </a:endParaRPr>
            </a:p>
          </p:txBody>
        </p:sp>
        <p:sp>
          <p:nvSpPr>
            <p:cNvPr id="29" name="椭圆 28">
              <a:extLst>
                <a:ext uri="{FF2B5EF4-FFF2-40B4-BE49-F238E27FC236}">
                  <a16:creationId xmlns:a16="http://schemas.microsoft.com/office/drawing/2014/main" id="{D0CC247C-6B61-4911-B36E-B517910074B8}"/>
                </a:ext>
              </a:extLst>
            </p:cNvPr>
            <p:cNvSpPr/>
            <p:nvPr/>
          </p:nvSpPr>
          <p:spPr>
            <a:xfrm>
              <a:off x="6101907" y="1339990"/>
              <a:ext cx="4824489" cy="4824486"/>
            </a:xfrm>
            <a:prstGeom prst="ellipse">
              <a:avLst/>
            </a:prstGeom>
            <a:noFill/>
            <a:ln w="3175" cap="flat" cmpd="sng" algn="ctr">
              <a:solidFill>
                <a:schemeClr val="accent3">
                  <a:lumMod val="100000"/>
                  <a:alpha val="17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lumMod val="100000"/>
                  </a:srgbClr>
                </a:solidFill>
                <a:effectLst/>
                <a:uLnTx/>
                <a:uFillTx/>
                <a:latin typeface="Arial"/>
                <a:ea typeface="微软雅黑"/>
                <a:cs typeface="+mn-cs"/>
              </a:endParaRPr>
            </a:p>
          </p:txBody>
        </p:sp>
        <p:sp>
          <p:nvSpPr>
            <p:cNvPr id="30" name="椭圆 29">
              <a:extLst>
                <a:ext uri="{FF2B5EF4-FFF2-40B4-BE49-F238E27FC236}">
                  <a16:creationId xmlns:a16="http://schemas.microsoft.com/office/drawing/2014/main" id="{6271E184-B86D-4D58-A262-C8AC791C89A9}"/>
                </a:ext>
              </a:extLst>
            </p:cNvPr>
            <p:cNvSpPr/>
            <p:nvPr/>
          </p:nvSpPr>
          <p:spPr>
            <a:xfrm>
              <a:off x="5557862" y="795945"/>
              <a:ext cx="5912580" cy="5912576"/>
            </a:xfrm>
            <a:prstGeom prst="ellipse">
              <a:avLst/>
            </a:prstGeom>
            <a:noFill/>
            <a:ln w="3175" cap="flat" cmpd="sng" algn="ctr">
              <a:solidFill>
                <a:schemeClr val="accent3">
                  <a:lumMod val="100000"/>
                  <a:alpha val="13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lumMod val="100000"/>
                  </a:srgbClr>
                </a:solidFill>
                <a:effectLst/>
                <a:uLnTx/>
                <a:uFillTx/>
                <a:latin typeface="Arial"/>
                <a:ea typeface="微软雅黑"/>
                <a:cs typeface="+mn-cs"/>
              </a:endParaRPr>
            </a:p>
          </p:txBody>
        </p:sp>
        <p:sp>
          <p:nvSpPr>
            <p:cNvPr id="31" name="椭圆 30">
              <a:extLst>
                <a:ext uri="{FF2B5EF4-FFF2-40B4-BE49-F238E27FC236}">
                  <a16:creationId xmlns:a16="http://schemas.microsoft.com/office/drawing/2014/main" id="{3877E4FE-C1F6-4803-A647-F96606FA6652}"/>
                </a:ext>
              </a:extLst>
            </p:cNvPr>
            <p:cNvSpPr/>
            <p:nvPr/>
          </p:nvSpPr>
          <p:spPr>
            <a:xfrm>
              <a:off x="5013816" y="251900"/>
              <a:ext cx="7000671" cy="7000666"/>
            </a:xfrm>
            <a:prstGeom prst="ellipse">
              <a:avLst/>
            </a:prstGeom>
            <a:noFill/>
            <a:ln w="3175" cap="flat" cmpd="sng" algn="ctr">
              <a:solidFill>
                <a:schemeClr val="accent3">
                  <a:lumMod val="100000"/>
                  <a:alpha val="8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lumMod val="100000"/>
                  </a:srgbClr>
                </a:solidFill>
                <a:effectLst/>
                <a:uLnTx/>
                <a:uFillTx/>
                <a:latin typeface="Arial"/>
                <a:ea typeface="微软雅黑"/>
                <a:cs typeface="+mn-cs"/>
              </a:endParaRPr>
            </a:p>
          </p:txBody>
        </p:sp>
        <p:sp>
          <p:nvSpPr>
            <p:cNvPr id="26" name="椭圆 25">
              <a:extLst>
                <a:ext uri="{FF2B5EF4-FFF2-40B4-BE49-F238E27FC236}">
                  <a16:creationId xmlns:a16="http://schemas.microsoft.com/office/drawing/2014/main" id="{3D811298-2223-40F8-8F73-191300FFD616}"/>
                </a:ext>
              </a:extLst>
            </p:cNvPr>
            <p:cNvSpPr/>
            <p:nvPr/>
          </p:nvSpPr>
          <p:spPr>
            <a:xfrm>
              <a:off x="4469771" y="-292145"/>
              <a:ext cx="8088762" cy="8088756"/>
            </a:xfrm>
            <a:prstGeom prst="ellipse">
              <a:avLst/>
            </a:prstGeom>
            <a:noFill/>
            <a:ln w="3175">
              <a:solidFill>
                <a:schemeClr val="accent3">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pic>
          <p:nvPicPr>
            <p:cNvPr id="35" name="图形 34" descr="无线话筒 轮廓">
              <a:extLst>
                <a:ext uri="{FF2B5EF4-FFF2-40B4-BE49-F238E27FC236}">
                  <a16:creationId xmlns:a16="http://schemas.microsoft.com/office/drawing/2014/main" id="{781DAE81-95BF-47E3-928F-932D9EA20672}"/>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8185434" y="3423515"/>
              <a:ext cx="657436" cy="657436"/>
            </a:xfrm>
            <a:prstGeom prst="rect">
              <a:avLst/>
            </a:prstGeom>
          </p:spPr>
        </p:pic>
      </p:grpSp>
      <p:grpSp>
        <p:nvGrpSpPr>
          <p:cNvPr id="19" name="组合 18">
            <a:extLst>
              <a:ext uri="{FF2B5EF4-FFF2-40B4-BE49-F238E27FC236}">
                <a16:creationId xmlns:a16="http://schemas.microsoft.com/office/drawing/2014/main" id="{B3D4250C-F9C5-49AA-9BE9-D75AA9CAD2E2}"/>
              </a:ext>
            </a:extLst>
          </p:cNvPr>
          <p:cNvGrpSpPr/>
          <p:nvPr/>
        </p:nvGrpSpPr>
        <p:grpSpPr>
          <a:xfrm>
            <a:off x="6999970" y="1666491"/>
            <a:ext cx="1560216" cy="846416"/>
            <a:chOff x="7172690" y="1666491"/>
            <a:chExt cx="1560216" cy="846416"/>
          </a:xfrm>
        </p:grpSpPr>
        <p:sp>
          <p:nvSpPr>
            <p:cNvPr id="5" name="任意多边形: 形状 4">
              <a:extLst>
                <a:ext uri="{FF2B5EF4-FFF2-40B4-BE49-F238E27FC236}">
                  <a16:creationId xmlns:a16="http://schemas.microsoft.com/office/drawing/2014/main" id="{F10BEC80-C2BA-41AB-BF18-DF2A774BE558}"/>
                </a:ext>
              </a:extLst>
            </p:cNvPr>
            <p:cNvSpPr/>
            <p:nvPr/>
          </p:nvSpPr>
          <p:spPr>
            <a:xfrm flipV="1">
              <a:off x="7172690" y="1666491"/>
              <a:ext cx="1560216" cy="846416"/>
            </a:xfrm>
            <a:custGeom>
              <a:avLst/>
              <a:gdLst>
                <a:gd name="connsiteX0" fmla="*/ 2202026 w 2304661"/>
                <a:gd name="connsiteY0" fmla="*/ 1250276 h 1250276"/>
                <a:gd name="connsiteX1" fmla="*/ 102635 w 2304661"/>
                <a:gd name="connsiteY1" fmla="*/ 1250276 h 1250276"/>
                <a:gd name="connsiteX2" fmla="*/ 0 w 2304661"/>
                <a:gd name="connsiteY2" fmla="*/ 1147641 h 1250276"/>
                <a:gd name="connsiteX3" fmla="*/ 0 w 2304661"/>
                <a:gd name="connsiteY3" fmla="*/ 345205 h 1250276"/>
                <a:gd name="connsiteX4" fmla="*/ 102635 w 2304661"/>
                <a:gd name="connsiteY4" fmla="*/ 242570 h 1250276"/>
                <a:gd name="connsiteX5" fmla="*/ 292476 w 2304661"/>
                <a:gd name="connsiteY5" fmla="*/ 242570 h 1250276"/>
                <a:gd name="connsiteX6" fmla="*/ 227706 w 2304661"/>
                <a:gd name="connsiteY6" fmla="*/ 0 h 1250276"/>
                <a:gd name="connsiteX7" fmla="*/ 573328 w 2304661"/>
                <a:gd name="connsiteY7" fmla="*/ 242570 h 1250276"/>
                <a:gd name="connsiteX8" fmla="*/ 2202026 w 2304661"/>
                <a:gd name="connsiteY8" fmla="*/ 242570 h 1250276"/>
                <a:gd name="connsiteX9" fmla="*/ 2304661 w 2304661"/>
                <a:gd name="connsiteY9" fmla="*/ 345205 h 1250276"/>
                <a:gd name="connsiteX10" fmla="*/ 2304661 w 2304661"/>
                <a:gd name="connsiteY10" fmla="*/ 1147641 h 1250276"/>
                <a:gd name="connsiteX11" fmla="*/ 2202026 w 2304661"/>
                <a:gd name="connsiteY11" fmla="*/ 1250276 h 1250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04661" h="1250276">
                  <a:moveTo>
                    <a:pt x="2202026" y="1250276"/>
                  </a:moveTo>
                  <a:lnTo>
                    <a:pt x="102635" y="1250276"/>
                  </a:lnTo>
                  <a:cubicBezTo>
                    <a:pt x="45951" y="1250276"/>
                    <a:pt x="0" y="1204325"/>
                    <a:pt x="0" y="1147641"/>
                  </a:cubicBezTo>
                  <a:lnTo>
                    <a:pt x="0" y="345205"/>
                  </a:lnTo>
                  <a:cubicBezTo>
                    <a:pt x="0" y="288521"/>
                    <a:pt x="45951" y="242570"/>
                    <a:pt x="102635" y="242570"/>
                  </a:cubicBezTo>
                  <a:lnTo>
                    <a:pt x="292476" y="242570"/>
                  </a:lnTo>
                  <a:lnTo>
                    <a:pt x="227706" y="0"/>
                  </a:lnTo>
                  <a:lnTo>
                    <a:pt x="573328" y="242570"/>
                  </a:lnTo>
                  <a:lnTo>
                    <a:pt x="2202026" y="242570"/>
                  </a:lnTo>
                  <a:cubicBezTo>
                    <a:pt x="2258710" y="242570"/>
                    <a:pt x="2304661" y="288521"/>
                    <a:pt x="2304661" y="345205"/>
                  </a:cubicBezTo>
                  <a:lnTo>
                    <a:pt x="2304661" y="1147641"/>
                  </a:lnTo>
                  <a:cubicBezTo>
                    <a:pt x="2304661" y="1204325"/>
                    <a:pt x="2258710" y="1250276"/>
                    <a:pt x="2202026" y="1250276"/>
                  </a:cubicBezTo>
                  <a:close/>
                </a:path>
              </a:pathLst>
            </a:cu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8" name="文本框 7">
              <a:extLst>
                <a:ext uri="{FF2B5EF4-FFF2-40B4-BE49-F238E27FC236}">
                  <a16:creationId xmlns:a16="http://schemas.microsoft.com/office/drawing/2014/main" id="{FDC9D25E-95B1-466D-AAA4-EC3F2D6A9B7A}"/>
                </a:ext>
              </a:extLst>
            </p:cNvPr>
            <p:cNvSpPr txBox="1"/>
            <p:nvPr/>
          </p:nvSpPr>
          <p:spPr>
            <a:xfrm>
              <a:off x="7442104" y="1833983"/>
              <a:ext cx="1082348" cy="328551"/>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FFFF"/>
                  </a:solidFill>
                  <a:effectLst/>
                  <a:uLnTx/>
                  <a:uFillTx/>
                  <a:latin typeface="Arial"/>
                  <a:ea typeface="微软雅黑"/>
                  <a:cs typeface="+mn-cs"/>
                </a:rPr>
                <a:t>官媒发话了</a:t>
              </a:r>
            </a:p>
          </p:txBody>
        </p:sp>
      </p:grpSp>
      <p:grpSp>
        <p:nvGrpSpPr>
          <p:cNvPr id="17" name="组合 16">
            <a:extLst>
              <a:ext uri="{FF2B5EF4-FFF2-40B4-BE49-F238E27FC236}">
                <a16:creationId xmlns:a16="http://schemas.microsoft.com/office/drawing/2014/main" id="{A1C6BF14-34EA-45DA-B679-288BF97BDE2B}"/>
              </a:ext>
            </a:extLst>
          </p:cNvPr>
          <p:cNvGrpSpPr/>
          <p:nvPr/>
        </p:nvGrpSpPr>
        <p:grpSpPr>
          <a:xfrm>
            <a:off x="8910910" y="4642292"/>
            <a:ext cx="1560216" cy="846416"/>
            <a:chOff x="8506396" y="4381212"/>
            <a:chExt cx="1560216" cy="846416"/>
          </a:xfrm>
        </p:grpSpPr>
        <p:sp>
          <p:nvSpPr>
            <p:cNvPr id="7" name="任意多边形: 形状 6">
              <a:extLst>
                <a:ext uri="{FF2B5EF4-FFF2-40B4-BE49-F238E27FC236}">
                  <a16:creationId xmlns:a16="http://schemas.microsoft.com/office/drawing/2014/main" id="{49CDA17A-0168-42D5-B25A-BEB9B62C61DD}"/>
                </a:ext>
              </a:extLst>
            </p:cNvPr>
            <p:cNvSpPr/>
            <p:nvPr/>
          </p:nvSpPr>
          <p:spPr>
            <a:xfrm flipH="1" flipV="1">
              <a:off x="8506396" y="4381212"/>
              <a:ext cx="1560216" cy="846416"/>
            </a:xfrm>
            <a:custGeom>
              <a:avLst/>
              <a:gdLst>
                <a:gd name="connsiteX0" fmla="*/ 2202026 w 2304661"/>
                <a:gd name="connsiteY0" fmla="*/ 1250276 h 1250276"/>
                <a:gd name="connsiteX1" fmla="*/ 102635 w 2304661"/>
                <a:gd name="connsiteY1" fmla="*/ 1250276 h 1250276"/>
                <a:gd name="connsiteX2" fmla="*/ 0 w 2304661"/>
                <a:gd name="connsiteY2" fmla="*/ 1147641 h 1250276"/>
                <a:gd name="connsiteX3" fmla="*/ 0 w 2304661"/>
                <a:gd name="connsiteY3" fmla="*/ 345205 h 1250276"/>
                <a:gd name="connsiteX4" fmla="*/ 102635 w 2304661"/>
                <a:gd name="connsiteY4" fmla="*/ 242570 h 1250276"/>
                <a:gd name="connsiteX5" fmla="*/ 292476 w 2304661"/>
                <a:gd name="connsiteY5" fmla="*/ 242570 h 1250276"/>
                <a:gd name="connsiteX6" fmla="*/ 227706 w 2304661"/>
                <a:gd name="connsiteY6" fmla="*/ 0 h 1250276"/>
                <a:gd name="connsiteX7" fmla="*/ 573328 w 2304661"/>
                <a:gd name="connsiteY7" fmla="*/ 242570 h 1250276"/>
                <a:gd name="connsiteX8" fmla="*/ 2202026 w 2304661"/>
                <a:gd name="connsiteY8" fmla="*/ 242570 h 1250276"/>
                <a:gd name="connsiteX9" fmla="*/ 2304661 w 2304661"/>
                <a:gd name="connsiteY9" fmla="*/ 345205 h 1250276"/>
                <a:gd name="connsiteX10" fmla="*/ 2304661 w 2304661"/>
                <a:gd name="connsiteY10" fmla="*/ 1147641 h 1250276"/>
                <a:gd name="connsiteX11" fmla="*/ 2202026 w 2304661"/>
                <a:gd name="connsiteY11" fmla="*/ 1250276 h 1250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04661" h="1250276">
                  <a:moveTo>
                    <a:pt x="2202026" y="1250276"/>
                  </a:moveTo>
                  <a:lnTo>
                    <a:pt x="102635" y="1250276"/>
                  </a:lnTo>
                  <a:cubicBezTo>
                    <a:pt x="45951" y="1250276"/>
                    <a:pt x="0" y="1204325"/>
                    <a:pt x="0" y="1147641"/>
                  </a:cubicBezTo>
                  <a:lnTo>
                    <a:pt x="0" y="345205"/>
                  </a:lnTo>
                  <a:cubicBezTo>
                    <a:pt x="0" y="288521"/>
                    <a:pt x="45951" y="242570"/>
                    <a:pt x="102635" y="242570"/>
                  </a:cubicBezTo>
                  <a:lnTo>
                    <a:pt x="292476" y="242570"/>
                  </a:lnTo>
                  <a:lnTo>
                    <a:pt x="227706" y="0"/>
                  </a:lnTo>
                  <a:lnTo>
                    <a:pt x="573328" y="242570"/>
                  </a:lnTo>
                  <a:lnTo>
                    <a:pt x="2202026" y="242570"/>
                  </a:lnTo>
                  <a:cubicBezTo>
                    <a:pt x="2258710" y="242570"/>
                    <a:pt x="2304661" y="288521"/>
                    <a:pt x="2304661" y="345205"/>
                  </a:cubicBezTo>
                  <a:lnTo>
                    <a:pt x="2304661" y="1147641"/>
                  </a:lnTo>
                  <a:cubicBezTo>
                    <a:pt x="2304661" y="1204325"/>
                    <a:pt x="2258710" y="1250276"/>
                    <a:pt x="2202026" y="1250276"/>
                  </a:cubicBezTo>
                  <a:close/>
                </a:path>
              </a:pathLst>
            </a:cu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9" name="文本框 8">
              <a:extLst>
                <a:ext uri="{FF2B5EF4-FFF2-40B4-BE49-F238E27FC236}">
                  <a16:creationId xmlns:a16="http://schemas.microsoft.com/office/drawing/2014/main" id="{AF030DB9-8774-4442-A8C9-FF8BFADB04AF}"/>
                </a:ext>
              </a:extLst>
            </p:cNvPr>
            <p:cNvSpPr txBox="1"/>
            <p:nvPr/>
          </p:nvSpPr>
          <p:spPr>
            <a:xfrm>
              <a:off x="8732906" y="4419438"/>
              <a:ext cx="1107197" cy="587084"/>
            </a:xfrm>
            <a:prstGeom prst="rect">
              <a:avLst/>
            </a:prstGeom>
            <a:noFill/>
          </p:spPr>
          <p:txBody>
            <a:bodyPr wrap="square" rtlCol="0">
              <a:spAutoFit/>
            </a:bodyPr>
            <a:lstStyle/>
            <a:p>
              <a:pPr marL="0" marR="0" lvl="0" indent="0" algn="ctr" defTabSz="914400" rtl="0" eaLnBrk="1" fontAlgn="auto" latinLnBrk="0" hangingPunct="0">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FFFF"/>
                  </a:solidFill>
                  <a:effectLst/>
                  <a:uLnTx/>
                  <a:uFillTx/>
                  <a:latin typeface="Arial"/>
                  <a:ea typeface="微软雅黑"/>
                  <a:cs typeface="+mn-cs"/>
                </a:rPr>
                <a:t>中国队</a:t>
              </a:r>
              <a:r>
                <a:rPr kumimoji="0" lang="en-US" altLang="zh-CN" sz="1400" b="0" i="0" u="none" strike="noStrike" kern="1200" cap="none" spc="0" normalizeH="0" baseline="0" noProof="0" dirty="0">
                  <a:ln>
                    <a:noFill/>
                  </a:ln>
                  <a:solidFill>
                    <a:srgbClr val="FFFFFF"/>
                  </a:solidFill>
                  <a:effectLst/>
                  <a:uLnTx/>
                  <a:uFillTx/>
                  <a:latin typeface="Arial"/>
                  <a:ea typeface="微软雅黑"/>
                  <a:cs typeface="+mn-cs"/>
                </a:rPr>
                <a:t>88</a:t>
              </a:r>
              <a:r>
                <a:rPr kumimoji="0" lang="zh-CN" altLang="en-US" sz="1400" b="0" i="0" u="none" strike="noStrike" kern="1200" cap="none" spc="0" normalizeH="0" baseline="0" noProof="0" dirty="0">
                  <a:ln>
                    <a:noFill/>
                  </a:ln>
                  <a:solidFill>
                    <a:srgbClr val="FFFFFF"/>
                  </a:solidFill>
                  <a:effectLst/>
                  <a:uLnTx/>
                  <a:uFillTx/>
                  <a:latin typeface="Arial"/>
                  <a:ea typeface="微软雅黑"/>
                  <a:cs typeface="+mn-cs"/>
                </a:rPr>
                <a:t>枚奖牌收官</a:t>
              </a:r>
            </a:p>
          </p:txBody>
        </p:sp>
      </p:grpSp>
      <p:grpSp>
        <p:nvGrpSpPr>
          <p:cNvPr id="16" name="组合 15">
            <a:extLst>
              <a:ext uri="{FF2B5EF4-FFF2-40B4-BE49-F238E27FC236}">
                <a16:creationId xmlns:a16="http://schemas.microsoft.com/office/drawing/2014/main" id="{13D78A89-3C4E-400A-BB7F-0FE1BC87F873}"/>
              </a:ext>
            </a:extLst>
          </p:cNvPr>
          <p:cNvGrpSpPr/>
          <p:nvPr/>
        </p:nvGrpSpPr>
        <p:grpSpPr>
          <a:xfrm>
            <a:off x="6333529" y="3684090"/>
            <a:ext cx="1790612" cy="971406"/>
            <a:chOff x="6277384" y="3429000"/>
            <a:chExt cx="1790612" cy="971406"/>
          </a:xfrm>
        </p:grpSpPr>
        <p:sp>
          <p:nvSpPr>
            <p:cNvPr id="11" name="任意多边形: 形状 10">
              <a:extLst>
                <a:ext uri="{FF2B5EF4-FFF2-40B4-BE49-F238E27FC236}">
                  <a16:creationId xmlns:a16="http://schemas.microsoft.com/office/drawing/2014/main" id="{2DB75618-DBA5-415E-B31B-9696732D691C}"/>
                </a:ext>
              </a:extLst>
            </p:cNvPr>
            <p:cNvSpPr/>
            <p:nvPr/>
          </p:nvSpPr>
          <p:spPr>
            <a:xfrm flipV="1">
              <a:off x="6277384" y="3429000"/>
              <a:ext cx="1790612" cy="971406"/>
            </a:xfrm>
            <a:custGeom>
              <a:avLst/>
              <a:gdLst>
                <a:gd name="connsiteX0" fmla="*/ 2202026 w 2304661"/>
                <a:gd name="connsiteY0" fmla="*/ 1250276 h 1250276"/>
                <a:gd name="connsiteX1" fmla="*/ 102635 w 2304661"/>
                <a:gd name="connsiteY1" fmla="*/ 1250276 h 1250276"/>
                <a:gd name="connsiteX2" fmla="*/ 0 w 2304661"/>
                <a:gd name="connsiteY2" fmla="*/ 1147641 h 1250276"/>
                <a:gd name="connsiteX3" fmla="*/ 0 w 2304661"/>
                <a:gd name="connsiteY3" fmla="*/ 345205 h 1250276"/>
                <a:gd name="connsiteX4" fmla="*/ 102635 w 2304661"/>
                <a:gd name="connsiteY4" fmla="*/ 242570 h 1250276"/>
                <a:gd name="connsiteX5" fmla="*/ 292476 w 2304661"/>
                <a:gd name="connsiteY5" fmla="*/ 242570 h 1250276"/>
                <a:gd name="connsiteX6" fmla="*/ 227706 w 2304661"/>
                <a:gd name="connsiteY6" fmla="*/ 0 h 1250276"/>
                <a:gd name="connsiteX7" fmla="*/ 573328 w 2304661"/>
                <a:gd name="connsiteY7" fmla="*/ 242570 h 1250276"/>
                <a:gd name="connsiteX8" fmla="*/ 2202026 w 2304661"/>
                <a:gd name="connsiteY8" fmla="*/ 242570 h 1250276"/>
                <a:gd name="connsiteX9" fmla="*/ 2304661 w 2304661"/>
                <a:gd name="connsiteY9" fmla="*/ 345205 h 1250276"/>
                <a:gd name="connsiteX10" fmla="*/ 2304661 w 2304661"/>
                <a:gd name="connsiteY10" fmla="*/ 1147641 h 1250276"/>
                <a:gd name="connsiteX11" fmla="*/ 2202026 w 2304661"/>
                <a:gd name="connsiteY11" fmla="*/ 1250276 h 1250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04661" h="1250276">
                  <a:moveTo>
                    <a:pt x="2202026" y="1250276"/>
                  </a:moveTo>
                  <a:lnTo>
                    <a:pt x="102635" y="1250276"/>
                  </a:lnTo>
                  <a:cubicBezTo>
                    <a:pt x="45951" y="1250276"/>
                    <a:pt x="0" y="1204325"/>
                    <a:pt x="0" y="1147641"/>
                  </a:cubicBezTo>
                  <a:lnTo>
                    <a:pt x="0" y="345205"/>
                  </a:lnTo>
                  <a:cubicBezTo>
                    <a:pt x="0" y="288521"/>
                    <a:pt x="45951" y="242570"/>
                    <a:pt x="102635" y="242570"/>
                  </a:cubicBezTo>
                  <a:lnTo>
                    <a:pt x="292476" y="242570"/>
                  </a:lnTo>
                  <a:lnTo>
                    <a:pt x="227706" y="0"/>
                  </a:lnTo>
                  <a:lnTo>
                    <a:pt x="573328" y="242570"/>
                  </a:lnTo>
                  <a:lnTo>
                    <a:pt x="2202026" y="242570"/>
                  </a:lnTo>
                  <a:cubicBezTo>
                    <a:pt x="2258710" y="242570"/>
                    <a:pt x="2304661" y="288521"/>
                    <a:pt x="2304661" y="345205"/>
                  </a:cubicBezTo>
                  <a:lnTo>
                    <a:pt x="2304661" y="1147641"/>
                  </a:lnTo>
                  <a:cubicBezTo>
                    <a:pt x="2304661" y="1204325"/>
                    <a:pt x="2258710" y="1250276"/>
                    <a:pt x="2202026" y="1250276"/>
                  </a:cubicBezTo>
                  <a:close/>
                </a:path>
              </a:pathLst>
            </a:cu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0" name="文本框 9">
              <a:extLst>
                <a:ext uri="{FF2B5EF4-FFF2-40B4-BE49-F238E27FC236}">
                  <a16:creationId xmlns:a16="http://schemas.microsoft.com/office/drawing/2014/main" id="{F7EA231E-B7B6-408B-9D38-990AAC0D570D}"/>
                </a:ext>
              </a:extLst>
            </p:cNvPr>
            <p:cNvSpPr txBox="1"/>
            <p:nvPr/>
          </p:nvSpPr>
          <p:spPr>
            <a:xfrm>
              <a:off x="6476138" y="3523657"/>
              <a:ext cx="1454064" cy="587084"/>
            </a:xfrm>
            <a:prstGeom prst="rect">
              <a:avLst/>
            </a:prstGeom>
            <a:noFill/>
          </p:spPr>
          <p:txBody>
            <a:bodyPr wrap="squar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FFFF"/>
                  </a:solidFill>
                  <a:effectLst/>
                  <a:uLnTx/>
                  <a:uFillTx/>
                  <a:latin typeface="Arial"/>
                  <a:ea typeface="微软雅黑"/>
                  <a:cs typeface="+mn-cs"/>
                </a:rPr>
                <a:t>人民日报评封丘学生营养餐事件</a:t>
              </a:r>
            </a:p>
          </p:txBody>
        </p:sp>
      </p:grpSp>
      <p:grpSp>
        <p:nvGrpSpPr>
          <p:cNvPr id="15" name="组合 14">
            <a:extLst>
              <a:ext uri="{FF2B5EF4-FFF2-40B4-BE49-F238E27FC236}">
                <a16:creationId xmlns:a16="http://schemas.microsoft.com/office/drawing/2014/main" id="{909C2662-F1FF-4020-B6FC-507600E6E85A}"/>
              </a:ext>
            </a:extLst>
          </p:cNvPr>
          <p:cNvGrpSpPr/>
          <p:nvPr/>
        </p:nvGrpSpPr>
        <p:grpSpPr>
          <a:xfrm>
            <a:off x="8514151" y="2571248"/>
            <a:ext cx="1790612" cy="971406"/>
            <a:chOff x="8430560" y="2650520"/>
            <a:chExt cx="1790612" cy="971406"/>
          </a:xfrm>
        </p:grpSpPr>
        <p:sp>
          <p:nvSpPr>
            <p:cNvPr id="12" name="任意多边形: 形状 11">
              <a:extLst>
                <a:ext uri="{FF2B5EF4-FFF2-40B4-BE49-F238E27FC236}">
                  <a16:creationId xmlns:a16="http://schemas.microsoft.com/office/drawing/2014/main" id="{A615B201-97DB-4BA6-8DEB-3529CACD99B4}"/>
                </a:ext>
              </a:extLst>
            </p:cNvPr>
            <p:cNvSpPr/>
            <p:nvPr/>
          </p:nvSpPr>
          <p:spPr>
            <a:xfrm flipH="1" flipV="1">
              <a:off x="8430560" y="2650520"/>
              <a:ext cx="1790612" cy="971406"/>
            </a:xfrm>
            <a:custGeom>
              <a:avLst/>
              <a:gdLst>
                <a:gd name="connsiteX0" fmla="*/ 2202026 w 2304661"/>
                <a:gd name="connsiteY0" fmla="*/ 1250276 h 1250276"/>
                <a:gd name="connsiteX1" fmla="*/ 102635 w 2304661"/>
                <a:gd name="connsiteY1" fmla="*/ 1250276 h 1250276"/>
                <a:gd name="connsiteX2" fmla="*/ 0 w 2304661"/>
                <a:gd name="connsiteY2" fmla="*/ 1147641 h 1250276"/>
                <a:gd name="connsiteX3" fmla="*/ 0 w 2304661"/>
                <a:gd name="connsiteY3" fmla="*/ 345205 h 1250276"/>
                <a:gd name="connsiteX4" fmla="*/ 102635 w 2304661"/>
                <a:gd name="connsiteY4" fmla="*/ 242570 h 1250276"/>
                <a:gd name="connsiteX5" fmla="*/ 292476 w 2304661"/>
                <a:gd name="connsiteY5" fmla="*/ 242570 h 1250276"/>
                <a:gd name="connsiteX6" fmla="*/ 227706 w 2304661"/>
                <a:gd name="connsiteY6" fmla="*/ 0 h 1250276"/>
                <a:gd name="connsiteX7" fmla="*/ 573328 w 2304661"/>
                <a:gd name="connsiteY7" fmla="*/ 242570 h 1250276"/>
                <a:gd name="connsiteX8" fmla="*/ 2202026 w 2304661"/>
                <a:gd name="connsiteY8" fmla="*/ 242570 h 1250276"/>
                <a:gd name="connsiteX9" fmla="*/ 2304661 w 2304661"/>
                <a:gd name="connsiteY9" fmla="*/ 345205 h 1250276"/>
                <a:gd name="connsiteX10" fmla="*/ 2304661 w 2304661"/>
                <a:gd name="connsiteY10" fmla="*/ 1147641 h 1250276"/>
                <a:gd name="connsiteX11" fmla="*/ 2202026 w 2304661"/>
                <a:gd name="connsiteY11" fmla="*/ 1250276 h 1250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04661" h="1250276">
                  <a:moveTo>
                    <a:pt x="2202026" y="1250276"/>
                  </a:moveTo>
                  <a:lnTo>
                    <a:pt x="102635" y="1250276"/>
                  </a:lnTo>
                  <a:cubicBezTo>
                    <a:pt x="45951" y="1250276"/>
                    <a:pt x="0" y="1204325"/>
                    <a:pt x="0" y="1147641"/>
                  </a:cubicBezTo>
                  <a:lnTo>
                    <a:pt x="0" y="345205"/>
                  </a:lnTo>
                  <a:cubicBezTo>
                    <a:pt x="0" y="288521"/>
                    <a:pt x="45951" y="242570"/>
                    <a:pt x="102635" y="242570"/>
                  </a:cubicBezTo>
                  <a:lnTo>
                    <a:pt x="292476" y="242570"/>
                  </a:lnTo>
                  <a:lnTo>
                    <a:pt x="227706" y="0"/>
                  </a:lnTo>
                  <a:lnTo>
                    <a:pt x="573328" y="242570"/>
                  </a:lnTo>
                  <a:lnTo>
                    <a:pt x="2202026" y="242570"/>
                  </a:lnTo>
                  <a:cubicBezTo>
                    <a:pt x="2258710" y="242570"/>
                    <a:pt x="2304661" y="288521"/>
                    <a:pt x="2304661" y="345205"/>
                  </a:cubicBezTo>
                  <a:lnTo>
                    <a:pt x="2304661" y="1147641"/>
                  </a:lnTo>
                  <a:cubicBezTo>
                    <a:pt x="2304661" y="1204325"/>
                    <a:pt x="2258710" y="1250276"/>
                    <a:pt x="2202026" y="1250276"/>
                  </a:cubicBezTo>
                  <a:close/>
                </a:path>
              </a:pathLst>
            </a:cu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3" name="文本框 12">
              <a:extLst>
                <a:ext uri="{FF2B5EF4-FFF2-40B4-BE49-F238E27FC236}">
                  <a16:creationId xmlns:a16="http://schemas.microsoft.com/office/drawing/2014/main" id="{959E8158-7CFF-4C83-88BF-E5704FFDE30C}"/>
                </a:ext>
              </a:extLst>
            </p:cNvPr>
            <p:cNvSpPr txBox="1"/>
            <p:nvPr/>
          </p:nvSpPr>
          <p:spPr>
            <a:xfrm>
              <a:off x="8674723" y="2742535"/>
              <a:ext cx="1290320" cy="587084"/>
            </a:xfrm>
            <a:prstGeom prst="rect">
              <a:avLst/>
            </a:prstGeom>
            <a:noFill/>
          </p:spPr>
          <p:txBody>
            <a:bodyPr wrap="square" rtlCol="0">
              <a:spAutoFit/>
            </a:bodyPr>
            <a:lstStyle/>
            <a:p>
              <a:pPr marL="0" marR="0" lvl="0" indent="0" algn="ctr" defTabSz="914400" rtl="0" eaLnBrk="1" fontAlgn="auto" latinLnBrk="0" hangingPunct="0">
                <a:lnSpc>
                  <a:spcPct val="12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FFFFFF"/>
                  </a:solidFill>
                  <a:effectLst/>
                  <a:uLnTx/>
                  <a:uFillTx/>
                  <a:latin typeface="Arial"/>
                  <a:ea typeface="微软雅黑"/>
                  <a:cs typeface="+mn-cs"/>
                </a:rPr>
                <a:t>31</a:t>
              </a:r>
              <a:r>
                <a:rPr kumimoji="0" lang="zh-CN" altLang="en-US" sz="1400" b="0" i="0" u="none" strike="noStrike" kern="1200" cap="none" spc="0" normalizeH="0" baseline="0" noProof="0" dirty="0">
                  <a:ln>
                    <a:noFill/>
                  </a:ln>
                  <a:solidFill>
                    <a:srgbClr val="FFFFFF"/>
                  </a:solidFill>
                  <a:effectLst/>
                  <a:uLnTx/>
                  <a:uFillTx/>
                  <a:latin typeface="Arial"/>
                  <a:ea typeface="微软雅黑"/>
                  <a:cs typeface="+mn-cs"/>
                </a:rPr>
                <a:t>省区市新增本土确诊</a:t>
              </a:r>
              <a:r>
                <a:rPr kumimoji="0" lang="en-US" altLang="zh-CN" sz="1400" b="0" i="0" u="none" strike="noStrike" kern="1200" cap="none" spc="0" normalizeH="0" baseline="0" noProof="0" dirty="0">
                  <a:ln>
                    <a:noFill/>
                  </a:ln>
                  <a:solidFill>
                    <a:srgbClr val="FFFFFF"/>
                  </a:solidFill>
                  <a:effectLst/>
                  <a:uLnTx/>
                  <a:uFillTx/>
                  <a:latin typeface="Arial"/>
                  <a:ea typeface="微软雅黑"/>
                  <a:cs typeface="+mn-cs"/>
                </a:rPr>
                <a:t>X</a:t>
              </a:r>
              <a:r>
                <a:rPr kumimoji="0" lang="zh-CN" altLang="en-US" sz="1400" b="0" i="0" u="none" strike="noStrike" kern="1200" cap="none" spc="0" normalizeH="0" baseline="0" noProof="0" dirty="0">
                  <a:ln>
                    <a:noFill/>
                  </a:ln>
                  <a:solidFill>
                    <a:srgbClr val="FFFFFF"/>
                  </a:solidFill>
                  <a:effectLst/>
                  <a:uLnTx/>
                  <a:uFillTx/>
                  <a:latin typeface="Arial"/>
                  <a:ea typeface="微软雅黑"/>
                  <a:cs typeface="+mn-cs"/>
                </a:rPr>
                <a:t>例</a:t>
              </a:r>
            </a:p>
          </p:txBody>
        </p:sp>
      </p:grpSp>
      <p:sp>
        <p:nvSpPr>
          <p:cNvPr id="18" name="任意多边形: 形状 17">
            <a:extLst>
              <a:ext uri="{FF2B5EF4-FFF2-40B4-BE49-F238E27FC236}">
                <a16:creationId xmlns:a16="http://schemas.microsoft.com/office/drawing/2014/main" id="{B6B13520-2C54-4354-8374-49254E190E11}"/>
              </a:ext>
            </a:extLst>
          </p:cNvPr>
          <p:cNvSpPr/>
          <p:nvPr/>
        </p:nvSpPr>
        <p:spPr>
          <a:xfrm flipV="1">
            <a:off x="7021872" y="5096064"/>
            <a:ext cx="1174431" cy="637128"/>
          </a:xfrm>
          <a:custGeom>
            <a:avLst/>
            <a:gdLst>
              <a:gd name="connsiteX0" fmla="*/ 2202026 w 2304661"/>
              <a:gd name="connsiteY0" fmla="*/ 1250276 h 1250276"/>
              <a:gd name="connsiteX1" fmla="*/ 102635 w 2304661"/>
              <a:gd name="connsiteY1" fmla="*/ 1250276 h 1250276"/>
              <a:gd name="connsiteX2" fmla="*/ 0 w 2304661"/>
              <a:gd name="connsiteY2" fmla="*/ 1147641 h 1250276"/>
              <a:gd name="connsiteX3" fmla="*/ 0 w 2304661"/>
              <a:gd name="connsiteY3" fmla="*/ 345205 h 1250276"/>
              <a:gd name="connsiteX4" fmla="*/ 102635 w 2304661"/>
              <a:gd name="connsiteY4" fmla="*/ 242570 h 1250276"/>
              <a:gd name="connsiteX5" fmla="*/ 292476 w 2304661"/>
              <a:gd name="connsiteY5" fmla="*/ 242570 h 1250276"/>
              <a:gd name="connsiteX6" fmla="*/ 227706 w 2304661"/>
              <a:gd name="connsiteY6" fmla="*/ 0 h 1250276"/>
              <a:gd name="connsiteX7" fmla="*/ 573328 w 2304661"/>
              <a:gd name="connsiteY7" fmla="*/ 242570 h 1250276"/>
              <a:gd name="connsiteX8" fmla="*/ 2202026 w 2304661"/>
              <a:gd name="connsiteY8" fmla="*/ 242570 h 1250276"/>
              <a:gd name="connsiteX9" fmla="*/ 2304661 w 2304661"/>
              <a:gd name="connsiteY9" fmla="*/ 345205 h 1250276"/>
              <a:gd name="connsiteX10" fmla="*/ 2304661 w 2304661"/>
              <a:gd name="connsiteY10" fmla="*/ 1147641 h 1250276"/>
              <a:gd name="connsiteX11" fmla="*/ 2202026 w 2304661"/>
              <a:gd name="connsiteY11" fmla="*/ 1250276 h 1250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04661" h="1250276">
                <a:moveTo>
                  <a:pt x="2202026" y="1250276"/>
                </a:moveTo>
                <a:lnTo>
                  <a:pt x="102635" y="1250276"/>
                </a:lnTo>
                <a:cubicBezTo>
                  <a:pt x="45951" y="1250276"/>
                  <a:pt x="0" y="1204325"/>
                  <a:pt x="0" y="1147641"/>
                </a:cubicBezTo>
                <a:lnTo>
                  <a:pt x="0" y="345205"/>
                </a:lnTo>
                <a:cubicBezTo>
                  <a:pt x="0" y="288521"/>
                  <a:pt x="45951" y="242570"/>
                  <a:pt x="102635" y="242570"/>
                </a:cubicBezTo>
                <a:lnTo>
                  <a:pt x="292476" y="242570"/>
                </a:lnTo>
                <a:lnTo>
                  <a:pt x="227706" y="0"/>
                </a:lnTo>
                <a:lnTo>
                  <a:pt x="573328" y="242570"/>
                </a:lnTo>
                <a:lnTo>
                  <a:pt x="2202026" y="242570"/>
                </a:lnTo>
                <a:cubicBezTo>
                  <a:pt x="2258710" y="242570"/>
                  <a:pt x="2304661" y="288521"/>
                  <a:pt x="2304661" y="345205"/>
                </a:cubicBezTo>
                <a:lnTo>
                  <a:pt x="2304661" y="1147641"/>
                </a:lnTo>
                <a:cubicBezTo>
                  <a:pt x="2304661" y="1204325"/>
                  <a:pt x="2258710" y="1250276"/>
                  <a:pt x="2202026" y="1250276"/>
                </a:cubicBezTo>
                <a:close/>
              </a:path>
            </a:pathLst>
          </a:custGeom>
          <a:gradFill>
            <a:gsLst>
              <a:gs pos="0">
                <a:schemeClr val="accent4">
                  <a:lumMod val="29000"/>
                  <a:lumOff val="71000"/>
                </a:schemeClr>
              </a:gs>
              <a:gs pos="100000">
                <a:schemeClr val="accent4">
                  <a:lumMod val="29000"/>
                  <a:lumOff val="71000"/>
                </a:schemeClr>
              </a:gs>
            </a:gsLst>
            <a:lin ang="54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20" name="任意多边形: 形状 19">
            <a:extLst>
              <a:ext uri="{FF2B5EF4-FFF2-40B4-BE49-F238E27FC236}">
                <a16:creationId xmlns:a16="http://schemas.microsoft.com/office/drawing/2014/main" id="{71485C00-760E-4A20-955C-34DAEBE3BFCF}"/>
              </a:ext>
            </a:extLst>
          </p:cNvPr>
          <p:cNvSpPr/>
          <p:nvPr/>
        </p:nvSpPr>
        <p:spPr>
          <a:xfrm flipH="1" flipV="1">
            <a:off x="8928017" y="1478436"/>
            <a:ext cx="958198" cy="519822"/>
          </a:xfrm>
          <a:custGeom>
            <a:avLst/>
            <a:gdLst>
              <a:gd name="connsiteX0" fmla="*/ 2202026 w 2304661"/>
              <a:gd name="connsiteY0" fmla="*/ 1250276 h 1250276"/>
              <a:gd name="connsiteX1" fmla="*/ 102635 w 2304661"/>
              <a:gd name="connsiteY1" fmla="*/ 1250276 h 1250276"/>
              <a:gd name="connsiteX2" fmla="*/ 0 w 2304661"/>
              <a:gd name="connsiteY2" fmla="*/ 1147641 h 1250276"/>
              <a:gd name="connsiteX3" fmla="*/ 0 w 2304661"/>
              <a:gd name="connsiteY3" fmla="*/ 345205 h 1250276"/>
              <a:gd name="connsiteX4" fmla="*/ 102635 w 2304661"/>
              <a:gd name="connsiteY4" fmla="*/ 242570 h 1250276"/>
              <a:gd name="connsiteX5" fmla="*/ 292476 w 2304661"/>
              <a:gd name="connsiteY5" fmla="*/ 242570 h 1250276"/>
              <a:gd name="connsiteX6" fmla="*/ 227706 w 2304661"/>
              <a:gd name="connsiteY6" fmla="*/ 0 h 1250276"/>
              <a:gd name="connsiteX7" fmla="*/ 573328 w 2304661"/>
              <a:gd name="connsiteY7" fmla="*/ 242570 h 1250276"/>
              <a:gd name="connsiteX8" fmla="*/ 2202026 w 2304661"/>
              <a:gd name="connsiteY8" fmla="*/ 242570 h 1250276"/>
              <a:gd name="connsiteX9" fmla="*/ 2304661 w 2304661"/>
              <a:gd name="connsiteY9" fmla="*/ 345205 h 1250276"/>
              <a:gd name="connsiteX10" fmla="*/ 2304661 w 2304661"/>
              <a:gd name="connsiteY10" fmla="*/ 1147641 h 1250276"/>
              <a:gd name="connsiteX11" fmla="*/ 2202026 w 2304661"/>
              <a:gd name="connsiteY11" fmla="*/ 1250276 h 1250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04661" h="1250276">
                <a:moveTo>
                  <a:pt x="2202026" y="1250276"/>
                </a:moveTo>
                <a:lnTo>
                  <a:pt x="102635" y="1250276"/>
                </a:lnTo>
                <a:cubicBezTo>
                  <a:pt x="45951" y="1250276"/>
                  <a:pt x="0" y="1204325"/>
                  <a:pt x="0" y="1147641"/>
                </a:cubicBezTo>
                <a:lnTo>
                  <a:pt x="0" y="345205"/>
                </a:lnTo>
                <a:cubicBezTo>
                  <a:pt x="0" y="288521"/>
                  <a:pt x="45951" y="242570"/>
                  <a:pt x="102635" y="242570"/>
                </a:cubicBezTo>
                <a:lnTo>
                  <a:pt x="292476" y="242570"/>
                </a:lnTo>
                <a:lnTo>
                  <a:pt x="227706" y="0"/>
                </a:lnTo>
                <a:lnTo>
                  <a:pt x="573328" y="242570"/>
                </a:lnTo>
                <a:lnTo>
                  <a:pt x="2202026" y="242570"/>
                </a:lnTo>
                <a:cubicBezTo>
                  <a:pt x="2258710" y="242570"/>
                  <a:pt x="2304661" y="288521"/>
                  <a:pt x="2304661" y="345205"/>
                </a:cubicBezTo>
                <a:lnTo>
                  <a:pt x="2304661" y="1147641"/>
                </a:lnTo>
                <a:cubicBezTo>
                  <a:pt x="2304661" y="1204325"/>
                  <a:pt x="2258710" y="1250276"/>
                  <a:pt x="2202026" y="1250276"/>
                </a:cubicBezTo>
                <a:close/>
              </a:path>
            </a:pathLst>
          </a:custGeom>
          <a:gradFill>
            <a:gsLst>
              <a:gs pos="0">
                <a:schemeClr val="accent4">
                  <a:lumMod val="29000"/>
                  <a:lumOff val="71000"/>
                </a:schemeClr>
              </a:gs>
              <a:gs pos="100000">
                <a:schemeClr val="accent4">
                  <a:lumMod val="29000"/>
                  <a:lumOff val="71000"/>
                </a:schemeClr>
              </a:gs>
            </a:gsLst>
            <a:lin ang="54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3" name="矩形 2">
            <a:extLst>
              <a:ext uri="{FF2B5EF4-FFF2-40B4-BE49-F238E27FC236}">
                <a16:creationId xmlns:a16="http://schemas.microsoft.com/office/drawing/2014/main" id="{1F3661A6-98F8-4CD6-BDAF-1D9CCF0789DF}"/>
              </a:ext>
            </a:extLst>
          </p:cNvPr>
          <p:cNvSpPr/>
          <p:nvPr/>
        </p:nvSpPr>
        <p:spPr>
          <a:xfrm>
            <a:off x="880489" y="1187831"/>
            <a:ext cx="3702425" cy="279068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1" name="文本框 20">
            <a:extLst>
              <a:ext uri="{FF2B5EF4-FFF2-40B4-BE49-F238E27FC236}">
                <a16:creationId xmlns:a16="http://schemas.microsoft.com/office/drawing/2014/main" id="{25746E6E-01B9-4983-ABA3-9C467B890AC6}"/>
              </a:ext>
            </a:extLst>
          </p:cNvPr>
          <p:cNvSpPr txBox="1"/>
          <p:nvPr/>
        </p:nvSpPr>
        <p:spPr>
          <a:xfrm>
            <a:off x="1034396" y="1392004"/>
            <a:ext cx="3396288" cy="2135136"/>
          </a:xfrm>
          <a:prstGeom prst="rect">
            <a:avLst/>
          </a:prstGeom>
          <a:noFill/>
        </p:spPr>
        <p:txBody>
          <a:bodyPr wrap="square" rtlCol="0">
            <a:spAutoFit/>
          </a:bodyPr>
          <a:lstStyle/>
          <a:p>
            <a:pPr marL="0" marR="0" lvl="0" indent="0" algn="just"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Arial"/>
                <a:ea typeface="微软雅黑"/>
                <a:cs typeface="+mn-cs"/>
              </a:rPr>
              <a:t>从疫情期间的建议通道，到热点事件的强势发言，人民日报抓住评论优势，积极参与社会公共事务讨论，从热点到难点充分引导舆论风向，做到事事有回响，让网民从被动接受转向积极关注官媒态度，形成政府和民众之间有效的沟通桥梁</a:t>
            </a:r>
          </a:p>
        </p:txBody>
      </p:sp>
      <p:sp>
        <p:nvSpPr>
          <p:cNvPr id="22" name="任意多边形: 形状 21">
            <a:extLst>
              <a:ext uri="{FF2B5EF4-FFF2-40B4-BE49-F238E27FC236}">
                <a16:creationId xmlns:a16="http://schemas.microsoft.com/office/drawing/2014/main" id="{DC801C1B-C9FB-4DE1-BD88-D91D195C38D4}"/>
              </a:ext>
            </a:extLst>
          </p:cNvPr>
          <p:cNvSpPr/>
          <p:nvPr/>
        </p:nvSpPr>
        <p:spPr>
          <a:xfrm>
            <a:off x="1128746" y="3653779"/>
            <a:ext cx="3156966" cy="140208"/>
          </a:xfrm>
          <a:custGeom>
            <a:avLst/>
            <a:gdLst>
              <a:gd name="connsiteX0" fmla="*/ 0 w 2871216"/>
              <a:gd name="connsiteY0" fmla="*/ 0 h 140208"/>
              <a:gd name="connsiteX1" fmla="*/ 2243328 w 2871216"/>
              <a:gd name="connsiteY1" fmla="*/ 0 h 140208"/>
              <a:gd name="connsiteX2" fmla="*/ 2383536 w 2871216"/>
              <a:gd name="connsiteY2" fmla="*/ 140208 h 140208"/>
              <a:gd name="connsiteX3" fmla="*/ 2383536 w 2871216"/>
              <a:gd name="connsiteY3" fmla="*/ 6096 h 140208"/>
              <a:gd name="connsiteX4" fmla="*/ 2871216 w 2871216"/>
              <a:gd name="connsiteY4" fmla="*/ 6096 h 140208"/>
              <a:gd name="connsiteX0" fmla="*/ 0 w 3156966"/>
              <a:gd name="connsiteY0" fmla="*/ 0 h 140208"/>
              <a:gd name="connsiteX1" fmla="*/ 2243328 w 3156966"/>
              <a:gd name="connsiteY1" fmla="*/ 0 h 140208"/>
              <a:gd name="connsiteX2" fmla="*/ 2383536 w 3156966"/>
              <a:gd name="connsiteY2" fmla="*/ 140208 h 140208"/>
              <a:gd name="connsiteX3" fmla="*/ 2383536 w 3156966"/>
              <a:gd name="connsiteY3" fmla="*/ 6096 h 140208"/>
              <a:gd name="connsiteX4" fmla="*/ 3156966 w 3156966"/>
              <a:gd name="connsiteY4" fmla="*/ 2286 h 1402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6966" h="140208">
                <a:moveTo>
                  <a:pt x="0" y="0"/>
                </a:moveTo>
                <a:lnTo>
                  <a:pt x="2243328" y="0"/>
                </a:lnTo>
                <a:lnTo>
                  <a:pt x="2383536" y="140208"/>
                </a:lnTo>
                <a:lnTo>
                  <a:pt x="2383536" y="6096"/>
                </a:lnTo>
                <a:lnTo>
                  <a:pt x="3156966" y="2286"/>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pic>
        <p:nvPicPr>
          <p:cNvPr id="6" name="图片 5">
            <a:extLst>
              <a:ext uri="{FF2B5EF4-FFF2-40B4-BE49-F238E27FC236}">
                <a16:creationId xmlns:a16="http://schemas.microsoft.com/office/drawing/2014/main" id="{DB087A00-9E87-405F-AD29-AF2456DDA83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80489" y="3978513"/>
            <a:ext cx="3702425" cy="2235102"/>
          </a:xfrm>
          <a:prstGeom prst="rect">
            <a:avLst/>
          </a:prstGeom>
        </p:spPr>
      </p:pic>
      <p:cxnSp>
        <p:nvCxnSpPr>
          <p:cNvPr id="23" name="直接连接符 22">
            <a:extLst>
              <a:ext uri="{FF2B5EF4-FFF2-40B4-BE49-F238E27FC236}">
                <a16:creationId xmlns:a16="http://schemas.microsoft.com/office/drawing/2014/main" id="{DDB59999-1A1A-42DC-899B-1D384C86AE81}"/>
              </a:ext>
            </a:extLst>
          </p:cNvPr>
          <p:cNvCxnSpPr>
            <a:cxnSpLocks/>
          </p:cNvCxnSpPr>
          <p:nvPr/>
        </p:nvCxnSpPr>
        <p:spPr>
          <a:xfrm>
            <a:off x="880489" y="6231308"/>
            <a:ext cx="3702425" cy="0"/>
          </a:xfrm>
          <a:prstGeom prst="line">
            <a:avLst/>
          </a:prstGeom>
          <a:ln w="63500">
            <a:solidFill>
              <a:schemeClr val="accent3"/>
            </a:solidFill>
          </a:ln>
        </p:spPr>
        <p:style>
          <a:lnRef idx="1">
            <a:schemeClr val="accent1"/>
          </a:lnRef>
          <a:fillRef idx="0">
            <a:schemeClr val="accent1"/>
          </a:fillRef>
          <a:effectRef idx="0">
            <a:schemeClr val="accent1"/>
          </a:effectRef>
          <a:fontRef idx="minor">
            <a:schemeClr val="tx1"/>
          </a:fontRef>
        </p:style>
      </p:cxnSp>
      <p:sp>
        <p:nvSpPr>
          <p:cNvPr id="24" name="任意多边形: 形状 23">
            <a:extLst>
              <a:ext uri="{FF2B5EF4-FFF2-40B4-BE49-F238E27FC236}">
                <a16:creationId xmlns:a16="http://schemas.microsoft.com/office/drawing/2014/main" id="{EBD26A47-8182-44DF-987B-1C1BB9C015A2}"/>
              </a:ext>
            </a:extLst>
          </p:cNvPr>
          <p:cNvSpPr/>
          <p:nvPr/>
        </p:nvSpPr>
        <p:spPr>
          <a:xfrm flipH="1" flipV="1">
            <a:off x="8865535" y="3855731"/>
            <a:ext cx="599796" cy="325389"/>
          </a:xfrm>
          <a:custGeom>
            <a:avLst/>
            <a:gdLst>
              <a:gd name="connsiteX0" fmla="*/ 2202026 w 2304661"/>
              <a:gd name="connsiteY0" fmla="*/ 1250276 h 1250276"/>
              <a:gd name="connsiteX1" fmla="*/ 102635 w 2304661"/>
              <a:gd name="connsiteY1" fmla="*/ 1250276 h 1250276"/>
              <a:gd name="connsiteX2" fmla="*/ 0 w 2304661"/>
              <a:gd name="connsiteY2" fmla="*/ 1147641 h 1250276"/>
              <a:gd name="connsiteX3" fmla="*/ 0 w 2304661"/>
              <a:gd name="connsiteY3" fmla="*/ 345205 h 1250276"/>
              <a:gd name="connsiteX4" fmla="*/ 102635 w 2304661"/>
              <a:gd name="connsiteY4" fmla="*/ 242570 h 1250276"/>
              <a:gd name="connsiteX5" fmla="*/ 292476 w 2304661"/>
              <a:gd name="connsiteY5" fmla="*/ 242570 h 1250276"/>
              <a:gd name="connsiteX6" fmla="*/ 227706 w 2304661"/>
              <a:gd name="connsiteY6" fmla="*/ 0 h 1250276"/>
              <a:gd name="connsiteX7" fmla="*/ 573328 w 2304661"/>
              <a:gd name="connsiteY7" fmla="*/ 242570 h 1250276"/>
              <a:gd name="connsiteX8" fmla="*/ 2202026 w 2304661"/>
              <a:gd name="connsiteY8" fmla="*/ 242570 h 1250276"/>
              <a:gd name="connsiteX9" fmla="*/ 2304661 w 2304661"/>
              <a:gd name="connsiteY9" fmla="*/ 345205 h 1250276"/>
              <a:gd name="connsiteX10" fmla="*/ 2304661 w 2304661"/>
              <a:gd name="connsiteY10" fmla="*/ 1147641 h 1250276"/>
              <a:gd name="connsiteX11" fmla="*/ 2202026 w 2304661"/>
              <a:gd name="connsiteY11" fmla="*/ 1250276 h 1250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04661" h="1250276">
                <a:moveTo>
                  <a:pt x="2202026" y="1250276"/>
                </a:moveTo>
                <a:lnTo>
                  <a:pt x="102635" y="1250276"/>
                </a:lnTo>
                <a:cubicBezTo>
                  <a:pt x="45951" y="1250276"/>
                  <a:pt x="0" y="1204325"/>
                  <a:pt x="0" y="1147641"/>
                </a:cubicBezTo>
                <a:lnTo>
                  <a:pt x="0" y="345205"/>
                </a:lnTo>
                <a:cubicBezTo>
                  <a:pt x="0" y="288521"/>
                  <a:pt x="45951" y="242570"/>
                  <a:pt x="102635" y="242570"/>
                </a:cubicBezTo>
                <a:lnTo>
                  <a:pt x="292476" y="242570"/>
                </a:lnTo>
                <a:lnTo>
                  <a:pt x="227706" y="0"/>
                </a:lnTo>
                <a:lnTo>
                  <a:pt x="573328" y="242570"/>
                </a:lnTo>
                <a:lnTo>
                  <a:pt x="2202026" y="242570"/>
                </a:lnTo>
                <a:cubicBezTo>
                  <a:pt x="2258710" y="242570"/>
                  <a:pt x="2304661" y="288521"/>
                  <a:pt x="2304661" y="345205"/>
                </a:cubicBezTo>
                <a:lnTo>
                  <a:pt x="2304661" y="1147641"/>
                </a:lnTo>
                <a:cubicBezTo>
                  <a:pt x="2304661" y="1204325"/>
                  <a:pt x="2258710" y="1250276"/>
                  <a:pt x="2202026" y="1250276"/>
                </a:cubicBezTo>
                <a:close/>
              </a:path>
            </a:pathLst>
          </a:custGeom>
          <a:gradFill>
            <a:gsLst>
              <a:gs pos="0">
                <a:schemeClr val="accent4">
                  <a:lumMod val="29000"/>
                  <a:lumOff val="71000"/>
                </a:schemeClr>
              </a:gs>
              <a:gs pos="100000">
                <a:schemeClr val="accent4">
                  <a:lumMod val="29000"/>
                  <a:lumOff val="71000"/>
                </a:schemeClr>
              </a:gs>
            </a:gsLst>
            <a:lin ang="54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25" name="任意多边形: 形状 24">
            <a:extLst>
              <a:ext uri="{FF2B5EF4-FFF2-40B4-BE49-F238E27FC236}">
                <a16:creationId xmlns:a16="http://schemas.microsoft.com/office/drawing/2014/main" id="{7D658F32-530E-4B37-86D5-6F7EFAB28D77}"/>
              </a:ext>
            </a:extLst>
          </p:cNvPr>
          <p:cNvSpPr/>
          <p:nvPr/>
        </p:nvSpPr>
        <p:spPr>
          <a:xfrm flipV="1">
            <a:off x="6623056" y="2926337"/>
            <a:ext cx="684037" cy="468088"/>
          </a:xfrm>
          <a:custGeom>
            <a:avLst/>
            <a:gdLst>
              <a:gd name="connsiteX0" fmla="*/ 2202026 w 2304661"/>
              <a:gd name="connsiteY0" fmla="*/ 1250276 h 1250276"/>
              <a:gd name="connsiteX1" fmla="*/ 102635 w 2304661"/>
              <a:gd name="connsiteY1" fmla="*/ 1250276 h 1250276"/>
              <a:gd name="connsiteX2" fmla="*/ 0 w 2304661"/>
              <a:gd name="connsiteY2" fmla="*/ 1147641 h 1250276"/>
              <a:gd name="connsiteX3" fmla="*/ 0 w 2304661"/>
              <a:gd name="connsiteY3" fmla="*/ 345205 h 1250276"/>
              <a:gd name="connsiteX4" fmla="*/ 102635 w 2304661"/>
              <a:gd name="connsiteY4" fmla="*/ 242570 h 1250276"/>
              <a:gd name="connsiteX5" fmla="*/ 292476 w 2304661"/>
              <a:gd name="connsiteY5" fmla="*/ 242570 h 1250276"/>
              <a:gd name="connsiteX6" fmla="*/ 227706 w 2304661"/>
              <a:gd name="connsiteY6" fmla="*/ 0 h 1250276"/>
              <a:gd name="connsiteX7" fmla="*/ 573328 w 2304661"/>
              <a:gd name="connsiteY7" fmla="*/ 242570 h 1250276"/>
              <a:gd name="connsiteX8" fmla="*/ 2202026 w 2304661"/>
              <a:gd name="connsiteY8" fmla="*/ 242570 h 1250276"/>
              <a:gd name="connsiteX9" fmla="*/ 2304661 w 2304661"/>
              <a:gd name="connsiteY9" fmla="*/ 345205 h 1250276"/>
              <a:gd name="connsiteX10" fmla="*/ 2304661 w 2304661"/>
              <a:gd name="connsiteY10" fmla="*/ 1147641 h 1250276"/>
              <a:gd name="connsiteX11" fmla="*/ 2202026 w 2304661"/>
              <a:gd name="connsiteY11" fmla="*/ 1250276 h 1250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04661" h="1250276">
                <a:moveTo>
                  <a:pt x="2202026" y="1250276"/>
                </a:moveTo>
                <a:lnTo>
                  <a:pt x="102635" y="1250276"/>
                </a:lnTo>
                <a:cubicBezTo>
                  <a:pt x="45951" y="1250276"/>
                  <a:pt x="0" y="1204325"/>
                  <a:pt x="0" y="1147641"/>
                </a:cubicBezTo>
                <a:lnTo>
                  <a:pt x="0" y="345205"/>
                </a:lnTo>
                <a:cubicBezTo>
                  <a:pt x="0" y="288521"/>
                  <a:pt x="45951" y="242570"/>
                  <a:pt x="102635" y="242570"/>
                </a:cubicBezTo>
                <a:lnTo>
                  <a:pt x="292476" y="242570"/>
                </a:lnTo>
                <a:lnTo>
                  <a:pt x="227706" y="0"/>
                </a:lnTo>
                <a:lnTo>
                  <a:pt x="573328" y="242570"/>
                </a:lnTo>
                <a:lnTo>
                  <a:pt x="2202026" y="242570"/>
                </a:lnTo>
                <a:cubicBezTo>
                  <a:pt x="2258710" y="242570"/>
                  <a:pt x="2304661" y="288521"/>
                  <a:pt x="2304661" y="345205"/>
                </a:cubicBezTo>
                <a:lnTo>
                  <a:pt x="2304661" y="1147641"/>
                </a:lnTo>
                <a:cubicBezTo>
                  <a:pt x="2304661" y="1204325"/>
                  <a:pt x="2258710" y="1250276"/>
                  <a:pt x="2202026" y="1250276"/>
                </a:cubicBezTo>
                <a:close/>
              </a:path>
            </a:pathLst>
          </a:custGeom>
          <a:gradFill>
            <a:gsLst>
              <a:gs pos="0">
                <a:schemeClr val="accent4">
                  <a:lumMod val="29000"/>
                  <a:lumOff val="71000"/>
                </a:schemeClr>
              </a:gs>
              <a:gs pos="100000">
                <a:schemeClr val="accent4">
                  <a:lumMod val="29000"/>
                  <a:lumOff val="71000"/>
                </a:schemeClr>
              </a:gs>
            </a:gsLst>
            <a:lin ang="54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spTree>
    <p:extLst>
      <p:ext uri="{BB962C8B-B14F-4D97-AF65-F5344CB8AC3E}">
        <p14:creationId xmlns:p14="http://schemas.microsoft.com/office/powerpoint/2010/main" val="383332253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1B2A1EE0-7298-443D-8706-782D5FC90D36}"/>
              </a:ext>
            </a:extLst>
          </p:cNvPr>
          <p:cNvSpPr>
            <a:spLocks noGrp="1"/>
          </p:cNvSpPr>
          <p:nvPr>
            <p:ph type="body" sz="quarter" idx="10"/>
          </p:nvPr>
        </p:nvSpPr>
        <p:spPr/>
        <p:txBody>
          <a:bodyPr/>
          <a:lstStyle/>
          <a:p>
            <a:r>
              <a:rPr lang="zh-CN" altLang="en-US" dirty="0"/>
              <a:t>政务新媒体聚焦社会现实</a:t>
            </a:r>
          </a:p>
        </p:txBody>
      </p:sp>
      <p:sp>
        <p:nvSpPr>
          <p:cNvPr id="10" name="矩形: 圆角 9">
            <a:extLst>
              <a:ext uri="{FF2B5EF4-FFF2-40B4-BE49-F238E27FC236}">
                <a16:creationId xmlns:a16="http://schemas.microsoft.com/office/drawing/2014/main" id="{D4576549-3886-4EA3-95DD-D012E265F913}"/>
              </a:ext>
            </a:extLst>
          </p:cNvPr>
          <p:cNvSpPr/>
          <p:nvPr/>
        </p:nvSpPr>
        <p:spPr>
          <a:xfrm>
            <a:off x="1452880" y="1778000"/>
            <a:ext cx="3345120" cy="4079875"/>
          </a:xfrm>
          <a:prstGeom prst="roundRect">
            <a:avLst>
              <a:gd name="adj" fmla="val 2955"/>
            </a:avLst>
          </a:prstGeom>
          <a:solidFill>
            <a:schemeClr val="accent2"/>
          </a:solidFill>
          <a:ln>
            <a:noFill/>
          </a:ln>
          <a:effectLst>
            <a:outerShdw blurRad="2032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1" name="椭圆 10">
            <a:extLst>
              <a:ext uri="{FF2B5EF4-FFF2-40B4-BE49-F238E27FC236}">
                <a16:creationId xmlns:a16="http://schemas.microsoft.com/office/drawing/2014/main" id="{F5F91F8F-7D75-4CB8-A9C3-74DF88F8E0B8}"/>
              </a:ext>
            </a:extLst>
          </p:cNvPr>
          <p:cNvSpPr/>
          <p:nvPr/>
        </p:nvSpPr>
        <p:spPr>
          <a:xfrm>
            <a:off x="2622520" y="4556738"/>
            <a:ext cx="1005840" cy="1005840"/>
          </a:xfrm>
          <a:prstGeom prst="ellipse">
            <a:avLst/>
          </a:prstGeom>
          <a:gradFill>
            <a:gsLst>
              <a:gs pos="0">
                <a:schemeClr val="accent3">
                  <a:lumMod val="80000"/>
                  <a:lumOff val="20000"/>
                </a:schemeClr>
              </a:gs>
              <a:gs pos="100000">
                <a:schemeClr val="accent3">
                  <a:lumMod val="80000"/>
                </a:schemeClr>
              </a:gs>
            </a:gsLst>
            <a:lin ang="2700000" scaled="0"/>
          </a:gradFill>
          <a:ln>
            <a:noFill/>
          </a:ln>
          <a:effectLst>
            <a:outerShdw blurRad="165100" dist="381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2" name="文本框 11">
            <a:extLst>
              <a:ext uri="{FF2B5EF4-FFF2-40B4-BE49-F238E27FC236}">
                <a16:creationId xmlns:a16="http://schemas.microsoft.com/office/drawing/2014/main" id="{C16C0F81-B37B-43BD-9510-6CFCA3BE42E6}"/>
              </a:ext>
            </a:extLst>
          </p:cNvPr>
          <p:cNvSpPr txBox="1"/>
          <p:nvPr/>
        </p:nvSpPr>
        <p:spPr>
          <a:xfrm>
            <a:off x="2456026" y="2310787"/>
            <a:ext cx="1281120" cy="396583"/>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FFFFFF"/>
                </a:solidFill>
                <a:effectLst/>
                <a:uLnTx/>
                <a:uFillTx/>
                <a:latin typeface="微软雅黑"/>
                <a:ea typeface="微软雅黑"/>
                <a:cs typeface="+mn-cs"/>
              </a:rPr>
              <a:t>A</a:t>
            </a:r>
            <a:r>
              <a:rPr kumimoji="0" lang="zh-CN" altLang="en-US" sz="1800" b="1" i="0" u="none" strike="noStrike" kern="1200" cap="none" spc="0" normalizeH="0" baseline="0" noProof="0" dirty="0">
                <a:ln>
                  <a:noFill/>
                </a:ln>
                <a:solidFill>
                  <a:srgbClr val="FFFFFF"/>
                </a:solidFill>
                <a:effectLst/>
                <a:uLnTx/>
                <a:uFillTx/>
                <a:latin typeface="微软雅黑"/>
                <a:ea typeface="微软雅黑"/>
                <a:cs typeface="+mn-cs"/>
              </a:rPr>
              <a:t>类政务号</a:t>
            </a:r>
          </a:p>
        </p:txBody>
      </p:sp>
      <p:sp>
        <p:nvSpPr>
          <p:cNvPr id="13" name="文本框 12">
            <a:extLst>
              <a:ext uri="{FF2B5EF4-FFF2-40B4-BE49-F238E27FC236}">
                <a16:creationId xmlns:a16="http://schemas.microsoft.com/office/drawing/2014/main" id="{FB3AC8E0-4FA9-4AA9-B5B1-6DBD3EEC87BA}"/>
              </a:ext>
            </a:extLst>
          </p:cNvPr>
          <p:cNvSpPr txBox="1"/>
          <p:nvPr/>
        </p:nvSpPr>
        <p:spPr>
          <a:xfrm>
            <a:off x="2622739" y="2907019"/>
            <a:ext cx="1005404" cy="1156407"/>
          </a:xfrm>
          <a:prstGeom prst="rect">
            <a:avLst/>
          </a:prstGeom>
          <a:noFill/>
        </p:spPr>
        <p:txBody>
          <a:bodyPr wrap="none" rtlCol="0">
            <a:spAutoFit/>
          </a:bodyPr>
          <a:lstStyle/>
          <a:p>
            <a:pPr marL="0" marR="0" lvl="0" indent="0" algn="ctr" defTabSz="914400" rtl="0" eaLnBrk="1" fontAlgn="auto" latinLnBrk="0" hangingPunct="0">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Arial"/>
                <a:ea typeface="微软雅黑"/>
                <a:cs typeface="+mn-cs"/>
              </a:rPr>
              <a:t>话题引导</a:t>
            </a:r>
            <a:endParaRPr kumimoji="0" lang="en-US" altLang="zh-CN" sz="1600" b="0" i="0" u="none" strike="noStrike" kern="1200" cap="none" spc="0" normalizeH="0" baseline="0" noProof="0" dirty="0">
              <a:ln>
                <a:noFill/>
              </a:ln>
              <a:solidFill>
                <a:srgbClr val="FFFFFF"/>
              </a:solidFill>
              <a:effectLst/>
              <a:uLnTx/>
              <a:uFillTx/>
              <a:latin typeface="Arial"/>
              <a:ea typeface="微软雅黑"/>
              <a:cs typeface="+mn-cs"/>
            </a:endParaRPr>
          </a:p>
          <a:p>
            <a:pPr marL="0" marR="0" lvl="0" indent="0" algn="ctr" defTabSz="914400" rtl="0" eaLnBrk="1" fontAlgn="auto" latinLnBrk="0" hangingPunct="0">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Arial"/>
                <a:ea typeface="微软雅黑"/>
                <a:cs typeface="+mn-cs"/>
              </a:rPr>
              <a:t>直播带货</a:t>
            </a:r>
            <a:endParaRPr kumimoji="0" lang="en-US" altLang="zh-CN" sz="1600" b="0" i="0" u="none" strike="noStrike" kern="1200" cap="none" spc="0" normalizeH="0" baseline="0" noProof="0" dirty="0">
              <a:ln>
                <a:noFill/>
              </a:ln>
              <a:solidFill>
                <a:srgbClr val="FFFFFF"/>
              </a:solidFill>
              <a:effectLst/>
              <a:uLnTx/>
              <a:uFillTx/>
              <a:latin typeface="Arial"/>
              <a:ea typeface="微软雅黑"/>
              <a:cs typeface="+mn-cs"/>
            </a:endParaRPr>
          </a:p>
          <a:p>
            <a:pPr marL="0" marR="0" lvl="0" indent="0" algn="ctr" defTabSz="914400" rtl="0" eaLnBrk="1" fontAlgn="auto" latinLnBrk="0" hangingPunct="0">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Arial"/>
                <a:ea typeface="微软雅黑"/>
                <a:cs typeface="+mn-cs"/>
              </a:rPr>
              <a:t>文旅宣传</a:t>
            </a:r>
          </a:p>
        </p:txBody>
      </p:sp>
      <p:sp>
        <p:nvSpPr>
          <p:cNvPr id="15" name="矩形: 圆角 14">
            <a:extLst>
              <a:ext uri="{FF2B5EF4-FFF2-40B4-BE49-F238E27FC236}">
                <a16:creationId xmlns:a16="http://schemas.microsoft.com/office/drawing/2014/main" id="{9F37E584-2BFE-456F-862A-E40E62C5FBB3}"/>
              </a:ext>
            </a:extLst>
          </p:cNvPr>
          <p:cNvSpPr/>
          <p:nvPr/>
        </p:nvSpPr>
        <p:spPr>
          <a:xfrm>
            <a:off x="7394000" y="1778000"/>
            <a:ext cx="3345120" cy="4079875"/>
          </a:xfrm>
          <a:prstGeom prst="roundRect">
            <a:avLst>
              <a:gd name="adj" fmla="val 2955"/>
            </a:avLst>
          </a:prstGeom>
          <a:solidFill>
            <a:schemeClr val="accent2"/>
          </a:solidFill>
          <a:ln>
            <a:noFill/>
          </a:ln>
          <a:effectLst>
            <a:outerShdw blurRad="2032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6" name="椭圆 15">
            <a:extLst>
              <a:ext uri="{FF2B5EF4-FFF2-40B4-BE49-F238E27FC236}">
                <a16:creationId xmlns:a16="http://schemas.microsoft.com/office/drawing/2014/main" id="{4DB420D1-0DDF-4B73-98BE-2A505C565E52}"/>
              </a:ext>
            </a:extLst>
          </p:cNvPr>
          <p:cNvSpPr/>
          <p:nvPr/>
        </p:nvSpPr>
        <p:spPr>
          <a:xfrm>
            <a:off x="8563640" y="4556738"/>
            <a:ext cx="1005840" cy="1005840"/>
          </a:xfrm>
          <a:prstGeom prst="ellipse">
            <a:avLst/>
          </a:prstGeom>
          <a:gradFill>
            <a:gsLst>
              <a:gs pos="0">
                <a:schemeClr val="accent3">
                  <a:lumMod val="80000"/>
                  <a:lumOff val="20000"/>
                </a:schemeClr>
              </a:gs>
              <a:gs pos="100000">
                <a:schemeClr val="accent3">
                  <a:lumMod val="80000"/>
                </a:schemeClr>
              </a:gs>
            </a:gsLst>
            <a:lin ang="2700000" scaled="0"/>
          </a:gradFill>
          <a:ln>
            <a:noFill/>
          </a:ln>
          <a:effectLst>
            <a:outerShdw blurRad="165100" dist="381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pic>
        <p:nvPicPr>
          <p:cNvPr id="9" name="图片 8">
            <a:extLst>
              <a:ext uri="{FF2B5EF4-FFF2-40B4-BE49-F238E27FC236}">
                <a16:creationId xmlns:a16="http://schemas.microsoft.com/office/drawing/2014/main" id="{FC9071AE-EE25-4B74-8E5A-2DBEFE8D9616}"/>
              </a:ext>
            </a:extLst>
          </p:cNvPr>
          <p:cNvPicPr>
            <a:picLocks noChangeAspect="1"/>
          </p:cNvPicPr>
          <p:nvPr/>
        </p:nvPicPr>
        <p:blipFill>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tretch>
            <a:fillRect/>
          </a:stretch>
        </p:blipFill>
        <p:spPr>
          <a:xfrm>
            <a:off x="8848819" y="4840221"/>
            <a:ext cx="442502" cy="442502"/>
          </a:xfrm>
          <a:prstGeom prst="rect">
            <a:avLst/>
          </a:prstGeom>
        </p:spPr>
      </p:pic>
      <p:sp>
        <p:nvSpPr>
          <p:cNvPr id="17" name="文本框 16">
            <a:extLst>
              <a:ext uri="{FF2B5EF4-FFF2-40B4-BE49-F238E27FC236}">
                <a16:creationId xmlns:a16="http://schemas.microsoft.com/office/drawing/2014/main" id="{13C08B5B-9656-4A5B-A3CA-7BA9B21694D5}"/>
              </a:ext>
            </a:extLst>
          </p:cNvPr>
          <p:cNvSpPr txBox="1"/>
          <p:nvPr/>
        </p:nvSpPr>
        <p:spPr>
          <a:xfrm>
            <a:off x="8397146" y="2310787"/>
            <a:ext cx="1263487" cy="396583"/>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FFFFFF"/>
                </a:solidFill>
                <a:effectLst/>
                <a:uLnTx/>
                <a:uFillTx/>
                <a:latin typeface="微软雅黑"/>
                <a:ea typeface="微软雅黑"/>
                <a:cs typeface="+mn-cs"/>
              </a:rPr>
              <a:t>C</a:t>
            </a:r>
            <a:r>
              <a:rPr kumimoji="0" lang="zh-CN" altLang="en-US" sz="1800" b="1" i="0" u="none" strike="noStrike" kern="1200" cap="none" spc="0" normalizeH="0" baseline="0" noProof="0" dirty="0">
                <a:ln>
                  <a:noFill/>
                </a:ln>
                <a:solidFill>
                  <a:srgbClr val="FFFFFF"/>
                </a:solidFill>
                <a:effectLst/>
                <a:uLnTx/>
                <a:uFillTx/>
                <a:latin typeface="微软雅黑"/>
                <a:ea typeface="微软雅黑"/>
                <a:cs typeface="+mn-cs"/>
              </a:rPr>
              <a:t>类政务号</a:t>
            </a:r>
          </a:p>
        </p:txBody>
      </p:sp>
      <p:sp>
        <p:nvSpPr>
          <p:cNvPr id="18" name="文本框 17">
            <a:extLst>
              <a:ext uri="{FF2B5EF4-FFF2-40B4-BE49-F238E27FC236}">
                <a16:creationId xmlns:a16="http://schemas.microsoft.com/office/drawing/2014/main" id="{836A2A47-119F-4358-BF41-1983D9C3274E}"/>
              </a:ext>
            </a:extLst>
          </p:cNvPr>
          <p:cNvSpPr txBox="1"/>
          <p:nvPr/>
        </p:nvSpPr>
        <p:spPr>
          <a:xfrm>
            <a:off x="8256082" y="2907019"/>
            <a:ext cx="1620957" cy="1156407"/>
          </a:xfrm>
          <a:prstGeom prst="rect">
            <a:avLst/>
          </a:prstGeom>
          <a:noFill/>
        </p:spPr>
        <p:txBody>
          <a:bodyPr wrap="none" rtlCol="0">
            <a:spAutoFit/>
          </a:bodyPr>
          <a:lstStyle/>
          <a:p>
            <a:pPr marL="0" marR="0" lvl="0" indent="0" algn="ctr" defTabSz="914400" rtl="0" eaLnBrk="1" fontAlgn="auto" latinLnBrk="0" hangingPunct="0">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Arial"/>
                <a:ea typeface="微软雅黑"/>
                <a:cs typeface="+mn-cs"/>
              </a:rPr>
              <a:t>直播“政”能量</a:t>
            </a:r>
            <a:endParaRPr kumimoji="0" lang="en-US" altLang="zh-CN" sz="1600" b="0" i="0" u="none" strike="noStrike" kern="1200" cap="none" spc="0" normalizeH="0" baseline="0" noProof="0" dirty="0">
              <a:ln>
                <a:noFill/>
              </a:ln>
              <a:solidFill>
                <a:srgbClr val="FFFFFF"/>
              </a:solidFill>
              <a:effectLst/>
              <a:uLnTx/>
              <a:uFillTx/>
              <a:latin typeface="Arial"/>
              <a:ea typeface="微软雅黑"/>
              <a:cs typeface="+mn-cs"/>
            </a:endParaRPr>
          </a:p>
          <a:p>
            <a:pPr marL="0" marR="0" lvl="0" indent="0" algn="ctr" defTabSz="914400" rtl="0" eaLnBrk="1" fontAlgn="auto" latinLnBrk="0" hangingPunct="0">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Arial"/>
                <a:ea typeface="微软雅黑"/>
                <a:cs typeface="+mn-cs"/>
              </a:rPr>
              <a:t>助力乡村振兴</a:t>
            </a:r>
            <a:endParaRPr kumimoji="0" lang="en-US" altLang="zh-CN" sz="1600" b="0" i="0" u="none" strike="noStrike" kern="1200" cap="none" spc="0" normalizeH="0" baseline="0" noProof="0" dirty="0">
              <a:ln>
                <a:noFill/>
              </a:ln>
              <a:solidFill>
                <a:srgbClr val="FFFFFF"/>
              </a:solidFill>
              <a:effectLst/>
              <a:uLnTx/>
              <a:uFillTx/>
              <a:latin typeface="Arial"/>
              <a:ea typeface="微软雅黑"/>
              <a:cs typeface="+mn-cs"/>
            </a:endParaRPr>
          </a:p>
          <a:p>
            <a:pPr marL="0" marR="0" lvl="0" indent="0" algn="ctr" defTabSz="914400" rtl="0" eaLnBrk="1" fontAlgn="auto" latinLnBrk="0" hangingPunct="0">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Arial"/>
                <a:ea typeface="微软雅黑"/>
                <a:cs typeface="+mn-cs"/>
              </a:rPr>
              <a:t>科普防护知识</a:t>
            </a:r>
          </a:p>
        </p:txBody>
      </p:sp>
      <p:sp>
        <p:nvSpPr>
          <p:cNvPr id="3" name="矩形: 圆角 2">
            <a:extLst>
              <a:ext uri="{FF2B5EF4-FFF2-40B4-BE49-F238E27FC236}">
                <a16:creationId xmlns:a16="http://schemas.microsoft.com/office/drawing/2014/main" id="{4089B6C5-499E-44E4-8EDB-31BB2AFEEDE3}"/>
              </a:ext>
            </a:extLst>
          </p:cNvPr>
          <p:cNvSpPr/>
          <p:nvPr/>
        </p:nvSpPr>
        <p:spPr>
          <a:xfrm>
            <a:off x="4450080" y="1295422"/>
            <a:ext cx="3291840" cy="4562454"/>
          </a:xfrm>
          <a:prstGeom prst="roundRect">
            <a:avLst>
              <a:gd name="adj" fmla="val 2955"/>
            </a:avLst>
          </a:prstGeom>
          <a:solidFill>
            <a:schemeClr val="accent3"/>
          </a:solidFill>
          <a:ln>
            <a:noFill/>
          </a:ln>
          <a:effectLst>
            <a:outerShdw blurRad="2032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4" name="椭圆 3">
            <a:extLst>
              <a:ext uri="{FF2B5EF4-FFF2-40B4-BE49-F238E27FC236}">
                <a16:creationId xmlns:a16="http://schemas.microsoft.com/office/drawing/2014/main" id="{95229580-0863-4E41-B02F-F04D2CA1C831}"/>
              </a:ext>
            </a:extLst>
          </p:cNvPr>
          <p:cNvSpPr/>
          <p:nvPr/>
        </p:nvSpPr>
        <p:spPr>
          <a:xfrm>
            <a:off x="5573953" y="4556738"/>
            <a:ext cx="1005840" cy="1005840"/>
          </a:xfrm>
          <a:prstGeom prst="ellipse">
            <a:avLst/>
          </a:prstGeom>
          <a:gradFill>
            <a:gsLst>
              <a:gs pos="0">
                <a:schemeClr val="accent4"/>
              </a:gs>
              <a:gs pos="100000">
                <a:schemeClr val="accent3">
                  <a:lumMod val="80000"/>
                </a:schemeClr>
              </a:gs>
            </a:gsLst>
            <a:lin ang="2700000" scaled="0"/>
          </a:gradFill>
          <a:ln>
            <a:noFill/>
          </a:ln>
          <a:effectLst>
            <a:outerShdw blurRad="165100" dist="381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5" name="文本框 4">
            <a:extLst>
              <a:ext uri="{FF2B5EF4-FFF2-40B4-BE49-F238E27FC236}">
                <a16:creationId xmlns:a16="http://schemas.microsoft.com/office/drawing/2014/main" id="{0A81A81F-77B5-4646-9DA8-FD43BE2D9B46}"/>
              </a:ext>
            </a:extLst>
          </p:cNvPr>
          <p:cNvSpPr txBox="1"/>
          <p:nvPr/>
        </p:nvSpPr>
        <p:spPr>
          <a:xfrm>
            <a:off x="5554826" y="1998089"/>
            <a:ext cx="1265090" cy="396583"/>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FFFFFF"/>
                </a:solidFill>
                <a:effectLst/>
                <a:uLnTx/>
                <a:uFillTx/>
                <a:latin typeface="微软雅黑"/>
                <a:ea typeface="微软雅黑"/>
                <a:cs typeface="+mn-cs"/>
              </a:rPr>
              <a:t>B</a:t>
            </a:r>
            <a:r>
              <a:rPr kumimoji="0" lang="zh-CN" altLang="en-US" sz="1800" b="1" i="0" u="none" strike="noStrike" kern="1200" cap="none" spc="0" normalizeH="0" baseline="0" noProof="0" dirty="0">
                <a:ln>
                  <a:noFill/>
                </a:ln>
                <a:solidFill>
                  <a:srgbClr val="FFFFFF"/>
                </a:solidFill>
                <a:effectLst/>
                <a:uLnTx/>
                <a:uFillTx/>
                <a:latin typeface="微软雅黑"/>
                <a:ea typeface="微软雅黑"/>
                <a:cs typeface="+mn-cs"/>
              </a:rPr>
              <a:t>类政务号</a:t>
            </a:r>
          </a:p>
        </p:txBody>
      </p:sp>
      <p:sp>
        <p:nvSpPr>
          <p:cNvPr id="6" name="文本框 5">
            <a:extLst>
              <a:ext uri="{FF2B5EF4-FFF2-40B4-BE49-F238E27FC236}">
                <a16:creationId xmlns:a16="http://schemas.microsoft.com/office/drawing/2014/main" id="{BD1C33FF-78BF-483F-B356-9B485DF41395}"/>
              </a:ext>
            </a:extLst>
          </p:cNvPr>
          <p:cNvSpPr txBox="1"/>
          <p:nvPr/>
        </p:nvSpPr>
        <p:spPr>
          <a:xfrm>
            <a:off x="5182929" y="2556997"/>
            <a:ext cx="1826142" cy="1525739"/>
          </a:xfrm>
          <a:prstGeom prst="rect">
            <a:avLst/>
          </a:prstGeom>
          <a:noFill/>
        </p:spPr>
        <p:txBody>
          <a:bodyPr wrap="none" rtlCol="0">
            <a:spAutoFit/>
          </a:bodyPr>
          <a:lstStyle/>
          <a:p>
            <a:pPr marL="0" marR="0" lvl="0" indent="0" algn="ctr" defTabSz="914400" rtl="0" eaLnBrk="1" fontAlgn="auto" latinLnBrk="0" hangingPunct="0">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Arial"/>
                <a:ea typeface="微软雅黑"/>
                <a:cs typeface="+mn-cs"/>
              </a:rPr>
              <a:t>政民交流互动</a:t>
            </a:r>
            <a:endParaRPr kumimoji="0" lang="en-US" altLang="zh-CN" sz="1600" b="0" i="0" u="none" strike="noStrike" kern="1200" cap="none" spc="0" normalizeH="0" baseline="0" noProof="0" dirty="0">
              <a:ln>
                <a:noFill/>
              </a:ln>
              <a:solidFill>
                <a:srgbClr val="FFFFFF"/>
              </a:solidFill>
              <a:effectLst/>
              <a:uLnTx/>
              <a:uFillTx/>
              <a:latin typeface="Arial"/>
              <a:ea typeface="微软雅黑"/>
              <a:cs typeface="+mn-cs"/>
            </a:endParaRPr>
          </a:p>
          <a:p>
            <a:pPr marL="0" marR="0" lvl="0" indent="0" algn="ctr" defTabSz="914400" rtl="0" eaLnBrk="1" fontAlgn="auto" latinLnBrk="0" hangingPunct="0">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Arial"/>
                <a:ea typeface="微软雅黑"/>
                <a:cs typeface="+mn-cs"/>
              </a:rPr>
              <a:t>政务信息公开</a:t>
            </a:r>
            <a:endParaRPr kumimoji="0" lang="en-US" altLang="zh-CN" sz="1600" b="0" i="0" u="none" strike="noStrike" kern="1200" cap="none" spc="0" normalizeH="0" baseline="0" noProof="0" dirty="0">
              <a:ln>
                <a:noFill/>
              </a:ln>
              <a:solidFill>
                <a:srgbClr val="FFFFFF"/>
              </a:solidFill>
              <a:effectLst/>
              <a:uLnTx/>
              <a:uFillTx/>
              <a:latin typeface="Arial"/>
              <a:ea typeface="微软雅黑"/>
              <a:cs typeface="+mn-cs"/>
            </a:endParaRPr>
          </a:p>
          <a:p>
            <a:pPr marL="0" marR="0" lvl="0" indent="0" algn="ctr" defTabSz="914400" rtl="0" eaLnBrk="1" fontAlgn="auto" latinLnBrk="0" hangingPunct="0">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Arial"/>
                <a:ea typeface="微软雅黑"/>
                <a:cs typeface="+mn-cs"/>
              </a:rPr>
              <a:t>整合物资募捐渠道</a:t>
            </a:r>
            <a:endParaRPr kumimoji="0" lang="en-US" altLang="zh-CN" sz="1600" b="0" i="0" u="none" strike="noStrike" kern="1200" cap="none" spc="0" normalizeH="0" baseline="0" noProof="0" dirty="0">
              <a:ln>
                <a:noFill/>
              </a:ln>
              <a:solidFill>
                <a:srgbClr val="FFFFFF"/>
              </a:solidFill>
              <a:effectLst/>
              <a:uLnTx/>
              <a:uFillTx/>
              <a:latin typeface="Arial"/>
              <a:ea typeface="微软雅黑"/>
              <a:cs typeface="+mn-cs"/>
            </a:endParaRPr>
          </a:p>
          <a:p>
            <a:pPr marL="0" marR="0" lvl="0" indent="0" algn="ctr" defTabSz="914400" rtl="0" eaLnBrk="1" fontAlgn="auto" latinLnBrk="0" hangingPunct="0">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Arial"/>
                <a:ea typeface="微软雅黑"/>
                <a:cs typeface="+mn-cs"/>
              </a:rPr>
              <a:t>搭建网络求助平台</a:t>
            </a:r>
          </a:p>
        </p:txBody>
      </p:sp>
      <p:pic>
        <p:nvPicPr>
          <p:cNvPr id="7" name="图片 6">
            <a:extLst>
              <a:ext uri="{FF2B5EF4-FFF2-40B4-BE49-F238E27FC236}">
                <a16:creationId xmlns:a16="http://schemas.microsoft.com/office/drawing/2014/main" id="{14B8C2D2-F6B3-48CF-9D91-8119AA25A9D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771928" y="4754713"/>
            <a:ext cx="609890" cy="609890"/>
          </a:xfrm>
          <a:prstGeom prst="rect">
            <a:avLst/>
          </a:prstGeom>
        </p:spPr>
      </p:pic>
      <p:pic>
        <p:nvPicPr>
          <p:cNvPr id="20" name="图片 19">
            <a:extLst>
              <a:ext uri="{FF2B5EF4-FFF2-40B4-BE49-F238E27FC236}">
                <a16:creationId xmlns:a16="http://schemas.microsoft.com/office/drawing/2014/main" id="{41E885BE-9867-4C48-AE4C-7D82047A8868}"/>
              </a:ext>
            </a:extLst>
          </p:cNvPr>
          <p:cNvPicPr>
            <a:picLocks noChangeAspect="1"/>
          </p:cNvPicPr>
          <p:nvPr/>
        </p:nvPicPr>
        <p:blipFill>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tretch>
            <a:fillRect/>
          </a:stretch>
        </p:blipFill>
        <p:spPr>
          <a:xfrm>
            <a:off x="2904189" y="4838407"/>
            <a:ext cx="442502" cy="442502"/>
          </a:xfrm>
          <a:prstGeom prst="rect">
            <a:avLst/>
          </a:prstGeom>
        </p:spPr>
      </p:pic>
    </p:spTree>
    <p:extLst>
      <p:ext uri="{BB962C8B-B14F-4D97-AF65-F5344CB8AC3E}">
        <p14:creationId xmlns:p14="http://schemas.microsoft.com/office/powerpoint/2010/main" val="24108152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55FE05CE-86E3-409D-8149-E6E8750BC969}"/>
              </a:ext>
            </a:extLst>
          </p:cNvPr>
          <p:cNvSpPr>
            <a:spLocks noGrp="1"/>
          </p:cNvSpPr>
          <p:nvPr>
            <p:ph type="body" sz="quarter" idx="10"/>
          </p:nvPr>
        </p:nvSpPr>
        <p:spPr/>
        <p:txBody>
          <a:bodyPr/>
          <a:lstStyle/>
          <a:p>
            <a:r>
              <a:rPr lang="zh-CN" altLang="en-US" dirty="0"/>
              <a:t>行政互联网的新应急模式</a:t>
            </a:r>
          </a:p>
        </p:txBody>
      </p:sp>
      <p:sp>
        <p:nvSpPr>
          <p:cNvPr id="29" name="任意多边形: 形状 28">
            <a:extLst>
              <a:ext uri="{FF2B5EF4-FFF2-40B4-BE49-F238E27FC236}">
                <a16:creationId xmlns:a16="http://schemas.microsoft.com/office/drawing/2014/main" id="{C0946A59-8558-4FD2-8A07-D4A2C8962265}"/>
              </a:ext>
            </a:extLst>
          </p:cNvPr>
          <p:cNvSpPr/>
          <p:nvPr/>
        </p:nvSpPr>
        <p:spPr>
          <a:xfrm>
            <a:off x="2384128" y="4162246"/>
            <a:ext cx="7423744" cy="2695754"/>
          </a:xfrm>
          <a:custGeom>
            <a:avLst/>
            <a:gdLst>
              <a:gd name="connsiteX0" fmla="*/ 3711872 w 7423744"/>
              <a:gd name="connsiteY0" fmla="*/ 0 h 2695754"/>
              <a:gd name="connsiteX1" fmla="*/ 7347173 w 7423744"/>
              <a:gd name="connsiteY1" fmla="*/ 2473927 h 2695754"/>
              <a:gd name="connsiteX2" fmla="*/ 7423744 w 7423744"/>
              <a:gd name="connsiteY2" fmla="*/ 2695754 h 2695754"/>
              <a:gd name="connsiteX3" fmla="*/ 0 w 7423744"/>
              <a:gd name="connsiteY3" fmla="*/ 2695754 h 2695754"/>
              <a:gd name="connsiteX4" fmla="*/ 76572 w 7423744"/>
              <a:gd name="connsiteY4" fmla="*/ 2473927 h 2695754"/>
              <a:gd name="connsiteX5" fmla="*/ 3711872 w 7423744"/>
              <a:gd name="connsiteY5" fmla="*/ 0 h 269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23744" h="2695754">
                <a:moveTo>
                  <a:pt x="3711872" y="0"/>
                </a:moveTo>
                <a:cubicBezTo>
                  <a:pt x="5363604" y="0"/>
                  <a:pt x="6775894" y="1025167"/>
                  <a:pt x="7347173" y="2473927"/>
                </a:cubicBezTo>
                <a:lnTo>
                  <a:pt x="7423744" y="2695754"/>
                </a:lnTo>
                <a:lnTo>
                  <a:pt x="0" y="2695754"/>
                </a:lnTo>
                <a:lnTo>
                  <a:pt x="76572" y="2473927"/>
                </a:lnTo>
                <a:cubicBezTo>
                  <a:pt x="647851" y="1025167"/>
                  <a:pt x="2060142" y="0"/>
                  <a:pt x="371187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6" name="弧形 5">
            <a:extLst>
              <a:ext uri="{FF2B5EF4-FFF2-40B4-BE49-F238E27FC236}">
                <a16:creationId xmlns:a16="http://schemas.microsoft.com/office/drawing/2014/main" id="{933EA924-917B-434B-A2ED-A1E1698E46FD}"/>
              </a:ext>
            </a:extLst>
          </p:cNvPr>
          <p:cNvSpPr/>
          <p:nvPr/>
        </p:nvSpPr>
        <p:spPr>
          <a:xfrm>
            <a:off x="1188720" y="3288209"/>
            <a:ext cx="9814560" cy="9814560"/>
          </a:xfrm>
          <a:prstGeom prst="arc">
            <a:avLst>
              <a:gd name="adj1" fmla="val 11730269"/>
              <a:gd name="adj2" fmla="val 20670739"/>
            </a:avLst>
          </a:prstGeom>
          <a:ln w="635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 name="弧形 11">
            <a:extLst>
              <a:ext uri="{FF2B5EF4-FFF2-40B4-BE49-F238E27FC236}">
                <a16:creationId xmlns:a16="http://schemas.microsoft.com/office/drawing/2014/main" id="{BEC7CA23-E9B1-410A-9BB1-55DB866D99F7}"/>
              </a:ext>
            </a:extLst>
          </p:cNvPr>
          <p:cNvSpPr/>
          <p:nvPr/>
        </p:nvSpPr>
        <p:spPr>
          <a:xfrm>
            <a:off x="-579120" y="2090611"/>
            <a:ext cx="13350240" cy="13350240"/>
          </a:xfrm>
          <a:prstGeom prst="arc">
            <a:avLst>
              <a:gd name="adj1" fmla="val 12231015"/>
              <a:gd name="adj2" fmla="val 20181920"/>
            </a:avLst>
          </a:prstGeom>
          <a:ln w="635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3" name="椭圆 12">
            <a:extLst>
              <a:ext uri="{FF2B5EF4-FFF2-40B4-BE49-F238E27FC236}">
                <a16:creationId xmlns:a16="http://schemas.microsoft.com/office/drawing/2014/main" id="{927C2E68-7B38-4DDA-B3C2-64F9DE2A7A21}"/>
              </a:ext>
            </a:extLst>
          </p:cNvPr>
          <p:cNvSpPr/>
          <p:nvPr/>
        </p:nvSpPr>
        <p:spPr>
          <a:xfrm>
            <a:off x="1645188" y="4852361"/>
            <a:ext cx="890948" cy="890948"/>
          </a:xfrm>
          <a:prstGeom prst="ellipse">
            <a:avLst/>
          </a:prstGeom>
          <a:solidFill>
            <a:schemeClr val="bg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4" name="椭圆 13">
            <a:extLst>
              <a:ext uri="{FF2B5EF4-FFF2-40B4-BE49-F238E27FC236}">
                <a16:creationId xmlns:a16="http://schemas.microsoft.com/office/drawing/2014/main" id="{A3612F40-844E-44E6-BB86-2F7FCE35C8C7}"/>
              </a:ext>
            </a:extLst>
          </p:cNvPr>
          <p:cNvSpPr/>
          <p:nvPr/>
        </p:nvSpPr>
        <p:spPr>
          <a:xfrm>
            <a:off x="5650526" y="2874031"/>
            <a:ext cx="890948" cy="890948"/>
          </a:xfrm>
          <a:prstGeom prst="ellipse">
            <a:avLst/>
          </a:prstGeom>
          <a:solidFill>
            <a:schemeClr val="bg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5" name="椭圆 14">
            <a:extLst>
              <a:ext uri="{FF2B5EF4-FFF2-40B4-BE49-F238E27FC236}">
                <a16:creationId xmlns:a16="http://schemas.microsoft.com/office/drawing/2014/main" id="{089E1832-5D86-4321-B816-B808F9C3C812}"/>
              </a:ext>
            </a:extLst>
          </p:cNvPr>
          <p:cNvSpPr/>
          <p:nvPr/>
        </p:nvSpPr>
        <p:spPr>
          <a:xfrm>
            <a:off x="9655864" y="5016636"/>
            <a:ext cx="890948" cy="890948"/>
          </a:xfrm>
          <a:prstGeom prst="ellipse">
            <a:avLst/>
          </a:prstGeom>
          <a:solidFill>
            <a:schemeClr val="bg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6" name="文本框 15">
            <a:extLst>
              <a:ext uri="{FF2B5EF4-FFF2-40B4-BE49-F238E27FC236}">
                <a16:creationId xmlns:a16="http://schemas.microsoft.com/office/drawing/2014/main" id="{E3F23A2C-895B-4CD1-876F-C915E16C7107}"/>
              </a:ext>
            </a:extLst>
          </p:cNvPr>
          <p:cNvSpPr txBox="1"/>
          <p:nvPr/>
        </p:nvSpPr>
        <p:spPr>
          <a:xfrm>
            <a:off x="1724341" y="5116662"/>
            <a:ext cx="731290" cy="362343"/>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00000"/>
                </a:solidFill>
                <a:effectLst/>
                <a:uLnTx/>
                <a:uFillTx/>
                <a:latin typeface="Arial"/>
                <a:ea typeface="微软雅黑"/>
                <a:cs typeface="+mn-cs"/>
              </a:rPr>
              <a:t>A</a:t>
            </a: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平台</a:t>
            </a:r>
          </a:p>
        </p:txBody>
      </p:sp>
      <p:sp>
        <p:nvSpPr>
          <p:cNvPr id="17" name="文本框 16">
            <a:extLst>
              <a:ext uri="{FF2B5EF4-FFF2-40B4-BE49-F238E27FC236}">
                <a16:creationId xmlns:a16="http://schemas.microsoft.com/office/drawing/2014/main" id="{F7094E97-DE53-49CC-9E79-C8A80E7002B1}"/>
              </a:ext>
            </a:extLst>
          </p:cNvPr>
          <p:cNvSpPr txBox="1"/>
          <p:nvPr/>
        </p:nvSpPr>
        <p:spPr>
          <a:xfrm>
            <a:off x="5730355" y="3123663"/>
            <a:ext cx="731290" cy="362343"/>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00000"/>
                </a:solidFill>
                <a:effectLst/>
                <a:uLnTx/>
                <a:uFillTx/>
                <a:latin typeface="Arial"/>
                <a:ea typeface="微软雅黑"/>
                <a:cs typeface="+mn-cs"/>
              </a:rPr>
              <a:t>B</a:t>
            </a: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平台</a:t>
            </a:r>
          </a:p>
        </p:txBody>
      </p:sp>
      <p:sp>
        <p:nvSpPr>
          <p:cNvPr id="18" name="文本框 17">
            <a:extLst>
              <a:ext uri="{FF2B5EF4-FFF2-40B4-BE49-F238E27FC236}">
                <a16:creationId xmlns:a16="http://schemas.microsoft.com/office/drawing/2014/main" id="{DF483890-79D1-4018-9CB6-E41924A5B340}"/>
              </a:ext>
            </a:extLst>
          </p:cNvPr>
          <p:cNvSpPr txBox="1"/>
          <p:nvPr/>
        </p:nvSpPr>
        <p:spPr>
          <a:xfrm>
            <a:off x="9749946" y="5276118"/>
            <a:ext cx="742511" cy="362343"/>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00000"/>
                </a:solidFill>
                <a:effectLst/>
                <a:uLnTx/>
                <a:uFillTx/>
                <a:latin typeface="Arial"/>
                <a:ea typeface="微软雅黑"/>
                <a:cs typeface="+mn-cs"/>
              </a:rPr>
              <a:t>C</a:t>
            </a: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平台</a:t>
            </a:r>
          </a:p>
        </p:txBody>
      </p:sp>
      <p:sp>
        <p:nvSpPr>
          <p:cNvPr id="19" name="椭圆 18">
            <a:extLst>
              <a:ext uri="{FF2B5EF4-FFF2-40B4-BE49-F238E27FC236}">
                <a16:creationId xmlns:a16="http://schemas.microsoft.com/office/drawing/2014/main" id="{BE2BCF79-ABC2-422A-AF03-CC67D8DC9FA3}"/>
              </a:ext>
            </a:extLst>
          </p:cNvPr>
          <p:cNvSpPr/>
          <p:nvPr/>
        </p:nvSpPr>
        <p:spPr>
          <a:xfrm>
            <a:off x="1021041" y="3208375"/>
            <a:ext cx="1133560" cy="1133560"/>
          </a:xfrm>
          <a:prstGeom prst="ellipse">
            <a:avLst/>
          </a:prstGeom>
          <a:solidFill>
            <a:schemeClr val="bg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rgbClr val="FFFFFF"/>
              </a:solidFill>
              <a:effectLst/>
              <a:uLnTx/>
              <a:uFillTx/>
              <a:latin typeface="Arial"/>
              <a:ea typeface="微软雅黑"/>
              <a:cs typeface="+mn-cs"/>
            </a:endParaRPr>
          </a:p>
        </p:txBody>
      </p:sp>
      <p:sp>
        <p:nvSpPr>
          <p:cNvPr id="20" name="文本框 19">
            <a:extLst>
              <a:ext uri="{FF2B5EF4-FFF2-40B4-BE49-F238E27FC236}">
                <a16:creationId xmlns:a16="http://schemas.microsoft.com/office/drawing/2014/main" id="{CCE201A1-1961-4C0D-91C4-E96AD932A575}"/>
              </a:ext>
            </a:extLst>
          </p:cNvPr>
          <p:cNvSpPr txBox="1"/>
          <p:nvPr/>
        </p:nvSpPr>
        <p:spPr>
          <a:xfrm>
            <a:off x="1084583" y="3444289"/>
            <a:ext cx="1005403" cy="657809"/>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疫情风险</a:t>
            </a:r>
            <a:endParaRPr kumimoji="0" lang="en-US" altLang="zh-CN" sz="1600" b="0" i="0" u="none" strike="noStrike" kern="1200" cap="none" spc="0" normalizeH="0" baseline="0" noProof="0" dirty="0">
              <a:ln>
                <a:noFill/>
              </a:ln>
              <a:solidFill>
                <a:srgbClr val="000000"/>
              </a:solidFill>
              <a:effectLst/>
              <a:uLnTx/>
              <a:uFillTx/>
              <a:latin typeface="Arial"/>
              <a:ea typeface="微软雅黑"/>
              <a:cs typeface="+mn-cs"/>
            </a:endParaRPr>
          </a:p>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等级查询</a:t>
            </a:r>
          </a:p>
        </p:txBody>
      </p:sp>
      <p:sp>
        <p:nvSpPr>
          <p:cNvPr id="21" name="椭圆 20">
            <a:extLst>
              <a:ext uri="{FF2B5EF4-FFF2-40B4-BE49-F238E27FC236}">
                <a16:creationId xmlns:a16="http://schemas.microsoft.com/office/drawing/2014/main" id="{1F0322F2-6D85-4112-B337-0ECCD9399521}"/>
              </a:ext>
            </a:extLst>
          </p:cNvPr>
          <p:cNvSpPr/>
          <p:nvPr/>
        </p:nvSpPr>
        <p:spPr>
          <a:xfrm>
            <a:off x="3611841" y="1806559"/>
            <a:ext cx="1133560" cy="1133560"/>
          </a:xfrm>
          <a:prstGeom prst="ellipse">
            <a:avLst/>
          </a:prstGeom>
          <a:solidFill>
            <a:schemeClr val="bg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2" name="文本框 21">
            <a:extLst>
              <a:ext uri="{FF2B5EF4-FFF2-40B4-BE49-F238E27FC236}">
                <a16:creationId xmlns:a16="http://schemas.microsoft.com/office/drawing/2014/main" id="{36551D72-D46B-4706-926F-32018349E410}"/>
              </a:ext>
            </a:extLst>
          </p:cNvPr>
          <p:cNvSpPr txBox="1"/>
          <p:nvPr/>
        </p:nvSpPr>
        <p:spPr>
          <a:xfrm>
            <a:off x="3675919" y="2079797"/>
            <a:ext cx="1005404" cy="657809"/>
          </a:xfrm>
          <a:prstGeom prst="rect">
            <a:avLst/>
          </a:prstGeom>
          <a:noFill/>
        </p:spPr>
        <p:txBody>
          <a:bodyPr wrap="none" rtlCol="0">
            <a:spAutoFit/>
          </a:bodyPr>
          <a:lstStyle/>
          <a:p>
            <a:pPr marL="0" marR="0" lvl="0" indent="0" algn="ctr"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疫情防控</a:t>
            </a:r>
            <a:endParaRPr kumimoji="0" lang="en-US" altLang="zh-CN" sz="1600" b="0" i="0" u="none" strike="noStrike" kern="1200" cap="none" spc="0" normalizeH="0" baseline="0" noProof="0" dirty="0">
              <a:ln>
                <a:noFill/>
              </a:ln>
              <a:solidFill>
                <a:srgbClr val="000000"/>
              </a:solidFill>
              <a:effectLst/>
              <a:uLnTx/>
              <a:uFillTx/>
              <a:latin typeface="Arial"/>
              <a:ea typeface="微软雅黑"/>
              <a:cs typeface="+mn-cs"/>
            </a:endParaRPr>
          </a:p>
          <a:p>
            <a:pPr marL="0" marR="0" lvl="0" indent="0" algn="ctr"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行程卡</a:t>
            </a:r>
          </a:p>
        </p:txBody>
      </p:sp>
      <p:sp>
        <p:nvSpPr>
          <p:cNvPr id="23" name="椭圆 22">
            <a:extLst>
              <a:ext uri="{FF2B5EF4-FFF2-40B4-BE49-F238E27FC236}">
                <a16:creationId xmlns:a16="http://schemas.microsoft.com/office/drawing/2014/main" id="{82501DE8-15CA-45E7-AC4A-6919AA5ED6A4}"/>
              </a:ext>
            </a:extLst>
          </p:cNvPr>
          <p:cNvSpPr/>
          <p:nvPr/>
        </p:nvSpPr>
        <p:spPr>
          <a:xfrm>
            <a:off x="7446601" y="1806559"/>
            <a:ext cx="1133560" cy="1133560"/>
          </a:xfrm>
          <a:prstGeom prst="ellipse">
            <a:avLst/>
          </a:prstGeom>
          <a:solidFill>
            <a:schemeClr val="bg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4" name="文本框 23">
            <a:extLst>
              <a:ext uri="{FF2B5EF4-FFF2-40B4-BE49-F238E27FC236}">
                <a16:creationId xmlns:a16="http://schemas.microsoft.com/office/drawing/2014/main" id="{7080A82B-DB43-4289-885A-BECD110F5224}"/>
              </a:ext>
            </a:extLst>
          </p:cNvPr>
          <p:cNvSpPr txBox="1"/>
          <p:nvPr/>
        </p:nvSpPr>
        <p:spPr>
          <a:xfrm>
            <a:off x="7510679" y="2051804"/>
            <a:ext cx="1005404" cy="657809"/>
          </a:xfrm>
          <a:prstGeom prst="rect">
            <a:avLst/>
          </a:prstGeom>
          <a:noFill/>
        </p:spPr>
        <p:txBody>
          <a:bodyPr wrap="none" rtlCol="0">
            <a:spAutoFit/>
          </a:bodyPr>
          <a:lstStyle/>
          <a:p>
            <a:pPr marL="0" marR="0" lvl="0" indent="0" algn="ctr"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疫情防控</a:t>
            </a:r>
            <a:endParaRPr kumimoji="0" lang="en-US" altLang="zh-CN" sz="1600" b="0" i="0" u="none" strike="noStrike" kern="1200" cap="none" spc="0" normalizeH="0" baseline="0" noProof="0" dirty="0">
              <a:ln>
                <a:noFill/>
              </a:ln>
              <a:solidFill>
                <a:srgbClr val="000000"/>
              </a:solidFill>
              <a:effectLst/>
              <a:uLnTx/>
              <a:uFillTx/>
              <a:latin typeface="Arial"/>
              <a:ea typeface="微软雅黑"/>
              <a:cs typeface="+mn-cs"/>
            </a:endParaRPr>
          </a:p>
          <a:p>
            <a:pPr marL="0" marR="0" lvl="0" indent="0" algn="ctr"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健康码</a:t>
            </a:r>
          </a:p>
        </p:txBody>
      </p:sp>
      <p:sp>
        <p:nvSpPr>
          <p:cNvPr id="25" name="椭圆 24">
            <a:extLst>
              <a:ext uri="{FF2B5EF4-FFF2-40B4-BE49-F238E27FC236}">
                <a16:creationId xmlns:a16="http://schemas.microsoft.com/office/drawing/2014/main" id="{EFA618C4-8077-4BA2-AACA-94D258D7DFDD}"/>
              </a:ext>
            </a:extLst>
          </p:cNvPr>
          <p:cNvSpPr/>
          <p:nvPr/>
        </p:nvSpPr>
        <p:spPr>
          <a:xfrm>
            <a:off x="9864683" y="3198488"/>
            <a:ext cx="1133560" cy="1133560"/>
          </a:xfrm>
          <a:prstGeom prst="ellipse">
            <a:avLst/>
          </a:prstGeom>
          <a:solidFill>
            <a:schemeClr val="bg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6" name="文本框 25">
            <a:extLst>
              <a:ext uri="{FF2B5EF4-FFF2-40B4-BE49-F238E27FC236}">
                <a16:creationId xmlns:a16="http://schemas.microsoft.com/office/drawing/2014/main" id="{B01017ED-BE28-432C-8D5D-3D4DCE0B4509}"/>
              </a:ext>
            </a:extLst>
          </p:cNvPr>
          <p:cNvSpPr txBox="1"/>
          <p:nvPr/>
        </p:nvSpPr>
        <p:spPr>
          <a:xfrm>
            <a:off x="9952064" y="3453064"/>
            <a:ext cx="1005403" cy="657809"/>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疫苗接种</a:t>
            </a:r>
            <a:endParaRPr kumimoji="0" lang="en-US" altLang="zh-CN" sz="1600" b="0" i="0" u="none" strike="noStrike" kern="1200" cap="none" spc="0" normalizeH="0" baseline="0" noProof="0" dirty="0">
              <a:ln>
                <a:noFill/>
              </a:ln>
              <a:solidFill>
                <a:srgbClr val="000000"/>
              </a:solidFill>
              <a:effectLst/>
              <a:uLnTx/>
              <a:uFillTx/>
              <a:latin typeface="Arial"/>
              <a:ea typeface="微软雅黑"/>
              <a:cs typeface="+mn-cs"/>
            </a:endParaRPr>
          </a:p>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查询预约</a:t>
            </a:r>
          </a:p>
        </p:txBody>
      </p:sp>
      <p:sp>
        <p:nvSpPr>
          <p:cNvPr id="27" name="文本框 26">
            <a:extLst>
              <a:ext uri="{FF2B5EF4-FFF2-40B4-BE49-F238E27FC236}">
                <a16:creationId xmlns:a16="http://schemas.microsoft.com/office/drawing/2014/main" id="{7ED25FAC-13BA-4013-BC15-67730146C910}"/>
              </a:ext>
            </a:extLst>
          </p:cNvPr>
          <p:cNvSpPr txBox="1"/>
          <p:nvPr/>
        </p:nvSpPr>
        <p:spPr>
          <a:xfrm>
            <a:off x="4849505" y="4910009"/>
            <a:ext cx="2492990" cy="728982"/>
          </a:xfrm>
          <a:prstGeom prst="rect">
            <a:avLst/>
          </a:prstGeom>
          <a:noFill/>
        </p:spPr>
        <p:txBody>
          <a:bodyPr wrap="none" rtlCol="0">
            <a:spAutoFit/>
          </a:bodyPr>
          <a:lstStyle/>
          <a:p>
            <a:pPr marL="0" marR="0" lvl="0" indent="0" algn="ctr" defTabSz="914400" rtl="0" eaLnBrk="1" fontAlgn="auto" latinLnBrk="0" hangingPunct="0">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FFFFFF"/>
                </a:solidFill>
                <a:effectLst/>
                <a:uLnTx/>
                <a:uFillTx/>
                <a:latin typeface="微软雅黑"/>
                <a:ea typeface="微软雅黑"/>
                <a:cs typeface="+mn-cs"/>
              </a:rPr>
              <a:t>打造权威信息查询平台</a:t>
            </a:r>
            <a:endParaRPr kumimoji="0" lang="en-US" altLang="zh-CN" sz="1800" b="1"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0">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FFFFFF"/>
                </a:solidFill>
                <a:effectLst/>
                <a:uLnTx/>
                <a:uFillTx/>
                <a:latin typeface="微软雅黑"/>
                <a:ea typeface="微软雅黑"/>
                <a:cs typeface="+mn-cs"/>
              </a:rPr>
              <a:t>涵盖多方面民生服务</a:t>
            </a:r>
          </a:p>
        </p:txBody>
      </p:sp>
    </p:spTree>
    <p:extLst>
      <p:ext uri="{BB962C8B-B14F-4D97-AF65-F5344CB8AC3E}">
        <p14:creationId xmlns:p14="http://schemas.microsoft.com/office/powerpoint/2010/main" val="253386238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A1B4D027-8B81-460A-83C7-1C6CF8E8A7D7}"/>
              </a:ext>
            </a:extLst>
          </p:cNvPr>
          <p:cNvSpPr>
            <a:spLocks noGrp="1"/>
          </p:cNvSpPr>
          <p:nvPr>
            <p:ph type="body" sz="quarter" idx="10"/>
          </p:nvPr>
        </p:nvSpPr>
        <p:spPr/>
        <p:txBody>
          <a:bodyPr/>
          <a:lstStyle/>
          <a:p>
            <a:r>
              <a:rPr lang="zh-CN" altLang="en-US" dirty="0"/>
              <a:t>短视频助力知识传播</a:t>
            </a:r>
          </a:p>
        </p:txBody>
      </p:sp>
      <p:sp>
        <p:nvSpPr>
          <p:cNvPr id="12" name="矩形: 圆角 11">
            <a:extLst>
              <a:ext uri="{FF2B5EF4-FFF2-40B4-BE49-F238E27FC236}">
                <a16:creationId xmlns:a16="http://schemas.microsoft.com/office/drawing/2014/main" id="{DB2470F7-99FA-476A-8156-85B32FC9C291}"/>
              </a:ext>
            </a:extLst>
          </p:cNvPr>
          <p:cNvSpPr/>
          <p:nvPr/>
        </p:nvSpPr>
        <p:spPr>
          <a:xfrm>
            <a:off x="891988" y="1337522"/>
            <a:ext cx="10408023" cy="4087906"/>
          </a:xfrm>
          <a:prstGeom prst="roundRect">
            <a:avLst>
              <a:gd name="adj" fmla="val 2908"/>
            </a:avLst>
          </a:prstGeom>
          <a:solidFill>
            <a:schemeClr val="bg1"/>
          </a:solidFill>
          <a:ln w="12700">
            <a:solidFill>
              <a:schemeClr val="accent2"/>
            </a:solidFill>
          </a:ln>
          <a:effectLst>
            <a:outerShdw blurRad="355600" algn="ctr" rotWithShape="0">
              <a:schemeClr val="accent2">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pic>
        <p:nvPicPr>
          <p:cNvPr id="4" name="图片 3">
            <a:extLst>
              <a:ext uri="{FF2B5EF4-FFF2-40B4-BE49-F238E27FC236}">
                <a16:creationId xmlns:a16="http://schemas.microsoft.com/office/drawing/2014/main" id="{72DA7085-9076-4924-9E9A-1F47CBFF96A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14391" t="13612" r="34494" b="14305"/>
          <a:stretch/>
        </p:blipFill>
        <p:spPr>
          <a:xfrm>
            <a:off x="8294964" y="2082160"/>
            <a:ext cx="3005048" cy="3381687"/>
          </a:xfrm>
          <a:prstGeom prst="rect">
            <a:avLst/>
          </a:prstGeom>
        </p:spPr>
      </p:pic>
      <p:sp>
        <p:nvSpPr>
          <p:cNvPr id="5" name="文本框 4">
            <a:extLst>
              <a:ext uri="{FF2B5EF4-FFF2-40B4-BE49-F238E27FC236}">
                <a16:creationId xmlns:a16="http://schemas.microsoft.com/office/drawing/2014/main" id="{B26A60D9-AA8C-4FF1-960A-23D1BE5C2CA7}"/>
              </a:ext>
            </a:extLst>
          </p:cNvPr>
          <p:cNvSpPr txBox="1"/>
          <p:nvPr/>
        </p:nvSpPr>
        <p:spPr>
          <a:xfrm>
            <a:off x="5469066" y="1880173"/>
            <a:ext cx="1152880" cy="362343"/>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000000"/>
                </a:solidFill>
                <a:effectLst/>
                <a:uLnTx/>
                <a:uFillTx/>
                <a:latin typeface="Arial"/>
                <a:ea typeface="微软雅黑"/>
                <a:cs typeface="+mn-cs"/>
              </a:rPr>
              <a:t>视频平台</a:t>
            </a:r>
            <a:r>
              <a:rPr kumimoji="0" lang="en-US" altLang="zh-CN" sz="1600" b="1" i="0" u="none" strike="noStrike" kern="1200" cap="none" spc="0" normalizeH="0" baseline="0" noProof="0" dirty="0">
                <a:ln>
                  <a:noFill/>
                </a:ln>
                <a:solidFill>
                  <a:srgbClr val="000000"/>
                </a:solidFill>
                <a:effectLst/>
                <a:uLnTx/>
                <a:uFillTx/>
                <a:latin typeface="Arial"/>
                <a:ea typeface="微软雅黑"/>
                <a:cs typeface="+mn-cs"/>
              </a:rPr>
              <a:t>A</a:t>
            </a:r>
            <a:endParaRPr kumimoji="0" lang="zh-CN" altLang="en-US" sz="1600" b="1"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6" name="文本框 5">
            <a:extLst>
              <a:ext uri="{FF2B5EF4-FFF2-40B4-BE49-F238E27FC236}">
                <a16:creationId xmlns:a16="http://schemas.microsoft.com/office/drawing/2014/main" id="{3DEBBDF4-AA1D-41FC-AC00-CACF08722D09}"/>
              </a:ext>
            </a:extLst>
          </p:cNvPr>
          <p:cNvSpPr txBox="1"/>
          <p:nvPr/>
        </p:nvSpPr>
        <p:spPr>
          <a:xfrm>
            <a:off x="5080338" y="2227386"/>
            <a:ext cx="2031325" cy="362343"/>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成为视频类搜索工具</a:t>
            </a:r>
          </a:p>
        </p:txBody>
      </p:sp>
      <p:sp>
        <p:nvSpPr>
          <p:cNvPr id="7" name="文本框 6">
            <a:extLst>
              <a:ext uri="{FF2B5EF4-FFF2-40B4-BE49-F238E27FC236}">
                <a16:creationId xmlns:a16="http://schemas.microsoft.com/office/drawing/2014/main" id="{17A66A42-65BA-48FC-96A2-69640DA3E4A0}"/>
              </a:ext>
            </a:extLst>
          </p:cNvPr>
          <p:cNvSpPr txBox="1"/>
          <p:nvPr/>
        </p:nvSpPr>
        <p:spPr>
          <a:xfrm>
            <a:off x="5456241" y="3043518"/>
            <a:ext cx="1152880" cy="362343"/>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000000"/>
                </a:solidFill>
                <a:effectLst/>
                <a:uLnTx/>
                <a:uFillTx/>
                <a:latin typeface="Arial"/>
                <a:ea typeface="微软雅黑"/>
                <a:cs typeface="+mn-cs"/>
              </a:rPr>
              <a:t>视频平台</a:t>
            </a:r>
            <a:r>
              <a:rPr kumimoji="0" lang="en-US" altLang="zh-CN" sz="1600" b="1" i="0" u="none" strike="noStrike" kern="1200" cap="none" spc="0" normalizeH="0" baseline="0" noProof="0" dirty="0">
                <a:ln>
                  <a:noFill/>
                </a:ln>
                <a:solidFill>
                  <a:srgbClr val="000000"/>
                </a:solidFill>
                <a:effectLst/>
                <a:uLnTx/>
                <a:uFillTx/>
                <a:latin typeface="Arial"/>
                <a:ea typeface="微软雅黑"/>
                <a:cs typeface="+mn-cs"/>
              </a:rPr>
              <a:t>B</a:t>
            </a:r>
            <a:endParaRPr kumimoji="0" lang="zh-CN" altLang="en-US" sz="1600" b="1"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8" name="文本框 7">
            <a:extLst>
              <a:ext uri="{FF2B5EF4-FFF2-40B4-BE49-F238E27FC236}">
                <a16:creationId xmlns:a16="http://schemas.microsoft.com/office/drawing/2014/main" id="{2BC54B33-12E7-49A8-BEC3-A2CD373E2AFB}"/>
              </a:ext>
            </a:extLst>
          </p:cNvPr>
          <p:cNvSpPr txBox="1"/>
          <p:nvPr/>
        </p:nvSpPr>
        <p:spPr>
          <a:xfrm>
            <a:off x="4977745" y="3390731"/>
            <a:ext cx="2236510" cy="362343"/>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资源全方位向视频倾斜</a:t>
            </a:r>
          </a:p>
        </p:txBody>
      </p:sp>
      <p:sp>
        <p:nvSpPr>
          <p:cNvPr id="9" name="文本框 8">
            <a:extLst>
              <a:ext uri="{FF2B5EF4-FFF2-40B4-BE49-F238E27FC236}">
                <a16:creationId xmlns:a16="http://schemas.microsoft.com/office/drawing/2014/main" id="{77986FC2-3F9F-4518-BD18-A0B7AB0C8DEC}"/>
              </a:ext>
            </a:extLst>
          </p:cNvPr>
          <p:cNvSpPr txBox="1"/>
          <p:nvPr/>
        </p:nvSpPr>
        <p:spPr>
          <a:xfrm>
            <a:off x="5443418" y="4206863"/>
            <a:ext cx="1152880" cy="362343"/>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000000"/>
                </a:solidFill>
                <a:effectLst/>
                <a:uLnTx/>
                <a:uFillTx/>
                <a:latin typeface="Arial"/>
                <a:ea typeface="微软雅黑"/>
                <a:cs typeface="+mn-cs"/>
              </a:rPr>
              <a:t>视频平台</a:t>
            </a:r>
            <a:r>
              <a:rPr kumimoji="0" lang="en-US" altLang="zh-CN" sz="1600" b="1" i="0" u="none" strike="noStrike" kern="1200" cap="none" spc="0" normalizeH="0" baseline="0" noProof="0" dirty="0">
                <a:ln>
                  <a:noFill/>
                </a:ln>
                <a:solidFill>
                  <a:srgbClr val="000000"/>
                </a:solidFill>
                <a:effectLst/>
                <a:uLnTx/>
                <a:uFillTx/>
                <a:latin typeface="Arial"/>
                <a:ea typeface="微软雅黑"/>
                <a:cs typeface="+mn-cs"/>
              </a:rPr>
              <a:t>C</a:t>
            </a:r>
            <a:endParaRPr kumimoji="0" lang="zh-CN" altLang="en-US" sz="1600" b="1"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10" name="文本框 9">
            <a:extLst>
              <a:ext uri="{FF2B5EF4-FFF2-40B4-BE49-F238E27FC236}">
                <a16:creationId xmlns:a16="http://schemas.microsoft.com/office/drawing/2014/main" id="{44694267-D213-4A87-8598-559EFB12EA6E}"/>
              </a:ext>
            </a:extLst>
          </p:cNvPr>
          <p:cNvSpPr txBox="1"/>
          <p:nvPr/>
        </p:nvSpPr>
        <p:spPr>
          <a:xfrm>
            <a:off x="4875153" y="4554076"/>
            <a:ext cx="2441694" cy="362343"/>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拓宽日常生活的知识边界</a:t>
            </a:r>
          </a:p>
        </p:txBody>
      </p:sp>
      <p:pic>
        <p:nvPicPr>
          <p:cNvPr id="20" name="图片 19">
            <a:extLst>
              <a:ext uri="{FF2B5EF4-FFF2-40B4-BE49-F238E27FC236}">
                <a16:creationId xmlns:a16="http://schemas.microsoft.com/office/drawing/2014/main" id="{2110CF9B-6DF5-4119-A3B0-029510369CB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491348" y="2299776"/>
            <a:ext cx="2803583" cy="2154114"/>
          </a:xfrm>
          <a:prstGeom prst="rect">
            <a:avLst/>
          </a:prstGeom>
        </p:spPr>
      </p:pic>
      <p:pic>
        <p:nvPicPr>
          <p:cNvPr id="21" name="图片 20">
            <a:extLst>
              <a:ext uri="{FF2B5EF4-FFF2-40B4-BE49-F238E27FC236}">
                <a16:creationId xmlns:a16="http://schemas.microsoft.com/office/drawing/2014/main" id="{4B3C9276-4B58-443C-918B-1D96EECB7E3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34253" t="13612" r="14631" b="14305"/>
          <a:stretch/>
        </p:blipFill>
        <p:spPr>
          <a:xfrm>
            <a:off x="891988" y="2082160"/>
            <a:ext cx="3005049" cy="3381687"/>
          </a:xfrm>
          <a:prstGeom prst="rect">
            <a:avLst/>
          </a:prstGeom>
        </p:spPr>
      </p:pic>
      <p:pic>
        <p:nvPicPr>
          <p:cNvPr id="25" name="图片 24">
            <a:extLst>
              <a:ext uri="{FF2B5EF4-FFF2-40B4-BE49-F238E27FC236}">
                <a16:creationId xmlns:a16="http://schemas.microsoft.com/office/drawing/2014/main" id="{FB2773F3-FA62-45B8-B75E-6E83739F4A8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99609" y="2297236"/>
            <a:ext cx="2818760" cy="2163473"/>
          </a:xfrm>
          <a:prstGeom prst="rect">
            <a:avLst/>
          </a:prstGeom>
        </p:spPr>
      </p:pic>
    </p:spTree>
    <p:extLst>
      <p:ext uri="{BB962C8B-B14F-4D97-AF65-F5344CB8AC3E}">
        <p14:creationId xmlns:p14="http://schemas.microsoft.com/office/powerpoint/2010/main" val="421104646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4695D395-5E0A-4CD2-8F27-FCDCB5ABE134}"/>
              </a:ext>
            </a:extLst>
          </p:cNvPr>
          <p:cNvSpPr>
            <a:spLocks noGrp="1"/>
          </p:cNvSpPr>
          <p:nvPr>
            <p:ph type="body" sz="quarter" idx="10"/>
          </p:nvPr>
        </p:nvSpPr>
        <p:spPr/>
        <p:txBody>
          <a:bodyPr/>
          <a:lstStyle/>
          <a:p>
            <a:r>
              <a:rPr lang="zh-CN" altLang="en-US" dirty="0"/>
              <a:t>媒介明星</a:t>
            </a:r>
            <a:r>
              <a:rPr lang="en-US" altLang="zh-CN" dirty="0"/>
              <a:t>—COL</a:t>
            </a:r>
            <a:r>
              <a:rPr lang="zh-CN" altLang="en-US" dirty="0"/>
              <a:t>群体兴起</a:t>
            </a:r>
          </a:p>
        </p:txBody>
      </p:sp>
      <p:sp>
        <p:nvSpPr>
          <p:cNvPr id="10" name="任意多边形: 形状 9">
            <a:extLst>
              <a:ext uri="{FF2B5EF4-FFF2-40B4-BE49-F238E27FC236}">
                <a16:creationId xmlns:a16="http://schemas.microsoft.com/office/drawing/2014/main" id="{D7E3BDA8-02D4-4EC1-9DED-23C6E884C45A}"/>
              </a:ext>
            </a:extLst>
          </p:cNvPr>
          <p:cNvSpPr/>
          <p:nvPr/>
        </p:nvSpPr>
        <p:spPr>
          <a:xfrm flipH="1" flipV="1">
            <a:off x="3803142" y="2615950"/>
            <a:ext cx="1454195" cy="617721"/>
          </a:xfrm>
          <a:custGeom>
            <a:avLst/>
            <a:gdLst>
              <a:gd name="connsiteX0" fmla="*/ 1667672 w 1668008"/>
              <a:gd name="connsiteY0" fmla="*/ 1061692 h 1061692"/>
              <a:gd name="connsiteX1" fmla="*/ 834004 w 1668008"/>
              <a:gd name="connsiteY1" fmla="*/ 860130 h 1061692"/>
              <a:gd name="connsiteX2" fmla="*/ 336 w 1668008"/>
              <a:gd name="connsiteY2" fmla="*/ 1061692 h 1061692"/>
              <a:gd name="connsiteX3" fmla="*/ 336 w 1668008"/>
              <a:gd name="connsiteY3" fmla="*/ 530846 h 1061692"/>
              <a:gd name="connsiteX4" fmla="*/ 336 w 1668008"/>
              <a:gd name="connsiteY4" fmla="*/ 0 h 1061692"/>
              <a:gd name="connsiteX5" fmla="*/ 834004 w 1668008"/>
              <a:gd name="connsiteY5" fmla="*/ 201563 h 1061692"/>
              <a:gd name="connsiteX6" fmla="*/ 1667672 w 1668008"/>
              <a:gd name="connsiteY6" fmla="*/ 0 h 1061692"/>
              <a:gd name="connsiteX7" fmla="*/ 1667672 w 1668008"/>
              <a:gd name="connsiteY7" fmla="*/ 530846 h 1061692"/>
              <a:gd name="connsiteX8" fmla="*/ 1667672 w 1668008"/>
              <a:gd name="connsiteY8" fmla="*/ 1061692 h 1061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8008" h="1061692">
                <a:moveTo>
                  <a:pt x="1667672" y="1061692"/>
                </a:moveTo>
                <a:cubicBezTo>
                  <a:pt x="1275848" y="859512"/>
                  <a:pt x="1085522" y="874700"/>
                  <a:pt x="834004" y="860130"/>
                </a:cubicBezTo>
                <a:cubicBezTo>
                  <a:pt x="582486" y="874700"/>
                  <a:pt x="392160" y="859512"/>
                  <a:pt x="336" y="1061692"/>
                </a:cubicBezTo>
                <a:cubicBezTo>
                  <a:pt x="-831" y="884167"/>
                  <a:pt x="1503" y="708371"/>
                  <a:pt x="336" y="530846"/>
                </a:cubicBezTo>
                <a:cubicBezTo>
                  <a:pt x="1503" y="353321"/>
                  <a:pt x="-831" y="177525"/>
                  <a:pt x="336" y="0"/>
                </a:cubicBezTo>
                <a:cubicBezTo>
                  <a:pt x="392160" y="202180"/>
                  <a:pt x="582486" y="186992"/>
                  <a:pt x="834004" y="201563"/>
                </a:cubicBezTo>
                <a:cubicBezTo>
                  <a:pt x="1085522" y="186992"/>
                  <a:pt x="1275848" y="202180"/>
                  <a:pt x="1667672" y="0"/>
                </a:cubicBezTo>
                <a:cubicBezTo>
                  <a:pt x="1668839" y="177525"/>
                  <a:pt x="1666505" y="353321"/>
                  <a:pt x="1667672" y="530846"/>
                </a:cubicBezTo>
                <a:cubicBezTo>
                  <a:pt x="1666505" y="708371"/>
                  <a:pt x="1668839" y="884167"/>
                  <a:pt x="1667672" y="1061692"/>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3" name="任意多边形: 形状 12">
            <a:extLst>
              <a:ext uri="{FF2B5EF4-FFF2-40B4-BE49-F238E27FC236}">
                <a16:creationId xmlns:a16="http://schemas.microsoft.com/office/drawing/2014/main" id="{CB7E2545-9834-4DF0-95F9-854E3C32F060}"/>
              </a:ext>
            </a:extLst>
          </p:cNvPr>
          <p:cNvSpPr/>
          <p:nvPr/>
        </p:nvSpPr>
        <p:spPr>
          <a:xfrm flipH="1" flipV="1">
            <a:off x="6934663" y="2615950"/>
            <a:ext cx="1454195" cy="617721"/>
          </a:xfrm>
          <a:custGeom>
            <a:avLst/>
            <a:gdLst>
              <a:gd name="connsiteX0" fmla="*/ 1667672 w 1668008"/>
              <a:gd name="connsiteY0" fmla="*/ 1061692 h 1061692"/>
              <a:gd name="connsiteX1" fmla="*/ 834004 w 1668008"/>
              <a:gd name="connsiteY1" fmla="*/ 860130 h 1061692"/>
              <a:gd name="connsiteX2" fmla="*/ 336 w 1668008"/>
              <a:gd name="connsiteY2" fmla="*/ 1061692 h 1061692"/>
              <a:gd name="connsiteX3" fmla="*/ 336 w 1668008"/>
              <a:gd name="connsiteY3" fmla="*/ 530846 h 1061692"/>
              <a:gd name="connsiteX4" fmla="*/ 336 w 1668008"/>
              <a:gd name="connsiteY4" fmla="*/ 0 h 1061692"/>
              <a:gd name="connsiteX5" fmla="*/ 834004 w 1668008"/>
              <a:gd name="connsiteY5" fmla="*/ 201563 h 1061692"/>
              <a:gd name="connsiteX6" fmla="*/ 1667672 w 1668008"/>
              <a:gd name="connsiteY6" fmla="*/ 0 h 1061692"/>
              <a:gd name="connsiteX7" fmla="*/ 1667672 w 1668008"/>
              <a:gd name="connsiteY7" fmla="*/ 530846 h 1061692"/>
              <a:gd name="connsiteX8" fmla="*/ 1667672 w 1668008"/>
              <a:gd name="connsiteY8" fmla="*/ 1061692 h 1061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8008" h="1061692">
                <a:moveTo>
                  <a:pt x="1667672" y="1061692"/>
                </a:moveTo>
                <a:cubicBezTo>
                  <a:pt x="1275848" y="859512"/>
                  <a:pt x="1085522" y="874700"/>
                  <a:pt x="834004" y="860130"/>
                </a:cubicBezTo>
                <a:cubicBezTo>
                  <a:pt x="582486" y="874700"/>
                  <a:pt x="392160" y="859512"/>
                  <a:pt x="336" y="1061692"/>
                </a:cubicBezTo>
                <a:cubicBezTo>
                  <a:pt x="-831" y="884167"/>
                  <a:pt x="1503" y="708371"/>
                  <a:pt x="336" y="530846"/>
                </a:cubicBezTo>
                <a:cubicBezTo>
                  <a:pt x="1503" y="353321"/>
                  <a:pt x="-831" y="177525"/>
                  <a:pt x="336" y="0"/>
                </a:cubicBezTo>
                <a:cubicBezTo>
                  <a:pt x="392160" y="202180"/>
                  <a:pt x="582486" y="186992"/>
                  <a:pt x="834004" y="201563"/>
                </a:cubicBezTo>
                <a:cubicBezTo>
                  <a:pt x="1085522" y="186992"/>
                  <a:pt x="1275848" y="202180"/>
                  <a:pt x="1667672" y="0"/>
                </a:cubicBezTo>
                <a:cubicBezTo>
                  <a:pt x="1668839" y="177525"/>
                  <a:pt x="1666505" y="353321"/>
                  <a:pt x="1667672" y="530846"/>
                </a:cubicBezTo>
                <a:cubicBezTo>
                  <a:pt x="1666505" y="708371"/>
                  <a:pt x="1668839" y="884167"/>
                  <a:pt x="1667672" y="1061692"/>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4" name="椭圆 13">
            <a:extLst>
              <a:ext uri="{FF2B5EF4-FFF2-40B4-BE49-F238E27FC236}">
                <a16:creationId xmlns:a16="http://schemas.microsoft.com/office/drawing/2014/main" id="{207A5316-77F8-44B5-A772-5C5EA9104858}"/>
              </a:ext>
            </a:extLst>
          </p:cNvPr>
          <p:cNvSpPr/>
          <p:nvPr/>
        </p:nvSpPr>
        <p:spPr>
          <a:xfrm>
            <a:off x="8262642" y="2279874"/>
            <a:ext cx="1289872" cy="128987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2" name="椭圆 11">
            <a:extLst>
              <a:ext uri="{FF2B5EF4-FFF2-40B4-BE49-F238E27FC236}">
                <a16:creationId xmlns:a16="http://schemas.microsoft.com/office/drawing/2014/main" id="{05F327C7-6DD7-4549-9D1C-4C6B18C63118}"/>
              </a:ext>
            </a:extLst>
          </p:cNvPr>
          <p:cNvSpPr/>
          <p:nvPr/>
        </p:nvSpPr>
        <p:spPr>
          <a:xfrm>
            <a:off x="2639486" y="2279874"/>
            <a:ext cx="1289872" cy="128987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1" name="椭圆 10">
            <a:extLst>
              <a:ext uri="{FF2B5EF4-FFF2-40B4-BE49-F238E27FC236}">
                <a16:creationId xmlns:a16="http://schemas.microsoft.com/office/drawing/2014/main" id="{C2F27834-E9D3-4920-8001-3B007F870220}"/>
              </a:ext>
            </a:extLst>
          </p:cNvPr>
          <p:cNvSpPr/>
          <p:nvPr/>
        </p:nvSpPr>
        <p:spPr>
          <a:xfrm>
            <a:off x="5155229" y="1984039"/>
            <a:ext cx="1881542" cy="188154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5" name="文本框 4">
            <a:extLst>
              <a:ext uri="{FF2B5EF4-FFF2-40B4-BE49-F238E27FC236}">
                <a16:creationId xmlns:a16="http://schemas.microsoft.com/office/drawing/2014/main" id="{3ABDE8BB-6A31-4F7E-A787-8799848BC779}"/>
              </a:ext>
            </a:extLst>
          </p:cNvPr>
          <p:cNvSpPr txBox="1"/>
          <p:nvPr/>
        </p:nvSpPr>
        <p:spPr>
          <a:xfrm>
            <a:off x="5439410" y="2679046"/>
            <a:ext cx="1313180" cy="463588"/>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2200" b="1" i="0" u="none" strike="noStrike" kern="1200" cap="none" spc="0" normalizeH="0" baseline="0" noProof="0" dirty="0">
                <a:ln>
                  <a:noFill/>
                </a:ln>
                <a:solidFill>
                  <a:srgbClr val="FFFFFF"/>
                </a:solidFill>
                <a:effectLst/>
                <a:uLnTx/>
                <a:uFillTx/>
                <a:latin typeface="微软雅黑"/>
                <a:ea typeface="微软雅黑"/>
                <a:cs typeface="+mn-cs"/>
              </a:rPr>
              <a:t>媒介明星</a:t>
            </a:r>
          </a:p>
        </p:txBody>
      </p:sp>
      <p:sp>
        <p:nvSpPr>
          <p:cNvPr id="15" name="文本框 14">
            <a:extLst>
              <a:ext uri="{FF2B5EF4-FFF2-40B4-BE49-F238E27FC236}">
                <a16:creationId xmlns:a16="http://schemas.microsoft.com/office/drawing/2014/main" id="{1A1BDBC6-7581-4427-AAA5-75906F03318C}"/>
              </a:ext>
            </a:extLst>
          </p:cNvPr>
          <p:cNvSpPr txBox="1"/>
          <p:nvPr/>
        </p:nvSpPr>
        <p:spPr>
          <a:xfrm>
            <a:off x="2935608" y="2696976"/>
            <a:ext cx="697627" cy="427746"/>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FFFFFF"/>
                </a:solidFill>
                <a:effectLst/>
                <a:uLnTx/>
                <a:uFillTx/>
                <a:latin typeface="Arial"/>
                <a:ea typeface="微软雅黑"/>
                <a:cs typeface="+mn-cs"/>
              </a:rPr>
              <a:t>KOL</a:t>
            </a:r>
            <a:endParaRPr kumimoji="0" lang="zh-CN" altLang="en-US" sz="20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16" name="文本框 15">
            <a:extLst>
              <a:ext uri="{FF2B5EF4-FFF2-40B4-BE49-F238E27FC236}">
                <a16:creationId xmlns:a16="http://schemas.microsoft.com/office/drawing/2014/main" id="{B5E6C5DB-E19C-4A2F-A2B3-2E93A3BE3B4F}"/>
              </a:ext>
            </a:extLst>
          </p:cNvPr>
          <p:cNvSpPr txBox="1"/>
          <p:nvPr/>
        </p:nvSpPr>
        <p:spPr>
          <a:xfrm>
            <a:off x="8558764" y="2696976"/>
            <a:ext cx="712054" cy="427746"/>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FFFFFF"/>
                </a:solidFill>
                <a:effectLst/>
                <a:uLnTx/>
                <a:uFillTx/>
                <a:latin typeface="Arial"/>
                <a:ea typeface="微软雅黑"/>
                <a:cs typeface="+mn-cs"/>
              </a:rPr>
              <a:t>COL</a:t>
            </a:r>
            <a:endParaRPr kumimoji="0" lang="zh-CN" altLang="en-US" sz="20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17" name="弧形 16">
            <a:extLst>
              <a:ext uri="{FF2B5EF4-FFF2-40B4-BE49-F238E27FC236}">
                <a16:creationId xmlns:a16="http://schemas.microsoft.com/office/drawing/2014/main" id="{E31F2416-66F1-4D1A-A65B-5EBA52DB5F0E}"/>
              </a:ext>
            </a:extLst>
          </p:cNvPr>
          <p:cNvSpPr/>
          <p:nvPr/>
        </p:nvSpPr>
        <p:spPr>
          <a:xfrm>
            <a:off x="2436113" y="2062532"/>
            <a:ext cx="1696616" cy="1696616"/>
          </a:xfrm>
          <a:prstGeom prst="arc">
            <a:avLst>
              <a:gd name="adj1" fmla="val 4455869"/>
              <a:gd name="adj2" fmla="val 17075142"/>
            </a:avLst>
          </a:prstGeom>
          <a:ln w="635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8" name="文本框 17">
            <a:extLst>
              <a:ext uri="{FF2B5EF4-FFF2-40B4-BE49-F238E27FC236}">
                <a16:creationId xmlns:a16="http://schemas.microsoft.com/office/drawing/2014/main" id="{BFBBCF11-DD86-4C2F-9283-6A1C54E5FB66}"/>
              </a:ext>
            </a:extLst>
          </p:cNvPr>
          <p:cNvSpPr txBox="1"/>
          <p:nvPr/>
        </p:nvSpPr>
        <p:spPr>
          <a:xfrm>
            <a:off x="1650124" y="2062532"/>
            <a:ext cx="1005403" cy="362343"/>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意识形态</a:t>
            </a:r>
          </a:p>
        </p:txBody>
      </p:sp>
      <p:sp>
        <p:nvSpPr>
          <p:cNvPr id="19" name="文本框 18">
            <a:extLst>
              <a:ext uri="{FF2B5EF4-FFF2-40B4-BE49-F238E27FC236}">
                <a16:creationId xmlns:a16="http://schemas.microsoft.com/office/drawing/2014/main" id="{A37C5179-3DC5-4C7E-B8A4-0D68EB9DA230}"/>
              </a:ext>
            </a:extLst>
          </p:cNvPr>
          <p:cNvSpPr txBox="1"/>
          <p:nvPr/>
        </p:nvSpPr>
        <p:spPr>
          <a:xfrm>
            <a:off x="1650124" y="3371754"/>
            <a:ext cx="1005403" cy="362343"/>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商品属性</a:t>
            </a:r>
          </a:p>
        </p:txBody>
      </p:sp>
      <p:sp>
        <p:nvSpPr>
          <p:cNvPr id="20" name="弧形 19">
            <a:extLst>
              <a:ext uri="{FF2B5EF4-FFF2-40B4-BE49-F238E27FC236}">
                <a16:creationId xmlns:a16="http://schemas.microsoft.com/office/drawing/2014/main" id="{AA56AAE0-2F20-4E7B-80B2-E86E4AA1E7A6}"/>
              </a:ext>
            </a:extLst>
          </p:cNvPr>
          <p:cNvSpPr/>
          <p:nvPr/>
        </p:nvSpPr>
        <p:spPr>
          <a:xfrm flipH="1">
            <a:off x="8059270" y="2062532"/>
            <a:ext cx="1696616" cy="1696616"/>
          </a:xfrm>
          <a:prstGeom prst="arc">
            <a:avLst>
              <a:gd name="adj1" fmla="val 4455869"/>
              <a:gd name="adj2" fmla="val 17075142"/>
            </a:avLst>
          </a:prstGeom>
          <a:ln w="6350">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1" name="椭圆 20">
            <a:extLst>
              <a:ext uri="{FF2B5EF4-FFF2-40B4-BE49-F238E27FC236}">
                <a16:creationId xmlns:a16="http://schemas.microsoft.com/office/drawing/2014/main" id="{494717FC-B8D8-48A9-872C-96EBA4B2E540}"/>
              </a:ext>
            </a:extLst>
          </p:cNvPr>
          <p:cNvSpPr/>
          <p:nvPr/>
        </p:nvSpPr>
        <p:spPr>
          <a:xfrm>
            <a:off x="2687546" y="2234633"/>
            <a:ext cx="79624" cy="7962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2" name="椭圆 21">
            <a:extLst>
              <a:ext uri="{FF2B5EF4-FFF2-40B4-BE49-F238E27FC236}">
                <a16:creationId xmlns:a16="http://schemas.microsoft.com/office/drawing/2014/main" id="{20DB0E42-D658-4077-AB15-28174F568042}"/>
              </a:ext>
            </a:extLst>
          </p:cNvPr>
          <p:cNvSpPr/>
          <p:nvPr/>
        </p:nvSpPr>
        <p:spPr>
          <a:xfrm>
            <a:off x="2687546" y="3502953"/>
            <a:ext cx="79624" cy="7962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3" name="文本框 22">
            <a:extLst>
              <a:ext uri="{FF2B5EF4-FFF2-40B4-BE49-F238E27FC236}">
                <a16:creationId xmlns:a16="http://schemas.microsoft.com/office/drawing/2014/main" id="{B89FEFB8-6AD7-4389-8126-9BB6424E5528}"/>
              </a:ext>
            </a:extLst>
          </p:cNvPr>
          <p:cNvSpPr txBox="1"/>
          <p:nvPr/>
        </p:nvSpPr>
        <p:spPr>
          <a:xfrm>
            <a:off x="9552514" y="2062532"/>
            <a:ext cx="1005403" cy="362343"/>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情感价值</a:t>
            </a:r>
          </a:p>
        </p:txBody>
      </p:sp>
      <p:sp>
        <p:nvSpPr>
          <p:cNvPr id="24" name="文本框 23">
            <a:extLst>
              <a:ext uri="{FF2B5EF4-FFF2-40B4-BE49-F238E27FC236}">
                <a16:creationId xmlns:a16="http://schemas.microsoft.com/office/drawing/2014/main" id="{E09FCF53-1AAD-4658-80A0-64C1951705F1}"/>
              </a:ext>
            </a:extLst>
          </p:cNvPr>
          <p:cNvSpPr txBox="1"/>
          <p:nvPr/>
        </p:nvSpPr>
        <p:spPr>
          <a:xfrm>
            <a:off x="9552514" y="3371754"/>
            <a:ext cx="1005403" cy="362343"/>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话题热度</a:t>
            </a:r>
          </a:p>
        </p:txBody>
      </p:sp>
      <p:sp>
        <p:nvSpPr>
          <p:cNvPr id="25" name="椭圆 24">
            <a:extLst>
              <a:ext uri="{FF2B5EF4-FFF2-40B4-BE49-F238E27FC236}">
                <a16:creationId xmlns:a16="http://schemas.microsoft.com/office/drawing/2014/main" id="{47E68802-5868-4285-AF64-CBCC182DCE1A}"/>
              </a:ext>
            </a:extLst>
          </p:cNvPr>
          <p:cNvSpPr/>
          <p:nvPr/>
        </p:nvSpPr>
        <p:spPr>
          <a:xfrm>
            <a:off x="9424830" y="2234633"/>
            <a:ext cx="79624" cy="7962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6" name="椭圆 25">
            <a:extLst>
              <a:ext uri="{FF2B5EF4-FFF2-40B4-BE49-F238E27FC236}">
                <a16:creationId xmlns:a16="http://schemas.microsoft.com/office/drawing/2014/main" id="{C7FA74D8-E16F-4D5F-BA1E-73949AEAC1D3}"/>
              </a:ext>
            </a:extLst>
          </p:cNvPr>
          <p:cNvSpPr/>
          <p:nvPr/>
        </p:nvSpPr>
        <p:spPr>
          <a:xfrm>
            <a:off x="9424830" y="3502953"/>
            <a:ext cx="79624" cy="7962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7" name="文本框 26">
            <a:extLst>
              <a:ext uri="{FF2B5EF4-FFF2-40B4-BE49-F238E27FC236}">
                <a16:creationId xmlns:a16="http://schemas.microsoft.com/office/drawing/2014/main" id="{39B1CA61-E95A-492E-9373-1B159CF6709F}"/>
              </a:ext>
            </a:extLst>
          </p:cNvPr>
          <p:cNvSpPr txBox="1"/>
          <p:nvPr/>
        </p:nvSpPr>
        <p:spPr>
          <a:xfrm>
            <a:off x="1820833" y="4242174"/>
            <a:ext cx="2988135" cy="658257"/>
          </a:xfrm>
          <a:prstGeom prst="rect">
            <a:avLst/>
          </a:prstGeom>
          <a:noFill/>
        </p:spPr>
        <p:txBody>
          <a:bodyPr wrap="square" rtlCol="0">
            <a:spAutoFit/>
          </a:bodyPr>
          <a:lstStyle/>
          <a:p>
            <a:pPr marL="0" marR="0" lvl="0" indent="0" algn="ctr"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微软雅黑"/>
                <a:ea typeface="微软雅黑"/>
                <a:cs typeface="+mn-cs"/>
              </a:rPr>
              <a:t>在“意见领袖</a:t>
            </a:r>
            <a:r>
              <a:rPr kumimoji="0" lang="en-US" altLang="zh-CN" sz="1600" b="0" i="0" u="none" strike="noStrike" kern="1200" cap="none" spc="0" normalizeH="0" baseline="0" noProof="0" dirty="0">
                <a:ln>
                  <a:noFill/>
                </a:ln>
                <a:solidFill>
                  <a:srgbClr val="000000"/>
                </a:solidFill>
                <a:effectLst/>
                <a:uLnTx/>
                <a:uFillTx/>
                <a:latin typeface="微软雅黑"/>
                <a:ea typeface="微软雅黑"/>
                <a:cs typeface="+mn-cs"/>
              </a:rPr>
              <a:t>-</a:t>
            </a:r>
            <a:r>
              <a:rPr kumimoji="0" lang="zh-CN" altLang="en-US" sz="1600" b="0" i="0" u="none" strike="noStrike" kern="1200" cap="none" spc="0" normalizeH="0" baseline="0" noProof="0" dirty="0">
                <a:ln>
                  <a:noFill/>
                </a:ln>
                <a:solidFill>
                  <a:srgbClr val="000000"/>
                </a:solidFill>
                <a:effectLst/>
                <a:uLnTx/>
                <a:uFillTx/>
                <a:latin typeface="微软雅黑"/>
                <a:ea typeface="微软雅黑"/>
                <a:cs typeface="+mn-cs"/>
              </a:rPr>
              <a:t>粉丝”关系中，粉丝的消费者属性更强</a:t>
            </a:r>
          </a:p>
        </p:txBody>
      </p:sp>
      <p:sp>
        <p:nvSpPr>
          <p:cNvPr id="29" name="文本框 28">
            <a:extLst>
              <a:ext uri="{FF2B5EF4-FFF2-40B4-BE49-F238E27FC236}">
                <a16:creationId xmlns:a16="http://schemas.microsoft.com/office/drawing/2014/main" id="{EA2D54B4-AA36-4171-9BE3-8C33E0A86EFD}"/>
              </a:ext>
            </a:extLst>
          </p:cNvPr>
          <p:cNvSpPr txBox="1"/>
          <p:nvPr/>
        </p:nvSpPr>
        <p:spPr>
          <a:xfrm>
            <a:off x="7413510" y="4242174"/>
            <a:ext cx="2988135" cy="658257"/>
          </a:xfrm>
          <a:prstGeom prst="rect">
            <a:avLst/>
          </a:prstGeom>
          <a:noFill/>
        </p:spPr>
        <p:txBody>
          <a:bodyPr wrap="square" rtlCol="0">
            <a:spAutoFit/>
          </a:bodyPr>
          <a:lstStyle/>
          <a:p>
            <a:pPr marL="0" marR="0" lvl="0" indent="0" algn="ctr"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微软雅黑"/>
                <a:ea typeface="微软雅黑"/>
                <a:cs typeface="+mn-cs"/>
              </a:rPr>
              <a:t>在“偶像</a:t>
            </a:r>
            <a:r>
              <a:rPr kumimoji="0" lang="en-US" altLang="zh-CN" sz="1600" b="0" i="0" u="none" strike="noStrike" kern="1200" cap="none" spc="0" normalizeH="0" baseline="0" noProof="0" dirty="0">
                <a:ln>
                  <a:noFill/>
                </a:ln>
                <a:solidFill>
                  <a:srgbClr val="000000"/>
                </a:solidFill>
                <a:effectLst/>
                <a:uLnTx/>
                <a:uFillTx/>
                <a:latin typeface="微软雅黑"/>
                <a:ea typeface="微软雅黑"/>
                <a:cs typeface="+mn-cs"/>
              </a:rPr>
              <a:t>-</a:t>
            </a:r>
            <a:r>
              <a:rPr kumimoji="0" lang="zh-CN" altLang="en-US" sz="1600" b="0" i="0" u="none" strike="noStrike" kern="1200" cap="none" spc="0" normalizeH="0" baseline="0" noProof="0" dirty="0">
                <a:ln>
                  <a:noFill/>
                </a:ln>
                <a:solidFill>
                  <a:srgbClr val="000000"/>
                </a:solidFill>
                <a:effectLst/>
                <a:uLnTx/>
                <a:uFillTx/>
                <a:latin typeface="微软雅黑"/>
                <a:ea typeface="微软雅黑"/>
                <a:cs typeface="+mn-cs"/>
              </a:rPr>
              <a:t>粉丝”关系中，粉丝的消费者属性更强</a:t>
            </a:r>
          </a:p>
        </p:txBody>
      </p:sp>
      <p:sp>
        <p:nvSpPr>
          <p:cNvPr id="33" name="任意多边形: 形状 32">
            <a:extLst>
              <a:ext uri="{FF2B5EF4-FFF2-40B4-BE49-F238E27FC236}">
                <a16:creationId xmlns:a16="http://schemas.microsoft.com/office/drawing/2014/main" id="{A2BA808A-D5B2-45EF-92FF-E428EFEFBDC7}"/>
              </a:ext>
            </a:extLst>
          </p:cNvPr>
          <p:cNvSpPr/>
          <p:nvPr/>
        </p:nvSpPr>
        <p:spPr>
          <a:xfrm>
            <a:off x="5445760" y="6042430"/>
            <a:ext cx="6746240" cy="815570"/>
          </a:xfrm>
          <a:custGeom>
            <a:avLst/>
            <a:gdLst>
              <a:gd name="connsiteX0" fmla="*/ 3962400 w 6746240"/>
              <a:gd name="connsiteY0" fmla="*/ 1652 h 815570"/>
              <a:gd name="connsiteX1" fmla="*/ 6631652 w 6746240"/>
              <a:gd name="connsiteY1" fmla="*/ 460275 h 815570"/>
              <a:gd name="connsiteX2" fmla="*/ 6746240 w 6746240"/>
              <a:gd name="connsiteY2" fmla="*/ 490063 h 815570"/>
              <a:gd name="connsiteX3" fmla="*/ 6746240 w 6746240"/>
              <a:gd name="connsiteY3" fmla="*/ 815570 h 815570"/>
              <a:gd name="connsiteX4" fmla="*/ 23107 w 6746240"/>
              <a:gd name="connsiteY4" fmla="*/ 815570 h 815570"/>
              <a:gd name="connsiteX5" fmla="*/ 0 w 6746240"/>
              <a:gd name="connsiteY5" fmla="*/ 519812 h 815570"/>
              <a:gd name="connsiteX6" fmla="*/ 3962400 w 6746240"/>
              <a:gd name="connsiteY6" fmla="*/ 1652 h 815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46240" h="815570">
                <a:moveTo>
                  <a:pt x="3962400" y="1652"/>
                </a:moveTo>
                <a:cubicBezTo>
                  <a:pt x="4815734" y="19115"/>
                  <a:pt x="5868359" y="263881"/>
                  <a:pt x="6631652" y="460275"/>
                </a:cubicBezTo>
                <a:lnTo>
                  <a:pt x="6746240" y="490063"/>
                </a:lnTo>
                <a:lnTo>
                  <a:pt x="6746240" y="815570"/>
                </a:lnTo>
                <a:lnTo>
                  <a:pt x="23107" y="815570"/>
                </a:lnTo>
                <a:lnTo>
                  <a:pt x="0" y="519812"/>
                </a:lnTo>
                <a:cubicBezTo>
                  <a:pt x="1360593" y="248032"/>
                  <a:pt x="2721187" y="-23748"/>
                  <a:pt x="3962400" y="1652"/>
                </a:cubicBezTo>
                <a:close/>
              </a:path>
            </a:pathLst>
          </a:custGeom>
          <a:gradFill>
            <a:gsLst>
              <a:gs pos="0">
                <a:schemeClr val="accent3">
                  <a:lumMod val="87000"/>
                  <a:lumOff val="13000"/>
                </a:schemeClr>
              </a:gs>
              <a:gs pos="88000">
                <a:schemeClr val="accent3">
                  <a:lumMod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5" name="任意多边形: 形状 34">
            <a:extLst>
              <a:ext uri="{FF2B5EF4-FFF2-40B4-BE49-F238E27FC236}">
                <a16:creationId xmlns:a16="http://schemas.microsoft.com/office/drawing/2014/main" id="{1ED39069-0A29-4243-A5EB-B4D866886BFB}"/>
              </a:ext>
            </a:extLst>
          </p:cNvPr>
          <p:cNvSpPr/>
          <p:nvPr/>
        </p:nvSpPr>
        <p:spPr>
          <a:xfrm>
            <a:off x="0" y="6130814"/>
            <a:ext cx="10563794" cy="727186"/>
          </a:xfrm>
          <a:custGeom>
            <a:avLst/>
            <a:gdLst>
              <a:gd name="connsiteX0" fmla="*/ 0 w 10563794"/>
              <a:gd name="connsiteY0" fmla="*/ 278 h 727186"/>
              <a:gd name="connsiteX1" fmla="*/ 648084 w 10563794"/>
              <a:gd name="connsiteY1" fmla="*/ 120974 h 727186"/>
              <a:gd name="connsiteX2" fmla="*/ 2904564 w 10563794"/>
              <a:gd name="connsiteY2" fmla="*/ 337597 h 727186"/>
              <a:gd name="connsiteX3" fmla="*/ 6929717 w 10563794"/>
              <a:gd name="connsiteY3" fmla="*/ 14868 h 727186"/>
              <a:gd name="connsiteX4" fmla="*/ 10196511 w 10563794"/>
              <a:gd name="connsiteY4" fmla="*/ 628180 h 727186"/>
              <a:gd name="connsiteX5" fmla="*/ 10563794 w 10563794"/>
              <a:gd name="connsiteY5" fmla="*/ 727186 h 727186"/>
              <a:gd name="connsiteX6" fmla="*/ 0 w 10563794"/>
              <a:gd name="connsiteY6" fmla="*/ 727186 h 727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563794" h="727186">
                <a:moveTo>
                  <a:pt x="0" y="278"/>
                </a:moveTo>
                <a:lnTo>
                  <a:pt x="648084" y="120974"/>
                </a:lnTo>
                <a:cubicBezTo>
                  <a:pt x="1322714" y="239826"/>
                  <a:pt x="2036108" y="335356"/>
                  <a:pt x="2904564" y="337597"/>
                </a:cubicBezTo>
                <a:cubicBezTo>
                  <a:pt x="4062505" y="340585"/>
                  <a:pt x="5528235" y="-83744"/>
                  <a:pt x="6929717" y="14868"/>
                </a:cubicBezTo>
                <a:cubicBezTo>
                  <a:pt x="7980829" y="88827"/>
                  <a:pt x="9082366" y="336757"/>
                  <a:pt x="10196511" y="628180"/>
                </a:cubicBezTo>
                <a:lnTo>
                  <a:pt x="10563794" y="727186"/>
                </a:lnTo>
                <a:lnTo>
                  <a:pt x="0" y="727186"/>
                </a:lnTo>
                <a:close/>
              </a:path>
            </a:pathLst>
          </a:custGeom>
          <a:gradFill>
            <a:gsLst>
              <a:gs pos="0">
                <a:schemeClr val="accent2">
                  <a:lumMod val="87000"/>
                  <a:lumOff val="13000"/>
                </a:schemeClr>
              </a:gs>
              <a:gs pos="100000">
                <a:schemeClr val="accent2">
                  <a:lumMod val="8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Tree>
    <p:extLst>
      <p:ext uri="{BB962C8B-B14F-4D97-AF65-F5344CB8AC3E}">
        <p14:creationId xmlns:p14="http://schemas.microsoft.com/office/powerpoint/2010/main" val="166882245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1F4ECA04-87E7-4B49-A579-C5195030546F}"/>
              </a:ext>
            </a:extLst>
          </p:cNvPr>
          <p:cNvSpPr>
            <a:spLocks noGrp="1"/>
          </p:cNvSpPr>
          <p:nvPr>
            <p:ph type="body" sz="quarter" idx="10"/>
          </p:nvPr>
        </p:nvSpPr>
        <p:spPr/>
        <p:txBody>
          <a:bodyPr/>
          <a:lstStyle/>
          <a:p>
            <a:r>
              <a:rPr lang="en-US" altLang="zh-CN" dirty="0"/>
              <a:t>04</a:t>
            </a:r>
            <a:endParaRPr lang="zh-CN" altLang="en-US" dirty="0"/>
          </a:p>
        </p:txBody>
      </p:sp>
      <p:sp>
        <p:nvSpPr>
          <p:cNvPr id="4" name="文本占位符 3">
            <a:extLst>
              <a:ext uri="{FF2B5EF4-FFF2-40B4-BE49-F238E27FC236}">
                <a16:creationId xmlns:a16="http://schemas.microsoft.com/office/drawing/2014/main" id="{0A1E4077-159C-4D11-AB92-4F4DFA7C00DA}"/>
              </a:ext>
            </a:extLst>
          </p:cNvPr>
          <p:cNvSpPr>
            <a:spLocks noGrp="1"/>
          </p:cNvSpPr>
          <p:nvPr>
            <p:ph type="body" sz="quarter" idx="11"/>
          </p:nvPr>
        </p:nvSpPr>
        <p:spPr/>
        <p:txBody>
          <a:bodyPr/>
          <a:lstStyle/>
          <a:p>
            <a:r>
              <a:rPr lang="zh-CN" altLang="en-US" dirty="0"/>
              <a:t>需求发展</a:t>
            </a:r>
          </a:p>
        </p:txBody>
      </p:sp>
      <p:pic>
        <p:nvPicPr>
          <p:cNvPr id="6" name="图片 5">
            <a:extLst>
              <a:ext uri="{FF2B5EF4-FFF2-40B4-BE49-F238E27FC236}">
                <a16:creationId xmlns:a16="http://schemas.microsoft.com/office/drawing/2014/main" id="{6C293983-4A80-4155-9DBA-89FC77180D7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525700" y="0"/>
            <a:ext cx="7666299" cy="6858000"/>
          </a:xfrm>
          <a:prstGeom prst="rect">
            <a:avLst/>
          </a:prstGeom>
        </p:spPr>
      </p:pic>
    </p:spTree>
    <p:extLst>
      <p:ext uri="{BB962C8B-B14F-4D97-AF65-F5344CB8AC3E}">
        <p14:creationId xmlns:p14="http://schemas.microsoft.com/office/powerpoint/2010/main" val="89225549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BD6CFF6C-A2C6-415A-BCEC-CE5BA147FD9B}"/>
              </a:ext>
            </a:extLst>
          </p:cNvPr>
          <p:cNvSpPr>
            <a:spLocks noGrp="1"/>
          </p:cNvSpPr>
          <p:nvPr>
            <p:ph type="body" sz="quarter" idx="10"/>
          </p:nvPr>
        </p:nvSpPr>
        <p:spPr/>
        <p:txBody>
          <a:bodyPr/>
          <a:lstStyle/>
          <a:p>
            <a:r>
              <a:rPr lang="zh-CN" altLang="en-US" dirty="0"/>
              <a:t>新媒体用户的迭代</a:t>
            </a:r>
          </a:p>
        </p:txBody>
      </p:sp>
      <p:sp>
        <p:nvSpPr>
          <p:cNvPr id="3" name="形状 2">
            <a:extLst>
              <a:ext uri="{FF2B5EF4-FFF2-40B4-BE49-F238E27FC236}">
                <a16:creationId xmlns:a16="http://schemas.microsoft.com/office/drawing/2014/main" id="{A764BEA6-7058-4149-A751-470D88742D82}"/>
              </a:ext>
            </a:extLst>
          </p:cNvPr>
          <p:cNvSpPr/>
          <p:nvPr/>
        </p:nvSpPr>
        <p:spPr>
          <a:xfrm rot="16764766" flipV="1">
            <a:off x="727808" y="1251644"/>
            <a:ext cx="5898048" cy="4662094"/>
          </a:xfrm>
          <a:prstGeom prst="swooshArrow">
            <a:avLst>
              <a:gd name="adj1" fmla="val 20007"/>
              <a:gd name="adj2" fmla="val 25000"/>
            </a:avLst>
          </a:prstGeom>
          <a:solidFill>
            <a:schemeClr val="accent2"/>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cxnSp>
        <p:nvCxnSpPr>
          <p:cNvPr id="4" name="直接连接符 3">
            <a:extLst>
              <a:ext uri="{FF2B5EF4-FFF2-40B4-BE49-F238E27FC236}">
                <a16:creationId xmlns:a16="http://schemas.microsoft.com/office/drawing/2014/main" id="{22B8F8DA-F22D-4D65-B7BF-B2FBD6C027FE}"/>
              </a:ext>
            </a:extLst>
          </p:cNvPr>
          <p:cNvCxnSpPr>
            <a:cxnSpLocks/>
          </p:cNvCxnSpPr>
          <p:nvPr/>
        </p:nvCxnSpPr>
        <p:spPr>
          <a:xfrm rot="5400000" flipV="1">
            <a:off x="4088940" y="3812445"/>
            <a:ext cx="0" cy="2369467"/>
          </a:xfrm>
          <a:prstGeom prst="line">
            <a:avLst/>
          </a:prstGeom>
          <a:ln w="19050">
            <a:gradFill>
              <a:gsLst>
                <a:gs pos="0">
                  <a:schemeClr val="accent3">
                    <a:alpha val="0"/>
                  </a:schemeClr>
                </a:gs>
                <a:gs pos="100000">
                  <a:schemeClr val="accent3"/>
                </a:gs>
              </a:gsLst>
              <a:lin ang="5400000" scaled="1"/>
            </a:gradFill>
            <a:headEnd type="none" w="med" len="med"/>
            <a:tailEnd type="oval" w="lg" len="lg"/>
          </a:ln>
        </p:spPr>
        <p:style>
          <a:lnRef idx="1">
            <a:schemeClr val="accent1"/>
          </a:lnRef>
          <a:fillRef idx="0">
            <a:schemeClr val="accent1"/>
          </a:fillRef>
          <a:effectRef idx="0">
            <a:schemeClr val="accent1"/>
          </a:effectRef>
          <a:fontRef idx="minor">
            <a:schemeClr val="tx1"/>
          </a:fontRef>
        </p:style>
      </p:cxnSp>
      <p:sp>
        <p:nvSpPr>
          <p:cNvPr id="5" name="文本框 4">
            <a:extLst>
              <a:ext uri="{FF2B5EF4-FFF2-40B4-BE49-F238E27FC236}">
                <a16:creationId xmlns:a16="http://schemas.microsoft.com/office/drawing/2014/main" id="{ECC297BA-3263-43BC-8708-A8D96C17424E}"/>
              </a:ext>
            </a:extLst>
          </p:cNvPr>
          <p:cNvSpPr txBox="1"/>
          <p:nvPr/>
        </p:nvSpPr>
        <p:spPr>
          <a:xfrm>
            <a:off x="5405034" y="4796083"/>
            <a:ext cx="902811" cy="396134"/>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en-US" altLang="zh-CN" sz="1800" b="1" i="0" u="none" strike="noStrike" kern="1200" cap="none" spc="300" normalizeH="0" baseline="0" noProof="0" dirty="0">
                <a:ln>
                  <a:noFill/>
                </a:ln>
                <a:solidFill>
                  <a:srgbClr val="000000"/>
                </a:solidFill>
                <a:effectLst/>
                <a:uLnTx/>
                <a:uFillTx/>
                <a:latin typeface="Arial"/>
                <a:ea typeface="微软雅黑"/>
                <a:cs typeface="+mn-cs"/>
              </a:rPr>
              <a:t>Z</a:t>
            </a:r>
            <a:r>
              <a:rPr kumimoji="0" lang="zh-CN" altLang="en-US" sz="1800" b="1" i="0" u="none" strike="noStrike" kern="1200" cap="none" spc="300" normalizeH="0" baseline="0" noProof="0" dirty="0">
                <a:ln>
                  <a:noFill/>
                </a:ln>
                <a:solidFill>
                  <a:srgbClr val="000000"/>
                </a:solidFill>
                <a:effectLst/>
                <a:uLnTx/>
                <a:uFillTx/>
                <a:latin typeface="微软雅黑"/>
                <a:ea typeface="微软雅黑"/>
                <a:cs typeface="+mn-cs"/>
              </a:rPr>
              <a:t>世代</a:t>
            </a:r>
          </a:p>
        </p:txBody>
      </p:sp>
      <p:sp>
        <p:nvSpPr>
          <p:cNvPr id="6" name="文本框 5">
            <a:extLst>
              <a:ext uri="{FF2B5EF4-FFF2-40B4-BE49-F238E27FC236}">
                <a16:creationId xmlns:a16="http://schemas.microsoft.com/office/drawing/2014/main" id="{80C344F1-DF45-481F-8F13-E7F71064B383}"/>
              </a:ext>
            </a:extLst>
          </p:cNvPr>
          <p:cNvSpPr txBox="1"/>
          <p:nvPr/>
        </p:nvSpPr>
        <p:spPr>
          <a:xfrm>
            <a:off x="5405033" y="5134195"/>
            <a:ext cx="2686665" cy="1248740"/>
          </a:xfrm>
          <a:prstGeom prst="rect">
            <a:avLst/>
          </a:prstGeom>
          <a:noFill/>
        </p:spPr>
        <p:txBody>
          <a:bodyPr wrap="squar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00000"/>
                </a:solidFill>
                <a:effectLst/>
                <a:uLnTx/>
                <a:uFillTx/>
                <a:latin typeface="Arial"/>
                <a:ea typeface="微软雅黑"/>
                <a:cs typeface="+mn-cs"/>
              </a:rPr>
              <a:t>95</a:t>
            </a: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后一代的网络移民</a:t>
            </a:r>
          </a:p>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幼年时代仍有线下生活记忆线上线下融合贯穿成长历程</a:t>
            </a:r>
            <a:endParaRPr kumimoji="0" lang="en-US" altLang="zh-CN" sz="1600" b="0" i="0" u="none" strike="noStrike" kern="1200" cap="none" spc="0" normalizeH="0" baseline="0" noProof="0" dirty="0">
              <a:ln>
                <a:noFill/>
              </a:ln>
              <a:solidFill>
                <a:srgbClr val="000000"/>
              </a:solidFill>
              <a:effectLst/>
              <a:uLnTx/>
              <a:uFillTx/>
              <a:latin typeface="Arial"/>
              <a:ea typeface="微软雅黑"/>
              <a:cs typeface="+mn-cs"/>
            </a:endParaRPr>
          </a:p>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信息获取具有圈层化特征</a:t>
            </a:r>
          </a:p>
        </p:txBody>
      </p:sp>
      <p:cxnSp>
        <p:nvCxnSpPr>
          <p:cNvPr id="7" name="直接连接符 6">
            <a:extLst>
              <a:ext uri="{FF2B5EF4-FFF2-40B4-BE49-F238E27FC236}">
                <a16:creationId xmlns:a16="http://schemas.microsoft.com/office/drawing/2014/main" id="{4E551547-DEE4-4473-9FE3-B62AA3C046BA}"/>
              </a:ext>
            </a:extLst>
          </p:cNvPr>
          <p:cNvCxnSpPr>
            <a:cxnSpLocks/>
          </p:cNvCxnSpPr>
          <p:nvPr/>
        </p:nvCxnSpPr>
        <p:spPr>
          <a:xfrm rot="5400000" flipV="1">
            <a:off x="5405034" y="2303580"/>
            <a:ext cx="0" cy="2369467"/>
          </a:xfrm>
          <a:prstGeom prst="line">
            <a:avLst/>
          </a:prstGeom>
          <a:ln w="19050">
            <a:gradFill>
              <a:gsLst>
                <a:gs pos="0">
                  <a:schemeClr val="accent3">
                    <a:alpha val="0"/>
                  </a:schemeClr>
                </a:gs>
                <a:gs pos="100000">
                  <a:schemeClr val="accent3"/>
                </a:gs>
              </a:gsLst>
              <a:lin ang="5400000" scaled="1"/>
            </a:gradFill>
            <a:headEnd type="none" w="med" len="med"/>
            <a:tailEnd type="oval" w="lg" len="lg"/>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id="{AF021A46-1B3E-4589-A517-11E49B64B189}"/>
              </a:ext>
            </a:extLst>
          </p:cNvPr>
          <p:cNvSpPr txBox="1"/>
          <p:nvPr/>
        </p:nvSpPr>
        <p:spPr>
          <a:xfrm>
            <a:off x="6721128" y="3287218"/>
            <a:ext cx="992579" cy="396583"/>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800" b="1" i="0" u="none" strike="noStrike" kern="1200" cap="none" spc="300" normalizeH="0" baseline="0" noProof="0" dirty="0">
                <a:ln>
                  <a:noFill/>
                </a:ln>
                <a:solidFill>
                  <a:srgbClr val="000000"/>
                </a:solidFill>
                <a:effectLst/>
                <a:uLnTx/>
                <a:uFillTx/>
                <a:latin typeface="Arial"/>
                <a:ea typeface="微软雅黑"/>
                <a:cs typeface="+mn-cs"/>
              </a:rPr>
              <a:t>云</a:t>
            </a:r>
            <a:r>
              <a:rPr kumimoji="0" lang="zh-CN" altLang="en-US" sz="1800" b="1" i="0" u="none" strike="noStrike" kern="1200" cap="none" spc="300" normalizeH="0" baseline="0" noProof="0" dirty="0">
                <a:ln>
                  <a:noFill/>
                </a:ln>
                <a:solidFill>
                  <a:srgbClr val="000000"/>
                </a:solidFill>
                <a:effectLst/>
                <a:uLnTx/>
                <a:uFillTx/>
                <a:latin typeface="微软雅黑"/>
                <a:ea typeface="微软雅黑"/>
                <a:cs typeface="+mn-cs"/>
              </a:rPr>
              <a:t>世代</a:t>
            </a:r>
          </a:p>
        </p:txBody>
      </p:sp>
      <p:sp>
        <p:nvSpPr>
          <p:cNvPr id="9" name="文本框 8">
            <a:extLst>
              <a:ext uri="{FF2B5EF4-FFF2-40B4-BE49-F238E27FC236}">
                <a16:creationId xmlns:a16="http://schemas.microsoft.com/office/drawing/2014/main" id="{FF9CC587-C79D-452A-91D8-7D75796AF042}"/>
              </a:ext>
            </a:extLst>
          </p:cNvPr>
          <p:cNvSpPr txBox="1"/>
          <p:nvPr/>
        </p:nvSpPr>
        <p:spPr>
          <a:xfrm>
            <a:off x="6721127" y="3625330"/>
            <a:ext cx="2889403" cy="1248740"/>
          </a:xfrm>
          <a:prstGeom prst="rect">
            <a:avLst/>
          </a:prstGeom>
          <a:noFill/>
        </p:spPr>
        <p:txBody>
          <a:bodyPr wrap="squar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以网络化生存方式为主</a:t>
            </a:r>
          </a:p>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网络原住民</a:t>
            </a:r>
          </a:p>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记忆和行为轨迹均存放于云端</a:t>
            </a:r>
          </a:p>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线下关系也习惯线上维护</a:t>
            </a:r>
          </a:p>
        </p:txBody>
      </p:sp>
      <p:cxnSp>
        <p:nvCxnSpPr>
          <p:cNvPr id="10" name="直接连接符 9">
            <a:extLst>
              <a:ext uri="{FF2B5EF4-FFF2-40B4-BE49-F238E27FC236}">
                <a16:creationId xmlns:a16="http://schemas.microsoft.com/office/drawing/2014/main" id="{3B2A74D5-814B-4139-A238-7054DEF3D8E3}"/>
              </a:ext>
            </a:extLst>
          </p:cNvPr>
          <p:cNvCxnSpPr>
            <a:cxnSpLocks/>
          </p:cNvCxnSpPr>
          <p:nvPr/>
        </p:nvCxnSpPr>
        <p:spPr>
          <a:xfrm>
            <a:off x="5201923" y="1979450"/>
            <a:ext cx="2703939" cy="0"/>
          </a:xfrm>
          <a:prstGeom prst="line">
            <a:avLst/>
          </a:prstGeom>
          <a:ln w="19050">
            <a:gradFill>
              <a:gsLst>
                <a:gs pos="0">
                  <a:schemeClr val="accent3">
                    <a:alpha val="0"/>
                  </a:schemeClr>
                </a:gs>
                <a:gs pos="100000">
                  <a:schemeClr val="accent3"/>
                </a:gs>
              </a:gsLst>
              <a:lin ang="0" scaled="0"/>
            </a:gradFill>
            <a:headEnd type="none" w="med" len="med"/>
            <a:tailEnd type="oval" w="lg" len="lg"/>
          </a:ln>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a16="http://schemas.microsoft.com/office/drawing/2014/main" id="{9CB65287-C641-4D5D-8B1A-3EDC57B52DC8}"/>
              </a:ext>
            </a:extLst>
          </p:cNvPr>
          <p:cNvSpPr txBox="1"/>
          <p:nvPr/>
        </p:nvSpPr>
        <p:spPr>
          <a:xfrm>
            <a:off x="8037223" y="1778354"/>
            <a:ext cx="992579" cy="396583"/>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800" b="1" i="0" u="none" strike="noStrike" kern="1200" cap="none" spc="300" normalizeH="0" baseline="0" noProof="0" dirty="0">
                <a:ln>
                  <a:noFill/>
                </a:ln>
                <a:solidFill>
                  <a:srgbClr val="000000"/>
                </a:solidFill>
                <a:effectLst/>
                <a:uLnTx/>
                <a:uFillTx/>
                <a:latin typeface="Arial"/>
                <a:ea typeface="微软雅黑"/>
                <a:cs typeface="+mn-cs"/>
              </a:rPr>
              <a:t>智</a:t>
            </a:r>
            <a:r>
              <a:rPr kumimoji="0" lang="zh-CN" altLang="en-US" sz="1800" b="1" i="0" u="none" strike="noStrike" kern="1200" cap="none" spc="300" normalizeH="0" baseline="0" noProof="0" dirty="0">
                <a:ln>
                  <a:noFill/>
                </a:ln>
                <a:solidFill>
                  <a:srgbClr val="000000"/>
                </a:solidFill>
                <a:effectLst/>
                <a:uLnTx/>
                <a:uFillTx/>
                <a:latin typeface="微软雅黑"/>
                <a:ea typeface="微软雅黑"/>
                <a:cs typeface="+mn-cs"/>
              </a:rPr>
              <a:t>世代</a:t>
            </a:r>
          </a:p>
        </p:txBody>
      </p:sp>
      <p:sp>
        <p:nvSpPr>
          <p:cNvPr id="12" name="文本框 11">
            <a:extLst>
              <a:ext uri="{FF2B5EF4-FFF2-40B4-BE49-F238E27FC236}">
                <a16:creationId xmlns:a16="http://schemas.microsoft.com/office/drawing/2014/main" id="{4A3904DC-CDBC-4245-8043-E7766CE4CD96}"/>
              </a:ext>
            </a:extLst>
          </p:cNvPr>
          <p:cNvSpPr txBox="1"/>
          <p:nvPr/>
        </p:nvSpPr>
        <p:spPr>
          <a:xfrm>
            <a:off x="8037222" y="2116466"/>
            <a:ext cx="3511822" cy="953274"/>
          </a:xfrm>
          <a:prstGeom prst="rect">
            <a:avLst/>
          </a:prstGeom>
          <a:noFill/>
        </p:spPr>
        <p:txBody>
          <a:bodyPr wrap="squar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以人机交流为主</a:t>
            </a:r>
          </a:p>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至少有一位亲密</a:t>
            </a:r>
            <a:r>
              <a:rPr kumimoji="0" lang="en-US" altLang="zh-CN" sz="1600" b="0" i="0" u="none" strike="noStrike" kern="1200" cap="none" spc="0" normalizeH="0" baseline="0" noProof="0" dirty="0">
                <a:ln>
                  <a:noFill/>
                </a:ln>
                <a:solidFill>
                  <a:srgbClr val="000000"/>
                </a:solidFill>
                <a:effectLst/>
                <a:uLnTx/>
                <a:uFillTx/>
                <a:latin typeface="Arial"/>
                <a:ea typeface="微软雅黑"/>
                <a:cs typeface="+mn-cs"/>
              </a:rPr>
              <a:t>AI</a:t>
            </a: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助手或虚拟人好友</a:t>
            </a:r>
          </a:p>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智能网物联网自由民</a:t>
            </a:r>
          </a:p>
        </p:txBody>
      </p:sp>
      <p:sp>
        <p:nvSpPr>
          <p:cNvPr id="13" name="箭头: 上 12">
            <a:extLst>
              <a:ext uri="{FF2B5EF4-FFF2-40B4-BE49-F238E27FC236}">
                <a16:creationId xmlns:a16="http://schemas.microsoft.com/office/drawing/2014/main" id="{E830EA66-00E2-4809-9018-98E4DAE31B76}"/>
              </a:ext>
            </a:extLst>
          </p:cNvPr>
          <p:cNvSpPr/>
          <p:nvPr/>
        </p:nvSpPr>
        <p:spPr>
          <a:xfrm>
            <a:off x="1525445" y="2498063"/>
            <a:ext cx="1264955" cy="1818585"/>
          </a:xfrm>
          <a:prstGeom prst="upArrow">
            <a:avLst/>
          </a:prstGeom>
          <a:gradFill>
            <a:gsLst>
              <a:gs pos="0">
                <a:schemeClr val="accent2">
                  <a:alpha val="9000"/>
                </a:schemeClr>
              </a:gs>
              <a:gs pos="100000">
                <a:schemeClr val="accent2">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4" name="箭头: 上 13">
            <a:extLst>
              <a:ext uri="{FF2B5EF4-FFF2-40B4-BE49-F238E27FC236}">
                <a16:creationId xmlns:a16="http://schemas.microsoft.com/office/drawing/2014/main" id="{EFA6EBC3-45FE-492A-A597-8E1FDED394A2}"/>
              </a:ext>
            </a:extLst>
          </p:cNvPr>
          <p:cNvSpPr/>
          <p:nvPr/>
        </p:nvSpPr>
        <p:spPr>
          <a:xfrm>
            <a:off x="1078321" y="3251619"/>
            <a:ext cx="612865" cy="897534"/>
          </a:xfrm>
          <a:prstGeom prst="upArrow">
            <a:avLst/>
          </a:prstGeom>
          <a:gradFill>
            <a:gsLst>
              <a:gs pos="0">
                <a:schemeClr val="accent2">
                  <a:alpha val="9000"/>
                </a:schemeClr>
              </a:gs>
              <a:gs pos="100000">
                <a:schemeClr val="accent2">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5" name="箭头: 上 14">
            <a:extLst>
              <a:ext uri="{FF2B5EF4-FFF2-40B4-BE49-F238E27FC236}">
                <a16:creationId xmlns:a16="http://schemas.microsoft.com/office/drawing/2014/main" id="{2C15F94B-45B5-4EA2-9951-176B572C65C9}"/>
              </a:ext>
            </a:extLst>
          </p:cNvPr>
          <p:cNvSpPr/>
          <p:nvPr/>
        </p:nvSpPr>
        <p:spPr>
          <a:xfrm>
            <a:off x="2812928" y="2688932"/>
            <a:ext cx="612865" cy="977167"/>
          </a:xfrm>
          <a:prstGeom prst="upArrow">
            <a:avLst/>
          </a:prstGeom>
          <a:gradFill>
            <a:gsLst>
              <a:gs pos="0">
                <a:schemeClr val="accent2">
                  <a:alpha val="9000"/>
                </a:schemeClr>
              </a:gs>
              <a:gs pos="100000">
                <a:schemeClr val="accent2">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6" name="箭头: 上 15">
            <a:extLst>
              <a:ext uri="{FF2B5EF4-FFF2-40B4-BE49-F238E27FC236}">
                <a16:creationId xmlns:a16="http://schemas.microsoft.com/office/drawing/2014/main" id="{5A8D7578-800D-4BC6-8DB3-B17F64B8EAA6}"/>
              </a:ext>
            </a:extLst>
          </p:cNvPr>
          <p:cNvSpPr/>
          <p:nvPr/>
        </p:nvSpPr>
        <p:spPr>
          <a:xfrm>
            <a:off x="2582177" y="3563132"/>
            <a:ext cx="339583" cy="586021"/>
          </a:xfrm>
          <a:prstGeom prst="upArrow">
            <a:avLst/>
          </a:prstGeom>
          <a:gradFill>
            <a:gsLst>
              <a:gs pos="0">
                <a:schemeClr val="accent2">
                  <a:alpha val="9000"/>
                </a:schemeClr>
              </a:gs>
              <a:gs pos="100000">
                <a:schemeClr val="accent2">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7" name="箭头: 上 16">
            <a:extLst>
              <a:ext uri="{FF2B5EF4-FFF2-40B4-BE49-F238E27FC236}">
                <a16:creationId xmlns:a16="http://schemas.microsoft.com/office/drawing/2014/main" id="{507EDFEC-34C0-4DCD-B65A-E1A82A89917C}"/>
              </a:ext>
            </a:extLst>
          </p:cNvPr>
          <p:cNvSpPr/>
          <p:nvPr/>
        </p:nvSpPr>
        <p:spPr>
          <a:xfrm>
            <a:off x="1287540" y="2257788"/>
            <a:ext cx="475808" cy="745478"/>
          </a:xfrm>
          <a:prstGeom prst="upArrow">
            <a:avLst/>
          </a:prstGeom>
          <a:gradFill>
            <a:gsLst>
              <a:gs pos="0">
                <a:schemeClr val="accent2">
                  <a:alpha val="9000"/>
                </a:schemeClr>
              </a:gs>
              <a:gs pos="100000">
                <a:schemeClr val="accent2">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8" name="箭头: 上 17">
            <a:extLst>
              <a:ext uri="{FF2B5EF4-FFF2-40B4-BE49-F238E27FC236}">
                <a16:creationId xmlns:a16="http://schemas.microsoft.com/office/drawing/2014/main" id="{AD4B986E-7C61-48D6-9DC9-348D9CA50C8C}"/>
              </a:ext>
            </a:extLst>
          </p:cNvPr>
          <p:cNvSpPr/>
          <p:nvPr/>
        </p:nvSpPr>
        <p:spPr>
          <a:xfrm>
            <a:off x="2465827" y="2376446"/>
            <a:ext cx="339583" cy="459328"/>
          </a:xfrm>
          <a:prstGeom prst="upArrow">
            <a:avLst/>
          </a:prstGeom>
          <a:gradFill>
            <a:gsLst>
              <a:gs pos="0">
                <a:schemeClr val="accent2">
                  <a:alpha val="9000"/>
                </a:schemeClr>
              </a:gs>
              <a:gs pos="100000">
                <a:schemeClr val="accent2">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Tree>
    <p:extLst>
      <p:ext uri="{BB962C8B-B14F-4D97-AF65-F5344CB8AC3E}">
        <p14:creationId xmlns:p14="http://schemas.microsoft.com/office/powerpoint/2010/main" val="229255574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3C49F30-5241-4069-98EB-204DD1BB28C6}"/>
              </a:ext>
            </a:extLst>
          </p:cNvPr>
          <p:cNvSpPr>
            <a:spLocks noGrp="1"/>
          </p:cNvSpPr>
          <p:nvPr>
            <p:ph type="body" sz="quarter" idx="10"/>
          </p:nvPr>
        </p:nvSpPr>
        <p:spPr/>
        <p:txBody>
          <a:bodyPr/>
          <a:lstStyle/>
          <a:p>
            <a:r>
              <a:rPr lang="zh-CN" altLang="en-US" dirty="0"/>
              <a:t>用户时间是竞争关键</a:t>
            </a:r>
          </a:p>
        </p:txBody>
      </p:sp>
      <p:grpSp>
        <p:nvGrpSpPr>
          <p:cNvPr id="33" name="组合 32">
            <a:extLst>
              <a:ext uri="{FF2B5EF4-FFF2-40B4-BE49-F238E27FC236}">
                <a16:creationId xmlns:a16="http://schemas.microsoft.com/office/drawing/2014/main" id="{8CF50238-1E5D-411D-A735-05B919592B98}"/>
              </a:ext>
            </a:extLst>
          </p:cNvPr>
          <p:cNvGrpSpPr/>
          <p:nvPr/>
        </p:nvGrpSpPr>
        <p:grpSpPr>
          <a:xfrm>
            <a:off x="928255" y="1690158"/>
            <a:ext cx="1896242" cy="1896242"/>
            <a:chOff x="928255" y="1781601"/>
            <a:chExt cx="1896242" cy="1896242"/>
          </a:xfrm>
        </p:grpSpPr>
        <p:sp>
          <p:nvSpPr>
            <p:cNvPr id="5" name="椭圆 4">
              <a:extLst>
                <a:ext uri="{FF2B5EF4-FFF2-40B4-BE49-F238E27FC236}">
                  <a16:creationId xmlns:a16="http://schemas.microsoft.com/office/drawing/2014/main" id="{BC958286-5B23-4BDF-AC0C-951A376451F9}"/>
                </a:ext>
              </a:extLst>
            </p:cNvPr>
            <p:cNvSpPr/>
            <p:nvPr/>
          </p:nvSpPr>
          <p:spPr>
            <a:xfrm>
              <a:off x="928255" y="1781601"/>
              <a:ext cx="1896242" cy="1896242"/>
            </a:xfrm>
            <a:prstGeom prst="ellipse">
              <a:avLst/>
            </a:prstGeom>
            <a:solidFill>
              <a:schemeClr val="accent3"/>
            </a:solidFill>
            <a:ln>
              <a:noFill/>
            </a:ln>
            <a:effectLst>
              <a:outerShdw blurRad="292100" algn="ctr" rotWithShape="0">
                <a:schemeClr val="accent3">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14" name="文本框 13">
              <a:extLst>
                <a:ext uri="{FF2B5EF4-FFF2-40B4-BE49-F238E27FC236}">
                  <a16:creationId xmlns:a16="http://schemas.microsoft.com/office/drawing/2014/main" id="{198BF4E5-4536-42C2-A135-C3D12C500D7F}"/>
                </a:ext>
              </a:extLst>
            </p:cNvPr>
            <p:cNvSpPr txBox="1"/>
            <p:nvPr/>
          </p:nvSpPr>
          <p:spPr>
            <a:xfrm>
              <a:off x="1046662" y="2088372"/>
              <a:ext cx="1659429" cy="930768"/>
            </a:xfrm>
            <a:prstGeom prst="rect">
              <a:avLst/>
            </a:prstGeom>
            <a:noFill/>
          </p:spPr>
          <p:txBody>
            <a:bodyPr wrap="none" rtlCol="0">
              <a:spAutoFit/>
            </a:bodyPr>
            <a:lstStyle/>
            <a:p>
              <a:pPr marL="0" marR="0" lvl="0" indent="0" algn="ctr" defTabSz="914400" rtl="0" eaLnBrk="1" fontAlgn="auto" latinLnBrk="0" hangingPunct="0">
                <a:lnSpc>
                  <a:spcPct val="120000"/>
                </a:lnSpc>
                <a:spcBef>
                  <a:spcPts val="0"/>
                </a:spcBef>
                <a:spcAft>
                  <a:spcPts val="0"/>
                </a:spcAft>
                <a:buClrTx/>
                <a:buSzTx/>
                <a:buFontTx/>
                <a:buNone/>
                <a:tabLst/>
                <a:defRPr/>
              </a:pPr>
              <a:r>
                <a:rPr kumimoji="0" lang="en-US" altLang="zh-CN" sz="5000" b="1" i="0" u="none" strike="noStrike" kern="1200" cap="none" spc="0" normalizeH="0" baseline="0" noProof="0" dirty="0">
                  <a:ln>
                    <a:noFill/>
                  </a:ln>
                  <a:solidFill>
                    <a:srgbClr val="FFFFFF"/>
                  </a:solidFill>
                  <a:effectLst/>
                  <a:uLnTx/>
                  <a:uFillTx/>
                  <a:latin typeface="Arial"/>
                  <a:ea typeface="微软雅黑"/>
                  <a:cs typeface="+mn-cs"/>
                </a:rPr>
                <a:t>2.02</a:t>
              </a:r>
              <a:r>
                <a:rPr kumimoji="0" lang="en-US" altLang="zh-CN" sz="1400" b="1" i="0" u="none" strike="noStrike" kern="1200" cap="none" spc="0" normalizeH="0" baseline="0" noProof="0" dirty="0">
                  <a:ln>
                    <a:noFill/>
                  </a:ln>
                  <a:solidFill>
                    <a:srgbClr val="FFFFFF"/>
                  </a:solidFill>
                  <a:effectLst/>
                  <a:uLnTx/>
                  <a:uFillTx/>
                  <a:latin typeface="Arial"/>
                  <a:ea typeface="微软雅黑"/>
                  <a:cs typeface="+mn-cs"/>
                </a:rPr>
                <a:t> </a:t>
              </a:r>
              <a:r>
                <a:rPr kumimoji="0" lang="zh-CN" altLang="en-US" sz="1400" b="0" i="0" u="none" strike="noStrike" kern="1200" cap="none" spc="0" normalizeH="0" baseline="0" noProof="0" dirty="0">
                  <a:ln>
                    <a:noFill/>
                  </a:ln>
                  <a:solidFill>
                    <a:srgbClr val="FFFFFF"/>
                  </a:solidFill>
                  <a:effectLst/>
                  <a:uLnTx/>
                  <a:uFillTx/>
                  <a:latin typeface="Arial"/>
                  <a:ea typeface="微软雅黑"/>
                  <a:cs typeface="+mn-cs"/>
                </a:rPr>
                <a:t>亿</a:t>
              </a:r>
              <a:endParaRPr kumimoji="0" lang="en-US" altLang="zh-CN" sz="14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18" name="文本框 17">
              <a:extLst>
                <a:ext uri="{FF2B5EF4-FFF2-40B4-BE49-F238E27FC236}">
                  <a16:creationId xmlns:a16="http://schemas.microsoft.com/office/drawing/2014/main" id="{5133B338-64AE-4EB8-B21F-7387E49D3FE5}"/>
                </a:ext>
              </a:extLst>
            </p:cNvPr>
            <p:cNvSpPr txBox="1"/>
            <p:nvPr/>
          </p:nvSpPr>
          <p:spPr>
            <a:xfrm>
              <a:off x="1476267" y="2933569"/>
              <a:ext cx="800219" cy="396134"/>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FFFFFF"/>
                  </a:solidFill>
                  <a:effectLst/>
                  <a:uLnTx/>
                  <a:uFillTx/>
                  <a:latin typeface="Arial"/>
                  <a:ea typeface="微软雅黑"/>
                  <a:cs typeface="+mn-cs"/>
                </a:rPr>
                <a:t>A</a:t>
              </a:r>
              <a:r>
                <a:rPr kumimoji="0" lang="zh-CN" altLang="en-US" sz="1800" b="0" i="0" u="none" strike="noStrike" kern="1200" cap="none" spc="0" normalizeH="0" baseline="0" noProof="0" dirty="0">
                  <a:ln>
                    <a:noFill/>
                  </a:ln>
                  <a:solidFill>
                    <a:srgbClr val="FFFFFF"/>
                  </a:solidFill>
                  <a:effectLst/>
                  <a:uLnTx/>
                  <a:uFillTx/>
                  <a:latin typeface="Arial"/>
                  <a:ea typeface="微软雅黑"/>
                  <a:cs typeface="+mn-cs"/>
                </a:rPr>
                <a:t>平台</a:t>
              </a:r>
            </a:p>
          </p:txBody>
        </p:sp>
      </p:grpSp>
      <p:grpSp>
        <p:nvGrpSpPr>
          <p:cNvPr id="34" name="组合 33">
            <a:extLst>
              <a:ext uri="{FF2B5EF4-FFF2-40B4-BE49-F238E27FC236}">
                <a16:creationId xmlns:a16="http://schemas.microsoft.com/office/drawing/2014/main" id="{7CEF1B1E-D277-424F-8689-473BDBC3E4BD}"/>
              </a:ext>
            </a:extLst>
          </p:cNvPr>
          <p:cNvGrpSpPr/>
          <p:nvPr/>
        </p:nvGrpSpPr>
        <p:grpSpPr>
          <a:xfrm>
            <a:off x="3741339" y="1690158"/>
            <a:ext cx="1896240" cy="1896240"/>
            <a:chOff x="3741339" y="1781601"/>
            <a:chExt cx="1896240" cy="1896240"/>
          </a:xfrm>
        </p:grpSpPr>
        <p:sp>
          <p:nvSpPr>
            <p:cNvPr id="6" name="椭圆 5">
              <a:extLst>
                <a:ext uri="{FF2B5EF4-FFF2-40B4-BE49-F238E27FC236}">
                  <a16:creationId xmlns:a16="http://schemas.microsoft.com/office/drawing/2014/main" id="{09EDB8AD-DB17-4845-871B-BCE1EB892657}"/>
                </a:ext>
              </a:extLst>
            </p:cNvPr>
            <p:cNvSpPr/>
            <p:nvPr/>
          </p:nvSpPr>
          <p:spPr>
            <a:xfrm>
              <a:off x="3741339" y="1781601"/>
              <a:ext cx="1896240" cy="1896240"/>
            </a:xfrm>
            <a:prstGeom prst="ellipse">
              <a:avLst/>
            </a:prstGeom>
            <a:solidFill>
              <a:schemeClr val="accent4"/>
            </a:solidFill>
            <a:ln>
              <a:noFill/>
            </a:ln>
            <a:effectLst>
              <a:outerShdw blurRad="292100" algn="ctr" rotWithShape="0">
                <a:schemeClr val="accent4">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9" name="文本框 18">
              <a:extLst>
                <a:ext uri="{FF2B5EF4-FFF2-40B4-BE49-F238E27FC236}">
                  <a16:creationId xmlns:a16="http://schemas.microsoft.com/office/drawing/2014/main" id="{910EAA36-2EDD-4AEE-8FA2-1FB64F9AF4DF}"/>
                </a:ext>
              </a:extLst>
            </p:cNvPr>
            <p:cNvSpPr txBox="1"/>
            <p:nvPr/>
          </p:nvSpPr>
          <p:spPr>
            <a:xfrm>
              <a:off x="3859745" y="2087759"/>
              <a:ext cx="1659429" cy="930768"/>
            </a:xfrm>
            <a:prstGeom prst="rect">
              <a:avLst/>
            </a:prstGeom>
            <a:noFill/>
          </p:spPr>
          <p:txBody>
            <a:bodyPr wrap="none" rtlCol="0">
              <a:spAutoFit/>
            </a:bodyPr>
            <a:lstStyle/>
            <a:p>
              <a:pPr marL="0" marR="0" lvl="0" indent="0" algn="ctr" defTabSz="914400" rtl="0" eaLnBrk="1" fontAlgn="auto" latinLnBrk="0" hangingPunct="0">
                <a:lnSpc>
                  <a:spcPct val="120000"/>
                </a:lnSpc>
                <a:spcBef>
                  <a:spcPts val="0"/>
                </a:spcBef>
                <a:spcAft>
                  <a:spcPts val="0"/>
                </a:spcAft>
                <a:buClrTx/>
                <a:buSzTx/>
                <a:buFontTx/>
                <a:buNone/>
                <a:tabLst/>
                <a:defRPr/>
              </a:pPr>
              <a:r>
                <a:rPr kumimoji="0" lang="en-US" altLang="zh-CN" sz="5000" b="1" i="0" u="none" strike="noStrike" kern="1200" cap="none" spc="0" normalizeH="0" baseline="0" noProof="0" dirty="0">
                  <a:ln>
                    <a:noFill/>
                  </a:ln>
                  <a:solidFill>
                    <a:srgbClr val="FFFFFF"/>
                  </a:solidFill>
                  <a:effectLst/>
                  <a:uLnTx/>
                  <a:uFillTx/>
                  <a:latin typeface="Arial"/>
                  <a:ea typeface="微软雅黑"/>
                  <a:cs typeface="+mn-cs"/>
                </a:rPr>
                <a:t>4.81</a:t>
              </a:r>
              <a:r>
                <a:rPr kumimoji="0" lang="en-US" altLang="zh-CN" sz="1400" b="1" i="0" u="none" strike="noStrike" kern="1200" cap="none" spc="0" normalizeH="0" baseline="0" noProof="0" dirty="0">
                  <a:ln>
                    <a:noFill/>
                  </a:ln>
                  <a:solidFill>
                    <a:srgbClr val="FFFFFF"/>
                  </a:solidFill>
                  <a:effectLst/>
                  <a:uLnTx/>
                  <a:uFillTx/>
                  <a:latin typeface="Arial"/>
                  <a:ea typeface="微软雅黑"/>
                  <a:cs typeface="+mn-cs"/>
                </a:rPr>
                <a:t> </a:t>
              </a:r>
              <a:r>
                <a:rPr kumimoji="0" lang="zh-CN" altLang="en-US" sz="1400" b="0" i="0" u="none" strike="noStrike" kern="1200" cap="none" spc="0" normalizeH="0" baseline="0" noProof="0" dirty="0">
                  <a:ln>
                    <a:noFill/>
                  </a:ln>
                  <a:solidFill>
                    <a:srgbClr val="FFFFFF"/>
                  </a:solidFill>
                  <a:effectLst/>
                  <a:uLnTx/>
                  <a:uFillTx/>
                  <a:latin typeface="Arial"/>
                  <a:ea typeface="微软雅黑"/>
                  <a:cs typeface="+mn-cs"/>
                </a:rPr>
                <a:t>亿</a:t>
              </a:r>
              <a:endParaRPr kumimoji="0" lang="en-US" altLang="zh-CN" sz="14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20" name="文本框 19">
              <a:extLst>
                <a:ext uri="{FF2B5EF4-FFF2-40B4-BE49-F238E27FC236}">
                  <a16:creationId xmlns:a16="http://schemas.microsoft.com/office/drawing/2014/main" id="{B4C60B96-2170-4E21-8268-D0B925A59D43}"/>
                </a:ext>
              </a:extLst>
            </p:cNvPr>
            <p:cNvSpPr txBox="1"/>
            <p:nvPr/>
          </p:nvSpPr>
          <p:spPr>
            <a:xfrm>
              <a:off x="4289350" y="2932956"/>
              <a:ext cx="800219" cy="396134"/>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FFFFFF"/>
                  </a:solidFill>
                  <a:effectLst/>
                  <a:uLnTx/>
                  <a:uFillTx/>
                  <a:latin typeface="Arial"/>
                  <a:ea typeface="微软雅黑"/>
                  <a:cs typeface="+mn-cs"/>
                </a:rPr>
                <a:t>B</a:t>
              </a:r>
              <a:r>
                <a:rPr kumimoji="0" lang="zh-CN" altLang="en-US" sz="1800" b="0" i="0" u="none" strike="noStrike" kern="1200" cap="none" spc="0" normalizeH="0" baseline="0" noProof="0" dirty="0">
                  <a:ln>
                    <a:noFill/>
                  </a:ln>
                  <a:solidFill>
                    <a:srgbClr val="FFFFFF"/>
                  </a:solidFill>
                  <a:effectLst/>
                  <a:uLnTx/>
                  <a:uFillTx/>
                  <a:latin typeface="Arial"/>
                  <a:ea typeface="微软雅黑"/>
                  <a:cs typeface="+mn-cs"/>
                </a:rPr>
                <a:t>平台</a:t>
              </a:r>
            </a:p>
          </p:txBody>
        </p:sp>
      </p:grpSp>
      <p:grpSp>
        <p:nvGrpSpPr>
          <p:cNvPr id="35" name="组合 34">
            <a:extLst>
              <a:ext uri="{FF2B5EF4-FFF2-40B4-BE49-F238E27FC236}">
                <a16:creationId xmlns:a16="http://schemas.microsoft.com/office/drawing/2014/main" id="{E017D29D-E801-4CDE-9C23-C1DED354197D}"/>
              </a:ext>
            </a:extLst>
          </p:cNvPr>
          <p:cNvGrpSpPr/>
          <p:nvPr/>
        </p:nvGrpSpPr>
        <p:grpSpPr>
          <a:xfrm>
            <a:off x="6554422" y="1690158"/>
            <a:ext cx="1896240" cy="1896240"/>
            <a:chOff x="6554422" y="1781601"/>
            <a:chExt cx="1896240" cy="1896240"/>
          </a:xfrm>
        </p:grpSpPr>
        <p:sp>
          <p:nvSpPr>
            <p:cNvPr id="7" name="椭圆 6">
              <a:extLst>
                <a:ext uri="{FF2B5EF4-FFF2-40B4-BE49-F238E27FC236}">
                  <a16:creationId xmlns:a16="http://schemas.microsoft.com/office/drawing/2014/main" id="{E381FCDD-959D-468F-92B7-3312EBF6AE0A}"/>
                </a:ext>
              </a:extLst>
            </p:cNvPr>
            <p:cNvSpPr/>
            <p:nvPr/>
          </p:nvSpPr>
          <p:spPr>
            <a:xfrm>
              <a:off x="6554422" y="1781601"/>
              <a:ext cx="1896240" cy="1896240"/>
            </a:xfrm>
            <a:prstGeom prst="ellipse">
              <a:avLst/>
            </a:prstGeom>
            <a:solidFill>
              <a:schemeClr val="accent5"/>
            </a:solidFill>
            <a:ln>
              <a:noFill/>
            </a:ln>
            <a:effectLst>
              <a:outerShdw blurRad="292100" algn="ctr" rotWithShape="0">
                <a:schemeClr val="accent4">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1" name="文本框 20">
              <a:extLst>
                <a:ext uri="{FF2B5EF4-FFF2-40B4-BE49-F238E27FC236}">
                  <a16:creationId xmlns:a16="http://schemas.microsoft.com/office/drawing/2014/main" id="{AAB0C1C5-50A4-43CB-A851-AB07A5811F43}"/>
                </a:ext>
              </a:extLst>
            </p:cNvPr>
            <p:cNvSpPr txBox="1"/>
            <p:nvPr/>
          </p:nvSpPr>
          <p:spPr>
            <a:xfrm>
              <a:off x="6672828" y="2087146"/>
              <a:ext cx="1659429" cy="930768"/>
            </a:xfrm>
            <a:prstGeom prst="rect">
              <a:avLst/>
            </a:prstGeom>
            <a:noFill/>
          </p:spPr>
          <p:txBody>
            <a:bodyPr wrap="none" rtlCol="0">
              <a:spAutoFit/>
            </a:bodyPr>
            <a:lstStyle/>
            <a:p>
              <a:pPr marL="0" marR="0" lvl="0" indent="0" algn="ctr" defTabSz="914400" rtl="0" eaLnBrk="1" fontAlgn="auto" latinLnBrk="0" hangingPunct="0">
                <a:lnSpc>
                  <a:spcPct val="120000"/>
                </a:lnSpc>
                <a:spcBef>
                  <a:spcPts val="0"/>
                </a:spcBef>
                <a:spcAft>
                  <a:spcPts val="0"/>
                </a:spcAft>
                <a:buClrTx/>
                <a:buSzTx/>
                <a:buFontTx/>
                <a:buNone/>
                <a:tabLst/>
                <a:defRPr/>
              </a:pPr>
              <a:r>
                <a:rPr kumimoji="0" lang="en-US" altLang="zh-CN" sz="5000" b="1" i="0" u="none" strike="noStrike" kern="1200" cap="none" spc="0" normalizeH="0" baseline="0" noProof="0" dirty="0">
                  <a:ln>
                    <a:noFill/>
                  </a:ln>
                  <a:solidFill>
                    <a:srgbClr val="FFFFFF"/>
                  </a:solidFill>
                  <a:effectLst/>
                  <a:uLnTx/>
                  <a:uFillTx/>
                  <a:latin typeface="Arial"/>
                  <a:ea typeface="微软雅黑"/>
                  <a:cs typeface="+mn-cs"/>
                </a:rPr>
                <a:t>5.21</a:t>
              </a:r>
              <a:r>
                <a:rPr kumimoji="0" lang="en-US" altLang="zh-CN" sz="1400" b="1" i="0" u="none" strike="noStrike" kern="1200" cap="none" spc="0" normalizeH="0" baseline="0" noProof="0" dirty="0">
                  <a:ln>
                    <a:noFill/>
                  </a:ln>
                  <a:solidFill>
                    <a:srgbClr val="FFFFFF"/>
                  </a:solidFill>
                  <a:effectLst/>
                  <a:uLnTx/>
                  <a:uFillTx/>
                  <a:latin typeface="Arial"/>
                  <a:ea typeface="微软雅黑"/>
                  <a:cs typeface="+mn-cs"/>
                </a:rPr>
                <a:t> </a:t>
              </a:r>
              <a:r>
                <a:rPr kumimoji="0" lang="zh-CN" altLang="en-US" sz="1400" b="0" i="0" u="none" strike="noStrike" kern="1200" cap="none" spc="0" normalizeH="0" baseline="0" noProof="0" dirty="0">
                  <a:ln>
                    <a:noFill/>
                  </a:ln>
                  <a:solidFill>
                    <a:srgbClr val="FFFFFF"/>
                  </a:solidFill>
                  <a:effectLst/>
                  <a:uLnTx/>
                  <a:uFillTx/>
                  <a:latin typeface="Arial"/>
                  <a:ea typeface="微软雅黑"/>
                  <a:cs typeface="+mn-cs"/>
                </a:rPr>
                <a:t>亿</a:t>
              </a:r>
              <a:endParaRPr kumimoji="0" lang="en-US" altLang="zh-CN" sz="14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22" name="文本框 21">
              <a:extLst>
                <a:ext uri="{FF2B5EF4-FFF2-40B4-BE49-F238E27FC236}">
                  <a16:creationId xmlns:a16="http://schemas.microsoft.com/office/drawing/2014/main" id="{1A9CD21F-4935-4A41-B11F-47A832FC1823}"/>
                </a:ext>
              </a:extLst>
            </p:cNvPr>
            <p:cNvSpPr txBox="1"/>
            <p:nvPr/>
          </p:nvSpPr>
          <p:spPr>
            <a:xfrm>
              <a:off x="7096021" y="2932343"/>
              <a:ext cx="813043" cy="396134"/>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FFFFFF"/>
                  </a:solidFill>
                  <a:effectLst/>
                  <a:uLnTx/>
                  <a:uFillTx/>
                  <a:latin typeface="Arial"/>
                  <a:ea typeface="微软雅黑"/>
                  <a:cs typeface="+mn-cs"/>
                </a:rPr>
                <a:t>C</a:t>
              </a:r>
              <a:r>
                <a:rPr kumimoji="0" lang="zh-CN" altLang="en-US" sz="1800" b="0" i="0" u="none" strike="noStrike" kern="1200" cap="none" spc="0" normalizeH="0" baseline="0" noProof="0" dirty="0">
                  <a:ln>
                    <a:noFill/>
                  </a:ln>
                  <a:solidFill>
                    <a:srgbClr val="FFFFFF"/>
                  </a:solidFill>
                  <a:effectLst/>
                  <a:uLnTx/>
                  <a:uFillTx/>
                  <a:latin typeface="Arial"/>
                  <a:ea typeface="微软雅黑"/>
                  <a:cs typeface="+mn-cs"/>
                </a:rPr>
                <a:t>平台</a:t>
              </a:r>
            </a:p>
          </p:txBody>
        </p:sp>
      </p:grpSp>
      <p:grpSp>
        <p:nvGrpSpPr>
          <p:cNvPr id="36" name="组合 35">
            <a:extLst>
              <a:ext uri="{FF2B5EF4-FFF2-40B4-BE49-F238E27FC236}">
                <a16:creationId xmlns:a16="http://schemas.microsoft.com/office/drawing/2014/main" id="{C2A473D5-5A3F-486B-ACC5-00D2A03CB179}"/>
              </a:ext>
            </a:extLst>
          </p:cNvPr>
          <p:cNvGrpSpPr/>
          <p:nvPr/>
        </p:nvGrpSpPr>
        <p:grpSpPr>
          <a:xfrm>
            <a:off x="9367505" y="1690158"/>
            <a:ext cx="1896240" cy="1896240"/>
            <a:chOff x="9367505" y="1781601"/>
            <a:chExt cx="1896240" cy="1896240"/>
          </a:xfrm>
        </p:grpSpPr>
        <p:sp>
          <p:nvSpPr>
            <p:cNvPr id="8" name="椭圆 7">
              <a:extLst>
                <a:ext uri="{FF2B5EF4-FFF2-40B4-BE49-F238E27FC236}">
                  <a16:creationId xmlns:a16="http://schemas.microsoft.com/office/drawing/2014/main" id="{61501959-6E66-44D7-AA8D-E923E87237A3}"/>
                </a:ext>
              </a:extLst>
            </p:cNvPr>
            <p:cNvSpPr/>
            <p:nvPr/>
          </p:nvSpPr>
          <p:spPr>
            <a:xfrm>
              <a:off x="9367505" y="1781601"/>
              <a:ext cx="1896240" cy="1896240"/>
            </a:xfrm>
            <a:prstGeom prst="ellipse">
              <a:avLst/>
            </a:prstGeom>
            <a:solidFill>
              <a:schemeClr val="accent6"/>
            </a:solidFill>
            <a:ln>
              <a:noFill/>
            </a:ln>
            <a:effectLst>
              <a:outerShdw blurRad="266700" algn="ctr" rotWithShape="0">
                <a:schemeClr val="accent6">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3" name="文本框 22">
              <a:extLst>
                <a:ext uri="{FF2B5EF4-FFF2-40B4-BE49-F238E27FC236}">
                  <a16:creationId xmlns:a16="http://schemas.microsoft.com/office/drawing/2014/main" id="{44D911A1-A1EB-46A1-8F91-E13016C42CE4}"/>
                </a:ext>
              </a:extLst>
            </p:cNvPr>
            <p:cNvSpPr txBox="1"/>
            <p:nvPr/>
          </p:nvSpPr>
          <p:spPr>
            <a:xfrm>
              <a:off x="9485911" y="2086533"/>
              <a:ext cx="1659429" cy="930768"/>
            </a:xfrm>
            <a:prstGeom prst="rect">
              <a:avLst/>
            </a:prstGeom>
            <a:noFill/>
          </p:spPr>
          <p:txBody>
            <a:bodyPr wrap="none" rtlCol="0">
              <a:spAutoFit/>
            </a:bodyPr>
            <a:lstStyle/>
            <a:p>
              <a:pPr marL="0" marR="0" lvl="0" indent="0" algn="ctr" defTabSz="914400" rtl="0" eaLnBrk="1" fontAlgn="auto" latinLnBrk="0" hangingPunct="0">
                <a:lnSpc>
                  <a:spcPct val="120000"/>
                </a:lnSpc>
                <a:spcBef>
                  <a:spcPts val="0"/>
                </a:spcBef>
                <a:spcAft>
                  <a:spcPts val="0"/>
                </a:spcAft>
                <a:buClrTx/>
                <a:buSzTx/>
                <a:buFontTx/>
                <a:buNone/>
                <a:tabLst/>
                <a:defRPr/>
              </a:pPr>
              <a:r>
                <a:rPr kumimoji="0" lang="en-US" altLang="zh-CN" sz="5000" b="1" i="0" u="none" strike="noStrike" kern="1200" cap="none" spc="0" normalizeH="0" baseline="0" noProof="0" dirty="0">
                  <a:ln>
                    <a:noFill/>
                  </a:ln>
                  <a:solidFill>
                    <a:srgbClr val="FFFFFF"/>
                  </a:solidFill>
                  <a:effectLst/>
                  <a:uLnTx/>
                  <a:uFillTx/>
                  <a:latin typeface="Arial"/>
                  <a:ea typeface="微软雅黑"/>
                  <a:cs typeface="+mn-cs"/>
                </a:rPr>
                <a:t>5.80</a:t>
              </a:r>
              <a:r>
                <a:rPr kumimoji="0" lang="en-US" altLang="zh-CN" sz="1400" b="1" i="0" u="none" strike="noStrike" kern="1200" cap="none" spc="0" normalizeH="0" baseline="0" noProof="0" dirty="0">
                  <a:ln>
                    <a:noFill/>
                  </a:ln>
                  <a:solidFill>
                    <a:srgbClr val="FFFFFF"/>
                  </a:solidFill>
                  <a:effectLst/>
                  <a:uLnTx/>
                  <a:uFillTx/>
                  <a:latin typeface="Arial"/>
                  <a:ea typeface="微软雅黑"/>
                  <a:cs typeface="+mn-cs"/>
                </a:rPr>
                <a:t> </a:t>
              </a:r>
              <a:r>
                <a:rPr kumimoji="0" lang="zh-CN" altLang="en-US" sz="1400" b="0" i="0" u="none" strike="noStrike" kern="1200" cap="none" spc="0" normalizeH="0" baseline="0" noProof="0" dirty="0">
                  <a:ln>
                    <a:noFill/>
                  </a:ln>
                  <a:solidFill>
                    <a:srgbClr val="FFFFFF"/>
                  </a:solidFill>
                  <a:effectLst/>
                  <a:uLnTx/>
                  <a:uFillTx/>
                  <a:latin typeface="Arial"/>
                  <a:ea typeface="微软雅黑"/>
                  <a:cs typeface="+mn-cs"/>
                </a:rPr>
                <a:t>亿</a:t>
              </a:r>
              <a:endParaRPr kumimoji="0" lang="en-US" altLang="zh-CN" sz="14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24" name="文本框 23">
              <a:extLst>
                <a:ext uri="{FF2B5EF4-FFF2-40B4-BE49-F238E27FC236}">
                  <a16:creationId xmlns:a16="http://schemas.microsoft.com/office/drawing/2014/main" id="{6C2729DE-E7BC-4E6F-8F5C-C46EC31E0738}"/>
                </a:ext>
              </a:extLst>
            </p:cNvPr>
            <p:cNvSpPr txBox="1"/>
            <p:nvPr/>
          </p:nvSpPr>
          <p:spPr>
            <a:xfrm>
              <a:off x="9909104" y="2931730"/>
              <a:ext cx="813043" cy="396134"/>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FFFFFF"/>
                  </a:solidFill>
                  <a:effectLst/>
                  <a:uLnTx/>
                  <a:uFillTx/>
                  <a:latin typeface="Arial"/>
                  <a:ea typeface="微软雅黑"/>
                  <a:cs typeface="+mn-cs"/>
                </a:rPr>
                <a:t>D</a:t>
              </a:r>
              <a:r>
                <a:rPr kumimoji="0" lang="zh-CN" altLang="en-US" sz="1800" b="0" i="0" u="none" strike="noStrike" kern="1200" cap="none" spc="0" normalizeH="0" baseline="0" noProof="0" dirty="0">
                  <a:ln>
                    <a:noFill/>
                  </a:ln>
                  <a:solidFill>
                    <a:srgbClr val="FFFFFF"/>
                  </a:solidFill>
                  <a:effectLst/>
                  <a:uLnTx/>
                  <a:uFillTx/>
                  <a:latin typeface="Arial"/>
                  <a:ea typeface="微软雅黑"/>
                  <a:cs typeface="+mn-cs"/>
                </a:rPr>
                <a:t>平台</a:t>
              </a:r>
            </a:p>
          </p:txBody>
        </p:sp>
      </p:grpSp>
      <p:sp>
        <p:nvSpPr>
          <p:cNvPr id="25" name="文本框 24">
            <a:extLst>
              <a:ext uri="{FF2B5EF4-FFF2-40B4-BE49-F238E27FC236}">
                <a16:creationId xmlns:a16="http://schemas.microsoft.com/office/drawing/2014/main" id="{E11CCAE5-26E0-4073-9EE7-FC1C9E4909CC}"/>
              </a:ext>
            </a:extLst>
          </p:cNvPr>
          <p:cNvSpPr txBox="1"/>
          <p:nvPr/>
        </p:nvSpPr>
        <p:spPr>
          <a:xfrm>
            <a:off x="4503257" y="959922"/>
            <a:ext cx="3185487" cy="396583"/>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000000"/>
                </a:solidFill>
                <a:effectLst/>
                <a:uLnTx/>
                <a:uFillTx/>
                <a:latin typeface="微软雅黑"/>
                <a:ea typeface="微软雅黑"/>
                <a:cs typeface="+mn-cs"/>
              </a:rPr>
              <a:t>新媒体头部平台月活用户规模</a:t>
            </a:r>
          </a:p>
        </p:txBody>
      </p:sp>
      <p:sp>
        <p:nvSpPr>
          <p:cNvPr id="27" name="矩形: 圆角 26">
            <a:extLst>
              <a:ext uri="{FF2B5EF4-FFF2-40B4-BE49-F238E27FC236}">
                <a16:creationId xmlns:a16="http://schemas.microsoft.com/office/drawing/2014/main" id="{5DDC6797-FB08-4C80-A86E-926E207A47B4}"/>
              </a:ext>
            </a:extLst>
          </p:cNvPr>
          <p:cNvSpPr/>
          <p:nvPr/>
        </p:nvSpPr>
        <p:spPr>
          <a:xfrm>
            <a:off x="928254" y="4208106"/>
            <a:ext cx="10335491" cy="1800808"/>
          </a:xfrm>
          <a:prstGeom prst="roundRect">
            <a:avLst>
              <a:gd name="adj" fmla="val 7851"/>
            </a:avLst>
          </a:prstGeom>
          <a:solidFill>
            <a:schemeClr val="accent2"/>
          </a:solidFill>
          <a:ln>
            <a:noFill/>
          </a:ln>
          <a:effectLst>
            <a:outerShdw blurRad="254000" sx="101000" sy="101000" algn="ctr" rotWithShape="0">
              <a:schemeClr val="accent3">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6" name="文本框 25">
            <a:extLst>
              <a:ext uri="{FF2B5EF4-FFF2-40B4-BE49-F238E27FC236}">
                <a16:creationId xmlns:a16="http://schemas.microsoft.com/office/drawing/2014/main" id="{90D76FDA-76EC-4413-B163-AC2D353A09B8}"/>
              </a:ext>
            </a:extLst>
          </p:cNvPr>
          <p:cNvSpPr txBox="1"/>
          <p:nvPr/>
        </p:nvSpPr>
        <p:spPr>
          <a:xfrm>
            <a:off x="1164014" y="4837796"/>
            <a:ext cx="9863973" cy="953274"/>
          </a:xfrm>
          <a:prstGeom prst="rect">
            <a:avLst/>
          </a:prstGeom>
          <a:noFill/>
        </p:spPr>
        <p:txBody>
          <a:bodyPr wrap="square" rtlCol="0">
            <a:spAutoFit/>
          </a:bodyPr>
          <a:lstStyle/>
          <a:p>
            <a:pPr marL="0" marR="0" lvl="0" indent="0" algn="ctr"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Arial"/>
                <a:ea typeface="微软雅黑"/>
                <a:cs typeface="+mn-cs"/>
              </a:rPr>
              <a:t>对比</a:t>
            </a:r>
            <a:r>
              <a:rPr kumimoji="0" lang="en-US" altLang="zh-CN" sz="1600" b="0" i="0" u="none" strike="noStrike" kern="1200" cap="none" spc="0" normalizeH="0" baseline="0" noProof="0" dirty="0">
                <a:ln>
                  <a:noFill/>
                </a:ln>
                <a:solidFill>
                  <a:srgbClr val="FFFFFF"/>
                </a:solidFill>
                <a:effectLst/>
                <a:uLnTx/>
                <a:uFillTx/>
                <a:latin typeface="Arial"/>
                <a:ea typeface="微软雅黑"/>
                <a:cs typeface="+mn-cs"/>
              </a:rPr>
              <a:t>70</a:t>
            </a:r>
            <a:r>
              <a:rPr kumimoji="0" lang="zh-CN" altLang="en-US" sz="1600" b="0" i="0" u="none" strike="noStrike" kern="1200" cap="none" spc="0" normalizeH="0" baseline="0" noProof="0" dirty="0">
                <a:ln>
                  <a:noFill/>
                </a:ln>
                <a:solidFill>
                  <a:srgbClr val="FFFFFF"/>
                </a:solidFill>
                <a:effectLst/>
                <a:uLnTx/>
                <a:uFillTx/>
                <a:latin typeface="Arial"/>
                <a:ea typeface="微软雅黑"/>
                <a:cs typeface="+mn-cs"/>
              </a:rPr>
              <a:t>后和</a:t>
            </a:r>
            <a:r>
              <a:rPr kumimoji="0" lang="en-US" altLang="zh-CN" sz="1600" b="0" i="0" u="none" strike="noStrike" kern="1200" cap="none" spc="0" normalizeH="0" baseline="0" noProof="0" dirty="0">
                <a:ln>
                  <a:noFill/>
                </a:ln>
                <a:solidFill>
                  <a:srgbClr val="FFFFFF"/>
                </a:solidFill>
                <a:effectLst/>
                <a:uLnTx/>
                <a:uFillTx/>
                <a:latin typeface="Arial"/>
                <a:ea typeface="微软雅黑"/>
                <a:cs typeface="+mn-cs"/>
              </a:rPr>
              <a:t>00</a:t>
            </a:r>
            <a:r>
              <a:rPr kumimoji="0" lang="zh-CN" altLang="en-US" sz="1600" b="0" i="0" u="none" strike="noStrike" kern="1200" cap="none" spc="0" normalizeH="0" baseline="0" noProof="0" dirty="0">
                <a:ln>
                  <a:noFill/>
                </a:ln>
                <a:solidFill>
                  <a:srgbClr val="FFFFFF"/>
                </a:solidFill>
                <a:effectLst/>
                <a:uLnTx/>
                <a:uFillTx/>
                <a:latin typeface="Arial"/>
                <a:ea typeface="微软雅黑"/>
                <a:cs typeface="+mn-cs"/>
              </a:rPr>
              <a:t>后，高考和天问一号火星探测成为他们共同关注的话题，除此之外，</a:t>
            </a:r>
            <a:r>
              <a:rPr kumimoji="0" lang="en-US" altLang="zh-CN" sz="1600" b="0" i="0" u="none" strike="noStrike" kern="1200" cap="none" spc="0" normalizeH="0" baseline="0" noProof="0" dirty="0">
                <a:ln>
                  <a:noFill/>
                </a:ln>
                <a:solidFill>
                  <a:srgbClr val="FFFFFF"/>
                </a:solidFill>
                <a:effectLst/>
                <a:uLnTx/>
                <a:uFillTx/>
                <a:latin typeface="Arial"/>
                <a:ea typeface="微软雅黑"/>
                <a:cs typeface="+mn-cs"/>
              </a:rPr>
              <a:t>70</a:t>
            </a:r>
            <a:r>
              <a:rPr kumimoji="0" lang="zh-CN" altLang="en-US" sz="1600" b="0" i="0" u="none" strike="noStrike" kern="1200" cap="none" spc="0" normalizeH="0" baseline="0" noProof="0" dirty="0">
                <a:ln>
                  <a:noFill/>
                </a:ln>
                <a:solidFill>
                  <a:srgbClr val="FFFFFF"/>
                </a:solidFill>
                <a:effectLst/>
                <a:uLnTx/>
                <a:uFillTx/>
                <a:latin typeface="Arial"/>
                <a:ea typeface="微软雅黑"/>
                <a:cs typeface="+mn-cs"/>
              </a:rPr>
              <a:t>后对</a:t>
            </a:r>
            <a:r>
              <a:rPr kumimoji="0" lang="en-US" altLang="zh-CN" sz="1600" b="0" i="0" u="none" strike="noStrike" kern="1200" cap="none" spc="0" normalizeH="0" baseline="0" noProof="0" dirty="0">
                <a:ln>
                  <a:noFill/>
                </a:ln>
                <a:solidFill>
                  <a:srgbClr val="FFFFFF"/>
                </a:solidFill>
                <a:effectLst/>
                <a:uLnTx/>
                <a:uFillTx/>
                <a:latin typeface="Arial"/>
                <a:ea typeface="微软雅黑"/>
                <a:cs typeface="+mn-cs"/>
              </a:rPr>
              <a:t>A</a:t>
            </a:r>
            <a:r>
              <a:rPr kumimoji="0" lang="zh-CN" altLang="en-US" sz="1600" b="0" i="0" u="none" strike="noStrike" kern="1200" cap="none" spc="0" normalizeH="0" baseline="0" noProof="0" dirty="0">
                <a:ln>
                  <a:noFill/>
                </a:ln>
                <a:solidFill>
                  <a:srgbClr val="FFFFFF"/>
                </a:solidFill>
                <a:effectLst/>
                <a:uLnTx/>
                <a:uFillTx/>
                <a:latin typeface="Arial"/>
                <a:ea typeface="微软雅黑"/>
                <a:cs typeface="+mn-cs"/>
              </a:rPr>
              <a:t>公司状告</a:t>
            </a:r>
            <a:r>
              <a:rPr kumimoji="0" lang="en-US" altLang="zh-CN" sz="1600" b="0" i="0" u="none" strike="noStrike" kern="1200" cap="none" spc="0" normalizeH="0" baseline="0" noProof="0" dirty="0">
                <a:ln>
                  <a:noFill/>
                </a:ln>
                <a:solidFill>
                  <a:srgbClr val="FFFFFF"/>
                </a:solidFill>
                <a:effectLst/>
                <a:uLnTx/>
                <a:uFillTx/>
                <a:latin typeface="Arial"/>
                <a:ea typeface="微软雅黑"/>
                <a:cs typeface="+mn-cs"/>
              </a:rPr>
              <a:t>B</a:t>
            </a:r>
            <a:r>
              <a:rPr kumimoji="0" lang="zh-CN" altLang="en-US" sz="1600" b="0" i="0" u="none" strike="noStrike" kern="1200" cap="none" spc="0" normalizeH="0" baseline="0" noProof="0" dirty="0">
                <a:ln>
                  <a:noFill/>
                </a:ln>
                <a:solidFill>
                  <a:srgbClr val="FFFFFF"/>
                </a:solidFill>
                <a:effectLst/>
                <a:uLnTx/>
                <a:uFillTx/>
                <a:latin typeface="Arial"/>
                <a:ea typeface="微软雅黑"/>
                <a:cs typeface="+mn-cs"/>
              </a:rPr>
              <a:t>公司、美股暴跌、马拉多纳去世等保持高度关注，</a:t>
            </a:r>
            <a:r>
              <a:rPr kumimoji="0" lang="en-US" altLang="zh-CN" sz="1600" b="0" i="0" u="none" strike="noStrike" kern="1200" cap="none" spc="0" normalizeH="0" baseline="0" noProof="0" dirty="0">
                <a:ln>
                  <a:noFill/>
                </a:ln>
                <a:solidFill>
                  <a:srgbClr val="FFFFFF"/>
                </a:solidFill>
                <a:effectLst/>
                <a:uLnTx/>
                <a:uFillTx/>
                <a:latin typeface="Arial"/>
                <a:ea typeface="微软雅黑"/>
                <a:cs typeface="+mn-cs"/>
              </a:rPr>
              <a:t>00</a:t>
            </a:r>
            <a:r>
              <a:rPr kumimoji="0" lang="zh-CN" altLang="en-US" sz="1600" b="0" i="0" u="none" strike="noStrike" kern="1200" cap="none" spc="0" normalizeH="0" baseline="0" noProof="0" dirty="0">
                <a:ln>
                  <a:noFill/>
                </a:ln>
                <a:solidFill>
                  <a:srgbClr val="FFFFFF"/>
                </a:solidFill>
                <a:effectLst/>
                <a:uLnTx/>
                <a:uFillTx/>
                <a:latin typeface="Arial"/>
                <a:ea typeface="微软雅黑"/>
                <a:cs typeface="+mn-cs"/>
              </a:rPr>
              <a:t>后则更喜欢创造营</a:t>
            </a:r>
            <a:r>
              <a:rPr kumimoji="0" lang="en-US" altLang="zh-CN" sz="1600" b="0" i="0" u="none" strike="noStrike" kern="1200" cap="none" spc="0" normalizeH="0" baseline="0" noProof="0" dirty="0">
                <a:ln>
                  <a:noFill/>
                </a:ln>
                <a:solidFill>
                  <a:srgbClr val="FFFFFF"/>
                </a:solidFill>
                <a:effectLst/>
                <a:uLnTx/>
                <a:uFillTx/>
                <a:latin typeface="Arial"/>
                <a:ea typeface="微软雅黑"/>
                <a:cs typeface="+mn-cs"/>
              </a:rPr>
              <a:t>2020</a:t>
            </a:r>
            <a:r>
              <a:rPr kumimoji="0" lang="zh-CN" altLang="en-US" sz="1600" b="0" i="0" u="none" strike="noStrike" kern="1200" cap="none" spc="0" normalizeH="0" baseline="0" noProof="0" dirty="0">
                <a:ln>
                  <a:noFill/>
                </a:ln>
                <a:solidFill>
                  <a:srgbClr val="FFFFFF"/>
                </a:solidFill>
                <a:effectLst/>
                <a:uLnTx/>
                <a:uFillTx/>
                <a:latin typeface="Arial"/>
                <a:ea typeface="微软雅黑"/>
                <a:cs typeface="+mn-cs"/>
              </a:rPr>
              <a:t>和</a:t>
            </a:r>
            <a:r>
              <a:rPr kumimoji="0" lang="en-US" altLang="zh-CN" sz="1600" b="0" i="0" u="none" strike="noStrike" kern="1200" cap="none" spc="0" normalizeH="0" baseline="0" noProof="0" dirty="0">
                <a:ln>
                  <a:noFill/>
                </a:ln>
                <a:solidFill>
                  <a:srgbClr val="FFFFFF"/>
                </a:solidFill>
                <a:effectLst/>
                <a:uLnTx/>
                <a:uFillTx/>
                <a:latin typeface="Arial"/>
                <a:ea typeface="微软雅黑"/>
                <a:cs typeface="+mn-cs"/>
              </a:rPr>
              <a:t>2020KPL</a:t>
            </a:r>
            <a:r>
              <a:rPr kumimoji="0" lang="zh-CN" altLang="en-US" sz="1600" b="0" i="0" u="none" strike="noStrike" kern="1200" cap="none" spc="0" normalizeH="0" baseline="0" noProof="0" dirty="0">
                <a:ln>
                  <a:noFill/>
                </a:ln>
                <a:solidFill>
                  <a:srgbClr val="FFFFFF"/>
                </a:solidFill>
                <a:effectLst/>
                <a:uLnTx/>
                <a:uFillTx/>
                <a:latin typeface="Arial"/>
                <a:ea typeface="微软雅黑"/>
                <a:cs typeface="+mn-cs"/>
              </a:rPr>
              <a:t>秋季赛，并作为主力人群参与到流行热梗的传播中</a:t>
            </a:r>
          </a:p>
        </p:txBody>
      </p:sp>
      <p:sp>
        <p:nvSpPr>
          <p:cNvPr id="28" name="文本框 27">
            <a:extLst>
              <a:ext uri="{FF2B5EF4-FFF2-40B4-BE49-F238E27FC236}">
                <a16:creationId xmlns:a16="http://schemas.microsoft.com/office/drawing/2014/main" id="{4FD4C7BE-0E5C-403B-AE44-55098F349203}"/>
              </a:ext>
            </a:extLst>
          </p:cNvPr>
          <p:cNvSpPr txBox="1"/>
          <p:nvPr/>
        </p:nvSpPr>
        <p:spPr>
          <a:xfrm>
            <a:off x="3722594" y="4398010"/>
            <a:ext cx="4746812" cy="396583"/>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FFFFFF"/>
                </a:solidFill>
                <a:effectLst/>
                <a:uLnTx/>
                <a:uFillTx/>
                <a:latin typeface="微软雅黑"/>
                <a:ea typeface="微软雅黑"/>
                <a:cs typeface="+mn-cs"/>
              </a:rPr>
              <a:t>70&amp;80</a:t>
            </a:r>
            <a:r>
              <a:rPr kumimoji="0" lang="zh-CN" altLang="en-US" sz="1800" b="1" i="0" u="none" strike="noStrike" kern="1200" cap="none" spc="0" normalizeH="0" baseline="0" noProof="0" dirty="0">
                <a:ln>
                  <a:noFill/>
                </a:ln>
                <a:solidFill>
                  <a:srgbClr val="FFFFFF"/>
                </a:solidFill>
                <a:effectLst/>
                <a:uLnTx/>
                <a:uFillTx/>
                <a:latin typeface="微软雅黑"/>
                <a:ea typeface="微软雅黑"/>
                <a:cs typeface="+mn-cs"/>
              </a:rPr>
              <a:t>后“泛社会”；</a:t>
            </a:r>
            <a:r>
              <a:rPr kumimoji="0" lang="en-US" altLang="zh-CN" sz="1800" b="1" i="0" u="none" strike="noStrike" kern="1200" cap="none" spc="0" normalizeH="0" baseline="0" noProof="0" dirty="0">
                <a:ln>
                  <a:noFill/>
                </a:ln>
                <a:solidFill>
                  <a:srgbClr val="FFFFFF"/>
                </a:solidFill>
                <a:effectLst/>
                <a:uLnTx/>
                <a:uFillTx/>
                <a:latin typeface="微软雅黑"/>
                <a:ea typeface="微软雅黑"/>
                <a:cs typeface="+mn-cs"/>
              </a:rPr>
              <a:t>90&amp;00</a:t>
            </a:r>
            <a:r>
              <a:rPr kumimoji="0" lang="zh-CN" altLang="en-US" sz="1800" b="1" i="0" u="none" strike="noStrike" kern="1200" cap="none" spc="0" normalizeH="0" baseline="0" noProof="0" dirty="0">
                <a:ln>
                  <a:noFill/>
                </a:ln>
                <a:solidFill>
                  <a:srgbClr val="FFFFFF"/>
                </a:solidFill>
                <a:effectLst/>
                <a:uLnTx/>
                <a:uFillTx/>
                <a:latin typeface="微软雅黑"/>
                <a:ea typeface="微软雅黑"/>
                <a:cs typeface="+mn-cs"/>
              </a:rPr>
              <a:t>后“泛娱乐”</a:t>
            </a:r>
          </a:p>
        </p:txBody>
      </p:sp>
    </p:spTree>
    <p:extLst>
      <p:ext uri="{BB962C8B-B14F-4D97-AF65-F5344CB8AC3E}">
        <p14:creationId xmlns:p14="http://schemas.microsoft.com/office/powerpoint/2010/main" val="70847977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1575FEC2-DDF2-4A81-A36C-9E28D328E6C2}"/>
              </a:ext>
            </a:extLst>
          </p:cNvPr>
          <p:cNvSpPr>
            <a:spLocks noGrp="1"/>
          </p:cNvSpPr>
          <p:nvPr>
            <p:ph type="body" sz="quarter" idx="10"/>
          </p:nvPr>
        </p:nvSpPr>
        <p:spPr/>
        <p:txBody>
          <a:bodyPr/>
          <a:lstStyle/>
          <a:p>
            <a:r>
              <a:rPr lang="zh-CN" altLang="en-US" dirty="0"/>
              <a:t>用户拥有多重社交媒体配置</a:t>
            </a:r>
          </a:p>
        </p:txBody>
      </p:sp>
      <p:sp>
        <p:nvSpPr>
          <p:cNvPr id="3" name="椭圆 2">
            <a:extLst>
              <a:ext uri="{FF2B5EF4-FFF2-40B4-BE49-F238E27FC236}">
                <a16:creationId xmlns:a16="http://schemas.microsoft.com/office/drawing/2014/main" id="{1F10B403-9970-4424-9D2A-5413DABF420C}"/>
              </a:ext>
            </a:extLst>
          </p:cNvPr>
          <p:cNvSpPr/>
          <p:nvPr/>
        </p:nvSpPr>
        <p:spPr>
          <a:xfrm>
            <a:off x="2194560" y="2147782"/>
            <a:ext cx="1564006" cy="156400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4" name="文本框 3">
            <a:extLst>
              <a:ext uri="{FF2B5EF4-FFF2-40B4-BE49-F238E27FC236}">
                <a16:creationId xmlns:a16="http://schemas.microsoft.com/office/drawing/2014/main" id="{76AB7757-2371-4BE9-8595-B06A81D1B12F}"/>
              </a:ext>
            </a:extLst>
          </p:cNvPr>
          <p:cNvSpPr txBox="1"/>
          <p:nvPr/>
        </p:nvSpPr>
        <p:spPr>
          <a:xfrm>
            <a:off x="2653398" y="3021225"/>
            <a:ext cx="646331" cy="396134"/>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Arial"/>
                <a:ea typeface="微软雅黑"/>
                <a:cs typeface="+mn-cs"/>
              </a:rPr>
              <a:t>用户</a:t>
            </a:r>
          </a:p>
        </p:txBody>
      </p:sp>
      <p:sp>
        <p:nvSpPr>
          <p:cNvPr id="5" name="椭圆 4">
            <a:extLst>
              <a:ext uri="{FF2B5EF4-FFF2-40B4-BE49-F238E27FC236}">
                <a16:creationId xmlns:a16="http://schemas.microsoft.com/office/drawing/2014/main" id="{225F26B3-374C-484D-93CE-04D1725DE96A}"/>
              </a:ext>
            </a:extLst>
          </p:cNvPr>
          <p:cNvSpPr/>
          <p:nvPr/>
        </p:nvSpPr>
        <p:spPr>
          <a:xfrm>
            <a:off x="5313997" y="2147782"/>
            <a:ext cx="1564006" cy="156400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6" name="文本框 5">
            <a:extLst>
              <a:ext uri="{FF2B5EF4-FFF2-40B4-BE49-F238E27FC236}">
                <a16:creationId xmlns:a16="http://schemas.microsoft.com/office/drawing/2014/main" id="{4C520B4E-56D2-4166-8BF2-A3DAB6DA7049}"/>
              </a:ext>
            </a:extLst>
          </p:cNvPr>
          <p:cNvSpPr txBox="1"/>
          <p:nvPr/>
        </p:nvSpPr>
        <p:spPr>
          <a:xfrm>
            <a:off x="5542002" y="3021225"/>
            <a:ext cx="1107996" cy="396134"/>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Arial"/>
                <a:ea typeface="微软雅黑"/>
                <a:cs typeface="+mn-cs"/>
              </a:rPr>
              <a:t>时间成本</a:t>
            </a:r>
          </a:p>
        </p:txBody>
      </p:sp>
      <p:sp>
        <p:nvSpPr>
          <p:cNvPr id="7" name="椭圆 6">
            <a:extLst>
              <a:ext uri="{FF2B5EF4-FFF2-40B4-BE49-F238E27FC236}">
                <a16:creationId xmlns:a16="http://schemas.microsoft.com/office/drawing/2014/main" id="{B2848DBC-DAE3-409A-9114-83E807BB7BB9}"/>
              </a:ext>
            </a:extLst>
          </p:cNvPr>
          <p:cNvSpPr/>
          <p:nvPr/>
        </p:nvSpPr>
        <p:spPr>
          <a:xfrm>
            <a:off x="8433434" y="1032510"/>
            <a:ext cx="1564006" cy="156400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 name="文本框 7">
            <a:extLst>
              <a:ext uri="{FF2B5EF4-FFF2-40B4-BE49-F238E27FC236}">
                <a16:creationId xmlns:a16="http://schemas.microsoft.com/office/drawing/2014/main" id="{D8ADDF37-C479-48D4-8E4A-7EDCD07B0853}"/>
              </a:ext>
            </a:extLst>
          </p:cNvPr>
          <p:cNvSpPr txBox="1"/>
          <p:nvPr/>
        </p:nvSpPr>
        <p:spPr>
          <a:xfrm>
            <a:off x="8661439" y="1905953"/>
            <a:ext cx="1107996" cy="396134"/>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Arial"/>
                <a:ea typeface="微软雅黑"/>
                <a:cs typeface="+mn-cs"/>
              </a:rPr>
              <a:t>网络关系</a:t>
            </a:r>
          </a:p>
        </p:txBody>
      </p:sp>
      <p:sp>
        <p:nvSpPr>
          <p:cNvPr id="9" name="椭圆 8">
            <a:extLst>
              <a:ext uri="{FF2B5EF4-FFF2-40B4-BE49-F238E27FC236}">
                <a16:creationId xmlns:a16="http://schemas.microsoft.com/office/drawing/2014/main" id="{35FC00BD-69F2-42BD-9BD2-81AD06F144CC}"/>
              </a:ext>
            </a:extLst>
          </p:cNvPr>
          <p:cNvSpPr/>
          <p:nvPr/>
        </p:nvSpPr>
        <p:spPr>
          <a:xfrm>
            <a:off x="8433434" y="3105045"/>
            <a:ext cx="1564006" cy="156400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0" name="文本框 9">
            <a:extLst>
              <a:ext uri="{FF2B5EF4-FFF2-40B4-BE49-F238E27FC236}">
                <a16:creationId xmlns:a16="http://schemas.microsoft.com/office/drawing/2014/main" id="{0F066633-374D-402E-9419-0BF5F4EA4258}"/>
              </a:ext>
            </a:extLst>
          </p:cNvPr>
          <p:cNvSpPr txBox="1"/>
          <p:nvPr/>
        </p:nvSpPr>
        <p:spPr>
          <a:xfrm>
            <a:off x="8776856" y="3978488"/>
            <a:ext cx="877163" cy="396134"/>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Arial"/>
                <a:ea typeface="微软雅黑"/>
                <a:cs typeface="+mn-cs"/>
              </a:rPr>
              <a:t>信息流</a:t>
            </a:r>
          </a:p>
        </p:txBody>
      </p:sp>
      <p:sp>
        <p:nvSpPr>
          <p:cNvPr id="16" name="箭头: 右 15">
            <a:extLst>
              <a:ext uri="{FF2B5EF4-FFF2-40B4-BE49-F238E27FC236}">
                <a16:creationId xmlns:a16="http://schemas.microsoft.com/office/drawing/2014/main" id="{140B411A-9CEE-4CAC-B22F-BCD02D94CDFE}"/>
              </a:ext>
            </a:extLst>
          </p:cNvPr>
          <p:cNvSpPr/>
          <p:nvPr/>
        </p:nvSpPr>
        <p:spPr>
          <a:xfrm>
            <a:off x="4320941" y="2763320"/>
            <a:ext cx="430680" cy="309563"/>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7" name="箭头: 右 16">
            <a:extLst>
              <a:ext uri="{FF2B5EF4-FFF2-40B4-BE49-F238E27FC236}">
                <a16:creationId xmlns:a16="http://schemas.microsoft.com/office/drawing/2014/main" id="{9901460D-E9C6-4704-9183-5646BB6B2EDF}"/>
              </a:ext>
            </a:extLst>
          </p:cNvPr>
          <p:cNvSpPr/>
          <p:nvPr/>
        </p:nvSpPr>
        <p:spPr>
          <a:xfrm rot="20403637">
            <a:off x="7494510" y="2191703"/>
            <a:ext cx="430680" cy="309563"/>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5" name="箭头: 右 24">
            <a:extLst>
              <a:ext uri="{FF2B5EF4-FFF2-40B4-BE49-F238E27FC236}">
                <a16:creationId xmlns:a16="http://schemas.microsoft.com/office/drawing/2014/main" id="{A3BF33F6-88A3-4C9C-A462-986AC9ACC27C}"/>
              </a:ext>
            </a:extLst>
          </p:cNvPr>
          <p:cNvSpPr/>
          <p:nvPr/>
        </p:nvSpPr>
        <p:spPr>
          <a:xfrm rot="1100401" flipV="1">
            <a:off x="7494510" y="3274217"/>
            <a:ext cx="430680" cy="309563"/>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pic>
        <p:nvPicPr>
          <p:cNvPr id="27" name="图形 26" descr="传输 轮廓">
            <a:extLst>
              <a:ext uri="{FF2B5EF4-FFF2-40B4-BE49-F238E27FC236}">
                <a16:creationId xmlns:a16="http://schemas.microsoft.com/office/drawing/2014/main" id="{62415DAD-BC33-4FA0-9A89-358998CADF43}"/>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rot="5400000">
            <a:off x="8920323" y="3321370"/>
            <a:ext cx="590229" cy="590229"/>
          </a:xfrm>
          <a:prstGeom prst="rect">
            <a:avLst/>
          </a:prstGeom>
        </p:spPr>
      </p:pic>
      <p:pic>
        <p:nvPicPr>
          <p:cNvPr id="29" name="图形 28" descr="网络图 轮廓">
            <a:extLst>
              <a:ext uri="{FF2B5EF4-FFF2-40B4-BE49-F238E27FC236}">
                <a16:creationId xmlns:a16="http://schemas.microsoft.com/office/drawing/2014/main" id="{6F7A8B39-6D5C-44A2-AF72-8E261CFED407}"/>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8892943" y="1236517"/>
            <a:ext cx="644989" cy="644989"/>
          </a:xfrm>
          <a:prstGeom prst="rect">
            <a:avLst/>
          </a:prstGeom>
        </p:spPr>
      </p:pic>
      <p:pic>
        <p:nvPicPr>
          <p:cNvPr id="31" name="图形 30" descr="时钟 轮廓">
            <a:extLst>
              <a:ext uri="{FF2B5EF4-FFF2-40B4-BE49-F238E27FC236}">
                <a16:creationId xmlns:a16="http://schemas.microsoft.com/office/drawing/2014/main" id="{5B2D71F6-7DE1-4017-8370-F5F68A9EF457}"/>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5773506" y="2356643"/>
            <a:ext cx="644989" cy="644989"/>
          </a:xfrm>
          <a:prstGeom prst="rect">
            <a:avLst/>
          </a:prstGeom>
        </p:spPr>
      </p:pic>
      <p:pic>
        <p:nvPicPr>
          <p:cNvPr id="33" name="图形 32" descr="用户 轮廓">
            <a:extLst>
              <a:ext uri="{FF2B5EF4-FFF2-40B4-BE49-F238E27FC236}">
                <a16:creationId xmlns:a16="http://schemas.microsoft.com/office/drawing/2014/main" id="{771353FF-5F74-4D7F-A9AF-F554C94BB6E9}"/>
              </a:ext>
            </a:extLst>
          </p:cNvPr>
          <p:cNvPicPr>
            <a:picLocks noChangeAspect="1"/>
          </p:cNvPicPr>
          <p:nvPr/>
        </p:nvPicPr>
        <p:blipFill>
          <a:blip r:embed="rId8">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2654069" y="2356643"/>
            <a:ext cx="644989" cy="644989"/>
          </a:xfrm>
          <a:prstGeom prst="rect">
            <a:avLst/>
          </a:prstGeom>
        </p:spPr>
      </p:pic>
      <p:sp>
        <p:nvSpPr>
          <p:cNvPr id="34" name="文本框 33">
            <a:extLst>
              <a:ext uri="{FF2B5EF4-FFF2-40B4-BE49-F238E27FC236}">
                <a16:creationId xmlns:a16="http://schemas.microsoft.com/office/drawing/2014/main" id="{5D08C6B8-D0DC-4291-B58B-A2F2E03206F6}"/>
              </a:ext>
            </a:extLst>
          </p:cNvPr>
          <p:cNvSpPr txBox="1"/>
          <p:nvPr/>
        </p:nvSpPr>
        <p:spPr>
          <a:xfrm>
            <a:off x="2337305" y="5105259"/>
            <a:ext cx="7517391" cy="1248740"/>
          </a:xfrm>
          <a:prstGeom prst="rect">
            <a:avLst/>
          </a:prstGeom>
          <a:noFill/>
        </p:spPr>
        <p:txBody>
          <a:bodyPr wrap="square" rtlCol="0">
            <a:spAutoFit/>
          </a:bodyPr>
          <a:lstStyle/>
          <a:p>
            <a:pPr marL="0" marR="0" lvl="0" indent="0" algn="just"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用户普遍配置多个社交媒体账号，根据自己的使用习惯和需求分摊时间成本。随着社交媒体垂直化发展，用户在不同平台获得、建构具有差异化的信息流和网络关系。因此，个体社交媒体配置方式影响其在一定时间成本下的信息获取能力和网络交往行为</a:t>
            </a:r>
          </a:p>
        </p:txBody>
      </p:sp>
    </p:spTree>
    <p:extLst>
      <p:ext uri="{BB962C8B-B14F-4D97-AF65-F5344CB8AC3E}">
        <p14:creationId xmlns:p14="http://schemas.microsoft.com/office/powerpoint/2010/main" val="6947195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24156A8A-6F40-4007-A992-7A9424C1036A}"/>
              </a:ext>
            </a:extLst>
          </p:cNvPr>
          <p:cNvSpPr>
            <a:spLocks noGrp="1"/>
          </p:cNvSpPr>
          <p:nvPr>
            <p:ph type="body" sz="quarter" idx="10"/>
          </p:nvPr>
        </p:nvSpPr>
        <p:spPr>
          <a:xfrm>
            <a:off x="382543" y="328612"/>
            <a:ext cx="5212012" cy="459327"/>
          </a:xfrm>
        </p:spPr>
        <p:txBody>
          <a:bodyPr/>
          <a:lstStyle/>
          <a:p>
            <a:r>
              <a:rPr lang="zh-CN" altLang="en-US" dirty="0"/>
              <a:t>短视频</a:t>
            </a:r>
            <a:r>
              <a:rPr lang="en-US" altLang="zh-CN" dirty="0"/>
              <a:t>—</a:t>
            </a:r>
            <a:r>
              <a:rPr lang="zh-CN" altLang="en-US" dirty="0"/>
              <a:t>时间与金钱的双重杀手</a:t>
            </a:r>
          </a:p>
        </p:txBody>
      </p:sp>
      <p:sp>
        <p:nvSpPr>
          <p:cNvPr id="3" name="椭圆 2">
            <a:extLst>
              <a:ext uri="{FF2B5EF4-FFF2-40B4-BE49-F238E27FC236}">
                <a16:creationId xmlns:a16="http://schemas.microsoft.com/office/drawing/2014/main" id="{0707EE9E-6CB5-4FA7-A5CC-9A91CC348C79}"/>
              </a:ext>
            </a:extLst>
          </p:cNvPr>
          <p:cNvSpPr/>
          <p:nvPr/>
        </p:nvSpPr>
        <p:spPr>
          <a:xfrm>
            <a:off x="7212749" y="1653439"/>
            <a:ext cx="4032220" cy="40322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弧形 4">
            <a:extLst>
              <a:ext uri="{FF2B5EF4-FFF2-40B4-BE49-F238E27FC236}">
                <a16:creationId xmlns:a16="http://schemas.microsoft.com/office/drawing/2014/main" id="{AA134523-5CBE-4469-B59F-9B87007C0740}"/>
              </a:ext>
            </a:extLst>
          </p:cNvPr>
          <p:cNvSpPr/>
          <p:nvPr/>
        </p:nvSpPr>
        <p:spPr>
          <a:xfrm>
            <a:off x="7033505" y="1474195"/>
            <a:ext cx="4390708" cy="4390708"/>
          </a:xfrm>
          <a:prstGeom prst="arc">
            <a:avLst>
              <a:gd name="adj1" fmla="val 16533536"/>
              <a:gd name="adj2" fmla="val 4468206"/>
            </a:avLst>
          </a:prstGeom>
          <a:ln w="6350">
            <a:gradFill>
              <a:gsLst>
                <a:gs pos="0">
                  <a:schemeClr val="accent3"/>
                </a:gs>
                <a:gs pos="100000">
                  <a:schemeClr val="accent3">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2" name="弧形 31">
            <a:extLst>
              <a:ext uri="{FF2B5EF4-FFF2-40B4-BE49-F238E27FC236}">
                <a16:creationId xmlns:a16="http://schemas.microsoft.com/office/drawing/2014/main" id="{0FB740B7-B415-4E0B-9EDB-65FC04D02AD8}"/>
              </a:ext>
            </a:extLst>
          </p:cNvPr>
          <p:cNvSpPr/>
          <p:nvPr/>
        </p:nvSpPr>
        <p:spPr>
          <a:xfrm>
            <a:off x="7033505" y="1474195"/>
            <a:ext cx="4390708" cy="4390708"/>
          </a:xfrm>
          <a:prstGeom prst="arc">
            <a:avLst>
              <a:gd name="adj1" fmla="val 5300772"/>
              <a:gd name="adj2" fmla="val 14517805"/>
            </a:avLst>
          </a:prstGeom>
          <a:ln w="6350">
            <a:gradFill>
              <a:gsLst>
                <a:gs pos="0">
                  <a:schemeClr val="accent3"/>
                </a:gs>
                <a:gs pos="100000">
                  <a:schemeClr val="accent3">
                    <a:alpha val="0"/>
                  </a:schemeClr>
                </a:gs>
              </a:gsLst>
              <a:lin ang="1620000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6" name="视频 5" title="青色蓝色的微粒粒子">
            <a:hlinkClick r:id="" action="ppaction://media"/>
            <a:extLst>
              <a:ext uri="{FF2B5EF4-FFF2-40B4-BE49-F238E27FC236}">
                <a16:creationId xmlns:a16="http://schemas.microsoft.com/office/drawing/2014/main" id="{6274656D-252E-48B2-931A-B59FE8D05ECC}"/>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4"/>
          <a:srcRect l="72766" r="1489"/>
          <a:stretch/>
        </p:blipFill>
        <p:spPr>
          <a:xfrm>
            <a:off x="8092244" y="1171249"/>
            <a:ext cx="2273232" cy="4966824"/>
          </a:xfrm>
          <a:prstGeom prst="roundRect">
            <a:avLst>
              <a:gd name="adj" fmla="val 13865"/>
            </a:avLst>
          </a:prstGeom>
        </p:spPr>
      </p:pic>
      <p:grpSp>
        <p:nvGrpSpPr>
          <p:cNvPr id="28" name="组合 27">
            <a:extLst>
              <a:ext uri="{FF2B5EF4-FFF2-40B4-BE49-F238E27FC236}">
                <a16:creationId xmlns:a16="http://schemas.microsoft.com/office/drawing/2014/main" id="{819EEB22-E38F-44FB-BA95-26CA473EA4CA}"/>
              </a:ext>
            </a:extLst>
          </p:cNvPr>
          <p:cNvGrpSpPr/>
          <p:nvPr/>
        </p:nvGrpSpPr>
        <p:grpSpPr>
          <a:xfrm>
            <a:off x="8045278" y="1171249"/>
            <a:ext cx="2367168" cy="4966824"/>
            <a:chOff x="7944466" y="1084007"/>
            <a:chExt cx="2477729" cy="5198806"/>
          </a:xfrm>
        </p:grpSpPr>
        <p:sp>
          <p:nvSpPr>
            <p:cNvPr id="27" name="矩形: 圆角 26">
              <a:extLst>
                <a:ext uri="{FF2B5EF4-FFF2-40B4-BE49-F238E27FC236}">
                  <a16:creationId xmlns:a16="http://schemas.microsoft.com/office/drawing/2014/main" id="{B232C093-CFF2-4119-A451-589A1B706242}"/>
                </a:ext>
              </a:extLst>
            </p:cNvPr>
            <p:cNvSpPr/>
            <p:nvPr/>
          </p:nvSpPr>
          <p:spPr>
            <a:xfrm>
              <a:off x="7944466" y="1084007"/>
              <a:ext cx="2477729" cy="5198806"/>
            </a:xfrm>
            <a:prstGeom prst="roundRect">
              <a:avLst>
                <a:gd name="adj" fmla="val 14683"/>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 空心 6">
              <a:extLst>
                <a:ext uri="{FF2B5EF4-FFF2-40B4-BE49-F238E27FC236}">
                  <a16:creationId xmlns:a16="http://schemas.microsoft.com/office/drawing/2014/main" id="{5FE8EE63-50EA-4C5C-A404-9EE64C7EFC56}"/>
                </a:ext>
              </a:extLst>
            </p:cNvPr>
            <p:cNvSpPr/>
            <p:nvPr/>
          </p:nvSpPr>
          <p:spPr>
            <a:xfrm>
              <a:off x="8702316" y="3209924"/>
              <a:ext cx="962025" cy="962025"/>
            </a:xfrm>
            <a:prstGeom prst="donut">
              <a:avLst>
                <a:gd name="adj" fmla="val 11740"/>
              </a:avLst>
            </a:prstGeom>
            <a:solidFill>
              <a:schemeClr val="bg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等腰三角形 7">
              <a:extLst>
                <a:ext uri="{FF2B5EF4-FFF2-40B4-BE49-F238E27FC236}">
                  <a16:creationId xmlns:a16="http://schemas.microsoft.com/office/drawing/2014/main" id="{5E42D797-6FEC-493A-99CE-535CBE84BD2F}"/>
                </a:ext>
              </a:extLst>
            </p:cNvPr>
            <p:cNvSpPr/>
            <p:nvPr/>
          </p:nvSpPr>
          <p:spPr>
            <a:xfrm rot="5400000">
              <a:off x="9071657" y="3556915"/>
              <a:ext cx="299542" cy="268043"/>
            </a:xfrm>
            <a:custGeom>
              <a:avLst/>
              <a:gdLst>
                <a:gd name="connsiteX0" fmla="*/ 4915 w 299542"/>
                <a:gd name="connsiteY0" fmla="*/ 213981 h 268043"/>
                <a:gd name="connsiteX1" fmla="*/ 118631 w 299542"/>
                <a:gd name="connsiteY1" fmla="*/ 17920 h 268043"/>
                <a:gd name="connsiteX2" fmla="*/ 180913 w 299542"/>
                <a:gd name="connsiteY2" fmla="*/ 17920 h 268043"/>
                <a:gd name="connsiteX3" fmla="*/ 294628 w 299542"/>
                <a:gd name="connsiteY3" fmla="*/ 213981 h 268043"/>
                <a:gd name="connsiteX4" fmla="*/ 263487 w 299542"/>
                <a:gd name="connsiteY4" fmla="*/ 268043 h 268043"/>
                <a:gd name="connsiteX5" fmla="*/ 36056 w 299542"/>
                <a:gd name="connsiteY5" fmla="*/ 268043 h 268043"/>
                <a:gd name="connsiteX6" fmla="*/ 4915 w 299542"/>
                <a:gd name="connsiteY6" fmla="*/ 213981 h 268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9542" h="268043">
                  <a:moveTo>
                    <a:pt x="4915" y="213981"/>
                  </a:moveTo>
                  <a:lnTo>
                    <a:pt x="118631" y="17920"/>
                  </a:lnTo>
                  <a:cubicBezTo>
                    <a:pt x="132488" y="-5973"/>
                    <a:pt x="167055" y="-5973"/>
                    <a:pt x="180913" y="17920"/>
                  </a:cubicBezTo>
                  <a:lnTo>
                    <a:pt x="294628" y="213981"/>
                  </a:lnTo>
                  <a:cubicBezTo>
                    <a:pt x="308550" y="237985"/>
                    <a:pt x="291236" y="268043"/>
                    <a:pt x="263487" y="268043"/>
                  </a:cubicBezTo>
                  <a:lnTo>
                    <a:pt x="36056" y="268043"/>
                  </a:lnTo>
                  <a:cubicBezTo>
                    <a:pt x="8307" y="268043"/>
                    <a:pt x="-9007" y="237985"/>
                    <a:pt x="4915" y="213981"/>
                  </a:cubicBezTo>
                </a:path>
              </a:pathLst>
            </a:custGeom>
            <a:solidFill>
              <a:schemeClr val="bg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pic>
        <p:nvPicPr>
          <p:cNvPr id="4" name="图片 3" descr="图片包含 图形用户界面&#10;&#10;描述已自动生成">
            <a:extLst>
              <a:ext uri="{FF2B5EF4-FFF2-40B4-BE49-F238E27FC236}">
                <a16:creationId xmlns:a16="http://schemas.microsoft.com/office/drawing/2014/main" id="{DEA47761-ADCB-4638-B89F-CE17800792F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7848378" y="1027746"/>
            <a:ext cx="2764190" cy="5268886"/>
          </a:xfrm>
          <a:prstGeom prst="rect">
            <a:avLst/>
          </a:prstGeom>
        </p:spPr>
      </p:pic>
      <p:sp>
        <p:nvSpPr>
          <p:cNvPr id="12" name="文本框 11">
            <a:extLst>
              <a:ext uri="{FF2B5EF4-FFF2-40B4-BE49-F238E27FC236}">
                <a16:creationId xmlns:a16="http://schemas.microsoft.com/office/drawing/2014/main" id="{6C4F3DEE-0AF3-45F4-9D71-BE3BA8CD5A81}"/>
              </a:ext>
            </a:extLst>
          </p:cNvPr>
          <p:cNvSpPr txBox="1"/>
          <p:nvPr/>
        </p:nvSpPr>
        <p:spPr>
          <a:xfrm>
            <a:off x="761025" y="1203357"/>
            <a:ext cx="3647152" cy="369332"/>
          </a:xfrm>
          <a:prstGeom prst="rect">
            <a:avLst/>
          </a:prstGeom>
          <a:noFill/>
        </p:spPr>
        <p:txBody>
          <a:bodyPr wrap="none" rtlCol="0">
            <a:spAutoFit/>
          </a:bodyPr>
          <a:lstStyle/>
          <a:p>
            <a:r>
              <a:rPr lang="zh-CN" altLang="en-US" b="1" dirty="0">
                <a:solidFill>
                  <a:schemeClr val="accent2"/>
                </a:solidFill>
              </a:rPr>
              <a:t>某某入局短视频，三强局面显雏形</a:t>
            </a:r>
          </a:p>
        </p:txBody>
      </p:sp>
      <p:sp>
        <p:nvSpPr>
          <p:cNvPr id="13" name="文本框 12">
            <a:extLst>
              <a:ext uri="{FF2B5EF4-FFF2-40B4-BE49-F238E27FC236}">
                <a16:creationId xmlns:a16="http://schemas.microsoft.com/office/drawing/2014/main" id="{E1B682A4-F6F0-4978-9977-2773AF403C35}"/>
              </a:ext>
            </a:extLst>
          </p:cNvPr>
          <p:cNvSpPr txBox="1"/>
          <p:nvPr/>
        </p:nvSpPr>
        <p:spPr>
          <a:xfrm>
            <a:off x="761024" y="1576525"/>
            <a:ext cx="5507921" cy="953274"/>
          </a:xfrm>
          <a:prstGeom prst="rect">
            <a:avLst/>
          </a:prstGeom>
          <a:noFill/>
        </p:spPr>
        <p:txBody>
          <a:bodyPr wrap="square" rtlCol="0">
            <a:spAutoFit/>
          </a:bodyPr>
          <a:lstStyle/>
          <a:p>
            <a:pPr algn="just" hangingPunct="0">
              <a:lnSpc>
                <a:spcPct val="120000"/>
              </a:lnSpc>
            </a:pPr>
            <a:r>
              <a:rPr lang="en-US" altLang="zh-CN" sz="1600" dirty="0"/>
              <a:t>A</a:t>
            </a:r>
            <a:r>
              <a:rPr lang="zh-CN" altLang="en-US" sz="1600" dirty="0"/>
              <a:t>某某、</a:t>
            </a:r>
            <a:r>
              <a:rPr lang="en-US" altLang="zh-CN" sz="1600" dirty="0"/>
              <a:t>B</a:t>
            </a:r>
            <a:r>
              <a:rPr lang="zh-CN" altLang="en-US" sz="1600" dirty="0"/>
              <a:t>某某用户占比超过</a:t>
            </a:r>
            <a:r>
              <a:rPr lang="en-US" altLang="zh-CN" sz="1600" dirty="0"/>
              <a:t>60%</a:t>
            </a:r>
            <a:r>
              <a:rPr lang="zh-CN" altLang="en-US" sz="1600" dirty="0"/>
              <a:t>，牢牢占据行业头部地位。某某布局短视频意在稳固用户市场，补足内容短板，其凭借</a:t>
            </a:r>
            <a:r>
              <a:rPr lang="en-US" altLang="zh-CN" sz="1600" dirty="0"/>
              <a:t>A</a:t>
            </a:r>
            <a:r>
              <a:rPr lang="zh-CN" altLang="en-US" sz="1600" dirty="0"/>
              <a:t>产品入口优势，半年即实现日活从</a:t>
            </a:r>
            <a:r>
              <a:rPr lang="en-US" altLang="zh-CN" sz="1600" dirty="0"/>
              <a:t>0</a:t>
            </a:r>
            <a:r>
              <a:rPr lang="zh-CN" altLang="en-US" sz="1600" dirty="0"/>
              <a:t>到</a:t>
            </a:r>
            <a:r>
              <a:rPr lang="en-US" altLang="zh-CN" sz="1600" dirty="0"/>
              <a:t>2</a:t>
            </a:r>
            <a:r>
              <a:rPr lang="zh-CN" altLang="en-US" sz="1600" dirty="0"/>
              <a:t>亿的增长</a:t>
            </a:r>
          </a:p>
        </p:txBody>
      </p:sp>
      <p:sp>
        <p:nvSpPr>
          <p:cNvPr id="14" name="文本框 13">
            <a:extLst>
              <a:ext uri="{FF2B5EF4-FFF2-40B4-BE49-F238E27FC236}">
                <a16:creationId xmlns:a16="http://schemas.microsoft.com/office/drawing/2014/main" id="{BBFE5D5E-F61C-4F3B-9CDF-E38A2421A98D}"/>
              </a:ext>
            </a:extLst>
          </p:cNvPr>
          <p:cNvSpPr txBox="1"/>
          <p:nvPr/>
        </p:nvSpPr>
        <p:spPr>
          <a:xfrm>
            <a:off x="761025" y="2724730"/>
            <a:ext cx="4108817" cy="369332"/>
          </a:xfrm>
          <a:prstGeom prst="rect">
            <a:avLst/>
          </a:prstGeom>
          <a:noFill/>
        </p:spPr>
        <p:txBody>
          <a:bodyPr wrap="none" rtlCol="0">
            <a:spAutoFit/>
          </a:bodyPr>
          <a:lstStyle/>
          <a:p>
            <a:r>
              <a:rPr lang="zh-CN" altLang="en-US" b="1" dirty="0">
                <a:solidFill>
                  <a:schemeClr val="accent2"/>
                </a:solidFill>
              </a:rPr>
              <a:t>头部平台优势显著，资本引入加剧竞争</a:t>
            </a:r>
          </a:p>
        </p:txBody>
      </p:sp>
      <p:sp>
        <p:nvSpPr>
          <p:cNvPr id="15" name="文本框 14">
            <a:extLst>
              <a:ext uri="{FF2B5EF4-FFF2-40B4-BE49-F238E27FC236}">
                <a16:creationId xmlns:a16="http://schemas.microsoft.com/office/drawing/2014/main" id="{DBB34B0B-D737-41AD-AE95-18596C12E749}"/>
              </a:ext>
            </a:extLst>
          </p:cNvPr>
          <p:cNvSpPr txBox="1"/>
          <p:nvPr/>
        </p:nvSpPr>
        <p:spPr>
          <a:xfrm>
            <a:off x="761024" y="3097898"/>
            <a:ext cx="5507921" cy="1248740"/>
          </a:xfrm>
          <a:prstGeom prst="rect">
            <a:avLst/>
          </a:prstGeom>
          <a:noFill/>
        </p:spPr>
        <p:txBody>
          <a:bodyPr wrap="square" rtlCol="0">
            <a:spAutoFit/>
          </a:bodyPr>
          <a:lstStyle/>
          <a:p>
            <a:pPr algn="just" hangingPunct="0">
              <a:lnSpc>
                <a:spcPct val="120000"/>
              </a:lnSpc>
            </a:pPr>
            <a:r>
              <a:rPr lang="en-US" altLang="zh-CN" sz="1600" dirty="0"/>
              <a:t>2021</a:t>
            </a:r>
            <a:r>
              <a:rPr lang="zh-CN" altLang="en-US" sz="1600" dirty="0"/>
              <a:t>年</a:t>
            </a:r>
            <a:r>
              <a:rPr lang="en-US" altLang="zh-CN" sz="1600" dirty="0"/>
              <a:t>2</a:t>
            </a:r>
            <a:r>
              <a:rPr lang="zh-CN" altLang="en-US" sz="1600" dirty="0"/>
              <a:t>月</a:t>
            </a:r>
            <a:r>
              <a:rPr lang="en-US" altLang="zh-CN" sz="1600" dirty="0"/>
              <a:t>5</a:t>
            </a:r>
            <a:r>
              <a:rPr lang="zh-CN" altLang="en-US" sz="1600" dirty="0"/>
              <a:t>日，</a:t>
            </a:r>
            <a:r>
              <a:rPr lang="en-US" altLang="zh-CN" sz="1600" dirty="0"/>
              <a:t>A</a:t>
            </a:r>
            <a:r>
              <a:rPr lang="zh-CN" altLang="en-US" sz="1600" dirty="0"/>
              <a:t>某某上市当天市值突破</a:t>
            </a:r>
            <a:r>
              <a:rPr lang="en-US" altLang="zh-CN" sz="1600" dirty="0"/>
              <a:t>1791</a:t>
            </a:r>
            <a:r>
              <a:rPr lang="zh-CN" altLang="en-US" sz="1600" dirty="0"/>
              <a:t>亿美元，成为上市中国互联网企业第五位。另一方面，</a:t>
            </a:r>
            <a:r>
              <a:rPr lang="en-US" altLang="zh-CN" sz="1600" dirty="0"/>
              <a:t>A</a:t>
            </a:r>
            <a:r>
              <a:rPr lang="zh-CN" altLang="en-US" sz="1600" dirty="0"/>
              <a:t>某某、</a:t>
            </a:r>
            <a:r>
              <a:rPr lang="en-US" altLang="zh-CN" sz="1600" dirty="0"/>
              <a:t>B</a:t>
            </a:r>
            <a:r>
              <a:rPr lang="zh-CN" altLang="en-US" sz="1600" dirty="0"/>
              <a:t>某某两家公司的营收压力还将持续增长，打造闭环生态并加快流量变现刻不容缓，短视频行业开始内卷</a:t>
            </a:r>
          </a:p>
        </p:txBody>
      </p:sp>
      <p:sp>
        <p:nvSpPr>
          <p:cNvPr id="16" name="文本框 15">
            <a:extLst>
              <a:ext uri="{FF2B5EF4-FFF2-40B4-BE49-F238E27FC236}">
                <a16:creationId xmlns:a16="http://schemas.microsoft.com/office/drawing/2014/main" id="{2A10F214-2A66-4B28-A16D-3940C3645B19}"/>
              </a:ext>
            </a:extLst>
          </p:cNvPr>
          <p:cNvSpPr txBox="1"/>
          <p:nvPr/>
        </p:nvSpPr>
        <p:spPr>
          <a:xfrm>
            <a:off x="761025" y="4541569"/>
            <a:ext cx="2492990" cy="369332"/>
          </a:xfrm>
          <a:prstGeom prst="rect">
            <a:avLst/>
          </a:prstGeom>
          <a:noFill/>
        </p:spPr>
        <p:txBody>
          <a:bodyPr wrap="none" rtlCol="0">
            <a:spAutoFit/>
          </a:bodyPr>
          <a:lstStyle/>
          <a:p>
            <a:r>
              <a:rPr lang="zh-CN" altLang="en-US" b="1" dirty="0">
                <a:solidFill>
                  <a:schemeClr val="accent2"/>
                </a:solidFill>
              </a:rPr>
              <a:t>本地服务催动商业变现</a:t>
            </a:r>
          </a:p>
        </p:txBody>
      </p:sp>
      <p:sp>
        <p:nvSpPr>
          <p:cNvPr id="17" name="文本框 16">
            <a:extLst>
              <a:ext uri="{FF2B5EF4-FFF2-40B4-BE49-F238E27FC236}">
                <a16:creationId xmlns:a16="http://schemas.microsoft.com/office/drawing/2014/main" id="{2EFC9E97-9BEA-4752-9DC9-63C4A7BB1955}"/>
              </a:ext>
            </a:extLst>
          </p:cNvPr>
          <p:cNvSpPr txBox="1"/>
          <p:nvPr/>
        </p:nvSpPr>
        <p:spPr>
          <a:xfrm>
            <a:off x="761024" y="4914737"/>
            <a:ext cx="5507921" cy="1248740"/>
          </a:xfrm>
          <a:prstGeom prst="rect">
            <a:avLst/>
          </a:prstGeom>
          <a:noFill/>
        </p:spPr>
        <p:txBody>
          <a:bodyPr wrap="square" rtlCol="0">
            <a:spAutoFit/>
          </a:bodyPr>
          <a:lstStyle/>
          <a:p>
            <a:pPr algn="just" hangingPunct="0">
              <a:lnSpc>
                <a:spcPct val="120000"/>
              </a:lnSpc>
            </a:pPr>
            <a:r>
              <a:rPr lang="zh-CN" altLang="en-US" sz="1600" dirty="0"/>
              <a:t>短视频行业市场规模达</a:t>
            </a:r>
            <a:r>
              <a:rPr lang="en-US" altLang="zh-CN" sz="1600" dirty="0"/>
              <a:t>1048.3</a:t>
            </a:r>
            <a:r>
              <a:rPr lang="zh-CN" altLang="en-US" sz="1600" dirty="0"/>
              <a:t>亿元，广告</a:t>
            </a:r>
            <a:r>
              <a:rPr lang="en-US" altLang="zh-CN" sz="1600" dirty="0"/>
              <a:t>+</a:t>
            </a:r>
            <a:r>
              <a:rPr lang="zh-CN" altLang="en-US" sz="1600" dirty="0"/>
              <a:t>打赏仍是平台的主要获利渠道，占比近</a:t>
            </a:r>
            <a:r>
              <a:rPr lang="en-US" altLang="zh-CN" sz="1600" dirty="0"/>
              <a:t>90%</a:t>
            </a:r>
            <a:r>
              <a:rPr lang="zh-CN" altLang="en-US" sz="1600" dirty="0"/>
              <a:t>。从内容入手，借助高频刚需的本地餐饮、生活服务等场景带动电商发展，有望激发用户需求，成为行业变现的新增长点</a:t>
            </a:r>
          </a:p>
        </p:txBody>
      </p:sp>
      <p:grpSp>
        <p:nvGrpSpPr>
          <p:cNvPr id="20" name="组合 19">
            <a:extLst>
              <a:ext uri="{FF2B5EF4-FFF2-40B4-BE49-F238E27FC236}">
                <a16:creationId xmlns:a16="http://schemas.microsoft.com/office/drawing/2014/main" id="{862C9F62-A124-4E6A-9C7E-652B9151B8EB}"/>
              </a:ext>
            </a:extLst>
          </p:cNvPr>
          <p:cNvGrpSpPr/>
          <p:nvPr/>
        </p:nvGrpSpPr>
        <p:grpSpPr>
          <a:xfrm>
            <a:off x="479427" y="1270974"/>
            <a:ext cx="238125" cy="238125"/>
            <a:chOff x="953427" y="1464945"/>
            <a:chExt cx="238125" cy="238125"/>
          </a:xfrm>
        </p:grpSpPr>
        <p:sp>
          <p:nvSpPr>
            <p:cNvPr id="18" name="椭圆 17">
              <a:extLst>
                <a:ext uri="{FF2B5EF4-FFF2-40B4-BE49-F238E27FC236}">
                  <a16:creationId xmlns:a16="http://schemas.microsoft.com/office/drawing/2014/main" id="{E682931B-82A1-4A85-A657-8C0BF1142034}"/>
                </a:ext>
              </a:extLst>
            </p:cNvPr>
            <p:cNvSpPr/>
            <p:nvPr/>
          </p:nvSpPr>
          <p:spPr>
            <a:xfrm>
              <a:off x="953427" y="1464945"/>
              <a:ext cx="238125" cy="238125"/>
            </a:xfrm>
            <a:prstGeom prst="ellipse">
              <a:avLst/>
            </a:prstGeom>
            <a:gradFill>
              <a:gsLst>
                <a:gs pos="0">
                  <a:schemeClr val="accent3"/>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a:extLst>
                <a:ext uri="{FF2B5EF4-FFF2-40B4-BE49-F238E27FC236}">
                  <a16:creationId xmlns:a16="http://schemas.microsoft.com/office/drawing/2014/main" id="{98A68E99-3904-4788-9F4D-0443584928BA}"/>
                </a:ext>
              </a:extLst>
            </p:cNvPr>
            <p:cNvSpPr/>
            <p:nvPr/>
          </p:nvSpPr>
          <p:spPr>
            <a:xfrm rot="5400000">
              <a:off x="1023594" y="1540503"/>
              <a:ext cx="116840" cy="82982"/>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a:extLst>
              <a:ext uri="{FF2B5EF4-FFF2-40B4-BE49-F238E27FC236}">
                <a16:creationId xmlns:a16="http://schemas.microsoft.com/office/drawing/2014/main" id="{D9FAC4E9-A5BE-433F-88CA-81812A4EEBCB}"/>
              </a:ext>
            </a:extLst>
          </p:cNvPr>
          <p:cNvGrpSpPr/>
          <p:nvPr/>
        </p:nvGrpSpPr>
        <p:grpSpPr>
          <a:xfrm>
            <a:off x="479426" y="2796366"/>
            <a:ext cx="238125" cy="238125"/>
            <a:chOff x="953427" y="1464945"/>
            <a:chExt cx="238125" cy="238125"/>
          </a:xfrm>
        </p:grpSpPr>
        <p:sp>
          <p:nvSpPr>
            <p:cNvPr id="22" name="椭圆 21">
              <a:extLst>
                <a:ext uri="{FF2B5EF4-FFF2-40B4-BE49-F238E27FC236}">
                  <a16:creationId xmlns:a16="http://schemas.microsoft.com/office/drawing/2014/main" id="{E9C6610A-BC43-4DE2-AF89-B17F3B961BAF}"/>
                </a:ext>
              </a:extLst>
            </p:cNvPr>
            <p:cNvSpPr/>
            <p:nvPr/>
          </p:nvSpPr>
          <p:spPr>
            <a:xfrm>
              <a:off x="953427" y="1464945"/>
              <a:ext cx="238125" cy="238125"/>
            </a:xfrm>
            <a:prstGeom prst="ellipse">
              <a:avLst/>
            </a:prstGeom>
            <a:gradFill>
              <a:gsLst>
                <a:gs pos="0">
                  <a:schemeClr val="accent3"/>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a:extLst>
                <a:ext uri="{FF2B5EF4-FFF2-40B4-BE49-F238E27FC236}">
                  <a16:creationId xmlns:a16="http://schemas.microsoft.com/office/drawing/2014/main" id="{C933A9B7-0E2C-4443-AA25-AC4CA56D8566}"/>
                </a:ext>
              </a:extLst>
            </p:cNvPr>
            <p:cNvSpPr/>
            <p:nvPr/>
          </p:nvSpPr>
          <p:spPr>
            <a:xfrm rot="5400000">
              <a:off x="1023594" y="1540503"/>
              <a:ext cx="116840" cy="82982"/>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a:extLst>
              <a:ext uri="{FF2B5EF4-FFF2-40B4-BE49-F238E27FC236}">
                <a16:creationId xmlns:a16="http://schemas.microsoft.com/office/drawing/2014/main" id="{EFE7EFD3-AA24-43A5-8461-FAB33F54F420}"/>
              </a:ext>
            </a:extLst>
          </p:cNvPr>
          <p:cNvGrpSpPr/>
          <p:nvPr/>
        </p:nvGrpSpPr>
        <p:grpSpPr>
          <a:xfrm>
            <a:off x="479425" y="4607172"/>
            <a:ext cx="238125" cy="238125"/>
            <a:chOff x="953427" y="1464945"/>
            <a:chExt cx="238125" cy="238125"/>
          </a:xfrm>
        </p:grpSpPr>
        <p:sp>
          <p:nvSpPr>
            <p:cNvPr id="25" name="椭圆 24">
              <a:extLst>
                <a:ext uri="{FF2B5EF4-FFF2-40B4-BE49-F238E27FC236}">
                  <a16:creationId xmlns:a16="http://schemas.microsoft.com/office/drawing/2014/main" id="{C758E45A-14D7-489F-AE4D-3720DDF81722}"/>
                </a:ext>
              </a:extLst>
            </p:cNvPr>
            <p:cNvSpPr/>
            <p:nvPr/>
          </p:nvSpPr>
          <p:spPr>
            <a:xfrm>
              <a:off x="953427" y="1464945"/>
              <a:ext cx="238125" cy="238125"/>
            </a:xfrm>
            <a:prstGeom prst="ellipse">
              <a:avLst/>
            </a:prstGeom>
            <a:gradFill>
              <a:gsLst>
                <a:gs pos="0">
                  <a:schemeClr val="accent3"/>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a:extLst>
                <a:ext uri="{FF2B5EF4-FFF2-40B4-BE49-F238E27FC236}">
                  <a16:creationId xmlns:a16="http://schemas.microsoft.com/office/drawing/2014/main" id="{EC63C607-F9F6-457E-8A3B-0DF230112A95}"/>
                </a:ext>
              </a:extLst>
            </p:cNvPr>
            <p:cNvSpPr/>
            <p:nvPr/>
          </p:nvSpPr>
          <p:spPr>
            <a:xfrm rot="5400000">
              <a:off x="1023594" y="1540503"/>
              <a:ext cx="116840" cy="82982"/>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554419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28"/>
                                        </p:tgtEl>
                                        <p:attrNameLst>
                                          <p:attrName>style.visibility</p:attrName>
                                        </p:attrNameLst>
                                      </p:cBhvr>
                                      <p:to>
                                        <p:strVal val="hidden"/>
                                      </p:to>
                                    </p:set>
                                  </p:childTnLst>
                                </p:cTn>
                              </p:par>
                            </p:childTnLst>
                          </p:cTn>
                        </p:par>
                        <p:par>
                          <p:cTn id="7" fill="hold">
                            <p:stCondLst>
                              <p:cond delay="0"/>
                            </p:stCondLst>
                            <p:childTnLst>
                              <p:par>
                                <p:cTn id="8" presetID="1" presetClass="mediacall" presetSubtype="0" fill="hold" nodeType="afterEffect">
                                  <p:stCondLst>
                                    <p:cond delay="0"/>
                                  </p:stCondLst>
                                  <p:childTnLst>
                                    <p:cmd type="call" cmd="playFrom(0.0)">
                                      <p:cBhvr>
                                        <p:cTn id="9" dur="500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10" repeatCount="indefinite" fill="hold" display="0">
                  <p:stCondLst>
                    <p:cond delay="indefinite"/>
                  </p:stCondLst>
                </p:cTn>
                <p:tgtEl>
                  <p:spTgt spid="6"/>
                </p:tgtEl>
              </p:cMediaNode>
            </p:video>
            <p:seq concurrent="1" nextAc="seek">
              <p:cTn id="11" restart="whenNotActive" fill="hold" evtFilter="cancelBubble" nodeType="interactiveSeq">
                <p:stCondLst>
                  <p:cond evt="onClick" delay="0">
                    <p:tgtEl>
                      <p:spTgt spid="6"/>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1A033E97-7526-4D22-90A9-5F29CFAFA2BD}"/>
              </a:ext>
            </a:extLst>
          </p:cNvPr>
          <p:cNvSpPr>
            <a:spLocks noGrp="1"/>
          </p:cNvSpPr>
          <p:nvPr>
            <p:ph type="body" sz="quarter" idx="10"/>
          </p:nvPr>
        </p:nvSpPr>
        <p:spPr/>
        <p:txBody>
          <a:bodyPr/>
          <a:lstStyle/>
          <a:p>
            <a:r>
              <a:rPr lang="zh-CN" altLang="en-US" dirty="0"/>
              <a:t>平台调性带来高情感粘性</a:t>
            </a:r>
          </a:p>
        </p:txBody>
      </p:sp>
      <p:sp>
        <p:nvSpPr>
          <p:cNvPr id="7" name="椭圆 6">
            <a:extLst>
              <a:ext uri="{FF2B5EF4-FFF2-40B4-BE49-F238E27FC236}">
                <a16:creationId xmlns:a16="http://schemas.microsoft.com/office/drawing/2014/main" id="{A3E14E29-1EC3-43B4-B541-21D0B2B21B0E}"/>
              </a:ext>
            </a:extLst>
          </p:cNvPr>
          <p:cNvSpPr/>
          <p:nvPr/>
        </p:nvSpPr>
        <p:spPr>
          <a:xfrm>
            <a:off x="1905093" y="2795910"/>
            <a:ext cx="2048548" cy="280944"/>
          </a:xfrm>
          <a:prstGeom prst="ellipse">
            <a:avLst/>
          </a:prstGeom>
          <a:gradFill>
            <a:gsLst>
              <a:gs pos="0">
                <a:schemeClr val="accent2">
                  <a:alpha val="0"/>
                </a:schemeClr>
              </a:gs>
              <a:gs pos="100000">
                <a:schemeClr val="accent2">
                  <a:alpha val="72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0" name="椭圆 9">
            <a:extLst>
              <a:ext uri="{FF2B5EF4-FFF2-40B4-BE49-F238E27FC236}">
                <a16:creationId xmlns:a16="http://schemas.microsoft.com/office/drawing/2014/main" id="{A94D5F8A-005F-4F66-817A-A5E24123570E}"/>
              </a:ext>
            </a:extLst>
          </p:cNvPr>
          <p:cNvSpPr/>
          <p:nvPr/>
        </p:nvSpPr>
        <p:spPr>
          <a:xfrm>
            <a:off x="1743444" y="2768794"/>
            <a:ext cx="2371846" cy="350415"/>
          </a:xfrm>
          <a:prstGeom prst="ellipse">
            <a:avLst/>
          </a:prstGeom>
          <a:noFill/>
          <a:ln w="6350">
            <a:gradFill>
              <a:gsLst>
                <a:gs pos="0">
                  <a:schemeClr val="accent2">
                    <a:alpha val="0"/>
                  </a:schemeClr>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6" name="文本框 5">
            <a:extLst>
              <a:ext uri="{FF2B5EF4-FFF2-40B4-BE49-F238E27FC236}">
                <a16:creationId xmlns:a16="http://schemas.microsoft.com/office/drawing/2014/main" id="{7DCC55C1-72BC-44DD-AA6B-2041B3639855}"/>
              </a:ext>
            </a:extLst>
          </p:cNvPr>
          <p:cNvSpPr txBox="1"/>
          <p:nvPr/>
        </p:nvSpPr>
        <p:spPr>
          <a:xfrm>
            <a:off x="1965001" y="1656705"/>
            <a:ext cx="1928733" cy="1098506"/>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en-US" altLang="zh-CN" sz="6000" b="1" i="0" u="none" strike="noStrike" kern="1200" cap="none" spc="0" normalizeH="0" baseline="0" noProof="0" dirty="0">
                <a:ln>
                  <a:noFill/>
                </a:ln>
                <a:gradFill>
                  <a:gsLst>
                    <a:gs pos="0">
                      <a:srgbClr val="3C6EFD"/>
                    </a:gs>
                    <a:gs pos="100000">
                      <a:srgbClr val="5BA1E7"/>
                    </a:gs>
                  </a:gsLst>
                  <a:lin ang="5400000" scaled="1"/>
                </a:gradFill>
                <a:effectLst/>
                <a:uLnTx/>
                <a:uFillTx/>
                <a:latin typeface="Arial"/>
                <a:ea typeface="微软雅黑"/>
                <a:cs typeface="+mn-cs"/>
              </a:rPr>
              <a:t>175</a:t>
            </a:r>
            <a:r>
              <a:rPr kumimoji="0" lang="en-US" altLang="zh-CN" sz="1400" b="0" i="0" u="none" strike="noStrike" kern="1200" cap="none" spc="0" normalizeH="0" baseline="0" noProof="0" dirty="0">
                <a:ln>
                  <a:noFill/>
                </a:ln>
                <a:solidFill>
                  <a:srgbClr val="000000"/>
                </a:solidFill>
                <a:effectLst/>
                <a:uLnTx/>
                <a:uFillTx/>
                <a:latin typeface="Arial"/>
                <a:ea typeface="微软雅黑"/>
                <a:cs typeface="+mn-cs"/>
              </a:rPr>
              <a:t> </a:t>
            </a: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小时</a:t>
            </a:r>
          </a:p>
        </p:txBody>
      </p:sp>
      <p:sp>
        <p:nvSpPr>
          <p:cNvPr id="8" name="文本框 7">
            <a:extLst>
              <a:ext uri="{FF2B5EF4-FFF2-40B4-BE49-F238E27FC236}">
                <a16:creationId xmlns:a16="http://schemas.microsoft.com/office/drawing/2014/main" id="{4F337649-FB6E-4F30-BF81-6C1D43B1050C}"/>
              </a:ext>
            </a:extLst>
          </p:cNvPr>
          <p:cNvSpPr txBox="1"/>
          <p:nvPr/>
        </p:nvSpPr>
        <p:spPr>
          <a:xfrm>
            <a:off x="1953780" y="2574039"/>
            <a:ext cx="1951175" cy="362343"/>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00000"/>
                </a:solidFill>
                <a:effectLst/>
                <a:uLnTx/>
                <a:uFillTx/>
                <a:latin typeface="Arial"/>
                <a:ea typeface="微软雅黑"/>
                <a:cs typeface="+mn-cs"/>
              </a:rPr>
              <a:t>Z</a:t>
            </a: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世代月均上网时长</a:t>
            </a:r>
          </a:p>
        </p:txBody>
      </p:sp>
      <p:sp>
        <p:nvSpPr>
          <p:cNvPr id="11" name="椭圆 10">
            <a:extLst>
              <a:ext uri="{FF2B5EF4-FFF2-40B4-BE49-F238E27FC236}">
                <a16:creationId xmlns:a16="http://schemas.microsoft.com/office/drawing/2014/main" id="{28E5D92E-B6E3-4FF0-A3A3-EA0A5A0CB75D}"/>
              </a:ext>
            </a:extLst>
          </p:cNvPr>
          <p:cNvSpPr/>
          <p:nvPr/>
        </p:nvSpPr>
        <p:spPr>
          <a:xfrm>
            <a:off x="1905093" y="4785952"/>
            <a:ext cx="2048548" cy="280944"/>
          </a:xfrm>
          <a:prstGeom prst="ellipse">
            <a:avLst/>
          </a:prstGeom>
          <a:gradFill>
            <a:gsLst>
              <a:gs pos="0">
                <a:schemeClr val="accent2">
                  <a:alpha val="0"/>
                </a:schemeClr>
              </a:gs>
              <a:gs pos="100000">
                <a:schemeClr val="accent2">
                  <a:alpha val="72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2" name="椭圆 11">
            <a:extLst>
              <a:ext uri="{FF2B5EF4-FFF2-40B4-BE49-F238E27FC236}">
                <a16:creationId xmlns:a16="http://schemas.microsoft.com/office/drawing/2014/main" id="{B9A246FC-6FB4-4101-94D9-FC53D7897F5D}"/>
              </a:ext>
            </a:extLst>
          </p:cNvPr>
          <p:cNvSpPr/>
          <p:nvPr/>
        </p:nvSpPr>
        <p:spPr>
          <a:xfrm>
            <a:off x="1743444" y="4758836"/>
            <a:ext cx="2371846" cy="350415"/>
          </a:xfrm>
          <a:prstGeom prst="ellipse">
            <a:avLst/>
          </a:prstGeom>
          <a:noFill/>
          <a:ln w="6350">
            <a:gradFill>
              <a:gsLst>
                <a:gs pos="0">
                  <a:schemeClr val="accent2">
                    <a:alpha val="0"/>
                  </a:schemeClr>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3" name="文本框 12">
            <a:extLst>
              <a:ext uri="{FF2B5EF4-FFF2-40B4-BE49-F238E27FC236}">
                <a16:creationId xmlns:a16="http://schemas.microsoft.com/office/drawing/2014/main" id="{63DDF453-648A-488B-9239-7159B15ABA72}"/>
              </a:ext>
            </a:extLst>
          </p:cNvPr>
          <p:cNvSpPr txBox="1"/>
          <p:nvPr/>
        </p:nvSpPr>
        <p:spPr>
          <a:xfrm>
            <a:off x="2179001" y="3646747"/>
            <a:ext cx="1500732" cy="1098506"/>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en-US" altLang="zh-CN" sz="6000" b="1" i="0" u="none" strike="noStrike" kern="1200" cap="none" spc="0" normalizeH="0" baseline="0" noProof="0" dirty="0">
                <a:ln>
                  <a:noFill/>
                </a:ln>
                <a:gradFill>
                  <a:gsLst>
                    <a:gs pos="0">
                      <a:srgbClr val="3C6EFD"/>
                    </a:gs>
                    <a:gs pos="100000">
                      <a:srgbClr val="5BA1E7"/>
                    </a:gs>
                  </a:gsLst>
                  <a:lin ang="5400000" scaled="1"/>
                </a:gradFill>
                <a:effectLst/>
                <a:uLnTx/>
                <a:uFillTx/>
                <a:latin typeface="Arial"/>
                <a:ea typeface="微软雅黑"/>
                <a:cs typeface="+mn-cs"/>
              </a:rPr>
              <a:t>35</a:t>
            </a:r>
            <a:r>
              <a:rPr kumimoji="0" lang="en-US" altLang="zh-CN" sz="1400" b="0" i="0" u="none" strike="noStrike" kern="1200" cap="none" spc="0" normalizeH="0" baseline="0" noProof="0" dirty="0">
                <a:ln>
                  <a:noFill/>
                </a:ln>
                <a:solidFill>
                  <a:srgbClr val="000000"/>
                </a:solidFill>
                <a:effectLst/>
                <a:uLnTx/>
                <a:uFillTx/>
                <a:latin typeface="Arial"/>
                <a:ea typeface="微软雅黑"/>
                <a:cs typeface="+mn-cs"/>
              </a:rPr>
              <a:t> </a:t>
            </a: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小时</a:t>
            </a:r>
          </a:p>
        </p:txBody>
      </p:sp>
      <p:sp>
        <p:nvSpPr>
          <p:cNvPr id="14" name="文本框 13">
            <a:extLst>
              <a:ext uri="{FF2B5EF4-FFF2-40B4-BE49-F238E27FC236}">
                <a16:creationId xmlns:a16="http://schemas.microsoft.com/office/drawing/2014/main" id="{12321681-74C6-45E7-80D9-35A12CCD19CE}"/>
              </a:ext>
            </a:extLst>
          </p:cNvPr>
          <p:cNvSpPr txBox="1"/>
          <p:nvPr/>
        </p:nvSpPr>
        <p:spPr>
          <a:xfrm>
            <a:off x="2016297" y="4564081"/>
            <a:ext cx="1826141" cy="362343"/>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全网月均上网时长</a:t>
            </a:r>
          </a:p>
        </p:txBody>
      </p:sp>
      <p:sp>
        <p:nvSpPr>
          <p:cNvPr id="15" name="椭圆 14">
            <a:extLst>
              <a:ext uri="{FF2B5EF4-FFF2-40B4-BE49-F238E27FC236}">
                <a16:creationId xmlns:a16="http://schemas.microsoft.com/office/drawing/2014/main" id="{CE5AE8FE-CA61-4F68-B4D5-2BEF67CDC246}"/>
              </a:ext>
            </a:extLst>
          </p:cNvPr>
          <p:cNvSpPr/>
          <p:nvPr/>
        </p:nvSpPr>
        <p:spPr>
          <a:xfrm>
            <a:off x="8238359" y="2795910"/>
            <a:ext cx="2048548" cy="280944"/>
          </a:xfrm>
          <a:prstGeom prst="ellipse">
            <a:avLst/>
          </a:prstGeom>
          <a:gradFill>
            <a:gsLst>
              <a:gs pos="0">
                <a:schemeClr val="accent2">
                  <a:alpha val="0"/>
                </a:schemeClr>
              </a:gs>
              <a:gs pos="100000">
                <a:schemeClr val="accent2">
                  <a:alpha val="72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6" name="椭圆 15">
            <a:extLst>
              <a:ext uri="{FF2B5EF4-FFF2-40B4-BE49-F238E27FC236}">
                <a16:creationId xmlns:a16="http://schemas.microsoft.com/office/drawing/2014/main" id="{0A04607B-8271-4E40-92BF-451385EC2692}"/>
              </a:ext>
            </a:extLst>
          </p:cNvPr>
          <p:cNvSpPr/>
          <p:nvPr/>
        </p:nvSpPr>
        <p:spPr>
          <a:xfrm>
            <a:off x="8076710" y="2768794"/>
            <a:ext cx="2371846" cy="350415"/>
          </a:xfrm>
          <a:prstGeom prst="ellipse">
            <a:avLst/>
          </a:prstGeom>
          <a:noFill/>
          <a:ln w="6350">
            <a:gradFill>
              <a:gsLst>
                <a:gs pos="0">
                  <a:schemeClr val="accent2">
                    <a:alpha val="0"/>
                  </a:schemeClr>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7" name="文本框 16">
            <a:extLst>
              <a:ext uri="{FF2B5EF4-FFF2-40B4-BE49-F238E27FC236}">
                <a16:creationId xmlns:a16="http://schemas.microsoft.com/office/drawing/2014/main" id="{709D3D3F-8925-4B18-83B1-D13E403EE538}"/>
              </a:ext>
            </a:extLst>
          </p:cNvPr>
          <p:cNvSpPr txBox="1"/>
          <p:nvPr/>
        </p:nvSpPr>
        <p:spPr>
          <a:xfrm>
            <a:off x="8214911" y="1656705"/>
            <a:ext cx="2095445" cy="1098506"/>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en-US" altLang="zh-CN" sz="6000" b="1" i="0" u="none" strike="noStrike" kern="1200" cap="none" spc="0" normalizeH="0" baseline="0" noProof="0" dirty="0">
                <a:ln>
                  <a:noFill/>
                </a:ln>
                <a:gradFill>
                  <a:gsLst>
                    <a:gs pos="0">
                      <a:srgbClr val="3C6EFD"/>
                    </a:gs>
                    <a:gs pos="100000">
                      <a:srgbClr val="5BA1E7"/>
                    </a:gs>
                  </a:gsLst>
                  <a:lin ang="5400000" scaled="1"/>
                </a:gradFill>
                <a:effectLst/>
                <a:uLnTx/>
                <a:uFillTx/>
                <a:latin typeface="Arial"/>
                <a:ea typeface="微软雅黑"/>
                <a:cs typeface="+mn-cs"/>
              </a:rPr>
              <a:t>7000</a:t>
            </a:r>
            <a:r>
              <a:rPr kumimoji="0" lang="en-US" altLang="zh-CN" sz="1400" b="0" i="0" u="none" strike="noStrike" kern="1200" cap="none" spc="0" normalizeH="0" baseline="0" noProof="0" dirty="0">
                <a:ln>
                  <a:noFill/>
                </a:ln>
                <a:solidFill>
                  <a:srgbClr val="000000"/>
                </a:solidFill>
                <a:effectLst/>
                <a:uLnTx/>
                <a:uFillTx/>
                <a:latin typeface="Arial"/>
                <a:ea typeface="微软雅黑"/>
                <a:cs typeface="+mn-cs"/>
              </a:rPr>
              <a:t> </a:t>
            </a:r>
            <a:r>
              <a:rPr kumimoji="0" lang="en-US" altLang="zh-CN" sz="2000" b="0" i="0" u="none" strike="noStrike" kern="1200" cap="none" spc="0" normalizeH="0" baseline="0" noProof="0" dirty="0">
                <a:ln>
                  <a:noFill/>
                </a:ln>
                <a:solidFill>
                  <a:srgbClr val="000000"/>
                </a:solidFill>
                <a:effectLst/>
                <a:uLnTx/>
                <a:uFillTx/>
                <a:latin typeface="Arial"/>
                <a:ea typeface="微软雅黑"/>
                <a:cs typeface="+mn-cs"/>
              </a:rPr>
              <a:t>+</a:t>
            </a:r>
            <a:endParaRPr kumimoji="0" lang="zh-CN" altLang="en-US" sz="20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18" name="文本框 17">
            <a:extLst>
              <a:ext uri="{FF2B5EF4-FFF2-40B4-BE49-F238E27FC236}">
                <a16:creationId xmlns:a16="http://schemas.microsoft.com/office/drawing/2014/main" id="{F543F61E-F6DD-4C33-810C-C2F23255E909}"/>
              </a:ext>
            </a:extLst>
          </p:cNvPr>
          <p:cNvSpPr txBox="1"/>
          <p:nvPr/>
        </p:nvSpPr>
        <p:spPr>
          <a:xfrm>
            <a:off x="8554747" y="2574039"/>
            <a:ext cx="1415772" cy="362343"/>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核心兴趣圈层</a:t>
            </a:r>
          </a:p>
        </p:txBody>
      </p:sp>
      <p:sp>
        <p:nvSpPr>
          <p:cNvPr id="19" name="椭圆 18">
            <a:extLst>
              <a:ext uri="{FF2B5EF4-FFF2-40B4-BE49-F238E27FC236}">
                <a16:creationId xmlns:a16="http://schemas.microsoft.com/office/drawing/2014/main" id="{36458FEB-68CB-48E9-B755-51DDE9848C04}"/>
              </a:ext>
            </a:extLst>
          </p:cNvPr>
          <p:cNvSpPr/>
          <p:nvPr/>
        </p:nvSpPr>
        <p:spPr>
          <a:xfrm>
            <a:off x="8238359" y="4785952"/>
            <a:ext cx="2048548" cy="280944"/>
          </a:xfrm>
          <a:prstGeom prst="ellipse">
            <a:avLst/>
          </a:prstGeom>
          <a:gradFill>
            <a:gsLst>
              <a:gs pos="0">
                <a:schemeClr val="accent2">
                  <a:alpha val="0"/>
                </a:schemeClr>
              </a:gs>
              <a:gs pos="100000">
                <a:schemeClr val="accent2">
                  <a:alpha val="72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0" name="椭圆 19">
            <a:extLst>
              <a:ext uri="{FF2B5EF4-FFF2-40B4-BE49-F238E27FC236}">
                <a16:creationId xmlns:a16="http://schemas.microsoft.com/office/drawing/2014/main" id="{1A0ABC62-B4F0-494E-BA41-23C4522827E7}"/>
              </a:ext>
            </a:extLst>
          </p:cNvPr>
          <p:cNvSpPr/>
          <p:nvPr/>
        </p:nvSpPr>
        <p:spPr>
          <a:xfrm>
            <a:off x="8076710" y="4758836"/>
            <a:ext cx="2371846" cy="350415"/>
          </a:xfrm>
          <a:prstGeom prst="ellipse">
            <a:avLst/>
          </a:prstGeom>
          <a:noFill/>
          <a:ln w="6350">
            <a:gradFill>
              <a:gsLst>
                <a:gs pos="0">
                  <a:schemeClr val="accent2">
                    <a:alpha val="0"/>
                  </a:schemeClr>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1" name="文本框 20">
            <a:extLst>
              <a:ext uri="{FF2B5EF4-FFF2-40B4-BE49-F238E27FC236}">
                <a16:creationId xmlns:a16="http://schemas.microsoft.com/office/drawing/2014/main" id="{B29F999F-DA64-43A4-87A8-B9D71AFCC80D}"/>
              </a:ext>
            </a:extLst>
          </p:cNvPr>
          <p:cNvSpPr txBox="1"/>
          <p:nvPr/>
        </p:nvSpPr>
        <p:spPr>
          <a:xfrm>
            <a:off x="8044190" y="3646747"/>
            <a:ext cx="2436886" cy="1104918"/>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en-US" altLang="zh-CN" sz="6000" b="1" i="0" u="none" strike="noStrike" kern="1200" cap="none" spc="0" normalizeH="0" baseline="0" noProof="0" dirty="0">
                <a:ln>
                  <a:noFill/>
                </a:ln>
                <a:gradFill>
                  <a:gsLst>
                    <a:gs pos="0">
                      <a:srgbClr val="3C6EFD"/>
                    </a:gs>
                    <a:gs pos="100000">
                      <a:srgbClr val="5BA1E7"/>
                    </a:gs>
                  </a:gsLst>
                  <a:lin ang="5400000" scaled="1"/>
                </a:gradFill>
                <a:effectLst/>
                <a:uLnTx/>
                <a:uFillTx/>
                <a:latin typeface="Arial"/>
                <a:ea typeface="微软雅黑"/>
                <a:cs typeface="+mn-cs"/>
              </a:rPr>
              <a:t>200</a:t>
            </a:r>
            <a:r>
              <a:rPr kumimoji="0" lang="zh-CN" altLang="en-US" sz="6000" b="1" i="0" u="none" strike="noStrike" kern="1200" cap="none" spc="0" normalizeH="0" baseline="0" noProof="0" dirty="0">
                <a:ln>
                  <a:noFill/>
                </a:ln>
                <a:gradFill>
                  <a:gsLst>
                    <a:gs pos="0">
                      <a:srgbClr val="3C6EFD"/>
                    </a:gs>
                    <a:gs pos="100000">
                      <a:srgbClr val="5BA1E7"/>
                    </a:gs>
                  </a:gsLst>
                  <a:lin ang="5400000" scaled="1"/>
                </a:gradFill>
                <a:effectLst/>
                <a:uLnTx/>
                <a:uFillTx/>
                <a:latin typeface="Arial"/>
                <a:ea typeface="微软雅黑"/>
                <a:cs typeface="+mn-cs"/>
              </a:rPr>
              <a:t>万</a:t>
            </a:r>
            <a:r>
              <a:rPr kumimoji="0" lang="en-US" altLang="zh-CN" sz="1400" b="0" i="0" u="none" strike="noStrike" kern="1200" cap="none" spc="0" normalizeH="0" baseline="0" noProof="0" dirty="0">
                <a:ln>
                  <a:noFill/>
                </a:ln>
                <a:solidFill>
                  <a:srgbClr val="000000"/>
                </a:solidFill>
                <a:effectLst/>
                <a:uLnTx/>
                <a:uFillTx/>
                <a:latin typeface="Arial"/>
                <a:ea typeface="微软雅黑"/>
                <a:cs typeface="+mn-cs"/>
              </a:rPr>
              <a:t> </a:t>
            </a:r>
            <a:r>
              <a:rPr kumimoji="0" lang="en-US" altLang="zh-CN" sz="2000" b="0" i="0" u="none" strike="noStrike" kern="1200" cap="none" spc="0" normalizeH="0" baseline="0" noProof="0" dirty="0">
                <a:ln>
                  <a:noFill/>
                </a:ln>
                <a:solidFill>
                  <a:srgbClr val="000000"/>
                </a:solidFill>
                <a:effectLst/>
                <a:uLnTx/>
                <a:uFillTx/>
                <a:latin typeface="Arial"/>
                <a:ea typeface="微软雅黑"/>
                <a:cs typeface="+mn-cs"/>
              </a:rPr>
              <a:t>+</a:t>
            </a:r>
            <a:endParaRPr kumimoji="0" lang="zh-CN" altLang="en-US" sz="20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22" name="文本框 21">
            <a:extLst>
              <a:ext uri="{FF2B5EF4-FFF2-40B4-BE49-F238E27FC236}">
                <a16:creationId xmlns:a16="http://schemas.microsoft.com/office/drawing/2014/main" id="{E9C70CCF-57F7-4679-AFC8-57A789CB43C0}"/>
              </a:ext>
            </a:extLst>
          </p:cNvPr>
          <p:cNvSpPr txBox="1"/>
          <p:nvPr/>
        </p:nvSpPr>
        <p:spPr>
          <a:xfrm>
            <a:off x="8759932" y="4564081"/>
            <a:ext cx="1005403" cy="362343"/>
          </a:xfrm>
          <a:prstGeom prst="rect">
            <a:avLst/>
          </a:prstGeom>
          <a:noFill/>
        </p:spPr>
        <p:txBody>
          <a:bodyPr wrap="none" rtlCol="0">
            <a:spAutoFit/>
          </a:bodyPr>
          <a:lstStyle/>
          <a:p>
            <a:pPr marL="0" marR="0" lvl="0" indent="0" algn="l" defTabSz="914400" rtl="0" eaLnBrk="1" fontAlgn="auto" latinLnBrk="0" hangingPunct="0">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Arial"/>
                <a:ea typeface="微软雅黑"/>
                <a:cs typeface="+mn-cs"/>
              </a:rPr>
              <a:t>兴趣标签</a:t>
            </a:r>
          </a:p>
        </p:txBody>
      </p:sp>
      <p:grpSp>
        <p:nvGrpSpPr>
          <p:cNvPr id="26" name="组合 25">
            <a:extLst>
              <a:ext uri="{FF2B5EF4-FFF2-40B4-BE49-F238E27FC236}">
                <a16:creationId xmlns:a16="http://schemas.microsoft.com/office/drawing/2014/main" id="{44D7DA09-D5D6-42CE-8439-D7AE038954B4}"/>
              </a:ext>
            </a:extLst>
          </p:cNvPr>
          <p:cNvGrpSpPr/>
          <p:nvPr/>
        </p:nvGrpSpPr>
        <p:grpSpPr>
          <a:xfrm>
            <a:off x="4975821" y="1416131"/>
            <a:ext cx="2240358" cy="4270392"/>
            <a:chOff x="4975822" y="1503680"/>
            <a:chExt cx="2240358" cy="4270392"/>
          </a:xfrm>
          <a:effectLst>
            <a:outerShdw blurRad="177800" dist="101600" dir="5400000" sx="99000" sy="99000" algn="t" rotWithShape="0">
              <a:schemeClr val="accent2">
                <a:alpha val="28000"/>
              </a:schemeClr>
            </a:outerShdw>
          </a:effectLst>
        </p:grpSpPr>
        <p:sp>
          <p:nvSpPr>
            <p:cNvPr id="4" name="矩形: 圆角 3">
              <a:extLst>
                <a:ext uri="{FF2B5EF4-FFF2-40B4-BE49-F238E27FC236}">
                  <a16:creationId xmlns:a16="http://schemas.microsoft.com/office/drawing/2014/main" id="{2B792A20-D078-4960-A7C2-FA27F54220ED}"/>
                </a:ext>
              </a:extLst>
            </p:cNvPr>
            <p:cNvSpPr/>
            <p:nvPr/>
          </p:nvSpPr>
          <p:spPr>
            <a:xfrm>
              <a:off x="5162309" y="1666754"/>
              <a:ext cx="1851949" cy="3935393"/>
            </a:xfrm>
            <a:prstGeom prst="roundRect">
              <a:avLst>
                <a:gd name="adj" fmla="val 1104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pic>
          <p:nvPicPr>
            <p:cNvPr id="3" name="图片 2" descr="图片包含 图形用户界面&#10;&#10;描述已自动生成">
              <a:extLst>
                <a:ext uri="{FF2B5EF4-FFF2-40B4-BE49-F238E27FC236}">
                  <a16:creationId xmlns:a16="http://schemas.microsoft.com/office/drawing/2014/main" id="{74605E30-F6C4-41D0-B0E6-50F8176DA0A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975822" y="1503680"/>
              <a:ext cx="2240358" cy="4270392"/>
            </a:xfrm>
            <a:prstGeom prst="rect">
              <a:avLst/>
            </a:prstGeom>
            <a:effectLst/>
          </p:spPr>
        </p:pic>
        <p:pic>
          <p:nvPicPr>
            <p:cNvPr id="23" name="图片 22">
              <a:extLst>
                <a:ext uri="{FF2B5EF4-FFF2-40B4-BE49-F238E27FC236}">
                  <a16:creationId xmlns:a16="http://schemas.microsoft.com/office/drawing/2014/main" id="{CF35D46B-6D4E-46DD-8AF3-34AB328959B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13856" y="2883459"/>
              <a:ext cx="1964288" cy="882092"/>
            </a:xfrm>
            <a:prstGeom prst="rect">
              <a:avLst/>
            </a:prstGeom>
          </p:spPr>
        </p:pic>
      </p:grpSp>
      <p:sp>
        <p:nvSpPr>
          <p:cNvPr id="28" name="任意多边形: 形状 27">
            <a:extLst>
              <a:ext uri="{FF2B5EF4-FFF2-40B4-BE49-F238E27FC236}">
                <a16:creationId xmlns:a16="http://schemas.microsoft.com/office/drawing/2014/main" id="{B33C9D76-1AC0-4554-B164-D4477629CD56}"/>
              </a:ext>
            </a:extLst>
          </p:cNvPr>
          <p:cNvSpPr/>
          <p:nvPr/>
        </p:nvSpPr>
        <p:spPr>
          <a:xfrm>
            <a:off x="5445760" y="6042430"/>
            <a:ext cx="6746240" cy="815570"/>
          </a:xfrm>
          <a:custGeom>
            <a:avLst/>
            <a:gdLst>
              <a:gd name="connsiteX0" fmla="*/ 3962400 w 6746240"/>
              <a:gd name="connsiteY0" fmla="*/ 1652 h 815570"/>
              <a:gd name="connsiteX1" fmla="*/ 6631652 w 6746240"/>
              <a:gd name="connsiteY1" fmla="*/ 460275 h 815570"/>
              <a:gd name="connsiteX2" fmla="*/ 6746240 w 6746240"/>
              <a:gd name="connsiteY2" fmla="*/ 490063 h 815570"/>
              <a:gd name="connsiteX3" fmla="*/ 6746240 w 6746240"/>
              <a:gd name="connsiteY3" fmla="*/ 815570 h 815570"/>
              <a:gd name="connsiteX4" fmla="*/ 23107 w 6746240"/>
              <a:gd name="connsiteY4" fmla="*/ 815570 h 815570"/>
              <a:gd name="connsiteX5" fmla="*/ 0 w 6746240"/>
              <a:gd name="connsiteY5" fmla="*/ 519812 h 815570"/>
              <a:gd name="connsiteX6" fmla="*/ 3962400 w 6746240"/>
              <a:gd name="connsiteY6" fmla="*/ 1652 h 815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46240" h="815570">
                <a:moveTo>
                  <a:pt x="3962400" y="1652"/>
                </a:moveTo>
                <a:cubicBezTo>
                  <a:pt x="4815734" y="19115"/>
                  <a:pt x="5868359" y="263881"/>
                  <a:pt x="6631652" y="460275"/>
                </a:cubicBezTo>
                <a:lnTo>
                  <a:pt x="6746240" y="490063"/>
                </a:lnTo>
                <a:lnTo>
                  <a:pt x="6746240" y="815570"/>
                </a:lnTo>
                <a:lnTo>
                  <a:pt x="23107" y="815570"/>
                </a:lnTo>
                <a:lnTo>
                  <a:pt x="0" y="519812"/>
                </a:lnTo>
                <a:cubicBezTo>
                  <a:pt x="1360593" y="248032"/>
                  <a:pt x="2721187" y="-23748"/>
                  <a:pt x="3962400" y="1652"/>
                </a:cubicBezTo>
                <a:close/>
              </a:path>
            </a:pathLst>
          </a:custGeom>
          <a:gradFill>
            <a:gsLst>
              <a:gs pos="0">
                <a:schemeClr val="accent3">
                  <a:lumMod val="87000"/>
                  <a:lumOff val="13000"/>
                </a:schemeClr>
              </a:gs>
              <a:gs pos="88000">
                <a:schemeClr val="accent3">
                  <a:lumMod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0" name="任意多边形: 形状 29">
            <a:extLst>
              <a:ext uri="{FF2B5EF4-FFF2-40B4-BE49-F238E27FC236}">
                <a16:creationId xmlns:a16="http://schemas.microsoft.com/office/drawing/2014/main" id="{D9D6C4A9-F61D-4582-964D-97B3FB5AAED6}"/>
              </a:ext>
            </a:extLst>
          </p:cNvPr>
          <p:cNvSpPr/>
          <p:nvPr/>
        </p:nvSpPr>
        <p:spPr>
          <a:xfrm>
            <a:off x="0" y="6130814"/>
            <a:ext cx="10563794" cy="727186"/>
          </a:xfrm>
          <a:custGeom>
            <a:avLst/>
            <a:gdLst>
              <a:gd name="connsiteX0" fmla="*/ 0 w 10563794"/>
              <a:gd name="connsiteY0" fmla="*/ 278 h 727186"/>
              <a:gd name="connsiteX1" fmla="*/ 648084 w 10563794"/>
              <a:gd name="connsiteY1" fmla="*/ 120974 h 727186"/>
              <a:gd name="connsiteX2" fmla="*/ 2904564 w 10563794"/>
              <a:gd name="connsiteY2" fmla="*/ 337597 h 727186"/>
              <a:gd name="connsiteX3" fmla="*/ 6929717 w 10563794"/>
              <a:gd name="connsiteY3" fmla="*/ 14868 h 727186"/>
              <a:gd name="connsiteX4" fmla="*/ 10196511 w 10563794"/>
              <a:gd name="connsiteY4" fmla="*/ 628180 h 727186"/>
              <a:gd name="connsiteX5" fmla="*/ 10563794 w 10563794"/>
              <a:gd name="connsiteY5" fmla="*/ 727186 h 727186"/>
              <a:gd name="connsiteX6" fmla="*/ 0 w 10563794"/>
              <a:gd name="connsiteY6" fmla="*/ 727186 h 727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563794" h="727186">
                <a:moveTo>
                  <a:pt x="0" y="278"/>
                </a:moveTo>
                <a:lnTo>
                  <a:pt x="648084" y="120974"/>
                </a:lnTo>
                <a:cubicBezTo>
                  <a:pt x="1322714" y="239826"/>
                  <a:pt x="2036108" y="335356"/>
                  <a:pt x="2904564" y="337597"/>
                </a:cubicBezTo>
                <a:cubicBezTo>
                  <a:pt x="4062505" y="340585"/>
                  <a:pt x="5528235" y="-83744"/>
                  <a:pt x="6929717" y="14868"/>
                </a:cubicBezTo>
                <a:cubicBezTo>
                  <a:pt x="7980829" y="88827"/>
                  <a:pt x="9082366" y="336757"/>
                  <a:pt x="10196511" y="628180"/>
                </a:cubicBezTo>
                <a:lnTo>
                  <a:pt x="10563794" y="727186"/>
                </a:lnTo>
                <a:lnTo>
                  <a:pt x="0" y="727186"/>
                </a:lnTo>
                <a:close/>
              </a:path>
            </a:pathLst>
          </a:custGeom>
          <a:gradFill>
            <a:gsLst>
              <a:gs pos="0">
                <a:schemeClr val="accent2">
                  <a:lumMod val="87000"/>
                  <a:lumOff val="13000"/>
                </a:schemeClr>
              </a:gs>
              <a:gs pos="100000">
                <a:schemeClr val="accent2">
                  <a:lumMod val="8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Tree>
    <p:extLst>
      <p:ext uri="{BB962C8B-B14F-4D97-AF65-F5344CB8AC3E}">
        <p14:creationId xmlns:p14="http://schemas.microsoft.com/office/powerpoint/2010/main" val="121195120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a:extLst>
              <a:ext uri="{FF2B5EF4-FFF2-40B4-BE49-F238E27FC236}">
                <a16:creationId xmlns:a16="http://schemas.microsoft.com/office/drawing/2014/main" id="{3FC62C18-ECD0-4742-A247-6412EF14348B}"/>
              </a:ext>
            </a:extLst>
          </p:cNvPr>
          <p:cNvSpPr>
            <a:spLocks noGrp="1"/>
          </p:cNvSpPr>
          <p:nvPr>
            <p:ph type="body" sz="quarter" idx="10"/>
          </p:nvPr>
        </p:nvSpPr>
        <p:spPr/>
        <p:txBody>
          <a:bodyPr/>
          <a:lstStyle/>
          <a:p>
            <a:r>
              <a:rPr lang="zh-CN" altLang="en-US" dirty="0"/>
              <a:t>谢谢观看</a:t>
            </a:r>
          </a:p>
        </p:txBody>
      </p:sp>
      <p:pic>
        <p:nvPicPr>
          <p:cNvPr id="9" name="图片 8">
            <a:extLst>
              <a:ext uri="{FF2B5EF4-FFF2-40B4-BE49-F238E27FC236}">
                <a16:creationId xmlns:a16="http://schemas.microsoft.com/office/drawing/2014/main" id="{BC13DCD4-6036-47C8-AA58-F09765F349D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075097" y="3123704"/>
            <a:ext cx="2041806" cy="610592"/>
          </a:xfrm>
          <a:prstGeom prst="rect">
            <a:avLst/>
          </a:prstGeom>
          <a:effectLst>
            <a:outerShdw blurRad="50800" dist="25400" dir="5400000" algn="t" rotWithShape="0">
              <a:prstClr val="black">
                <a:alpha val="15000"/>
              </a:prstClr>
            </a:outerShdw>
          </a:effectLst>
        </p:spPr>
      </p:pic>
    </p:spTree>
    <p:extLst>
      <p:ext uri="{BB962C8B-B14F-4D97-AF65-F5344CB8AC3E}">
        <p14:creationId xmlns:p14="http://schemas.microsoft.com/office/powerpoint/2010/main" val="146063328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DC085C4D-4405-461F-BE24-C4093B53036B}"/>
              </a:ext>
            </a:extLst>
          </p:cNvPr>
          <p:cNvSpPr>
            <a:spLocks noGrp="1"/>
          </p:cNvSpPr>
          <p:nvPr>
            <p:ph type="body" sz="quarter" idx="10"/>
          </p:nvPr>
        </p:nvSpPr>
        <p:spPr/>
        <p:txBody>
          <a:bodyPr/>
          <a:lstStyle/>
          <a:p>
            <a:r>
              <a:rPr lang="zh-CN" altLang="en-US" dirty="0"/>
              <a:t>备选图标</a:t>
            </a:r>
          </a:p>
        </p:txBody>
      </p:sp>
      <p:pic>
        <p:nvPicPr>
          <p:cNvPr id="5" name="图形 4" descr="女人群 轮廓">
            <a:extLst>
              <a:ext uri="{FF2B5EF4-FFF2-40B4-BE49-F238E27FC236}">
                <a16:creationId xmlns:a16="http://schemas.microsoft.com/office/drawing/2014/main" id="{896D0788-56CE-4F4F-8E83-D8D18BC77175}"/>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666272" y="1578269"/>
            <a:ext cx="558000" cy="558000"/>
          </a:xfrm>
          <a:prstGeom prst="rect">
            <a:avLst/>
          </a:prstGeom>
        </p:spPr>
      </p:pic>
      <p:pic>
        <p:nvPicPr>
          <p:cNvPr id="7" name="图形 6" descr="女性耸肩 轮廓">
            <a:extLst>
              <a:ext uri="{FF2B5EF4-FFF2-40B4-BE49-F238E27FC236}">
                <a16:creationId xmlns:a16="http://schemas.microsoft.com/office/drawing/2014/main" id="{0F671BE0-8406-4458-BE9D-E46848C79C48}"/>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921109" y="2928294"/>
            <a:ext cx="558000" cy="558000"/>
          </a:xfrm>
          <a:prstGeom prst="rect">
            <a:avLst/>
          </a:prstGeom>
        </p:spPr>
      </p:pic>
      <p:pic>
        <p:nvPicPr>
          <p:cNvPr id="9" name="图形 8" descr="男人群 轮廓">
            <a:extLst>
              <a:ext uri="{FF2B5EF4-FFF2-40B4-BE49-F238E27FC236}">
                <a16:creationId xmlns:a16="http://schemas.microsoft.com/office/drawing/2014/main" id="{64D247E7-342F-43A9-87B0-77824BF79E4A}"/>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827964" y="2928294"/>
            <a:ext cx="558000" cy="558000"/>
          </a:xfrm>
          <a:prstGeom prst="rect">
            <a:avLst/>
          </a:prstGeom>
        </p:spPr>
      </p:pic>
      <p:pic>
        <p:nvPicPr>
          <p:cNvPr id="11" name="图形 10" descr="用户 轮廓">
            <a:extLst>
              <a:ext uri="{FF2B5EF4-FFF2-40B4-BE49-F238E27FC236}">
                <a16:creationId xmlns:a16="http://schemas.microsoft.com/office/drawing/2014/main" id="{CCF8CD84-BBB0-46D8-A15D-BB9C87A3B145}"/>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9573124" y="1578269"/>
            <a:ext cx="558000" cy="558000"/>
          </a:xfrm>
          <a:prstGeom prst="rect">
            <a:avLst/>
          </a:prstGeom>
        </p:spPr>
      </p:pic>
      <p:pic>
        <p:nvPicPr>
          <p:cNvPr id="13" name="图形 12" descr="两个女人 轮廓">
            <a:extLst>
              <a:ext uri="{FF2B5EF4-FFF2-40B4-BE49-F238E27FC236}">
                <a16:creationId xmlns:a16="http://schemas.microsoft.com/office/drawing/2014/main" id="{79CB7C29-03DD-4EA6-B22C-165B2A1C41E7}"/>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8479979" y="1578269"/>
            <a:ext cx="558000" cy="558000"/>
          </a:xfrm>
          <a:prstGeom prst="rect">
            <a:avLst/>
          </a:prstGeom>
        </p:spPr>
      </p:pic>
      <p:pic>
        <p:nvPicPr>
          <p:cNvPr id="15" name="图形 14" descr="两位男士 轮廓">
            <a:extLst>
              <a:ext uri="{FF2B5EF4-FFF2-40B4-BE49-F238E27FC236}">
                <a16:creationId xmlns:a16="http://schemas.microsoft.com/office/drawing/2014/main" id="{8687B430-5F0F-41FE-BCD5-1C24BC8C8EDD}"/>
              </a:ext>
            </a:extLst>
          </p:cNvPr>
          <p:cNvPicPr>
            <a:picLocks noChangeAspect="1"/>
          </p:cNvPicPr>
          <p:nvPr/>
        </p:nvPicPr>
        <p:blipFill>
          <a:blip r:embed="rId12" cstate="screen">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7386834" y="1578269"/>
            <a:ext cx="558000" cy="558000"/>
          </a:xfrm>
          <a:prstGeom prst="rect">
            <a:avLst/>
          </a:prstGeom>
        </p:spPr>
      </p:pic>
      <p:pic>
        <p:nvPicPr>
          <p:cNvPr id="17" name="图形 16" descr="条形图 轮廓">
            <a:extLst>
              <a:ext uri="{FF2B5EF4-FFF2-40B4-BE49-F238E27FC236}">
                <a16:creationId xmlns:a16="http://schemas.microsoft.com/office/drawing/2014/main" id="{2097CAF5-605B-4385-B399-AF1B8FF85023}"/>
              </a:ext>
            </a:extLst>
          </p:cNvPr>
          <p:cNvPicPr>
            <a:picLocks noChangeAspect="1"/>
          </p:cNvPicPr>
          <p:nvPr/>
        </p:nvPicPr>
        <p:blipFill>
          <a:blip r:embed="rId14" cstate="screen">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6293689" y="1578269"/>
            <a:ext cx="558000" cy="558000"/>
          </a:xfrm>
          <a:prstGeom prst="rect">
            <a:avLst/>
          </a:prstGeom>
        </p:spPr>
      </p:pic>
      <p:pic>
        <p:nvPicPr>
          <p:cNvPr id="19" name="图形 18" descr="统计数据 轮廓">
            <a:extLst>
              <a:ext uri="{FF2B5EF4-FFF2-40B4-BE49-F238E27FC236}">
                <a16:creationId xmlns:a16="http://schemas.microsoft.com/office/drawing/2014/main" id="{070CDC80-E8DA-4BAE-A8A3-9727A3E246EA}"/>
              </a:ext>
            </a:extLst>
          </p:cNvPr>
          <p:cNvPicPr>
            <a:picLocks noChangeAspect="1"/>
          </p:cNvPicPr>
          <p:nvPr/>
        </p:nvPicPr>
        <p:blipFill>
          <a:blip r:embed="rId16" cstate="screen">
            <a:extLst>
              <a:ext uri="{28A0092B-C50C-407E-A947-70E740481C1C}">
                <a14:useLocalDpi xmlns:a14="http://schemas.microsoft.com/office/drawing/2010/main"/>
              </a:ext>
              <a:ext uri="{96DAC541-7B7A-43D3-8B79-37D633B846F1}">
                <asvg:svgBlip xmlns:asvg="http://schemas.microsoft.com/office/drawing/2016/SVG/main" r:embed="rId17"/>
              </a:ext>
            </a:extLst>
          </a:blip>
          <a:stretch>
            <a:fillRect/>
          </a:stretch>
        </p:blipFill>
        <p:spPr>
          <a:xfrm>
            <a:off x="5200544" y="1578269"/>
            <a:ext cx="558000" cy="558000"/>
          </a:xfrm>
          <a:prstGeom prst="rect">
            <a:avLst/>
          </a:prstGeom>
        </p:spPr>
      </p:pic>
      <p:pic>
        <p:nvPicPr>
          <p:cNvPr id="21" name="图形 20" descr="社交网络 轮廓">
            <a:extLst>
              <a:ext uri="{FF2B5EF4-FFF2-40B4-BE49-F238E27FC236}">
                <a16:creationId xmlns:a16="http://schemas.microsoft.com/office/drawing/2014/main" id="{E83A4293-FD67-478E-961A-C5DD32D2C939}"/>
              </a:ext>
            </a:extLst>
          </p:cNvPr>
          <p:cNvPicPr>
            <a:picLocks noChangeAspect="1"/>
          </p:cNvPicPr>
          <p:nvPr/>
        </p:nvPicPr>
        <p:blipFill>
          <a:blip r:embed="rId18" cstate="screen">
            <a:extLst>
              <a:ext uri="{28A0092B-C50C-407E-A947-70E740481C1C}">
                <a14:useLocalDpi xmlns:a14="http://schemas.microsoft.com/office/drawing/2010/main"/>
              </a:ext>
              <a:ext uri="{96DAC541-7B7A-43D3-8B79-37D633B846F1}">
                <asvg:svgBlip xmlns:asvg="http://schemas.microsoft.com/office/drawing/2016/SVG/main" r:embed="rId19"/>
              </a:ext>
            </a:extLst>
          </a:blip>
          <a:stretch>
            <a:fillRect/>
          </a:stretch>
        </p:blipFill>
        <p:spPr>
          <a:xfrm>
            <a:off x="4107399" y="1578269"/>
            <a:ext cx="558000" cy="558000"/>
          </a:xfrm>
          <a:prstGeom prst="rect">
            <a:avLst/>
          </a:prstGeom>
        </p:spPr>
      </p:pic>
      <p:pic>
        <p:nvPicPr>
          <p:cNvPr id="23" name="图形 22" descr="远程学习科学 轮廓">
            <a:extLst>
              <a:ext uri="{FF2B5EF4-FFF2-40B4-BE49-F238E27FC236}">
                <a16:creationId xmlns:a16="http://schemas.microsoft.com/office/drawing/2014/main" id="{59B8A594-74B5-413F-9664-57707B3E2853}"/>
              </a:ext>
            </a:extLst>
          </p:cNvPr>
          <p:cNvPicPr>
            <a:picLocks noChangeAspect="1"/>
          </p:cNvPicPr>
          <p:nvPr/>
        </p:nvPicPr>
        <p:blipFill>
          <a:blip r:embed="rId20" cstate="screen">
            <a:extLst>
              <a:ext uri="{28A0092B-C50C-407E-A947-70E740481C1C}">
                <a14:useLocalDpi xmlns:a14="http://schemas.microsoft.com/office/drawing/2010/main"/>
              </a:ext>
              <a:ext uri="{96DAC541-7B7A-43D3-8B79-37D633B846F1}">
                <asvg:svgBlip xmlns:asvg="http://schemas.microsoft.com/office/drawing/2016/SVG/main" r:embed="rId21"/>
              </a:ext>
            </a:extLst>
          </a:blip>
          <a:stretch>
            <a:fillRect/>
          </a:stretch>
        </p:blipFill>
        <p:spPr>
          <a:xfrm>
            <a:off x="3014254" y="1578269"/>
            <a:ext cx="558000" cy="558000"/>
          </a:xfrm>
          <a:prstGeom prst="rect">
            <a:avLst/>
          </a:prstGeom>
        </p:spPr>
      </p:pic>
      <p:pic>
        <p:nvPicPr>
          <p:cNvPr id="25" name="图形 24" descr="智能手机 轮廓">
            <a:extLst>
              <a:ext uri="{FF2B5EF4-FFF2-40B4-BE49-F238E27FC236}">
                <a16:creationId xmlns:a16="http://schemas.microsoft.com/office/drawing/2014/main" id="{4ACA3F23-97BA-437F-8B2F-7BE375B4D4D4}"/>
              </a:ext>
            </a:extLst>
          </p:cNvPr>
          <p:cNvPicPr>
            <a:picLocks noChangeAspect="1"/>
          </p:cNvPicPr>
          <p:nvPr/>
        </p:nvPicPr>
        <p:blipFill>
          <a:blip r:embed="rId22" cstate="screen">
            <a:extLst>
              <a:ext uri="{28A0092B-C50C-407E-A947-70E740481C1C}">
                <a14:useLocalDpi xmlns:a14="http://schemas.microsoft.com/office/drawing/2010/main"/>
              </a:ext>
              <a:ext uri="{96DAC541-7B7A-43D3-8B79-37D633B846F1}">
                <asvg:svgBlip xmlns:asvg="http://schemas.microsoft.com/office/drawing/2016/SVG/main" r:embed="rId23"/>
              </a:ext>
            </a:extLst>
          </a:blip>
          <a:stretch>
            <a:fillRect/>
          </a:stretch>
        </p:blipFill>
        <p:spPr>
          <a:xfrm>
            <a:off x="1921109" y="1578269"/>
            <a:ext cx="558000" cy="558000"/>
          </a:xfrm>
          <a:prstGeom prst="rect">
            <a:avLst/>
          </a:prstGeom>
        </p:spPr>
      </p:pic>
      <p:pic>
        <p:nvPicPr>
          <p:cNvPr id="27" name="图形 26" descr="便携式计算机 轮廓">
            <a:extLst>
              <a:ext uri="{FF2B5EF4-FFF2-40B4-BE49-F238E27FC236}">
                <a16:creationId xmlns:a16="http://schemas.microsoft.com/office/drawing/2014/main" id="{16FF6CD2-58D1-43DB-B7A4-DF67C9AEACBB}"/>
              </a:ext>
            </a:extLst>
          </p:cNvPr>
          <p:cNvPicPr>
            <a:picLocks noChangeAspect="1"/>
          </p:cNvPicPr>
          <p:nvPr/>
        </p:nvPicPr>
        <p:blipFill>
          <a:blip r:embed="rId24" cstate="screen">
            <a:extLst>
              <a:ext uri="{28A0092B-C50C-407E-A947-70E740481C1C}">
                <a14:useLocalDpi xmlns:a14="http://schemas.microsoft.com/office/drawing/2010/main"/>
              </a:ext>
              <a:ext uri="{96DAC541-7B7A-43D3-8B79-37D633B846F1}">
                <asvg:svgBlip xmlns:asvg="http://schemas.microsoft.com/office/drawing/2016/SVG/main" r:embed="rId25"/>
              </a:ext>
            </a:extLst>
          </a:blip>
          <a:stretch>
            <a:fillRect/>
          </a:stretch>
        </p:blipFill>
        <p:spPr>
          <a:xfrm>
            <a:off x="827964" y="1578269"/>
            <a:ext cx="558000" cy="558000"/>
          </a:xfrm>
          <a:prstGeom prst="rect">
            <a:avLst/>
          </a:prstGeom>
        </p:spPr>
      </p:pic>
      <p:pic>
        <p:nvPicPr>
          <p:cNvPr id="29" name="图形 28" descr="聊天 轮廓">
            <a:extLst>
              <a:ext uri="{FF2B5EF4-FFF2-40B4-BE49-F238E27FC236}">
                <a16:creationId xmlns:a16="http://schemas.microsoft.com/office/drawing/2014/main" id="{24D242C6-3CBE-46E7-95A1-94E6D902DD6D}"/>
              </a:ext>
            </a:extLst>
          </p:cNvPr>
          <p:cNvPicPr>
            <a:picLocks noChangeAspect="1"/>
          </p:cNvPicPr>
          <p:nvPr/>
        </p:nvPicPr>
        <p:blipFill>
          <a:blip r:embed="rId26" cstate="screen">
            <a:extLst>
              <a:ext uri="{28A0092B-C50C-407E-A947-70E740481C1C}">
                <a14:useLocalDpi xmlns:a14="http://schemas.microsoft.com/office/drawing/2010/main"/>
              </a:ext>
              <a:ext uri="{96DAC541-7B7A-43D3-8B79-37D633B846F1}">
                <asvg:svgBlip xmlns:asvg="http://schemas.microsoft.com/office/drawing/2016/SVG/main" r:embed="rId27"/>
              </a:ext>
            </a:extLst>
          </a:blip>
          <a:stretch>
            <a:fillRect/>
          </a:stretch>
        </p:blipFill>
        <p:spPr>
          <a:xfrm>
            <a:off x="8479979" y="4278320"/>
            <a:ext cx="558000" cy="558000"/>
          </a:xfrm>
          <a:prstGeom prst="rect">
            <a:avLst/>
          </a:prstGeom>
        </p:spPr>
      </p:pic>
      <p:pic>
        <p:nvPicPr>
          <p:cNvPr id="31" name="图形 30" descr="共享 轮廓">
            <a:extLst>
              <a:ext uri="{FF2B5EF4-FFF2-40B4-BE49-F238E27FC236}">
                <a16:creationId xmlns:a16="http://schemas.microsoft.com/office/drawing/2014/main" id="{696BA21C-9EC7-4113-8C0F-F8FB19490AA3}"/>
              </a:ext>
            </a:extLst>
          </p:cNvPr>
          <p:cNvPicPr>
            <a:picLocks noChangeAspect="1"/>
          </p:cNvPicPr>
          <p:nvPr/>
        </p:nvPicPr>
        <p:blipFill>
          <a:blip r:embed="rId28" cstate="screen">
            <a:extLst>
              <a:ext uri="{28A0092B-C50C-407E-A947-70E740481C1C}">
                <a14:useLocalDpi xmlns:a14="http://schemas.microsoft.com/office/drawing/2010/main"/>
              </a:ext>
              <a:ext uri="{96DAC541-7B7A-43D3-8B79-37D633B846F1}">
                <asvg:svgBlip xmlns:asvg="http://schemas.microsoft.com/office/drawing/2016/SVG/main" r:embed="rId29"/>
              </a:ext>
            </a:extLst>
          </a:blip>
          <a:stretch>
            <a:fillRect/>
          </a:stretch>
        </p:blipFill>
        <p:spPr>
          <a:xfrm>
            <a:off x="6293689" y="4278320"/>
            <a:ext cx="558000" cy="558000"/>
          </a:xfrm>
          <a:prstGeom prst="rect">
            <a:avLst/>
          </a:prstGeom>
        </p:spPr>
      </p:pic>
      <p:pic>
        <p:nvPicPr>
          <p:cNvPr id="33" name="图形 32" descr="Cmd 终端 轮廓">
            <a:extLst>
              <a:ext uri="{FF2B5EF4-FFF2-40B4-BE49-F238E27FC236}">
                <a16:creationId xmlns:a16="http://schemas.microsoft.com/office/drawing/2014/main" id="{E2674CC9-237C-4A7A-89AA-608FF51097F8}"/>
              </a:ext>
            </a:extLst>
          </p:cNvPr>
          <p:cNvPicPr>
            <a:picLocks noChangeAspect="1"/>
          </p:cNvPicPr>
          <p:nvPr/>
        </p:nvPicPr>
        <p:blipFill>
          <a:blip r:embed="rId30" cstate="screen">
            <a:extLst>
              <a:ext uri="{28A0092B-C50C-407E-A947-70E740481C1C}">
                <a14:useLocalDpi xmlns:a14="http://schemas.microsoft.com/office/drawing/2010/main"/>
              </a:ext>
              <a:ext uri="{96DAC541-7B7A-43D3-8B79-37D633B846F1}">
                <asvg:svgBlip xmlns:asvg="http://schemas.microsoft.com/office/drawing/2016/SVG/main" r:embed="rId31"/>
              </a:ext>
            </a:extLst>
          </a:blip>
          <a:stretch>
            <a:fillRect/>
          </a:stretch>
        </p:blipFill>
        <p:spPr>
          <a:xfrm>
            <a:off x="9573124" y="4278320"/>
            <a:ext cx="558000" cy="558000"/>
          </a:xfrm>
          <a:prstGeom prst="rect">
            <a:avLst/>
          </a:prstGeom>
        </p:spPr>
      </p:pic>
      <p:pic>
        <p:nvPicPr>
          <p:cNvPr id="37" name="图形 36" descr="处理器 轮廓">
            <a:extLst>
              <a:ext uri="{FF2B5EF4-FFF2-40B4-BE49-F238E27FC236}">
                <a16:creationId xmlns:a16="http://schemas.microsoft.com/office/drawing/2014/main" id="{10FE3418-E219-424D-82E9-A0E55955086A}"/>
              </a:ext>
            </a:extLst>
          </p:cNvPr>
          <p:cNvPicPr>
            <a:picLocks noChangeAspect="1"/>
          </p:cNvPicPr>
          <p:nvPr/>
        </p:nvPicPr>
        <p:blipFill>
          <a:blip r:embed="rId32" cstate="screen">
            <a:extLst>
              <a:ext uri="{28A0092B-C50C-407E-A947-70E740481C1C}">
                <a14:useLocalDpi xmlns:a14="http://schemas.microsoft.com/office/drawing/2010/main"/>
              </a:ext>
              <a:ext uri="{96DAC541-7B7A-43D3-8B79-37D633B846F1}">
                <asvg:svgBlip xmlns:asvg="http://schemas.microsoft.com/office/drawing/2016/SVG/main" r:embed="rId33"/>
              </a:ext>
            </a:extLst>
          </a:blip>
          <a:stretch>
            <a:fillRect/>
          </a:stretch>
        </p:blipFill>
        <p:spPr>
          <a:xfrm>
            <a:off x="7386834" y="4278320"/>
            <a:ext cx="558000" cy="558000"/>
          </a:xfrm>
          <a:prstGeom prst="rect">
            <a:avLst/>
          </a:prstGeom>
        </p:spPr>
      </p:pic>
      <p:pic>
        <p:nvPicPr>
          <p:cNvPr id="39" name="图形 38" descr="无线路由器 轮廓">
            <a:extLst>
              <a:ext uri="{FF2B5EF4-FFF2-40B4-BE49-F238E27FC236}">
                <a16:creationId xmlns:a16="http://schemas.microsoft.com/office/drawing/2014/main" id="{6226F84E-448C-488F-B419-255C1CC11709}"/>
              </a:ext>
            </a:extLst>
          </p:cNvPr>
          <p:cNvPicPr>
            <a:picLocks noChangeAspect="1"/>
          </p:cNvPicPr>
          <p:nvPr/>
        </p:nvPicPr>
        <p:blipFill>
          <a:blip r:embed="rId34" cstate="screen">
            <a:extLst>
              <a:ext uri="{28A0092B-C50C-407E-A947-70E740481C1C}">
                <a14:useLocalDpi xmlns:a14="http://schemas.microsoft.com/office/drawing/2010/main"/>
              </a:ext>
              <a:ext uri="{96DAC541-7B7A-43D3-8B79-37D633B846F1}">
                <asvg:svgBlip xmlns:asvg="http://schemas.microsoft.com/office/drawing/2016/SVG/main" r:embed="rId35"/>
              </a:ext>
            </a:extLst>
          </a:blip>
          <a:stretch>
            <a:fillRect/>
          </a:stretch>
        </p:blipFill>
        <p:spPr>
          <a:xfrm>
            <a:off x="5200544" y="4278320"/>
            <a:ext cx="558000" cy="558000"/>
          </a:xfrm>
          <a:prstGeom prst="rect">
            <a:avLst/>
          </a:prstGeom>
        </p:spPr>
      </p:pic>
      <p:pic>
        <p:nvPicPr>
          <p:cNvPr id="41" name="图形 40" descr="清单 轮廓">
            <a:extLst>
              <a:ext uri="{FF2B5EF4-FFF2-40B4-BE49-F238E27FC236}">
                <a16:creationId xmlns:a16="http://schemas.microsoft.com/office/drawing/2014/main" id="{48BF3FD6-F9D5-4F14-826C-CCEECC7B465A}"/>
              </a:ext>
            </a:extLst>
          </p:cNvPr>
          <p:cNvPicPr>
            <a:picLocks noChangeAspect="1"/>
          </p:cNvPicPr>
          <p:nvPr/>
        </p:nvPicPr>
        <p:blipFill>
          <a:blip r:embed="rId36" cstate="screen">
            <a:extLst>
              <a:ext uri="{28A0092B-C50C-407E-A947-70E740481C1C}">
                <a14:useLocalDpi xmlns:a14="http://schemas.microsoft.com/office/drawing/2010/main"/>
              </a:ext>
              <a:ext uri="{96DAC541-7B7A-43D3-8B79-37D633B846F1}">
                <asvg:svgBlip xmlns:asvg="http://schemas.microsoft.com/office/drawing/2016/SVG/main" r:embed="rId37"/>
              </a:ext>
            </a:extLst>
          </a:blip>
          <a:stretch>
            <a:fillRect/>
          </a:stretch>
        </p:blipFill>
        <p:spPr>
          <a:xfrm>
            <a:off x="4107399" y="4278320"/>
            <a:ext cx="558000" cy="558000"/>
          </a:xfrm>
          <a:prstGeom prst="rect">
            <a:avLst/>
          </a:prstGeom>
        </p:spPr>
      </p:pic>
      <p:pic>
        <p:nvPicPr>
          <p:cNvPr id="43" name="图形 42" descr="剪贴板 轮廓">
            <a:extLst>
              <a:ext uri="{FF2B5EF4-FFF2-40B4-BE49-F238E27FC236}">
                <a16:creationId xmlns:a16="http://schemas.microsoft.com/office/drawing/2014/main" id="{DB92C7C9-947B-4BA7-8A4B-281DAFFF1CD3}"/>
              </a:ext>
            </a:extLst>
          </p:cNvPr>
          <p:cNvPicPr>
            <a:picLocks noChangeAspect="1"/>
          </p:cNvPicPr>
          <p:nvPr/>
        </p:nvPicPr>
        <p:blipFill>
          <a:blip r:embed="rId38" cstate="screen">
            <a:extLst>
              <a:ext uri="{28A0092B-C50C-407E-A947-70E740481C1C}">
                <a14:useLocalDpi xmlns:a14="http://schemas.microsoft.com/office/drawing/2010/main"/>
              </a:ext>
              <a:ext uri="{96DAC541-7B7A-43D3-8B79-37D633B846F1}">
                <asvg:svgBlip xmlns:asvg="http://schemas.microsoft.com/office/drawing/2016/SVG/main" r:embed="rId39"/>
              </a:ext>
            </a:extLst>
          </a:blip>
          <a:stretch>
            <a:fillRect/>
          </a:stretch>
        </p:blipFill>
        <p:spPr>
          <a:xfrm>
            <a:off x="3014254" y="4278320"/>
            <a:ext cx="558000" cy="558000"/>
          </a:xfrm>
          <a:prstGeom prst="rect">
            <a:avLst/>
          </a:prstGeom>
        </p:spPr>
      </p:pic>
      <p:pic>
        <p:nvPicPr>
          <p:cNvPr id="45" name="图形 44" descr="齿轮 轮廓">
            <a:extLst>
              <a:ext uri="{FF2B5EF4-FFF2-40B4-BE49-F238E27FC236}">
                <a16:creationId xmlns:a16="http://schemas.microsoft.com/office/drawing/2014/main" id="{23C8138B-1467-4B44-899F-167F4E6DFF83}"/>
              </a:ext>
            </a:extLst>
          </p:cNvPr>
          <p:cNvPicPr>
            <a:picLocks noChangeAspect="1"/>
          </p:cNvPicPr>
          <p:nvPr/>
        </p:nvPicPr>
        <p:blipFill>
          <a:blip r:embed="rId40" cstate="screen">
            <a:extLst>
              <a:ext uri="{28A0092B-C50C-407E-A947-70E740481C1C}">
                <a14:useLocalDpi xmlns:a14="http://schemas.microsoft.com/office/drawing/2010/main"/>
              </a:ext>
              <a:ext uri="{96DAC541-7B7A-43D3-8B79-37D633B846F1}">
                <asvg:svgBlip xmlns:asvg="http://schemas.microsoft.com/office/drawing/2016/SVG/main" r:embed="rId41"/>
              </a:ext>
            </a:extLst>
          </a:blip>
          <a:stretch>
            <a:fillRect/>
          </a:stretch>
        </p:blipFill>
        <p:spPr>
          <a:xfrm>
            <a:off x="1921109" y="4278320"/>
            <a:ext cx="558000" cy="558000"/>
          </a:xfrm>
          <a:prstGeom prst="rect">
            <a:avLst/>
          </a:prstGeom>
        </p:spPr>
      </p:pic>
      <p:pic>
        <p:nvPicPr>
          <p:cNvPr id="47" name="图形 46" descr="意见 轮廓">
            <a:extLst>
              <a:ext uri="{FF2B5EF4-FFF2-40B4-BE49-F238E27FC236}">
                <a16:creationId xmlns:a16="http://schemas.microsoft.com/office/drawing/2014/main" id="{95EDAE3E-71C3-4755-B10D-31D4965EE146}"/>
              </a:ext>
            </a:extLst>
          </p:cNvPr>
          <p:cNvPicPr>
            <a:picLocks noChangeAspect="1"/>
          </p:cNvPicPr>
          <p:nvPr/>
        </p:nvPicPr>
        <p:blipFill>
          <a:blip r:embed="rId42" cstate="screen">
            <a:extLst>
              <a:ext uri="{28A0092B-C50C-407E-A947-70E740481C1C}">
                <a14:useLocalDpi xmlns:a14="http://schemas.microsoft.com/office/drawing/2010/main"/>
              </a:ext>
              <a:ext uri="{96DAC541-7B7A-43D3-8B79-37D633B846F1}">
                <asvg:svgBlip xmlns:asvg="http://schemas.microsoft.com/office/drawing/2016/SVG/main" r:embed="rId43"/>
              </a:ext>
            </a:extLst>
          </a:blip>
          <a:stretch>
            <a:fillRect/>
          </a:stretch>
        </p:blipFill>
        <p:spPr>
          <a:xfrm>
            <a:off x="827964" y="4278320"/>
            <a:ext cx="558000" cy="558000"/>
          </a:xfrm>
          <a:prstGeom prst="rect">
            <a:avLst/>
          </a:prstGeom>
        </p:spPr>
      </p:pic>
      <p:pic>
        <p:nvPicPr>
          <p:cNvPr id="49" name="图形 48" descr="灯泡和齿轮 轮廓">
            <a:extLst>
              <a:ext uri="{FF2B5EF4-FFF2-40B4-BE49-F238E27FC236}">
                <a16:creationId xmlns:a16="http://schemas.microsoft.com/office/drawing/2014/main" id="{7F83F451-7C6A-4713-B613-8B3BD125291D}"/>
              </a:ext>
            </a:extLst>
          </p:cNvPr>
          <p:cNvPicPr>
            <a:picLocks noChangeAspect="1"/>
          </p:cNvPicPr>
          <p:nvPr/>
        </p:nvPicPr>
        <p:blipFill>
          <a:blip r:embed="rId44" cstate="screen">
            <a:extLst>
              <a:ext uri="{28A0092B-C50C-407E-A947-70E740481C1C}">
                <a14:useLocalDpi xmlns:a14="http://schemas.microsoft.com/office/drawing/2010/main"/>
              </a:ext>
              <a:ext uri="{96DAC541-7B7A-43D3-8B79-37D633B846F1}">
                <asvg:svgBlip xmlns:asvg="http://schemas.microsoft.com/office/drawing/2016/SVG/main" r:embed="rId45"/>
              </a:ext>
            </a:extLst>
          </a:blip>
          <a:stretch>
            <a:fillRect/>
          </a:stretch>
        </p:blipFill>
        <p:spPr>
          <a:xfrm>
            <a:off x="10666272" y="2928294"/>
            <a:ext cx="558000" cy="558000"/>
          </a:xfrm>
          <a:prstGeom prst="rect">
            <a:avLst/>
          </a:prstGeom>
        </p:spPr>
      </p:pic>
      <p:pic>
        <p:nvPicPr>
          <p:cNvPr id="51" name="图形 50" descr="研究 轮廓">
            <a:extLst>
              <a:ext uri="{FF2B5EF4-FFF2-40B4-BE49-F238E27FC236}">
                <a16:creationId xmlns:a16="http://schemas.microsoft.com/office/drawing/2014/main" id="{72944198-EA8B-4067-BEA3-C481CC860B43}"/>
              </a:ext>
            </a:extLst>
          </p:cNvPr>
          <p:cNvPicPr>
            <a:picLocks noChangeAspect="1"/>
          </p:cNvPicPr>
          <p:nvPr/>
        </p:nvPicPr>
        <p:blipFill>
          <a:blip r:embed="rId46" cstate="screen">
            <a:extLst>
              <a:ext uri="{28A0092B-C50C-407E-A947-70E740481C1C}">
                <a14:useLocalDpi xmlns:a14="http://schemas.microsoft.com/office/drawing/2010/main"/>
              </a:ext>
              <a:ext uri="{96DAC541-7B7A-43D3-8B79-37D633B846F1}">
                <asvg:svgBlip xmlns:asvg="http://schemas.microsoft.com/office/drawing/2016/SVG/main" r:embed="rId47"/>
              </a:ext>
            </a:extLst>
          </a:blip>
          <a:stretch>
            <a:fillRect/>
          </a:stretch>
        </p:blipFill>
        <p:spPr>
          <a:xfrm>
            <a:off x="9573124" y="2928294"/>
            <a:ext cx="558000" cy="558000"/>
          </a:xfrm>
          <a:prstGeom prst="rect">
            <a:avLst/>
          </a:prstGeom>
        </p:spPr>
      </p:pic>
      <p:pic>
        <p:nvPicPr>
          <p:cNvPr id="53" name="图形 52" descr="目标 轮廓">
            <a:extLst>
              <a:ext uri="{FF2B5EF4-FFF2-40B4-BE49-F238E27FC236}">
                <a16:creationId xmlns:a16="http://schemas.microsoft.com/office/drawing/2014/main" id="{823BBE0F-3E6B-42B7-95E5-0BBEFF40F2C2}"/>
              </a:ext>
            </a:extLst>
          </p:cNvPr>
          <p:cNvPicPr>
            <a:picLocks noChangeAspect="1"/>
          </p:cNvPicPr>
          <p:nvPr/>
        </p:nvPicPr>
        <p:blipFill>
          <a:blip r:embed="rId48" cstate="screen">
            <a:extLst>
              <a:ext uri="{28A0092B-C50C-407E-A947-70E740481C1C}">
                <a14:useLocalDpi xmlns:a14="http://schemas.microsoft.com/office/drawing/2010/main"/>
              </a:ext>
              <a:ext uri="{96DAC541-7B7A-43D3-8B79-37D633B846F1}">
                <asvg:svgBlip xmlns:asvg="http://schemas.microsoft.com/office/drawing/2016/SVG/main" r:embed="rId49"/>
              </a:ext>
            </a:extLst>
          </a:blip>
          <a:stretch>
            <a:fillRect/>
          </a:stretch>
        </p:blipFill>
        <p:spPr>
          <a:xfrm>
            <a:off x="8479979" y="2928294"/>
            <a:ext cx="558000" cy="558000"/>
          </a:xfrm>
          <a:prstGeom prst="rect">
            <a:avLst/>
          </a:prstGeom>
        </p:spPr>
      </p:pic>
      <p:pic>
        <p:nvPicPr>
          <p:cNvPr id="55" name="图形 54" descr="箭头循环 轮廓">
            <a:extLst>
              <a:ext uri="{FF2B5EF4-FFF2-40B4-BE49-F238E27FC236}">
                <a16:creationId xmlns:a16="http://schemas.microsoft.com/office/drawing/2014/main" id="{FD1D4A2A-39C2-4BBC-8410-726A02FBF4BC}"/>
              </a:ext>
            </a:extLst>
          </p:cNvPr>
          <p:cNvPicPr>
            <a:picLocks noChangeAspect="1"/>
          </p:cNvPicPr>
          <p:nvPr/>
        </p:nvPicPr>
        <p:blipFill>
          <a:blip r:embed="rId50" cstate="screen">
            <a:extLst>
              <a:ext uri="{28A0092B-C50C-407E-A947-70E740481C1C}">
                <a14:useLocalDpi xmlns:a14="http://schemas.microsoft.com/office/drawing/2010/main"/>
              </a:ext>
              <a:ext uri="{96DAC541-7B7A-43D3-8B79-37D633B846F1}">
                <asvg:svgBlip xmlns:asvg="http://schemas.microsoft.com/office/drawing/2016/SVG/main" r:embed="rId51"/>
              </a:ext>
            </a:extLst>
          </a:blip>
          <a:stretch>
            <a:fillRect/>
          </a:stretch>
        </p:blipFill>
        <p:spPr>
          <a:xfrm>
            <a:off x="7386834" y="2928294"/>
            <a:ext cx="558000" cy="558000"/>
          </a:xfrm>
          <a:prstGeom prst="rect">
            <a:avLst/>
          </a:prstGeom>
        </p:spPr>
      </p:pic>
      <p:pic>
        <p:nvPicPr>
          <p:cNvPr id="57" name="图形 56" descr="十字架徽章 轮廓">
            <a:extLst>
              <a:ext uri="{FF2B5EF4-FFF2-40B4-BE49-F238E27FC236}">
                <a16:creationId xmlns:a16="http://schemas.microsoft.com/office/drawing/2014/main" id="{7B04FF57-465A-44C1-9113-E4CBA51E8B8A}"/>
              </a:ext>
            </a:extLst>
          </p:cNvPr>
          <p:cNvPicPr>
            <a:picLocks noChangeAspect="1"/>
          </p:cNvPicPr>
          <p:nvPr/>
        </p:nvPicPr>
        <p:blipFill>
          <a:blip r:embed="rId52" cstate="screen">
            <a:extLst>
              <a:ext uri="{28A0092B-C50C-407E-A947-70E740481C1C}">
                <a14:useLocalDpi xmlns:a14="http://schemas.microsoft.com/office/drawing/2010/main"/>
              </a:ext>
              <a:ext uri="{96DAC541-7B7A-43D3-8B79-37D633B846F1}">
                <asvg:svgBlip xmlns:asvg="http://schemas.microsoft.com/office/drawing/2016/SVG/main" r:embed="rId53"/>
              </a:ext>
            </a:extLst>
          </a:blip>
          <a:stretch>
            <a:fillRect/>
          </a:stretch>
        </p:blipFill>
        <p:spPr>
          <a:xfrm>
            <a:off x="6293689" y="2928294"/>
            <a:ext cx="558000" cy="558000"/>
          </a:xfrm>
          <a:prstGeom prst="rect">
            <a:avLst/>
          </a:prstGeom>
        </p:spPr>
      </p:pic>
      <p:pic>
        <p:nvPicPr>
          <p:cNvPr id="59" name="图形 58" descr="徽章勾号 1 轮廓">
            <a:extLst>
              <a:ext uri="{FF2B5EF4-FFF2-40B4-BE49-F238E27FC236}">
                <a16:creationId xmlns:a16="http://schemas.microsoft.com/office/drawing/2014/main" id="{9AEE3507-EA2C-4B53-B40F-A5914CCB28C6}"/>
              </a:ext>
            </a:extLst>
          </p:cNvPr>
          <p:cNvPicPr>
            <a:picLocks noChangeAspect="1"/>
          </p:cNvPicPr>
          <p:nvPr/>
        </p:nvPicPr>
        <p:blipFill>
          <a:blip r:embed="rId54" cstate="screen">
            <a:extLst>
              <a:ext uri="{28A0092B-C50C-407E-A947-70E740481C1C}">
                <a14:useLocalDpi xmlns:a14="http://schemas.microsoft.com/office/drawing/2010/main"/>
              </a:ext>
              <a:ext uri="{96DAC541-7B7A-43D3-8B79-37D633B846F1}">
                <asvg:svgBlip xmlns:asvg="http://schemas.microsoft.com/office/drawing/2016/SVG/main" r:embed="rId55"/>
              </a:ext>
            </a:extLst>
          </a:blip>
          <a:stretch>
            <a:fillRect/>
          </a:stretch>
        </p:blipFill>
        <p:spPr>
          <a:xfrm>
            <a:off x="5200544" y="2928294"/>
            <a:ext cx="558000" cy="558000"/>
          </a:xfrm>
          <a:prstGeom prst="rect">
            <a:avLst/>
          </a:prstGeom>
        </p:spPr>
      </p:pic>
      <p:pic>
        <p:nvPicPr>
          <p:cNvPr id="61" name="图形 60" descr="竖起的大拇指手势 轮廓">
            <a:extLst>
              <a:ext uri="{FF2B5EF4-FFF2-40B4-BE49-F238E27FC236}">
                <a16:creationId xmlns:a16="http://schemas.microsoft.com/office/drawing/2014/main" id="{3452DCDC-61F7-4968-A49E-A8A53D9C520A}"/>
              </a:ext>
            </a:extLst>
          </p:cNvPr>
          <p:cNvPicPr>
            <a:picLocks noChangeAspect="1"/>
          </p:cNvPicPr>
          <p:nvPr/>
        </p:nvPicPr>
        <p:blipFill>
          <a:blip r:embed="rId56" cstate="screen">
            <a:extLst>
              <a:ext uri="{28A0092B-C50C-407E-A947-70E740481C1C}">
                <a14:useLocalDpi xmlns:a14="http://schemas.microsoft.com/office/drawing/2010/main"/>
              </a:ext>
              <a:ext uri="{96DAC541-7B7A-43D3-8B79-37D633B846F1}">
                <asvg:svgBlip xmlns:asvg="http://schemas.microsoft.com/office/drawing/2016/SVG/main" r:embed="rId57"/>
              </a:ext>
            </a:extLst>
          </a:blip>
          <a:stretch>
            <a:fillRect/>
          </a:stretch>
        </p:blipFill>
        <p:spPr>
          <a:xfrm>
            <a:off x="4107399" y="2928294"/>
            <a:ext cx="558000" cy="558000"/>
          </a:xfrm>
          <a:prstGeom prst="rect">
            <a:avLst/>
          </a:prstGeom>
        </p:spPr>
      </p:pic>
      <p:pic>
        <p:nvPicPr>
          <p:cNvPr id="63" name="图形 62" descr="原子 轮廓">
            <a:extLst>
              <a:ext uri="{FF2B5EF4-FFF2-40B4-BE49-F238E27FC236}">
                <a16:creationId xmlns:a16="http://schemas.microsoft.com/office/drawing/2014/main" id="{C6E7D3A6-3290-4B0C-8169-9718702FD94E}"/>
              </a:ext>
            </a:extLst>
          </p:cNvPr>
          <p:cNvPicPr>
            <a:picLocks noChangeAspect="1"/>
          </p:cNvPicPr>
          <p:nvPr/>
        </p:nvPicPr>
        <p:blipFill>
          <a:blip r:embed="rId58" cstate="screen">
            <a:extLst>
              <a:ext uri="{28A0092B-C50C-407E-A947-70E740481C1C}">
                <a14:useLocalDpi xmlns:a14="http://schemas.microsoft.com/office/drawing/2010/main"/>
              </a:ext>
              <a:ext uri="{96DAC541-7B7A-43D3-8B79-37D633B846F1}">
                <asvg:svgBlip xmlns:asvg="http://schemas.microsoft.com/office/drawing/2016/SVG/main" r:embed="rId59"/>
              </a:ext>
            </a:extLst>
          </a:blip>
          <a:stretch>
            <a:fillRect/>
          </a:stretch>
        </p:blipFill>
        <p:spPr>
          <a:xfrm>
            <a:off x="3014254" y="2928294"/>
            <a:ext cx="558000" cy="558000"/>
          </a:xfrm>
          <a:prstGeom prst="rect">
            <a:avLst/>
          </a:prstGeom>
        </p:spPr>
      </p:pic>
      <p:pic>
        <p:nvPicPr>
          <p:cNvPr id="64" name="图形 63" descr="上传 轮廓">
            <a:extLst>
              <a:ext uri="{FF2B5EF4-FFF2-40B4-BE49-F238E27FC236}">
                <a16:creationId xmlns:a16="http://schemas.microsoft.com/office/drawing/2014/main" id="{EA1BE683-40D8-4055-875A-52CE7F0FB38E}"/>
              </a:ext>
            </a:extLst>
          </p:cNvPr>
          <p:cNvPicPr>
            <a:picLocks noChangeAspect="1"/>
          </p:cNvPicPr>
          <p:nvPr/>
        </p:nvPicPr>
        <p:blipFill>
          <a:blip r:embed="rId60" cstate="screen">
            <a:extLst>
              <a:ext uri="{28A0092B-C50C-407E-A947-70E740481C1C}">
                <a14:useLocalDpi xmlns:a14="http://schemas.microsoft.com/office/drawing/2010/main"/>
              </a:ext>
              <a:ext uri="{96DAC541-7B7A-43D3-8B79-37D633B846F1}">
                <asvg:svgBlip xmlns:asvg="http://schemas.microsoft.com/office/drawing/2016/SVG/main" r:embed="rId61"/>
              </a:ext>
            </a:extLst>
          </a:blip>
          <a:stretch>
            <a:fillRect/>
          </a:stretch>
        </p:blipFill>
        <p:spPr>
          <a:xfrm>
            <a:off x="10666272" y="4278320"/>
            <a:ext cx="558000" cy="558000"/>
          </a:xfrm>
          <a:prstGeom prst="rect">
            <a:avLst/>
          </a:prstGeom>
        </p:spPr>
      </p:pic>
    </p:spTree>
    <p:extLst>
      <p:ext uri="{BB962C8B-B14F-4D97-AF65-F5344CB8AC3E}">
        <p14:creationId xmlns:p14="http://schemas.microsoft.com/office/powerpoint/2010/main" val="353728467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271728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2092064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1576768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9" name="组合 108"/>
          <p:cNvGrpSpPr/>
          <p:nvPr/>
        </p:nvGrpSpPr>
        <p:grpSpPr>
          <a:xfrm>
            <a:off x="794" y="447"/>
            <a:ext cx="12190413" cy="6857107"/>
            <a:chOff x="0" y="0"/>
            <a:chExt cx="12192000" cy="6858000"/>
          </a:xfrm>
        </p:grpSpPr>
        <p:pic>
          <p:nvPicPr>
            <p:cNvPr id="110" name="图片 109" descr="背景图案&#10;&#10;描述已自动生成">
              <a:extLst>
                <a:ext uri="{FF2B5EF4-FFF2-40B4-BE49-F238E27FC236}">
                  <a16:creationId xmlns:a16="http://schemas.microsoft.com/office/drawing/2014/main" id="{C3F63DC0-6694-4380-9DB2-DEF97114D5BC}"/>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11" name="矩形 110">
              <a:extLst>
                <a:ext uri="{FF2B5EF4-FFF2-40B4-BE49-F238E27FC236}">
                  <a16:creationId xmlns:a16="http://schemas.microsoft.com/office/drawing/2014/main" id="{1E9CDF6B-6E33-4E74-B323-6F7C1DA8B79D}"/>
                </a:ext>
              </a:extLst>
            </p:cNvPr>
            <p:cNvSpPr>
              <a:spLocks/>
            </p:cNvSpPr>
            <p:nvPr/>
          </p:nvSpPr>
          <p:spPr>
            <a:xfrm>
              <a:off x="551543" y="495300"/>
              <a:ext cx="11088914" cy="5867400"/>
            </a:xfrm>
            <a:prstGeom prst="rect">
              <a:avLst/>
            </a:prstGeom>
            <a:solidFill>
              <a:srgbClr val="000000"/>
            </a:solidFill>
            <a:ln w="635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2" name="文本框 111">
              <a:extLst>
                <a:ext uri="{FF2B5EF4-FFF2-40B4-BE49-F238E27FC236}">
                  <a16:creationId xmlns:a16="http://schemas.microsoft.com/office/drawing/2014/main" id="{BE5F4092-205C-4F54-8A7D-2A3D0EFCB777}"/>
                </a:ext>
              </a:extLst>
            </p:cNvPr>
            <p:cNvSpPr txBox="1"/>
            <p:nvPr/>
          </p:nvSpPr>
          <p:spPr>
            <a:xfrm rot="5400000">
              <a:off x="-1542911" y="2951080"/>
              <a:ext cx="5134436" cy="955841"/>
            </a:xfrm>
            <a:custGeom>
              <a:avLst/>
              <a:gdLst/>
              <a:ahLst/>
              <a:cxnLst/>
              <a:rect l="l" t="t" r="r" b="b"/>
              <a:pathLst>
                <a:path w="4477001" h="833451">
                  <a:moveTo>
                    <a:pt x="2417499" y="328755"/>
                  </a:moveTo>
                  <a:lnTo>
                    <a:pt x="2313857" y="573929"/>
                  </a:lnTo>
                  <a:lnTo>
                    <a:pt x="2521140" y="573929"/>
                  </a:lnTo>
                  <a:close/>
                  <a:moveTo>
                    <a:pt x="598993" y="170368"/>
                  </a:moveTo>
                  <a:lnTo>
                    <a:pt x="598993" y="678685"/>
                  </a:lnTo>
                  <a:lnTo>
                    <a:pt x="683721" y="678685"/>
                  </a:lnTo>
                  <a:cubicBezTo>
                    <a:pt x="776393" y="678127"/>
                    <a:pt x="846350" y="655833"/>
                    <a:pt x="893592" y="611801"/>
                  </a:cubicBezTo>
                  <a:cubicBezTo>
                    <a:pt x="940833" y="567769"/>
                    <a:pt x="964524" y="505344"/>
                    <a:pt x="964663" y="424526"/>
                  </a:cubicBezTo>
                  <a:cubicBezTo>
                    <a:pt x="964454" y="343220"/>
                    <a:pt x="940624" y="280656"/>
                    <a:pt x="893174" y="236833"/>
                  </a:cubicBezTo>
                  <a:cubicBezTo>
                    <a:pt x="845723" y="193011"/>
                    <a:pt x="775905" y="170855"/>
                    <a:pt x="683721" y="170368"/>
                  </a:cubicBezTo>
                  <a:close/>
                  <a:moveTo>
                    <a:pt x="3169628" y="161452"/>
                  </a:moveTo>
                  <a:lnTo>
                    <a:pt x="3169628" y="397850"/>
                  </a:lnTo>
                  <a:lnTo>
                    <a:pt x="3305658" y="397850"/>
                  </a:lnTo>
                  <a:cubicBezTo>
                    <a:pt x="3346356" y="397733"/>
                    <a:pt x="3378691" y="387651"/>
                    <a:pt x="3402663" y="367603"/>
                  </a:cubicBezTo>
                  <a:cubicBezTo>
                    <a:pt x="3426636" y="347554"/>
                    <a:pt x="3438901" y="318237"/>
                    <a:pt x="3439458" y="279650"/>
                  </a:cubicBezTo>
                  <a:cubicBezTo>
                    <a:pt x="3438901" y="241552"/>
                    <a:pt x="3426636" y="212374"/>
                    <a:pt x="3402663" y="192116"/>
                  </a:cubicBezTo>
                  <a:cubicBezTo>
                    <a:pt x="3378691" y="171859"/>
                    <a:pt x="3346356" y="161638"/>
                    <a:pt x="3305658" y="161452"/>
                  </a:cubicBezTo>
                  <a:close/>
                  <a:moveTo>
                    <a:pt x="3776167" y="14487"/>
                  </a:moveTo>
                  <a:lnTo>
                    <a:pt x="4477001" y="14487"/>
                  </a:lnTo>
                  <a:lnTo>
                    <a:pt x="4477001" y="163681"/>
                  </a:lnTo>
                  <a:lnTo>
                    <a:pt x="4210653" y="163681"/>
                  </a:lnTo>
                  <a:lnTo>
                    <a:pt x="4210653" y="833451"/>
                  </a:lnTo>
                  <a:lnTo>
                    <a:pt x="4041400" y="833451"/>
                  </a:lnTo>
                  <a:lnTo>
                    <a:pt x="4041400" y="163681"/>
                  </a:lnTo>
                  <a:lnTo>
                    <a:pt x="3776167" y="163681"/>
                  </a:lnTo>
                  <a:close/>
                  <a:moveTo>
                    <a:pt x="3000375" y="14487"/>
                  </a:moveTo>
                  <a:lnTo>
                    <a:pt x="3321269" y="14487"/>
                  </a:lnTo>
                  <a:cubicBezTo>
                    <a:pt x="3374336" y="14624"/>
                    <a:pt x="3422749" y="24990"/>
                    <a:pt x="3466508" y="45586"/>
                  </a:cubicBezTo>
                  <a:cubicBezTo>
                    <a:pt x="3510267" y="66182"/>
                    <a:pt x="3545294" y="96190"/>
                    <a:pt x="3571591" y="135610"/>
                  </a:cubicBezTo>
                  <a:cubicBezTo>
                    <a:pt x="3597887" y="175029"/>
                    <a:pt x="3611375" y="223043"/>
                    <a:pt x="3612055" y="279650"/>
                  </a:cubicBezTo>
                  <a:cubicBezTo>
                    <a:pt x="3611290" y="337236"/>
                    <a:pt x="3597231" y="385952"/>
                    <a:pt x="3569880" y="425798"/>
                  </a:cubicBezTo>
                  <a:cubicBezTo>
                    <a:pt x="3542529" y="465644"/>
                    <a:pt x="3506478" y="495667"/>
                    <a:pt x="3461729" y="515867"/>
                  </a:cubicBezTo>
                  <a:lnTo>
                    <a:pt x="3652174" y="833451"/>
                  </a:lnTo>
                  <a:lnTo>
                    <a:pt x="3453934" y="833451"/>
                  </a:lnTo>
                  <a:lnTo>
                    <a:pt x="3282243" y="544815"/>
                  </a:lnTo>
                  <a:lnTo>
                    <a:pt x="3169628" y="544815"/>
                  </a:lnTo>
                  <a:lnTo>
                    <a:pt x="3169628" y="833451"/>
                  </a:lnTo>
                  <a:lnTo>
                    <a:pt x="3000375" y="833451"/>
                  </a:lnTo>
                  <a:close/>
                  <a:moveTo>
                    <a:pt x="1343025" y="14487"/>
                  </a:moveTo>
                  <a:lnTo>
                    <a:pt x="1872238" y="14487"/>
                  </a:lnTo>
                  <a:lnTo>
                    <a:pt x="1872238" y="169253"/>
                  </a:lnTo>
                  <a:lnTo>
                    <a:pt x="1513393" y="169253"/>
                  </a:lnTo>
                  <a:lnTo>
                    <a:pt x="1513393" y="346586"/>
                  </a:lnTo>
                  <a:lnTo>
                    <a:pt x="1824317" y="346586"/>
                  </a:lnTo>
                  <a:lnTo>
                    <a:pt x="1824317" y="490208"/>
                  </a:lnTo>
                  <a:lnTo>
                    <a:pt x="1513393" y="490208"/>
                  </a:lnTo>
                  <a:lnTo>
                    <a:pt x="1513393" y="678685"/>
                  </a:lnTo>
                  <a:lnTo>
                    <a:pt x="1881153" y="678685"/>
                  </a:lnTo>
                  <a:lnTo>
                    <a:pt x="1881153" y="833451"/>
                  </a:lnTo>
                  <a:lnTo>
                    <a:pt x="1343025" y="833451"/>
                  </a:lnTo>
                  <a:close/>
                  <a:moveTo>
                    <a:pt x="428625" y="14487"/>
                  </a:moveTo>
                  <a:lnTo>
                    <a:pt x="689295" y="14487"/>
                  </a:lnTo>
                  <a:cubicBezTo>
                    <a:pt x="830383" y="15363"/>
                    <a:pt x="940021" y="51190"/>
                    <a:pt x="1018211" y="121970"/>
                  </a:cubicBezTo>
                  <a:cubicBezTo>
                    <a:pt x="1096401" y="192750"/>
                    <a:pt x="1136084" y="293231"/>
                    <a:pt x="1137260" y="423411"/>
                  </a:cubicBezTo>
                  <a:cubicBezTo>
                    <a:pt x="1136223" y="553640"/>
                    <a:pt x="1096818" y="654306"/>
                    <a:pt x="1019046" y="725411"/>
                  </a:cubicBezTo>
                  <a:cubicBezTo>
                    <a:pt x="941274" y="796516"/>
                    <a:pt x="831357" y="832529"/>
                    <a:pt x="689295" y="833451"/>
                  </a:cubicBezTo>
                  <a:lnTo>
                    <a:pt x="428625" y="833451"/>
                  </a:lnTo>
                  <a:close/>
                  <a:moveTo>
                    <a:pt x="0" y="14487"/>
                  </a:moveTo>
                  <a:lnTo>
                    <a:pt x="170368" y="14487"/>
                  </a:lnTo>
                  <a:lnTo>
                    <a:pt x="170368" y="833451"/>
                  </a:lnTo>
                  <a:lnTo>
                    <a:pt x="0" y="833451"/>
                  </a:lnTo>
                  <a:close/>
                  <a:moveTo>
                    <a:pt x="2415270" y="0"/>
                  </a:moveTo>
                  <a:lnTo>
                    <a:pt x="2419728" y="0"/>
                  </a:lnTo>
                  <a:lnTo>
                    <a:pt x="2815349" y="833451"/>
                  </a:lnTo>
                  <a:lnTo>
                    <a:pt x="2628125" y="833451"/>
                  </a:lnTo>
                  <a:lnTo>
                    <a:pt x="2574633" y="706406"/>
                  </a:lnTo>
                  <a:lnTo>
                    <a:pt x="2260365" y="706406"/>
                  </a:lnTo>
                  <a:lnTo>
                    <a:pt x="2206873" y="833451"/>
                  </a:lnTo>
                  <a:lnTo>
                    <a:pt x="2019649" y="833451"/>
                  </a:lnTo>
                  <a:close/>
                </a:path>
              </a:pathLst>
            </a:custGeom>
            <a:noFill/>
            <a:ln>
              <a:solidFill>
                <a:schemeClr val="bg1">
                  <a:alpha val="20000"/>
                </a:schemeClr>
              </a:solidFill>
            </a:ln>
            <a:effectLst/>
          </p:spPr>
          <p:txBody>
            <a:bodyPr rot="0" spcFirstLastPara="0" vertOverflow="overflow" horzOverflow="overflow" vert="horz" wrap="square" lIns="91428" tIns="45714" rIns="91428" bIns="45714" numCol="1" spcCol="0" rtlCol="0" fromWordArt="0" anchor="t" anchorCtr="0" forceAA="0" compatLnSpc="1">
              <a:prstTxWarp prst="textNoShape">
                <a:avLst/>
              </a:prstTxWarp>
              <a:noAutofit/>
            </a:bodyPr>
            <a:lstStyle/>
            <a:p>
              <a:pPr algn="dist"/>
              <a:endParaRPr lang="zh-CN" altLang="en-US" sz="8799" b="1" dirty="0">
                <a:latin typeface="Radikal" pitchFamily="50" charset="0"/>
              </a:endParaRPr>
            </a:p>
          </p:txBody>
        </p:sp>
        <p:pic>
          <p:nvPicPr>
            <p:cNvPr id="113" name="图片 112" descr="图标&#10;&#10;描述已自动生成">
              <a:extLst>
                <a:ext uri="{FF2B5EF4-FFF2-40B4-BE49-F238E27FC236}">
                  <a16:creationId xmlns:a16="http://schemas.microsoft.com/office/drawing/2014/main" id="{B20DB115-FD67-4071-86A4-A1615675A8F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083790" y="808297"/>
              <a:ext cx="1254135" cy="391853"/>
            </a:xfrm>
            <a:prstGeom prst="rect">
              <a:avLst/>
            </a:prstGeom>
          </p:spPr>
        </p:pic>
      </p:grpSp>
      <p:sp>
        <p:nvSpPr>
          <p:cNvPr id="119" name="文本框 118">
            <a:extLst>
              <a:ext uri="{FF2B5EF4-FFF2-40B4-BE49-F238E27FC236}">
                <a16:creationId xmlns:a16="http://schemas.microsoft.com/office/drawing/2014/main" id="{F9052941-AE61-406F-98DC-9E8BA765746E}"/>
              </a:ext>
            </a:extLst>
          </p:cNvPr>
          <p:cNvSpPr txBox="1"/>
          <p:nvPr/>
        </p:nvSpPr>
        <p:spPr>
          <a:xfrm>
            <a:off x="1958443" y="1535632"/>
            <a:ext cx="4182372" cy="492379"/>
          </a:xfrm>
          <a:prstGeom prst="rect">
            <a:avLst/>
          </a:prstGeom>
          <a:noFill/>
        </p:spPr>
        <p:txBody>
          <a:bodyPr wrap="square" lIns="0" tIns="0" rIns="0" bIns="0" rtlCol="0">
            <a:spAutoFit/>
          </a:bodyPr>
          <a:lstStyle/>
          <a:p>
            <a:r>
              <a:rPr lang="zh-CN" altLang="en-US" sz="3200" dirty="0">
                <a:gradFill>
                  <a:gsLst>
                    <a:gs pos="0">
                      <a:srgbClr val="34FBE8"/>
                    </a:gs>
                    <a:gs pos="100000">
                      <a:srgbClr val="23A7AB"/>
                    </a:gs>
                  </a:gsLst>
                  <a:lin ang="5400000" scaled="1"/>
                </a:gradFill>
                <a:latin typeface="+mj-lt"/>
                <a:ea typeface="OPPOSans B" panose="00020600040101010101" pitchFamily="18" charset="-122"/>
                <a:cs typeface="OPPOSans B" panose="00020600040101010101" pitchFamily="18" charset="-122"/>
              </a:rPr>
              <a:t>陈铭俭</a:t>
            </a:r>
          </a:p>
        </p:txBody>
      </p:sp>
      <p:sp>
        <p:nvSpPr>
          <p:cNvPr id="121" name="文本框 120">
            <a:extLst>
              <a:ext uri="{FF2B5EF4-FFF2-40B4-BE49-F238E27FC236}">
                <a16:creationId xmlns:a16="http://schemas.microsoft.com/office/drawing/2014/main" id="{E5EAE848-0F58-48AB-B335-F3D8E9BA0924}"/>
              </a:ext>
            </a:extLst>
          </p:cNvPr>
          <p:cNvSpPr txBox="1"/>
          <p:nvPr/>
        </p:nvSpPr>
        <p:spPr>
          <a:xfrm>
            <a:off x="1996538" y="2142448"/>
            <a:ext cx="9209344" cy="492443"/>
          </a:xfrm>
          <a:prstGeom prst="rect">
            <a:avLst/>
          </a:prstGeom>
          <a:noFill/>
        </p:spPr>
        <p:txBody>
          <a:bodyPr wrap="square" lIns="0" tIns="0" rIns="0" bIns="0"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cs typeface="OPPOSans M" panose="00020600040101010101" pitchFamily="18" charset="-122"/>
              </a:rPr>
              <a:t>/  156950230@qq.com</a:t>
            </a:r>
            <a:endParaRPr lang="zh-CN" altLang="en-US" sz="3200" dirty="0">
              <a:solidFill>
                <a:schemeClr val="bg1"/>
              </a:solidFill>
              <a:latin typeface="微软雅黑" panose="020B0503020204020204" pitchFamily="34" charset="-122"/>
              <a:ea typeface="微软雅黑" panose="020B0503020204020204" pitchFamily="34" charset="-122"/>
              <a:cs typeface="OPPOSans M" panose="00020600040101010101" pitchFamily="18" charset="-122"/>
            </a:endParaRPr>
          </a:p>
        </p:txBody>
      </p:sp>
      <p:cxnSp>
        <p:nvCxnSpPr>
          <p:cNvPr id="232" name="直接连接符 231">
            <a:extLst>
              <a:ext uri="{FF2B5EF4-FFF2-40B4-BE49-F238E27FC236}">
                <a16:creationId xmlns:a16="http://schemas.microsoft.com/office/drawing/2014/main" id="{F900779E-0341-4AAF-9C2A-0A372F20AA8F}"/>
              </a:ext>
            </a:extLst>
          </p:cNvPr>
          <p:cNvCxnSpPr>
            <a:cxnSpLocks/>
          </p:cNvCxnSpPr>
          <p:nvPr/>
        </p:nvCxnSpPr>
        <p:spPr>
          <a:xfrm flipV="1">
            <a:off x="1996538" y="3169696"/>
            <a:ext cx="9597847" cy="25280"/>
          </a:xfrm>
          <a:prstGeom prst="line">
            <a:avLst/>
          </a:prstGeom>
          <a:ln>
            <a:solidFill>
              <a:srgbClr val="34FBE8"/>
            </a:solidFill>
            <a:prstDash val="dash"/>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54FE7397-8F62-4C8C-9E41-1BA72DFFDD0C}"/>
              </a:ext>
            </a:extLst>
          </p:cNvPr>
          <p:cNvPicPr>
            <a:picLocks/>
          </p:cNvPicPr>
          <p:nvPr/>
        </p:nvPicPr>
        <p:blipFill>
          <a:blip r:embed="rId4" cstate="screen">
            <a:extLst>
              <a:ext uri="{28A0092B-C50C-407E-A947-70E740481C1C}">
                <a14:useLocalDpi xmlns:a14="http://schemas.microsoft.com/office/drawing/2010/main"/>
              </a:ext>
            </a:extLst>
          </a:blip>
          <a:stretch>
            <a:fillRect/>
          </a:stretch>
        </p:blipFill>
        <p:spPr>
          <a:xfrm>
            <a:off x="2040915" y="3745309"/>
            <a:ext cx="1746867" cy="1749832"/>
          </a:xfrm>
          <a:prstGeom prst="rect">
            <a:avLst/>
          </a:prstGeom>
          <a:ln w="38100">
            <a:gradFill>
              <a:gsLst>
                <a:gs pos="0">
                  <a:srgbClr val="34FBE8"/>
                </a:gs>
                <a:gs pos="100000">
                  <a:srgbClr val="23A7AB"/>
                </a:gs>
              </a:gsLst>
              <a:lin ang="5400000" scaled="1"/>
            </a:gradFill>
            <a:miter lim="800000"/>
          </a:ln>
        </p:spPr>
      </p:pic>
      <p:sp>
        <p:nvSpPr>
          <p:cNvPr id="16" name="文本框 15">
            <a:extLst>
              <a:ext uri="{FF2B5EF4-FFF2-40B4-BE49-F238E27FC236}">
                <a16:creationId xmlns:a16="http://schemas.microsoft.com/office/drawing/2014/main" id="{06F5F11E-E745-421B-BD6C-03AB1FFC3BA8}"/>
              </a:ext>
            </a:extLst>
          </p:cNvPr>
          <p:cNvSpPr txBox="1"/>
          <p:nvPr/>
        </p:nvSpPr>
        <p:spPr>
          <a:xfrm>
            <a:off x="4710654" y="3729845"/>
            <a:ext cx="3932817" cy="469046"/>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08" tIns="38704" rIns="77408" bIns="38704" numCol="1" spcCol="0" rtlCol="0" fromWordArt="0" anchor="t" anchorCtr="0" forceAA="0" compatLnSpc="1">
            <a:prstTxWarp prst="textNoShape">
              <a:avLst/>
            </a:prstTxWarp>
            <a:noAutofit/>
          </a:bodyPr>
          <a:lstStyle/>
          <a:p>
            <a:pPr defTabSz="774123">
              <a:lnSpc>
                <a:spcPct val="140000"/>
              </a:lnSpc>
              <a:defRPr/>
            </a:pPr>
            <a:endParaRPr lang="zh-CN" altLang="en-US" sz="1185" spc="254" dirty="0">
              <a:solidFill>
                <a:srgbClr val="ECBD81"/>
              </a:solidFill>
              <a:latin typeface="微软雅黑" panose="020B0503020204020204" pitchFamily="34" charset="-122"/>
              <a:ea typeface="微软雅黑" panose="020B0503020204020204" pitchFamily="34" charset="-122"/>
            </a:endParaRPr>
          </a:p>
        </p:txBody>
      </p:sp>
      <p:grpSp>
        <p:nvGrpSpPr>
          <p:cNvPr id="17" name="组合 16">
            <a:extLst>
              <a:ext uri="{FF2B5EF4-FFF2-40B4-BE49-F238E27FC236}">
                <a16:creationId xmlns:a16="http://schemas.microsoft.com/office/drawing/2014/main" id="{AC106BC4-5A71-42A4-8B46-CAF99D2FA880}"/>
              </a:ext>
            </a:extLst>
          </p:cNvPr>
          <p:cNvGrpSpPr/>
          <p:nvPr/>
        </p:nvGrpSpPr>
        <p:grpSpPr>
          <a:xfrm>
            <a:off x="4745392" y="4340422"/>
            <a:ext cx="3890278" cy="83239"/>
            <a:chOff x="3955432" y="5643520"/>
            <a:chExt cx="3026445" cy="86703"/>
          </a:xfrm>
          <a:gradFill>
            <a:gsLst>
              <a:gs pos="0">
                <a:srgbClr val="34FBE8"/>
              </a:gs>
              <a:gs pos="100000">
                <a:srgbClr val="23A7AB"/>
              </a:gs>
            </a:gsLst>
            <a:lin ang="5400000" scaled="1"/>
          </a:gradFill>
        </p:grpSpPr>
        <p:sp>
          <p:nvSpPr>
            <p:cNvPr id="18" name="Rectangle 151">
              <a:extLst>
                <a:ext uri="{FF2B5EF4-FFF2-40B4-BE49-F238E27FC236}">
                  <a16:creationId xmlns:a16="http://schemas.microsoft.com/office/drawing/2014/main" id="{AB1001C7-FC02-42A2-8DF9-23B0D91661D7}"/>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19" name="Rectangle 152">
              <a:extLst>
                <a:ext uri="{FF2B5EF4-FFF2-40B4-BE49-F238E27FC236}">
                  <a16:creationId xmlns:a16="http://schemas.microsoft.com/office/drawing/2014/main" id="{EBB21AA6-2831-4CEE-BD0A-32FB7B95C2F0}"/>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0" name="Rectangle 153">
              <a:extLst>
                <a:ext uri="{FF2B5EF4-FFF2-40B4-BE49-F238E27FC236}">
                  <a16:creationId xmlns:a16="http://schemas.microsoft.com/office/drawing/2014/main" id="{7D98904E-8A91-41DD-B8A1-48A7459C540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1" name="Rectangle 154">
              <a:extLst>
                <a:ext uri="{FF2B5EF4-FFF2-40B4-BE49-F238E27FC236}">
                  <a16:creationId xmlns:a16="http://schemas.microsoft.com/office/drawing/2014/main" id="{D28F5FF0-C7DD-438D-A0B2-B98E86F6CB30}"/>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2" name="Rectangle 155">
              <a:extLst>
                <a:ext uri="{FF2B5EF4-FFF2-40B4-BE49-F238E27FC236}">
                  <a16:creationId xmlns:a16="http://schemas.microsoft.com/office/drawing/2014/main" id="{640876A5-E206-4DB9-A65E-D1617F245A83}"/>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3" name="Rectangle 156">
              <a:extLst>
                <a:ext uri="{FF2B5EF4-FFF2-40B4-BE49-F238E27FC236}">
                  <a16:creationId xmlns:a16="http://schemas.microsoft.com/office/drawing/2014/main" id="{1BFD4401-719B-4219-B69B-F87DE8D16748}"/>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4" name="Rectangle 157">
              <a:extLst>
                <a:ext uri="{FF2B5EF4-FFF2-40B4-BE49-F238E27FC236}">
                  <a16:creationId xmlns:a16="http://schemas.microsoft.com/office/drawing/2014/main" id="{25A3CEE1-1E38-478F-98A7-C043A363E809}"/>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5" name="Rectangle 158">
              <a:extLst>
                <a:ext uri="{FF2B5EF4-FFF2-40B4-BE49-F238E27FC236}">
                  <a16:creationId xmlns:a16="http://schemas.microsoft.com/office/drawing/2014/main" id="{2B01424E-1DFD-44B6-A9A9-E9D8631E8DF4}"/>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6" name="Rectangle 159">
              <a:extLst>
                <a:ext uri="{FF2B5EF4-FFF2-40B4-BE49-F238E27FC236}">
                  <a16:creationId xmlns:a16="http://schemas.microsoft.com/office/drawing/2014/main" id="{549A3173-939E-44E8-B7D1-2162127FE16A}"/>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7" name="Rectangle 160">
              <a:extLst>
                <a:ext uri="{FF2B5EF4-FFF2-40B4-BE49-F238E27FC236}">
                  <a16:creationId xmlns:a16="http://schemas.microsoft.com/office/drawing/2014/main" id="{15FB76F2-E622-46BF-AEAF-16A3ED3A8974}"/>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8" name="Rectangle 161">
              <a:extLst>
                <a:ext uri="{FF2B5EF4-FFF2-40B4-BE49-F238E27FC236}">
                  <a16:creationId xmlns:a16="http://schemas.microsoft.com/office/drawing/2014/main" id="{66BCE7E3-F20A-4D0C-81EE-1031A8C6B5BA}"/>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9" name="Rectangle 162">
              <a:extLst>
                <a:ext uri="{FF2B5EF4-FFF2-40B4-BE49-F238E27FC236}">
                  <a16:creationId xmlns:a16="http://schemas.microsoft.com/office/drawing/2014/main" id="{CD47F3D1-FA02-42FD-AF60-3D99E588C98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0" name="Rectangle 163">
              <a:extLst>
                <a:ext uri="{FF2B5EF4-FFF2-40B4-BE49-F238E27FC236}">
                  <a16:creationId xmlns:a16="http://schemas.microsoft.com/office/drawing/2014/main" id="{E3D03B6F-3FA7-429F-8D9E-4D299E5EA0DB}"/>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1" name="Rectangle 164">
              <a:extLst>
                <a:ext uri="{FF2B5EF4-FFF2-40B4-BE49-F238E27FC236}">
                  <a16:creationId xmlns:a16="http://schemas.microsoft.com/office/drawing/2014/main" id="{7138BAC1-E801-4E20-8DCD-33C81A1C3ABD}"/>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2" name="Rectangle 165">
              <a:extLst>
                <a:ext uri="{FF2B5EF4-FFF2-40B4-BE49-F238E27FC236}">
                  <a16:creationId xmlns:a16="http://schemas.microsoft.com/office/drawing/2014/main" id="{C387AF53-B72F-472A-B357-3B9DF7C77EBA}"/>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3" name="Rectangle 166">
              <a:extLst>
                <a:ext uri="{FF2B5EF4-FFF2-40B4-BE49-F238E27FC236}">
                  <a16:creationId xmlns:a16="http://schemas.microsoft.com/office/drawing/2014/main" id="{EA70F6D0-B954-4A47-A846-E5FB5DF23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4" name="Rectangle 167">
              <a:extLst>
                <a:ext uri="{FF2B5EF4-FFF2-40B4-BE49-F238E27FC236}">
                  <a16:creationId xmlns:a16="http://schemas.microsoft.com/office/drawing/2014/main" id="{751FCDA5-8ECB-4FA4-9F65-4768BB30C707}"/>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5" name="Rectangle 168">
              <a:extLst>
                <a:ext uri="{FF2B5EF4-FFF2-40B4-BE49-F238E27FC236}">
                  <a16:creationId xmlns:a16="http://schemas.microsoft.com/office/drawing/2014/main" id="{B26EBBEE-B5AF-4F3E-9E71-F2CEC5725A20}"/>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6" name="Rectangle 169">
              <a:extLst>
                <a:ext uri="{FF2B5EF4-FFF2-40B4-BE49-F238E27FC236}">
                  <a16:creationId xmlns:a16="http://schemas.microsoft.com/office/drawing/2014/main" id="{9330385C-797F-4C63-A603-9EEF07F33EEC}"/>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7" name="Rectangle 170">
              <a:extLst>
                <a:ext uri="{FF2B5EF4-FFF2-40B4-BE49-F238E27FC236}">
                  <a16:creationId xmlns:a16="http://schemas.microsoft.com/office/drawing/2014/main" id="{ECBEFCFF-6347-4B73-A3EA-02355403756C}"/>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8" name="Rectangle 171">
              <a:extLst>
                <a:ext uri="{FF2B5EF4-FFF2-40B4-BE49-F238E27FC236}">
                  <a16:creationId xmlns:a16="http://schemas.microsoft.com/office/drawing/2014/main" id="{F319E5E2-ACBC-4F11-895D-BA53BC692C91}"/>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9" name="Rectangle 172">
              <a:extLst>
                <a:ext uri="{FF2B5EF4-FFF2-40B4-BE49-F238E27FC236}">
                  <a16:creationId xmlns:a16="http://schemas.microsoft.com/office/drawing/2014/main" id="{90038663-61F8-45E7-A2CE-53D1B15F0000}"/>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0" name="Rectangle 173">
              <a:extLst>
                <a:ext uri="{FF2B5EF4-FFF2-40B4-BE49-F238E27FC236}">
                  <a16:creationId xmlns:a16="http://schemas.microsoft.com/office/drawing/2014/main" id="{4900E0BB-A5C5-40BE-A9BD-A4D4421CBFF0}"/>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1" name="Rectangle 174">
              <a:extLst>
                <a:ext uri="{FF2B5EF4-FFF2-40B4-BE49-F238E27FC236}">
                  <a16:creationId xmlns:a16="http://schemas.microsoft.com/office/drawing/2014/main" id="{55EF1F25-05CF-474D-85FC-217BC9013884}"/>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2" name="Rectangle 175">
              <a:extLst>
                <a:ext uri="{FF2B5EF4-FFF2-40B4-BE49-F238E27FC236}">
                  <a16:creationId xmlns:a16="http://schemas.microsoft.com/office/drawing/2014/main" id="{9029DBF4-1295-41C3-899B-F47C0E4F7C85}"/>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3" name="Rectangle 176">
              <a:extLst>
                <a:ext uri="{FF2B5EF4-FFF2-40B4-BE49-F238E27FC236}">
                  <a16:creationId xmlns:a16="http://schemas.microsoft.com/office/drawing/2014/main" id="{C446EF4C-CFE5-4DF4-931B-E0B9704ECE1B}"/>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4" name="Rectangle 177">
              <a:extLst>
                <a:ext uri="{FF2B5EF4-FFF2-40B4-BE49-F238E27FC236}">
                  <a16:creationId xmlns:a16="http://schemas.microsoft.com/office/drawing/2014/main" id="{D035A4AD-C197-45DD-AB2A-DDF92D2C3C26}"/>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5" name="Rectangle 178">
              <a:extLst>
                <a:ext uri="{FF2B5EF4-FFF2-40B4-BE49-F238E27FC236}">
                  <a16:creationId xmlns:a16="http://schemas.microsoft.com/office/drawing/2014/main" id="{891D6D00-3C05-4C9E-AA09-8555833D95D2}"/>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6" name="Rectangle 179">
              <a:extLst>
                <a:ext uri="{FF2B5EF4-FFF2-40B4-BE49-F238E27FC236}">
                  <a16:creationId xmlns:a16="http://schemas.microsoft.com/office/drawing/2014/main" id="{0AD93DC9-8159-4EB1-BDFA-CAAC6A1B2F21}"/>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7" name="Rectangle 180">
              <a:extLst>
                <a:ext uri="{FF2B5EF4-FFF2-40B4-BE49-F238E27FC236}">
                  <a16:creationId xmlns:a16="http://schemas.microsoft.com/office/drawing/2014/main" id="{6F257D47-4658-461E-BE61-053026A114E5}"/>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8" name="Rectangle 181">
              <a:extLst>
                <a:ext uri="{FF2B5EF4-FFF2-40B4-BE49-F238E27FC236}">
                  <a16:creationId xmlns:a16="http://schemas.microsoft.com/office/drawing/2014/main" id="{84AA824E-BA56-48FF-9266-3AC443DA40AE}"/>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9" name="Rectangle 182">
              <a:extLst>
                <a:ext uri="{FF2B5EF4-FFF2-40B4-BE49-F238E27FC236}">
                  <a16:creationId xmlns:a16="http://schemas.microsoft.com/office/drawing/2014/main" id="{8552FF39-A0DF-40C9-9483-3161F063A7C2}"/>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0" name="Rectangle 183">
              <a:extLst>
                <a:ext uri="{FF2B5EF4-FFF2-40B4-BE49-F238E27FC236}">
                  <a16:creationId xmlns:a16="http://schemas.microsoft.com/office/drawing/2014/main" id="{C1CEED41-4C2C-41B6-8EBB-F93E45DB0BEB}"/>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1" name="Rectangle 184">
              <a:extLst>
                <a:ext uri="{FF2B5EF4-FFF2-40B4-BE49-F238E27FC236}">
                  <a16:creationId xmlns:a16="http://schemas.microsoft.com/office/drawing/2014/main" id="{44346A83-8ED1-4C43-9228-0E5BAB60937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2" name="Rectangle 185">
              <a:extLst>
                <a:ext uri="{FF2B5EF4-FFF2-40B4-BE49-F238E27FC236}">
                  <a16:creationId xmlns:a16="http://schemas.microsoft.com/office/drawing/2014/main" id="{459DE9A1-CE40-4E42-9919-7E1073EA068D}"/>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3" name="Rectangle 186">
              <a:extLst>
                <a:ext uri="{FF2B5EF4-FFF2-40B4-BE49-F238E27FC236}">
                  <a16:creationId xmlns:a16="http://schemas.microsoft.com/office/drawing/2014/main" id="{02715E06-90F1-454B-90E0-6C110B4AEB8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4" name="Rectangle 187">
              <a:extLst>
                <a:ext uri="{FF2B5EF4-FFF2-40B4-BE49-F238E27FC236}">
                  <a16:creationId xmlns:a16="http://schemas.microsoft.com/office/drawing/2014/main" id="{37C4BCC9-FF38-41B6-A09B-76AD410E12A5}"/>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5" name="Rectangle 188">
              <a:extLst>
                <a:ext uri="{FF2B5EF4-FFF2-40B4-BE49-F238E27FC236}">
                  <a16:creationId xmlns:a16="http://schemas.microsoft.com/office/drawing/2014/main" id="{BF7B80F2-D7F2-484E-930E-F7502A0A1608}"/>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6" name="Rectangle 189">
              <a:extLst>
                <a:ext uri="{FF2B5EF4-FFF2-40B4-BE49-F238E27FC236}">
                  <a16:creationId xmlns:a16="http://schemas.microsoft.com/office/drawing/2014/main" id="{BBD6534C-CE24-48AE-8755-F19D03A444E8}"/>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7" name="Rectangle 190">
              <a:extLst>
                <a:ext uri="{FF2B5EF4-FFF2-40B4-BE49-F238E27FC236}">
                  <a16:creationId xmlns:a16="http://schemas.microsoft.com/office/drawing/2014/main" id="{DFD7FD04-FFCD-4CD2-BCD6-E158027FE24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8" name="Rectangle 191">
              <a:extLst>
                <a:ext uri="{FF2B5EF4-FFF2-40B4-BE49-F238E27FC236}">
                  <a16:creationId xmlns:a16="http://schemas.microsoft.com/office/drawing/2014/main" id="{B4147DC3-2086-4BF7-AAE5-F60007C12E4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9" name="Rectangle 192">
              <a:extLst>
                <a:ext uri="{FF2B5EF4-FFF2-40B4-BE49-F238E27FC236}">
                  <a16:creationId xmlns:a16="http://schemas.microsoft.com/office/drawing/2014/main" id="{CB9F1C09-339B-4314-99CB-128D9311AD2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0" name="Rectangle 193">
              <a:extLst>
                <a:ext uri="{FF2B5EF4-FFF2-40B4-BE49-F238E27FC236}">
                  <a16:creationId xmlns:a16="http://schemas.microsoft.com/office/drawing/2014/main" id="{1354F797-FB5E-421C-B401-03F4634AE76A}"/>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1" name="Rectangle 194">
              <a:extLst>
                <a:ext uri="{FF2B5EF4-FFF2-40B4-BE49-F238E27FC236}">
                  <a16:creationId xmlns:a16="http://schemas.microsoft.com/office/drawing/2014/main" id="{DA226FA4-EA7A-4C01-8A16-1EB652C436B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2" name="Rectangle 195">
              <a:extLst>
                <a:ext uri="{FF2B5EF4-FFF2-40B4-BE49-F238E27FC236}">
                  <a16:creationId xmlns:a16="http://schemas.microsoft.com/office/drawing/2014/main" id="{3B033564-E40B-47B6-88A7-9235C088FD2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3" name="Rectangle 196">
              <a:extLst>
                <a:ext uri="{FF2B5EF4-FFF2-40B4-BE49-F238E27FC236}">
                  <a16:creationId xmlns:a16="http://schemas.microsoft.com/office/drawing/2014/main" id="{160DD50E-CDCD-4DFB-AC16-47BB1C8FB797}"/>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4" name="Rectangle 197">
              <a:extLst>
                <a:ext uri="{FF2B5EF4-FFF2-40B4-BE49-F238E27FC236}">
                  <a16:creationId xmlns:a16="http://schemas.microsoft.com/office/drawing/2014/main" id="{08E9A035-5759-4B9D-BF9C-C325601809DA}"/>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5" name="Rectangle 198">
              <a:extLst>
                <a:ext uri="{FF2B5EF4-FFF2-40B4-BE49-F238E27FC236}">
                  <a16:creationId xmlns:a16="http://schemas.microsoft.com/office/drawing/2014/main" id="{814824A5-4B91-418A-84EC-D2455DA500C1}"/>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6" name="Rectangle 199">
              <a:extLst>
                <a:ext uri="{FF2B5EF4-FFF2-40B4-BE49-F238E27FC236}">
                  <a16:creationId xmlns:a16="http://schemas.microsoft.com/office/drawing/2014/main" id="{F48D8CDF-71D6-4ED3-99B4-8BAF8842FE0D}"/>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7" name="Rectangle 200">
              <a:extLst>
                <a:ext uri="{FF2B5EF4-FFF2-40B4-BE49-F238E27FC236}">
                  <a16:creationId xmlns:a16="http://schemas.microsoft.com/office/drawing/2014/main" id="{1C01D6C7-71C5-4182-A790-F420E2520C11}"/>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8" name="Rectangle 201">
              <a:extLst>
                <a:ext uri="{FF2B5EF4-FFF2-40B4-BE49-F238E27FC236}">
                  <a16:creationId xmlns:a16="http://schemas.microsoft.com/office/drawing/2014/main" id="{F933DFA5-4E42-42A9-A590-B9D08A0C2EF5}"/>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9" name="Rectangle 202">
              <a:extLst>
                <a:ext uri="{FF2B5EF4-FFF2-40B4-BE49-F238E27FC236}">
                  <a16:creationId xmlns:a16="http://schemas.microsoft.com/office/drawing/2014/main" id="{39B3BA29-C69F-4ADD-BD19-D80689E1C9DA}"/>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0" name="Rectangle 203">
              <a:extLst>
                <a:ext uri="{FF2B5EF4-FFF2-40B4-BE49-F238E27FC236}">
                  <a16:creationId xmlns:a16="http://schemas.microsoft.com/office/drawing/2014/main" id="{ED4DD807-698D-43F6-9600-867EC2772B4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1" name="Rectangle 204">
              <a:extLst>
                <a:ext uri="{FF2B5EF4-FFF2-40B4-BE49-F238E27FC236}">
                  <a16:creationId xmlns:a16="http://schemas.microsoft.com/office/drawing/2014/main" id="{074C4B00-846F-4E62-8CA1-C9B73B923772}"/>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2" name="Rectangle 205">
              <a:extLst>
                <a:ext uri="{FF2B5EF4-FFF2-40B4-BE49-F238E27FC236}">
                  <a16:creationId xmlns:a16="http://schemas.microsoft.com/office/drawing/2014/main" id="{3B269F5A-20DA-4262-A836-6E3006217555}"/>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3" name="Rectangle 206">
              <a:extLst>
                <a:ext uri="{FF2B5EF4-FFF2-40B4-BE49-F238E27FC236}">
                  <a16:creationId xmlns:a16="http://schemas.microsoft.com/office/drawing/2014/main" id="{6EE1D2CF-13E4-4B3B-92D3-0E382A62AAB4}"/>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4" name="Rectangle 207">
              <a:extLst>
                <a:ext uri="{FF2B5EF4-FFF2-40B4-BE49-F238E27FC236}">
                  <a16:creationId xmlns:a16="http://schemas.microsoft.com/office/drawing/2014/main" id="{9FFF9B58-6C47-4849-A8FD-A9EAC4AEF795}"/>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5" name="Rectangle 208">
              <a:extLst>
                <a:ext uri="{FF2B5EF4-FFF2-40B4-BE49-F238E27FC236}">
                  <a16:creationId xmlns:a16="http://schemas.microsoft.com/office/drawing/2014/main" id="{E6F4E9D2-EB43-43B7-93F6-8A8809CDF85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6" name="Rectangle 209">
              <a:extLst>
                <a:ext uri="{FF2B5EF4-FFF2-40B4-BE49-F238E27FC236}">
                  <a16:creationId xmlns:a16="http://schemas.microsoft.com/office/drawing/2014/main" id="{BF77EF9E-7C77-457E-91C1-F138149B55D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7" name="Rectangle 210">
              <a:extLst>
                <a:ext uri="{FF2B5EF4-FFF2-40B4-BE49-F238E27FC236}">
                  <a16:creationId xmlns:a16="http://schemas.microsoft.com/office/drawing/2014/main" id="{E59D309C-B579-4237-AA1D-6E6EBCE1C754}"/>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8" name="Rectangle 211">
              <a:extLst>
                <a:ext uri="{FF2B5EF4-FFF2-40B4-BE49-F238E27FC236}">
                  <a16:creationId xmlns:a16="http://schemas.microsoft.com/office/drawing/2014/main" id="{643C4263-B1DA-4630-BAB6-2C24FAA52C42}"/>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9" name="Rectangle 212">
              <a:extLst>
                <a:ext uri="{FF2B5EF4-FFF2-40B4-BE49-F238E27FC236}">
                  <a16:creationId xmlns:a16="http://schemas.microsoft.com/office/drawing/2014/main" id="{711A9397-DF80-4B67-8EB5-4E4D6161672F}"/>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0" name="Rectangle 213">
              <a:extLst>
                <a:ext uri="{FF2B5EF4-FFF2-40B4-BE49-F238E27FC236}">
                  <a16:creationId xmlns:a16="http://schemas.microsoft.com/office/drawing/2014/main" id="{B790F561-78A9-4A2E-B0CB-6CD4F15ABE55}"/>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1" name="Rectangle 214">
              <a:extLst>
                <a:ext uri="{FF2B5EF4-FFF2-40B4-BE49-F238E27FC236}">
                  <a16:creationId xmlns:a16="http://schemas.microsoft.com/office/drawing/2014/main" id="{5078FE37-C098-400C-81E2-2AFFB5EE4E6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2" name="Rectangle 215">
              <a:extLst>
                <a:ext uri="{FF2B5EF4-FFF2-40B4-BE49-F238E27FC236}">
                  <a16:creationId xmlns:a16="http://schemas.microsoft.com/office/drawing/2014/main" id="{6522BB42-2B6A-4848-B899-D77766DDA097}"/>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3" name="Rectangle 216">
              <a:extLst>
                <a:ext uri="{FF2B5EF4-FFF2-40B4-BE49-F238E27FC236}">
                  <a16:creationId xmlns:a16="http://schemas.microsoft.com/office/drawing/2014/main" id="{71575DB5-7629-452F-AF9B-7F1E97929CB9}"/>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4" name="Rectangle 217">
              <a:extLst>
                <a:ext uri="{FF2B5EF4-FFF2-40B4-BE49-F238E27FC236}">
                  <a16:creationId xmlns:a16="http://schemas.microsoft.com/office/drawing/2014/main" id="{64C2A3F2-6376-42CB-A344-A8692D4A094D}"/>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5" name="Rectangle 218">
              <a:extLst>
                <a:ext uri="{FF2B5EF4-FFF2-40B4-BE49-F238E27FC236}">
                  <a16:creationId xmlns:a16="http://schemas.microsoft.com/office/drawing/2014/main" id="{5A130530-4946-401E-84FF-1530DF6D1A8A}"/>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6" name="Rectangle 219">
              <a:extLst>
                <a:ext uri="{FF2B5EF4-FFF2-40B4-BE49-F238E27FC236}">
                  <a16:creationId xmlns:a16="http://schemas.microsoft.com/office/drawing/2014/main" id="{404DDD0C-2474-49E8-AACF-9E1E32D0FB22}"/>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7" name="Rectangle 220">
              <a:extLst>
                <a:ext uri="{FF2B5EF4-FFF2-40B4-BE49-F238E27FC236}">
                  <a16:creationId xmlns:a16="http://schemas.microsoft.com/office/drawing/2014/main" id="{17E9CD73-BD23-4E37-A8C8-B0E96026944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8" name="Rectangle 221">
              <a:extLst>
                <a:ext uri="{FF2B5EF4-FFF2-40B4-BE49-F238E27FC236}">
                  <a16:creationId xmlns:a16="http://schemas.microsoft.com/office/drawing/2014/main" id="{D1A480CB-0AC3-4118-B148-A5C744E26F0F}"/>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9" name="Rectangle 222">
              <a:extLst>
                <a:ext uri="{FF2B5EF4-FFF2-40B4-BE49-F238E27FC236}">
                  <a16:creationId xmlns:a16="http://schemas.microsoft.com/office/drawing/2014/main" id="{31E2BEDD-58A0-4B7D-B091-BEC54AC923AA}"/>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0" name="Rectangle 223">
              <a:extLst>
                <a:ext uri="{FF2B5EF4-FFF2-40B4-BE49-F238E27FC236}">
                  <a16:creationId xmlns:a16="http://schemas.microsoft.com/office/drawing/2014/main" id="{7ECF36AB-49D7-4AAB-AEE4-4698CBC88D1F}"/>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1" name="Rectangle 224">
              <a:extLst>
                <a:ext uri="{FF2B5EF4-FFF2-40B4-BE49-F238E27FC236}">
                  <a16:creationId xmlns:a16="http://schemas.microsoft.com/office/drawing/2014/main" id="{84F2FE29-516D-4B0B-9E9B-CF52ECE2D7B3}"/>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2" name="Rectangle 225">
              <a:extLst>
                <a:ext uri="{FF2B5EF4-FFF2-40B4-BE49-F238E27FC236}">
                  <a16:creationId xmlns:a16="http://schemas.microsoft.com/office/drawing/2014/main" id="{FD294811-9BDF-4717-8F06-8239D5B20817}"/>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3" name="Rectangle 226">
              <a:extLst>
                <a:ext uri="{FF2B5EF4-FFF2-40B4-BE49-F238E27FC236}">
                  <a16:creationId xmlns:a16="http://schemas.microsoft.com/office/drawing/2014/main" id="{1FB19D2E-EF29-4051-8BF2-D31B730F7EF1}"/>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4" name="Rectangle 227">
              <a:extLst>
                <a:ext uri="{FF2B5EF4-FFF2-40B4-BE49-F238E27FC236}">
                  <a16:creationId xmlns:a16="http://schemas.microsoft.com/office/drawing/2014/main" id="{854A2A88-ED02-4E17-86A3-CDCB20C759C9}"/>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5" name="Rectangle 228">
              <a:extLst>
                <a:ext uri="{FF2B5EF4-FFF2-40B4-BE49-F238E27FC236}">
                  <a16:creationId xmlns:a16="http://schemas.microsoft.com/office/drawing/2014/main" id="{35FF1E4B-F58E-4E33-82AB-D2C616F11569}"/>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grpSp>
      <p:grpSp>
        <p:nvGrpSpPr>
          <p:cNvPr id="97" name="组合 96">
            <a:extLst>
              <a:ext uri="{FF2B5EF4-FFF2-40B4-BE49-F238E27FC236}">
                <a16:creationId xmlns:a16="http://schemas.microsoft.com/office/drawing/2014/main" id="{5C2DCA89-5130-4FA1-85FD-047551B7A539}"/>
              </a:ext>
            </a:extLst>
          </p:cNvPr>
          <p:cNvGrpSpPr/>
          <p:nvPr/>
        </p:nvGrpSpPr>
        <p:grpSpPr>
          <a:xfrm>
            <a:off x="4720178" y="4985045"/>
            <a:ext cx="4519933" cy="202481"/>
            <a:chOff x="4592998" y="5031776"/>
            <a:chExt cx="4955347" cy="221986"/>
          </a:xfrm>
        </p:grpSpPr>
        <p:sp>
          <p:nvSpPr>
            <p:cNvPr id="104" name="任意多边形: 形状 90">
              <a:extLst>
                <a:ext uri="{FF2B5EF4-FFF2-40B4-BE49-F238E27FC236}">
                  <a16:creationId xmlns:a16="http://schemas.microsoft.com/office/drawing/2014/main" id="{6A2CB27F-0B1E-4FF7-9C1C-5B52B517E992}"/>
                </a:ext>
              </a:extLst>
            </p:cNvPr>
            <p:cNvSpPr/>
            <p:nvPr/>
          </p:nvSpPr>
          <p:spPr>
            <a:xfrm>
              <a:off x="4592998" y="5042635"/>
              <a:ext cx="4955347" cy="200269"/>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08" tIns="38704" rIns="77408" bIns="38704" numCol="1" spcCol="0" rtlCol="0" fromWordArt="0" anchor="t" anchorCtr="0" forceAA="0" compatLnSpc="1">
              <a:prstTxWarp prst="textNoShape">
                <a:avLst/>
              </a:prstTxWarp>
              <a:noAutofit/>
            </a:bodyPr>
            <a:lstStyle/>
            <a:p>
              <a:pPr defTabSz="580592">
                <a:lnSpc>
                  <a:spcPct val="130000"/>
                </a:lnSpc>
              </a:pPr>
              <a:endParaRPr lang="en-US" altLang="zh-CN" sz="2032" spc="254" dirty="0">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5" name="文本框 104">
              <a:extLst>
                <a:ext uri="{FF2B5EF4-FFF2-40B4-BE49-F238E27FC236}">
                  <a16:creationId xmlns:a16="http://schemas.microsoft.com/office/drawing/2014/main" id="{5C606AAC-10DB-4D90-BC1B-4076C64BE56E}"/>
                </a:ext>
              </a:extLst>
            </p:cNvPr>
            <p:cNvSpPr txBox="1"/>
            <p:nvPr/>
          </p:nvSpPr>
          <p:spPr>
            <a:xfrm>
              <a:off x="5202273" y="5031776"/>
              <a:ext cx="687759" cy="221986"/>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08" tIns="38704" rIns="77408" bIns="38704" numCol="1" spcCol="0" rtlCol="0" fromWordArt="0" anchor="t" anchorCtr="0" forceAA="0" compatLnSpc="1">
              <a:prstTxWarp prst="textNoShape">
                <a:avLst/>
              </a:prstTxWarp>
              <a:noAutofit/>
            </a:bodyPr>
            <a:lstStyle/>
            <a:p>
              <a:pPr defTabSz="774123">
                <a:defRPr/>
              </a:pPr>
              <a:endParaRPr lang="zh-CN" altLang="en-US" sz="2371" dirty="0">
                <a:latin typeface="微软雅黑" panose="020B0503020204020204" pitchFamily="34" charset="-122"/>
                <a:ea typeface="微软雅黑" panose="020B0503020204020204" pitchFamily="34" charset="-122"/>
                <a:cs typeface="阿里巴巴普惠体 B" panose="00020600040101010101" pitchFamily="18" charset="-122"/>
              </a:endParaRPr>
            </a:p>
          </p:txBody>
        </p:sp>
      </p:grpSp>
      <p:sp>
        <p:nvSpPr>
          <p:cNvPr id="102" name="任意多边形: 形状 88">
            <a:extLst>
              <a:ext uri="{FF2B5EF4-FFF2-40B4-BE49-F238E27FC236}">
                <a16:creationId xmlns:a16="http://schemas.microsoft.com/office/drawing/2014/main" id="{EBCCAB0B-45BD-4042-8661-7CF91650FE28}"/>
              </a:ext>
            </a:extLst>
          </p:cNvPr>
          <p:cNvSpPr/>
          <p:nvPr/>
        </p:nvSpPr>
        <p:spPr>
          <a:xfrm>
            <a:off x="4720178" y="4636667"/>
            <a:ext cx="4340399" cy="182472"/>
          </a:xfrm>
          <a:custGeom>
            <a:avLst/>
            <a:gdLst>
              <a:gd name="connsiteX0" fmla="*/ 1826200 w 4758517"/>
              <a:gd name="connsiteY0" fmla="*/ 159716 h 200050"/>
              <a:gd name="connsiteX1" fmla="*/ 1856042 w 4758517"/>
              <a:gd name="connsiteY1" fmla="*/ 168968 h 200050"/>
              <a:gd name="connsiteX2" fmla="*/ 1885835 w 4758517"/>
              <a:gd name="connsiteY2" fmla="*/ 179681 h 200050"/>
              <a:gd name="connsiteX3" fmla="*/ 1910126 w 4758517"/>
              <a:gd name="connsiteY3" fmla="*/ 189956 h 200050"/>
              <a:gd name="connsiteX4" fmla="*/ 1903990 w 4758517"/>
              <a:gd name="connsiteY4" fmla="*/ 198939 h 200050"/>
              <a:gd name="connsiteX5" fmla="*/ 1880398 w 4758517"/>
              <a:gd name="connsiteY5" fmla="*/ 188325 h 200050"/>
              <a:gd name="connsiteX6" fmla="*/ 1850669 w 4758517"/>
              <a:gd name="connsiteY6" fmla="*/ 177125 h 200050"/>
              <a:gd name="connsiteX7" fmla="*/ 1820503 w 4758517"/>
              <a:gd name="connsiteY7" fmla="*/ 167385 h 200050"/>
              <a:gd name="connsiteX8" fmla="*/ 3174933 w 4758517"/>
              <a:gd name="connsiteY8" fmla="*/ 149650 h 200050"/>
              <a:gd name="connsiteX9" fmla="*/ 3201780 w 4758517"/>
              <a:gd name="connsiteY9" fmla="*/ 162732 h 200050"/>
              <a:gd name="connsiteX10" fmla="*/ 3228140 w 4758517"/>
              <a:gd name="connsiteY10" fmla="*/ 177471 h 200050"/>
              <a:gd name="connsiteX11" fmla="*/ 3248998 w 4758517"/>
              <a:gd name="connsiteY11" fmla="*/ 191284 h 200050"/>
              <a:gd name="connsiteX12" fmla="*/ 3242424 w 4758517"/>
              <a:gd name="connsiteY12" fmla="*/ 199611 h 200050"/>
              <a:gd name="connsiteX13" fmla="*/ 3221778 w 4758517"/>
              <a:gd name="connsiteY13" fmla="*/ 185749 h 200050"/>
              <a:gd name="connsiteX14" fmla="*/ 3195580 w 4758517"/>
              <a:gd name="connsiteY14" fmla="*/ 170524 h 200050"/>
              <a:gd name="connsiteX15" fmla="*/ 3168798 w 4758517"/>
              <a:gd name="connsiteY15" fmla="*/ 156662 h 200050"/>
              <a:gd name="connsiteX16" fmla="*/ 4076481 w 4758517"/>
              <a:gd name="connsiteY16" fmla="*/ 149215 h 200050"/>
              <a:gd name="connsiteX17" fmla="*/ 4085464 w 4758517"/>
              <a:gd name="connsiteY17" fmla="*/ 153161 h 200050"/>
              <a:gd name="connsiteX18" fmla="*/ 4074892 w 4758517"/>
              <a:gd name="connsiteY18" fmla="*/ 173077 h 200050"/>
              <a:gd name="connsiteX19" fmla="*/ 4062676 w 4758517"/>
              <a:gd name="connsiteY19" fmla="*/ 192163 h 200050"/>
              <a:gd name="connsiteX20" fmla="*/ 4053034 w 4758517"/>
              <a:gd name="connsiteY20" fmla="*/ 188010 h 200050"/>
              <a:gd name="connsiteX21" fmla="*/ 4066236 w 4758517"/>
              <a:gd name="connsiteY21" fmla="*/ 169024 h 200050"/>
              <a:gd name="connsiteX22" fmla="*/ 4076481 w 4758517"/>
              <a:gd name="connsiteY22" fmla="*/ 149215 h 200050"/>
              <a:gd name="connsiteX23" fmla="*/ 4218914 w 4758517"/>
              <a:gd name="connsiteY23" fmla="*/ 144404 h 200050"/>
              <a:gd name="connsiteX24" fmla="*/ 4233348 w 4758517"/>
              <a:gd name="connsiteY24" fmla="*/ 164947 h 200050"/>
              <a:gd name="connsiteX25" fmla="*/ 4243676 w 4758517"/>
              <a:gd name="connsiteY25" fmla="*/ 184505 h 200050"/>
              <a:gd name="connsiteX26" fmla="*/ 4234033 w 4758517"/>
              <a:gd name="connsiteY26" fmla="*/ 188449 h 200050"/>
              <a:gd name="connsiteX27" fmla="*/ 4223844 w 4758517"/>
              <a:gd name="connsiteY27" fmla="*/ 168755 h 200050"/>
              <a:gd name="connsiteX28" fmla="*/ 4209710 w 4758517"/>
              <a:gd name="connsiteY28" fmla="*/ 147910 h 200050"/>
              <a:gd name="connsiteX29" fmla="*/ 4099928 w 4758517"/>
              <a:gd name="connsiteY29" fmla="*/ 142213 h 200050"/>
              <a:gd name="connsiteX30" fmla="*/ 4110446 w 4758517"/>
              <a:gd name="connsiteY30" fmla="*/ 142213 h 200050"/>
              <a:gd name="connsiteX31" fmla="*/ 4110446 w 4758517"/>
              <a:gd name="connsiteY31" fmla="*/ 181437 h 200050"/>
              <a:gd name="connsiteX32" fmla="*/ 4113595 w 4758517"/>
              <a:gd name="connsiteY32" fmla="*/ 186998 h 200050"/>
              <a:gd name="connsiteX33" fmla="*/ 4127757 w 4758517"/>
              <a:gd name="connsiteY33" fmla="*/ 188449 h 200050"/>
              <a:gd name="connsiteX34" fmla="*/ 4182758 w 4758517"/>
              <a:gd name="connsiteY34" fmla="*/ 188449 h 200050"/>
              <a:gd name="connsiteX35" fmla="*/ 4194782 w 4758517"/>
              <a:gd name="connsiteY35" fmla="*/ 183793 h 200050"/>
              <a:gd name="connsiteX36" fmla="*/ 4198097 w 4758517"/>
              <a:gd name="connsiteY36" fmla="*/ 161716 h 200050"/>
              <a:gd name="connsiteX37" fmla="*/ 4203054 w 4758517"/>
              <a:gd name="connsiteY37" fmla="*/ 164071 h 200050"/>
              <a:gd name="connsiteX38" fmla="*/ 4208176 w 4758517"/>
              <a:gd name="connsiteY38" fmla="*/ 165441 h 200050"/>
              <a:gd name="connsiteX39" fmla="*/ 4202452 w 4758517"/>
              <a:gd name="connsiteY39" fmla="*/ 191280 h 200050"/>
              <a:gd name="connsiteX40" fmla="*/ 4183415 w 4758517"/>
              <a:gd name="connsiteY40" fmla="*/ 197406 h 200050"/>
              <a:gd name="connsiteX41" fmla="*/ 4127976 w 4758517"/>
              <a:gd name="connsiteY41" fmla="*/ 197406 h 200050"/>
              <a:gd name="connsiteX42" fmla="*/ 4105652 w 4758517"/>
              <a:gd name="connsiteY42" fmla="*/ 194345 h 200050"/>
              <a:gd name="connsiteX43" fmla="*/ 4099928 w 4758517"/>
              <a:gd name="connsiteY43" fmla="*/ 181437 h 200050"/>
              <a:gd name="connsiteX44" fmla="*/ 292085 w 4758517"/>
              <a:gd name="connsiteY44" fmla="*/ 137365 h 200050"/>
              <a:gd name="connsiteX45" fmla="*/ 312107 w 4758517"/>
              <a:gd name="connsiteY45" fmla="*/ 153832 h 200050"/>
              <a:gd name="connsiteX46" fmla="*/ 337882 w 4758517"/>
              <a:gd name="connsiteY46" fmla="*/ 167175 h 200050"/>
              <a:gd name="connsiteX47" fmla="*/ 364342 w 4758517"/>
              <a:gd name="connsiteY47" fmla="*/ 153832 h 200050"/>
              <a:gd name="connsiteX48" fmla="*/ 385214 w 4758517"/>
              <a:gd name="connsiteY48" fmla="*/ 137365 h 200050"/>
              <a:gd name="connsiteX49" fmla="*/ 4140685 w 4758517"/>
              <a:gd name="connsiteY49" fmla="*/ 133654 h 200050"/>
              <a:gd name="connsiteX50" fmla="*/ 4157531 w 4758517"/>
              <a:gd name="connsiteY50" fmla="*/ 150804 h 200050"/>
              <a:gd name="connsiteX51" fmla="*/ 4170924 w 4758517"/>
              <a:gd name="connsiteY51" fmla="*/ 167627 h 200050"/>
              <a:gd name="connsiteX52" fmla="*/ 4161721 w 4758517"/>
              <a:gd name="connsiteY52" fmla="*/ 172668 h 200050"/>
              <a:gd name="connsiteX53" fmla="*/ 4149012 w 4758517"/>
              <a:gd name="connsiteY53" fmla="*/ 155736 h 200050"/>
              <a:gd name="connsiteX54" fmla="*/ 4132358 w 4758517"/>
              <a:gd name="connsiteY54" fmla="*/ 137818 h 200050"/>
              <a:gd name="connsiteX55" fmla="*/ 1811956 w 4758517"/>
              <a:gd name="connsiteY55" fmla="*/ 129696 h 200050"/>
              <a:gd name="connsiteX56" fmla="*/ 1822694 w 4758517"/>
              <a:gd name="connsiteY56" fmla="*/ 129696 h 200050"/>
              <a:gd name="connsiteX57" fmla="*/ 1808841 w 4758517"/>
              <a:gd name="connsiteY57" fmla="*/ 164999 h 200050"/>
              <a:gd name="connsiteX58" fmla="*/ 1777749 w 4758517"/>
              <a:gd name="connsiteY58" fmla="*/ 187156 h 200050"/>
              <a:gd name="connsiteX59" fmla="*/ 1722114 w 4758517"/>
              <a:gd name="connsiteY59" fmla="*/ 199378 h 200050"/>
              <a:gd name="connsiteX60" fmla="*/ 1720225 w 4758517"/>
              <a:gd name="connsiteY60" fmla="*/ 194722 h 200050"/>
              <a:gd name="connsiteX61" fmla="*/ 1717512 w 4758517"/>
              <a:gd name="connsiteY61" fmla="*/ 190394 h 200050"/>
              <a:gd name="connsiteX62" fmla="*/ 1770776 w 4758517"/>
              <a:gd name="connsiteY62" fmla="*/ 179868 h 200050"/>
              <a:gd name="connsiteX63" fmla="*/ 1799742 w 4758517"/>
              <a:gd name="connsiteY63" fmla="*/ 160528 h 200050"/>
              <a:gd name="connsiteX64" fmla="*/ 1811956 w 4758517"/>
              <a:gd name="connsiteY64" fmla="*/ 129696 h 200050"/>
              <a:gd name="connsiteX65" fmla="*/ 4349568 w 4758517"/>
              <a:gd name="connsiteY65" fmla="*/ 122697 h 200050"/>
              <a:gd name="connsiteX66" fmla="*/ 4349568 w 4758517"/>
              <a:gd name="connsiteY66" fmla="*/ 174631 h 200050"/>
              <a:gd name="connsiteX67" fmla="*/ 4460448 w 4758517"/>
              <a:gd name="connsiteY67" fmla="*/ 174631 h 200050"/>
              <a:gd name="connsiteX68" fmla="*/ 4460448 w 4758517"/>
              <a:gd name="connsiteY68" fmla="*/ 122697 h 200050"/>
              <a:gd name="connsiteX69" fmla="*/ 4651802 w 4758517"/>
              <a:gd name="connsiteY69" fmla="*/ 117428 h 200050"/>
              <a:gd name="connsiteX70" fmla="*/ 4662100 w 4758517"/>
              <a:gd name="connsiteY70" fmla="*/ 117428 h 200050"/>
              <a:gd name="connsiteX71" fmla="*/ 4662100 w 4758517"/>
              <a:gd name="connsiteY71" fmla="*/ 134106 h 200050"/>
              <a:gd name="connsiteX72" fmla="*/ 4754353 w 4758517"/>
              <a:gd name="connsiteY72" fmla="*/ 134106 h 200050"/>
              <a:gd name="connsiteX73" fmla="*/ 4754353 w 4758517"/>
              <a:gd name="connsiteY73" fmla="*/ 143501 h 200050"/>
              <a:gd name="connsiteX74" fmla="*/ 4673714 w 4758517"/>
              <a:gd name="connsiteY74" fmla="*/ 143501 h 200050"/>
              <a:gd name="connsiteX75" fmla="*/ 4698622 w 4758517"/>
              <a:gd name="connsiteY75" fmla="*/ 160569 h 200050"/>
              <a:gd name="connsiteX76" fmla="*/ 4728204 w 4758517"/>
              <a:gd name="connsiteY76" fmla="*/ 174860 h 200050"/>
              <a:gd name="connsiteX77" fmla="*/ 4758517 w 4758517"/>
              <a:gd name="connsiteY77" fmla="*/ 184916 h 200050"/>
              <a:gd name="connsiteX78" fmla="*/ 4754792 w 4758517"/>
              <a:gd name="connsiteY78" fmla="*/ 189325 h 200050"/>
              <a:gd name="connsiteX79" fmla="*/ 4751724 w 4758517"/>
              <a:gd name="connsiteY79" fmla="*/ 193900 h 200050"/>
              <a:gd name="connsiteX80" fmla="*/ 4719722 w 4758517"/>
              <a:gd name="connsiteY80" fmla="*/ 181929 h 200050"/>
              <a:gd name="connsiteX81" fmla="*/ 4688258 w 4758517"/>
              <a:gd name="connsiteY81" fmla="*/ 165186 h 200050"/>
              <a:gd name="connsiteX82" fmla="*/ 4662100 w 4758517"/>
              <a:gd name="connsiteY82" fmla="*/ 145473 h 200050"/>
              <a:gd name="connsiteX83" fmla="*/ 4662100 w 4758517"/>
              <a:gd name="connsiteY83" fmla="*/ 198939 h 200050"/>
              <a:gd name="connsiteX84" fmla="*/ 4651802 w 4758517"/>
              <a:gd name="connsiteY84" fmla="*/ 198939 h 200050"/>
              <a:gd name="connsiteX85" fmla="*/ 4651802 w 4758517"/>
              <a:gd name="connsiteY85" fmla="*/ 145253 h 200050"/>
              <a:gd name="connsiteX86" fmla="*/ 4625749 w 4758517"/>
              <a:gd name="connsiteY86" fmla="*/ 165779 h 200050"/>
              <a:gd name="connsiteX87" fmla="*/ 4594730 w 4758517"/>
              <a:gd name="connsiteY87" fmla="*/ 183236 h 200050"/>
              <a:gd name="connsiteX88" fmla="*/ 4563712 w 4758517"/>
              <a:gd name="connsiteY88" fmla="*/ 195872 h 200050"/>
              <a:gd name="connsiteX89" fmla="*/ 4560260 w 4758517"/>
              <a:gd name="connsiteY89" fmla="*/ 191161 h 200050"/>
              <a:gd name="connsiteX90" fmla="*/ 4556480 w 4758517"/>
              <a:gd name="connsiteY90" fmla="*/ 187107 h 200050"/>
              <a:gd name="connsiteX91" fmla="*/ 4586112 w 4758517"/>
              <a:gd name="connsiteY91" fmla="*/ 176288 h 200050"/>
              <a:gd name="connsiteX92" fmla="*/ 4615304 w 4758517"/>
              <a:gd name="connsiteY92" fmla="*/ 161185 h 200050"/>
              <a:gd name="connsiteX93" fmla="*/ 4639968 w 4758517"/>
              <a:gd name="connsiteY93" fmla="*/ 143501 h 200050"/>
              <a:gd name="connsiteX94" fmla="*/ 4560644 w 4758517"/>
              <a:gd name="connsiteY94" fmla="*/ 143501 h 200050"/>
              <a:gd name="connsiteX95" fmla="*/ 4560644 w 4758517"/>
              <a:gd name="connsiteY95" fmla="*/ 134106 h 200050"/>
              <a:gd name="connsiteX96" fmla="*/ 4651802 w 4758517"/>
              <a:gd name="connsiteY96" fmla="*/ 134106 h 200050"/>
              <a:gd name="connsiteX97" fmla="*/ 4338832 w 4758517"/>
              <a:gd name="connsiteY97" fmla="*/ 113056 h 200050"/>
              <a:gd name="connsiteX98" fmla="*/ 4471184 w 4758517"/>
              <a:gd name="connsiteY98" fmla="*/ 113056 h 200050"/>
              <a:gd name="connsiteX99" fmla="*/ 4471184 w 4758517"/>
              <a:gd name="connsiteY99" fmla="*/ 197639 h 200050"/>
              <a:gd name="connsiteX100" fmla="*/ 4460448 w 4758517"/>
              <a:gd name="connsiteY100" fmla="*/ 197639 h 200050"/>
              <a:gd name="connsiteX101" fmla="*/ 4460448 w 4758517"/>
              <a:gd name="connsiteY101" fmla="*/ 184711 h 200050"/>
              <a:gd name="connsiteX102" fmla="*/ 4349568 w 4758517"/>
              <a:gd name="connsiteY102" fmla="*/ 184711 h 200050"/>
              <a:gd name="connsiteX103" fmla="*/ 4349568 w 4758517"/>
              <a:gd name="connsiteY103" fmla="*/ 198515 h 200050"/>
              <a:gd name="connsiteX104" fmla="*/ 4338832 w 4758517"/>
              <a:gd name="connsiteY104" fmla="*/ 198515 h 200050"/>
              <a:gd name="connsiteX105" fmla="*/ 2236627 w 4758517"/>
              <a:gd name="connsiteY105" fmla="*/ 112399 h 200050"/>
              <a:gd name="connsiteX106" fmla="*/ 2236627 w 4758517"/>
              <a:gd name="connsiteY106" fmla="*/ 152279 h 200050"/>
              <a:gd name="connsiteX107" fmla="*/ 2258019 w 4758517"/>
              <a:gd name="connsiteY107" fmla="*/ 148801 h 200050"/>
              <a:gd name="connsiteX108" fmla="*/ 2280890 w 4758517"/>
              <a:gd name="connsiteY108" fmla="*/ 144829 h 200050"/>
              <a:gd name="connsiteX109" fmla="*/ 2280890 w 4758517"/>
              <a:gd name="connsiteY109" fmla="*/ 112399 h 200050"/>
              <a:gd name="connsiteX110" fmla="*/ 1748848 w 4758517"/>
              <a:gd name="connsiteY110" fmla="*/ 110221 h 200050"/>
              <a:gd name="connsiteX111" fmla="*/ 1884049 w 4758517"/>
              <a:gd name="connsiteY111" fmla="*/ 110221 h 200050"/>
              <a:gd name="connsiteX112" fmla="*/ 1884049 w 4758517"/>
              <a:gd name="connsiteY112" fmla="*/ 170234 h 200050"/>
              <a:gd name="connsiteX113" fmla="*/ 1873532 w 4758517"/>
              <a:gd name="connsiteY113" fmla="*/ 170234 h 200050"/>
              <a:gd name="connsiteX114" fmla="*/ 1873532 w 4758517"/>
              <a:gd name="connsiteY114" fmla="*/ 119616 h 200050"/>
              <a:gd name="connsiteX115" fmla="*/ 1758927 w 4758517"/>
              <a:gd name="connsiteY115" fmla="*/ 119616 h 200050"/>
              <a:gd name="connsiteX116" fmla="*/ 1758927 w 4758517"/>
              <a:gd name="connsiteY116" fmla="*/ 171330 h 200050"/>
              <a:gd name="connsiteX117" fmla="*/ 1748848 w 4758517"/>
              <a:gd name="connsiteY117" fmla="*/ 171330 h 200050"/>
              <a:gd name="connsiteX118" fmla="*/ 3962698 w 4758517"/>
              <a:gd name="connsiteY118" fmla="*/ 106482 h 200050"/>
              <a:gd name="connsiteX119" fmla="*/ 3971682 w 4758517"/>
              <a:gd name="connsiteY119" fmla="*/ 111960 h 200050"/>
              <a:gd name="connsiteX120" fmla="*/ 3960616 w 4758517"/>
              <a:gd name="connsiteY120" fmla="*/ 132339 h 200050"/>
              <a:gd name="connsiteX121" fmla="*/ 3949550 w 4758517"/>
              <a:gd name="connsiteY121" fmla="*/ 150746 h 200050"/>
              <a:gd name="connsiteX122" fmla="*/ 3941662 w 4758517"/>
              <a:gd name="connsiteY122" fmla="*/ 145925 h 200050"/>
              <a:gd name="connsiteX123" fmla="*/ 3952838 w 4758517"/>
              <a:gd name="connsiteY123" fmla="*/ 126779 h 200050"/>
              <a:gd name="connsiteX124" fmla="*/ 3962698 w 4758517"/>
              <a:gd name="connsiteY124" fmla="*/ 106482 h 200050"/>
              <a:gd name="connsiteX125" fmla="*/ 3835166 w 4758517"/>
              <a:gd name="connsiteY125" fmla="*/ 106482 h 200050"/>
              <a:gd name="connsiteX126" fmla="*/ 3844369 w 4758517"/>
              <a:gd name="connsiteY126" fmla="*/ 110426 h 200050"/>
              <a:gd name="connsiteX127" fmla="*/ 3835138 w 4758517"/>
              <a:gd name="connsiteY127" fmla="*/ 130887 h 200050"/>
              <a:gd name="connsiteX128" fmla="*/ 3822456 w 4758517"/>
              <a:gd name="connsiteY128" fmla="*/ 149212 h 200050"/>
              <a:gd name="connsiteX129" fmla="*/ 3813252 w 4758517"/>
              <a:gd name="connsiteY129" fmla="*/ 143953 h 200050"/>
              <a:gd name="connsiteX130" fmla="*/ 3826182 w 4758517"/>
              <a:gd name="connsiteY130" fmla="*/ 126368 h 200050"/>
              <a:gd name="connsiteX131" fmla="*/ 3835166 w 4758517"/>
              <a:gd name="connsiteY131" fmla="*/ 106482 h 200050"/>
              <a:gd name="connsiteX132" fmla="*/ 3893234 w 4758517"/>
              <a:gd name="connsiteY132" fmla="*/ 92458 h 200050"/>
              <a:gd name="connsiteX133" fmla="*/ 3904411 w 4758517"/>
              <a:gd name="connsiteY133" fmla="*/ 92458 h 200050"/>
              <a:gd name="connsiteX134" fmla="*/ 3898494 w 4758517"/>
              <a:gd name="connsiteY134" fmla="*/ 127080 h 200050"/>
              <a:gd name="connsiteX135" fmla="*/ 3935170 w 4758517"/>
              <a:gd name="connsiteY135" fmla="*/ 168467 h 200050"/>
              <a:gd name="connsiteX136" fmla="*/ 3997320 w 4758517"/>
              <a:gd name="connsiteY136" fmla="*/ 188655 h 200050"/>
              <a:gd name="connsiteX137" fmla="*/ 3993815 w 4758517"/>
              <a:gd name="connsiteY137" fmla="*/ 193064 h 200050"/>
              <a:gd name="connsiteX138" fmla="*/ 3990966 w 4758517"/>
              <a:gd name="connsiteY138" fmla="*/ 198296 h 200050"/>
              <a:gd name="connsiteX139" fmla="*/ 3932212 w 4758517"/>
              <a:gd name="connsiteY139" fmla="*/ 178219 h 200050"/>
              <a:gd name="connsiteX140" fmla="*/ 3894331 w 4758517"/>
              <a:gd name="connsiteY140" fmla="*/ 139570 h 200050"/>
              <a:gd name="connsiteX141" fmla="*/ 3865022 w 4758517"/>
              <a:gd name="connsiteY141" fmla="*/ 177287 h 200050"/>
              <a:gd name="connsiteX142" fmla="*/ 3803830 w 4758517"/>
              <a:gd name="connsiteY142" fmla="*/ 200050 h 200050"/>
              <a:gd name="connsiteX143" fmla="*/ 3801694 w 4758517"/>
              <a:gd name="connsiteY143" fmla="*/ 195475 h 200050"/>
              <a:gd name="connsiteX144" fmla="*/ 3798572 w 4758517"/>
              <a:gd name="connsiteY144" fmla="*/ 191065 h 200050"/>
              <a:gd name="connsiteX145" fmla="*/ 3855886 w 4758517"/>
              <a:gd name="connsiteY145" fmla="*/ 171246 h 200050"/>
              <a:gd name="connsiteX146" fmla="*/ 3883399 w 4758517"/>
              <a:gd name="connsiteY146" fmla="*/ 138426 h 200050"/>
              <a:gd name="connsiteX147" fmla="*/ 3893234 w 4758517"/>
              <a:gd name="connsiteY147" fmla="*/ 92458 h 200050"/>
              <a:gd name="connsiteX148" fmla="*/ 4597896 w 4758517"/>
              <a:gd name="connsiteY148" fmla="*/ 87185 h 200050"/>
              <a:gd name="connsiteX149" fmla="*/ 4597896 w 4758517"/>
              <a:gd name="connsiteY149" fmla="*/ 105839 h 200050"/>
              <a:gd name="connsiteX150" fmla="*/ 4656184 w 4758517"/>
              <a:gd name="connsiteY150" fmla="*/ 105839 h 200050"/>
              <a:gd name="connsiteX151" fmla="*/ 4656184 w 4758517"/>
              <a:gd name="connsiteY151" fmla="*/ 87185 h 200050"/>
              <a:gd name="connsiteX152" fmla="*/ 286168 w 4758517"/>
              <a:gd name="connsiteY152" fmla="*/ 84556 h 200050"/>
              <a:gd name="connsiteX153" fmla="*/ 286168 w 4758517"/>
              <a:gd name="connsiteY153" fmla="*/ 102989 h 200050"/>
              <a:gd name="connsiteX154" fmla="*/ 395075 w 4758517"/>
              <a:gd name="connsiteY154" fmla="*/ 102989 h 200050"/>
              <a:gd name="connsiteX155" fmla="*/ 395075 w 4758517"/>
              <a:gd name="connsiteY155" fmla="*/ 84556 h 200050"/>
              <a:gd name="connsiteX156" fmla="*/ 4104968 w 4758517"/>
              <a:gd name="connsiteY156" fmla="*/ 82802 h 200050"/>
              <a:gd name="connsiteX157" fmla="*/ 4104968 w 4758517"/>
              <a:gd name="connsiteY157" fmla="*/ 110002 h 200050"/>
              <a:gd name="connsiteX158" fmla="*/ 4146820 w 4758517"/>
              <a:gd name="connsiteY158" fmla="*/ 110002 h 200050"/>
              <a:gd name="connsiteX159" fmla="*/ 4146820 w 4758517"/>
              <a:gd name="connsiteY159" fmla="*/ 82802 h 200050"/>
              <a:gd name="connsiteX160" fmla="*/ 3152802 w 4758517"/>
              <a:gd name="connsiteY160" fmla="*/ 79967 h 200050"/>
              <a:gd name="connsiteX161" fmla="*/ 3163319 w 4758517"/>
              <a:gd name="connsiteY161" fmla="*/ 79967 h 200050"/>
              <a:gd name="connsiteX162" fmla="*/ 3163319 w 4758517"/>
              <a:gd name="connsiteY162" fmla="*/ 120068 h 200050"/>
              <a:gd name="connsiteX163" fmla="*/ 3160515 w 4758517"/>
              <a:gd name="connsiteY163" fmla="*/ 141884 h 200050"/>
              <a:gd name="connsiteX164" fmla="*/ 3147789 w 4758517"/>
              <a:gd name="connsiteY164" fmla="*/ 163126 h 200050"/>
              <a:gd name="connsiteX165" fmla="*/ 3118668 w 4758517"/>
              <a:gd name="connsiteY165" fmla="*/ 182560 h 200050"/>
              <a:gd name="connsiteX166" fmla="*/ 3066684 w 4758517"/>
              <a:gd name="connsiteY166" fmla="*/ 198954 h 200050"/>
              <a:gd name="connsiteX167" fmla="*/ 3064055 w 4758517"/>
              <a:gd name="connsiteY167" fmla="*/ 194461 h 200050"/>
              <a:gd name="connsiteX168" fmla="*/ 3060768 w 4758517"/>
              <a:gd name="connsiteY168" fmla="*/ 189970 h 200050"/>
              <a:gd name="connsiteX169" fmla="*/ 3110739 w 4758517"/>
              <a:gd name="connsiteY169" fmla="*/ 175161 h 200050"/>
              <a:gd name="connsiteX170" fmla="*/ 3138421 w 4758517"/>
              <a:gd name="connsiteY170" fmla="*/ 157621 h 200050"/>
              <a:gd name="connsiteX171" fmla="*/ 3150285 w 4758517"/>
              <a:gd name="connsiteY171" fmla="*/ 138724 h 200050"/>
              <a:gd name="connsiteX172" fmla="*/ 3152802 w 4758517"/>
              <a:gd name="connsiteY172" fmla="*/ 119849 h 200050"/>
              <a:gd name="connsiteX173" fmla="*/ 4095764 w 4758517"/>
              <a:gd name="connsiteY173" fmla="*/ 74284 h 200050"/>
              <a:gd name="connsiteX174" fmla="*/ 4156024 w 4758517"/>
              <a:gd name="connsiteY174" fmla="*/ 74284 h 200050"/>
              <a:gd name="connsiteX175" fmla="*/ 4156024 w 4758517"/>
              <a:gd name="connsiteY175" fmla="*/ 118520 h 200050"/>
              <a:gd name="connsiteX176" fmla="*/ 4095764 w 4758517"/>
              <a:gd name="connsiteY176" fmla="*/ 118520 h 200050"/>
              <a:gd name="connsiteX177" fmla="*/ 4348693 w 4758517"/>
              <a:gd name="connsiteY177" fmla="*/ 72517 h 200050"/>
              <a:gd name="connsiteX178" fmla="*/ 4459352 w 4758517"/>
              <a:gd name="connsiteY178" fmla="*/ 72517 h 200050"/>
              <a:gd name="connsiteX179" fmla="*/ 4459352 w 4758517"/>
              <a:gd name="connsiteY179" fmla="*/ 82378 h 200050"/>
              <a:gd name="connsiteX180" fmla="*/ 4348693 w 4758517"/>
              <a:gd name="connsiteY180" fmla="*/ 82378 h 200050"/>
              <a:gd name="connsiteX181" fmla="*/ 58480 w 4758517"/>
              <a:gd name="connsiteY181" fmla="*/ 69655 h 200050"/>
              <a:gd name="connsiteX182" fmla="*/ 58480 w 4758517"/>
              <a:gd name="connsiteY182" fmla="*/ 127093 h 200050"/>
              <a:gd name="connsiteX183" fmla="*/ 120301 w 4758517"/>
              <a:gd name="connsiteY183" fmla="*/ 127093 h 200050"/>
              <a:gd name="connsiteX184" fmla="*/ 120301 w 4758517"/>
              <a:gd name="connsiteY184" fmla="*/ 69655 h 200050"/>
              <a:gd name="connsiteX185" fmla="*/ 2236627 w 4758517"/>
              <a:gd name="connsiteY185" fmla="*/ 66382 h 200050"/>
              <a:gd name="connsiteX186" fmla="*/ 2236627 w 4758517"/>
              <a:gd name="connsiteY186" fmla="*/ 102757 h 200050"/>
              <a:gd name="connsiteX187" fmla="*/ 2280890 w 4758517"/>
              <a:gd name="connsiteY187" fmla="*/ 102757 h 200050"/>
              <a:gd name="connsiteX188" fmla="*/ 2280890 w 4758517"/>
              <a:gd name="connsiteY188" fmla="*/ 66382 h 200050"/>
              <a:gd name="connsiteX189" fmla="*/ 1575737 w 4758517"/>
              <a:gd name="connsiteY189" fmla="*/ 65711 h 200050"/>
              <a:gd name="connsiteX190" fmla="*/ 1573326 w 4758517"/>
              <a:gd name="connsiteY190" fmla="*/ 88596 h 200050"/>
              <a:gd name="connsiteX191" fmla="*/ 1569601 w 4758517"/>
              <a:gd name="connsiteY191" fmla="*/ 110002 h 200050"/>
              <a:gd name="connsiteX192" fmla="*/ 1639284 w 4758517"/>
              <a:gd name="connsiteY192" fmla="*/ 110002 h 200050"/>
              <a:gd name="connsiteX193" fmla="*/ 1639284 w 4758517"/>
              <a:gd name="connsiteY193" fmla="*/ 65711 h 200050"/>
              <a:gd name="connsiteX194" fmla="*/ 1505835 w 4758517"/>
              <a:gd name="connsiteY194" fmla="*/ 65711 h 200050"/>
              <a:gd name="connsiteX195" fmla="*/ 1505835 w 4758517"/>
              <a:gd name="connsiteY195" fmla="*/ 110002 h 200050"/>
              <a:gd name="connsiteX196" fmla="*/ 1558863 w 4758517"/>
              <a:gd name="connsiteY196" fmla="*/ 110002 h 200050"/>
              <a:gd name="connsiteX197" fmla="*/ 1562480 w 4758517"/>
              <a:gd name="connsiteY197" fmla="*/ 88678 h 200050"/>
              <a:gd name="connsiteX198" fmla="*/ 1564780 w 4758517"/>
              <a:gd name="connsiteY198" fmla="*/ 65711 h 200050"/>
              <a:gd name="connsiteX199" fmla="*/ 4597896 w 4758517"/>
              <a:gd name="connsiteY199" fmla="*/ 60889 h 200050"/>
              <a:gd name="connsiteX200" fmla="*/ 4597896 w 4758517"/>
              <a:gd name="connsiteY200" fmla="*/ 78666 h 200050"/>
              <a:gd name="connsiteX201" fmla="*/ 4656184 w 4758517"/>
              <a:gd name="connsiteY201" fmla="*/ 78666 h 200050"/>
              <a:gd name="connsiteX202" fmla="*/ 4656184 w 4758517"/>
              <a:gd name="connsiteY202" fmla="*/ 60889 h 200050"/>
              <a:gd name="connsiteX203" fmla="*/ 48428 w 4758517"/>
              <a:gd name="connsiteY203" fmla="*/ 59822 h 200050"/>
              <a:gd name="connsiteX204" fmla="*/ 130573 w 4758517"/>
              <a:gd name="connsiteY204" fmla="*/ 59822 h 200050"/>
              <a:gd name="connsiteX205" fmla="*/ 130573 w 4758517"/>
              <a:gd name="connsiteY205" fmla="*/ 136708 h 200050"/>
              <a:gd name="connsiteX206" fmla="*/ 48428 w 4758517"/>
              <a:gd name="connsiteY206" fmla="*/ 136708 h 200050"/>
              <a:gd name="connsiteX207" fmla="*/ 286168 w 4758517"/>
              <a:gd name="connsiteY207" fmla="*/ 58480 h 200050"/>
              <a:gd name="connsiteX208" fmla="*/ 286168 w 4758517"/>
              <a:gd name="connsiteY208" fmla="*/ 76256 h 200050"/>
              <a:gd name="connsiteX209" fmla="*/ 395075 w 4758517"/>
              <a:gd name="connsiteY209" fmla="*/ 76256 h 200050"/>
              <a:gd name="connsiteX210" fmla="*/ 395075 w 4758517"/>
              <a:gd name="connsiteY210" fmla="*/ 58480 h 200050"/>
              <a:gd name="connsiteX211" fmla="*/ 2113477 w 4758517"/>
              <a:gd name="connsiteY211" fmla="*/ 55863 h 200050"/>
              <a:gd name="connsiteX212" fmla="*/ 2132650 w 4758517"/>
              <a:gd name="connsiteY212" fmla="*/ 69066 h 200050"/>
              <a:gd name="connsiteX213" fmla="*/ 2147222 w 4758517"/>
              <a:gd name="connsiteY213" fmla="*/ 83254 h 200050"/>
              <a:gd name="connsiteX214" fmla="*/ 2139991 w 4758517"/>
              <a:gd name="connsiteY214" fmla="*/ 89828 h 200050"/>
              <a:gd name="connsiteX215" fmla="*/ 2125282 w 4758517"/>
              <a:gd name="connsiteY215" fmla="*/ 75448 h 200050"/>
              <a:gd name="connsiteX216" fmla="*/ 2106465 w 4758517"/>
              <a:gd name="connsiteY216" fmla="*/ 61561 h 200050"/>
              <a:gd name="connsiteX217" fmla="*/ 2086962 w 4758517"/>
              <a:gd name="connsiteY217" fmla="*/ 52796 h 200050"/>
              <a:gd name="connsiteX218" fmla="*/ 2097042 w 4758517"/>
              <a:gd name="connsiteY218" fmla="*/ 52796 h 200050"/>
              <a:gd name="connsiteX219" fmla="*/ 2097042 w 4758517"/>
              <a:gd name="connsiteY219" fmla="*/ 84131 h 200050"/>
              <a:gd name="connsiteX220" fmla="*/ 2097015 w 4758517"/>
              <a:gd name="connsiteY220" fmla="*/ 89938 h 200050"/>
              <a:gd name="connsiteX221" fmla="*/ 2096823 w 4758517"/>
              <a:gd name="connsiteY221" fmla="*/ 95745 h 200050"/>
              <a:gd name="connsiteX222" fmla="*/ 2158179 w 4758517"/>
              <a:gd name="connsiteY222" fmla="*/ 95745 h 200050"/>
              <a:gd name="connsiteX223" fmla="*/ 2158179 w 4758517"/>
              <a:gd name="connsiteY223" fmla="*/ 105606 h 200050"/>
              <a:gd name="connsiteX224" fmla="*/ 2098357 w 4758517"/>
              <a:gd name="connsiteY224" fmla="*/ 105606 h 200050"/>
              <a:gd name="connsiteX225" fmla="*/ 2121064 w 4758517"/>
              <a:gd name="connsiteY225" fmla="*/ 157730 h 200050"/>
              <a:gd name="connsiteX226" fmla="*/ 2159713 w 4758517"/>
              <a:gd name="connsiteY226" fmla="*/ 190627 h 200050"/>
              <a:gd name="connsiteX227" fmla="*/ 2155686 w 4758517"/>
              <a:gd name="connsiteY227" fmla="*/ 194461 h 200050"/>
              <a:gd name="connsiteX228" fmla="*/ 2152482 w 4758517"/>
              <a:gd name="connsiteY228" fmla="*/ 198954 h 200050"/>
              <a:gd name="connsiteX229" fmla="*/ 2116517 w 4758517"/>
              <a:gd name="connsiteY229" fmla="*/ 168440 h 200050"/>
              <a:gd name="connsiteX230" fmla="*/ 2093536 w 4758517"/>
              <a:gd name="connsiteY230" fmla="*/ 121821 h 200050"/>
              <a:gd name="connsiteX231" fmla="*/ 2076088 w 4758517"/>
              <a:gd name="connsiteY231" fmla="*/ 162195 h 200050"/>
              <a:gd name="connsiteX232" fmla="*/ 2034810 w 4758517"/>
              <a:gd name="connsiteY232" fmla="*/ 199611 h 200050"/>
              <a:gd name="connsiteX233" fmla="*/ 2031276 w 4758517"/>
              <a:gd name="connsiteY233" fmla="*/ 195968 h 200050"/>
              <a:gd name="connsiteX234" fmla="*/ 2026921 w 4758517"/>
              <a:gd name="connsiteY234" fmla="*/ 192818 h 200050"/>
              <a:gd name="connsiteX235" fmla="*/ 2060513 w 4758517"/>
              <a:gd name="connsiteY235" fmla="*/ 165192 h 200050"/>
              <a:gd name="connsiteX236" fmla="*/ 2078571 w 4758517"/>
              <a:gd name="connsiteY236" fmla="*/ 135277 h 200050"/>
              <a:gd name="connsiteX237" fmla="*/ 2085866 w 4758517"/>
              <a:gd name="connsiteY237" fmla="*/ 105606 h 200050"/>
              <a:gd name="connsiteX238" fmla="*/ 2031962 w 4758517"/>
              <a:gd name="connsiteY238" fmla="*/ 105606 h 200050"/>
              <a:gd name="connsiteX239" fmla="*/ 2031962 w 4758517"/>
              <a:gd name="connsiteY239" fmla="*/ 95745 h 200050"/>
              <a:gd name="connsiteX240" fmla="*/ 2086744 w 4758517"/>
              <a:gd name="connsiteY240" fmla="*/ 95745 h 200050"/>
              <a:gd name="connsiteX241" fmla="*/ 2086935 w 4758517"/>
              <a:gd name="connsiteY241" fmla="*/ 89774 h 200050"/>
              <a:gd name="connsiteX242" fmla="*/ 2086962 w 4758517"/>
              <a:gd name="connsiteY242" fmla="*/ 84131 h 200050"/>
              <a:gd name="connsiteX243" fmla="*/ 1795741 w 4758517"/>
              <a:gd name="connsiteY243" fmla="*/ 52344 h 200050"/>
              <a:gd name="connsiteX244" fmla="*/ 1794290 w 4758517"/>
              <a:gd name="connsiteY244" fmla="*/ 62794 h 200050"/>
              <a:gd name="connsiteX245" fmla="*/ 1791358 w 4758517"/>
              <a:gd name="connsiteY245" fmla="*/ 72750 h 200050"/>
              <a:gd name="connsiteX246" fmla="*/ 1837375 w 4758517"/>
              <a:gd name="connsiteY246" fmla="*/ 72750 h 200050"/>
              <a:gd name="connsiteX247" fmla="*/ 1837375 w 4758517"/>
              <a:gd name="connsiteY247" fmla="*/ 52344 h 200050"/>
              <a:gd name="connsiteX248" fmla="*/ 1749066 w 4758517"/>
              <a:gd name="connsiteY248" fmla="*/ 52344 h 200050"/>
              <a:gd name="connsiteX249" fmla="*/ 1747423 w 4758517"/>
              <a:gd name="connsiteY249" fmla="*/ 62794 h 200050"/>
              <a:gd name="connsiteX250" fmla="*/ 1745780 w 4758517"/>
              <a:gd name="connsiteY250" fmla="*/ 72750 h 200050"/>
              <a:gd name="connsiteX251" fmla="*/ 1780183 w 4758517"/>
              <a:gd name="connsiteY251" fmla="*/ 72750 h 200050"/>
              <a:gd name="connsiteX252" fmla="*/ 1783908 w 4758517"/>
              <a:gd name="connsiteY252" fmla="*/ 62794 h 200050"/>
              <a:gd name="connsiteX253" fmla="*/ 1785661 w 4758517"/>
              <a:gd name="connsiteY253" fmla="*/ 52344 h 200050"/>
              <a:gd name="connsiteX254" fmla="*/ 1982438 w 4758517"/>
              <a:gd name="connsiteY254" fmla="*/ 51919 h 200050"/>
              <a:gd name="connsiteX255" fmla="*/ 1996106 w 4758517"/>
              <a:gd name="connsiteY255" fmla="*/ 62711 h 200050"/>
              <a:gd name="connsiteX256" fmla="*/ 2006323 w 4758517"/>
              <a:gd name="connsiteY256" fmla="*/ 73832 h 200050"/>
              <a:gd name="connsiteX257" fmla="*/ 2017773 w 4758517"/>
              <a:gd name="connsiteY257" fmla="*/ 64793 h 200050"/>
              <a:gd name="connsiteX258" fmla="*/ 2026921 w 4758517"/>
              <a:gd name="connsiteY258" fmla="*/ 55426 h 200050"/>
              <a:gd name="connsiteX259" fmla="*/ 2035467 w 4758517"/>
              <a:gd name="connsiteY259" fmla="*/ 60465 h 200050"/>
              <a:gd name="connsiteX260" fmla="*/ 2024593 w 4758517"/>
              <a:gd name="connsiteY260" fmla="*/ 71148 h 200050"/>
              <a:gd name="connsiteX261" fmla="*/ 2011582 w 4758517"/>
              <a:gd name="connsiteY261" fmla="*/ 81502 h 200050"/>
              <a:gd name="connsiteX262" fmla="*/ 2022045 w 4758517"/>
              <a:gd name="connsiteY262" fmla="*/ 109084 h 200050"/>
              <a:gd name="connsiteX263" fmla="*/ 2024292 w 4758517"/>
              <a:gd name="connsiteY263" fmla="*/ 137817 h 200050"/>
              <a:gd name="connsiteX264" fmla="*/ 2022183 w 4758517"/>
              <a:gd name="connsiteY264" fmla="*/ 170604 h 200050"/>
              <a:gd name="connsiteX265" fmla="*/ 2013993 w 4758517"/>
              <a:gd name="connsiteY265" fmla="*/ 191722 h 200050"/>
              <a:gd name="connsiteX266" fmla="*/ 2009556 w 4758517"/>
              <a:gd name="connsiteY266" fmla="*/ 195283 h 200050"/>
              <a:gd name="connsiteX267" fmla="*/ 2003475 w 4758517"/>
              <a:gd name="connsiteY267" fmla="*/ 197200 h 200050"/>
              <a:gd name="connsiteX268" fmla="*/ 1992764 w 4758517"/>
              <a:gd name="connsiteY268" fmla="*/ 198104 h 200050"/>
              <a:gd name="connsiteX269" fmla="*/ 1980904 w 4758517"/>
              <a:gd name="connsiteY269" fmla="*/ 197858 h 200050"/>
              <a:gd name="connsiteX270" fmla="*/ 1979672 w 4758517"/>
              <a:gd name="connsiteY270" fmla="*/ 192845 h 200050"/>
              <a:gd name="connsiteX271" fmla="*/ 1976960 w 4758517"/>
              <a:gd name="connsiteY271" fmla="*/ 187998 h 200050"/>
              <a:gd name="connsiteX272" fmla="*/ 1990327 w 4758517"/>
              <a:gd name="connsiteY272" fmla="*/ 188490 h 200050"/>
              <a:gd name="connsiteX273" fmla="*/ 1999749 w 4758517"/>
              <a:gd name="connsiteY273" fmla="*/ 187998 h 200050"/>
              <a:gd name="connsiteX274" fmla="*/ 2003831 w 4758517"/>
              <a:gd name="connsiteY274" fmla="*/ 186984 h 200050"/>
              <a:gd name="connsiteX275" fmla="*/ 2006762 w 4758517"/>
              <a:gd name="connsiteY275" fmla="*/ 184491 h 200050"/>
              <a:gd name="connsiteX276" fmla="*/ 2012732 w 4758517"/>
              <a:gd name="connsiteY276" fmla="*/ 167098 h 200050"/>
              <a:gd name="connsiteX277" fmla="*/ 2014431 w 4758517"/>
              <a:gd name="connsiteY277" fmla="*/ 137379 h 200050"/>
              <a:gd name="connsiteX278" fmla="*/ 2013993 w 4758517"/>
              <a:gd name="connsiteY278" fmla="*/ 124012 h 200050"/>
              <a:gd name="connsiteX279" fmla="*/ 1992792 w 4758517"/>
              <a:gd name="connsiteY279" fmla="*/ 144391 h 200050"/>
              <a:gd name="connsiteX280" fmla="*/ 1969290 w 4758517"/>
              <a:gd name="connsiteY280" fmla="*/ 160168 h 200050"/>
              <a:gd name="connsiteX281" fmla="*/ 1966414 w 4758517"/>
              <a:gd name="connsiteY281" fmla="*/ 155922 h 200050"/>
              <a:gd name="connsiteX282" fmla="*/ 1962717 w 4758517"/>
              <a:gd name="connsiteY282" fmla="*/ 151842 h 200050"/>
              <a:gd name="connsiteX283" fmla="*/ 1990135 w 4758517"/>
              <a:gd name="connsiteY283" fmla="*/ 135023 h 200050"/>
              <a:gd name="connsiteX284" fmla="*/ 2012459 w 4758517"/>
              <a:gd name="connsiteY284" fmla="*/ 111960 h 200050"/>
              <a:gd name="connsiteX285" fmla="*/ 2009117 w 4758517"/>
              <a:gd name="connsiteY285" fmla="*/ 99415 h 200050"/>
              <a:gd name="connsiteX286" fmla="*/ 2003475 w 4758517"/>
              <a:gd name="connsiteY286" fmla="*/ 87199 h 200050"/>
              <a:gd name="connsiteX287" fmla="*/ 1986930 w 4758517"/>
              <a:gd name="connsiteY287" fmla="*/ 96977 h 200050"/>
              <a:gd name="connsiteX288" fmla="*/ 1969729 w 4758517"/>
              <a:gd name="connsiteY288" fmla="*/ 105606 h 200050"/>
              <a:gd name="connsiteX289" fmla="*/ 1966688 w 4758517"/>
              <a:gd name="connsiteY289" fmla="*/ 102236 h 200050"/>
              <a:gd name="connsiteX290" fmla="*/ 1963155 w 4758517"/>
              <a:gd name="connsiteY290" fmla="*/ 99032 h 200050"/>
              <a:gd name="connsiteX291" fmla="*/ 1981206 w 4758517"/>
              <a:gd name="connsiteY291" fmla="*/ 90047 h 200050"/>
              <a:gd name="connsiteX292" fmla="*/ 1998435 w 4758517"/>
              <a:gd name="connsiteY292" fmla="*/ 79748 h 200050"/>
              <a:gd name="connsiteX293" fmla="*/ 1988464 w 4758517"/>
              <a:gd name="connsiteY293" fmla="*/ 68436 h 200050"/>
              <a:gd name="connsiteX294" fmla="*/ 1975207 w 4758517"/>
              <a:gd name="connsiteY294" fmla="*/ 57617 h 200050"/>
              <a:gd name="connsiteX295" fmla="*/ 4091820 w 4758517"/>
              <a:gd name="connsiteY295" fmla="*/ 50180 h 200050"/>
              <a:gd name="connsiteX296" fmla="*/ 4161064 w 4758517"/>
              <a:gd name="connsiteY296" fmla="*/ 50180 h 200050"/>
              <a:gd name="connsiteX297" fmla="*/ 4161064 w 4758517"/>
              <a:gd name="connsiteY297" fmla="*/ 58917 h 200050"/>
              <a:gd name="connsiteX298" fmla="*/ 4091820 w 4758517"/>
              <a:gd name="connsiteY298" fmla="*/ 58917 h 200050"/>
              <a:gd name="connsiteX299" fmla="*/ 275869 w 4758517"/>
              <a:gd name="connsiteY299" fmla="*/ 49961 h 200050"/>
              <a:gd name="connsiteX300" fmla="*/ 405812 w 4758517"/>
              <a:gd name="connsiteY300" fmla="*/ 49961 h 200050"/>
              <a:gd name="connsiteX301" fmla="*/ 405812 w 4758517"/>
              <a:gd name="connsiteY301" fmla="*/ 111508 h 200050"/>
              <a:gd name="connsiteX302" fmla="*/ 312244 w 4758517"/>
              <a:gd name="connsiteY302" fmla="*/ 111508 h 200050"/>
              <a:gd name="connsiteX303" fmla="*/ 306410 w 4758517"/>
              <a:gd name="connsiteY303" fmla="*/ 120123 h 200050"/>
              <a:gd name="connsiteX304" fmla="*/ 299754 w 4758517"/>
              <a:gd name="connsiteY304" fmla="*/ 128408 h 200050"/>
              <a:gd name="connsiteX305" fmla="*/ 393541 w 4758517"/>
              <a:gd name="connsiteY305" fmla="*/ 128408 h 200050"/>
              <a:gd name="connsiteX306" fmla="*/ 395732 w 4758517"/>
              <a:gd name="connsiteY306" fmla="*/ 127750 h 200050"/>
              <a:gd name="connsiteX307" fmla="*/ 402306 w 4758517"/>
              <a:gd name="connsiteY307" fmla="*/ 132559 h 200050"/>
              <a:gd name="connsiteX308" fmla="*/ 379955 w 4758517"/>
              <a:gd name="connsiteY308" fmla="*/ 154545 h 200050"/>
              <a:gd name="connsiteX309" fmla="*/ 350372 w 4758517"/>
              <a:gd name="connsiteY309" fmla="*/ 171777 h 200050"/>
              <a:gd name="connsiteX310" fmla="*/ 391048 w 4758517"/>
              <a:gd name="connsiteY310" fmla="*/ 182189 h 200050"/>
              <a:gd name="connsiteX311" fmla="*/ 435832 w 4758517"/>
              <a:gd name="connsiteY311" fmla="*/ 187998 h 200050"/>
              <a:gd name="connsiteX312" fmla="*/ 432436 w 4758517"/>
              <a:gd name="connsiteY312" fmla="*/ 192736 h 200050"/>
              <a:gd name="connsiteX313" fmla="*/ 429697 w 4758517"/>
              <a:gd name="connsiteY313" fmla="*/ 197639 h 200050"/>
              <a:gd name="connsiteX314" fmla="*/ 381407 w 4758517"/>
              <a:gd name="connsiteY314" fmla="*/ 190297 h 200050"/>
              <a:gd name="connsiteX315" fmla="*/ 337882 w 4758517"/>
              <a:gd name="connsiteY315" fmla="*/ 177038 h 200050"/>
              <a:gd name="connsiteX316" fmla="*/ 289838 w 4758517"/>
              <a:gd name="connsiteY316" fmla="*/ 191229 h 200050"/>
              <a:gd name="connsiteX317" fmla="*/ 240151 w 4758517"/>
              <a:gd name="connsiteY317" fmla="*/ 199172 h 200050"/>
              <a:gd name="connsiteX318" fmla="*/ 238371 w 4758517"/>
              <a:gd name="connsiteY318" fmla="*/ 194078 h 200050"/>
              <a:gd name="connsiteX319" fmla="*/ 235769 w 4758517"/>
              <a:gd name="connsiteY319" fmla="*/ 189312 h 200050"/>
              <a:gd name="connsiteX320" fmla="*/ 281320 w 4758517"/>
              <a:gd name="connsiteY320" fmla="*/ 183066 h 200050"/>
              <a:gd name="connsiteX321" fmla="*/ 325392 w 4758517"/>
              <a:gd name="connsiteY321" fmla="*/ 171558 h 200050"/>
              <a:gd name="connsiteX322" fmla="*/ 303397 w 4758517"/>
              <a:gd name="connsiteY322" fmla="*/ 158736 h 200050"/>
              <a:gd name="connsiteX323" fmla="*/ 285511 w 4758517"/>
              <a:gd name="connsiteY323" fmla="*/ 143283 h 200050"/>
              <a:gd name="connsiteX324" fmla="*/ 271322 w 4758517"/>
              <a:gd name="connsiteY324" fmla="*/ 155064 h 200050"/>
              <a:gd name="connsiteX325" fmla="*/ 256805 w 4758517"/>
              <a:gd name="connsiteY325" fmla="*/ 165202 h 200050"/>
              <a:gd name="connsiteX326" fmla="*/ 253271 w 4758517"/>
              <a:gd name="connsiteY326" fmla="*/ 161585 h 200050"/>
              <a:gd name="connsiteX327" fmla="*/ 248916 w 4758517"/>
              <a:gd name="connsiteY327" fmla="*/ 157968 h 200050"/>
              <a:gd name="connsiteX328" fmla="*/ 277567 w 4758517"/>
              <a:gd name="connsiteY328" fmla="*/ 137539 h 200050"/>
              <a:gd name="connsiteX329" fmla="*/ 300631 w 4758517"/>
              <a:gd name="connsiteY329" fmla="*/ 111508 h 200050"/>
              <a:gd name="connsiteX330" fmla="*/ 275869 w 4758517"/>
              <a:gd name="connsiteY330" fmla="*/ 111508 h 200050"/>
              <a:gd name="connsiteX331" fmla="*/ 2331728 w 4758517"/>
              <a:gd name="connsiteY331" fmla="*/ 36361 h 200050"/>
              <a:gd name="connsiteX332" fmla="*/ 2342137 w 4758517"/>
              <a:gd name="connsiteY332" fmla="*/ 86596 h 200050"/>
              <a:gd name="connsiteX333" fmla="*/ 2357804 w 4758517"/>
              <a:gd name="connsiteY333" fmla="*/ 129929 h 200050"/>
              <a:gd name="connsiteX334" fmla="*/ 2376320 w 4758517"/>
              <a:gd name="connsiteY334" fmla="*/ 87254 h 200050"/>
              <a:gd name="connsiteX335" fmla="*/ 2388920 w 4758517"/>
              <a:gd name="connsiteY335" fmla="*/ 36361 h 200050"/>
              <a:gd name="connsiteX336" fmla="*/ 4597896 w 4758517"/>
              <a:gd name="connsiteY336" fmla="*/ 34376 h 200050"/>
              <a:gd name="connsiteX337" fmla="*/ 4597896 w 4758517"/>
              <a:gd name="connsiteY337" fmla="*/ 52371 h 200050"/>
              <a:gd name="connsiteX338" fmla="*/ 4656184 w 4758517"/>
              <a:gd name="connsiteY338" fmla="*/ 52371 h 200050"/>
              <a:gd name="connsiteX339" fmla="*/ 4656184 w 4758517"/>
              <a:gd name="connsiteY339" fmla="*/ 34376 h 200050"/>
              <a:gd name="connsiteX340" fmla="*/ 3502133 w 4758517"/>
              <a:gd name="connsiteY340" fmla="*/ 34156 h 200050"/>
              <a:gd name="connsiteX341" fmla="*/ 3502133 w 4758517"/>
              <a:gd name="connsiteY341" fmla="*/ 104524 h 200050"/>
              <a:gd name="connsiteX342" fmla="*/ 3528657 w 4758517"/>
              <a:gd name="connsiteY342" fmla="*/ 104524 h 200050"/>
              <a:gd name="connsiteX343" fmla="*/ 3563840 w 4758517"/>
              <a:gd name="connsiteY343" fmla="*/ 95947 h 200050"/>
              <a:gd name="connsiteX344" fmla="*/ 3575348 w 4758517"/>
              <a:gd name="connsiteY344" fmla="*/ 68134 h 200050"/>
              <a:gd name="connsiteX345" fmla="*/ 3563484 w 4758517"/>
              <a:gd name="connsiteY345" fmla="*/ 41445 h 200050"/>
              <a:gd name="connsiteX346" fmla="*/ 3527780 w 4758517"/>
              <a:gd name="connsiteY346" fmla="*/ 34156 h 200050"/>
              <a:gd name="connsiteX347" fmla="*/ 3337786 w 4758517"/>
              <a:gd name="connsiteY347" fmla="*/ 34156 h 200050"/>
              <a:gd name="connsiteX348" fmla="*/ 3337786 w 4758517"/>
              <a:gd name="connsiteY348" fmla="*/ 104524 h 200050"/>
              <a:gd name="connsiteX349" fmla="*/ 3364310 w 4758517"/>
              <a:gd name="connsiteY349" fmla="*/ 104524 h 200050"/>
              <a:gd name="connsiteX350" fmla="*/ 3399494 w 4758517"/>
              <a:gd name="connsiteY350" fmla="*/ 95947 h 200050"/>
              <a:gd name="connsiteX351" fmla="*/ 3411002 w 4758517"/>
              <a:gd name="connsiteY351" fmla="*/ 68134 h 200050"/>
              <a:gd name="connsiteX352" fmla="*/ 3399138 w 4758517"/>
              <a:gd name="connsiteY352" fmla="*/ 41445 h 200050"/>
              <a:gd name="connsiteX353" fmla="*/ 3363434 w 4758517"/>
              <a:gd name="connsiteY353" fmla="*/ 34156 h 200050"/>
              <a:gd name="connsiteX354" fmla="*/ 2956134 w 4758517"/>
              <a:gd name="connsiteY354" fmla="*/ 31089 h 200050"/>
              <a:gd name="connsiteX355" fmla="*/ 2931116 w 4758517"/>
              <a:gd name="connsiteY355" fmla="*/ 48978 h 200050"/>
              <a:gd name="connsiteX356" fmla="*/ 2921717 w 4758517"/>
              <a:gd name="connsiteY356" fmla="*/ 102538 h 200050"/>
              <a:gd name="connsiteX357" fmla="*/ 2931116 w 4758517"/>
              <a:gd name="connsiteY357" fmla="*/ 156974 h 200050"/>
              <a:gd name="connsiteX358" fmla="*/ 2956134 w 4758517"/>
              <a:gd name="connsiteY358" fmla="*/ 175082 h 200050"/>
              <a:gd name="connsiteX359" fmla="*/ 2980960 w 4758517"/>
              <a:gd name="connsiteY359" fmla="*/ 156974 h 200050"/>
              <a:gd name="connsiteX360" fmla="*/ 2990332 w 4758517"/>
              <a:gd name="connsiteY360" fmla="*/ 102538 h 200050"/>
              <a:gd name="connsiteX361" fmla="*/ 2980960 w 4758517"/>
              <a:gd name="connsiteY361" fmla="*/ 48978 h 200050"/>
              <a:gd name="connsiteX362" fmla="*/ 2956134 w 4758517"/>
              <a:gd name="connsiteY362" fmla="*/ 31089 h 200050"/>
              <a:gd name="connsiteX363" fmla="*/ 2805483 w 4758517"/>
              <a:gd name="connsiteY363" fmla="*/ 31089 h 200050"/>
              <a:gd name="connsiteX364" fmla="*/ 2780465 w 4758517"/>
              <a:gd name="connsiteY364" fmla="*/ 48978 h 200050"/>
              <a:gd name="connsiteX365" fmla="*/ 2771067 w 4758517"/>
              <a:gd name="connsiteY365" fmla="*/ 102538 h 200050"/>
              <a:gd name="connsiteX366" fmla="*/ 2780465 w 4758517"/>
              <a:gd name="connsiteY366" fmla="*/ 156974 h 200050"/>
              <a:gd name="connsiteX367" fmla="*/ 2805483 w 4758517"/>
              <a:gd name="connsiteY367" fmla="*/ 175082 h 200050"/>
              <a:gd name="connsiteX368" fmla="*/ 2830309 w 4758517"/>
              <a:gd name="connsiteY368" fmla="*/ 156974 h 200050"/>
              <a:gd name="connsiteX369" fmla="*/ 2839681 w 4758517"/>
              <a:gd name="connsiteY369" fmla="*/ 102538 h 200050"/>
              <a:gd name="connsiteX370" fmla="*/ 2830309 w 4758517"/>
              <a:gd name="connsiteY370" fmla="*/ 48978 h 200050"/>
              <a:gd name="connsiteX371" fmla="*/ 2805483 w 4758517"/>
              <a:gd name="connsiteY371" fmla="*/ 31089 h 200050"/>
              <a:gd name="connsiteX372" fmla="*/ 2654832 w 4758517"/>
              <a:gd name="connsiteY372" fmla="*/ 31089 h 200050"/>
              <a:gd name="connsiteX373" fmla="*/ 2629814 w 4758517"/>
              <a:gd name="connsiteY373" fmla="*/ 48978 h 200050"/>
              <a:gd name="connsiteX374" fmla="*/ 2620416 w 4758517"/>
              <a:gd name="connsiteY374" fmla="*/ 102538 h 200050"/>
              <a:gd name="connsiteX375" fmla="*/ 2629814 w 4758517"/>
              <a:gd name="connsiteY375" fmla="*/ 156974 h 200050"/>
              <a:gd name="connsiteX376" fmla="*/ 2654832 w 4758517"/>
              <a:gd name="connsiteY376" fmla="*/ 175082 h 200050"/>
              <a:gd name="connsiteX377" fmla="*/ 2679659 w 4758517"/>
              <a:gd name="connsiteY377" fmla="*/ 156974 h 200050"/>
              <a:gd name="connsiteX378" fmla="*/ 2689031 w 4758517"/>
              <a:gd name="connsiteY378" fmla="*/ 102538 h 200050"/>
              <a:gd name="connsiteX379" fmla="*/ 2679659 w 4758517"/>
              <a:gd name="connsiteY379" fmla="*/ 48978 h 200050"/>
              <a:gd name="connsiteX380" fmla="*/ 2654832 w 4758517"/>
              <a:gd name="connsiteY380" fmla="*/ 31089 h 200050"/>
              <a:gd name="connsiteX381" fmla="*/ 1530377 w 4758517"/>
              <a:gd name="connsiteY381" fmla="*/ 28020 h 200050"/>
              <a:gd name="connsiteX382" fmla="*/ 1518517 w 4758517"/>
              <a:gd name="connsiteY382" fmla="*/ 42113 h 200050"/>
              <a:gd name="connsiteX383" fmla="*/ 1505177 w 4758517"/>
              <a:gd name="connsiteY383" fmla="*/ 55877 h 200050"/>
              <a:gd name="connsiteX384" fmla="*/ 1570697 w 4758517"/>
              <a:gd name="connsiteY384" fmla="*/ 55877 h 200050"/>
              <a:gd name="connsiteX385" fmla="*/ 1581872 w 4758517"/>
              <a:gd name="connsiteY385" fmla="*/ 42607 h 200050"/>
              <a:gd name="connsiteX386" fmla="*/ 1591733 w 4758517"/>
              <a:gd name="connsiteY386" fmla="*/ 28020 h 200050"/>
              <a:gd name="connsiteX387" fmla="*/ 2393522 w 4758517"/>
              <a:gd name="connsiteY387" fmla="*/ 25624 h 200050"/>
              <a:gd name="connsiteX388" fmla="*/ 2400097 w 4758517"/>
              <a:gd name="connsiteY388" fmla="*/ 27596 h 200050"/>
              <a:gd name="connsiteX389" fmla="*/ 2385825 w 4758517"/>
              <a:gd name="connsiteY389" fmla="*/ 90568 h 200050"/>
              <a:gd name="connsiteX390" fmla="*/ 2363502 w 4758517"/>
              <a:gd name="connsiteY390" fmla="*/ 140885 h 200050"/>
              <a:gd name="connsiteX391" fmla="*/ 2383497 w 4758517"/>
              <a:gd name="connsiteY391" fmla="*/ 168605 h 200050"/>
              <a:gd name="connsiteX392" fmla="*/ 2409080 w 4758517"/>
              <a:gd name="connsiteY392" fmla="*/ 189093 h 200050"/>
              <a:gd name="connsiteX393" fmla="*/ 2404917 w 4758517"/>
              <a:gd name="connsiteY393" fmla="*/ 192818 h 200050"/>
              <a:gd name="connsiteX394" fmla="*/ 2401411 w 4758517"/>
              <a:gd name="connsiteY394" fmla="*/ 197200 h 200050"/>
              <a:gd name="connsiteX395" fmla="*/ 2376924 w 4758517"/>
              <a:gd name="connsiteY395" fmla="*/ 177150 h 200050"/>
              <a:gd name="connsiteX396" fmla="*/ 2357366 w 4758517"/>
              <a:gd name="connsiteY396" fmla="*/ 150527 h 200050"/>
              <a:gd name="connsiteX397" fmla="*/ 2335618 w 4758517"/>
              <a:gd name="connsiteY397" fmla="*/ 178109 h 200050"/>
              <a:gd name="connsiteX398" fmla="*/ 2311568 w 4758517"/>
              <a:gd name="connsiteY398" fmla="*/ 198954 h 200050"/>
              <a:gd name="connsiteX399" fmla="*/ 2308309 w 4758517"/>
              <a:gd name="connsiteY399" fmla="*/ 194571 h 200050"/>
              <a:gd name="connsiteX400" fmla="*/ 2304557 w 4758517"/>
              <a:gd name="connsiteY400" fmla="*/ 190846 h 200050"/>
              <a:gd name="connsiteX401" fmla="*/ 2329345 w 4758517"/>
              <a:gd name="connsiteY401" fmla="*/ 169646 h 200050"/>
              <a:gd name="connsiteX402" fmla="*/ 2351668 w 4758517"/>
              <a:gd name="connsiteY402" fmla="*/ 140227 h 200050"/>
              <a:gd name="connsiteX403" fmla="*/ 2333838 w 4758517"/>
              <a:gd name="connsiteY403" fmla="*/ 92649 h 200050"/>
              <a:gd name="connsiteX404" fmla="*/ 2322087 w 4758517"/>
              <a:gd name="connsiteY404" fmla="*/ 36361 h 200050"/>
              <a:gd name="connsiteX405" fmla="*/ 2309158 w 4758517"/>
              <a:gd name="connsiteY405" fmla="*/ 36361 h 200050"/>
              <a:gd name="connsiteX406" fmla="*/ 2309158 w 4758517"/>
              <a:gd name="connsiteY406" fmla="*/ 26281 h 200050"/>
              <a:gd name="connsiteX407" fmla="*/ 2391769 w 4758517"/>
              <a:gd name="connsiteY407" fmla="*/ 26281 h 200050"/>
              <a:gd name="connsiteX408" fmla="*/ 1847455 w 4758517"/>
              <a:gd name="connsiteY408" fmla="*/ 24733 h 200050"/>
              <a:gd name="connsiteX409" fmla="*/ 1847455 w 4758517"/>
              <a:gd name="connsiteY409" fmla="*/ 43825 h 200050"/>
              <a:gd name="connsiteX410" fmla="*/ 1885803 w 4758517"/>
              <a:gd name="connsiteY410" fmla="*/ 43825 h 200050"/>
              <a:gd name="connsiteX411" fmla="*/ 1885803 w 4758517"/>
              <a:gd name="connsiteY411" fmla="*/ 24733 h 200050"/>
              <a:gd name="connsiteX412" fmla="*/ 1795960 w 4758517"/>
              <a:gd name="connsiteY412" fmla="*/ 24733 h 200050"/>
              <a:gd name="connsiteX413" fmla="*/ 1795960 w 4758517"/>
              <a:gd name="connsiteY413" fmla="*/ 42728 h 200050"/>
              <a:gd name="connsiteX414" fmla="*/ 1795960 w 4758517"/>
              <a:gd name="connsiteY414" fmla="*/ 43825 h 200050"/>
              <a:gd name="connsiteX415" fmla="*/ 1837375 w 4758517"/>
              <a:gd name="connsiteY415" fmla="*/ 43825 h 200050"/>
              <a:gd name="connsiteX416" fmla="*/ 1837375 w 4758517"/>
              <a:gd name="connsiteY416" fmla="*/ 24733 h 200050"/>
              <a:gd name="connsiteX417" fmla="*/ 3630295 w 4758517"/>
              <a:gd name="connsiteY417" fmla="*/ 23227 h 200050"/>
              <a:gd name="connsiteX418" fmla="*/ 3744214 w 4758517"/>
              <a:gd name="connsiteY418" fmla="*/ 23227 h 200050"/>
              <a:gd name="connsiteX419" fmla="*/ 3744214 w 4758517"/>
              <a:gd name="connsiteY419" fmla="*/ 34376 h 200050"/>
              <a:gd name="connsiteX420" fmla="*/ 3693815 w 4758517"/>
              <a:gd name="connsiteY420" fmla="*/ 34376 h 200050"/>
              <a:gd name="connsiteX421" fmla="*/ 3693815 w 4758517"/>
              <a:gd name="connsiteY421" fmla="*/ 182944 h 200050"/>
              <a:gd name="connsiteX422" fmla="*/ 3680475 w 4758517"/>
              <a:gd name="connsiteY422" fmla="*/ 182944 h 200050"/>
              <a:gd name="connsiteX423" fmla="*/ 3680475 w 4758517"/>
              <a:gd name="connsiteY423" fmla="*/ 34376 h 200050"/>
              <a:gd name="connsiteX424" fmla="*/ 3630295 w 4758517"/>
              <a:gd name="connsiteY424" fmla="*/ 34376 h 200050"/>
              <a:gd name="connsiteX425" fmla="*/ 3489012 w 4758517"/>
              <a:gd name="connsiteY425" fmla="*/ 23227 h 200050"/>
              <a:gd name="connsiteX426" fmla="*/ 3530411 w 4758517"/>
              <a:gd name="connsiteY426" fmla="*/ 23227 h 200050"/>
              <a:gd name="connsiteX427" fmla="*/ 3573113 w 4758517"/>
              <a:gd name="connsiteY427" fmla="*/ 33268 h 200050"/>
              <a:gd name="connsiteX428" fmla="*/ 3588688 w 4758517"/>
              <a:gd name="connsiteY428" fmla="*/ 68134 h 200050"/>
              <a:gd name="connsiteX429" fmla="*/ 3573305 w 4758517"/>
              <a:gd name="connsiteY429" fmla="*/ 103795 h 200050"/>
              <a:gd name="connsiteX430" fmla="*/ 3531288 w 4758517"/>
              <a:gd name="connsiteY430" fmla="*/ 115453 h 200050"/>
              <a:gd name="connsiteX431" fmla="*/ 3502133 w 4758517"/>
              <a:gd name="connsiteY431" fmla="*/ 115453 h 200050"/>
              <a:gd name="connsiteX432" fmla="*/ 3502133 w 4758517"/>
              <a:gd name="connsiteY432" fmla="*/ 182944 h 200050"/>
              <a:gd name="connsiteX433" fmla="*/ 3489012 w 4758517"/>
              <a:gd name="connsiteY433" fmla="*/ 182944 h 200050"/>
              <a:gd name="connsiteX434" fmla="*/ 3324666 w 4758517"/>
              <a:gd name="connsiteY434" fmla="*/ 23227 h 200050"/>
              <a:gd name="connsiteX435" fmla="*/ 3366065 w 4758517"/>
              <a:gd name="connsiteY435" fmla="*/ 23227 h 200050"/>
              <a:gd name="connsiteX436" fmla="*/ 3408767 w 4758517"/>
              <a:gd name="connsiteY436" fmla="*/ 33268 h 200050"/>
              <a:gd name="connsiteX437" fmla="*/ 3424342 w 4758517"/>
              <a:gd name="connsiteY437" fmla="*/ 68134 h 200050"/>
              <a:gd name="connsiteX438" fmla="*/ 3408959 w 4758517"/>
              <a:gd name="connsiteY438" fmla="*/ 103795 h 200050"/>
              <a:gd name="connsiteX439" fmla="*/ 3366942 w 4758517"/>
              <a:gd name="connsiteY439" fmla="*/ 115453 h 200050"/>
              <a:gd name="connsiteX440" fmla="*/ 3337786 w 4758517"/>
              <a:gd name="connsiteY440" fmla="*/ 115453 h 200050"/>
              <a:gd name="connsiteX441" fmla="*/ 3337786 w 4758517"/>
              <a:gd name="connsiteY441" fmla="*/ 182944 h 200050"/>
              <a:gd name="connsiteX442" fmla="*/ 3324666 w 4758517"/>
              <a:gd name="connsiteY442" fmla="*/ 182944 h 200050"/>
              <a:gd name="connsiteX443" fmla="*/ 2470012 w 4758517"/>
              <a:gd name="connsiteY443" fmla="*/ 23227 h 200050"/>
              <a:gd name="connsiteX444" fmla="*/ 2542971 w 4758517"/>
              <a:gd name="connsiteY444" fmla="*/ 23227 h 200050"/>
              <a:gd name="connsiteX445" fmla="*/ 2542971 w 4758517"/>
              <a:gd name="connsiteY445" fmla="*/ 34376 h 200050"/>
              <a:gd name="connsiteX446" fmla="*/ 2481406 w 4758517"/>
              <a:gd name="connsiteY446" fmla="*/ 34376 h 200050"/>
              <a:gd name="connsiteX447" fmla="*/ 2476804 w 4758517"/>
              <a:gd name="connsiteY447" fmla="*/ 88070 h 200050"/>
              <a:gd name="connsiteX448" fmla="*/ 2488939 w 4758517"/>
              <a:gd name="connsiteY448" fmla="*/ 82523 h 200050"/>
              <a:gd name="connsiteX449" fmla="*/ 2503538 w 4758517"/>
              <a:gd name="connsiteY449" fmla="*/ 80420 h 200050"/>
              <a:gd name="connsiteX450" fmla="*/ 2537052 w 4758517"/>
              <a:gd name="connsiteY450" fmla="*/ 92734 h 200050"/>
              <a:gd name="connsiteX451" fmla="*/ 2550843 w 4758517"/>
              <a:gd name="connsiteY451" fmla="*/ 131682 h 200050"/>
              <a:gd name="connsiteX452" fmla="*/ 2543546 w 4758517"/>
              <a:gd name="connsiteY452" fmla="*/ 161103 h 200050"/>
              <a:gd name="connsiteX453" fmla="*/ 2525152 w 4758517"/>
              <a:gd name="connsiteY453" fmla="*/ 179460 h 200050"/>
              <a:gd name="connsiteX454" fmla="*/ 2500908 w 4758517"/>
              <a:gd name="connsiteY454" fmla="*/ 185792 h 200050"/>
              <a:gd name="connsiteX455" fmla="*/ 2470834 w 4758517"/>
              <a:gd name="connsiteY455" fmla="*/ 179177 h 200050"/>
              <a:gd name="connsiteX456" fmla="*/ 2451605 w 4758517"/>
              <a:gd name="connsiteY456" fmla="*/ 164999 h 200050"/>
              <a:gd name="connsiteX457" fmla="*/ 2458617 w 4758517"/>
              <a:gd name="connsiteY457" fmla="*/ 156012 h 200050"/>
              <a:gd name="connsiteX458" fmla="*/ 2475189 w 4758517"/>
              <a:gd name="connsiteY458" fmla="*/ 169055 h 200050"/>
              <a:gd name="connsiteX459" fmla="*/ 2500471 w 4758517"/>
              <a:gd name="connsiteY459" fmla="*/ 174864 h 200050"/>
              <a:gd name="connsiteX460" fmla="*/ 2526656 w 4758517"/>
              <a:gd name="connsiteY460" fmla="*/ 163191 h 200050"/>
              <a:gd name="connsiteX461" fmla="*/ 2537722 w 4758517"/>
              <a:gd name="connsiteY461" fmla="*/ 132120 h 200050"/>
              <a:gd name="connsiteX462" fmla="*/ 2527807 w 4758517"/>
              <a:gd name="connsiteY462" fmla="*/ 102089 h 200050"/>
              <a:gd name="connsiteX463" fmla="*/ 2501128 w 4758517"/>
              <a:gd name="connsiteY463" fmla="*/ 91129 h 200050"/>
              <a:gd name="connsiteX464" fmla="*/ 2486008 w 4758517"/>
              <a:gd name="connsiteY464" fmla="*/ 93869 h 200050"/>
              <a:gd name="connsiteX465" fmla="*/ 2472860 w 4758517"/>
              <a:gd name="connsiteY465" fmla="*/ 101213 h 200050"/>
              <a:gd name="connsiteX466" fmla="*/ 2464534 w 4758517"/>
              <a:gd name="connsiteY466" fmla="*/ 96171 h 200050"/>
              <a:gd name="connsiteX467" fmla="*/ 2236627 w 4758517"/>
              <a:gd name="connsiteY467" fmla="*/ 21461 h 200050"/>
              <a:gd name="connsiteX468" fmla="*/ 2236627 w 4758517"/>
              <a:gd name="connsiteY468" fmla="*/ 56959 h 200050"/>
              <a:gd name="connsiteX469" fmla="*/ 2280890 w 4758517"/>
              <a:gd name="connsiteY469" fmla="*/ 56959 h 200050"/>
              <a:gd name="connsiteX470" fmla="*/ 2280890 w 4758517"/>
              <a:gd name="connsiteY470" fmla="*/ 21461 h 200050"/>
              <a:gd name="connsiteX471" fmla="*/ 10492 w 4758517"/>
              <a:gd name="connsiteY471" fmla="*/ 20789 h 200050"/>
              <a:gd name="connsiteX472" fmla="*/ 10492 w 4758517"/>
              <a:gd name="connsiteY472" fmla="*/ 176836 h 200050"/>
              <a:gd name="connsiteX473" fmla="*/ 169167 w 4758517"/>
              <a:gd name="connsiteY473" fmla="*/ 176836 h 200050"/>
              <a:gd name="connsiteX474" fmla="*/ 169167 w 4758517"/>
              <a:gd name="connsiteY474" fmla="*/ 20789 h 200050"/>
              <a:gd name="connsiteX475" fmla="*/ 2956134 w 4758517"/>
              <a:gd name="connsiteY475" fmla="*/ 20379 h 200050"/>
              <a:gd name="connsiteX476" fmla="*/ 2990425 w 4758517"/>
              <a:gd name="connsiteY476" fmla="*/ 40665 h 200050"/>
              <a:gd name="connsiteX477" fmla="*/ 3003014 w 4758517"/>
              <a:gd name="connsiteY477" fmla="*/ 102538 h 200050"/>
              <a:gd name="connsiteX478" fmla="*/ 2990425 w 4758517"/>
              <a:gd name="connsiteY478" fmla="*/ 165205 h 200050"/>
              <a:gd name="connsiteX479" fmla="*/ 2956134 w 4758517"/>
              <a:gd name="connsiteY479" fmla="*/ 185792 h 200050"/>
              <a:gd name="connsiteX480" fmla="*/ 2921651 w 4758517"/>
              <a:gd name="connsiteY480" fmla="*/ 165205 h 200050"/>
              <a:gd name="connsiteX481" fmla="*/ 2909035 w 4758517"/>
              <a:gd name="connsiteY481" fmla="*/ 102538 h 200050"/>
              <a:gd name="connsiteX482" fmla="*/ 2921651 w 4758517"/>
              <a:gd name="connsiteY482" fmla="*/ 40665 h 200050"/>
              <a:gd name="connsiteX483" fmla="*/ 2956134 w 4758517"/>
              <a:gd name="connsiteY483" fmla="*/ 20379 h 200050"/>
              <a:gd name="connsiteX484" fmla="*/ 2805483 w 4758517"/>
              <a:gd name="connsiteY484" fmla="*/ 20379 h 200050"/>
              <a:gd name="connsiteX485" fmla="*/ 2839774 w 4758517"/>
              <a:gd name="connsiteY485" fmla="*/ 40665 h 200050"/>
              <a:gd name="connsiteX486" fmla="*/ 2852363 w 4758517"/>
              <a:gd name="connsiteY486" fmla="*/ 102538 h 200050"/>
              <a:gd name="connsiteX487" fmla="*/ 2839774 w 4758517"/>
              <a:gd name="connsiteY487" fmla="*/ 165205 h 200050"/>
              <a:gd name="connsiteX488" fmla="*/ 2805483 w 4758517"/>
              <a:gd name="connsiteY488" fmla="*/ 185792 h 200050"/>
              <a:gd name="connsiteX489" fmla="*/ 2771000 w 4758517"/>
              <a:gd name="connsiteY489" fmla="*/ 165205 h 200050"/>
              <a:gd name="connsiteX490" fmla="*/ 2758384 w 4758517"/>
              <a:gd name="connsiteY490" fmla="*/ 102538 h 200050"/>
              <a:gd name="connsiteX491" fmla="*/ 2771000 w 4758517"/>
              <a:gd name="connsiteY491" fmla="*/ 40665 h 200050"/>
              <a:gd name="connsiteX492" fmla="*/ 2805483 w 4758517"/>
              <a:gd name="connsiteY492" fmla="*/ 20379 h 200050"/>
              <a:gd name="connsiteX493" fmla="*/ 2654832 w 4758517"/>
              <a:gd name="connsiteY493" fmla="*/ 20379 h 200050"/>
              <a:gd name="connsiteX494" fmla="*/ 2689124 w 4758517"/>
              <a:gd name="connsiteY494" fmla="*/ 40665 h 200050"/>
              <a:gd name="connsiteX495" fmla="*/ 2701713 w 4758517"/>
              <a:gd name="connsiteY495" fmla="*/ 102538 h 200050"/>
              <a:gd name="connsiteX496" fmla="*/ 2689124 w 4758517"/>
              <a:gd name="connsiteY496" fmla="*/ 165205 h 200050"/>
              <a:gd name="connsiteX497" fmla="*/ 2654832 w 4758517"/>
              <a:gd name="connsiteY497" fmla="*/ 185792 h 200050"/>
              <a:gd name="connsiteX498" fmla="*/ 2620350 w 4758517"/>
              <a:gd name="connsiteY498" fmla="*/ 165205 h 200050"/>
              <a:gd name="connsiteX499" fmla="*/ 2607733 w 4758517"/>
              <a:gd name="connsiteY499" fmla="*/ 102538 h 200050"/>
              <a:gd name="connsiteX500" fmla="*/ 2620350 w 4758517"/>
              <a:gd name="connsiteY500" fmla="*/ 40665 h 200050"/>
              <a:gd name="connsiteX501" fmla="*/ 2654832 w 4758517"/>
              <a:gd name="connsiteY501" fmla="*/ 20379 h 200050"/>
              <a:gd name="connsiteX502" fmla="*/ 3065369 w 4758517"/>
              <a:gd name="connsiteY502" fmla="*/ 13353 h 200050"/>
              <a:gd name="connsiteX503" fmla="*/ 3251628 w 4758517"/>
              <a:gd name="connsiteY503" fmla="*/ 13353 h 200050"/>
              <a:gd name="connsiteX504" fmla="*/ 3251628 w 4758517"/>
              <a:gd name="connsiteY504" fmla="*/ 23433 h 200050"/>
              <a:gd name="connsiteX505" fmla="*/ 3163758 w 4758517"/>
              <a:gd name="connsiteY505" fmla="*/ 23433 h 200050"/>
              <a:gd name="connsiteX506" fmla="*/ 3156828 w 4758517"/>
              <a:gd name="connsiteY506" fmla="*/ 38936 h 200050"/>
              <a:gd name="connsiteX507" fmla="*/ 3149733 w 4758517"/>
              <a:gd name="connsiteY507" fmla="*/ 53453 h 200050"/>
              <a:gd name="connsiteX508" fmla="*/ 3227962 w 4758517"/>
              <a:gd name="connsiteY508" fmla="*/ 53453 h 200050"/>
              <a:gd name="connsiteX509" fmla="*/ 3227962 w 4758517"/>
              <a:gd name="connsiteY509" fmla="*/ 155566 h 200050"/>
              <a:gd name="connsiteX510" fmla="*/ 3217006 w 4758517"/>
              <a:gd name="connsiteY510" fmla="*/ 155566 h 200050"/>
              <a:gd name="connsiteX511" fmla="*/ 3217006 w 4758517"/>
              <a:gd name="connsiteY511" fmla="*/ 63533 h 200050"/>
              <a:gd name="connsiteX512" fmla="*/ 3099334 w 4758517"/>
              <a:gd name="connsiteY512" fmla="*/ 63533 h 200050"/>
              <a:gd name="connsiteX513" fmla="*/ 3099334 w 4758517"/>
              <a:gd name="connsiteY513" fmla="*/ 155566 h 200050"/>
              <a:gd name="connsiteX514" fmla="*/ 3088816 w 4758517"/>
              <a:gd name="connsiteY514" fmla="*/ 155566 h 200050"/>
              <a:gd name="connsiteX515" fmla="*/ 3088816 w 4758517"/>
              <a:gd name="connsiteY515" fmla="*/ 53453 h 200050"/>
              <a:gd name="connsiteX516" fmla="*/ 3138558 w 4758517"/>
              <a:gd name="connsiteY516" fmla="*/ 53453 h 200050"/>
              <a:gd name="connsiteX517" fmla="*/ 3145515 w 4758517"/>
              <a:gd name="connsiteY517" fmla="*/ 38772 h 200050"/>
              <a:gd name="connsiteX518" fmla="*/ 3151486 w 4758517"/>
              <a:gd name="connsiteY518" fmla="*/ 23433 h 200050"/>
              <a:gd name="connsiteX519" fmla="*/ 3065369 w 4758517"/>
              <a:gd name="connsiteY519" fmla="*/ 23433 h 200050"/>
              <a:gd name="connsiteX520" fmla="*/ 2210112 w 4758517"/>
              <a:gd name="connsiteY520" fmla="*/ 11600 h 200050"/>
              <a:gd name="connsiteX521" fmla="*/ 2308720 w 4758517"/>
              <a:gd name="connsiteY521" fmla="*/ 11600 h 200050"/>
              <a:gd name="connsiteX522" fmla="*/ 2308720 w 4758517"/>
              <a:gd name="connsiteY522" fmla="*/ 21461 h 200050"/>
              <a:gd name="connsiteX523" fmla="*/ 2291190 w 4758517"/>
              <a:gd name="connsiteY523" fmla="*/ 21461 h 200050"/>
              <a:gd name="connsiteX524" fmla="*/ 2291190 w 4758517"/>
              <a:gd name="connsiteY524" fmla="*/ 143076 h 200050"/>
              <a:gd name="connsiteX525" fmla="*/ 2310473 w 4758517"/>
              <a:gd name="connsiteY525" fmla="*/ 139570 h 200050"/>
              <a:gd name="connsiteX526" fmla="*/ 2311131 w 4758517"/>
              <a:gd name="connsiteY526" fmla="*/ 148992 h 200050"/>
              <a:gd name="connsiteX527" fmla="*/ 2291190 w 4758517"/>
              <a:gd name="connsiteY527" fmla="*/ 152718 h 200050"/>
              <a:gd name="connsiteX528" fmla="*/ 2291190 w 4758517"/>
              <a:gd name="connsiteY528" fmla="*/ 198735 h 200050"/>
              <a:gd name="connsiteX529" fmla="*/ 2280890 w 4758517"/>
              <a:gd name="connsiteY529" fmla="*/ 198735 h 200050"/>
              <a:gd name="connsiteX530" fmla="*/ 2280890 w 4758517"/>
              <a:gd name="connsiteY530" fmla="*/ 154690 h 200050"/>
              <a:gd name="connsiteX531" fmla="*/ 2243639 w 4758517"/>
              <a:gd name="connsiteY531" fmla="*/ 161428 h 200050"/>
              <a:gd name="connsiteX532" fmla="*/ 2210989 w 4758517"/>
              <a:gd name="connsiteY532" fmla="*/ 167180 h 200050"/>
              <a:gd name="connsiteX533" fmla="*/ 2208578 w 4758517"/>
              <a:gd name="connsiteY533" fmla="*/ 156881 h 200050"/>
              <a:gd name="connsiteX534" fmla="*/ 2226328 w 4758517"/>
              <a:gd name="connsiteY534" fmla="*/ 154033 h 200050"/>
              <a:gd name="connsiteX535" fmla="*/ 2226328 w 4758517"/>
              <a:gd name="connsiteY535" fmla="*/ 21461 h 200050"/>
              <a:gd name="connsiteX536" fmla="*/ 2210112 w 4758517"/>
              <a:gd name="connsiteY536" fmla="*/ 21461 h 200050"/>
              <a:gd name="connsiteX537" fmla="*/ 3820484 w 4758517"/>
              <a:gd name="connsiteY537" fmla="*/ 10723 h 200050"/>
              <a:gd name="connsiteX538" fmla="*/ 3968176 w 4758517"/>
              <a:gd name="connsiteY538" fmla="*/ 10723 h 200050"/>
              <a:gd name="connsiteX539" fmla="*/ 3968176 w 4758517"/>
              <a:gd name="connsiteY539" fmla="*/ 87199 h 200050"/>
              <a:gd name="connsiteX540" fmla="*/ 3820484 w 4758517"/>
              <a:gd name="connsiteY540" fmla="*/ 87199 h 200050"/>
              <a:gd name="connsiteX541" fmla="*/ 3820484 w 4758517"/>
              <a:gd name="connsiteY541" fmla="*/ 77338 h 200050"/>
              <a:gd name="connsiteX542" fmla="*/ 3958096 w 4758517"/>
              <a:gd name="connsiteY542" fmla="*/ 77338 h 200050"/>
              <a:gd name="connsiteX543" fmla="*/ 3958096 w 4758517"/>
              <a:gd name="connsiteY543" fmla="*/ 53234 h 200050"/>
              <a:gd name="connsiteX544" fmla="*/ 3830126 w 4758517"/>
              <a:gd name="connsiteY544" fmla="*/ 53234 h 200050"/>
              <a:gd name="connsiteX545" fmla="*/ 3830126 w 4758517"/>
              <a:gd name="connsiteY545" fmla="*/ 44469 h 200050"/>
              <a:gd name="connsiteX546" fmla="*/ 3958096 w 4758517"/>
              <a:gd name="connsiteY546" fmla="*/ 44469 h 200050"/>
              <a:gd name="connsiteX547" fmla="*/ 3958096 w 4758517"/>
              <a:gd name="connsiteY547" fmla="*/ 20584 h 200050"/>
              <a:gd name="connsiteX548" fmla="*/ 3820484 w 4758517"/>
              <a:gd name="connsiteY548" fmla="*/ 20584 h 200050"/>
              <a:gd name="connsiteX549" fmla="*/ 0 w 4758517"/>
              <a:gd name="connsiteY549" fmla="*/ 10299 h 200050"/>
              <a:gd name="connsiteX550" fmla="*/ 179877 w 4758517"/>
              <a:gd name="connsiteY550" fmla="*/ 10299 h 200050"/>
              <a:gd name="connsiteX551" fmla="*/ 179877 w 4758517"/>
              <a:gd name="connsiteY551" fmla="*/ 198721 h 200050"/>
              <a:gd name="connsiteX552" fmla="*/ 169167 w 4758517"/>
              <a:gd name="connsiteY552" fmla="*/ 198721 h 200050"/>
              <a:gd name="connsiteX553" fmla="*/ 169167 w 4758517"/>
              <a:gd name="connsiteY553" fmla="*/ 186888 h 200050"/>
              <a:gd name="connsiteX554" fmla="*/ 10492 w 4758517"/>
              <a:gd name="connsiteY554" fmla="*/ 186888 h 200050"/>
              <a:gd name="connsiteX555" fmla="*/ 10492 w 4758517"/>
              <a:gd name="connsiteY555" fmla="*/ 198721 h 200050"/>
              <a:gd name="connsiteX556" fmla="*/ 0 w 4758517"/>
              <a:gd name="connsiteY556" fmla="*/ 198721 h 200050"/>
              <a:gd name="connsiteX557" fmla="*/ 2021662 w 4758517"/>
              <a:gd name="connsiteY557" fmla="*/ 644 h 200050"/>
              <a:gd name="connsiteX558" fmla="*/ 2032180 w 4758517"/>
              <a:gd name="connsiteY558" fmla="*/ 644 h 200050"/>
              <a:gd name="connsiteX559" fmla="*/ 2032180 w 4758517"/>
              <a:gd name="connsiteY559" fmla="*/ 19270 h 200050"/>
              <a:gd name="connsiteX560" fmla="*/ 2093317 w 4758517"/>
              <a:gd name="connsiteY560" fmla="*/ 19270 h 200050"/>
              <a:gd name="connsiteX561" fmla="*/ 2093317 w 4758517"/>
              <a:gd name="connsiteY561" fmla="*/ 644 h 200050"/>
              <a:gd name="connsiteX562" fmla="*/ 2103616 w 4758517"/>
              <a:gd name="connsiteY562" fmla="*/ 644 h 200050"/>
              <a:gd name="connsiteX563" fmla="*/ 2103616 w 4758517"/>
              <a:gd name="connsiteY563" fmla="*/ 19270 h 200050"/>
              <a:gd name="connsiteX564" fmla="*/ 2157959 w 4758517"/>
              <a:gd name="connsiteY564" fmla="*/ 19270 h 200050"/>
              <a:gd name="connsiteX565" fmla="*/ 2157959 w 4758517"/>
              <a:gd name="connsiteY565" fmla="*/ 29130 h 200050"/>
              <a:gd name="connsiteX566" fmla="*/ 2103616 w 4758517"/>
              <a:gd name="connsiteY566" fmla="*/ 29130 h 200050"/>
              <a:gd name="connsiteX567" fmla="*/ 2103616 w 4758517"/>
              <a:gd name="connsiteY567" fmla="*/ 48413 h 200050"/>
              <a:gd name="connsiteX568" fmla="*/ 2093317 w 4758517"/>
              <a:gd name="connsiteY568" fmla="*/ 48413 h 200050"/>
              <a:gd name="connsiteX569" fmla="*/ 2093317 w 4758517"/>
              <a:gd name="connsiteY569" fmla="*/ 29130 h 200050"/>
              <a:gd name="connsiteX570" fmla="*/ 2032180 w 4758517"/>
              <a:gd name="connsiteY570" fmla="*/ 29130 h 200050"/>
              <a:gd name="connsiteX571" fmla="*/ 2032180 w 4758517"/>
              <a:gd name="connsiteY571" fmla="*/ 49070 h 200050"/>
              <a:gd name="connsiteX572" fmla="*/ 2021662 w 4758517"/>
              <a:gd name="connsiteY572" fmla="*/ 49070 h 200050"/>
              <a:gd name="connsiteX573" fmla="*/ 2021662 w 4758517"/>
              <a:gd name="connsiteY573" fmla="*/ 29130 h 200050"/>
              <a:gd name="connsiteX574" fmla="*/ 1967319 w 4758517"/>
              <a:gd name="connsiteY574" fmla="*/ 29130 h 200050"/>
              <a:gd name="connsiteX575" fmla="*/ 1967319 w 4758517"/>
              <a:gd name="connsiteY575" fmla="*/ 19270 h 200050"/>
              <a:gd name="connsiteX576" fmla="*/ 2021662 w 4758517"/>
              <a:gd name="connsiteY576" fmla="*/ 19270 h 200050"/>
              <a:gd name="connsiteX577" fmla="*/ 4166762 w 4758517"/>
              <a:gd name="connsiteY577" fmla="*/ 438 h 200050"/>
              <a:gd name="connsiteX578" fmla="*/ 4177060 w 4758517"/>
              <a:gd name="connsiteY578" fmla="*/ 438 h 200050"/>
              <a:gd name="connsiteX579" fmla="*/ 4178814 w 4758517"/>
              <a:gd name="connsiteY579" fmla="*/ 23884 h 200050"/>
              <a:gd name="connsiteX580" fmla="*/ 4247838 w 4758517"/>
              <a:gd name="connsiteY580" fmla="*/ 23884 h 200050"/>
              <a:gd name="connsiteX581" fmla="*/ 4247838 w 4758517"/>
              <a:gd name="connsiteY581" fmla="*/ 33061 h 200050"/>
              <a:gd name="connsiteX582" fmla="*/ 4179909 w 4758517"/>
              <a:gd name="connsiteY582" fmla="*/ 33061 h 200050"/>
              <a:gd name="connsiteX583" fmla="*/ 4186838 w 4758517"/>
              <a:gd name="connsiteY583" fmla="*/ 65393 h 200050"/>
              <a:gd name="connsiteX584" fmla="*/ 4196563 w 4758517"/>
              <a:gd name="connsiteY584" fmla="*/ 91796 h 200050"/>
              <a:gd name="connsiteX585" fmla="*/ 4211134 w 4758517"/>
              <a:gd name="connsiteY585" fmla="*/ 70461 h 200050"/>
              <a:gd name="connsiteX586" fmla="*/ 4222420 w 4758517"/>
              <a:gd name="connsiteY586" fmla="*/ 46668 h 200050"/>
              <a:gd name="connsiteX587" fmla="*/ 4232062 w 4758517"/>
              <a:gd name="connsiteY587" fmla="*/ 49083 h 200050"/>
              <a:gd name="connsiteX588" fmla="*/ 4218640 w 4758517"/>
              <a:gd name="connsiteY588" fmla="*/ 77146 h 200050"/>
              <a:gd name="connsiteX589" fmla="*/ 4201602 w 4758517"/>
              <a:gd name="connsiteY589" fmla="*/ 101447 h 200050"/>
              <a:gd name="connsiteX590" fmla="*/ 4216120 w 4758517"/>
              <a:gd name="connsiteY590" fmla="*/ 120228 h 200050"/>
              <a:gd name="connsiteX591" fmla="*/ 4230966 w 4758517"/>
              <a:gd name="connsiteY591" fmla="*/ 126860 h 200050"/>
              <a:gd name="connsiteX592" fmla="*/ 4236883 w 4758517"/>
              <a:gd name="connsiteY592" fmla="*/ 120172 h 200050"/>
              <a:gd name="connsiteX593" fmla="*/ 4239512 w 4758517"/>
              <a:gd name="connsiteY593" fmla="*/ 98376 h 200050"/>
              <a:gd name="connsiteX594" fmla="*/ 4243812 w 4758517"/>
              <a:gd name="connsiteY594" fmla="*/ 101255 h 200050"/>
              <a:gd name="connsiteX595" fmla="*/ 4248277 w 4758517"/>
              <a:gd name="connsiteY595" fmla="*/ 102982 h 200050"/>
              <a:gd name="connsiteX596" fmla="*/ 4243182 w 4758517"/>
              <a:gd name="connsiteY596" fmla="*/ 129464 h 200050"/>
              <a:gd name="connsiteX597" fmla="*/ 4230528 w 4758517"/>
              <a:gd name="connsiteY597" fmla="*/ 136721 h 200050"/>
              <a:gd name="connsiteX598" fmla="*/ 4211573 w 4758517"/>
              <a:gd name="connsiteY598" fmla="*/ 129437 h 200050"/>
              <a:gd name="connsiteX599" fmla="*/ 4194590 w 4758517"/>
              <a:gd name="connsiteY599" fmla="*/ 109343 h 200050"/>
              <a:gd name="connsiteX600" fmla="*/ 4179717 w 4758517"/>
              <a:gd name="connsiteY600" fmla="*/ 123023 h 200050"/>
              <a:gd name="connsiteX601" fmla="*/ 4163694 w 4758517"/>
              <a:gd name="connsiteY601" fmla="*/ 134749 h 200050"/>
              <a:gd name="connsiteX602" fmla="*/ 4160078 w 4758517"/>
              <a:gd name="connsiteY602" fmla="*/ 131052 h 200050"/>
              <a:gd name="connsiteX603" fmla="*/ 4155805 w 4758517"/>
              <a:gd name="connsiteY603" fmla="*/ 127518 h 200050"/>
              <a:gd name="connsiteX604" fmla="*/ 4173472 w 4758517"/>
              <a:gd name="connsiteY604" fmla="*/ 115138 h 200050"/>
              <a:gd name="connsiteX605" fmla="*/ 4189332 w 4758517"/>
              <a:gd name="connsiteY605" fmla="*/ 100131 h 200050"/>
              <a:gd name="connsiteX606" fmla="*/ 4177691 w 4758517"/>
              <a:gd name="connsiteY606" fmla="*/ 69795 h 200050"/>
              <a:gd name="connsiteX607" fmla="*/ 4169829 w 4758517"/>
              <a:gd name="connsiteY607" fmla="*/ 33061 h 200050"/>
              <a:gd name="connsiteX608" fmla="*/ 4081082 w 4758517"/>
              <a:gd name="connsiteY608" fmla="*/ 33061 h 200050"/>
              <a:gd name="connsiteX609" fmla="*/ 4081082 w 4758517"/>
              <a:gd name="connsiteY609" fmla="*/ 56296 h 200050"/>
              <a:gd name="connsiteX610" fmla="*/ 4079541 w 4758517"/>
              <a:gd name="connsiteY610" fmla="*/ 83095 h 200050"/>
              <a:gd name="connsiteX611" fmla="*/ 4073421 w 4758517"/>
              <a:gd name="connsiteY611" fmla="*/ 112331 h 200050"/>
              <a:gd name="connsiteX612" fmla="*/ 4060484 w 4758517"/>
              <a:gd name="connsiteY612" fmla="*/ 139571 h 200050"/>
              <a:gd name="connsiteX613" fmla="*/ 4056732 w 4758517"/>
              <a:gd name="connsiteY613" fmla="*/ 135763 h 200050"/>
              <a:gd name="connsiteX614" fmla="*/ 4052814 w 4758517"/>
              <a:gd name="connsiteY614" fmla="*/ 132777 h 200050"/>
              <a:gd name="connsiteX615" fmla="*/ 4064542 w 4758517"/>
              <a:gd name="connsiteY615" fmla="*/ 107648 h 200050"/>
              <a:gd name="connsiteX616" fmla="*/ 4069794 w 4758517"/>
              <a:gd name="connsiteY616" fmla="*/ 80854 h 200050"/>
              <a:gd name="connsiteX617" fmla="*/ 4071003 w 4758517"/>
              <a:gd name="connsiteY617" fmla="*/ 56296 h 200050"/>
              <a:gd name="connsiteX618" fmla="*/ 4071003 w 4758517"/>
              <a:gd name="connsiteY618" fmla="*/ 23884 h 200050"/>
              <a:gd name="connsiteX619" fmla="*/ 4168515 w 4758517"/>
              <a:gd name="connsiteY619" fmla="*/ 23884 h 200050"/>
              <a:gd name="connsiteX620" fmla="*/ 4167392 w 4758517"/>
              <a:gd name="connsiteY620" fmla="*/ 12326 h 200050"/>
              <a:gd name="connsiteX621" fmla="*/ 4166762 w 4758517"/>
              <a:gd name="connsiteY621" fmla="*/ 438 h 200050"/>
              <a:gd name="connsiteX622" fmla="*/ 1786100 w 4758517"/>
              <a:gd name="connsiteY622" fmla="*/ 438 h 200050"/>
              <a:gd name="connsiteX623" fmla="*/ 1795960 w 4758517"/>
              <a:gd name="connsiteY623" fmla="*/ 438 h 200050"/>
              <a:gd name="connsiteX624" fmla="*/ 1795960 w 4758517"/>
              <a:gd name="connsiteY624" fmla="*/ 15996 h 200050"/>
              <a:gd name="connsiteX625" fmla="*/ 1837375 w 4758517"/>
              <a:gd name="connsiteY625" fmla="*/ 15996 h 200050"/>
              <a:gd name="connsiteX626" fmla="*/ 1837375 w 4758517"/>
              <a:gd name="connsiteY626" fmla="*/ 438 h 200050"/>
              <a:gd name="connsiteX627" fmla="*/ 1847455 w 4758517"/>
              <a:gd name="connsiteY627" fmla="*/ 438 h 200050"/>
              <a:gd name="connsiteX628" fmla="*/ 1847455 w 4758517"/>
              <a:gd name="connsiteY628" fmla="*/ 15996 h 200050"/>
              <a:gd name="connsiteX629" fmla="*/ 1895664 w 4758517"/>
              <a:gd name="connsiteY629" fmla="*/ 15996 h 200050"/>
              <a:gd name="connsiteX630" fmla="*/ 1895664 w 4758517"/>
              <a:gd name="connsiteY630" fmla="*/ 52344 h 200050"/>
              <a:gd name="connsiteX631" fmla="*/ 1847455 w 4758517"/>
              <a:gd name="connsiteY631" fmla="*/ 52344 h 200050"/>
              <a:gd name="connsiteX632" fmla="*/ 1847455 w 4758517"/>
              <a:gd name="connsiteY632" fmla="*/ 72750 h 200050"/>
              <a:gd name="connsiteX633" fmla="*/ 1908373 w 4758517"/>
              <a:gd name="connsiteY633" fmla="*/ 72750 h 200050"/>
              <a:gd name="connsiteX634" fmla="*/ 1908263 w 4758517"/>
              <a:gd name="connsiteY634" fmla="*/ 74361 h 200050"/>
              <a:gd name="connsiteX635" fmla="*/ 1908154 w 4758517"/>
              <a:gd name="connsiteY635" fmla="*/ 77118 h 200050"/>
              <a:gd name="connsiteX636" fmla="*/ 1905278 w 4758517"/>
              <a:gd name="connsiteY636" fmla="*/ 92922 h 200050"/>
              <a:gd name="connsiteX637" fmla="*/ 1901580 w 4758517"/>
              <a:gd name="connsiteY637" fmla="*/ 100347 h 200050"/>
              <a:gd name="connsiteX638" fmla="*/ 1897416 w 4758517"/>
              <a:gd name="connsiteY638" fmla="*/ 102702 h 200050"/>
              <a:gd name="connsiteX639" fmla="*/ 1891938 w 4758517"/>
              <a:gd name="connsiteY639" fmla="*/ 103414 h 200050"/>
              <a:gd name="connsiteX640" fmla="*/ 1884406 w 4758517"/>
              <a:gd name="connsiteY640" fmla="*/ 103634 h 200050"/>
              <a:gd name="connsiteX641" fmla="*/ 1873751 w 4758517"/>
              <a:gd name="connsiteY641" fmla="*/ 103195 h 200050"/>
              <a:gd name="connsiteX642" fmla="*/ 1872984 w 4758517"/>
              <a:gd name="connsiteY642" fmla="*/ 99141 h 200050"/>
              <a:gd name="connsiteX643" fmla="*/ 1871560 w 4758517"/>
              <a:gd name="connsiteY643" fmla="*/ 95086 h 200050"/>
              <a:gd name="connsiteX644" fmla="*/ 1881886 w 4758517"/>
              <a:gd name="connsiteY644" fmla="*/ 95854 h 200050"/>
              <a:gd name="connsiteX645" fmla="*/ 1888433 w 4758517"/>
              <a:gd name="connsiteY645" fmla="*/ 95964 h 200050"/>
              <a:gd name="connsiteX646" fmla="*/ 1891637 w 4758517"/>
              <a:gd name="connsiteY646" fmla="*/ 95717 h 200050"/>
              <a:gd name="connsiteX647" fmla="*/ 1893692 w 4758517"/>
              <a:gd name="connsiteY647" fmla="*/ 94648 h 200050"/>
              <a:gd name="connsiteX648" fmla="*/ 1895746 w 4758517"/>
              <a:gd name="connsiteY648" fmla="*/ 90426 h 200050"/>
              <a:gd name="connsiteX649" fmla="*/ 1897636 w 4758517"/>
              <a:gd name="connsiteY649" fmla="*/ 81269 h 200050"/>
              <a:gd name="connsiteX650" fmla="*/ 1847455 w 4758517"/>
              <a:gd name="connsiteY650" fmla="*/ 81269 h 200050"/>
              <a:gd name="connsiteX651" fmla="*/ 1847455 w 4758517"/>
              <a:gd name="connsiteY651" fmla="*/ 104277 h 200050"/>
              <a:gd name="connsiteX652" fmla="*/ 1837375 w 4758517"/>
              <a:gd name="connsiteY652" fmla="*/ 104277 h 200050"/>
              <a:gd name="connsiteX653" fmla="*/ 1837375 w 4758517"/>
              <a:gd name="connsiteY653" fmla="*/ 81269 h 200050"/>
              <a:gd name="connsiteX654" fmla="*/ 1787414 w 4758517"/>
              <a:gd name="connsiteY654" fmla="*/ 81269 h 200050"/>
              <a:gd name="connsiteX655" fmla="*/ 1766351 w 4758517"/>
              <a:gd name="connsiteY655" fmla="*/ 101483 h 200050"/>
              <a:gd name="connsiteX656" fmla="*/ 1726059 w 4758517"/>
              <a:gd name="connsiteY656" fmla="*/ 118082 h 200050"/>
              <a:gd name="connsiteX657" fmla="*/ 1723757 w 4758517"/>
              <a:gd name="connsiteY657" fmla="*/ 113563 h 200050"/>
              <a:gd name="connsiteX658" fmla="*/ 1720800 w 4758517"/>
              <a:gd name="connsiteY658" fmla="*/ 109536 h 200050"/>
              <a:gd name="connsiteX659" fmla="*/ 1754983 w 4758517"/>
              <a:gd name="connsiteY659" fmla="*/ 96635 h 200050"/>
              <a:gd name="connsiteX660" fmla="*/ 1774705 w 4758517"/>
              <a:gd name="connsiteY660" fmla="*/ 81269 h 200050"/>
              <a:gd name="connsiteX661" fmla="*/ 1734166 w 4758517"/>
              <a:gd name="connsiteY661" fmla="*/ 81269 h 200050"/>
              <a:gd name="connsiteX662" fmla="*/ 1737590 w 4758517"/>
              <a:gd name="connsiteY662" fmla="*/ 63288 h 200050"/>
              <a:gd name="connsiteX663" fmla="*/ 1740521 w 4758517"/>
              <a:gd name="connsiteY663" fmla="*/ 43825 h 200050"/>
              <a:gd name="connsiteX664" fmla="*/ 1786100 w 4758517"/>
              <a:gd name="connsiteY664" fmla="*/ 43825 h 200050"/>
              <a:gd name="connsiteX665" fmla="*/ 1786100 w 4758517"/>
              <a:gd name="connsiteY665" fmla="*/ 42728 h 200050"/>
              <a:gd name="connsiteX666" fmla="*/ 1786100 w 4758517"/>
              <a:gd name="connsiteY666" fmla="*/ 24733 h 200050"/>
              <a:gd name="connsiteX667" fmla="*/ 1730003 w 4758517"/>
              <a:gd name="connsiteY667" fmla="*/ 24733 h 200050"/>
              <a:gd name="connsiteX668" fmla="*/ 1730003 w 4758517"/>
              <a:gd name="connsiteY668" fmla="*/ 15996 h 200050"/>
              <a:gd name="connsiteX669" fmla="*/ 1786100 w 4758517"/>
              <a:gd name="connsiteY669" fmla="*/ 15996 h 200050"/>
              <a:gd name="connsiteX670" fmla="*/ 1535855 w 4758517"/>
              <a:gd name="connsiteY670" fmla="*/ 438 h 200050"/>
              <a:gd name="connsiteX671" fmla="*/ 1547469 w 4758517"/>
              <a:gd name="connsiteY671" fmla="*/ 2410 h 200050"/>
              <a:gd name="connsiteX672" fmla="*/ 1542648 w 4758517"/>
              <a:gd name="connsiteY672" fmla="*/ 10436 h 200050"/>
              <a:gd name="connsiteX673" fmla="*/ 1537170 w 4758517"/>
              <a:gd name="connsiteY673" fmla="*/ 18626 h 200050"/>
              <a:gd name="connsiteX674" fmla="*/ 1597649 w 4758517"/>
              <a:gd name="connsiteY674" fmla="*/ 18626 h 200050"/>
              <a:gd name="connsiteX675" fmla="*/ 1599621 w 4758517"/>
              <a:gd name="connsiteY675" fmla="*/ 17968 h 200050"/>
              <a:gd name="connsiteX676" fmla="*/ 1606415 w 4758517"/>
              <a:gd name="connsiteY676" fmla="*/ 22777 h 200050"/>
              <a:gd name="connsiteX677" fmla="*/ 1595485 w 4758517"/>
              <a:gd name="connsiteY677" fmla="*/ 39813 h 200050"/>
              <a:gd name="connsiteX678" fmla="*/ 1582748 w 4758517"/>
              <a:gd name="connsiteY678" fmla="*/ 55877 h 200050"/>
              <a:gd name="connsiteX679" fmla="*/ 1650021 w 4758517"/>
              <a:gd name="connsiteY679" fmla="*/ 55877 h 200050"/>
              <a:gd name="connsiteX680" fmla="*/ 1650021 w 4758517"/>
              <a:gd name="connsiteY680" fmla="*/ 119835 h 200050"/>
              <a:gd name="connsiteX681" fmla="*/ 1591513 w 4758517"/>
              <a:gd name="connsiteY681" fmla="*/ 119835 h 200050"/>
              <a:gd name="connsiteX682" fmla="*/ 1591513 w 4758517"/>
              <a:gd name="connsiteY682" fmla="*/ 177271 h 200050"/>
              <a:gd name="connsiteX683" fmla="*/ 1593897 w 4758517"/>
              <a:gd name="connsiteY683" fmla="*/ 183189 h 200050"/>
              <a:gd name="connsiteX684" fmla="*/ 1604661 w 4758517"/>
              <a:gd name="connsiteY684" fmla="*/ 184505 h 200050"/>
              <a:gd name="connsiteX685" fmla="*/ 1644323 w 4758517"/>
              <a:gd name="connsiteY685" fmla="*/ 184505 h 200050"/>
              <a:gd name="connsiteX686" fmla="*/ 1652002 w 4758517"/>
              <a:gd name="connsiteY686" fmla="*/ 182394 h 200050"/>
              <a:gd name="connsiteX687" fmla="*/ 1655637 w 4758517"/>
              <a:gd name="connsiteY687" fmla="*/ 173170 h 200050"/>
              <a:gd name="connsiteX688" fmla="*/ 1657033 w 4758517"/>
              <a:gd name="connsiteY688" fmla="*/ 152499 h 200050"/>
              <a:gd name="connsiteX689" fmla="*/ 1661908 w 4758517"/>
              <a:gd name="connsiteY689" fmla="*/ 155020 h 200050"/>
              <a:gd name="connsiteX690" fmla="*/ 1667113 w 4758517"/>
              <a:gd name="connsiteY690" fmla="*/ 156883 h 200050"/>
              <a:gd name="connsiteX691" fmla="*/ 1661772 w 4758517"/>
              <a:gd name="connsiteY691" fmla="*/ 186952 h 200050"/>
              <a:gd name="connsiteX692" fmla="*/ 1644762 w 4758517"/>
              <a:gd name="connsiteY692" fmla="*/ 194338 h 200050"/>
              <a:gd name="connsiteX693" fmla="*/ 1604223 w 4758517"/>
              <a:gd name="connsiteY693" fmla="*/ 194338 h 200050"/>
              <a:gd name="connsiteX694" fmla="*/ 1585789 w 4758517"/>
              <a:gd name="connsiteY694" fmla="*/ 190975 h 200050"/>
              <a:gd name="connsiteX695" fmla="*/ 1580996 w 4758517"/>
              <a:gd name="connsiteY695" fmla="*/ 177271 h 200050"/>
              <a:gd name="connsiteX696" fmla="*/ 1580996 w 4758517"/>
              <a:gd name="connsiteY696" fmla="*/ 119835 h 200050"/>
              <a:gd name="connsiteX697" fmla="*/ 1566971 w 4758517"/>
              <a:gd name="connsiteY697" fmla="*/ 119835 h 200050"/>
              <a:gd name="connsiteX698" fmla="*/ 1551640 w 4758517"/>
              <a:gd name="connsiteY698" fmla="*/ 152343 h 200050"/>
              <a:gd name="connsiteX699" fmla="*/ 1523795 w 4758517"/>
              <a:gd name="connsiteY699" fmla="*/ 178219 h 200050"/>
              <a:gd name="connsiteX700" fmla="*/ 1479101 w 4758517"/>
              <a:gd name="connsiteY700" fmla="*/ 196530 h 200050"/>
              <a:gd name="connsiteX701" fmla="*/ 1476444 w 4758517"/>
              <a:gd name="connsiteY701" fmla="*/ 191798 h 200050"/>
              <a:gd name="connsiteX702" fmla="*/ 1472966 w 4758517"/>
              <a:gd name="connsiteY702" fmla="*/ 187564 h 200050"/>
              <a:gd name="connsiteX703" fmla="*/ 1515046 w 4758517"/>
              <a:gd name="connsiteY703" fmla="*/ 171422 h 200050"/>
              <a:gd name="connsiteX704" fmla="*/ 1541399 w 4758517"/>
              <a:gd name="connsiteY704" fmla="*/ 148552 h 200050"/>
              <a:gd name="connsiteX705" fmla="*/ 1556015 w 4758517"/>
              <a:gd name="connsiteY705" fmla="*/ 119835 h 200050"/>
              <a:gd name="connsiteX706" fmla="*/ 1495316 w 4758517"/>
              <a:gd name="connsiteY706" fmla="*/ 119835 h 200050"/>
              <a:gd name="connsiteX707" fmla="*/ 1495316 w 4758517"/>
              <a:gd name="connsiteY707" fmla="*/ 64618 h 200050"/>
              <a:gd name="connsiteX708" fmla="*/ 1487373 w 4758517"/>
              <a:gd name="connsiteY708" fmla="*/ 71138 h 200050"/>
              <a:gd name="connsiteX709" fmla="*/ 1479101 w 4758517"/>
              <a:gd name="connsiteY709" fmla="*/ 77331 h 200050"/>
              <a:gd name="connsiteX710" fmla="*/ 1475486 w 4758517"/>
              <a:gd name="connsiteY710" fmla="*/ 73384 h 200050"/>
              <a:gd name="connsiteX711" fmla="*/ 1471212 w 4758517"/>
              <a:gd name="connsiteY711" fmla="*/ 70095 h 200050"/>
              <a:gd name="connsiteX712" fmla="*/ 1510519 w 4758517"/>
              <a:gd name="connsiteY712" fmla="*/ 35845 h 200050"/>
              <a:gd name="connsiteX713" fmla="*/ 1535855 w 4758517"/>
              <a:gd name="connsiteY713" fmla="*/ 438 h 200050"/>
              <a:gd name="connsiteX714" fmla="*/ 288579 w 4758517"/>
              <a:gd name="connsiteY714" fmla="*/ 438 h 200050"/>
              <a:gd name="connsiteX715" fmla="*/ 298001 w 4758517"/>
              <a:gd name="connsiteY715" fmla="*/ 3506 h 200050"/>
              <a:gd name="connsiteX716" fmla="*/ 292577 w 4758517"/>
              <a:gd name="connsiteY716" fmla="*/ 13421 h 200050"/>
              <a:gd name="connsiteX717" fmla="*/ 286168 w 4758517"/>
              <a:gd name="connsiteY717" fmla="*/ 23008 h 200050"/>
              <a:gd name="connsiteX718" fmla="*/ 422027 w 4758517"/>
              <a:gd name="connsiteY718" fmla="*/ 23008 h 200050"/>
              <a:gd name="connsiteX719" fmla="*/ 422027 w 4758517"/>
              <a:gd name="connsiteY719" fmla="*/ 32403 h 200050"/>
              <a:gd name="connsiteX720" fmla="*/ 279375 w 4758517"/>
              <a:gd name="connsiteY720" fmla="*/ 32403 h 200050"/>
              <a:gd name="connsiteX721" fmla="*/ 262995 w 4758517"/>
              <a:gd name="connsiteY721" fmla="*/ 50547 h 200050"/>
              <a:gd name="connsiteX722" fmla="*/ 245629 w 4758517"/>
              <a:gd name="connsiteY722" fmla="*/ 65722 h 200050"/>
              <a:gd name="connsiteX723" fmla="*/ 242671 w 4758517"/>
              <a:gd name="connsiteY723" fmla="*/ 61224 h 200050"/>
              <a:gd name="connsiteX724" fmla="*/ 239055 w 4758517"/>
              <a:gd name="connsiteY724" fmla="*/ 56732 h 200050"/>
              <a:gd name="connsiteX725" fmla="*/ 266858 w 4758517"/>
              <a:gd name="connsiteY725" fmla="*/ 31876 h 200050"/>
              <a:gd name="connsiteX726" fmla="*/ 288579 w 4758517"/>
              <a:gd name="connsiteY726" fmla="*/ 438 h 200050"/>
              <a:gd name="connsiteX727" fmla="*/ 4408734 w 4758517"/>
              <a:gd name="connsiteY727" fmla="*/ 425 h 200050"/>
              <a:gd name="connsiteX728" fmla="*/ 4417718 w 4758517"/>
              <a:gd name="connsiteY728" fmla="*/ 4588 h 200050"/>
              <a:gd name="connsiteX729" fmla="*/ 4414294 w 4758517"/>
              <a:gd name="connsiteY729" fmla="*/ 9600 h 200050"/>
              <a:gd name="connsiteX730" fmla="*/ 4410706 w 4758517"/>
              <a:gd name="connsiteY730" fmla="*/ 14449 h 200050"/>
              <a:gd name="connsiteX731" fmla="*/ 4452477 w 4758517"/>
              <a:gd name="connsiteY731" fmla="*/ 50824 h 200050"/>
              <a:gd name="connsiteX732" fmla="*/ 4504931 w 4758517"/>
              <a:gd name="connsiteY732" fmla="*/ 79310 h 200050"/>
              <a:gd name="connsiteX733" fmla="*/ 4500630 w 4758517"/>
              <a:gd name="connsiteY733" fmla="*/ 83583 h 200050"/>
              <a:gd name="connsiteX734" fmla="*/ 4497480 w 4758517"/>
              <a:gd name="connsiteY734" fmla="*/ 88513 h 200050"/>
              <a:gd name="connsiteX735" fmla="*/ 4446532 w 4758517"/>
              <a:gd name="connsiteY735" fmla="*/ 59096 h 200050"/>
              <a:gd name="connsiteX736" fmla="*/ 4404789 w 4758517"/>
              <a:gd name="connsiteY736" fmla="*/ 22118 h 200050"/>
              <a:gd name="connsiteX737" fmla="*/ 4363073 w 4758517"/>
              <a:gd name="connsiteY737" fmla="*/ 61068 h 200050"/>
              <a:gd name="connsiteX738" fmla="*/ 4312316 w 4758517"/>
              <a:gd name="connsiteY738" fmla="*/ 89828 h 200050"/>
              <a:gd name="connsiteX739" fmla="*/ 4309085 w 4758517"/>
              <a:gd name="connsiteY739" fmla="*/ 85473 h 200050"/>
              <a:gd name="connsiteX740" fmla="*/ 4304868 w 4758517"/>
              <a:gd name="connsiteY740" fmla="*/ 81282 h 200050"/>
              <a:gd name="connsiteX741" fmla="*/ 4364525 w 4758517"/>
              <a:gd name="connsiteY741" fmla="*/ 47263 h 200050"/>
              <a:gd name="connsiteX742" fmla="*/ 4408734 w 4758517"/>
              <a:gd name="connsiteY742" fmla="*/ 425 h 200050"/>
              <a:gd name="connsiteX743" fmla="*/ 4197878 w 4758517"/>
              <a:gd name="connsiteY743" fmla="*/ 219 h 200050"/>
              <a:gd name="connsiteX744" fmla="*/ 4214559 w 4758517"/>
              <a:gd name="connsiteY744" fmla="*/ 7560 h 200050"/>
              <a:gd name="connsiteX745" fmla="*/ 4228117 w 4758517"/>
              <a:gd name="connsiteY745" fmla="*/ 16215 h 200050"/>
              <a:gd name="connsiteX746" fmla="*/ 4221981 w 4758517"/>
              <a:gd name="connsiteY746" fmla="*/ 23008 h 200050"/>
              <a:gd name="connsiteX747" fmla="*/ 4208314 w 4758517"/>
              <a:gd name="connsiteY747" fmla="*/ 14024 h 200050"/>
              <a:gd name="connsiteX748" fmla="*/ 4191523 w 4758517"/>
              <a:gd name="connsiteY748" fmla="*/ 6354 h 200050"/>
              <a:gd name="connsiteX749" fmla="*/ 4606662 w 4758517"/>
              <a:gd name="connsiteY749" fmla="*/ 0 h 200050"/>
              <a:gd name="connsiteX750" fmla="*/ 4617836 w 4758517"/>
              <a:gd name="connsiteY750" fmla="*/ 1972 h 200050"/>
              <a:gd name="connsiteX751" fmla="*/ 4611509 w 4758517"/>
              <a:gd name="connsiteY751" fmla="*/ 13339 h 200050"/>
              <a:gd name="connsiteX752" fmla="*/ 4604032 w 4758517"/>
              <a:gd name="connsiteY752" fmla="*/ 25199 h 200050"/>
              <a:gd name="connsiteX753" fmla="*/ 4662319 w 4758517"/>
              <a:gd name="connsiteY753" fmla="*/ 25199 h 200050"/>
              <a:gd name="connsiteX754" fmla="*/ 4656978 w 4758517"/>
              <a:gd name="connsiteY754" fmla="*/ 14024 h 200050"/>
              <a:gd name="connsiteX755" fmla="*/ 4650487 w 4758517"/>
              <a:gd name="connsiteY755" fmla="*/ 2849 h 200050"/>
              <a:gd name="connsiteX756" fmla="*/ 4659910 w 4758517"/>
              <a:gd name="connsiteY756" fmla="*/ 0 h 200050"/>
              <a:gd name="connsiteX757" fmla="*/ 4667634 w 4758517"/>
              <a:gd name="connsiteY757" fmla="*/ 12928 h 200050"/>
              <a:gd name="connsiteX758" fmla="*/ 4673714 w 4758517"/>
              <a:gd name="connsiteY758" fmla="*/ 25199 h 200050"/>
              <a:gd name="connsiteX759" fmla="*/ 4739672 w 4758517"/>
              <a:gd name="connsiteY759" fmla="*/ 25199 h 200050"/>
              <a:gd name="connsiteX760" fmla="*/ 4739672 w 4758517"/>
              <a:gd name="connsiteY760" fmla="*/ 34376 h 200050"/>
              <a:gd name="connsiteX761" fmla="*/ 4666483 w 4758517"/>
              <a:gd name="connsiteY761" fmla="*/ 34376 h 200050"/>
              <a:gd name="connsiteX762" fmla="*/ 4666483 w 4758517"/>
              <a:gd name="connsiteY762" fmla="*/ 52371 h 200050"/>
              <a:gd name="connsiteX763" fmla="*/ 4731344 w 4758517"/>
              <a:gd name="connsiteY763" fmla="*/ 52371 h 200050"/>
              <a:gd name="connsiteX764" fmla="*/ 4731344 w 4758517"/>
              <a:gd name="connsiteY764" fmla="*/ 60889 h 200050"/>
              <a:gd name="connsiteX765" fmla="*/ 4666483 w 4758517"/>
              <a:gd name="connsiteY765" fmla="*/ 60889 h 200050"/>
              <a:gd name="connsiteX766" fmla="*/ 4666483 w 4758517"/>
              <a:gd name="connsiteY766" fmla="*/ 78666 h 200050"/>
              <a:gd name="connsiteX767" fmla="*/ 4732222 w 4758517"/>
              <a:gd name="connsiteY767" fmla="*/ 78666 h 200050"/>
              <a:gd name="connsiteX768" fmla="*/ 4732222 w 4758517"/>
              <a:gd name="connsiteY768" fmla="*/ 87185 h 200050"/>
              <a:gd name="connsiteX769" fmla="*/ 4666483 w 4758517"/>
              <a:gd name="connsiteY769" fmla="*/ 87185 h 200050"/>
              <a:gd name="connsiteX770" fmla="*/ 4666483 w 4758517"/>
              <a:gd name="connsiteY770" fmla="*/ 105839 h 200050"/>
              <a:gd name="connsiteX771" fmla="*/ 4747779 w 4758517"/>
              <a:gd name="connsiteY771" fmla="*/ 105839 h 200050"/>
              <a:gd name="connsiteX772" fmla="*/ 4747779 w 4758517"/>
              <a:gd name="connsiteY772" fmla="*/ 115014 h 200050"/>
              <a:gd name="connsiteX773" fmla="*/ 4597896 w 4758517"/>
              <a:gd name="connsiteY773" fmla="*/ 115014 h 200050"/>
              <a:gd name="connsiteX774" fmla="*/ 4597896 w 4758517"/>
              <a:gd name="connsiteY774" fmla="*/ 122256 h 200050"/>
              <a:gd name="connsiteX775" fmla="*/ 4587597 w 4758517"/>
              <a:gd name="connsiteY775" fmla="*/ 122256 h 200050"/>
              <a:gd name="connsiteX776" fmla="*/ 4587597 w 4758517"/>
              <a:gd name="connsiteY776" fmla="*/ 47104 h 200050"/>
              <a:gd name="connsiteX777" fmla="*/ 4563932 w 4758517"/>
              <a:gd name="connsiteY777" fmla="*/ 70546 h 200050"/>
              <a:gd name="connsiteX778" fmla="*/ 4560234 w 4758517"/>
              <a:gd name="connsiteY778" fmla="*/ 66953 h 200050"/>
              <a:gd name="connsiteX779" fmla="*/ 4556042 w 4758517"/>
              <a:gd name="connsiteY779" fmla="*/ 64182 h 200050"/>
              <a:gd name="connsiteX780" fmla="*/ 4586856 w 4758517"/>
              <a:gd name="connsiteY780" fmla="*/ 32259 h 200050"/>
              <a:gd name="connsiteX781" fmla="*/ 4606662 w 4758517"/>
              <a:gd name="connsiteY781" fmla="*/ 0 h 2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Lst>
            <a:rect l="l" t="t" r="r" b="b"/>
            <a:pathLst>
              <a:path w="4758517" h="200050">
                <a:moveTo>
                  <a:pt x="1826200" y="159716"/>
                </a:moveTo>
                <a:cubicBezTo>
                  <a:pt x="1835701" y="162398"/>
                  <a:pt x="1845648" y="165482"/>
                  <a:pt x="1856042" y="168968"/>
                </a:cubicBezTo>
                <a:cubicBezTo>
                  <a:pt x="1866436" y="172454"/>
                  <a:pt x="1876366" y="176025"/>
                  <a:pt x="1885835" y="179681"/>
                </a:cubicBezTo>
                <a:cubicBezTo>
                  <a:pt x="1895303" y="183337"/>
                  <a:pt x="1903401" y="186762"/>
                  <a:pt x="1910126" y="189956"/>
                </a:cubicBezTo>
                <a:lnTo>
                  <a:pt x="1903990" y="198939"/>
                </a:lnTo>
                <a:cubicBezTo>
                  <a:pt x="1897623" y="195669"/>
                  <a:pt x="1889759" y="192131"/>
                  <a:pt x="1880398" y="188325"/>
                </a:cubicBezTo>
                <a:cubicBezTo>
                  <a:pt x="1871036" y="184518"/>
                  <a:pt x="1861126" y="180785"/>
                  <a:pt x="1850669" y="177125"/>
                </a:cubicBezTo>
                <a:cubicBezTo>
                  <a:pt x="1840212" y="173465"/>
                  <a:pt x="1830157" y="170218"/>
                  <a:pt x="1820503" y="167385"/>
                </a:cubicBezTo>
                <a:close/>
                <a:moveTo>
                  <a:pt x="3174933" y="149650"/>
                </a:moveTo>
                <a:cubicBezTo>
                  <a:pt x="3183546" y="153520"/>
                  <a:pt x="3192495" y="157880"/>
                  <a:pt x="3201780" y="162732"/>
                </a:cubicBezTo>
                <a:cubicBezTo>
                  <a:pt x="3211066" y="167584"/>
                  <a:pt x="3219853" y="172498"/>
                  <a:pt x="3228140" y="177471"/>
                </a:cubicBezTo>
                <a:cubicBezTo>
                  <a:pt x="3236428" y="182445"/>
                  <a:pt x="3243381" y="187049"/>
                  <a:pt x="3248998" y="191284"/>
                </a:cubicBezTo>
                <a:lnTo>
                  <a:pt x="3242424" y="199611"/>
                </a:lnTo>
                <a:cubicBezTo>
                  <a:pt x="3236881" y="195445"/>
                  <a:pt x="3230000" y="190824"/>
                  <a:pt x="3221778" y="185749"/>
                </a:cubicBezTo>
                <a:cubicBezTo>
                  <a:pt x="3213556" y="180674"/>
                  <a:pt x="3204824" y="175599"/>
                  <a:pt x="3195580" y="170524"/>
                </a:cubicBezTo>
                <a:cubicBezTo>
                  <a:pt x="3186336" y="165449"/>
                  <a:pt x="3177408" y="160828"/>
                  <a:pt x="3168798" y="156662"/>
                </a:cubicBezTo>
                <a:close/>
                <a:moveTo>
                  <a:pt x="4076481" y="149215"/>
                </a:moveTo>
                <a:lnTo>
                  <a:pt x="4085464" y="153161"/>
                </a:lnTo>
                <a:cubicBezTo>
                  <a:pt x="4082352" y="159211"/>
                  <a:pt x="4078828" y="165850"/>
                  <a:pt x="4074892" y="173077"/>
                </a:cubicBezTo>
                <a:cubicBezTo>
                  <a:pt x="4070957" y="180304"/>
                  <a:pt x="4066885" y="186666"/>
                  <a:pt x="4062676" y="192163"/>
                </a:cubicBezTo>
                <a:lnTo>
                  <a:pt x="4053034" y="188010"/>
                </a:lnTo>
                <a:cubicBezTo>
                  <a:pt x="4057708" y="182600"/>
                  <a:pt x="4062110" y="176270"/>
                  <a:pt x="4066236" y="169024"/>
                </a:cubicBezTo>
                <a:cubicBezTo>
                  <a:pt x="4070364" y="161777"/>
                  <a:pt x="4073778" y="155174"/>
                  <a:pt x="4076481" y="149215"/>
                </a:cubicBezTo>
                <a:close/>
                <a:moveTo>
                  <a:pt x="4218914" y="144404"/>
                </a:moveTo>
                <a:cubicBezTo>
                  <a:pt x="4223986" y="150760"/>
                  <a:pt x="4228798" y="157607"/>
                  <a:pt x="4233348" y="164947"/>
                </a:cubicBezTo>
                <a:cubicBezTo>
                  <a:pt x="4237901" y="172288"/>
                  <a:pt x="4241342" y="178808"/>
                  <a:pt x="4243676" y="184505"/>
                </a:cubicBezTo>
                <a:lnTo>
                  <a:pt x="4234033" y="188449"/>
                </a:lnTo>
                <a:cubicBezTo>
                  <a:pt x="4231705" y="182747"/>
                  <a:pt x="4228309" y="176183"/>
                  <a:pt x="4223844" y="168755"/>
                </a:cubicBezTo>
                <a:cubicBezTo>
                  <a:pt x="4219380" y="161328"/>
                  <a:pt x="4214668" y="154379"/>
                  <a:pt x="4209710" y="147910"/>
                </a:cubicBezTo>
                <a:close/>
                <a:moveTo>
                  <a:pt x="4099928" y="142213"/>
                </a:moveTo>
                <a:lnTo>
                  <a:pt x="4110446" y="142213"/>
                </a:lnTo>
                <a:lnTo>
                  <a:pt x="4110446" y="181437"/>
                </a:lnTo>
                <a:cubicBezTo>
                  <a:pt x="4110249" y="184126"/>
                  <a:pt x="4111299" y="185980"/>
                  <a:pt x="4113595" y="186998"/>
                </a:cubicBezTo>
                <a:cubicBezTo>
                  <a:pt x="4115892" y="188015"/>
                  <a:pt x="4120613" y="188499"/>
                  <a:pt x="4127757" y="188449"/>
                </a:cubicBezTo>
                <a:lnTo>
                  <a:pt x="4182758" y="188449"/>
                </a:lnTo>
                <a:cubicBezTo>
                  <a:pt x="4188806" y="188787"/>
                  <a:pt x="4192814" y="187235"/>
                  <a:pt x="4194782" y="183793"/>
                </a:cubicBezTo>
                <a:cubicBezTo>
                  <a:pt x="4196750" y="180350"/>
                  <a:pt x="4197854" y="172991"/>
                  <a:pt x="4198097" y="161716"/>
                </a:cubicBezTo>
                <a:cubicBezTo>
                  <a:pt x="4199571" y="162610"/>
                  <a:pt x="4201224" y="163395"/>
                  <a:pt x="4203054" y="164071"/>
                </a:cubicBezTo>
                <a:cubicBezTo>
                  <a:pt x="4204885" y="164747"/>
                  <a:pt x="4206592" y="165203"/>
                  <a:pt x="4208176" y="165441"/>
                </a:cubicBezTo>
                <a:cubicBezTo>
                  <a:pt x="4207679" y="178273"/>
                  <a:pt x="4205771" y="186885"/>
                  <a:pt x="4202452" y="191280"/>
                </a:cubicBezTo>
                <a:cubicBezTo>
                  <a:pt x="4199133" y="195675"/>
                  <a:pt x="4192787" y="197717"/>
                  <a:pt x="4183415" y="197406"/>
                </a:cubicBezTo>
                <a:lnTo>
                  <a:pt x="4127976" y="197406"/>
                </a:lnTo>
                <a:cubicBezTo>
                  <a:pt x="4117124" y="197561"/>
                  <a:pt x="4109684" y="196540"/>
                  <a:pt x="4105652" y="194345"/>
                </a:cubicBezTo>
                <a:cubicBezTo>
                  <a:pt x="4101621" y="192149"/>
                  <a:pt x="4099713" y="187847"/>
                  <a:pt x="4099928" y="181437"/>
                </a:cubicBezTo>
                <a:close/>
                <a:moveTo>
                  <a:pt x="292085" y="137365"/>
                </a:moveTo>
                <a:cubicBezTo>
                  <a:pt x="297704" y="143388"/>
                  <a:pt x="304378" y="148877"/>
                  <a:pt x="312107" y="153832"/>
                </a:cubicBezTo>
                <a:cubicBezTo>
                  <a:pt x="319836" y="158786"/>
                  <a:pt x="328428" y="163234"/>
                  <a:pt x="337882" y="167175"/>
                </a:cubicBezTo>
                <a:cubicBezTo>
                  <a:pt x="347469" y="163234"/>
                  <a:pt x="356289" y="158786"/>
                  <a:pt x="364342" y="153832"/>
                </a:cubicBezTo>
                <a:cubicBezTo>
                  <a:pt x="372395" y="148877"/>
                  <a:pt x="379352" y="143388"/>
                  <a:pt x="385214" y="137365"/>
                </a:cubicBezTo>
                <a:close/>
                <a:moveTo>
                  <a:pt x="4140685" y="133654"/>
                </a:moveTo>
                <a:cubicBezTo>
                  <a:pt x="4146260" y="138795"/>
                  <a:pt x="4151874" y="144512"/>
                  <a:pt x="4157531" y="150804"/>
                </a:cubicBezTo>
                <a:cubicBezTo>
                  <a:pt x="4163187" y="157097"/>
                  <a:pt x="4167652" y="162704"/>
                  <a:pt x="4170924" y="167627"/>
                </a:cubicBezTo>
                <a:lnTo>
                  <a:pt x="4161721" y="172668"/>
                </a:lnTo>
                <a:cubicBezTo>
                  <a:pt x="4158690" y="167763"/>
                  <a:pt x="4154454" y="162120"/>
                  <a:pt x="4149012" y="155736"/>
                </a:cubicBezTo>
                <a:cubicBezTo>
                  <a:pt x="4143571" y="149352"/>
                  <a:pt x="4138019" y="143379"/>
                  <a:pt x="4132358" y="137818"/>
                </a:cubicBezTo>
                <a:close/>
                <a:moveTo>
                  <a:pt x="1811956" y="129696"/>
                </a:moveTo>
                <a:lnTo>
                  <a:pt x="1822694" y="129696"/>
                </a:lnTo>
                <a:cubicBezTo>
                  <a:pt x="1820340" y="143923"/>
                  <a:pt x="1815722" y="155691"/>
                  <a:pt x="1808841" y="164999"/>
                </a:cubicBezTo>
                <a:cubicBezTo>
                  <a:pt x="1801958" y="174309"/>
                  <a:pt x="1791594" y="181694"/>
                  <a:pt x="1777749" y="187156"/>
                </a:cubicBezTo>
                <a:cubicBezTo>
                  <a:pt x="1763903" y="192617"/>
                  <a:pt x="1745358" y="196691"/>
                  <a:pt x="1722114" y="199378"/>
                </a:cubicBezTo>
                <a:cubicBezTo>
                  <a:pt x="1721744" y="197991"/>
                  <a:pt x="1721115" y="196438"/>
                  <a:pt x="1720225" y="194722"/>
                </a:cubicBezTo>
                <a:cubicBezTo>
                  <a:pt x="1719334" y="193005"/>
                  <a:pt x="1718430" y="191563"/>
                  <a:pt x="1717512" y="190394"/>
                </a:cubicBezTo>
                <a:cubicBezTo>
                  <a:pt x="1739946" y="188131"/>
                  <a:pt x="1757701" y="184622"/>
                  <a:pt x="1770776" y="179868"/>
                </a:cubicBezTo>
                <a:cubicBezTo>
                  <a:pt x="1783853" y="175113"/>
                  <a:pt x="1793508" y="168666"/>
                  <a:pt x="1799742" y="160528"/>
                </a:cubicBezTo>
                <a:cubicBezTo>
                  <a:pt x="1805976" y="152389"/>
                  <a:pt x="1810048" y="142112"/>
                  <a:pt x="1811956" y="129696"/>
                </a:cubicBezTo>
                <a:close/>
                <a:moveTo>
                  <a:pt x="4349568" y="122697"/>
                </a:moveTo>
                <a:lnTo>
                  <a:pt x="4349568" y="174631"/>
                </a:lnTo>
                <a:lnTo>
                  <a:pt x="4460448" y="174631"/>
                </a:lnTo>
                <a:lnTo>
                  <a:pt x="4460448" y="122697"/>
                </a:lnTo>
                <a:close/>
                <a:moveTo>
                  <a:pt x="4651802" y="117428"/>
                </a:moveTo>
                <a:lnTo>
                  <a:pt x="4662100" y="117428"/>
                </a:lnTo>
                <a:lnTo>
                  <a:pt x="4662100" y="134106"/>
                </a:lnTo>
                <a:lnTo>
                  <a:pt x="4754353" y="134106"/>
                </a:lnTo>
                <a:lnTo>
                  <a:pt x="4754353" y="143501"/>
                </a:lnTo>
                <a:lnTo>
                  <a:pt x="4673714" y="143501"/>
                </a:lnTo>
                <a:cubicBezTo>
                  <a:pt x="4680909" y="149531"/>
                  <a:pt x="4689212" y="155220"/>
                  <a:pt x="4698622" y="160569"/>
                </a:cubicBezTo>
                <a:cubicBezTo>
                  <a:pt x="4708032" y="165917"/>
                  <a:pt x="4717893" y="170681"/>
                  <a:pt x="4728204" y="174860"/>
                </a:cubicBezTo>
                <a:cubicBezTo>
                  <a:pt x="4738515" y="179040"/>
                  <a:pt x="4748619" y="182391"/>
                  <a:pt x="4758517" y="184916"/>
                </a:cubicBezTo>
                <a:cubicBezTo>
                  <a:pt x="4757274" y="186180"/>
                  <a:pt x="4756033" y="187650"/>
                  <a:pt x="4754792" y="189325"/>
                </a:cubicBezTo>
                <a:cubicBezTo>
                  <a:pt x="4753550" y="191001"/>
                  <a:pt x="4752527" y="192526"/>
                  <a:pt x="4751724" y="193900"/>
                </a:cubicBezTo>
                <a:cubicBezTo>
                  <a:pt x="4741365" y="190855"/>
                  <a:pt x="4730698" y="186865"/>
                  <a:pt x="4719722" y="181929"/>
                </a:cubicBezTo>
                <a:cubicBezTo>
                  <a:pt x="4708748" y="176993"/>
                  <a:pt x="4698260" y="171412"/>
                  <a:pt x="4688258" y="165186"/>
                </a:cubicBezTo>
                <a:cubicBezTo>
                  <a:pt x="4678256" y="158960"/>
                  <a:pt x="4669537" y="152389"/>
                  <a:pt x="4662100" y="145473"/>
                </a:cubicBezTo>
                <a:lnTo>
                  <a:pt x="4662100" y="198939"/>
                </a:lnTo>
                <a:lnTo>
                  <a:pt x="4651802" y="198939"/>
                </a:lnTo>
                <a:lnTo>
                  <a:pt x="4651802" y="145253"/>
                </a:lnTo>
                <a:cubicBezTo>
                  <a:pt x="4644359" y="152461"/>
                  <a:pt x="4635676" y="159303"/>
                  <a:pt x="4625749" y="165779"/>
                </a:cubicBezTo>
                <a:cubicBezTo>
                  <a:pt x="4615824" y="172255"/>
                  <a:pt x="4605484" y="178074"/>
                  <a:pt x="4594730" y="183236"/>
                </a:cubicBezTo>
                <a:cubicBezTo>
                  <a:pt x="4583976" y="188397"/>
                  <a:pt x="4573638" y="192609"/>
                  <a:pt x="4563712" y="195872"/>
                </a:cubicBezTo>
                <a:cubicBezTo>
                  <a:pt x="4562698" y="194384"/>
                  <a:pt x="4561548" y="192814"/>
                  <a:pt x="4560260" y="191161"/>
                </a:cubicBezTo>
                <a:cubicBezTo>
                  <a:pt x="4558974" y="189508"/>
                  <a:pt x="4557713" y="188157"/>
                  <a:pt x="4556480" y="187107"/>
                </a:cubicBezTo>
                <a:cubicBezTo>
                  <a:pt x="4566090" y="184357"/>
                  <a:pt x="4575967" y="180751"/>
                  <a:pt x="4586112" y="176288"/>
                </a:cubicBezTo>
                <a:cubicBezTo>
                  <a:pt x="4596256" y="171826"/>
                  <a:pt x="4605987" y="166792"/>
                  <a:pt x="4615304" y="161185"/>
                </a:cubicBezTo>
                <a:cubicBezTo>
                  <a:pt x="4624622" y="155578"/>
                  <a:pt x="4632844" y="149683"/>
                  <a:pt x="4639968" y="143501"/>
                </a:cubicBezTo>
                <a:lnTo>
                  <a:pt x="4560644" y="143501"/>
                </a:lnTo>
                <a:lnTo>
                  <a:pt x="4560644" y="134106"/>
                </a:lnTo>
                <a:lnTo>
                  <a:pt x="4651802" y="134106"/>
                </a:lnTo>
                <a:close/>
                <a:moveTo>
                  <a:pt x="4338832" y="113056"/>
                </a:moveTo>
                <a:lnTo>
                  <a:pt x="4471184" y="113056"/>
                </a:lnTo>
                <a:lnTo>
                  <a:pt x="4471184" y="197639"/>
                </a:lnTo>
                <a:lnTo>
                  <a:pt x="4460448" y="197639"/>
                </a:lnTo>
                <a:lnTo>
                  <a:pt x="4460448" y="184711"/>
                </a:lnTo>
                <a:lnTo>
                  <a:pt x="4349568" y="184711"/>
                </a:lnTo>
                <a:lnTo>
                  <a:pt x="4349568" y="198515"/>
                </a:lnTo>
                <a:lnTo>
                  <a:pt x="4338832" y="198515"/>
                </a:lnTo>
                <a:close/>
                <a:moveTo>
                  <a:pt x="2236627" y="112399"/>
                </a:moveTo>
                <a:lnTo>
                  <a:pt x="2236627" y="152279"/>
                </a:lnTo>
                <a:cubicBezTo>
                  <a:pt x="2243442" y="151188"/>
                  <a:pt x="2250573" y="150029"/>
                  <a:pt x="2258019" y="148801"/>
                </a:cubicBezTo>
                <a:cubicBezTo>
                  <a:pt x="2265465" y="147573"/>
                  <a:pt x="2273089" y="146249"/>
                  <a:pt x="2280890" y="144829"/>
                </a:cubicBezTo>
                <a:lnTo>
                  <a:pt x="2280890" y="112399"/>
                </a:lnTo>
                <a:close/>
                <a:moveTo>
                  <a:pt x="1748848" y="110221"/>
                </a:moveTo>
                <a:lnTo>
                  <a:pt x="1884049" y="110221"/>
                </a:lnTo>
                <a:lnTo>
                  <a:pt x="1884049" y="170234"/>
                </a:lnTo>
                <a:lnTo>
                  <a:pt x="1873532" y="170234"/>
                </a:lnTo>
                <a:lnTo>
                  <a:pt x="1873532" y="119616"/>
                </a:lnTo>
                <a:lnTo>
                  <a:pt x="1758927" y="119616"/>
                </a:lnTo>
                <a:lnTo>
                  <a:pt x="1758927" y="171330"/>
                </a:lnTo>
                <a:lnTo>
                  <a:pt x="1748848" y="171330"/>
                </a:lnTo>
                <a:close/>
                <a:moveTo>
                  <a:pt x="3962698" y="106482"/>
                </a:moveTo>
                <a:lnTo>
                  <a:pt x="3971682" y="111960"/>
                </a:lnTo>
                <a:cubicBezTo>
                  <a:pt x="3968213" y="118589"/>
                  <a:pt x="3964524" y="125382"/>
                  <a:pt x="3960616" y="132339"/>
                </a:cubicBezTo>
                <a:cubicBezTo>
                  <a:pt x="3956709" y="139296"/>
                  <a:pt x="3953020" y="145432"/>
                  <a:pt x="3949550" y="150746"/>
                </a:cubicBezTo>
                <a:lnTo>
                  <a:pt x="3941662" y="145925"/>
                </a:lnTo>
                <a:cubicBezTo>
                  <a:pt x="3945195" y="140433"/>
                  <a:pt x="3948921" y="134051"/>
                  <a:pt x="3952838" y="126779"/>
                </a:cubicBezTo>
                <a:cubicBezTo>
                  <a:pt x="3956754" y="119506"/>
                  <a:pt x="3960042" y="112741"/>
                  <a:pt x="3962698" y="106482"/>
                </a:cubicBezTo>
                <a:close/>
                <a:moveTo>
                  <a:pt x="3835166" y="106482"/>
                </a:moveTo>
                <a:lnTo>
                  <a:pt x="3844369" y="110426"/>
                </a:lnTo>
                <a:cubicBezTo>
                  <a:pt x="3841854" y="116986"/>
                  <a:pt x="3838777" y="123807"/>
                  <a:pt x="3835138" y="130887"/>
                </a:cubicBezTo>
                <a:cubicBezTo>
                  <a:pt x="3831500" y="137968"/>
                  <a:pt x="3827273" y="144076"/>
                  <a:pt x="3822456" y="149212"/>
                </a:cubicBezTo>
                <a:lnTo>
                  <a:pt x="3813252" y="143953"/>
                </a:lnTo>
                <a:cubicBezTo>
                  <a:pt x="3818110" y="139132"/>
                  <a:pt x="3822420" y="133270"/>
                  <a:pt x="3826182" y="126368"/>
                </a:cubicBezTo>
                <a:cubicBezTo>
                  <a:pt x="3829943" y="119465"/>
                  <a:pt x="3832938" y="112836"/>
                  <a:pt x="3835166" y="106482"/>
                </a:cubicBezTo>
                <a:close/>
                <a:moveTo>
                  <a:pt x="3893234" y="92458"/>
                </a:moveTo>
                <a:lnTo>
                  <a:pt x="3904411" y="92458"/>
                </a:lnTo>
                <a:cubicBezTo>
                  <a:pt x="3903095" y="104984"/>
                  <a:pt x="3901124" y="116525"/>
                  <a:pt x="3898494" y="127080"/>
                </a:cubicBezTo>
                <a:cubicBezTo>
                  <a:pt x="3906159" y="144396"/>
                  <a:pt x="3918384" y="158191"/>
                  <a:pt x="3935170" y="168467"/>
                </a:cubicBezTo>
                <a:cubicBezTo>
                  <a:pt x="3951957" y="178744"/>
                  <a:pt x="3972673" y="185473"/>
                  <a:pt x="3997320" y="188655"/>
                </a:cubicBezTo>
                <a:cubicBezTo>
                  <a:pt x="3996179" y="189809"/>
                  <a:pt x="3995011" y="191279"/>
                  <a:pt x="3993815" y="193064"/>
                </a:cubicBezTo>
                <a:cubicBezTo>
                  <a:pt x="3992618" y="194850"/>
                  <a:pt x="3991670" y="196594"/>
                  <a:pt x="3990966" y="198296"/>
                </a:cubicBezTo>
                <a:cubicBezTo>
                  <a:pt x="3968026" y="194521"/>
                  <a:pt x="3948441" y="187829"/>
                  <a:pt x="3932212" y="178219"/>
                </a:cubicBezTo>
                <a:cubicBezTo>
                  <a:pt x="3915982" y="168609"/>
                  <a:pt x="3903355" y="155726"/>
                  <a:pt x="3894331" y="139570"/>
                </a:cubicBezTo>
                <a:cubicBezTo>
                  <a:pt x="3888779" y="154676"/>
                  <a:pt x="3879010" y="167249"/>
                  <a:pt x="3865022" y="177287"/>
                </a:cubicBezTo>
                <a:cubicBezTo>
                  <a:pt x="3851034" y="187326"/>
                  <a:pt x="3830638" y="194914"/>
                  <a:pt x="3803830" y="200050"/>
                </a:cubicBezTo>
                <a:cubicBezTo>
                  <a:pt x="3803364" y="198757"/>
                  <a:pt x="3802653" y="197233"/>
                  <a:pt x="3801694" y="195475"/>
                </a:cubicBezTo>
                <a:cubicBezTo>
                  <a:pt x="3800736" y="193717"/>
                  <a:pt x="3799694" y="192247"/>
                  <a:pt x="3798572" y="191065"/>
                </a:cubicBezTo>
                <a:cubicBezTo>
                  <a:pt x="3823653" y="186614"/>
                  <a:pt x="3842759" y="180007"/>
                  <a:pt x="3855886" y="171246"/>
                </a:cubicBezTo>
                <a:cubicBezTo>
                  <a:pt x="3869013" y="162485"/>
                  <a:pt x="3878184" y="151545"/>
                  <a:pt x="3883399" y="138426"/>
                </a:cubicBezTo>
                <a:cubicBezTo>
                  <a:pt x="3888613" y="125307"/>
                  <a:pt x="3891891" y="109984"/>
                  <a:pt x="3893234" y="92458"/>
                </a:cubicBezTo>
                <a:close/>
                <a:moveTo>
                  <a:pt x="4597896" y="87185"/>
                </a:moveTo>
                <a:lnTo>
                  <a:pt x="4597896" y="105839"/>
                </a:lnTo>
                <a:lnTo>
                  <a:pt x="4656184" y="105839"/>
                </a:lnTo>
                <a:lnTo>
                  <a:pt x="4656184" y="87185"/>
                </a:lnTo>
                <a:close/>
                <a:moveTo>
                  <a:pt x="286168" y="84556"/>
                </a:moveTo>
                <a:lnTo>
                  <a:pt x="286168" y="102989"/>
                </a:lnTo>
                <a:lnTo>
                  <a:pt x="395075" y="102989"/>
                </a:lnTo>
                <a:lnTo>
                  <a:pt x="395075" y="84556"/>
                </a:lnTo>
                <a:close/>
                <a:moveTo>
                  <a:pt x="4104968" y="82802"/>
                </a:moveTo>
                <a:lnTo>
                  <a:pt x="4104968" y="110002"/>
                </a:lnTo>
                <a:lnTo>
                  <a:pt x="4146820" y="110002"/>
                </a:lnTo>
                <a:lnTo>
                  <a:pt x="4146820" y="82802"/>
                </a:lnTo>
                <a:close/>
                <a:moveTo>
                  <a:pt x="3152802" y="79967"/>
                </a:moveTo>
                <a:lnTo>
                  <a:pt x="3163319" y="79967"/>
                </a:lnTo>
                <a:lnTo>
                  <a:pt x="3163319" y="120068"/>
                </a:lnTo>
                <a:cubicBezTo>
                  <a:pt x="3163499" y="127334"/>
                  <a:pt x="3162565" y="134605"/>
                  <a:pt x="3160515" y="141884"/>
                </a:cubicBezTo>
                <a:cubicBezTo>
                  <a:pt x="3158466" y="149164"/>
                  <a:pt x="3154224" y="156244"/>
                  <a:pt x="3147789" y="163126"/>
                </a:cubicBezTo>
                <a:cubicBezTo>
                  <a:pt x="3141353" y="170008"/>
                  <a:pt x="3131646" y="176486"/>
                  <a:pt x="3118668" y="182560"/>
                </a:cubicBezTo>
                <a:cubicBezTo>
                  <a:pt x="3105690" y="188634"/>
                  <a:pt x="3088362" y="194098"/>
                  <a:pt x="3066684" y="198954"/>
                </a:cubicBezTo>
                <a:cubicBezTo>
                  <a:pt x="3066081" y="197676"/>
                  <a:pt x="3065205" y="196178"/>
                  <a:pt x="3064055" y="194461"/>
                </a:cubicBezTo>
                <a:cubicBezTo>
                  <a:pt x="3062904" y="192745"/>
                  <a:pt x="3061808" y="191248"/>
                  <a:pt x="3060768" y="189970"/>
                </a:cubicBezTo>
                <a:cubicBezTo>
                  <a:pt x="3081678" y="185604"/>
                  <a:pt x="3098336" y="180667"/>
                  <a:pt x="3110739" y="175161"/>
                </a:cubicBezTo>
                <a:cubicBezTo>
                  <a:pt x="3123142" y="169655"/>
                  <a:pt x="3132370" y="163808"/>
                  <a:pt x="3138421" y="157621"/>
                </a:cubicBezTo>
                <a:cubicBezTo>
                  <a:pt x="3144472" y="151433"/>
                  <a:pt x="3148428" y="145135"/>
                  <a:pt x="3150285" y="138724"/>
                </a:cubicBezTo>
                <a:cubicBezTo>
                  <a:pt x="3152142" y="132314"/>
                  <a:pt x="3152981" y="126022"/>
                  <a:pt x="3152802" y="119849"/>
                </a:cubicBezTo>
                <a:close/>
                <a:moveTo>
                  <a:pt x="4095764" y="74284"/>
                </a:moveTo>
                <a:lnTo>
                  <a:pt x="4156024" y="74284"/>
                </a:lnTo>
                <a:lnTo>
                  <a:pt x="4156024" y="118520"/>
                </a:lnTo>
                <a:lnTo>
                  <a:pt x="4095764" y="118520"/>
                </a:lnTo>
                <a:close/>
                <a:moveTo>
                  <a:pt x="4348693" y="72517"/>
                </a:moveTo>
                <a:lnTo>
                  <a:pt x="4459352" y="72517"/>
                </a:lnTo>
                <a:lnTo>
                  <a:pt x="4459352" y="82378"/>
                </a:lnTo>
                <a:lnTo>
                  <a:pt x="4348693" y="82378"/>
                </a:lnTo>
                <a:close/>
                <a:moveTo>
                  <a:pt x="58480" y="69655"/>
                </a:moveTo>
                <a:lnTo>
                  <a:pt x="58480" y="127093"/>
                </a:lnTo>
                <a:lnTo>
                  <a:pt x="120301" y="127093"/>
                </a:lnTo>
                <a:lnTo>
                  <a:pt x="120301" y="69655"/>
                </a:lnTo>
                <a:close/>
                <a:moveTo>
                  <a:pt x="2236627" y="66382"/>
                </a:moveTo>
                <a:lnTo>
                  <a:pt x="2236627" y="102757"/>
                </a:lnTo>
                <a:lnTo>
                  <a:pt x="2280890" y="102757"/>
                </a:lnTo>
                <a:lnTo>
                  <a:pt x="2280890" y="66382"/>
                </a:lnTo>
                <a:close/>
                <a:moveTo>
                  <a:pt x="1575737" y="65711"/>
                </a:moveTo>
                <a:cubicBezTo>
                  <a:pt x="1575097" y="73599"/>
                  <a:pt x="1574294" y="81228"/>
                  <a:pt x="1573326" y="88596"/>
                </a:cubicBezTo>
                <a:cubicBezTo>
                  <a:pt x="1572358" y="95964"/>
                  <a:pt x="1571117" y="103099"/>
                  <a:pt x="1569601" y="110002"/>
                </a:cubicBezTo>
                <a:lnTo>
                  <a:pt x="1639284" y="110002"/>
                </a:lnTo>
                <a:lnTo>
                  <a:pt x="1639284" y="65711"/>
                </a:lnTo>
                <a:close/>
                <a:moveTo>
                  <a:pt x="1505835" y="65711"/>
                </a:moveTo>
                <a:lnTo>
                  <a:pt x="1505835" y="110002"/>
                </a:lnTo>
                <a:lnTo>
                  <a:pt x="1558863" y="110002"/>
                </a:lnTo>
                <a:cubicBezTo>
                  <a:pt x="1560370" y="103195"/>
                  <a:pt x="1561575" y="96088"/>
                  <a:pt x="1562480" y="88678"/>
                </a:cubicBezTo>
                <a:cubicBezTo>
                  <a:pt x="1563383" y="81269"/>
                  <a:pt x="1564150" y="73613"/>
                  <a:pt x="1564780" y="65711"/>
                </a:cubicBezTo>
                <a:close/>
                <a:moveTo>
                  <a:pt x="4597896" y="60889"/>
                </a:moveTo>
                <a:lnTo>
                  <a:pt x="4597896" y="78666"/>
                </a:lnTo>
                <a:lnTo>
                  <a:pt x="4656184" y="78666"/>
                </a:lnTo>
                <a:lnTo>
                  <a:pt x="4656184" y="60889"/>
                </a:lnTo>
                <a:close/>
                <a:moveTo>
                  <a:pt x="48428" y="59822"/>
                </a:moveTo>
                <a:lnTo>
                  <a:pt x="130573" y="59822"/>
                </a:lnTo>
                <a:lnTo>
                  <a:pt x="130573" y="136708"/>
                </a:lnTo>
                <a:lnTo>
                  <a:pt x="48428" y="136708"/>
                </a:lnTo>
                <a:close/>
                <a:moveTo>
                  <a:pt x="286168" y="58480"/>
                </a:moveTo>
                <a:lnTo>
                  <a:pt x="286168" y="76256"/>
                </a:lnTo>
                <a:lnTo>
                  <a:pt x="395075" y="76256"/>
                </a:lnTo>
                <a:lnTo>
                  <a:pt x="395075" y="58480"/>
                </a:lnTo>
                <a:close/>
                <a:moveTo>
                  <a:pt x="2113477" y="55863"/>
                </a:moveTo>
                <a:cubicBezTo>
                  <a:pt x="2120033" y="59634"/>
                  <a:pt x="2126424" y="64035"/>
                  <a:pt x="2132650" y="69066"/>
                </a:cubicBezTo>
                <a:cubicBezTo>
                  <a:pt x="2138877" y="74097"/>
                  <a:pt x="2143735" y="78827"/>
                  <a:pt x="2147222" y="83254"/>
                </a:cubicBezTo>
                <a:lnTo>
                  <a:pt x="2139991" y="89828"/>
                </a:lnTo>
                <a:cubicBezTo>
                  <a:pt x="2136308" y="85405"/>
                  <a:pt x="2131405" y="80611"/>
                  <a:pt x="2125282" y="75448"/>
                </a:cubicBezTo>
                <a:cubicBezTo>
                  <a:pt x="2119161" y="70285"/>
                  <a:pt x="2112888" y="65656"/>
                  <a:pt x="2106465" y="61561"/>
                </a:cubicBezTo>
                <a:close/>
                <a:moveTo>
                  <a:pt x="2086962" y="52796"/>
                </a:moveTo>
                <a:lnTo>
                  <a:pt x="2097042" y="52796"/>
                </a:lnTo>
                <a:lnTo>
                  <a:pt x="2097042" y="84131"/>
                </a:lnTo>
                <a:cubicBezTo>
                  <a:pt x="2097047" y="86094"/>
                  <a:pt x="2097037" y="88029"/>
                  <a:pt x="2097015" y="89938"/>
                </a:cubicBezTo>
                <a:cubicBezTo>
                  <a:pt x="2096992" y="91846"/>
                  <a:pt x="2096928" y="93781"/>
                  <a:pt x="2096823" y="95745"/>
                </a:cubicBezTo>
                <a:lnTo>
                  <a:pt x="2158179" y="95745"/>
                </a:lnTo>
                <a:lnTo>
                  <a:pt x="2158179" y="105606"/>
                </a:lnTo>
                <a:lnTo>
                  <a:pt x="2098357" y="105606"/>
                </a:lnTo>
                <a:cubicBezTo>
                  <a:pt x="2103365" y="125706"/>
                  <a:pt x="2110934" y="143081"/>
                  <a:pt x="2121064" y="157730"/>
                </a:cubicBezTo>
                <a:cubicBezTo>
                  <a:pt x="2131195" y="172380"/>
                  <a:pt x="2144077" y="183345"/>
                  <a:pt x="2159713" y="190627"/>
                </a:cubicBezTo>
                <a:cubicBezTo>
                  <a:pt x="2158357" y="191658"/>
                  <a:pt x="2157015" y="192937"/>
                  <a:pt x="2155686" y="194461"/>
                </a:cubicBezTo>
                <a:cubicBezTo>
                  <a:pt x="2154358" y="195986"/>
                  <a:pt x="2153289" y="197484"/>
                  <a:pt x="2152482" y="198954"/>
                </a:cubicBezTo>
                <a:cubicBezTo>
                  <a:pt x="2138261" y="191741"/>
                  <a:pt x="2126273" y="181570"/>
                  <a:pt x="2116517" y="168440"/>
                </a:cubicBezTo>
                <a:cubicBezTo>
                  <a:pt x="2106761" y="155311"/>
                  <a:pt x="2099101" y="139771"/>
                  <a:pt x="2093536" y="121821"/>
                </a:cubicBezTo>
                <a:cubicBezTo>
                  <a:pt x="2090857" y="135334"/>
                  <a:pt x="2085040" y="148792"/>
                  <a:pt x="2076088" y="162195"/>
                </a:cubicBezTo>
                <a:cubicBezTo>
                  <a:pt x="2067136" y="175598"/>
                  <a:pt x="2053377" y="188070"/>
                  <a:pt x="2034810" y="199611"/>
                </a:cubicBezTo>
                <a:cubicBezTo>
                  <a:pt x="2033893" y="198465"/>
                  <a:pt x="2032714" y="197251"/>
                  <a:pt x="2031276" y="195968"/>
                </a:cubicBezTo>
                <a:cubicBezTo>
                  <a:pt x="2029839" y="194685"/>
                  <a:pt x="2028386" y="193635"/>
                  <a:pt x="2026921" y="192818"/>
                </a:cubicBezTo>
                <a:cubicBezTo>
                  <a:pt x="2041105" y="184202"/>
                  <a:pt x="2052302" y="174993"/>
                  <a:pt x="2060513" y="165192"/>
                </a:cubicBezTo>
                <a:cubicBezTo>
                  <a:pt x="2068723" y="155391"/>
                  <a:pt x="2074743" y="145419"/>
                  <a:pt x="2078571" y="135277"/>
                </a:cubicBezTo>
                <a:cubicBezTo>
                  <a:pt x="2082398" y="125135"/>
                  <a:pt x="2084831" y="115244"/>
                  <a:pt x="2085866" y="105606"/>
                </a:cubicBezTo>
                <a:lnTo>
                  <a:pt x="2031962" y="105606"/>
                </a:lnTo>
                <a:lnTo>
                  <a:pt x="2031962" y="95745"/>
                </a:lnTo>
                <a:lnTo>
                  <a:pt x="2086744" y="95745"/>
                </a:lnTo>
                <a:cubicBezTo>
                  <a:pt x="2086848" y="93672"/>
                  <a:pt x="2086912" y="91682"/>
                  <a:pt x="2086935" y="89774"/>
                </a:cubicBezTo>
                <a:cubicBezTo>
                  <a:pt x="2086958" y="87865"/>
                  <a:pt x="2086966" y="85984"/>
                  <a:pt x="2086962" y="84131"/>
                </a:cubicBezTo>
                <a:close/>
                <a:moveTo>
                  <a:pt x="1795741" y="52344"/>
                </a:moveTo>
                <a:cubicBezTo>
                  <a:pt x="1795436" y="55950"/>
                  <a:pt x="1794951" y="59434"/>
                  <a:pt x="1794290" y="62794"/>
                </a:cubicBezTo>
                <a:cubicBezTo>
                  <a:pt x="1793627" y="66153"/>
                  <a:pt x="1792650" y="69473"/>
                  <a:pt x="1791358" y="72750"/>
                </a:cubicBezTo>
                <a:lnTo>
                  <a:pt x="1837375" y="72750"/>
                </a:lnTo>
                <a:lnTo>
                  <a:pt x="1837375" y="52344"/>
                </a:lnTo>
                <a:close/>
                <a:moveTo>
                  <a:pt x="1749066" y="52344"/>
                </a:moveTo>
                <a:cubicBezTo>
                  <a:pt x="1748519" y="55868"/>
                  <a:pt x="1747971" y="59352"/>
                  <a:pt x="1747423" y="62794"/>
                </a:cubicBezTo>
                <a:cubicBezTo>
                  <a:pt x="1746876" y="66236"/>
                  <a:pt x="1746327" y="69555"/>
                  <a:pt x="1745780" y="72750"/>
                </a:cubicBezTo>
                <a:lnTo>
                  <a:pt x="1780183" y="72750"/>
                </a:lnTo>
                <a:cubicBezTo>
                  <a:pt x="1781808" y="69473"/>
                  <a:pt x="1783050" y="66153"/>
                  <a:pt x="1783908" y="62794"/>
                </a:cubicBezTo>
                <a:cubicBezTo>
                  <a:pt x="1784767" y="59434"/>
                  <a:pt x="1785350" y="55950"/>
                  <a:pt x="1785661" y="52344"/>
                </a:cubicBezTo>
                <a:close/>
                <a:moveTo>
                  <a:pt x="1982438" y="51919"/>
                </a:moveTo>
                <a:cubicBezTo>
                  <a:pt x="1987583" y="55434"/>
                  <a:pt x="1992139" y="59032"/>
                  <a:pt x="1996106" y="62711"/>
                </a:cubicBezTo>
                <a:cubicBezTo>
                  <a:pt x="2000073" y="66391"/>
                  <a:pt x="2003479" y="70097"/>
                  <a:pt x="2006323" y="73832"/>
                </a:cubicBezTo>
                <a:cubicBezTo>
                  <a:pt x="2010496" y="70874"/>
                  <a:pt x="2014312" y="67861"/>
                  <a:pt x="2017773" y="64793"/>
                </a:cubicBezTo>
                <a:cubicBezTo>
                  <a:pt x="2021233" y="61726"/>
                  <a:pt x="2024283" y="58603"/>
                  <a:pt x="2026921" y="55426"/>
                </a:cubicBezTo>
                <a:lnTo>
                  <a:pt x="2035467" y="60465"/>
                </a:lnTo>
                <a:cubicBezTo>
                  <a:pt x="2032267" y="64081"/>
                  <a:pt x="2028642" y="67642"/>
                  <a:pt x="2024593" y="71148"/>
                </a:cubicBezTo>
                <a:cubicBezTo>
                  <a:pt x="2020544" y="74654"/>
                  <a:pt x="2016207" y="78105"/>
                  <a:pt x="2011582" y="81502"/>
                </a:cubicBezTo>
                <a:cubicBezTo>
                  <a:pt x="2016905" y="90490"/>
                  <a:pt x="2020393" y="99685"/>
                  <a:pt x="2022045" y="109084"/>
                </a:cubicBezTo>
                <a:cubicBezTo>
                  <a:pt x="2023698" y="118484"/>
                  <a:pt x="2024447" y="128061"/>
                  <a:pt x="2024292" y="137817"/>
                </a:cubicBezTo>
                <a:cubicBezTo>
                  <a:pt x="2024369" y="150568"/>
                  <a:pt x="2023667" y="161497"/>
                  <a:pt x="2022183" y="170604"/>
                </a:cubicBezTo>
                <a:cubicBezTo>
                  <a:pt x="2020699" y="179711"/>
                  <a:pt x="2017969" y="186751"/>
                  <a:pt x="2013993" y="191722"/>
                </a:cubicBezTo>
                <a:cubicBezTo>
                  <a:pt x="2012788" y="193156"/>
                  <a:pt x="2011308" y="194343"/>
                  <a:pt x="2009556" y="195283"/>
                </a:cubicBezTo>
                <a:cubicBezTo>
                  <a:pt x="2007802" y="196223"/>
                  <a:pt x="2005775" y="196863"/>
                  <a:pt x="2003475" y="197200"/>
                </a:cubicBezTo>
                <a:cubicBezTo>
                  <a:pt x="2000165" y="197735"/>
                  <a:pt x="1996595" y="198036"/>
                  <a:pt x="1992764" y="198104"/>
                </a:cubicBezTo>
                <a:cubicBezTo>
                  <a:pt x="1988935" y="198173"/>
                  <a:pt x="1984981" y="198090"/>
                  <a:pt x="1980904" y="197858"/>
                </a:cubicBezTo>
                <a:cubicBezTo>
                  <a:pt x="1980781" y="196283"/>
                  <a:pt x="1980370" y="194612"/>
                  <a:pt x="1979672" y="192845"/>
                </a:cubicBezTo>
                <a:cubicBezTo>
                  <a:pt x="1978973" y="191079"/>
                  <a:pt x="1978070" y="189463"/>
                  <a:pt x="1976960" y="187998"/>
                </a:cubicBezTo>
                <a:cubicBezTo>
                  <a:pt x="1981936" y="188326"/>
                  <a:pt x="1986392" y="188490"/>
                  <a:pt x="1990327" y="188490"/>
                </a:cubicBezTo>
                <a:cubicBezTo>
                  <a:pt x="1994262" y="188490"/>
                  <a:pt x="1997403" y="188326"/>
                  <a:pt x="1999749" y="187998"/>
                </a:cubicBezTo>
                <a:cubicBezTo>
                  <a:pt x="2001370" y="187893"/>
                  <a:pt x="2002730" y="187555"/>
                  <a:pt x="2003831" y="186984"/>
                </a:cubicBezTo>
                <a:cubicBezTo>
                  <a:pt x="2004931" y="186413"/>
                  <a:pt x="2005908" y="185582"/>
                  <a:pt x="2006762" y="184491"/>
                </a:cubicBezTo>
                <a:cubicBezTo>
                  <a:pt x="2009574" y="181008"/>
                  <a:pt x="2011564" y="175210"/>
                  <a:pt x="2012732" y="167098"/>
                </a:cubicBezTo>
                <a:cubicBezTo>
                  <a:pt x="2013901" y="158985"/>
                  <a:pt x="2014467" y="149079"/>
                  <a:pt x="2014431" y="137379"/>
                </a:cubicBezTo>
                <a:cubicBezTo>
                  <a:pt x="2014394" y="133033"/>
                  <a:pt x="2014249" y="128577"/>
                  <a:pt x="2013993" y="124012"/>
                </a:cubicBezTo>
                <a:cubicBezTo>
                  <a:pt x="2007802" y="131161"/>
                  <a:pt x="2000736" y="137954"/>
                  <a:pt x="1992792" y="144391"/>
                </a:cubicBezTo>
                <a:cubicBezTo>
                  <a:pt x="1984849" y="150828"/>
                  <a:pt x="1977015" y="156087"/>
                  <a:pt x="1969290" y="160168"/>
                </a:cubicBezTo>
                <a:cubicBezTo>
                  <a:pt x="1968592" y="158904"/>
                  <a:pt x="1967634" y="157488"/>
                  <a:pt x="1966414" y="155922"/>
                </a:cubicBezTo>
                <a:cubicBezTo>
                  <a:pt x="1965196" y="154356"/>
                  <a:pt x="1963963" y="152996"/>
                  <a:pt x="1962717" y="151842"/>
                </a:cubicBezTo>
                <a:cubicBezTo>
                  <a:pt x="1971870" y="147906"/>
                  <a:pt x="1981009" y="142300"/>
                  <a:pt x="1990135" y="135023"/>
                </a:cubicBezTo>
                <a:cubicBezTo>
                  <a:pt x="1999261" y="127746"/>
                  <a:pt x="2006702" y="120059"/>
                  <a:pt x="2012459" y="111960"/>
                </a:cubicBezTo>
                <a:cubicBezTo>
                  <a:pt x="2011701" y="107696"/>
                  <a:pt x="2010587" y="103514"/>
                  <a:pt x="2009117" y="99415"/>
                </a:cubicBezTo>
                <a:cubicBezTo>
                  <a:pt x="2007648" y="95316"/>
                  <a:pt x="2005766" y="91244"/>
                  <a:pt x="2003475" y="87199"/>
                </a:cubicBezTo>
                <a:cubicBezTo>
                  <a:pt x="1998097" y="90609"/>
                  <a:pt x="1992582" y="93868"/>
                  <a:pt x="1986930" y="96977"/>
                </a:cubicBezTo>
                <a:cubicBezTo>
                  <a:pt x="1981279" y="100086"/>
                  <a:pt x="1975545" y="102962"/>
                  <a:pt x="1969729" y="105606"/>
                </a:cubicBezTo>
                <a:cubicBezTo>
                  <a:pt x="1968921" y="104578"/>
                  <a:pt x="1967907" y="103455"/>
                  <a:pt x="1966688" y="102236"/>
                </a:cubicBezTo>
                <a:cubicBezTo>
                  <a:pt x="1965470" y="101017"/>
                  <a:pt x="1964292" y="99949"/>
                  <a:pt x="1963155" y="99032"/>
                </a:cubicBezTo>
                <a:cubicBezTo>
                  <a:pt x="1969213" y="96283"/>
                  <a:pt x="1975230" y="93288"/>
                  <a:pt x="1981206" y="90047"/>
                </a:cubicBezTo>
                <a:cubicBezTo>
                  <a:pt x="1987181" y="86806"/>
                  <a:pt x="1992925" y="83373"/>
                  <a:pt x="1998435" y="79748"/>
                </a:cubicBezTo>
                <a:cubicBezTo>
                  <a:pt x="1995604" y="75909"/>
                  <a:pt x="1992281" y="72138"/>
                  <a:pt x="1988464" y="68436"/>
                </a:cubicBezTo>
                <a:cubicBezTo>
                  <a:pt x="1984648" y="64733"/>
                  <a:pt x="1980228" y="61127"/>
                  <a:pt x="1975207" y="57617"/>
                </a:cubicBezTo>
                <a:close/>
                <a:moveTo>
                  <a:pt x="4091820" y="50180"/>
                </a:moveTo>
                <a:lnTo>
                  <a:pt x="4161064" y="50180"/>
                </a:lnTo>
                <a:lnTo>
                  <a:pt x="4161064" y="58917"/>
                </a:lnTo>
                <a:lnTo>
                  <a:pt x="4091820" y="58917"/>
                </a:lnTo>
                <a:close/>
                <a:moveTo>
                  <a:pt x="275869" y="49961"/>
                </a:moveTo>
                <a:lnTo>
                  <a:pt x="405812" y="49961"/>
                </a:lnTo>
                <a:lnTo>
                  <a:pt x="405812" y="111508"/>
                </a:lnTo>
                <a:lnTo>
                  <a:pt x="312244" y="111508"/>
                </a:lnTo>
                <a:cubicBezTo>
                  <a:pt x="310478" y="114380"/>
                  <a:pt x="308533" y="117251"/>
                  <a:pt x="306410" y="120123"/>
                </a:cubicBezTo>
                <a:cubicBezTo>
                  <a:pt x="304287" y="122994"/>
                  <a:pt x="302068" y="125756"/>
                  <a:pt x="299754" y="128408"/>
                </a:cubicBezTo>
                <a:lnTo>
                  <a:pt x="393541" y="128408"/>
                </a:lnTo>
                <a:lnTo>
                  <a:pt x="395732" y="127750"/>
                </a:lnTo>
                <a:lnTo>
                  <a:pt x="402306" y="132559"/>
                </a:lnTo>
                <a:cubicBezTo>
                  <a:pt x="396225" y="140748"/>
                  <a:pt x="388775" y="148077"/>
                  <a:pt x="379955" y="154545"/>
                </a:cubicBezTo>
                <a:cubicBezTo>
                  <a:pt x="371135" y="161015"/>
                  <a:pt x="361274" y="166758"/>
                  <a:pt x="350372" y="171777"/>
                </a:cubicBezTo>
                <a:cubicBezTo>
                  <a:pt x="363041" y="176043"/>
                  <a:pt x="376599" y="179513"/>
                  <a:pt x="391048" y="182189"/>
                </a:cubicBezTo>
                <a:cubicBezTo>
                  <a:pt x="405497" y="184864"/>
                  <a:pt x="420425" y="186801"/>
                  <a:pt x="435832" y="187998"/>
                </a:cubicBezTo>
                <a:cubicBezTo>
                  <a:pt x="434618" y="189371"/>
                  <a:pt x="433486" y="190951"/>
                  <a:pt x="432436" y="192736"/>
                </a:cubicBezTo>
                <a:cubicBezTo>
                  <a:pt x="431386" y="194521"/>
                  <a:pt x="430473" y="196155"/>
                  <a:pt x="429697" y="197639"/>
                </a:cubicBezTo>
                <a:cubicBezTo>
                  <a:pt x="413066" y="196123"/>
                  <a:pt x="396969" y="193676"/>
                  <a:pt x="381407" y="190297"/>
                </a:cubicBezTo>
                <a:cubicBezTo>
                  <a:pt x="365844" y="186919"/>
                  <a:pt x="351336" y="182499"/>
                  <a:pt x="337882" y="177038"/>
                </a:cubicBezTo>
                <a:cubicBezTo>
                  <a:pt x="322607" y="182919"/>
                  <a:pt x="306593" y="187650"/>
                  <a:pt x="289838" y="191229"/>
                </a:cubicBezTo>
                <a:cubicBezTo>
                  <a:pt x="273084" y="194809"/>
                  <a:pt x="256522" y="197456"/>
                  <a:pt x="240151" y="199172"/>
                </a:cubicBezTo>
                <a:cubicBezTo>
                  <a:pt x="239790" y="197584"/>
                  <a:pt x="239197" y="195886"/>
                  <a:pt x="238371" y="194078"/>
                </a:cubicBezTo>
                <a:cubicBezTo>
                  <a:pt x="237544" y="192270"/>
                  <a:pt x="236677" y="190681"/>
                  <a:pt x="235769" y="189312"/>
                </a:cubicBezTo>
                <a:cubicBezTo>
                  <a:pt x="250802" y="188024"/>
                  <a:pt x="265986" y="185942"/>
                  <a:pt x="281320" y="183066"/>
                </a:cubicBezTo>
                <a:cubicBezTo>
                  <a:pt x="296654" y="180189"/>
                  <a:pt x="311345" y="176353"/>
                  <a:pt x="325392" y="171558"/>
                </a:cubicBezTo>
                <a:cubicBezTo>
                  <a:pt x="317471" y="167723"/>
                  <a:pt x="310140" y="163449"/>
                  <a:pt x="303397" y="158736"/>
                </a:cubicBezTo>
                <a:cubicBezTo>
                  <a:pt x="296654" y="154023"/>
                  <a:pt x="290692" y="148872"/>
                  <a:pt x="285511" y="143283"/>
                </a:cubicBezTo>
                <a:cubicBezTo>
                  <a:pt x="280890" y="147457"/>
                  <a:pt x="276161" y="151384"/>
                  <a:pt x="271322" y="155064"/>
                </a:cubicBezTo>
                <a:cubicBezTo>
                  <a:pt x="266483" y="158745"/>
                  <a:pt x="261644" y="162124"/>
                  <a:pt x="256805" y="165202"/>
                </a:cubicBezTo>
                <a:cubicBezTo>
                  <a:pt x="255970" y="164243"/>
                  <a:pt x="254791" y="163037"/>
                  <a:pt x="253271" y="161585"/>
                </a:cubicBezTo>
                <a:cubicBezTo>
                  <a:pt x="251751" y="160133"/>
                  <a:pt x="250299" y="158927"/>
                  <a:pt x="248916" y="157968"/>
                </a:cubicBezTo>
                <a:cubicBezTo>
                  <a:pt x="258932" y="152307"/>
                  <a:pt x="268482" y="145498"/>
                  <a:pt x="277567" y="137539"/>
                </a:cubicBezTo>
                <a:cubicBezTo>
                  <a:pt x="286652" y="129581"/>
                  <a:pt x="294340" y="120904"/>
                  <a:pt x="300631" y="111508"/>
                </a:cubicBezTo>
                <a:lnTo>
                  <a:pt x="275869" y="111508"/>
                </a:lnTo>
                <a:close/>
                <a:moveTo>
                  <a:pt x="2331728" y="36361"/>
                </a:moveTo>
                <a:cubicBezTo>
                  <a:pt x="2334431" y="54147"/>
                  <a:pt x="2337900" y="70892"/>
                  <a:pt x="2342137" y="86596"/>
                </a:cubicBezTo>
                <a:cubicBezTo>
                  <a:pt x="2346374" y="102300"/>
                  <a:pt x="2351596" y="116745"/>
                  <a:pt x="2357804" y="129929"/>
                </a:cubicBezTo>
                <a:cubicBezTo>
                  <a:pt x="2364853" y="117100"/>
                  <a:pt x="2371026" y="102875"/>
                  <a:pt x="2376320" y="87254"/>
                </a:cubicBezTo>
                <a:cubicBezTo>
                  <a:pt x="2381616" y="71632"/>
                  <a:pt x="2385816" y="54667"/>
                  <a:pt x="2388920" y="36361"/>
                </a:cubicBezTo>
                <a:close/>
                <a:moveTo>
                  <a:pt x="4597896" y="34376"/>
                </a:moveTo>
                <a:lnTo>
                  <a:pt x="4597896" y="52371"/>
                </a:lnTo>
                <a:lnTo>
                  <a:pt x="4656184" y="52371"/>
                </a:lnTo>
                <a:lnTo>
                  <a:pt x="4656184" y="34376"/>
                </a:lnTo>
                <a:close/>
                <a:moveTo>
                  <a:pt x="3502133" y="34156"/>
                </a:moveTo>
                <a:lnTo>
                  <a:pt x="3502133" y="104524"/>
                </a:lnTo>
                <a:lnTo>
                  <a:pt x="3528657" y="104524"/>
                </a:lnTo>
                <a:cubicBezTo>
                  <a:pt x="3544412" y="104610"/>
                  <a:pt x="3556141" y="101751"/>
                  <a:pt x="3563840" y="95947"/>
                </a:cubicBezTo>
                <a:cubicBezTo>
                  <a:pt x="3571540" y="90142"/>
                  <a:pt x="3575377" y="80871"/>
                  <a:pt x="3575348" y="68134"/>
                </a:cubicBezTo>
                <a:cubicBezTo>
                  <a:pt x="3575354" y="55401"/>
                  <a:pt x="3571398" y="46505"/>
                  <a:pt x="3563484" y="41445"/>
                </a:cubicBezTo>
                <a:cubicBezTo>
                  <a:pt x="3555570" y="36385"/>
                  <a:pt x="3543668" y="33955"/>
                  <a:pt x="3527780" y="34156"/>
                </a:cubicBezTo>
                <a:close/>
                <a:moveTo>
                  <a:pt x="3337786" y="34156"/>
                </a:moveTo>
                <a:lnTo>
                  <a:pt x="3337786" y="104524"/>
                </a:lnTo>
                <a:lnTo>
                  <a:pt x="3364310" y="104524"/>
                </a:lnTo>
                <a:cubicBezTo>
                  <a:pt x="3380066" y="104610"/>
                  <a:pt x="3391795" y="101751"/>
                  <a:pt x="3399494" y="95947"/>
                </a:cubicBezTo>
                <a:cubicBezTo>
                  <a:pt x="3407194" y="90142"/>
                  <a:pt x="3411030" y="80871"/>
                  <a:pt x="3411002" y="68134"/>
                </a:cubicBezTo>
                <a:cubicBezTo>
                  <a:pt x="3411007" y="55401"/>
                  <a:pt x="3407052" y="46505"/>
                  <a:pt x="3399138" y="41445"/>
                </a:cubicBezTo>
                <a:cubicBezTo>
                  <a:pt x="3391224" y="36385"/>
                  <a:pt x="3379322" y="33955"/>
                  <a:pt x="3363434" y="34156"/>
                </a:cubicBezTo>
                <a:close/>
                <a:moveTo>
                  <a:pt x="2956134" y="31089"/>
                </a:moveTo>
                <a:cubicBezTo>
                  <a:pt x="2945589" y="31093"/>
                  <a:pt x="2937249" y="37056"/>
                  <a:pt x="2931116" y="48978"/>
                </a:cubicBezTo>
                <a:cubicBezTo>
                  <a:pt x="2924982" y="60901"/>
                  <a:pt x="2921849" y="78754"/>
                  <a:pt x="2921717" y="102538"/>
                </a:cubicBezTo>
                <a:cubicBezTo>
                  <a:pt x="2921849" y="126751"/>
                  <a:pt x="2924982" y="144897"/>
                  <a:pt x="2931116" y="156974"/>
                </a:cubicBezTo>
                <a:cubicBezTo>
                  <a:pt x="2937249" y="169051"/>
                  <a:pt x="2945589" y="175087"/>
                  <a:pt x="2956134" y="175082"/>
                </a:cubicBezTo>
                <a:cubicBezTo>
                  <a:pt x="2966574" y="175087"/>
                  <a:pt x="2974849" y="169051"/>
                  <a:pt x="2980960" y="156974"/>
                </a:cubicBezTo>
                <a:cubicBezTo>
                  <a:pt x="2987071" y="144897"/>
                  <a:pt x="2990194" y="126751"/>
                  <a:pt x="2990332" y="102538"/>
                </a:cubicBezTo>
                <a:cubicBezTo>
                  <a:pt x="2990194" y="78754"/>
                  <a:pt x="2987071" y="60901"/>
                  <a:pt x="2980960" y="48978"/>
                </a:cubicBezTo>
                <a:cubicBezTo>
                  <a:pt x="2974849" y="37056"/>
                  <a:pt x="2966574" y="31093"/>
                  <a:pt x="2956134" y="31089"/>
                </a:cubicBezTo>
                <a:close/>
                <a:moveTo>
                  <a:pt x="2805483" y="31089"/>
                </a:moveTo>
                <a:cubicBezTo>
                  <a:pt x="2794938" y="31093"/>
                  <a:pt x="2786599" y="37056"/>
                  <a:pt x="2780465" y="48978"/>
                </a:cubicBezTo>
                <a:cubicBezTo>
                  <a:pt x="2774332" y="60901"/>
                  <a:pt x="2771199" y="78754"/>
                  <a:pt x="2771067" y="102538"/>
                </a:cubicBezTo>
                <a:cubicBezTo>
                  <a:pt x="2771199" y="126751"/>
                  <a:pt x="2774332" y="144897"/>
                  <a:pt x="2780465" y="156974"/>
                </a:cubicBezTo>
                <a:cubicBezTo>
                  <a:pt x="2786599" y="169051"/>
                  <a:pt x="2794938" y="175087"/>
                  <a:pt x="2805483" y="175082"/>
                </a:cubicBezTo>
                <a:cubicBezTo>
                  <a:pt x="2815923" y="175087"/>
                  <a:pt x="2824199" y="169051"/>
                  <a:pt x="2830309" y="156974"/>
                </a:cubicBezTo>
                <a:cubicBezTo>
                  <a:pt x="2836420" y="144897"/>
                  <a:pt x="2839544" y="126751"/>
                  <a:pt x="2839681" y="102538"/>
                </a:cubicBezTo>
                <a:cubicBezTo>
                  <a:pt x="2839544" y="78754"/>
                  <a:pt x="2836420" y="60901"/>
                  <a:pt x="2830309" y="48978"/>
                </a:cubicBezTo>
                <a:cubicBezTo>
                  <a:pt x="2824199" y="37056"/>
                  <a:pt x="2815923" y="31093"/>
                  <a:pt x="2805483" y="31089"/>
                </a:cubicBezTo>
                <a:close/>
                <a:moveTo>
                  <a:pt x="2654832" y="31089"/>
                </a:moveTo>
                <a:cubicBezTo>
                  <a:pt x="2644287" y="31093"/>
                  <a:pt x="2635948" y="37056"/>
                  <a:pt x="2629814" y="48978"/>
                </a:cubicBezTo>
                <a:cubicBezTo>
                  <a:pt x="2623681" y="60901"/>
                  <a:pt x="2620548" y="78754"/>
                  <a:pt x="2620416" y="102538"/>
                </a:cubicBezTo>
                <a:cubicBezTo>
                  <a:pt x="2620548" y="126751"/>
                  <a:pt x="2623681" y="144897"/>
                  <a:pt x="2629814" y="156974"/>
                </a:cubicBezTo>
                <a:cubicBezTo>
                  <a:pt x="2635948" y="169051"/>
                  <a:pt x="2644287" y="175087"/>
                  <a:pt x="2654832" y="175082"/>
                </a:cubicBezTo>
                <a:cubicBezTo>
                  <a:pt x="2665273" y="175087"/>
                  <a:pt x="2673548" y="169051"/>
                  <a:pt x="2679659" y="156974"/>
                </a:cubicBezTo>
                <a:cubicBezTo>
                  <a:pt x="2685770" y="144897"/>
                  <a:pt x="2688893" y="126751"/>
                  <a:pt x="2689031" y="102538"/>
                </a:cubicBezTo>
                <a:cubicBezTo>
                  <a:pt x="2688893" y="78754"/>
                  <a:pt x="2685770" y="60901"/>
                  <a:pt x="2679659" y="48978"/>
                </a:cubicBezTo>
                <a:cubicBezTo>
                  <a:pt x="2673548" y="37056"/>
                  <a:pt x="2665273" y="31093"/>
                  <a:pt x="2654832" y="31089"/>
                </a:cubicBezTo>
                <a:close/>
                <a:moveTo>
                  <a:pt x="1530377" y="28020"/>
                </a:moveTo>
                <a:cubicBezTo>
                  <a:pt x="1526656" y="32746"/>
                  <a:pt x="1522703" y="37443"/>
                  <a:pt x="1518517" y="42113"/>
                </a:cubicBezTo>
                <a:cubicBezTo>
                  <a:pt x="1514330" y="46783"/>
                  <a:pt x="1509884" y="51372"/>
                  <a:pt x="1505177" y="55877"/>
                </a:cubicBezTo>
                <a:lnTo>
                  <a:pt x="1570697" y="55877"/>
                </a:lnTo>
                <a:cubicBezTo>
                  <a:pt x="1574476" y="51947"/>
                  <a:pt x="1578202" y="47524"/>
                  <a:pt x="1581872" y="42607"/>
                </a:cubicBezTo>
                <a:cubicBezTo>
                  <a:pt x="1585543" y="37690"/>
                  <a:pt x="1588830" y="32828"/>
                  <a:pt x="1591733" y="28020"/>
                </a:cubicBezTo>
                <a:close/>
                <a:moveTo>
                  <a:pt x="2393522" y="25624"/>
                </a:moveTo>
                <a:lnTo>
                  <a:pt x="2400097" y="27596"/>
                </a:lnTo>
                <a:cubicBezTo>
                  <a:pt x="2396777" y="50710"/>
                  <a:pt x="2392020" y="71700"/>
                  <a:pt x="2385825" y="90568"/>
                </a:cubicBezTo>
                <a:cubicBezTo>
                  <a:pt x="2379630" y="109435"/>
                  <a:pt x="2372189" y="126208"/>
                  <a:pt x="2363502" y="140885"/>
                </a:cubicBezTo>
                <a:cubicBezTo>
                  <a:pt x="2369291" y="151220"/>
                  <a:pt x="2375956" y="160460"/>
                  <a:pt x="2383497" y="168605"/>
                </a:cubicBezTo>
                <a:cubicBezTo>
                  <a:pt x="2391039" y="176749"/>
                  <a:pt x="2399567" y="183578"/>
                  <a:pt x="2409080" y="189093"/>
                </a:cubicBezTo>
                <a:cubicBezTo>
                  <a:pt x="2407720" y="190115"/>
                  <a:pt x="2406333" y="191357"/>
                  <a:pt x="2404917" y="192818"/>
                </a:cubicBezTo>
                <a:cubicBezTo>
                  <a:pt x="2403501" y="194279"/>
                  <a:pt x="2402333" y="195740"/>
                  <a:pt x="2401411" y="197200"/>
                </a:cubicBezTo>
                <a:cubicBezTo>
                  <a:pt x="2392344" y="191613"/>
                  <a:pt x="2384183" y="184929"/>
                  <a:pt x="2376924" y="177150"/>
                </a:cubicBezTo>
                <a:cubicBezTo>
                  <a:pt x="2369665" y="169372"/>
                  <a:pt x="2363145" y="160497"/>
                  <a:pt x="2357366" y="150527"/>
                </a:cubicBezTo>
                <a:cubicBezTo>
                  <a:pt x="2350555" y="160830"/>
                  <a:pt x="2343305" y="170024"/>
                  <a:pt x="2335618" y="178109"/>
                </a:cubicBezTo>
                <a:cubicBezTo>
                  <a:pt x="2327930" y="186194"/>
                  <a:pt x="2319914" y="193142"/>
                  <a:pt x="2311568" y="198954"/>
                </a:cubicBezTo>
                <a:cubicBezTo>
                  <a:pt x="2310660" y="197575"/>
                  <a:pt x="2309573" y="196114"/>
                  <a:pt x="2308309" y="194571"/>
                </a:cubicBezTo>
                <a:cubicBezTo>
                  <a:pt x="2307044" y="193028"/>
                  <a:pt x="2305794" y="191786"/>
                  <a:pt x="2304557" y="190846"/>
                </a:cubicBezTo>
                <a:cubicBezTo>
                  <a:pt x="2313134" y="185230"/>
                  <a:pt x="2321397" y="178164"/>
                  <a:pt x="2329345" y="169646"/>
                </a:cubicBezTo>
                <a:cubicBezTo>
                  <a:pt x="2337293" y="161126"/>
                  <a:pt x="2344734" y="151321"/>
                  <a:pt x="2351668" y="140227"/>
                </a:cubicBezTo>
                <a:cubicBezTo>
                  <a:pt x="2344589" y="125943"/>
                  <a:pt x="2338644" y="110084"/>
                  <a:pt x="2333838" y="92649"/>
                </a:cubicBezTo>
                <a:cubicBezTo>
                  <a:pt x="2329030" y="75215"/>
                  <a:pt x="2325114" y="56452"/>
                  <a:pt x="2322087" y="36361"/>
                </a:cubicBezTo>
                <a:lnTo>
                  <a:pt x="2309158" y="36361"/>
                </a:lnTo>
                <a:lnTo>
                  <a:pt x="2309158" y="26281"/>
                </a:lnTo>
                <a:lnTo>
                  <a:pt x="2391769" y="26281"/>
                </a:lnTo>
                <a:close/>
                <a:moveTo>
                  <a:pt x="1847455" y="24733"/>
                </a:moveTo>
                <a:lnTo>
                  <a:pt x="1847455" y="43825"/>
                </a:lnTo>
                <a:lnTo>
                  <a:pt x="1885803" y="43825"/>
                </a:lnTo>
                <a:lnTo>
                  <a:pt x="1885803" y="24733"/>
                </a:lnTo>
                <a:close/>
                <a:moveTo>
                  <a:pt x="1795960" y="24733"/>
                </a:moveTo>
                <a:lnTo>
                  <a:pt x="1795960" y="42728"/>
                </a:lnTo>
                <a:lnTo>
                  <a:pt x="1795960" y="43825"/>
                </a:lnTo>
                <a:lnTo>
                  <a:pt x="1837375" y="43825"/>
                </a:lnTo>
                <a:lnTo>
                  <a:pt x="1837375" y="24733"/>
                </a:lnTo>
                <a:close/>
                <a:moveTo>
                  <a:pt x="3630295" y="23227"/>
                </a:moveTo>
                <a:lnTo>
                  <a:pt x="3744214" y="23227"/>
                </a:lnTo>
                <a:lnTo>
                  <a:pt x="3744214" y="34376"/>
                </a:lnTo>
                <a:lnTo>
                  <a:pt x="3693815" y="34376"/>
                </a:lnTo>
                <a:lnTo>
                  <a:pt x="3693815" y="182944"/>
                </a:lnTo>
                <a:lnTo>
                  <a:pt x="3680475" y="182944"/>
                </a:lnTo>
                <a:lnTo>
                  <a:pt x="3680475" y="34376"/>
                </a:lnTo>
                <a:lnTo>
                  <a:pt x="3630295" y="34376"/>
                </a:lnTo>
                <a:close/>
                <a:moveTo>
                  <a:pt x="3489012" y="23227"/>
                </a:moveTo>
                <a:lnTo>
                  <a:pt x="3530411" y="23227"/>
                </a:lnTo>
                <a:cubicBezTo>
                  <a:pt x="3548663" y="23030"/>
                  <a:pt x="3562897" y="26376"/>
                  <a:pt x="3573113" y="33268"/>
                </a:cubicBezTo>
                <a:cubicBezTo>
                  <a:pt x="3583329" y="40159"/>
                  <a:pt x="3588520" y="51781"/>
                  <a:pt x="3588688" y="68134"/>
                </a:cubicBezTo>
                <a:cubicBezTo>
                  <a:pt x="3588516" y="84108"/>
                  <a:pt x="3583388" y="95995"/>
                  <a:pt x="3573305" y="103795"/>
                </a:cubicBezTo>
                <a:cubicBezTo>
                  <a:pt x="3563222" y="111596"/>
                  <a:pt x="3549216" y="115481"/>
                  <a:pt x="3531288" y="115453"/>
                </a:cubicBezTo>
                <a:lnTo>
                  <a:pt x="3502133" y="115453"/>
                </a:lnTo>
                <a:lnTo>
                  <a:pt x="3502133" y="182944"/>
                </a:lnTo>
                <a:lnTo>
                  <a:pt x="3489012" y="182944"/>
                </a:lnTo>
                <a:close/>
                <a:moveTo>
                  <a:pt x="3324666" y="23227"/>
                </a:moveTo>
                <a:lnTo>
                  <a:pt x="3366065" y="23227"/>
                </a:lnTo>
                <a:cubicBezTo>
                  <a:pt x="3384317" y="23030"/>
                  <a:pt x="3398551" y="26376"/>
                  <a:pt x="3408767" y="33268"/>
                </a:cubicBezTo>
                <a:cubicBezTo>
                  <a:pt x="3418982" y="40159"/>
                  <a:pt x="3424174" y="51781"/>
                  <a:pt x="3424342" y="68134"/>
                </a:cubicBezTo>
                <a:cubicBezTo>
                  <a:pt x="3424170" y="84108"/>
                  <a:pt x="3419042" y="95995"/>
                  <a:pt x="3408959" y="103795"/>
                </a:cubicBezTo>
                <a:cubicBezTo>
                  <a:pt x="3398876" y="111596"/>
                  <a:pt x="3384870" y="115481"/>
                  <a:pt x="3366942" y="115453"/>
                </a:cubicBezTo>
                <a:lnTo>
                  <a:pt x="3337786" y="115453"/>
                </a:lnTo>
                <a:lnTo>
                  <a:pt x="3337786" y="182944"/>
                </a:lnTo>
                <a:lnTo>
                  <a:pt x="3324666" y="182944"/>
                </a:lnTo>
                <a:close/>
                <a:moveTo>
                  <a:pt x="2470012" y="23227"/>
                </a:moveTo>
                <a:lnTo>
                  <a:pt x="2542971" y="23227"/>
                </a:lnTo>
                <a:lnTo>
                  <a:pt x="2542971" y="34376"/>
                </a:lnTo>
                <a:lnTo>
                  <a:pt x="2481406" y="34376"/>
                </a:lnTo>
                <a:lnTo>
                  <a:pt x="2476804" y="88070"/>
                </a:lnTo>
                <a:cubicBezTo>
                  <a:pt x="2480590" y="85743"/>
                  <a:pt x="2484633" y="83893"/>
                  <a:pt x="2488939" y="82523"/>
                </a:cubicBezTo>
                <a:cubicBezTo>
                  <a:pt x="2493244" y="81153"/>
                  <a:pt x="2498110" y="80451"/>
                  <a:pt x="2503538" y="80420"/>
                </a:cubicBezTo>
                <a:cubicBezTo>
                  <a:pt x="2517014" y="80336"/>
                  <a:pt x="2528184" y="84441"/>
                  <a:pt x="2537052" y="92734"/>
                </a:cubicBezTo>
                <a:cubicBezTo>
                  <a:pt x="2545918" y="101028"/>
                  <a:pt x="2550515" y="114010"/>
                  <a:pt x="2550843" y="131682"/>
                </a:cubicBezTo>
                <a:cubicBezTo>
                  <a:pt x="2550697" y="143253"/>
                  <a:pt x="2548264" y="153059"/>
                  <a:pt x="2543546" y="161103"/>
                </a:cubicBezTo>
                <a:cubicBezTo>
                  <a:pt x="2538826" y="169146"/>
                  <a:pt x="2532695" y="175265"/>
                  <a:pt x="2525152" y="179460"/>
                </a:cubicBezTo>
                <a:cubicBezTo>
                  <a:pt x="2517608" y="183655"/>
                  <a:pt x="2509528" y="185765"/>
                  <a:pt x="2500908" y="185792"/>
                </a:cubicBezTo>
                <a:cubicBezTo>
                  <a:pt x="2488665" y="185556"/>
                  <a:pt x="2478640" y="183351"/>
                  <a:pt x="2470834" y="179177"/>
                </a:cubicBezTo>
                <a:cubicBezTo>
                  <a:pt x="2463027" y="175002"/>
                  <a:pt x="2456618" y="170277"/>
                  <a:pt x="2451605" y="164999"/>
                </a:cubicBezTo>
                <a:lnTo>
                  <a:pt x="2458617" y="156012"/>
                </a:lnTo>
                <a:cubicBezTo>
                  <a:pt x="2463087" y="161017"/>
                  <a:pt x="2468610" y="165364"/>
                  <a:pt x="2475189" y="169055"/>
                </a:cubicBezTo>
                <a:cubicBezTo>
                  <a:pt x="2481767" y="172744"/>
                  <a:pt x="2490194" y="174681"/>
                  <a:pt x="2500471" y="174864"/>
                </a:cubicBezTo>
                <a:cubicBezTo>
                  <a:pt x="2510843" y="174699"/>
                  <a:pt x="2519571" y="170808"/>
                  <a:pt x="2526656" y="163191"/>
                </a:cubicBezTo>
                <a:cubicBezTo>
                  <a:pt x="2533742" y="155574"/>
                  <a:pt x="2537430" y="145217"/>
                  <a:pt x="2537722" y="132120"/>
                </a:cubicBezTo>
                <a:cubicBezTo>
                  <a:pt x="2537594" y="119287"/>
                  <a:pt x="2534290" y="109277"/>
                  <a:pt x="2527807" y="102089"/>
                </a:cubicBezTo>
                <a:cubicBezTo>
                  <a:pt x="2521324" y="94902"/>
                  <a:pt x="2512431" y="91248"/>
                  <a:pt x="2501128" y="91129"/>
                </a:cubicBezTo>
                <a:cubicBezTo>
                  <a:pt x="2495430" y="91166"/>
                  <a:pt x="2490391" y="92079"/>
                  <a:pt x="2486008" y="93869"/>
                </a:cubicBezTo>
                <a:cubicBezTo>
                  <a:pt x="2481626" y="95660"/>
                  <a:pt x="2477243" y="98108"/>
                  <a:pt x="2472860" y="101213"/>
                </a:cubicBezTo>
                <a:lnTo>
                  <a:pt x="2464534" y="96171"/>
                </a:lnTo>
                <a:close/>
                <a:moveTo>
                  <a:pt x="2236627" y="21461"/>
                </a:moveTo>
                <a:lnTo>
                  <a:pt x="2236627" y="56959"/>
                </a:lnTo>
                <a:lnTo>
                  <a:pt x="2280890" y="56959"/>
                </a:lnTo>
                <a:lnTo>
                  <a:pt x="2280890" y="21461"/>
                </a:lnTo>
                <a:close/>
                <a:moveTo>
                  <a:pt x="10492" y="20789"/>
                </a:moveTo>
                <a:lnTo>
                  <a:pt x="10492" y="176836"/>
                </a:lnTo>
                <a:lnTo>
                  <a:pt x="169167" y="176836"/>
                </a:lnTo>
                <a:lnTo>
                  <a:pt x="169167" y="20789"/>
                </a:lnTo>
                <a:close/>
                <a:moveTo>
                  <a:pt x="2956134" y="20379"/>
                </a:moveTo>
                <a:cubicBezTo>
                  <a:pt x="2970747" y="20337"/>
                  <a:pt x="2982177" y="27099"/>
                  <a:pt x="2990425" y="40665"/>
                </a:cubicBezTo>
                <a:cubicBezTo>
                  <a:pt x="2998673" y="54231"/>
                  <a:pt x="3002868" y="74856"/>
                  <a:pt x="3003014" y="102538"/>
                </a:cubicBezTo>
                <a:cubicBezTo>
                  <a:pt x="3002868" y="130554"/>
                  <a:pt x="2998673" y="151443"/>
                  <a:pt x="2990425" y="165205"/>
                </a:cubicBezTo>
                <a:cubicBezTo>
                  <a:pt x="2982177" y="178968"/>
                  <a:pt x="2970747" y="185830"/>
                  <a:pt x="2956134" y="185792"/>
                </a:cubicBezTo>
                <a:cubicBezTo>
                  <a:pt x="2941416" y="185830"/>
                  <a:pt x="2929921" y="178968"/>
                  <a:pt x="2921651" y="165205"/>
                </a:cubicBezTo>
                <a:cubicBezTo>
                  <a:pt x="2913380" y="151443"/>
                  <a:pt x="2909175" y="130554"/>
                  <a:pt x="2909035" y="102538"/>
                </a:cubicBezTo>
                <a:cubicBezTo>
                  <a:pt x="2909175" y="74856"/>
                  <a:pt x="2913380" y="54231"/>
                  <a:pt x="2921651" y="40665"/>
                </a:cubicBezTo>
                <a:cubicBezTo>
                  <a:pt x="2929921" y="27099"/>
                  <a:pt x="2941416" y="20337"/>
                  <a:pt x="2956134" y="20379"/>
                </a:cubicBezTo>
                <a:close/>
                <a:moveTo>
                  <a:pt x="2805483" y="20379"/>
                </a:moveTo>
                <a:cubicBezTo>
                  <a:pt x="2820096" y="20337"/>
                  <a:pt x="2831527" y="27099"/>
                  <a:pt x="2839774" y="40665"/>
                </a:cubicBezTo>
                <a:cubicBezTo>
                  <a:pt x="2848022" y="54231"/>
                  <a:pt x="2852218" y="74856"/>
                  <a:pt x="2852363" y="102538"/>
                </a:cubicBezTo>
                <a:cubicBezTo>
                  <a:pt x="2852218" y="130554"/>
                  <a:pt x="2848022" y="151443"/>
                  <a:pt x="2839774" y="165205"/>
                </a:cubicBezTo>
                <a:cubicBezTo>
                  <a:pt x="2831527" y="178968"/>
                  <a:pt x="2820096" y="185830"/>
                  <a:pt x="2805483" y="185792"/>
                </a:cubicBezTo>
                <a:cubicBezTo>
                  <a:pt x="2790765" y="185830"/>
                  <a:pt x="2779271" y="178968"/>
                  <a:pt x="2771000" y="165205"/>
                </a:cubicBezTo>
                <a:cubicBezTo>
                  <a:pt x="2762730" y="151443"/>
                  <a:pt x="2758525" y="130554"/>
                  <a:pt x="2758384" y="102538"/>
                </a:cubicBezTo>
                <a:cubicBezTo>
                  <a:pt x="2758525" y="74856"/>
                  <a:pt x="2762730" y="54231"/>
                  <a:pt x="2771000" y="40665"/>
                </a:cubicBezTo>
                <a:cubicBezTo>
                  <a:pt x="2779271" y="27099"/>
                  <a:pt x="2790765" y="20337"/>
                  <a:pt x="2805483" y="20379"/>
                </a:cubicBezTo>
                <a:close/>
                <a:moveTo>
                  <a:pt x="2654832" y="20379"/>
                </a:moveTo>
                <a:cubicBezTo>
                  <a:pt x="2669446" y="20337"/>
                  <a:pt x="2680876" y="27099"/>
                  <a:pt x="2689124" y="40665"/>
                </a:cubicBezTo>
                <a:cubicBezTo>
                  <a:pt x="2697371" y="54231"/>
                  <a:pt x="2701567" y="74856"/>
                  <a:pt x="2701713" y="102538"/>
                </a:cubicBezTo>
                <a:cubicBezTo>
                  <a:pt x="2701567" y="130554"/>
                  <a:pt x="2697371" y="151443"/>
                  <a:pt x="2689124" y="165205"/>
                </a:cubicBezTo>
                <a:cubicBezTo>
                  <a:pt x="2680876" y="178968"/>
                  <a:pt x="2669446" y="185830"/>
                  <a:pt x="2654832" y="185792"/>
                </a:cubicBezTo>
                <a:cubicBezTo>
                  <a:pt x="2640114" y="185830"/>
                  <a:pt x="2628620" y="178968"/>
                  <a:pt x="2620350" y="165205"/>
                </a:cubicBezTo>
                <a:cubicBezTo>
                  <a:pt x="2612079" y="151443"/>
                  <a:pt x="2607874" y="130554"/>
                  <a:pt x="2607733" y="102538"/>
                </a:cubicBezTo>
                <a:cubicBezTo>
                  <a:pt x="2607874" y="74856"/>
                  <a:pt x="2612079" y="54231"/>
                  <a:pt x="2620350" y="40665"/>
                </a:cubicBezTo>
                <a:cubicBezTo>
                  <a:pt x="2628620" y="27099"/>
                  <a:pt x="2640114" y="20337"/>
                  <a:pt x="2654832" y="20379"/>
                </a:cubicBezTo>
                <a:close/>
                <a:moveTo>
                  <a:pt x="3065369" y="13353"/>
                </a:moveTo>
                <a:lnTo>
                  <a:pt x="3251628" y="13353"/>
                </a:lnTo>
                <a:lnTo>
                  <a:pt x="3251628" y="23433"/>
                </a:lnTo>
                <a:lnTo>
                  <a:pt x="3163758" y="23433"/>
                </a:lnTo>
                <a:cubicBezTo>
                  <a:pt x="3161544" y="28546"/>
                  <a:pt x="3159233" y="33713"/>
                  <a:pt x="3156828" y="38936"/>
                </a:cubicBezTo>
                <a:cubicBezTo>
                  <a:pt x="3154422" y="44159"/>
                  <a:pt x="3152057" y="48998"/>
                  <a:pt x="3149733" y="53453"/>
                </a:cubicBezTo>
                <a:lnTo>
                  <a:pt x="3227962" y="53453"/>
                </a:lnTo>
                <a:lnTo>
                  <a:pt x="3227962" y="155566"/>
                </a:lnTo>
                <a:lnTo>
                  <a:pt x="3217006" y="155566"/>
                </a:lnTo>
                <a:lnTo>
                  <a:pt x="3217006" y="63533"/>
                </a:lnTo>
                <a:lnTo>
                  <a:pt x="3099334" y="63533"/>
                </a:lnTo>
                <a:lnTo>
                  <a:pt x="3099334" y="155566"/>
                </a:lnTo>
                <a:lnTo>
                  <a:pt x="3088816" y="155566"/>
                </a:lnTo>
                <a:lnTo>
                  <a:pt x="3088816" y="53453"/>
                </a:lnTo>
                <a:lnTo>
                  <a:pt x="3138558" y="53453"/>
                </a:lnTo>
                <a:cubicBezTo>
                  <a:pt x="3140904" y="49052"/>
                  <a:pt x="3143223" y="44159"/>
                  <a:pt x="3145515" y="38772"/>
                </a:cubicBezTo>
                <a:cubicBezTo>
                  <a:pt x="3147806" y="33385"/>
                  <a:pt x="3149797" y="28272"/>
                  <a:pt x="3151486" y="23433"/>
                </a:cubicBezTo>
                <a:lnTo>
                  <a:pt x="3065369" y="23433"/>
                </a:lnTo>
                <a:close/>
                <a:moveTo>
                  <a:pt x="2210112" y="11600"/>
                </a:moveTo>
                <a:lnTo>
                  <a:pt x="2308720" y="11600"/>
                </a:lnTo>
                <a:lnTo>
                  <a:pt x="2308720" y="21461"/>
                </a:lnTo>
                <a:lnTo>
                  <a:pt x="2291190" y="21461"/>
                </a:lnTo>
                <a:lnTo>
                  <a:pt x="2291190" y="143076"/>
                </a:lnTo>
                <a:lnTo>
                  <a:pt x="2310473" y="139570"/>
                </a:lnTo>
                <a:lnTo>
                  <a:pt x="2311131" y="148992"/>
                </a:lnTo>
                <a:lnTo>
                  <a:pt x="2291190" y="152718"/>
                </a:lnTo>
                <a:lnTo>
                  <a:pt x="2291190" y="198735"/>
                </a:lnTo>
                <a:lnTo>
                  <a:pt x="2280890" y="198735"/>
                </a:lnTo>
                <a:lnTo>
                  <a:pt x="2280890" y="154690"/>
                </a:lnTo>
                <a:cubicBezTo>
                  <a:pt x="2267980" y="157100"/>
                  <a:pt x="2255563" y="159346"/>
                  <a:pt x="2243639" y="161428"/>
                </a:cubicBezTo>
                <a:cubicBezTo>
                  <a:pt x="2231715" y="163510"/>
                  <a:pt x="2220831" y="165427"/>
                  <a:pt x="2210989" y="167180"/>
                </a:cubicBezTo>
                <a:lnTo>
                  <a:pt x="2208578" y="156881"/>
                </a:lnTo>
                <a:lnTo>
                  <a:pt x="2226328" y="154033"/>
                </a:lnTo>
                <a:lnTo>
                  <a:pt x="2226328" y="21461"/>
                </a:lnTo>
                <a:lnTo>
                  <a:pt x="2210112" y="21461"/>
                </a:lnTo>
                <a:close/>
                <a:moveTo>
                  <a:pt x="3820484" y="10723"/>
                </a:moveTo>
                <a:lnTo>
                  <a:pt x="3968176" y="10723"/>
                </a:lnTo>
                <a:lnTo>
                  <a:pt x="3968176" y="87199"/>
                </a:lnTo>
                <a:lnTo>
                  <a:pt x="3820484" y="87199"/>
                </a:lnTo>
                <a:lnTo>
                  <a:pt x="3820484" y="77338"/>
                </a:lnTo>
                <a:lnTo>
                  <a:pt x="3958096" y="77338"/>
                </a:lnTo>
                <a:lnTo>
                  <a:pt x="3958096" y="53234"/>
                </a:lnTo>
                <a:lnTo>
                  <a:pt x="3830126" y="53234"/>
                </a:lnTo>
                <a:lnTo>
                  <a:pt x="3830126" y="44469"/>
                </a:lnTo>
                <a:lnTo>
                  <a:pt x="3958096" y="44469"/>
                </a:lnTo>
                <a:lnTo>
                  <a:pt x="3958096" y="20584"/>
                </a:lnTo>
                <a:lnTo>
                  <a:pt x="3820484" y="20584"/>
                </a:lnTo>
                <a:close/>
                <a:moveTo>
                  <a:pt x="0" y="10299"/>
                </a:moveTo>
                <a:lnTo>
                  <a:pt x="179877" y="10299"/>
                </a:lnTo>
                <a:lnTo>
                  <a:pt x="179877" y="198721"/>
                </a:lnTo>
                <a:lnTo>
                  <a:pt x="169167" y="198721"/>
                </a:lnTo>
                <a:lnTo>
                  <a:pt x="169167" y="186888"/>
                </a:lnTo>
                <a:lnTo>
                  <a:pt x="10492" y="186888"/>
                </a:lnTo>
                <a:lnTo>
                  <a:pt x="10492" y="198721"/>
                </a:lnTo>
                <a:lnTo>
                  <a:pt x="0" y="198721"/>
                </a:lnTo>
                <a:close/>
                <a:moveTo>
                  <a:pt x="2021662" y="644"/>
                </a:moveTo>
                <a:lnTo>
                  <a:pt x="2032180" y="644"/>
                </a:lnTo>
                <a:lnTo>
                  <a:pt x="2032180" y="19270"/>
                </a:lnTo>
                <a:lnTo>
                  <a:pt x="2093317" y="19270"/>
                </a:lnTo>
                <a:lnTo>
                  <a:pt x="2093317" y="644"/>
                </a:lnTo>
                <a:lnTo>
                  <a:pt x="2103616" y="644"/>
                </a:lnTo>
                <a:lnTo>
                  <a:pt x="2103616" y="19270"/>
                </a:lnTo>
                <a:lnTo>
                  <a:pt x="2157959" y="19270"/>
                </a:lnTo>
                <a:lnTo>
                  <a:pt x="2157959" y="29130"/>
                </a:lnTo>
                <a:lnTo>
                  <a:pt x="2103616" y="29130"/>
                </a:lnTo>
                <a:lnTo>
                  <a:pt x="2103616" y="48413"/>
                </a:lnTo>
                <a:lnTo>
                  <a:pt x="2093317" y="48413"/>
                </a:lnTo>
                <a:lnTo>
                  <a:pt x="2093317" y="29130"/>
                </a:lnTo>
                <a:lnTo>
                  <a:pt x="2032180" y="29130"/>
                </a:lnTo>
                <a:lnTo>
                  <a:pt x="2032180" y="49070"/>
                </a:lnTo>
                <a:lnTo>
                  <a:pt x="2021662" y="49070"/>
                </a:lnTo>
                <a:lnTo>
                  <a:pt x="2021662" y="29130"/>
                </a:lnTo>
                <a:lnTo>
                  <a:pt x="1967319" y="29130"/>
                </a:lnTo>
                <a:lnTo>
                  <a:pt x="1967319" y="19270"/>
                </a:lnTo>
                <a:lnTo>
                  <a:pt x="2021662" y="19270"/>
                </a:lnTo>
                <a:close/>
                <a:moveTo>
                  <a:pt x="4166762" y="438"/>
                </a:moveTo>
                <a:lnTo>
                  <a:pt x="4177060" y="438"/>
                </a:lnTo>
                <a:cubicBezTo>
                  <a:pt x="4177316" y="8582"/>
                  <a:pt x="4177900" y="16398"/>
                  <a:pt x="4178814" y="23884"/>
                </a:cubicBezTo>
                <a:lnTo>
                  <a:pt x="4247838" y="23884"/>
                </a:lnTo>
                <a:lnTo>
                  <a:pt x="4247838" y="33061"/>
                </a:lnTo>
                <a:lnTo>
                  <a:pt x="4179909" y="33061"/>
                </a:lnTo>
                <a:cubicBezTo>
                  <a:pt x="4181685" y="44716"/>
                  <a:pt x="4183994" y="55493"/>
                  <a:pt x="4186838" y="65393"/>
                </a:cubicBezTo>
                <a:cubicBezTo>
                  <a:pt x="4189684" y="75294"/>
                  <a:pt x="4192925" y="84095"/>
                  <a:pt x="4196563" y="91796"/>
                </a:cubicBezTo>
                <a:cubicBezTo>
                  <a:pt x="4201940" y="85110"/>
                  <a:pt x="4206798" y="77998"/>
                  <a:pt x="4211134" y="70461"/>
                </a:cubicBezTo>
                <a:cubicBezTo>
                  <a:pt x="4215472" y="62925"/>
                  <a:pt x="4219234" y="54994"/>
                  <a:pt x="4222420" y="46668"/>
                </a:cubicBezTo>
                <a:lnTo>
                  <a:pt x="4232062" y="49083"/>
                </a:lnTo>
                <a:cubicBezTo>
                  <a:pt x="4228218" y="59053"/>
                  <a:pt x="4223744" y="68407"/>
                  <a:pt x="4218640" y="77146"/>
                </a:cubicBezTo>
                <a:cubicBezTo>
                  <a:pt x="4213536" y="85885"/>
                  <a:pt x="4207857" y="93986"/>
                  <a:pt x="4201602" y="101447"/>
                </a:cubicBezTo>
                <a:cubicBezTo>
                  <a:pt x="4206250" y="109593"/>
                  <a:pt x="4211090" y="115854"/>
                  <a:pt x="4216120" y="120228"/>
                </a:cubicBezTo>
                <a:cubicBezTo>
                  <a:pt x="4221150" y="124604"/>
                  <a:pt x="4226100" y="126814"/>
                  <a:pt x="4230966" y="126860"/>
                </a:cubicBezTo>
                <a:cubicBezTo>
                  <a:pt x="4233568" y="126850"/>
                  <a:pt x="4235540" y="124621"/>
                  <a:pt x="4236883" y="120172"/>
                </a:cubicBezTo>
                <a:cubicBezTo>
                  <a:pt x="4238224" y="115724"/>
                  <a:pt x="4239101" y="108458"/>
                  <a:pt x="4239512" y="98376"/>
                </a:cubicBezTo>
                <a:cubicBezTo>
                  <a:pt x="4240768" y="99487"/>
                  <a:pt x="4242201" y="100447"/>
                  <a:pt x="4243812" y="101255"/>
                </a:cubicBezTo>
                <a:cubicBezTo>
                  <a:pt x="4245424" y="102064"/>
                  <a:pt x="4246912" y="102640"/>
                  <a:pt x="4248277" y="102982"/>
                </a:cubicBezTo>
                <a:cubicBezTo>
                  <a:pt x="4247510" y="115602"/>
                  <a:pt x="4245812" y="124429"/>
                  <a:pt x="4243182" y="129464"/>
                </a:cubicBezTo>
                <a:cubicBezTo>
                  <a:pt x="4240553" y="134498"/>
                  <a:pt x="4236334" y="136917"/>
                  <a:pt x="4230528" y="136721"/>
                </a:cubicBezTo>
                <a:cubicBezTo>
                  <a:pt x="4224018" y="136648"/>
                  <a:pt x="4217699" y="134220"/>
                  <a:pt x="4211573" y="129437"/>
                </a:cubicBezTo>
                <a:cubicBezTo>
                  <a:pt x="4205447" y="124654"/>
                  <a:pt x="4199786" y="117956"/>
                  <a:pt x="4194590" y="109343"/>
                </a:cubicBezTo>
                <a:cubicBezTo>
                  <a:pt x="4189865" y="114253"/>
                  <a:pt x="4184908" y="118813"/>
                  <a:pt x="4179717" y="123023"/>
                </a:cubicBezTo>
                <a:cubicBezTo>
                  <a:pt x="4174526" y="127233"/>
                  <a:pt x="4169186" y="131142"/>
                  <a:pt x="4163694" y="134749"/>
                </a:cubicBezTo>
                <a:cubicBezTo>
                  <a:pt x="4162844" y="133695"/>
                  <a:pt x="4161640" y="132462"/>
                  <a:pt x="4160078" y="131052"/>
                </a:cubicBezTo>
                <a:cubicBezTo>
                  <a:pt x="4158516" y="129641"/>
                  <a:pt x="4157092" y="128463"/>
                  <a:pt x="4155805" y="127518"/>
                </a:cubicBezTo>
                <a:cubicBezTo>
                  <a:pt x="4161954" y="123798"/>
                  <a:pt x="4167843" y="119671"/>
                  <a:pt x="4173472" y="115138"/>
                </a:cubicBezTo>
                <a:cubicBezTo>
                  <a:pt x="4179102" y="110604"/>
                  <a:pt x="4184387" y="105602"/>
                  <a:pt x="4189332" y="100131"/>
                </a:cubicBezTo>
                <a:cubicBezTo>
                  <a:pt x="4184917" y="91208"/>
                  <a:pt x="4181037" y="81095"/>
                  <a:pt x="4177691" y="69795"/>
                </a:cubicBezTo>
                <a:cubicBezTo>
                  <a:pt x="4174344" y="58494"/>
                  <a:pt x="4171724" y="46249"/>
                  <a:pt x="4169829" y="33061"/>
                </a:cubicBezTo>
                <a:lnTo>
                  <a:pt x="4081082" y="33061"/>
                </a:lnTo>
                <a:lnTo>
                  <a:pt x="4081082" y="56296"/>
                </a:lnTo>
                <a:cubicBezTo>
                  <a:pt x="4081144" y="64454"/>
                  <a:pt x="4080630" y="73387"/>
                  <a:pt x="4079541" y="83095"/>
                </a:cubicBezTo>
                <a:cubicBezTo>
                  <a:pt x="4078450" y="92804"/>
                  <a:pt x="4076410" y="102549"/>
                  <a:pt x="4073421" y="112331"/>
                </a:cubicBezTo>
                <a:cubicBezTo>
                  <a:pt x="4070432" y="122113"/>
                  <a:pt x="4066120" y="131193"/>
                  <a:pt x="4060484" y="139571"/>
                </a:cubicBezTo>
                <a:cubicBezTo>
                  <a:pt x="4059521" y="138398"/>
                  <a:pt x="4058270" y="137128"/>
                  <a:pt x="4056732" y="135763"/>
                </a:cubicBezTo>
                <a:cubicBezTo>
                  <a:pt x="4055194" y="134398"/>
                  <a:pt x="4053888" y="133403"/>
                  <a:pt x="4052814" y="132777"/>
                </a:cubicBezTo>
                <a:cubicBezTo>
                  <a:pt x="4058006" y="125004"/>
                  <a:pt x="4061916" y="116627"/>
                  <a:pt x="4064542" y="107648"/>
                </a:cubicBezTo>
                <a:cubicBezTo>
                  <a:pt x="4067170" y="98669"/>
                  <a:pt x="4068919" y="89738"/>
                  <a:pt x="4069794" y="80854"/>
                </a:cubicBezTo>
                <a:cubicBezTo>
                  <a:pt x="4070667" y="71969"/>
                  <a:pt x="4071070" y="63784"/>
                  <a:pt x="4071003" y="56296"/>
                </a:cubicBezTo>
                <a:lnTo>
                  <a:pt x="4071003" y="23884"/>
                </a:lnTo>
                <a:lnTo>
                  <a:pt x="4168515" y="23884"/>
                </a:lnTo>
                <a:cubicBezTo>
                  <a:pt x="4168072" y="20141"/>
                  <a:pt x="4167697" y="16288"/>
                  <a:pt x="4167392" y="12326"/>
                </a:cubicBezTo>
                <a:cubicBezTo>
                  <a:pt x="4167086" y="8363"/>
                  <a:pt x="4166876" y="4401"/>
                  <a:pt x="4166762" y="438"/>
                </a:cubicBezTo>
                <a:close/>
                <a:moveTo>
                  <a:pt x="1786100" y="438"/>
                </a:moveTo>
                <a:lnTo>
                  <a:pt x="1795960" y="438"/>
                </a:lnTo>
                <a:lnTo>
                  <a:pt x="1795960" y="15996"/>
                </a:lnTo>
                <a:lnTo>
                  <a:pt x="1837375" y="15996"/>
                </a:lnTo>
                <a:lnTo>
                  <a:pt x="1837375" y="438"/>
                </a:lnTo>
                <a:lnTo>
                  <a:pt x="1847455" y="438"/>
                </a:lnTo>
                <a:lnTo>
                  <a:pt x="1847455" y="15996"/>
                </a:lnTo>
                <a:lnTo>
                  <a:pt x="1895664" y="15996"/>
                </a:lnTo>
                <a:lnTo>
                  <a:pt x="1895664" y="52344"/>
                </a:lnTo>
                <a:lnTo>
                  <a:pt x="1847455" y="52344"/>
                </a:lnTo>
                <a:lnTo>
                  <a:pt x="1847455" y="72750"/>
                </a:lnTo>
                <a:lnTo>
                  <a:pt x="1908373" y="72750"/>
                </a:lnTo>
                <a:cubicBezTo>
                  <a:pt x="1908364" y="72836"/>
                  <a:pt x="1908327" y="73373"/>
                  <a:pt x="1908263" y="74361"/>
                </a:cubicBezTo>
                <a:cubicBezTo>
                  <a:pt x="1908199" y="75348"/>
                  <a:pt x="1908163" y="76268"/>
                  <a:pt x="1908154" y="77118"/>
                </a:cubicBezTo>
                <a:cubicBezTo>
                  <a:pt x="1907209" y="84042"/>
                  <a:pt x="1906250" y="89310"/>
                  <a:pt x="1905278" y="92922"/>
                </a:cubicBezTo>
                <a:cubicBezTo>
                  <a:pt x="1904305" y="96534"/>
                  <a:pt x="1903073" y="99009"/>
                  <a:pt x="1901580" y="100347"/>
                </a:cubicBezTo>
                <a:cubicBezTo>
                  <a:pt x="1900302" y="101433"/>
                  <a:pt x="1898914" y="102218"/>
                  <a:pt x="1897416" y="102702"/>
                </a:cubicBezTo>
                <a:cubicBezTo>
                  <a:pt x="1895920" y="103186"/>
                  <a:pt x="1894093" y="103423"/>
                  <a:pt x="1891938" y="103414"/>
                </a:cubicBezTo>
                <a:cubicBezTo>
                  <a:pt x="1890208" y="103624"/>
                  <a:pt x="1887697" y="103697"/>
                  <a:pt x="1884406" y="103634"/>
                </a:cubicBezTo>
                <a:cubicBezTo>
                  <a:pt x="1881114" y="103570"/>
                  <a:pt x="1877563" y="103423"/>
                  <a:pt x="1873751" y="103195"/>
                </a:cubicBezTo>
                <a:cubicBezTo>
                  <a:pt x="1873632" y="101953"/>
                  <a:pt x="1873376" y="100602"/>
                  <a:pt x="1872984" y="99141"/>
                </a:cubicBezTo>
                <a:cubicBezTo>
                  <a:pt x="1872591" y="97680"/>
                  <a:pt x="1872116" y="96329"/>
                  <a:pt x="1871560" y="95086"/>
                </a:cubicBezTo>
                <a:cubicBezTo>
                  <a:pt x="1875371" y="95507"/>
                  <a:pt x="1878813" y="95763"/>
                  <a:pt x="1881886" y="95854"/>
                </a:cubicBezTo>
                <a:cubicBezTo>
                  <a:pt x="1884958" y="95945"/>
                  <a:pt x="1887140" y="95982"/>
                  <a:pt x="1888433" y="95964"/>
                </a:cubicBezTo>
                <a:cubicBezTo>
                  <a:pt x="1889733" y="95978"/>
                  <a:pt x="1890802" y="95895"/>
                  <a:pt x="1891637" y="95717"/>
                </a:cubicBezTo>
                <a:cubicBezTo>
                  <a:pt x="1892472" y="95539"/>
                  <a:pt x="1893157" y="95183"/>
                  <a:pt x="1893692" y="94648"/>
                </a:cubicBezTo>
                <a:cubicBezTo>
                  <a:pt x="1894444" y="93926"/>
                  <a:pt x="1895129" y="92518"/>
                  <a:pt x="1895746" y="90426"/>
                </a:cubicBezTo>
                <a:cubicBezTo>
                  <a:pt x="1896362" y="88333"/>
                  <a:pt x="1896992" y="85280"/>
                  <a:pt x="1897636" y="81269"/>
                </a:cubicBezTo>
                <a:lnTo>
                  <a:pt x="1847455" y="81269"/>
                </a:lnTo>
                <a:lnTo>
                  <a:pt x="1847455" y="104277"/>
                </a:lnTo>
                <a:lnTo>
                  <a:pt x="1837375" y="104277"/>
                </a:lnTo>
                <a:lnTo>
                  <a:pt x="1837375" y="81269"/>
                </a:lnTo>
                <a:lnTo>
                  <a:pt x="1787414" y="81269"/>
                </a:lnTo>
                <a:cubicBezTo>
                  <a:pt x="1783091" y="88610"/>
                  <a:pt x="1776070" y="95347"/>
                  <a:pt x="1766351" y="101483"/>
                </a:cubicBezTo>
                <a:cubicBezTo>
                  <a:pt x="1756631" y="107619"/>
                  <a:pt x="1743201" y="113151"/>
                  <a:pt x="1726059" y="118082"/>
                </a:cubicBezTo>
                <a:cubicBezTo>
                  <a:pt x="1725483" y="116699"/>
                  <a:pt x="1724716" y="115192"/>
                  <a:pt x="1723757" y="113563"/>
                </a:cubicBezTo>
                <a:cubicBezTo>
                  <a:pt x="1722799" y="111933"/>
                  <a:pt x="1721813" y="110591"/>
                  <a:pt x="1720800" y="109536"/>
                </a:cubicBezTo>
                <a:cubicBezTo>
                  <a:pt x="1734933" y="105688"/>
                  <a:pt x="1746327" y="101387"/>
                  <a:pt x="1754983" y="96635"/>
                </a:cubicBezTo>
                <a:cubicBezTo>
                  <a:pt x="1763639" y="91883"/>
                  <a:pt x="1770213" y="86761"/>
                  <a:pt x="1774705" y="81269"/>
                </a:cubicBezTo>
                <a:lnTo>
                  <a:pt x="1734166" y="81269"/>
                </a:lnTo>
                <a:cubicBezTo>
                  <a:pt x="1735294" y="76062"/>
                  <a:pt x="1736435" y="70068"/>
                  <a:pt x="1737590" y="63288"/>
                </a:cubicBezTo>
                <a:cubicBezTo>
                  <a:pt x="1738745" y="56507"/>
                  <a:pt x="1739722" y="50020"/>
                  <a:pt x="1740521" y="43825"/>
                </a:cubicBezTo>
                <a:lnTo>
                  <a:pt x="1786100" y="43825"/>
                </a:lnTo>
                <a:lnTo>
                  <a:pt x="1786100" y="42728"/>
                </a:lnTo>
                <a:lnTo>
                  <a:pt x="1786100" y="24733"/>
                </a:lnTo>
                <a:lnTo>
                  <a:pt x="1730003" y="24733"/>
                </a:lnTo>
                <a:lnTo>
                  <a:pt x="1730003" y="15996"/>
                </a:lnTo>
                <a:lnTo>
                  <a:pt x="1786100" y="15996"/>
                </a:lnTo>
                <a:close/>
                <a:moveTo>
                  <a:pt x="1535855" y="438"/>
                </a:moveTo>
                <a:lnTo>
                  <a:pt x="1547469" y="2410"/>
                </a:lnTo>
                <a:cubicBezTo>
                  <a:pt x="1545944" y="5044"/>
                  <a:pt x="1544338" y="7719"/>
                  <a:pt x="1542648" y="10436"/>
                </a:cubicBezTo>
                <a:cubicBezTo>
                  <a:pt x="1540959" y="13152"/>
                  <a:pt x="1539133" y="15882"/>
                  <a:pt x="1537170" y="18626"/>
                </a:cubicBezTo>
                <a:lnTo>
                  <a:pt x="1597649" y="18626"/>
                </a:lnTo>
                <a:lnTo>
                  <a:pt x="1599621" y="17968"/>
                </a:lnTo>
                <a:lnTo>
                  <a:pt x="1606415" y="22777"/>
                </a:lnTo>
                <a:cubicBezTo>
                  <a:pt x="1603278" y="28342"/>
                  <a:pt x="1599635" y="34020"/>
                  <a:pt x="1595485" y="39813"/>
                </a:cubicBezTo>
                <a:cubicBezTo>
                  <a:pt x="1591336" y="45605"/>
                  <a:pt x="1587090" y="50960"/>
                  <a:pt x="1582748" y="55877"/>
                </a:cubicBezTo>
                <a:lnTo>
                  <a:pt x="1650021" y="55877"/>
                </a:lnTo>
                <a:lnTo>
                  <a:pt x="1650021" y="119835"/>
                </a:lnTo>
                <a:lnTo>
                  <a:pt x="1591513" y="119835"/>
                </a:lnTo>
                <a:lnTo>
                  <a:pt x="1591513" y="177271"/>
                </a:lnTo>
                <a:cubicBezTo>
                  <a:pt x="1591363" y="180258"/>
                  <a:pt x="1592158" y="182230"/>
                  <a:pt x="1593897" y="183189"/>
                </a:cubicBezTo>
                <a:cubicBezTo>
                  <a:pt x="1595636" y="184148"/>
                  <a:pt x="1599225" y="184587"/>
                  <a:pt x="1604661" y="184505"/>
                </a:cubicBezTo>
                <a:lnTo>
                  <a:pt x="1644323" y="184505"/>
                </a:lnTo>
                <a:cubicBezTo>
                  <a:pt x="1647707" y="184625"/>
                  <a:pt x="1650266" y="183922"/>
                  <a:pt x="1652002" y="182394"/>
                </a:cubicBezTo>
                <a:cubicBezTo>
                  <a:pt x="1653737" y="180866"/>
                  <a:pt x="1654948" y="177792"/>
                  <a:pt x="1655637" y="173170"/>
                </a:cubicBezTo>
                <a:cubicBezTo>
                  <a:pt x="1656326" y="168549"/>
                  <a:pt x="1656791" y="161658"/>
                  <a:pt x="1657033" y="152499"/>
                </a:cubicBezTo>
                <a:cubicBezTo>
                  <a:pt x="1658494" y="153394"/>
                  <a:pt x="1660119" y="154234"/>
                  <a:pt x="1661908" y="155020"/>
                </a:cubicBezTo>
                <a:cubicBezTo>
                  <a:pt x="1663698" y="155805"/>
                  <a:pt x="1665433" y="156426"/>
                  <a:pt x="1667113" y="156883"/>
                </a:cubicBezTo>
                <a:cubicBezTo>
                  <a:pt x="1666496" y="171675"/>
                  <a:pt x="1664716" y="181698"/>
                  <a:pt x="1661772" y="186952"/>
                </a:cubicBezTo>
                <a:cubicBezTo>
                  <a:pt x="1658827" y="192206"/>
                  <a:pt x="1653158" y="194668"/>
                  <a:pt x="1644762" y="194338"/>
                </a:cubicBezTo>
                <a:lnTo>
                  <a:pt x="1604223" y="194338"/>
                </a:lnTo>
                <a:cubicBezTo>
                  <a:pt x="1595299" y="194489"/>
                  <a:pt x="1589154" y="193368"/>
                  <a:pt x="1585789" y="190975"/>
                </a:cubicBezTo>
                <a:cubicBezTo>
                  <a:pt x="1582425" y="188583"/>
                  <a:pt x="1580827" y="184015"/>
                  <a:pt x="1580996" y="177271"/>
                </a:cubicBezTo>
                <a:lnTo>
                  <a:pt x="1580996" y="119835"/>
                </a:lnTo>
                <a:lnTo>
                  <a:pt x="1566971" y="119835"/>
                </a:lnTo>
                <a:cubicBezTo>
                  <a:pt x="1563586" y="131699"/>
                  <a:pt x="1558475" y="142535"/>
                  <a:pt x="1551640" y="152343"/>
                </a:cubicBezTo>
                <a:cubicBezTo>
                  <a:pt x="1544806" y="162152"/>
                  <a:pt x="1535524" y="170777"/>
                  <a:pt x="1523795" y="178219"/>
                </a:cubicBezTo>
                <a:cubicBezTo>
                  <a:pt x="1512067" y="185661"/>
                  <a:pt x="1497168" y="191765"/>
                  <a:pt x="1479101" y="196530"/>
                </a:cubicBezTo>
                <a:cubicBezTo>
                  <a:pt x="1478503" y="195129"/>
                  <a:pt x="1477617" y="193552"/>
                  <a:pt x="1476444" y="191798"/>
                </a:cubicBezTo>
                <a:cubicBezTo>
                  <a:pt x="1475271" y="190045"/>
                  <a:pt x="1474112" y="188634"/>
                  <a:pt x="1472966" y="187564"/>
                </a:cubicBezTo>
                <a:cubicBezTo>
                  <a:pt x="1489947" y="183378"/>
                  <a:pt x="1503974" y="177997"/>
                  <a:pt x="1515046" y="171422"/>
                </a:cubicBezTo>
                <a:cubicBezTo>
                  <a:pt x="1526119" y="164847"/>
                  <a:pt x="1534903" y="157223"/>
                  <a:pt x="1541399" y="148552"/>
                </a:cubicBezTo>
                <a:cubicBezTo>
                  <a:pt x="1547894" y="139882"/>
                  <a:pt x="1552766" y="130309"/>
                  <a:pt x="1556015" y="119835"/>
                </a:cubicBezTo>
                <a:lnTo>
                  <a:pt x="1495316" y="119835"/>
                </a:lnTo>
                <a:lnTo>
                  <a:pt x="1495316" y="64618"/>
                </a:lnTo>
                <a:cubicBezTo>
                  <a:pt x="1492696" y="66900"/>
                  <a:pt x="1490048" y="69073"/>
                  <a:pt x="1487373" y="71138"/>
                </a:cubicBezTo>
                <a:cubicBezTo>
                  <a:pt x="1484698" y="73202"/>
                  <a:pt x="1481941" y="75266"/>
                  <a:pt x="1479101" y="77331"/>
                </a:cubicBezTo>
                <a:cubicBezTo>
                  <a:pt x="1478170" y="76070"/>
                  <a:pt x="1476964" y="74755"/>
                  <a:pt x="1475486" y="73384"/>
                </a:cubicBezTo>
                <a:cubicBezTo>
                  <a:pt x="1474007" y="72014"/>
                  <a:pt x="1472582" y="70918"/>
                  <a:pt x="1471212" y="70095"/>
                </a:cubicBezTo>
                <a:cubicBezTo>
                  <a:pt x="1486492" y="59737"/>
                  <a:pt x="1499594" y="48320"/>
                  <a:pt x="1510519" y="35845"/>
                </a:cubicBezTo>
                <a:cubicBezTo>
                  <a:pt x="1521443" y="23370"/>
                  <a:pt x="1529889" y="11568"/>
                  <a:pt x="1535855" y="438"/>
                </a:cubicBezTo>
                <a:close/>
                <a:moveTo>
                  <a:pt x="288579" y="438"/>
                </a:moveTo>
                <a:lnTo>
                  <a:pt x="298001" y="3506"/>
                </a:lnTo>
                <a:cubicBezTo>
                  <a:pt x="296357" y="6811"/>
                  <a:pt x="294550" y="10116"/>
                  <a:pt x="292577" y="13421"/>
                </a:cubicBezTo>
                <a:cubicBezTo>
                  <a:pt x="290605" y="16727"/>
                  <a:pt x="288469" y="19922"/>
                  <a:pt x="286168" y="23008"/>
                </a:cubicBezTo>
                <a:lnTo>
                  <a:pt x="422027" y="23008"/>
                </a:lnTo>
                <a:lnTo>
                  <a:pt x="422027" y="32403"/>
                </a:lnTo>
                <a:lnTo>
                  <a:pt x="279375" y="32403"/>
                </a:lnTo>
                <a:cubicBezTo>
                  <a:pt x="274189" y="38895"/>
                  <a:pt x="268729" y="44943"/>
                  <a:pt x="262995" y="50547"/>
                </a:cubicBezTo>
                <a:cubicBezTo>
                  <a:pt x="257261" y="56152"/>
                  <a:pt x="251473" y="61210"/>
                  <a:pt x="245629" y="65722"/>
                </a:cubicBezTo>
                <a:cubicBezTo>
                  <a:pt x="245000" y="64524"/>
                  <a:pt x="244013" y="63025"/>
                  <a:pt x="242671" y="61224"/>
                </a:cubicBezTo>
                <a:cubicBezTo>
                  <a:pt x="241329" y="59423"/>
                  <a:pt x="240124" y="57926"/>
                  <a:pt x="239055" y="56732"/>
                </a:cubicBezTo>
                <a:cubicBezTo>
                  <a:pt x="248775" y="49927"/>
                  <a:pt x="258042" y="41642"/>
                  <a:pt x="266858" y="31876"/>
                </a:cubicBezTo>
                <a:cubicBezTo>
                  <a:pt x="275672" y="22111"/>
                  <a:pt x="282913" y="11632"/>
                  <a:pt x="288579" y="438"/>
                </a:cubicBezTo>
                <a:close/>
                <a:moveTo>
                  <a:pt x="4408734" y="425"/>
                </a:moveTo>
                <a:lnTo>
                  <a:pt x="4417718" y="4588"/>
                </a:lnTo>
                <a:cubicBezTo>
                  <a:pt x="4416618" y="6245"/>
                  <a:pt x="4415476" y="7916"/>
                  <a:pt x="4414294" y="9600"/>
                </a:cubicBezTo>
                <a:cubicBezTo>
                  <a:pt x="4413112" y="11285"/>
                  <a:pt x="4411915" y="12901"/>
                  <a:pt x="4410706" y="14449"/>
                </a:cubicBezTo>
                <a:cubicBezTo>
                  <a:pt x="4422781" y="28162"/>
                  <a:pt x="4436704" y="40287"/>
                  <a:pt x="4452477" y="50824"/>
                </a:cubicBezTo>
                <a:cubicBezTo>
                  <a:pt x="4468250" y="61360"/>
                  <a:pt x="4485734" y="70856"/>
                  <a:pt x="4504931" y="79310"/>
                </a:cubicBezTo>
                <a:cubicBezTo>
                  <a:pt x="4503456" y="80461"/>
                  <a:pt x="4502023" y="81885"/>
                  <a:pt x="4500630" y="83583"/>
                </a:cubicBezTo>
                <a:cubicBezTo>
                  <a:pt x="4499238" y="85282"/>
                  <a:pt x="4498188" y="86925"/>
                  <a:pt x="4497480" y="88513"/>
                </a:cubicBezTo>
                <a:cubicBezTo>
                  <a:pt x="4478882" y="79639"/>
                  <a:pt x="4461899" y="69833"/>
                  <a:pt x="4446532" y="59096"/>
                </a:cubicBezTo>
                <a:cubicBezTo>
                  <a:pt x="4431166" y="48359"/>
                  <a:pt x="4417252" y="36033"/>
                  <a:pt x="4404789" y="22118"/>
                </a:cubicBezTo>
                <a:cubicBezTo>
                  <a:pt x="4392896" y="36389"/>
                  <a:pt x="4378991" y="49372"/>
                  <a:pt x="4363073" y="61068"/>
                </a:cubicBezTo>
                <a:cubicBezTo>
                  <a:pt x="4347154" y="72764"/>
                  <a:pt x="4330235" y="82351"/>
                  <a:pt x="4312316" y="89828"/>
                </a:cubicBezTo>
                <a:cubicBezTo>
                  <a:pt x="4311514" y="88554"/>
                  <a:pt x="4310436" y="87103"/>
                  <a:pt x="4309085" y="85473"/>
                </a:cubicBezTo>
                <a:cubicBezTo>
                  <a:pt x="4307734" y="83843"/>
                  <a:pt x="4306328" y="82446"/>
                  <a:pt x="4304868" y="81282"/>
                </a:cubicBezTo>
                <a:cubicBezTo>
                  <a:pt x="4326342" y="72737"/>
                  <a:pt x="4346227" y="61396"/>
                  <a:pt x="4364525" y="47263"/>
                </a:cubicBezTo>
                <a:cubicBezTo>
                  <a:pt x="4382822" y="33129"/>
                  <a:pt x="4397558" y="17516"/>
                  <a:pt x="4408734" y="425"/>
                </a:cubicBezTo>
                <a:close/>
                <a:moveTo>
                  <a:pt x="4197878" y="219"/>
                </a:moveTo>
                <a:cubicBezTo>
                  <a:pt x="4203424" y="2255"/>
                  <a:pt x="4208984" y="4702"/>
                  <a:pt x="4214559" y="7560"/>
                </a:cubicBezTo>
                <a:cubicBezTo>
                  <a:pt x="4220134" y="10418"/>
                  <a:pt x="4224652" y="13303"/>
                  <a:pt x="4228117" y="16215"/>
                </a:cubicBezTo>
                <a:lnTo>
                  <a:pt x="4221981" y="23008"/>
                </a:lnTo>
                <a:cubicBezTo>
                  <a:pt x="4218426" y="20068"/>
                  <a:pt x="4213870" y="17073"/>
                  <a:pt x="4208314" y="14024"/>
                </a:cubicBezTo>
                <a:cubicBezTo>
                  <a:pt x="4202758" y="10975"/>
                  <a:pt x="4197161" y="8418"/>
                  <a:pt x="4191523" y="6354"/>
                </a:cubicBezTo>
                <a:close/>
                <a:moveTo>
                  <a:pt x="4606662" y="0"/>
                </a:moveTo>
                <a:lnTo>
                  <a:pt x="4617836" y="1972"/>
                </a:lnTo>
                <a:cubicBezTo>
                  <a:pt x="4615878" y="5610"/>
                  <a:pt x="4613769" y="9400"/>
                  <a:pt x="4611509" y="13339"/>
                </a:cubicBezTo>
                <a:cubicBezTo>
                  <a:pt x="4609250" y="17279"/>
                  <a:pt x="4606756" y="21232"/>
                  <a:pt x="4604032" y="25199"/>
                </a:cubicBezTo>
                <a:lnTo>
                  <a:pt x="4662319" y="25199"/>
                </a:lnTo>
                <a:cubicBezTo>
                  <a:pt x="4660854" y="21720"/>
                  <a:pt x="4659074" y="17996"/>
                  <a:pt x="4656978" y="14024"/>
                </a:cubicBezTo>
                <a:cubicBezTo>
                  <a:pt x="4654882" y="10052"/>
                  <a:pt x="4652718" y="6327"/>
                  <a:pt x="4650487" y="2849"/>
                </a:cubicBezTo>
                <a:lnTo>
                  <a:pt x="4659910" y="0"/>
                </a:lnTo>
                <a:cubicBezTo>
                  <a:pt x="4662511" y="4063"/>
                  <a:pt x="4665086" y="8372"/>
                  <a:pt x="4667634" y="12928"/>
                </a:cubicBezTo>
                <a:cubicBezTo>
                  <a:pt x="4670180" y="17485"/>
                  <a:pt x="4672208" y="21575"/>
                  <a:pt x="4673714" y="25199"/>
                </a:cubicBezTo>
                <a:lnTo>
                  <a:pt x="4739672" y="25199"/>
                </a:lnTo>
                <a:lnTo>
                  <a:pt x="4739672" y="34376"/>
                </a:lnTo>
                <a:lnTo>
                  <a:pt x="4666483" y="34376"/>
                </a:lnTo>
                <a:lnTo>
                  <a:pt x="4666483" y="52371"/>
                </a:lnTo>
                <a:lnTo>
                  <a:pt x="4731344" y="52371"/>
                </a:lnTo>
                <a:lnTo>
                  <a:pt x="4731344" y="60889"/>
                </a:lnTo>
                <a:lnTo>
                  <a:pt x="4666483" y="60889"/>
                </a:lnTo>
                <a:lnTo>
                  <a:pt x="4666483" y="78666"/>
                </a:lnTo>
                <a:lnTo>
                  <a:pt x="4732222" y="78666"/>
                </a:lnTo>
                <a:lnTo>
                  <a:pt x="4732222" y="87185"/>
                </a:lnTo>
                <a:lnTo>
                  <a:pt x="4666483" y="87185"/>
                </a:lnTo>
                <a:lnTo>
                  <a:pt x="4666483" y="105839"/>
                </a:lnTo>
                <a:lnTo>
                  <a:pt x="4747779" y="105839"/>
                </a:lnTo>
                <a:lnTo>
                  <a:pt x="4747779" y="115014"/>
                </a:lnTo>
                <a:lnTo>
                  <a:pt x="4597896" y="115014"/>
                </a:lnTo>
                <a:lnTo>
                  <a:pt x="4597896" y="122256"/>
                </a:lnTo>
                <a:lnTo>
                  <a:pt x="4587597" y="122256"/>
                </a:lnTo>
                <a:lnTo>
                  <a:pt x="4587597" y="47104"/>
                </a:lnTo>
                <a:cubicBezTo>
                  <a:pt x="4580584" y="55459"/>
                  <a:pt x="4572696" y="63273"/>
                  <a:pt x="4563932" y="70546"/>
                </a:cubicBezTo>
                <a:cubicBezTo>
                  <a:pt x="4562904" y="69389"/>
                  <a:pt x="4561672" y="68192"/>
                  <a:pt x="4560234" y="66953"/>
                </a:cubicBezTo>
                <a:cubicBezTo>
                  <a:pt x="4558796" y="65713"/>
                  <a:pt x="4557398" y="64790"/>
                  <a:pt x="4556042" y="64182"/>
                </a:cubicBezTo>
                <a:cubicBezTo>
                  <a:pt x="4568026" y="54308"/>
                  <a:pt x="4578297" y="43668"/>
                  <a:pt x="4586856" y="32259"/>
                </a:cubicBezTo>
                <a:cubicBezTo>
                  <a:pt x="4595417" y="20851"/>
                  <a:pt x="4602018" y="10098"/>
                  <a:pt x="4606662" y="0"/>
                </a:cubicBez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08" tIns="38704" rIns="77408" bIns="38704" numCol="1" spcCol="0" rtlCol="0" fromWordArt="0" anchor="t" anchorCtr="0" forceAA="0" compatLnSpc="1">
            <a:prstTxWarp prst="textNoShape">
              <a:avLst/>
            </a:prstTxWarp>
            <a:noAutofit/>
          </a:bodyPr>
          <a:lstStyle/>
          <a:p>
            <a:pPr defTabSz="580592">
              <a:lnSpc>
                <a:spcPct val="130000"/>
              </a:lnSpc>
              <a:defRPr/>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3" name="任意多边形: 形状 89">
            <a:extLst>
              <a:ext uri="{FF2B5EF4-FFF2-40B4-BE49-F238E27FC236}">
                <a16:creationId xmlns:a16="http://schemas.microsoft.com/office/drawing/2014/main" id="{10B66514-ED38-4A02-A36C-2DFEC9206F46}"/>
              </a:ext>
            </a:extLst>
          </p:cNvPr>
          <p:cNvSpPr/>
          <p:nvPr/>
        </p:nvSpPr>
        <p:spPr>
          <a:xfrm>
            <a:off x="5278815" y="4631469"/>
            <a:ext cx="620608" cy="192865"/>
          </a:xfrm>
          <a:custGeom>
            <a:avLst/>
            <a:gdLst>
              <a:gd name="connsiteX0" fmla="*/ 544752 w 680392"/>
              <a:gd name="connsiteY0" fmla="*/ 143963 h 211444"/>
              <a:gd name="connsiteX1" fmla="*/ 557352 w 680392"/>
              <a:gd name="connsiteY1" fmla="*/ 166167 h 211444"/>
              <a:gd name="connsiteX2" fmla="*/ 567980 w 680392"/>
              <a:gd name="connsiteY2" fmla="*/ 186910 h 211444"/>
              <a:gd name="connsiteX3" fmla="*/ 537521 w 680392"/>
              <a:gd name="connsiteY3" fmla="*/ 197416 h 211444"/>
              <a:gd name="connsiteX4" fmla="*/ 532974 w 680392"/>
              <a:gd name="connsiteY4" fmla="*/ 186032 h 211444"/>
              <a:gd name="connsiteX5" fmla="*/ 526783 w 680392"/>
              <a:gd name="connsiteY5" fmla="*/ 172662 h 211444"/>
              <a:gd name="connsiteX6" fmla="*/ 515252 w 680392"/>
              <a:gd name="connsiteY6" fmla="*/ 199055 h 211444"/>
              <a:gd name="connsiteX7" fmla="*/ 487122 w 680392"/>
              <a:gd name="connsiteY7" fmla="*/ 205733 h 211444"/>
              <a:gd name="connsiteX8" fmla="*/ 450527 w 680392"/>
              <a:gd name="connsiteY8" fmla="*/ 205733 h 211444"/>
              <a:gd name="connsiteX9" fmla="*/ 416617 w 680392"/>
              <a:gd name="connsiteY9" fmla="*/ 199110 h 211444"/>
              <a:gd name="connsiteX10" fmla="*/ 408016 w 680392"/>
              <a:gd name="connsiteY10" fmla="*/ 175075 h 211444"/>
              <a:gd name="connsiteX11" fmla="*/ 408016 w 680392"/>
              <a:gd name="connsiteY11" fmla="*/ 157964 h 211444"/>
              <a:gd name="connsiteX12" fmla="*/ 399224 w 680392"/>
              <a:gd name="connsiteY12" fmla="*/ 179863 h 211444"/>
              <a:gd name="connsiteX13" fmla="*/ 389610 w 680392"/>
              <a:gd name="connsiteY13" fmla="*/ 200261 h 211444"/>
              <a:gd name="connsiteX14" fmla="*/ 359589 w 680392"/>
              <a:gd name="connsiteY14" fmla="*/ 188442 h 211444"/>
              <a:gd name="connsiteX15" fmla="*/ 370737 w 680392"/>
              <a:gd name="connsiteY15" fmla="*/ 168935 h 211444"/>
              <a:gd name="connsiteX16" fmla="*/ 379749 w 680392"/>
              <a:gd name="connsiteY16" fmla="*/ 147469 h 211444"/>
              <a:gd name="connsiteX17" fmla="*/ 408016 w 680392"/>
              <a:gd name="connsiteY17" fmla="*/ 157308 h 211444"/>
              <a:gd name="connsiteX18" fmla="*/ 408016 w 680392"/>
              <a:gd name="connsiteY18" fmla="*/ 145720 h 211444"/>
              <a:gd name="connsiteX19" fmla="*/ 440228 w 680392"/>
              <a:gd name="connsiteY19" fmla="*/ 145720 h 211444"/>
              <a:gd name="connsiteX20" fmla="*/ 440228 w 680392"/>
              <a:gd name="connsiteY20" fmla="*/ 174637 h 211444"/>
              <a:gd name="connsiteX21" fmla="*/ 442693 w 680392"/>
              <a:gd name="connsiteY21" fmla="*/ 180533 h 211444"/>
              <a:gd name="connsiteX22" fmla="*/ 454033 w 680392"/>
              <a:gd name="connsiteY22" fmla="*/ 181657 h 211444"/>
              <a:gd name="connsiteX23" fmla="*/ 484930 w 680392"/>
              <a:gd name="connsiteY23" fmla="*/ 181657 h 211444"/>
              <a:gd name="connsiteX24" fmla="*/ 495092 w 680392"/>
              <a:gd name="connsiteY24" fmla="*/ 177464 h 211444"/>
              <a:gd name="connsiteX25" fmla="*/ 498516 w 680392"/>
              <a:gd name="connsiteY25" fmla="*/ 157320 h 211444"/>
              <a:gd name="connsiteX26" fmla="*/ 510020 w 680392"/>
              <a:gd name="connsiteY26" fmla="*/ 162472 h 211444"/>
              <a:gd name="connsiteX27" fmla="*/ 523496 w 680392"/>
              <a:gd name="connsiteY27" fmla="*/ 166309 h 211444"/>
              <a:gd name="connsiteX28" fmla="*/ 519908 w 680392"/>
              <a:gd name="connsiteY28" fmla="*/ 159348 h 211444"/>
              <a:gd name="connsiteX29" fmla="*/ 516485 w 680392"/>
              <a:gd name="connsiteY29" fmla="*/ 152716 h 211444"/>
              <a:gd name="connsiteX30" fmla="*/ 148569 w 680392"/>
              <a:gd name="connsiteY30" fmla="*/ 105606 h 211444"/>
              <a:gd name="connsiteX31" fmla="*/ 175960 w 680392"/>
              <a:gd name="connsiteY31" fmla="*/ 115686 h 211444"/>
              <a:gd name="connsiteX32" fmla="*/ 166016 w 680392"/>
              <a:gd name="connsiteY32" fmla="*/ 141543 h 211444"/>
              <a:gd name="connsiteX33" fmla="*/ 150979 w 680392"/>
              <a:gd name="connsiteY33" fmla="*/ 163456 h 211444"/>
              <a:gd name="connsiteX34" fmla="*/ 124465 w 680392"/>
              <a:gd name="connsiteY34" fmla="*/ 147460 h 211444"/>
              <a:gd name="connsiteX35" fmla="*/ 138899 w 680392"/>
              <a:gd name="connsiteY35" fmla="*/ 128587 h 211444"/>
              <a:gd name="connsiteX36" fmla="*/ 148569 w 680392"/>
              <a:gd name="connsiteY36" fmla="*/ 105606 h 211444"/>
              <a:gd name="connsiteX37" fmla="*/ 278511 w 680392"/>
              <a:gd name="connsiteY37" fmla="*/ 104291 h 211444"/>
              <a:gd name="connsiteX38" fmla="*/ 306122 w 680392"/>
              <a:gd name="connsiteY38" fmla="*/ 120069 h 211444"/>
              <a:gd name="connsiteX39" fmla="*/ 292207 w 680392"/>
              <a:gd name="connsiteY39" fmla="*/ 142447 h 211444"/>
              <a:gd name="connsiteX40" fmla="*/ 278950 w 680392"/>
              <a:gd name="connsiteY40" fmla="*/ 161703 h 211444"/>
              <a:gd name="connsiteX41" fmla="*/ 255284 w 680392"/>
              <a:gd name="connsiteY41" fmla="*/ 147240 h 211444"/>
              <a:gd name="connsiteX42" fmla="*/ 267720 w 680392"/>
              <a:gd name="connsiteY42" fmla="*/ 126916 h 211444"/>
              <a:gd name="connsiteX43" fmla="*/ 278511 w 680392"/>
              <a:gd name="connsiteY43" fmla="*/ 104291 h 211444"/>
              <a:gd name="connsiteX44" fmla="*/ 433216 w 680392"/>
              <a:gd name="connsiteY44" fmla="*/ 101210 h 211444"/>
              <a:gd name="connsiteX45" fmla="*/ 433216 w 680392"/>
              <a:gd name="connsiteY45" fmla="*/ 113509 h 211444"/>
              <a:gd name="connsiteX46" fmla="*/ 450965 w 680392"/>
              <a:gd name="connsiteY46" fmla="*/ 113509 h 211444"/>
              <a:gd name="connsiteX47" fmla="*/ 450965 w 680392"/>
              <a:gd name="connsiteY47" fmla="*/ 101210 h 211444"/>
              <a:gd name="connsiteX48" fmla="*/ 200502 w 680392"/>
              <a:gd name="connsiteY48" fmla="*/ 99032 h 211444"/>
              <a:gd name="connsiteX49" fmla="*/ 234247 w 680392"/>
              <a:gd name="connsiteY49" fmla="*/ 99032 h 211444"/>
              <a:gd name="connsiteX50" fmla="*/ 232056 w 680392"/>
              <a:gd name="connsiteY50" fmla="*/ 118315 h 211444"/>
              <a:gd name="connsiteX51" fmla="*/ 261310 w 680392"/>
              <a:gd name="connsiteY51" fmla="*/ 161072 h 211444"/>
              <a:gd name="connsiteX52" fmla="*/ 322118 w 680392"/>
              <a:gd name="connsiteY52" fmla="*/ 179671 h 211444"/>
              <a:gd name="connsiteX53" fmla="*/ 312038 w 680392"/>
              <a:gd name="connsiteY53" fmla="*/ 193422 h 211444"/>
              <a:gd name="connsiteX54" fmla="*/ 303930 w 680392"/>
              <a:gd name="connsiteY54" fmla="*/ 208815 h 211444"/>
              <a:gd name="connsiteX55" fmla="*/ 251723 w 680392"/>
              <a:gd name="connsiteY55" fmla="*/ 191285 h 211444"/>
              <a:gd name="connsiteX56" fmla="*/ 220223 w 680392"/>
              <a:gd name="connsiteY56" fmla="*/ 157977 h 211444"/>
              <a:gd name="connsiteX57" fmla="*/ 189491 w 680392"/>
              <a:gd name="connsiteY57" fmla="*/ 189805 h 211444"/>
              <a:gd name="connsiteX58" fmla="*/ 128189 w 680392"/>
              <a:gd name="connsiteY58" fmla="*/ 211444 h 211444"/>
              <a:gd name="connsiteX59" fmla="*/ 121369 w 680392"/>
              <a:gd name="connsiteY59" fmla="*/ 197064 h 211444"/>
              <a:gd name="connsiteX60" fmla="*/ 111755 w 680392"/>
              <a:gd name="connsiteY60" fmla="*/ 183835 h 211444"/>
              <a:gd name="connsiteX61" fmla="*/ 159118 w 680392"/>
              <a:gd name="connsiteY61" fmla="*/ 170800 h 211444"/>
              <a:gd name="connsiteX62" fmla="*/ 184971 w 680392"/>
              <a:gd name="connsiteY62" fmla="*/ 152363 h 211444"/>
              <a:gd name="connsiteX63" fmla="*/ 196403 w 680392"/>
              <a:gd name="connsiteY63" fmla="*/ 128461 h 211444"/>
              <a:gd name="connsiteX64" fmla="*/ 200502 w 680392"/>
              <a:gd name="connsiteY64" fmla="*/ 99032 h 211444"/>
              <a:gd name="connsiteX65" fmla="*/ 649057 w 680392"/>
              <a:gd name="connsiteY65" fmla="*/ 70327 h 211444"/>
              <a:gd name="connsiteX66" fmla="*/ 680392 w 680392"/>
              <a:gd name="connsiteY66" fmla="*/ 70327 h 211444"/>
              <a:gd name="connsiteX67" fmla="*/ 680392 w 680392"/>
              <a:gd name="connsiteY67" fmla="*/ 209472 h 211444"/>
              <a:gd name="connsiteX68" fmla="*/ 605889 w 680392"/>
              <a:gd name="connsiteY68" fmla="*/ 209472 h 211444"/>
              <a:gd name="connsiteX69" fmla="*/ 605889 w 680392"/>
              <a:gd name="connsiteY69" fmla="*/ 180986 h 211444"/>
              <a:gd name="connsiteX70" fmla="*/ 649057 w 680392"/>
              <a:gd name="connsiteY70" fmla="*/ 180986 h 211444"/>
              <a:gd name="connsiteX71" fmla="*/ 409112 w 680392"/>
              <a:gd name="connsiteY71" fmla="*/ 53029 h 211444"/>
              <a:gd name="connsiteX72" fmla="*/ 476384 w 680392"/>
              <a:gd name="connsiteY72" fmla="*/ 53029 h 211444"/>
              <a:gd name="connsiteX73" fmla="*/ 476384 w 680392"/>
              <a:gd name="connsiteY73" fmla="*/ 73600 h 211444"/>
              <a:gd name="connsiteX74" fmla="*/ 409112 w 680392"/>
              <a:gd name="connsiteY74" fmla="*/ 73600 h 211444"/>
              <a:gd name="connsiteX75" fmla="*/ 130161 w 680392"/>
              <a:gd name="connsiteY75" fmla="*/ 6780 h 211444"/>
              <a:gd name="connsiteX76" fmla="*/ 298890 w 680392"/>
              <a:gd name="connsiteY76" fmla="*/ 6780 h 211444"/>
              <a:gd name="connsiteX77" fmla="*/ 298890 w 680392"/>
              <a:gd name="connsiteY77" fmla="*/ 95088 h 211444"/>
              <a:gd name="connsiteX78" fmla="*/ 130161 w 680392"/>
              <a:gd name="connsiteY78" fmla="*/ 95088 h 211444"/>
              <a:gd name="connsiteX79" fmla="*/ 130161 w 680392"/>
              <a:gd name="connsiteY79" fmla="*/ 67040 h 211444"/>
              <a:gd name="connsiteX80" fmla="*/ 268431 w 680392"/>
              <a:gd name="connsiteY80" fmla="*/ 67040 h 211444"/>
              <a:gd name="connsiteX81" fmla="*/ 268431 w 680392"/>
              <a:gd name="connsiteY81" fmla="*/ 62000 h 211444"/>
              <a:gd name="connsiteX82" fmla="*/ 139804 w 680392"/>
              <a:gd name="connsiteY82" fmla="*/ 62000 h 211444"/>
              <a:gd name="connsiteX83" fmla="*/ 139804 w 680392"/>
              <a:gd name="connsiteY83" fmla="*/ 40525 h 211444"/>
              <a:gd name="connsiteX84" fmla="*/ 268431 w 680392"/>
              <a:gd name="connsiteY84" fmla="*/ 40525 h 211444"/>
              <a:gd name="connsiteX85" fmla="*/ 268431 w 680392"/>
              <a:gd name="connsiteY85" fmla="*/ 34828 h 211444"/>
              <a:gd name="connsiteX86" fmla="*/ 130161 w 680392"/>
              <a:gd name="connsiteY86" fmla="*/ 34828 h 211444"/>
              <a:gd name="connsiteX87" fmla="*/ 0 w 680392"/>
              <a:gd name="connsiteY87" fmla="*/ 1301 h 211444"/>
              <a:gd name="connsiteX88" fmla="*/ 74503 w 680392"/>
              <a:gd name="connsiteY88" fmla="*/ 1301 h 211444"/>
              <a:gd name="connsiteX89" fmla="*/ 74503 w 680392"/>
              <a:gd name="connsiteY89" fmla="*/ 29788 h 211444"/>
              <a:gd name="connsiteX90" fmla="*/ 31335 w 680392"/>
              <a:gd name="connsiteY90" fmla="*/ 29788 h 211444"/>
              <a:gd name="connsiteX91" fmla="*/ 31335 w 680392"/>
              <a:gd name="connsiteY91" fmla="*/ 140447 h 211444"/>
              <a:gd name="connsiteX92" fmla="*/ 0 w 680392"/>
              <a:gd name="connsiteY92" fmla="*/ 140447 h 211444"/>
              <a:gd name="connsiteX93" fmla="*/ 531166 w 680392"/>
              <a:gd name="connsiteY93" fmla="*/ 0 h 211444"/>
              <a:gd name="connsiteX94" fmla="*/ 541684 w 680392"/>
              <a:gd name="connsiteY94" fmla="*/ 8915 h 211444"/>
              <a:gd name="connsiteX95" fmla="*/ 550887 w 680392"/>
              <a:gd name="connsiteY95" fmla="*/ 17520 h 211444"/>
              <a:gd name="connsiteX96" fmla="*/ 546724 w 680392"/>
              <a:gd name="connsiteY96" fmla="*/ 20599 h 211444"/>
              <a:gd name="connsiteX97" fmla="*/ 563378 w 680392"/>
              <a:gd name="connsiteY97" fmla="*/ 20599 h 211444"/>
              <a:gd name="connsiteX98" fmla="*/ 563378 w 680392"/>
              <a:gd name="connsiteY98" fmla="*/ 45552 h 211444"/>
              <a:gd name="connsiteX99" fmla="*/ 509472 w 680392"/>
              <a:gd name="connsiteY99" fmla="*/ 45552 h 211444"/>
              <a:gd name="connsiteX100" fmla="*/ 511088 w 680392"/>
              <a:gd name="connsiteY100" fmla="*/ 64846 h 211444"/>
              <a:gd name="connsiteX101" fmla="*/ 513855 w 680392"/>
              <a:gd name="connsiteY101" fmla="*/ 81514 h 211444"/>
              <a:gd name="connsiteX102" fmla="*/ 523552 w 680392"/>
              <a:gd name="connsiteY102" fmla="*/ 65806 h 211444"/>
              <a:gd name="connsiteX103" fmla="*/ 530947 w 680392"/>
              <a:gd name="connsiteY103" fmla="*/ 48631 h 211444"/>
              <a:gd name="connsiteX104" fmla="*/ 559434 w 680392"/>
              <a:gd name="connsiteY104" fmla="*/ 55436 h 211444"/>
              <a:gd name="connsiteX105" fmla="*/ 545464 w 680392"/>
              <a:gd name="connsiteY105" fmla="*/ 84869 h 211444"/>
              <a:gd name="connsiteX106" fmla="*/ 527222 w 680392"/>
              <a:gd name="connsiteY106" fmla="*/ 110204 h 211444"/>
              <a:gd name="connsiteX107" fmla="*/ 531824 w 680392"/>
              <a:gd name="connsiteY107" fmla="*/ 112973 h 211444"/>
              <a:gd name="connsiteX108" fmla="*/ 537083 w 680392"/>
              <a:gd name="connsiteY108" fmla="*/ 113933 h 211444"/>
              <a:gd name="connsiteX109" fmla="*/ 542506 w 680392"/>
              <a:gd name="connsiteY109" fmla="*/ 107905 h 211444"/>
              <a:gd name="connsiteX110" fmla="*/ 544971 w 680392"/>
              <a:gd name="connsiteY110" fmla="*/ 88080 h 211444"/>
              <a:gd name="connsiteX111" fmla="*/ 556530 w 680392"/>
              <a:gd name="connsiteY111" fmla="*/ 95958 h 211444"/>
              <a:gd name="connsiteX112" fmla="*/ 569075 w 680392"/>
              <a:gd name="connsiteY112" fmla="*/ 101210 h 211444"/>
              <a:gd name="connsiteX113" fmla="*/ 558831 w 680392"/>
              <a:gd name="connsiteY113" fmla="*/ 134119 h 211444"/>
              <a:gd name="connsiteX114" fmla="*/ 535768 w 680392"/>
              <a:gd name="connsiteY114" fmla="*/ 142201 h 211444"/>
              <a:gd name="connsiteX115" fmla="*/ 519059 w 680392"/>
              <a:gd name="connsiteY115" fmla="*/ 139215 h 211444"/>
              <a:gd name="connsiteX116" fmla="*/ 505966 w 680392"/>
              <a:gd name="connsiteY116" fmla="*/ 130806 h 211444"/>
              <a:gd name="connsiteX117" fmla="*/ 499721 w 680392"/>
              <a:gd name="connsiteY117" fmla="*/ 135353 h 211444"/>
              <a:gd name="connsiteX118" fmla="*/ 493476 w 680392"/>
              <a:gd name="connsiteY118" fmla="*/ 139571 h 211444"/>
              <a:gd name="connsiteX119" fmla="*/ 485177 w 680392"/>
              <a:gd name="connsiteY119" fmla="*/ 130367 h 211444"/>
              <a:gd name="connsiteX120" fmla="*/ 475070 w 680392"/>
              <a:gd name="connsiteY120" fmla="*/ 120506 h 211444"/>
              <a:gd name="connsiteX121" fmla="*/ 475070 w 680392"/>
              <a:gd name="connsiteY121" fmla="*/ 134079 h 211444"/>
              <a:gd name="connsiteX122" fmla="*/ 469153 w 680392"/>
              <a:gd name="connsiteY122" fmla="*/ 134079 h 211444"/>
              <a:gd name="connsiteX123" fmla="*/ 483643 w 680392"/>
              <a:gd name="connsiteY123" fmla="*/ 149070 h 211444"/>
              <a:gd name="connsiteX124" fmla="*/ 496325 w 680392"/>
              <a:gd name="connsiteY124" fmla="*/ 163240 h 211444"/>
              <a:gd name="connsiteX125" fmla="*/ 469810 w 680392"/>
              <a:gd name="connsiteY125" fmla="*/ 176175 h 211444"/>
              <a:gd name="connsiteX126" fmla="*/ 458114 w 680392"/>
              <a:gd name="connsiteY126" fmla="*/ 161184 h 211444"/>
              <a:gd name="connsiteX127" fmla="*/ 443953 w 680392"/>
              <a:gd name="connsiteY127" fmla="*/ 145041 h 211444"/>
              <a:gd name="connsiteX128" fmla="*/ 468496 w 680392"/>
              <a:gd name="connsiteY128" fmla="*/ 134079 h 211444"/>
              <a:gd name="connsiteX129" fmla="*/ 408454 w 680392"/>
              <a:gd name="connsiteY129" fmla="*/ 134079 h 211444"/>
              <a:gd name="connsiteX130" fmla="*/ 408454 w 680392"/>
              <a:gd name="connsiteY130" fmla="*/ 80639 h 211444"/>
              <a:gd name="connsiteX131" fmla="*/ 475070 w 680392"/>
              <a:gd name="connsiteY131" fmla="*/ 80639 h 211444"/>
              <a:gd name="connsiteX132" fmla="*/ 475070 w 680392"/>
              <a:gd name="connsiteY132" fmla="*/ 116572 h 211444"/>
              <a:gd name="connsiteX133" fmla="*/ 490846 w 680392"/>
              <a:gd name="connsiteY133" fmla="*/ 105822 h 211444"/>
              <a:gd name="connsiteX134" fmla="*/ 483944 w 680392"/>
              <a:gd name="connsiteY134" fmla="*/ 78567 h 211444"/>
              <a:gd name="connsiteX135" fmla="*/ 480328 w 680392"/>
              <a:gd name="connsiteY135" fmla="*/ 45552 h 211444"/>
              <a:gd name="connsiteX136" fmla="*/ 405825 w 680392"/>
              <a:gd name="connsiteY136" fmla="*/ 45552 h 211444"/>
              <a:gd name="connsiteX137" fmla="*/ 405825 w 680392"/>
              <a:gd name="connsiteY137" fmla="*/ 54561 h 211444"/>
              <a:gd name="connsiteX138" fmla="*/ 404064 w 680392"/>
              <a:gd name="connsiteY138" fmla="*/ 85317 h 211444"/>
              <a:gd name="connsiteX139" fmla="*/ 396994 w 680392"/>
              <a:gd name="connsiteY139" fmla="*/ 118309 h 211444"/>
              <a:gd name="connsiteX140" fmla="*/ 381940 w 680392"/>
              <a:gd name="connsiteY140" fmla="*/ 147453 h 211444"/>
              <a:gd name="connsiteX141" fmla="*/ 370874 w 680392"/>
              <a:gd name="connsiteY141" fmla="*/ 136987 h 211444"/>
              <a:gd name="connsiteX142" fmla="*/ 358493 w 680392"/>
              <a:gd name="connsiteY142" fmla="*/ 128170 h 211444"/>
              <a:gd name="connsiteX143" fmla="*/ 373832 w 680392"/>
              <a:gd name="connsiteY143" fmla="*/ 91224 h 211444"/>
              <a:gd name="connsiteX144" fmla="*/ 376681 w 680392"/>
              <a:gd name="connsiteY144" fmla="*/ 54123 h 211444"/>
              <a:gd name="connsiteX145" fmla="*/ 376681 w 680392"/>
              <a:gd name="connsiteY145" fmla="*/ 20599 h 211444"/>
              <a:gd name="connsiteX146" fmla="*/ 479233 w 680392"/>
              <a:gd name="connsiteY146" fmla="*/ 20599 h 211444"/>
              <a:gd name="connsiteX147" fmla="*/ 479041 w 680392"/>
              <a:gd name="connsiteY147" fmla="*/ 11025 h 211444"/>
              <a:gd name="connsiteX148" fmla="*/ 479014 w 680392"/>
              <a:gd name="connsiteY148" fmla="*/ 1315 h 211444"/>
              <a:gd name="connsiteX149" fmla="*/ 508815 w 680392"/>
              <a:gd name="connsiteY149" fmla="*/ 1315 h 211444"/>
              <a:gd name="connsiteX150" fmla="*/ 508623 w 680392"/>
              <a:gd name="connsiteY150" fmla="*/ 11108 h 211444"/>
              <a:gd name="connsiteX151" fmla="*/ 508596 w 680392"/>
              <a:gd name="connsiteY151" fmla="*/ 20599 h 211444"/>
              <a:gd name="connsiteX152" fmla="*/ 521086 w 680392"/>
              <a:gd name="connsiteY152" fmla="*/ 20599 h 211444"/>
              <a:gd name="connsiteX153" fmla="*/ 516649 w 680392"/>
              <a:gd name="connsiteY153" fmla="*/ 16366 h 211444"/>
              <a:gd name="connsiteX154" fmla="*/ 512540 w 680392"/>
              <a:gd name="connsiteY154" fmla="*/ 12463 h 21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680392" h="211444">
                <a:moveTo>
                  <a:pt x="544752" y="143963"/>
                </a:moveTo>
                <a:cubicBezTo>
                  <a:pt x="548760" y="150879"/>
                  <a:pt x="552960" y="158280"/>
                  <a:pt x="557352" y="166167"/>
                </a:cubicBezTo>
                <a:cubicBezTo>
                  <a:pt x="561744" y="174055"/>
                  <a:pt x="565286" y="180969"/>
                  <a:pt x="567980" y="186910"/>
                </a:cubicBezTo>
                <a:lnTo>
                  <a:pt x="537521" y="197416"/>
                </a:lnTo>
                <a:cubicBezTo>
                  <a:pt x="536389" y="194088"/>
                  <a:pt x="534873" y="190293"/>
                  <a:pt x="532974" y="186032"/>
                </a:cubicBezTo>
                <a:cubicBezTo>
                  <a:pt x="531074" y="181771"/>
                  <a:pt x="529011" y="177314"/>
                  <a:pt x="526783" y="172662"/>
                </a:cubicBezTo>
                <a:cubicBezTo>
                  <a:pt x="524953" y="185540"/>
                  <a:pt x="521109" y="194338"/>
                  <a:pt x="515252" y="199055"/>
                </a:cubicBezTo>
                <a:cubicBezTo>
                  <a:pt x="509395" y="203772"/>
                  <a:pt x="500018" y="205998"/>
                  <a:pt x="487122" y="205733"/>
                </a:cubicBezTo>
                <a:lnTo>
                  <a:pt x="450527" y="205733"/>
                </a:lnTo>
                <a:cubicBezTo>
                  <a:pt x="433992" y="205907"/>
                  <a:pt x="422689" y="203699"/>
                  <a:pt x="416617" y="199110"/>
                </a:cubicBezTo>
                <a:cubicBezTo>
                  <a:pt x="410545" y="194522"/>
                  <a:pt x="407678" y="186510"/>
                  <a:pt x="408016" y="175075"/>
                </a:cubicBezTo>
                <a:lnTo>
                  <a:pt x="408016" y="157964"/>
                </a:lnTo>
                <a:cubicBezTo>
                  <a:pt x="405345" y="164870"/>
                  <a:pt x="402414" y="172169"/>
                  <a:pt x="399224" y="179863"/>
                </a:cubicBezTo>
                <a:cubicBezTo>
                  <a:pt x="396033" y="187557"/>
                  <a:pt x="392828" y="194356"/>
                  <a:pt x="389610" y="200261"/>
                </a:cubicBezTo>
                <a:lnTo>
                  <a:pt x="359589" y="188442"/>
                </a:lnTo>
                <a:cubicBezTo>
                  <a:pt x="363401" y="182708"/>
                  <a:pt x="367117" y="176206"/>
                  <a:pt x="370737" y="168935"/>
                </a:cubicBezTo>
                <a:cubicBezTo>
                  <a:pt x="374357" y="161665"/>
                  <a:pt x="377361" y="154509"/>
                  <a:pt x="379749" y="147469"/>
                </a:cubicBezTo>
                <a:lnTo>
                  <a:pt x="408016" y="157308"/>
                </a:lnTo>
                <a:lnTo>
                  <a:pt x="408016" y="145720"/>
                </a:lnTo>
                <a:lnTo>
                  <a:pt x="440228" y="145720"/>
                </a:lnTo>
                <a:lnTo>
                  <a:pt x="440228" y="174637"/>
                </a:lnTo>
                <a:cubicBezTo>
                  <a:pt x="440064" y="177712"/>
                  <a:pt x="440885" y="179678"/>
                  <a:pt x="442693" y="180533"/>
                </a:cubicBezTo>
                <a:cubicBezTo>
                  <a:pt x="444501" y="181388"/>
                  <a:pt x="448281" y="181762"/>
                  <a:pt x="454033" y="181657"/>
                </a:cubicBezTo>
                <a:lnTo>
                  <a:pt x="484930" y="181657"/>
                </a:lnTo>
                <a:cubicBezTo>
                  <a:pt x="490002" y="181972"/>
                  <a:pt x="493389" y="180574"/>
                  <a:pt x="495092" y="177464"/>
                </a:cubicBezTo>
                <a:cubicBezTo>
                  <a:pt x="496795" y="174353"/>
                  <a:pt x="497936" y="167638"/>
                  <a:pt x="498516" y="157320"/>
                </a:cubicBezTo>
                <a:cubicBezTo>
                  <a:pt x="501529" y="159120"/>
                  <a:pt x="505364" y="160837"/>
                  <a:pt x="510020" y="162472"/>
                </a:cubicBezTo>
                <a:cubicBezTo>
                  <a:pt x="514677" y="164108"/>
                  <a:pt x="519169" y="165387"/>
                  <a:pt x="523496" y="166309"/>
                </a:cubicBezTo>
                <a:cubicBezTo>
                  <a:pt x="522287" y="163989"/>
                  <a:pt x="521091" y="161668"/>
                  <a:pt x="519908" y="159348"/>
                </a:cubicBezTo>
                <a:cubicBezTo>
                  <a:pt x="518726" y="157028"/>
                  <a:pt x="517585" y="154816"/>
                  <a:pt x="516485" y="152716"/>
                </a:cubicBezTo>
                <a:close/>
                <a:moveTo>
                  <a:pt x="148569" y="105606"/>
                </a:moveTo>
                <a:lnTo>
                  <a:pt x="175960" y="115686"/>
                </a:lnTo>
                <a:cubicBezTo>
                  <a:pt x="173371" y="124497"/>
                  <a:pt x="170057" y="133116"/>
                  <a:pt x="166016" y="141543"/>
                </a:cubicBezTo>
                <a:cubicBezTo>
                  <a:pt x="161977" y="149970"/>
                  <a:pt x="156964" y="157274"/>
                  <a:pt x="150979" y="163456"/>
                </a:cubicBezTo>
                <a:lnTo>
                  <a:pt x="124465" y="147460"/>
                </a:lnTo>
                <a:cubicBezTo>
                  <a:pt x="129975" y="142196"/>
                  <a:pt x="134786" y="135905"/>
                  <a:pt x="138899" y="128587"/>
                </a:cubicBezTo>
                <a:cubicBezTo>
                  <a:pt x="143013" y="121269"/>
                  <a:pt x="146236" y="113608"/>
                  <a:pt x="148569" y="105606"/>
                </a:cubicBezTo>
                <a:close/>
                <a:moveTo>
                  <a:pt x="278511" y="104291"/>
                </a:moveTo>
                <a:lnTo>
                  <a:pt x="306122" y="120069"/>
                </a:lnTo>
                <a:cubicBezTo>
                  <a:pt x="301565" y="127651"/>
                  <a:pt x="296927" y="135111"/>
                  <a:pt x="292207" y="142447"/>
                </a:cubicBezTo>
                <a:cubicBezTo>
                  <a:pt x="287486" y="149783"/>
                  <a:pt x="283067" y="156202"/>
                  <a:pt x="278950" y="161703"/>
                </a:cubicBezTo>
                <a:lnTo>
                  <a:pt x="255284" y="147240"/>
                </a:lnTo>
                <a:cubicBezTo>
                  <a:pt x="259264" y="141533"/>
                  <a:pt x="263410" y="134759"/>
                  <a:pt x="267720" y="126916"/>
                </a:cubicBezTo>
                <a:cubicBezTo>
                  <a:pt x="272029" y="119073"/>
                  <a:pt x="275626" y="111531"/>
                  <a:pt x="278511" y="104291"/>
                </a:cubicBezTo>
                <a:close/>
                <a:moveTo>
                  <a:pt x="433216" y="101210"/>
                </a:moveTo>
                <a:lnTo>
                  <a:pt x="433216" y="113509"/>
                </a:lnTo>
                <a:lnTo>
                  <a:pt x="450965" y="113509"/>
                </a:lnTo>
                <a:lnTo>
                  <a:pt x="450965" y="101210"/>
                </a:lnTo>
                <a:close/>
                <a:moveTo>
                  <a:pt x="200502" y="99032"/>
                </a:moveTo>
                <a:lnTo>
                  <a:pt x="234247" y="99032"/>
                </a:lnTo>
                <a:cubicBezTo>
                  <a:pt x="233627" y="105789"/>
                  <a:pt x="232896" y="112217"/>
                  <a:pt x="232056" y="118315"/>
                </a:cubicBezTo>
                <a:cubicBezTo>
                  <a:pt x="237534" y="136772"/>
                  <a:pt x="247286" y="151025"/>
                  <a:pt x="261310" y="161072"/>
                </a:cubicBezTo>
                <a:cubicBezTo>
                  <a:pt x="275334" y="171121"/>
                  <a:pt x="295603" y="177320"/>
                  <a:pt x="322118" y="179671"/>
                </a:cubicBezTo>
                <a:cubicBezTo>
                  <a:pt x="318813" y="183296"/>
                  <a:pt x="315453" y="187879"/>
                  <a:pt x="312038" y="193422"/>
                </a:cubicBezTo>
                <a:cubicBezTo>
                  <a:pt x="308624" y="198963"/>
                  <a:pt x="305920" y="204095"/>
                  <a:pt x="303930" y="208815"/>
                </a:cubicBezTo>
                <a:cubicBezTo>
                  <a:pt x="282447" y="205382"/>
                  <a:pt x="265045" y="199539"/>
                  <a:pt x="251723" y="191285"/>
                </a:cubicBezTo>
                <a:cubicBezTo>
                  <a:pt x="238402" y="183031"/>
                  <a:pt x="227902" y="171929"/>
                  <a:pt x="220223" y="157977"/>
                </a:cubicBezTo>
                <a:cubicBezTo>
                  <a:pt x="214088" y="170258"/>
                  <a:pt x="203843" y="180867"/>
                  <a:pt x="189491" y="189805"/>
                </a:cubicBezTo>
                <a:cubicBezTo>
                  <a:pt x="175138" y="198745"/>
                  <a:pt x="154704" y="205957"/>
                  <a:pt x="128189" y="211444"/>
                </a:cubicBezTo>
                <a:cubicBezTo>
                  <a:pt x="126752" y="207075"/>
                  <a:pt x="124478" y="202282"/>
                  <a:pt x="121369" y="197064"/>
                </a:cubicBezTo>
                <a:cubicBezTo>
                  <a:pt x="118260" y="191846"/>
                  <a:pt x="115055" y="187437"/>
                  <a:pt x="111755" y="183835"/>
                </a:cubicBezTo>
                <a:cubicBezTo>
                  <a:pt x="131718" y="180385"/>
                  <a:pt x="147505" y="176040"/>
                  <a:pt x="159118" y="170800"/>
                </a:cubicBezTo>
                <a:cubicBezTo>
                  <a:pt x="170730" y="165560"/>
                  <a:pt x="179347" y="159414"/>
                  <a:pt x="184971" y="152363"/>
                </a:cubicBezTo>
                <a:cubicBezTo>
                  <a:pt x="190595" y="145311"/>
                  <a:pt x="194406" y="137344"/>
                  <a:pt x="196403" y="128461"/>
                </a:cubicBezTo>
                <a:cubicBezTo>
                  <a:pt x="198401" y="119577"/>
                  <a:pt x="199768" y="109768"/>
                  <a:pt x="200502" y="99032"/>
                </a:cubicBezTo>
                <a:close/>
                <a:moveTo>
                  <a:pt x="649057" y="70327"/>
                </a:moveTo>
                <a:lnTo>
                  <a:pt x="680392" y="70327"/>
                </a:lnTo>
                <a:lnTo>
                  <a:pt x="680392" y="209472"/>
                </a:lnTo>
                <a:lnTo>
                  <a:pt x="605889" y="209472"/>
                </a:lnTo>
                <a:lnTo>
                  <a:pt x="605889" y="180986"/>
                </a:lnTo>
                <a:lnTo>
                  <a:pt x="649057" y="180986"/>
                </a:lnTo>
                <a:close/>
                <a:moveTo>
                  <a:pt x="409112" y="53029"/>
                </a:moveTo>
                <a:lnTo>
                  <a:pt x="476384" y="53029"/>
                </a:lnTo>
                <a:lnTo>
                  <a:pt x="476384" y="73600"/>
                </a:lnTo>
                <a:lnTo>
                  <a:pt x="409112" y="73600"/>
                </a:lnTo>
                <a:close/>
                <a:moveTo>
                  <a:pt x="130161" y="6780"/>
                </a:moveTo>
                <a:lnTo>
                  <a:pt x="298890" y="6780"/>
                </a:lnTo>
                <a:lnTo>
                  <a:pt x="298890" y="95088"/>
                </a:lnTo>
                <a:lnTo>
                  <a:pt x="130161" y="95088"/>
                </a:lnTo>
                <a:lnTo>
                  <a:pt x="130161" y="67040"/>
                </a:lnTo>
                <a:lnTo>
                  <a:pt x="268431" y="67040"/>
                </a:lnTo>
                <a:lnTo>
                  <a:pt x="268431" y="62000"/>
                </a:lnTo>
                <a:lnTo>
                  <a:pt x="139804" y="62000"/>
                </a:lnTo>
                <a:lnTo>
                  <a:pt x="139804" y="40525"/>
                </a:lnTo>
                <a:lnTo>
                  <a:pt x="268431" y="40525"/>
                </a:lnTo>
                <a:lnTo>
                  <a:pt x="268431" y="34828"/>
                </a:lnTo>
                <a:lnTo>
                  <a:pt x="130161" y="34828"/>
                </a:lnTo>
                <a:close/>
                <a:moveTo>
                  <a:pt x="0" y="1301"/>
                </a:moveTo>
                <a:lnTo>
                  <a:pt x="74503" y="1301"/>
                </a:lnTo>
                <a:lnTo>
                  <a:pt x="74503" y="29788"/>
                </a:lnTo>
                <a:lnTo>
                  <a:pt x="31335" y="29788"/>
                </a:lnTo>
                <a:lnTo>
                  <a:pt x="31335" y="140447"/>
                </a:lnTo>
                <a:lnTo>
                  <a:pt x="0" y="140447"/>
                </a:lnTo>
                <a:close/>
                <a:moveTo>
                  <a:pt x="531166" y="0"/>
                </a:moveTo>
                <a:cubicBezTo>
                  <a:pt x="534480" y="2725"/>
                  <a:pt x="537986" y="5696"/>
                  <a:pt x="541684" y="8915"/>
                </a:cubicBezTo>
                <a:cubicBezTo>
                  <a:pt x="545382" y="12133"/>
                  <a:pt x="548450" y="15002"/>
                  <a:pt x="550887" y="17520"/>
                </a:cubicBezTo>
                <a:lnTo>
                  <a:pt x="546724" y="20599"/>
                </a:lnTo>
                <a:lnTo>
                  <a:pt x="563378" y="20599"/>
                </a:lnTo>
                <a:lnTo>
                  <a:pt x="563378" y="45552"/>
                </a:lnTo>
                <a:lnTo>
                  <a:pt x="509472" y="45552"/>
                </a:lnTo>
                <a:cubicBezTo>
                  <a:pt x="509806" y="52371"/>
                  <a:pt x="510344" y="58802"/>
                  <a:pt x="511088" y="64846"/>
                </a:cubicBezTo>
                <a:cubicBezTo>
                  <a:pt x="511832" y="70890"/>
                  <a:pt x="512755" y="76446"/>
                  <a:pt x="513855" y="81514"/>
                </a:cubicBezTo>
                <a:cubicBezTo>
                  <a:pt x="517470" y="76560"/>
                  <a:pt x="520703" y="71324"/>
                  <a:pt x="523552" y="65806"/>
                </a:cubicBezTo>
                <a:cubicBezTo>
                  <a:pt x="526400" y="60288"/>
                  <a:pt x="528865" y="54563"/>
                  <a:pt x="530947" y="48631"/>
                </a:cubicBezTo>
                <a:lnTo>
                  <a:pt x="559434" y="55436"/>
                </a:lnTo>
                <a:cubicBezTo>
                  <a:pt x="555572" y="65861"/>
                  <a:pt x="550915" y="75672"/>
                  <a:pt x="545464" y="84869"/>
                </a:cubicBezTo>
                <a:cubicBezTo>
                  <a:pt x="540014" y="94065"/>
                  <a:pt x="533932" y="102510"/>
                  <a:pt x="527222" y="110204"/>
                </a:cubicBezTo>
                <a:cubicBezTo>
                  <a:pt x="528646" y="111415"/>
                  <a:pt x="530180" y="112338"/>
                  <a:pt x="531824" y="112973"/>
                </a:cubicBezTo>
                <a:cubicBezTo>
                  <a:pt x="533467" y="113608"/>
                  <a:pt x="535220" y="113928"/>
                  <a:pt x="537083" y="113933"/>
                </a:cubicBezTo>
                <a:cubicBezTo>
                  <a:pt x="539548" y="114005"/>
                  <a:pt x="541356" y="111996"/>
                  <a:pt x="542506" y="107905"/>
                </a:cubicBezTo>
                <a:cubicBezTo>
                  <a:pt x="543656" y="103813"/>
                  <a:pt x="544478" y="97205"/>
                  <a:pt x="544971" y="88080"/>
                </a:cubicBezTo>
                <a:cubicBezTo>
                  <a:pt x="548194" y="90979"/>
                  <a:pt x="552047" y="93605"/>
                  <a:pt x="556530" y="95958"/>
                </a:cubicBezTo>
                <a:cubicBezTo>
                  <a:pt x="561013" y="98311"/>
                  <a:pt x="565195" y="100061"/>
                  <a:pt x="569075" y="101210"/>
                </a:cubicBezTo>
                <a:cubicBezTo>
                  <a:pt x="567359" y="117400"/>
                  <a:pt x="563944" y="128369"/>
                  <a:pt x="558831" y="134119"/>
                </a:cubicBezTo>
                <a:cubicBezTo>
                  <a:pt x="553718" y="139867"/>
                  <a:pt x="546030" y="142562"/>
                  <a:pt x="535768" y="142201"/>
                </a:cubicBezTo>
                <a:cubicBezTo>
                  <a:pt x="529541" y="142178"/>
                  <a:pt x="523972" y="141182"/>
                  <a:pt x="519059" y="139215"/>
                </a:cubicBezTo>
                <a:cubicBezTo>
                  <a:pt x="514147" y="137247"/>
                  <a:pt x="509783" y="134444"/>
                  <a:pt x="505966" y="130806"/>
                </a:cubicBezTo>
                <a:cubicBezTo>
                  <a:pt x="503885" y="132349"/>
                  <a:pt x="501803" y="133864"/>
                  <a:pt x="499721" y="135353"/>
                </a:cubicBezTo>
                <a:cubicBezTo>
                  <a:pt x="497639" y="136841"/>
                  <a:pt x="495557" y="138247"/>
                  <a:pt x="493476" y="139571"/>
                </a:cubicBezTo>
                <a:cubicBezTo>
                  <a:pt x="491462" y="137106"/>
                  <a:pt x="488696" y="134038"/>
                  <a:pt x="485177" y="130367"/>
                </a:cubicBezTo>
                <a:cubicBezTo>
                  <a:pt x="481657" y="126697"/>
                  <a:pt x="478287" y="123410"/>
                  <a:pt x="475070" y="120506"/>
                </a:cubicBezTo>
                <a:lnTo>
                  <a:pt x="475070" y="134079"/>
                </a:lnTo>
                <a:lnTo>
                  <a:pt x="469153" y="134079"/>
                </a:lnTo>
                <a:cubicBezTo>
                  <a:pt x="473640" y="138733"/>
                  <a:pt x="478470" y="143731"/>
                  <a:pt x="483643" y="149070"/>
                </a:cubicBezTo>
                <a:cubicBezTo>
                  <a:pt x="488815" y="154410"/>
                  <a:pt x="493043" y="159133"/>
                  <a:pt x="496325" y="163240"/>
                </a:cubicBezTo>
                <a:lnTo>
                  <a:pt x="469810" y="176175"/>
                </a:lnTo>
                <a:cubicBezTo>
                  <a:pt x="466966" y="171932"/>
                  <a:pt x="463067" y="166935"/>
                  <a:pt x="458114" y="161184"/>
                </a:cubicBezTo>
                <a:cubicBezTo>
                  <a:pt x="453161" y="155433"/>
                  <a:pt x="448441" y="150052"/>
                  <a:pt x="443953" y="145041"/>
                </a:cubicBezTo>
                <a:lnTo>
                  <a:pt x="468496" y="134079"/>
                </a:lnTo>
                <a:lnTo>
                  <a:pt x="408454" y="134079"/>
                </a:lnTo>
                <a:lnTo>
                  <a:pt x="408454" y="80639"/>
                </a:lnTo>
                <a:lnTo>
                  <a:pt x="475070" y="80639"/>
                </a:lnTo>
                <a:lnTo>
                  <a:pt x="475070" y="116572"/>
                </a:lnTo>
                <a:cubicBezTo>
                  <a:pt x="480548" y="113324"/>
                  <a:pt x="485807" y="109740"/>
                  <a:pt x="490846" y="105822"/>
                </a:cubicBezTo>
                <a:cubicBezTo>
                  <a:pt x="487915" y="97794"/>
                  <a:pt x="485615" y="88709"/>
                  <a:pt x="483944" y="78567"/>
                </a:cubicBezTo>
                <a:cubicBezTo>
                  <a:pt x="482273" y="68425"/>
                  <a:pt x="481068" y="57420"/>
                  <a:pt x="480328" y="45552"/>
                </a:cubicBezTo>
                <a:lnTo>
                  <a:pt x="405825" y="45552"/>
                </a:lnTo>
                <a:lnTo>
                  <a:pt x="405825" y="54561"/>
                </a:lnTo>
                <a:cubicBezTo>
                  <a:pt x="405899" y="63933"/>
                  <a:pt x="405312" y="74186"/>
                  <a:pt x="404064" y="85317"/>
                </a:cubicBezTo>
                <a:cubicBezTo>
                  <a:pt x="402815" y="96449"/>
                  <a:pt x="400459" y="107447"/>
                  <a:pt x="396994" y="118309"/>
                </a:cubicBezTo>
                <a:cubicBezTo>
                  <a:pt x="393531" y="129172"/>
                  <a:pt x="388513" y="138887"/>
                  <a:pt x="381940" y="147453"/>
                </a:cubicBezTo>
                <a:cubicBezTo>
                  <a:pt x="379347" y="144457"/>
                  <a:pt x="375658" y="140968"/>
                  <a:pt x="370874" y="136987"/>
                </a:cubicBezTo>
                <a:cubicBezTo>
                  <a:pt x="366089" y="133006"/>
                  <a:pt x="361963" y="130067"/>
                  <a:pt x="358493" y="128170"/>
                </a:cubicBezTo>
                <a:cubicBezTo>
                  <a:pt x="366537" y="116964"/>
                  <a:pt x="371650" y="104649"/>
                  <a:pt x="373832" y="91224"/>
                </a:cubicBezTo>
                <a:cubicBezTo>
                  <a:pt x="376014" y="77800"/>
                  <a:pt x="376964" y="65433"/>
                  <a:pt x="376681" y="54123"/>
                </a:cubicBezTo>
                <a:lnTo>
                  <a:pt x="376681" y="20599"/>
                </a:lnTo>
                <a:lnTo>
                  <a:pt x="479233" y="20599"/>
                </a:lnTo>
                <a:cubicBezTo>
                  <a:pt x="479128" y="17415"/>
                  <a:pt x="479064" y="14224"/>
                  <a:pt x="479041" y="11025"/>
                </a:cubicBezTo>
                <a:cubicBezTo>
                  <a:pt x="479018" y="7826"/>
                  <a:pt x="479009" y="4589"/>
                  <a:pt x="479014" y="1315"/>
                </a:cubicBezTo>
                <a:lnTo>
                  <a:pt x="508815" y="1315"/>
                </a:lnTo>
                <a:cubicBezTo>
                  <a:pt x="508710" y="4603"/>
                  <a:pt x="508646" y="7867"/>
                  <a:pt x="508623" y="11108"/>
                </a:cubicBezTo>
                <a:cubicBezTo>
                  <a:pt x="508600" y="14348"/>
                  <a:pt x="508592" y="17512"/>
                  <a:pt x="508596" y="20599"/>
                </a:cubicBezTo>
                <a:lnTo>
                  <a:pt x="521086" y="20599"/>
                </a:lnTo>
                <a:cubicBezTo>
                  <a:pt x="519552" y="19160"/>
                  <a:pt x="518073" y="17750"/>
                  <a:pt x="516649" y="16366"/>
                </a:cubicBezTo>
                <a:cubicBezTo>
                  <a:pt x="515224" y="14983"/>
                  <a:pt x="513855" y="13682"/>
                  <a:pt x="512540" y="12463"/>
                </a:cubicBezTo>
                <a:close/>
              </a:path>
            </a:pathLst>
          </a:custGeom>
          <a:gradFill>
            <a:gsLst>
              <a:gs pos="0">
                <a:srgbClr val="34FBE8"/>
              </a:gs>
              <a:gs pos="100000">
                <a:srgbClr val="23A7AB"/>
              </a:gs>
            </a:gsLst>
            <a:lin ang="5400000" scaled="1"/>
          </a:gradFill>
          <a:ln>
            <a:noFill/>
          </a:ln>
          <a:effectLst>
            <a:outerShdw blurRad="419100" dist="38100" dir="2700000" algn="tl">
              <a:srgbClr val="000000">
                <a:alpha val="70000"/>
              </a:srgbClr>
            </a:outerShdw>
          </a:effectLst>
        </p:spPr>
        <p:txBody>
          <a:bodyPr rot="0" spcFirstLastPara="0" vertOverflow="overflow" horzOverflow="overflow" vert="horz" wrap="square" lIns="77408" tIns="38704" rIns="77408" bIns="38704" numCol="1" spcCol="0" rtlCol="0" fromWordArt="0" anchor="t" anchorCtr="0" forceAA="0" compatLnSpc="1">
            <a:prstTxWarp prst="textNoShape">
              <a:avLst/>
            </a:prstTxWarp>
            <a:noAutofit/>
          </a:bodyPr>
          <a:lstStyle/>
          <a:p>
            <a:pPr defTabSz="580592">
              <a:lnSpc>
                <a:spcPct val="130000"/>
              </a:lnSpc>
              <a:defRPr/>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grpSp>
        <p:nvGrpSpPr>
          <p:cNvPr id="99" name="组合 98">
            <a:extLst>
              <a:ext uri="{FF2B5EF4-FFF2-40B4-BE49-F238E27FC236}">
                <a16:creationId xmlns:a16="http://schemas.microsoft.com/office/drawing/2014/main" id="{C0EB1A34-73F5-4AE7-B191-93267CC26232}"/>
              </a:ext>
            </a:extLst>
          </p:cNvPr>
          <p:cNvGrpSpPr/>
          <p:nvPr/>
        </p:nvGrpSpPr>
        <p:grpSpPr>
          <a:xfrm>
            <a:off x="4720178" y="5348236"/>
            <a:ext cx="4081309" cy="191866"/>
            <a:chOff x="4592998" y="5366485"/>
            <a:chExt cx="4474469" cy="210349"/>
          </a:xfrm>
        </p:grpSpPr>
        <p:sp>
          <p:nvSpPr>
            <p:cNvPr id="100" name="任意多边形: 形状 86">
              <a:extLst>
                <a:ext uri="{FF2B5EF4-FFF2-40B4-BE49-F238E27FC236}">
                  <a16:creationId xmlns:a16="http://schemas.microsoft.com/office/drawing/2014/main" id="{9BD9988A-E8EC-4801-968A-4ED1A44708D9}"/>
                </a:ext>
              </a:extLst>
            </p:cNvPr>
            <p:cNvSpPr/>
            <p:nvPr/>
          </p:nvSpPr>
          <p:spPr>
            <a:xfrm>
              <a:off x="4592998" y="5371101"/>
              <a:ext cx="4474469" cy="199612"/>
            </a:xfrm>
            <a:custGeom>
              <a:avLst/>
              <a:gdLst>
                <a:gd name="connsiteX0" fmla="*/ 1826199 w 4474469"/>
                <a:gd name="connsiteY0" fmla="*/ 159716 h 199612"/>
                <a:gd name="connsiteX1" fmla="*/ 1856041 w 4474469"/>
                <a:gd name="connsiteY1" fmla="*/ 168969 h 199612"/>
                <a:gd name="connsiteX2" fmla="*/ 1885834 w 4474469"/>
                <a:gd name="connsiteY2" fmla="*/ 179682 h 199612"/>
                <a:gd name="connsiteX3" fmla="*/ 1910125 w 4474469"/>
                <a:gd name="connsiteY3" fmla="*/ 189956 h 199612"/>
                <a:gd name="connsiteX4" fmla="*/ 1903989 w 4474469"/>
                <a:gd name="connsiteY4" fmla="*/ 198941 h 199612"/>
                <a:gd name="connsiteX5" fmla="*/ 1880397 w 4474469"/>
                <a:gd name="connsiteY5" fmla="*/ 188325 h 199612"/>
                <a:gd name="connsiteX6" fmla="*/ 1850668 w 4474469"/>
                <a:gd name="connsiteY6" fmla="*/ 177125 h 199612"/>
                <a:gd name="connsiteX7" fmla="*/ 1820502 w 4474469"/>
                <a:gd name="connsiteY7" fmla="*/ 167386 h 199612"/>
                <a:gd name="connsiteX8" fmla="*/ 3373790 w 4474469"/>
                <a:gd name="connsiteY8" fmla="*/ 141091 h 199612"/>
                <a:gd name="connsiteX9" fmla="*/ 3373790 w 4474469"/>
                <a:gd name="connsiteY9" fmla="*/ 166962 h 199612"/>
                <a:gd name="connsiteX10" fmla="*/ 3403729 w 4474469"/>
                <a:gd name="connsiteY10" fmla="*/ 165017 h 199612"/>
                <a:gd name="connsiteX11" fmla="*/ 3436460 w 4474469"/>
                <a:gd name="connsiteY11" fmla="*/ 162579 h 199612"/>
                <a:gd name="connsiteX12" fmla="*/ 3436460 w 4474469"/>
                <a:gd name="connsiteY12" fmla="*/ 141091 h 199612"/>
                <a:gd name="connsiteX13" fmla="*/ 292085 w 4474469"/>
                <a:gd name="connsiteY13" fmla="*/ 137366 h 199612"/>
                <a:gd name="connsiteX14" fmla="*/ 312107 w 4474469"/>
                <a:gd name="connsiteY14" fmla="*/ 153832 h 199612"/>
                <a:gd name="connsiteX15" fmla="*/ 337882 w 4474469"/>
                <a:gd name="connsiteY15" fmla="*/ 167175 h 199612"/>
                <a:gd name="connsiteX16" fmla="*/ 364341 w 4474469"/>
                <a:gd name="connsiteY16" fmla="*/ 153832 h 199612"/>
                <a:gd name="connsiteX17" fmla="*/ 385214 w 4474469"/>
                <a:gd name="connsiteY17" fmla="*/ 137366 h 199612"/>
                <a:gd name="connsiteX18" fmla="*/ 3543888 w 4474469"/>
                <a:gd name="connsiteY18" fmla="*/ 130581 h 199612"/>
                <a:gd name="connsiteX19" fmla="*/ 3553091 w 4474469"/>
                <a:gd name="connsiteY19" fmla="*/ 133869 h 199612"/>
                <a:gd name="connsiteX20" fmla="*/ 3543148 w 4474469"/>
                <a:gd name="connsiteY20" fmla="*/ 162419 h 199612"/>
                <a:gd name="connsiteX21" fmla="*/ 3528768 w 4474469"/>
                <a:gd name="connsiteY21" fmla="*/ 188657 h 199612"/>
                <a:gd name="connsiteX22" fmla="*/ 3519346 w 4474469"/>
                <a:gd name="connsiteY22" fmla="*/ 183629 h 199612"/>
                <a:gd name="connsiteX23" fmla="*/ 3534082 w 4474469"/>
                <a:gd name="connsiteY23" fmla="*/ 158174 h 199612"/>
                <a:gd name="connsiteX24" fmla="*/ 3543888 w 4474469"/>
                <a:gd name="connsiteY24" fmla="*/ 130581 h 199612"/>
                <a:gd name="connsiteX25" fmla="*/ 1811955 w 4474469"/>
                <a:gd name="connsiteY25" fmla="*/ 129696 h 199612"/>
                <a:gd name="connsiteX26" fmla="*/ 1822693 w 4474469"/>
                <a:gd name="connsiteY26" fmla="*/ 129696 h 199612"/>
                <a:gd name="connsiteX27" fmla="*/ 1808840 w 4474469"/>
                <a:gd name="connsiteY27" fmla="*/ 165000 h 199612"/>
                <a:gd name="connsiteX28" fmla="*/ 1777748 w 4474469"/>
                <a:gd name="connsiteY28" fmla="*/ 187156 h 199612"/>
                <a:gd name="connsiteX29" fmla="*/ 1722113 w 4474469"/>
                <a:gd name="connsiteY29" fmla="*/ 199379 h 199612"/>
                <a:gd name="connsiteX30" fmla="*/ 1720224 w 4474469"/>
                <a:gd name="connsiteY30" fmla="*/ 194722 h 199612"/>
                <a:gd name="connsiteX31" fmla="*/ 1717511 w 4474469"/>
                <a:gd name="connsiteY31" fmla="*/ 190394 h 199612"/>
                <a:gd name="connsiteX32" fmla="*/ 1770775 w 4474469"/>
                <a:gd name="connsiteY32" fmla="*/ 179869 h 199612"/>
                <a:gd name="connsiteX33" fmla="*/ 1799741 w 4474469"/>
                <a:gd name="connsiteY33" fmla="*/ 160528 h 199612"/>
                <a:gd name="connsiteX34" fmla="*/ 1811955 w 4474469"/>
                <a:gd name="connsiteY34" fmla="*/ 129696 h 199612"/>
                <a:gd name="connsiteX35" fmla="*/ 3570621 w 4474469"/>
                <a:gd name="connsiteY35" fmla="*/ 129047 h 199612"/>
                <a:gd name="connsiteX36" fmla="*/ 3581140 w 4474469"/>
                <a:gd name="connsiteY36" fmla="*/ 129047 h 199612"/>
                <a:gd name="connsiteX37" fmla="*/ 3581140 w 4474469"/>
                <a:gd name="connsiteY37" fmla="*/ 177053 h 199612"/>
                <a:gd name="connsiteX38" fmla="*/ 3584016 w 4474469"/>
                <a:gd name="connsiteY38" fmla="*/ 182889 h 199612"/>
                <a:gd name="connsiteX39" fmla="*/ 3596917 w 4474469"/>
                <a:gd name="connsiteY39" fmla="*/ 184286 h 199612"/>
                <a:gd name="connsiteX40" fmla="*/ 3645124 w 4474469"/>
                <a:gd name="connsiteY40" fmla="*/ 184286 h 199612"/>
                <a:gd name="connsiteX41" fmla="*/ 3653793 w 4474469"/>
                <a:gd name="connsiteY41" fmla="*/ 182289 h 199612"/>
                <a:gd name="connsiteX42" fmla="*/ 3657932 w 4474469"/>
                <a:gd name="connsiteY42" fmla="*/ 173570 h 199612"/>
                <a:gd name="connsiteX43" fmla="*/ 3659588 w 4474469"/>
                <a:gd name="connsiteY43" fmla="*/ 154036 h 199612"/>
                <a:gd name="connsiteX44" fmla="*/ 3664545 w 4474469"/>
                <a:gd name="connsiteY44" fmla="*/ 156612 h 199612"/>
                <a:gd name="connsiteX45" fmla="*/ 3669667 w 4474469"/>
                <a:gd name="connsiteY45" fmla="*/ 158201 h 199612"/>
                <a:gd name="connsiteX46" fmla="*/ 3663943 w 4474469"/>
                <a:gd name="connsiteY46" fmla="*/ 187089 h 199612"/>
                <a:gd name="connsiteX47" fmla="*/ 3645563 w 4474469"/>
                <a:gd name="connsiteY47" fmla="*/ 194120 h 199612"/>
                <a:gd name="connsiteX48" fmla="*/ 3596917 w 4474469"/>
                <a:gd name="connsiteY48" fmla="*/ 194120 h 199612"/>
                <a:gd name="connsiteX49" fmla="*/ 3576045 w 4474469"/>
                <a:gd name="connsiteY49" fmla="*/ 190757 h 199612"/>
                <a:gd name="connsiteX50" fmla="*/ 3570621 w 4474469"/>
                <a:gd name="connsiteY50" fmla="*/ 177053 h 199612"/>
                <a:gd name="connsiteX51" fmla="*/ 3680185 w 4474469"/>
                <a:gd name="connsiteY51" fmla="*/ 127512 h 199612"/>
                <a:gd name="connsiteX52" fmla="*/ 3699277 w 4474469"/>
                <a:gd name="connsiteY52" fmla="*/ 155516 h 199612"/>
                <a:gd name="connsiteX53" fmla="*/ 3712617 w 4474469"/>
                <a:gd name="connsiteY53" fmla="*/ 181875 h 199612"/>
                <a:gd name="connsiteX54" fmla="*/ 3702536 w 4474469"/>
                <a:gd name="connsiteY54" fmla="*/ 186472 h 199612"/>
                <a:gd name="connsiteX55" fmla="*/ 3689609 w 4474469"/>
                <a:gd name="connsiteY55" fmla="*/ 159707 h 199612"/>
                <a:gd name="connsiteX56" fmla="*/ 3670763 w 4474469"/>
                <a:gd name="connsiteY56" fmla="*/ 131458 h 199612"/>
                <a:gd name="connsiteX57" fmla="*/ 3597136 w 4474469"/>
                <a:gd name="connsiteY57" fmla="*/ 113264 h 199612"/>
                <a:gd name="connsiteX58" fmla="*/ 3623459 w 4474469"/>
                <a:gd name="connsiteY58" fmla="*/ 128745 h 199612"/>
                <a:gd name="connsiteX59" fmla="*/ 3644687 w 4474469"/>
                <a:gd name="connsiteY59" fmla="*/ 145049 h 199612"/>
                <a:gd name="connsiteX60" fmla="*/ 3637456 w 4474469"/>
                <a:gd name="connsiteY60" fmla="*/ 152502 h 199612"/>
                <a:gd name="connsiteX61" fmla="*/ 3616419 w 4474469"/>
                <a:gd name="connsiteY61" fmla="*/ 135924 h 199612"/>
                <a:gd name="connsiteX62" fmla="*/ 3590124 w 4474469"/>
                <a:gd name="connsiteY62" fmla="*/ 119840 h 199612"/>
                <a:gd name="connsiteX63" fmla="*/ 2236626 w 4474469"/>
                <a:gd name="connsiteY63" fmla="*/ 112399 h 199612"/>
                <a:gd name="connsiteX64" fmla="*/ 2236626 w 4474469"/>
                <a:gd name="connsiteY64" fmla="*/ 152280 h 199612"/>
                <a:gd name="connsiteX65" fmla="*/ 2258018 w 4474469"/>
                <a:gd name="connsiteY65" fmla="*/ 148802 h 199612"/>
                <a:gd name="connsiteX66" fmla="*/ 2280889 w 4474469"/>
                <a:gd name="connsiteY66" fmla="*/ 144830 h 199612"/>
                <a:gd name="connsiteX67" fmla="*/ 2280889 w 4474469"/>
                <a:gd name="connsiteY67" fmla="*/ 112399 h 199612"/>
                <a:gd name="connsiteX68" fmla="*/ 1748847 w 4474469"/>
                <a:gd name="connsiteY68" fmla="*/ 110221 h 199612"/>
                <a:gd name="connsiteX69" fmla="*/ 1884048 w 4474469"/>
                <a:gd name="connsiteY69" fmla="*/ 110221 h 199612"/>
                <a:gd name="connsiteX70" fmla="*/ 1884048 w 4474469"/>
                <a:gd name="connsiteY70" fmla="*/ 170235 h 199612"/>
                <a:gd name="connsiteX71" fmla="*/ 1873530 w 4474469"/>
                <a:gd name="connsiteY71" fmla="*/ 170235 h 199612"/>
                <a:gd name="connsiteX72" fmla="*/ 1873530 w 4474469"/>
                <a:gd name="connsiteY72" fmla="*/ 119616 h 199612"/>
                <a:gd name="connsiteX73" fmla="*/ 1758926 w 4474469"/>
                <a:gd name="connsiteY73" fmla="*/ 119616 h 199612"/>
                <a:gd name="connsiteX74" fmla="*/ 1758926 w 4474469"/>
                <a:gd name="connsiteY74" fmla="*/ 171331 h 199612"/>
                <a:gd name="connsiteX75" fmla="*/ 1748847 w 4474469"/>
                <a:gd name="connsiteY75" fmla="*/ 171331 h 199612"/>
                <a:gd name="connsiteX76" fmla="*/ 3373790 w 4474469"/>
                <a:gd name="connsiteY76" fmla="*/ 108879 h 199612"/>
                <a:gd name="connsiteX77" fmla="*/ 3373790 w 4474469"/>
                <a:gd name="connsiteY77" fmla="*/ 132134 h 199612"/>
                <a:gd name="connsiteX78" fmla="*/ 3436460 w 4474469"/>
                <a:gd name="connsiteY78" fmla="*/ 132134 h 199612"/>
                <a:gd name="connsiteX79" fmla="*/ 3436460 w 4474469"/>
                <a:gd name="connsiteY79" fmla="*/ 108879 h 199612"/>
                <a:gd name="connsiteX80" fmla="*/ 4370822 w 4474469"/>
                <a:gd name="connsiteY80" fmla="*/ 95087 h 199612"/>
                <a:gd name="connsiteX81" fmla="*/ 4381340 w 4474469"/>
                <a:gd name="connsiteY81" fmla="*/ 95087 h 199612"/>
                <a:gd name="connsiteX82" fmla="*/ 4381340 w 4474469"/>
                <a:gd name="connsiteY82" fmla="*/ 119411 h 199612"/>
                <a:gd name="connsiteX83" fmla="*/ 4467676 w 4474469"/>
                <a:gd name="connsiteY83" fmla="*/ 119411 h 199612"/>
                <a:gd name="connsiteX84" fmla="*/ 4467676 w 4474469"/>
                <a:gd name="connsiteY84" fmla="*/ 129271 h 199612"/>
                <a:gd name="connsiteX85" fmla="*/ 4390762 w 4474469"/>
                <a:gd name="connsiteY85" fmla="*/ 129271 h 199612"/>
                <a:gd name="connsiteX86" fmla="*/ 4427686 w 4474469"/>
                <a:gd name="connsiteY86" fmla="*/ 162305 h 199612"/>
                <a:gd name="connsiteX87" fmla="*/ 4474469 w 4474469"/>
                <a:gd name="connsiteY87" fmla="*/ 183834 h 199612"/>
                <a:gd name="connsiteX88" fmla="*/ 4470717 w 4474469"/>
                <a:gd name="connsiteY88" fmla="*/ 188189 h 199612"/>
                <a:gd name="connsiteX89" fmla="*/ 4467458 w 4474469"/>
                <a:gd name="connsiteY89" fmla="*/ 193038 h 199612"/>
                <a:gd name="connsiteX90" fmla="*/ 4419880 w 4474469"/>
                <a:gd name="connsiteY90" fmla="*/ 168742 h 199612"/>
                <a:gd name="connsiteX91" fmla="*/ 4381340 w 4474469"/>
                <a:gd name="connsiteY91" fmla="*/ 132778 h 199612"/>
                <a:gd name="connsiteX92" fmla="*/ 4381340 w 4474469"/>
                <a:gd name="connsiteY92" fmla="*/ 198955 h 199612"/>
                <a:gd name="connsiteX93" fmla="*/ 4370822 w 4474469"/>
                <a:gd name="connsiteY93" fmla="*/ 198955 h 199612"/>
                <a:gd name="connsiteX94" fmla="*/ 4370822 w 4474469"/>
                <a:gd name="connsiteY94" fmla="*/ 130586 h 199612"/>
                <a:gd name="connsiteX95" fmla="*/ 4346288 w 4474469"/>
                <a:gd name="connsiteY95" fmla="*/ 156516 h 199612"/>
                <a:gd name="connsiteX96" fmla="*/ 4315960 w 4474469"/>
                <a:gd name="connsiteY96" fmla="*/ 178503 h 199612"/>
                <a:gd name="connsiteX97" fmla="*/ 4284266 w 4474469"/>
                <a:gd name="connsiteY97" fmla="*/ 194353 h 199612"/>
                <a:gd name="connsiteX98" fmla="*/ 4280980 w 4474469"/>
                <a:gd name="connsiteY98" fmla="*/ 189915 h 199612"/>
                <a:gd name="connsiteX99" fmla="*/ 4277036 w 4474469"/>
                <a:gd name="connsiteY99" fmla="*/ 185807 h 199612"/>
                <a:gd name="connsiteX100" fmla="*/ 4307332 w 4474469"/>
                <a:gd name="connsiteY100" fmla="*/ 171929 h 199612"/>
                <a:gd name="connsiteX101" fmla="*/ 4336362 w 4474469"/>
                <a:gd name="connsiteY101" fmla="*/ 152353 h 199612"/>
                <a:gd name="connsiteX102" fmla="*/ 4360084 w 4474469"/>
                <a:gd name="connsiteY102" fmla="*/ 129271 h 199612"/>
                <a:gd name="connsiteX103" fmla="*/ 4281637 w 4474469"/>
                <a:gd name="connsiteY103" fmla="*/ 129271 h 199612"/>
                <a:gd name="connsiteX104" fmla="*/ 4281637 w 4474469"/>
                <a:gd name="connsiteY104" fmla="*/ 119411 h 199612"/>
                <a:gd name="connsiteX105" fmla="*/ 4370822 w 4474469"/>
                <a:gd name="connsiteY105" fmla="*/ 119411 h 199612"/>
                <a:gd name="connsiteX106" fmla="*/ 2507688 w 4474469"/>
                <a:gd name="connsiteY106" fmla="*/ 94855 h 199612"/>
                <a:gd name="connsiteX107" fmla="*/ 2490041 w 4474469"/>
                <a:gd name="connsiteY107" fmla="*/ 100006 h 199612"/>
                <a:gd name="connsiteX108" fmla="*/ 2471079 w 4474469"/>
                <a:gd name="connsiteY108" fmla="*/ 117652 h 199612"/>
                <a:gd name="connsiteX109" fmla="*/ 2482094 w 4474469"/>
                <a:gd name="connsiteY109" fmla="*/ 159519 h 199612"/>
                <a:gd name="connsiteX110" fmla="*/ 2509880 w 4474469"/>
                <a:gd name="connsiteY110" fmla="*/ 175083 h 199612"/>
                <a:gd name="connsiteX111" fmla="*/ 2531499 w 4474469"/>
                <a:gd name="connsiteY111" fmla="*/ 163630 h 199612"/>
                <a:gd name="connsiteX112" fmla="*/ 2540132 w 4474469"/>
                <a:gd name="connsiteY112" fmla="*/ 134750 h 199612"/>
                <a:gd name="connsiteX113" fmla="*/ 2532459 w 4474469"/>
                <a:gd name="connsiteY113" fmla="*/ 106089 h 199612"/>
                <a:gd name="connsiteX114" fmla="*/ 2507688 w 4474469"/>
                <a:gd name="connsiteY114" fmla="*/ 94855 h 199612"/>
                <a:gd name="connsiteX115" fmla="*/ 286168 w 4474469"/>
                <a:gd name="connsiteY115" fmla="*/ 84556 h 199612"/>
                <a:gd name="connsiteX116" fmla="*/ 286168 w 4474469"/>
                <a:gd name="connsiteY116" fmla="*/ 102990 h 199612"/>
                <a:gd name="connsiteX117" fmla="*/ 395075 w 4474469"/>
                <a:gd name="connsiteY117" fmla="*/ 102990 h 199612"/>
                <a:gd name="connsiteX118" fmla="*/ 395075 w 4474469"/>
                <a:gd name="connsiteY118" fmla="*/ 84556 h 199612"/>
                <a:gd name="connsiteX119" fmla="*/ 3373790 w 4474469"/>
                <a:gd name="connsiteY119" fmla="*/ 77106 h 199612"/>
                <a:gd name="connsiteX120" fmla="*/ 3373790 w 4474469"/>
                <a:gd name="connsiteY120" fmla="*/ 100141 h 199612"/>
                <a:gd name="connsiteX121" fmla="*/ 3436460 w 4474469"/>
                <a:gd name="connsiteY121" fmla="*/ 100141 h 199612"/>
                <a:gd name="connsiteX122" fmla="*/ 3436460 w 4474469"/>
                <a:gd name="connsiteY122" fmla="*/ 77106 h 199612"/>
                <a:gd name="connsiteX123" fmla="*/ 3011735 w 4474469"/>
                <a:gd name="connsiteY123" fmla="*/ 75366 h 199612"/>
                <a:gd name="connsiteX124" fmla="*/ 3056218 w 4474469"/>
                <a:gd name="connsiteY124" fmla="*/ 75366 h 199612"/>
                <a:gd name="connsiteX125" fmla="*/ 3056218 w 4474469"/>
                <a:gd name="connsiteY125" fmla="*/ 160617 h 199612"/>
                <a:gd name="connsiteX126" fmla="*/ 3063724 w 4474469"/>
                <a:gd name="connsiteY126" fmla="*/ 166261 h 199612"/>
                <a:gd name="connsiteX127" fmla="*/ 3074187 w 4474469"/>
                <a:gd name="connsiteY127" fmla="*/ 174205 h 199612"/>
                <a:gd name="connsiteX128" fmla="*/ 3098620 w 4474469"/>
                <a:gd name="connsiteY128" fmla="*/ 183711 h 199612"/>
                <a:gd name="connsiteX129" fmla="*/ 3131599 w 4474469"/>
                <a:gd name="connsiteY129" fmla="*/ 185821 h 199612"/>
                <a:gd name="connsiteX130" fmla="*/ 3174055 w 4474469"/>
                <a:gd name="connsiteY130" fmla="*/ 184697 h 199612"/>
                <a:gd name="connsiteX131" fmla="*/ 3211580 w 4474469"/>
                <a:gd name="connsiteY131" fmla="*/ 182094 h 199612"/>
                <a:gd name="connsiteX132" fmla="*/ 3209335 w 4474469"/>
                <a:gd name="connsiteY132" fmla="*/ 187922 h 199612"/>
                <a:gd name="connsiteX133" fmla="*/ 3208074 w 4474469"/>
                <a:gd name="connsiteY133" fmla="*/ 193906 h 199612"/>
                <a:gd name="connsiteX134" fmla="*/ 3186097 w 4474469"/>
                <a:gd name="connsiteY134" fmla="*/ 194862 h 199612"/>
                <a:gd name="connsiteX135" fmla="*/ 3157010 w 4474469"/>
                <a:gd name="connsiteY135" fmla="*/ 195719 h 199612"/>
                <a:gd name="connsiteX136" fmla="*/ 3131380 w 4474469"/>
                <a:gd name="connsiteY136" fmla="*/ 196092 h 199612"/>
                <a:gd name="connsiteX137" fmla="*/ 3096154 w 4474469"/>
                <a:gd name="connsiteY137" fmla="*/ 193578 h 199612"/>
                <a:gd name="connsiteX138" fmla="*/ 3070462 w 4474469"/>
                <a:gd name="connsiteY138" fmla="*/ 183191 h 199612"/>
                <a:gd name="connsiteX139" fmla="*/ 3058793 w 4474469"/>
                <a:gd name="connsiteY139" fmla="*/ 173766 h 199612"/>
                <a:gd name="connsiteX140" fmla="*/ 3050083 w 4474469"/>
                <a:gd name="connsiteY140" fmla="*/ 168945 h 199612"/>
                <a:gd name="connsiteX141" fmla="*/ 3035100 w 4474469"/>
                <a:gd name="connsiteY141" fmla="*/ 177324 h 199612"/>
                <a:gd name="connsiteX142" fmla="*/ 3016338 w 4474469"/>
                <a:gd name="connsiteY142" fmla="*/ 198502 h 199612"/>
                <a:gd name="connsiteX143" fmla="*/ 3008449 w 4474469"/>
                <a:gd name="connsiteY143" fmla="*/ 189098 h 199612"/>
                <a:gd name="connsiteX144" fmla="*/ 3028527 w 4474469"/>
                <a:gd name="connsiteY144" fmla="*/ 169355 h 199612"/>
                <a:gd name="connsiteX145" fmla="*/ 3046139 w 4474469"/>
                <a:gd name="connsiteY145" fmla="*/ 159302 h 199612"/>
                <a:gd name="connsiteX146" fmla="*/ 3046139 w 4474469"/>
                <a:gd name="connsiteY146" fmla="*/ 85446 h 199612"/>
                <a:gd name="connsiteX147" fmla="*/ 3011735 w 4474469"/>
                <a:gd name="connsiteY147" fmla="*/ 85446 h 199612"/>
                <a:gd name="connsiteX148" fmla="*/ 58480 w 4474469"/>
                <a:gd name="connsiteY148" fmla="*/ 69655 h 199612"/>
                <a:gd name="connsiteX149" fmla="*/ 58480 w 4474469"/>
                <a:gd name="connsiteY149" fmla="*/ 127094 h 199612"/>
                <a:gd name="connsiteX150" fmla="*/ 120301 w 4474469"/>
                <a:gd name="connsiteY150" fmla="*/ 127094 h 199612"/>
                <a:gd name="connsiteX151" fmla="*/ 120301 w 4474469"/>
                <a:gd name="connsiteY151" fmla="*/ 69655 h 199612"/>
                <a:gd name="connsiteX152" fmla="*/ 3347714 w 4474469"/>
                <a:gd name="connsiteY152" fmla="*/ 67710 h 199612"/>
                <a:gd name="connsiteX153" fmla="*/ 3461660 w 4474469"/>
                <a:gd name="connsiteY153" fmla="*/ 67710 h 199612"/>
                <a:gd name="connsiteX154" fmla="*/ 3461660 w 4474469"/>
                <a:gd name="connsiteY154" fmla="*/ 77106 h 199612"/>
                <a:gd name="connsiteX155" fmla="*/ 3446541 w 4474469"/>
                <a:gd name="connsiteY155" fmla="*/ 77106 h 199612"/>
                <a:gd name="connsiteX156" fmla="*/ 3446541 w 4474469"/>
                <a:gd name="connsiteY156" fmla="*/ 161921 h 199612"/>
                <a:gd name="connsiteX157" fmla="*/ 3462755 w 4474469"/>
                <a:gd name="connsiteY157" fmla="*/ 160606 h 199612"/>
                <a:gd name="connsiteX158" fmla="*/ 3462537 w 4474469"/>
                <a:gd name="connsiteY158" fmla="*/ 169810 h 199612"/>
                <a:gd name="connsiteX159" fmla="*/ 3446541 w 4474469"/>
                <a:gd name="connsiteY159" fmla="*/ 171125 h 199612"/>
                <a:gd name="connsiteX160" fmla="*/ 3446541 w 4474469"/>
                <a:gd name="connsiteY160" fmla="*/ 198955 h 199612"/>
                <a:gd name="connsiteX161" fmla="*/ 3436460 w 4474469"/>
                <a:gd name="connsiteY161" fmla="*/ 198955 h 199612"/>
                <a:gd name="connsiteX162" fmla="*/ 3436460 w 4474469"/>
                <a:gd name="connsiteY162" fmla="*/ 172001 h 199612"/>
                <a:gd name="connsiteX163" fmla="*/ 3385978 w 4474469"/>
                <a:gd name="connsiteY163" fmla="*/ 175836 h 199612"/>
                <a:gd name="connsiteX164" fmla="*/ 3343550 w 4474469"/>
                <a:gd name="connsiteY164" fmla="*/ 179014 h 199612"/>
                <a:gd name="connsiteX165" fmla="*/ 3341798 w 4474469"/>
                <a:gd name="connsiteY165" fmla="*/ 169153 h 199612"/>
                <a:gd name="connsiteX166" fmla="*/ 3363710 w 4474469"/>
                <a:gd name="connsiteY166" fmla="*/ 167838 h 199612"/>
                <a:gd name="connsiteX167" fmla="*/ 3363710 w 4474469"/>
                <a:gd name="connsiteY167" fmla="*/ 77106 h 199612"/>
                <a:gd name="connsiteX168" fmla="*/ 3347714 w 4474469"/>
                <a:gd name="connsiteY168" fmla="*/ 77106 h 199612"/>
                <a:gd name="connsiteX169" fmla="*/ 2236626 w 4474469"/>
                <a:gd name="connsiteY169" fmla="*/ 66382 h 199612"/>
                <a:gd name="connsiteX170" fmla="*/ 2236626 w 4474469"/>
                <a:gd name="connsiteY170" fmla="*/ 102757 h 199612"/>
                <a:gd name="connsiteX171" fmla="*/ 2280889 w 4474469"/>
                <a:gd name="connsiteY171" fmla="*/ 102757 h 199612"/>
                <a:gd name="connsiteX172" fmla="*/ 2280889 w 4474469"/>
                <a:gd name="connsiteY172" fmla="*/ 66382 h 199612"/>
                <a:gd name="connsiteX173" fmla="*/ 1575736 w 4474469"/>
                <a:gd name="connsiteY173" fmla="*/ 65711 h 199612"/>
                <a:gd name="connsiteX174" fmla="*/ 1573325 w 4474469"/>
                <a:gd name="connsiteY174" fmla="*/ 88596 h 199612"/>
                <a:gd name="connsiteX175" fmla="*/ 1569600 w 4474469"/>
                <a:gd name="connsiteY175" fmla="*/ 110002 h 199612"/>
                <a:gd name="connsiteX176" fmla="*/ 1639283 w 4474469"/>
                <a:gd name="connsiteY176" fmla="*/ 110002 h 199612"/>
                <a:gd name="connsiteX177" fmla="*/ 1639283 w 4474469"/>
                <a:gd name="connsiteY177" fmla="*/ 65711 h 199612"/>
                <a:gd name="connsiteX178" fmla="*/ 1505834 w 4474469"/>
                <a:gd name="connsiteY178" fmla="*/ 65711 h 199612"/>
                <a:gd name="connsiteX179" fmla="*/ 1505834 w 4474469"/>
                <a:gd name="connsiteY179" fmla="*/ 110002 h 199612"/>
                <a:gd name="connsiteX180" fmla="*/ 1558863 w 4474469"/>
                <a:gd name="connsiteY180" fmla="*/ 110002 h 199612"/>
                <a:gd name="connsiteX181" fmla="*/ 1562479 w 4474469"/>
                <a:gd name="connsiteY181" fmla="*/ 88679 h 199612"/>
                <a:gd name="connsiteX182" fmla="*/ 1564779 w 4474469"/>
                <a:gd name="connsiteY182" fmla="*/ 65711 h 199612"/>
                <a:gd name="connsiteX183" fmla="*/ 3621020 w 4474469"/>
                <a:gd name="connsiteY183" fmla="*/ 62643 h 199612"/>
                <a:gd name="connsiteX184" fmla="*/ 3621020 w 4474469"/>
                <a:gd name="connsiteY184" fmla="*/ 96197 h 199612"/>
                <a:gd name="connsiteX185" fmla="*/ 3680624 w 4474469"/>
                <a:gd name="connsiteY185" fmla="*/ 96197 h 199612"/>
                <a:gd name="connsiteX186" fmla="*/ 3680624 w 4474469"/>
                <a:gd name="connsiteY186" fmla="*/ 62643 h 199612"/>
                <a:gd name="connsiteX187" fmla="*/ 3550242 w 4474469"/>
                <a:gd name="connsiteY187" fmla="*/ 62643 h 199612"/>
                <a:gd name="connsiteX188" fmla="*/ 3550242 w 4474469"/>
                <a:gd name="connsiteY188" fmla="*/ 96197 h 199612"/>
                <a:gd name="connsiteX189" fmla="*/ 3610941 w 4474469"/>
                <a:gd name="connsiteY189" fmla="*/ 96197 h 199612"/>
                <a:gd name="connsiteX190" fmla="*/ 3610941 w 4474469"/>
                <a:gd name="connsiteY190" fmla="*/ 62643 h 199612"/>
                <a:gd name="connsiteX191" fmla="*/ 2851060 w 4474469"/>
                <a:gd name="connsiteY191" fmla="*/ 61123 h 199612"/>
                <a:gd name="connsiteX192" fmla="*/ 2861578 w 4474469"/>
                <a:gd name="connsiteY192" fmla="*/ 61123 h 199612"/>
                <a:gd name="connsiteX193" fmla="*/ 2861578 w 4474469"/>
                <a:gd name="connsiteY193" fmla="*/ 198955 h 199612"/>
                <a:gd name="connsiteX194" fmla="*/ 2851060 w 4474469"/>
                <a:gd name="connsiteY194" fmla="*/ 198955 h 199612"/>
                <a:gd name="connsiteX195" fmla="*/ 48428 w 4474469"/>
                <a:gd name="connsiteY195" fmla="*/ 59822 h 199612"/>
                <a:gd name="connsiteX196" fmla="*/ 130573 w 4474469"/>
                <a:gd name="connsiteY196" fmla="*/ 59822 h 199612"/>
                <a:gd name="connsiteX197" fmla="*/ 130573 w 4474469"/>
                <a:gd name="connsiteY197" fmla="*/ 136708 h 199612"/>
                <a:gd name="connsiteX198" fmla="*/ 48428 w 4474469"/>
                <a:gd name="connsiteY198" fmla="*/ 136708 h 199612"/>
                <a:gd name="connsiteX199" fmla="*/ 286168 w 4474469"/>
                <a:gd name="connsiteY199" fmla="*/ 58480 h 199612"/>
                <a:gd name="connsiteX200" fmla="*/ 286168 w 4474469"/>
                <a:gd name="connsiteY200" fmla="*/ 76257 h 199612"/>
                <a:gd name="connsiteX201" fmla="*/ 395075 w 4474469"/>
                <a:gd name="connsiteY201" fmla="*/ 76257 h 199612"/>
                <a:gd name="connsiteX202" fmla="*/ 395075 w 4474469"/>
                <a:gd name="connsiteY202" fmla="*/ 58480 h 199612"/>
                <a:gd name="connsiteX203" fmla="*/ 2113476 w 4474469"/>
                <a:gd name="connsiteY203" fmla="*/ 55864 h 199612"/>
                <a:gd name="connsiteX204" fmla="*/ 2132649 w 4474469"/>
                <a:gd name="connsiteY204" fmla="*/ 69066 h 199612"/>
                <a:gd name="connsiteX205" fmla="*/ 2147221 w 4474469"/>
                <a:gd name="connsiteY205" fmla="*/ 83255 h 199612"/>
                <a:gd name="connsiteX206" fmla="*/ 2139990 w 4474469"/>
                <a:gd name="connsiteY206" fmla="*/ 89828 h 199612"/>
                <a:gd name="connsiteX207" fmla="*/ 2125281 w 4474469"/>
                <a:gd name="connsiteY207" fmla="*/ 75449 h 199612"/>
                <a:gd name="connsiteX208" fmla="*/ 2106464 w 4474469"/>
                <a:gd name="connsiteY208" fmla="*/ 61561 h 199612"/>
                <a:gd name="connsiteX209" fmla="*/ 2086961 w 4474469"/>
                <a:gd name="connsiteY209" fmla="*/ 52796 h 199612"/>
                <a:gd name="connsiteX210" fmla="*/ 2097041 w 4474469"/>
                <a:gd name="connsiteY210" fmla="*/ 52796 h 199612"/>
                <a:gd name="connsiteX211" fmla="*/ 2097041 w 4474469"/>
                <a:gd name="connsiteY211" fmla="*/ 84131 h 199612"/>
                <a:gd name="connsiteX212" fmla="*/ 2097014 w 4474469"/>
                <a:gd name="connsiteY212" fmla="*/ 89938 h 199612"/>
                <a:gd name="connsiteX213" fmla="*/ 2096822 w 4474469"/>
                <a:gd name="connsiteY213" fmla="*/ 95745 h 199612"/>
                <a:gd name="connsiteX214" fmla="*/ 2158177 w 4474469"/>
                <a:gd name="connsiteY214" fmla="*/ 95745 h 199612"/>
                <a:gd name="connsiteX215" fmla="*/ 2158177 w 4474469"/>
                <a:gd name="connsiteY215" fmla="*/ 105606 h 199612"/>
                <a:gd name="connsiteX216" fmla="*/ 2098356 w 4474469"/>
                <a:gd name="connsiteY216" fmla="*/ 105606 h 199612"/>
                <a:gd name="connsiteX217" fmla="*/ 2121063 w 4474469"/>
                <a:gd name="connsiteY217" fmla="*/ 157731 h 199612"/>
                <a:gd name="connsiteX218" fmla="*/ 2159712 w 4474469"/>
                <a:gd name="connsiteY218" fmla="*/ 190627 h 199612"/>
                <a:gd name="connsiteX219" fmla="*/ 2155685 w 4474469"/>
                <a:gd name="connsiteY219" fmla="*/ 194462 h 199612"/>
                <a:gd name="connsiteX220" fmla="*/ 2152481 w 4474469"/>
                <a:gd name="connsiteY220" fmla="*/ 198955 h 199612"/>
                <a:gd name="connsiteX221" fmla="*/ 2116516 w 4474469"/>
                <a:gd name="connsiteY221" fmla="*/ 168441 h 199612"/>
                <a:gd name="connsiteX222" fmla="*/ 2093535 w 4474469"/>
                <a:gd name="connsiteY222" fmla="*/ 121821 h 199612"/>
                <a:gd name="connsiteX223" fmla="*/ 2076087 w 4474469"/>
                <a:gd name="connsiteY223" fmla="*/ 162195 h 199612"/>
                <a:gd name="connsiteX224" fmla="*/ 2034809 w 4474469"/>
                <a:gd name="connsiteY224" fmla="*/ 199612 h 199612"/>
                <a:gd name="connsiteX225" fmla="*/ 2031275 w 4474469"/>
                <a:gd name="connsiteY225" fmla="*/ 195969 h 199612"/>
                <a:gd name="connsiteX226" fmla="*/ 2026920 w 4474469"/>
                <a:gd name="connsiteY226" fmla="*/ 192819 h 199612"/>
                <a:gd name="connsiteX227" fmla="*/ 2060512 w 4474469"/>
                <a:gd name="connsiteY227" fmla="*/ 165192 h 199612"/>
                <a:gd name="connsiteX228" fmla="*/ 2078570 w 4474469"/>
                <a:gd name="connsiteY228" fmla="*/ 135277 h 199612"/>
                <a:gd name="connsiteX229" fmla="*/ 2085865 w 4474469"/>
                <a:gd name="connsiteY229" fmla="*/ 105606 h 199612"/>
                <a:gd name="connsiteX230" fmla="*/ 2031960 w 4474469"/>
                <a:gd name="connsiteY230" fmla="*/ 105606 h 199612"/>
                <a:gd name="connsiteX231" fmla="*/ 2031960 w 4474469"/>
                <a:gd name="connsiteY231" fmla="*/ 95745 h 199612"/>
                <a:gd name="connsiteX232" fmla="*/ 2086742 w 4474469"/>
                <a:gd name="connsiteY232" fmla="*/ 95745 h 199612"/>
                <a:gd name="connsiteX233" fmla="*/ 2086934 w 4474469"/>
                <a:gd name="connsiteY233" fmla="*/ 89774 h 199612"/>
                <a:gd name="connsiteX234" fmla="*/ 2086961 w 4474469"/>
                <a:gd name="connsiteY234" fmla="*/ 84131 h 199612"/>
                <a:gd name="connsiteX235" fmla="*/ 1795740 w 4474469"/>
                <a:gd name="connsiteY235" fmla="*/ 52344 h 199612"/>
                <a:gd name="connsiteX236" fmla="*/ 1794289 w 4474469"/>
                <a:gd name="connsiteY236" fmla="*/ 62794 h 199612"/>
                <a:gd name="connsiteX237" fmla="*/ 1791357 w 4474469"/>
                <a:gd name="connsiteY237" fmla="*/ 72750 h 199612"/>
                <a:gd name="connsiteX238" fmla="*/ 1837374 w 4474469"/>
                <a:gd name="connsiteY238" fmla="*/ 72750 h 199612"/>
                <a:gd name="connsiteX239" fmla="*/ 1837374 w 4474469"/>
                <a:gd name="connsiteY239" fmla="*/ 52344 h 199612"/>
                <a:gd name="connsiteX240" fmla="*/ 1749065 w 4474469"/>
                <a:gd name="connsiteY240" fmla="*/ 52344 h 199612"/>
                <a:gd name="connsiteX241" fmla="*/ 1747422 w 4474469"/>
                <a:gd name="connsiteY241" fmla="*/ 62794 h 199612"/>
                <a:gd name="connsiteX242" fmla="*/ 1745779 w 4474469"/>
                <a:gd name="connsiteY242" fmla="*/ 72750 h 199612"/>
                <a:gd name="connsiteX243" fmla="*/ 1780182 w 4474469"/>
                <a:gd name="connsiteY243" fmla="*/ 72750 h 199612"/>
                <a:gd name="connsiteX244" fmla="*/ 1783907 w 4474469"/>
                <a:gd name="connsiteY244" fmla="*/ 62794 h 199612"/>
                <a:gd name="connsiteX245" fmla="*/ 1785660 w 4474469"/>
                <a:gd name="connsiteY245" fmla="*/ 52344 h 199612"/>
                <a:gd name="connsiteX246" fmla="*/ 1982437 w 4474469"/>
                <a:gd name="connsiteY246" fmla="*/ 51920 h 199612"/>
                <a:gd name="connsiteX247" fmla="*/ 1996105 w 4474469"/>
                <a:gd name="connsiteY247" fmla="*/ 62711 h 199612"/>
                <a:gd name="connsiteX248" fmla="*/ 2006322 w 4474469"/>
                <a:gd name="connsiteY248" fmla="*/ 73832 h 199612"/>
                <a:gd name="connsiteX249" fmla="*/ 2017772 w 4474469"/>
                <a:gd name="connsiteY249" fmla="*/ 64793 h 199612"/>
                <a:gd name="connsiteX250" fmla="*/ 2026920 w 4474469"/>
                <a:gd name="connsiteY250" fmla="*/ 55426 h 199612"/>
                <a:gd name="connsiteX251" fmla="*/ 2035466 w 4474469"/>
                <a:gd name="connsiteY251" fmla="*/ 60465 h 199612"/>
                <a:gd name="connsiteX252" fmla="*/ 2024592 w 4474469"/>
                <a:gd name="connsiteY252" fmla="*/ 71148 h 199612"/>
                <a:gd name="connsiteX253" fmla="*/ 2011581 w 4474469"/>
                <a:gd name="connsiteY253" fmla="*/ 81502 h 199612"/>
                <a:gd name="connsiteX254" fmla="*/ 2022044 w 4474469"/>
                <a:gd name="connsiteY254" fmla="*/ 109085 h 199612"/>
                <a:gd name="connsiteX255" fmla="*/ 2024291 w 4474469"/>
                <a:gd name="connsiteY255" fmla="*/ 137817 h 199612"/>
                <a:gd name="connsiteX256" fmla="*/ 2022182 w 4474469"/>
                <a:gd name="connsiteY256" fmla="*/ 170605 h 199612"/>
                <a:gd name="connsiteX257" fmla="*/ 2013992 w 4474469"/>
                <a:gd name="connsiteY257" fmla="*/ 191723 h 199612"/>
                <a:gd name="connsiteX258" fmla="*/ 2009554 w 4474469"/>
                <a:gd name="connsiteY258" fmla="*/ 195284 h 199612"/>
                <a:gd name="connsiteX259" fmla="*/ 2003474 w 4474469"/>
                <a:gd name="connsiteY259" fmla="*/ 197201 h 199612"/>
                <a:gd name="connsiteX260" fmla="*/ 1992763 w 4474469"/>
                <a:gd name="connsiteY260" fmla="*/ 198105 h 199612"/>
                <a:gd name="connsiteX261" fmla="*/ 1980903 w 4474469"/>
                <a:gd name="connsiteY261" fmla="*/ 197859 h 199612"/>
                <a:gd name="connsiteX262" fmla="*/ 1979671 w 4474469"/>
                <a:gd name="connsiteY262" fmla="*/ 192846 h 199612"/>
                <a:gd name="connsiteX263" fmla="*/ 1976958 w 4474469"/>
                <a:gd name="connsiteY263" fmla="*/ 187998 h 199612"/>
                <a:gd name="connsiteX264" fmla="*/ 1990326 w 4474469"/>
                <a:gd name="connsiteY264" fmla="*/ 188491 h 199612"/>
                <a:gd name="connsiteX265" fmla="*/ 1999748 w 4474469"/>
                <a:gd name="connsiteY265" fmla="*/ 187998 h 199612"/>
                <a:gd name="connsiteX266" fmla="*/ 2003830 w 4474469"/>
                <a:gd name="connsiteY266" fmla="*/ 186984 h 199612"/>
                <a:gd name="connsiteX267" fmla="*/ 2006761 w 4474469"/>
                <a:gd name="connsiteY267" fmla="*/ 184492 h 199612"/>
                <a:gd name="connsiteX268" fmla="*/ 2012731 w 4474469"/>
                <a:gd name="connsiteY268" fmla="*/ 167098 h 199612"/>
                <a:gd name="connsiteX269" fmla="*/ 2014430 w 4474469"/>
                <a:gd name="connsiteY269" fmla="*/ 137379 h 199612"/>
                <a:gd name="connsiteX270" fmla="*/ 2013992 w 4474469"/>
                <a:gd name="connsiteY270" fmla="*/ 124013 h 199612"/>
                <a:gd name="connsiteX271" fmla="*/ 1992791 w 4474469"/>
                <a:gd name="connsiteY271" fmla="*/ 144391 h 199612"/>
                <a:gd name="connsiteX272" fmla="*/ 1969289 w 4474469"/>
                <a:gd name="connsiteY272" fmla="*/ 160169 h 199612"/>
                <a:gd name="connsiteX273" fmla="*/ 1966413 w 4474469"/>
                <a:gd name="connsiteY273" fmla="*/ 155923 h 199612"/>
                <a:gd name="connsiteX274" fmla="*/ 1962716 w 4474469"/>
                <a:gd name="connsiteY274" fmla="*/ 151842 h 199612"/>
                <a:gd name="connsiteX275" fmla="*/ 1990134 w 4474469"/>
                <a:gd name="connsiteY275" fmla="*/ 135024 h 199612"/>
                <a:gd name="connsiteX276" fmla="*/ 2012457 w 4474469"/>
                <a:gd name="connsiteY276" fmla="*/ 111961 h 199612"/>
                <a:gd name="connsiteX277" fmla="*/ 2009116 w 4474469"/>
                <a:gd name="connsiteY277" fmla="*/ 99415 h 199612"/>
                <a:gd name="connsiteX278" fmla="*/ 2003474 w 4474469"/>
                <a:gd name="connsiteY278" fmla="*/ 87199 h 199612"/>
                <a:gd name="connsiteX279" fmla="*/ 1986929 w 4474469"/>
                <a:gd name="connsiteY279" fmla="*/ 96977 h 199612"/>
                <a:gd name="connsiteX280" fmla="*/ 1969727 w 4474469"/>
                <a:gd name="connsiteY280" fmla="*/ 105606 h 199612"/>
                <a:gd name="connsiteX281" fmla="*/ 1966687 w 4474469"/>
                <a:gd name="connsiteY281" fmla="*/ 102237 h 199612"/>
                <a:gd name="connsiteX282" fmla="*/ 1963154 w 4474469"/>
                <a:gd name="connsiteY282" fmla="*/ 99032 h 199612"/>
                <a:gd name="connsiteX283" fmla="*/ 1981204 w 4474469"/>
                <a:gd name="connsiteY283" fmla="*/ 90048 h 199612"/>
                <a:gd name="connsiteX284" fmla="*/ 1998433 w 4474469"/>
                <a:gd name="connsiteY284" fmla="*/ 79748 h 199612"/>
                <a:gd name="connsiteX285" fmla="*/ 1988463 w 4474469"/>
                <a:gd name="connsiteY285" fmla="*/ 68436 h 199612"/>
                <a:gd name="connsiteX286" fmla="*/ 1975206 w 4474469"/>
                <a:gd name="connsiteY286" fmla="*/ 57617 h 199612"/>
                <a:gd name="connsiteX287" fmla="*/ 275869 w 4474469"/>
                <a:gd name="connsiteY287" fmla="*/ 49961 h 199612"/>
                <a:gd name="connsiteX288" fmla="*/ 405812 w 4474469"/>
                <a:gd name="connsiteY288" fmla="*/ 49961 h 199612"/>
                <a:gd name="connsiteX289" fmla="*/ 405812 w 4474469"/>
                <a:gd name="connsiteY289" fmla="*/ 111508 h 199612"/>
                <a:gd name="connsiteX290" fmla="*/ 312244 w 4474469"/>
                <a:gd name="connsiteY290" fmla="*/ 111508 h 199612"/>
                <a:gd name="connsiteX291" fmla="*/ 306410 w 4474469"/>
                <a:gd name="connsiteY291" fmla="*/ 120123 h 199612"/>
                <a:gd name="connsiteX292" fmla="*/ 299754 w 4474469"/>
                <a:gd name="connsiteY292" fmla="*/ 128409 h 199612"/>
                <a:gd name="connsiteX293" fmla="*/ 393541 w 4474469"/>
                <a:gd name="connsiteY293" fmla="*/ 128409 h 199612"/>
                <a:gd name="connsiteX294" fmla="*/ 395732 w 4474469"/>
                <a:gd name="connsiteY294" fmla="*/ 127750 h 199612"/>
                <a:gd name="connsiteX295" fmla="*/ 402306 w 4474469"/>
                <a:gd name="connsiteY295" fmla="*/ 132560 h 199612"/>
                <a:gd name="connsiteX296" fmla="*/ 379954 w 4474469"/>
                <a:gd name="connsiteY296" fmla="*/ 154547 h 199612"/>
                <a:gd name="connsiteX297" fmla="*/ 350372 w 4474469"/>
                <a:gd name="connsiteY297" fmla="*/ 171778 h 199612"/>
                <a:gd name="connsiteX298" fmla="*/ 391048 w 4474469"/>
                <a:gd name="connsiteY298" fmla="*/ 182189 h 199612"/>
                <a:gd name="connsiteX299" fmla="*/ 435832 w 4474469"/>
                <a:gd name="connsiteY299" fmla="*/ 187998 h 199612"/>
                <a:gd name="connsiteX300" fmla="*/ 432436 w 4474469"/>
                <a:gd name="connsiteY300" fmla="*/ 192737 h 199612"/>
                <a:gd name="connsiteX301" fmla="*/ 429697 w 4474469"/>
                <a:gd name="connsiteY301" fmla="*/ 197640 h 199612"/>
                <a:gd name="connsiteX302" fmla="*/ 381407 w 4474469"/>
                <a:gd name="connsiteY302" fmla="*/ 190299 h 199612"/>
                <a:gd name="connsiteX303" fmla="*/ 337882 w 4474469"/>
                <a:gd name="connsiteY303" fmla="*/ 177038 h 199612"/>
                <a:gd name="connsiteX304" fmla="*/ 289838 w 4474469"/>
                <a:gd name="connsiteY304" fmla="*/ 191230 h 199612"/>
                <a:gd name="connsiteX305" fmla="*/ 240151 w 4474469"/>
                <a:gd name="connsiteY305" fmla="*/ 199173 h 199612"/>
                <a:gd name="connsiteX306" fmla="*/ 238371 w 4474469"/>
                <a:gd name="connsiteY306" fmla="*/ 194079 h 199612"/>
                <a:gd name="connsiteX307" fmla="*/ 235768 w 4474469"/>
                <a:gd name="connsiteY307" fmla="*/ 189312 h 199612"/>
                <a:gd name="connsiteX308" fmla="*/ 281319 w 4474469"/>
                <a:gd name="connsiteY308" fmla="*/ 183066 h 199612"/>
                <a:gd name="connsiteX309" fmla="*/ 325392 w 4474469"/>
                <a:gd name="connsiteY309" fmla="*/ 171559 h 199612"/>
                <a:gd name="connsiteX310" fmla="*/ 303397 w 4474469"/>
                <a:gd name="connsiteY310" fmla="*/ 158737 h 199612"/>
                <a:gd name="connsiteX311" fmla="*/ 285511 w 4474469"/>
                <a:gd name="connsiteY311" fmla="*/ 143283 h 199612"/>
                <a:gd name="connsiteX312" fmla="*/ 271322 w 4474469"/>
                <a:gd name="connsiteY312" fmla="*/ 155065 h 199612"/>
                <a:gd name="connsiteX313" fmla="*/ 256805 w 4474469"/>
                <a:gd name="connsiteY313" fmla="*/ 165203 h 199612"/>
                <a:gd name="connsiteX314" fmla="*/ 253271 w 4474469"/>
                <a:gd name="connsiteY314" fmla="*/ 161586 h 199612"/>
                <a:gd name="connsiteX315" fmla="*/ 248916 w 4474469"/>
                <a:gd name="connsiteY315" fmla="*/ 157969 h 199612"/>
                <a:gd name="connsiteX316" fmla="*/ 277567 w 4474469"/>
                <a:gd name="connsiteY316" fmla="*/ 137540 h 199612"/>
                <a:gd name="connsiteX317" fmla="*/ 300630 w 4474469"/>
                <a:gd name="connsiteY317" fmla="*/ 111508 h 199612"/>
                <a:gd name="connsiteX318" fmla="*/ 275869 w 4474469"/>
                <a:gd name="connsiteY318" fmla="*/ 111508 h 199612"/>
                <a:gd name="connsiteX319" fmla="*/ 4123152 w 4474469"/>
                <a:gd name="connsiteY319" fmla="*/ 46674 h 199612"/>
                <a:gd name="connsiteX320" fmla="*/ 4214309 w 4474469"/>
                <a:gd name="connsiteY320" fmla="*/ 46674 h 199612"/>
                <a:gd name="connsiteX321" fmla="*/ 4214309 w 4474469"/>
                <a:gd name="connsiteY321" fmla="*/ 56289 h 199612"/>
                <a:gd name="connsiteX322" fmla="*/ 4171580 w 4474469"/>
                <a:gd name="connsiteY322" fmla="*/ 56289 h 199612"/>
                <a:gd name="connsiteX323" fmla="*/ 4171580 w 4474469"/>
                <a:gd name="connsiteY323" fmla="*/ 92691 h 199612"/>
                <a:gd name="connsiteX324" fmla="*/ 4209270 w 4474469"/>
                <a:gd name="connsiteY324" fmla="*/ 92691 h 199612"/>
                <a:gd name="connsiteX325" fmla="*/ 4209270 w 4474469"/>
                <a:gd name="connsiteY325" fmla="*/ 102086 h 199612"/>
                <a:gd name="connsiteX326" fmla="*/ 4171580 w 4474469"/>
                <a:gd name="connsiteY326" fmla="*/ 102086 h 199612"/>
                <a:gd name="connsiteX327" fmla="*/ 4171580 w 4474469"/>
                <a:gd name="connsiteY327" fmla="*/ 142652 h 199612"/>
                <a:gd name="connsiteX328" fmla="*/ 4216720 w 4474469"/>
                <a:gd name="connsiteY328" fmla="*/ 142652 h 199612"/>
                <a:gd name="connsiteX329" fmla="*/ 4216720 w 4474469"/>
                <a:gd name="connsiteY329" fmla="*/ 152047 h 199612"/>
                <a:gd name="connsiteX330" fmla="*/ 4120961 w 4474469"/>
                <a:gd name="connsiteY330" fmla="*/ 152047 h 199612"/>
                <a:gd name="connsiteX331" fmla="*/ 4120961 w 4474469"/>
                <a:gd name="connsiteY331" fmla="*/ 142652 h 199612"/>
                <a:gd name="connsiteX332" fmla="*/ 4161500 w 4474469"/>
                <a:gd name="connsiteY332" fmla="*/ 142652 h 199612"/>
                <a:gd name="connsiteX333" fmla="*/ 4161500 w 4474469"/>
                <a:gd name="connsiteY333" fmla="*/ 102086 h 199612"/>
                <a:gd name="connsiteX334" fmla="*/ 4126878 w 4474469"/>
                <a:gd name="connsiteY334" fmla="*/ 102086 h 199612"/>
                <a:gd name="connsiteX335" fmla="*/ 4126878 w 4474469"/>
                <a:gd name="connsiteY335" fmla="*/ 92691 h 199612"/>
                <a:gd name="connsiteX336" fmla="*/ 4161500 w 4474469"/>
                <a:gd name="connsiteY336" fmla="*/ 92691 h 199612"/>
                <a:gd name="connsiteX337" fmla="*/ 4161500 w 4474469"/>
                <a:gd name="connsiteY337" fmla="*/ 56289 h 199612"/>
                <a:gd name="connsiteX338" fmla="*/ 4123152 w 4474469"/>
                <a:gd name="connsiteY338" fmla="*/ 56289 h 199612"/>
                <a:gd name="connsiteX339" fmla="*/ 2331727 w 4474469"/>
                <a:gd name="connsiteY339" fmla="*/ 36361 h 199612"/>
                <a:gd name="connsiteX340" fmla="*/ 2342136 w 4474469"/>
                <a:gd name="connsiteY340" fmla="*/ 86596 h 199612"/>
                <a:gd name="connsiteX341" fmla="*/ 2357803 w 4474469"/>
                <a:gd name="connsiteY341" fmla="*/ 129929 h 199612"/>
                <a:gd name="connsiteX342" fmla="*/ 2376319 w 4474469"/>
                <a:gd name="connsiteY342" fmla="*/ 87254 h 199612"/>
                <a:gd name="connsiteX343" fmla="*/ 2388919 w 4474469"/>
                <a:gd name="connsiteY343" fmla="*/ 36361 h 199612"/>
                <a:gd name="connsiteX344" fmla="*/ 2649132 w 4474469"/>
                <a:gd name="connsiteY344" fmla="*/ 30870 h 199612"/>
                <a:gd name="connsiteX345" fmla="*/ 2627512 w 4474469"/>
                <a:gd name="connsiteY345" fmla="*/ 42433 h 199612"/>
                <a:gd name="connsiteX346" fmla="*/ 2618880 w 4474469"/>
                <a:gd name="connsiteY346" fmla="*/ 71422 h 199612"/>
                <a:gd name="connsiteX347" fmla="*/ 2626581 w 4474469"/>
                <a:gd name="connsiteY347" fmla="*/ 100001 h 199612"/>
                <a:gd name="connsiteX348" fmla="*/ 2650886 w 4474469"/>
                <a:gd name="connsiteY348" fmla="*/ 111317 h 199612"/>
                <a:gd name="connsiteX349" fmla="*/ 2669437 w 4474469"/>
                <a:gd name="connsiteY349" fmla="*/ 105837 h 199612"/>
                <a:gd name="connsiteX350" fmla="*/ 2688152 w 4474469"/>
                <a:gd name="connsiteY350" fmla="*/ 87862 h 199612"/>
                <a:gd name="connsiteX351" fmla="*/ 2677520 w 4474469"/>
                <a:gd name="connsiteY351" fmla="*/ 46296 h 199612"/>
                <a:gd name="connsiteX352" fmla="*/ 2649132 w 4474469"/>
                <a:gd name="connsiteY352" fmla="*/ 30870 h 199612"/>
                <a:gd name="connsiteX353" fmla="*/ 4401062 w 4474469"/>
                <a:gd name="connsiteY353" fmla="*/ 28473 h 199612"/>
                <a:gd name="connsiteX354" fmla="*/ 4401062 w 4474469"/>
                <a:gd name="connsiteY354" fmla="*/ 80406 h 199612"/>
                <a:gd name="connsiteX355" fmla="*/ 4454748 w 4474469"/>
                <a:gd name="connsiteY355" fmla="*/ 80406 h 199612"/>
                <a:gd name="connsiteX356" fmla="*/ 4454748 w 4474469"/>
                <a:gd name="connsiteY356" fmla="*/ 28473 h 199612"/>
                <a:gd name="connsiteX357" fmla="*/ 1530376 w 4474469"/>
                <a:gd name="connsiteY357" fmla="*/ 28021 h 199612"/>
                <a:gd name="connsiteX358" fmla="*/ 1518516 w 4474469"/>
                <a:gd name="connsiteY358" fmla="*/ 42114 h 199612"/>
                <a:gd name="connsiteX359" fmla="*/ 1505176 w 4474469"/>
                <a:gd name="connsiteY359" fmla="*/ 55877 h 199612"/>
                <a:gd name="connsiteX360" fmla="*/ 1570696 w 4474469"/>
                <a:gd name="connsiteY360" fmla="*/ 55877 h 199612"/>
                <a:gd name="connsiteX361" fmla="*/ 1581871 w 4474469"/>
                <a:gd name="connsiteY361" fmla="*/ 42607 h 199612"/>
                <a:gd name="connsiteX362" fmla="*/ 1591732 w 4474469"/>
                <a:gd name="connsiteY362" fmla="*/ 28021 h 199612"/>
                <a:gd name="connsiteX363" fmla="*/ 2393521 w 4474469"/>
                <a:gd name="connsiteY363" fmla="*/ 25624 h 199612"/>
                <a:gd name="connsiteX364" fmla="*/ 2400095 w 4474469"/>
                <a:gd name="connsiteY364" fmla="*/ 27596 h 199612"/>
                <a:gd name="connsiteX365" fmla="*/ 2385824 w 4474469"/>
                <a:gd name="connsiteY365" fmla="*/ 90568 h 199612"/>
                <a:gd name="connsiteX366" fmla="*/ 2363501 w 4474469"/>
                <a:gd name="connsiteY366" fmla="*/ 140886 h 199612"/>
                <a:gd name="connsiteX367" fmla="*/ 2383496 w 4474469"/>
                <a:gd name="connsiteY367" fmla="*/ 168605 h 199612"/>
                <a:gd name="connsiteX368" fmla="*/ 2409079 w 4474469"/>
                <a:gd name="connsiteY368" fmla="*/ 189094 h 199612"/>
                <a:gd name="connsiteX369" fmla="*/ 2404916 w 4474469"/>
                <a:gd name="connsiteY369" fmla="*/ 192819 h 199612"/>
                <a:gd name="connsiteX370" fmla="*/ 2401409 w 4474469"/>
                <a:gd name="connsiteY370" fmla="*/ 197201 h 199612"/>
                <a:gd name="connsiteX371" fmla="*/ 2376922 w 4474469"/>
                <a:gd name="connsiteY371" fmla="*/ 177151 h 199612"/>
                <a:gd name="connsiteX372" fmla="*/ 2357365 w 4474469"/>
                <a:gd name="connsiteY372" fmla="*/ 150527 h 199612"/>
                <a:gd name="connsiteX373" fmla="*/ 2335616 w 4474469"/>
                <a:gd name="connsiteY373" fmla="*/ 178110 h 199612"/>
                <a:gd name="connsiteX374" fmla="*/ 2311567 w 4474469"/>
                <a:gd name="connsiteY374" fmla="*/ 198955 h 199612"/>
                <a:gd name="connsiteX375" fmla="*/ 2308307 w 4474469"/>
                <a:gd name="connsiteY375" fmla="*/ 194572 h 199612"/>
                <a:gd name="connsiteX376" fmla="*/ 2304555 w 4474469"/>
                <a:gd name="connsiteY376" fmla="*/ 190847 h 199612"/>
                <a:gd name="connsiteX377" fmla="*/ 2329344 w 4474469"/>
                <a:gd name="connsiteY377" fmla="*/ 169646 h 199612"/>
                <a:gd name="connsiteX378" fmla="*/ 2351667 w 4474469"/>
                <a:gd name="connsiteY378" fmla="*/ 140228 h 199612"/>
                <a:gd name="connsiteX379" fmla="*/ 2333836 w 4474469"/>
                <a:gd name="connsiteY379" fmla="*/ 92650 h 199612"/>
                <a:gd name="connsiteX380" fmla="*/ 2322086 w 4474469"/>
                <a:gd name="connsiteY380" fmla="*/ 36361 h 199612"/>
                <a:gd name="connsiteX381" fmla="*/ 2309157 w 4474469"/>
                <a:gd name="connsiteY381" fmla="*/ 36361 h 199612"/>
                <a:gd name="connsiteX382" fmla="*/ 2309157 w 4474469"/>
                <a:gd name="connsiteY382" fmla="*/ 26281 h 199612"/>
                <a:gd name="connsiteX383" fmla="*/ 2391768 w 4474469"/>
                <a:gd name="connsiteY383" fmla="*/ 26281 h 199612"/>
                <a:gd name="connsiteX384" fmla="*/ 1847454 w 4474469"/>
                <a:gd name="connsiteY384" fmla="*/ 24734 h 199612"/>
                <a:gd name="connsiteX385" fmla="*/ 1847454 w 4474469"/>
                <a:gd name="connsiteY385" fmla="*/ 43825 h 199612"/>
                <a:gd name="connsiteX386" fmla="*/ 1885802 w 4474469"/>
                <a:gd name="connsiteY386" fmla="*/ 43825 h 199612"/>
                <a:gd name="connsiteX387" fmla="*/ 1885802 w 4474469"/>
                <a:gd name="connsiteY387" fmla="*/ 24734 h 199612"/>
                <a:gd name="connsiteX388" fmla="*/ 1795959 w 4474469"/>
                <a:gd name="connsiteY388" fmla="*/ 24734 h 199612"/>
                <a:gd name="connsiteX389" fmla="*/ 1795959 w 4474469"/>
                <a:gd name="connsiteY389" fmla="*/ 42728 h 199612"/>
                <a:gd name="connsiteX390" fmla="*/ 1795959 w 4474469"/>
                <a:gd name="connsiteY390" fmla="*/ 43825 h 199612"/>
                <a:gd name="connsiteX391" fmla="*/ 1837374 w 4474469"/>
                <a:gd name="connsiteY391" fmla="*/ 43825 h 199612"/>
                <a:gd name="connsiteX392" fmla="*/ 1837374 w 4474469"/>
                <a:gd name="connsiteY392" fmla="*/ 24734 h 199612"/>
                <a:gd name="connsiteX393" fmla="*/ 2236626 w 4474469"/>
                <a:gd name="connsiteY393" fmla="*/ 21461 h 199612"/>
                <a:gd name="connsiteX394" fmla="*/ 2236626 w 4474469"/>
                <a:gd name="connsiteY394" fmla="*/ 56959 h 199612"/>
                <a:gd name="connsiteX395" fmla="*/ 2280889 w 4474469"/>
                <a:gd name="connsiteY395" fmla="*/ 56959 h 199612"/>
                <a:gd name="connsiteX396" fmla="*/ 2280889 w 4474469"/>
                <a:gd name="connsiteY396" fmla="*/ 21461 h 199612"/>
                <a:gd name="connsiteX397" fmla="*/ 10492 w 4474469"/>
                <a:gd name="connsiteY397" fmla="*/ 20790 h 199612"/>
                <a:gd name="connsiteX398" fmla="*/ 10492 w 4474469"/>
                <a:gd name="connsiteY398" fmla="*/ 176836 h 199612"/>
                <a:gd name="connsiteX399" fmla="*/ 169167 w 4474469"/>
                <a:gd name="connsiteY399" fmla="*/ 176836 h 199612"/>
                <a:gd name="connsiteX400" fmla="*/ 169167 w 4474469"/>
                <a:gd name="connsiteY400" fmla="*/ 20790 h 199612"/>
                <a:gd name="connsiteX401" fmla="*/ 2649351 w 4474469"/>
                <a:gd name="connsiteY401" fmla="*/ 20379 h 199612"/>
                <a:gd name="connsiteX402" fmla="*/ 2686683 w 4474469"/>
                <a:gd name="connsiteY402" fmla="*/ 39325 h 199612"/>
                <a:gd name="connsiteX403" fmla="*/ 2700834 w 4474469"/>
                <a:gd name="connsiteY403" fmla="*/ 94438 h 199612"/>
                <a:gd name="connsiteX404" fmla="*/ 2692772 w 4474469"/>
                <a:gd name="connsiteY404" fmla="*/ 148021 h 199612"/>
                <a:gd name="connsiteX405" fmla="*/ 2672247 w 4474469"/>
                <a:gd name="connsiteY405" fmla="*/ 177058 h 199612"/>
                <a:gd name="connsiteX406" fmla="*/ 2644748 w 4474469"/>
                <a:gd name="connsiteY406" fmla="*/ 185793 h 199612"/>
                <a:gd name="connsiteX407" fmla="*/ 2624474 w 4474469"/>
                <a:gd name="connsiteY407" fmla="*/ 181502 h 199612"/>
                <a:gd name="connsiteX408" fmla="*/ 2609478 w 4474469"/>
                <a:gd name="connsiteY408" fmla="*/ 170479 h 199612"/>
                <a:gd name="connsiteX409" fmla="*/ 2617131 w 4474469"/>
                <a:gd name="connsiteY409" fmla="*/ 162148 h 199612"/>
                <a:gd name="connsiteX410" fmla="*/ 2629650 w 4474469"/>
                <a:gd name="connsiteY410" fmla="*/ 171630 h 199612"/>
                <a:gd name="connsiteX411" fmla="*/ 2644967 w 4474469"/>
                <a:gd name="connsiteY411" fmla="*/ 174864 h 199612"/>
                <a:gd name="connsiteX412" fmla="*/ 2674479 w 4474469"/>
                <a:gd name="connsiteY412" fmla="*/ 158315 h 199612"/>
                <a:gd name="connsiteX413" fmla="*/ 2688371 w 4474469"/>
                <a:gd name="connsiteY413" fmla="*/ 100357 h 199612"/>
                <a:gd name="connsiteX414" fmla="*/ 2670505 w 4474469"/>
                <a:gd name="connsiteY414" fmla="*/ 115738 h 199612"/>
                <a:gd name="connsiteX415" fmla="*/ 2649351 w 4474469"/>
                <a:gd name="connsiteY415" fmla="*/ 121588 h 199612"/>
                <a:gd name="connsiteX416" fmla="*/ 2617746 w 4474469"/>
                <a:gd name="connsiteY416" fmla="*/ 108671 h 199612"/>
                <a:gd name="connsiteX417" fmla="*/ 2606198 w 4474469"/>
                <a:gd name="connsiteY417" fmla="*/ 71422 h 199612"/>
                <a:gd name="connsiteX418" fmla="*/ 2619061 w 4474469"/>
                <a:gd name="connsiteY418" fmla="*/ 34639 h 199612"/>
                <a:gd name="connsiteX419" fmla="*/ 2649351 w 4474469"/>
                <a:gd name="connsiteY419" fmla="*/ 20379 h 199612"/>
                <a:gd name="connsiteX420" fmla="*/ 2515799 w 4474469"/>
                <a:gd name="connsiteY420" fmla="*/ 20379 h 199612"/>
                <a:gd name="connsiteX421" fmla="*/ 2535249 w 4474469"/>
                <a:gd name="connsiteY421" fmla="*/ 24588 h 199612"/>
                <a:gd name="connsiteX422" fmla="*/ 2549752 w 4474469"/>
                <a:gd name="connsiteY422" fmla="*/ 35692 h 199612"/>
                <a:gd name="connsiteX423" fmla="*/ 2542099 w 4474469"/>
                <a:gd name="connsiteY423" fmla="*/ 44024 h 199612"/>
                <a:gd name="connsiteX424" fmla="*/ 2530211 w 4474469"/>
                <a:gd name="connsiteY424" fmla="*/ 34542 h 199612"/>
                <a:gd name="connsiteX425" fmla="*/ 2516017 w 4474469"/>
                <a:gd name="connsiteY425" fmla="*/ 31308 h 199612"/>
                <a:gd name="connsiteX426" fmla="*/ 2484642 w 4474469"/>
                <a:gd name="connsiteY426" fmla="*/ 47719 h 199612"/>
                <a:gd name="connsiteX427" fmla="*/ 2470860 w 4474469"/>
                <a:gd name="connsiteY427" fmla="*/ 105377 h 199612"/>
                <a:gd name="connsiteX428" fmla="*/ 2488835 w 4474469"/>
                <a:gd name="connsiteY428" fmla="*/ 90133 h 199612"/>
                <a:gd name="connsiteX429" fmla="*/ 2509441 w 4474469"/>
                <a:gd name="connsiteY429" fmla="*/ 84583 h 199612"/>
                <a:gd name="connsiteX430" fmla="*/ 2541321 w 4474469"/>
                <a:gd name="connsiteY430" fmla="*/ 97337 h 199612"/>
                <a:gd name="connsiteX431" fmla="*/ 2552813 w 4474469"/>
                <a:gd name="connsiteY431" fmla="*/ 134750 h 199612"/>
                <a:gd name="connsiteX432" fmla="*/ 2539950 w 4474469"/>
                <a:gd name="connsiteY432" fmla="*/ 171533 h 199612"/>
                <a:gd name="connsiteX433" fmla="*/ 2509661 w 4474469"/>
                <a:gd name="connsiteY433" fmla="*/ 185793 h 199612"/>
                <a:gd name="connsiteX434" fmla="*/ 2472438 w 4474469"/>
                <a:gd name="connsiteY434" fmla="*/ 165752 h 199612"/>
                <a:gd name="connsiteX435" fmla="*/ 2458396 w 4474469"/>
                <a:gd name="connsiteY435" fmla="*/ 107569 h 199612"/>
                <a:gd name="connsiteX436" fmla="*/ 2466604 w 4474469"/>
                <a:gd name="connsiteY436" fmla="*/ 56332 h 199612"/>
                <a:gd name="connsiteX437" fmla="*/ 2487569 w 4474469"/>
                <a:gd name="connsiteY437" fmla="*/ 28668 h 199612"/>
                <a:gd name="connsiteX438" fmla="*/ 2515799 w 4474469"/>
                <a:gd name="connsiteY438" fmla="*/ 20379 h 199612"/>
                <a:gd name="connsiteX439" fmla="*/ 3621020 w 4474469"/>
                <a:gd name="connsiteY439" fmla="*/ 20132 h 199612"/>
                <a:gd name="connsiteX440" fmla="*/ 3621020 w 4474469"/>
                <a:gd name="connsiteY440" fmla="*/ 53248 h 199612"/>
                <a:gd name="connsiteX441" fmla="*/ 3680624 w 4474469"/>
                <a:gd name="connsiteY441" fmla="*/ 53248 h 199612"/>
                <a:gd name="connsiteX442" fmla="*/ 3680624 w 4474469"/>
                <a:gd name="connsiteY442" fmla="*/ 20132 h 199612"/>
                <a:gd name="connsiteX443" fmla="*/ 3550242 w 4474469"/>
                <a:gd name="connsiteY443" fmla="*/ 20132 h 199612"/>
                <a:gd name="connsiteX444" fmla="*/ 3550242 w 4474469"/>
                <a:gd name="connsiteY444" fmla="*/ 53248 h 199612"/>
                <a:gd name="connsiteX445" fmla="*/ 3610941 w 4474469"/>
                <a:gd name="connsiteY445" fmla="*/ 53248 h 199612"/>
                <a:gd name="connsiteX446" fmla="*/ 3610941 w 4474469"/>
                <a:gd name="connsiteY446" fmla="*/ 20132 h 199612"/>
                <a:gd name="connsiteX447" fmla="*/ 4390982 w 4474469"/>
                <a:gd name="connsiteY447" fmla="*/ 18831 h 199612"/>
                <a:gd name="connsiteX448" fmla="*/ 4465047 w 4474469"/>
                <a:gd name="connsiteY448" fmla="*/ 18831 h 199612"/>
                <a:gd name="connsiteX449" fmla="*/ 4465047 w 4474469"/>
                <a:gd name="connsiteY449" fmla="*/ 89828 h 199612"/>
                <a:gd name="connsiteX450" fmla="*/ 4390982 w 4474469"/>
                <a:gd name="connsiteY450" fmla="*/ 89828 h 199612"/>
                <a:gd name="connsiteX451" fmla="*/ 3162921 w 4474469"/>
                <a:gd name="connsiteY451" fmla="*/ 17503 h 199612"/>
                <a:gd name="connsiteX452" fmla="*/ 3162921 w 4474469"/>
                <a:gd name="connsiteY452" fmla="*/ 55220 h 199612"/>
                <a:gd name="connsiteX453" fmla="*/ 3192530 w 4474469"/>
                <a:gd name="connsiteY453" fmla="*/ 55220 h 199612"/>
                <a:gd name="connsiteX454" fmla="*/ 3192530 w 4474469"/>
                <a:gd name="connsiteY454" fmla="*/ 17503 h 199612"/>
                <a:gd name="connsiteX455" fmla="*/ 3125449 w 4474469"/>
                <a:gd name="connsiteY455" fmla="*/ 17503 h 199612"/>
                <a:gd name="connsiteX456" fmla="*/ 3125449 w 4474469"/>
                <a:gd name="connsiteY456" fmla="*/ 55220 h 199612"/>
                <a:gd name="connsiteX457" fmla="*/ 3154621 w 4474469"/>
                <a:gd name="connsiteY457" fmla="*/ 55220 h 199612"/>
                <a:gd name="connsiteX458" fmla="*/ 3154621 w 4474469"/>
                <a:gd name="connsiteY458" fmla="*/ 17503 h 199612"/>
                <a:gd name="connsiteX459" fmla="*/ 3089293 w 4474469"/>
                <a:gd name="connsiteY459" fmla="*/ 17503 h 199612"/>
                <a:gd name="connsiteX460" fmla="*/ 3089293 w 4474469"/>
                <a:gd name="connsiteY460" fmla="*/ 55220 h 199612"/>
                <a:gd name="connsiteX461" fmla="*/ 3117150 w 4474469"/>
                <a:gd name="connsiteY461" fmla="*/ 55220 h 199612"/>
                <a:gd name="connsiteX462" fmla="*/ 3117150 w 4474469"/>
                <a:gd name="connsiteY462" fmla="*/ 17503 h 199612"/>
                <a:gd name="connsiteX463" fmla="*/ 3371380 w 4474469"/>
                <a:gd name="connsiteY463" fmla="*/ 16846 h 199612"/>
                <a:gd name="connsiteX464" fmla="*/ 3371380 w 4474469"/>
                <a:gd name="connsiteY464" fmla="*/ 43606 h 199612"/>
                <a:gd name="connsiteX465" fmla="*/ 3437118 w 4474469"/>
                <a:gd name="connsiteY465" fmla="*/ 43606 h 199612"/>
                <a:gd name="connsiteX466" fmla="*/ 3437118 w 4474469"/>
                <a:gd name="connsiteY466" fmla="*/ 16846 h 199612"/>
                <a:gd name="connsiteX467" fmla="*/ 4101897 w 4474469"/>
                <a:gd name="connsiteY467" fmla="*/ 13586 h 199612"/>
                <a:gd name="connsiteX468" fmla="*/ 4219350 w 4474469"/>
                <a:gd name="connsiteY468" fmla="*/ 13586 h 199612"/>
                <a:gd name="connsiteX469" fmla="*/ 4219350 w 4474469"/>
                <a:gd name="connsiteY469" fmla="*/ 23639 h 199612"/>
                <a:gd name="connsiteX470" fmla="*/ 4111978 w 4474469"/>
                <a:gd name="connsiteY470" fmla="*/ 23639 h 199612"/>
                <a:gd name="connsiteX471" fmla="*/ 4111978 w 4474469"/>
                <a:gd name="connsiteY471" fmla="*/ 178370 h 199612"/>
                <a:gd name="connsiteX472" fmla="*/ 4222636 w 4474469"/>
                <a:gd name="connsiteY472" fmla="*/ 178370 h 199612"/>
                <a:gd name="connsiteX473" fmla="*/ 4222636 w 4474469"/>
                <a:gd name="connsiteY473" fmla="*/ 188203 h 199612"/>
                <a:gd name="connsiteX474" fmla="*/ 4101897 w 4474469"/>
                <a:gd name="connsiteY474" fmla="*/ 188203 h 199612"/>
                <a:gd name="connsiteX475" fmla="*/ 2210111 w 4474469"/>
                <a:gd name="connsiteY475" fmla="*/ 11600 h 199612"/>
                <a:gd name="connsiteX476" fmla="*/ 2308719 w 4474469"/>
                <a:gd name="connsiteY476" fmla="*/ 11600 h 199612"/>
                <a:gd name="connsiteX477" fmla="*/ 2308719 w 4474469"/>
                <a:gd name="connsiteY477" fmla="*/ 21461 h 199612"/>
                <a:gd name="connsiteX478" fmla="*/ 2291188 w 4474469"/>
                <a:gd name="connsiteY478" fmla="*/ 21461 h 199612"/>
                <a:gd name="connsiteX479" fmla="*/ 2291188 w 4474469"/>
                <a:gd name="connsiteY479" fmla="*/ 143077 h 199612"/>
                <a:gd name="connsiteX480" fmla="*/ 2310471 w 4474469"/>
                <a:gd name="connsiteY480" fmla="*/ 139571 h 199612"/>
                <a:gd name="connsiteX481" fmla="*/ 2311129 w 4474469"/>
                <a:gd name="connsiteY481" fmla="*/ 148993 h 199612"/>
                <a:gd name="connsiteX482" fmla="*/ 2291188 w 4474469"/>
                <a:gd name="connsiteY482" fmla="*/ 152718 h 199612"/>
                <a:gd name="connsiteX483" fmla="*/ 2291188 w 4474469"/>
                <a:gd name="connsiteY483" fmla="*/ 198735 h 199612"/>
                <a:gd name="connsiteX484" fmla="*/ 2280889 w 4474469"/>
                <a:gd name="connsiteY484" fmla="*/ 198735 h 199612"/>
                <a:gd name="connsiteX485" fmla="*/ 2280889 w 4474469"/>
                <a:gd name="connsiteY485" fmla="*/ 154690 h 199612"/>
                <a:gd name="connsiteX486" fmla="*/ 2243637 w 4474469"/>
                <a:gd name="connsiteY486" fmla="*/ 161429 h 199612"/>
                <a:gd name="connsiteX487" fmla="*/ 2210987 w 4474469"/>
                <a:gd name="connsiteY487" fmla="*/ 167181 h 199612"/>
                <a:gd name="connsiteX488" fmla="*/ 2208577 w 4474469"/>
                <a:gd name="connsiteY488" fmla="*/ 156882 h 199612"/>
                <a:gd name="connsiteX489" fmla="*/ 2226326 w 4474469"/>
                <a:gd name="connsiteY489" fmla="*/ 154033 h 199612"/>
                <a:gd name="connsiteX490" fmla="*/ 2226326 w 4474469"/>
                <a:gd name="connsiteY490" fmla="*/ 21461 h 199612"/>
                <a:gd name="connsiteX491" fmla="*/ 2210111 w 4474469"/>
                <a:gd name="connsiteY491" fmla="*/ 21461 h 199612"/>
                <a:gd name="connsiteX492" fmla="*/ 3539944 w 4474469"/>
                <a:gd name="connsiteY492" fmla="*/ 10299 h 199612"/>
                <a:gd name="connsiteX493" fmla="*/ 3690923 w 4474469"/>
                <a:gd name="connsiteY493" fmla="*/ 10299 h 199612"/>
                <a:gd name="connsiteX494" fmla="*/ 3690923 w 4474469"/>
                <a:gd name="connsiteY494" fmla="*/ 105812 h 199612"/>
                <a:gd name="connsiteX495" fmla="*/ 3539944 w 4474469"/>
                <a:gd name="connsiteY495" fmla="*/ 105812 h 199612"/>
                <a:gd name="connsiteX496" fmla="*/ 0 w 4474469"/>
                <a:gd name="connsiteY496" fmla="*/ 10299 h 199612"/>
                <a:gd name="connsiteX497" fmla="*/ 179877 w 4474469"/>
                <a:gd name="connsiteY497" fmla="*/ 10299 h 199612"/>
                <a:gd name="connsiteX498" fmla="*/ 179877 w 4474469"/>
                <a:gd name="connsiteY498" fmla="*/ 198722 h 199612"/>
                <a:gd name="connsiteX499" fmla="*/ 169167 w 4474469"/>
                <a:gd name="connsiteY499" fmla="*/ 198722 h 199612"/>
                <a:gd name="connsiteX500" fmla="*/ 169167 w 4474469"/>
                <a:gd name="connsiteY500" fmla="*/ 186889 h 199612"/>
                <a:gd name="connsiteX501" fmla="*/ 10492 w 4474469"/>
                <a:gd name="connsiteY501" fmla="*/ 186889 h 199612"/>
                <a:gd name="connsiteX502" fmla="*/ 10492 w 4474469"/>
                <a:gd name="connsiteY502" fmla="*/ 198722 h 199612"/>
                <a:gd name="connsiteX503" fmla="*/ 0 w 4474469"/>
                <a:gd name="connsiteY503" fmla="*/ 198722 h 199612"/>
                <a:gd name="connsiteX504" fmla="*/ 3079679 w 4474469"/>
                <a:gd name="connsiteY504" fmla="*/ 8327 h 199612"/>
                <a:gd name="connsiteX505" fmla="*/ 3202364 w 4474469"/>
                <a:gd name="connsiteY505" fmla="*/ 8327 h 199612"/>
                <a:gd name="connsiteX506" fmla="*/ 3202364 w 4474469"/>
                <a:gd name="connsiteY506" fmla="*/ 64396 h 199612"/>
                <a:gd name="connsiteX507" fmla="*/ 3127862 w 4474469"/>
                <a:gd name="connsiteY507" fmla="*/ 64396 h 199612"/>
                <a:gd name="connsiteX508" fmla="*/ 3132687 w 4474469"/>
                <a:gd name="connsiteY508" fmla="*/ 65713 h 199612"/>
                <a:gd name="connsiteX509" fmla="*/ 3127919 w 4474469"/>
                <a:gd name="connsiteY509" fmla="*/ 75285 h 199612"/>
                <a:gd name="connsiteX510" fmla="*/ 3122174 w 4474469"/>
                <a:gd name="connsiteY510" fmla="*/ 84364 h 199612"/>
                <a:gd name="connsiteX511" fmla="*/ 3184634 w 4474469"/>
                <a:gd name="connsiteY511" fmla="*/ 84364 h 199612"/>
                <a:gd name="connsiteX512" fmla="*/ 3186608 w 4474469"/>
                <a:gd name="connsiteY512" fmla="*/ 83706 h 199612"/>
                <a:gd name="connsiteX513" fmla="*/ 3192967 w 4474469"/>
                <a:gd name="connsiteY513" fmla="*/ 87423 h 199612"/>
                <a:gd name="connsiteX514" fmla="*/ 3166367 w 4474469"/>
                <a:gd name="connsiteY514" fmla="*/ 129607 h 199612"/>
                <a:gd name="connsiteX515" fmla="*/ 3127214 w 4474469"/>
                <a:gd name="connsiteY515" fmla="*/ 157870 h 199612"/>
                <a:gd name="connsiteX516" fmla="*/ 3081209 w 4474469"/>
                <a:gd name="connsiteY516" fmla="*/ 174641 h 199612"/>
                <a:gd name="connsiteX517" fmla="*/ 3078610 w 4474469"/>
                <a:gd name="connsiteY517" fmla="*/ 170313 h 199612"/>
                <a:gd name="connsiteX518" fmla="*/ 3075513 w 4474469"/>
                <a:gd name="connsiteY518" fmla="*/ 166313 h 199612"/>
                <a:gd name="connsiteX519" fmla="*/ 3108783 w 4474469"/>
                <a:gd name="connsiteY519" fmla="*/ 156010 h 199612"/>
                <a:gd name="connsiteX520" fmla="*/ 3139268 w 4474469"/>
                <a:gd name="connsiteY520" fmla="*/ 139790 h 199612"/>
                <a:gd name="connsiteX521" fmla="*/ 3124040 w 4474469"/>
                <a:gd name="connsiteY521" fmla="*/ 126858 h 199612"/>
                <a:gd name="connsiteX522" fmla="*/ 3107499 w 4474469"/>
                <a:gd name="connsiteY522" fmla="*/ 113925 h 199612"/>
                <a:gd name="connsiteX523" fmla="*/ 3114519 w 4474469"/>
                <a:gd name="connsiteY523" fmla="*/ 108226 h 199612"/>
                <a:gd name="connsiteX524" fmla="*/ 3131760 w 4474469"/>
                <a:gd name="connsiteY524" fmla="*/ 121214 h 199612"/>
                <a:gd name="connsiteX525" fmla="*/ 3147383 w 4474469"/>
                <a:gd name="connsiteY525" fmla="*/ 133872 h 199612"/>
                <a:gd name="connsiteX526" fmla="*/ 3165752 w 4474469"/>
                <a:gd name="connsiteY526" fmla="*/ 115679 h 199612"/>
                <a:gd name="connsiteX527" fmla="*/ 3179370 w 4474469"/>
                <a:gd name="connsiteY527" fmla="*/ 93540 h 199612"/>
                <a:gd name="connsiteX528" fmla="*/ 3115176 w 4474469"/>
                <a:gd name="connsiteY528" fmla="*/ 93540 h 199612"/>
                <a:gd name="connsiteX529" fmla="*/ 3099441 w 4474469"/>
                <a:gd name="connsiteY529" fmla="*/ 109432 h 199612"/>
                <a:gd name="connsiteX530" fmla="*/ 3082082 w 4474469"/>
                <a:gd name="connsiteY530" fmla="*/ 122035 h 199612"/>
                <a:gd name="connsiteX531" fmla="*/ 3078252 w 4474469"/>
                <a:gd name="connsiteY531" fmla="*/ 118665 h 199612"/>
                <a:gd name="connsiteX532" fmla="*/ 3073759 w 4474469"/>
                <a:gd name="connsiteY532" fmla="*/ 115460 h 199612"/>
                <a:gd name="connsiteX533" fmla="*/ 3102073 w 4474469"/>
                <a:gd name="connsiteY533" fmla="*/ 93715 h 199612"/>
                <a:gd name="connsiteX534" fmla="*/ 3122174 w 4474469"/>
                <a:gd name="connsiteY534" fmla="*/ 64396 h 199612"/>
                <a:gd name="connsiteX535" fmla="*/ 3079679 w 4474469"/>
                <a:gd name="connsiteY535" fmla="*/ 64396 h 199612"/>
                <a:gd name="connsiteX536" fmla="*/ 3361519 w 4474469"/>
                <a:gd name="connsiteY536" fmla="*/ 7888 h 199612"/>
                <a:gd name="connsiteX537" fmla="*/ 3447417 w 4474469"/>
                <a:gd name="connsiteY537" fmla="*/ 7888 h 199612"/>
                <a:gd name="connsiteX538" fmla="*/ 3447417 w 4474469"/>
                <a:gd name="connsiteY538" fmla="*/ 52344 h 199612"/>
                <a:gd name="connsiteX539" fmla="*/ 3361519 w 4474469"/>
                <a:gd name="connsiteY539" fmla="*/ 52344 h 199612"/>
                <a:gd name="connsiteX540" fmla="*/ 3027732 w 4474469"/>
                <a:gd name="connsiteY540" fmla="*/ 7669 h 199612"/>
                <a:gd name="connsiteX541" fmla="*/ 3047372 w 4474469"/>
                <a:gd name="connsiteY541" fmla="*/ 25922 h 199612"/>
                <a:gd name="connsiteX542" fmla="*/ 3063235 w 4474469"/>
                <a:gd name="connsiteY542" fmla="*/ 43379 h 199612"/>
                <a:gd name="connsiteX543" fmla="*/ 3055123 w 4474469"/>
                <a:gd name="connsiteY543" fmla="*/ 49957 h 199612"/>
                <a:gd name="connsiteX544" fmla="*/ 3039647 w 4474469"/>
                <a:gd name="connsiteY544" fmla="*/ 32005 h 199612"/>
                <a:gd name="connsiteX545" fmla="*/ 3020062 w 4474469"/>
                <a:gd name="connsiteY545" fmla="*/ 12914 h 199612"/>
                <a:gd name="connsiteX546" fmla="*/ 4317574 w 4474469"/>
                <a:gd name="connsiteY546" fmla="*/ 862 h 199612"/>
                <a:gd name="connsiteX547" fmla="*/ 4328092 w 4474469"/>
                <a:gd name="connsiteY547" fmla="*/ 862 h 199612"/>
                <a:gd name="connsiteX548" fmla="*/ 4326120 w 4474469"/>
                <a:gd name="connsiteY548" fmla="*/ 24529 h 199612"/>
                <a:gd name="connsiteX549" fmla="*/ 4371479 w 4474469"/>
                <a:gd name="connsiteY549" fmla="*/ 24529 h 199612"/>
                <a:gd name="connsiteX550" fmla="*/ 4371342 w 4474469"/>
                <a:gd name="connsiteY550" fmla="*/ 26446 h 199612"/>
                <a:gd name="connsiteX551" fmla="*/ 4371041 w 4474469"/>
                <a:gd name="connsiteY551" fmla="*/ 29349 h 199612"/>
                <a:gd name="connsiteX552" fmla="*/ 4366494 w 4474469"/>
                <a:gd name="connsiteY552" fmla="*/ 72079 h 199612"/>
                <a:gd name="connsiteX553" fmla="*/ 4360304 w 4474469"/>
                <a:gd name="connsiteY553" fmla="*/ 89171 h 199612"/>
                <a:gd name="connsiteX554" fmla="*/ 4355346 w 4474469"/>
                <a:gd name="connsiteY554" fmla="*/ 92431 h 199612"/>
                <a:gd name="connsiteX555" fmla="*/ 4348909 w 4474469"/>
                <a:gd name="connsiteY555" fmla="*/ 93554 h 199612"/>
                <a:gd name="connsiteX556" fmla="*/ 4339952 w 4474469"/>
                <a:gd name="connsiteY556" fmla="*/ 93746 h 199612"/>
                <a:gd name="connsiteX557" fmla="*/ 4327872 w 4474469"/>
                <a:gd name="connsiteY557" fmla="*/ 93115 h 199612"/>
                <a:gd name="connsiteX558" fmla="*/ 4326942 w 4474469"/>
                <a:gd name="connsiteY558" fmla="*/ 88322 h 199612"/>
                <a:gd name="connsiteX559" fmla="*/ 4325024 w 4474469"/>
                <a:gd name="connsiteY559" fmla="*/ 83693 h 199612"/>
                <a:gd name="connsiteX560" fmla="*/ 4337432 w 4474469"/>
                <a:gd name="connsiteY560" fmla="*/ 84460 h 199612"/>
                <a:gd name="connsiteX561" fmla="*/ 4345403 w 4474469"/>
                <a:gd name="connsiteY561" fmla="*/ 84570 h 199612"/>
                <a:gd name="connsiteX562" fmla="*/ 4349183 w 4474469"/>
                <a:gd name="connsiteY562" fmla="*/ 84323 h 199612"/>
                <a:gd name="connsiteX563" fmla="*/ 4351978 w 4474469"/>
                <a:gd name="connsiteY563" fmla="*/ 82598 h 199612"/>
                <a:gd name="connsiteX564" fmla="*/ 4356469 w 4474469"/>
                <a:gd name="connsiteY564" fmla="*/ 69066 h 199612"/>
                <a:gd name="connsiteX565" fmla="*/ 4360304 w 4474469"/>
                <a:gd name="connsiteY565" fmla="*/ 34170 h 199612"/>
                <a:gd name="connsiteX566" fmla="*/ 4324805 w 4474469"/>
                <a:gd name="connsiteY566" fmla="*/ 34170 h 199612"/>
                <a:gd name="connsiteX567" fmla="*/ 4312041 w 4474469"/>
                <a:gd name="connsiteY567" fmla="*/ 73477 h 199612"/>
                <a:gd name="connsiteX568" fmla="*/ 4283170 w 4474469"/>
                <a:gd name="connsiteY568" fmla="*/ 100128 h 199612"/>
                <a:gd name="connsiteX569" fmla="*/ 4280020 w 4474469"/>
                <a:gd name="connsiteY569" fmla="*/ 96238 h 199612"/>
                <a:gd name="connsiteX570" fmla="*/ 4276378 w 4474469"/>
                <a:gd name="connsiteY570" fmla="*/ 92678 h 199612"/>
                <a:gd name="connsiteX571" fmla="*/ 4302756 w 4474469"/>
                <a:gd name="connsiteY571" fmla="*/ 69011 h 199612"/>
                <a:gd name="connsiteX572" fmla="*/ 4314506 w 4474469"/>
                <a:gd name="connsiteY572" fmla="*/ 34170 h 199612"/>
                <a:gd name="connsiteX573" fmla="*/ 4279884 w 4474469"/>
                <a:gd name="connsiteY573" fmla="*/ 34170 h 199612"/>
                <a:gd name="connsiteX574" fmla="*/ 4279884 w 4474469"/>
                <a:gd name="connsiteY574" fmla="*/ 24529 h 199612"/>
                <a:gd name="connsiteX575" fmla="*/ 4315821 w 4474469"/>
                <a:gd name="connsiteY575" fmla="*/ 24529 h 199612"/>
                <a:gd name="connsiteX576" fmla="*/ 4316862 w 4474469"/>
                <a:gd name="connsiteY576" fmla="*/ 13024 h 199612"/>
                <a:gd name="connsiteX577" fmla="*/ 4317574 w 4474469"/>
                <a:gd name="connsiteY577" fmla="*/ 862 h 199612"/>
                <a:gd name="connsiteX578" fmla="*/ 3299068 w 4474469"/>
                <a:gd name="connsiteY578" fmla="*/ 862 h 199612"/>
                <a:gd name="connsiteX579" fmla="*/ 3309586 w 4474469"/>
                <a:gd name="connsiteY579" fmla="*/ 3054 h 199612"/>
                <a:gd name="connsiteX580" fmla="*/ 3304107 w 4474469"/>
                <a:gd name="connsiteY580" fmla="*/ 27816 h 199612"/>
                <a:gd name="connsiteX581" fmla="*/ 3343550 w 4474469"/>
                <a:gd name="connsiteY581" fmla="*/ 27816 h 199612"/>
                <a:gd name="connsiteX582" fmla="*/ 3343550 w 4474469"/>
                <a:gd name="connsiteY582" fmla="*/ 37896 h 199612"/>
                <a:gd name="connsiteX583" fmla="*/ 3301916 w 4474469"/>
                <a:gd name="connsiteY583" fmla="*/ 37896 h 199612"/>
                <a:gd name="connsiteX584" fmla="*/ 3292959 w 4474469"/>
                <a:gd name="connsiteY584" fmla="*/ 67860 h 199612"/>
                <a:gd name="connsiteX585" fmla="*/ 3282852 w 4474469"/>
                <a:gd name="connsiteY585" fmla="*/ 94869 h 199612"/>
                <a:gd name="connsiteX586" fmla="*/ 3309147 w 4474469"/>
                <a:gd name="connsiteY586" fmla="*/ 94869 h 199612"/>
                <a:gd name="connsiteX587" fmla="*/ 3309147 w 4474469"/>
                <a:gd name="connsiteY587" fmla="*/ 59578 h 199612"/>
                <a:gd name="connsiteX588" fmla="*/ 3319008 w 4474469"/>
                <a:gd name="connsiteY588" fmla="*/ 59578 h 199612"/>
                <a:gd name="connsiteX589" fmla="*/ 3319008 w 4474469"/>
                <a:gd name="connsiteY589" fmla="*/ 94869 h 199612"/>
                <a:gd name="connsiteX590" fmla="*/ 3342893 w 4474469"/>
                <a:gd name="connsiteY590" fmla="*/ 94869 h 199612"/>
                <a:gd name="connsiteX591" fmla="*/ 3342893 w 4474469"/>
                <a:gd name="connsiteY591" fmla="*/ 104730 h 199612"/>
                <a:gd name="connsiteX592" fmla="*/ 3319008 w 4474469"/>
                <a:gd name="connsiteY592" fmla="*/ 104730 h 199612"/>
                <a:gd name="connsiteX593" fmla="*/ 3319008 w 4474469"/>
                <a:gd name="connsiteY593" fmla="*/ 138256 h 199612"/>
                <a:gd name="connsiteX594" fmla="*/ 3347056 w 4474469"/>
                <a:gd name="connsiteY594" fmla="*/ 132558 h 199612"/>
                <a:gd name="connsiteX595" fmla="*/ 3347933 w 4474469"/>
                <a:gd name="connsiteY595" fmla="*/ 142200 h 199612"/>
                <a:gd name="connsiteX596" fmla="*/ 3319008 w 4474469"/>
                <a:gd name="connsiteY596" fmla="*/ 148107 h 199612"/>
                <a:gd name="connsiteX597" fmla="*/ 3319008 w 4474469"/>
                <a:gd name="connsiteY597" fmla="*/ 198077 h 199612"/>
                <a:gd name="connsiteX598" fmla="*/ 3309147 w 4474469"/>
                <a:gd name="connsiteY598" fmla="*/ 198077 h 199612"/>
                <a:gd name="connsiteX599" fmla="*/ 3309147 w 4474469"/>
                <a:gd name="connsiteY599" fmla="*/ 150300 h 199612"/>
                <a:gd name="connsiteX600" fmla="*/ 3286604 w 4474469"/>
                <a:gd name="connsiteY600" fmla="*/ 155014 h 199612"/>
                <a:gd name="connsiteX601" fmla="*/ 3266856 w 4474469"/>
                <a:gd name="connsiteY601" fmla="*/ 159071 h 199612"/>
                <a:gd name="connsiteX602" fmla="*/ 3264007 w 4474469"/>
                <a:gd name="connsiteY602" fmla="*/ 148546 h 199612"/>
                <a:gd name="connsiteX603" fmla="*/ 3284769 w 4474469"/>
                <a:gd name="connsiteY603" fmla="*/ 144846 h 199612"/>
                <a:gd name="connsiteX604" fmla="*/ 3309147 w 4474469"/>
                <a:gd name="connsiteY604" fmla="*/ 139999 h 199612"/>
                <a:gd name="connsiteX605" fmla="*/ 3309147 w 4474469"/>
                <a:gd name="connsiteY605" fmla="*/ 104730 h 199612"/>
                <a:gd name="connsiteX606" fmla="*/ 3287892 w 4474469"/>
                <a:gd name="connsiteY606" fmla="*/ 104730 h 199612"/>
                <a:gd name="connsiteX607" fmla="*/ 3278003 w 4474469"/>
                <a:gd name="connsiteY607" fmla="*/ 105606 h 199612"/>
                <a:gd name="connsiteX608" fmla="*/ 3272552 w 4474469"/>
                <a:gd name="connsiteY608" fmla="*/ 107799 h 199612"/>
                <a:gd name="connsiteX609" fmla="*/ 3271156 w 4474469"/>
                <a:gd name="connsiteY609" fmla="*/ 102758 h 199612"/>
                <a:gd name="connsiteX610" fmla="*/ 3269265 w 4474469"/>
                <a:gd name="connsiteY610" fmla="*/ 97717 h 199612"/>
                <a:gd name="connsiteX611" fmla="*/ 3273841 w 4474469"/>
                <a:gd name="connsiteY611" fmla="*/ 92099 h 199612"/>
                <a:gd name="connsiteX612" fmla="*/ 3278908 w 4474469"/>
                <a:gd name="connsiteY612" fmla="*/ 79737 h 199612"/>
                <a:gd name="connsiteX613" fmla="*/ 3284386 w 4474469"/>
                <a:gd name="connsiteY613" fmla="*/ 63917 h 199612"/>
                <a:gd name="connsiteX614" fmla="*/ 3291836 w 4474469"/>
                <a:gd name="connsiteY614" fmla="*/ 37896 h 199612"/>
                <a:gd name="connsiteX615" fmla="*/ 3265321 w 4474469"/>
                <a:gd name="connsiteY615" fmla="*/ 37896 h 199612"/>
                <a:gd name="connsiteX616" fmla="*/ 3265321 w 4474469"/>
                <a:gd name="connsiteY616" fmla="*/ 27816 h 199612"/>
                <a:gd name="connsiteX617" fmla="*/ 3294027 w 4474469"/>
                <a:gd name="connsiteY617" fmla="*/ 27816 h 199612"/>
                <a:gd name="connsiteX618" fmla="*/ 3296794 w 4474469"/>
                <a:gd name="connsiteY618" fmla="*/ 14421 h 199612"/>
                <a:gd name="connsiteX619" fmla="*/ 3299068 w 4474469"/>
                <a:gd name="connsiteY619" fmla="*/ 862 h 199612"/>
                <a:gd name="connsiteX620" fmla="*/ 3854666 w 4474469"/>
                <a:gd name="connsiteY620" fmla="*/ 658 h 199612"/>
                <a:gd name="connsiteX621" fmla="*/ 3865184 w 4474469"/>
                <a:gd name="connsiteY621" fmla="*/ 658 h 199612"/>
                <a:gd name="connsiteX622" fmla="*/ 3865184 w 4474469"/>
                <a:gd name="connsiteY622" fmla="*/ 28267 h 199612"/>
                <a:gd name="connsiteX623" fmla="*/ 3914488 w 4474469"/>
                <a:gd name="connsiteY623" fmla="*/ 28267 h 199612"/>
                <a:gd name="connsiteX624" fmla="*/ 3914488 w 4474469"/>
                <a:gd name="connsiteY624" fmla="*/ 37663 h 199612"/>
                <a:gd name="connsiteX625" fmla="*/ 3865184 w 4474469"/>
                <a:gd name="connsiteY625" fmla="*/ 37663 h 199612"/>
                <a:gd name="connsiteX626" fmla="*/ 3865184 w 4474469"/>
                <a:gd name="connsiteY626" fmla="*/ 67272 h 199612"/>
                <a:gd name="connsiteX627" fmla="*/ 3886878 w 4474469"/>
                <a:gd name="connsiteY627" fmla="*/ 67272 h 199612"/>
                <a:gd name="connsiteX628" fmla="*/ 3918624 w 4474469"/>
                <a:gd name="connsiteY628" fmla="*/ 40748 h 199612"/>
                <a:gd name="connsiteX629" fmla="*/ 3945604 w 4474469"/>
                <a:gd name="connsiteY629" fmla="*/ 11614 h 199612"/>
                <a:gd name="connsiteX630" fmla="*/ 3954370 w 4474469"/>
                <a:gd name="connsiteY630" fmla="*/ 16654 h 199612"/>
                <a:gd name="connsiteX631" fmla="*/ 3930073 w 4474469"/>
                <a:gd name="connsiteY631" fmla="*/ 43019 h 199612"/>
                <a:gd name="connsiteX632" fmla="*/ 3902655 w 4474469"/>
                <a:gd name="connsiteY632" fmla="*/ 67272 h 199612"/>
                <a:gd name="connsiteX633" fmla="*/ 3964887 w 4474469"/>
                <a:gd name="connsiteY633" fmla="*/ 67272 h 199612"/>
                <a:gd name="connsiteX634" fmla="*/ 3964887 w 4474469"/>
                <a:gd name="connsiteY634" fmla="*/ 76886 h 199612"/>
                <a:gd name="connsiteX635" fmla="*/ 3889945 w 4474469"/>
                <a:gd name="connsiteY635" fmla="*/ 76886 h 199612"/>
                <a:gd name="connsiteX636" fmla="*/ 3870964 w 4474469"/>
                <a:gd name="connsiteY636" fmla="*/ 90130 h 199612"/>
                <a:gd name="connsiteX637" fmla="*/ 3851160 w 4474469"/>
                <a:gd name="connsiteY637" fmla="*/ 102552 h 199612"/>
                <a:gd name="connsiteX638" fmla="*/ 3945166 w 4474469"/>
                <a:gd name="connsiteY638" fmla="*/ 102552 h 199612"/>
                <a:gd name="connsiteX639" fmla="*/ 3945166 w 4474469"/>
                <a:gd name="connsiteY639" fmla="*/ 111728 h 199612"/>
                <a:gd name="connsiteX640" fmla="*/ 3846997 w 4474469"/>
                <a:gd name="connsiteY640" fmla="*/ 111728 h 199612"/>
                <a:gd name="connsiteX641" fmla="*/ 3841738 w 4474469"/>
                <a:gd name="connsiteY641" fmla="*/ 124670 h 199612"/>
                <a:gd name="connsiteX642" fmla="*/ 3836479 w 4474469"/>
                <a:gd name="connsiteY642" fmla="*/ 136955 h 199612"/>
                <a:gd name="connsiteX643" fmla="*/ 3932236 w 4474469"/>
                <a:gd name="connsiteY643" fmla="*/ 136955 h 199612"/>
                <a:gd name="connsiteX644" fmla="*/ 3931580 w 4474469"/>
                <a:gd name="connsiteY644" fmla="*/ 142198 h 199612"/>
                <a:gd name="connsiteX645" fmla="*/ 3924622 w 4474469"/>
                <a:gd name="connsiteY645" fmla="*/ 176719 h 199612"/>
                <a:gd name="connsiteX646" fmla="*/ 3916022 w 4474469"/>
                <a:gd name="connsiteY646" fmla="*/ 192161 h 199612"/>
                <a:gd name="connsiteX647" fmla="*/ 3909448 w 4474469"/>
                <a:gd name="connsiteY647" fmla="*/ 195684 h 199612"/>
                <a:gd name="connsiteX648" fmla="*/ 3900244 w 4474469"/>
                <a:gd name="connsiteY648" fmla="*/ 196750 h 199612"/>
                <a:gd name="connsiteX649" fmla="*/ 3884029 w 4474469"/>
                <a:gd name="connsiteY649" fmla="*/ 196586 h 199612"/>
                <a:gd name="connsiteX650" fmla="*/ 3860582 w 4474469"/>
                <a:gd name="connsiteY650" fmla="*/ 195438 h 199612"/>
                <a:gd name="connsiteX651" fmla="*/ 3859596 w 4474469"/>
                <a:gd name="connsiteY651" fmla="*/ 190440 h 199612"/>
                <a:gd name="connsiteX652" fmla="*/ 3857296 w 4474469"/>
                <a:gd name="connsiteY652" fmla="*/ 185600 h 199612"/>
                <a:gd name="connsiteX653" fmla="*/ 3881619 w 4474469"/>
                <a:gd name="connsiteY653" fmla="*/ 187053 h 199612"/>
                <a:gd name="connsiteX654" fmla="*/ 3897396 w 4474469"/>
                <a:gd name="connsiteY654" fmla="*/ 187354 h 199612"/>
                <a:gd name="connsiteX655" fmla="*/ 3903888 w 4474469"/>
                <a:gd name="connsiteY655" fmla="*/ 187053 h 199612"/>
                <a:gd name="connsiteX656" fmla="*/ 3907914 w 4474469"/>
                <a:gd name="connsiteY656" fmla="*/ 185600 h 199612"/>
                <a:gd name="connsiteX657" fmla="*/ 3914734 w 4474469"/>
                <a:gd name="connsiteY657" fmla="*/ 173786 h 199612"/>
                <a:gd name="connsiteX658" fmla="*/ 3920404 w 4474469"/>
                <a:gd name="connsiteY658" fmla="*/ 146350 h 199612"/>
                <a:gd name="connsiteX659" fmla="*/ 3821139 w 4474469"/>
                <a:gd name="connsiteY659" fmla="*/ 146350 h 199612"/>
                <a:gd name="connsiteX660" fmla="*/ 3828891 w 4474469"/>
                <a:gd name="connsiteY660" fmla="*/ 129519 h 199612"/>
                <a:gd name="connsiteX661" fmla="*/ 3836479 w 4474469"/>
                <a:gd name="connsiteY661" fmla="*/ 110854 h 199612"/>
                <a:gd name="connsiteX662" fmla="*/ 3806540 w 4474469"/>
                <a:gd name="connsiteY662" fmla="*/ 125986 h 199612"/>
                <a:gd name="connsiteX663" fmla="*/ 3775780 w 4474469"/>
                <a:gd name="connsiteY663" fmla="*/ 139139 h 199612"/>
                <a:gd name="connsiteX664" fmla="*/ 3773232 w 4474469"/>
                <a:gd name="connsiteY664" fmla="*/ 134458 h 199612"/>
                <a:gd name="connsiteX665" fmla="*/ 3769864 w 4474469"/>
                <a:gd name="connsiteY665" fmla="*/ 129935 h 199612"/>
                <a:gd name="connsiteX666" fmla="*/ 3823495 w 4474469"/>
                <a:gd name="connsiteY666" fmla="*/ 106619 h 199612"/>
                <a:gd name="connsiteX667" fmla="*/ 3873510 w 4474469"/>
                <a:gd name="connsiteY667" fmla="*/ 76886 h 199612"/>
                <a:gd name="connsiteX668" fmla="*/ 3775999 w 4474469"/>
                <a:gd name="connsiteY668" fmla="*/ 76886 h 199612"/>
                <a:gd name="connsiteX669" fmla="*/ 3775999 w 4474469"/>
                <a:gd name="connsiteY669" fmla="*/ 67272 h 199612"/>
                <a:gd name="connsiteX670" fmla="*/ 3854666 w 4474469"/>
                <a:gd name="connsiteY670" fmla="*/ 67272 h 199612"/>
                <a:gd name="connsiteX671" fmla="*/ 3854666 w 4474469"/>
                <a:gd name="connsiteY671" fmla="*/ 37663 h 199612"/>
                <a:gd name="connsiteX672" fmla="*/ 3795940 w 4474469"/>
                <a:gd name="connsiteY672" fmla="*/ 37663 h 199612"/>
                <a:gd name="connsiteX673" fmla="*/ 3795940 w 4474469"/>
                <a:gd name="connsiteY673" fmla="*/ 28267 h 199612"/>
                <a:gd name="connsiteX674" fmla="*/ 3854666 w 4474469"/>
                <a:gd name="connsiteY674" fmla="*/ 28267 h 199612"/>
                <a:gd name="connsiteX675" fmla="*/ 2021661 w 4474469"/>
                <a:gd name="connsiteY675" fmla="*/ 644 h 199612"/>
                <a:gd name="connsiteX676" fmla="*/ 2032179 w 4474469"/>
                <a:gd name="connsiteY676" fmla="*/ 644 h 199612"/>
                <a:gd name="connsiteX677" fmla="*/ 2032179 w 4474469"/>
                <a:gd name="connsiteY677" fmla="*/ 19270 h 199612"/>
                <a:gd name="connsiteX678" fmla="*/ 2093316 w 4474469"/>
                <a:gd name="connsiteY678" fmla="*/ 19270 h 199612"/>
                <a:gd name="connsiteX679" fmla="*/ 2093316 w 4474469"/>
                <a:gd name="connsiteY679" fmla="*/ 644 h 199612"/>
                <a:gd name="connsiteX680" fmla="*/ 2103615 w 4474469"/>
                <a:gd name="connsiteY680" fmla="*/ 644 h 199612"/>
                <a:gd name="connsiteX681" fmla="*/ 2103615 w 4474469"/>
                <a:gd name="connsiteY681" fmla="*/ 19270 h 199612"/>
                <a:gd name="connsiteX682" fmla="*/ 2157958 w 4474469"/>
                <a:gd name="connsiteY682" fmla="*/ 19270 h 199612"/>
                <a:gd name="connsiteX683" fmla="*/ 2157958 w 4474469"/>
                <a:gd name="connsiteY683" fmla="*/ 29130 h 199612"/>
                <a:gd name="connsiteX684" fmla="*/ 2103615 w 4474469"/>
                <a:gd name="connsiteY684" fmla="*/ 29130 h 199612"/>
                <a:gd name="connsiteX685" fmla="*/ 2103615 w 4474469"/>
                <a:gd name="connsiteY685" fmla="*/ 48413 h 199612"/>
                <a:gd name="connsiteX686" fmla="*/ 2093316 w 4474469"/>
                <a:gd name="connsiteY686" fmla="*/ 48413 h 199612"/>
                <a:gd name="connsiteX687" fmla="*/ 2093316 w 4474469"/>
                <a:gd name="connsiteY687" fmla="*/ 29130 h 199612"/>
                <a:gd name="connsiteX688" fmla="*/ 2032179 w 4474469"/>
                <a:gd name="connsiteY688" fmla="*/ 29130 h 199612"/>
                <a:gd name="connsiteX689" fmla="*/ 2032179 w 4474469"/>
                <a:gd name="connsiteY689" fmla="*/ 49071 h 199612"/>
                <a:gd name="connsiteX690" fmla="*/ 2021661 w 4474469"/>
                <a:gd name="connsiteY690" fmla="*/ 49071 h 199612"/>
                <a:gd name="connsiteX691" fmla="*/ 2021661 w 4474469"/>
                <a:gd name="connsiteY691" fmla="*/ 29130 h 199612"/>
                <a:gd name="connsiteX692" fmla="*/ 1967318 w 4474469"/>
                <a:gd name="connsiteY692" fmla="*/ 29130 h 199612"/>
                <a:gd name="connsiteX693" fmla="*/ 1967318 w 4474469"/>
                <a:gd name="connsiteY693" fmla="*/ 19270 h 199612"/>
                <a:gd name="connsiteX694" fmla="*/ 2021661 w 4474469"/>
                <a:gd name="connsiteY694" fmla="*/ 19270 h 199612"/>
                <a:gd name="connsiteX695" fmla="*/ 1786099 w 4474469"/>
                <a:gd name="connsiteY695" fmla="*/ 438 h 199612"/>
                <a:gd name="connsiteX696" fmla="*/ 1795959 w 4474469"/>
                <a:gd name="connsiteY696" fmla="*/ 438 h 199612"/>
                <a:gd name="connsiteX697" fmla="*/ 1795959 w 4474469"/>
                <a:gd name="connsiteY697" fmla="*/ 15996 h 199612"/>
                <a:gd name="connsiteX698" fmla="*/ 1837374 w 4474469"/>
                <a:gd name="connsiteY698" fmla="*/ 15996 h 199612"/>
                <a:gd name="connsiteX699" fmla="*/ 1837374 w 4474469"/>
                <a:gd name="connsiteY699" fmla="*/ 438 h 199612"/>
                <a:gd name="connsiteX700" fmla="*/ 1847454 w 4474469"/>
                <a:gd name="connsiteY700" fmla="*/ 438 h 199612"/>
                <a:gd name="connsiteX701" fmla="*/ 1847454 w 4474469"/>
                <a:gd name="connsiteY701" fmla="*/ 15996 h 199612"/>
                <a:gd name="connsiteX702" fmla="*/ 1895663 w 4474469"/>
                <a:gd name="connsiteY702" fmla="*/ 15996 h 199612"/>
                <a:gd name="connsiteX703" fmla="*/ 1895663 w 4474469"/>
                <a:gd name="connsiteY703" fmla="*/ 52344 h 199612"/>
                <a:gd name="connsiteX704" fmla="*/ 1847454 w 4474469"/>
                <a:gd name="connsiteY704" fmla="*/ 52344 h 199612"/>
                <a:gd name="connsiteX705" fmla="*/ 1847454 w 4474469"/>
                <a:gd name="connsiteY705" fmla="*/ 72750 h 199612"/>
                <a:gd name="connsiteX706" fmla="*/ 1908372 w 4474469"/>
                <a:gd name="connsiteY706" fmla="*/ 72750 h 199612"/>
                <a:gd name="connsiteX707" fmla="*/ 1908262 w 4474469"/>
                <a:gd name="connsiteY707" fmla="*/ 74362 h 199612"/>
                <a:gd name="connsiteX708" fmla="*/ 1908153 w 4474469"/>
                <a:gd name="connsiteY708" fmla="*/ 77119 h 199612"/>
                <a:gd name="connsiteX709" fmla="*/ 1905277 w 4474469"/>
                <a:gd name="connsiteY709" fmla="*/ 92922 h 199612"/>
                <a:gd name="connsiteX710" fmla="*/ 1901579 w 4474469"/>
                <a:gd name="connsiteY710" fmla="*/ 100347 h 199612"/>
                <a:gd name="connsiteX711" fmla="*/ 1897415 w 4474469"/>
                <a:gd name="connsiteY711" fmla="*/ 102702 h 199612"/>
                <a:gd name="connsiteX712" fmla="*/ 1891937 w 4474469"/>
                <a:gd name="connsiteY712" fmla="*/ 103415 h 199612"/>
                <a:gd name="connsiteX713" fmla="*/ 1884405 w 4474469"/>
                <a:gd name="connsiteY713" fmla="*/ 103634 h 199612"/>
                <a:gd name="connsiteX714" fmla="*/ 1873750 w 4474469"/>
                <a:gd name="connsiteY714" fmla="*/ 103195 h 199612"/>
                <a:gd name="connsiteX715" fmla="*/ 1872983 w 4474469"/>
                <a:gd name="connsiteY715" fmla="*/ 99141 h 199612"/>
                <a:gd name="connsiteX716" fmla="*/ 1871558 w 4474469"/>
                <a:gd name="connsiteY716" fmla="*/ 95087 h 199612"/>
                <a:gd name="connsiteX717" fmla="*/ 1881885 w 4474469"/>
                <a:gd name="connsiteY717" fmla="*/ 95854 h 199612"/>
                <a:gd name="connsiteX718" fmla="*/ 1888432 w 4474469"/>
                <a:gd name="connsiteY718" fmla="*/ 95964 h 199612"/>
                <a:gd name="connsiteX719" fmla="*/ 1891636 w 4474469"/>
                <a:gd name="connsiteY719" fmla="*/ 95717 h 199612"/>
                <a:gd name="connsiteX720" fmla="*/ 1893691 w 4474469"/>
                <a:gd name="connsiteY720" fmla="*/ 94648 h 199612"/>
                <a:gd name="connsiteX721" fmla="*/ 1895744 w 4474469"/>
                <a:gd name="connsiteY721" fmla="*/ 90426 h 199612"/>
                <a:gd name="connsiteX722" fmla="*/ 1897635 w 4474469"/>
                <a:gd name="connsiteY722" fmla="*/ 81269 h 199612"/>
                <a:gd name="connsiteX723" fmla="*/ 1847454 w 4474469"/>
                <a:gd name="connsiteY723" fmla="*/ 81269 h 199612"/>
                <a:gd name="connsiteX724" fmla="*/ 1847454 w 4474469"/>
                <a:gd name="connsiteY724" fmla="*/ 104277 h 199612"/>
                <a:gd name="connsiteX725" fmla="*/ 1837374 w 4474469"/>
                <a:gd name="connsiteY725" fmla="*/ 104277 h 199612"/>
                <a:gd name="connsiteX726" fmla="*/ 1837374 w 4474469"/>
                <a:gd name="connsiteY726" fmla="*/ 81269 h 199612"/>
                <a:gd name="connsiteX727" fmla="*/ 1787413 w 4474469"/>
                <a:gd name="connsiteY727" fmla="*/ 81269 h 199612"/>
                <a:gd name="connsiteX728" fmla="*/ 1766350 w 4474469"/>
                <a:gd name="connsiteY728" fmla="*/ 101484 h 199612"/>
                <a:gd name="connsiteX729" fmla="*/ 1726058 w 4474469"/>
                <a:gd name="connsiteY729" fmla="*/ 118082 h 199612"/>
                <a:gd name="connsiteX730" fmla="*/ 1723756 w 4474469"/>
                <a:gd name="connsiteY730" fmla="*/ 113563 h 199612"/>
                <a:gd name="connsiteX731" fmla="*/ 1720799 w 4474469"/>
                <a:gd name="connsiteY731" fmla="*/ 109536 h 199612"/>
                <a:gd name="connsiteX732" fmla="*/ 1754982 w 4474469"/>
                <a:gd name="connsiteY732" fmla="*/ 96635 h 199612"/>
                <a:gd name="connsiteX733" fmla="*/ 1774704 w 4474469"/>
                <a:gd name="connsiteY733" fmla="*/ 81269 h 199612"/>
                <a:gd name="connsiteX734" fmla="*/ 1734165 w 4474469"/>
                <a:gd name="connsiteY734" fmla="*/ 81269 h 199612"/>
                <a:gd name="connsiteX735" fmla="*/ 1737589 w 4474469"/>
                <a:gd name="connsiteY735" fmla="*/ 63288 h 199612"/>
                <a:gd name="connsiteX736" fmla="*/ 1740520 w 4474469"/>
                <a:gd name="connsiteY736" fmla="*/ 43825 h 199612"/>
                <a:gd name="connsiteX737" fmla="*/ 1786099 w 4474469"/>
                <a:gd name="connsiteY737" fmla="*/ 43825 h 199612"/>
                <a:gd name="connsiteX738" fmla="*/ 1786099 w 4474469"/>
                <a:gd name="connsiteY738" fmla="*/ 42728 h 199612"/>
                <a:gd name="connsiteX739" fmla="*/ 1786099 w 4474469"/>
                <a:gd name="connsiteY739" fmla="*/ 24734 h 199612"/>
                <a:gd name="connsiteX740" fmla="*/ 1730002 w 4474469"/>
                <a:gd name="connsiteY740" fmla="*/ 24734 h 199612"/>
                <a:gd name="connsiteX741" fmla="*/ 1730002 w 4474469"/>
                <a:gd name="connsiteY741" fmla="*/ 15996 h 199612"/>
                <a:gd name="connsiteX742" fmla="*/ 1786099 w 4474469"/>
                <a:gd name="connsiteY742" fmla="*/ 15996 h 199612"/>
                <a:gd name="connsiteX743" fmla="*/ 1535854 w 4474469"/>
                <a:gd name="connsiteY743" fmla="*/ 438 h 199612"/>
                <a:gd name="connsiteX744" fmla="*/ 1547468 w 4474469"/>
                <a:gd name="connsiteY744" fmla="*/ 2410 h 199612"/>
                <a:gd name="connsiteX745" fmla="*/ 1542647 w 4474469"/>
                <a:gd name="connsiteY745" fmla="*/ 10436 h 199612"/>
                <a:gd name="connsiteX746" fmla="*/ 1537169 w 4474469"/>
                <a:gd name="connsiteY746" fmla="*/ 18626 h 199612"/>
                <a:gd name="connsiteX747" fmla="*/ 1597649 w 4474469"/>
                <a:gd name="connsiteY747" fmla="*/ 18626 h 199612"/>
                <a:gd name="connsiteX748" fmla="*/ 1599621 w 4474469"/>
                <a:gd name="connsiteY748" fmla="*/ 17969 h 199612"/>
                <a:gd name="connsiteX749" fmla="*/ 1606414 w 4474469"/>
                <a:gd name="connsiteY749" fmla="*/ 22777 h 199612"/>
                <a:gd name="connsiteX750" fmla="*/ 1595485 w 4474469"/>
                <a:gd name="connsiteY750" fmla="*/ 39813 h 199612"/>
                <a:gd name="connsiteX751" fmla="*/ 1582747 w 4474469"/>
                <a:gd name="connsiteY751" fmla="*/ 55877 h 199612"/>
                <a:gd name="connsiteX752" fmla="*/ 1650020 w 4474469"/>
                <a:gd name="connsiteY752" fmla="*/ 55877 h 199612"/>
                <a:gd name="connsiteX753" fmla="*/ 1650020 w 4474469"/>
                <a:gd name="connsiteY753" fmla="*/ 119836 h 199612"/>
                <a:gd name="connsiteX754" fmla="*/ 1591513 w 4474469"/>
                <a:gd name="connsiteY754" fmla="*/ 119836 h 199612"/>
                <a:gd name="connsiteX755" fmla="*/ 1591513 w 4474469"/>
                <a:gd name="connsiteY755" fmla="*/ 177271 h 199612"/>
                <a:gd name="connsiteX756" fmla="*/ 1593896 w 4474469"/>
                <a:gd name="connsiteY756" fmla="*/ 183190 h 199612"/>
                <a:gd name="connsiteX757" fmla="*/ 1604660 w 4474469"/>
                <a:gd name="connsiteY757" fmla="*/ 184506 h 199612"/>
                <a:gd name="connsiteX758" fmla="*/ 1644322 w 4474469"/>
                <a:gd name="connsiteY758" fmla="*/ 184506 h 199612"/>
                <a:gd name="connsiteX759" fmla="*/ 1652001 w 4474469"/>
                <a:gd name="connsiteY759" fmla="*/ 182395 h 199612"/>
                <a:gd name="connsiteX760" fmla="*/ 1655636 w 4474469"/>
                <a:gd name="connsiteY760" fmla="*/ 173171 h 199612"/>
                <a:gd name="connsiteX761" fmla="*/ 1657032 w 4474469"/>
                <a:gd name="connsiteY761" fmla="*/ 152499 h 199612"/>
                <a:gd name="connsiteX762" fmla="*/ 1661907 w 4474469"/>
                <a:gd name="connsiteY762" fmla="*/ 155020 h 199612"/>
                <a:gd name="connsiteX763" fmla="*/ 1667112 w 4474469"/>
                <a:gd name="connsiteY763" fmla="*/ 156884 h 199612"/>
                <a:gd name="connsiteX764" fmla="*/ 1661771 w 4474469"/>
                <a:gd name="connsiteY764" fmla="*/ 186953 h 199612"/>
                <a:gd name="connsiteX765" fmla="*/ 1644761 w 4474469"/>
                <a:gd name="connsiteY765" fmla="*/ 194339 h 199612"/>
                <a:gd name="connsiteX766" fmla="*/ 1604222 w 4474469"/>
                <a:gd name="connsiteY766" fmla="*/ 194339 h 199612"/>
                <a:gd name="connsiteX767" fmla="*/ 1585788 w 4474469"/>
                <a:gd name="connsiteY767" fmla="*/ 190976 h 199612"/>
                <a:gd name="connsiteX768" fmla="*/ 1580995 w 4474469"/>
                <a:gd name="connsiteY768" fmla="*/ 177271 h 199612"/>
                <a:gd name="connsiteX769" fmla="*/ 1580995 w 4474469"/>
                <a:gd name="connsiteY769" fmla="*/ 119836 h 199612"/>
                <a:gd name="connsiteX770" fmla="*/ 1566971 w 4474469"/>
                <a:gd name="connsiteY770" fmla="*/ 119836 h 199612"/>
                <a:gd name="connsiteX771" fmla="*/ 1551640 w 4474469"/>
                <a:gd name="connsiteY771" fmla="*/ 152344 h 199612"/>
                <a:gd name="connsiteX772" fmla="*/ 1523794 w 4474469"/>
                <a:gd name="connsiteY772" fmla="*/ 178219 h 199612"/>
                <a:gd name="connsiteX773" fmla="*/ 1479100 w 4474469"/>
                <a:gd name="connsiteY773" fmla="*/ 196530 h 199612"/>
                <a:gd name="connsiteX774" fmla="*/ 1476443 w 4474469"/>
                <a:gd name="connsiteY774" fmla="*/ 191799 h 199612"/>
                <a:gd name="connsiteX775" fmla="*/ 1472965 w 4474469"/>
                <a:gd name="connsiteY775" fmla="*/ 187565 h 199612"/>
                <a:gd name="connsiteX776" fmla="*/ 1515046 w 4474469"/>
                <a:gd name="connsiteY776" fmla="*/ 171423 h 199612"/>
                <a:gd name="connsiteX777" fmla="*/ 1541398 w 4474469"/>
                <a:gd name="connsiteY777" fmla="*/ 148553 h 199612"/>
                <a:gd name="connsiteX778" fmla="*/ 1556014 w 4474469"/>
                <a:gd name="connsiteY778" fmla="*/ 119836 h 199612"/>
                <a:gd name="connsiteX779" fmla="*/ 1495315 w 4474469"/>
                <a:gd name="connsiteY779" fmla="*/ 119836 h 199612"/>
                <a:gd name="connsiteX780" fmla="*/ 1495315 w 4474469"/>
                <a:gd name="connsiteY780" fmla="*/ 64618 h 199612"/>
                <a:gd name="connsiteX781" fmla="*/ 1487372 w 4474469"/>
                <a:gd name="connsiteY781" fmla="*/ 71138 h 199612"/>
                <a:gd name="connsiteX782" fmla="*/ 1479100 w 4474469"/>
                <a:gd name="connsiteY782" fmla="*/ 77331 h 199612"/>
                <a:gd name="connsiteX783" fmla="*/ 1475485 w 4474469"/>
                <a:gd name="connsiteY783" fmla="*/ 73385 h 199612"/>
                <a:gd name="connsiteX784" fmla="*/ 1471211 w 4474469"/>
                <a:gd name="connsiteY784" fmla="*/ 70096 h 199612"/>
                <a:gd name="connsiteX785" fmla="*/ 1510518 w 4474469"/>
                <a:gd name="connsiteY785" fmla="*/ 35846 h 199612"/>
                <a:gd name="connsiteX786" fmla="*/ 1535854 w 4474469"/>
                <a:gd name="connsiteY786" fmla="*/ 438 h 199612"/>
                <a:gd name="connsiteX787" fmla="*/ 288578 w 4474469"/>
                <a:gd name="connsiteY787" fmla="*/ 438 h 199612"/>
                <a:gd name="connsiteX788" fmla="*/ 298001 w 4474469"/>
                <a:gd name="connsiteY788" fmla="*/ 3506 h 199612"/>
                <a:gd name="connsiteX789" fmla="*/ 292577 w 4474469"/>
                <a:gd name="connsiteY789" fmla="*/ 13421 h 199612"/>
                <a:gd name="connsiteX790" fmla="*/ 286168 w 4474469"/>
                <a:gd name="connsiteY790" fmla="*/ 23008 h 199612"/>
                <a:gd name="connsiteX791" fmla="*/ 422027 w 4474469"/>
                <a:gd name="connsiteY791" fmla="*/ 23008 h 199612"/>
                <a:gd name="connsiteX792" fmla="*/ 422027 w 4474469"/>
                <a:gd name="connsiteY792" fmla="*/ 32404 h 199612"/>
                <a:gd name="connsiteX793" fmla="*/ 279375 w 4474469"/>
                <a:gd name="connsiteY793" fmla="*/ 32404 h 199612"/>
                <a:gd name="connsiteX794" fmla="*/ 262995 w 4474469"/>
                <a:gd name="connsiteY794" fmla="*/ 50547 h 199612"/>
                <a:gd name="connsiteX795" fmla="*/ 245629 w 4474469"/>
                <a:gd name="connsiteY795" fmla="*/ 65722 h 199612"/>
                <a:gd name="connsiteX796" fmla="*/ 242671 w 4474469"/>
                <a:gd name="connsiteY796" fmla="*/ 61224 h 199612"/>
                <a:gd name="connsiteX797" fmla="*/ 239055 w 4474469"/>
                <a:gd name="connsiteY797" fmla="*/ 56732 h 199612"/>
                <a:gd name="connsiteX798" fmla="*/ 266858 w 4474469"/>
                <a:gd name="connsiteY798" fmla="*/ 31877 h 199612"/>
                <a:gd name="connsiteX799" fmla="*/ 288578 w 4474469"/>
                <a:gd name="connsiteY799" fmla="*/ 438 h 199612"/>
                <a:gd name="connsiteX800" fmla="*/ 2858730 w 4474469"/>
                <a:gd name="connsiteY800" fmla="*/ 425 h 199612"/>
                <a:gd name="connsiteX801" fmla="*/ 2867933 w 4474469"/>
                <a:gd name="connsiteY801" fmla="*/ 4807 h 199612"/>
                <a:gd name="connsiteX802" fmla="*/ 2862235 w 4474469"/>
                <a:gd name="connsiteY802" fmla="*/ 13792 h 199612"/>
                <a:gd name="connsiteX803" fmla="*/ 2904253 w 4474469"/>
                <a:gd name="connsiteY803" fmla="*/ 57179 h 199612"/>
                <a:gd name="connsiteX804" fmla="*/ 2957118 w 4474469"/>
                <a:gd name="connsiteY804" fmla="*/ 90705 h 199612"/>
                <a:gd name="connsiteX805" fmla="*/ 2952873 w 4474469"/>
                <a:gd name="connsiteY805" fmla="*/ 94786 h 199612"/>
                <a:gd name="connsiteX806" fmla="*/ 2949449 w 4474469"/>
                <a:gd name="connsiteY806" fmla="*/ 99689 h 199612"/>
                <a:gd name="connsiteX807" fmla="*/ 2898282 w 4474469"/>
                <a:gd name="connsiteY807" fmla="*/ 65642 h 199612"/>
                <a:gd name="connsiteX808" fmla="*/ 2856319 w 4474469"/>
                <a:gd name="connsiteY808" fmla="*/ 21899 h 199612"/>
                <a:gd name="connsiteX809" fmla="*/ 2814658 w 4474469"/>
                <a:gd name="connsiteY809" fmla="*/ 65944 h 199612"/>
                <a:gd name="connsiteX810" fmla="*/ 2764286 w 4474469"/>
                <a:gd name="connsiteY810" fmla="*/ 99470 h 199612"/>
                <a:gd name="connsiteX811" fmla="*/ 2760752 w 4474469"/>
                <a:gd name="connsiteY811" fmla="*/ 94732 h 199612"/>
                <a:gd name="connsiteX812" fmla="*/ 2756397 w 4474469"/>
                <a:gd name="connsiteY812" fmla="*/ 90486 h 199612"/>
                <a:gd name="connsiteX813" fmla="*/ 2814795 w 4474469"/>
                <a:gd name="connsiteY813" fmla="*/ 51865 h 199612"/>
                <a:gd name="connsiteX814" fmla="*/ 2858730 w 4474469"/>
                <a:gd name="connsiteY814" fmla="*/ 425 h 199612"/>
                <a:gd name="connsiteX815" fmla="*/ 4058948 w 4474469"/>
                <a:gd name="connsiteY815" fmla="*/ 0 h 199612"/>
                <a:gd name="connsiteX816" fmla="*/ 4069028 w 4474469"/>
                <a:gd name="connsiteY816" fmla="*/ 0 h 199612"/>
                <a:gd name="connsiteX817" fmla="*/ 4069028 w 4474469"/>
                <a:gd name="connsiteY817" fmla="*/ 47537 h 199612"/>
                <a:gd name="connsiteX818" fmla="*/ 4095542 w 4474469"/>
                <a:gd name="connsiteY818" fmla="*/ 47537 h 199612"/>
                <a:gd name="connsiteX819" fmla="*/ 4095542 w 4474469"/>
                <a:gd name="connsiteY819" fmla="*/ 57617 h 199612"/>
                <a:gd name="connsiteX820" fmla="*/ 4069028 w 4474469"/>
                <a:gd name="connsiteY820" fmla="*/ 57617 h 199612"/>
                <a:gd name="connsiteX821" fmla="*/ 4069028 w 4474469"/>
                <a:gd name="connsiteY821" fmla="*/ 68139 h 199612"/>
                <a:gd name="connsiteX822" fmla="*/ 4078767 w 4474469"/>
                <a:gd name="connsiteY822" fmla="*/ 79306 h 199612"/>
                <a:gd name="connsiteX823" fmla="*/ 4090259 w 4474469"/>
                <a:gd name="connsiteY823" fmla="*/ 93049 h 199612"/>
                <a:gd name="connsiteX824" fmla="*/ 4097953 w 4474469"/>
                <a:gd name="connsiteY824" fmla="*/ 102744 h 199612"/>
                <a:gd name="connsiteX825" fmla="*/ 4092036 w 4474469"/>
                <a:gd name="connsiteY825" fmla="*/ 111515 h 199612"/>
                <a:gd name="connsiteX826" fmla="*/ 4081930 w 4474469"/>
                <a:gd name="connsiteY826" fmla="*/ 96951 h 199612"/>
                <a:gd name="connsiteX827" fmla="*/ 4069028 w 4474469"/>
                <a:gd name="connsiteY827" fmla="*/ 79757 h 199612"/>
                <a:gd name="connsiteX828" fmla="*/ 4069028 w 4474469"/>
                <a:gd name="connsiteY828" fmla="*/ 198283 h 199612"/>
                <a:gd name="connsiteX829" fmla="*/ 4058948 w 4474469"/>
                <a:gd name="connsiteY829" fmla="*/ 198283 h 199612"/>
                <a:gd name="connsiteX830" fmla="*/ 4058948 w 4474469"/>
                <a:gd name="connsiteY830" fmla="*/ 82826 h 199612"/>
                <a:gd name="connsiteX831" fmla="*/ 4044486 w 4474469"/>
                <a:gd name="connsiteY831" fmla="*/ 122726 h 199612"/>
                <a:gd name="connsiteX832" fmla="*/ 4027393 w 4474469"/>
                <a:gd name="connsiteY832" fmla="*/ 154241 h 199612"/>
                <a:gd name="connsiteX833" fmla="*/ 4024572 w 4474469"/>
                <a:gd name="connsiteY833" fmla="*/ 149317 h 199612"/>
                <a:gd name="connsiteX834" fmla="*/ 4021258 w 4474469"/>
                <a:gd name="connsiteY834" fmla="*/ 145055 h 199612"/>
                <a:gd name="connsiteX835" fmla="*/ 4035363 w 4474469"/>
                <a:gd name="connsiteY835" fmla="*/ 121219 h 199612"/>
                <a:gd name="connsiteX836" fmla="*/ 4048202 w 4474469"/>
                <a:gd name="connsiteY836" fmla="*/ 90371 h 199612"/>
                <a:gd name="connsiteX837" fmla="*/ 4057633 w 4474469"/>
                <a:gd name="connsiteY837" fmla="*/ 57617 h 199612"/>
                <a:gd name="connsiteX838" fmla="*/ 4024326 w 4474469"/>
                <a:gd name="connsiteY838" fmla="*/ 57617 h 199612"/>
                <a:gd name="connsiteX839" fmla="*/ 4024326 w 4474469"/>
                <a:gd name="connsiteY839" fmla="*/ 47537 h 199612"/>
                <a:gd name="connsiteX840" fmla="*/ 4058948 w 4474469"/>
                <a:gd name="connsiteY840" fmla="*/ 47537 h 199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Lst>
              <a:rect l="l" t="t" r="r" b="b"/>
              <a:pathLst>
                <a:path w="4474469" h="199612">
                  <a:moveTo>
                    <a:pt x="1826199" y="159716"/>
                  </a:moveTo>
                  <a:cubicBezTo>
                    <a:pt x="1835700" y="162399"/>
                    <a:pt x="1845647" y="165483"/>
                    <a:pt x="1856041" y="168969"/>
                  </a:cubicBezTo>
                  <a:cubicBezTo>
                    <a:pt x="1866435" y="172454"/>
                    <a:pt x="1876365" y="176025"/>
                    <a:pt x="1885834" y="179682"/>
                  </a:cubicBezTo>
                  <a:cubicBezTo>
                    <a:pt x="1895302" y="183338"/>
                    <a:pt x="1903400" y="186763"/>
                    <a:pt x="1910125" y="189956"/>
                  </a:cubicBezTo>
                  <a:lnTo>
                    <a:pt x="1903989" y="198941"/>
                  </a:lnTo>
                  <a:cubicBezTo>
                    <a:pt x="1897622" y="195670"/>
                    <a:pt x="1889758" y="192131"/>
                    <a:pt x="1880397" y="188325"/>
                  </a:cubicBezTo>
                  <a:cubicBezTo>
                    <a:pt x="1871035" y="184519"/>
                    <a:pt x="1861125" y="180785"/>
                    <a:pt x="1850668" y="177125"/>
                  </a:cubicBezTo>
                  <a:cubicBezTo>
                    <a:pt x="1840211" y="173465"/>
                    <a:pt x="1830156" y="170218"/>
                    <a:pt x="1820502" y="167386"/>
                  </a:cubicBezTo>
                  <a:close/>
                  <a:moveTo>
                    <a:pt x="3373790" y="141091"/>
                  </a:moveTo>
                  <a:lnTo>
                    <a:pt x="3373790" y="166962"/>
                  </a:lnTo>
                  <a:cubicBezTo>
                    <a:pt x="3383153" y="166410"/>
                    <a:pt x="3393132" y="165761"/>
                    <a:pt x="3403729" y="165017"/>
                  </a:cubicBezTo>
                  <a:cubicBezTo>
                    <a:pt x="3414324" y="164273"/>
                    <a:pt x="3425234" y="163460"/>
                    <a:pt x="3436460" y="162579"/>
                  </a:cubicBezTo>
                  <a:lnTo>
                    <a:pt x="3436460" y="141091"/>
                  </a:lnTo>
                  <a:close/>
                  <a:moveTo>
                    <a:pt x="292085" y="137366"/>
                  </a:moveTo>
                  <a:cubicBezTo>
                    <a:pt x="297704" y="143389"/>
                    <a:pt x="304378" y="148877"/>
                    <a:pt x="312107" y="153832"/>
                  </a:cubicBezTo>
                  <a:cubicBezTo>
                    <a:pt x="319836" y="158787"/>
                    <a:pt x="328428" y="163234"/>
                    <a:pt x="337882" y="167175"/>
                  </a:cubicBezTo>
                  <a:cubicBezTo>
                    <a:pt x="347469" y="163234"/>
                    <a:pt x="356289" y="158787"/>
                    <a:pt x="364341" y="153832"/>
                  </a:cubicBezTo>
                  <a:cubicBezTo>
                    <a:pt x="372395" y="148877"/>
                    <a:pt x="379352" y="143389"/>
                    <a:pt x="385214" y="137366"/>
                  </a:cubicBezTo>
                  <a:close/>
                  <a:moveTo>
                    <a:pt x="3543888" y="130581"/>
                  </a:moveTo>
                  <a:lnTo>
                    <a:pt x="3553091" y="133869"/>
                  </a:lnTo>
                  <a:cubicBezTo>
                    <a:pt x="3550475" y="142839"/>
                    <a:pt x="3547161" y="152355"/>
                    <a:pt x="3543148" y="162419"/>
                  </a:cubicBezTo>
                  <a:cubicBezTo>
                    <a:pt x="3539136" y="172483"/>
                    <a:pt x="3534343" y="181229"/>
                    <a:pt x="3528768" y="188657"/>
                  </a:cubicBezTo>
                  <a:lnTo>
                    <a:pt x="3519346" y="183629"/>
                  </a:lnTo>
                  <a:cubicBezTo>
                    <a:pt x="3525052" y="176418"/>
                    <a:pt x="3529964" y="167933"/>
                    <a:pt x="3534082" y="158174"/>
                  </a:cubicBezTo>
                  <a:cubicBezTo>
                    <a:pt x="3538200" y="148414"/>
                    <a:pt x="3541469" y="139217"/>
                    <a:pt x="3543888" y="130581"/>
                  </a:cubicBezTo>
                  <a:close/>
                  <a:moveTo>
                    <a:pt x="1811955" y="129696"/>
                  </a:moveTo>
                  <a:lnTo>
                    <a:pt x="1822693" y="129696"/>
                  </a:lnTo>
                  <a:cubicBezTo>
                    <a:pt x="1820339" y="143923"/>
                    <a:pt x="1815721" y="155691"/>
                    <a:pt x="1808840" y="165000"/>
                  </a:cubicBezTo>
                  <a:cubicBezTo>
                    <a:pt x="1801957" y="174309"/>
                    <a:pt x="1791593" y="181695"/>
                    <a:pt x="1777748" y="187156"/>
                  </a:cubicBezTo>
                  <a:cubicBezTo>
                    <a:pt x="1763902" y="192619"/>
                    <a:pt x="1745357" y="196693"/>
                    <a:pt x="1722113" y="199379"/>
                  </a:cubicBezTo>
                  <a:cubicBezTo>
                    <a:pt x="1721743" y="197991"/>
                    <a:pt x="1721114" y="196439"/>
                    <a:pt x="1720224" y="194722"/>
                  </a:cubicBezTo>
                  <a:cubicBezTo>
                    <a:pt x="1719333" y="193006"/>
                    <a:pt x="1718429" y="191563"/>
                    <a:pt x="1717511" y="190394"/>
                  </a:cubicBezTo>
                  <a:cubicBezTo>
                    <a:pt x="1739945" y="188132"/>
                    <a:pt x="1757700" y="184623"/>
                    <a:pt x="1770775" y="179869"/>
                  </a:cubicBezTo>
                  <a:cubicBezTo>
                    <a:pt x="1783852" y="175114"/>
                    <a:pt x="1793507" y="168667"/>
                    <a:pt x="1799741" y="160528"/>
                  </a:cubicBezTo>
                  <a:cubicBezTo>
                    <a:pt x="1805975" y="152389"/>
                    <a:pt x="1810047" y="142112"/>
                    <a:pt x="1811955" y="129696"/>
                  </a:cubicBezTo>
                  <a:close/>
                  <a:moveTo>
                    <a:pt x="3570621" y="129047"/>
                  </a:moveTo>
                  <a:lnTo>
                    <a:pt x="3581140" y="129047"/>
                  </a:lnTo>
                  <a:lnTo>
                    <a:pt x="3581140" y="177053"/>
                  </a:lnTo>
                  <a:cubicBezTo>
                    <a:pt x="3580962" y="179943"/>
                    <a:pt x="3581920" y="181889"/>
                    <a:pt x="3584016" y="182889"/>
                  </a:cubicBezTo>
                  <a:cubicBezTo>
                    <a:pt x="3586111" y="183889"/>
                    <a:pt x="3590412" y="184355"/>
                    <a:pt x="3596917" y="184286"/>
                  </a:cubicBezTo>
                  <a:lnTo>
                    <a:pt x="3645124" y="184286"/>
                  </a:lnTo>
                  <a:cubicBezTo>
                    <a:pt x="3648940" y="184400"/>
                    <a:pt x="3651829" y="183734"/>
                    <a:pt x="3653793" y="182289"/>
                  </a:cubicBezTo>
                  <a:cubicBezTo>
                    <a:pt x="3655757" y="180844"/>
                    <a:pt x="3657136" y="177938"/>
                    <a:pt x="3657932" y="173570"/>
                  </a:cubicBezTo>
                  <a:cubicBezTo>
                    <a:pt x="3658727" y="169202"/>
                    <a:pt x="3659279" y="162691"/>
                    <a:pt x="3659588" y="154036"/>
                  </a:cubicBezTo>
                  <a:cubicBezTo>
                    <a:pt x="3661062" y="155032"/>
                    <a:pt x="3662715" y="155890"/>
                    <a:pt x="3664545" y="156612"/>
                  </a:cubicBezTo>
                  <a:cubicBezTo>
                    <a:pt x="3666376" y="157333"/>
                    <a:pt x="3668083" y="157863"/>
                    <a:pt x="3669667" y="158201"/>
                  </a:cubicBezTo>
                  <a:cubicBezTo>
                    <a:pt x="3669060" y="172449"/>
                    <a:pt x="3667152" y="182078"/>
                    <a:pt x="3663943" y="187089"/>
                  </a:cubicBezTo>
                  <a:cubicBezTo>
                    <a:pt x="3660734" y="192101"/>
                    <a:pt x="3654607" y="194445"/>
                    <a:pt x="3645563" y="194120"/>
                  </a:cubicBezTo>
                  <a:lnTo>
                    <a:pt x="3596917" y="194120"/>
                  </a:lnTo>
                  <a:cubicBezTo>
                    <a:pt x="3586810" y="194271"/>
                    <a:pt x="3579852" y="193150"/>
                    <a:pt x="3576045" y="190757"/>
                  </a:cubicBezTo>
                  <a:cubicBezTo>
                    <a:pt x="3572238" y="188365"/>
                    <a:pt x="3570430" y="183797"/>
                    <a:pt x="3570621" y="177053"/>
                  </a:cubicBezTo>
                  <a:close/>
                  <a:moveTo>
                    <a:pt x="3680185" y="127512"/>
                  </a:moveTo>
                  <a:cubicBezTo>
                    <a:pt x="3686947" y="136244"/>
                    <a:pt x="3693310" y="145579"/>
                    <a:pt x="3699277" y="155516"/>
                  </a:cubicBezTo>
                  <a:cubicBezTo>
                    <a:pt x="3705244" y="165453"/>
                    <a:pt x="3709690" y="174239"/>
                    <a:pt x="3712617" y="181875"/>
                  </a:cubicBezTo>
                  <a:lnTo>
                    <a:pt x="3702536" y="186472"/>
                  </a:lnTo>
                  <a:cubicBezTo>
                    <a:pt x="3699734" y="178716"/>
                    <a:pt x="3695424" y="169794"/>
                    <a:pt x="3689609" y="159707"/>
                  </a:cubicBezTo>
                  <a:cubicBezTo>
                    <a:pt x="3683792" y="149620"/>
                    <a:pt x="3677511" y="140203"/>
                    <a:pt x="3670763" y="131458"/>
                  </a:cubicBezTo>
                  <a:close/>
                  <a:moveTo>
                    <a:pt x="3597136" y="113264"/>
                  </a:moveTo>
                  <a:cubicBezTo>
                    <a:pt x="3605952" y="117808"/>
                    <a:pt x="3614726" y="122969"/>
                    <a:pt x="3623459" y="128745"/>
                  </a:cubicBezTo>
                  <a:cubicBezTo>
                    <a:pt x="3632192" y="134522"/>
                    <a:pt x="3639268" y="139957"/>
                    <a:pt x="3644687" y="145049"/>
                  </a:cubicBezTo>
                  <a:lnTo>
                    <a:pt x="3637456" y="152502"/>
                  </a:lnTo>
                  <a:cubicBezTo>
                    <a:pt x="3632142" y="147482"/>
                    <a:pt x="3625130" y="141957"/>
                    <a:pt x="3616419" y="135924"/>
                  </a:cubicBezTo>
                  <a:cubicBezTo>
                    <a:pt x="3607709" y="129892"/>
                    <a:pt x="3598944" y="124530"/>
                    <a:pt x="3590124" y="119840"/>
                  </a:cubicBezTo>
                  <a:close/>
                  <a:moveTo>
                    <a:pt x="2236626" y="112399"/>
                  </a:moveTo>
                  <a:lnTo>
                    <a:pt x="2236626" y="152280"/>
                  </a:lnTo>
                  <a:cubicBezTo>
                    <a:pt x="2243441" y="151189"/>
                    <a:pt x="2250572" y="150030"/>
                    <a:pt x="2258018" y="148802"/>
                  </a:cubicBezTo>
                  <a:cubicBezTo>
                    <a:pt x="2265464" y="147573"/>
                    <a:pt x="2273087" y="146250"/>
                    <a:pt x="2280889" y="144830"/>
                  </a:cubicBezTo>
                  <a:lnTo>
                    <a:pt x="2280889" y="112399"/>
                  </a:lnTo>
                  <a:close/>
                  <a:moveTo>
                    <a:pt x="1748847" y="110221"/>
                  </a:moveTo>
                  <a:lnTo>
                    <a:pt x="1884048" y="110221"/>
                  </a:lnTo>
                  <a:lnTo>
                    <a:pt x="1884048" y="170235"/>
                  </a:lnTo>
                  <a:lnTo>
                    <a:pt x="1873530" y="170235"/>
                  </a:lnTo>
                  <a:lnTo>
                    <a:pt x="1873530" y="119616"/>
                  </a:lnTo>
                  <a:lnTo>
                    <a:pt x="1758926" y="119616"/>
                  </a:lnTo>
                  <a:lnTo>
                    <a:pt x="1758926" y="171331"/>
                  </a:lnTo>
                  <a:lnTo>
                    <a:pt x="1748847" y="171331"/>
                  </a:lnTo>
                  <a:close/>
                  <a:moveTo>
                    <a:pt x="3373790" y="108879"/>
                  </a:moveTo>
                  <a:lnTo>
                    <a:pt x="3373790" y="132134"/>
                  </a:lnTo>
                  <a:lnTo>
                    <a:pt x="3436460" y="132134"/>
                  </a:lnTo>
                  <a:lnTo>
                    <a:pt x="3436460" y="108879"/>
                  </a:lnTo>
                  <a:close/>
                  <a:moveTo>
                    <a:pt x="4370822" y="95087"/>
                  </a:moveTo>
                  <a:lnTo>
                    <a:pt x="4381340" y="95087"/>
                  </a:lnTo>
                  <a:lnTo>
                    <a:pt x="4381340" y="119411"/>
                  </a:lnTo>
                  <a:lnTo>
                    <a:pt x="4467676" y="119411"/>
                  </a:lnTo>
                  <a:lnTo>
                    <a:pt x="4467676" y="129271"/>
                  </a:lnTo>
                  <a:lnTo>
                    <a:pt x="4390762" y="129271"/>
                  </a:lnTo>
                  <a:cubicBezTo>
                    <a:pt x="4400414" y="141707"/>
                    <a:pt x="4412720" y="152718"/>
                    <a:pt x="4427686" y="162305"/>
                  </a:cubicBezTo>
                  <a:cubicBezTo>
                    <a:pt x="4442650" y="171892"/>
                    <a:pt x="4458244" y="179068"/>
                    <a:pt x="4474469" y="183834"/>
                  </a:cubicBezTo>
                  <a:cubicBezTo>
                    <a:pt x="4473232" y="185081"/>
                    <a:pt x="4471982" y="186532"/>
                    <a:pt x="4470717" y="188189"/>
                  </a:cubicBezTo>
                  <a:cubicBezTo>
                    <a:pt x="4469452" y="189846"/>
                    <a:pt x="4468366" y="191463"/>
                    <a:pt x="4467458" y="193038"/>
                  </a:cubicBezTo>
                  <a:cubicBezTo>
                    <a:pt x="4451118" y="187309"/>
                    <a:pt x="4435259" y="179210"/>
                    <a:pt x="4419880" y="168742"/>
                  </a:cubicBezTo>
                  <a:cubicBezTo>
                    <a:pt x="4404499" y="158274"/>
                    <a:pt x="4391652" y="146286"/>
                    <a:pt x="4381340" y="132778"/>
                  </a:cubicBezTo>
                  <a:lnTo>
                    <a:pt x="4381340" y="198955"/>
                  </a:lnTo>
                  <a:lnTo>
                    <a:pt x="4370822" y="198955"/>
                  </a:lnTo>
                  <a:lnTo>
                    <a:pt x="4370822" y="130586"/>
                  </a:lnTo>
                  <a:cubicBezTo>
                    <a:pt x="4363979" y="139704"/>
                    <a:pt x="4355800" y="148348"/>
                    <a:pt x="4346288" y="156516"/>
                  </a:cubicBezTo>
                  <a:cubicBezTo>
                    <a:pt x="4336775" y="164685"/>
                    <a:pt x="4326665" y="172014"/>
                    <a:pt x="4315960" y="178503"/>
                  </a:cubicBezTo>
                  <a:cubicBezTo>
                    <a:pt x="4305253" y="184991"/>
                    <a:pt x="4294688" y="190274"/>
                    <a:pt x="4284266" y="194353"/>
                  </a:cubicBezTo>
                  <a:cubicBezTo>
                    <a:pt x="4283362" y="192983"/>
                    <a:pt x="4282267" y="191504"/>
                    <a:pt x="4280980" y="189915"/>
                  </a:cubicBezTo>
                  <a:cubicBezTo>
                    <a:pt x="4279692" y="188327"/>
                    <a:pt x="4278378" y="186957"/>
                    <a:pt x="4277036" y="185807"/>
                  </a:cubicBezTo>
                  <a:cubicBezTo>
                    <a:pt x="4287008" y="182313"/>
                    <a:pt x="4297107" y="177687"/>
                    <a:pt x="4307332" y="171929"/>
                  </a:cubicBezTo>
                  <a:cubicBezTo>
                    <a:pt x="4317556" y="166170"/>
                    <a:pt x="4327234" y="159645"/>
                    <a:pt x="4336362" y="152353"/>
                  </a:cubicBezTo>
                  <a:cubicBezTo>
                    <a:pt x="4345491" y="145061"/>
                    <a:pt x="4353398" y="137367"/>
                    <a:pt x="4360084" y="129271"/>
                  </a:cubicBezTo>
                  <a:lnTo>
                    <a:pt x="4281637" y="129271"/>
                  </a:lnTo>
                  <a:lnTo>
                    <a:pt x="4281637" y="119411"/>
                  </a:lnTo>
                  <a:lnTo>
                    <a:pt x="4370822" y="119411"/>
                  </a:lnTo>
                  <a:close/>
                  <a:moveTo>
                    <a:pt x="2507688" y="94855"/>
                  </a:moveTo>
                  <a:cubicBezTo>
                    <a:pt x="2502326" y="94764"/>
                    <a:pt x="2496444" y="96481"/>
                    <a:pt x="2490041" y="100006"/>
                  </a:cubicBezTo>
                  <a:cubicBezTo>
                    <a:pt x="2483638" y="103532"/>
                    <a:pt x="2477317" y="109414"/>
                    <a:pt x="2471079" y="117652"/>
                  </a:cubicBezTo>
                  <a:cubicBezTo>
                    <a:pt x="2472038" y="135389"/>
                    <a:pt x="2475710" y="149345"/>
                    <a:pt x="2482094" y="159519"/>
                  </a:cubicBezTo>
                  <a:cubicBezTo>
                    <a:pt x="2488479" y="169694"/>
                    <a:pt x="2497741" y="174882"/>
                    <a:pt x="2509880" y="175083"/>
                  </a:cubicBezTo>
                  <a:cubicBezTo>
                    <a:pt x="2518717" y="174855"/>
                    <a:pt x="2525923" y="171037"/>
                    <a:pt x="2531499" y="163630"/>
                  </a:cubicBezTo>
                  <a:cubicBezTo>
                    <a:pt x="2537076" y="156222"/>
                    <a:pt x="2539953" y="146596"/>
                    <a:pt x="2540132" y="134750"/>
                  </a:cubicBezTo>
                  <a:cubicBezTo>
                    <a:pt x="2540204" y="122922"/>
                    <a:pt x="2537647" y="113369"/>
                    <a:pt x="2532459" y="106089"/>
                  </a:cubicBezTo>
                  <a:cubicBezTo>
                    <a:pt x="2527271" y="98810"/>
                    <a:pt x="2519014" y="95065"/>
                    <a:pt x="2507688" y="94855"/>
                  </a:cubicBezTo>
                  <a:close/>
                  <a:moveTo>
                    <a:pt x="286168" y="84556"/>
                  </a:moveTo>
                  <a:lnTo>
                    <a:pt x="286168" y="102990"/>
                  </a:lnTo>
                  <a:lnTo>
                    <a:pt x="395075" y="102990"/>
                  </a:lnTo>
                  <a:lnTo>
                    <a:pt x="395075" y="84556"/>
                  </a:lnTo>
                  <a:close/>
                  <a:moveTo>
                    <a:pt x="3373790" y="77106"/>
                  </a:moveTo>
                  <a:lnTo>
                    <a:pt x="3373790" y="100141"/>
                  </a:lnTo>
                  <a:lnTo>
                    <a:pt x="3436460" y="100141"/>
                  </a:lnTo>
                  <a:lnTo>
                    <a:pt x="3436460" y="77106"/>
                  </a:lnTo>
                  <a:close/>
                  <a:moveTo>
                    <a:pt x="3011735" y="75366"/>
                  </a:moveTo>
                  <a:lnTo>
                    <a:pt x="3056218" y="75366"/>
                  </a:lnTo>
                  <a:lnTo>
                    <a:pt x="3056218" y="160617"/>
                  </a:lnTo>
                  <a:cubicBezTo>
                    <a:pt x="3058447" y="161977"/>
                    <a:pt x="3060949" y="163859"/>
                    <a:pt x="3063724" y="166261"/>
                  </a:cubicBezTo>
                  <a:cubicBezTo>
                    <a:pt x="3066499" y="168662"/>
                    <a:pt x="3069987" y="171310"/>
                    <a:pt x="3074187" y="174205"/>
                  </a:cubicBezTo>
                  <a:cubicBezTo>
                    <a:pt x="3081209" y="179004"/>
                    <a:pt x="3089353" y="182172"/>
                    <a:pt x="3098620" y="183711"/>
                  </a:cubicBezTo>
                  <a:cubicBezTo>
                    <a:pt x="3107887" y="185250"/>
                    <a:pt x="3118880" y="185953"/>
                    <a:pt x="3131599" y="185821"/>
                  </a:cubicBezTo>
                  <a:cubicBezTo>
                    <a:pt x="3145778" y="185788"/>
                    <a:pt x="3159930" y="185414"/>
                    <a:pt x="3174055" y="184697"/>
                  </a:cubicBezTo>
                  <a:cubicBezTo>
                    <a:pt x="3188179" y="183980"/>
                    <a:pt x="3200688" y="183113"/>
                    <a:pt x="3211580" y="182094"/>
                  </a:cubicBezTo>
                  <a:cubicBezTo>
                    <a:pt x="3210777" y="183724"/>
                    <a:pt x="3210028" y="185667"/>
                    <a:pt x="3209335" y="187922"/>
                  </a:cubicBezTo>
                  <a:cubicBezTo>
                    <a:pt x="3208640" y="190177"/>
                    <a:pt x="3208220" y="192171"/>
                    <a:pt x="3208074" y="193906"/>
                  </a:cubicBezTo>
                  <a:cubicBezTo>
                    <a:pt x="3202814" y="194209"/>
                    <a:pt x="3195488" y="194527"/>
                    <a:pt x="3186097" y="194862"/>
                  </a:cubicBezTo>
                  <a:cubicBezTo>
                    <a:pt x="3176705" y="195196"/>
                    <a:pt x="3167010" y="195482"/>
                    <a:pt x="3157010" y="195719"/>
                  </a:cubicBezTo>
                  <a:cubicBezTo>
                    <a:pt x="3147010" y="195957"/>
                    <a:pt x="3138466" y="196081"/>
                    <a:pt x="3131380" y="196092"/>
                  </a:cubicBezTo>
                  <a:cubicBezTo>
                    <a:pt x="3117693" y="196210"/>
                    <a:pt x="3105952" y="195372"/>
                    <a:pt x="3096154" y="193578"/>
                  </a:cubicBezTo>
                  <a:cubicBezTo>
                    <a:pt x="3086358" y="191783"/>
                    <a:pt x="3077794" y="188321"/>
                    <a:pt x="3070462" y="183191"/>
                  </a:cubicBezTo>
                  <a:cubicBezTo>
                    <a:pt x="3066162" y="179912"/>
                    <a:pt x="3062272" y="176771"/>
                    <a:pt x="3058793" y="173766"/>
                  </a:cubicBezTo>
                  <a:cubicBezTo>
                    <a:pt x="3055315" y="170763"/>
                    <a:pt x="3052411" y="169155"/>
                    <a:pt x="3050083" y="168945"/>
                  </a:cubicBezTo>
                  <a:cubicBezTo>
                    <a:pt x="3045787" y="169110"/>
                    <a:pt x="3040793" y="171903"/>
                    <a:pt x="3035100" y="177324"/>
                  </a:cubicBezTo>
                  <a:cubicBezTo>
                    <a:pt x="3029408" y="182746"/>
                    <a:pt x="3023153" y="189805"/>
                    <a:pt x="3016338" y="198502"/>
                  </a:cubicBezTo>
                  <a:lnTo>
                    <a:pt x="3008449" y="189098"/>
                  </a:lnTo>
                  <a:cubicBezTo>
                    <a:pt x="3015484" y="181218"/>
                    <a:pt x="3022176" y="174636"/>
                    <a:pt x="3028527" y="169355"/>
                  </a:cubicBezTo>
                  <a:cubicBezTo>
                    <a:pt x="3034876" y="164073"/>
                    <a:pt x="3040748" y="160722"/>
                    <a:pt x="3046139" y="159302"/>
                  </a:cubicBezTo>
                  <a:lnTo>
                    <a:pt x="3046139" y="85446"/>
                  </a:lnTo>
                  <a:lnTo>
                    <a:pt x="3011735" y="85446"/>
                  </a:lnTo>
                  <a:close/>
                  <a:moveTo>
                    <a:pt x="58480" y="69655"/>
                  </a:moveTo>
                  <a:lnTo>
                    <a:pt x="58480" y="127094"/>
                  </a:lnTo>
                  <a:lnTo>
                    <a:pt x="120301" y="127094"/>
                  </a:lnTo>
                  <a:lnTo>
                    <a:pt x="120301" y="69655"/>
                  </a:lnTo>
                  <a:close/>
                  <a:moveTo>
                    <a:pt x="3347714" y="67710"/>
                  </a:moveTo>
                  <a:lnTo>
                    <a:pt x="3461660" y="67710"/>
                  </a:lnTo>
                  <a:lnTo>
                    <a:pt x="3461660" y="77106"/>
                  </a:lnTo>
                  <a:lnTo>
                    <a:pt x="3446541" y="77106"/>
                  </a:lnTo>
                  <a:lnTo>
                    <a:pt x="3446541" y="161921"/>
                  </a:lnTo>
                  <a:lnTo>
                    <a:pt x="3462755" y="160606"/>
                  </a:lnTo>
                  <a:lnTo>
                    <a:pt x="3462537" y="169810"/>
                  </a:lnTo>
                  <a:lnTo>
                    <a:pt x="3446541" y="171125"/>
                  </a:lnTo>
                  <a:lnTo>
                    <a:pt x="3446541" y="198955"/>
                  </a:lnTo>
                  <a:lnTo>
                    <a:pt x="3436460" y="198955"/>
                  </a:lnTo>
                  <a:lnTo>
                    <a:pt x="3436460" y="172001"/>
                  </a:lnTo>
                  <a:cubicBezTo>
                    <a:pt x="3418853" y="173334"/>
                    <a:pt x="3402025" y="174612"/>
                    <a:pt x="3385978" y="175836"/>
                  </a:cubicBezTo>
                  <a:cubicBezTo>
                    <a:pt x="3369932" y="177060"/>
                    <a:pt x="3355789" y="178119"/>
                    <a:pt x="3343550" y="179014"/>
                  </a:cubicBezTo>
                  <a:lnTo>
                    <a:pt x="3341798" y="169153"/>
                  </a:lnTo>
                  <a:lnTo>
                    <a:pt x="3363710" y="167838"/>
                  </a:lnTo>
                  <a:lnTo>
                    <a:pt x="3363710" y="77106"/>
                  </a:lnTo>
                  <a:lnTo>
                    <a:pt x="3347714" y="77106"/>
                  </a:lnTo>
                  <a:close/>
                  <a:moveTo>
                    <a:pt x="2236626" y="66382"/>
                  </a:moveTo>
                  <a:lnTo>
                    <a:pt x="2236626" y="102757"/>
                  </a:lnTo>
                  <a:lnTo>
                    <a:pt x="2280889" y="102757"/>
                  </a:lnTo>
                  <a:lnTo>
                    <a:pt x="2280889" y="66382"/>
                  </a:lnTo>
                  <a:close/>
                  <a:moveTo>
                    <a:pt x="1575736" y="65711"/>
                  </a:moveTo>
                  <a:cubicBezTo>
                    <a:pt x="1575097" y="73599"/>
                    <a:pt x="1574293" y="81228"/>
                    <a:pt x="1573325" y="88596"/>
                  </a:cubicBezTo>
                  <a:cubicBezTo>
                    <a:pt x="1572358" y="95964"/>
                    <a:pt x="1571116" y="103100"/>
                    <a:pt x="1569600" y="110002"/>
                  </a:cubicBezTo>
                  <a:lnTo>
                    <a:pt x="1639283" y="110002"/>
                  </a:lnTo>
                  <a:lnTo>
                    <a:pt x="1639283" y="65711"/>
                  </a:lnTo>
                  <a:close/>
                  <a:moveTo>
                    <a:pt x="1505834" y="65711"/>
                  </a:moveTo>
                  <a:lnTo>
                    <a:pt x="1505834" y="110002"/>
                  </a:lnTo>
                  <a:lnTo>
                    <a:pt x="1558863" y="110002"/>
                  </a:lnTo>
                  <a:cubicBezTo>
                    <a:pt x="1560369" y="103195"/>
                    <a:pt x="1561574" y="96088"/>
                    <a:pt x="1562479" y="88679"/>
                  </a:cubicBezTo>
                  <a:cubicBezTo>
                    <a:pt x="1563382" y="81270"/>
                    <a:pt x="1564150" y="73613"/>
                    <a:pt x="1564779" y="65711"/>
                  </a:cubicBezTo>
                  <a:close/>
                  <a:moveTo>
                    <a:pt x="3621020" y="62643"/>
                  </a:moveTo>
                  <a:lnTo>
                    <a:pt x="3621020" y="96197"/>
                  </a:lnTo>
                  <a:lnTo>
                    <a:pt x="3680624" y="96197"/>
                  </a:lnTo>
                  <a:lnTo>
                    <a:pt x="3680624" y="62643"/>
                  </a:lnTo>
                  <a:close/>
                  <a:moveTo>
                    <a:pt x="3550242" y="62643"/>
                  </a:moveTo>
                  <a:lnTo>
                    <a:pt x="3550242" y="96197"/>
                  </a:lnTo>
                  <a:lnTo>
                    <a:pt x="3610941" y="96197"/>
                  </a:lnTo>
                  <a:lnTo>
                    <a:pt x="3610941" y="62643"/>
                  </a:lnTo>
                  <a:close/>
                  <a:moveTo>
                    <a:pt x="2851060" y="61123"/>
                  </a:moveTo>
                  <a:lnTo>
                    <a:pt x="2861578" y="61123"/>
                  </a:lnTo>
                  <a:lnTo>
                    <a:pt x="2861578" y="198955"/>
                  </a:lnTo>
                  <a:lnTo>
                    <a:pt x="2851060" y="198955"/>
                  </a:lnTo>
                  <a:close/>
                  <a:moveTo>
                    <a:pt x="48428" y="59822"/>
                  </a:moveTo>
                  <a:lnTo>
                    <a:pt x="130573" y="59822"/>
                  </a:lnTo>
                  <a:lnTo>
                    <a:pt x="130573" y="136708"/>
                  </a:lnTo>
                  <a:lnTo>
                    <a:pt x="48428" y="136708"/>
                  </a:lnTo>
                  <a:close/>
                  <a:moveTo>
                    <a:pt x="286168" y="58480"/>
                  </a:moveTo>
                  <a:lnTo>
                    <a:pt x="286168" y="76257"/>
                  </a:lnTo>
                  <a:lnTo>
                    <a:pt x="395075" y="76257"/>
                  </a:lnTo>
                  <a:lnTo>
                    <a:pt x="395075" y="58480"/>
                  </a:lnTo>
                  <a:close/>
                  <a:moveTo>
                    <a:pt x="2113476" y="55864"/>
                  </a:moveTo>
                  <a:cubicBezTo>
                    <a:pt x="2120031" y="59634"/>
                    <a:pt x="2126423" y="64036"/>
                    <a:pt x="2132649" y="69066"/>
                  </a:cubicBezTo>
                  <a:cubicBezTo>
                    <a:pt x="2138876" y="74097"/>
                    <a:pt x="2143734" y="78827"/>
                    <a:pt x="2147221" y="83255"/>
                  </a:cubicBezTo>
                  <a:lnTo>
                    <a:pt x="2139990" y="89828"/>
                  </a:lnTo>
                  <a:cubicBezTo>
                    <a:pt x="2136306" y="85405"/>
                    <a:pt x="2131403" y="80612"/>
                    <a:pt x="2125281" y="75449"/>
                  </a:cubicBezTo>
                  <a:cubicBezTo>
                    <a:pt x="2119159" y="70285"/>
                    <a:pt x="2112887" y="65656"/>
                    <a:pt x="2106464" y="61561"/>
                  </a:cubicBezTo>
                  <a:close/>
                  <a:moveTo>
                    <a:pt x="2086961" y="52796"/>
                  </a:moveTo>
                  <a:lnTo>
                    <a:pt x="2097041" y="52796"/>
                  </a:lnTo>
                  <a:lnTo>
                    <a:pt x="2097041" y="84131"/>
                  </a:lnTo>
                  <a:cubicBezTo>
                    <a:pt x="2097046" y="86094"/>
                    <a:pt x="2097036" y="88030"/>
                    <a:pt x="2097014" y="89938"/>
                  </a:cubicBezTo>
                  <a:cubicBezTo>
                    <a:pt x="2096991" y="91846"/>
                    <a:pt x="2096927" y="93782"/>
                    <a:pt x="2096822" y="95745"/>
                  </a:cubicBezTo>
                  <a:lnTo>
                    <a:pt x="2158177" y="95745"/>
                  </a:lnTo>
                  <a:lnTo>
                    <a:pt x="2158177" y="105606"/>
                  </a:lnTo>
                  <a:lnTo>
                    <a:pt x="2098356" y="105606"/>
                  </a:lnTo>
                  <a:cubicBezTo>
                    <a:pt x="2103364" y="125706"/>
                    <a:pt x="2110933" y="143081"/>
                    <a:pt x="2121063" y="157731"/>
                  </a:cubicBezTo>
                  <a:cubicBezTo>
                    <a:pt x="2131193" y="172380"/>
                    <a:pt x="2144076" y="183346"/>
                    <a:pt x="2159712" y="190627"/>
                  </a:cubicBezTo>
                  <a:cubicBezTo>
                    <a:pt x="2158356" y="191659"/>
                    <a:pt x="2157014" y="192937"/>
                    <a:pt x="2155685" y="194462"/>
                  </a:cubicBezTo>
                  <a:cubicBezTo>
                    <a:pt x="2154356" y="195987"/>
                    <a:pt x="2153288" y="197484"/>
                    <a:pt x="2152481" y="198955"/>
                  </a:cubicBezTo>
                  <a:cubicBezTo>
                    <a:pt x="2138260" y="191742"/>
                    <a:pt x="2126272" y="181570"/>
                    <a:pt x="2116516" y="168441"/>
                  </a:cubicBezTo>
                  <a:cubicBezTo>
                    <a:pt x="2106760" y="155312"/>
                    <a:pt x="2099100" y="139771"/>
                    <a:pt x="2093535" y="121821"/>
                  </a:cubicBezTo>
                  <a:cubicBezTo>
                    <a:pt x="2090855" y="135334"/>
                    <a:pt x="2085039" y="148792"/>
                    <a:pt x="2076087" y="162195"/>
                  </a:cubicBezTo>
                  <a:cubicBezTo>
                    <a:pt x="2067134" y="175599"/>
                    <a:pt x="2053376" y="188071"/>
                    <a:pt x="2034809" y="199612"/>
                  </a:cubicBezTo>
                  <a:cubicBezTo>
                    <a:pt x="2033891" y="198466"/>
                    <a:pt x="2032713" y="197251"/>
                    <a:pt x="2031275" y="195969"/>
                  </a:cubicBezTo>
                  <a:cubicBezTo>
                    <a:pt x="2029837" y="194686"/>
                    <a:pt x="2028385" y="193636"/>
                    <a:pt x="2026920" y="192819"/>
                  </a:cubicBezTo>
                  <a:cubicBezTo>
                    <a:pt x="2041104" y="184202"/>
                    <a:pt x="2052301" y="174994"/>
                    <a:pt x="2060512" y="165192"/>
                  </a:cubicBezTo>
                  <a:cubicBezTo>
                    <a:pt x="2068722" y="155391"/>
                    <a:pt x="2074741" y="145419"/>
                    <a:pt x="2078570" y="135277"/>
                  </a:cubicBezTo>
                  <a:cubicBezTo>
                    <a:pt x="2082397" y="125135"/>
                    <a:pt x="2084829" y="115245"/>
                    <a:pt x="2085865" y="105606"/>
                  </a:cubicBezTo>
                  <a:lnTo>
                    <a:pt x="2031960" y="105606"/>
                  </a:lnTo>
                  <a:lnTo>
                    <a:pt x="2031960" y="95745"/>
                  </a:lnTo>
                  <a:lnTo>
                    <a:pt x="2086742" y="95745"/>
                  </a:lnTo>
                  <a:cubicBezTo>
                    <a:pt x="2086847" y="93673"/>
                    <a:pt x="2086911" y="91682"/>
                    <a:pt x="2086934" y="89774"/>
                  </a:cubicBezTo>
                  <a:cubicBezTo>
                    <a:pt x="2086957" y="87866"/>
                    <a:pt x="2086965" y="85985"/>
                    <a:pt x="2086961" y="84131"/>
                  </a:cubicBezTo>
                  <a:close/>
                  <a:moveTo>
                    <a:pt x="1795740" y="52344"/>
                  </a:moveTo>
                  <a:cubicBezTo>
                    <a:pt x="1795435" y="55951"/>
                    <a:pt x="1794950" y="59434"/>
                    <a:pt x="1794289" y="62794"/>
                  </a:cubicBezTo>
                  <a:cubicBezTo>
                    <a:pt x="1793626" y="66154"/>
                    <a:pt x="1792649" y="69473"/>
                    <a:pt x="1791357" y="72750"/>
                  </a:cubicBezTo>
                  <a:lnTo>
                    <a:pt x="1837374" y="72750"/>
                  </a:lnTo>
                  <a:lnTo>
                    <a:pt x="1837374" y="52344"/>
                  </a:lnTo>
                  <a:close/>
                  <a:moveTo>
                    <a:pt x="1749065" y="52344"/>
                  </a:moveTo>
                  <a:cubicBezTo>
                    <a:pt x="1748518" y="55869"/>
                    <a:pt x="1747970" y="59352"/>
                    <a:pt x="1747422" y="62794"/>
                  </a:cubicBezTo>
                  <a:cubicBezTo>
                    <a:pt x="1746875" y="66236"/>
                    <a:pt x="1746326" y="69555"/>
                    <a:pt x="1745779" y="72750"/>
                  </a:cubicBezTo>
                  <a:lnTo>
                    <a:pt x="1780182" y="72750"/>
                  </a:lnTo>
                  <a:cubicBezTo>
                    <a:pt x="1781807" y="69473"/>
                    <a:pt x="1783049" y="66154"/>
                    <a:pt x="1783907" y="62794"/>
                  </a:cubicBezTo>
                  <a:cubicBezTo>
                    <a:pt x="1784766" y="59434"/>
                    <a:pt x="1785349" y="55951"/>
                    <a:pt x="1785660" y="52344"/>
                  </a:cubicBezTo>
                  <a:close/>
                  <a:moveTo>
                    <a:pt x="1982437" y="51920"/>
                  </a:moveTo>
                  <a:cubicBezTo>
                    <a:pt x="1987582" y="55434"/>
                    <a:pt x="1992138" y="59032"/>
                    <a:pt x="1996105" y="62711"/>
                  </a:cubicBezTo>
                  <a:cubicBezTo>
                    <a:pt x="2000072" y="66391"/>
                    <a:pt x="2003478" y="70098"/>
                    <a:pt x="2006322" y="73832"/>
                  </a:cubicBezTo>
                  <a:cubicBezTo>
                    <a:pt x="2010495" y="70874"/>
                    <a:pt x="2014311" y="67861"/>
                    <a:pt x="2017772" y="64793"/>
                  </a:cubicBezTo>
                  <a:cubicBezTo>
                    <a:pt x="2021232" y="61726"/>
                    <a:pt x="2024282" y="58603"/>
                    <a:pt x="2026920" y="55426"/>
                  </a:cubicBezTo>
                  <a:lnTo>
                    <a:pt x="2035466" y="60465"/>
                  </a:lnTo>
                  <a:cubicBezTo>
                    <a:pt x="2032266" y="64081"/>
                    <a:pt x="2028641" y="67642"/>
                    <a:pt x="2024592" y="71148"/>
                  </a:cubicBezTo>
                  <a:cubicBezTo>
                    <a:pt x="2020542" y="74654"/>
                    <a:pt x="2016206" y="78105"/>
                    <a:pt x="2011581" y="81502"/>
                  </a:cubicBezTo>
                  <a:cubicBezTo>
                    <a:pt x="2016904" y="90491"/>
                    <a:pt x="2020391" y="99685"/>
                    <a:pt x="2022044" y="109085"/>
                  </a:cubicBezTo>
                  <a:cubicBezTo>
                    <a:pt x="2023697" y="118484"/>
                    <a:pt x="2024445" y="128062"/>
                    <a:pt x="2024291" y="137817"/>
                  </a:cubicBezTo>
                  <a:cubicBezTo>
                    <a:pt x="2024368" y="150568"/>
                    <a:pt x="2023665" y="161497"/>
                    <a:pt x="2022182" y="170605"/>
                  </a:cubicBezTo>
                  <a:cubicBezTo>
                    <a:pt x="2020698" y="179712"/>
                    <a:pt x="2017968" y="186752"/>
                    <a:pt x="2013992" y="191723"/>
                  </a:cubicBezTo>
                  <a:cubicBezTo>
                    <a:pt x="2012787" y="193156"/>
                    <a:pt x="2011307" y="194343"/>
                    <a:pt x="2009554" y="195284"/>
                  </a:cubicBezTo>
                  <a:cubicBezTo>
                    <a:pt x="2007801" y="196224"/>
                    <a:pt x="2005774" y="196863"/>
                    <a:pt x="2003474" y="197201"/>
                  </a:cubicBezTo>
                  <a:cubicBezTo>
                    <a:pt x="2000164" y="197735"/>
                    <a:pt x="1996594" y="198036"/>
                    <a:pt x="1992763" y="198105"/>
                  </a:cubicBezTo>
                  <a:cubicBezTo>
                    <a:pt x="1988934" y="198174"/>
                    <a:pt x="1984980" y="198091"/>
                    <a:pt x="1980903" y="197859"/>
                  </a:cubicBezTo>
                  <a:cubicBezTo>
                    <a:pt x="1980780" y="196284"/>
                    <a:pt x="1980369" y="194613"/>
                    <a:pt x="1979671" y="192846"/>
                  </a:cubicBezTo>
                  <a:cubicBezTo>
                    <a:pt x="1978972" y="191079"/>
                    <a:pt x="1978068" y="189463"/>
                    <a:pt x="1976958" y="187998"/>
                  </a:cubicBezTo>
                  <a:cubicBezTo>
                    <a:pt x="1981935" y="188327"/>
                    <a:pt x="1986391" y="188491"/>
                    <a:pt x="1990326" y="188491"/>
                  </a:cubicBezTo>
                  <a:cubicBezTo>
                    <a:pt x="1994261" y="188491"/>
                    <a:pt x="1997402" y="188327"/>
                    <a:pt x="1999748" y="187998"/>
                  </a:cubicBezTo>
                  <a:cubicBezTo>
                    <a:pt x="2001369" y="187893"/>
                    <a:pt x="2002729" y="187555"/>
                    <a:pt x="2003830" y="186984"/>
                  </a:cubicBezTo>
                  <a:cubicBezTo>
                    <a:pt x="2004930" y="186414"/>
                    <a:pt x="2005907" y="185583"/>
                    <a:pt x="2006761" y="184492"/>
                  </a:cubicBezTo>
                  <a:cubicBezTo>
                    <a:pt x="2009572" y="181009"/>
                    <a:pt x="2011563" y="175211"/>
                    <a:pt x="2012731" y="167098"/>
                  </a:cubicBezTo>
                  <a:cubicBezTo>
                    <a:pt x="2013900" y="158986"/>
                    <a:pt x="2014466" y="149080"/>
                    <a:pt x="2014430" y="137379"/>
                  </a:cubicBezTo>
                  <a:cubicBezTo>
                    <a:pt x="2014393" y="133034"/>
                    <a:pt x="2014248" y="128578"/>
                    <a:pt x="2013992" y="124013"/>
                  </a:cubicBezTo>
                  <a:cubicBezTo>
                    <a:pt x="2007801" y="131162"/>
                    <a:pt x="2000735" y="137955"/>
                    <a:pt x="1992791" y="144391"/>
                  </a:cubicBezTo>
                  <a:cubicBezTo>
                    <a:pt x="1984848" y="150828"/>
                    <a:pt x="1977014" y="156087"/>
                    <a:pt x="1969289" y="160169"/>
                  </a:cubicBezTo>
                  <a:cubicBezTo>
                    <a:pt x="1968591" y="158904"/>
                    <a:pt x="1967633" y="157489"/>
                    <a:pt x="1966413" y="155923"/>
                  </a:cubicBezTo>
                  <a:cubicBezTo>
                    <a:pt x="1965195" y="154357"/>
                    <a:pt x="1963962" y="152997"/>
                    <a:pt x="1962716" y="151842"/>
                  </a:cubicBezTo>
                  <a:cubicBezTo>
                    <a:pt x="1971868" y="147907"/>
                    <a:pt x="1981008" y="142300"/>
                    <a:pt x="1990134" y="135024"/>
                  </a:cubicBezTo>
                  <a:cubicBezTo>
                    <a:pt x="1999259" y="127747"/>
                    <a:pt x="2006701" y="120059"/>
                    <a:pt x="2012457" y="111961"/>
                  </a:cubicBezTo>
                  <a:cubicBezTo>
                    <a:pt x="2011700" y="107697"/>
                    <a:pt x="2010586" y="103515"/>
                    <a:pt x="2009116" y="99415"/>
                  </a:cubicBezTo>
                  <a:cubicBezTo>
                    <a:pt x="2007646" y="95316"/>
                    <a:pt x="2005765" y="91244"/>
                    <a:pt x="2003474" y="87199"/>
                  </a:cubicBezTo>
                  <a:cubicBezTo>
                    <a:pt x="1998096" y="90609"/>
                    <a:pt x="1992581" y="93869"/>
                    <a:pt x="1986929" y="96977"/>
                  </a:cubicBezTo>
                  <a:cubicBezTo>
                    <a:pt x="1981278" y="100087"/>
                    <a:pt x="1975544" y="102962"/>
                    <a:pt x="1969727" y="105606"/>
                  </a:cubicBezTo>
                  <a:cubicBezTo>
                    <a:pt x="1968919" y="104579"/>
                    <a:pt x="1967906" y="103456"/>
                    <a:pt x="1966687" y="102237"/>
                  </a:cubicBezTo>
                  <a:cubicBezTo>
                    <a:pt x="1965469" y="101018"/>
                    <a:pt x="1964291" y="99949"/>
                    <a:pt x="1963154" y="99032"/>
                  </a:cubicBezTo>
                  <a:cubicBezTo>
                    <a:pt x="1969212" y="96284"/>
                    <a:pt x="1975229" y="93289"/>
                    <a:pt x="1981204" y="90048"/>
                  </a:cubicBezTo>
                  <a:cubicBezTo>
                    <a:pt x="1987180" y="86807"/>
                    <a:pt x="1992924" y="83373"/>
                    <a:pt x="1998433" y="79748"/>
                  </a:cubicBezTo>
                  <a:cubicBezTo>
                    <a:pt x="1995603" y="75909"/>
                    <a:pt x="1992279" y="72139"/>
                    <a:pt x="1988463" y="68436"/>
                  </a:cubicBezTo>
                  <a:cubicBezTo>
                    <a:pt x="1984647" y="64734"/>
                    <a:pt x="1980227" y="61128"/>
                    <a:pt x="1975206" y="57617"/>
                  </a:cubicBezTo>
                  <a:close/>
                  <a:moveTo>
                    <a:pt x="275869" y="49961"/>
                  </a:moveTo>
                  <a:lnTo>
                    <a:pt x="405812" y="49961"/>
                  </a:lnTo>
                  <a:lnTo>
                    <a:pt x="405812" y="111508"/>
                  </a:lnTo>
                  <a:lnTo>
                    <a:pt x="312244" y="111508"/>
                  </a:lnTo>
                  <a:cubicBezTo>
                    <a:pt x="310478" y="114380"/>
                    <a:pt x="308533" y="117252"/>
                    <a:pt x="306410" y="120123"/>
                  </a:cubicBezTo>
                  <a:cubicBezTo>
                    <a:pt x="304287" y="122995"/>
                    <a:pt x="302068" y="125757"/>
                    <a:pt x="299754" y="128409"/>
                  </a:cubicBezTo>
                  <a:lnTo>
                    <a:pt x="393541" y="128409"/>
                  </a:lnTo>
                  <a:lnTo>
                    <a:pt x="395732" y="127750"/>
                  </a:lnTo>
                  <a:lnTo>
                    <a:pt x="402306" y="132560"/>
                  </a:lnTo>
                  <a:cubicBezTo>
                    <a:pt x="396225" y="140748"/>
                    <a:pt x="388775" y="148078"/>
                    <a:pt x="379954" y="154547"/>
                  </a:cubicBezTo>
                  <a:cubicBezTo>
                    <a:pt x="371135" y="161016"/>
                    <a:pt x="361274" y="166759"/>
                    <a:pt x="350372" y="171778"/>
                  </a:cubicBezTo>
                  <a:cubicBezTo>
                    <a:pt x="363041" y="176043"/>
                    <a:pt x="376599" y="179513"/>
                    <a:pt x="391048" y="182189"/>
                  </a:cubicBezTo>
                  <a:cubicBezTo>
                    <a:pt x="405497" y="184865"/>
                    <a:pt x="420425" y="186801"/>
                    <a:pt x="435832" y="187998"/>
                  </a:cubicBezTo>
                  <a:cubicBezTo>
                    <a:pt x="434618" y="189372"/>
                    <a:pt x="433486" y="190951"/>
                    <a:pt x="432436" y="192737"/>
                  </a:cubicBezTo>
                  <a:cubicBezTo>
                    <a:pt x="431385" y="194522"/>
                    <a:pt x="430473" y="196156"/>
                    <a:pt x="429697" y="197640"/>
                  </a:cubicBezTo>
                  <a:cubicBezTo>
                    <a:pt x="413066" y="196124"/>
                    <a:pt x="396969" y="193677"/>
                    <a:pt x="381407" y="190299"/>
                  </a:cubicBezTo>
                  <a:cubicBezTo>
                    <a:pt x="365844" y="186920"/>
                    <a:pt x="351335" y="182500"/>
                    <a:pt x="337882" y="177038"/>
                  </a:cubicBezTo>
                  <a:cubicBezTo>
                    <a:pt x="322607" y="182920"/>
                    <a:pt x="306592" y="187650"/>
                    <a:pt x="289838" y="191230"/>
                  </a:cubicBezTo>
                  <a:cubicBezTo>
                    <a:pt x="273084" y="194809"/>
                    <a:pt x="256522" y="197457"/>
                    <a:pt x="240151" y="199173"/>
                  </a:cubicBezTo>
                  <a:cubicBezTo>
                    <a:pt x="239790" y="197585"/>
                    <a:pt x="239197" y="195886"/>
                    <a:pt x="238371" y="194079"/>
                  </a:cubicBezTo>
                  <a:cubicBezTo>
                    <a:pt x="237544" y="192271"/>
                    <a:pt x="236677" y="190682"/>
                    <a:pt x="235768" y="189312"/>
                  </a:cubicBezTo>
                  <a:cubicBezTo>
                    <a:pt x="250802" y="188025"/>
                    <a:pt x="265985" y="185943"/>
                    <a:pt x="281319" y="183066"/>
                  </a:cubicBezTo>
                  <a:cubicBezTo>
                    <a:pt x="296654" y="180189"/>
                    <a:pt x="311345" y="176354"/>
                    <a:pt x="325392" y="171559"/>
                  </a:cubicBezTo>
                  <a:cubicBezTo>
                    <a:pt x="317471" y="167723"/>
                    <a:pt x="310140" y="163449"/>
                    <a:pt x="303397" y="158737"/>
                  </a:cubicBezTo>
                  <a:cubicBezTo>
                    <a:pt x="296654" y="154024"/>
                    <a:pt x="290692" y="148873"/>
                    <a:pt x="285511" y="143283"/>
                  </a:cubicBezTo>
                  <a:cubicBezTo>
                    <a:pt x="280890" y="147457"/>
                    <a:pt x="276161" y="151384"/>
                    <a:pt x="271322" y="155065"/>
                  </a:cubicBezTo>
                  <a:cubicBezTo>
                    <a:pt x="266483" y="158745"/>
                    <a:pt x="261644" y="162125"/>
                    <a:pt x="256805" y="165203"/>
                  </a:cubicBezTo>
                  <a:cubicBezTo>
                    <a:pt x="255969" y="164243"/>
                    <a:pt x="254791" y="163038"/>
                    <a:pt x="253271" y="161586"/>
                  </a:cubicBezTo>
                  <a:cubicBezTo>
                    <a:pt x="251751" y="160133"/>
                    <a:pt x="250299" y="158928"/>
                    <a:pt x="248916" y="157969"/>
                  </a:cubicBezTo>
                  <a:cubicBezTo>
                    <a:pt x="258932" y="152308"/>
                    <a:pt x="268482" y="145498"/>
                    <a:pt x="277567" y="137540"/>
                  </a:cubicBezTo>
                  <a:cubicBezTo>
                    <a:pt x="286652" y="129581"/>
                    <a:pt x="294340" y="120904"/>
                    <a:pt x="300630" y="111508"/>
                  </a:cubicBezTo>
                  <a:lnTo>
                    <a:pt x="275869" y="111508"/>
                  </a:lnTo>
                  <a:close/>
                  <a:moveTo>
                    <a:pt x="4123152" y="46674"/>
                  </a:moveTo>
                  <a:lnTo>
                    <a:pt x="4214309" y="46674"/>
                  </a:lnTo>
                  <a:lnTo>
                    <a:pt x="4214309" y="56289"/>
                  </a:lnTo>
                  <a:lnTo>
                    <a:pt x="4171580" y="56289"/>
                  </a:lnTo>
                  <a:lnTo>
                    <a:pt x="4171580" y="92691"/>
                  </a:lnTo>
                  <a:lnTo>
                    <a:pt x="4209270" y="92691"/>
                  </a:lnTo>
                  <a:lnTo>
                    <a:pt x="4209270" y="102086"/>
                  </a:lnTo>
                  <a:lnTo>
                    <a:pt x="4171580" y="102086"/>
                  </a:lnTo>
                  <a:lnTo>
                    <a:pt x="4171580" y="142652"/>
                  </a:lnTo>
                  <a:lnTo>
                    <a:pt x="4216720" y="142652"/>
                  </a:lnTo>
                  <a:lnTo>
                    <a:pt x="4216720" y="152047"/>
                  </a:lnTo>
                  <a:lnTo>
                    <a:pt x="4120961" y="152047"/>
                  </a:lnTo>
                  <a:lnTo>
                    <a:pt x="4120961" y="142652"/>
                  </a:lnTo>
                  <a:lnTo>
                    <a:pt x="4161500" y="142652"/>
                  </a:lnTo>
                  <a:lnTo>
                    <a:pt x="4161500" y="102086"/>
                  </a:lnTo>
                  <a:lnTo>
                    <a:pt x="4126878" y="102086"/>
                  </a:lnTo>
                  <a:lnTo>
                    <a:pt x="4126878" y="92691"/>
                  </a:lnTo>
                  <a:lnTo>
                    <a:pt x="4161500" y="92691"/>
                  </a:lnTo>
                  <a:lnTo>
                    <a:pt x="4161500" y="56289"/>
                  </a:lnTo>
                  <a:lnTo>
                    <a:pt x="4123152" y="56289"/>
                  </a:lnTo>
                  <a:close/>
                  <a:moveTo>
                    <a:pt x="2331727" y="36361"/>
                  </a:moveTo>
                  <a:cubicBezTo>
                    <a:pt x="2334430" y="54148"/>
                    <a:pt x="2337899" y="70892"/>
                    <a:pt x="2342136" y="86596"/>
                  </a:cubicBezTo>
                  <a:cubicBezTo>
                    <a:pt x="2346372" y="102300"/>
                    <a:pt x="2351595" y="116745"/>
                    <a:pt x="2357803" y="129929"/>
                  </a:cubicBezTo>
                  <a:cubicBezTo>
                    <a:pt x="2364851" y="117101"/>
                    <a:pt x="2371024" y="102876"/>
                    <a:pt x="2376319" y="87254"/>
                  </a:cubicBezTo>
                  <a:cubicBezTo>
                    <a:pt x="2381615" y="71632"/>
                    <a:pt x="2385815" y="54668"/>
                    <a:pt x="2388919" y="36361"/>
                  </a:cubicBezTo>
                  <a:close/>
                  <a:moveTo>
                    <a:pt x="2649132" y="30870"/>
                  </a:moveTo>
                  <a:cubicBezTo>
                    <a:pt x="2640295" y="31107"/>
                    <a:pt x="2633088" y="34962"/>
                    <a:pt x="2627512" y="42433"/>
                  </a:cubicBezTo>
                  <a:cubicBezTo>
                    <a:pt x="2621936" y="49904"/>
                    <a:pt x="2619059" y="59567"/>
                    <a:pt x="2618880" y="71422"/>
                  </a:cubicBezTo>
                  <a:cubicBezTo>
                    <a:pt x="2618830" y="83154"/>
                    <a:pt x="2621397" y="92680"/>
                    <a:pt x="2626581" y="100001"/>
                  </a:cubicBezTo>
                  <a:cubicBezTo>
                    <a:pt x="2631764" y="107321"/>
                    <a:pt x="2639866" y="111093"/>
                    <a:pt x="2650886" y="111317"/>
                  </a:cubicBezTo>
                  <a:cubicBezTo>
                    <a:pt x="2656864" y="111381"/>
                    <a:pt x="2663047" y="109554"/>
                    <a:pt x="2669437" y="105837"/>
                  </a:cubicBezTo>
                  <a:cubicBezTo>
                    <a:pt x="2675826" y="102119"/>
                    <a:pt x="2682064" y="96128"/>
                    <a:pt x="2688152" y="87862"/>
                  </a:cubicBezTo>
                  <a:cubicBezTo>
                    <a:pt x="2687513" y="70239"/>
                    <a:pt x="2683969" y="56384"/>
                    <a:pt x="2677520" y="46296"/>
                  </a:cubicBezTo>
                  <a:cubicBezTo>
                    <a:pt x="2671072" y="36208"/>
                    <a:pt x="2661609" y="31066"/>
                    <a:pt x="2649132" y="30870"/>
                  </a:cubicBezTo>
                  <a:close/>
                  <a:moveTo>
                    <a:pt x="4401062" y="28473"/>
                  </a:moveTo>
                  <a:lnTo>
                    <a:pt x="4401062" y="80406"/>
                  </a:lnTo>
                  <a:lnTo>
                    <a:pt x="4454748" y="80406"/>
                  </a:lnTo>
                  <a:lnTo>
                    <a:pt x="4454748" y="28473"/>
                  </a:lnTo>
                  <a:close/>
                  <a:moveTo>
                    <a:pt x="1530376" y="28021"/>
                  </a:moveTo>
                  <a:cubicBezTo>
                    <a:pt x="1526656" y="32746"/>
                    <a:pt x="1522702" y="37443"/>
                    <a:pt x="1518516" y="42114"/>
                  </a:cubicBezTo>
                  <a:cubicBezTo>
                    <a:pt x="1514330" y="46784"/>
                    <a:pt x="1509883" y="51372"/>
                    <a:pt x="1505176" y="55877"/>
                  </a:cubicBezTo>
                  <a:lnTo>
                    <a:pt x="1570696" y="55877"/>
                  </a:lnTo>
                  <a:cubicBezTo>
                    <a:pt x="1574475" y="51948"/>
                    <a:pt x="1578201" y="47524"/>
                    <a:pt x="1581871" y="42607"/>
                  </a:cubicBezTo>
                  <a:cubicBezTo>
                    <a:pt x="1585542" y="37690"/>
                    <a:pt x="1588829" y="32828"/>
                    <a:pt x="1591732" y="28021"/>
                  </a:cubicBezTo>
                  <a:close/>
                  <a:moveTo>
                    <a:pt x="2393521" y="25624"/>
                  </a:moveTo>
                  <a:lnTo>
                    <a:pt x="2400095" y="27596"/>
                  </a:lnTo>
                  <a:cubicBezTo>
                    <a:pt x="2396776" y="50710"/>
                    <a:pt x="2392019" y="71700"/>
                    <a:pt x="2385824" y="90568"/>
                  </a:cubicBezTo>
                  <a:cubicBezTo>
                    <a:pt x="2379629" y="109436"/>
                    <a:pt x="2372188" y="126208"/>
                    <a:pt x="2363501" y="140886"/>
                  </a:cubicBezTo>
                  <a:cubicBezTo>
                    <a:pt x="2369289" y="151221"/>
                    <a:pt x="2375955" y="160460"/>
                    <a:pt x="2383496" y="168605"/>
                  </a:cubicBezTo>
                  <a:cubicBezTo>
                    <a:pt x="2391038" y="176749"/>
                    <a:pt x="2399565" y="183579"/>
                    <a:pt x="2409079" y="189094"/>
                  </a:cubicBezTo>
                  <a:cubicBezTo>
                    <a:pt x="2407719" y="190116"/>
                    <a:pt x="2406331" y="191358"/>
                    <a:pt x="2404916" y="192819"/>
                  </a:cubicBezTo>
                  <a:cubicBezTo>
                    <a:pt x="2403500" y="194279"/>
                    <a:pt x="2402332" y="195740"/>
                    <a:pt x="2401409" y="197201"/>
                  </a:cubicBezTo>
                  <a:cubicBezTo>
                    <a:pt x="2392343" y="191614"/>
                    <a:pt x="2384181" y="184930"/>
                    <a:pt x="2376922" y="177151"/>
                  </a:cubicBezTo>
                  <a:cubicBezTo>
                    <a:pt x="2369663" y="169372"/>
                    <a:pt x="2363144" y="160497"/>
                    <a:pt x="2357365" y="150527"/>
                  </a:cubicBezTo>
                  <a:cubicBezTo>
                    <a:pt x="2350554" y="160831"/>
                    <a:pt x="2343304" y="170025"/>
                    <a:pt x="2335616" y="178110"/>
                  </a:cubicBezTo>
                  <a:cubicBezTo>
                    <a:pt x="2327929" y="186194"/>
                    <a:pt x="2319912" y="193143"/>
                    <a:pt x="2311567" y="198955"/>
                  </a:cubicBezTo>
                  <a:cubicBezTo>
                    <a:pt x="2310659" y="197576"/>
                    <a:pt x="2309572" y="196115"/>
                    <a:pt x="2308307" y="194572"/>
                  </a:cubicBezTo>
                  <a:cubicBezTo>
                    <a:pt x="2307043" y="193028"/>
                    <a:pt x="2305793" y="191787"/>
                    <a:pt x="2304555" y="190847"/>
                  </a:cubicBezTo>
                  <a:cubicBezTo>
                    <a:pt x="2313133" y="185232"/>
                    <a:pt x="2321396" y="178165"/>
                    <a:pt x="2329344" y="169646"/>
                  </a:cubicBezTo>
                  <a:cubicBezTo>
                    <a:pt x="2337292" y="161128"/>
                    <a:pt x="2344733" y="151322"/>
                    <a:pt x="2351667" y="140228"/>
                  </a:cubicBezTo>
                  <a:cubicBezTo>
                    <a:pt x="2344587" y="125944"/>
                    <a:pt x="2338643" y="110084"/>
                    <a:pt x="2333836" y="92650"/>
                  </a:cubicBezTo>
                  <a:cubicBezTo>
                    <a:pt x="2329029" y="75216"/>
                    <a:pt x="2325112" y="56452"/>
                    <a:pt x="2322086" y="36361"/>
                  </a:cubicBezTo>
                  <a:lnTo>
                    <a:pt x="2309157" y="36361"/>
                  </a:lnTo>
                  <a:lnTo>
                    <a:pt x="2309157" y="26281"/>
                  </a:lnTo>
                  <a:lnTo>
                    <a:pt x="2391768" y="26281"/>
                  </a:lnTo>
                  <a:close/>
                  <a:moveTo>
                    <a:pt x="1847454" y="24734"/>
                  </a:moveTo>
                  <a:lnTo>
                    <a:pt x="1847454" y="43825"/>
                  </a:lnTo>
                  <a:lnTo>
                    <a:pt x="1885802" y="43825"/>
                  </a:lnTo>
                  <a:lnTo>
                    <a:pt x="1885802" y="24734"/>
                  </a:lnTo>
                  <a:close/>
                  <a:moveTo>
                    <a:pt x="1795959" y="24734"/>
                  </a:moveTo>
                  <a:lnTo>
                    <a:pt x="1795959" y="42728"/>
                  </a:lnTo>
                  <a:lnTo>
                    <a:pt x="1795959" y="43825"/>
                  </a:lnTo>
                  <a:lnTo>
                    <a:pt x="1837374" y="43825"/>
                  </a:lnTo>
                  <a:lnTo>
                    <a:pt x="1837374" y="24734"/>
                  </a:lnTo>
                  <a:close/>
                  <a:moveTo>
                    <a:pt x="2236626" y="21461"/>
                  </a:moveTo>
                  <a:lnTo>
                    <a:pt x="2236626" y="56959"/>
                  </a:lnTo>
                  <a:lnTo>
                    <a:pt x="2280889" y="56959"/>
                  </a:lnTo>
                  <a:lnTo>
                    <a:pt x="2280889" y="21461"/>
                  </a:lnTo>
                  <a:close/>
                  <a:moveTo>
                    <a:pt x="10492" y="20790"/>
                  </a:moveTo>
                  <a:lnTo>
                    <a:pt x="10492" y="176836"/>
                  </a:lnTo>
                  <a:lnTo>
                    <a:pt x="169167" y="176836"/>
                  </a:lnTo>
                  <a:lnTo>
                    <a:pt x="169167" y="20790"/>
                  </a:lnTo>
                  <a:close/>
                  <a:moveTo>
                    <a:pt x="2649351" y="20379"/>
                  </a:moveTo>
                  <a:cubicBezTo>
                    <a:pt x="2665019" y="20451"/>
                    <a:pt x="2677463" y="26766"/>
                    <a:pt x="2686683" y="39325"/>
                  </a:cubicBezTo>
                  <a:cubicBezTo>
                    <a:pt x="2695904" y="51883"/>
                    <a:pt x="2700621" y="70254"/>
                    <a:pt x="2700834" y="94438"/>
                  </a:cubicBezTo>
                  <a:cubicBezTo>
                    <a:pt x="2700682" y="116744"/>
                    <a:pt x="2697994" y="134605"/>
                    <a:pt x="2692772" y="148021"/>
                  </a:cubicBezTo>
                  <a:cubicBezTo>
                    <a:pt x="2687550" y="161438"/>
                    <a:pt x="2680708" y="171116"/>
                    <a:pt x="2672247" y="177058"/>
                  </a:cubicBezTo>
                  <a:cubicBezTo>
                    <a:pt x="2663785" y="182999"/>
                    <a:pt x="2654619" y="185911"/>
                    <a:pt x="2644748" y="185793"/>
                  </a:cubicBezTo>
                  <a:cubicBezTo>
                    <a:pt x="2637002" y="185716"/>
                    <a:pt x="2630244" y="184286"/>
                    <a:pt x="2624474" y="181502"/>
                  </a:cubicBezTo>
                  <a:cubicBezTo>
                    <a:pt x="2618704" y="178718"/>
                    <a:pt x="2613706" y="175044"/>
                    <a:pt x="2609478" y="170479"/>
                  </a:cubicBezTo>
                  <a:lnTo>
                    <a:pt x="2617131" y="162148"/>
                  </a:lnTo>
                  <a:cubicBezTo>
                    <a:pt x="2620769" y="166323"/>
                    <a:pt x="2624942" y="169484"/>
                    <a:pt x="2629650" y="171630"/>
                  </a:cubicBezTo>
                  <a:cubicBezTo>
                    <a:pt x="2634358" y="173777"/>
                    <a:pt x="2639464" y="174855"/>
                    <a:pt x="2644967" y="174864"/>
                  </a:cubicBezTo>
                  <a:cubicBezTo>
                    <a:pt x="2656380" y="175211"/>
                    <a:pt x="2666217" y="169694"/>
                    <a:pt x="2674479" y="158315"/>
                  </a:cubicBezTo>
                  <a:cubicBezTo>
                    <a:pt x="2682740" y="146937"/>
                    <a:pt x="2687371" y="127617"/>
                    <a:pt x="2688371" y="100357"/>
                  </a:cubicBezTo>
                  <a:cubicBezTo>
                    <a:pt x="2683074" y="106802"/>
                    <a:pt x="2677118" y="111928"/>
                    <a:pt x="2670505" y="115738"/>
                  </a:cubicBezTo>
                  <a:cubicBezTo>
                    <a:pt x="2663893" y="119548"/>
                    <a:pt x="2656842" y="121498"/>
                    <a:pt x="2649351" y="121588"/>
                  </a:cubicBezTo>
                  <a:cubicBezTo>
                    <a:pt x="2635853" y="121526"/>
                    <a:pt x="2625318" y="117220"/>
                    <a:pt x="2617746" y="108671"/>
                  </a:cubicBezTo>
                  <a:cubicBezTo>
                    <a:pt x="2610174" y="100122"/>
                    <a:pt x="2606325" y="87705"/>
                    <a:pt x="2606198" y="71422"/>
                  </a:cubicBezTo>
                  <a:cubicBezTo>
                    <a:pt x="2606544" y="56157"/>
                    <a:pt x="2610832" y="43896"/>
                    <a:pt x="2619061" y="34639"/>
                  </a:cubicBezTo>
                  <a:cubicBezTo>
                    <a:pt x="2627290" y="25382"/>
                    <a:pt x="2637388" y="20629"/>
                    <a:pt x="2649351" y="20379"/>
                  </a:cubicBezTo>
                  <a:close/>
                  <a:moveTo>
                    <a:pt x="2515799" y="20379"/>
                  </a:moveTo>
                  <a:cubicBezTo>
                    <a:pt x="2523215" y="20442"/>
                    <a:pt x="2529699" y="21846"/>
                    <a:pt x="2535249" y="24588"/>
                  </a:cubicBezTo>
                  <a:cubicBezTo>
                    <a:pt x="2540800" y="27331"/>
                    <a:pt x="2545634" y="31032"/>
                    <a:pt x="2549752" y="35692"/>
                  </a:cubicBezTo>
                  <a:lnTo>
                    <a:pt x="2542099" y="44024"/>
                  </a:lnTo>
                  <a:cubicBezTo>
                    <a:pt x="2538658" y="39849"/>
                    <a:pt x="2534696" y="36689"/>
                    <a:pt x="2530211" y="34542"/>
                  </a:cubicBezTo>
                  <a:cubicBezTo>
                    <a:pt x="2525727" y="32395"/>
                    <a:pt x="2520996" y="31317"/>
                    <a:pt x="2516017" y="31308"/>
                  </a:cubicBezTo>
                  <a:cubicBezTo>
                    <a:pt x="2503627" y="30957"/>
                    <a:pt x="2493169" y="36428"/>
                    <a:pt x="2484642" y="47719"/>
                  </a:cubicBezTo>
                  <a:cubicBezTo>
                    <a:pt x="2476116" y="59011"/>
                    <a:pt x="2471522" y="78230"/>
                    <a:pt x="2470860" y="105377"/>
                  </a:cubicBezTo>
                  <a:cubicBezTo>
                    <a:pt x="2476193" y="98855"/>
                    <a:pt x="2482186" y="93774"/>
                    <a:pt x="2488835" y="90133"/>
                  </a:cubicBezTo>
                  <a:cubicBezTo>
                    <a:pt x="2495485" y="86492"/>
                    <a:pt x="2502354" y="84642"/>
                    <a:pt x="2509441" y="84583"/>
                  </a:cubicBezTo>
                  <a:cubicBezTo>
                    <a:pt x="2523141" y="84618"/>
                    <a:pt x="2533768" y="88869"/>
                    <a:pt x="2541321" y="97337"/>
                  </a:cubicBezTo>
                  <a:cubicBezTo>
                    <a:pt x="2548874" y="105804"/>
                    <a:pt x="2552705" y="118275"/>
                    <a:pt x="2552813" y="134750"/>
                  </a:cubicBezTo>
                  <a:cubicBezTo>
                    <a:pt x="2552468" y="150015"/>
                    <a:pt x="2548180" y="162276"/>
                    <a:pt x="2539950" y="171533"/>
                  </a:cubicBezTo>
                  <a:cubicBezTo>
                    <a:pt x="2531722" y="180789"/>
                    <a:pt x="2521625" y="185543"/>
                    <a:pt x="2509661" y="185793"/>
                  </a:cubicBezTo>
                  <a:cubicBezTo>
                    <a:pt x="2494002" y="185712"/>
                    <a:pt x="2481594" y="179032"/>
                    <a:pt x="2472438" y="165752"/>
                  </a:cubicBezTo>
                  <a:cubicBezTo>
                    <a:pt x="2463281" y="152471"/>
                    <a:pt x="2458601" y="133077"/>
                    <a:pt x="2458396" y="107569"/>
                  </a:cubicBezTo>
                  <a:cubicBezTo>
                    <a:pt x="2458549" y="86212"/>
                    <a:pt x="2461285" y="69132"/>
                    <a:pt x="2466604" y="56332"/>
                  </a:cubicBezTo>
                  <a:cubicBezTo>
                    <a:pt x="2471924" y="43531"/>
                    <a:pt x="2478912" y="34310"/>
                    <a:pt x="2487569" y="28668"/>
                  </a:cubicBezTo>
                  <a:cubicBezTo>
                    <a:pt x="2496225" y="23025"/>
                    <a:pt x="2505635" y="20263"/>
                    <a:pt x="2515799" y="20379"/>
                  </a:cubicBezTo>
                  <a:close/>
                  <a:moveTo>
                    <a:pt x="3621020" y="20132"/>
                  </a:moveTo>
                  <a:lnTo>
                    <a:pt x="3621020" y="53248"/>
                  </a:lnTo>
                  <a:lnTo>
                    <a:pt x="3680624" y="53248"/>
                  </a:lnTo>
                  <a:lnTo>
                    <a:pt x="3680624" y="20132"/>
                  </a:lnTo>
                  <a:close/>
                  <a:moveTo>
                    <a:pt x="3550242" y="20132"/>
                  </a:moveTo>
                  <a:lnTo>
                    <a:pt x="3550242" y="53248"/>
                  </a:lnTo>
                  <a:lnTo>
                    <a:pt x="3610941" y="53248"/>
                  </a:lnTo>
                  <a:lnTo>
                    <a:pt x="3610941" y="20132"/>
                  </a:lnTo>
                  <a:close/>
                  <a:moveTo>
                    <a:pt x="4390982" y="18831"/>
                  </a:moveTo>
                  <a:lnTo>
                    <a:pt x="4465047" y="18831"/>
                  </a:lnTo>
                  <a:lnTo>
                    <a:pt x="4465047" y="89828"/>
                  </a:lnTo>
                  <a:lnTo>
                    <a:pt x="4390982" y="89828"/>
                  </a:lnTo>
                  <a:close/>
                  <a:moveTo>
                    <a:pt x="3162921" y="17503"/>
                  </a:moveTo>
                  <a:lnTo>
                    <a:pt x="3162921" y="55220"/>
                  </a:lnTo>
                  <a:lnTo>
                    <a:pt x="3192530" y="55220"/>
                  </a:lnTo>
                  <a:lnTo>
                    <a:pt x="3192530" y="17503"/>
                  </a:lnTo>
                  <a:close/>
                  <a:moveTo>
                    <a:pt x="3125449" y="17503"/>
                  </a:moveTo>
                  <a:lnTo>
                    <a:pt x="3125449" y="55220"/>
                  </a:lnTo>
                  <a:lnTo>
                    <a:pt x="3154621" y="55220"/>
                  </a:lnTo>
                  <a:lnTo>
                    <a:pt x="3154621" y="17503"/>
                  </a:lnTo>
                  <a:close/>
                  <a:moveTo>
                    <a:pt x="3089293" y="17503"/>
                  </a:moveTo>
                  <a:lnTo>
                    <a:pt x="3089293" y="55220"/>
                  </a:lnTo>
                  <a:lnTo>
                    <a:pt x="3117150" y="55220"/>
                  </a:lnTo>
                  <a:lnTo>
                    <a:pt x="3117150" y="17503"/>
                  </a:lnTo>
                  <a:close/>
                  <a:moveTo>
                    <a:pt x="3371380" y="16846"/>
                  </a:moveTo>
                  <a:lnTo>
                    <a:pt x="3371380" y="43606"/>
                  </a:lnTo>
                  <a:lnTo>
                    <a:pt x="3437118" y="43606"/>
                  </a:lnTo>
                  <a:lnTo>
                    <a:pt x="3437118" y="16846"/>
                  </a:lnTo>
                  <a:close/>
                  <a:moveTo>
                    <a:pt x="4101897" y="13586"/>
                  </a:moveTo>
                  <a:lnTo>
                    <a:pt x="4219350" y="13586"/>
                  </a:lnTo>
                  <a:lnTo>
                    <a:pt x="4219350" y="23639"/>
                  </a:lnTo>
                  <a:lnTo>
                    <a:pt x="4111978" y="23639"/>
                  </a:lnTo>
                  <a:lnTo>
                    <a:pt x="4111978" y="178370"/>
                  </a:lnTo>
                  <a:lnTo>
                    <a:pt x="4222636" y="178370"/>
                  </a:lnTo>
                  <a:lnTo>
                    <a:pt x="4222636" y="188203"/>
                  </a:lnTo>
                  <a:lnTo>
                    <a:pt x="4101897" y="188203"/>
                  </a:lnTo>
                  <a:close/>
                  <a:moveTo>
                    <a:pt x="2210111" y="11600"/>
                  </a:moveTo>
                  <a:lnTo>
                    <a:pt x="2308719" y="11600"/>
                  </a:lnTo>
                  <a:lnTo>
                    <a:pt x="2308719" y="21461"/>
                  </a:lnTo>
                  <a:lnTo>
                    <a:pt x="2291188" y="21461"/>
                  </a:lnTo>
                  <a:lnTo>
                    <a:pt x="2291188" y="143077"/>
                  </a:lnTo>
                  <a:lnTo>
                    <a:pt x="2310471" y="139571"/>
                  </a:lnTo>
                  <a:lnTo>
                    <a:pt x="2311129" y="148993"/>
                  </a:lnTo>
                  <a:lnTo>
                    <a:pt x="2291188" y="152718"/>
                  </a:lnTo>
                  <a:lnTo>
                    <a:pt x="2291188" y="198735"/>
                  </a:lnTo>
                  <a:lnTo>
                    <a:pt x="2280889" y="198735"/>
                  </a:lnTo>
                  <a:lnTo>
                    <a:pt x="2280889" y="154690"/>
                  </a:lnTo>
                  <a:cubicBezTo>
                    <a:pt x="2267979" y="157101"/>
                    <a:pt x="2255561" y="159347"/>
                    <a:pt x="2243637" y="161429"/>
                  </a:cubicBezTo>
                  <a:cubicBezTo>
                    <a:pt x="2231713" y="163510"/>
                    <a:pt x="2220830" y="165428"/>
                    <a:pt x="2210987" y="167181"/>
                  </a:cubicBezTo>
                  <a:lnTo>
                    <a:pt x="2208577" y="156882"/>
                  </a:lnTo>
                  <a:lnTo>
                    <a:pt x="2226326" y="154033"/>
                  </a:lnTo>
                  <a:lnTo>
                    <a:pt x="2226326" y="21461"/>
                  </a:lnTo>
                  <a:lnTo>
                    <a:pt x="2210111" y="21461"/>
                  </a:lnTo>
                  <a:close/>
                  <a:moveTo>
                    <a:pt x="3539944" y="10299"/>
                  </a:moveTo>
                  <a:lnTo>
                    <a:pt x="3690923" y="10299"/>
                  </a:lnTo>
                  <a:lnTo>
                    <a:pt x="3690923" y="105812"/>
                  </a:lnTo>
                  <a:lnTo>
                    <a:pt x="3539944" y="105812"/>
                  </a:lnTo>
                  <a:close/>
                  <a:moveTo>
                    <a:pt x="0" y="10299"/>
                  </a:moveTo>
                  <a:lnTo>
                    <a:pt x="179877" y="10299"/>
                  </a:lnTo>
                  <a:lnTo>
                    <a:pt x="179877" y="198722"/>
                  </a:lnTo>
                  <a:lnTo>
                    <a:pt x="169167" y="198722"/>
                  </a:lnTo>
                  <a:lnTo>
                    <a:pt x="169167" y="186889"/>
                  </a:lnTo>
                  <a:lnTo>
                    <a:pt x="10492" y="186889"/>
                  </a:lnTo>
                  <a:lnTo>
                    <a:pt x="10492" y="198722"/>
                  </a:lnTo>
                  <a:lnTo>
                    <a:pt x="0" y="198722"/>
                  </a:lnTo>
                  <a:close/>
                  <a:moveTo>
                    <a:pt x="3079679" y="8327"/>
                  </a:moveTo>
                  <a:lnTo>
                    <a:pt x="3202364" y="8327"/>
                  </a:lnTo>
                  <a:lnTo>
                    <a:pt x="3202364" y="64396"/>
                  </a:lnTo>
                  <a:lnTo>
                    <a:pt x="3127862" y="64396"/>
                  </a:lnTo>
                  <a:lnTo>
                    <a:pt x="3132687" y="65713"/>
                  </a:lnTo>
                  <a:cubicBezTo>
                    <a:pt x="3131262" y="69000"/>
                    <a:pt x="3129672" y="72190"/>
                    <a:pt x="3127919" y="75285"/>
                  </a:cubicBezTo>
                  <a:cubicBezTo>
                    <a:pt x="3126165" y="78380"/>
                    <a:pt x="3124250" y="81406"/>
                    <a:pt x="3122174" y="84364"/>
                  </a:cubicBezTo>
                  <a:lnTo>
                    <a:pt x="3184634" y="84364"/>
                  </a:lnTo>
                  <a:lnTo>
                    <a:pt x="3186608" y="83706"/>
                  </a:lnTo>
                  <a:lnTo>
                    <a:pt x="3192967" y="87423"/>
                  </a:lnTo>
                  <a:cubicBezTo>
                    <a:pt x="3186668" y="104007"/>
                    <a:pt x="3177801" y="118069"/>
                    <a:pt x="3166367" y="129607"/>
                  </a:cubicBezTo>
                  <a:cubicBezTo>
                    <a:pt x="3154934" y="141146"/>
                    <a:pt x="3141882" y="150567"/>
                    <a:pt x="3127214" y="157870"/>
                  </a:cubicBezTo>
                  <a:cubicBezTo>
                    <a:pt x="3112546" y="165173"/>
                    <a:pt x="3097211" y="170763"/>
                    <a:pt x="3081209" y="174641"/>
                  </a:cubicBezTo>
                  <a:cubicBezTo>
                    <a:pt x="3080521" y="173281"/>
                    <a:pt x="3079655" y="171837"/>
                    <a:pt x="3078610" y="170313"/>
                  </a:cubicBezTo>
                  <a:cubicBezTo>
                    <a:pt x="3077564" y="168787"/>
                    <a:pt x="3076532" y="167454"/>
                    <a:pt x="3075513" y="166313"/>
                  </a:cubicBezTo>
                  <a:cubicBezTo>
                    <a:pt x="3086859" y="163810"/>
                    <a:pt x="3097949" y="160376"/>
                    <a:pt x="3108783" y="156010"/>
                  </a:cubicBezTo>
                  <a:cubicBezTo>
                    <a:pt x="3119616" y="151644"/>
                    <a:pt x="3129778" y="146238"/>
                    <a:pt x="3139268" y="139790"/>
                  </a:cubicBezTo>
                  <a:cubicBezTo>
                    <a:pt x="3134845" y="135835"/>
                    <a:pt x="3129770" y="131525"/>
                    <a:pt x="3124040" y="126858"/>
                  </a:cubicBezTo>
                  <a:cubicBezTo>
                    <a:pt x="3118311" y="122191"/>
                    <a:pt x="3112797" y="117880"/>
                    <a:pt x="3107499" y="113925"/>
                  </a:cubicBezTo>
                  <a:lnTo>
                    <a:pt x="3114519" y="108226"/>
                  </a:lnTo>
                  <a:cubicBezTo>
                    <a:pt x="3120040" y="112199"/>
                    <a:pt x="3125787" y="116529"/>
                    <a:pt x="3131760" y="121214"/>
                  </a:cubicBezTo>
                  <a:cubicBezTo>
                    <a:pt x="3137733" y="125899"/>
                    <a:pt x="3142940" y="130118"/>
                    <a:pt x="3147383" y="133872"/>
                  </a:cubicBezTo>
                  <a:cubicBezTo>
                    <a:pt x="3154201" y="128493"/>
                    <a:pt x="3160324" y="122428"/>
                    <a:pt x="3165752" y="115679"/>
                  </a:cubicBezTo>
                  <a:cubicBezTo>
                    <a:pt x="3171180" y="108930"/>
                    <a:pt x="3175719" y="101550"/>
                    <a:pt x="3179370" y="93540"/>
                  </a:cubicBezTo>
                  <a:lnTo>
                    <a:pt x="3115176" y="93540"/>
                  </a:lnTo>
                  <a:cubicBezTo>
                    <a:pt x="3110313" y="99358"/>
                    <a:pt x="3105068" y="104656"/>
                    <a:pt x="3099441" y="109432"/>
                  </a:cubicBezTo>
                  <a:cubicBezTo>
                    <a:pt x="3093815" y="114209"/>
                    <a:pt x="3088028" y="118410"/>
                    <a:pt x="3082082" y="122035"/>
                  </a:cubicBezTo>
                  <a:cubicBezTo>
                    <a:pt x="3081136" y="121090"/>
                    <a:pt x="3079859" y="119967"/>
                    <a:pt x="3078252" y="118665"/>
                  </a:cubicBezTo>
                  <a:cubicBezTo>
                    <a:pt x="3076646" y="117364"/>
                    <a:pt x="3075147" y="116296"/>
                    <a:pt x="3073759" y="115460"/>
                  </a:cubicBezTo>
                  <a:cubicBezTo>
                    <a:pt x="3084178" y="109607"/>
                    <a:pt x="3093616" y="102359"/>
                    <a:pt x="3102073" y="93715"/>
                  </a:cubicBezTo>
                  <a:cubicBezTo>
                    <a:pt x="3110529" y="85071"/>
                    <a:pt x="3117229" y="75298"/>
                    <a:pt x="3122174" y="64396"/>
                  </a:cubicBezTo>
                  <a:lnTo>
                    <a:pt x="3079679" y="64396"/>
                  </a:lnTo>
                  <a:close/>
                  <a:moveTo>
                    <a:pt x="3361519" y="7888"/>
                  </a:moveTo>
                  <a:lnTo>
                    <a:pt x="3447417" y="7888"/>
                  </a:lnTo>
                  <a:lnTo>
                    <a:pt x="3447417" y="52344"/>
                  </a:lnTo>
                  <a:lnTo>
                    <a:pt x="3361519" y="52344"/>
                  </a:lnTo>
                  <a:close/>
                  <a:moveTo>
                    <a:pt x="3027732" y="7669"/>
                  </a:moveTo>
                  <a:cubicBezTo>
                    <a:pt x="3034292" y="13240"/>
                    <a:pt x="3040839" y="19324"/>
                    <a:pt x="3047372" y="25922"/>
                  </a:cubicBezTo>
                  <a:cubicBezTo>
                    <a:pt x="3053905" y="32520"/>
                    <a:pt x="3059193" y="38338"/>
                    <a:pt x="3063235" y="43379"/>
                  </a:cubicBezTo>
                  <a:lnTo>
                    <a:pt x="3055123" y="49957"/>
                  </a:lnTo>
                  <a:cubicBezTo>
                    <a:pt x="3051293" y="44808"/>
                    <a:pt x="3046135" y="38824"/>
                    <a:pt x="3039647" y="32005"/>
                  </a:cubicBezTo>
                  <a:cubicBezTo>
                    <a:pt x="3033160" y="25186"/>
                    <a:pt x="3026632" y="18823"/>
                    <a:pt x="3020062" y="12914"/>
                  </a:cubicBezTo>
                  <a:close/>
                  <a:moveTo>
                    <a:pt x="4317574" y="862"/>
                  </a:moveTo>
                  <a:lnTo>
                    <a:pt x="4328092" y="862"/>
                  </a:lnTo>
                  <a:cubicBezTo>
                    <a:pt x="4327654" y="9190"/>
                    <a:pt x="4326996" y="17078"/>
                    <a:pt x="4326120" y="24529"/>
                  </a:cubicBezTo>
                  <a:lnTo>
                    <a:pt x="4371479" y="24529"/>
                  </a:lnTo>
                  <a:cubicBezTo>
                    <a:pt x="4371474" y="24647"/>
                    <a:pt x="4371430" y="25286"/>
                    <a:pt x="4371342" y="26446"/>
                  </a:cubicBezTo>
                  <a:cubicBezTo>
                    <a:pt x="4371256" y="27606"/>
                    <a:pt x="4371156" y="28573"/>
                    <a:pt x="4371041" y="29349"/>
                  </a:cubicBezTo>
                  <a:cubicBezTo>
                    <a:pt x="4369580" y="48852"/>
                    <a:pt x="4368064" y="63095"/>
                    <a:pt x="4366494" y="72079"/>
                  </a:cubicBezTo>
                  <a:cubicBezTo>
                    <a:pt x="4364924" y="81063"/>
                    <a:pt x="4362860" y="86761"/>
                    <a:pt x="4360304" y="89171"/>
                  </a:cubicBezTo>
                  <a:cubicBezTo>
                    <a:pt x="4358720" y="90683"/>
                    <a:pt x="4357068" y="91769"/>
                    <a:pt x="4355346" y="92431"/>
                  </a:cubicBezTo>
                  <a:cubicBezTo>
                    <a:pt x="4353625" y="93092"/>
                    <a:pt x="4351479" y="93467"/>
                    <a:pt x="4348909" y="93554"/>
                  </a:cubicBezTo>
                  <a:cubicBezTo>
                    <a:pt x="4346732" y="93768"/>
                    <a:pt x="4343746" y="93832"/>
                    <a:pt x="4339952" y="93746"/>
                  </a:cubicBezTo>
                  <a:cubicBezTo>
                    <a:pt x="4336158" y="93659"/>
                    <a:pt x="4332132" y="93449"/>
                    <a:pt x="4327872" y="93115"/>
                  </a:cubicBezTo>
                  <a:cubicBezTo>
                    <a:pt x="4327754" y="91641"/>
                    <a:pt x="4327444" y="90043"/>
                    <a:pt x="4326942" y="88322"/>
                  </a:cubicBezTo>
                  <a:cubicBezTo>
                    <a:pt x="4326440" y="86601"/>
                    <a:pt x="4325800" y="85058"/>
                    <a:pt x="4325024" y="83693"/>
                  </a:cubicBezTo>
                  <a:cubicBezTo>
                    <a:pt x="4329612" y="84113"/>
                    <a:pt x="4333748" y="84369"/>
                    <a:pt x="4337432" y="84460"/>
                  </a:cubicBezTo>
                  <a:cubicBezTo>
                    <a:pt x="4341116" y="84552"/>
                    <a:pt x="4343773" y="84588"/>
                    <a:pt x="4345403" y="84570"/>
                  </a:cubicBezTo>
                  <a:cubicBezTo>
                    <a:pt x="4346910" y="84692"/>
                    <a:pt x="4348170" y="84611"/>
                    <a:pt x="4349183" y="84323"/>
                  </a:cubicBezTo>
                  <a:cubicBezTo>
                    <a:pt x="4350196" y="84035"/>
                    <a:pt x="4351128" y="83460"/>
                    <a:pt x="4351978" y="82598"/>
                  </a:cubicBezTo>
                  <a:cubicBezTo>
                    <a:pt x="4353612" y="80963"/>
                    <a:pt x="4355109" y="76453"/>
                    <a:pt x="4356469" y="69066"/>
                  </a:cubicBezTo>
                  <a:cubicBezTo>
                    <a:pt x="4357830" y="61680"/>
                    <a:pt x="4359108" y="50048"/>
                    <a:pt x="4360304" y="34170"/>
                  </a:cubicBezTo>
                  <a:lnTo>
                    <a:pt x="4324805" y="34170"/>
                  </a:lnTo>
                  <a:cubicBezTo>
                    <a:pt x="4322605" y="49313"/>
                    <a:pt x="4318350" y="62414"/>
                    <a:pt x="4312041" y="73477"/>
                  </a:cubicBezTo>
                  <a:cubicBezTo>
                    <a:pt x="4305732" y="84538"/>
                    <a:pt x="4296108" y="93422"/>
                    <a:pt x="4283170" y="100128"/>
                  </a:cubicBezTo>
                  <a:cubicBezTo>
                    <a:pt x="4282354" y="98968"/>
                    <a:pt x="4281304" y="97672"/>
                    <a:pt x="4280020" y="96238"/>
                  </a:cubicBezTo>
                  <a:cubicBezTo>
                    <a:pt x="4278738" y="94805"/>
                    <a:pt x="4277524" y="93618"/>
                    <a:pt x="4276378" y="92678"/>
                  </a:cubicBezTo>
                  <a:cubicBezTo>
                    <a:pt x="4288142" y="86733"/>
                    <a:pt x="4296935" y="78845"/>
                    <a:pt x="4302756" y="69011"/>
                  </a:cubicBezTo>
                  <a:cubicBezTo>
                    <a:pt x="4308576" y="59178"/>
                    <a:pt x="4312492" y="47564"/>
                    <a:pt x="4314506" y="34170"/>
                  </a:cubicBezTo>
                  <a:lnTo>
                    <a:pt x="4279884" y="34170"/>
                  </a:lnTo>
                  <a:lnTo>
                    <a:pt x="4279884" y="24529"/>
                  </a:lnTo>
                  <a:lnTo>
                    <a:pt x="4315821" y="24529"/>
                  </a:lnTo>
                  <a:cubicBezTo>
                    <a:pt x="4316250" y="20803"/>
                    <a:pt x="4316596" y="16968"/>
                    <a:pt x="4316862" y="13024"/>
                  </a:cubicBezTo>
                  <a:cubicBezTo>
                    <a:pt x="4317127" y="9080"/>
                    <a:pt x="4317364" y="5026"/>
                    <a:pt x="4317574" y="862"/>
                  </a:cubicBezTo>
                  <a:close/>
                  <a:moveTo>
                    <a:pt x="3299068" y="862"/>
                  </a:moveTo>
                  <a:lnTo>
                    <a:pt x="3309586" y="3054"/>
                  </a:lnTo>
                  <a:cubicBezTo>
                    <a:pt x="3308088" y="11418"/>
                    <a:pt x="3306262" y="19671"/>
                    <a:pt x="3304107" y="27816"/>
                  </a:cubicBezTo>
                  <a:lnTo>
                    <a:pt x="3343550" y="27816"/>
                  </a:lnTo>
                  <a:lnTo>
                    <a:pt x="3343550" y="37896"/>
                  </a:lnTo>
                  <a:lnTo>
                    <a:pt x="3301916" y="37896"/>
                  </a:lnTo>
                  <a:cubicBezTo>
                    <a:pt x="3299163" y="48243"/>
                    <a:pt x="3296178" y="58232"/>
                    <a:pt x="3292959" y="67860"/>
                  </a:cubicBezTo>
                  <a:cubicBezTo>
                    <a:pt x="3289740" y="77488"/>
                    <a:pt x="3286371" y="86491"/>
                    <a:pt x="3282852" y="94869"/>
                  </a:cubicBezTo>
                  <a:lnTo>
                    <a:pt x="3309147" y="94869"/>
                  </a:lnTo>
                  <a:lnTo>
                    <a:pt x="3309147" y="59578"/>
                  </a:lnTo>
                  <a:lnTo>
                    <a:pt x="3319008" y="59578"/>
                  </a:lnTo>
                  <a:lnTo>
                    <a:pt x="3319008" y="94869"/>
                  </a:lnTo>
                  <a:lnTo>
                    <a:pt x="3342893" y="94869"/>
                  </a:lnTo>
                  <a:lnTo>
                    <a:pt x="3342893" y="104730"/>
                  </a:lnTo>
                  <a:lnTo>
                    <a:pt x="3319008" y="104730"/>
                  </a:lnTo>
                  <a:lnTo>
                    <a:pt x="3319008" y="138256"/>
                  </a:lnTo>
                  <a:lnTo>
                    <a:pt x="3347056" y="132558"/>
                  </a:lnTo>
                  <a:lnTo>
                    <a:pt x="3347933" y="142200"/>
                  </a:lnTo>
                  <a:lnTo>
                    <a:pt x="3319008" y="148107"/>
                  </a:lnTo>
                  <a:lnTo>
                    <a:pt x="3319008" y="198077"/>
                  </a:lnTo>
                  <a:lnTo>
                    <a:pt x="3309147" y="198077"/>
                  </a:lnTo>
                  <a:lnTo>
                    <a:pt x="3309147" y="150300"/>
                  </a:lnTo>
                  <a:cubicBezTo>
                    <a:pt x="3301236" y="151953"/>
                    <a:pt x="3293722" y="153525"/>
                    <a:pt x="3286604" y="155014"/>
                  </a:cubicBezTo>
                  <a:cubicBezTo>
                    <a:pt x="3279487" y="156504"/>
                    <a:pt x="3272905" y="157856"/>
                    <a:pt x="3266856" y="159071"/>
                  </a:cubicBezTo>
                  <a:lnTo>
                    <a:pt x="3264007" y="148546"/>
                  </a:lnTo>
                  <a:cubicBezTo>
                    <a:pt x="3270189" y="147545"/>
                    <a:pt x="3277109" y="146312"/>
                    <a:pt x="3284769" y="144846"/>
                  </a:cubicBezTo>
                  <a:cubicBezTo>
                    <a:pt x="3292429" y="143380"/>
                    <a:pt x="3300556" y="141764"/>
                    <a:pt x="3309147" y="139999"/>
                  </a:cubicBezTo>
                  <a:lnTo>
                    <a:pt x="3309147" y="104730"/>
                  </a:lnTo>
                  <a:lnTo>
                    <a:pt x="3287892" y="104730"/>
                  </a:lnTo>
                  <a:cubicBezTo>
                    <a:pt x="3284007" y="104748"/>
                    <a:pt x="3280711" y="105040"/>
                    <a:pt x="3278003" y="105606"/>
                  </a:cubicBezTo>
                  <a:cubicBezTo>
                    <a:pt x="3275296" y="106172"/>
                    <a:pt x="3273480" y="106904"/>
                    <a:pt x="3272552" y="107799"/>
                  </a:cubicBezTo>
                  <a:cubicBezTo>
                    <a:pt x="3272210" y="106474"/>
                    <a:pt x="3271745" y="104794"/>
                    <a:pt x="3271156" y="102758"/>
                  </a:cubicBezTo>
                  <a:cubicBezTo>
                    <a:pt x="3270567" y="100721"/>
                    <a:pt x="3269937" y="99041"/>
                    <a:pt x="3269265" y="97717"/>
                  </a:cubicBezTo>
                  <a:cubicBezTo>
                    <a:pt x="3270777" y="97284"/>
                    <a:pt x="3272302" y="95411"/>
                    <a:pt x="3273841" y="92099"/>
                  </a:cubicBezTo>
                  <a:cubicBezTo>
                    <a:pt x="3275378" y="88787"/>
                    <a:pt x="3277068" y="84667"/>
                    <a:pt x="3278908" y="79737"/>
                  </a:cubicBezTo>
                  <a:cubicBezTo>
                    <a:pt x="3280186" y="76628"/>
                    <a:pt x="3282012" y="71355"/>
                    <a:pt x="3284386" y="63917"/>
                  </a:cubicBezTo>
                  <a:cubicBezTo>
                    <a:pt x="3286760" y="56480"/>
                    <a:pt x="3289243" y="47806"/>
                    <a:pt x="3291836" y="37896"/>
                  </a:cubicBezTo>
                  <a:lnTo>
                    <a:pt x="3265321" y="37896"/>
                  </a:lnTo>
                  <a:lnTo>
                    <a:pt x="3265321" y="27816"/>
                  </a:lnTo>
                  <a:lnTo>
                    <a:pt x="3294027" y="27816"/>
                  </a:lnTo>
                  <a:cubicBezTo>
                    <a:pt x="3295018" y="23419"/>
                    <a:pt x="3295940" y="18954"/>
                    <a:pt x="3296794" y="14421"/>
                  </a:cubicBezTo>
                  <a:cubicBezTo>
                    <a:pt x="3297647" y="9888"/>
                    <a:pt x="3298405" y="5369"/>
                    <a:pt x="3299068" y="862"/>
                  </a:cubicBezTo>
                  <a:close/>
                  <a:moveTo>
                    <a:pt x="3854666" y="658"/>
                  </a:moveTo>
                  <a:lnTo>
                    <a:pt x="3865184" y="658"/>
                  </a:lnTo>
                  <a:lnTo>
                    <a:pt x="3865184" y="28267"/>
                  </a:lnTo>
                  <a:lnTo>
                    <a:pt x="3914488" y="28267"/>
                  </a:lnTo>
                  <a:lnTo>
                    <a:pt x="3914488" y="37663"/>
                  </a:lnTo>
                  <a:lnTo>
                    <a:pt x="3865184" y="37663"/>
                  </a:lnTo>
                  <a:lnTo>
                    <a:pt x="3865184" y="67272"/>
                  </a:lnTo>
                  <a:lnTo>
                    <a:pt x="3886878" y="67272"/>
                  </a:lnTo>
                  <a:cubicBezTo>
                    <a:pt x="3898186" y="58920"/>
                    <a:pt x="3908768" y="50078"/>
                    <a:pt x="3918624" y="40748"/>
                  </a:cubicBezTo>
                  <a:cubicBezTo>
                    <a:pt x="3928480" y="31418"/>
                    <a:pt x="3937473" y="21706"/>
                    <a:pt x="3945604" y="11614"/>
                  </a:cubicBezTo>
                  <a:lnTo>
                    <a:pt x="3954370" y="16654"/>
                  </a:lnTo>
                  <a:cubicBezTo>
                    <a:pt x="3946805" y="25752"/>
                    <a:pt x="3938706" y="34540"/>
                    <a:pt x="3930073" y="43019"/>
                  </a:cubicBezTo>
                  <a:cubicBezTo>
                    <a:pt x="3921440" y="51497"/>
                    <a:pt x="3912301" y="59581"/>
                    <a:pt x="3902655" y="67272"/>
                  </a:cubicBezTo>
                  <a:lnTo>
                    <a:pt x="3964887" y="67272"/>
                  </a:lnTo>
                  <a:lnTo>
                    <a:pt x="3964887" y="76886"/>
                  </a:lnTo>
                  <a:lnTo>
                    <a:pt x="3889945" y="76886"/>
                  </a:lnTo>
                  <a:cubicBezTo>
                    <a:pt x="3883796" y="81397"/>
                    <a:pt x="3877469" y="85812"/>
                    <a:pt x="3870964" y="90130"/>
                  </a:cubicBezTo>
                  <a:cubicBezTo>
                    <a:pt x="3864459" y="94449"/>
                    <a:pt x="3857857" y="98589"/>
                    <a:pt x="3851160" y="102552"/>
                  </a:cubicBezTo>
                  <a:lnTo>
                    <a:pt x="3945166" y="102552"/>
                  </a:lnTo>
                  <a:lnTo>
                    <a:pt x="3945166" y="111728"/>
                  </a:lnTo>
                  <a:lnTo>
                    <a:pt x="3846997" y="111728"/>
                  </a:lnTo>
                  <a:cubicBezTo>
                    <a:pt x="3845326" y="116042"/>
                    <a:pt x="3843572" y="120356"/>
                    <a:pt x="3841738" y="124670"/>
                  </a:cubicBezTo>
                  <a:cubicBezTo>
                    <a:pt x="3839902" y="128985"/>
                    <a:pt x="3838150" y="133080"/>
                    <a:pt x="3836479" y="136955"/>
                  </a:cubicBezTo>
                  <a:lnTo>
                    <a:pt x="3932236" y="136955"/>
                  </a:lnTo>
                  <a:lnTo>
                    <a:pt x="3931580" y="142198"/>
                  </a:lnTo>
                  <a:cubicBezTo>
                    <a:pt x="3929343" y="157459"/>
                    <a:pt x="3927024" y="168965"/>
                    <a:pt x="3924622" y="176719"/>
                  </a:cubicBezTo>
                  <a:cubicBezTo>
                    <a:pt x="3922221" y="184473"/>
                    <a:pt x="3919355" y="189620"/>
                    <a:pt x="3916022" y="192161"/>
                  </a:cubicBezTo>
                  <a:cubicBezTo>
                    <a:pt x="3914022" y="193868"/>
                    <a:pt x="3911831" y="195042"/>
                    <a:pt x="3909448" y="195684"/>
                  </a:cubicBezTo>
                  <a:cubicBezTo>
                    <a:pt x="3907065" y="196326"/>
                    <a:pt x="3903997" y="196681"/>
                    <a:pt x="3900244" y="196750"/>
                  </a:cubicBezTo>
                  <a:cubicBezTo>
                    <a:pt x="3896483" y="196777"/>
                    <a:pt x="3891078" y="196722"/>
                    <a:pt x="3884029" y="196586"/>
                  </a:cubicBezTo>
                  <a:cubicBezTo>
                    <a:pt x="3876981" y="196449"/>
                    <a:pt x="3869166" y="196067"/>
                    <a:pt x="3860582" y="195438"/>
                  </a:cubicBezTo>
                  <a:cubicBezTo>
                    <a:pt x="3860473" y="193868"/>
                    <a:pt x="3860144" y="192202"/>
                    <a:pt x="3859596" y="190440"/>
                  </a:cubicBezTo>
                  <a:cubicBezTo>
                    <a:pt x="3859049" y="188678"/>
                    <a:pt x="3858282" y="187064"/>
                    <a:pt x="3857296" y="185600"/>
                  </a:cubicBezTo>
                  <a:cubicBezTo>
                    <a:pt x="3866006" y="186345"/>
                    <a:pt x="3874113" y="186829"/>
                    <a:pt x="3881619" y="187053"/>
                  </a:cubicBezTo>
                  <a:cubicBezTo>
                    <a:pt x="3889124" y="187276"/>
                    <a:pt x="3894383" y="187377"/>
                    <a:pt x="3897396" y="187354"/>
                  </a:cubicBezTo>
                  <a:cubicBezTo>
                    <a:pt x="3900094" y="187377"/>
                    <a:pt x="3902258" y="187276"/>
                    <a:pt x="3903888" y="187053"/>
                  </a:cubicBezTo>
                  <a:cubicBezTo>
                    <a:pt x="3905517" y="186829"/>
                    <a:pt x="3906859" y="186345"/>
                    <a:pt x="3907914" y="185600"/>
                  </a:cubicBezTo>
                  <a:cubicBezTo>
                    <a:pt x="3910503" y="183869"/>
                    <a:pt x="3912776" y="179931"/>
                    <a:pt x="3914734" y="173786"/>
                  </a:cubicBezTo>
                  <a:cubicBezTo>
                    <a:pt x="3916694" y="167643"/>
                    <a:pt x="3918583" y="158496"/>
                    <a:pt x="3920404" y="146350"/>
                  </a:cubicBezTo>
                  <a:lnTo>
                    <a:pt x="3821139" y="146350"/>
                  </a:lnTo>
                  <a:cubicBezTo>
                    <a:pt x="3823682" y="141418"/>
                    <a:pt x="3826266" y="135809"/>
                    <a:pt x="3828891" y="129519"/>
                  </a:cubicBezTo>
                  <a:cubicBezTo>
                    <a:pt x="3831516" y="123231"/>
                    <a:pt x="3834045" y="117009"/>
                    <a:pt x="3836479" y="110854"/>
                  </a:cubicBezTo>
                  <a:cubicBezTo>
                    <a:pt x="3826704" y="116227"/>
                    <a:pt x="3816725" y="121271"/>
                    <a:pt x="3806540" y="125986"/>
                  </a:cubicBezTo>
                  <a:cubicBezTo>
                    <a:pt x="3796355" y="130701"/>
                    <a:pt x="3786102" y="135085"/>
                    <a:pt x="3775780" y="139139"/>
                  </a:cubicBezTo>
                  <a:cubicBezTo>
                    <a:pt x="3775191" y="137842"/>
                    <a:pt x="3774342" y="136281"/>
                    <a:pt x="3773232" y="134458"/>
                  </a:cubicBezTo>
                  <a:cubicBezTo>
                    <a:pt x="3772124" y="132636"/>
                    <a:pt x="3771001" y="131128"/>
                    <a:pt x="3769864" y="129935"/>
                  </a:cubicBezTo>
                  <a:cubicBezTo>
                    <a:pt x="3788206" y="123324"/>
                    <a:pt x="3806084" y="115552"/>
                    <a:pt x="3823495" y="106619"/>
                  </a:cubicBezTo>
                  <a:cubicBezTo>
                    <a:pt x="3840907" y="97686"/>
                    <a:pt x="3857578" y="87775"/>
                    <a:pt x="3873510" y="76886"/>
                  </a:cubicBezTo>
                  <a:lnTo>
                    <a:pt x="3775999" y="76886"/>
                  </a:lnTo>
                  <a:lnTo>
                    <a:pt x="3775999" y="67272"/>
                  </a:lnTo>
                  <a:lnTo>
                    <a:pt x="3854666" y="67272"/>
                  </a:lnTo>
                  <a:lnTo>
                    <a:pt x="3854666" y="37663"/>
                  </a:lnTo>
                  <a:lnTo>
                    <a:pt x="3795940" y="37663"/>
                  </a:lnTo>
                  <a:lnTo>
                    <a:pt x="3795940" y="28267"/>
                  </a:lnTo>
                  <a:lnTo>
                    <a:pt x="3854666" y="28267"/>
                  </a:lnTo>
                  <a:close/>
                  <a:moveTo>
                    <a:pt x="2021661" y="644"/>
                  </a:moveTo>
                  <a:lnTo>
                    <a:pt x="2032179" y="644"/>
                  </a:lnTo>
                  <a:lnTo>
                    <a:pt x="2032179" y="19270"/>
                  </a:lnTo>
                  <a:lnTo>
                    <a:pt x="2093316" y="19270"/>
                  </a:lnTo>
                  <a:lnTo>
                    <a:pt x="2093316" y="644"/>
                  </a:lnTo>
                  <a:lnTo>
                    <a:pt x="2103615" y="644"/>
                  </a:lnTo>
                  <a:lnTo>
                    <a:pt x="2103615" y="19270"/>
                  </a:lnTo>
                  <a:lnTo>
                    <a:pt x="2157958" y="19270"/>
                  </a:lnTo>
                  <a:lnTo>
                    <a:pt x="2157958" y="29130"/>
                  </a:lnTo>
                  <a:lnTo>
                    <a:pt x="2103615" y="29130"/>
                  </a:lnTo>
                  <a:lnTo>
                    <a:pt x="2103615" y="48413"/>
                  </a:lnTo>
                  <a:lnTo>
                    <a:pt x="2093316" y="48413"/>
                  </a:lnTo>
                  <a:lnTo>
                    <a:pt x="2093316" y="29130"/>
                  </a:lnTo>
                  <a:lnTo>
                    <a:pt x="2032179" y="29130"/>
                  </a:lnTo>
                  <a:lnTo>
                    <a:pt x="2032179" y="49071"/>
                  </a:lnTo>
                  <a:lnTo>
                    <a:pt x="2021661" y="49071"/>
                  </a:lnTo>
                  <a:lnTo>
                    <a:pt x="2021661" y="29130"/>
                  </a:lnTo>
                  <a:lnTo>
                    <a:pt x="1967318" y="29130"/>
                  </a:lnTo>
                  <a:lnTo>
                    <a:pt x="1967318" y="19270"/>
                  </a:lnTo>
                  <a:lnTo>
                    <a:pt x="2021661" y="19270"/>
                  </a:lnTo>
                  <a:close/>
                  <a:moveTo>
                    <a:pt x="1786099" y="438"/>
                  </a:moveTo>
                  <a:lnTo>
                    <a:pt x="1795959" y="438"/>
                  </a:lnTo>
                  <a:lnTo>
                    <a:pt x="1795959" y="15996"/>
                  </a:lnTo>
                  <a:lnTo>
                    <a:pt x="1837374" y="15996"/>
                  </a:lnTo>
                  <a:lnTo>
                    <a:pt x="1837374" y="438"/>
                  </a:lnTo>
                  <a:lnTo>
                    <a:pt x="1847454" y="438"/>
                  </a:lnTo>
                  <a:lnTo>
                    <a:pt x="1847454" y="15996"/>
                  </a:lnTo>
                  <a:lnTo>
                    <a:pt x="1895663" y="15996"/>
                  </a:lnTo>
                  <a:lnTo>
                    <a:pt x="1895663" y="52344"/>
                  </a:lnTo>
                  <a:lnTo>
                    <a:pt x="1847454" y="52344"/>
                  </a:lnTo>
                  <a:lnTo>
                    <a:pt x="1847454" y="72750"/>
                  </a:lnTo>
                  <a:lnTo>
                    <a:pt x="1908372" y="72750"/>
                  </a:lnTo>
                  <a:cubicBezTo>
                    <a:pt x="1908363" y="72837"/>
                    <a:pt x="1908326" y="73374"/>
                    <a:pt x="1908262" y="74362"/>
                  </a:cubicBezTo>
                  <a:cubicBezTo>
                    <a:pt x="1908198" y="75349"/>
                    <a:pt x="1908162" y="76268"/>
                    <a:pt x="1908153" y="77119"/>
                  </a:cubicBezTo>
                  <a:cubicBezTo>
                    <a:pt x="1907208" y="84043"/>
                    <a:pt x="1906249" y="89310"/>
                    <a:pt x="1905277" y="92922"/>
                  </a:cubicBezTo>
                  <a:cubicBezTo>
                    <a:pt x="1904304" y="96534"/>
                    <a:pt x="1903072" y="99009"/>
                    <a:pt x="1901579" y="100347"/>
                  </a:cubicBezTo>
                  <a:cubicBezTo>
                    <a:pt x="1900301" y="101433"/>
                    <a:pt x="1898913" y="102218"/>
                    <a:pt x="1897415" y="102702"/>
                  </a:cubicBezTo>
                  <a:cubicBezTo>
                    <a:pt x="1895918" y="103186"/>
                    <a:pt x="1894092" y="103424"/>
                    <a:pt x="1891937" y="103415"/>
                  </a:cubicBezTo>
                  <a:cubicBezTo>
                    <a:pt x="1890207" y="103625"/>
                    <a:pt x="1887696" y="103698"/>
                    <a:pt x="1884405" y="103634"/>
                  </a:cubicBezTo>
                  <a:cubicBezTo>
                    <a:pt x="1881113" y="103570"/>
                    <a:pt x="1877561" y="103424"/>
                    <a:pt x="1873750" y="103195"/>
                  </a:cubicBezTo>
                  <a:cubicBezTo>
                    <a:pt x="1873631" y="101954"/>
                    <a:pt x="1873375" y="100602"/>
                    <a:pt x="1872983" y="99141"/>
                  </a:cubicBezTo>
                  <a:cubicBezTo>
                    <a:pt x="1872590" y="97681"/>
                    <a:pt x="1872115" y="96329"/>
                    <a:pt x="1871558" y="95087"/>
                  </a:cubicBezTo>
                  <a:cubicBezTo>
                    <a:pt x="1875370" y="95507"/>
                    <a:pt x="1878812" y="95763"/>
                    <a:pt x="1881885" y="95854"/>
                  </a:cubicBezTo>
                  <a:cubicBezTo>
                    <a:pt x="1884957" y="95946"/>
                    <a:pt x="1887139" y="95982"/>
                    <a:pt x="1888432" y="95964"/>
                  </a:cubicBezTo>
                  <a:cubicBezTo>
                    <a:pt x="1889732" y="95978"/>
                    <a:pt x="1890800" y="95895"/>
                    <a:pt x="1891636" y="95717"/>
                  </a:cubicBezTo>
                  <a:cubicBezTo>
                    <a:pt x="1892471" y="95540"/>
                    <a:pt x="1893156" y="95183"/>
                    <a:pt x="1893691" y="94648"/>
                  </a:cubicBezTo>
                  <a:cubicBezTo>
                    <a:pt x="1894443" y="93926"/>
                    <a:pt x="1895128" y="92519"/>
                    <a:pt x="1895744" y="90426"/>
                  </a:cubicBezTo>
                  <a:cubicBezTo>
                    <a:pt x="1896361" y="88333"/>
                    <a:pt x="1896991" y="85281"/>
                    <a:pt x="1897635" y="81269"/>
                  </a:cubicBezTo>
                  <a:lnTo>
                    <a:pt x="1847454" y="81269"/>
                  </a:lnTo>
                  <a:lnTo>
                    <a:pt x="1847454" y="104277"/>
                  </a:lnTo>
                  <a:lnTo>
                    <a:pt x="1837374" y="104277"/>
                  </a:lnTo>
                  <a:lnTo>
                    <a:pt x="1837374" y="81269"/>
                  </a:lnTo>
                  <a:lnTo>
                    <a:pt x="1787413" y="81269"/>
                  </a:lnTo>
                  <a:cubicBezTo>
                    <a:pt x="1783090" y="88610"/>
                    <a:pt x="1776069" y="95348"/>
                    <a:pt x="1766350" y="101484"/>
                  </a:cubicBezTo>
                  <a:cubicBezTo>
                    <a:pt x="1756630" y="107619"/>
                    <a:pt x="1743200" y="113152"/>
                    <a:pt x="1726058" y="118082"/>
                  </a:cubicBezTo>
                  <a:cubicBezTo>
                    <a:pt x="1725482" y="116699"/>
                    <a:pt x="1724715" y="115193"/>
                    <a:pt x="1723756" y="113563"/>
                  </a:cubicBezTo>
                  <a:cubicBezTo>
                    <a:pt x="1722798" y="111933"/>
                    <a:pt x="1721812" y="110591"/>
                    <a:pt x="1720799" y="109536"/>
                  </a:cubicBezTo>
                  <a:cubicBezTo>
                    <a:pt x="1734932" y="105688"/>
                    <a:pt x="1746326" y="101387"/>
                    <a:pt x="1754982" y="96635"/>
                  </a:cubicBezTo>
                  <a:cubicBezTo>
                    <a:pt x="1763638" y="91883"/>
                    <a:pt x="1770212" y="86761"/>
                    <a:pt x="1774704" y="81269"/>
                  </a:cubicBezTo>
                  <a:lnTo>
                    <a:pt x="1734165" y="81269"/>
                  </a:lnTo>
                  <a:cubicBezTo>
                    <a:pt x="1735293" y="76062"/>
                    <a:pt x="1736434" y="70068"/>
                    <a:pt x="1737589" y="63288"/>
                  </a:cubicBezTo>
                  <a:cubicBezTo>
                    <a:pt x="1738744" y="56508"/>
                    <a:pt x="1739721" y="50020"/>
                    <a:pt x="1740520" y="43825"/>
                  </a:cubicBezTo>
                  <a:lnTo>
                    <a:pt x="1786099" y="43825"/>
                  </a:lnTo>
                  <a:lnTo>
                    <a:pt x="1786099" y="42728"/>
                  </a:lnTo>
                  <a:lnTo>
                    <a:pt x="1786099" y="24734"/>
                  </a:lnTo>
                  <a:lnTo>
                    <a:pt x="1730002" y="24734"/>
                  </a:lnTo>
                  <a:lnTo>
                    <a:pt x="1730002" y="15996"/>
                  </a:lnTo>
                  <a:lnTo>
                    <a:pt x="1786099" y="15996"/>
                  </a:lnTo>
                  <a:close/>
                  <a:moveTo>
                    <a:pt x="1535854" y="438"/>
                  </a:moveTo>
                  <a:lnTo>
                    <a:pt x="1547468" y="2410"/>
                  </a:lnTo>
                  <a:cubicBezTo>
                    <a:pt x="1545944" y="5044"/>
                    <a:pt x="1544337" y="7720"/>
                    <a:pt x="1542647" y="10436"/>
                  </a:cubicBezTo>
                  <a:cubicBezTo>
                    <a:pt x="1540959" y="13152"/>
                    <a:pt x="1539132" y="15882"/>
                    <a:pt x="1537169" y="18626"/>
                  </a:cubicBezTo>
                  <a:lnTo>
                    <a:pt x="1597649" y="18626"/>
                  </a:lnTo>
                  <a:lnTo>
                    <a:pt x="1599621" y="17969"/>
                  </a:lnTo>
                  <a:lnTo>
                    <a:pt x="1606414" y="22777"/>
                  </a:lnTo>
                  <a:cubicBezTo>
                    <a:pt x="1603277" y="28343"/>
                    <a:pt x="1599634" y="34021"/>
                    <a:pt x="1595485" y="39813"/>
                  </a:cubicBezTo>
                  <a:cubicBezTo>
                    <a:pt x="1591335" y="45605"/>
                    <a:pt x="1587089" y="50960"/>
                    <a:pt x="1582747" y="55877"/>
                  </a:cubicBezTo>
                  <a:lnTo>
                    <a:pt x="1650020" y="55877"/>
                  </a:lnTo>
                  <a:lnTo>
                    <a:pt x="1650020" y="119836"/>
                  </a:lnTo>
                  <a:lnTo>
                    <a:pt x="1591513" y="119836"/>
                  </a:lnTo>
                  <a:lnTo>
                    <a:pt x="1591513" y="177271"/>
                  </a:lnTo>
                  <a:cubicBezTo>
                    <a:pt x="1591362" y="180258"/>
                    <a:pt x="1592157" y="182231"/>
                    <a:pt x="1593896" y="183190"/>
                  </a:cubicBezTo>
                  <a:cubicBezTo>
                    <a:pt x="1595636" y="184149"/>
                    <a:pt x="1599224" y="184588"/>
                    <a:pt x="1604660" y="184506"/>
                  </a:cubicBezTo>
                  <a:lnTo>
                    <a:pt x="1644322" y="184506"/>
                  </a:lnTo>
                  <a:cubicBezTo>
                    <a:pt x="1647706" y="184626"/>
                    <a:pt x="1650265" y="183923"/>
                    <a:pt x="1652001" y="182395"/>
                  </a:cubicBezTo>
                  <a:cubicBezTo>
                    <a:pt x="1653736" y="180866"/>
                    <a:pt x="1654947" y="177792"/>
                    <a:pt x="1655636" y="173171"/>
                  </a:cubicBezTo>
                  <a:cubicBezTo>
                    <a:pt x="1656325" y="168550"/>
                    <a:pt x="1656790" y="161659"/>
                    <a:pt x="1657032" y="152499"/>
                  </a:cubicBezTo>
                  <a:cubicBezTo>
                    <a:pt x="1658493" y="153394"/>
                    <a:pt x="1660118" y="154235"/>
                    <a:pt x="1661907" y="155020"/>
                  </a:cubicBezTo>
                  <a:cubicBezTo>
                    <a:pt x="1663697" y="155805"/>
                    <a:pt x="1665432" y="156427"/>
                    <a:pt x="1667112" y="156884"/>
                  </a:cubicBezTo>
                  <a:cubicBezTo>
                    <a:pt x="1666496" y="171676"/>
                    <a:pt x="1664715" y="181699"/>
                    <a:pt x="1661771" y="186953"/>
                  </a:cubicBezTo>
                  <a:cubicBezTo>
                    <a:pt x="1658826" y="192207"/>
                    <a:pt x="1653157" y="194668"/>
                    <a:pt x="1644761" y="194339"/>
                  </a:cubicBezTo>
                  <a:lnTo>
                    <a:pt x="1604222" y="194339"/>
                  </a:lnTo>
                  <a:cubicBezTo>
                    <a:pt x="1595298" y="194489"/>
                    <a:pt x="1589153" y="193368"/>
                    <a:pt x="1585788" y="190976"/>
                  </a:cubicBezTo>
                  <a:cubicBezTo>
                    <a:pt x="1582424" y="188584"/>
                    <a:pt x="1580826" y="184015"/>
                    <a:pt x="1580995" y="177271"/>
                  </a:cubicBezTo>
                  <a:lnTo>
                    <a:pt x="1580995" y="119836"/>
                  </a:lnTo>
                  <a:lnTo>
                    <a:pt x="1566971" y="119836"/>
                  </a:lnTo>
                  <a:cubicBezTo>
                    <a:pt x="1563585" y="131699"/>
                    <a:pt x="1558474" y="142536"/>
                    <a:pt x="1551640" y="152344"/>
                  </a:cubicBezTo>
                  <a:cubicBezTo>
                    <a:pt x="1544805" y="162152"/>
                    <a:pt x="1535523" y="170778"/>
                    <a:pt x="1523794" y="178219"/>
                  </a:cubicBezTo>
                  <a:cubicBezTo>
                    <a:pt x="1512066" y="185662"/>
                    <a:pt x="1497167" y="191765"/>
                    <a:pt x="1479100" y="196530"/>
                  </a:cubicBezTo>
                  <a:cubicBezTo>
                    <a:pt x="1478502" y="195130"/>
                    <a:pt x="1477616" y="193553"/>
                    <a:pt x="1476443" y="191799"/>
                  </a:cubicBezTo>
                  <a:cubicBezTo>
                    <a:pt x="1475270" y="190046"/>
                    <a:pt x="1474111" y="188634"/>
                    <a:pt x="1472965" y="187565"/>
                  </a:cubicBezTo>
                  <a:cubicBezTo>
                    <a:pt x="1489946" y="183378"/>
                    <a:pt x="1503973" y="177998"/>
                    <a:pt x="1515046" y="171423"/>
                  </a:cubicBezTo>
                  <a:cubicBezTo>
                    <a:pt x="1526118" y="164847"/>
                    <a:pt x="1534902" y="157224"/>
                    <a:pt x="1541398" y="148553"/>
                  </a:cubicBezTo>
                  <a:cubicBezTo>
                    <a:pt x="1547893" y="139882"/>
                    <a:pt x="1552765" y="130310"/>
                    <a:pt x="1556014" y="119836"/>
                  </a:cubicBezTo>
                  <a:lnTo>
                    <a:pt x="1495315" y="119836"/>
                  </a:lnTo>
                  <a:lnTo>
                    <a:pt x="1495315" y="64618"/>
                  </a:lnTo>
                  <a:cubicBezTo>
                    <a:pt x="1492695" y="66901"/>
                    <a:pt x="1490047" y="69074"/>
                    <a:pt x="1487372" y="71138"/>
                  </a:cubicBezTo>
                  <a:cubicBezTo>
                    <a:pt x="1484697" y="73202"/>
                    <a:pt x="1481940" y="75267"/>
                    <a:pt x="1479100" y="77331"/>
                  </a:cubicBezTo>
                  <a:cubicBezTo>
                    <a:pt x="1478169" y="76071"/>
                    <a:pt x="1476964" y="74756"/>
                    <a:pt x="1475485" y="73385"/>
                  </a:cubicBezTo>
                  <a:cubicBezTo>
                    <a:pt x="1474006" y="72014"/>
                    <a:pt x="1472581" y="70918"/>
                    <a:pt x="1471211" y="70096"/>
                  </a:cubicBezTo>
                  <a:cubicBezTo>
                    <a:pt x="1486491" y="59737"/>
                    <a:pt x="1499593" y="48321"/>
                    <a:pt x="1510518" y="35846"/>
                  </a:cubicBezTo>
                  <a:cubicBezTo>
                    <a:pt x="1521442" y="23370"/>
                    <a:pt x="1529888" y="11569"/>
                    <a:pt x="1535854" y="438"/>
                  </a:cubicBezTo>
                  <a:close/>
                  <a:moveTo>
                    <a:pt x="288578" y="438"/>
                  </a:moveTo>
                  <a:lnTo>
                    <a:pt x="298001" y="3506"/>
                  </a:lnTo>
                  <a:cubicBezTo>
                    <a:pt x="296357" y="6811"/>
                    <a:pt x="294550" y="10116"/>
                    <a:pt x="292577" y="13421"/>
                  </a:cubicBezTo>
                  <a:cubicBezTo>
                    <a:pt x="290605" y="16727"/>
                    <a:pt x="288468" y="19923"/>
                    <a:pt x="286168" y="23008"/>
                  </a:cubicBezTo>
                  <a:lnTo>
                    <a:pt x="422027" y="23008"/>
                  </a:lnTo>
                  <a:lnTo>
                    <a:pt x="422027" y="32404"/>
                  </a:lnTo>
                  <a:lnTo>
                    <a:pt x="279375" y="32404"/>
                  </a:lnTo>
                  <a:cubicBezTo>
                    <a:pt x="274189" y="38895"/>
                    <a:pt x="268729" y="44943"/>
                    <a:pt x="262995" y="50547"/>
                  </a:cubicBezTo>
                  <a:cubicBezTo>
                    <a:pt x="257261" y="56152"/>
                    <a:pt x="251473" y="61210"/>
                    <a:pt x="245629" y="65722"/>
                  </a:cubicBezTo>
                  <a:cubicBezTo>
                    <a:pt x="244999" y="64524"/>
                    <a:pt x="244013" y="63025"/>
                    <a:pt x="242671" y="61224"/>
                  </a:cubicBezTo>
                  <a:cubicBezTo>
                    <a:pt x="241329" y="59424"/>
                    <a:pt x="240124" y="57926"/>
                    <a:pt x="239055" y="56732"/>
                  </a:cubicBezTo>
                  <a:cubicBezTo>
                    <a:pt x="248774" y="49927"/>
                    <a:pt x="258042" y="41642"/>
                    <a:pt x="266858" y="31877"/>
                  </a:cubicBezTo>
                  <a:cubicBezTo>
                    <a:pt x="275672" y="22111"/>
                    <a:pt x="282913" y="11632"/>
                    <a:pt x="288578" y="438"/>
                  </a:cubicBezTo>
                  <a:close/>
                  <a:moveTo>
                    <a:pt x="2858730" y="425"/>
                  </a:moveTo>
                  <a:lnTo>
                    <a:pt x="2867933" y="4807"/>
                  </a:lnTo>
                  <a:cubicBezTo>
                    <a:pt x="2866363" y="7692"/>
                    <a:pt x="2864464" y="10687"/>
                    <a:pt x="2862235" y="13792"/>
                  </a:cubicBezTo>
                  <a:cubicBezTo>
                    <a:pt x="2874489" y="30308"/>
                    <a:pt x="2888495" y="44771"/>
                    <a:pt x="2904253" y="57179"/>
                  </a:cubicBezTo>
                  <a:cubicBezTo>
                    <a:pt x="2920012" y="69586"/>
                    <a:pt x="2937634" y="80762"/>
                    <a:pt x="2957118" y="90705"/>
                  </a:cubicBezTo>
                  <a:cubicBezTo>
                    <a:pt x="2955662" y="91751"/>
                    <a:pt x="2954247" y="93111"/>
                    <a:pt x="2952873" y="94786"/>
                  </a:cubicBezTo>
                  <a:cubicBezTo>
                    <a:pt x="2951498" y="96462"/>
                    <a:pt x="2950357" y="98096"/>
                    <a:pt x="2949449" y="99689"/>
                  </a:cubicBezTo>
                  <a:cubicBezTo>
                    <a:pt x="2930667" y="89450"/>
                    <a:pt x="2913612" y="78101"/>
                    <a:pt x="2898282" y="65642"/>
                  </a:cubicBezTo>
                  <a:cubicBezTo>
                    <a:pt x="2882952" y="53184"/>
                    <a:pt x="2868965" y="38603"/>
                    <a:pt x="2856319" y="21899"/>
                  </a:cubicBezTo>
                  <a:cubicBezTo>
                    <a:pt x="2844500" y="37840"/>
                    <a:pt x="2830613" y="52522"/>
                    <a:pt x="2814658" y="65944"/>
                  </a:cubicBezTo>
                  <a:cubicBezTo>
                    <a:pt x="2798703" y="79365"/>
                    <a:pt x="2781911" y="90541"/>
                    <a:pt x="2764286" y="99470"/>
                  </a:cubicBezTo>
                  <a:cubicBezTo>
                    <a:pt x="2763285" y="97987"/>
                    <a:pt x="2762108" y="96407"/>
                    <a:pt x="2760752" y="94732"/>
                  </a:cubicBezTo>
                  <a:cubicBezTo>
                    <a:pt x="2759396" y="93056"/>
                    <a:pt x="2757945" y="91641"/>
                    <a:pt x="2756397" y="90486"/>
                  </a:cubicBezTo>
                  <a:cubicBezTo>
                    <a:pt x="2777315" y="80570"/>
                    <a:pt x="2796780" y="67696"/>
                    <a:pt x="2814795" y="51865"/>
                  </a:cubicBezTo>
                  <a:cubicBezTo>
                    <a:pt x="2832808" y="36033"/>
                    <a:pt x="2847453" y="18886"/>
                    <a:pt x="2858730" y="425"/>
                  </a:cubicBezTo>
                  <a:close/>
                  <a:moveTo>
                    <a:pt x="4058948" y="0"/>
                  </a:moveTo>
                  <a:lnTo>
                    <a:pt x="4069028" y="0"/>
                  </a:lnTo>
                  <a:lnTo>
                    <a:pt x="4069028" y="47537"/>
                  </a:lnTo>
                  <a:lnTo>
                    <a:pt x="4095542" y="47537"/>
                  </a:lnTo>
                  <a:lnTo>
                    <a:pt x="4095542" y="57617"/>
                  </a:lnTo>
                  <a:lnTo>
                    <a:pt x="4069028" y="57617"/>
                  </a:lnTo>
                  <a:lnTo>
                    <a:pt x="4069028" y="68139"/>
                  </a:lnTo>
                  <a:cubicBezTo>
                    <a:pt x="4071520" y="70881"/>
                    <a:pt x="4074766" y="74603"/>
                    <a:pt x="4078767" y="79306"/>
                  </a:cubicBezTo>
                  <a:cubicBezTo>
                    <a:pt x="4082768" y="84009"/>
                    <a:pt x="4086598" y="88590"/>
                    <a:pt x="4090259" y="93049"/>
                  </a:cubicBezTo>
                  <a:cubicBezTo>
                    <a:pt x="4093920" y="97507"/>
                    <a:pt x="4096484" y="100739"/>
                    <a:pt x="4097953" y="102744"/>
                  </a:cubicBezTo>
                  <a:lnTo>
                    <a:pt x="4092036" y="111515"/>
                  </a:lnTo>
                  <a:cubicBezTo>
                    <a:pt x="4089749" y="107944"/>
                    <a:pt x="4086380" y="103089"/>
                    <a:pt x="4081930" y="96951"/>
                  </a:cubicBezTo>
                  <a:cubicBezTo>
                    <a:pt x="4077478" y="90812"/>
                    <a:pt x="4073177" y="85081"/>
                    <a:pt x="4069028" y="79757"/>
                  </a:cubicBezTo>
                  <a:lnTo>
                    <a:pt x="4069028" y="198283"/>
                  </a:lnTo>
                  <a:lnTo>
                    <a:pt x="4058948" y="198283"/>
                  </a:lnTo>
                  <a:lnTo>
                    <a:pt x="4058948" y="82826"/>
                  </a:lnTo>
                  <a:cubicBezTo>
                    <a:pt x="4054812" y="96765"/>
                    <a:pt x="4049991" y="110065"/>
                    <a:pt x="4044486" y="122726"/>
                  </a:cubicBezTo>
                  <a:cubicBezTo>
                    <a:pt x="4038980" y="135387"/>
                    <a:pt x="4033283" y="145892"/>
                    <a:pt x="4027393" y="154241"/>
                  </a:cubicBezTo>
                  <a:cubicBezTo>
                    <a:pt x="4026686" y="152652"/>
                    <a:pt x="4025746" y="151012"/>
                    <a:pt x="4024572" y="149317"/>
                  </a:cubicBezTo>
                  <a:cubicBezTo>
                    <a:pt x="4023399" y="147623"/>
                    <a:pt x="4022295" y="146202"/>
                    <a:pt x="4021258" y="145055"/>
                  </a:cubicBezTo>
                  <a:cubicBezTo>
                    <a:pt x="4025993" y="138704"/>
                    <a:pt x="4030694" y="130758"/>
                    <a:pt x="4035363" y="121219"/>
                  </a:cubicBezTo>
                  <a:cubicBezTo>
                    <a:pt x="4040033" y="111679"/>
                    <a:pt x="4044312" y="101397"/>
                    <a:pt x="4048202" y="90371"/>
                  </a:cubicBezTo>
                  <a:cubicBezTo>
                    <a:pt x="4052093" y="79345"/>
                    <a:pt x="4055236" y="68427"/>
                    <a:pt x="4057633" y="57617"/>
                  </a:cubicBezTo>
                  <a:lnTo>
                    <a:pt x="4024326" y="57617"/>
                  </a:lnTo>
                  <a:lnTo>
                    <a:pt x="4024326" y="47537"/>
                  </a:lnTo>
                  <a:lnTo>
                    <a:pt x="4058948" y="47537"/>
                  </a:ln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08" tIns="38704" rIns="77408" bIns="38704" numCol="1" spcCol="0" rtlCol="0" fromWordArt="0" anchor="t" anchorCtr="0" forceAA="0" compatLnSpc="1">
              <a:prstTxWarp prst="textNoShape">
                <a:avLst/>
              </a:prstTxWarp>
              <a:noAutofit/>
            </a:bodyPr>
            <a:lstStyle/>
            <a:p>
              <a:pPr defTabSz="580592">
                <a:lnSpc>
                  <a:spcPct val="130000"/>
                </a:lnSpc>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1" name="任意多边形: 形状 87">
              <a:extLst>
                <a:ext uri="{FF2B5EF4-FFF2-40B4-BE49-F238E27FC236}">
                  <a16:creationId xmlns:a16="http://schemas.microsoft.com/office/drawing/2014/main" id="{6695DA49-16A1-448F-9C8D-A8F974E4A482}"/>
                </a:ext>
              </a:extLst>
            </p:cNvPr>
            <p:cNvSpPr/>
            <p:nvPr/>
          </p:nvSpPr>
          <p:spPr>
            <a:xfrm>
              <a:off x="5205447" y="5366485"/>
              <a:ext cx="680392" cy="210349"/>
            </a:xfrm>
            <a:custGeom>
              <a:avLst/>
              <a:gdLst>
                <a:gd name="connsiteX0" fmla="*/ 483177 w 680392"/>
                <a:gd name="connsiteY0" fmla="*/ 150528 h 210349"/>
                <a:gd name="connsiteX1" fmla="*/ 483177 w 680392"/>
                <a:gd name="connsiteY1" fmla="*/ 160621 h 210349"/>
                <a:gd name="connsiteX2" fmla="*/ 501365 w 680392"/>
                <a:gd name="connsiteY2" fmla="*/ 159388 h 210349"/>
                <a:gd name="connsiteX3" fmla="*/ 520210 w 680392"/>
                <a:gd name="connsiteY3" fmla="*/ 157992 h 210349"/>
                <a:gd name="connsiteX4" fmla="*/ 520210 w 680392"/>
                <a:gd name="connsiteY4" fmla="*/ 150528 h 210349"/>
                <a:gd name="connsiteX5" fmla="*/ 483177 w 680392"/>
                <a:gd name="connsiteY5" fmla="*/ 121165 h 210349"/>
                <a:gd name="connsiteX6" fmla="*/ 483177 w 680392"/>
                <a:gd name="connsiteY6" fmla="*/ 128861 h 210349"/>
                <a:gd name="connsiteX7" fmla="*/ 520210 w 680392"/>
                <a:gd name="connsiteY7" fmla="*/ 128861 h 210349"/>
                <a:gd name="connsiteX8" fmla="*/ 520210 w 680392"/>
                <a:gd name="connsiteY8" fmla="*/ 121165 h 210349"/>
                <a:gd name="connsiteX9" fmla="*/ 483177 w 680392"/>
                <a:gd name="connsiteY9" fmla="*/ 91144 h 210349"/>
                <a:gd name="connsiteX10" fmla="*/ 483177 w 680392"/>
                <a:gd name="connsiteY10" fmla="*/ 99498 h 210349"/>
                <a:gd name="connsiteX11" fmla="*/ 520210 w 680392"/>
                <a:gd name="connsiteY11" fmla="*/ 99498 h 210349"/>
                <a:gd name="connsiteX12" fmla="*/ 520210 w 680392"/>
                <a:gd name="connsiteY12" fmla="*/ 91144 h 210349"/>
                <a:gd name="connsiteX13" fmla="*/ 402319 w 680392"/>
                <a:gd name="connsiteY13" fmla="*/ 70560 h 210349"/>
                <a:gd name="connsiteX14" fmla="*/ 398566 w 680392"/>
                <a:gd name="connsiteY14" fmla="*/ 80667 h 210349"/>
                <a:gd name="connsiteX15" fmla="*/ 394650 w 680392"/>
                <a:gd name="connsiteY15" fmla="*/ 90281 h 210349"/>
                <a:gd name="connsiteX16" fmla="*/ 402319 w 680392"/>
                <a:gd name="connsiteY16" fmla="*/ 90281 h 210349"/>
                <a:gd name="connsiteX17" fmla="*/ 649057 w 680392"/>
                <a:gd name="connsiteY17" fmla="*/ 69245 h 210349"/>
                <a:gd name="connsiteX18" fmla="*/ 680392 w 680392"/>
                <a:gd name="connsiteY18" fmla="*/ 69245 h 210349"/>
                <a:gd name="connsiteX19" fmla="*/ 680392 w 680392"/>
                <a:gd name="connsiteY19" fmla="*/ 208391 h 210349"/>
                <a:gd name="connsiteX20" fmla="*/ 605889 w 680392"/>
                <a:gd name="connsiteY20" fmla="*/ 208391 h 210349"/>
                <a:gd name="connsiteX21" fmla="*/ 605889 w 680392"/>
                <a:gd name="connsiteY21" fmla="*/ 179904 h 210349"/>
                <a:gd name="connsiteX22" fmla="*/ 649057 w 680392"/>
                <a:gd name="connsiteY22" fmla="*/ 179904 h 210349"/>
                <a:gd name="connsiteX23" fmla="*/ 443296 w 680392"/>
                <a:gd name="connsiteY23" fmla="*/ 65752 h 210349"/>
                <a:gd name="connsiteX24" fmla="*/ 563817 w 680392"/>
                <a:gd name="connsiteY24" fmla="*/ 65752 h 210349"/>
                <a:gd name="connsiteX25" fmla="*/ 563817 w 680392"/>
                <a:gd name="connsiteY25" fmla="*/ 91144 h 210349"/>
                <a:gd name="connsiteX26" fmla="*/ 549573 w 680392"/>
                <a:gd name="connsiteY26" fmla="*/ 91144 h 210349"/>
                <a:gd name="connsiteX27" fmla="*/ 549573 w 680392"/>
                <a:gd name="connsiteY27" fmla="*/ 155584 h 210349"/>
                <a:gd name="connsiteX28" fmla="*/ 566227 w 680392"/>
                <a:gd name="connsiteY28" fmla="*/ 154266 h 210349"/>
                <a:gd name="connsiteX29" fmla="*/ 566227 w 680392"/>
                <a:gd name="connsiteY29" fmla="*/ 180230 h 210349"/>
                <a:gd name="connsiteX30" fmla="*/ 549573 w 680392"/>
                <a:gd name="connsiteY30" fmla="*/ 181767 h 210349"/>
                <a:gd name="connsiteX31" fmla="*/ 549573 w 680392"/>
                <a:gd name="connsiteY31" fmla="*/ 208172 h 210349"/>
                <a:gd name="connsiteX32" fmla="*/ 520210 w 680392"/>
                <a:gd name="connsiteY32" fmla="*/ 208172 h 210349"/>
                <a:gd name="connsiteX33" fmla="*/ 520210 w 680392"/>
                <a:gd name="connsiteY33" fmla="*/ 184506 h 210349"/>
                <a:gd name="connsiteX34" fmla="*/ 479863 w 680392"/>
                <a:gd name="connsiteY34" fmla="*/ 188040 h 210349"/>
                <a:gd name="connsiteX35" fmla="*/ 444611 w 680392"/>
                <a:gd name="connsiteY35" fmla="*/ 191080 h 210349"/>
                <a:gd name="connsiteX36" fmla="*/ 440009 w 680392"/>
                <a:gd name="connsiteY36" fmla="*/ 163470 h 210349"/>
                <a:gd name="connsiteX37" fmla="*/ 454034 w 680392"/>
                <a:gd name="connsiteY37" fmla="*/ 162593 h 210349"/>
                <a:gd name="connsiteX38" fmla="*/ 454034 w 680392"/>
                <a:gd name="connsiteY38" fmla="*/ 91144 h 210349"/>
                <a:gd name="connsiteX39" fmla="*/ 443296 w 680392"/>
                <a:gd name="connsiteY39" fmla="*/ 91144 h 210349"/>
                <a:gd name="connsiteX40" fmla="*/ 271486 w 680392"/>
                <a:gd name="connsiteY40" fmla="*/ 29131 h 210349"/>
                <a:gd name="connsiteX41" fmla="*/ 271486 w 680392"/>
                <a:gd name="connsiteY41" fmla="*/ 44497 h 210349"/>
                <a:gd name="connsiteX42" fmla="*/ 284442 w 680392"/>
                <a:gd name="connsiteY42" fmla="*/ 44497 h 210349"/>
                <a:gd name="connsiteX43" fmla="*/ 284442 w 680392"/>
                <a:gd name="connsiteY43" fmla="*/ 29131 h 210349"/>
                <a:gd name="connsiteX44" fmla="*/ 239275 w 680392"/>
                <a:gd name="connsiteY44" fmla="*/ 29131 h 210349"/>
                <a:gd name="connsiteX45" fmla="*/ 239275 w 680392"/>
                <a:gd name="connsiteY45" fmla="*/ 44497 h 210349"/>
                <a:gd name="connsiteX46" fmla="*/ 251792 w 680392"/>
                <a:gd name="connsiteY46" fmla="*/ 44497 h 210349"/>
                <a:gd name="connsiteX47" fmla="*/ 251792 w 680392"/>
                <a:gd name="connsiteY47" fmla="*/ 29131 h 210349"/>
                <a:gd name="connsiteX48" fmla="*/ 207282 w 680392"/>
                <a:gd name="connsiteY48" fmla="*/ 29131 h 210349"/>
                <a:gd name="connsiteX49" fmla="*/ 207282 w 680392"/>
                <a:gd name="connsiteY49" fmla="*/ 44497 h 210349"/>
                <a:gd name="connsiteX50" fmla="*/ 219580 w 680392"/>
                <a:gd name="connsiteY50" fmla="*/ 44497 h 210349"/>
                <a:gd name="connsiteX51" fmla="*/ 219580 w 680392"/>
                <a:gd name="connsiteY51" fmla="*/ 29131 h 210349"/>
                <a:gd name="connsiteX52" fmla="*/ 482301 w 680392"/>
                <a:gd name="connsiteY52" fmla="*/ 28255 h 210349"/>
                <a:gd name="connsiteX53" fmla="*/ 482301 w 680392"/>
                <a:gd name="connsiteY53" fmla="*/ 37047 h 210349"/>
                <a:gd name="connsiteX54" fmla="*/ 521305 w 680392"/>
                <a:gd name="connsiteY54" fmla="*/ 37047 h 210349"/>
                <a:gd name="connsiteX55" fmla="*/ 521305 w 680392"/>
                <a:gd name="connsiteY55" fmla="*/ 28255 h 210349"/>
                <a:gd name="connsiteX56" fmla="*/ 453376 w 680392"/>
                <a:gd name="connsiteY56" fmla="*/ 6369 h 210349"/>
                <a:gd name="connsiteX57" fmla="*/ 552203 w 680392"/>
                <a:gd name="connsiteY57" fmla="*/ 6369 h 210349"/>
                <a:gd name="connsiteX58" fmla="*/ 552203 w 680392"/>
                <a:gd name="connsiteY58" fmla="*/ 58933 h 210349"/>
                <a:gd name="connsiteX59" fmla="*/ 453376 w 680392"/>
                <a:gd name="connsiteY59" fmla="*/ 58933 h 210349"/>
                <a:gd name="connsiteX60" fmla="*/ 180794 w 680392"/>
                <a:gd name="connsiteY60" fmla="*/ 4616 h 210349"/>
                <a:gd name="connsiteX61" fmla="*/ 312463 w 680392"/>
                <a:gd name="connsiteY61" fmla="*/ 4616 h 210349"/>
                <a:gd name="connsiteX62" fmla="*/ 312463 w 680392"/>
                <a:gd name="connsiteY62" fmla="*/ 69231 h 210349"/>
                <a:gd name="connsiteX63" fmla="*/ 237962 w 680392"/>
                <a:gd name="connsiteY63" fmla="*/ 69231 h 210349"/>
                <a:gd name="connsiteX64" fmla="*/ 248059 w 680392"/>
                <a:gd name="connsiteY64" fmla="*/ 72305 h 210349"/>
                <a:gd name="connsiteX65" fmla="*/ 245149 w 680392"/>
                <a:gd name="connsiteY65" fmla="*/ 77548 h 210349"/>
                <a:gd name="connsiteX66" fmla="*/ 241909 w 680392"/>
                <a:gd name="connsiteY66" fmla="*/ 82625 h 210349"/>
                <a:gd name="connsiteX67" fmla="*/ 282246 w 680392"/>
                <a:gd name="connsiteY67" fmla="*/ 82625 h 210349"/>
                <a:gd name="connsiteX68" fmla="*/ 287726 w 680392"/>
                <a:gd name="connsiteY68" fmla="*/ 81528 h 210349"/>
                <a:gd name="connsiteX69" fmla="*/ 307866 w 680392"/>
                <a:gd name="connsiteY69" fmla="*/ 90943 h 210349"/>
                <a:gd name="connsiteX70" fmla="*/ 267451 w 680392"/>
                <a:gd name="connsiteY70" fmla="*/ 144438 h 210349"/>
                <a:gd name="connsiteX71" fmla="*/ 205311 w 680392"/>
                <a:gd name="connsiteY71" fmla="*/ 174440 h 210349"/>
                <a:gd name="connsiteX72" fmla="*/ 221347 w 680392"/>
                <a:gd name="connsiteY72" fmla="*/ 175700 h 210349"/>
                <a:gd name="connsiteX73" fmla="*/ 238837 w 680392"/>
                <a:gd name="connsiteY73" fmla="*/ 175974 h 210349"/>
                <a:gd name="connsiteX74" fmla="*/ 265474 w 680392"/>
                <a:gd name="connsiteY74" fmla="*/ 175259 h 210349"/>
                <a:gd name="connsiteX75" fmla="*/ 295704 w 680392"/>
                <a:gd name="connsiteY75" fmla="*/ 173182 h 210349"/>
                <a:gd name="connsiteX76" fmla="*/ 322762 w 680392"/>
                <a:gd name="connsiteY76" fmla="*/ 169837 h 210349"/>
                <a:gd name="connsiteX77" fmla="*/ 316818 w 680392"/>
                <a:gd name="connsiteY77" fmla="*/ 186700 h 210349"/>
                <a:gd name="connsiteX78" fmla="*/ 313339 w 680392"/>
                <a:gd name="connsiteY78" fmla="*/ 203559 h 210349"/>
                <a:gd name="connsiteX79" fmla="*/ 291737 w 680392"/>
                <a:gd name="connsiteY79" fmla="*/ 204727 h 210349"/>
                <a:gd name="connsiteX80" fmla="*/ 264184 w 680392"/>
                <a:gd name="connsiteY80" fmla="*/ 205748 h 210349"/>
                <a:gd name="connsiteX81" fmla="*/ 237305 w 680392"/>
                <a:gd name="connsiteY81" fmla="*/ 206186 h 210349"/>
                <a:gd name="connsiteX82" fmla="*/ 200307 w 680392"/>
                <a:gd name="connsiteY82" fmla="*/ 203778 h 210349"/>
                <a:gd name="connsiteX83" fmla="*/ 172678 w 680392"/>
                <a:gd name="connsiteY83" fmla="*/ 194802 h 210349"/>
                <a:gd name="connsiteX84" fmla="*/ 158814 w 680392"/>
                <a:gd name="connsiteY84" fmla="*/ 186510 h 210349"/>
                <a:gd name="connsiteX85" fmla="*/ 149226 w 680392"/>
                <a:gd name="connsiteY85" fmla="*/ 182323 h 210349"/>
                <a:gd name="connsiteX86" fmla="*/ 142961 w 680392"/>
                <a:gd name="connsiteY86" fmla="*/ 186912 h 210349"/>
                <a:gd name="connsiteX87" fmla="*/ 136209 w 680392"/>
                <a:gd name="connsiteY87" fmla="*/ 197730 h 210349"/>
                <a:gd name="connsiteX88" fmla="*/ 129943 w 680392"/>
                <a:gd name="connsiteY88" fmla="*/ 210349 h 210349"/>
                <a:gd name="connsiteX89" fmla="*/ 108031 w 680392"/>
                <a:gd name="connsiteY89" fmla="*/ 178819 h 210349"/>
                <a:gd name="connsiteX90" fmla="*/ 123287 w 680392"/>
                <a:gd name="connsiteY90" fmla="*/ 164494 h 210349"/>
                <a:gd name="connsiteX91" fmla="*/ 138051 w 680392"/>
                <a:gd name="connsiteY91" fmla="*/ 155591 h 210349"/>
                <a:gd name="connsiteX92" fmla="*/ 138051 w 680392"/>
                <a:gd name="connsiteY92" fmla="*/ 101238 h 210349"/>
                <a:gd name="connsiteX93" fmla="*/ 115262 w 680392"/>
                <a:gd name="connsiteY93" fmla="*/ 101238 h 210349"/>
                <a:gd name="connsiteX94" fmla="*/ 115262 w 680392"/>
                <a:gd name="connsiteY94" fmla="*/ 72094 h 210349"/>
                <a:gd name="connsiteX95" fmla="*/ 168509 w 680392"/>
                <a:gd name="connsiteY95" fmla="*/ 72094 h 210349"/>
                <a:gd name="connsiteX96" fmla="*/ 168509 w 680392"/>
                <a:gd name="connsiteY96" fmla="*/ 161067 h 210349"/>
                <a:gd name="connsiteX97" fmla="*/ 172431 w 680392"/>
                <a:gd name="connsiteY97" fmla="*/ 163396 h 210349"/>
                <a:gd name="connsiteX98" fmla="*/ 176846 w 680392"/>
                <a:gd name="connsiteY98" fmla="*/ 165890 h 210349"/>
                <a:gd name="connsiteX99" fmla="*/ 185472 w 680392"/>
                <a:gd name="connsiteY99" fmla="*/ 169863 h 210349"/>
                <a:gd name="connsiteX100" fmla="*/ 195242 w 680392"/>
                <a:gd name="connsiteY100" fmla="*/ 172686 h 210349"/>
                <a:gd name="connsiteX101" fmla="*/ 188675 w 680392"/>
                <a:gd name="connsiteY101" fmla="*/ 161643 h 210349"/>
                <a:gd name="connsiteX102" fmla="*/ 181451 w 680392"/>
                <a:gd name="connsiteY102" fmla="*/ 152079 h 210349"/>
                <a:gd name="connsiteX103" fmla="*/ 201268 w 680392"/>
                <a:gd name="connsiteY103" fmla="*/ 146955 h 210349"/>
                <a:gd name="connsiteX104" fmla="*/ 219799 w 680392"/>
                <a:gd name="connsiteY104" fmla="*/ 140023 h 210349"/>
                <a:gd name="connsiteX105" fmla="*/ 212690 w 680392"/>
                <a:gd name="connsiteY105" fmla="*/ 133529 h 210349"/>
                <a:gd name="connsiteX106" fmla="*/ 205749 w 680392"/>
                <a:gd name="connsiteY106" fmla="*/ 127527 h 210349"/>
                <a:gd name="connsiteX107" fmla="*/ 227458 w 680392"/>
                <a:gd name="connsiteY107" fmla="*/ 109990 h 210349"/>
                <a:gd name="connsiteX108" fmla="*/ 236708 w 680392"/>
                <a:gd name="connsiteY108" fmla="*/ 117115 h 210349"/>
                <a:gd name="connsiteX109" fmla="*/ 246302 w 680392"/>
                <a:gd name="connsiteY109" fmla="*/ 124897 h 210349"/>
                <a:gd name="connsiteX110" fmla="*/ 256276 w 680392"/>
                <a:gd name="connsiteY110" fmla="*/ 116403 h 210349"/>
                <a:gd name="connsiteX111" fmla="*/ 264921 w 680392"/>
                <a:gd name="connsiteY111" fmla="*/ 106921 h 210349"/>
                <a:gd name="connsiteX112" fmla="*/ 222425 w 680392"/>
                <a:gd name="connsiteY112" fmla="*/ 106921 h 210349"/>
                <a:gd name="connsiteX113" fmla="*/ 207485 w 680392"/>
                <a:gd name="connsiteY113" fmla="*/ 120841 h 210349"/>
                <a:gd name="connsiteX114" fmla="*/ 191740 w 680392"/>
                <a:gd name="connsiteY114" fmla="*/ 132131 h 210349"/>
                <a:gd name="connsiteX115" fmla="*/ 181692 w 680392"/>
                <a:gd name="connsiteY115" fmla="*/ 121033 h 210349"/>
                <a:gd name="connsiteX116" fmla="*/ 170484 w 680392"/>
                <a:gd name="connsiteY116" fmla="*/ 110429 h 210349"/>
                <a:gd name="connsiteX117" fmla="*/ 196474 w 680392"/>
                <a:gd name="connsiteY117" fmla="*/ 92717 h 210349"/>
                <a:gd name="connsiteX118" fmla="*/ 216725 w 680392"/>
                <a:gd name="connsiteY118" fmla="*/ 69231 h 210349"/>
                <a:gd name="connsiteX119" fmla="*/ 180794 w 680392"/>
                <a:gd name="connsiteY119" fmla="*/ 69231 h 210349"/>
                <a:gd name="connsiteX120" fmla="*/ 143091 w 680392"/>
                <a:gd name="connsiteY120" fmla="*/ 2424 h 210349"/>
                <a:gd name="connsiteX121" fmla="*/ 160376 w 680392"/>
                <a:gd name="connsiteY121" fmla="*/ 21091 h 210349"/>
                <a:gd name="connsiteX122" fmla="*/ 174871 w 680392"/>
                <a:gd name="connsiteY122" fmla="*/ 39448 h 210349"/>
                <a:gd name="connsiteX123" fmla="*/ 149446 w 680392"/>
                <a:gd name="connsiteY123" fmla="*/ 58505 h 210349"/>
                <a:gd name="connsiteX124" fmla="*/ 136243 w 680392"/>
                <a:gd name="connsiteY124" fmla="*/ 39388 h 210349"/>
                <a:gd name="connsiteX125" fmla="*/ 119425 w 680392"/>
                <a:gd name="connsiteY125" fmla="*/ 19281 h 210349"/>
                <a:gd name="connsiteX126" fmla="*/ 0 w 680392"/>
                <a:gd name="connsiteY126" fmla="*/ 220 h 210349"/>
                <a:gd name="connsiteX127" fmla="*/ 74504 w 680392"/>
                <a:gd name="connsiteY127" fmla="*/ 220 h 210349"/>
                <a:gd name="connsiteX128" fmla="*/ 74504 w 680392"/>
                <a:gd name="connsiteY128" fmla="*/ 28706 h 210349"/>
                <a:gd name="connsiteX129" fmla="*/ 31336 w 680392"/>
                <a:gd name="connsiteY129" fmla="*/ 28706 h 210349"/>
                <a:gd name="connsiteX130" fmla="*/ 31336 w 680392"/>
                <a:gd name="connsiteY130" fmla="*/ 139366 h 210349"/>
                <a:gd name="connsiteX131" fmla="*/ 0 w 680392"/>
                <a:gd name="connsiteY131" fmla="*/ 139366 h 210349"/>
                <a:gd name="connsiteX132" fmla="*/ 390267 w 680392"/>
                <a:gd name="connsiteY132" fmla="*/ 0 h 210349"/>
                <a:gd name="connsiteX133" fmla="*/ 420726 w 680392"/>
                <a:gd name="connsiteY133" fmla="*/ 5478 h 210349"/>
                <a:gd name="connsiteX134" fmla="*/ 418946 w 680392"/>
                <a:gd name="connsiteY134" fmla="*/ 14134 h 210349"/>
                <a:gd name="connsiteX135" fmla="*/ 417001 w 680392"/>
                <a:gd name="connsiteY135" fmla="*/ 22790 h 210349"/>
                <a:gd name="connsiteX136" fmla="*/ 445049 w 680392"/>
                <a:gd name="connsiteY136" fmla="*/ 22790 h 210349"/>
                <a:gd name="connsiteX137" fmla="*/ 445049 w 680392"/>
                <a:gd name="connsiteY137" fmla="*/ 52810 h 210349"/>
                <a:gd name="connsiteX138" fmla="*/ 408455 w 680392"/>
                <a:gd name="connsiteY138" fmla="*/ 52810 h 210349"/>
                <a:gd name="connsiteX139" fmla="*/ 405606 w 680392"/>
                <a:gd name="connsiteY139" fmla="*/ 60918 h 210349"/>
                <a:gd name="connsiteX140" fmla="*/ 431244 w 680392"/>
                <a:gd name="connsiteY140" fmla="*/ 60918 h 210349"/>
                <a:gd name="connsiteX141" fmla="*/ 431244 w 680392"/>
                <a:gd name="connsiteY141" fmla="*/ 90281 h 210349"/>
                <a:gd name="connsiteX142" fmla="*/ 441105 w 680392"/>
                <a:gd name="connsiteY142" fmla="*/ 90281 h 210349"/>
                <a:gd name="connsiteX143" fmla="*/ 441105 w 680392"/>
                <a:gd name="connsiteY143" fmla="*/ 118768 h 210349"/>
                <a:gd name="connsiteX144" fmla="*/ 431244 w 680392"/>
                <a:gd name="connsiteY144" fmla="*/ 118768 h 210349"/>
                <a:gd name="connsiteX145" fmla="*/ 431244 w 680392"/>
                <a:gd name="connsiteY145" fmla="*/ 135646 h 210349"/>
                <a:gd name="connsiteX146" fmla="*/ 443953 w 680392"/>
                <a:gd name="connsiteY146" fmla="*/ 133895 h 210349"/>
                <a:gd name="connsiteX147" fmla="*/ 445488 w 680392"/>
                <a:gd name="connsiteY147" fmla="*/ 161059 h 210349"/>
                <a:gd name="connsiteX148" fmla="*/ 431244 w 680392"/>
                <a:gd name="connsiteY148" fmla="*/ 163689 h 210349"/>
                <a:gd name="connsiteX149" fmla="*/ 431244 w 680392"/>
                <a:gd name="connsiteY149" fmla="*/ 207953 h 210349"/>
                <a:gd name="connsiteX150" fmla="*/ 402319 w 680392"/>
                <a:gd name="connsiteY150" fmla="*/ 207953 h 210349"/>
                <a:gd name="connsiteX151" fmla="*/ 402319 w 680392"/>
                <a:gd name="connsiteY151" fmla="*/ 168948 h 210349"/>
                <a:gd name="connsiteX152" fmla="*/ 382734 w 680392"/>
                <a:gd name="connsiteY152" fmla="*/ 172207 h 210349"/>
                <a:gd name="connsiteX153" fmla="*/ 364629 w 680392"/>
                <a:gd name="connsiteY153" fmla="*/ 175302 h 210349"/>
                <a:gd name="connsiteX154" fmla="*/ 358494 w 680392"/>
                <a:gd name="connsiteY154" fmla="*/ 144837 h 210349"/>
                <a:gd name="connsiteX155" fmla="*/ 378681 w 680392"/>
                <a:gd name="connsiteY155" fmla="*/ 142540 h 210349"/>
                <a:gd name="connsiteX156" fmla="*/ 402319 w 680392"/>
                <a:gd name="connsiteY156" fmla="*/ 139585 h 210349"/>
                <a:gd name="connsiteX157" fmla="*/ 402319 w 680392"/>
                <a:gd name="connsiteY157" fmla="*/ 118768 h 210349"/>
                <a:gd name="connsiteX158" fmla="*/ 386104 w 680392"/>
                <a:gd name="connsiteY158" fmla="*/ 118768 h 210349"/>
                <a:gd name="connsiteX159" fmla="*/ 375723 w 680392"/>
                <a:gd name="connsiteY159" fmla="*/ 119700 h 210349"/>
                <a:gd name="connsiteX160" fmla="*/ 368793 w 680392"/>
                <a:gd name="connsiteY160" fmla="*/ 122278 h 210349"/>
                <a:gd name="connsiteX161" fmla="*/ 364739 w 680392"/>
                <a:gd name="connsiteY161" fmla="*/ 109648 h 210349"/>
                <a:gd name="connsiteX162" fmla="*/ 359370 w 680392"/>
                <a:gd name="connsiteY162" fmla="*/ 95540 h 210349"/>
                <a:gd name="connsiteX163" fmla="*/ 365807 w 680392"/>
                <a:gd name="connsiteY163" fmla="*/ 90145 h 210349"/>
                <a:gd name="connsiteX164" fmla="*/ 371422 w 680392"/>
                <a:gd name="connsiteY164" fmla="*/ 78668 h 210349"/>
                <a:gd name="connsiteX165" fmla="*/ 374901 w 680392"/>
                <a:gd name="connsiteY165" fmla="*/ 68780 h 210349"/>
                <a:gd name="connsiteX166" fmla="*/ 379530 w 680392"/>
                <a:gd name="connsiteY166" fmla="*/ 52810 h 210349"/>
                <a:gd name="connsiteX167" fmla="*/ 361123 w 680392"/>
                <a:gd name="connsiteY167" fmla="*/ 52810 h 210349"/>
                <a:gd name="connsiteX168" fmla="*/ 361123 w 680392"/>
                <a:gd name="connsiteY168" fmla="*/ 22790 h 210349"/>
                <a:gd name="connsiteX169" fmla="*/ 386542 w 680392"/>
                <a:gd name="connsiteY169" fmla="*/ 22790 h 210349"/>
                <a:gd name="connsiteX170" fmla="*/ 388651 w 680392"/>
                <a:gd name="connsiteY170" fmla="*/ 11395 h 210349"/>
                <a:gd name="connsiteX171" fmla="*/ 390267 w 680392"/>
                <a:gd name="connsiteY171" fmla="*/ 0 h 210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680392" h="210349">
                  <a:moveTo>
                    <a:pt x="483177" y="150528"/>
                  </a:moveTo>
                  <a:lnTo>
                    <a:pt x="483177" y="160621"/>
                  </a:lnTo>
                  <a:cubicBezTo>
                    <a:pt x="489103" y="160279"/>
                    <a:pt x="495165" y="159868"/>
                    <a:pt x="501365" y="159388"/>
                  </a:cubicBezTo>
                  <a:cubicBezTo>
                    <a:pt x="507565" y="158910"/>
                    <a:pt x="513846" y="158444"/>
                    <a:pt x="520210" y="157992"/>
                  </a:cubicBezTo>
                  <a:lnTo>
                    <a:pt x="520210" y="150528"/>
                  </a:lnTo>
                  <a:close/>
                  <a:moveTo>
                    <a:pt x="483177" y="121165"/>
                  </a:moveTo>
                  <a:lnTo>
                    <a:pt x="483177" y="128861"/>
                  </a:lnTo>
                  <a:lnTo>
                    <a:pt x="520210" y="128861"/>
                  </a:lnTo>
                  <a:lnTo>
                    <a:pt x="520210" y="121165"/>
                  </a:lnTo>
                  <a:close/>
                  <a:moveTo>
                    <a:pt x="483177" y="91144"/>
                  </a:moveTo>
                  <a:lnTo>
                    <a:pt x="483177" y="99498"/>
                  </a:lnTo>
                  <a:lnTo>
                    <a:pt x="520210" y="99498"/>
                  </a:lnTo>
                  <a:lnTo>
                    <a:pt x="520210" y="91144"/>
                  </a:lnTo>
                  <a:close/>
                  <a:moveTo>
                    <a:pt x="402319" y="70560"/>
                  </a:moveTo>
                  <a:cubicBezTo>
                    <a:pt x="401109" y="73970"/>
                    <a:pt x="399858" y="77339"/>
                    <a:pt x="398566" y="80667"/>
                  </a:cubicBezTo>
                  <a:cubicBezTo>
                    <a:pt x="397275" y="83995"/>
                    <a:pt x="395969" y="87200"/>
                    <a:pt x="394650" y="90281"/>
                  </a:cubicBezTo>
                  <a:lnTo>
                    <a:pt x="402319" y="90281"/>
                  </a:lnTo>
                  <a:close/>
                  <a:moveTo>
                    <a:pt x="649057" y="69245"/>
                  </a:moveTo>
                  <a:lnTo>
                    <a:pt x="680392" y="69245"/>
                  </a:lnTo>
                  <a:lnTo>
                    <a:pt x="680392" y="208391"/>
                  </a:lnTo>
                  <a:lnTo>
                    <a:pt x="605889" y="208391"/>
                  </a:lnTo>
                  <a:lnTo>
                    <a:pt x="605889" y="179904"/>
                  </a:lnTo>
                  <a:lnTo>
                    <a:pt x="649057" y="179904"/>
                  </a:lnTo>
                  <a:close/>
                  <a:moveTo>
                    <a:pt x="443296" y="65752"/>
                  </a:moveTo>
                  <a:lnTo>
                    <a:pt x="563817" y="65752"/>
                  </a:lnTo>
                  <a:lnTo>
                    <a:pt x="563817" y="91144"/>
                  </a:lnTo>
                  <a:lnTo>
                    <a:pt x="549573" y="91144"/>
                  </a:lnTo>
                  <a:lnTo>
                    <a:pt x="549573" y="155584"/>
                  </a:lnTo>
                  <a:lnTo>
                    <a:pt x="566227" y="154266"/>
                  </a:lnTo>
                  <a:lnTo>
                    <a:pt x="566227" y="180230"/>
                  </a:lnTo>
                  <a:lnTo>
                    <a:pt x="549573" y="181767"/>
                  </a:lnTo>
                  <a:lnTo>
                    <a:pt x="549573" y="208172"/>
                  </a:lnTo>
                  <a:lnTo>
                    <a:pt x="520210" y="208172"/>
                  </a:lnTo>
                  <a:lnTo>
                    <a:pt x="520210" y="184506"/>
                  </a:lnTo>
                  <a:cubicBezTo>
                    <a:pt x="506199" y="185725"/>
                    <a:pt x="492750" y="186903"/>
                    <a:pt x="479863" y="188040"/>
                  </a:cubicBezTo>
                  <a:cubicBezTo>
                    <a:pt x="466976" y="189176"/>
                    <a:pt x="455225" y="190190"/>
                    <a:pt x="444611" y="191080"/>
                  </a:cubicBezTo>
                  <a:lnTo>
                    <a:pt x="440009" y="163470"/>
                  </a:lnTo>
                  <a:lnTo>
                    <a:pt x="454034" y="162593"/>
                  </a:lnTo>
                  <a:lnTo>
                    <a:pt x="454034" y="91144"/>
                  </a:lnTo>
                  <a:lnTo>
                    <a:pt x="443296" y="91144"/>
                  </a:lnTo>
                  <a:close/>
                  <a:moveTo>
                    <a:pt x="271486" y="29131"/>
                  </a:moveTo>
                  <a:lnTo>
                    <a:pt x="271486" y="44497"/>
                  </a:lnTo>
                  <a:lnTo>
                    <a:pt x="284442" y="44497"/>
                  </a:lnTo>
                  <a:lnTo>
                    <a:pt x="284442" y="29131"/>
                  </a:lnTo>
                  <a:close/>
                  <a:moveTo>
                    <a:pt x="239275" y="29131"/>
                  </a:moveTo>
                  <a:lnTo>
                    <a:pt x="239275" y="44497"/>
                  </a:lnTo>
                  <a:lnTo>
                    <a:pt x="251792" y="44497"/>
                  </a:lnTo>
                  <a:lnTo>
                    <a:pt x="251792" y="29131"/>
                  </a:lnTo>
                  <a:close/>
                  <a:moveTo>
                    <a:pt x="207282" y="29131"/>
                  </a:moveTo>
                  <a:lnTo>
                    <a:pt x="207282" y="44497"/>
                  </a:lnTo>
                  <a:lnTo>
                    <a:pt x="219580" y="44497"/>
                  </a:lnTo>
                  <a:lnTo>
                    <a:pt x="219580" y="29131"/>
                  </a:lnTo>
                  <a:close/>
                  <a:moveTo>
                    <a:pt x="482301" y="28255"/>
                  </a:moveTo>
                  <a:lnTo>
                    <a:pt x="482301" y="37047"/>
                  </a:lnTo>
                  <a:lnTo>
                    <a:pt x="521305" y="37047"/>
                  </a:lnTo>
                  <a:lnTo>
                    <a:pt x="521305" y="28255"/>
                  </a:lnTo>
                  <a:close/>
                  <a:moveTo>
                    <a:pt x="453376" y="6369"/>
                  </a:moveTo>
                  <a:lnTo>
                    <a:pt x="552203" y="6369"/>
                  </a:lnTo>
                  <a:lnTo>
                    <a:pt x="552203" y="58933"/>
                  </a:lnTo>
                  <a:lnTo>
                    <a:pt x="453376" y="58933"/>
                  </a:lnTo>
                  <a:close/>
                  <a:moveTo>
                    <a:pt x="180794" y="4616"/>
                  </a:moveTo>
                  <a:lnTo>
                    <a:pt x="312463" y="4616"/>
                  </a:lnTo>
                  <a:lnTo>
                    <a:pt x="312463" y="69231"/>
                  </a:lnTo>
                  <a:lnTo>
                    <a:pt x="237962" y="69231"/>
                  </a:lnTo>
                  <a:lnTo>
                    <a:pt x="248059" y="72305"/>
                  </a:lnTo>
                  <a:cubicBezTo>
                    <a:pt x="247171" y="74067"/>
                    <a:pt x="246201" y="75814"/>
                    <a:pt x="245149" y="77548"/>
                  </a:cubicBezTo>
                  <a:cubicBezTo>
                    <a:pt x="244096" y="79282"/>
                    <a:pt x="243017" y="80974"/>
                    <a:pt x="241909" y="82625"/>
                  </a:cubicBezTo>
                  <a:lnTo>
                    <a:pt x="282246" y="82625"/>
                  </a:lnTo>
                  <a:lnTo>
                    <a:pt x="287726" y="81528"/>
                  </a:lnTo>
                  <a:lnTo>
                    <a:pt x="307866" y="90943"/>
                  </a:lnTo>
                  <a:cubicBezTo>
                    <a:pt x="298754" y="113305"/>
                    <a:pt x="285282" y="131136"/>
                    <a:pt x="267451" y="144438"/>
                  </a:cubicBezTo>
                  <a:cubicBezTo>
                    <a:pt x="249621" y="157738"/>
                    <a:pt x="228908" y="167739"/>
                    <a:pt x="205311" y="174440"/>
                  </a:cubicBezTo>
                  <a:cubicBezTo>
                    <a:pt x="210373" y="175079"/>
                    <a:pt x="215718" y="175499"/>
                    <a:pt x="221347" y="175700"/>
                  </a:cubicBezTo>
                  <a:cubicBezTo>
                    <a:pt x="226975" y="175901"/>
                    <a:pt x="232806" y="175992"/>
                    <a:pt x="238837" y="175974"/>
                  </a:cubicBezTo>
                  <a:cubicBezTo>
                    <a:pt x="246553" y="175971"/>
                    <a:pt x="255432" y="175733"/>
                    <a:pt x="265474" y="175259"/>
                  </a:cubicBezTo>
                  <a:cubicBezTo>
                    <a:pt x="275515" y="174786"/>
                    <a:pt x="285593" y="174093"/>
                    <a:pt x="295704" y="173182"/>
                  </a:cubicBezTo>
                  <a:cubicBezTo>
                    <a:pt x="305817" y="172269"/>
                    <a:pt x="314836" y="171155"/>
                    <a:pt x="322762" y="169837"/>
                  </a:cubicBezTo>
                  <a:cubicBezTo>
                    <a:pt x="320767" y="174529"/>
                    <a:pt x="318786" y="180150"/>
                    <a:pt x="316818" y="186700"/>
                  </a:cubicBezTo>
                  <a:cubicBezTo>
                    <a:pt x="314851" y="193251"/>
                    <a:pt x="313691" y="198870"/>
                    <a:pt x="313339" y="203559"/>
                  </a:cubicBezTo>
                  <a:cubicBezTo>
                    <a:pt x="307682" y="203936"/>
                    <a:pt x="300482" y="204325"/>
                    <a:pt x="291737" y="204727"/>
                  </a:cubicBezTo>
                  <a:cubicBezTo>
                    <a:pt x="282992" y="205128"/>
                    <a:pt x="273808" y="205468"/>
                    <a:pt x="264184" y="205748"/>
                  </a:cubicBezTo>
                  <a:cubicBezTo>
                    <a:pt x="254560" y="206028"/>
                    <a:pt x="245600" y="206174"/>
                    <a:pt x="237305" y="206186"/>
                  </a:cubicBezTo>
                  <a:cubicBezTo>
                    <a:pt x="222902" y="206259"/>
                    <a:pt x="210569" y="205456"/>
                    <a:pt x="200307" y="203778"/>
                  </a:cubicBezTo>
                  <a:cubicBezTo>
                    <a:pt x="190045" y="202100"/>
                    <a:pt x="180835" y="199107"/>
                    <a:pt x="172678" y="194802"/>
                  </a:cubicBezTo>
                  <a:cubicBezTo>
                    <a:pt x="167398" y="191887"/>
                    <a:pt x="162777" y="189123"/>
                    <a:pt x="158814" y="186510"/>
                  </a:cubicBezTo>
                  <a:cubicBezTo>
                    <a:pt x="154851" y="183896"/>
                    <a:pt x="151655" y="182500"/>
                    <a:pt x="149226" y="182323"/>
                  </a:cubicBezTo>
                  <a:cubicBezTo>
                    <a:pt x="147300" y="182446"/>
                    <a:pt x="145212" y="183976"/>
                    <a:pt x="142961" y="186912"/>
                  </a:cubicBezTo>
                  <a:cubicBezTo>
                    <a:pt x="140710" y="189849"/>
                    <a:pt x="138459" y="193455"/>
                    <a:pt x="136209" y="197730"/>
                  </a:cubicBezTo>
                  <a:cubicBezTo>
                    <a:pt x="133958" y="202005"/>
                    <a:pt x="131869" y="206212"/>
                    <a:pt x="129943" y="210349"/>
                  </a:cubicBezTo>
                  <a:lnTo>
                    <a:pt x="108031" y="178819"/>
                  </a:lnTo>
                  <a:cubicBezTo>
                    <a:pt x="113020" y="173210"/>
                    <a:pt x="118106" y="168435"/>
                    <a:pt x="123287" y="164494"/>
                  </a:cubicBezTo>
                  <a:cubicBezTo>
                    <a:pt x="128469" y="160554"/>
                    <a:pt x="133390" y="157587"/>
                    <a:pt x="138051" y="155591"/>
                  </a:cubicBezTo>
                  <a:lnTo>
                    <a:pt x="138051" y="101238"/>
                  </a:lnTo>
                  <a:lnTo>
                    <a:pt x="115262" y="101238"/>
                  </a:lnTo>
                  <a:lnTo>
                    <a:pt x="115262" y="72094"/>
                  </a:lnTo>
                  <a:lnTo>
                    <a:pt x="168509" y="72094"/>
                  </a:lnTo>
                  <a:lnTo>
                    <a:pt x="168509" y="161067"/>
                  </a:lnTo>
                  <a:cubicBezTo>
                    <a:pt x="169721" y="161830"/>
                    <a:pt x="171028" y="162606"/>
                    <a:pt x="172431" y="163396"/>
                  </a:cubicBezTo>
                  <a:cubicBezTo>
                    <a:pt x="173834" y="164186"/>
                    <a:pt x="175305" y="165018"/>
                    <a:pt x="176846" y="165890"/>
                  </a:cubicBezTo>
                  <a:cubicBezTo>
                    <a:pt x="179490" y="167420"/>
                    <a:pt x="182366" y="168744"/>
                    <a:pt x="185472" y="169863"/>
                  </a:cubicBezTo>
                  <a:cubicBezTo>
                    <a:pt x="188579" y="170982"/>
                    <a:pt x="191836" y="171923"/>
                    <a:pt x="195242" y="172686"/>
                  </a:cubicBezTo>
                  <a:cubicBezTo>
                    <a:pt x="193327" y="169073"/>
                    <a:pt x="191138" y="165392"/>
                    <a:pt x="188675" y="161643"/>
                  </a:cubicBezTo>
                  <a:cubicBezTo>
                    <a:pt x="186212" y="157893"/>
                    <a:pt x="183805" y="154705"/>
                    <a:pt x="181451" y="152079"/>
                  </a:cubicBezTo>
                  <a:cubicBezTo>
                    <a:pt x="188245" y="150659"/>
                    <a:pt x="194851" y="148951"/>
                    <a:pt x="201268" y="146955"/>
                  </a:cubicBezTo>
                  <a:cubicBezTo>
                    <a:pt x="207684" y="144960"/>
                    <a:pt x="213861" y="142649"/>
                    <a:pt x="219799" y="140023"/>
                  </a:cubicBezTo>
                  <a:cubicBezTo>
                    <a:pt x="217470" y="137817"/>
                    <a:pt x="215101" y="135652"/>
                    <a:pt x="212690" y="133529"/>
                  </a:cubicBezTo>
                  <a:cubicBezTo>
                    <a:pt x="210280" y="131405"/>
                    <a:pt x="207966" y="129404"/>
                    <a:pt x="205749" y="127527"/>
                  </a:cubicBezTo>
                  <a:lnTo>
                    <a:pt x="227458" y="109990"/>
                  </a:lnTo>
                  <a:cubicBezTo>
                    <a:pt x="230266" y="112118"/>
                    <a:pt x="233349" y="114493"/>
                    <a:pt x="236708" y="117115"/>
                  </a:cubicBezTo>
                  <a:cubicBezTo>
                    <a:pt x="240067" y="119736"/>
                    <a:pt x="243265" y="122330"/>
                    <a:pt x="246302" y="124897"/>
                  </a:cubicBezTo>
                  <a:cubicBezTo>
                    <a:pt x="249821" y="122257"/>
                    <a:pt x="253146" y="119426"/>
                    <a:pt x="256276" y="116403"/>
                  </a:cubicBezTo>
                  <a:cubicBezTo>
                    <a:pt x="259405" y="113379"/>
                    <a:pt x="262287" y="110218"/>
                    <a:pt x="264921" y="106921"/>
                  </a:cubicBezTo>
                  <a:lnTo>
                    <a:pt x="222425" y="106921"/>
                  </a:lnTo>
                  <a:cubicBezTo>
                    <a:pt x="217676" y="111973"/>
                    <a:pt x="212696" y="116612"/>
                    <a:pt x="207485" y="120841"/>
                  </a:cubicBezTo>
                  <a:cubicBezTo>
                    <a:pt x="202274" y="125071"/>
                    <a:pt x="197026" y="128833"/>
                    <a:pt x="191740" y="132131"/>
                  </a:cubicBezTo>
                  <a:cubicBezTo>
                    <a:pt x="189227" y="129048"/>
                    <a:pt x="185877" y="125349"/>
                    <a:pt x="181692" y="121033"/>
                  </a:cubicBezTo>
                  <a:cubicBezTo>
                    <a:pt x="177505" y="116717"/>
                    <a:pt x="173770" y="113182"/>
                    <a:pt x="170484" y="110429"/>
                  </a:cubicBezTo>
                  <a:cubicBezTo>
                    <a:pt x="179793" y="105744"/>
                    <a:pt x="188456" y="99840"/>
                    <a:pt x="196474" y="92717"/>
                  </a:cubicBezTo>
                  <a:cubicBezTo>
                    <a:pt x="204493" y="85594"/>
                    <a:pt x="211243" y="77765"/>
                    <a:pt x="216725" y="69231"/>
                  </a:cubicBezTo>
                  <a:lnTo>
                    <a:pt x="180794" y="69231"/>
                  </a:lnTo>
                  <a:close/>
                  <a:moveTo>
                    <a:pt x="143091" y="2424"/>
                  </a:moveTo>
                  <a:cubicBezTo>
                    <a:pt x="148592" y="8098"/>
                    <a:pt x="154353" y="14320"/>
                    <a:pt x="160376" y="21091"/>
                  </a:cubicBezTo>
                  <a:cubicBezTo>
                    <a:pt x="166398" y="27861"/>
                    <a:pt x="171230" y="33980"/>
                    <a:pt x="174871" y="39448"/>
                  </a:cubicBezTo>
                  <a:lnTo>
                    <a:pt x="149446" y="58505"/>
                  </a:lnTo>
                  <a:cubicBezTo>
                    <a:pt x="146359" y="52932"/>
                    <a:pt x="141959" y="46559"/>
                    <a:pt x="136243" y="39388"/>
                  </a:cubicBezTo>
                  <a:cubicBezTo>
                    <a:pt x="130527" y="32217"/>
                    <a:pt x="124922" y="25515"/>
                    <a:pt x="119425" y="19281"/>
                  </a:cubicBezTo>
                  <a:close/>
                  <a:moveTo>
                    <a:pt x="0" y="220"/>
                  </a:moveTo>
                  <a:lnTo>
                    <a:pt x="74504" y="220"/>
                  </a:lnTo>
                  <a:lnTo>
                    <a:pt x="74504" y="28706"/>
                  </a:lnTo>
                  <a:lnTo>
                    <a:pt x="31336" y="28706"/>
                  </a:lnTo>
                  <a:lnTo>
                    <a:pt x="31336" y="139366"/>
                  </a:lnTo>
                  <a:lnTo>
                    <a:pt x="0" y="139366"/>
                  </a:lnTo>
                  <a:close/>
                  <a:moveTo>
                    <a:pt x="390267" y="0"/>
                  </a:moveTo>
                  <a:lnTo>
                    <a:pt x="420726" y="5478"/>
                  </a:lnTo>
                  <a:cubicBezTo>
                    <a:pt x="420174" y="8337"/>
                    <a:pt x="419580" y="11222"/>
                    <a:pt x="418946" y="14134"/>
                  </a:cubicBezTo>
                  <a:cubicBezTo>
                    <a:pt x="418311" y="17047"/>
                    <a:pt x="417662" y="19932"/>
                    <a:pt x="417001" y="22790"/>
                  </a:cubicBezTo>
                  <a:lnTo>
                    <a:pt x="445049" y="22790"/>
                  </a:lnTo>
                  <a:lnTo>
                    <a:pt x="445049" y="52810"/>
                  </a:lnTo>
                  <a:lnTo>
                    <a:pt x="408455" y="52810"/>
                  </a:lnTo>
                  <a:lnTo>
                    <a:pt x="405606" y="60918"/>
                  </a:lnTo>
                  <a:lnTo>
                    <a:pt x="431244" y="60918"/>
                  </a:lnTo>
                  <a:lnTo>
                    <a:pt x="431244" y="90281"/>
                  </a:lnTo>
                  <a:lnTo>
                    <a:pt x="441105" y="90281"/>
                  </a:lnTo>
                  <a:lnTo>
                    <a:pt x="441105" y="118768"/>
                  </a:lnTo>
                  <a:lnTo>
                    <a:pt x="431244" y="118768"/>
                  </a:lnTo>
                  <a:lnTo>
                    <a:pt x="431244" y="135646"/>
                  </a:lnTo>
                  <a:lnTo>
                    <a:pt x="443953" y="133895"/>
                  </a:lnTo>
                  <a:lnTo>
                    <a:pt x="445488" y="161059"/>
                  </a:lnTo>
                  <a:lnTo>
                    <a:pt x="431244" y="163689"/>
                  </a:lnTo>
                  <a:lnTo>
                    <a:pt x="431244" y="207953"/>
                  </a:lnTo>
                  <a:lnTo>
                    <a:pt x="402319" y="207953"/>
                  </a:lnTo>
                  <a:lnTo>
                    <a:pt x="402319" y="168948"/>
                  </a:lnTo>
                  <a:cubicBezTo>
                    <a:pt x="395613" y="170049"/>
                    <a:pt x="389085" y="171135"/>
                    <a:pt x="382734" y="172207"/>
                  </a:cubicBezTo>
                  <a:cubicBezTo>
                    <a:pt x="376385" y="173280"/>
                    <a:pt x="370349" y="174312"/>
                    <a:pt x="364629" y="175302"/>
                  </a:cubicBezTo>
                  <a:lnTo>
                    <a:pt x="358494" y="144837"/>
                  </a:lnTo>
                  <a:cubicBezTo>
                    <a:pt x="364551" y="144181"/>
                    <a:pt x="371280" y="143415"/>
                    <a:pt x="378681" y="142540"/>
                  </a:cubicBezTo>
                  <a:cubicBezTo>
                    <a:pt x="386081" y="141664"/>
                    <a:pt x="393960" y="140679"/>
                    <a:pt x="402319" y="139585"/>
                  </a:cubicBezTo>
                  <a:lnTo>
                    <a:pt x="402319" y="118768"/>
                  </a:lnTo>
                  <a:lnTo>
                    <a:pt x="386104" y="118768"/>
                  </a:lnTo>
                  <a:cubicBezTo>
                    <a:pt x="382629" y="118777"/>
                    <a:pt x="379169" y="119088"/>
                    <a:pt x="375723" y="119700"/>
                  </a:cubicBezTo>
                  <a:cubicBezTo>
                    <a:pt x="372276" y="120313"/>
                    <a:pt x="369966" y="121173"/>
                    <a:pt x="368793" y="122278"/>
                  </a:cubicBezTo>
                  <a:cubicBezTo>
                    <a:pt x="367935" y="119231"/>
                    <a:pt x="366583" y="115021"/>
                    <a:pt x="364739" y="109648"/>
                  </a:cubicBezTo>
                  <a:cubicBezTo>
                    <a:pt x="362894" y="104274"/>
                    <a:pt x="361105" y="99571"/>
                    <a:pt x="359370" y="95540"/>
                  </a:cubicBezTo>
                  <a:cubicBezTo>
                    <a:pt x="361831" y="94769"/>
                    <a:pt x="363976" y="92970"/>
                    <a:pt x="365807" y="90145"/>
                  </a:cubicBezTo>
                  <a:cubicBezTo>
                    <a:pt x="367638" y="87318"/>
                    <a:pt x="369509" y="83493"/>
                    <a:pt x="371422" y="78668"/>
                  </a:cubicBezTo>
                  <a:cubicBezTo>
                    <a:pt x="372321" y="76535"/>
                    <a:pt x="373481" y="73239"/>
                    <a:pt x="374901" y="68780"/>
                  </a:cubicBezTo>
                  <a:cubicBezTo>
                    <a:pt x="376321" y="64319"/>
                    <a:pt x="377864" y="58996"/>
                    <a:pt x="379530" y="52810"/>
                  </a:cubicBezTo>
                  <a:lnTo>
                    <a:pt x="361123" y="52810"/>
                  </a:lnTo>
                  <a:lnTo>
                    <a:pt x="361123" y="22790"/>
                  </a:lnTo>
                  <a:lnTo>
                    <a:pt x="386542" y="22790"/>
                  </a:lnTo>
                  <a:cubicBezTo>
                    <a:pt x="387314" y="19047"/>
                    <a:pt x="388017" y="15248"/>
                    <a:pt x="388651" y="11395"/>
                  </a:cubicBezTo>
                  <a:cubicBezTo>
                    <a:pt x="389286" y="7542"/>
                    <a:pt x="389824" y="3744"/>
                    <a:pt x="390267" y="0"/>
                  </a:cubicBezTo>
                  <a:close/>
                </a:path>
              </a:pathLst>
            </a:custGeom>
            <a:gradFill>
              <a:gsLst>
                <a:gs pos="0">
                  <a:srgbClr val="34FBE8"/>
                </a:gs>
                <a:gs pos="100000">
                  <a:srgbClr val="23A7AB"/>
                </a:gs>
              </a:gsLst>
              <a:lin ang="5400000" scaled="1"/>
            </a:gradFill>
            <a:ln>
              <a:noFill/>
            </a:ln>
            <a:effectLst>
              <a:outerShdw blurRad="419100" dist="38100" dir="2700000" algn="tl">
                <a:srgbClr val="000000">
                  <a:alpha val="70000"/>
                </a:srgbClr>
              </a:outerShdw>
            </a:effectLst>
          </p:spPr>
          <p:txBody>
            <a:bodyPr rot="0" spcFirstLastPara="0" vertOverflow="overflow" horzOverflow="overflow" vert="horz" wrap="square" lIns="77408" tIns="38704" rIns="77408" bIns="38704" numCol="1" spcCol="0" rtlCol="0" fromWordArt="0" anchor="t" anchorCtr="0" forceAA="0" compatLnSpc="1">
              <a:prstTxWarp prst="textNoShape">
                <a:avLst/>
              </a:prstTxWarp>
              <a:noAutofit/>
            </a:bodyPr>
            <a:lstStyle/>
            <a:p>
              <a:pPr defTabSz="580592">
                <a:lnSpc>
                  <a:spcPct val="130000"/>
                </a:lnSpc>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grpSp>
      <p:sp>
        <p:nvSpPr>
          <p:cNvPr id="106" name="文本框 105">
            <a:extLst>
              <a:ext uri="{FF2B5EF4-FFF2-40B4-BE49-F238E27FC236}">
                <a16:creationId xmlns:a16="http://schemas.microsoft.com/office/drawing/2014/main" id="{20EC6EC2-2DBE-4753-A008-414B34E8A0B2}"/>
              </a:ext>
            </a:extLst>
          </p:cNvPr>
          <p:cNvSpPr txBox="1"/>
          <p:nvPr/>
        </p:nvSpPr>
        <p:spPr>
          <a:xfrm>
            <a:off x="2247015" y="5744869"/>
            <a:ext cx="1334666" cy="152365"/>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08" tIns="38704" rIns="77408" bIns="38704" numCol="1" spcCol="0" rtlCol="0" fromWordArt="0" anchor="t" anchorCtr="0" forceAA="0" compatLnSpc="1">
            <a:prstTxWarp prst="textNoShape">
              <a:avLst/>
            </a:prstTxWarp>
            <a:noAutofit/>
          </a:bodyPr>
          <a:lstStyle/>
          <a:p>
            <a:pPr algn="dist" defTabSz="774123">
              <a:defRPr/>
            </a:pPr>
            <a:endParaRPr lang="zh-CN" altLang="en-US" sz="1524" dirty="0">
              <a:gradFill>
                <a:gsLst>
                  <a:gs pos="100000">
                    <a:srgbClr val="EFB282"/>
                  </a:gs>
                  <a:gs pos="0">
                    <a:srgbClr val="FFFED8"/>
                  </a:gs>
                  <a:gs pos="49000">
                    <a:srgbClr val="FDD093"/>
                  </a:gs>
                </a:gsLst>
                <a:lin ang="5400000" scaled="1"/>
              </a:gra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7" name="矩形: 圆角 93">
            <a:extLst>
              <a:ext uri="{FF2B5EF4-FFF2-40B4-BE49-F238E27FC236}">
                <a16:creationId xmlns:a16="http://schemas.microsoft.com/office/drawing/2014/main" id="{6B85BA3B-1F72-47B7-B624-C4692498CB86}"/>
              </a:ext>
            </a:extLst>
          </p:cNvPr>
          <p:cNvSpPr/>
          <p:nvPr/>
        </p:nvSpPr>
        <p:spPr>
          <a:xfrm>
            <a:off x="2084343" y="5654386"/>
            <a:ext cx="1660015" cy="333332"/>
          </a:xfrm>
          <a:prstGeom prst="roundRect">
            <a:avLst>
              <a:gd name="adj" fmla="val 50000"/>
            </a:avLst>
          </a:prstGeom>
          <a:noFill/>
          <a:ln>
            <a:gradFill>
              <a:gsLst>
                <a:gs pos="0">
                  <a:srgbClr val="34FBE8"/>
                </a:gs>
                <a:gs pos="100000">
                  <a:srgbClr val="23A7AB"/>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8" name="直接连接符 107">
            <a:extLst>
              <a:ext uri="{FF2B5EF4-FFF2-40B4-BE49-F238E27FC236}">
                <a16:creationId xmlns:a16="http://schemas.microsoft.com/office/drawing/2014/main" id="{A1BBA621-3CBE-456F-BED4-A95A29F0700A}"/>
              </a:ext>
            </a:extLst>
          </p:cNvPr>
          <p:cNvCxnSpPr>
            <a:cxnSpLocks/>
            <a:stCxn id="107" idx="3"/>
          </p:cNvCxnSpPr>
          <p:nvPr/>
        </p:nvCxnSpPr>
        <p:spPr>
          <a:xfrm flipV="1">
            <a:off x="3744356" y="5801051"/>
            <a:ext cx="7850028" cy="19999"/>
          </a:xfrm>
          <a:prstGeom prst="line">
            <a:avLst/>
          </a:prstGeom>
          <a:ln>
            <a:solidFill>
              <a:srgbClr val="34FBE8"/>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5863787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522698" y="4205076"/>
            <a:ext cx="3916457" cy="933332"/>
          </a:xfrm>
          <a:prstGeom prst="rect">
            <a:avLst/>
          </a:prstGeom>
        </p:spPr>
        <p:txBody>
          <a:bodyPr wrap="none">
            <a:spAutoFit/>
          </a:bodyPr>
          <a:lstStyle/>
          <a:p>
            <a:r>
              <a:rPr lang="zh-CN" altLang="en-US" sz="1400" dirty="0">
                <a:gradFill>
                  <a:gsLst>
                    <a:gs pos="0">
                      <a:srgbClr val="34FBE8"/>
                    </a:gs>
                    <a:gs pos="100000">
                      <a:srgbClr val="23A7AB"/>
                    </a:gs>
                  </a:gsLst>
                  <a:lin ang="5400000" scaled="1"/>
                </a:gradFill>
                <a:latin typeface="+mj-lt"/>
                <a:ea typeface="OPPOSans B" panose="00020600040101010101" pitchFamily="18" charset="-122"/>
                <a:cs typeface="OPPOSans B" panose="00020600040101010101" pitchFamily="18" charset="-122"/>
              </a:rPr>
              <a:t>陈铭俭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636865" y="3705639"/>
            <a:ext cx="1572322" cy="360073"/>
          </a:xfrm>
          <a:prstGeom prst="rect">
            <a:avLst/>
          </a:prstGeom>
        </p:spPr>
      </p:pic>
    </p:spTree>
    <p:extLst>
      <p:ext uri="{BB962C8B-B14F-4D97-AF65-F5344CB8AC3E}">
        <p14:creationId xmlns:p14="http://schemas.microsoft.com/office/powerpoint/2010/main" val="24692423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36FFF91D-22A0-4E7E-81FD-0B9079C9DFDB}"/>
              </a:ext>
            </a:extLst>
          </p:cNvPr>
          <p:cNvSpPr>
            <a:spLocks noGrp="1"/>
          </p:cNvSpPr>
          <p:nvPr>
            <p:ph type="body" sz="quarter" idx="10"/>
          </p:nvPr>
        </p:nvSpPr>
        <p:spPr/>
        <p:txBody>
          <a:bodyPr/>
          <a:lstStyle/>
          <a:p>
            <a:r>
              <a:rPr lang="zh-CN" altLang="en-US" dirty="0"/>
              <a:t>破局之道</a:t>
            </a:r>
            <a:r>
              <a:rPr lang="en-US" altLang="zh-CN" dirty="0"/>
              <a:t>—</a:t>
            </a:r>
            <a:r>
              <a:rPr lang="zh-CN" altLang="en-US" dirty="0"/>
              <a:t>完善供应链</a:t>
            </a:r>
          </a:p>
        </p:txBody>
      </p:sp>
      <p:pic>
        <p:nvPicPr>
          <p:cNvPr id="4" name="图片 3">
            <a:extLst>
              <a:ext uri="{FF2B5EF4-FFF2-40B4-BE49-F238E27FC236}">
                <a16:creationId xmlns:a16="http://schemas.microsoft.com/office/drawing/2014/main" id="{BE45F828-189A-4D01-BDBE-9A33BC2781E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344992" y="3657600"/>
            <a:ext cx="3751008" cy="2429770"/>
          </a:xfrm>
          <a:prstGeom prst="rect">
            <a:avLst/>
          </a:prstGeom>
        </p:spPr>
      </p:pic>
      <p:pic>
        <p:nvPicPr>
          <p:cNvPr id="6" name="图片 5">
            <a:extLst>
              <a:ext uri="{FF2B5EF4-FFF2-40B4-BE49-F238E27FC236}">
                <a16:creationId xmlns:a16="http://schemas.microsoft.com/office/drawing/2014/main" id="{FA986ADD-C51E-47EA-AF4F-A6A0AC33099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096000" y="1227829"/>
            <a:ext cx="3751008" cy="2429771"/>
          </a:xfrm>
          <a:prstGeom prst="rect">
            <a:avLst/>
          </a:prstGeom>
        </p:spPr>
      </p:pic>
      <p:sp>
        <p:nvSpPr>
          <p:cNvPr id="7" name="矩形 6">
            <a:extLst>
              <a:ext uri="{FF2B5EF4-FFF2-40B4-BE49-F238E27FC236}">
                <a16:creationId xmlns:a16="http://schemas.microsoft.com/office/drawing/2014/main" id="{6ABBD59D-3F1F-41C2-A933-19E8DB5BED37}"/>
              </a:ext>
            </a:extLst>
          </p:cNvPr>
          <p:cNvSpPr/>
          <p:nvPr/>
        </p:nvSpPr>
        <p:spPr>
          <a:xfrm>
            <a:off x="2344992" y="1227829"/>
            <a:ext cx="3751008" cy="24297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F9D2AD59-773E-4D89-8B06-868BD46CE9F2}"/>
              </a:ext>
            </a:extLst>
          </p:cNvPr>
          <p:cNvSpPr/>
          <p:nvPr/>
        </p:nvSpPr>
        <p:spPr>
          <a:xfrm>
            <a:off x="6096000" y="3657600"/>
            <a:ext cx="3751008" cy="242977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C2598BBD-04A6-4698-A96E-4D6D55E9810C}"/>
              </a:ext>
            </a:extLst>
          </p:cNvPr>
          <p:cNvSpPr txBox="1"/>
          <p:nvPr/>
        </p:nvSpPr>
        <p:spPr>
          <a:xfrm>
            <a:off x="2595718" y="1592953"/>
            <a:ext cx="2262158" cy="369332"/>
          </a:xfrm>
          <a:prstGeom prst="rect">
            <a:avLst/>
          </a:prstGeom>
          <a:noFill/>
        </p:spPr>
        <p:txBody>
          <a:bodyPr wrap="none" rtlCol="0">
            <a:spAutoFit/>
          </a:bodyPr>
          <a:lstStyle/>
          <a:p>
            <a:r>
              <a:rPr lang="zh-CN" altLang="en-US" b="1" dirty="0">
                <a:solidFill>
                  <a:schemeClr val="bg1"/>
                </a:solidFill>
              </a:rPr>
              <a:t>创造场景，丰富渠道</a:t>
            </a:r>
          </a:p>
        </p:txBody>
      </p:sp>
      <p:sp>
        <p:nvSpPr>
          <p:cNvPr id="10" name="文本框 9">
            <a:extLst>
              <a:ext uri="{FF2B5EF4-FFF2-40B4-BE49-F238E27FC236}">
                <a16:creationId xmlns:a16="http://schemas.microsoft.com/office/drawing/2014/main" id="{342CB4BB-8722-4D11-B6F1-26BB4CFA3C66}"/>
              </a:ext>
            </a:extLst>
          </p:cNvPr>
          <p:cNvSpPr txBox="1"/>
          <p:nvPr/>
        </p:nvSpPr>
        <p:spPr>
          <a:xfrm>
            <a:off x="2595718" y="1972117"/>
            <a:ext cx="3322944" cy="1248740"/>
          </a:xfrm>
          <a:prstGeom prst="rect">
            <a:avLst/>
          </a:prstGeom>
          <a:noFill/>
        </p:spPr>
        <p:txBody>
          <a:bodyPr wrap="square" rtlCol="0">
            <a:spAutoFit/>
          </a:bodyPr>
          <a:lstStyle/>
          <a:p>
            <a:pPr algn="l" hangingPunct="0">
              <a:lnSpc>
                <a:spcPct val="120000"/>
              </a:lnSpc>
            </a:pPr>
            <a:r>
              <a:rPr lang="zh-CN" altLang="en-US" sz="1600" dirty="0">
                <a:solidFill>
                  <a:schemeClr val="bg1"/>
                </a:solidFill>
              </a:rPr>
              <a:t>补充兴趣关注、长尾需求和本地生活的消费场景和内容场景，深度结合广告、打赏、电商等变现模式，丰富营收结构</a:t>
            </a:r>
          </a:p>
        </p:txBody>
      </p:sp>
      <p:sp>
        <p:nvSpPr>
          <p:cNvPr id="11" name="等腰三角形 10">
            <a:extLst>
              <a:ext uri="{FF2B5EF4-FFF2-40B4-BE49-F238E27FC236}">
                <a16:creationId xmlns:a16="http://schemas.microsoft.com/office/drawing/2014/main" id="{7EC0FA8A-2605-453F-9E15-62ADBCEBCB90}"/>
              </a:ext>
            </a:extLst>
          </p:cNvPr>
          <p:cNvSpPr/>
          <p:nvPr/>
        </p:nvSpPr>
        <p:spPr>
          <a:xfrm rot="5400000">
            <a:off x="4876398" y="1675688"/>
            <a:ext cx="224984" cy="20386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0DA81752-0FD3-445C-9D5E-1BD956B9341E}"/>
              </a:ext>
            </a:extLst>
          </p:cNvPr>
          <p:cNvSpPr txBox="1"/>
          <p:nvPr/>
        </p:nvSpPr>
        <p:spPr>
          <a:xfrm>
            <a:off x="6343774" y="4019859"/>
            <a:ext cx="1800493" cy="369332"/>
          </a:xfrm>
          <a:prstGeom prst="rect">
            <a:avLst/>
          </a:prstGeom>
          <a:noFill/>
        </p:spPr>
        <p:txBody>
          <a:bodyPr wrap="none" rtlCol="0">
            <a:spAutoFit/>
          </a:bodyPr>
          <a:lstStyle/>
          <a:p>
            <a:r>
              <a:rPr lang="zh-CN" altLang="en-US" b="1" dirty="0">
                <a:solidFill>
                  <a:schemeClr val="bg1"/>
                </a:solidFill>
              </a:rPr>
              <a:t>完善商品供应链</a:t>
            </a:r>
          </a:p>
        </p:txBody>
      </p:sp>
      <p:sp>
        <p:nvSpPr>
          <p:cNvPr id="13" name="文本框 12">
            <a:extLst>
              <a:ext uri="{FF2B5EF4-FFF2-40B4-BE49-F238E27FC236}">
                <a16:creationId xmlns:a16="http://schemas.microsoft.com/office/drawing/2014/main" id="{A7CB97EE-ABE4-4F83-A107-0C1AB866C483}"/>
              </a:ext>
            </a:extLst>
          </p:cNvPr>
          <p:cNvSpPr txBox="1"/>
          <p:nvPr/>
        </p:nvSpPr>
        <p:spPr>
          <a:xfrm>
            <a:off x="6343774" y="4399023"/>
            <a:ext cx="3322944" cy="1544205"/>
          </a:xfrm>
          <a:prstGeom prst="rect">
            <a:avLst/>
          </a:prstGeom>
          <a:noFill/>
        </p:spPr>
        <p:txBody>
          <a:bodyPr wrap="square" rtlCol="0">
            <a:spAutoFit/>
          </a:bodyPr>
          <a:lstStyle/>
          <a:p>
            <a:pPr algn="just" hangingPunct="0">
              <a:lnSpc>
                <a:spcPct val="120000"/>
              </a:lnSpc>
            </a:pPr>
            <a:r>
              <a:rPr lang="zh-CN" altLang="en-US" sz="1600" dirty="0">
                <a:solidFill>
                  <a:schemeClr val="bg1"/>
                </a:solidFill>
              </a:rPr>
              <a:t>产品的供应链和服务是电商变现的根基，需平台提供更多的支持和监督。面对</a:t>
            </a:r>
            <a:r>
              <a:rPr lang="en-US" altLang="zh-CN" sz="1600" dirty="0">
                <a:solidFill>
                  <a:schemeClr val="bg1"/>
                </a:solidFill>
              </a:rPr>
              <a:t>A</a:t>
            </a:r>
            <a:r>
              <a:rPr lang="zh-CN" altLang="en-US" sz="1600" dirty="0">
                <a:solidFill>
                  <a:schemeClr val="bg1"/>
                </a:solidFill>
              </a:rPr>
              <a:t>产品的“流量内部循环”优势，</a:t>
            </a:r>
            <a:r>
              <a:rPr lang="en-US" altLang="zh-CN" sz="1600" dirty="0">
                <a:solidFill>
                  <a:schemeClr val="bg1"/>
                </a:solidFill>
              </a:rPr>
              <a:t>B</a:t>
            </a:r>
            <a:r>
              <a:rPr lang="zh-CN" altLang="en-US" sz="1600" dirty="0">
                <a:solidFill>
                  <a:schemeClr val="bg1"/>
                </a:solidFill>
              </a:rPr>
              <a:t>产品和</a:t>
            </a:r>
            <a:r>
              <a:rPr lang="en-US" altLang="zh-CN" sz="1600" dirty="0">
                <a:solidFill>
                  <a:schemeClr val="bg1"/>
                </a:solidFill>
              </a:rPr>
              <a:t>C</a:t>
            </a:r>
            <a:r>
              <a:rPr lang="zh-CN" altLang="en-US" sz="1600" dirty="0">
                <a:solidFill>
                  <a:schemeClr val="bg1"/>
                </a:solidFill>
              </a:rPr>
              <a:t>产品还需尽快解决购买等环节的技术依赖问题</a:t>
            </a:r>
          </a:p>
        </p:txBody>
      </p:sp>
      <p:sp>
        <p:nvSpPr>
          <p:cNvPr id="14" name="等腰三角形 13">
            <a:extLst>
              <a:ext uri="{FF2B5EF4-FFF2-40B4-BE49-F238E27FC236}">
                <a16:creationId xmlns:a16="http://schemas.microsoft.com/office/drawing/2014/main" id="{46802A0A-B2EA-4A1B-A41C-7D1838D14028}"/>
              </a:ext>
            </a:extLst>
          </p:cNvPr>
          <p:cNvSpPr/>
          <p:nvPr/>
        </p:nvSpPr>
        <p:spPr>
          <a:xfrm rot="16200000" flipH="1">
            <a:off x="8167458" y="4102594"/>
            <a:ext cx="224984" cy="20386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a:extLst>
              <a:ext uri="{FF2B5EF4-FFF2-40B4-BE49-F238E27FC236}">
                <a16:creationId xmlns:a16="http://schemas.microsoft.com/office/drawing/2014/main" id="{0A9FCCF0-C86E-496C-8D7B-5B3A8DC9ECE7}"/>
              </a:ext>
            </a:extLst>
          </p:cNvPr>
          <p:cNvGrpSpPr/>
          <p:nvPr/>
        </p:nvGrpSpPr>
        <p:grpSpPr>
          <a:xfrm>
            <a:off x="480134" y="2416429"/>
            <a:ext cx="324234" cy="2482339"/>
            <a:chOff x="448548" y="2442714"/>
            <a:chExt cx="324234" cy="2482339"/>
          </a:xfrm>
        </p:grpSpPr>
        <p:sp>
          <p:nvSpPr>
            <p:cNvPr id="3" name="椭圆 2">
              <a:extLst>
                <a:ext uri="{FF2B5EF4-FFF2-40B4-BE49-F238E27FC236}">
                  <a16:creationId xmlns:a16="http://schemas.microsoft.com/office/drawing/2014/main" id="{0DC67D30-0242-48D6-8A2E-93BBD51AB155}"/>
                </a:ext>
              </a:extLst>
            </p:cNvPr>
            <p:cNvSpPr/>
            <p:nvPr/>
          </p:nvSpPr>
          <p:spPr>
            <a:xfrm>
              <a:off x="558097" y="2442714"/>
              <a:ext cx="105136" cy="105136"/>
            </a:xfrm>
            <a:prstGeom prst="ellipse">
              <a:avLst/>
            </a:prstGeom>
            <a:solidFill>
              <a:schemeClr val="accent2">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755603D6-2E97-4189-9BEE-66D2B0FC9193}"/>
                </a:ext>
              </a:extLst>
            </p:cNvPr>
            <p:cNvSpPr/>
            <p:nvPr/>
          </p:nvSpPr>
          <p:spPr>
            <a:xfrm>
              <a:off x="558097" y="2982240"/>
              <a:ext cx="105136" cy="105136"/>
            </a:xfrm>
            <a:prstGeom prst="ellipse">
              <a:avLst/>
            </a:prstGeom>
            <a:solidFill>
              <a:schemeClr val="accent2">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CD496F61-049C-45B1-B997-9EA99396F9B2}"/>
                </a:ext>
              </a:extLst>
            </p:cNvPr>
            <p:cNvSpPr/>
            <p:nvPr/>
          </p:nvSpPr>
          <p:spPr>
            <a:xfrm>
              <a:off x="448548" y="3521766"/>
              <a:ext cx="324234" cy="32423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id="{6FC118D9-EDCD-4F74-B38A-B12CD9756845}"/>
                </a:ext>
              </a:extLst>
            </p:cNvPr>
            <p:cNvSpPr/>
            <p:nvPr/>
          </p:nvSpPr>
          <p:spPr>
            <a:xfrm>
              <a:off x="558097" y="4280390"/>
              <a:ext cx="105136" cy="105136"/>
            </a:xfrm>
            <a:prstGeom prst="ellipse">
              <a:avLst/>
            </a:prstGeom>
            <a:solidFill>
              <a:schemeClr val="accent2">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23D2CA7B-6157-4B4B-A50E-4A6CB6E51D6A}"/>
                </a:ext>
              </a:extLst>
            </p:cNvPr>
            <p:cNvSpPr/>
            <p:nvPr/>
          </p:nvSpPr>
          <p:spPr>
            <a:xfrm>
              <a:off x="558097" y="4819917"/>
              <a:ext cx="105136" cy="105136"/>
            </a:xfrm>
            <a:prstGeom prst="ellipse">
              <a:avLst/>
            </a:prstGeom>
            <a:solidFill>
              <a:schemeClr val="accent2">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a:extLst>
                <a:ext uri="{FF2B5EF4-FFF2-40B4-BE49-F238E27FC236}">
                  <a16:creationId xmlns:a16="http://schemas.microsoft.com/office/drawing/2014/main" id="{04BB29D4-CA8D-4E35-880B-D454AC746502}"/>
                </a:ext>
              </a:extLst>
            </p:cNvPr>
            <p:cNvCxnSpPr>
              <a:cxnSpLocks/>
            </p:cNvCxnSpPr>
            <p:nvPr/>
          </p:nvCxnSpPr>
          <p:spPr>
            <a:xfrm flipH="1">
              <a:off x="532167" y="3589020"/>
              <a:ext cx="111723" cy="94863"/>
            </a:xfrm>
            <a:prstGeom prst="line">
              <a:avLst/>
            </a:prstGeom>
            <a:ln w="1270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08D24FCD-5A31-408E-92D5-27301B29F136}"/>
                </a:ext>
              </a:extLst>
            </p:cNvPr>
            <p:cNvCxnSpPr>
              <a:cxnSpLocks/>
            </p:cNvCxnSpPr>
            <p:nvPr/>
          </p:nvCxnSpPr>
          <p:spPr>
            <a:xfrm flipH="1" flipV="1">
              <a:off x="532166" y="3683883"/>
              <a:ext cx="111723" cy="94863"/>
            </a:xfrm>
            <a:prstGeom prst="line">
              <a:avLst/>
            </a:prstGeom>
            <a:ln w="1270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nvGrpSpPr>
          <p:cNvPr id="29" name="组合 28">
            <a:extLst>
              <a:ext uri="{FF2B5EF4-FFF2-40B4-BE49-F238E27FC236}">
                <a16:creationId xmlns:a16="http://schemas.microsoft.com/office/drawing/2014/main" id="{FE2A32D5-4B0E-42EC-9275-7E6EB77D9946}"/>
              </a:ext>
            </a:extLst>
          </p:cNvPr>
          <p:cNvGrpSpPr/>
          <p:nvPr/>
        </p:nvGrpSpPr>
        <p:grpSpPr>
          <a:xfrm flipH="1">
            <a:off x="11387632" y="2416429"/>
            <a:ext cx="324234" cy="2482339"/>
            <a:chOff x="448548" y="2442714"/>
            <a:chExt cx="324234" cy="2482339"/>
          </a:xfrm>
        </p:grpSpPr>
        <p:sp>
          <p:nvSpPr>
            <p:cNvPr id="30" name="椭圆 29">
              <a:extLst>
                <a:ext uri="{FF2B5EF4-FFF2-40B4-BE49-F238E27FC236}">
                  <a16:creationId xmlns:a16="http://schemas.microsoft.com/office/drawing/2014/main" id="{6C5E3DCB-4CBD-4F6C-B211-07707BF73B4A}"/>
                </a:ext>
              </a:extLst>
            </p:cNvPr>
            <p:cNvSpPr/>
            <p:nvPr/>
          </p:nvSpPr>
          <p:spPr>
            <a:xfrm>
              <a:off x="558097" y="2442714"/>
              <a:ext cx="105136" cy="105136"/>
            </a:xfrm>
            <a:prstGeom prst="ellipse">
              <a:avLst/>
            </a:prstGeom>
            <a:solidFill>
              <a:schemeClr val="accent3">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845A1D81-6BC2-4D47-996B-614C6DCE8661}"/>
                </a:ext>
              </a:extLst>
            </p:cNvPr>
            <p:cNvSpPr/>
            <p:nvPr/>
          </p:nvSpPr>
          <p:spPr>
            <a:xfrm>
              <a:off x="558097" y="2982240"/>
              <a:ext cx="105136" cy="105136"/>
            </a:xfrm>
            <a:prstGeom prst="ellipse">
              <a:avLst/>
            </a:prstGeom>
            <a:solidFill>
              <a:schemeClr val="accent3">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43E3DC7A-D3A5-4ED1-BE02-44133B8DA839}"/>
                </a:ext>
              </a:extLst>
            </p:cNvPr>
            <p:cNvSpPr/>
            <p:nvPr/>
          </p:nvSpPr>
          <p:spPr>
            <a:xfrm>
              <a:off x="448548" y="3521766"/>
              <a:ext cx="324234" cy="32423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id="{21813000-3382-436A-BC92-C005F75B8C5F}"/>
                </a:ext>
              </a:extLst>
            </p:cNvPr>
            <p:cNvSpPr/>
            <p:nvPr/>
          </p:nvSpPr>
          <p:spPr>
            <a:xfrm>
              <a:off x="558097" y="4280390"/>
              <a:ext cx="105136" cy="105136"/>
            </a:xfrm>
            <a:prstGeom prst="ellipse">
              <a:avLst/>
            </a:prstGeom>
            <a:solidFill>
              <a:schemeClr val="accent3">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id="{5C2EE717-B191-4D73-8B9C-E55D4D94A4B7}"/>
                </a:ext>
              </a:extLst>
            </p:cNvPr>
            <p:cNvSpPr/>
            <p:nvPr/>
          </p:nvSpPr>
          <p:spPr>
            <a:xfrm>
              <a:off x="558097" y="4819917"/>
              <a:ext cx="105136" cy="105136"/>
            </a:xfrm>
            <a:prstGeom prst="ellipse">
              <a:avLst/>
            </a:prstGeom>
            <a:solidFill>
              <a:schemeClr val="accent3">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5" name="直接连接符 34">
              <a:extLst>
                <a:ext uri="{FF2B5EF4-FFF2-40B4-BE49-F238E27FC236}">
                  <a16:creationId xmlns:a16="http://schemas.microsoft.com/office/drawing/2014/main" id="{95F6B775-DB2B-4AB0-9CCE-50F744286852}"/>
                </a:ext>
              </a:extLst>
            </p:cNvPr>
            <p:cNvCxnSpPr>
              <a:cxnSpLocks/>
            </p:cNvCxnSpPr>
            <p:nvPr/>
          </p:nvCxnSpPr>
          <p:spPr>
            <a:xfrm flipH="1">
              <a:off x="532167" y="3589020"/>
              <a:ext cx="111723" cy="94863"/>
            </a:xfrm>
            <a:prstGeom prst="line">
              <a:avLst/>
            </a:prstGeom>
            <a:ln w="1270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BE549B8C-422E-41E8-B092-48D4B79756C9}"/>
                </a:ext>
              </a:extLst>
            </p:cNvPr>
            <p:cNvCxnSpPr>
              <a:cxnSpLocks/>
            </p:cNvCxnSpPr>
            <p:nvPr/>
          </p:nvCxnSpPr>
          <p:spPr>
            <a:xfrm flipH="1" flipV="1">
              <a:off x="532166" y="3683883"/>
              <a:ext cx="111723" cy="94863"/>
            </a:xfrm>
            <a:prstGeom prst="line">
              <a:avLst/>
            </a:prstGeom>
            <a:ln w="12700" cap="rnd">
              <a:solidFill>
                <a:schemeClr val="bg1"/>
              </a:solidFill>
              <a:roun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773339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F52FD38C-C910-4A5C-A192-DA4B53207FC0}"/>
              </a:ext>
            </a:extLst>
          </p:cNvPr>
          <p:cNvSpPr>
            <a:spLocks noGrp="1"/>
          </p:cNvSpPr>
          <p:nvPr>
            <p:ph type="body" sz="quarter" idx="10"/>
          </p:nvPr>
        </p:nvSpPr>
        <p:spPr>
          <a:xfrm>
            <a:off x="382543" y="328612"/>
            <a:ext cx="4301217" cy="459327"/>
          </a:xfrm>
        </p:spPr>
        <p:txBody>
          <a:bodyPr/>
          <a:lstStyle/>
          <a:p>
            <a:r>
              <a:rPr lang="zh-CN" altLang="en-US" dirty="0"/>
              <a:t>虚拟技术对新媒体的作用</a:t>
            </a:r>
          </a:p>
        </p:txBody>
      </p:sp>
      <p:sp>
        <p:nvSpPr>
          <p:cNvPr id="3" name="椭圆 2">
            <a:extLst>
              <a:ext uri="{FF2B5EF4-FFF2-40B4-BE49-F238E27FC236}">
                <a16:creationId xmlns:a16="http://schemas.microsoft.com/office/drawing/2014/main" id="{374EFFB9-51F6-4164-B619-EE210C62EA18}"/>
              </a:ext>
            </a:extLst>
          </p:cNvPr>
          <p:cNvSpPr/>
          <p:nvPr/>
        </p:nvSpPr>
        <p:spPr>
          <a:xfrm>
            <a:off x="2992120" y="3447714"/>
            <a:ext cx="6207760" cy="1754749"/>
          </a:xfrm>
          <a:prstGeom prst="ellipse">
            <a:avLst/>
          </a:prstGeom>
          <a:gradFill>
            <a:gsLst>
              <a:gs pos="14000">
                <a:schemeClr val="accent3">
                  <a:alpha val="0"/>
                </a:schemeClr>
              </a:gs>
              <a:gs pos="100000">
                <a:schemeClr val="accent3">
                  <a:alpha val="9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id="{9C0CBDE0-AF74-418A-88B1-F79F598C4C2B}"/>
              </a:ext>
            </a:extLst>
          </p:cNvPr>
          <p:cNvSpPr/>
          <p:nvPr/>
        </p:nvSpPr>
        <p:spPr>
          <a:xfrm>
            <a:off x="3487420" y="3373767"/>
            <a:ext cx="5217160" cy="1474736"/>
          </a:xfrm>
          <a:prstGeom prst="ellipse">
            <a:avLst/>
          </a:prstGeom>
          <a:gradFill>
            <a:gsLst>
              <a:gs pos="0">
                <a:schemeClr val="accent3">
                  <a:alpha val="0"/>
                </a:schemeClr>
              </a:gs>
              <a:gs pos="100000">
                <a:schemeClr val="accent3">
                  <a:alpha val="10000"/>
                </a:schemeClr>
              </a:gs>
            </a:gsLst>
            <a:lin ang="5400000" scaled="0"/>
          </a:gradFill>
          <a:ln>
            <a:gradFill>
              <a:gsLst>
                <a:gs pos="7000">
                  <a:schemeClr val="accent3">
                    <a:alpha val="0"/>
                  </a:schemeClr>
                </a:gs>
                <a:gs pos="100000">
                  <a:schemeClr val="accent3">
                    <a:alpha val="66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1A96B6D5-52AF-4485-A537-35C1B9FDD65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217511" y="3036370"/>
            <a:ext cx="3756977" cy="1509112"/>
          </a:xfrm>
          <a:prstGeom prst="rect">
            <a:avLst/>
          </a:prstGeom>
        </p:spPr>
      </p:pic>
      <p:sp>
        <p:nvSpPr>
          <p:cNvPr id="19" name="矩形: 圆角 18">
            <a:extLst>
              <a:ext uri="{FF2B5EF4-FFF2-40B4-BE49-F238E27FC236}">
                <a16:creationId xmlns:a16="http://schemas.microsoft.com/office/drawing/2014/main" id="{CDD6FB41-A63F-4C3B-A3F8-6FF02635E361}"/>
              </a:ext>
            </a:extLst>
          </p:cNvPr>
          <p:cNvSpPr/>
          <p:nvPr/>
        </p:nvSpPr>
        <p:spPr>
          <a:xfrm>
            <a:off x="1623349" y="3722570"/>
            <a:ext cx="991524" cy="328551"/>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a:extLst>
              <a:ext uri="{FF2B5EF4-FFF2-40B4-BE49-F238E27FC236}">
                <a16:creationId xmlns:a16="http://schemas.microsoft.com/office/drawing/2014/main" id="{E14B007F-3301-453A-BD54-E7F5D23DAEDE}"/>
              </a:ext>
            </a:extLst>
          </p:cNvPr>
          <p:cNvSpPr/>
          <p:nvPr/>
        </p:nvSpPr>
        <p:spPr>
          <a:xfrm>
            <a:off x="5600238" y="5363550"/>
            <a:ext cx="991524" cy="328551"/>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圆角 21">
            <a:extLst>
              <a:ext uri="{FF2B5EF4-FFF2-40B4-BE49-F238E27FC236}">
                <a16:creationId xmlns:a16="http://schemas.microsoft.com/office/drawing/2014/main" id="{D67B23C4-00BB-4669-907D-2BCFF60892C6}"/>
              </a:ext>
            </a:extLst>
          </p:cNvPr>
          <p:cNvSpPr/>
          <p:nvPr/>
        </p:nvSpPr>
        <p:spPr>
          <a:xfrm>
            <a:off x="9605237" y="3722570"/>
            <a:ext cx="991524" cy="328551"/>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9EC90C58-7D9E-44EF-B7B1-82A99542DC0A}"/>
              </a:ext>
            </a:extLst>
          </p:cNvPr>
          <p:cNvSpPr txBox="1"/>
          <p:nvPr/>
        </p:nvSpPr>
        <p:spPr>
          <a:xfrm>
            <a:off x="1766701" y="3702180"/>
            <a:ext cx="800219" cy="369332"/>
          </a:xfrm>
          <a:prstGeom prst="rect">
            <a:avLst/>
          </a:prstGeom>
          <a:noFill/>
        </p:spPr>
        <p:txBody>
          <a:bodyPr wrap="none" rtlCol="0">
            <a:spAutoFit/>
          </a:bodyPr>
          <a:lstStyle/>
          <a:p>
            <a:pPr algn="l" hangingPunct="0"/>
            <a:r>
              <a:rPr lang="zh-CN" altLang="en-US" b="1" spc="600" dirty="0">
                <a:solidFill>
                  <a:schemeClr val="bg1"/>
                </a:solidFill>
              </a:rPr>
              <a:t>机会</a:t>
            </a:r>
          </a:p>
        </p:txBody>
      </p:sp>
      <p:sp>
        <p:nvSpPr>
          <p:cNvPr id="8" name="文本框 7">
            <a:extLst>
              <a:ext uri="{FF2B5EF4-FFF2-40B4-BE49-F238E27FC236}">
                <a16:creationId xmlns:a16="http://schemas.microsoft.com/office/drawing/2014/main" id="{7AC5B5C9-6540-4486-80AD-9D737577A89B}"/>
              </a:ext>
            </a:extLst>
          </p:cNvPr>
          <p:cNvSpPr txBox="1"/>
          <p:nvPr/>
        </p:nvSpPr>
        <p:spPr>
          <a:xfrm>
            <a:off x="1160147" y="4081672"/>
            <a:ext cx="1917928" cy="657809"/>
          </a:xfrm>
          <a:prstGeom prst="rect">
            <a:avLst/>
          </a:prstGeom>
          <a:noFill/>
        </p:spPr>
        <p:txBody>
          <a:bodyPr wrap="square" rtlCol="0">
            <a:spAutoFit/>
          </a:bodyPr>
          <a:lstStyle/>
          <a:p>
            <a:pPr algn="ctr" hangingPunct="0">
              <a:lnSpc>
                <a:spcPct val="120000"/>
              </a:lnSpc>
            </a:pPr>
            <a:r>
              <a:rPr lang="zh-CN" altLang="en-US" sz="1600" dirty="0"/>
              <a:t>产业链、技术难题基本解决</a:t>
            </a:r>
          </a:p>
        </p:txBody>
      </p:sp>
      <p:sp>
        <p:nvSpPr>
          <p:cNvPr id="10" name="文本框 9">
            <a:extLst>
              <a:ext uri="{FF2B5EF4-FFF2-40B4-BE49-F238E27FC236}">
                <a16:creationId xmlns:a16="http://schemas.microsoft.com/office/drawing/2014/main" id="{1DF18808-D85B-4217-A9A4-8158513E886F}"/>
              </a:ext>
            </a:extLst>
          </p:cNvPr>
          <p:cNvSpPr txBox="1"/>
          <p:nvPr/>
        </p:nvSpPr>
        <p:spPr>
          <a:xfrm>
            <a:off x="5733991" y="5344054"/>
            <a:ext cx="800219" cy="369332"/>
          </a:xfrm>
          <a:prstGeom prst="rect">
            <a:avLst/>
          </a:prstGeom>
          <a:noFill/>
        </p:spPr>
        <p:txBody>
          <a:bodyPr wrap="none" rtlCol="0">
            <a:spAutoFit/>
          </a:bodyPr>
          <a:lstStyle/>
          <a:p>
            <a:pPr algn="l" hangingPunct="0"/>
            <a:r>
              <a:rPr lang="zh-CN" altLang="en-US" b="1" spc="600" dirty="0">
                <a:solidFill>
                  <a:schemeClr val="bg1"/>
                </a:solidFill>
              </a:rPr>
              <a:t>难点</a:t>
            </a:r>
          </a:p>
        </p:txBody>
      </p:sp>
      <p:sp>
        <p:nvSpPr>
          <p:cNvPr id="11" name="文本框 10">
            <a:extLst>
              <a:ext uri="{FF2B5EF4-FFF2-40B4-BE49-F238E27FC236}">
                <a16:creationId xmlns:a16="http://schemas.microsoft.com/office/drawing/2014/main" id="{6DF3E293-88A6-4C0A-8F86-C22618AABE7D}"/>
              </a:ext>
            </a:extLst>
          </p:cNvPr>
          <p:cNvSpPr txBox="1"/>
          <p:nvPr/>
        </p:nvSpPr>
        <p:spPr>
          <a:xfrm>
            <a:off x="5137036" y="5723546"/>
            <a:ext cx="1917928" cy="657809"/>
          </a:xfrm>
          <a:prstGeom prst="rect">
            <a:avLst/>
          </a:prstGeom>
          <a:noFill/>
        </p:spPr>
        <p:txBody>
          <a:bodyPr wrap="square" rtlCol="0">
            <a:spAutoFit/>
          </a:bodyPr>
          <a:lstStyle/>
          <a:p>
            <a:pPr algn="ctr" hangingPunct="0">
              <a:lnSpc>
                <a:spcPct val="120000"/>
              </a:lnSpc>
            </a:pPr>
            <a:r>
              <a:rPr lang="zh-CN" altLang="en-US" sz="1600" dirty="0"/>
              <a:t>内容生产仍然存在瓶颈</a:t>
            </a:r>
          </a:p>
        </p:txBody>
      </p:sp>
      <p:sp>
        <p:nvSpPr>
          <p:cNvPr id="12" name="文本框 11">
            <a:extLst>
              <a:ext uri="{FF2B5EF4-FFF2-40B4-BE49-F238E27FC236}">
                <a16:creationId xmlns:a16="http://schemas.microsoft.com/office/drawing/2014/main" id="{47DBBEC7-6781-44E4-9D7C-67ECA8B01740}"/>
              </a:ext>
            </a:extLst>
          </p:cNvPr>
          <p:cNvSpPr txBox="1"/>
          <p:nvPr/>
        </p:nvSpPr>
        <p:spPr>
          <a:xfrm>
            <a:off x="9735180" y="3702180"/>
            <a:ext cx="800219" cy="369332"/>
          </a:xfrm>
          <a:prstGeom prst="rect">
            <a:avLst/>
          </a:prstGeom>
          <a:noFill/>
        </p:spPr>
        <p:txBody>
          <a:bodyPr wrap="none" rtlCol="0">
            <a:spAutoFit/>
          </a:bodyPr>
          <a:lstStyle/>
          <a:p>
            <a:pPr algn="l" hangingPunct="0"/>
            <a:r>
              <a:rPr lang="zh-CN" altLang="en-US" b="1" spc="600" dirty="0">
                <a:solidFill>
                  <a:schemeClr val="bg1"/>
                </a:solidFill>
              </a:rPr>
              <a:t>发展</a:t>
            </a:r>
          </a:p>
        </p:txBody>
      </p:sp>
      <p:sp>
        <p:nvSpPr>
          <p:cNvPr id="13" name="文本框 12">
            <a:extLst>
              <a:ext uri="{FF2B5EF4-FFF2-40B4-BE49-F238E27FC236}">
                <a16:creationId xmlns:a16="http://schemas.microsoft.com/office/drawing/2014/main" id="{50CAFBCD-8242-4EE1-BBF2-E5EEC10ADDED}"/>
              </a:ext>
            </a:extLst>
          </p:cNvPr>
          <p:cNvSpPr txBox="1"/>
          <p:nvPr/>
        </p:nvSpPr>
        <p:spPr>
          <a:xfrm>
            <a:off x="9142035" y="4081672"/>
            <a:ext cx="1917928" cy="657809"/>
          </a:xfrm>
          <a:prstGeom prst="rect">
            <a:avLst/>
          </a:prstGeom>
          <a:noFill/>
        </p:spPr>
        <p:txBody>
          <a:bodyPr wrap="square" rtlCol="0">
            <a:spAutoFit/>
          </a:bodyPr>
          <a:lstStyle/>
          <a:p>
            <a:pPr algn="ctr" hangingPunct="0">
              <a:lnSpc>
                <a:spcPct val="120000"/>
              </a:lnSpc>
            </a:pPr>
            <a:r>
              <a:rPr lang="zh-CN" altLang="en-US" sz="1600" dirty="0"/>
              <a:t>国外头部科技企业布局较多</a:t>
            </a:r>
          </a:p>
        </p:txBody>
      </p:sp>
      <p:sp>
        <p:nvSpPr>
          <p:cNvPr id="9" name="文本框 8">
            <a:extLst>
              <a:ext uri="{FF2B5EF4-FFF2-40B4-BE49-F238E27FC236}">
                <a16:creationId xmlns:a16="http://schemas.microsoft.com/office/drawing/2014/main" id="{A7AA1D18-8818-426E-BC2C-FD98B2D00D44}"/>
              </a:ext>
            </a:extLst>
          </p:cNvPr>
          <p:cNvSpPr txBox="1"/>
          <p:nvPr/>
        </p:nvSpPr>
        <p:spPr>
          <a:xfrm>
            <a:off x="1690370" y="1025264"/>
            <a:ext cx="8811260" cy="362343"/>
          </a:xfrm>
          <a:prstGeom prst="rect">
            <a:avLst/>
          </a:prstGeom>
          <a:noFill/>
        </p:spPr>
        <p:txBody>
          <a:bodyPr wrap="square" rtlCol="0">
            <a:spAutoFit/>
          </a:bodyPr>
          <a:lstStyle/>
          <a:p>
            <a:pPr algn="l" hangingPunct="0">
              <a:lnSpc>
                <a:spcPct val="120000"/>
              </a:lnSpc>
            </a:pPr>
            <a:r>
              <a:rPr lang="en-US" altLang="zh-CN" sz="1600" dirty="0"/>
              <a:t>AR/VR</a:t>
            </a:r>
            <a:r>
              <a:rPr lang="zh-CN" altLang="en-US" sz="1600" dirty="0"/>
              <a:t>的持续进化，不仅仅代表了一个新的消费品类的崛起，也将揭开家用显示市场巨大的变革</a:t>
            </a:r>
          </a:p>
        </p:txBody>
      </p:sp>
      <p:sp>
        <p:nvSpPr>
          <p:cNvPr id="18" name="箭头: 上 17">
            <a:extLst>
              <a:ext uri="{FF2B5EF4-FFF2-40B4-BE49-F238E27FC236}">
                <a16:creationId xmlns:a16="http://schemas.microsoft.com/office/drawing/2014/main" id="{3C589EFB-0462-4E59-A746-91342064F3A0}"/>
              </a:ext>
            </a:extLst>
          </p:cNvPr>
          <p:cNvSpPr/>
          <p:nvPr/>
        </p:nvSpPr>
        <p:spPr>
          <a:xfrm>
            <a:off x="4902836" y="1471437"/>
            <a:ext cx="2386328" cy="1754748"/>
          </a:xfrm>
          <a:custGeom>
            <a:avLst/>
            <a:gdLst>
              <a:gd name="connsiteX0" fmla="*/ 0 w 2382520"/>
              <a:gd name="connsiteY0" fmla="*/ 670366 h 1625208"/>
              <a:gd name="connsiteX1" fmla="*/ 1191260 w 2382520"/>
              <a:gd name="connsiteY1" fmla="*/ 0 h 1625208"/>
              <a:gd name="connsiteX2" fmla="*/ 2382520 w 2382520"/>
              <a:gd name="connsiteY2" fmla="*/ 670366 h 1625208"/>
              <a:gd name="connsiteX3" fmla="*/ 1858008 w 2382520"/>
              <a:gd name="connsiteY3" fmla="*/ 670366 h 1625208"/>
              <a:gd name="connsiteX4" fmla="*/ 1858008 w 2382520"/>
              <a:gd name="connsiteY4" fmla="*/ 1625208 h 1625208"/>
              <a:gd name="connsiteX5" fmla="*/ 524512 w 2382520"/>
              <a:gd name="connsiteY5" fmla="*/ 1625208 h 1625208"/>
              <a:gd name="connsiteX6" fmla="*/ 524512 w 2382520"/>
              <a:gd name="connsiteY6" fmla="*/ 670366 h 1625208"/>
              <a:gd name="connsiteX7" fmla="*/ 0 w 2382520"/>
              <a:gd name="connsiteY7" fmla="*/ 670366 h 1625208"/>
              <a:gd name="connsiteX0" fmla="*/ 3808 w 2386328"/>
              <a:gd name="connsiteY0" fmla="*/ 670366 h 1747128"/>
              <a:gd name="connsiteX1" fmla="*/ 1195068 w 2386328"/>
              <a:gd name="connsiteY1" fmla="*/ 0 h 1747128"/>
              <a:gd name="connsiteX2" fmla="*/ 2386328 w 2386328"/>
              <a:gd name="connsiteY2" fmla="*/ 670366 h 1747128"/>
              <a:gd name="connsiteX3" fmla="*/ 1861816 w 2386328"/>
              <a:gd name="connsiteY3" fmla="*/ 670366 h 1747128"/>
              <a:gd name="connsiteX4" fmla="*/ 1861816 w 2386328"/>
              <a:gd name="connsiteY4" fmla="*/ 1625208 h 1747128"/>
              <a:gd name="connsiteX5" fmla="*/ 0 w 2386328"/>
              <a:gd name="connsiteY5" fmla="*/ 1747128 h 1747128"/>
              <a:gd name="connsiteX6" fmla="*/ 528320 w 2386328"/>
              <a:gd name="connsiteY6" fmla="*/ 670366 h 1747128"/>
              <a:gd name="connsiteX7" fmla="*/ 3808 w 2386328"/>
              <a:gd name="connsiteY7" fmla="*/ 670366 h 1747128"/>
              <a:gd name="connsiteX0" fmla="*/ 0 w 2382520"/>
              <a:gd name="connsiteY0" fmla="*/ 670366 h 1752208"/>
              <a:gd name="connsiteX1" fmla="*/ 1191260 w 2382520"/>
              <a:gd name="connsiteY1" fmla="*/ 0 h 1752208"/>
              <a:gd name="connsiteX2" fmla="*/ 2382520 w 2382520"/>
              <a:gd name="connsiteY2" fmla="*/ 670366 h 1752208"/>
              <a:gd name="connsiteX3" fmla="*/ 1858008 w 2382520"/>
              <a:gd name="connsiteY3" fmla="*/ 670366 h 1752208"/>
              <a:gd name="connsiteX4" fmla="*/ 1858008 w 2382520"/>
              <a:gd name="connsiteY4" fmla="*/ 1625208 h 1752208"/>
              <a:gd name="connsiteX5" fmla="*/ 3812 w 2382520"/>
              <a:gd name="connsiteY5" fmla="*/ 1752208 h 1752208"/>
              <a:gd name="connsiteX6" fmla="*/ 524512 w 2382520"/>
              <a:gd name="connsiteY6" fmla="*/ 670366 h 1752208"/>
              <a:gd name="connsiteX7" fmla="*/ 0 w 2382520"/>
              <a:gd name="connsiteY7" fmla="*/ 670366 h 1752208"/>
              <a:gd name="connsiteX0" fmla="*/ 0 w 2386328"/>
              <a:gd name="connsiteY0" fmla="*/ 670366 h 1754748"/>
              <a:gd name="connsiteX1" fmla="*/ 1191260 w 2386328"/>
              <a:gd name="connsiteY1" fmla="*/ 0 h 1754748"/>
              <a:gd name="connsiteX2" fmla="*/ 2382520 w 2386328"/>
              <a:gd name="connsiteY2" fmla="*/ 670366 h 1754748"/>
              <a:gd name="connsiteX3" fmla="*/ 1858008 w 2386328"/>
              <a:gd name="connsiteY3" fmla="*/ 670366 h 1754748"/>
              <a:gd name="connsiteX4" fmla="*/ 2386328 w 2386328"/>
              <a:gd name="connsiteY4" fmla="*/ 1754748 h 1754748"/>
              <a:gd name="connsiteX5" fmla="*/ 3812 w 2386328"/>
              <a:gd name="connsiteY5" fmla="*/ 1752208 h 1754748"/>
              <a:gd name="connsiteX6" fmla="*/ 524512 w 2386328"/>
              <a:gd name="connsiteY6" fmla="*/ 670366 h 1754748"/>
              <a:gd name="connsiteX7" fmla="*/ 0 w 2386328"/>
              <a:gd name="connsiteY7" fmla="*/ 670366 h 1754748"/>
              <a:gd name="connsiteX0" fmla="*/ 0 w 2386328"/>
              <a:gd name="connsiteY0" fmla="*/ 670366 h 1754748"/>
              <a:gd name="connsiteX1" fmla="*/ 1191260 w 2386328"/>
              <a:gd name="connsiteY1" fmla="*/ 0 h 1754748"/>
              <a:gd name="connsiteX2" fmla="*/ 2382520 w 2386328"/>
              <a:gd name="connsiteY2" fmla="*/ 670366 h 1754748"/>
              <a:gd name="connsiteX3" fmla="*/ 1858008 w 2386328"/>
              <a:gd name="connsiteY3" fmla="*/ 670366 h 1754748"/>
              <a:gd name="connsiteX4" fmla="*/ 2386328 w 2386328"/>
              <a:gd name="connsiteY4" fmla="*/ 1754748 h 1754748"/>
              <a:gd name="connsiteX5" fmla="*/ 3812 w 2386328"/>
              <a:gd name="connsiteY5" fmla="*/ 1752208 h 1754748"/>
              <a:gd name="connsiteX6" fmla="*/ 524512 w 2386328"/>
              <a:gd name="connsiteY6" fmla="*/ 670366 h 1754748"/>
              <a:gd name="connsiteX7" fmla="*/ 0 w 2386328"/>
              <a:gd name="connsiteY7" fmla="*/ 670366 h 1754748"/>
              <a:gd name="connsiteX0" fmla="*/ 0 w 2386328"/>
              <a:gd name="connsiteY0" fmla="*/ 670366 h 1754748"/>
              <a:gd name="connsiteX1" fmla="*/ 1191260 w 2386328"/>
              <a:gd name="connsiteY1" fmla="*/ 0 h 1754748"/>
              <a:gd name="connsiteX2" fmla="*/ 2382520 w 2386328"/>
              <a:gd name="connsiteY2" fmla="*/ 670366 h 1754748"/>
              <a:gd name="connsiteX3" fmla="*/ 1858008 w 2386328"/>
              <a:gd name="connsiteY3" fmla="*/ 670366 h 1754748"/>
              <a:gd name="connsiteX4" fmla="*/ 2386328 w 2386328"/>
              <a:gd name="connsiteY4" fmla="*/ 1754748 h 1754748"/>
              <a:gd name="connsiteX5" fmla="*/ 3812 w 2386328"/>
              <a:gd name="connsiteY5" fmla="*/ 1752208 h 1754748"/>
              <a:gd name="connsiteX6" fmla="*/ 524512 w 2386328"/>
              <a:gd name="connsiteY6" fmla="*/ 670366 h 1754748"/>
              <a:gd name="connsiteX7" fmla="*/ 0 w 2386328"/>
              <a:gd name="connsiteY7" fmla="*/ 670366 h 1754748"/>
              <a:gd name="connsiteX0" fmla="*/ 0 w 2386328"/>
              <a:gd name="connsiteY0" fmla="*/ 670366 h 1754748"/>
              <a:gd name="connsiteX1" fmla="*/ 1191260 w 2386328"/>
              <a:gd name="connsiteY1" fmla="*/ 0 h 1754748"/>
              <a:gd name="connsiteX2" fmla="*/ 2382520 w 2386328"/>
              <a:gd name="connsiteY2" fmla="*/ 670366 h 1754748"/>
              <a:gd name="connsiteX3" fmla="*/ 1858008 w 2386328"/>
              <a:gd name="connsiteY3" fmla="*/ 670366 h 1754748"/>
              <a:gd name="connsiteX4" fmla="*/ 2386328 w 2386328"/>
              <a:gd name="connsiteY4" fmla="*/ 1754748 h 1754748"/>
              <a:gd name="connsiteX5" fmla="*/ 3812 w 2386328"/>
              <a:gd name="connsiteY5" fmla="*/ 1752208 h 1754748"/>
              <a:gd name="connsiteX6" fmla="*/ 524512 w 2386328"/>
              <a:gd name="connsiteY6" fmla="*/ 670366 h 1754748"/>
              <a:gd name="connsiteX7" fmla="*/ 0 w 2386328"/>
              <a:gd name="connsiteY7" fmla="*/ 670366 h 1754748"/>
              <a:gd name="connsiteX0" fmla="*/ 0 w 2386328"/>
              <a:gd name="connsiteY0" fmla="*/ 670366 h 1754748"/>
              <a:gd name="connsiteX1" fmla="*/ 1191260 w 2386328"/>
              <a:gd name="connsiteY1" fmla="*/ 0 h 1754748"/>
              <a:gd name="connsiteX2" fmla="*/ 2382520 w 2386328"/>
              <a:gd name="connsiteY2" fmla="*/ 670366 h 1754748"/>
              <a:gd name="connsiteX3" fmla="*/ 1858008 w 2386328"/>
              <a:gd name="connsiteY3" fmla="*/ 670366 h 1754748"/>
              <a:gd name="connsiteX4" fmla="*/ 2386328 w 2386328"/>
              <a:gd name="connsiteY4" fmla="*/ 1754748 h 1754748"/>
              <a:gd name="connsiteX5" fmla="*/ 3812 w 2386328"/>
              <a:gd name="connsiteY5" fmla="*/ 1752208 h 1754748"/>
              <a:gd name="connsiteX6" fmla="*/ 524512 w 2386328"/>
              <a:gd name="connsiteY6" fmla="*/ 670366 h 1754748"/>
              <a:gd name="connsiteX7" fmla="*/ 0 w 2386328"/>
              <a:gd name="connsiteY7" fmla="*/ 670366 h 1754748"/>
              <a:gd name="connsiteX0" fmla="*/ 0 w 2386328"/>
              <a:gd name="connsiteY0" fmla="*/ 670366 h 1754748"/>
              <a:gd name="connsiteX1" fmla="*/ 1191260 w 2386328"/>
              <a:gd name="connsiteY1" fmla="*/ 0 h 1754748"/>
              <a:gd name="connsiteX2" fmla="*/ 2382520 w 2386328"/>
              <a:gd name="connsiteY2" fmla="*/ 670366 h 1754748"/>
              <a:gd name="connsiteX3" fmla="*/ 1858008 w 2386328"/>
              <a:gd name="connsiteY3" fmla="*/ 670366 h 1754748"/>
              <a:gd name="connsiteX4" fmla="*/ 2386328 w 2386328"/>
              <a:gd name="connsiteY4" fmla="*/ 1754748 h 1754748"/>
              <a:gd name="connsiteX5" fmla="*/ 3812 w 2386328"/>
              <a:gd name="connsiteY5" fmla="*/ 1752208 h 1754748"/>
              <a:gd name="connsiteX6" fmla="*/ 524512 w 2386328"/>
              <a:gd name="connsiteY6" fmla="*/ 670366 h 1754748"/>
              <a:gd name="connsiteX7" fmla="*/ 0 w 2386328"/>
              <a:gd name="connsiteY7" fmla="*/ 670366 h 1754748"/>
              <a:gd name="connsiteX0" fmla="*/ 0 w 2386328"/>
              <a:gd name="connsiteY0" fmla="*/ 670366 h 1754748"/>
              <a:gd name="connsiteX1" fmla="*/ 1191260 w 2386328"/>
              <a:gd name="connsiteY1" fmla="*/ 0 h 1754748"/>
              <a:gd name="connsiteX2" fmla="*/ 2382520 w 2386328"/>
              <a:gd name="connsiteY2" fmla="*/ 670366 h 1754748"/>
              <a:gd name="connsiteX3" fmla="*/ 1858008 w 2386328"/>
              <a:gd name="connsiteY3" fmla="*/ 670366 h 1754748"/>
              <a:gd name="connsiteX4" fmla="*/ 2386328 w 2386328"/>
              <a:gd name="connsiteY4" fmla="*/ 1754748 h 1754748"/>
              <a:gd name="connsiteX5" fmla="*/ 3812 w 2386328"/>
              <a:gd name="connsiteY5" fmla="*/ 1752208 h 1754748"/>
              <a:gd name="connsiteX6" fmla="*/ 524512 w 2386328"/>
              <a:gd name="connsiteY6" fmla="*/ 670366 h 1754748"/>
              <a:gd name="connsiteX7" fmla="*/ 0 w 2386328"/>
              <a:gd name="connsiteY7" fmla="*/ 670366 h 1754748"/>
              <a:gd name="connsiteX0" fmla="*/ 0 w 2386328"/>
              <a:gd name="connsiteY0" fmla="*/ 670366 h 1754748"/>
              <a:gd name="connsiteX1" fmla="*/ 1191260 w 2386328"/>
              <a:gd name="connsiteY1" fmla="*/ 0 h 1754748"/>
              <a:gd name="connsiteX2" fmla="*/ 2382520 w 2386328"/>
              <a:gd name="connsiteY2" fmla="*/ 670366 h 1754748"/>
              <a:gd name="connsiteX3" fmla="*/ 1858008 w 2386328"/>
              <a:gd name="connsiteY3" fmla="*/ 670366 h 1754748"/>
              <a:gd name="connsiteX4" fmla="*/ 2386328 w 2386328"/>
              <a:gd name="connsiteY4" fmla="*/ 1754748 h 1754748"/>
              <a:gd name="connsiteX5" fmla="*/ 3812 w 2386328"/>
              <a:gd name="connsiteY5" fmla="*/ 1752208 h 1754748"/>
              <a:gd name="connsiteX6" fmla="*/ 524512 w 2386328"/>
              <a:gd name="connsiteY6" fmla="*/ 670366 h 1754748"/>
              <a:gd name="connsiteX7" fmla="*/ 0 w 2386328"/>
              <a:gd name="connsiteY7" fmla="*/ 670366 h 1754748"/>
              <a:gd name="connsiteX0" fmla="*/ 0 w 2386328"/>
              <a:gd name="connsiteY0" fmla="*/ 670366 h 1754748"/>
              <a:gd name="connsiteX1" fmla="*/ 1191260 w 2386328"/>
              <a:gd name="connsiteY1" fmla="*/ 0 h 1754748"/>
              <a:gd name="connsiteX2" fmla="*/ 2382520 w 2386328"/>
              <a:gd name="connsiteY2" fmla="*/ 670366 h 1754748"/>
              <a:gd name="connsiteX3" fmla="*/ 1858008 w 2386328"/>
              <a:gd name="connsiteY3" fmla="*/ 670366 h 1754748"/>
              <a:gd name="connsiteX4" fmla="*/ 2386328 w 2386328"/>
              <a:gd name="connsiteY4" fmla="*/ 1754748 h 1754748"/>
              <a:gd name="connsiteX5" fmla="*/ 3812 w 2386328"/>
              <a:gd name="connsiteY5" fmla="*/ 1752208 h 1754748"/>
              <a:gd name="connsiteX6" fmla="*/ 524512 w 2386328"/>
              <a:gd name="connsiteY6" fmla="*/ 670366 h 1754748"/>
              <a:gd name="connsiteX7" fmla="*/ 0 w 2386328"/>
              <a:gd name="connsiteY7" fmla="*/ 670366 h 1754748"/>
              <a:gd name="connsiteX0" fmla="*/ 0 w 2386328"/>
              <a:gd name="connsiteY0" fmla="*/ 670366 h 1754748"/>
              <a:gd name="connsiteX1" fmla="*/ 1191260 w 2386328"/>
              <a:gd name="connsiteY1" fmla="*/ 0 h 1754748"/>
              <a:gd name="connsiteX2" fmla="*/ 2382520 w 2386328"/>
              <a:gd name="connsiteY2" fmla="*/ 670366 h 1754748"/>
              <a:gd name="connsiteX3" fmla="*/ 1858008 w 2386328"/>
              <a:gd name="connsiteY3" fmla="*/ 670366 h 1754748"/>
              <a:gd name="connsiteX4" fmla="*/ 2386328 w 2386328"/>
              <a:gd name="connsiteY4" fmla="*/ 1754748 h 1754748"/>
              <a:gd name="connsiteX5" fmla="*/ 3812 w 2386328"/>
              <a:gd name="connsiteY5" fmla="*/ 1752208 h 1754748"/>
              <a:gd name="connsiteX6" fmla="*/ 524512 w 2386328"/>
              <a:gd name="connsiteY6" fmla="*/ 670366 h 1754748"/>
              <a:gd name="connsiteX7" fmla="*/ 0 w 2386328"/>
              <a:gd name="connsiteY7" fmla="*/ 670366 h 1754748"/>
              <a:gd name="connsiteX0" fmla="*/ 0 w 2386328"/>
              <a:gd name="connsiteY0" fmla="*/ 670366 h 1754748"/>
              <a:gd name="connsiteX1" fmla="*/ 1191260 w 2386328"/>
              <a:gd name="connsiteY1" fmla="*/ 0 h 1754748"/>
              <a:gd name="connsiteX2" fmla="*/ 2382520 w 2386328"/>
              <a:gd name="connsiteY2" fmla="*/ 670366 h 1754748"/>
              <a:gd name="connsiteX3" fmla="*/ 1858008 w 2386328"/>
              <a:gd name="connsiteY3" fmla="*/ 670366 h 1754748"/>
              <a:gd name="connsiteX4" fmla="*/ 2386328 w 2386328"/>
              <a:gd name="connsiteY4" fmla="*/ 1754748 h 1754748"/>
              <a:gd name="connsiteX5" fmla="*/ 3812 w 2386328"/>
              <a:gd name="connsiteY5" fmla="*/ 1752208 h 1754748"/>
              <a:gd name="connsiteX6" fmla="*/ 524512 w 2386328"/>
              <a:gd name="connsiteY6" fmla="*/ 670366 h 1754748"/>
              <a:gd name="connsiteX7" fmla="*/ 0 w 2386328"/>
              <a:gd name="connsiteY7" fmla="*/ 670366 h 1754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86328" h="1754748">
                <a:moveTo>
                  <a:pt x="0" y="670366"/>
                </a:moveTo>
                <a:lnTo>
                  <a:pt x="1191260" y="0"/>
                </a:lnTo>
                <a:lnTo>
                  <a:pt x="2382520" y="670366"/>
                </a:lnTo>
                <a:lnTo>
                  <a:pt x="1858008" y="670366"/>
                </a:lnTo>
                <a:cubicBezTo>
                  <a:pt x="1927435" y="1029287"/>
                  <a:pt x="2062901" y="1446627"/>
                  <a:pt x="2386328" y="1754748"/>
                </a:cubicBezTo>
                <a:lnTo>
                  <a:pt x="3812" y="1752208"/>
                </a:lnTo>
                <a:cubicBezTo>
                  <a:pt x="337399" y="1414454"/>
                  <a:pt x="453815" y="1045585"/>
                  <a:pt x="524512" y="670366"/>
                </a:cubicBezTo>
                <a:lnTo>
                  <a:pt x="0" y="670366"/>
                </a:lnTo>
                <a:close/>
              </a:path>
            </a:pathLst>
          </a:custGeom>
          <a:gradFill>
            <a:gsLst>
              <a:gs pos="0">
                <a:schemeClr val="accent3">
                  <a:alpha val="35000"/>
                </a:schemeClr>
              </a:gs>
              <a:gs pos="96000">
                <a:schemeClr val="accent3">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427454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03893201-E5E8-444E-9172-FF327BAD0077}"/>
              </a:ext>
            </a:extLst>
          </p:cNvPr>
          <p:cNvSpPr>
            <a:spLocks noGrp="1"/>
          </p:cNvSpPr>
          <p:nvPr>
            <p:ph type="body" sz="quarter" idx="10"/>
          </p:nvPr>
        </p:nvSpPr>
        <p:spPr>
          <a:xfrm>
            <a:off x="382543" y="328612"/>
            <a:ext cx="4778737" cy="459327"/>
          </a:xfrm>
        </p:spPr>
        <p:txBody>
          <a:bodyPr/>
          <a:lstStyle/>
          <a:p>
            <a:r>
              <a:rPr lang="zh-CN" altLang="en-US" dirty="0"/>
              <a:t>未来媒体的新成员</a:t>
            </a:r>
            <a:r>
              <a:rPr lang="en-US" altLang="zh-CN" dirty="0"/>
              <a:t>—</a:t>
            </a:r>
            <a:r>
              <a:rPr lang="zh-CN" altLang="en-US" dirty="0"/>
              <a:t>虚拟人</a:t>
            </a:r>
          </a:p>
        </p:txBody>
      </p:sp>
      <p:sp>
        <p:nvSpPr>
          <p:cNvPr id="3" name="不完整圆 2">
            <a:extLst>
              <a:ext uri="{FF2B5EF4-FFF2-40B4-BE49-F238E27FC236}">
                <a16:creationId xmlns:a16="http://schemas.microsoft.com/office/drawing/2014/main" id="{14609362-5974-434D-BA6F-C64F6529EB01}"/>
              </a:ext>
            </a:extLst>
          </p:cNvPr>
          <p:cNvSpPr/>
          <p:nvPr/>
        </p:nvSpPr>
        <p:spPr>
          <a:xfrm>
            <a:off x="10759440" y="2224627"/>
            <a:ext cx="2865120" cy="2865120"/>
          </a:xfrm>
          <a:prstGeom prst="pie">
            <a:avLst>
              <a:gd name="adj1" fmla="val 5353125"/>
              <a:gd name="adj2" fmla="val 1620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矩形: 圆顶角 4">
            <a:extLst>
              <a:ext uri="{FF2B5EF4-FFF2-40B4-BE49-F238E27FC236}">
                <a16:creationId xmlns:a16="http://schemas.microsoft.com/office/drawing/2014/main" id="{C11F5B8E-919D-46A6-9839-75D78E0316A8}"/>
              </a:ext>
            </a:extLst>
          </p:cNvPr>
          <p:cNvSpPr/>
          <p:nvPr/>
        </p:nvSpPr>
        <p:spPr>
          <a:xfrm rot="5400000">
            <a:off x="386080" y="1777793"/>
            <a:ext cx="2865120" cy="3637280"/>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弧形 5">
            <a:extLst>
              <a:ext uri="{FF2B5EF4-FFF2-40B4-BE49-F238E27FC236}">
                <a16:creationId xmlns:a16="http://schemas.microsoft.com/office/drawing/2014/main" id="{2B0096ED-36C3-49CB-AC1A-D8D383C8E9EF}"/>
              </a:ext>
            </a:extLst>
          </p:cNvPr>
          <p:cNvSpPr/>
          <p:nvPr/>
        </p:nvSpPr>
        <p:spPr>
          <a:xfrm flipH="1">
            <a:off x="10355580" y="1820767"/>
            <a:ext cx="3672840" cy="3672840"/>
          </a:xfrm>
          <a:prstGeom prst="arc">
            <a:avLst>
              <a:gd name="adj1" fmla="val 16200000"/>
              <a:gd name="adj2" fmla="val 5475292"/>
            </a:avLst>
          </a:prstGeom>
          <a:ln>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矩形: 圆顶角 6">
            <a:extLst>
              <a:ext uri="{FF2B5EF4-FFF2-40B4-BE49-F238E27FC236}">
                <a16:creationId xmlns:a16="http://schemas.microsoft.com/office/drawing/2014/main" id="{836670D3-AABB-413C-9B0C-5EF702226CD5}"/>
              </a:ext>
            </a:extLst>
          </p:cNvPr>
          <p:cNvSpPr/>
          <p:nvPr/>
        </p:nvSpPr>
        <p:spPr>
          <a:xfrm rot="5400000">
            <a:off x="236785" y="1611922"/>
            <a:ext cx="3495452" cy="3969023"/>
          </a:xfrm>
          <a:prstGeom prst="round2SameRect">
            <a:avLst>
              <a:gd name="adj1" fmla="val 50000"/>
              <a:gd name="adj2" fmla="val 0"/>
            </a:avLst>
          </a:prstGeom>
          <a:noFill/>
          <a:ln>
            <a:gradFill>
              <a:gsLst>
                <a:gs pos="0">
                  <a:schemeClr val="accent2"/>
                </a:gs>
                <a:gs pos="98000">
                  <a:schemeClr val="accent2">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a:extLst>
              <a:ext uri="{FF2B5EF4-FFF2-40B4-BE49-F238E27FC236}">
                <a16:creationId xmlns:a16="http://schemas.microsoft.com/office/drawing/2014/main" id="{B9DDF07C-4615-44F9-9EED-53ADB95004A7}"/>
              </a:ext>
            </a:extLst>
          </p:cNvPr>
          <p:cNvGrpSpPr/>
          <p:nvPr/>
        </p:nvGrpSpPr>
        <p:grpSpPr>
          <a:xfrm>
            <a:off x="4083907" y="1288826"/>
            <a:ext cx="1016826" cy="1016826"/>
            <a:chOff x="4083907" y="1288826"/>
            <a:chExt cx="1016826" cy="1016826"/>
          </a:xfrm>
        </p:grpSpPr>
        <p:sp>
          <p:nvSpPr>
            <p:cNvPr id="8" name="椭圆 7">
              <a:extLst>
                <a:ext uri="{FF2B5EF4-FFF2-40B4-BE49-F238E27FC236}">
                  <a16:creationId xmlns:a16="http://schemas.microsoft.com/office/drawing/2014/main" id="{7129D65B-0902-4863-8B60-97D73ED656EE}"/>
                </a:ext>
              </a:extLst>
            </p:cNvPr>
            <p:cNvSpPr/>
            <p:nvPr/>
          </p:nvSpPr>
          <p:spPr>
            <a:xfrm>
              <a:off x="4083907" y="1288826"/>
              <a:ext cx="1016826" cy="101682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0A51964A-A022-4D11-A8C7-B9F25171F9BB}"/>
                </a:ext>
              </a:extLst>
            </p:cNvPr>
            <p:cNvSpPr txBox="1"/>
            <p:nvPr/>
          </p:nvSpPr>
          <p:spPr>
            <a:xfrm>
              <a:off x="4269154" y="1432973"/>
              <a:ext cx="646331" cy="728533"/>
            </a:xfrm>
            <a:prstGeom prst="rect">
              <a:avLst/>
            </a:prstGeom>
            <a:noFill/>
          </p:spPr>
          <p:txBody>
            <a:bodyPr wrap="none" rtlCol="0">
              <a:spAutoFit/>
            </a:bodyPr>
            <a:lstStyle/>
            <a:p>
              <a:pPr algn="l" hangingPunct="0">
                <a:lnSpc>
                  <a:spcPct val="120000"/>
                </a:lnSpc>
              </a:pPr>
              <a:r>
                <a:rPr lang="zh-CN" altLang="en-US" b="1" dirty="0">
                  <a:solidFill>
                    <a:schemeClr val="bg1"/>
                  </a:solidFill>
                  <a:latin typeface="+mn-ea"/>
                </a:rPr>
                <a:t>技术</a:t>
              </a:r>
              <a:endParaRPr lang="en-US" altLang="zh-CN" b="1" dirty="0">
                <a:solidFill>
                  <a:schemeClr val="bg1"/>
                </a:solidFill>
                <a:latin typeface="+mn-ea"/>
              </a:endParaRPr>
            </a:p>
            <a:p>
              <a:pPr algn="l" hangingPunct="0">
                <a:lnSpc>
                  <a:spcPct val="120000"/>
                </a:lnSpc>
              </a:pPr>
              <a:r>
                <a:rPr lang="zh-CN" altLang="en-US" b="1" dirty="0">
                  <a:solidFill>
                    <a:schemeClr val="bg1"/>
                  </a:solidFill>
                  <a:latin typeface="+mn-ea"/>
                </a:rPr>
                <a:t>驱动</a:t>
              </a:r>
            </a:p>
          </p:txBody>
        </p:sp>
      </p:grpSp>
      <p:sp>
        <p:nvSpPr>
          <p:cNvPr id="10" name="文本框 9">
            <a:extLst>
              <a:ext uri="{FF2B5EF4-FFF2-40B4-BE49-F238E27FC236}">
                <a16:creationId xmlns:a16="http://schemas.microsoft.com/office/drawing/2014/main" id="{5A04ABAF-B8E5-4F84-83F9-4AA19ADF226E}"/>
              </a:ext>
            </a:extLst>
          </p:cNvPr>
          <p:cNvSpPr txBox="1"/>
          <p:nvPr/>
        </p:nvSpPr>
        <p:spPr>
          <a:xfrm>
            <a:off x="5193189" y="1320378"/>
            <a:ext cx="1005403" cy="953723"/>
          </a:xfrm>
          <a:prstGeom prst="rect">
            <a:avLst/>
          </a:prstGeom>
          <a:noFill/>
        </p:spPr>
        <p:txBody>
          <a:bodyPr wrap="none" rtlCol="0">
            <a:spAutoFit/>
          </a:bodyPr>
          <a:lstStyle/>
          <a:p>
            <a:pPr algn="l" hangingPunct="0">
              <a:lnSpc>
                <a:spcPct val="120000"/>
              </a:lnSpc>
            </a:pPr>
            <a:r>
              <a:rPr lang="zh-CN" altLang="en-US" sz="1600" dirty="0">
                <a:latin typeface="+mn-ea"/>
              </a:rPr>
              <a:t>虚拟助手</a:t>
            </a:r>
            <a:endParaRPr lang="en-US" altLang="zh-CN" sz="1600" dirty="0">
              <a:latin typeface="+mn-ea"/>
            </a:endParaRPr>
          </a:p>
          <a:p>
            <a:pPr algn="l" hangingPunct="0">
              <a:lnSpc>
                <a:spcPct val="120000"/>
              </a:lnSpc>
            </a:pPr>
            <a:r>
              <a:rPr lang="zh-CN" altLang="en-US" sz="1600" dirty="0">
                <a:latin typeface="+mn-ea"/>
              </a:rPr>
              <a:t>虚拟导游</a:t>
            </a:r>
            <a:endParaRPr lang="en-US" altLang="zh-CN" sz="1600" dirty="0">
              <a:latin typeface="+mn-ea"/>
            </a:endParaRPr>
          </a:p>
          <a:p>
            <a:pPr algn="l" hangingPunct="0">
              <a:lnSpc>
                <a:spcPct val="120000"/>
              </a:lnSpc>
            </a:pPr>
            <a:r>
              <a:rPr lang="zh-CN" altLang="en-US" sz="1600" dirty="0">
                <a:latin typeface="+mn-ea"/>
              </a:rPr>
              <a:t>虚拟客服</a:t>
            </a:r>
          </a:p>
        </p:txBody>
      </p:sp>
      <p:grpSp>
        <p:nvGrpSpPr>
          <p:cNvPr id="41" name="组合 40">
            <a:extLst>
              <a:ext uri="{FF2B5EF4-FFF2-40B4-BE49-F238E27FC236}">
                <a16:creationId xmlns:a16="http://schemas.microsoft.com/office/drawing/2014/main" id="{F9D966D4-18D6-49FE-B816-C57554E4B77F}"/>
              </a:ext>
            </a:extLst>
          </p:cNvPr>
          <p:cNvGrpSpPr/>
          <p:nvPr/>
        </p:nvGrpSpPr>
        <p:grpSpPr>
          <a:xfrm>
            <a:off x="4642707" y="3088020"/>
            <a:ext cx="1016826" cy="1016826"/>
            <a:chOff x="4642707" y="3088020"/>
            <a:chExt cx="1016826" cy="1016826"/>
          </a:xfrm>
        </p:grpSpPr>
        <p:sp>
          <p:nvSpPr>
            <p:cNvPr id="11" name="椭圆 10">
              <a:extLst>
                <a:ext uri="{FF2B5EF4-FFF2-40B4-BE49-F238E27FC236}">
                  <a16:creationId xmlns:a16="http://schemas.microsoft.com/office/drawing/2014/main" id="{EFCD7914-15D4-4BA6-B1DB-AA8BA802A09B}"/>
                </a:ext>
              </a:extLst>
            </p:cNvPr>
            <p:cNvSpPr/>
            <p:nvPr/>
          </p:nvSpPr>
          <p:spPr>
            <a:xfrm>
              <a:off x="4642707" y="3088020"/>
              <a:ext cx="1016826" cy="101682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98215E14-3EF3-4239-A12D-7E9B92D75529}"/>
                </a:ext>
              </a:extLst>
            </p:cNvPr>
            <p:cNvSpPr txBox="1"/>
            <p:nvPr/>
          </p:nvSpPr>
          <p:spPr>
            <a:xfrm>
              <a:off x="4827954" y="3232167"/>
              <a:ext cx="646331" cy="728533"/>
            </a:xfrm>
            <a:prstGeom prst="rect">
              <a:avLst/>
            </a:prstGeom>
            <a:noFill/>
          </p:spPr>
          <p:txBody>
            <a:bodyPr wrap="none" rtlCol="0">
              <a:spAutoFit/>
            </a:bodyPr>
            <a:lstStyle/>
            <a:p>
              <a:pPr algn="l" hangingPunct="0">
                <a:lnSpc>
                  <a:spcPct val="120000"/>
                </a:lnSpc>
              </a:pPr>
              <a:r>
                <a:rPr lang="zh-CN" altLang="en-US" b="1" dirty="0">
                  <a:solidFill>
                    <a:schemeClr val="bg1"/>
                  </a:solidFill>
                  <a:latin typeface="+mn-ea"/>
                </a:rPr>
                <a:t>价值</a:t>
              </a:r>
              <a:endParaRPr lang="en-US" altLang="zh-CN" b="1" dirty="0">
                <a:solidFill>
                  <a:schemeClr val="bg1"/>
                </a:solidFill>
                <a:latin typeface="+mn-ea"/>
              </a:endParaRPr>
            </a:p>
            <a:p>
              <a:pPr algn="l" hangingPunct="0">
                <a:lnSpc>
                  <a:spcPct val="120000"/>
                </a:lnSpc>
              </a:pPr>
              <a:r>
                <a:rPr lang="zh-CN" altLang="en-US" b="1" dirty="0">
                  <a:solidFill>
                    <a:schemeClr val="bg1"/>
                  </a:solidFill>
                  <a:latin typeface="+mn-ea"/>
                </a:rPr>
                <a:t>驱动</a:t>
              </a:r>
            </a:p>
          </p:txBody>
        </p:sp>
      </p:grpSp>
      <p:sp>
        <p:nvSpPr>
          <p:cNvPr id="13" name="文本框 12">
            <a:extLst>
              <a:ext uri="{FF2B5EF4-FFF2-40B4-BE49-F238E27FC236}">
                <a16:creationId xmlns:a16="http://schemas.microsoft.com/office/drawing/2014/main" id="{BCEFB00C-B736-4C59-B967-E7DB39F41B02}"/>
              </a:ext>
            </a:extLst>
          </p:cNvPr>
          <p:cNvSpPr txBox="1"/>
          <p:nvPr/>
        </p:nvSpPr>
        <p:spPr>
          <a:xfrm>
            <a:off x="5751989" y="3119572"/>
            <a:ext cx="1005403" cy="953723"/>
          </a:xfrm>
          <a:prstGeom prst="rect">
            <a:avLst/>
          </a:prstGeom>
          <a:noFill/>
        </p:spPr>
        <p:txBody>
          <a:bodyPr wrap="none" rtlCol="0">
            <a:spAutoFit/>
          </a:bodyPr>
          <a:lstStyle/>
          <a:p>
            <a:pPr algn="l" hangingPunct="0">
              <a:lnSpc>
                <a:spcPct val="120000"/>
              </a:lnSpc>
            </a:pPr>
            <a:r>
              <a:rPr lang="zh-CN" altLang="en-US" sz="1600" dirty="0">
                <a:latin typeface="+mn-ea"/>
              </a:rPr>
              <a:t>虚拟主播</a:t>
            </a:r>
            <a:endParaRPr lang="en-US" altLang="zh-CN" sz="1600" dirty="0">
              <a:latin typeface="+mn-ea"/>
            </a:endParaRPr>
          </a:p>
          <a:p>
            <a:pPr algn="l" hangingPunct="0">
              <a:lnSpc>
                <a:spcPct val="120000"/>
              </a:lnSpc>
            </a:pPr>
            <a:r>
              <a:rPr lang="zh-CN" altLang="en-US" sz="1600" dirty="0">
                <a:latin typeface="+mn-ea"/>
              </a:rPr>
              <a:t>虚拟教师</a:t>
            </a:r>
            <a:endParaRPr lang="en-US" altLang="zh-CN" sz="1600" dirty="0">
              <a:latin typeface="+mn-ea"/>
            </a:endParaRPr>
          </a:p>
          <a:p>
            <a:pPr algn="l" hangingPunct="0">
              <a:lnSpc>
                <a:spcPct val="120000"/>
              </a:lnSpc>
            </a:pPr>
            <a:r>
              <a:rPr lang="zh-CN" altLang="en-US" sz="1600" dirty="0">
                <a:latin typeface="+mn-ea"/>
              </a:rPr>
              <a:t>虚拟偶像</a:t>
            </a:r>
          </a:p>
        </p:txBody>
      </p:sp>
      <p:grpSp>
        <p:nvGrpSpPr>
          <p:cNvPr id="42" name="组合 41">
            <a:extLst>
              <a:ext uri="{FF2B5EF4-FFF2-40B4-BE49-F238E27FC236}">
                <a16:creationId xmlns:a16="http://schemas.microsoft.com/office/drawing/2014/main" id="{2938FDCD-E7A3-46A9-BE5B-559F1D5B980B}"/>
              </a:ext>
            </a:extLst>
          </p:cNvPr>
          <p:cNvGrpSpPr/>
          <p:nvPr/>
        </p:nvGrpSpPr>
        <p:grpSpPr>
          <a:xfrm>
            <a:off x="4083907" y="4947507"/>
            <a:ext cx="1016826" cy="1016826"/>
            <a:chOff x="4083907" y="4947507"/>
            <a:chExt cx="1016826" cy="1016826"/>
          </a:xfrm>
        </p:grpSpPr>
        <p:sp>
          <p:nvSpPr>
            <p:cNvPr id="14" name="椭圆 13">
              <a:extLst>
                <a:ext uri="{FF2B5EF4-FFF2-40B4-BE49-F238E27FC236}">
                  <a16:creationId xmlns:a16="http://schemas.microsoft.com/office/drawing/2014/main" id="{BD69E751-8D87-4A6B-9A39-A366655C860E}"/>
                </a:ext>
              </a:extLst>
            </p:cNvPr>
            <p:cNvSpPr/>
            <p:nvPr/>
          </p:nvSpPr>
          <p:spPr>
            <a:xfrm>
              <a:off x="4083907" y="4947507"/>
              <a:ext cx="1016826" cy="101682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6410A9BF-875D-4589-BE33-7BA94F12CD45}"/>
                </a:ext>
              </a:extLst>
            </p:cNvPr>
            <p:cNvSpPr txBox="1"/>
            <p:nvPr/>
          </p:nvSpPr>
          <p:spPr>
            <a:xfrm>
              <a:off x="4269154" y="5091654"/>
              <a:ext cx="646331" cy="728533"/>
            </a:xfrm>
            <a:prstGeom prst="rect">
              <a:avLst/>
            </a:prstGeom>
            <a:noFill/>
          </p:spPr>
          <p:txBody>
            <a:bodyPr wrap="none" rtlCol="0">
              <a:spAutoFit/>
            </a:bodyPr>
            <a:lstStyle/>
            <a:p>
              <a:pPr algn="l" hangingPunct="0">
                <a:lnSpc>
                  <a:spcPct val="120000"/>
                </a:lnSpc>
              </a:pPr>
              <a:r>
                <a:rPr lang="zh-CN" altLang="en-US" b="1" dirty="0">
                  <a:solidFill>
                    <a:schemeClr val="bg1"/>
                  </a:solidFill>
                  <a:latin typeface="+mn-ea"/>
                </a:rPr>
                <a:t>价值</a:t>
              </a:r>
              <a:endParaRPr lang="en-US" altLang="zh-CN" b="1" dirty="0">
                <a:solidFill>
                  <a:schemeClr val="bg1"/>
                </a:solidFill>
                <a:latin typeface="+mn-ea"/>
              </a:endParaRPr>
            </a:p>
            <a:p>
              <a:pPr algn="l" hangingPunct="0">
                <a:lnSpc>
                  <a:spcPct val="120000"/>
                </a:lnSpc>
              </a:pPr>
              <a:r>
                <a:rPr lang="zh-CN" altLang="en-US" b="1" dirty="0">
                  <a:solidFill>
                    <a:schemeClr val="bg1"/>
                  </a:solidFill>
                  <a:latin typeface="+mn-ea"/>
                </a:rPr>
                <a:t>驱动</a:t>
              </a:r>
            </a:p>
          </p:txBody>
        </p:sp>
      </p:grpSp>
      <p:sp>
        <p:nvSpPr>
          <p:cNvPr id="16" name="文本框 15">
            <a:extLst>
              <a:ext uri="{FF2B5EF4-FFF2-40B4-BE49-F238E27FC236}">
                <a16:creationId xmlns:a16="http://schemas.microsoft.com/office/drawing/2014/main" id="{B573CED0-1179-4D6F-8C02-D0F3E615B913}"/>
              </a:ext>
            </a:extLst>
          </p:cNvPr>
          <p:cNvSpPr txBox="1"/>
          <p:nvPr/>
        </p:nvSpPr>
        <p:spPr>
          <a:xfrm>
            <a:off x="5193189" y="4979059"/>
            <a:ext cx="1005403" cy="953723"/>
          </a:xfrm>
          <a:prstGeom prst="rect">
            <a:avLst/>
          </a:prstGeom>
          <a:noFill/>
        </p:spPr>
        <p:txBody>
          <a:bodyPr wrap="none" rtlCol="0">
            <a:spAutoFit/>
          </a:bodyPr>
          <a:lstStyle/>
          <a:p>
            <a:pPr algn="l" hangingPunct="0">
              <a:lnSpc>
                <a:spcPct val="120000"/>
              </a:lnSpc>
            </a:pPr>
            <a:r>
              <a:rPr lang="zh-CN" altLang="en-US" sz="1600" dirty="0">
                <a:latin typeface="+mn-ea"/>
              </a:rPr>
              <a:t>虚拟主播</a:t>
            </a:r>
            <a:endParaRPr lang="en-US" altLang="zh-CN" sz="1600" dirty="0">
              <a:latin typeface="+mn-ea"/>
            </a:endParaRPr>
          </a:p>
          <a:p>
            <a:pPr algn="l" hangingPunct="0">
              <a:lnSpc>
                <a:spcPct val="120000"/>
              </a:lnSpc>
            </a:pPr>
            <a:r>
              <a:rPr lang="zh-CN" altLang="en-US" sz="1600" dirty="0">
                <a:latin typeface="+mn-ea"/>
              </a:rPr>
              <a:t>虚拟教师</a:t>
            </a:r>
            <a:endParaRPr lang="en-US" altLang="zh-CN" sz="1600" dirty="0">
              <a:latin typeface="+mn-ea"/>
            </a:endParaRPr>
          </a:p>
          <a:p>
            <a:pPr algn="l" hangingPunct="0">
              <a:lnSpc>
                <a:spcPct val="120000"/>
              </a:lnSpc>
            </a:pPr>
            <a:r>
              <a:rPr lang="zh-CN" altLang="en-US" sz="1600" dirty="0">
                <a:latin typeface="+mn-ea"/>
              </a:rPr>
              <a:t>虚拟偶像</a:t>
            </a:r>
          </a:p>
        </p:txBody>
      </p:sp>
      <p:sp>
        <p:nvSpPr>
          <p:cNvPr id="18" name="任意多边形: 形状 17">
            <a:extLst>
              <a:ext uri="{FF2B5EF4-FFF2-40B4-BE49-F238E27FC236}">
                <a16:creationId xmlns:a16="http://schemas.microsoft.com/office/drawing/2014/main" id="{EA67D2ED-DB73-487C-9AA7-63671CA1BC6E}"/>
              </a:ext>
            </a:extLst>
          </p:cNvPr>
          <p:cNvSpPr/>
          <p:nvPr/>
        </p:nvSpPr>
        <p:spPr>
          <a:xfrm>
            <a:off x="3194684" y="1798320"/>
            <a:ext cx="889635" cy="353060"/>
          </a:xfrm>
          <a:custGeom>
            <a:avLst/>
            <a:gdLst>
              <a:gd name="connsiteX0" fmla="*/ 853440 w 853440"/>
              <a:gd name="connsiteY0" fmla="*/ 0 h 314960"/>
              <a:gd name="connsiteX1" fmla="*/ 314960 w 853440"/>
              <a:gd name="connsiteY1" fmla="*/ 0 h 314960"/>
              <a:gd name="connsiteX2" fmla="*/ 0 w 853440"/>
              <a:gd name="connsiteY2" fmla="*/ 314960 h 314960"/>
              <a:gd name="connsiteX0" fmla="*/ 889635 w 889635"/>
              <a:gd name="connsiteY0" fmla="*/ 0 h 353060"/>
              <a:gd name="connsiteX1" fmla="*/ 351155 w 889635"/>
              <a:gd name="connsiteY1" fmla="*/ 0 h 353060"/>
              <a:gd name="connsiteX2" fmla="*/ 0 w 889635"/>
              <a:gd name="connsiteY2" fmla="*/ 353060 h 353060"/>
            </a:gdLst>
            <a:ahLst/>
            <a:cxnLst>
              <a:cxn ang="0">
                <a:pos x="connsiteX0" y="connsiteY0"/>
              </a:cxn>
              <a:cxn ang="0">
                <a:pos x="connsiteX1" y="connsiteY1"/>
              </a:cxn>
              <a:cxn ang="0">
                <a:pos x="connsiteX2" y="connsiteY2"/>
              </a:cxn>
            </a:cxnLst>
            <a:rect l="l" t="t" r="r" b="b"/>
            <a:pathLst>
              <a:path w="889635" h="353060">
                <a:moveTo>
                  <a:pt x="889635" y="0"/>
                </a:moveTo>
                <a:lnTo>
                  <a:pt x="351155" y="0"/>
                </a:lnTo>
                <a:lnTo>
                  <a:pt x="0" y="353060"/>
                </a:lnTo>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a:extLst>
              <a:ext uri="{FF2B5EF4-FFF2-40B4-BE49-F238E27FC236}">
                <a16:creationId xmlns:a16="http://schemas.microsoft.com/office/drawing/2014/main" id="{8A2C19B8-25D6-42AA-B841-3E104B8F26ED}"/>
              </a:ext>
            </a:extLst>
          </p:cNvPr>
          <p:cNvCxnSpPr>
            <a:cxnSpLocks/>
            <a:endCxn id="11" idx="2"/>
          </p:cNvCxnSpPr>
          <p:nvPr/>
        </p:nvCxnSpPr>
        <p:spPr>
          <a:xfrm>
            <a:off x="3969023" y="3594321"/>
            <a:ext cx="673684" cy="2112"/>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任意多边形: 形状 22">
            <a:extLst>
              <a:ext uri="{FF2B5EF4-FFF2-40B4-BE49-F238E27FC236}">
                <a16:creationId xmlns:a16="http://schemas.microsoft.com/office/drawing/2014/main" id="{48A6117C-F4C0-443C-AE57-77C09353E86C}"/>
              </a:ext>
            </a:extLst>
          </p:cNvPr>
          <p:cNvSpPr/>
          <p:nvPr/>
        </p:nvSpPr>
        <p:spPr>
          <a:xfrm flipV="1">
            <a:off x="3125400" y="5099857"/>
            <a:ext cx="969645" cy="368300"/>
          </a:xfrm>
          <a:custGeom>
            <a:avLst/>
            <a:gdLst>
              <a:gd name="connsiteX0" fmla="*/ 853440 w 853440"/>
              <a:gd name="connsiteY0" fmla="*/ 0 h 314960"/>
              <a:gd name="connsiteX1" fmla="*/ 314960 w 853440"/>
              <a:gd name="connsiteY1" fmla="*/ 0 h 314960"/>
              <a:gd name="connsiteX2" fmla="*/ 0 w 853440"/>
              <a:gd name="connsiteY2" fmla="*/ 314960 h 314960"/>
              <a:gd name="connsiteX0" fmla="*/ 889635 w 889635"/>
              <a:gd name="connsiteY0" fmla="*/ 0 h 353060"/>
              <a:gd name="connsiteX1" fmla="*/ 351155 w 889635"/>
              <a:gd name="connsiteY1" fmla="*/ 0 h 353060"/>
              <a:gd name="connsiteX2" fmla="*/ 0 w 889635"/>
              <a:gd name="connsiteY2" fmla="*/ 353060 h 353060"/>
              <a:gd name="connsiteX0" fmla="*/ 958215 w 958215"/>
              <a:gd name="connsiteY0" fmla="*/ 0 h 354965"/>
              <a:gd name="connsiteX1" fmla="*/ 351155 w 958215"/>
              <a:gd name="connsiteY1" fmla="*/ 1905 h 354965"/>
              <a:gd name="connsiteX2" fmla="*/ 0 w 958215"/>
              <a:gd name="connsiteY2" fmla="*/ 354965 h 354965"/>
              <a:gd name="connsiteX0" fmla="*/ 969645 w 969645"/>
              <a:gd name="connsiteY0" fmla="*/ 0 h 368300"/>
              <a:gd name="connsiteX1" fmla="*/ 362585 w 969645"/>
              <a:gd name="connsiteY1" fmla="*/ 1905 h 368300"/>
              <a:gd name="connsiteX2" fmla="*/ 0 w 969645"/>
              <a:gd name="connsiteY2" fmla="*/ 368300 h 368300"/>
            </a:gdLst>
            <a:ahLst/>
            <a:cxnLst>
              <a:cxn ang="0">
                <a:pos x="connsiteX0" y="connsiteY0"/>
              </a:cxn>
              <a:cxn ang="0">
                <a:pos x="connsiteX1" y="connsiteY1"/>
              </a:cxn>
              <a:cxn ang="0">
                <a:pos x="connsiteX2" y="connsiteY2"/>
              </a:cxn>
            </a:cxnLst>
            <a:rect l="l" t="t" r="r" b="b"/>
            <a:pathLst>
              <a:path w="969645" h="368300">
                <a:moveTo>
                  <a:pt x="969645" y="0"/>
                </a:moveTo>
                <a:lnTo>
                  <a:pt x="362585" y="1905"/>
                </a:lnTo>
                <a:lnTo>
                  <a:pt x="0" y="368300"/>
                </a:lnTo>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a:extLst>
              <a:ext uri="{FF2B5EF4-FFF2-40B4-BE49-F238E27FC236}">
                <a16:creationId xmlns:a16="http://schemas.microsoft.com/office/drawing/2014/main" id="{87670769-FAD1-453B-8A06-61B0F4E394B1}"/>
              </a:ext>
            </a:extLst>
          </p:cNvPr>
          <p:cNvGrpSpPr/>
          <p:nvPr/>
        </p:nvGrpSpPr>
        <p:grpSpPr>
          <a:xfrm>
            <a:off x="8354625" y="1436515"/>
            <a:ext cx="1917184" cy="535855"/>
            <a:chOff x="7917084" y="1436515"/>
            <a:chExt cx="1917184" cy="535855"/>
          </a:xfrm>
        </p:grpSpPr>
        <p:sp>
          <p:nvSpPr>
            <p:cNvPr id="28" name="矩形: 圆角 27">
              <a:extLst>
                <a:ext uri="{FF2B5EF4-FFF2-40B4-BE49-F238E27FC236}">
                  <a16:creationId xmlns:a16="http://schemas.microsoft.com/office/drawing/2014/main" id="{490113BE-0E69-458E-AE30-36190DF407A5}"/>
                </a:ext>
              </a:extLst>
            </p:cNvPr>
            <p:cNvSpPr/>
            <p:nvPr/>
          </p:nvSpPr>
          <p:spPr>
            <a:xfrm>
              <a:off x="7917084" y="1436515"/>
              <a:ext cx="1917184" cy="535855"/>
            </a:xfrm>
            <a:prstGeom prst="roundRect">
              <a:avLst>
                <a:gd name="adj" fmla="val 50000"/>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a:extLst>
                <a:ext uri="{FF2B5EF4-FFF2-40B4-BE49-F238E27FC236}">
                  <a16:creationId xmlns:a16="http://schemas.microsoft.com/office/drawing/2014/main" id="{D2571F31-9F73-42F0-8E82-C71F8B26602F}"/>
                </a:ext>
              </a:extLst>
            </p:cNvPr>
            <p:cNvSpPr txBox="1"/>
            <p:nvPr/>
          </p:nvSpPr>
          <p:spPr>
            <a:xfrm>
              <a:off x="8206262" y="1506375"/>
              <a:ext cx="1338828" cy="396134"/>
            </a:xfrm>
            <a:prstGeom prst="rect">
              <a:avLst/>
            </a:prstGeom>
            <a:noFill/>
          </p:spPr>
          <p:txBody>
            <a:bodyPr wrap="none" rtlCol="0">
              <a:spAutoFit/>
            </a:bodyPr>
            <a:lstStyle/>
            <a:p>
              <a:pPr algn="l" hangingPunct="0">
                <a:lnSpc>
                  <a:spcPct val="120000"/>
                </a:lnSpc>
              </a:pPr>
              <a:r>
                <a:rPr lang="zh-CN" altLang="en-US" dirty="0"/>
                <a:t>真实沉浸感</a:t>
              </a:r>
            </a:p>
          </p:txBody>
        </p:sp>
      </p:grpSp>
      <p:grpSp>
        <p:nvGrpSpPr>
          <p:cNvPr id="37" name="组合 36">
            <a:extLst>
              <a:ext uri="{FF2B5EF4-FFF2-40B4-BE49-F238E27FC236}">
                <a16:creationId xmlns:a16="http://schemas.microsoft.com/office/drawing/2014/main" id="{A8733FD3-192A-42E3-9A6D-BB1ABC2E754D}"/>
              </a:ext>
            </a:extLst>
          </p:cNvPr>
          <p:cNvGrpSpPr/>
          <p:nvPr/>
        </p:nvGrpSpPr>
        <p:grpSpPr>
          <a:xfrm>
            <a:off x="7816681" y="2719121"/>
            <a:ext cx="1917184" cy="535855"/>
            <a:chOff x="8001054" y="2622026"/>
            <a:chExt cx="1917184" cy="535855"/>
          </a:xfrm>
        </p:grpSpPr>
        <p:sp>
          <p:nvSpPr>
            <p:cNvPr id="30" name="矩形: 圆角 29">
              <a:extLst>
                <a:ext uri="{FF2B5EF4-FFF2-40B4-BE49-F238E27FC236}">
                  <a16:creationId xmlns:a16="http://schemas.microsoft.com/office/drawing/2014/main" id="{FAB53870-BF55-4303-A182-FF2BF82DFC4F}"/>
                </a:ext>
              </a:extLst>
            </p:cNvPr>
            <p:cNvSpPr/>
            <p:nvPr/>
          </p:nvSpPr>
          <p:spPr>
            <a:xfrm>
              <a:off x="8001054" y="2622026"/>
              <a:ext cx="1917184" cy="535855"/>
            </a:xfrm>
            <a:prstGeom prst="roundRect">
              <a:avLst>
                <a:gd name="adj" fmla="val 50000"/>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id="{861E7F62-ACC6-49AE-ABA2-FE018E8D8975}"/>
                </a:ext>
              </a:extLst>
            </p:cNvPr>
            <p:cNvSpPr txBox="1"/>
            <p:nvPr/>
          </p:nvSpPr>
          <p:spPr>
            <a:xfrm>
              <a:off x="8290232" y="2691886"/>
              <a:ext cx="1338828" cy="396134"/>
            </a:xfrm>
            <a:prstGeom prst="rect">
              <a:avLst/>
            </a:prstGeom>
            <a:noFill/>
          </p:spPr>
          <p:txBody>
            <a:bodyPr wrap="none" rtlCol="0">
              <a:spAutoFit/>
            </a:bodyPr>
            <a:lstStyle/>
            <a:p>
              <a:pPr algn="l" hangingPunct="0">
                <a:lnSpc>
                  <a:spcPct val="120000"/>
                </a:lnSpc>
              </a:pPr>
              <a:r>
                <a:rPr lang="zh-CN" altLang="en-US" dirty="0"/>
                <a:t>交互情感性</a:t>
              </a:r>
            </a:p>
          </p:txBody>
        </p:sp>
      </p:grpSp>
      <p:grpSp>
        <p:nvGrpSpPr>
          <p:cNvPr id="38" name="组合 37">
            <a:extLst>
              <a:ext uri="{FF2B5EF4-FFF2-40B4-BE49-F238E27FC236}">
                <a16:creationId xmlns:a16="http://schemas.microsoft.com/office/drawing/2014/main" id="{AF65F0B3-6E6C-49BB-8304-547B1A6C6CB5}"/>
              </a:ext>
            </a:extLst>
          </p:cNvPr>
          <p:cNvGrpSpPr/>
          <p:nvPr/>
        </p:nvGrpSpPr>
        <p:grpSpPr>
          <a:xfrm>
            <a:off x="7816681" y="4001727"/>
            <a:ext cx="1917184" cy="535855"/>
            <a:chOff x="8085024" y="3807537"/>
            <a:chExt cx="1917184" cy="535855"/>
          </a:xfrm>
        </p:grpSpPr>
        <p:sp>
          <p:nvSpPr>
            <p:cNvPr id="32" name="矩形: 圆角 31">
              <a:extLst>
                <a:ext uri="{FF2B5EF4-FFF2-40B4-BE49-F238E27FC236}">
                  <a16:creationId xmlns:a16="http://schemas.microsoft.com/office/drawing/2014/main" id="{26CC2986-66C8-45DC-A3CE-3BCB7861FD16}"/>
                </a:ext>
              </a:extLst>
            </p:cNvPr>
            <p:cNvSpPr/>
            <p:nvPr/>
          </p:nvSpPr>
          <p:spPr>
            <a:xfrm>
              <a:off x="8085024" y="3807537"/>
              <a:ext cx="1917184" cy="535855"/>
            </a:xfrm>
            <a:prstGeom prst="roundRect">
              <a:avLst>
                <a:gd name="adj" fmla="val 50000"/>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id="{29D2E9A4-9A91-4286-8061-B404767CCEA9}"/>
                </a:ext>
              </a:extLst>
            </p:cNvPr>
            <p:cNvSpPr txBox="1"/>
            <p:nvPr/>
          </p:nvSpPr>
          <p:spPr>
            <a:xfrm>
              <a:off x="8374202" y="3877397"/>
              <a:ext cx="1338828" cy="396134"/>
            </a:xfrm>
            <a:prstGeom prst="rect">
              <a:avLst/>
            </a:prstGeom>
            <a:noFill/>
          </p:spPr>
          <p:txBody>
            <a:bodyPr wrap="none" rtlCol="0">
              <a:spAutoFit/>
            </a:bodyPr>
            <a:lstStyle/>
            <a:p>
              <a:pPr algn="l" hangingPunct="0">
                <a:lnSpc>
                  <a:spcPct val="120000"/>
                </a:lnSpc>
              </a:pPr>
              <a:r>
                <a:rPr lang="zh-CN" altLang="en-US" dirty="0"/>
                <a:t>实时交互性</a:t>
              </a:r>
            </a:p>
          </p:txBody>
        </p:sp>
      </p:grpSp>
      <p:grpSp>
        <p:nvGrpSpPr>
          <p:cNvPr id="39" name="组合 38">
            <a:extLst>
              <a:ext uri="{FF2B5EF4-FFF2-40B4-BE49-F238E27FC236}">
                <a16:creationId xmlns:a16="http://schemas.microsoft.com/office/drawing/2014/main" id="{5F1FFEBC-8DC0-4F56-AADB-5D3F67444A1E}"/>
              </a:ext>
            </a:extLst>
          </p:cNvPr>
          <p:cNvGrpSpPr/>
          <p:nvPr/>
        </p:nvGrpSpPr>
        <p:grpSpPr>
          <a:xfrm>
            <a:off x="8354625" y="5284332"/>
            <a:ext cx="1917184" cy="535855"/>
            <a:chOff x="8168994" y="5284332"/>
            <a:chExt cx="1917184" cy="535855"/>
          </a:xfrm>
        </p:grpSpPr>
        <p:sp>
          <p:nvSpPr>
            <p:cNvPr id="34" name="矩形: 圆角 33">
              <a:extLst>
                <a:ext uri="{FF2B5EF4-FFF2-40B4-BE49-F238E27FC236}">
                  <a16:creationId xmlns:a16="http://schemas.microsoft.com/office/drawing/2014/main" id="{F39835CF-9983-4987-8464-18B348ABEE44}"/>
                </a:ext>
              </a:extLst>
            </p:cNvPr>
            <p:cNvSpPr/>
            <p:nvPr/>
          </p:nvSpPr>
          <p:spPr>
            <a:xfrm>
              <a:off x="8168994" y="5284332"/>
              <a:ext cx="1917184" cy="535855"/>
            </a:xfrm>
            <a:prstGeom prst="roundRect">
              <a:avLst>
                <a:gd name="adj" fmla="val 50000"/>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a16="http://schemas.microsoft.com/office/drawing/2014/main" id="{FB9BE5B4-9CFF-4DC1-AC14-78DF3B6A67CC}"/>
                </a:ext>
              </a:extLst>
            </p:cNvPr>
            <p:cNvSpPr txBox="1"/>
            <p:nvPr/>
          </p:nvSpPr>
          <p:spPr>
            <a:xfrm>
              <a:off x="8458172" y="5354192"/>
              <a:ext cx="1338828" cy="396134"/>
            </a:xfrm>
            <a:prstGeom prst="rect">
              <a:avLst/>
            </a:prstGeom>
            <a:noFill/>
          </p:spPr>
          <p:txBody>
            <a:bodyPr wrap="none" rtlCol="0">
              <a:spAutoFit/>
            </a:bodyPr>
            <a:lstStyle/>
            <a:p>
              <a:pPr algn="l" hangingPunct="0">
                <a:lnSpc>
                  <a:spcPct val="120000"/>
                </a:lnSpc>
              </a:pPr>
              <a:r>
                <a:rPr lang="zh-CN" altLang="en-US" dirty="0"/>
                <a:t>个性化定制</a:t>
              </a:r>
            </a:p>
          </p:txBody>
        </p:sp>
      </p:grpSp>
      <p:sp>
        <p:nvSpPr>
          <p:cNvPr id="43" name="任意多边形: 形状 42">
            <a:extLst>
              <a:ext uri="{FF2B5EF4-FFF2-40B4-BE49-F238E27FC236}">
                <a16:creationId xmlns:a16="http://schemas.microsoft.com/office/drawing/2014/main" id="{911A1B08-9EDA-4134-8ADB-2E1A5E36E3FB}"/>
              </a:ext>
            </a:extLst>
          </p:cNvPr>
          <p:cNvSpPr/>
          <p:nvPr/>
        </p:nvSpPr>
        <p:spPr>
          <a:xfrm>
            <a:off x="10277856" y="1688592"/>
            <a:ext cx="786384" cy="530352"/>
          </a:xfrm>
          <a:custGeom>
            <a:avLst/>
            <a:gdLst>
              <a:gd name="connsiteX0" fmla="*/ 0 w 786384"/>
              <a:gd name="connsiteY0" fmla="*/ 0 h 530352"/>
              <a:gd name="connsiteX1" fmla="*/ 256032 w 786384"/>
              <a:gd name="connsiteY1" fmla="*/ 0 h 530352"/>
              <a:gd name="connsiteX2" fmla="*/ 786384 w 786384"/>
              <a:gd name="connsiteY2" fmla="*/ 530352 h 530352"/>
            </a:gdLst>
            <a:ahLst/>
            <a:cxnLst>
              <a:cxn ang="0">
                <a:pos x="connsiteX0" y="connsiteY0"/>
              </a:cxn>
              <a:cxn ang="0">
                <a:pos x="connsiteX1" y="connsiteY1"/>
              </a:cxn>
              <a:cxn ang="0">
                <a:pos x="connsiteX2" y="connsiteY2"/>
              </a:cxn>
            </a:cxnLst>
            <a:rect l="l" t="t" r="r" b="b"/>
            <a:pathLst>
              <a:path w="786384" h="530352">
                <a:moveTo>
                  <a:pt x="0" y="0"/>
                </a:moveTo>
                <a:lnTo>
                  <a:pt x="256032" y="0"/>
                </a:lnTo>
                <a:lnTo>
                  <a:pt x="786384" y="530352"/>
                </a:lnTo>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形状 43">
            <a:extLst>
              <a:ext uri="{FF2B5EF4-FFF2-40B4-BE49-F238E27FC236}">
                <a16:creationId xmlns:a16="http://schemas.microsoft.com/office/drawing/2014/main" id="{7C6DCE0C-E642-4CC2-B2D5-9D1D195CFC97}"/>
              </a:ext>
            </a:extLst>
          </p:cNvPr>
          <p:cNvSpPr/>
          <p:nvPr/>
        </p:nvSpPr>
        <p:spPr>
          <a:xfrm>
            <a:off x="9741408" y="3005328"/>
            <a:ext cx="640080" cy="310896"/>
          </a:xfrm>
          <a:custGeom>
            <a:avLst/>
            <a:gdLst>
              <a:gd name="connsiteX0" fmla="*/ 0 w 640080"/>
              <a:gd name="connsiteY0" fmla="*/ 0 h 310896"/>
              <a:gd name="connsiteX1" fmla="*/ 262128 w 640080"/>
              <a:gd name="connsiteY1" fmla="*/ 0 h 310896"/>
              <a:gd name="connsiteX2" fmla="*/ 640080 w 640080"/>
              <a:gd name="connsiteY2" fmla="*/ 310896 h 310896"/>
            </a:gdLst>
            <a:ahLst/>
            <a:cxnLst>
              <a:cxn ang="0">
                <a:pos x="connsiteX0" y="connsiteY0"/>
              </a:cxn>
              <a:cxn ang="0">
                <a:pos x="connsiteX1" y="connsiteY1"/>
              </a:cxn>
              <a:cxn ang="0">
                <a:pos x="connsiteX2" y="connsiteY2"/>
              </a:cxn>
            </a:cxnLst>
            <a:rect l="l" t="t" r="r" b="b"/>
            <a:pathLst>
              <a:path w="640080" h="310896">
                <a:moveTo>
                  <a:pt x="0" y="0"/>
                </a:moveTo>
                <a:lnTo>
                  <a:pt x="262128" y="0"/>
                </a:lnTo>
                <a:lnTo>
                  <a:pt x="640080" y="310896"/>
                </a:lnTo>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形状 44">
            <a:extLst>
              <a:ext uri="{FF2B5EF4-FFF2-40B4-BE49-F238E27FC236}">
                <a16:creationId xmlns:a16="http://schemas.microsoft.com/office/drawing/2014/main" id="{E7848771-FA65-427D-A31E-F14FD0DEFB66}"/>
              </a:ext>
            </a:extLst>
          </p:cNvPr>
          <p:cNvSpPr/>
          <p:nvPr/>
        </p:nvSpPr>
        <p:spPr>
          <a:xfrm flipV="1">
            <a:off x="10277856" y="5055630"/>
            <a:ext cx="725424" cy="467487"/>
          </a:xfrm>
          <a:custGeom>
            <a:avLst/>
            <a:gdLst>
              <a:gd name="connsiteX0" fmla="*/ 0 w 786384"/>
              <a:gd name="connsiteY0" fmla="*/ 0 h 530352"/>
              <a:gd name="connsiteX1" fmla="*/ 256032 w 786384"/>
              <a:gd name="connsiteY1" fmla="*/ 0 h 530352"/>
              <a:gd name="connsiteX2" fmla="*/ 786384 w 786384"/>
              <a:gd name="connsiteY2" fmla="*/ 530352 h 530352"/>
              <a:gd name="connsiteX0" fmla="*/ 0 w 725424"/>
              <a:gd name="connsiteY0" fmla="*/ 0 h 467487"/>
              <a:gd name="connsiteX1" fmla="*/ 256032 w 725424"/>
              <a:gd name="connsiteY1" fmla="*/ 0 h 467487"/>
              <a:gd name="connsiteX2" fmla="*/ 725424 w 725424"/>
              <a:gd name="connsiteY2" fmla="*/ 467487 h 467487"/>
            </a:gdLst>
            <a:ahLst/>
            <a:cxnLst>
              <a:cxn ang="0">
                <a:pos x="connsiteX0" y="connsiteY0"/>
              </a:cxn>
              <a:cxn ang="0">
                <a:pos x="connsiteX1" y="connsiteY1"/>
              </a:cxn>
              <a:cxn ang="0">
                <a:pos x="connsiteX2" y="connsiteY2"/>
              </a:cxn>
            </a:cxnLst>
            <a:rect l="l" t="t" r="r" b="b"/>
            <a:pathLst>
              <a:path w="725424" h="467487">
                <a:moveTo>
                  <a:pt x="0" y="0"/>
                </a:moveTo>
                <a:lnTo>
                  <a:pt x="256032" y="0"/>
                </a:lnTo>
                <a:lnTo>
                  <a:pt x="725424" y="467487"/>
                </a:lnTo>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形状 45">
            <a:extLst>
              <a:ext uri="{FF2B5EF4-FFF2-40B4-BE49-F238E27FC236}">
                <a16:creationId xmlns:a16="http://schemas.microsoft.com/office/drawing/2014/main" id="{4014FCF4-5593-45FC-8493-2F5164D6F275}"/>
              </a:ext>
            </a:extLst>
          </p:cNvPr>
          <p:cNvSpPr/>
          <p:nvPr/>
        </p:nvSpPr>
        <p:spPr>
          <a:xfrm flipV="1">
            <a:off x="9731276" y="3960700"/>
            <a:ext cx="640080" cy="310896"/>
          </a:xfrm>
          <a:custGeom>
            <a:avLst/>
            <a:gdLst>
              <a:gd name="connsiteX0" fmla="*/ 0 w 640080"/>
              <a:gd name="connsiteY0" fmla="*/ 0 h 310896"/>
              <a:gd name="connsiteX1" fmla="*/ 262128 w 640080"/>
              <a:gd name="connsiteY1" fmla="*/ 0 h 310896"/>
              <a:gd name="connsiteX2" fmla="*/ 640080 w 640080"/>
              <a:gd name="connsiteY2" fmla="*/ 310896 h 310896"/>
            </a:gdLst>
            <a:ahLst/>
            <a:cxnLst>
              <a:cxn ang="0">
                <a:pos x="connsiteX0" y="connsiteY0"/>
              </a:cxn>
              <a:cxn ang="0">
                <a:pos x="connsiteX1" y="connsiteY1"/>
              </a:cxn>
              <a:cxn ang="0">
                <a:pos x="connsiteX2" y="connsiteY2"/>
              </a:cxn>
            </a:cxnLst>
            <a:rect l="l" t="t" r="r" b="b"/>
            <a:pathLst>
              <a:path w="640080" h="310896">
                <a:moveTo>
                  <a:pt x="0" y="0"/>
                </a:moveTo>
                <a:lnTo>
                  <a:pt x="262128" y="0"/>
                </a:lnTo>
                <a:lnTo>
                  <a:pt x="640080" y="310896"/>
                </a:lnTo>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9" name="图形 48" descr="困惑的人 轮廓">
            <a:extLst>
              <a:ext uri="{FF2B5EF4-FFF2-40B4-BE49-F238E27FC236}">
                <a16:creationId xmlns:a16="http://schemas.microsoft.com/office/drawing/2014/main" id="{BEB060A6-620C-4B7F-A389-435A4F837A4C}"/>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376317" y="2834218"/>
            <a:ext cx="1520205" cy="1520205"/>
          </a:xfrm>
          <a:prstGeom prst="rect">
            <a:avLst/>
          </a:prstGeom>
        </p:spPr>
      </p:pic>
    </p:spTree>
    <p:extLst>
      <p:ext uri="{BB962C8B-B14F-4D97-AF65-F5344CB8AC3E}">
        <p14:creationId xmlns:p14="http://schemas.microsoft.com/office/powerpoint/2010/main" val="342620905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Moderate&quot;,&quot;Name&quot;:&quot;适中&quot;,&quot;Kind&quot;:&quot;System&quot;,&quot;OldGuidesSetting&quot;:{&quot;HeaderHeight&quot;:13.0,&quot;FooterHeight&quot;:6.0,&quot;SideMargin&quot;:4.0,&quot;TopMargin&quot;:0.0,&quot;BottomMargin&quot;:0.0,&quot;IntervalMargin&quot;:1.5}}"/>
</p:tagLst>
</file>

<file path=ppt/tags/tag2.xml><?xml version="1.0" encoding="utf-8"?>
<p:tagLst xmlns:a="http://schemas.openxmlformats.org/drawingml/2006/main" xmlns:r="http://schemas.openxmlformats.org/officeDocument/2006/relationships" xmlns:p="http://schemas.openxmlformats.org/presentationml/2006/main">
  <p:tag name="ISLIDE.ICON" val="#379530;#112421;#66200;#399810;#401349;"/>
</p:tagLst>
</file>

<file path=ppt/tags/tag3.xml><?xml version="1.0" encoding="utf-8"?>
<p:tagLst xmlns:a="http://schemas.openxmlformats.org/drawingml/2006/main" xmlns:r="http://schemas.openxmlformats.org/officeDocument/2006/relationships" xmlns:p="http://schemas.openxmlformats.org/presentationml/2006/main">
  <p:tag name="ISLIDE.ICON" val="#379530;#112421;#66200;#399810;#401349;"/>
</p:tagLst>
</file>

<file path=ppt/theme/theme1.xml><?xml version="1.0" encoding="utf-8"?>
<a:theme xmlns:a="http://schemas.openxmlformats.org/drawingml/2006/main" name="Office 主题​​">
  <a:themeElements>
    <a:clrScheme name="自定义 3">
      <a:dk1>
        <a:srgbClr val="3F3F3F"/>
      </a:dk1>
      <a:lt1>
        <a:srgbClr val="FFFFFF"/>
      </a:lt1>
      <a:dk2>
        <a:srgbClr val="778495"/>
      </a:dk2>
      <a:lt2>
        <a:srgbClr val="F0F0F0"/>
      </a:lt2>
      <a:accent1>
        <a:srgbClr val="000000"/>
      </a:accent1>
      <a:accent2>
        <a:srgbClr val="24016F"/>
      </a:accent2>
      <a:accent3>
        <a:srgbClr val="6B18FF"/>
      </a:accent3>
      <a:accent4>
        <a:srgbClr val="9C52FF"/>
      </a:accent4>
      <a:accent5>
        <a:srgbClr val="EBA8FF"/>
      </a:accent5>
      <a:accent6>
        <a:srgbClr val="D2B9FF"/>
      </a:accent6>
      <a:hlink>
        <a:srgbClr val="424242"/>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accent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gn="l" hangingPunct="0">
          <a:lnSpc>
            <a:spcPct val="120000"/>
          </a:lnSpc>
          <a:defRPr sz="1600"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自定义 3">
      <a:dk1>
        <a:srgbClr val="000000"/>
      </a:dk1>
      <a:lt1>
        <a:srgbClr val="FFFFFF"/>
      </a:lt1>
      <a:dk2>
        <a:srgbClr val="778495"/>
      </a:dk2>
      <a:lt2>
        <a:srgbClr val="F0F0F0"/>
      </a:lt2>
      <a:accent1>
        <a:srgbClr val="0579CB"/>
      </a:accent1>
      <a:accent2>
        <a:srgbClr val="5BA1E7"/>
      </a:accent2>
      <a:accent3>
        <a:srgbClr val="3C6EFD"/>
      </a:accent3>
      <a:accent4>
        <a:srgbClr val="898DE7"/>
      </a:accent4>
      <a:accent5>
        <a:srgbClr val="4ACE8C"/>
      </a:accent5>
      <a:accent6>
        <a:srgbClr val="FC997E"/>
      </a:accent6>
      <a:hlink>
        <a:srgbClr val="046EA4"/>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accent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gn="l" hangingPunct="0">
          <a:lnSpc>
            <a:spcPct val="120000"/>
          </a:lnSpc>
          <a:defRPr sz="1600"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2336</TotalTime>
  <Words>4765</Words>
  <Application>Microsoft Office PowerPoint</Application>
  <PresentationFormat>宽屏</PresentationFormat>
  <Paragraphs>492</Paragraphs>
  <Slides>67</Slides>
  <Notes>0</Notes>
  <HiddenSlides>0</HiddenSlides>
  <MMClips>2</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67</vt:i4>
      </vt:variant>
    </vt:vector>
  </HeadingPairs>
  <TitlesOfParts>
    <vt:vector size="76" baseType="lpstr">
      <vt:lpstr>Radikal</vt:lpstr>
      <vt:lpstr>等线</vt:lpstr>
      <vt:lpstr>汉仪雅酷黑 45W</vt:lpstr>
      <vt:lpstr>Microsoft YaHei</vt:lpstr>
      <vt:lpstr>Microsoft YaHei</vt:lpstr>
      <vt:lpstr>Arial</vt:lpstr>
      <vt:lpstr>Segoe UI Light</vt:lpstr>
      <vt:lpstr>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新媒体行业发展报告ppt模板</dc:title>
  <dc:creator>陈 铭俭</dc:creator>
  <cp:keywords>P界达人</cp:keywords>
  <dc:description>www.51pptmoban.com</dc:description>
  <cp:lastModifiedBy>Win user</cp:lastModifiedBy>
  <cp:revision>94</cp:revision>
  <dcterms:created xsi:type="dcterms:W3CDTF">2021-11-26T14:42:51Z</dcterms:created>
  <dcterms:modified xsi:type="dcterms:W3CDTF">2022-03-17T14:29:47Z</dcterms:modified>
</cp:coreProperties>
</file>