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26"/>
  </p:notesMasterIdLst>
  <p:sldIdLst>
    <p:sldId id="257" r:id="rId3"/>
    <p:sldId id="259" r:id="rId4"/>
    <p:sldId id="263" r:id="rId5"/>
    <p:sldId id="270" r:id="rId6"/>
    <p:sldId id="273" r:id="rId7"/>
    <p:sldId id="265" r:id="rId8"/>
    <p:sldId id="278" r:id="rId9"/>
    <p:sldId id="285" r:id="rId10"/>
    <p:sldId id="275" r:id="rId11"/>
    <p:sldId id="276" r:id="rId12"/>
    <p:sldId id="277" r:id="rId13"/>
    <p:sldId id="266" r:id="rId14"/>
    <p:sldId id="279" r:id="rId15"/>
    <p:sldId id="280" r:id="rId16"/>
    <p:sldId id="281" r:id="rId17"/>
    <p:sldId id="286" r:id="rId18"/>
    <p:sldId id="267" r:id="rId19"/>
    <p:sldId id="282" r:id="rId20"/>
    <p:sldId id="284" r:id="rId21"/>
    <p:sldId id="283" r:id="rId22"/>
    <p:sldId id="268" r:id="rId23"/>
    <p:sldId id="287" r:id="rId24"/>
    <p:sldId id="28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A902"/>
    <a:srgbClr val="468402"/>
    <a:srgbClr val="17880E"/>
    <a:srgbClr val="1DAA12"/>
    <a:srgbClr val="94D500"/>
    <a:srgbClr val="51AE08"/>
    <a:srgbClr val="468238"/>
    <a:srgbClr val="79B24E"/>
    <a:srgbClr val="6DA246"/>
    <a:srgbClr val="ABBD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28" autoAdjust="0"/>
    <p:restoredTop sz="92365" autoAdjust="0"/>
  </p:normalViewPr>
  <p:slideViewPr>
    <p:cSldViewPr snapToGrid="0">
      <p:cViewPr>
        <p:scale>
          <a:sx n="75" d="100"/>
          <a:sy n="75" d="100"/>
        </p:scale>
        <p:origin x="1164" y="6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8D2A1-429E-4293-B67D-2FE384073D76}" type="datetimeFigureOut">
              <a:rPr lang="zh-CN" altLang="en-US" smtClean="0"/>
              <a:t>2022/6/1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4D75B4-A46D-4342-93D8-5060906B4A22}" type="slidenum">
              <a:rPr lang="zh-CN" altLang="en-US" smtClean="0"/>
              <a:t>‹#›</a:t>
            </a:fld>
            <a:endParaRPr lang="zh-CN" altLang="en-US"/>
          </a:p>
        </p:txBody>
      </p:sp>
    </p:spTree>
    <p:extLst>
      <p:ext uri="{BB962C8B-B14F-4D97-AF65-F5344CB8AC3E}">
        <p14:creationId xmlns:p14="http://schemas.microsoft.com/office/powerpoint/2010/main" val="1136668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1</a:t>
            </a:fld>
            <a:endParaRPr lang="zh-CN" altLang="en-US"/>
          </a:p>
        </p:txBody>
      </p:sp>
    </p:spTree>
    <p:extLst>
      <p:ext uri="{BB962C8B-B14F-4D97-AF65-F5344CB8AC3E}">
        <p14:creationId xmlns:p14="http://schemas.microsoft.com/office/powerpoint/2010/main" val="1032616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10</a:t>
            </a:fld>
            <a:endParaRPr lang="zh-CN" altLang="en-US"/>
          </a:p>
        </p:txBody>
      </p:sp>
    </p:spTree>
    <p:extLst>
      <p:ext uri="{BB962C8B-B14F-4D97-AF65-F5344CB8AC3E}">
        <p14:creationId xmlns:p14="http://schemas.microsoft.com/office/powerpoint/2010/main" val="3228824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11</a:t>
            </a:fld>
            <a:endParaRPr lang="zh-CN" altLang="en-US"/>
          </a:p>
        </p:txBody>
      </p:sp>
    </p:spTree>
    <p:extLst>
      <p:ext uri="{BB962C8B-B14F-4D97-AF65-F5344CB8AC3E}">
        <p14:creationId xmlns:p14="http://schemas.microsoft.com/office/powerpoint/2010/main" val="1069172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12</a:t>
            </a:fld>
            <a:endParaRPr lang="zh-CN" altLang="en-US"/>
          </a:p>
        </p:txBody>
      </p:sp>
    </p:spTree>
    <p:extLst>
      <p:ext uri="{BB962C8B-B14F-4D97-AF65-F5344CB8AC3E}">
        <p14:creationId xmlns:p14="http://schemas.microsoft.com/office/powerpoint/2010/main" val="23051916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13</a:t>
            </a:fld>
            <a:endParaRPr lang="zh-CN" altLang="en-US"/>
          </a:p>
        </p:txBody>
      </p:sp>
    </p:spTree>
    <p:extLst>
      <p:ext uri="{BB962C8B-B14F-4D97-AF65-F5344CB8AC3E}">
        <p14:creationId xmlns:p14="http://schemas.microsoft.com/office/powerpoint/2010/main" val="11673506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14</a:t>
            </a:fld>
            <a:endParaRPr lang="zh-CN" altLang="en-US"/>
          </a:p>
        </p:txBody>
      </p:sp>
    </p:spTree>
    <p:extLst>
      <p:ext uri="{BB962C8B-B14F-4D97-AF65-F5344CB8AC3E}">
        <p14:creationId xmlns:p14="http://schemas.microsoft.com/office/powerpoint/2010/main" val="1151792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15</a:t>
            </a:fld>
            <a:endParaRPr lang="zh-CN" altLang="en-US"/>
          </a:p>
        </p:txBody>
      </p:sp>
    </p:spTree>
    <p:extLst>
      <p:ext uri="{BB962C8B-B14F-4D97-AF65-F5344CB8AC3E}">
        <p14:creationId xmlns:p14="http://schemas.microsoft.com/office/powerpoint/2010/main" val="289841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16</a:t>
            </a:fld>
            <a:endParaRPr lang="zh-CN" altLang="en-US"/>
          </a:p>
        </p:txBody>
      </p:sp>
    </p:spTree>
    <p:extLst>
      <p:ext uri="{BB962C8B-B14F-4D97-AF65-F5344CB8AC3E}">
        <p14:creationId xmlns:p14="http://schemas.microsoft.com/office/powerpoint/2010/main" val="4264472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17</a:t>
            </a:fld>
            <a:endParaRPr lang="zh-CN" altLang="en-US"/>
          </a:p>
        </p:txBody>
      </p:sp>
    </p:spTree>
    <p:extLst>
      <p:ext uri="{BB962C8B-B14F-4D97-AF65-F5344CB8AC3E}">
        <p14:creationId xmlns:p14="http://schemas.microsoft.com/office/powerpoint/2010/main" val="1563786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18</a:t>
            </a:fld>
            <a:endParaRPr lang="zh-CN" altLang="en-US"/>
          </a:p>
        </p:txBody>
      </p:sp>
    </p:spTree>
    <p:extLst>
      <p:ext uri="{BB962C8B-B14F-4D97-AF65-F5344CB8AC3E}">
        <p14:creationId xmlns:p14="http://schemas.microsoft.com/office/powerpoint/2010/main" val="2145506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19</a:t>
            </a:fld>
            <a:endParaRPr lang="zh-CN" altLang="en-US"/>
          </a:p>
        </p:txBody>
      </p:sp>
    </p:spTree>
    <p:extLst>
      <p:ext uri="{BB962C8B-B14F-4D97-AF65-F5344CB8AC3E}">
        <p14:creationId xmlns:p14="http://schemas.microsoft.com/office/powerpoint/2010/main" val="781194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2</a:t>
            </a:fld>
            <a:endParaRPr lang="zh-CN" altLang="en-US"/>
          </a:p>
        </p:txBody>
      </p:sp>
    </p:spTree>
    <p:extLst>
      <p:ext uri="{BB962C8B-B14F-4D97-AF65-F5344CB8AC3E}">
        <p14:creationId xmlns:p14="http://schemas.microsoft.com/office/powerpoint/2010/main" val="2833412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20</a:t>
            </a:fld>
            <a:endParaRPr lang="zh-CN" altLang="en-US"/>
          </a:p>
        </p:txBody>
      </p:sp>
    </p:spTree>
    <p:extLst>
      <p:ext uri="{BB962C8B-B14F-4D97-AF65-F5344CB8AC3E}">
        <p14:creationId xmlns:p14="http://schemas.microsoft.com/office/powerpoint/2010/main" val="376896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21</a:t>
            </a:fld>
            <a:endParaRPr lang="zh-CN" altLang="en-US"/>
          </a:p>
        </p:txBody>
      </p:sp>
    </p:spTree>
    <p:extLst>
      <p:ext uri="{BB962C8B-B14F-4D97-AF65-F5344CB8AC3E}">
        <p14:creationId xmlns:p14="http://schemas.microsoft.com/office/powerpoint/2010/main" val="1526163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22</a:t>
            </a:fld>
            <a:endParaRPr lang="zh-CN" altLang="en-US"/>
          </a:p>
        </p:txBody>
      </p:sp>
    </p:spTree>
    <p:extLst>
      <p:ext uri="{BB962C8B-B14F-4D97-AF65-F5344CB8AC3E}">
        <p14:creationId xmlns:p14="http://schemas.microsoft.com/office/powerpoint/2010/main" val="3491193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3</a:t>
            </a:fld>
            <a:endParaRPr lang="zh-CN" altLang="en-US"/>
          </a:p>
        </p:txBody>
      </p:sp>
    </p:spTree>
    <p:extLst>
      <p:ext uri="{BB962C8B-B14F-4D97-AF65-F5344CB8AC3E}">
        <p14:creationId xmlns:p14="http://schemas.microsoft.com/office/powerpoint/2010/main" val="2344723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4</a:t>
            </a:fld>
            <a:endParaRPr lang="zh-CN" altLang="en-US"/>
          </a:p>
        </p:txBody>
      </p:sp>
    </p:spTree>
    <p:extLst>
      <p:ext uri="{BB962C8B-B14F-4D97-AF65-F5344CB8AC3E}">
        <p14:creationId xmlns:p14="http://schemas.microsoft.com/office/powerpoint/2010/main" val="3599218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5</a:t>
            </a:fld>
            <a:endParaRPr lang="zh-CN" altLang="en-US"/>
          </a:p>
        </p:txBody>
      </p:sp>
    </p:spTree>
    <p:extLst>
      <p:ext uri="{BB962C8B-B14F-4D97-AF65-F5344CB8AC3E}">
        <p14:creationId xmlns:p14="http://schemas.microsoft.com/office/powerpoint/2010/main" val="470603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6</a:t>
            </a:fld>
            <a:endParaRPr lang="zh-CN" altLang="en-US"/>
          </a:p>
        </p:txBody>
      </p:sp>
    </p:spTree>
    <p:extLst>
      <p:ext uri="{BB962C8B-B14F-4D97-AF65-F5344CB8AC3E}">
        <p14:creationId xmlns:p14="http://schemas.microsoft.com/office/powerpoint/2010/main" val="2770230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7</a:t>
            </a:fld>
            <a:endParaRPr lang="zh-CN" altLang="en-US"/>
          </a:p>
        </p:txBody>
      </p:sp>
    </p:spTree>
    <p:extLst>
      <p:ext uri="{BB962C8B-B14F-4D97-AF65-F5344CB8AC3E}">
        <p14:creationId xmlns:p14="http://schemas.microsoft.com/office/powerpoint/2010/main" val="3028231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8</a:t>
            </a:fld>
            <a:endParaRPr lang="zh-CN" altLang="en-US"/>
          </a:p>
        </p:txBody>
      </p:sp>
    </p:spTree>
    <p:extLst>
      <p:ext uri="{BB962C8B-B14F-4D97-AF65-F5344CB8AC3E}">
        <p14:creationId xmlns:p14="http://schemas.microsoft.com/office/powerpoint/2010/main" val="1017171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D75B4-A46D-4342-93D8-5060906B4A22}" type="slidenum">
              <a:rPr lang="zh-CN" altLang="en-US" smtClean="0"/>
              <a:t>9</a:t>
            </a:fld>
            <a:endParaRPr lang="zh-CN" altLang="en-US"/>
          </a:p>
        </p:txBody>
      </p:sp>
    </p:spTree>
    <p:extLst>
      <p:ext uri="{BB962C8B-B14F-4D97-AF65-F5344CB8AC3E}">
        <p14:creationId xmlns:p14="http://schemas.microsoft.com/office/powerpoint/2010/main" val="412772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D9DA767-569E-4399-9F1C-89FFF419573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94035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E7D295F-502A-4267-BA79-3C040C9708F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图片 3">
            <a:extLst>
              <a:ext uri="{FF2B5EF4-FFF2-40B4-BE49-F238E27FC236}">
                <a16:creationId xmlns:a16="http://schemas.microsoft.com/office/drawing/2014/main" id="{7D73BE78-FE73-46AF-B0A9-15B44CABBE9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E9030075-706C-4FA0-8384-F4C9CA8F14D5}"/>
              </a:ext>
            </a:extLst>
          </p:cNvPr>
          <p:cNvSpPr/>
          <p:nvPr userDrawn="1"/>
        </p:nvSpPr>
        <p:spPr>
          <a:xfrm>
            <a:off x="609600" y="533195"/>
            <a:ext cx="10972800" cy="5829956"/>
          </a:xfrm>
          <a:prstGeom prst="rect">
            <a:avLst/>
          </a:prstGeom>
          <a:noFill/>
          <a:ln w="44450">
            <a:gradFill>
              <a:gsLst>
                <a:gs pos="0">
                  <a:srgbClr val="94D500"/>
                </a:gs>
                <a:gs pos="100000">
                  <a:srgbClr val="51AE08"/>
                </a:gs>
              </a:gsLst>
              <a:lin ang="5400000" scaled="1"/>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7" name="图片 6">
            <a:extLst>
              <a:ext uri="{FF2B5EF4-FFF2-40B4-BE49-F238E27FC236}">
                <a16:creationId xmlns:a16="http://schemas.microsoft.com/office/drawing/2014/main" id="{3C8FEEF6-DA1D-4D71-9CCD-8C2B960A6EA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9221745" y="906"/>
            <a:ext cx="2970256" cy="1610130"/>
          </a:xfrm>
          <a:prstGeom prst="rect">
            <a:avLst/>
          </a:prstGeom>
        </p:spPr>
      </p:pic>
      <p:pic>
        <p:nvPicPr>
          <p:cNvPr id="8" name="图片 7">
            <a:extLst>
              <a:ext uri="{FF2B5EF4-FFF2-40B4-BE49-F238E27FC236}">
                <a16:creationId xmlns:a16="http://schemas.microsoft.com/office/drawing/2014/main" id="{0135D583-02E3-41CD-91AA-BD0B59CC2C8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1545" y="906"/>
            <a:ext cx="2970256" cy="1610130"/>
          </a:xfrm>
          <a:prstGeom prst="rect">
            <a:avLst/>
          </a:prstGeom>
        </p:spPr>
      </p:pic>
    </p:spTree>
    <p:extLst>
      <p:ext uri="{BB962C8B-B14F-4D97-AF65-F5344CB8AC3E}">
        <p14:creationId xmlns:p14="http://schemas.microsoft.com/office/powerpoint/2010/main" val="33397254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BA4E386-AADB-4706-9A69-33E1FA40EF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7633292-7DDB-4A64-98DC-CA5F0931A1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D861764-D9F4-41BB-B98F-8F4782F162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C47B92-D4E8-48E2-A41E-604DF307BBE2}" type="datetimeFigureOut">
              <a:rPr lang="zh-CN" altLang="en-US" smtClean="0"/>
              <a:t>2022/6/1</a:t>
            </a:fld>
            <a:endParaRPr lang="zh-CN" altLang="en-US"/>
          </a:p>
        </p:txBody>
      </p:sp>
      <p:sp>
        <p:nvSpPr>
          <p:cNvPr id="5" name="页脚占位符 4">
            <a:extLst>
              <a:ext uri="{FF2B5EF4-FFF2-40B4-BE49-F238E27FC236}">
                <a16:creationId xmlns:a16="http://schemas.microsoft.com/office/drawing/2014/main" id="{A99E030D-E3AA-4149-997C-B288DFDDC7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40DBB1F-E24B-4F48-82A7-96C8834CA5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D178B2-F3E7-41FD-A94A-CECFFCE32841}" type="slidenum">
              <a:rPr lang="zh-CN" altLang="en-US" smtClean="0"/>
              <a:t>‹#›</a:t>
            </a:fld>
            <a:endParaRPr lang="zh-CN" altLang="en-US"/>
          </a:p>
        </p:txBody>
      </p:sp>
    </p:spTree>
    <p:extLst>
      <p:ext uri="{BB962C8B-B14F-4D97-AF65-F5344CB8AC3E}">
        <p14:creationId xmlns:p14="http://schemas.microsoft.com/office/powerpoint/2010/main" val="3964216988"/>
      </p:ext>
    </p:extLst>
  </p:cSld>
  <p:clrMap bg1="lt1" tx1="dk1" bg2="lt2" tx2="dk2" accent1="accent1" accent2="accent2" accent3="accent3" accent4="accent4" accent5="accent5" accent6="accent6" hlink="hlink" folHlink="folHlink"/>
  <p:sldLayoutIdLst>
    <p:sldLayoutId id="2147483660" r:id="rId1"/>
    <p:sldLayoutId id="214748366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4678717"/>
      </p:ext>
    </p:extLst>
  </p:cSld>
  <p:clrMap bg1="lt1" tx1="dk1" bg2="lt2" tx2="dk2" accent1="accent1" accent2="accent2" accent3="accent3" accent4="accent4" accent5="accent5" accent6="accent6" hlink="hlink" folHlink="folHlink"/>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microsoft.com/office/2007/relationships/hdphoto" Target="../media/hdphoto1.wdp"/><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5.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microsoft.com/office/2007/relationships/hdphoto" Target="../media/hdphoto1.wdp"/><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13" Type="http://schemas.openxmlformats.org/officeDocument/2006/relationships/image" Target="../media/image22.jpeg"/><Relationship Id="rId3" Type="http://schemas.openxmlformats.org/officeDocument/2006/relationships/tags" Target="../tags/tag3.xml"/><Relationship Id="rId7" Type="http://schemas.openxmlformats.org/officeDocument/2006/relationships/slideLayout" Target="../slideLayouts/slideLayout2.xml"/><Relationship Id="rId12" Type="http://schemas.openxmlformats.org/officeDocument/2006/relationships/image" Target="../media/image21.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microsoft.com/office/2007/relationships/hdphoto" Target="../media/hdphoto2.wdp"/><Relationship Id="rId5" Type="http://schemas.openxmlformats.org/officeDocument/2006/relationships/tags" Target="../tags/tag5.xml"/><Relationship Id="rId10" Type="http://schemas.openxmlformats.org/officeDocument/2006/relationships/image" Target="../media/image20.png"/><Relationship Id="rId4" Type="http://schemas.openxmlformats.org/officeDocument/2006/relationships/tags" Target="../tags/tag4.xml"/><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6AE1C3E-4153-45BE-B837-29226282982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07845" y="4518126"/>
            <a:ext cx="4389437" cy="1835049"/>
          </a:xfrm>
          <a:prstGeom prst="rect">
            <a:avLst/>
          </a:prstGeom>
        </p:spPr>
      </p:pic>
      <p:pic>
        <p:nvPicPr>
          <p:cNvPr id="4" name="图片 3">
            <a:extLst>
              <a:ext uri="{FF2B5EF4-FFF2-40B4-BE49-F238E27FC236}">
                <a16:creationId xmlns:a16="http://schemas.microsoft.com/office/drawing/2014/main" id="{873EA64D-8122-44B7-A63B-911E2C55204B}"/>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509474" y="1074510"/>
            <a:ext cx="4950618" cy="5667375"/>
          </a:xfrm>
          <a:prstGeom prst="rect">
            <a:avLst/>
          </a:prstGeom>
        </p:spPr>
      </p:pic>
      <p:pic>
        <p:nvPicPr>
          <p:cNvPr id="6" name="图片 5">
            <a:extLst>
              <a:ext uri="{FF2B5EF4-FFF2-40B4-BE49-F238E27FC236}">
                <a16:creationId xmlns:a16="http://schemas.microsoft.com/office/drawing/2014/main" id="{02BC6240-8BC9-4C45-AA38-5082CEA7044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5600700"/>
            <a:ext cx="12192000" cy="1257300"/>
          </a:xfrm>
          <a:prstGeom prst="rect">
            <a:avLst/>
          </a:prstGeom>
        </p:spPr>
      </p:pic>
      <p:pic>
        <p:nvPicPr>
          <p:cNvPr id="8" name="图片 7">
            <a:extLst>
              <a:ext uri="{FF2B5EF4-FFF2-40B4-BE49-F238E27FC236}">
                <a16:creationId xmlns:a16="http://schemas.microsoft.com/office/drawing/2014/main" id="{3294AA0E-12DA-452C-B2A4-EA42E46216EB}"/>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210550" y="0"/>
            <a:ext cx="3923392" cy="1943100"/>
          </a:xfrm>
          <a:prstGeom prst="rect">
            <a:avLst/>
          </a:prstGeom>
        </p:spPr>
      </p:pic>
      <p:pic>
        <p:nvPicPr>
          <p:cNvPr id="10" name="图片 9">
            <a:extLst>
              <a:ext uri="{FF2B5EF4-FFF2-40B4-BE49-F238E27FC236}">
                <a16:creationId xmlns:a16="http://schemas.microsoft.com/office/drawing/2014/main" id="{CFB41362-D1DF-4A86-9FA0-CA9BAE84D65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373232" y="5135496"/>
            <a:ext cx="2872208" cy="1493904"/>
          </a:xfrm>
          <a:prstGeom prst="rect">
            <a:avLst/>
          </a:prstGeom>
        </p:spPr>
      </p:pic>
      <p:pic>
        <p:nvPicPr>
          <p:cNvPr id="12" name="图片 11">
            <a:extLst>
              <a:ext uri="{FF2B5EF4-FFF2-40B4-BE49-F238E27FC236}">
                <a16:creationId xmlns:a16="http://schemas.microsoft.com/office/drawing/2014/main" id="{373C8907-59B9-4994-84AA-2E72178829A7}"/>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21555" y="1066800"/>
            <a:ext cx="542925" cy="561975"/>
          </a:xfrm>
          <a:prstGeom prst="rect">
            <a:avLst/>
          </a:prstGeom>
        </p:spPr>
      </p:pic>
      <p:pic>
        <p:nvPicPr>
          <p:cNvPr id="14" name="图片 13">
            <a:extLst>
              <a:ext uri="{FF2B5EF4-FFF2-40B4-BE49-F238E27FC236}">
                <a16:creationId xmlns:a16="http://schemas.microsoft.com/office/drawing/2014/main" id="{8D59D8B6-CB7F-4E26-8B79-1E6BBC6582A2}"/>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881299" y="266700"/>
            <a:ext cx="895350" cy="923925"/>
          </a:xfrm>
          <a:prstGeom prst="rect">
            <a:avLst/>
          </a:prstGeom>
        </p:spPr>
      </p:pic>
      <p:grpSp>
        <p:nvGrpSpPr>
          <p:cNvPr id="23" name="组合 22">
            <a:extLst>
              <a:ext uri="{FF2B5EF4-FFF2-40B4-BE49-F238E27FC236}">
                <a16:creationId xmlns:a16="http://schemas.microsoft.com/office/drawing/2014/main" id="{A31CD777-4AD2-491B-8061-4FCE95D5F2DB}"/>
              </a:ext>
            </a:extLst>
          </p:cNvPr>
          <p:cNvGrpSpPr/>
          <p:nvPr/>
        </p:nvGrpSpPr>
        <p:grpSpPr>
          <a:xfrm>
            <a:off x="8543925" y="933450"/>
            <a:ext cx="3138601" cy="3068350"/>
            <a:chOff x="8543925" y="933450"/>
            <a:chExt cx="3138601" cy="3068350"/>
          </a:xfrm>
        </p:grpSpPr>
        <p:pic>
          <p:nvPicPr>
            <p:cNvPr id="20" name="图片 19">
              <a:extLst>
                <a:ext uri="{FF2B5EF4-FFF2-40B4-BE49-F238E27FC236}">
                  <a16:creationId xmlns:a16="http://schemas.microsoft.com/office/drawing/2014/main" id="{266C2F6F-A156-4EA1-B521-93B051091D5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858382" y="951620"/>
              <a:ext cx="2702198" cy="2618894"/>
            </a:xfrm>
            <a:prstGeom prst="rect">
              <a:avLst/>
            </a:prstGeom>
          </p:spPr>
        </p:pic>
        <p:sp>
          <p:nvSpPr>
            <p:cNvPr id="22" name="矩形 21">
              <a:extLst>
                <a:ext uri="{FF2B5EF4-FFF2-40B4-BE49-F238E27FC236}">
                  <a16:creationId xmlns:a16="http://schemas.microsoft.com/office/drawing/2014/main" id="{AE1332DD-8D9C-4A51-B34A-B279581F7BD5}"/>
                </a:ext>
              </a:extLst>
            </p:cNvPr>
            <p:cNvSpPr/>
            <p:nvPr/>
          </p:nvSpPr>
          <p:spPr>
            <a:xfrm>
              <a:off x="8543925" y="933450"/>
              <a:ext cx="3138601" cy="3068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 name="组合 2">
            <a:extLst>
              <a:ext uri="{FF2B5EF4-FFF2-40B4-BE49-F238E27FC236}">
                <a16:creationId xmlns:a16="http://schemas.microsoft.com/office/drawing/2014/main" id="{2DEA20F0-036C-BA83-5D85-6A8051221332}"/>
              </a:ext>
            </a:extLst>
          </p:cNvPr>
          <p:cNvGrpSpPr/>
          <p:nvPr/>
        </p:nvGrpSpPr>
        <p:grpSpPr>
          <a:xfrm>
            <a:off x="4302919" y="1081767"/>
            <a:ext cx="7123746" cy="3507630"/>
            <a:chOff x="10671129" y="1600017"/>
            <a:chExt cx="7123746" cy="3507630"/>
          </a:xfrm>
        </p:grpSpPr>
        <p:sp>
          <p:nvSpPr>
            <p:cNvPr id="13" name="文本框 12">
              <a:extLst>
                <a:ext uri="{FF2B5EF4-FFF2-40B4-BE49-F238E27FC236}">
                  <a16:creationId xmlns:a16="http://schemas.microsoft.com/office/drawing/2014/main" id="{0B275742-6A43-F2E2-D8CE-C7106FB3CAE7}"/>
                </a:ext>
              </a:extLst>
            </p:cNvPr>
            <p:cNvSpPr txBox="1"/>
            <p:nvPr/>
          </p:nvSpPr>
          <p:spPr>
            <a:xfrm>
              <a:off x="11301431" y="1600017"/>
              <a:ext cx="1954381" cy="2215991"/>
            </a:xfrm>
            <a:prstGeom prst="rect">
              <a:avLst/>
            </a:prstGeom>
            <a:noFill/>
          </p:spPr>
          <p:txBody>
            <a:bodyPr wrap="none" rtlCol="0">
              <a:spAutoFit/>
            </a:bodyPr>
            <a:lstStyle/>
            <a:p>
              <a:pPr algn="ctr"/>
              <a:r>
                <a:rPr lang="zh-CN" altLang="en-US" sz="13800" dirty="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rPr>
                <a:t>环</a:t>
              </a:r>
            </a:p>
          </p:txBody>
        </p:sp>
        <p:sp>
          <p:nvSpPr>
            <p:cNvPr id="16" name="文本框 15">
              <a:extLst>
                <a:ext uri="{FF2B5EF4-FFF2-40B4-BE49-F238E27FC236}">
                  <a16:creationId xmlns:a16="http://schemas.microsoft.com/office/drawing/2014/main" id="{B71121E2-4BBF-61D7-3ED6-39917D0D7D0F}"/>
                </a:ext>
              </a:extLst>
            </p:cNvPr>
            <p:cNvSpPr txBox="1"/>
            <p:nvPr/>
          </p:nvSpPr>
          <p:spPr>
            <a:xfrm>
              <a:off x="12593772" y="1600017"/>
              <a:ext cx="1954381" cy="2215991"/>
            </a:xfrm>
            <a:prstGeom prst="rect">
              <a:avLst/>
            </a:prstGeom>
            <a:noFill/>
          </p:spPr>
          <p:txBody>
            <a:bodyPr wrap="none" rtlCol="0">
              <a:spAutoFit/>
            </a:bodyPr>
            <a:lstStyle/>
            <a:p>
              <a:pPr algn="ctr"/>
              <a:r>
                <a:rPr lang="zh-CN" altLang="en-US" sz="138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rPr>
                <a:t>境</a:t>
              </a:r>
              <a:endParaRPr lang="zh-CN" altLang="en-US" sz="13800" dirty="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endParaRPr>
            </a:p>
          </p:txBody>
        </p:sp>
        <p:sp>
          <p:nvSpPr>
            <p:cNvPr id="17" name="文本框 16">
              <a:extLst>
                <a:ext uri="{FF2B5EF4-FFF2-40B4-BE49-F238E27FC236}">
                  <a16:creationId xmlns:a16="http://schemas.microsoft.com/office/drawing/2014/main" id="{B218ACF0-A1D1-08EF-9657-74FA0238897D}"/>
                </a:ext>
              </a:extLst>
            </p:cNvPr>
            <p:cNvSpPr txBox="1"/>
            <p:nvPr/>
          </p:nvSpPr>
          <p:spPr>
            <a:xfrm>
              <a:off x="13886113" y="1600017"/>
              <a:ext cx="1954381" cy="2215991"/>
            </a:xfrm>
            <a:prstGeom prst="rect">
              <a:avLst/>
            </a:prstGeom>
            <a:noFill/>
          </p:spPr>
          <p:txBody>
            <a:bodyPr wrap="none" rtlCol="0">
              <a:spAutoFit/>
            </a:bodyPr>
            <a:lstStyle/>
            <a:p>
              <a:pPr algn="ctr"/>
              <a:r>
                <a:rPr lang="zh-CN" altLang="en-US" sz="138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rPr>
                <a:t>污</a:t>
              </a:r>
              <a:endParaRPr lang="zh-CN" altLang="en-US" sz="13800" dirty="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endParaRPr>
            </a:p>
          </p:txBody>
        </p:sp>
        <p:sp>
          <p:nvSpPr>
            <p:cNvPr id="18" name="文本框 17">
              <a:extLst>
                <a:ext uri="{FF2B5EF4-FFF2-40B4-BE49-F238E27FC236}">
                  <a16:creationId xmlns:a16="http://schemas.microsoft.com/office/drawing/2014/main" id="{CF793649-2C58-F611-4B66-DAD1F426A137}"/>
                </a:ext>
              </a:extLst>
            </p:cNvPr>
            <p:cNvSpPr txBox="1"/>
            <p:nvPr/>
          </p:nvSpPr>
          <p:spPr>
            <a:xfrm>
              <a:off x="15178454" y="1600017"/>
              <a:ext cx="1954381" cy="2215991"/>
            </a:xfrm>
            <a:prstGeom prst="rect">
              <a:avLst/>
            </a:prstGeom>
            <a:noFill/>
          </p:spPr>
          <p:txBody>
            <a:bodyPr wrap="none" rtlCol="0">
              <a:spAutoFit/>
            </a:bodyPr>
            <a:lstStyle/>
            <a:p>
              <a:pPr algn="ctr"/>
              <a:r>
                <a:rPr lang="zh-CN" altLang="en-US" sz="138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rPr>
                <a:t>染</a:t>
              </a:r>
              <a:endParaRPr lang="zh-CN" altLang="en-US" sz="13800" dirty="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endParaRPr>
            </a:p>
          </p:txBody>
        </p:sp>
        <p:sp>
          <p:nvSpPr>
            <p:cNvPr id="21" name="文本框 20">
              <a:extLst>
                <a:ext uri="{FF2B5EF4-FFF2-40B4-BE49-F238E27FC236}">
                  <a16:creationId xmlns:a16="http://schemas.microsoft.com/office/drawing/2014/main" id="{2BFAC28B-1EA3-4AA9-8FB0-F3754BA7002F}"/>
                </a:ext>
              </a:extLst>
            </p:cNvPr>
            <p:cNvSpPr txBox="1"/>
            <p:nvPr/>
          </p:nvSpPr>
          <p:spPr>
            <a:xfrm>
              <a:off x="10671129" y="2891656"/>
              <a:ext cx="1954381" cy="2215991"/>
            </a:xfrm>
            <a:prstGeom prst="rect">
              <a:avLst/>
            </a:prstGeom>
            <a:noFill/>
          </p:spPr>
          <p:txBody>
            <a:bodyPr wrap="none" rtlCol="0">
              <a:spAutoFit/>
            </a:bodyPr>
            <a:lstStyle/>
            <a:p>
              <a:pPr algn="ctr"/>
              <a:r>
                <a:rPr lang="zh-CN" altLang="en-US" sz="13800" dirty="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rPr>
                <a:t>与</a:t>
              </a:r>
            </a:p>
          </p:txBody>
        </p:sp>
        <p:sp>
          <p:nvSpPr>
            <p:cNvPr id="24" name="文本框 23">
              <a:extLst>
                <a:ext uri="{FF2B5EF4-FFF2-40B4-BE49-F238E27FC236}">
                  <a16:creationId xmlns:a16="http://schemas.microsoft.com/office/drawing/2014/main" id="{9265A04D-1686-3CE6-3FED-D308497E33F0}"/>
                </a:ext>
              </a:extLst>
            </p:cNvPr>
            <p:cNvSpPr txBox="1"/>
            <p:nvPr/>
          </p:nvSpPr>
          <p:spPr>
            <a:xfrm>
              <a:off x="11963470" y="2891656"/>
              <a:ext cx="1954381" cy="2215991"/>
            </a:xfrm>
            <a:prstGeom prst="rect">
              <a:avLst/>
            </a:prstGeom>
            <a:noFill/>
          </p:spPr>
          <p:txBody>
            <a:bodyPr wrap="none" rtlCol="0">
              <a:spAutoFit/>
            </a:bodyPr>
            <a:lstStyle/>
            <a:p>
              <a:pPr algn="ctr"/>
              <a:r>
                <a:rPr lang="zh-CN" altLang="en-US" sz="138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rPr>
                <a:t>环</a:t>
              </a:r>
              <a:endParaRPr lang="zh-CN" altLang="en-US" sz="13800" dirty="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endParaRPr>
            </a:p>
          </p:txBody>
        </p:sp>
        <p:sp>
          <p:nvSpPr>
            <p:cNvPr id="25" name="文本框 24">
              <a:extLst>
                <a:ext uri="{FF2B5EF4-FFF2-40B4-BE49-F238E27FC236}">
                  <a16:creationId xmlns:a16="http://schemas.microsoft.com/office/drawing/2014/main" id="{8D3CD64C-B43F-7702-6A6C-059C15BCBEA7}"/>
                </a:ext>
              </a:extLst>
            </p:cNvPr>
            <p:cNvSpPr txBox="1"/>
            <p:nvPr/>
          </p:nvSpPr>
          <p:spPr>
            <a:xfrm>
              <a:off x="13255811" y="2891656"/>
              <a:ext cx="1954381" cy="2215991"/>
            </a:xfrm>
            <a:prstGeom prst="rect">
              <a:avLst/>
            </a:prstGeom>
            <a:noFill/>
          </p:spPr>
          <p:txBody>
            <a:bodyPr wrap="none" rtlCol="0">
              <a:spAutoFit/>
            </a:bodyPr>
            <a:lstStyle/>
            <a:p>
              <a:pPr algn="ctr"/>
              <a:r>
                <a:rPr lang="zh-CN" altLang="en-US" sz="138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rPr>
                <a:t>境</a:t>
              </a:r>
              <a:endParaRPr lang="zh-CN" altLang="en-US" sz="13800" dirty="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endParaRPr>
            </a:p>
          </p:txBody>
        </p:sp>
        <p:sp>
          <p:nvSpPr>
            <p:cNvPr id="26" name="文本框 25">
              <a:extLst>
                <a:ext uri="{FF2B5EF4-FFF2-40B4-BE49-F238E27FC236}">
                  <a16:creationId xmlns:a16="http://schemas.microsoft.com/office/drawing/2014/main" id="{B8CB9357-E311-8433-29E6-E0C2E1AD5471}"/>
                </a:ext>
              </a:extLst>
            </p:cNvPr>
            <p:cNvSpPr txBox="1"/>
            <p:nvPr/>
          </p:nvSpPr>
          <p:spPr>
            <a:xfrm>
              <a:off x="14548152" y="2891656"/>
              <a:ext cx="1954381" cy="2215991"/>
            </a:xfrm>
            <a:prstGeom prst="rect">
              <a:avLst/>
            </a:prstGeom>
            <a:noFill/>
          </p:spPr>
          <p:txBody>
            <a:bodyPr wrap="none" rtlCol="0">
              <a:spAutoFit/>
            </a:bodyPr>
            <a:lstStyle/>
            <a:p>
              <a:pPr algn="ctr"/>
              <a:r>
                <a:rPr lang="zh-CN" altLang="en-US" sz="138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rPr>
                <a:t>保</a:t>
              </a:r>
              <a:endParaRPr lang="zh-CN" altLang="en-US" sz="13800" dirty="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endParaRPr>
            </a:p>
          </p:txBody>
        </p:sp>
        <p:sp>
          <p:nvSpPr>
            <p:cNvPr id="27" name="文本框 26">
              <a:extLst>
                <a:ext uri="{FF2B5EF4-FFF2-40B4-BE49-F238E27FC236}">
                  <a16:creationId xmlns:a16="http://schemas.microsoft.com/office/drawing/2014/main" id="{A8B065EA-4005-2BA5-4927-AED54572D7E8}"/>
                </a:ext>
              </a:extLst>
            </p:cNvPr>
            <p:cNvSpPr txBox="1"/>
            <p:nvPr/>
          </p:nvSpPr>
          <p:spPr>
            <a:xfrm>
              <a:off x="15840494" y="2891656"/>
              <a:ext cx="1954381" cy="2215991"/>
            </a:xfrm>
            <a:prstGeom prst="rect">
              <a:avLst/>
            </a:prstGeom>
            <a:noFill/>
          </p:spPr>
          <p:txBody>
            <a:bodyPr wrap="none" rtlCol="0">
              <a:spAutoFit/>
            </a:bodyPr>
            <a:lstStyle/>
            <a:p>
              <a:pPr algn="ctr"/>
              <a:r>
                <a:rPr lang="zh-CN" altLang="en-US" sz="138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rPr>
                <a:t>护</a:t>
              </a:r>
              <a:endParaRPr lang="zh-CN" altLang="en-US" sz="13800" dirty="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胡晓波骚包体" panose="02010600030101010101" pitchFamily="2" charset="-122"/>
                <a:ea typeface="胡晓波骚包体" panose="02010600030101010101" pitchFamily="2" charset="-122"/>
                <a:cs typeface="+mn-ea"/>
                <a:sym typeface="+mn-lt"/>
              </a:endParaRPr>
            </a:p>
          </p:txBody>
        </p:sp>
      </p:grpSp>
    </p:spTree>
    <p:extLst>
      <p:ext uri="{BB962C8B-B14F-4D97-AF65-F5344CB8AC3E}">
        <p14:creationId xmlns:p14="http://schemas.microsoft.com/office/powerpoint/2010/main" val="3745335228"/>
      </p:ext>
    </p:extLst>
  </p:cSld>
  <p:clrMapOvr>
    <a:masterClrMapping/>
  </p:clrMapOvr>
  <mc:AlternateContent xmlns:mc="http://schemas.openxmlformats.org/markup-compatibility/2006" xmlns:p14="http://schemas.microsoft.com/office/powerpoint/2010/main">
    <mc:Choice Requires="p14">
      <p:transition spd="slow" p14:dur="2000" advTm="4325"/>
    </mc:Choice>
    <mc:Fallback xmlns="" xmlns:a16="http://schemas.microsoft.com/office/drawing/2014/main" xmlns:a14="http://schemas.microsoft.com/office/drawing/2010/main">
      <p:transition spd="slow" advTm="4325"/>
    </mc:Fallback>
  </mc:AlternateContent>
  <p:extLst>
    <p:ext uri="{E180D4A7-C9FB-4DFB-919C-405C955672EB}">
      <p14:showEvtLst xmlns:p14="http://schemas.microsoft.com/office/powerpoint/2010/main">
        <p14:playEvt time="39" objId="1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5CE1C3E3-B4B7-42B6-8356-1B0C0330B82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72434">
            <a:off x="10088494" y="3815329"/>
            <a:ext cx="1067036" cy="2634343"/>
          </a:xfrm>
          <a:prstGeom prst="rect">
            <a:avLst/>
          </a:prstGeom>
        </p:spPr>
      </p:pic>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767753" y="377925"/>
              <a:ext cx="2656496" cy="523220"/>
            </a:xfrm>
            <a:prstGeom prst="rect">
              <a:avLst/>
            </a:prstGeom>
            <a:noFill/>
          </p:spPr>
          <p:txBody>
            <a:bodyPr wrap="none" rtlCol="0">
              <a:spAutoFit/>
            </a:bodyPr>
            <a:lstStyle/>
            <a:p>
              <a:pPr algn="ctr"/>
              <a:r>
                <a:rPr lang="zh-CN" altLang="en-US" sz="2800" b="1">
                  <a:solidFill>
                    <a:schemeClr val="bg1"/>
                  </a:solidFill>
                  <a:cs typeface="+mn-ea"/>
                  <a:sym typeface="+mn-lt"/>
                </a:rPr>
                <a:t>二   污染的分类</a:t>
              </a:r>
            </a:p>
          </p:txBody>
        </p:sp>
      </p:grpSp>
      <p:sp>
        <p:nvSpPr>
          <p:cNvPr id="11" name="Rectangle 3">
            <a:extLst>
              <a:ext uri="{FF2B5EF4-FFF2-40B4-BE49-F238E27FC236}">
                <a16:creationId xmlns:a16="http://schemas.microsoft.com/office/drawing/2014/main" id="{DDD60E6B-00AA-47DC-9BD6-413F5F783E60}"/>
              </a:ext>
            </a:extLst>
          </p:cNvPr>
          <p:cNvSpPr txBox="1">
            <a:spLocks noChangeArrowheads="1"/>
          </p:cNvSpPr>
          <p:nvPr/>
        </p:nvSpPr>
        <p:spPr>
          <a:xfrm>
            <a:off x="1503984" y="2550826"/>
            <a:ext cx="2752173" cy="2477601"/>
          </a:xfrm>
          <a:prstGeom prst="rect">
            <a:avLst/>
          </a:prstGeom>
        </p:spPr>
        <p:txBody>
          <a:bodyPr wrap="square">
            <a:spAutoFit/>
          </a:bodyPr>
          <a:lstStyle>
            <a:defPPr>
              <a:defRPr lang="zh-CN"/>
            </a:defPPr>
            <a:lvl1pPr indent="0">
              <a:lnSpc>
                <a:spcPct val="150000"/>
              </a:lnSpc>
              <a:buFont typeface="Wingdings" panose="05000000000000000000" pitchFamily="2" charset="2"/>
              <a:buNone/>
              <a:defRPr b="1">
                <a:solidFill>
                  <a:srgbClr val="17880E"/>
                </a:solidFill>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sz="2000">
                <a:latin typeface="+mn-lt"/>
                <a:cs typeface="+mn-ea"/>
                <a:sym typeface="+mn-lt"/>
              </a:rPr>
              <a:t>陆地污染</a:t>
            </a:r>
            <a:endParaRPr lang="en-US" altLang="zh-CN" sz="2000">
              <a:latin typeface="+mn-lt"/>
              <a:cs typeface="+mn-ea"/>
              <a:sym typeface="+mn-lt"/>
            </a:endParaRPr>
          </a:p>
          <a:p>
            <a:pPr algn="just">
              <a:spcBef>
                <a:spcPts val="600"/>
              </a:spcBef>
            </a:pPr>
            <a:r>
              <a:rPr lang="zh-CN" altLang="en-US" sz="1600" b="0">
                <a:solidFill>
                  <a:schemeClr val="tx1"/>
                </a:solidFill>
                <a:latin typeface="+mn-lt"/>
                <a:cs typeface="+mn-ea"/>
                <a:sym typeface="+mn-lt"/>
              </a:rPr>
              <a:t>垃圾的清理成了各大城市的重要问题，每天千万吨的垃圾中，好些是不能焚化或腐化的，如塑胶、橡胶、玻璃等人类的第一号敌人。 </a:t>
            </a:r>
          </a:p>
        </p:txBody>
      </p:sp>
      <p:grpSp>
        <p:nvGrpSpPr>
          <p:cNvPr id="8" name="组合 7">
            <a:extLst>
              <a:ext uri="{FF2B5EF4-FFF2-40B4-BE49-F238E27FC236}">
                <a16:creationId xmlns:a16="http://schemas.microsoft.com/office/drawing/2014/main" id="{FABA1A18-FD5C-4D4E-8A88-AAD9D49B94D9}"/>
              </a:ext>
            </a:extLst>
          </p:cNvPr>
          <p:cNvGrpSpPr/>
          <p:nvPr/>
        </p:nvGrpSpPr>
        <p:grpSpPr>
          <a:xfrm>
            <a:off x="4797498" y="1375738"/>
            <a:ext cx="5835306" cy="4721847"/>
            <a:chOff x="4224466" y="411958"/>
            <a:chExt cx="7468543" cy="6043438"/>
          </a:xfrm>
        </p:grpSpPr>
        <p:sp>
          <p:nvSpPr>
            <p:cNvPr id="20" name="PA-图片 任意多边形: 形状 26">
              <a:extLst>
                <a:ext uri="{FF2B5EF4-FFF2-40B4-BE49-F238E27FC236}">
                  <a16:creationId xmlns:a16="http://schemas.microsoft.com/office/drawing/2014/main" id="{3EF81ABD-3D9D-42E5-910A-ADCF40090B43}"/>
                </a:ext>
              </a:extLst>
            </p:cNvPr>
            <p:cNvSpPr/>
            <p:nvPr>
              <p:custDataLst>
                <p:tags r:id="rId1"/>
              </p:custDataLst>
            </p:nvPr>
          </p:nvSpPr>
          <p:spPr>
            <a:xfrm>
              <a:off x="8042929" y="411958"/>
              <a:ext cx="3650080" cy="5066694"/>
            </a:xfrm>
            <a:custGeom>
              <a:avLst/>
              <a:gdLst>
                <a:gd name="connsiteX0" fmla="*/ 0 w 3832669"/>
                <a:gd name="connsiteY0" fmla="*/ 3969586 h 5320146"/>
                <a:gd name="connsiteX1" fmla="*/ 2273011 w 3832669"/>
                <a:gd name="connsiteY1" fmla="*/ 3969586 h 5320146"/>
                <a:gd name="connsiteX2" fmla="*/ 2273011 w 3832669"/>
                <a:gd name="connsiteY2" fmla="*/ 5320146 h 5320146"/>
                <a:gd name="connsiteX3" fmla="*/ 0 w 3832669"/>
                <a:gd name="connsiteY3" fmla="*/ 5320146 h 5320146"/>
                <a:gd name="connsiteX4" fmla="*/ 0 w 3832669"/>
                <a:gd name="connsiteY4" fmla="*/ 1436248 h 5320146"/>
                <a:gd name="connsiteX5" fmla="*/ 3832669 w 3832669"/>
                <a:gd name="connsiteY5" fmla="*/ 1436248 h 5320146"/>
                <a:gd name="connsiteX6" fmla="*/ 3832669 w 3832669"/>
                <a:gd name="connsiteY6" fmla="*/ 3774714 h 5320146"/>
                <a:gd name="connsiteX7" fmla="*/ 0 w 3832669"/>
                <a:gd name="connsiteY7" fmla="*/ 3774714 h 5320146"/>
                <a:gd name="connsiteX8" fmla="*/ 0 w 3832669"/>
                <a:gd name="connsiteY8" fmla="*/ 0 h 5320146"/>
                <a:gd name="connsiteX9" fmla="*/ 2274033 w 3832669"/>
                <a:gd name="connsiteY9" fmla="*/ 0 h 5320146"/>
                <a:gd name="connsiteX10" fmla="*/ 2274033 w 3832669"/>
                <a:gd name="connsiteY10" fmla="*/ 1226045 h 5320146"/>
                <a:gd name="connsiteX11" fmla="*/ 0 w 3832669"/>
                <a:gd name="connsiteY11" fmla="*/ 1226045 h 532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32669" h="5320146">
                  <a:moveTo>
                    <a:pt x="0" y="3969586"/>
                  </a:moveTo>
                  <a:lnTo>
                    <a:pt x="2273011" y="3969586"/>
                  </a:lnTo>
                  <a:lnTo>
                    <a:pt x="2273011" y="5320146"/>
                  </a:lnTo>
                  <a:lnTo>
                    <a:pt x="0" y="5320146"/>
                  </a:lnTo>
                  <a:close/>
                  <a:moveTo>
                    <a:pt x="0" y="1436248"/>
                  </a:moveTo>
                  <a:lnTo>
                    <a:pt x="3832669" y="1436248"/>
                  </a:lnTo>
                  <a:lnTo>
                    <a:pt x="3832669" y="3774714"/>
                  </a:lnTo>
                  <a:lnTo>
                    <a:pt x="0" y="3774714"/>
                  </a:lnTo>
                  <a:close/>
                  <a:moveTo>
                    <a:pt x="0" y="0"/>
                  </a:moveTo>
                  <a:lnTo>
                    <a:pt x="2274033" y="0"/>
                  </a:lnTo>
                  <a:lnTo>
                    <a:pt x="2274033" y="1226045"/>
                  </a:lnTo>
                  <a:lnTo>
                    <a:pt x="0" y="1226045"/>
                  </a:lnTo>
                  <a:close/>
                </a:path>
              </a:pathLst>
            </a:cu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PA-图片 任意多边形: 形状 18">
              <a:extLst>
                <a:ext uri="{FF2B5EF4-FFF2-40B4-BE49-F238E27FC236}">
                  <a16:creationId xmlns:a16="http://schemas.microsoft.com/office/drawing/2014/main" id="{2F215F7D-522A-419E-9F49-246A6563AC15}"/>
                </a:ext>
              </a:extLst>
            </p:cNvPr>
            <p:cNvSpPr/>
            <p:nvPr>
              <p:custDataLst>
                <p:tags r:id="rId2"/>
              </p:custDataLst>
            </p:nvPr>
          </p:nvSpPr>
          <p:spPr>
            <a:xfrm>
              <a:off x="4224466" y="1388702"/>
              <a:ext cx="3650080" cy="5066694"/>
            </a:xfrm>
            <a:custGeom>
              <a:avLst/>
              <a:gdLst>
                <a:gd name="connsiteX0" fmla="*/ 0 w 3832669"/>
                <a:gd name="connsiteY0" fmla="*/ 2231128 h 5320146"/>
                <a:gd name="connsiteX1" fmla="*/ 828120 w 3832669"/>
                <a:gd name="connsiteY1" fmla="*/ 2231128 h 5320146"/>
                <a:gd name="connsiteX2" fmla="*/ 1595160 w 3832669"/>
                <a:gd name="connsiteY2" fmla="*/ 2231128 h 5320146"/>
                <a:gd name="connsiteX3" fmla="*/ 3832669 w 3832669"/>
                <a:gd name="connsiteY3" fmla="*/ 2231128 h 5320146"/>
                <a:gd name="connsiteX4" fmla="*/ 3832669 w 3832669"/>
                <a:gd name="connsiteY4" fmla="*/ 5320146 h 5320146"/>
                <a:gd name="connsiteX5" fmla="*/ 0 w 3832669"/>
                <a:gd name="connsiteY5" fmla="*/ 5320146 h 5320146"/>
                <a:gd name="connsiteX6" fmla="*/ 1595160 w 3832669"/>
                <a:gd name="connsiteY6" fmla="*/ 0 h 5320146"/>
                <a:gd name="connsiteX7" fmla="*/ 3832669 w 3832669"/>
                <a:gd name="connsiteY7" fmla="*/ 0 h 5320146"/>
                <a:gd name="connsiteX8" fmla="*/ 3832669 w 3832669"/>
                <a:gd name="connsiteY8" fmla="*/ 2044092 h 5320146"/>
                <a:gd name="connsiteX9" fmla="*/ 1595160 w 3832669"/>
                <a:gd name="connsiteY9" fmla="*/ 2044092 h 532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32669" h="5320146">
                  <a:moveTo>
                    <a:pt x="0" y="2231128"/>
                  </a:moveTo>
                  <a:lnTo>
                    <a:pt x="828120" y="2231128"/>
                  </a:lnTo>
                  <a:lnTo>
                    <a:pt x="1595160" y="2231128"/>
                  </a:lnTo>
                  <a:lnTo>
                    <a:pt x="3832669" y="2231128"/>
                  </a:lnTo>
                  <a:lnTo>
                    <a:pt x="3832669" y="5320146"/>
                  </a:lnTo>
                  <a:lnTo>
                    <a:pt x="0" y="5320146"/>
                  </a:lnTo>
                  <a:close/>
                  <a:moveTo>
                    <a:pt x="1595160" y="0"/>
                  </a:moveTo>
                  <a:lnTo>
                    <a:pt x="3832669" y="0"/>
                  </a:lnTo>
                  <a:lnTo>
                    <a:pt x="3832669" y="2044092"/>
                  </a:lnTo>
                  <a:lnTo>
                    <a:pt x="1595160" y="2044092"/>
                  </a:lnTo>
                  <a:close/>
                </a:path>
              </a:pathLst>
            </a:custGeom>
            <a:blipFill>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cxnSp>
        <p:nvCxnSpPr>
          <p:cNvPr id="10" name="直接连接符 9">
            <a:extLst>
              <a:ext uri="{FF2B5EF4-FFF2-40B4-BE49-F238E27FC236}">
                <a16:creationId xmlns:a16="http://schemas.microsoft.com/office/drawing/2014/main" id="{B8806325-17E4-4160-8AC8-F241D63D251F}"/>
              </a:ext>
            </a:extLst>
          </p:cNvPr>
          <p:cNvCxnSpPr>
            <a:cxnSpLocks/>
          </p:cNvCxnSpPr>
          <p:nvPr/>
        </p:nvCxnSpPr>
        <p:spPr>
          <a:xfrm>
            <a:off x="1600662" y="3085986"/>
            <a:ext cx="729788" cy="0"/>
          </a:xfrm>
          <a:prstGeom prst="line">
            <a:avLst/>
          </a:prstGeom>
          <a:ln w="41275">
            <a:solidFill>
              <a:srgbClr val="17880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0326897"/>
      </p:ext>
    </p:extLst>
  </p:cSld>
  <p:clrMapOvr>
    <a:masterClrMapping/>
  </p:clrMapOvr>
  <mc:AlternateContent xmlns:mc="http://schemas.openxmlformats.org/markup-compatibility/2006" xmlns:p14="http://schemas.microsoft.com/office/powerpoint/2010/main">
    <mc:Choice Requires="p14">
      <p:transition spd="slow" p14:dur="1600" advTm="5113">
        <p:blinds dir="vert"/>
      </p:transition>
    </mc:Choice>
    <mc:Fallback xmlns="" xmlns:a16="http://schemas.microsoft.com/office/drawing/2014/main" xmlns:a14="http://schemas.microsoft.com/office/drawing/2010/main">
      <p:transition spd="slow" advTm="5113">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767753" y="377925"/>
              <a:ext cx="2656496" cy="523220"/>
            </a:xfrm>
            <a:prstGeom prst="rect">
              <a:avLst/>
            </a:prstGeom>
            <a:noFill/>
          </p:spPr>
          <p:txBody>
            <a:bodyPr wrap="none" rtlCol="0">
              <a:spAutoFit/>
            </a:bodyPr>
            <a:lstStyle/>
            <a:p>
              <a:pPr algn="ctr"/>
              <a:r>
                <a:rPr lang="zh-CN" altLang="en-US" sz="2800" b="1">
                  <a:solidFill>
                    <a:schemeClr val="bg1"/>
                  </a:solidFill>
                  <a:cs typeface="+mn-ea"/>
                  <a:sym typeface="+mn-lt"/>
                </a:rPr>
                <a:t>二   污染的分类</a:t>
              </a:r>
            </a:p>
          </p:txBody>
        </p:sp>
      </p:grpSp>
      <p:sp>
        <p:nvSpPr>
          <p:cNvPr id="11" name="Rectangle 3">
            <a:extLst>
              <a:ext uri="{FF2B5EF4-FFF2-40B4-BE49-F238E27FC236}">
                <a16:creationId xmlns:a16="http://schemas.microsoft.com/office/drawing/2014/main" id="{40CF692A-9B09-4B00-930A-DFF1E5C94087}"/>
              </a:ext>
            </a:extLst>
          </p:cNvPr>
          <p:cNvSpPr txBox="1">
            <a:spLocks noChangeArrowheads="1"/>
          </p:cNvSpPr>
          <p:nvPr/>
        </p:nvSpPr>
        <p:spPr>
          <a:xfrm>
            <a:off x="6291128" y="2974819"/>
            <a:ext cx="4150857" cy="2308324"/>
          </a:xfrm>
          <a:prstGeom prst="rect">
            <a:avLst/>
          </a:prstGeom>
        </p:spPr>
        <p:txBody>
          <a:bodyPr wrap="square">
            <a:spAutoFit/>
          </a:bodyPr>
          <a:lstStyle>
            <a:defPPr>
              <a:defRPr lang="zh-CN"/>
            </a:defPPr>
            <a:lvl1pPr indent="0">
              <a:lnSpc>
                <a:spcPct val="150000"/>
              </a:lnSpc>
              <a:buFont typeface="Wingdings" panose="05000000000000000000" pitchFamily="2" charset="2"/>
              <a:buNone/>
              <a:defRPr b="1">
                <a:solidFill>
                  <a:srgbClr val="17880E"/>
                </a:solidFill>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spcBef>
                <a:spcPts val="600"/>
              </a:spcBef>
            </a:pPr>
            <a:r>
              <a:rPr lang="zh-CN" altLang="en-US" sz="1600" b="0">
                <a:solidFill>
                  <a:schemeClr val="tx1"/>
                </a:solidFill>
                <a:latin typeface="+mn-lt"/>
                <a:cs typeface="+mn-ea"/>
                <a:sym typeface="+mn-lt"/>
              </a:rPr>
              <a:t>这是最为直接与严重的了，主要来自工厂、汽车、发电厂等等放出的一氧化碳和硫化氢等，每天都有人因接触了这些污浊空气而染上呼吸器官或视觉器官的疾病。我们若仍然漠视专家的警告，将来一定会落到无半寸净土可住的地步。</a:t>
            </a:r>
          </a:p>
        </p:txBody>
      </p:sp>
      <p:grpSp>
        <p:nvGrpSpPr>
          <p:cNvPr id="9292" name="组合 9291">
            <a:extLst>
              <a:ext uri="{FF2B5EF4-FFF2-40B4-BE49-F238E27FC236}">
                <a16:creationId xmlns:a16="http://schemas.microsoft.com/office/drawing/2014/main" id="{8ADAEAB0-33C9-4FE0-9F71-B7FF5F54053C}"/>
              </a:ext>
            </a:extLst>
          </p:cNvPr>
          <p:cNvGrpSpPr/>
          <p:nvPr/>
        </p:nvGrpSpPr>
        <p:grpSpPr>
          <a:xfrm>
            <a:off x="1943100" y="1325563"/>
            <a:ext cx="3265488" cy="4616449"/>
            <a:chOff x="1676400" y="1401763"/>
            <a:chExt cx="3265488" cy="4616449"/>
          </a:xfrm>
        </p:grpSpPr>
        <p:sp>
          <p:nvSpPr>
            <p:cNvPr id="8" name="AutoShape 2">
              <a:extLst>
                <a:ext uri="{FF2B5EF4-FFF2-40B4-BE49-F238E27FC236}">
                  <a16:creationId xmlns:a16="http://schemas.microsoft.com/office/drawing/2014/main" id="{CEDB4734-1FBA-4625-9EF2-2D47F7C75EEB}"/>
                </a:ext>
              </a:extLst>
            </p:cNvPr>
            <p:cNvSpPr>
              <a:spLocks noChangeAspect="1" noChangeArrowheads="1" noTextEdit="1"/>
            </p:cNvSpPr>
            <p:nvPr/>
          </p:nvSpPr>
          <p:spPr bwMode="auto">
            <a:xfrm>
              <a:off x="1676400" y="1401763"/>
              <a:ext cx="3265488" cy="461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47">
              <a:extLst>
                <a:ext uri="{FF2B5EF4-FFF2-40B4-BE49-F238E27FC236}">
                  <a16:creationId xmlns:a16="http://schemas.microsoft.com/office/drawing/2014/main" id="{5ACC3606-5D8D-495D-AF35-083CDB904B53}"/>
                </a:ext>
              </a:extLst>
            </p:cNvPr>
            <p:cNvSpPr>
              <a:spLocks/>
            </p:cNvSpPr>
            <p:nvPr/>
          </p:nvSpPr>
          <p:spPr bwMode="auto">
            <a:xfrm>
              <a:off x="1882775" y="4329113"/>
              <a:ext cx="2841625" cy="1441450"/>
            </a:xfrm>
            <a:custGeom>
              <a:avLst/>
              <a:gdLst>
                <a:gd name="T0" fmla="*/ 1 w 2263"/>
                <a:gd name="T1" fmla="*/ 0 h 1150"/>
                <a:gd name="T2" fmla="*/ 0 w 2263"/>
                <a:gd name="T3" fmla="*/ 19 h 1150"/>
                <a:gd name="T4" fmla="*/ 1131 w 2263"/>
                <a:gd name="T5" fmla="*/ 1150 h 1150"/>
                <a:gd name="T6" fmla="*/ 2263 w 2263"/>
                <a:gd name="T7" fmla="*/ 19 h 1150"/>
                <a:gd name="T8" fmla="*/ 2262 w 2263"/>
                <a:gd name="T9" fmla="*/ 0 h 1150"/>
                <a:gd name="T10" fmla="*/ 1 w 2263"/>
                <a:gd name="T11" fmla="*/ 0 h 1150"/>
              </a:gdLst>
              <a:ahLst/>
              <a:cxnLst>
                <a:cxn ang="0">
                  <a:pos x="T0" y="T1"/>
                </a:cxn>
                <a:cxn ang="0">
                  <a:pos x="T2" y="T3"/>
                </a:cxn>
                <a:cxn ang="0">
                  <a:pos x="T4" y="T5"/>
                </a:cxn>
                <a:cxn ang="0">
                  <a:pos x="T6" y="T7"/>
                </a:cxn>
                <a:cxn ang="0">
                  <a:pos x="T8" y="T9"/>
                </a:cxn>
                <a:cxn ang="0">
                  <a:pos x="T10" y="T11"/>
                </a:cxn>
              </a:cxnLst>
              <a:rect l="0" t="0" r="r" b="b"/>
              <a:pathLst>
                <a:path w="2263" h="1150">
                  <a:moveTo>
                    <a:pt x="1" y="0"/>
                  </a:moveTo>
                  <a:cubicBezTo>
                    <a:pt x="0" y="6"/>
                    <a:pt x="0" y="12"/>
                    <a:pt x="0" y="19"/>
                  </a:cubicBezTo>
                  <a:cubicBezTo>
                    <a:pt x="0" y="644"/>
                    <a:pt x="507" y="1150"/>
                    <a:pt x="1131" y="1150"/>
                  </a:cubicBezTo>
                  <a:cubicBezTo>
                    <a:pt x="1756" y="1150"/>
                    <a:pt x="2263" y="644"/>
                    <a:pt x="2263" y="19"/>
                  </a:cubicBezTo>
                  <a:cubicBezTo>
                    <a:pt x="2263" y="12"/>
                    <a:pt x="2263" y="6"/>
                    <a:pt x="2262" y="0"/>
                  </a:cubicBezTo>
                  <a:cubicBezTo>
                    <a:pt x="1" y="0"/>
                    <a:pt x="1" y="0"/>
                    <a:pt x="1" y="0"/>
                  </a:cubicBezTo>
                </a:path>
              </a:pathLst>
            </a:custGeom>
            <a:gradFill>
              <a:gsLst>
                <a:gs pos="0">
                  <a:schemeClr val="tx1">
                    <a:lumMod val="50000"/>
                    <a:lumOff val="50000"/>
                  </a:schemeClr>
                </a:gs>
                <a:gs pos="100000">
                  <a:schemeClr val="tx1">
                    <a:lumMod val="85000"/>
                    <a:lumOff val="15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59">
              <a:extLst>
                <a:ext uri="{FF2B5EF4-FFF2-40B4-BE49-F238E27FC236}">
                  <a16:creationId xmlns:a16="http://schemas.microsoft.com/office/drawing/2014/main" id="{937B13E2-CF79-49C1-A30B-E38BB8C9568A}"/>
                </a:ext>
              </a:extLst>
            </p:cNvPr>
            <p:cNvSpPr>
              <a:spLocks noEditPoints="1"/>
            </p:cNvSpPr>
            <p:nvPr/>
          </p:nvSpPr>
          <p:spPr bwMode="auto">
            <a:xfrm>
              <a:off x="1676400" y="1401763"/>
              <a:ext cx="3265488" cy="4616449"/>
            </a:xfrm>
            <a:custGeom>
              <a:avLst/>
              <a:gdLst>
                <a:gd name="T0" fmla="*/ 1300 w 2601"/>
                <a:gd name="T1" fmla="*/ 3533 h 3682"/>
                <a:gd name="T2" fmla="*/ 149 w 2601"/>
                <a:gd name="T3" fmla="*/ 2381 h 3682"/>
                <a:gd name="T4" fmla="*/ 930 w 2601"/>
                <a:gd name="T5" fmla="*/ 793 h 3682"/>
                <a:gd name="T6" fmla="*/ 1286 w 2601"/>
                <a:gd name="T7" fmla="*/ 273 h 3682"/>
                <a:gd name="T8" fmla="*/ 1688 w 2601"/>
                <a:gd name="T9" fmla="*/ 843 h 3682"/>
                <a:gd name="T10" fmla="*/ 2452 w 2601"/>
                <a:gd name="T11" fmla="*/ 2381 h 3682"/>
                <a:gd name="T12" fmla="*/ 1300 w 2601"/>
                <a:gd name="T13" fmla="*/ 3533 h 3682"/>
                <a:gd name="T14" fmla="*/ 1283 w 2601"/>
                <a:gd name="T15" fmla="*/ 0 h 3682"/>
                <a:gd name="T16" fmla="*/ 1222 w 2601"/>
                <a:gd name="T17" fmla="*/ 97 h 3682"/>
                <a:gd name="T18" fmla="*/ 808 w 2601"/>
                <a:gd name="T19" fmla="*/ 707 h 3682"/>
                <a:gd name="T20" fmla="*/ 0 w 2601"/>
                <a:gd name="T21" fmla="*/ 2381 h 3682"/>
                <a:gd name="T22" fmla="*/ 1300 w 2601"/>
                <a:gd name="T23" fmla="*/ 3682 h 3682"/>
                <a:gd name="T24" fmla="*/ 2601 w 2601"/>
                <a:gd name="T25" fmla="*/ 2381 h 3682"/>
                <a:gd name="T26" fmla="*/ 1809 w 2601"/>
                <a:gd name="T27" fmla="*/ 756 h 3682"/>
                <a:gd name="T28" fmla="*/ 1347 w 2601"/>
                <a:gd name="T29" fmla="*/ 96 h 3682"/>
                <a:gd name="T30" fmla="*/ 1283 w 2601"/>
                <a:gd name="T31" fmla="*/ 0 h 3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01" h="3682">
                  <a:moveTo>
                    <a:pt x="1300" y="3533"/>
                  </a:moveTo>
                  <a:cubicBezTo>
                    <a:pt x="666" y="3533"/>
                    <a:pt x="149" y="3016"/>
                    <a:pt x="149" y="2381"/>
                  </a:cubicBezTo>
                  <a:cubicBezTo>
                    <a:pt x="149" y="1903"/>
                    <a:pt x="528" y="1364"/>
                    <a:pt x="930" y="793"/>
                  </a:cubicBezTo>
                  <a:cubicBezTo>
                    <a:pt x="1049" y="623"/>
                    <a:pt x="1172" y="449"/>
                    <a:pt x="1286" y="273"/>
                  </a:cubicBezTo>
                  <a:cubicBezTo>
                    <a:pt x="1423" y="476"/>
                    <a:pt x="1557" y="662"/>
                    <a:pt x="1688" y="843"/>
                  </a:cubicBezTo>
                  <a:cubicBezTo>
                    <a:pt x="2115" y="1434"/>
                    <a:pt x="2452" y="1901"/>
                    <a:pt x="2452" y="2381"/>
                  </a:cubicBezTo>
                  <a:cubicBezTo>
                    <a:pt x="2452" y="3016"/>
                    <a:pt x="1935" y="3533"/>
                    <a:pt x="1300" y="3533"/>
                  </a:cubicBezTo>
                  <a:moveTo>
                    <a:pt x="1283" y="0"/>
                  </a:moveTo>
                  <a:cubicBezTo>
                    <a:pt x="1222" y="97"/>
                    <a:pt x="1222" y="97"/>
                    <a:pt x="1222" y="97"/>
                  </a:cubicBezTo>
                  <a:cubicBezTo>
                    <a:pt x="1093" y="302"/>
                    <a:pt x="948" y="508"/>
                    <a:pt x="808" y="707"/>
                  </a:cubicBezTo>
                  <a:cubicBezTo>
                    <a:pt x="393" y="1298"/>
                    <a:pt x="0" y="1856"/>
                    <a:pt x="0" y="2381"/>
                  </a:cubicBezTo>
                  <a:cubicBezTo>
                    <a:pt x="0" y="3098"/>
                    <a:pt x="584" y="3682"/>
                    <a:pt x="1300" y="3682"/>
                  </a:cubicBezTo>
                  <a:cubicBezTo>
                    <a:pt x="2017" y="3682"/>
                    <a:pt x="2601" y="3098"/>
                    <a:pt x="2601" y="2381"/>
                  </a:cubicBezTo>
                  <a:cubicBezTo>
                    <a:pt x="2601" y="1853"/>
                    <a:pt x="2251" y="1369"/>
                    <a:pt x="1809" y="756"/>
                  </a:cubicBezTo>
                  <a:cubicBezTo>
                    <a:pt x="1659" y="548"/>
                    <a:pt x="1504" y="334"/>
                    <a:pt x="1347" y="96"/>
                  </a:cubicBezTo>
                  <a:cubicBezTo>
                    <a:pt x="1283" y="0"/>
                    <a:pt x="1283" y="0"/>
                    <a:pt x="1283" y="0"/>
                  </a:cubicBezTo>
                </a:path>
              </a:pathLst>
            </a:custGeom>
            <a:gradFill>
              <a:gsLst>
                <a:gs pos="0">
                  <a:schemeClr val="accent5">
                    <a:lumMod val="60000"/>
                    <a:lumOff val="40000"/>
                  </a:schemeClr>
                </a:gs>
                <a:gs pos="100000">
                  <a:srgbClr val="00B0F0"/>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9291" name="组合 9290">
              <a:extLst>
                <a:ext uri="{FF2B5EF4-FFF2-40B4-BE49-F238E27FC236}">
                  <a16:creationId xmlns:a16="http://schemas.microsoft.com/office/drawing/2014/main" id="{10E9B4DA-9743-4403-A46B-84587FB7A37B}"/>
                </a:ext>
              </a:extLst>
            </p:cNvPr>
            <p:cNvGrpSpPr/>
            <p:nvPr/>
          </p:nvGrpSpPr>
          <p:grpSpPr>
            <a:xfrm>
              <a:off x="2628900" y="2376488"/>
              <a:ext cx="1725613" cy="1765299"/>
              <a:chOff x="2266950" y="2433638"/>
              <a:chExt cx="1725613" cy="1765299"/>
            </a:xfrm>
            <a:solidFill>
              <a:schemeClr val="tx1">
                <a:lumMod val="65000"/>
                <a:lumOff val="35000"/>
              </a:schemeClr>
            </a:solidFill>
          </p:grpSpPr>
          <p:sp>
            <p:nvSpPr>
              <p:cNvPr id="9" name="Freeform 4">
                <a:extLst>
                  <a:ext uri="{FF2B5EF4-FFF2-40B4-BE49-F238E27FC236}">
                    <a16:creationId xmlns:a16="http://schemas.microsoft.com/office/drawing/2014/main" id="{685CAEF2-A9F9-458D-A8FC-119EB6FCA267}"/>
                  </a:ext>
                </a:extLst>
              </p:cNvPr>
              <p:cNvSpPr>
                <a:spLocks/>
              </p:cNvSpPr>
              <p:nvPr/>
            </p:nvSpPr>
            <p:spPr bwMode="auto">
              <a:xfrm>
                <a:off x="3167063" y="2916238"/>
                <a:ext cx="323850" cy="808037"/>
              </a:xfrm>
              <a:custGeom>
                <a:avLst/>
                <a:gdLst>
                  <a:gd name="T0" fmla="*/ 214 w 257"/>
                  <a:gd name="T1" fmla="*/ 0 h 644"/>
                  <a:gd name="T2" fmla="*/ 43 w 257"/>
                  <a:gd name="T3" fmla="*/ 0 h 644"/>
                  <a:gd name="T4" fmla="*/ 0 w 257"/>
                  <a:gd name="T5" fmla="*/ 44 h 644"/>
                  <a:gd name="T6" fmla="*/ 0 w 257"/>
                  <a:gd name="T7" fmla="*/ 330 h 644"/>
                  <a:gd name="T8" fmla="*/ 43 w 257"/>
                  <a:gd name="T9" fmla="*/ 373 h 644"/>
                  <a:gd name="T10" fmla="*/ 82 w 257"/>
                  <a:gd name="T11" fmla="*/ 373 h 644"/>
                  <a:gd name="T12" fmla="*/ 97 w 257"/>
                  <a:gd name="T13" fmla="*/ 387 h 644"/>
                  <a:gd name="T14" fmla="*/ 97 w 257"/>
                  <a:gd name="T15" fmla="*/ 644 h 644"/>
                  <a:gd name="T16" fmla="*/ 126 w 257"/>
                  <a:gd name="T17" fmla="*/ 644 h 644"/>
                  <a:gd name="T18" fmla="*/ 126 w 257"/>
                  <a:gd name="T19" fmla="*/ 387 h 644"/>
                  <a:gd name="T20" fmla="*/ 82 w 257"/>
                  <a:gd name="T21" fmla="*/ 344 h 644"/>
                  <a:gd name="T22" fmla="*/ 43 w 257"/>
                  <a:gd name="T23" fmla="*/ 344 h 644"/>
                  <a:gd name="T24" fmla="*/ 29 w 257"/>
                  <a:gd name="T25" fmla="*/ 330 h 644"/>
                  <a:gd name="T26" fmla="*/ 29 w 257"/>
                  <a:gd name="T27" fmla="*/ 44 h 644"/>
                  <a:gd name="T28" fmla="*/ 43 w 257"/>
                  <a:gd name="T29" fmla="*/ 29 h 644"/>
                  <a:gd name="T30" fmla="*/ 214 w 257"/>
                  <a:gd name="T31" fmla="*/ 29 h 644"/>
                  <a:gd name="T32" fmla="*/ 228 w 257"/>
                  <a:gd name="T33" fmla="*/ 44 h 644"/>
                  <a:gd name="T34" fmla="*/ 228 w 257"/>
                  <a:gd name="T35" fmla="*/ 92 h 644"/>
                  <a:gd name="T36" fmla="*/ 228 w 257"/>
                  <a:gd name="T37" fmla="*/ 92 h 644"/>
                  <a:gd name="T38" fmla="*/ 228 w 257"/>
                  <a:gd name="T39" fmla="*/ 92 h 644"/>
                  <a:gd name="T40" fmla="*/ 245 w 257"/>
                  <a:gd name="T41" fmla="*/ 90 h 644"/>
                  <a:gd name="T42" fmla="*/ 257 w 257"/>
                  <a:gd name="T43" fmla="*/ 91 h 644"/>
                  <a:gd name="T44" fmla="*/ 257 w 257"/>
                  <a:gd name="T45" fmla="*/ 44 h 644"/>
                  <a:gd name="T46" fmla="*/ 214 w 257"/>
                  <a:gd name="T47"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7" h="644">
                    <a:moveTo>
                      <a:pt x="214" y="0"/>
                    </a:moveTo>
                    <a:cubicBezTo>
                      <a:pt x="43" y="0"/>
                      <a:pt x="43" y="0"/>
                      <a:pt x="43" y="0"/>
                    </a:cubicBezTo>
                    <a:cubicBezTo>
                      <a:pt x="19" y="0"/>
                      <a:pt x="0" y="20"/>
                      <a:pt x="0" y="44"/>
                    </a:cubicBezTo>
                    <a:cubicBezTo>
                      <a:pt x="0" y="330"/>
                      <a:pt x="0" y="330"/>
                      <a:pt x="0" y="330"/>
                    </a:cubicBezTo>
                    <a:cubicBezTo>
                      <a:pt x="0" y="354"/>
                      <a:pt x="19" y="373"/>
                      <a:pt x="43" y="373"/>
                    </a:cubicBezTo>
                    <a:cubicBezTo>
                      <a:pt x="82" y="373"/>
                      <a:pt x="82" y="373"/>
                      <a:pt x="82" y="373"/>
                    </a:cubicBezTo>
                    <a:cubicBezTo>
                      <a:pt x="90" y="373"/>
                      <a:pt x="97" y="379"/>
                      <a:pt x="97" y="387"/>
                    </a:cubicBezTo>
                    <a:cubicBezTo>
                      <a:pt x="97" y="644"/>
                      <a:pt x="97" y="644"/>
                      <a:pt x="97" y="644"/>
                    </a:cubicBezTo>
                    <a:cubicBezTo>
                      <a:pt x="126" y="644"/>
                      <a:pt x="126" y="644"/>
                      <a:pt x="126" y="644"/>
                    </a:cubicBezTo>
                    <a:cubicBezTo>
                      <a:pt x="126" y="387"/>
                      <a:pt x="126" y="387"/>
                      <a:pt x="126" y="387"/>
                    </a:cubicBezTo>
                    <a:cubicBezTo>
                      <a:pt x="126" y="364"/>
                      <a:pt x="106" y="344"/>
                      <a:pt x="82" y="344"/>
                    </a:cubicBezTo>
                    <a:cubicBezTo>
                      <a:pt x="43" y="344"/>
                      <a:pt x="43" y="344"/>
                      <a:pt x="43" y="344"/>
                    </a:cubicBezTo>
                    <a:cubicBezTo>
                      <a:pt x="35" y="344"/>
                      <a:pt x="29" y="338"/>
                      <a:pt x="29" y="330"/>
                    </a:cubicBezTo>
                    <a:cubicBezTo>
                      <a:pt x="29" y="44"/>
                      <a:pt x="29" y="44"/>
                      <a:pt x="29" y="44"/>
                    </a:cubicBezTo>
                    <a:cubicBezTo>
                      <a:pt x="29" y="36"/>
                      <a:pt x="35" y="29"/>
                      <a:pt x="43" y="29"/>
                    </a:cubicBezTo>
                    <a:cubicBezTo>
                      <a:pt x="214" y="29"/>
                      <a:pt x="214" y="29"/>
                      <a:pt x="214" y="29"/>
                    </a:cubicBezTo>
                    <a:cubicBezTo>
                      <a:pt x="222" y="29"/>
                      <a:pt x="228" y="36"/>
                      <a:pt x="228" y="44"/>
                    </a:cubicBezTo>
                    <a:cubicBezTo>
                      <a:pt x="228" y="92"/>
                      <a:pt x="228" y="92"/>
                      <a:pt x="228" y="92"/>
                    </a:cubicBezTo>
                    <a:cubicBezTo>
                      <a:pt x="228" y="92"/>
                      <a:pt x="228" y="92"/>
                      <a:pt x="228" y="92"/>
                    </a:cubicBezTo>
                    <a:cubicBezTo>
                      <a:pt x="228" y="92"/>
                      <a:pt x="228" y="92"/>
                      <a:pt x="228" y="92"/>
                    </a:cubicBezTo>
                    <a:cubicBezTo>
                      <a:pt x="234" y="90"/>
                      <a:pt x="239" y="90"/>
                      <a:pt x="245" y="90"/>
                    </a:cubicBezTo>
                    <a:cubicBezTo>
                      <a:pt x="249" y="90"/>
                      <a:pt x="253" y="90"/>
                      <a:pt x="257" y="91"/>
                    </a:cubicBezTo>
                    <a:cubicBezTo>
                      <a:pt x="257" y="44"/>
                      <a:pt x="257" y="44"/>
                      <a:pt x="257" y="44"/>
                    </a:cubicBezTo>
                    <a:cubicBezTo>
                      <a:pt x="257" y="20"/>
                      <a:pt x="238" y="0"/>
                      <a:pt x="2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Rectangle 5">
                <a:extLst>
                  <a:ext uri="{FF2B5EF4-FFF2-40B4-BE49-F238E27FC236}">
                    <a16:creationId xmlns:a16="http://schemas.microsoft.com/office/drawing/2014/main" id="{2A11E33A-198F-4433-8F45-6723C0EA3EB5}"/>
                  </a:ext>
                </a:extLst>
              </p:cNvPr>
              <p:cNvSpPr>
                <a:spLocks noChangeArrowheads="1"/>
              </p:cNvSpPr>
              <p:nvPr/>
            </p:nvSpPr>
            <p:spPr bwMode="auto">
              <a:xfrm>
                <a:off x="3375025" y="3473450"/>
                <a:ext cx="200025" cy="103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Rectangle 6">
                <a:extLst>
                  <a:ext uri="{FF2B5EF4-FFF2-40B4-BE49-F238E27FC236}">
                    <a16:creationId xmlns:a16="http://schemas.microsoft.com/office/drawing/2014/main" id="{37752BFA-25CD-43B8-8584-A47A3AC0AB72}"/>
                  </a:ext>
                </a:extLst>
              </p:cNvPr>
              <p:cNvSpPr>
                <a:spLocks noChangeArrowheads="1"/>
              </p:cNvSpPr>
              <p:nvPr/>
            </p:nvSpPr>
            <p:spPr bwMode="auto">
              <a:xfrm>
                <a:off x="3375025" y="3473450"/>
                <a:ext cx="200025" cy="103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Rectangle 7">
                <a:extLst>
                  <a:ext uri="{FF2B5EF4-FFF2-40B4-BE49-F238E27FC236}">
                    <a16:creationId xmlns:a16="http://schemas.microsoft.com/office/drawing/2014/main" id="{F4DD7A6D-7D89-4653-A327-0BC75B1AF1E3}"/>
                  </a:ext>
                </a:extLst>
              </p:cNvPr>
              <p:cNvSpPr>
                <a:spLocks noChangeArrowheads="1"/>
              </p:cNvSpPr>
              <p:nvPr/>
            </p:nvSpPr>
            <p:spPr bwMode="auto">
              <a:xfrm>
                <a:off x="3375025" y="3887788"/>
                <a:ext cx="200025" cy="84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Rectangle 8">
                <a:extLst>
                  <a:ext uri="{FF2B5EF4-FFF2-40B4-BE49-F238E27FC236}">
                    <a16:creationId xmlns:a16="http://schemas.microsoft.com/office/drawing/2014/main" id="{D228361E-0459-40D7-B584-9BAFD5430453}"/>
                  </a:ext>
                </a:extLst>
              </p:cNvPr>
              <p:cNvSpPr>
                <a:spLocks noChangeArrowheads="1"/>
              </p:cNvSpPr>
              <p:nvPr/>
            </p:nvSpPr>
            <p:spPr bwMode="auto">
              <a:xfrm>
                <a:off x="3375025" y="3887788"/>
                <a:ext cx="200025" cy="84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9">
                <a:extLst>
                  <a:ext uri="{FF2B5EF4-FFF2-40B4-BE49-F238E27FC236}">
                    <a16:creationId xmlns:a16="http://schemas.microsoft.com/office/drawing/2014/main" id="{AACA5DED-9F69-46AA-9080-B77D899BBB60}"/>
                  </a:ext>
                </a:extLst>
              </p:cNvPr>
              <p:cNvSpPr>
                <a:spLocks noEditPoints="1"/>
              </p:cNvSpPr>
              <p:nvPr/>
            </p:nvSpPr>
            <p:spPr bwMode="auto">
              <a:xfrm>
                <a:off x="3375025" y="3595688"/>
                <a:ext cx="200025" cy="147637"/>
              </a:xfrm>
              <a:custGeom>
                <a:avLst/>
                <a:gdLst>
                  <a:gd name="T0" fmla="*/ 84 w 159"/>
                  <a:gd name="T1" fmla="*/ 85 h 117"/>
                  <a:gd name="T2" fmla="*/ 55 w 159"/>
                  <a:gd name="T3" fmla="*/ 57 h 117"/>
                  <a:gd name="T4" fmla="*/ 84 w 159"/>
                  <a:gd name="T5" fmla="*/ 28 h 117"/>
                  <a:gd name="T6" fmla="*/ 112 w 159"/>
                  <a:gd name="T7" fmla="*/ 57 h 117"/>
                  <a:gd name="T8" fmla="*/ 84 w 159"/>
                  <a:gd name="T9" fmla="*/ 85 h 117"/>
                  <a:gd name="T10" fmla="*/ 159 w 159"/>
                  <a:gd name="T11" fmla="*/ 0 h 117"/>
                  <a:gd name="T12" fmla="*/ 0 w 159"/>
                  <a:gd name="T13" fmla="*/ 0 h 117"/>
                  <a:gd name="T14" fmla="*/ 0 w 159"/>
                  <a:gd name="T15" fmla="*/ 117 h 117"/>
                  <a:gd name="T16" fmla="*/ 159 w 159"/>
                  <a:gd name="T17" fmla="*/ 117 h 117"/>
                  <a:gd name="T18" fmla="*/ 159 w 159"/>
                  <a:gd name="T19" fmla="*/ 96 h 117"/>
                  <a:gd name="T20" fmla="*/ 159 w 159"/>
                  <a:gd name="T21" fmla="*/ 96 h 117"/>
                  <a:gd name="T22" fmla="*/ 159 w 159"/>
                  <a:gd name="T23" fmla="*/ 76 h 117"/>
                  <a:gd name="T24" fmla="*/ 159 w 159"/>
                  <a:gd name="T25" fmla="*/ 76 h 117"/>
                  <a:gd name="T26" fmla="*/ 159 w 159"/>
                  <a:gd name="T2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9" h="117">
                    <a:moveTo>
                      <a:pt x="84" y="85"/>
                    </a:moveTo>
                    <a:cubicBezTo>
                      <a:pt x="68" y="85"/>
                      <a:pt x="55" y="72"/>
                      <a:pt x="55" y="57"/>
                    </a:cubicBezTo>
                    <a:cubicBezTo>
                      <a:pt x="55" y="41"/>
                      <a:pt x="68" y="28"/>
                      <a:pt x="84" y="28"/>
                    </a:cubicBezTo>
                    <a:cubicBezTo>
                      <a:pt x="99" y="28"/>
                      <a:pt x="112" y="41"/>
                      <a:pt x="112" y="57"/>
                    </a:cubicBezTo>
                    <a:cubicBezTo>
                      <a:pt x="112" y="72"/>
                      <a:pt x="99" y="85"/>
                      <a:pt x="84" y="85"/>
                    </a:cubicBezTo>
                    <a:moveTo>
                      <a:pt x="159" y="0"/>
                    </a:moveTo>
                    <a:cubicBezTo>
                      <a:pt x="0" y="0"/>
                      <a:pt x="0" y="0"/>
                      <a:pt x="0" y="0"/>
                    </a:cubicBezTo>
                    <a:cubicBezTo>
                      <a:pt x="0" y="117"/>
                      <a:pt x="0" y="117"/>
                      <a:pt x="0" y="117"/>
                    </a:cubicBezTo>
                    <a:cubicBezTo>
                      <a:pt x="159" y="117"/>
                      <a:pt x="159" y="117"/>
                      <a:pt x="159" y="117"/>
                    </a:cubicBezTo>
                    <a:cubicBezTo>
                      <a:pt x="159" y="96"/>
                      <a:pt x="159" y="96"/>
                      <a:pt x="159" y="96"/>
                    </a:cubicBezTo>
                    <a:cubicBezTo>
                      <a:pt x="159" y="96"/>
                      <a:pt x="159" y="96"/>
                      <a:pt x="159" y="96"/>
                    </a:cubicBezTo>
                    <a:cubicBezTo>
                      <a:pt x="159" y="76"/>
                      <a:pt x="159" y="76"/>
                      <a:pt x="159" y="76"/>
                    </a:cubicBezTo>
                    <a:cubicBezTo>
                      <a:pt x="159" y="76"/>
                      <a:pt x="159" y="76"/>
                      <a:pt x="159" y="76"/>
                    </a:cubicBezTo>
                    <a:cubicBezTo>
                      <a:pt x="159" y="0"/>
                      <a:pt x="159" y="0"/>
                      <a:pt x="1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10">
                <a:extLst>
                  <a:ext uri="{FF2B5EF4-FFF2-40B4-BE49-F238E27FC236}">
                    <a16:creationId xmlns:a16="http://schemas.microsoft.com/office/drawing/2014/main" id="{6EFB94D3-83AE-49AD-9DB5-BE90598239C6}"/>
                  </a:ext>
                </a:extLst>
              </p:cNvPr>
              <p:cNvSpPr>
                <a:spLocks noEditPoints="1"/>
              </p:cNvSpPr>
              <p:nvPr/>
            </p:nvSpPr>
            <p:spPr bwMode="auto">
              <a:xfrm>
                <a:off x="3375025" y="3316288"/>
                <a:ext cx="200025" cy="136525"/>
              </a:xfrm>
              <a:custGeom>
                <a:avLst/>
                <a:gdLst>
                  <a:gd name="T0" fmla="*/ 79 w 159"/>
                  <a:gd name="T1" fmla="*/ 83 h 110"/>
                  <a:gd name="T2" fmla="*/ 50 w 159"/>
                  <a:gd name="T3" fmla="*/ 54 h 110"/>
                  <a:gd name="T4" fmla="*/ 79 w 159"/>
                  <a:gd name="T5" fmla="*/ 25 h 110"/>
                  <a:gd name="T6" fmla="*/ 107 w 159"/>
                  <a:gd name="T7" fmla="*/ 54 h 110"/>
                  <a:gd name="T8" fmla="*/ 79 w 159"/>
                  <a:gd name="T9" fmla="*/ 83 h 110"/>
                  <a:gd name="T10" fmla="*/ 159 w 159"/>
                  <a:gd name="T11" fmla="*/ 0 h 110"/>
                  <a:gd name="T12" fmla="*/ 0 w 159"/>
                  <a:gd name="T13" fmla="*/ 0 h 110"/>
                  <a:gd name="T14" fmla="*/ 0 w 159"/>
                  <a:gd name="T15" fmla="*/ 110 h 110"/>
                  <a:gd name="T16" fmla="*/ 159 w 159"/>
                  <a:gd name="T17" fmla="*/ 110 h 110"/>
                  <a:gd name="T18" fmla="*/ 159 w 159"/>
                  <a:gd name="T1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10">
                    <a:moveTo>
                      <a:pt x="79" y="83"/>
                    </a:moveTo>
                    <a:cubicBezTo>
                      <a:pt x="63" y="83"/>
                      <a:pt x="50" y="70"/>
                      <a:pt x="50" y="54"/>
                    </a:cubicBezTo>
                    <a:cubicBezTo>
                      <a:pt x="50" y="38"/>
                      <a:pt x="63" y="25"/>
                      <a:pt x="79" y="25"/>
                    </a:cubicBezTo>
                    <a:cubicBezTo>
                      <a:pt x="95" y="25"/>
                      <a:pt x="107" y="38"/>
                      <a:pt x="107" y="54"/>
                    </a:cubicBezTo>
                    <a:cubicBezTo>
                      <a:pt x="107" y="70"/>
                      <a:pt x="95" y="83"/>
                      <a:pt x="79" y="83"/>
                    </a:cubicBezTo>
                    <a:moveTo>
                      <a:pt x="159" y="0"/>
                    </a:moveTo>
                    <a:cubicBezTo>
                      <a:pt x="0" y="0"/>
                      <a:pt x="0" y="0"/>
                      <a:pt x="0" y="0"/>
                    </a:cubicBezTo>
                    <a:cubicBezTo>
                      <a:pt x="0" y="110"/>
                      <a:pt x="0" y="110"/>
                      <a:pt x="0" y="110"/>
                    </a:cubicBezTo>
                    <a:cubicBezTo>
                      <a:pt x="159" y="110"/>
                      <a:pt x="159" y="110"/>
                      <a:pt x="159" y="110"/>
                    </a:cubicBezTo>
                    <a:cubicBezTo>
                      <a:pt x="159" y="0"/>
                      <a:pt x="159" y="0"/>
                      <a:pt x="1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Rectangle 11">
                <a:extLst>
                  <a:ext uri="{FF2B5EF4-FFF2-40B4-BE49-F238E27FC236}">
                    <a16:creationId xmlns:a16="http://schemas.microsoft.com/office/drawing/2014/main" id="{F9163EB3-887E-42A1-A2D3-03B983A25AA3}"/>
                  </a:ext>
                </a:extLst>
              </p:cNvPr>
              <p:cNvSpPr>
                <a:spLocks noChangeArrowheads="1"/>
              </p:cNvSpPr>
              <p:nvPr/>
            </p:nvSpPr>
            <p:spPr bwMode="auto">
              <a:xfrm>
                <a:off x="3375025" y="3762375"/>
                <a:ext cx="200025" cy="10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Rectangle 12">
                <a:extLst>
                  <a:ext uri="{FF2B5EF4-FFF2-40B4-BE49-F238E27FC236}">
                    <a16:creationId xmlns:a16="http://schemas.microsoft.com/office/drawing/2014/main" id="{671BE7EE-2CA1-4260-90A9-0CE81BE2EB2A}"/>
                  </a:ext>
                </a:extLst>
              </p:cNvPr>
              <p:cNvSpPr>
                <a:spLocks noChangeArrowheads="1"/>
              </p:cNvSpPr>
              <p:nvPr/>
            </p:nvSpPr>
            <p:spPr bwMode="auto">
              <a:xfrm>
                <a:off x="3375025" y="3762375"/>
                <a:ext cx="200025" cy="10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13">
                <a:extLst>
                  <a:ext uri="{FF2B5EF4-FFF2-40B4-BE49-F238E27FC236}">
                    <a16:creationId xmlns:a16="http://schemas.microsoft.com/office/drawing/2014/main" id="{CE943748-239F-42FD-8E4F-256066024A77}"/>
                  </a:ext>
                </a:extLst>
              </p:cNvPr>
              <p:cNvSpPr>
                <a:spLocks/>
              </p:cNvSpPr>
              <p:nvPr/>
            </p:nvSpPr>
            <p:spPr bwMode="auto">
              <a:xfrm>
                <a:off x="3375025" y="3030538"/>
                <a:ext cx="200025" cy="142875"/>
              </a:xfrm>
              <a:custGeom>
                <a:avLst/>
                <a:gdLst>
                  <a:gd name="T0" fmla="*/ 92 w 159"/>
                  <a:gd name="T1" fmla="*/ 0 h 113"/>
                  <a:gd name="T2" fmla="*/ 92 w 159"/>
                  <a:gd name="T3" fmla="*/ 3 h 113"/>
                  <a:gd name="T4" fmla="*/ 63 w 159"/>
                  <a:gd name="T5" fmla="*/ 3 h 113"/>
                  <a:gd name="T6" fmla="*/ 63 w 159"/>
                  <a:gd name="T7" fmla="*/ 1 h 113"/>
                  <a:gd name="T8" fmla="*/ 63 w 159"/>
                  <a:gd name="T9" fmla="*/ 1 h 113"/>
                  <a:gd name="T10" fmla="*/ 58 w 159"/>
                  <a:gd name="T11" fmla="*/ 2 h 113"/>
                  <a:gd name="T12" fmla="*/ 0 w 159"/>
                  <a:gd name="T13" fmla="*/ 79 h 113"/>
                  <a:gd name="T14" fmla="*/ 0 w 159"/>
                  <a:gd name="T15" fmla="*/ 113 h 113"/>
                  <a:gd name="T16" fmla="*/ 159 w 159"/>
                  <a:gd name="T17" fmla="*/ 113 h 113"/>
                  <a:gd name="T18" fmla="*/ 159 w 159"/>
                  <a:gd name="T19" fmla="*/ 79 h 113"/>
                  <a:gd name="T20" fmla="*/ 103 w 159"/>
                  <a:gd name="T21" fmla="*/ 2 h 113"/>
                  <a:gd name="T22" fmla="*/ 92 w 159"/>
                  <a:gd name="T23"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9" h="113">
                    <a:moveTo>
                      <a:pt x="92" y="0"/>
                    </a:moveTo>
                    <a:cubicBezTo>
                      <a:pt x="92" y="3"/>
                      <a:pt x="92" y="3"/>
                      <a:pt x="92" y="3"/>
                    </a:cubicBezTo>
                    <a:cubicBezTo>
                      <a:pt x="63" y="3"/>
                      <a:pt x="63" y="3"/>
                      <a:pt x="63" y="3"/>
                    </a:cubicBezTo>
                    <a:cubicBezTo>
                      <a:pt x="63" y="1"/>
                      <a:pt x="63" y="1"/>
                      <a:pt x="63" y="1"/>
                    </a:cubicBezTo>
                    <a:cubicBezTo>
                      <a:pt x="63" y="1"/>
                      <a:pt x="63" y="1"/>
                      <a:pt x="63" y="1"/>
                    </a:cubicBezTo>
                    <a:cubicBezTo>
                      <a:pt x="62" y="1"/>
                      <a:pt x="60" y="1"/>
                      <a:pt x="58" y="2"/>
                    </a:cubicBezTo>
                    <a:cubicBezTo>
                      <a:pt x="25" y="11"/>
                      <a:pt x="0" y="42"/>
                      <a:pt x="0" y="79"/>
                    </a:cubicBezTo>
                    <a:cubicBezTo>
                      <a:pt x="0" y="113"/>
                      <a:pt x="0" y="113"/>
                      <a:pt x="0" y="113"/>
                    </a:cubicBezTo>
                    <a:cubicBezTo>
                      <a:pt x="159" y="113"/>
                      <a:pt x="159" y="113"/>
                      <a:pt x="159" y="113"/>
                    </a:cubicBezTo>
                    <a:cubicBezTo>
                      <a:pt x="159" y="79"/>
                      <a:pt x="159" y="79"/>
                      <a:pt x="159" y="79"/>
                    </a:cubicBezTo>
                    <a:cubicBezTo>
                      <a:pt x="159" y="43"/>
                      <a:pt x="135" y="12"/>
                      <a:pt x="103" y="2"/>
                    </a:cubicBezTo>
                    <a:cubicBezTo>
                      <a:pt x="99" y="1"/>
                      <a:pt x="96" y="0"/>
                      <a:pt x="9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14">
                <a:extLst>
                  <a:ext uri="{FF2B5EF4-FFF2-40B4-BE49-F238E27FC236}">
                    <a16:creationId xmlns:a16="http://schemas.microsoft.com/office/drawing/2014/main" id="{379DE14B-86D8-4254-A09D-B1FA1CEE982E}"/>
                  </a:ext>
                </a:extLst>
              </p:cNvPr>
              <p:cNvSpPr>
                <a:spLocks/>
              </p:cNvSpPr>
              <p:nvPr/>
            </p:nvSpPr>
            <p:spPr bwMode="auto">
              <a:xfrm>
                <a:off x="3454400" y="3028950"/>
                <a:ext cx="36513" cy="6350"/>
              </a:xfrm>
              <a:custGeom>
                <a:avLst/>
                <a:gdLst>
                  <a:gd name="T0" fmla="*/ 17 w 29"/>
                  <a:gd name="T1" fmla="*/ 0 h 4"/>
                  <a:gd name="T2" fmla="*/ 0 w 29"/>
                  <a:gd name="T3" fmla="*/ 2 h 4"/>
                  <a:gd name="T4" fmla="*/ 0 w 29"/>
                  <a:gd name="T5" fmla="*/ 2 h 4"/>
                  <a:gd name="T6" fmla="*/ 0 w 29"/>
                  <a:gd name="T7" fmla="*/ 4 h 4"/>
                  <a:gd name="T8" fmla="*/ 29 w 29"/>
                  <a:gd name="T9" fmla="*/ 4 h 4"/>
                  <a:gd name="T10" fmla="*/ 29 w 29"/>
                  <a:gd name="T11" fmla="*/ 1 h 4"/>
                  <a:gd name="T12" fmla="*/ 29 w 29"/>
                  <a:gd name="T13" fmla="*/ 1 h 4"/>
                  <a:gd name="T14" fmla="*/ 17 w 29"/>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
                    <a:moveTo>
                      <a:pt x="17" y="0"/>
                    </a:moveTo>
                    <a:cubicBezTo>
                      <a:pt x="11" y="0"/>
                      <a:pt x="6" y="0"/>
                      <a:pt x="0" y="2"/>
                    </a:cubicBezTo>
                    <a:cubicBezTo>
                      <a:pt x="0" y="2"/>
                      <a:pt x="0" y="2"/>
                      <a:pt x="0" y="2"/>
                    </a:cubicBezTo>
                    <a:cubicBezTo>
                      <a:pt x="0" y="4"/>
                      <a:pt x="0" y="4"/>
                      <a:pt x="0" y="4"/>
                    </a:cubicBezTo>
                    <a:cubicBezTo>
                      <a:pt x="29" y="4"/>
                      <a:pt x="29" y="4"/>
                      <a:pt x="29" y="4"/>
                    </a:cubicBezTo>
                    <a:cubicBezTo>
                      <a:pt x="29" y="1"/>
                      <a:pt x="29" y="1"/>
                      <a:pt x="29" y="1"/>
                    </a:cubicBezTo>
                    <a:cubicBezTo>
                      <a:pt x="29" y="1"/>
                      <a:pt x="29" y="1"/>
                      <a:pt x="29" y="1"/>
                    </a:cubicBezTo>
                    <a:cubicBezTo>
                      <a:pt x="25" y="0"/>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Rectangle 15">
                <a:extLst>
                  <a:ext uri="{FF2B5EF4-FFF2-40B4-BE49-F238E27FC236}">
                    <a16:creationId xmlns:a16="http://schemas.microsoft.com/office/drawing/2014/main" id="{C49CEEE5-45B2-42FF-9D7B-2A0C452CB9F4}"/>
                  </a:ext>
                </a:extLst>
              </p:cNvPr>
              <p:cNvSpPr>
                <a:spLocks noChangeArrowheads="1"/>
              </p:cNvSpPr>
              <p:nvPr/>
            </p:nvSpPr>
            <p:spPr bwMode="auto">
              <a:xfrm>
                <a:off x="3375025" y="3192463"/>
                <a:ext cx="200025"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Rectangle 16">
                <a:extLst>
                  <a:ext uri="{FF2B5EF4-FFF2-40B4-BE49-F238E27FC236}">
                    <a16:creationId xmlns:a16="http://schemas.microsoft.com/office/drawing/2014/main" id="{6C73DFB0-AB0A-490E-B7F9-7D1126E43BE4}"/>
                  </a:ext>
                </a:extLst>
              </p:cNvPr>
              <p:cNvSpPr>
                <a:spLocks noChangeArrowheads="1"/>
              </p:cNvSpPr>
              <p:nvPr/>
            </p:nvSpPr>
            <p:spPr bwMode="auto">
              <a:xfrm>
                <a:off x="3375025" y="3192463"/>
                <a:ext cx="200025"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17">
                <a:extLst>
                  <a:ext uri="{FF2B5EF4-FFF2-40B4-BE49-F238E27FC236}">
                    <a16:creationId xmlns:a16="http://schemas.microsoft.com/office/drawing/2014/main" id="{D1C62B80-33BF-4217-9726-01311A4E6D8A}"/>
                  </a:ext>
                </a:extLst>
              </p:cNvPr>
              <p:cNvSpPr>
                <a:spLocks noEditPoints="1"/>
              </p:cNvSpPr>
              <p:nvPr/>
            </p:nvSpPr>
            <p:spPr bwMode="auto">
              <a:xfrm>
                <a:off x="3346450" y="3992563"/>
                <a:ext cx="257175" cy="147637"/>
              </a:xfrm>
              <a:custGeom>
                <a:avLst/>
                <a:gdLst>
                  <a:gd name="T0" fmla="*/ 103 w 205"/>
                  <a:gd name="T1" fmla="*/ 90 h 118"/>
                  <a:gd name="T2" fmla="*/ 70 w 205"/>
                  <a:gd name="T3" fmla="*/ 57 h 118"/>
                  <a:gd name="T4" fmla="*/ 103 w 205"/>
                  <a:gd name="T5" fmla="*/ 24 h 118"/>
                  <a:gd name="T6" fmla="*/ 136 w 205"/>
                  <a:gd name="T7" fmla="*/ 57 h 118"/>
                  <a:gd name="T8" fmla="*/ 103 w 205"/>
                  <a:gd name="T9" fmla="*/ 90 h 118"/>
                  <a:gd name="T10" fmla="*/ 205 w 205"/>
                  <a:gd name="T11" fmla="*/ 0 h 118"/>
                  <a:gd name="T12" fmla="*/ 0 w 205"/>
                  <a:gd name="T13" fmla="*/ 0 h 118"/>
                  <a:gd name="T14" fmla="*/ 0 w 205"/>
                  <a:gd name="T15" fmla="*/ 118 h 118"/>
                  <a:gd name="T16" fmla="*/ 205 w 205"/>
                  <a:gd name="T17" fmla="*/ 118 h 118"/>
                  <a:gd name="T18" fmla="*/ 205 w 205"/>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118">
                    <a:moveTo>
                      <a:pt x="103" y="90"/>
                    </a:moveTo>
                    <a:cubicBezTo>
                      <a:pt x="84" y="90"/>
                      <a:pt x="70" y="76"/>
                      <a:pt x="70" y="57"/>
                    </a:cubicBezTo>
                    <a:cubicBezTo>
                      <a:pt x="70" y="39"/>
                      <a:pt x="84" y="24"/>
                      <a:pt x="103" y="24"/>
                    </a:cubicBezTo>
                    <a:cubicBezTo>
                      <a:pt x="121" y="24"/>
                      <a:pt x="136" y="39"/>
                      <a:pt x="136" y="57"/>
                    </a:cubicBezTo>
                    <a:cubicBezTo>
                      <a:pt x="136" y="76"/>
                      <a:pt x="121" y="90"/>
                      <a:pt x="103" y="90"/>
                    </a:cubicBezTo>
                    <a:moveTo>
                      <a:pt x="205" y="0"/>
                    </a:moveTo>
                    <a:cubicBezTo>
                      <a:pt x="0" y="0"/>
                      <a:pt x="0" y="0"/>
                      <a:pt x="0" y="0"/>
                    </a:cubicBezTo>
                    <a:cubicBezTo>
                      <a:pt x="0" y="118"/>
                      <a:pt x="0" y="118"/>
                      <a:pt x="0" y="118"/>
                    </a:cubicBezTo>
                    <a:cubicBezTo>
                      <a:pt x="205" y="118"/>
                      <a:pt x="205" y="118"/>
                      <a:pt x="205" y="118"/>
                    </a:cubicBezTo>
                    <a:cubicBezTo>
                      <a:pt x="205" y="0"/>
                      <a:pt x="205" y="0"/>
                      <a:pt x="20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18">
                <a:extLst>
                  <a:ext uri="{FF2B5EF4-FFF2-40B4-BE49-F238E27FC236}">
                    <a16:creationId xmlns:a16="http://schemas.microsoft.com/office/drawing/2014/main" id="{8D26F12E-A169-4948-908A-957ED44E3E07}"/>
                  </a:ext>
                </a:extLst>
              </p:cNvPr>
              <p:cNvSpPr>
                <a:spLocks/>
              </p:cNvSpPr>
              <p:nvPr/>
            </p:nvSpPr>
            <p:spPr bwMode="auto">
              <a:xfrm>
                <a:off x="3905250" y="3903663"/>
                <a:ext cx="25400" cy="36512"/>
              </a:xfrm>
              <a:custGeom>
                <a:avLst/>
                <a:gdLst>
                  <a:gd name="T0" fmla="*/ 21 w 21"/>
                  <a:gd name="T1" fmla="*/ 0 h 29"/>
                  <a:gd name="T2" fmla="*/ 10 w 21"/>
                  <a:gd name="T3" fmla="*/ 1 h 29"/>
                  <a:gd name="T4" fmla="*/ 0 w 21"/>
                  <a:gd name="T5" fmla="*/ 1 h 29"/>
                  <a:gd name="T6" fmla="*/ 0 w 21"/>
                  <a:gd name="T7" fmla="*/ 29 h 29"/>
                  <a:gd name="T8" fmla="*/ 10 w 21"/>
                  <a:gd name="T9" fmla="*/ 28 h 29"/>
                  <a:gd name="T10" fmla="*/ 21 w 21"/>
                  <a:gd name="T11" fmla="*/ 29 h 29"/>
                  <a:gd name="T12" fmla="*/ 21 w 2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1" h="29">
                    <a:moveTo>
                      <a:pt x="21" y="0"/>
                    </a:moveTo>
                    <a:cubicBezTo>
                      <a:pt x="17" y="1"/>
                      <a:pt x="14" y="1"/>
                      <a:pt x="10" y="1"/>
                    </a:cubicBezTo>
                    <a:cubicBezTo>
                      <a:pt x="7" y="1"/>
                      <a:pt x="3" y="1"/>
                      <a:pt x="0" y="1"/>
                    </a:cubicBezTo>
                    <a:cubicBezTo>
                      <a:pt x="0" y="29"/>
                      <a:pt x="0" y="29"/>
                      <a:pt x="0" y="29"/>
                    </a:cubicBezTo>
                    <a:cubicBezTo>
                      <a:pt x="3" y="28"/>
                      <a:pt x="7" y="28"/>
                      <a:pt x="10" y="28"/>
                    </a:cubicBezTo>
                    <a:cubicBezTo>
                      <a:pt x="14" y="28"/>
                      <a:pt x="17" y="28"/>
                      <a:pt x="21" y="29"/>
                    </a:cubicBezTo>
                    <a:cubicBezTo>
                      <a:pt x="21" y="0"/>
                      <a:pt x="21"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19">
                <a:extLst>
                  <a:ext uri="{FF2B5EF4-FFF2-40B4-BE49-F238E27FC236}">
                    <a16:creationId xmlns:a16="http://schemas.microsoft.com/office/drawing/2014/main" id="{F3FBC78A-23D4-40E3-B85B-D2755F1DDAA9}"/>
                  </a:ext>
                </a:extLst>
              </p:cNvPr>
              <p:cNvSpPr>
                <a:spLocks/>
              </p:cNvSpPr>
              <p:nvPr/>
            </p:nvSpPr>
            <p:spPr bwMode="auto">
              <a:xfrm>
                <a:off x="3717925" y="3903663"/>
                <a:ext cx="25400" cy="31750"/>
              </a:xfrm>
              <a:custGeom>
                <a:avLst/>
                <a:gdLst>
                  <a:gd name="T0" fmla="*/ 20 w 20"/>
                  <a:gd name="T1" fmla="*/ 0 h 25"/>
                  <a:gd name="T2" fmla="*/ 7 w 20"/>
                  <a:gd name="T3" fmla="*/ 1 h 25"/>
                  <a:gd name="T4" fmla="*/ 0 w 20"/>
                  <a:gd name="T5" fmla="*/ 1 h 25"/>
                  <a:gd name="T6" fmla="*/ 0 w 20"/>
                  <a:gd name="T7" fmla="*/ 25 h 25"/>
                  <a:gd name="T8" fmla="*/ 13 w 20"/>
                  <a:gd name="T9" fmla="*/ 24 h 25"/>
                  <a:gd name="T10" fmla="*/ 20 w 20"/>
                  <a:gd name="T11" fmla="*/ 24 h 25"/>
                  <a:gd name="T12" fmla="*/ 20 w 20"/>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0" h="25">
                    <a:moveTo>
                      <a:pt x="20" y="0"/>
                    </a:moveTo>
                    <a:cubicBezTo>
                      <a:pt x="16" y="1"/>
                      <a:pt x="12" y="1"/>
                      <a:pt x="7" y="1"/>
                    </a:cubicBezTo>
                    <a:cubicBezTo>
                      <a:pt x="5" y="1"/>
                      <a:pt x="2" y="1"/>
                      <a:pt x="0" y="1"/>
                    </a:cubicBezTo>
                    <a:cubicBezTo>
                      <a:pt x="0" y="25"/>
                      <a:pt x="0" y="25"/>
                      <a:pt x="0" y="25"/>
                    </a:cubicBezTo>
                    <a:cubicBezTo>
                      <a:pt x="4" y="24"/>
                      <a:pt x="8" y="24"/>
                      <a:pt x="13" y="24"/>
                    </a:cubicBezTo>
                    <a:cubicBezTo>
                      <a:pt x="15" y="24"/>
                      <a:pt x="18" y="24"/>
                      <a:pt x="20" y="24"/>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20">
                <a:extLst>
                  <a:ext uri="{FF2B5EF4-FFF2-40B4-BE49-F238E27FC236}">
                    <a16:creationId xmlns:a16="http://schemas.microsoft.com/office/drawing/2014/main" id="{5644F300-EEF7-40A9-9072-78B08143428F}"/>
                  </a:ext>
                </a:extLst>
              </p:cNvPr>
              <p:cNvSpPr>
                <a:spLocks/>
              </p:cNvSpPr>
              <p:nvPr/>
            </p:nvSpPr>
            <p:spPr bwMode="auto">
              <a:xfrm>
                <a:off x="3652838" y="3757613"/>
                <a:ext cx="149225" cy="147637"/>
              </a:xfrm>
              <a:custGeom>
                <a:avLst/>
                <a:gdLst>
                  <a:gd name="T0" fmla="*/ 69 w 119"/>
                  <a:gd name="T1" fmla="*/ 0 h 118"/>
                  <a:gd name="T2" fmla="*/ 69 w 119"/>
                  <a:gd name="T3" fmla="*/ 32 h 118"/>
                  <a:gd name="T4" fmla="*/ 48 w 119"/>
                  <a:gd name="T5" fmla="*/ 32 h 118"/>
                  <a:gd name="T6" fmla="*/ 48 w 119"/>
                  <a:gd name="T7" fmla="*/ 0 h 118"/>
                  <a:gd name="T8" fmla="*/ 0 w 119"/>
                  <a:gd name="T9" fmla="*/ 59 h 118"/>
                  <a:gd name="T10" fmla="*/ 52 w 119"/>
                  <a:gd name="T11" fmla="*/ 118 h 118"/>
                  <a:gd name="T12" fmla="*/ 59 w 119"/>
                  <a:gd name="T13" fmla="*/ 118 h 118"/>
                  <a:gd name="T14" fmla="*/ 72 w 119"/>
                  <a:gd name="T15" fmla="*/ 117 h 118"/>
                  <a:gd name="T16" fmla="*/ 119 w 119"/>
                  <a:gd name="T17" fmla="*/ 59 h 118"/>
                  <a:gd name="T18" fmla="*/ 69 w 119"/>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18">
                    <a:moveTo>
                      <a:pt x="69" y="0"/>
                    </a:moveTo>
                    <a:cubicBezTo>
                      <a:pt x="69" y="32"/>
                      <a:pt x="69" y="32"/>
                      <a:pt x="69" y="32"/>
                    </a:cubicBezTo>
                    <a:cubicBezTo>
                      <a:pt x="48" y="32"/>
                      <a:pt x="48" y="32"/>
                      <a:pt x="48" y="32"/>
                    </a:cubicBezTo>
                    <a:cubicBezTo>
                      <a:pt x="48" y="0"/>
                      <a:pt x="48" y="0"/>
                      <a:pt x="48" y="0"/>
                    </a:cubicBezTo>
                    <a:cubicBezTo>
                      <a:pt x="21" y="5"/>
                      <a:pt x="0" y="30"/>
                      <a:pt x="0" y="59"/>
                    </a:cubicBezTo>
                    <a:cubicBezTo>
                      <a:pt x="0" y="89"/>
                      <a:pt x="22" y="114"/>
                      <a:pt x="52" y="118"/>
                    </a:cubicBezTo>
                    <a:cubicBezTo>
                      <a:pt x="54" y="118"/>
                      <a:pt x="57" y="118"/>
                      <a:pt x="59" y="118"/>
                    </a:cubicBezTo>
                    <a:cubicBezTo>
                      <a:pt x="64" y="118"/>
                      <a:pt x="68" y="118"/>
                      <a:pt x="72" y="117"/>
                    </a:cubicBezTo>
                    <a:cubicBezTo>
                      <a:pt x="99" y="111"/>
                      <a:pt x="119" y="87"/>
                      <a:pt x="119" y="59"/>
                    </a:cubicBezTo>
                    <a:cubicBezTo>
                      <a:pt x="119" y="29"/>
                      <a:pt x="97" y="5"/>
                      <a:pt x="6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21">
                <a:extLst>
                  <a:ext uri="{FF2B5EF4-FFF2-40B4-BE49-F238E27FC236}">
                    <a16:creationId xmlns:a16="http://schemas.microsoft.com/office/drawing/2014/main" id="{E040F144-3DC4-4D10-A6D1-90FE0B855251}"/>
                  </a:ext>
                </a:extLst>
              </p:cNvPr>
              <p:cNvSpPr>
                <a:spLocks/>
              </p:cNvSpPr>
              <p:nvPr/>
            </p:nvSpPr>
            <p:spPr bwMode="auto">
              <a:xfrm>
                <a:off x="3841750" y="3757613"/>
                <a:ext cx="150813" cy="147637"/>
              </a:xfrm>
              <a:custGeom>
                <a:avLst/>
                <a:gdLst>
                  <a:gd name="T0" fmla="*/ 69 w 120"/>
                  <a:gd name="T1" fmla="*/ 0 h 118"/>
                  <a:gd name="T2" fmla="*/ 69 w 120"/>
                  <a:gd name="T3" fmla="*/ 5 h 118"/>
                  <a:gd name="T4" fmla="*/ 49 w 120"/>
                  <a:gd name="T5" fmla="*/ 5 h 118"/>
                  <a:gd name="T6" fmla="*/ 49 w 120"/>
                  <a:gd name="T7" fmla="*/ 0 h 118"/>
                  <a:gd name="T8" fmla="*/ 0 w 120"/>
                  <a:gd name="T9" fmla="*/ 59 h 118"/>
                  <a:gd name="T10" fmla="*/ 50 w 120"/>
                  <a:gd name="T11" fmla="*/ 118 h 118"/>
                  <a:gd name="T12" fmla="*/ 60 w 120"/>
                  <a:gd name="T13" fmla="*/ 118 h 118"/>
                  <a:gd name="T14" fmla="*/ 71 w 120"/>
                  <a:gd name="T15" fmla="*/ 117 h 118"/>
                  <a:gd name="T16" fmla="*/ 120 w 120"/>
                  <a:gd name="T17" fmla="*/ 59 h 118"/>
                  <a:gd name="T18" fmla="*/ 69 w 120"/>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18">
                    <a:moveTo>
                      <a:pt x="69" y="0"/>
                    </a:moveTo>
                    <a:cubicBezTo>
                      <a:pt x="69" y="5"/>
                      <a:pt x="69" y="5"/>
                      <a:pt x="69" y="5"/>
                    </a:cubicBezTo>
                    <a:cubicBezTo>
                      <a:pt x="49" y="5"/>
                      <a:pt x="49" y="5"/>
                      <a:pt x="49" y="5"/>
                    </a:cubicBezTo>
                    <a:cubicBezTo>
                      <a:pt x="49" y="0"/>
                      <a:pt x="49" y="0"/>
                      <a:pt x="49" y="0"/>
                    </a:cubicBezTo>
                    <a:cubicBezTo>
                      <a:pt x="21" y="5"/>
                      <a:pt x="0" y="30"/>
                      <a:pt x="0" y="59"/>
                    </a:cubicBezTo>
                    <a:cubicBezTo>
                      <a:pt x="0" y="88"/>
                      <a:pt x="22" y="113"/>
                      <a:pt x="50" y="118"/>
                    </a:cubicBezTo>
                    <a:cubicBezTo>
                      <a:pt x="53" y="118"/>
                      <a:pt x="57" y="118"/>
                      <a:pt x="60" y="118"/>
                    </a:cubicBezTo>
                    <a:cubicBezTo>
                      <a:pt x="64" y="118"/>
                      <a:pt x="67" y="118"/>
                      <a:pt x="71" y="117"/>
                    </a:cubicBezTo>
                    <a:cubicBezTo>
                      <a:pt x="99" y="112"/>
                      <a:pt x="120" y="88"/>
                      <a:pt x="120" y="59"/>
                    </a:cubicBezTo>
                    <a:cubicBezTo>
                      <a:pt x="120" y="29"/>
                      <a:pt x="98" y="4"/>
                      <a:pt x="6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22">
                <a:extLst>
                  <a:ext uri="{FF2B5EF4-FFF2-40B4-BE49-F238E27FC236}">
                    <a16:creationId xmlns:a16="http://schemas.microsoft.com/office/drawing/2014/main" id="{F15154E1-0A78-4C18-B8FE-09355379D90E}"/>
                  </a:ext>
                </a:extLst>
              </p:cNvPr>
              <p:cNvSpPr>
                <a:spLocks/>
              </p:cNvSpPr>
              <p:nvPr/>
            </p:nvSpPr>
            <p:spPr bwMode="auto">
              <a:xfrm>
                <a:off x="3841750" y="3938588"/>
                <a:ext cx="150813" cy="149225"/>
              </a:xfrm>
              <a:custGeom>
                <a:avLst/>
                <a:gdLst>
                  <a:gd name="T0" fmla="*/ 60 w 120"/>
                  <a:gd name="T1" fmla="*/ 0 h 119"/>
                  <a:gd name="T2" fmla="*/ 50 w 120"/>
                  <a:gd name="T3" fmla="*/ 1 h 119"/>
                  <a:gd name="T4" fmla="*/ 0 w 120"/>
                  <a:gd name="T5" fmla="*/ 59 h 119"/>
                  <a:gd name="T6" fmla="*/ 60 w 120"/>
                  <a:gd name="T7" fmla="*/ 119 h 119"/>
                  <a:gd name="T8" fmla="*/ 120 w 120"/>
                  <a:gd name="T9" fmla="*/ 59 h 119"/>
                  <a:gd name="T10" fmla="*/ 71 w 120"/>
                  <a:gd name="T11" fmla="*/ 1 h 119"/>
                  <a:gd name="T12" fmla="*/ 60 w 120"/>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120" h="119">
                    <a:moveTo>
                      <a:pt x="60" y="0"/>
                    </a:moveTo>
                    <a:cubicBezTo>
                      <a:pt x="57" y="0"/>
                      <a:pt x="53" y="0"/>
                      <a:pt x="50" y="1"/>
                    </a:cubicBezTo>
                    <a:cubicBezTo>
                      <a:pt x="22" y="5"/>
                      <a:pt x="0" y="30"/>
                      <a:pt x="0" y="59"/>
                    </a:cubicBezTo>
                    <a:cubicBezTo>
                      <a:pt x="0" y="92"/>
                      <a:pt x="27" y="119"/>
                      <a:pt x="60" y="119"/>
                    </a:cubicBezTo>
                    <a:cubicBezTo>
                      <a:pt x="93" y="119"/>
                      <a:pt x="120" y="92"/>
                      <a:pt x="120" y="59"/>
                    </a:cubicBezTo>
                    <a:cubicBezTo>
                      <a:pt x="120" y="30"/>
                      <a:pt x="99" y="6"/>
                      <a:pt x="71" y="1"/>
                    </a:cubicBezTo>
                    <a:cubicBezTo>
                      <a:pt x="67" y="0"/>
                      <a:pt x="64" y="0"/>
                      <a:pt x="6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23">
                <a:extLst>
                  <a:ext uri="{FF2B5EF4-FFF2-40B4-BE49-F238E27FC236}">
                    <a16:creationId xmlns:a16="http://schemas.microsoft.com/office/drawing/2014/main" id="{BB2CCCF4-58FF-4782-AD59-211F076D31D8}"/>
                  </a:ext>
                </a:extLst>
              </p:cNvPr>
              <p:cNvSpPr>
                <a:spLocks/>
              </p:cNvSpPr>
              <p:nvPr/>
            </p:nvSpPr>
            <p:spPr bwMode="auto">
              <a:xfrm>
                <a:off x="3659188" y="3933825"/>
                <a:ext cx="150813" cy="149225"/>
              </a:xfrm>
              <a:custGeom>
                <a:avLst/>
                <a:gdLst>
                  <a:gd name="T0" fmla="*/ 60 w 120"/>
                  <a:gd name="T1" fmla="*/ 0 h 119"/>
                  <a:gd name="T2" fmla="*/ 47 w 120"/>
                  <a:gd name="T3" fmla="*/ 1 h 119"/>
                  <a:gd name="T4" fmla="*/ 0 w 120"/>
                  <a:gd name="T5" fmla="*/ 59 h 119"/>
                  <a:gd name="T6" fmla="*/ 60 w 120"/>
                  <a:gd name="T7" fmla="*/ 119 h 119"/>
                  <a:gd name="T8" fmla="*/ 120 w 120"/>
                  <a:gd name="T9" fmla="*/ 59 h 119"/>
                  <a:gd name="T10" fmla="*/ 67 w 120"/>
                  <a:gd name="T11" fmla="*/ 0 h 119"/>
                  <a:gd name="T12" fmla="*/ 60 w 120"/>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120" h="119">
                    <a:moveTo>
                      <a:pt x="60" y="0"/>
                    </a:moveTo>
                    <a:cubicBezTo>
                      <a:pt x="55" y="0"/>
                      <a:pt x="51" y="0"/>
                      <a:pt x="47" y="1"/>
                    </a:cubicBezTo>
                    <a:cubicBezTo>
                      <a:pt x="20" y="7"/>
                      <a:pt x="0" y="31"/>
                      <a:pt x="0" y="59"/>
                    </a:cubicBezTo>
                    <a:cubicBezTo>
                      <a:pt x="0" y="92"/>
                      <a:pt x="27" y="119"/>
                      <a:pt x="60" y="119"/>
                    </a:cubicBezTo>
                    <a:cubicBezTo>
                      <a:pt x="93" y="119"/>
                      <a:pt x="120" y="92"/>
                      <a:pt x="120" y="59"/>
                    </a:cubicBezTo>
                    <a:cubicBezTo>
                      <a:pt x="120" y="29"/>
                      <a:pt x="97" y="4"/>
                      <a:pt x="67" y="0"/>
                    </a:cubicBezTo>
                    <a:cubicBezTo>
                      <a:pt x="65" y="0"/>
                      <a:pt x="62" y="0"/>
                      <a:pt x="6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24">
                <a:extLst>
                  <a:ext uri="{FF2B5EF4-FFF2-40B4-BE49-F238E27FC236}">
                    <a16:creationId xmlns:a16="http://schemas.microsoft.com/office/drawing/2014/main" id="{43890524-153A-46C8-8AD0-BBB1BB5B3281}"/>
                  </a:ext>
                </a:extLst>
              </p:cNvPr>
              <p:cNvSpPr>
                <a:spLocks/>
              </p:cNvSpPr>
              <p:nvPr/>
            </p:nvSpPr>
            <p:spPr bwMode="auto">
              <a:xfrm>
                <a:off x="3713163" y="3716338"/>
                <a:ext cx="26988" cy="80962"/>
              </a:xfrm>
              <a:custGeom>
                <a:avLst/>
                <a:gdLst>
                  <a:gd name="T0" fmla="*/ 0 w 17"/>
                  <a:gd name="T1" fmla="*/ 0 h 51"/>
                  <a:gd name="T2" fmla="*/ 0 w 17"/>
                  <a:gd name="T3" fmla="*/ 26 h 51"/>
                  <a:gd name="T4" fmla="*/ 0 w 17"/>
                  <a:gd name="T5" fmla="*/ 51 h 51"/>
                  <a:gd name="T6" fmla="*/ 17 w 17"/>
                  <a:gd name="T7" fmla="*/ 51 h 51"/>
                  <a:gd name="T8" fmla="*/ 17 w 17"/>
                  <a:gd name="T9" fmla="*/ 26 h 51"/>
                  <a:gd name="T10" fmla="*/ 17 w 17"/>
                  <a:gd name="T11" fmla="*/ 0 h 51"/>
                  <a:gd name="T12" fmla="*/ 0 w 17"/>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17" h="51">
                    <a:moveTo>
                      <a:pt x="0" y="0"/>
                    </a:moveTo>
                    <a:lnTo>
                      <a:pt x="0" y="26"/>
                    </a:lnTo>
                    <a:lnTo>
                      <a:pt x="0" y="51"/>
                    </a:lnTo>
                    <a:lnTo>
                      <a:pt x="17" y="51"/>
                    </a:lnTo>
                    <a:lnTo>
                      <a:pt x="17" y="26"/>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25">
                <a:extLst>
                  <a:ext uri="{FF2B5EF4-FFF2-40B4-BE49-F238E27FC236}">
                    <a16:creationId xmlns:a16="http://schemas.microsoft.com/office/drawing/2014/main" id="{4430FACC-D83D-4DC6-B8AA-1FB038E4C883}"/>
                  </a:ext>
                </a:extLst>
              </p:cNvPr>
              <p:cNvSpPr>
                <a:spLocks/>
              </p:cNvSpPr>
              <p:nvPr/>
            </p:nvSpPr>
            <p:spPr bwMode="auto">
              <a:xfrm>
                <a:off x="3713163" y="3716338"/>
                <a:ext cx="26988" cy="80962"/>
              </a:xfrm>
              <a:custGeom>
                <a:avLst/>
                <a:gdLst>
                  <a:gd name="T0" fmla="*/ 0 w 17"/>
                  <a:gd name="T1" fmla="*/ 0 h 51"/>
                  <a:gd name="T2" fmla="*/ 0 w 17"/>
                  <a:gd name="T3" fmla="*/ 26 h 51"/>
                  <a:gd name="T4" fmla="*/ 0 w 17"/>
                  <a:gd name="T5" fmla="*/ 51 h 51"/>
                  <a:gd name="T6" fmla="*/ 17 w 17"/>
                  <a:gd name="T7" fmla="*/ 51 h 51"/>
                  <a:gd name="T8" fmla="*/ 17 w 17"/>
                  <a:gd name="T9" fmla="*/ 26 h 51"/>
                  <a:gd name="T10" fmla="*/ 17 w 17"/>
                  <a:gd name="T11" fmla="*/ 0 h 51"/>
                  <a:gd name="T12" fmla="*/ 0 w 17"/>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17" h="51">
                    <a:moveTo>
                      <a:pt x="0" y="0"/>
                    </a:moveTo>
                    <a:lnTo>
                      <a:pt x="0" y="26"/>
                    </a:lnTo>
                    <a:lnTo>
                      <a:pt x="0" y="51"/>
                    </a:lnTo>
                    <a:lnTo>
                      <a:pt x="17" y="51"/>
                    </a:lnTo>
                    <a:lnTo>
                      <a:pt x="17" y="26"/>
                    </a:lnTo>
                    <a:lnTo>
                      <a:pt x="17"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26">
                <a:extLst>
                  <a:ext uri="{FF2B5EF4-FFF2-40B4-BE49-F238E27FC236}">
                    <a16:creationId xmlns:a16="http://schemas.microsoft.com/office/drawing/2014/main" id="{1D926957-0B73-4B30-A18A-46F1D9FD09D9}"/>
                  </a:ext>
                </a:extLst>
              </p:cNvPr>
              <p:cNvSpPr>
                <a:spLocks/>
              </p:cNvSpPr>
              <p:nvPr/>
            </p:nvSpPr>
            <p:spPr bwMode="auto">
              <a:xfrm>
                <a:off x="3575050" y="3690938"/>
                <a:ext cx="354013" cy="71437"/>
              </a:xfrm>
              <a:custGeom>
                <a:avLst/>
                <a:gdLst>
                  <a:gd name="T0" fmla="*/ 0 w 282"/>
                  <a:gd name="T1" fmla="*/ 0 h 57"/>
                  <a:gd name="T2" fmla="*/ 0 w 282"/>
                  <a:gd name="T3" fmla="*/ 20 h 57"/>
                  <a:gd name="T4" fmla="*/ 111 w 282"/>
                  <a:gd name="T5" fmla="*/ 20 h 57"/>
                  <a:gd name="T6" fmla="*/ 132 w 282"/>
                  <a:gd name="T7" fmla="*/ 20 h 57"/>
                  <a:gd name="T8" fmla="*/ 246 w 282"/>
                  <a:gd name="T9" fmla="*/ 21 h 57"/>
                  <a:gd name="T10" fmla="*/ 262 w 282"/>
                  <a:gd name="T11" fmla="*/ 34 h 57"/>
                  <a:gd name="T12" fmla="*/ 262 w 282"/>
                  <a:gd name="T13" fmla="*/ 52 h 57"/>
                  <a:gd name="T14" fmla="*/ 262 w 282"/>
                  <a:gd name="T15" fmla="*/ 57 h 57"/>
                  <a:gd name="T16" fmla="*/ 282 w 282"/>
                  <a:gd name="T17" fmla="*/ 57 h 57"/>
                  <a:gd name="T18" fmla="*/ 282 w 282"/>
                  <a:gd name="T19" fmla="*/ 52 h 57"/>
                  <a:gd name="T20" fmla="*/ 282 w 282"/>
                  <a:gd name="T21" fmla="*/ 34 h 57"/>
                  <a:gd name="T22" fmla="*/ 246 w 282"/>
                  <a:gd name="T23" fmla="*/ 1 h 57"/>
                  <a:gd name="T24" fmla="*/ 0 w 282"/>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57">
                    <a:moveTo>
                      <a:pt x="0" y="0"/>
                    </a:moveTo>
                    <a:cubicBezTo>
                      <a:pt x="0" y="20"/>
                      <a:pt x="0" y="20"/>
                      <a:pt x="0" y="20"/>
                    </a:cubicBezTo>
                    <a:cubicBezTo>
                      <a:pt x="111" y="20"/>
                      <a:pt x="111" y="20"/>
                      <a:pt x="111" y="20"/>
                    </a:cubicBezTo>
                    <a:cubicBezTo>
                      <a:pt x="132" y="20"/>
                      <a:pt x="132" y="20"/>
                      <a:pt x="132" y="20"/>
                    </a:cubicBezTo>
                    <a:cubicBezTo>
                      <a:pt x="246" y="21"/>
                      <a:pt x="246" y="21"/>
                      <a:pt x="246" y="21"/>
                    </a:cubicBezTo>
                    <a:cubicBezTo>
                      <a:pt x="255" y="21"/>
                      <a:pt x="262" y="27"/>
                      <a:pt x="262" y="34"/>
                    </a:cubicBezTo>
                    <a:cubicBezTo>
                      <a:pt x="262" y="52"/>
                      <a:pt x="262" y="52"/>
                      <a:pt x="262" y="52"/>
                    </a:cubicBezTo>
                    <a:cubicBezTo>
                      <a:pt x="262" y="57"/>
                      <a:pt x="262" y="57"/>
                      <a:pt x="262" y="57"/>
                    </a:cubicBezTo>
                    <a:cubicBezTo>
                      <a:pt x="282" y="57"/>
                      <a:pt x="282" y="57"/>
                      <a:pt x="282" y="57"/>
                    </a:cubicBezTo>
                    <a:cubicBezTo>
                      <a:pt x="282" y="52"/>
                      <a:pt x="282" y="52"/>
                      <a:pt x="282" y="52"/>
                    </a:cubicBezTo>
                    <a:cubicBezTo>
                      <a:pt x="282" y="34"/>
                      <a:pt x="282" y="34"/>
                      <a:pt x="282" y="34"/>
                    </a:cubicBezTo>
                    <a:cubicBezTo>
                      <a:pt x="282" y="16"/>
                      <a:pt x="266" y="1"/>
                      <a:pt x="246"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Rectangle 27">
                <a:extLst>
                  <a:ext uri="{FF2B5EF4-FFF2-40B4-BE49-F238E27FC236}">
                    <a16:creationId xmlns:a16="http://schemas.microsoft.com/office/drawing/2014/main" id="{D50A3B23-8F6A-4EA7-907D-7BF46BB9C678}"/>
                  </a:ext>
                </a:extLst>
              </p:cNvPr>
              <p:cNvSpPr>
                <a:spLocks noChangeArrowheads="1"/>
              </p:cNvSpPr>
              <p:nvPr/>
            </p:nvSpPr>
            <p:spPr bwMode="auto">
              <a:xfrm>
                <a:off x="3575050" y="3690938"/>
                <a:ext cx="15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Rectangle 28">
                <a:extLst>
                  <a:ext uri="{FF2B5EF4-FFF2-40B4-BE49-F238E27FC236}">
                    <a16:creationId xmlns:a16="http://schemas.microsoft.com/office/drawing/2014/main" id="{27A36395-C26E-466F-9913-CF8DFFC11D20}"/>
                  </a:ext>
                </a:extLst>
              </p:cNvPr>
              <p:cNvSpPr>
                <a:spLocks noChangeArrowheads="1"/>
              </p:cNvSpPr>
              <p:nvPr/>
            </p:nvSpPr>
            <p:spPr bwMode="auto">
              <a:xfrm>
                <a:off x="3575050" y="3690938"/>
                <a:ext cx="15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Rectangle 29">
                <a:extLst>
                  <a:ext uri="{FF2B5EF4-FFF2-40B4-BE49-F238E27FC236}">
                    <a16:creationId xmlns:a16="http://schemas.microsoft.com/office/drawing/2014/main" id="{43658593-9E1A-449C-B931-6302A833B673}"/>
                  </a:ext>
                </a:extLst>
              </p:cNvPr>
              <p:cNvSpPr>
                <a:spLocks noChangeArrowheads="1"/>
              </p:cNvSpPr>
              <p:nvPr/>
            </p:nvSpPr>
            <p:spPr bwMode="auto">
              <a:xfrm>
                <a:off x="2266950" y="4079875"/>
                <a:ext cx="231775" cy="1190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Rectangle 30">
                <a:extLst>
                  <a:ext uri="{FF2B5EF4-FFF2-40B4-BE49-F238E27FC236}">
                    <a16:creationId xmlns:a16="http://schemas.microsoft.com/office/drawing/2014/main" id="{05AFC4C6-EE7D-4877-AB11-A728A1302A5C}"/>
                  </a:ext>
                </a:extLst>
              </p:cNvPr>
              <p:cNvSpPr>
                <a:spLocks noChangeArrowheads="1"/>
              </p:cNvSpPr>
              <p:nvPr/>
            </p:nvSpPr>
            <p:spPr bwMode="auto">
              <a:xfrm>
                <a:off x="2541588" y="4098925"/>
                <a:ext cx="179388" cy="1000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31">
                <a:extLst>
                  <a:ext uri="{FF2B5EF4-FFF2-40B4-BE49-F238E27FC236}">
                    <a16:creationId xmlns:a16="http://schemas.microsoft.com/office/drawing/2014/main" id="{474518E9-F6DF-49B0-B192-B8368C09B3E2}"/>
                  </a:ext>
                </a:extLst>
              </p:cNvPr>
              <p:cNvSpPr>
                <a:spLocks/>
              </p:cNvSpPr>
              <p:nvPr/>
            </p:nvSpPr>
            <p:spPr bwMode="auto">
              <a:xfrm>
                <a:off x="2838450" y="2857500"/>
                <a:ext cx="90488" cy="225425"/>
              </a:xfrm>
              <a:custGeom>
                <a:avLst/>
                <a:gdLst>
                  <a:gd name="T0" fmla="*/ 53 w 57"/>
                  <a:gd name="T1" fmla="*/ 0 h 142"/>
                  <a:gd name="T2" fmla="*/ 4 w 57"/>
                  <a:gd name="T3" fmla="*/ 0 h 142"/>
                  <a:gd name="T4" fmla="*/ 0 w 57"/>
                  <a:gd name="T5" fmla="*/ 142 h 142"/>
                  <a:gd name="T6" fmla="*/ 57 w 57"/>
                  <a:gd name="T7" fmla="*/ 142 h 142"/>
                  <a:gd name="T8" fmla="*/ 53 w 57"/>
                  <a:gd name="T9" fmla="*/ 0 h 142"/>
                </a:gdLst>
                <a:ahLst/>
                <a:cxnLst>
                  <a:cxn ang="0">
                    <a:pos x="T0" y="T1"/>
                  </a:cxn>
                  <a:cxn ang="0">
                    <a:pos x="T2" y="T3"/>
                  </a:cxn>
                  <a:cxn ang="0">
                    <a:pos x="T4" y="T5"/>
                  </a:cxn>
                  <a:cxn ang="0">
                    <a:pos x="T6" y="T7"/>
                  </a:cxn>
                  <a:cxn ang="0">
                    <a:pos x="T8" y="T9"/>
                  </a:cxn>
                </a:cxnLst>
                <a:rect l="0" t="0" r="r" b="b"/>
                <a:pathLst>
                  <a:path w="57" h="142">
                    <a:moveTo>
                      <a:pt x="53" y="0"/>
                    </a:moveTo>
                    <a:lnTo>
                      <a:pt x="4" y="0"/>
                    </a:lnTo>
                    <a:lnTo>
                      <a:pt x="0" y="142"/>
                    </a:lnTo>
                    <a:lnTo>
                      <a:pt x="57" y="142"/>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32">
                <a:extLst>
                  <a:ext uri="{FF2B5EF4-FFF2-40B4-BE49-F238E27FC236}">
                    <a16:creationId xmlns:a16="http://schemas.microsoft.com/office/drawing/2014/main" id="{FF1A72F6-E81A-4041-9829-858FE4EE18DE}"/>
                  </a:ext>
                </a:extLst>
              </p:cNvPr>
              <p:cNvSpPr>
                <a:spLocks/>
              </p:cNvSpPr>
              <p:nvPr/>
            </p:nvSpPr>
            <p:spPr bwMode="auto">
              <a:xfrm>
                <a:off x="2838450" y="2857500"/>
                <a:ext cx="90488" cy="225425"/>
              </a:xfrm>
              <a:custGeom>
                <a:avLst/>
                <a:gdLst>
                  <a:gd name="T0" fmla="*/ 53 w 57"/>
                  <a:gd name="T1" fmla="*/ 0 h 142"/>
                  <a:gd name="T2" fmla="*/ 4 w 57"/>
                  <a:gd name="T3" fmla="*/ 0 h 142"/>
                  <a:gd name="T4" fmla="*/ 0 w 57"/>
                  <a:gd name="T5" fmla="*/ 142 h 142"/>
                  <a:gd name="T6" fmla="*/ 57 w 57"/>
                  <a:gd name="T7" fmla="*/ 142 h 142"/>
                  <a:gd name="T8" fmla="*/ 53 w 57"/>
                  <a:gd name="T9" fmla="*/ 0 h 142"/>
                </a:gdLst>
                <a:ahLst/>
                <a:cxnLst>
                  <a:cxn ang="0">
                    <a:pos x="T0" y="T1"/>
                  </a:cxn>
                  <a:cxn ang="0">
                    <a:pos x="T2" y="T3"/>
                  </a:cxn>
                  <a:cxn ang="0">
                    <a:pos x="T4" y="T5"/>
                  </a:cxn>
                  <a:cxn ang="0">
                    <a:pos x="T6" y="T7"/>
                  </a:cxn>
                  <a:cxn ang="0">
                    <a:pos x="T8" y="T9"/>
                  </a:cxn>
                </a:cxnLst>
                <a:rect l="0" t="0" r="r" b="b"/>
                <a:pathLst>
                  <a:path w="57" h="142">
                    <a:moveTo>
                      <a:pt x="53" y="0"/>
                    </a:moveTo>
                    <a:lnTo>
                      <a:pt x="4" y="0"/>
                    </a:lnTo>
                    <a:lnTo>
                      <a:pt x="0" y="142"/>
                    </a:lnTo>
                    <a:lnTo>
                      <a:pt x="57" y="142"/>
                    </a:lnTo>
                    <a:lnTo>
                      <a:pt x="5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33">
                <a:extLst>
                  <a:ext uri="{FF2B5EF4-FFF2-40B4-BE49-F238E27FC236}">
                    <a16:creationId xmlns:a16="http://schemas.microsoft.com/office/drawing/2014/main" id="{2F4B69BC-FE65-4B4A-AE7B-D9686C4E5415}"/>
                  </a:ext>
                </a:extLst>
              </p:cNvPr>
              <p:cNvSpPr>
                <a:spLocks/>
              </p:cNvSpPr>
              <p:nvPr/>
            </p:nvSpPr>
            <p:spPr bwMode="auto">
              <a:xfrm>
                <a:off x="2830513" y="3168650"/>
                <a:ext cx="107950" cy="206375"/>
              </a:xfrm>
              <a:custGeom>
                <a:avLst/>
                <a:gdLst>
                  <a:gd name="T0" fmla="*/ 64 w 68"/>
                  <a:gd name="T1" fmla="*/ 0 h 130"/>
                  <a:gd name="T2" fmla="*/ 4 w 68"/>
                  <a:gd name="T3" fmla="*/ 0 h 130"/>
                  <a:gd name="T4" fmla="*/ 0 w 68"/>
                  <a:gd name="T5" fmla="*/ 130 h 130"/>
                  <a:gd name="T6" fmla="*/ 68 w 68"/>
                  <a:gd name="T7" fmla="*/ 130 h 130"/>
                  <a:gd name="T8" fmla="*/ 64 w 68"/>
                  <a:gd name="T9" fmla="*/ 0 h 130"/>
                </a:gdLst>
                <a:ahLst/>
                <a:cxnLst>
                  <a:cxn ang="0">
                    <a:pos x="T0" y="T1"/>
                  </a:cxn>
                  <a:cxn ang="0">
                    <a:pos x="T2" y="T3"/>
                  </a:cxn>
                  <a:cxn ang="0">
                    <a:pos x="T4" y="T5"/>
                  </a:cxn>
                  <a:cxn ang="0">
                    <a:pos x="T6" y="T7"/>
                  </a:cxn>
                  <a:cxn ang="0">
                    <a:pos x="T8" y="T9"/>
                  </a:cxn>
                </a:cxnLst>
                <a:rect l="0" t="0" r="r" b="b"/>
                <a:pathLst>
                  <a:path w="68" h="130">
                    <a:moveTo>
                      <a:pt x="64" y="0"/>
                    </a:moveTo>
                    <a:lnTo>
                      <a:pt x="4" y="0"/>
                    </a:lnTo>
                    <a:lnTo>
                      <a:pt x="0" y="130"/>
                    </a:lnTo>
                    <a:lnTo>
                      <a:pt x="68" y="130"/>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34">
                <a:extLst>
                  <a:ext uri="{FF2B5EF4-FFF2-40B4-BE49-F238E27FC236}">
                    <a16:creationId xmlns:a16="http://schemas.microsoft.com/office/drawing/2014/main" id="{B3537E61-B51C-4E6A-8CBA-C9B504F77309}"/>
                  </a:ext>
                </a:extLst>
              </p:cNvPr>
              <p:cNvSpPr>
                <a:spLocks/>
              </p:cNvSpPr>
              <p:nvPr/>
            </p:nvSpPr>
            <p:spPr bwMode="auto">
              <a:xfrm>
                <a:off x="2830513" y="3168650"/>
                <a:ext cx="107950" cy="206375"/>
              </a:xfrm>
              <a:custGeom>
                <a:avLst/>
                <a:gdLst>
                  <a:gd name="T0" fmla="*/ 64 w 68"/>
                  <a:gd name="T1" fmla="*/ 0 h 130"/>
                  <a:gd name="T2" fmla="*/ 4 w 68"/>
                  <a:gd name="T3" fmla="*/ 0 h 130"/>
                  <a:gd name="T4" fmla="*/ 0 w 68"/>
                  <a:gd name="T5" fmla="*/ 130 h 130"/>
                  <a:gd name="T6" fmla="*/ 68 w 68"/>
                  <a:gd name="T7" fmla="*/ 130 h 130"/>
                  <a:gd name="T8" fmla="*/ 64 w 68"/>
                  <a:gd name="T9" fmla="*/ 0 h 130"/>
                </a:gdLst>
                <a:ahLst/>
                <a:cxnLst>
                  <a:cxn ang="0">
                    <a:pos x="T0" y="T1"/>
                  </a:cxn>
                  <a:cxn ang="0">
                    <a:pos x="T2" y="T3"/>
                  </a:cxn>
                  <a:cxn ang="0">
                    <a:pos x="T4" y="T5"/>
                  </a:cxn>
                  <a:cxn ang="0">
                    <a:pos x="T6" y="T7"/>
                  </a:cxn>
                  <a:cxn ang="0">
                    <a:pos x="T8" y="T9"/>
                  </a:cxn>
                </a:cxnLst>
                <a:rect l="0" t="0" r="r" b="b"/>
                <a:pathLst>
                  <a:path w="68" h="130">
                    <a:moveTo>
                      <a:pt x="64" y="0"/>
                    </a:moveTo>
                    <a:lnTo>
                      <a:pt x="4" y="0"/>
                    </a:lnTo>
                    <a:lnTo>
                      <a:pt x="0" y="130"/>
                    </a:lnTo>
                    <a:lnTo>
                      <a:pt x="68" y="130"/>
                    </a:lnTo>
                    <a:lnTo>
                      <a:pt x="64"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35">
                <a:extLst>
                  <a:ext uri="{FF2B5EF4-FFF2-40B4-BE49-F238E27FC236}">
                    <a16:creationId xmlns:a16="http://schemas.microsoft.com/office/drawing/2014/main" id="{7D6CC121-9AA3-418E-AA76-C0A1212F7043}"/>
                  </a:ext>
                </a:extLst>
              </p:cNvPr>
              <p:cNvSpPr>
                <a:spLocks/>
              </p:cNvSpPr>
              <p:nvPr/>
            </p:nvSpPr>
            <p:spPr bwMode="auto">
              <a:xfrm>
                <a:off x="2820988" y="3484563"/>
                <a:ext cx="125413" cy="195262"/>
              </a:xfrm>
              <a:custGeom>
                <a:avLst/>
                <a:gdLst>
                  <a:gd name="T0" fmla="*/ 75 w 79"/>
                  <a:gd name="T1" fmla="*/ 0 h 123"/>
                  <a:gd name="T2" fmla="*/ 4 w 79"/>
                  <a:gd name="T3" fmla="*/ 0 h 123"/>
                  <a:gd name="T4" fmla="*/ 0 w 79"/>
                  <a:gd name="T5" fmla="*/ 123 h 123"/>
                  <a:gd name="T6" fmla="*/ 79 w 79"/>
                  <a:gd name="T7" fmla="*/ 123 h 123"/>
                  <a:gd name="T8" fmla="*/ 75 w 79"/>
                  <a:gd name="T9" fmla="*/ 0 h 123"/>
                </a:gdLst>
                <a:ahLst/>
                <a:cxnLst>
                  <a:cxn ang="0">
                    <a:pos x="T0" y="T1"/>
                  </a:cxn>
                  <a:cxn ang="0">
                    <a:pos x="T2" y="T3"/>
                  </a:cxn>
                  <a:cxn ang="0">
                    <a:pos x="T4" y="T5"/>
                  </a:cxn>
                  <a:cxn ang="0">
                    <a:pos x="T6" y="T7"/>
                  </a:cxn>
                  <a:cxn ang="0">
                    <a:pos x="T8" y="T9"/>
                  </a:cxn>
                </a:cxnLst>
                <a:rect l="0" t="0" r="r" b="b"/>
                <a:pathLst>
                  <a:path w="79" h="123">
                    <a:moveTo>
                      <a:pt x="75" y="0"/>
                    </a:moveTo>
                    <a:lnTo>
                      <a:pt x="4" y="0"/>
                    </a:lnTo>
                    <a:lnTo>
                      <a:pt x="0" y="123"/>
                    </a:lnTo>
                    <a:lnTo>
                      <a:pt x="79" y="123"/>
                    </a:lnTo>
                    <a:lnTo>
                      <a:pt x="7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36">
                <a:extLst>
                  <a:ext uri="{FF2B5EF4-FFF2-40B4-BE49-F238E27FC236}">
                    <a16:creationId xmlns:a16="http://schemas.microsoft.com/office/drawing/2014/main" id="{0567C70C-7E7B-4BD1-8185-BDD84D0FB15B}"/>
                  </a:ext>
                </a:extLst>
              </p:cNvPr>
              <p:cNvSpPr>
                <a:spLocks/>
              </p:cNvSpPr>
              <p:nvPr/>
            </p:nvSpPr>
            <p:spPr bwMode="auto">
              <a:xfrm>
                <a:off x="2820988" y="3484563"/>
                <a:ext cx="125413" cy="195262"/>
              </a:xfrm>
              <a:custGeom>
                <a:avLst/>
                <a:gdLst>
                  <a:gd name="T0" fmla="*/ 75 w 79"/>
                  <a:gd name="T1" fmla="*/ 0 h 123"/>
                  <a:gd name="T2" fmla="*/ 4 w 79"/>
                  <a:gd name="T3" fmla="*/ 0 h 123"/>
                  <a:gd name="T4" fmla="*/ 0 w 79"/>
                  <a:gd name="T5" fmla="*/ 123 h 123"/>
                  <a:gd name="T6" fmla="*/ 79 w 79"/>
                  <a:gd name="T7" fmla="*/ 123 h 123"/>
                  <a:gd name="T8" fmla="*/ 75 w 79"/>
                  <a:gd name="T9" fmla="*/ 0 h 123"/>
                </a:gdLst>
                <a:ahLst/>
                <a:cxnLst>
                  <a:cxn ang="0">
                    <a:pos x="T0" y="T1"/>
                  </a:cxn>
                  <a:cxn ang="0">
                    <a:pos x="T2" y="T3"/>
                  </a:cxn>
                  <a:cxn ang="0">
                    <a:pos x="T4" y="T5"/>
                  </a:cxn>
                  <a:cxn ang="0">
                    <a:pos x="T6" y="T7"/>
                  </a:cxn>
                  <a:cxn ang="0">
                    <a:pos x="T8" y="T9"/>
                  </a:cxn>
                </a:cxnLst>
                <a:rect l="0" t="0" r="r" b="b"/>
                <a:pathLst>
                  <a:path w="79" h="123">
                    <a:moveTo>
                      <a:pt x="75" y="0"/>
                    </a:moveTo>
                    <a:lnTo>
                      <a:pt x="4" y="0"/>
                    </a:lnTo>
                    <a:lnTo>
                      <a:pt x="0" y="123"/>
                    </a:lnTo>
                    <a:lnTo>
                      <a:pt x="79" y="123"/>
                    </a:lnTo>
                    <a:lnTo>
                      <a:pt x="7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37">
                <a:extLst>
                  <a:ext uri="{FF2B5EF4-FFF2-40B4-BE49-F238E27FC236}">
                    <a16:creationId xmlns:a16="http://schemas.microsoft.com/office/drawing/2014/main" id="{25E681EF-9FE2-48B5-87E8-EA8670480706}"/>
                  </a:ext>
                </a:extLst>
              </p:cNvPr>
              <p:cNvSpPr>
                <a:spLocks/>
              </p:cNvSpPr>
              <p:nvPr/>
            </p:nvSpPr>
            <p:spPr bwMode="auto">
              <a:xfrm>
                <a:off x="2806700" y="4040188"/>
                <a:ext cx="153988" cy="136525"/>
              </a:xfrm>
              <a:custGeom>
                <a:avLst/>
                <a:gdLst>
                  <a:gd name="T0" fmla="*/ 94 w 97"/>
                  <a:gd name="T1" fmla="*/ 0 h 86"/>
                  <a:gd name="T2" fmla="*/ 3 w 97"/>
                  <a:gd name="T3" fmla="*/ 0 h 86"/>
                  <a:gd name="T4" fmla="*/ 0 w 97"/>
                  <a:gd name="T5" fmla="*/ 86 h 86"/>
                  <a:gd name="T6" fmla="*/ 97 w 97"/>
                  <a:gd name="T7" fmla="*/ 86 h 86"/>
                  <a:gd name="T8" fmla="*/ 94 w 97"/>
                  <a:gd name="T9" fmla="*/ 0 h 86"/>
                </a:gdLst>
                <a:ahLst/>
                <a:cxnLst>
                  <a:cxn ang="0">
                    <a:pos x="T0" y="T1"/>
                  </a:cxn>
                  <a:cxn ang="0">
                    <a:pos x="T2" y="T3"/>
                  </a:cxn>
                  <a:cxn ang="0">
                    <a:pos x="T4" y="T5"/>
                  </a:cxn>
                  <a:cxn ang="0">
                    <a:pos x="T6" y="T7"/>
                  </a:cxn>
                  <a:cxn ang="0">
                    <a:pos x="T8" y="T9"/>
                  </a:cxn>
                </a:cxnLst>
                <a:rect l="0" t="0" r="r" b="b"/>
                <a:pathLst>
                  <a:path w="97" h="86">
                    <a:moveTo>
                      <a:pt x="94" y="0"/>
                    </a:moveTo>
                    <a:lnTo>
                      <a:pt x="3" y="0"/>
                    </a:lnTo>
                    <a:lnTo>
                      <a:pt x="0" y="86"/>
                    </a:lnTo>
                    <a:lnTo>
                      <a:pt x="97" y="86"/>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38">
                <a:extLst>
                  <a:ext uri="{FF2B5EF4-FFF2-40B4-BE49-F238E27FC236}">
                    <a16:creationId xmlns:a16="http://schemas.microsoft.com/office/drawing/2014/main" id="{DF9EA8E3-7641-44AA-85FC-AD18CB41B654}"/>
                  </a:ext>
                </a:extLst>
              </p:cNvPr>
              <p:cNvSpPr>
                <a:spLocks/>
              </p:cNvSpPr>
              <p:nvPr/>
            </p:nvSpPr>
            <p:spPr bwMode="auto">
              <a:xfrm>
                <a:off x="2806700" y="4040188"/>
                <a:ext cx="153988" cy="136525"/>
              </a:xfrm>
              <a:custGeom>
                <a:avLst/>
                <a:gdLst>
                  <a:gd name="T0" fmla="*/ 94 w 97"/>
                  <a:gd name="T1" fmla="*/ 0 h 86"/>
                  <a:gd name="T2" fmla="*/ 3 w 97"/>
                  <a:gd name="T3" fmla="*/ 0 h 86"/>
                  <a:gd name="T4" fmla="*/ 0 w 97"/>
                  <a:gd name="T5" fmla="*/ 86 h 86"/>
                  <a:gd name="T6" fmla="*/ 97 w 97"/>
                  <a:gd name="T7" fmla="*/ 86 h 86"/>
                  <a:gd name="T8" fmla="*/ 94 w 97"/>
                  <a:gd name="T9" fmla="*/ 0 h 86"/>
                </a:gdLst>
                <a:ahLst/>
                <a:cxnLst>
                  <a:cxn ang="0">
                    <a:pos x="T0" y="T1"/>
                  </a:cxn>
                  <a:cxn ang="0">
                    <a:pos x="T2" y="T3"/>
                  </a:cxn>
                  <a:cxn ang="0">
                    <a:pos x="T4" y="T5"/>
                  </a:cxn>
                  <a:cxn ang="0">
                    <a:pos x="T6" y="T7"/>
                  </a:cxn>
                  <a:cxn ang="0">
                    <a:pos x="T8" y="T9"/>
                  </a:cxn>
                </a:cxnLst>
                <a:rect l="0" t="0" r="r" b="b"/>
                <a:pathLst>
                  <a:path w="97" h="86">
                    <a:moveTo>
                      <a:pt x="94" y="0"/>
                    </a:moveTo>
                    <a:lnTo>
                      <a:pt x="3" y="0"/>
                    </a:lnTo>
                    <a:lnTo>
                      <a:pt x="0" y="86"/>
                    </a:lnTo>
                    <a:lnTo>
                      <a:pt x="97" y="86"/>
                    </a:lnTo>
                    <a:lnTo>
                      <a:pt x="94"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39">
                <a:extLst>
                  <a:ext uri="{FF2B5EF4-FFF2-40B4-BE49-F238E27FC236}">
                    <a16:creationId xmlns:a16="http://schemas.microsoft.com/office/drawing/2014/main" id="{2697E933-56E1-4836-8601-EFB8926F7165}"/>
                  </a:ext>
                </a:extLst>
              </p:cNvPr>
              <p:cNvSpPr>
                <a:spLocks/>
              </p:cNvSpPr>
              <p:nvPr/>
            </p:nvSpPr>
            <p:spPr bwMode="auto">
              <a:xfrm>
                <a:off x="2811463" y="3786188"/>
                <a:ext cx="142875" cy="179387"/>
              </a:xfrm>
              <a:custGeom>
                <a:avLst/>
                <a:gdLst>
                  <a:gd name="T0" fmla="*/ 87 w 90"/>
                  <a:gd name="T1" fmla="*/ 0 h 113"/>
                  <a:gd name="T2" fmla="*/ 4 w 90"/>
                  <a:gd name="T3" fmla="*/ 0 h 113"/>
                  <a:gd name="T4" fmla="*/ 0 w 90"/>
                  <a:gd name="T5" fmla="*/ 113 h 113"/>
                  <a:gd name="T6" fmla="*/ 90 w 90"/>
                  <a:gd name="T7" fmla="*/ 113 h 113"/>
                  <a:gd name="T8" fmla="*/ 87 w 90"/>
                  <a:gd name="T9" fmla="*/ 0 h 113"/>
                </a:gdLst>
                <a:ahLst/>
                <a:cxnLst>
                  <a:cxn ang="0">
                    <a:pos x="T0" y="T1"/>
                  </a:cxn>
                  <a:cxn ang="0">
                    <a:pos x="T2" y="T3"/>
                  </a:cxn>
                  <a:cxn ang="0">
                    <a:pos x="T4" y="T5"/>
                  </a:cxn>
                  <a:cxn ang="0">
                    <a:pos x="T6" y="T7"/>
                  </a:cxn>
                  <a:cxn ang="0">
                    <a:pos x="T8" y="T9"/>
                  </a:cxn>
                </a:cxnLst>
                <a:rect l="0" t="0" r="r" b="b"/>
                <a:pathLst>
                  <a:path w="90" h="113">
                    <a:moveTo>
                      <a:pt x="87" y="0"/>
                    </a:moveTo>
                    <a:lnTo>
                      <a:pt x="4" y="0"/>
                    </a:lnTo>
                    <a:lnTo>
                      <a:pt x="0" y="113"/>
                    </a:lnTo>
                    <a:lnTo>
                      <a:pt x="90" y="113"/>
                    </a:lnTo>
                    <a:lnTo>
                      <a:pt x="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40">
                <a:extLst>
                  <a:ext uri="{FF2B5EF4-FFF2-40B4-BE49-F238E27FC236}">
                    <a16:creationId xmlns:a16="http://schemas.microsoft.com/office/drawing/2014/main" id="{A9FA4CF3-BE67-4E30-ABDC-AD39883C08D6}"/>
                  </a:ext>
                </a:extLst>
              </p:cNvPr>
              <p:cNvSpPr>
                <a:spLocks/>
              </p:cNvSpPr>
              <p:nvPr/>
            </p:nvSpPr>
            <p:spPr bwMode="auto">
              <a:xfrm>
                <a:off x="2811463" y="3786188"/>
                <a:ext cx="142875" cy="179387"/>
              </a:xfrm>
              <a:custGeom>
                <a:avLst/>
                <a:gdLst>
                  <a:gd name="T0" fmla="*/ 87 w 90"/>
                  <a:gd name="T1" fmla="*/ 0 h 113"/>
                  <a:gd name="T2" fmla="*/ 4 w 90"/>
                  <a:gd name="T3" fmla="*/ 0 h 113"/>
                  <a:gd name="T4" fmla="*/ 0 w 90"/>
                  <a:gd name="T5" fmla="*/ 113 h 113"/>
                  <a:gd name="T6" fmla="*/ 90 w 90"/>
                  <a:gd name="T7" fmla="*/ 113 h 113"/>
                  <a:gd name="T8" fmla="*/ 87 w 90"/>
                  <a:gd name="T9" fmla="*/ 0 h 113"/>
                </a:gdLst>
                <a:ahLst/>
                <a:cxnLst>
                  <a:cxn ang="0">
                    <a:pos x="T0" y="T1"/>
                  </a:cxn>
                  <a:cxn ang="0">
                    <a:pos x="T2" y="T3"/>
                  </a:cxn>
                  <a:cxn ang="0">
                    <a:pos x="T4" y="T5"/>
                  </a:cxn>
                  <a:cxn ang="0">
                    <a:pos x="T6" y="T7"/>
                  </a:cxn>
                  <a:cxn ang="0">
                    <a:pos x="T8" y="T9"/>
                  </a:cxn>
                </a:cxnLst>
                <a:rect l="0" t="0" r="r" b="b"/>
                <a:pathLst>
                  <a:path w="90" h="113">
                    <a:moveTo>
                      <a:pt x="87" y="0"/>
                    </a:moveTo>
                    <a:lnTo>
                      <a:pt x="4" y="0"/>
                    </a:lnTo>
                    <a:lnTo>
                      <a:pt x="0" y="113"/>
                    </a:lnTo>
                    <a:lnTo>
                      <a:pt x="90" y="113"/>
                    </a:lnTo>
                    <a:lnTo>
                      <a:pt x="8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41">
                <a:extLst>
                  <a:ext uri="{FF2B5EF4-FFF2-40B4-BE49-F238E27FC236}">
                    <a16:creationId xmlns:a16="http://schemas.microsoft.com/office/drawing/2014/main" id="{0A5C29AB-1B17-42FF-B432-2470EFCD98FF}"/>
                  </a:ext>
                </a:extLst>
              </p:cNvPr>
              <p:cNvSpPr>
                <a:spLocks/>
              </p:cNvSpPr>
              <p:nvPr/>
            </p:nvSpPr>
            <p:spPr bwMode="auto">
              <a:xfrm>
                <a:off x="2847975" y="2563813"/>
                <a:ext cx="71438" cy="176212"/>
              </a:xfrm>
              <a:custGeom>
                <a:avLst/>
                <a:gdLst>
                  <a:gd name="T0" fmla="*/ 42 w 45"/>
                  <a:gd name="T1" fmla="*/ 0 h 111"/>
                  <a:gd name="T2" fmla="*/ 4 w 45"/>
                  <a:gd name="T3" fmla="*/ 0 h 111"/>
                  <a:gd name="T4" fmla="*/ 0 w 45"/>
                  <a:gd name="T5" fmla="*/ 111 h 111"/>
                  <a:gd name="T6" fmla="*/ 45 w 45"/>
                  <a:gd name="T7" fmla="*/ 111 h 111"/>
                  <a:gd name="T8" fmla="*/ 42 w 45"/>
                  <a:gd name="T9" fmla="*/ 0 h 111"/>
                </a:gdLst>
                <a:ahLst/>
                <a:cxnLst>
                  <a:cxn ang="0">
                    <a:pos x="T0" y="T1"/>
                  </a:cxn>
                  <a:cxn ang="0">
                    <a:pos x="T2" y="T3"/>
                  </a:cxn>
                  <a:cxn ang="0">
                    <a:pos x="T4" y="T5"/>
                  </a:cxn>
                  <a:cxn ang="0">
                    <a:pos x="T6" y="T7"/>
                  </a:cxn>
                  <a:cxn ang="0">
                    <a:pos x="T8" y="T9"/>
                  </a:cxn>
                </a:cxnLst>
                <a:rect l="0" t="0" r="r" b="b"/>
                <a:pathLst>
                  <a:path w="45" h="111">
                    <a:moveTo>
                      <a:pt x="42" y="0"/>
                    </a:moveTo>
                    <a:lnTo>
                      <a:pt x="4" y="0"/>
                    </a:lnTo>
                    <a:lnTo>
                      <a:pt x="0" y="111"/>
                    </a:lnTo>
                    <a:lnTo>
                      <a:pt x="45" y="111"/>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42">
                <a:extLst>
                  <a:ext uri="{FF2B5EF4-FFF2-40B4-BE49-F238E27FC236}">
                    <a16:creationId xmlns:a16="http://schemas.microsoft.com/office/drawing/2014/main" id="{D697F26E-AB50-4DAD-9364-05A9DFA2DFCD}"/>
                  </a:ext>
                </a:extLst>
              </p:cNvPr>
              <p:cNvSpPr>
                <a:spLocks/>
              </p:cNvSpPr>
              <p:nvPr/>
            </p:nvSpPr>
            <p:spPr bwMode="auto">
              <a:xfrm>
                <a:off x="2847975" y="2563813"/>
                <a:ext cx="71438" cy="176212"/>
              </a:xfrm>
              <a:custGeom>
                <a:avLst/>
                <a:gdLst>
                  <a:gd name="T0" fmla="*/ 42 w 45"/>
                  <a:gd name="T1" fmla="*/ 0 h 111"/>
                  <a:gd name="T2" fmla="*/ 4 w 45"/>
                  <a:gd name="T3" fmla="*/ 0 h 111"/>
                  <a:gd name="T4" fmla="*/ 0 w 45"/>
                  <a:gd name="T5" fmla="*/ 111 h 111"/>
                  <a:gd name="T6" fmla="*/ 45 w 45"/>
                  <a:gd name="T7" fmla="*/ 111 h 111"/>
                  <a:gd name="T8" fmla="*/ 42 w 45"/>
                  <a:gd name="T9" fmla="*/ 0 h 111"/>
                </a:gdLst>
                <a:ahLst/>
                <a:cxnLst>
                  <a:cxn ang="0">
                    <a:pos x="T0" y="T1"/>
                  </a:cxn>
                  <a:cxn ang="0">
                    <a:pos x="T2" y="T3"/>
                  </a:cxn>
                  <a:cxn ang="0">
                    <a:pos x="T4" y="T5"/>
                  </a:cxn>
                  <a:cxn ang="0">
                    <a:pos x="T6" y="T7"/>
                  </a:cxn>
                  <a:cxn ang="0">
                    <a:pos x="T8" y="T9"/>
                  </a:cxn>
                </a:cxnLst>
                <a:rect l="0" t="0" r="r" b="b"/>
                <a:pathLst>
                  <a:path w="45" h="111">
                    <a:moveTo>
                      <a:pt x="42" y="0"/>
                    </a:moveTo>
                    <a:lnTo>
                      <a:pt x="4" y="0"/>
                    </a:lnTo>
                    <a:lnTo>
                      <a:pt x="0" y="111"/>
                    </a:lnTo>
                    <a:lnTo>
                      <a:pt x="45" y="111"/>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43">
                <a:extLst>
                  <a:ext uri="{FF2B5EF4-FFF2-40B4-BE49-F238E27FC236}">
                    <a16:creationId xmlns:a16="http://schemas.microsoft.com/office/drawing/2014/main" id="{972116A7-C3E1-40D3-AAFE-6069DC3462D1}"/>
                  </a:ext>
                </a:extLst>
              </p:cNvPr>
              <p:cNvSpPr>
                <a:spLocks/>
              </p:cNvSpPr>
              <p:nvPr/>
            </p:nvSpPr>
            <p:spPr bwMode="auto">
              <a:xfrm>
                <a:off x="2879725" y="2433638"/>
                <a:ext cx="406400" cy="131762"/>
              </a:xfrm>
              <a:custGeom>
                <a:avLst/>
                <a:gdLst>
                  <a:gd name="T0" fmla="*/ 99 w 324"/>
                  <a:gd name="T1" fmla="*/ 0 h 106"/>
                  <a:gd name="T2" fmla="*/ 0 w 324"/>
                  <a:gd name="T3" fmla="*/ 83 h 106"/>
                  <a:gd name="T4" fmla="*/ 0 w 324"/>
                  <a:gd name="T5" fmla="*/ 83 h 106"/>
                  <a:gd name="T6" fmla="*/ 0 w 324"/>
                  <a:gd name="T7" fmla="*/ 83 h 106"/>
                  <a:gd name="T8" fmla="*/ 0 w 324"/>
                  <a:gd name="T9" fmla="*/ 83 h 106"/>
                  <a:gd name="T10" fmla="*/ 0 w 324"/>
                  <a:gd name="T11" fmla="*/ 83 h 106"/>
                  <a:gd name="T12" fmla="*/ 94 w 324"/>
                  <a:gd name="T13" fmla="*/ 37 h 106"/>
                  <a:gd name="T14" fmla="*/ 100 w 324"/>
                  <a:gd name="T15" fmla="*/ 37 h 106"/>
                  <a:gd name="T16" fmla="*/ 202 w 324"/>
                  <a:gd name="T17" fmla="*/ 96 h 106"/>
                  <a:gd name="T18" fmla="*/ 245 w 324"/>
                  <a:gd name="T19" fmla="*/ 106 h 106"/>
                  <a:gd name="T20" fmla="*/ 324 w 324"/>
                  <a:gd name="T21" fmla="*/ 40 h 106"/>
                  <a:gd name="T22" fmla="*/ 254 w 324"/>
                  <a:gd name="T23" fmla="*/ 69 h 106"/>
                  <a:gd name="T24" fmla="*/ 233 w 324"/>
                  <a:gd name="T25" fmla="*/ 68 h 106"/>
                  <a:gd name="T26" fmla="*/ 117 w 324"/>
                  <a:gd name="T27" fmla="*/ 2 h 106"/>
                  <a:gd name="T28" fmla="*/ 99 w 324"/>
                  <a:gd name="T2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06">
                    <a:moveTo>
                      <a:pt x="99" y="0"/>
                    </a:moveTo>
                    <a:cubicBezTo>
                      <a:pt x="63" y="0"/>
                      <a:pt x="27" y="28"/>
                      <a:pt x="0" y="83"/>
                    </a:cubicBezTo>
                    <a:cubicBezTo>
                      <a:pt x="0" y="83"/>
                      <a:pt x="0" y="83"/>
                      <a:pt x="0" y="83"/>
                    </a:cubicBezTo>
                    <a:cubicBezTo>
                      <a:pt x="0" y="83"/>
                      <a:pt x="0" y="83"/>
                      <a:pt x="0" y="83"/>
                    </a:cubicBezTo>
                    <a:cubicBezTo>
                      <a:pt x="0" y="83"/>
                      <a:pt x="0" y="83"/>
                      <a:pt x="0" y="83"/>
                    </a:cubicBezTo>
                    <a:cubicBezTo>
                      <a:pt x="0" y="83"/>
                      <a:pt x="0" y="83"/>
                      <a:pt x="0" y="83"/>
                    </a:cubicBezTo>
                    <a:cubicBezTo>
                      <a:pt x="31" y="53"/>
                      <a:pt x="61" y="37"/>
                      <a:pt x="94" y="37"/>
                    </a:cubicBezTo>
                    <a:cubicBezTo>
                      <a:pt x="96" y="37"/>
                      <a:pt x="98" y="37"/>
                      <a:pt x="100" y="37"/>
                    </a:cubicBezTo>
                    <a:cubicBezTo>
                      <a:pt x="133" y="40"/>
                      <a:pt x="167" y="82"/>
                      <a:pt x="202" y="96"/>
                    </a:cubicBezTo>
                    <a:cubicBezTo>
                      <a:pt x="216" y="102"/>
                      <a:pt x="231" y="106"/>
                      <a:pt x="245" y="106"/>
                    </a:cubicBezTo>
                    <a:cubicBezTo>
                      <a:pt x="274" y="106"/>
                      <a:pt x="303" y="90"/>
                      <a:pt x="324" y="40"/>
                    </a:cubicBezTo>
                    <a:cubicBezTo>
                      <a:pt x="301" y="63"/>
                      <a:pt x="278" y="69"/>
                      <a:pt x="254" y="69"/>
                    </a:cubicBezTo>
                    <a:cubicBezTo>
                      <a:pt x="247" y="69"/>
                      <a:pt x="240" y="69"/>
                      <a:pt x="233" y="68"/>
                    </a:cubicBezTo>
                    <a:cubicBezTo>
                      <a:pt x="192" y="67"/>
                      <a:pt x="158" y="13"/>
                      <a:pt x="117" y="2"/>
                    </a:cubicBezTo>
                    <a:cubicBezTo>
                      <a:pt x="111" y="1"/>
                      <a:pt x="105" y="0"/>
                      <a:pt x="9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44">
                <a:extLst>
                  <a:ext uri="{FF2B5EF4-FFF2-40B4-BE49-F238E27FC236}">
                    <a16:creationId xmlns:a16="http://schemas.microsoft.com/office/drawing/2014/main" id="{FD50263B-C217-44AC-B407-40F46BCBFCBF}"/>
                  </a:ext>
                </a:extLst>
              </p:cNvPr>
              <p:cNvSpPr>
                <a:spLocks noEditPoints="1"/>
              </p:cNvSpPr>
              <p:nvPr/>
            </p:nvSpPr>
            <p:spPr bwMode="auto">
              <a:xfrm>
                <a:off x="2303463" y="2884488"/>
                <a:ext cx="330200" cy="1166812"/>
              </a:xfrm>
              <a:custGeom>
                <a:avLst/>
                <a:gdLst>
                  <a:gd name="T0" fmla="*/ 59 w 263"/>
                  <a:gd name="T1" fmla="*/ 349 h 931"/>
                  <a:gd name="T2" fmla="*/ 31 w 263"/>
                  <a:gd name="T3" fmla="*/ 321 h 931"/>
                  <a:gd name="T4" fmla="*/ 59 w 263"/>
                  <a:gd name="T5" fmla="*/ 292 h 931"/>
                  <a:gd name="T6" fmla="*/ 88 w 263"/>
                  <a:gd name="T7" fmla="*/ 321 h 931"/>
                  <a:gd name="T8" fmla="*/ 59 w 263"/>
                  <a:gd name="T9" fmla="*/ 349 h 931"/>
                  <a:gd name="T10" fmla="*/ 63 w 263"/>
                  <a:gd name="T11" fmla="*/ 0 h 931"/>
                  <a:gd name="T12" fmla="*/ 45 w 263"/>
                  <a:gd name="T13" fmla="*/ 4 h 931"/>
                  <a:gd name="T14" fmla="*/ 0 w 263"/>
                  <a:gd name="T15" fmla="*/ 81 h 931"/>
                  <a:gd name="T16" fmla="*/ 0 w 263"/>
                  <a:gd name="T17" fmla="*/ 931 h 931"/>
                  <a:gd name="T18" fmla="*/ 125 w 263"/>
                  <a:gd name="T19" fmla="*/ 931 h 931"/>
                  <a:gd name="T20" fmla="*/ 125 w 263"/>
                  <a:gd name="T21" fmla="*/ 848 h 931"/>
                  <a:gd name="T22" fmla="*/ 157 w 263"/>
                  <a:gd name="T23" fmla="*/ 848 h 931"/>
                  <a:gd name="T24" fmla="*/ 157 w 263"/>
                  <a:gd name="T25" fmla="*/ 822 h 931"/>
                  <a:gd name="T26" fmla="*/ 125 w 263"/>
                  <a:gd name="T27" fmla="*/ 822 h 931"/>
                  <a:gd name="T28" fmla="*/ 125 w 263"/>
                  <a:gd name="T29" fmla="*/ 713 h 931"/>
                  <a:gd name="T30" fmla="*/ 157 w 263"/>
                  <a:gd name="T31" fmla="*/ 713 h 931"/>
                  <a:gd name="T32" fmla="*/ 157 w 263"/>
                  <a:gd name="T33" fmla="*/ 689 h 931"/>
                  <a:gd name="T34" fmla="*/ 125 w 263"/>
                  <a:gd name="T35" fmla="*/ 689 h 931"/>
                  <a:gd name="T36" fmla="*/ 125 w 263"/>
                  <a:gd name="T37" fmla="*/ 598 h 931"/>
                  <a:gd name="T38" fmla="*/ 157 w 263"/>
                  <a:gd name="T39" fmla="*/ 598 h 931"/>
                  <a:gd name="T40" fmla="*/ 157 w 263"/>
                  <a:gd name="T41" fmla="*/ 574 h 931"/>
                  <a:gd name="T42" fmla="*/ 125 w 263"/>
                  <a:gd name="T43" fmla="*/ 574 h 931"/>
                  <a:gd name="T44" fmla="*/ 125 w 263"/>
                  <a:gd name="T45" fmla="*/ 463 h 931"/>
                  <a:gd name="T46" fmla="*/ 157 w 263"/>
                  <a:gd name="T47" fmla="*/ 463 h 931"/>
                  <a:gd name="T48" fmla="*/ 157 w 263"/>
                  <a:gd name="T49" fmla="*/ 438 h 931"/>
                  <a:gd name="T50" fmla="*/ 125 w 263"/>
                  <a:gd name="T51" fmla="*/ 438 h 931"/>
                  <a:gd name="T52" fmla="*/ 125 w 263"/>
                  <a:gd name="T53" fmla="*/ 334 h 931"/>
                  <a:gd name="T54" fmla="*/ 157 w 263"/>
                  <a:gd name="T55" fmla="*/ 334 h 931"/>
                  <a:gd name="T56" fmla="*/ 157 w 263"/>
                  <a:gd name="T57" fmla="*/ 311 h 931"/>
                  <a:gd name="T58" fmla="*/ 125 w 263"/>
                  <a:gd name="T59" fmla="*/ 311 h 931"/>
                  <a:gd name="T60" fmla="*/ 125 w 263"/>
                  <a:gd name="T61" fmla="*/ 221 h 931"/>
                  <a:gd name="T62" fmla="*/ 227 w 263"/>
                  <a:gd name="T63" fmla="*/ 221 h 931"/>
                  <a:gd name="T64" fmla="*/ 237 w 263"/>
                  <a:gd name="T65" fmla="*/ 233 h 931"/>
                  <a:gd name="T66" fmla="*/ 237 w 263"/>
                  <a:gd name="T67" fmla="*/ 309 h 931"/>
                  <a:gd name="T68" fmla="*/ 237 w 263"/>
                  <a:gd name="T69" fmla="*/ 309 h 931"/>
                  <a:gd name="T70" fmla="*/ 238 w 263"/>
                  <a:gd name="T71" fmla="*/ 308 h 931"/>
                  <a:gd name="T72" fmla="*/ 251 w 263"/>
                  <a:gd name="T73" fmla="*/ 305 h 931"/>
                  <a:gd name="T74" fmla="*/ 263 w 263"/>
                  <a:gd name="T75" fmla="*/ 308 h 931"/>
                  <a:gd name="T76" fmla="*/ 263 w 263"/>
                  <a:gd name="T77" fmla="*/ 233 h 931"/>
                  <a:gd name="T78" fmla="*/ 227 w 263"/>
                  <a:gd name="T79" fmla="*/ 196 h 931"/>
                  <a:gd name="T80" fmla="*/ 125 w 263"/>
                  <a:gd name="T81" fmla="*/ 196 h 931"/>
                  <a:gd name="T82" fmla="*/ 125 w 263"/>
                  <a:gd name="T83" fmla="*/ 81 h 931"/>
                  <a:gd name="T84" fmla="*/ 79 w 263"/>
                  <a:gd name="T85" fmla="*/ 4 h 931"/>
                  <a:gd name="T86" fmla="*/ 63 w 263"/>
                  <a:gd name="T87" fmla="*/ 0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931">
                    <a:moveTo>
                      <a:pt x="59" y="349"/>
                    </a:moveTo>
                    <a:cubicBezTo>
                      <a:pt x="44" y="349"/>
                      <a:pt x="31" y="336"/>
                      <a:pt x="31" y="321"/>
                    </a:cubicBezTo>
                    <a:cubicBezTo>
                      <a:pt x="31" y="305"/>
                      <a:pt x="44" y="292"/>
                      <a:pt x="59" y="292"/>
                    </a:cubicBezTo>
                    <a:cubicBezTo>
                      <a:pt x="75" y="292"/>
                      <a:pt x="88" y="305"/>
                      <a:pt x="88" y="321"/>
                    </a:cubicBezTo>
                    <a:cubicBezTo>
                      <a:pt x="88" y="336"/>
                      <a:pt x="75" y="349"/>
                      <a:pt x="59" y="349"/>
                    </a:cubicBezTo>
                    <a:moveTo>
                      <a:pt x="63" y="0"/>
                    </a:moveTo>
                    <a:cubicBezTo>
                      <a:pt x="56" y="0"/>
                      <a:pt x="50" y="2"/>
                      <a:pt x="45" y="4"/>
                    </a:cubicBezTo>
                    <a:cubicBezTo>
                      <a:pt x="19" y="17"/>
                      <a:pt x="0" y="35"/>
                      <a:pt x="0" y="81"/>
                    </a:cubicBezTo>
                    <a:cubicBezTo>
                      <a:pt x="0" y="931"/>
                      <a:pt x="0" y="931"/>
                      <a:pt x="0" y="931"/>
                    </a:cubicBezTo>
                    <a:cubicBezTo>
                      <a:pt x="125" y="931"/>
                      <a:pt x="125" y="931"/>
                      <a:pt x="125" y="931"/>
                    </a:cubicBezTo>
                    <a:cubicBezTo>
                      <a:pt x="125" y="848"/>
                      <a:pt x="125" y="848"/>
                      <a:pt x="125" y="848"/>
                    </a:cubicBezTo>
                    <a:cubicBezTo>
                      <a:pt x="157" y="848"/>
                      <a:pt x="157" y="848"/>
                      <a:pt x="157" y="848"/>
                    </a:cubicBezTo>
                    <a:cubicBezTo>
                      <a:pt x="157" y="822"/>
                      <a:pt x="157" y="822"/>
                      <a:pt x="157" y="822"/>
                    </a:cubicBezTo>
                    <a:cubicBezTo>
                      <a:pt x="125" y="822"/>
                      <a:pt x="125" y="822"/>
                      <a:pt x="125" y="822"/>
                    </a:cubicBezTo>
                    <a:cubicBezTo>
                      <a:pt x="125" y="713"/>
                      <a:pt x="125" y="713"/>
                      <a:pt x="125" y="713"/>
                    </a:cubicBezTo>
                    <a:cubicBezTo>
                      <a:pt x="157" y="713"/>
                      <a:pt x="157" y="713"/>
                      <a:pt x="157" y="713"/>
                    </a:cubicBezTo>
                    <a:cubicBezTo>
                      <a:pt x="157" y="689"/>
                      <a:pt x="157" y="689"/>
                      <a:pt x="157" y="689"/>
                    </a:cubicBezTo>
                    <a:cubicBezTo>
                      <a:pt x="125" y="689"/>
                      <a:pt x="125" y="689"/>
                      <a:pt x="125" y="689"/>
                    </a:cubicBezTo>
                    <a:cubicBezTo>
                      <a:pt x="125" y="598"/>
                      <a:pt x="125" y="598"/>
                      <a:pt x="125" y="598"/>
                    </a:cubicBezTo>
                    <a:cubicBezTo>
                      <a:pt x="157" y="598"/>
                      <a:pt x="157" y="598"/>
                      <a:pt x="157" y="598"/>
                    </a:cubicBezTo>
                    <a:cubicBezTo>
                      <a:pt x="157" y="574"/>
                      <a:pt x="157" y="574"/>
                      <a:pt x="157" y="574"/>
                    </a:cubicBezTo>
                    <a:cubicBezTo>
                      <a:pt x="125" y="574"/>
                      <a:pt x="125" y="574"/>
                      <a:pt x="125" y="574"/>
                    </a:cubicBezTo>
                    <a:cubicBezTo>
                      <a:pt x="125" y="463"/>
                      <a:pt x="125" y="463"/>
                      <a:pt x="125" y="463"/>
                    </a:cubicBezTo>
                    <a:cubicBezTo>
                      <a:pt x="157" y="463"/>
                      <a:pt x="157" y="463"/>
                      <a:pt x="157" y="463"/>
                    </a:cubicBezTo>
                    <a:cubicBezTo>
                      <a:pt x="157" y="438"/>
                      <a:pt x="157" y="438"/>
                      <a:pt x="157" y="438"/>
                    </a:cubicBezTo>
                    <a:cubicBezTo>
                      <a:pt x="125" y="438"/>
                      <a:pt x="125" y="438"/>
                      <a:pt x="125" y="438"/>
                    </a:cubicBezTo>
                    <a:cubicBezTo>
                      <a:pt x="125" y="334"/>
                      <a:pt x="125" y="334"/>
                      <a:pt x="125" y="334"/>
                    </a:cubicBezTo>
                    <a:cubicBezTo>
                      <a:pt x="157" y="334"/>
                      <a:pt x="157" y="334"/>
                      <a:pt x="157" y="334"/>
                    </a:cubicBezTo>
                    <a:cubicBezTo>
                      <a:pt x="157" y="311"/>
                      <a:pt x="157" y="311"/>
                      <a:pt x="157" y="311"/>
                    </a:cubicBezTo>
                    <a:cubicBezTo>
                      <a:pt x="125" y="311"/>
                      <a:pt x="125" y="311"/>
                      <a:pt x="125" y="311"/>
                    </a:cubicBezTo>
                    <a:cubicBezTo>
                      <a:pt x="125" y="221"/>
                      <a:pt x="125" y="221"/>
                      <a:pt x="125" y="221"/>
                    </a:cubicBezTo>
                    <a:cubicBezTo>
                      <a:pt x="227" y="221"/>
                      <a:pt x="227" y="221"/>
                      <a:pt x="227" y="221"/>
                    </a:cubicBezTo>
                    <a:cubicBezTo>
                      <a:pt x="232" y="221"/>
                      <a:pt x="237" y="226"/>
                      <a:pt x="237" y="233"/>
                    </a:cubicBezTo>
                    <a:cubicBezTo>
                      <a:pt x="237" y="309"/>
                      <a:pt x="237" y="309"/>
                      <a:pt x="237" y="309"/>
                    </a:cubicBezTo>
                    <a:cubicBezTo>
                      <a:pt x="237" y="309"/>
                      <a:pt x="237" y="309"/>
                      <a:pt x="237" y="309"/>
                    </a:cubicBezTo>
                    <a:cubicBezTo>
                      <a:pt x="238" y="308"/>
                      <a:pt x="238" y="308"/>
                      <a:pt x="238" y="308"/>
                    </a:cubicBezTo>
                    <a:cubicBezTo>
                      <a:pt x="242" y="306"/>
                      <a:pt x="246" y="305"/>
                      <a:pt x="251" y="305"/>
                    </a:cubicBezTo>
                    <a:cubicBezTo>
                      <a:pt x="255" y="305"/>
                      <a:pt x="259" y="306"/>
                      <a:pt x="263" y="308"/>
                    </a:cubicBezTo>
                    <a:cubicBezTo>
                      <a:pt x="263" y="233"/>
                      <a:pt x="263" y="233"/>
                      <a:pt x="263" y="233"/>
                    </a:cubicBezTo>
                    <a:cubicBezTo>
                      <a:pt x="263" y="203"/>
                      <a:pt x="247" y="196"/>
                      <a:pt x="227" y="196"/>
                    </a:cubicBezTo>
                    <a:cubicBezTo>
                      <a:pt x="125" y="196"/>
                      <a:pt x="125" y="196"/>
                      <a:pt x="125" y="196"/>
                    </a:cubicBezTo>
                    <a:cubicBezTo>
                      <a:pt x="125" y="81"/>
                      <a:pt x="125" y="81"/>
                      <a:pt x="125" y="81"/>
                    </a:cubicBezTo>
                    <a:cubicBezTo>
                      <a:pt x="125" y="34"/>
                      <a:pt x="106" y="16"/>
                      <a:pt x="79" y="4"/>
                    </a:cubicBezTo>
                    <a:cubicBezTo>
                      <a:pt x="74" y="1"/>
                      <a:pt x="68" y="0"/>
                      <a:pt x="6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45">
                <a:extLst>
                  <a:ext uri="{FF2B5EF4-FFF2-40B4-BE49-F238E27FC236}">
                    <a16:creationId xmlns:a16="http://schemas.microsoft.com/office/drawing/2014/main" id="{21A3F105-8732-4AEE-93A8-FC6AB8100369}"/>
                  </a:ext>
                </a:extLst>
              </p:cNvPr>
              <p:cNvSpPr>
                <a:spLocks/>
              </p:cNvSpPr>
              <p:nvPr/>
            </p:nvSpPr>
            <p:spPr bwMode="auto">
              <a:xfrm>
                <a:off x="2560638" y="3270250"/>
                <a:ext cx="131763" cy="804862"/>
              </a:xfrm>
              <a:custGeom>
                <a:avLst/>
                <a:gdLst>
                  <a:gd name="T0" fmla="*/ 58 w 105"/>
                  <a:gd name="T1" fmla="*/ 0 h 642"/>
                  <a:gd name="T2" fmla="*/ 58 w 105"/>
                  <a:gd name="T3" fmla="*/ 9 h 642"/>
                  <a:gd name="T4" fmla="*/ 58 w 105"/>
                  <a:gd name="T5" fmla="*/ 9 h 642"/>
                  <a:gd name="T6" fmla="*/ 45 w 105"/>
                  <a:gd name="T7" fmla="*/ 6 h 642"/>
                  <a:gd name="T8" fmla="*/ 32 w 105"/>
                  <a:gd name="T9" fmla="*/ 9 h 642"/>
                  <a:gd name="T10" fmla="*/ 32 w 105"/>
                  <a:gd name="T11" fmla="*/ 1 h 642"/>
                  <a:gd name="T12" fmla="*/ 32 w 105"/>
                  <a:gd name="T13" fmla="*/ 1 h 642"/>
                  <a:gd name="T14" fmla="*/ 0 w 105"/>
                  <a:gd name="T15" fmla="*/ 57 h 642"/>
                  <a:gd name="T16" fmla="*/ 0 w 105"/>
                  <a:gd name="T17" fmla="*/ 642 h 642"/>
                  <a:gd name="T18" fmla="*/ 90 w 105"/>
                  <a:gd name="T19" fmla="*/ 642 h 642"/>
                  <a:gd name="T20" fmla="*/ 90 w 105"/>
                  <a:gd name="T21" fmla="*/ 551 h 642"/>
                  <a:gd name="T22" fmla="*/ 105 w 105"/>
                  <a:gd name="T23" fmla="*/ 551 h 642"/>
                  <a:gd name="T24" fmla="*/ 105 w 105"/>
                  <a:gd name="T25" fmla="*/ 520 h 642"/>
                  <a:gd name="T26" fmla="*/ 90 w 105"/>
                  <a:gd name="T27" fmla="*/ 520 h 642"/>
                  <a:gd name="T28" fmla="*/ 90 w 105"/>
                  <a:gd name="T29" fmla="*/ 426 h 642"/>
                  <a:gd name="T30" fmla="*/ 105 w 105"/>
                  <a:gd name="T31" fmla="*/ 426 h 642"/>
                  <a:gd name="T32" fmla="*/ 105 w 105"/>
                  <a:gd name="T33" fmla="*/ 395 h 642"/>
                  <a:gd name="T34" fmla="*/ 90 w 105"/>
                  <a:gd name="T35" fmla="*/ 395 h 642"/>
                  <a:gd name="T36" fmla="*/ 90 w 105"/>
                  <a:gd name="T37" fmla="*/ 307 h 642"/>
                  <a:gd name="T38" fmla="*/ 105 w 105"/>
                  <a:gd name="T39" fmla="*/ 307 h 642"/>
                  <a:gd name="T40" fmla="*/ 105 w 105"/>
                  <a:gd name="T41" fmla="*/ 276 h 642"/>
                  <a:gd name="T42" fmla="*/ 90 w 105"/>
                  <a:gd name="T43" fmla="*/ 276 h 642"/>
                  <a:gd name="T44" fmla="*/ 90 w 105"/>
                  <a:gd name="T45" fmla="*/ 198 h 642"/>
                  <a:gd name="T46" fmla="*/ 105 w 105"/>
                  <a:gd name="T47" fmla="*/ 198 h 642"/>
                  <a:gd name="T48" fmla="*/ 105 w 105"/>
                  <a:gd name="T49" fmla="*/ 167 h 642"/>
                  <a:gd name="T50" fmla="*/ 90 w 105"/>
                  <a:gd name="T51" fmla="*/ 167 h 642"/>
                  <a:gd name="T52" fmla="*/ 90 w 105"/>
                  <a:gd name="T53" fmla="*/ 57 h 642"/>
                  <a:gd name="T54" fmla="*/ 59 w 105"/>
                  <a:gd name="T55" fmla="*/ 0 h 642"/>
                  <a:gd name="T56" fmla="*/ 58 w 105"/>
                  <a:gd name="T57"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5" h="642">
                    <a:moveTo>
                      <a:pt x="58" y="0"/>
                    </a:moveTo>
                    <a:cubicBezTo>
                      <a:pt x="58" y="9"/>
                      <a:pt x="58" y="9"/>
                      <a:pt x="58" y="9"/>
                    </a:cubicBezTo>
                    <a:cubicBezTo>
                      <a:pt x="58" y="9"/>
                      <a:pt x="58" y="9"/>
                      <a:pt x="58" y="9"/>
                    </a:cubicBezTo>
                    <a:cubicBezTo>
                      <a:pt x="54" y="7"/>
                      <a:pt x="49" y="6"/>
                      <a:pt x="45" y="6"/>
                    </a:cubicBezTo>
                    <a:cubicBezTo>
                      <a:pt x="40" y="6"/>
                      <a:pt x="36" y="7"/>
                      <a:pt x="32" y="9"/>
                    </a:cubicBezTo>
                    <a:cubicBezTo>
                      <a:pt x="32" y="1"/>
                      <a:pt x="32" y="1"/>
                      <a:pt x="32" y="1"/>
                    </a:cubicBezTo>
                    <a:cubicBezTo>
                      <a:pt x="32" y="1"/>
                      <a:pt x="32" y="1"/>
                      <a:pt x="32" y="1"/>
                    </a:cubicBezTo>
                    <a:cubicBezTo>
                      <a:pt x="14" y="11"/>
                      <a:pt x="0" y="20"/>
                      <a:pt x="0" y="57"/>
                    </a:cubicBezTo>
                    <a:cubicBezTo>
                      <a:pt x="0" y="642"/>
                      <a:pt x="0" y="642"/>
                      <a:pt x="0" y="642"/>
                    </a:cubicBezTo>
                    <a:cubicBezTo>
                      <a:pt x="90" y="642"/>
                      <a:pt x="90" y="642"/>
                      <a:pt x="90" y="642"/>
                    </a:cubicBezTo>
                    <a:cubicBezTo>
                      <a:pt x="90" y="551"/>
                      <a:pt x="90" y="551"/>
                      <a:pt x="90" y="551"/>
                    </a:cubicBezTo>
                    <a:cubicBezTo>
                      <a:pt x="105" y="551"/>
                      <a:pt x="105" y="551"/>
                      <a:pt x="105" y="551"/>
                    </a:cubicBezTo>
                    <a:cubicBezTo>
                      <a:pt x="105" y="520"/>
                      <a:pt x="105" y="520"/>
                      <a:pt x="105" y="520"/>
                    </a:cubicBezTo>
                    <a:cubicBezTo>
                      <a:pt x="90" y="520"/>
                      <a:pt x="90" y="520"/>
                      <a:pt x="90" y="520"/>
                    </a:cubicBezTo>
                    <a:cubicBezTo>
                      <a:pt x="90" y="426"/>
                      <a:pt x="90" y="426"/>
                      <a:pt x="90" y="426"/>
                    </a:cubicBezTo>
                    <a:cubicBezTo>
                      <a:pt x="105" y="426"/>
                      <a:pt x="105" y="426"/>
                      <a:pt x="105" y="426"/>
                    </a:cubicBezTo>
                    <a:cubicBezTo>
                      <a:pt x="105" y="395"/>
                      <a:pt x="105" y="395"/>
                      <a:pt x="105" y="395"/>
                    </a:cubicBezTo>
                    <a:cubicBezTo>
                      <a:pt x="90" y="395"/>
                      <a:pt x="90" y="395"/>
                      <a:pt x="90" y="395"/>
                    </a:cubicBezTo>
                    <a:cubicBezTo>
                      <a:pt x="90" y="307"/>
                      <a:pt x="90" y="307"/>
                      <a:pt x="90" y="307"/>
                    </a:cubicBezTo>
                    <a:cubicBezTo>
                      <a:pt x="105" y="307"/>
                      <a:pt x="105" y="307"/>
                      <a:pt x="105" y="307"/>
                    </a:cubicBezTo>
                    <a:cubicBezTo>
                      <a:pt x="105" y="276"/>
                      <a:pt x="105" y="276"/>
                      <a:pt x="105" y="276"/>
                    </a:cubicBezTo>
                    <a:cubicBezTo>
                      <a:pt x="90" y="276"/>
                      <a:pt x="90" y="276"/>
                      <a:pt x="90" y="276"/>
                    </a:cubicBezTo>
                    <a:cubicBezTo>
                      <a:pt x="90" y="198"/>
                      <a:pt x="90" y="198"/>
                      <a:pt x="90" y="198"/>
                    </a:cubicBezTo>
                    <a:cubicBezTo>
                      <a:pt x="105" y="198"/>
                      <a:pt x="105" y="198"/>
                      <a:pt x="105" y="198"/>
                    </a:cubicBezTo>
                    <a:cubicBezTo>
                      <a:pt x="105" y="167"/>
                      <a:pt x="105" y="167"/>
                      <a:pt x="105" y="167"/>
                    </a:cubicBezTo>
                    <a:cubicBezTo>
                      <a:pt x="90" y="167"/>
                      <a:pt x="90" y="167"/>
                      <a:pt x="90" y="167"/>
                    </a:cubicBezTo>
                    <a:cubicBezTo>
                      <a:pt x="90" y="57"/>
                      <a:pt x="90" y="57"/>
                      <a:pt x="90" y="57"/>
                    </a:cubicBezTo>
                    <a:cubicBezTo>
                      <a:pt x="90" y="19"/>
                      <a:pt x="77" y="11"/>
                      <a:pt x="59" y="0"/>
                    </a:cubicBezTo>
                    <a:cubicBezTo>
                      <a:pt x="58" y="0"/>
                      <a:pt x="58" y="0"/>
                      <a:pt x="5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46">
                <a:extLst>
                  <a:ext uri="{FF2B5EF4-FFF2-40B4-BE49-F238E27FC236}">
                    <a16:creationId xmlns:a16="http://schemas.microsoft.com/office/drawing/2014/main" id="{A119E079-2EFF-4486-8C60-AFDF07307AF5}"/>
                  </a:ext>
                </a:extLst>
              </p:cNvPr>
              <p:cNvSpPr>
                <a:spLocks/>
              </p:cNvSpPr>
              <p:nvPr/>
            </p:nvSpPr>
            <p:spPr bwMode="auto">
              <a:xfrm>
                <a:off x="2601913" y="3267075"/>
                <a:ext cx="31750" cy="14287"/>
              </a:xfrm>
              <a:custGeom>
                <a:avLst/>
                <a:gdLst>
                  <a:gd name="T0" fmla="*/ 14 w 26"/>
                  <a:gd name="T1" fmla="*/ 0 h 12"/>
                  <a:gd name="T2" fmla="*/ 1 w 26"/>
                  <a:gd name="T3" fmla="*/ 3 h 12"/>
                  <a:gd name="T4" fmla="*/ 0 w 26"/>
                  <a:gd name="T5" fmla="*/ 4 h 12"/>
                  <a:gd name="T6" fmla="*/ 0 w 26"/>
                  <a:gd name="T7" fmla="*/ 12 h 12"/>
                  <a:gd name="T8" fmla="*/ 13 w 26"/>
                  <a:gd name="T9" fmla="*/ 9 h 12"/>
                  <a:gd name="T10" fmla="*/ 26 w 26"/>
                  <a:gd name="T11" fmla="*/ 12 h 12"/>
                  <a:gd name="T12" fmla="*/ 26 w 26"/>
                  <a:gd name="T13" fmla="*/ 12 h 12"/>
                  <a:gd name="T14" fmla="*/ 26 w 26"/>
                  <a:gd name="T15" fmla="*/ 3 h 12"/>
                  <a:gd name="T16" fmla="*/ 26 w 26"/>
                  <a:gd name="T17" fmla="*/ 3 h 12"/>
                  <a:gd name="T18" fmla="*/ 14 w 26"/>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2">
                    <a:moveTo>
                      <a:pt x="14" y="0"/>
                    </a:moveTo>
                    <a:cubicBezTo>
                      <a:pt x="9" y="0"/>
                      <a:pt x="5" y="1"/>
                      <a:pt x="1" y="3"/>
                    </a:cubicBezTo>
                    <a:cubicBezTo>
                      <a:pt x="0" y="4"/>
                      <a:pt x="0" y="4"/>
                      <a:pt x="0" y="4"/>
                    </a:cubicBezTo>
                    <a:cubicBezTo>
                      <a:pt x="0" y="12"/>
                      <a:pt x="0" y="12"/>
                      <a:pt x="0" y="12"/>
                    </a:cubicBezTo>
                    <a:cubicBezTo>
                      <a:pt x="4" y="10"/>
                      <a:pt x="8" y="9"/>
                      <a:pt x="13" y="9"/>
                    </a:cubicBezTo>
                    <a:cubicBezTo>
                      <a:pt x="17" y="9"/>
                      <a:pt x="22" y="10"/>
                      <a:pt x="26" y="12"/>
                    </a:cubicBezTo>
                    <a:cubicBezTo>
                      <a:pt x="26" y="12"/>
                      <a:pt x="26" y="12"/>
                      <a:pt x="26" y="12"/>
                    </a:cubicBezTo>
                    <a:cubicBezTo>
                      <a:pt x="26" y="3"/>
                      <a:pt x="26" y="3"/>
                      <a:pt x="26" y="3"/>
                    </a:cubicBezTo>
                    <a:cubicBezTo>
                      <a:pt x="26" y="3"/>
                      <a:pt x="26" y="3"/>
                      <a:pt x="26" y="3"/>
                    </a:cubicBezTo>
                    <a:cubicBezTo>
                      <a:pt x="22" y="1"/>
                      <a:pt x="18"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Rectangle 62">
                <a:extLst>
                  <a:ext uri="{FF2B5EF4-FFF2-40B4-BE49-F238E27FC236}">
                    <a16:creationId xmlns:a16="http://schemas.microsoft.com/office/drawing/2014/main" id="{6023B87D-2FE7-41A7-ABCA-BE81C1C8702A}"/>
                  </a:ext>
                </a:extLst>
              </p:cNvPr>
              <p:cNvSpPr>
                <a:spLocks noChangeArrowheads="1"/>
              </p:cNvSpPr>
              <p:nvPr/>
            </p:nvSpPr>
            <p:spPr bwMode="auto">
              <a:xfrm>
                <a:off x="2921000" y="3779838"/>
                <a:ext cx="46038" cy="238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9290" name="组合 9289">
              <a:extLst>
                <a:ext uri="{FF2B5EF4-FFF2-40B4-BE49-F238E27FC236}">
                  <a16:creationId xmlns:a16="http://schemas.microsoft.com/office/drawing/2014/main" id="{A896D2DA-EBE0-405A-8C64-347F207CAB1E}"/>
                </a:ext>
              </a:extLst>
            </p:cNvPr>
            <p:cNvGrpSpPr/>
            <p:nvPr/>
          </p:nvGrpSpPr>
          <p:grpSpPr>
            <a:xfrm>
              <a:off x="1892300" y="3359150"/>
              <a:ext cx="2828925" cy="871537"/>
              <a:chOff x="1530350" y="3416300"/>
              <a:chExt cx="2828925" cy="871537"/>
            </a:xfrm>
            <a:gradFill flip="none" rotWithShape="1">
              <a:gsLst>
                <a:gs pos="0">
                  <a:srgbClr val="1DAA12"/>
                </a:gs>
                <a:gs pos="100000">
                  <a:srgbClr val="17880E"/>
                </a:gs>
              </a:gsLst>
              <a:lin ang="2700000" scaled="1"/>
              <a:tileRect/>
            </a:gradFill>
          </p:grpSpPr>
          <p:sp>
            <p:nvSpPr>
              <p:cNvPr id="85" name="Freeform 74">
                <a:extLst>
                  <a:ext uri="{FF2B5EF4-FFF2-40B4-BE49-F238E27FC236}">
                    <a16:creationId xmlns:a16="http://schemas.microsoft.com/office/drawing/2014/main" id="{3E2D7335-28C1-4449-A792-A68B65FB1AE9}"/>
                  </a:ext>
                </a:extLst>
              </p:cNvPr>
              <p:cNvSpPr>
                <a:spLocks/>
              </p:cNvSpPr>
              <p:nvPr/>
            </p:nvSpPr>
            <p:spPr bwMode="auto">
              <a:xfrm>
                <a:off x="3752850" y="3862388"/>
                <a:ext cx="122238" cy="333375"/>
              </a:xfrm>
              <a:custGeom>
                <a:avLst/>
                <a:gdLst>
                  <a:gd name="T0" fmla="*/ 0 w 77"/>
                  <a:gd name="T1" fmla="*/ 4 h 210"/>
                  <a:gd name="T2" fmla="*/ 66 w 77"/>
                  <a:gd name="T3" fmla="*/ 210 h 210"/>
                  <a:gd name="T4" fmla="*/ 77 w 77"/>
                  <a:gd name="T5" fmla="*/ 206 h 210"/>
                  <a:gd name="T6" fmla="*/ 11 w 77"/>
                  <a:gd name="T7" fmla="*/ 0 h 210"/>
                  <a:gd name="T8" fmla="*/ 0 w 77"/>
                  <a:gd name="T9" fmla="*/ 4 h 210"/>
                </a:gdLst>
                <a:ahLst/>
                <a:cxnLst>
                  <a:cxn ang="0">
                    <a:pos x="T0" y="T1"/>
                  </a:cxn>
                  <a:cxn ang="0">
                    <a:pos x="T2" y="T3"/>
                  </a:cxn>
                  <a:cxn ang="0">
                    <a:pos x="T4" y="T5"/>
                  </a:cxn>
                  <a:cxn ang="0">
                    <a:pos x="T6" y="T7"/>
                  </a:cxn>
                  <a:cxn ang="0">
                    <a:pos x="T8" y="T9"/>
                  </a:cxn>
                </a:cxnLst>
                <a:rect l="0" t="0" r="r" b="b"/>
                <a:pathLst>
                  <a:path w="77" h="210">
                    <a:moveTo>
                      <a:pt x="0" y="4"/>
                    </a:moveTo>
                    <a:lnTo>
                      <a:pt x="66" y="210"/>
                    </a:lnTo>
                    <a:lnTo>
                      <a:pt x="77" y="206"/>
                    </a:lnTo>
                    <a:lnTo>
                      <a:pt x="11"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75">
                <a:extLst>
                  <a:ext uri="{FF2B5EF4-FFF2-40B4-BE49-F238E27FC236}">
                    <a16:creationId xmlns:a16="http://schemas.microsoft.com/office/drawing/2014/main" id="{3A1DFB80-F44F-4982-9E81-8B378EB91D07}"/>
                  </a:ext>
                </a:extLst>
              </p:cNvPr>
              <p:cNvSpPr>
                <a:spLocks/>
              </p:cNvSpPr>
              <p:nvPr/>
            </p:nvSpPr>
            <p:spPr bwMode="auto">
              <a:xfrm>
                <a:off x="3706813" y="3921125"/>
                <a:ext cx="98425" cy="74612"/>
              </a:xfrm>
              <a:custGeom>
                <a:avLst/>
                <a:gdLst>
                  <a:gd name="T0" fmla="*/ 0 w 62"/>
                  <a:gd name="T1" fmla="*/ 10 h 47"/>
                  <a:gd name="T2" fmla="*/ 56 w 62"/>
                  <a:gd name="T3" fmla="*/ 47 h 47"/>
                  <a:gd name="T4" fmla="*/ 62 w 62"/>
                  <a:gd name="T5" fmla="*/ 36 h 47"/>
                  <a:gd name="T6" fmla="*/ 7 w 62"/>
                  <a:gd name="T7" fmla="*/ 0 h 47"/>
                  <a:gd name="T8" fmla="*/ 0 w 62"/>
                  <a:gd name="T9" fmla="*/ 10 h 47"/>
                </a:gdLst>
                <a:ahLst/>
                <a:cxnLst>
                  <a:cxn ang="0">
                    <a:pos x="T0" y="T1"/>
                  </a:cxn>
                  <a:cxn ang="0">
                    <a:pos x="T2" y="T3"/>
                  </a:cxn>
                  <a:cxn ang="0">
                    <a:pos x="T4" y="T5"/>
                  </a:cxn>
                  <a:cxn ang="0">
                    <a:pos x="T6" y="T7"/>
                  </a:cxn>
                  <a:cxn ang="0">
                    <a:pos x="T8" y="T9"/>
                  </a:cxn>
                </a:cxnLst>
                <a:rect l="0" t="0" r="r" b="b"/>
                <a:pathLst>
                  <a:path w="62" h="47">
                    <a:moveTo>
                      <a:pt x="0" y="10"/>
                    </a:moveTo>
                    <a:lnTo>
                      <a:pt x="56" y="47"/>
                    </a:lnTo>
                    <a:lnTo>
                      <a:pt x="62" y="36"/>
                    </a:lnTo>
                    <a:lnTo>
                      <a:pt x="7"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76">
                <a:extLst>
                  <a:ext uri="{FF2B5EF4-FFF2-40B4-BE49-F238E27FC236}">
                    <a16:creationId xmlns:a16="http://schemas.microsoft.com/office/drawing/2014/main" id="{1AD609AA-846B-4BD0-832F-1A1F4643BBED}"/>
                  </a:ext>
                </a:extLst>
              </p:cNvPr>
              <p:cNvSpPr>
                <a:spLocks/>
              </p:cNvSpPr>
              <p:nvPr/>
            </p:nvSpPr>
            <p:spPr bwMode="auto">
              <a:xfrm>
                <a:off x="3659188" y="3995738"/>
                <a:ext cx="155575" cy="82550"/>
              </a:xfrm>
              <a:custGeom>
                <a:avLst/>
                <a:gdLst>
                  <a:gd name="T0" fmla="*/ 4 w 98"/>
                  <a:gd name="T1" fmla="*/ 52 h 52"/>
                  <a:gd name="T2" fmla="*/ 98 w 98"/>
                  <a:gd name="T3" fmla="*/ 11 h 52"/>
                  <a:gd name="T4" fmla="*/ 93 w 98"/>
                  <a:gd name="T5" fmla="*/ 0 h 52"/>
                  <a:gd name="T6" fmla="*/ 0 w 98"/>
                  <a:gd name="T7" fmla="*/ 41 h 52"/>
                  <a:gd name="T8" fmla="*/ 4 w 98"/>
                  <a:gd name="T9" fmla="*/ 52 h 52"/>
                </a:gdLst>
                <a:ahLst/>
                <a:cxnLst>
                  <a:cxn ang="0">
                    <a:pos x="T0" y="T1"/>
                  </a:cxn>
                  <a:cxn ang="0">
                    <a:pos x="T2" y="T3"/>
                  </a:cxn>
                  <a:cxn ang="0">
                    <a:pos x="T4" y="T5"/>
                  </a:cxn>
                  <a:cxn ang="0">
                    <a:pos x="T6" y="T7"/>
                  </a:cxn>
                  <a:cxn ang="0">
                    <a:pos x="T8" y="T9"/>
                  </a:cxn>
                </a:cxnLst>
                <a:rect l="0" t="0" r="r" b="b"/>
                <a:pathLst>
                  <a:path w="98" h="52">
                    <a:moveTo>
                      <a:pt x="4" y="52"/>
                    </a:moveTo>
                    <a:lnTo>
                      <a:pt x="98" y="11"/>
                    </a:lnTo>
                    <a:lnTo>
                      <a:pt x="93" y="0"/>
                    </a:lnTo>
                    <a:lnTo>
                      <a:pt x="0" y="41"/>
                    </a:lnTo>
                    <a:lnTo>
                      <a:pt x="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77">
                <a:extLst>
                  <a:ext uri="{FF2B5EF4-FFF2-40B4-BE49-F238E27FC236}">
                    <a16:creationId xmlns:a16="http://schemas.microsoft.com/office/drawing/2014/main" id="{1CA1C347-1A6D-423D-ABF1-C3A3067B35D4}"/>
                  </a:ext>
                </a:extLst>
              </p:cNvPr>
              <p:cNvSpPr>
                <a:spLocks/>
              </p:cNvSpPr>
              <p:nvPr/>
            </p:nvSpPr>
            <p:spPr bwMode="auto">
              <a:xfrm>
                <a:off x="3662363" y="4062413"/>
                <a:ext cx="201613" cy="117475"/>
              </a:xfrm>
              <a:custGeom>
                <a:avLst/>
                <a:gdLst>
                  <a:gd name="T0" fmla="*/ 0 w 127"/>
                  <a:gd name="T1" fmla="*/ 11 h 74"/>
                  <a:gd name="T2" fmla="*/ 122 w 127"/>
                  <a:gd name="T3" fmla="*/ 74 h 74"/>
                  <a:gd name="T4" fmla="*/ 127 w 127"/>
                  <a:gd name="T5" fmla="*/ 63 h 74"/>
                  <a:gd name="T6" fmla="*/ 5 w 127"/>
                  <a:gd name="T7" fmla="*/ 0 h 74"/>
                  <a:gd name="T8" fmla="*/ 0 w 127"/>
                  <a:gd name="T9" fmla="*/ 11 h 74"/>
                </a:gdLst>
                <a:ahLst/>
                <a:cxnLst>
                  <a:cxn ang="0">
                    <a:pos x="T0" y="T1"/>
                  </a:cxn>
                  <a:cxn ang="0">
                    <a:pos x="T2" y="T3"/>
                  </a:cxn>
                  <a:cxn ang="0">
                    <a:pos x="T4" y="T5"/>
                  </a:cxn>
                  <a:cxn ang="0">
                    <a:pos x="T6" y="T7"/>
                  </a:cxn>
                  <a:cxn ang="0">
                    <a:pos x="T8" y="T9"/>
                  </a:cxn>
                </a:cxnLst>
                <a:rect l="0" t="0" r="r" b="b"/>
                <a:pathLst>
                  <a:path w="127" h="74">
                    <a:moveTo>
                      <a:pt x="0" y="11"/>
                    </a:moveTo>
                    <a:lnTo>
                      <a:pt x="122" y="74"/>
                    </a:lnTo>
                    <a:lnTo>
                      <a:pt x="127" y="63"/>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Freeform 78">
                <a:extLst>
                  <a:ext uri="{FF2B5EF4-FFF2-40B4-BE49-F238E27FC236}">
                    <a16:creationId xmlns:a16="http://schemas.microsoft.com/office/drawing/2014/main" id="{08323AA3-FFA0-446E-9A04-E27737135CA2}"/>
                  </a:ext>
                </a:extLst>
              </p:cNvPr>
              <p:cNvSpPr>
                <a:spLocks/>
              </p:cNvSpPr>
              <p:nvPr/>
            </p:nvSpPr>
            <p:spPr bwMode="auto">
              <a:xfrm>
                <a:off x="3616325" y="3862388"/>
                <a:ext cx="122238" cy="333375"/>
              </a:xfrm>
              <a:custGeom>
                <a:avLst/>
                <a:gdLst>
                  <a:gd name="T0" fmla="*/ 77 w 77"/>
                  <a:gd name="T1" fmla="*/ 4 h 210"/>
                  <a:gd name="T2" fmla="*/ 11 w 77"/>
                  <a:gd name="T3" fmla="*/ 210 h 210"/>
                  <a:gd name="T4" fmla="*/ 0 w 77"/>
                  <a:gd name="T5" fmla="*/ 206 h 210"/>
                  <a:gd name="T6" fmla="*/ 66 w 77"/>
                  <a:gd name="T7" fmla="*/ 0 h 210"/>
                  <a:gd name="T8" fmla="*/ 77 w 77"/>
                  <a:gd name="T9" fmla="*/ 4 h 210"/>
                </a:gdLst>
                <a:ahLst/>
                <a:cxnLst>
                  <a:cxn ang="0">
                    <a:pos x="T0" y="T1"/>
                  </a:cxn>
                  <a:cxn ang="0">
                    <a:pos x="T2" y="T3"/>
                  </a:cxn>
                  <a:cxn ang="0">
                    <a:pos x="T4" y="T5"/>
                  </a:cxn>
                  <a:cxn ang="0">
                    <a:pos x="T6" y="T7"/>
                  </a:cxn>
                  <a:cxn ang="0">
                    <a:pos x="T8" y="T9"/>
                  </a:cxn>
                </a:cxnLst>
                <a:rect l="0" t="0" r="r" b="b"/>
                <a:pathLst>
                  <a:path w="77" h="210">
                    <a:moveTo>
                      <a:pt x="77" y="4"/>
                    </a:moveTo>
                    <a:lnTo>
                      <a:pt x="11" y="210"/>
                    </a:lnTo>
                    <a:lnTo>
                      <a:pt x="0" y="206"/>
                    </a:lnTo>
                    <a:lnTo>
                      <a:pt x="66" y="0"/>
                    </a:lnTo>
                    <a:lnTo>
                      <a:pt x="7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79">
                <a:extLst>
                  <a:ext uri="{FF2B5EF4-FFF2-40B4-BE49-F238E27FC236}">
                    <a16:creationId xmlns:a16="http://schemas.microsoft.com/office/drawing/2014/main" id="{8A78E854-EEE7-41DA-ADB3-042083774C54}"/>
                  </a:ext>
                </a:extLst>
              </p:cNvPr>
              <p:cNvSpPr>
                <a:spLocks noEditPoints="1"/>
              </p:cNvSpPr>
              <p:nvPr/>
            </p:nvSpPr>
            <p:spPr bwMode="auto">
              <a:xfrm>
                <a:off x="3962400" y="4067175"/>
                <a:ext cx="114300" cy="114300"/>
              </a:xfrm>
              <a:custGeom>
                <a:avLst/>
                <a:gdLst>
                  <a:gd name="T0" fmla="*/ 46 w 91"/>
                  <a:gd name="T1" fmla="*/ 0 h 92"/>
                  <a:gd name="T2" fmla="*/ 91 w 91"/>
                  <a:gd name="T3" fmla="*/ 46 h 92"/>
                  <a:gd name="T4" fmla="*/ 46 w 91"/>
                  <a:gd name="T5" fmla="*/ 92 h 92"/>
                  <a:gd name="T6" fmla="*/ 0 w 91"/>
                  <a:gd name="T7" fmla="*/ 46 h 92"/>
                  <a:gd name="T8" fmla="*/ 46 w 91"/>
                  <a:gd name="T9" fmla="*/ 0 h 92"/>
                  <a:gd name="T10" fmla="*/ 13 w 91"/>
                  <a:gd name="T11" fmla="*/ 46 h 92"/>
                  <a:gd name="T12" fmla="*/ 46 w 91"/>
                  <a:gd name="T13" fmla="*/ 78 h 92"/>
                  <a:gd name="T14" fmla="*/ 78 w 91"/>
                  <a:gd name="T15" fmla="*/ 46 h 92"/>
                  <a:gd name="T16" fmla="*/ 46 w 91"/>
                  <a:gd name="T17" fmla="*/ 13 h 92"/>
                  <a:gd name="T18" fmla="*/ 13 w 91"/>
                  <a:gd name="T19"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6" y="0"/>
                    </a:moveTo>
                    <a:cubicBezTo>
                      <a:pt x="71" y="0"/>
                      <a:pt x="91" y="20"/>
                      <a:pt x="91" y="46"/>
                    </a:cubicBezTo>
                    <a:cubicBezTo>
                      <a:pt x="91" y="71"/>
                      <a:pt x="71" y="92"/>
                      <a:pt x="46" y="92"/>
                    </a:cubicBezTo>
                    <a:cubicBezTo>
                      <a:pt x="21" y="92"/>
                      <a:pt x="0" y="71"/>
                      <a:pt x="0" y="46"/>
                    </a:cubicBezTo>
                    <a:cubicBezTo>
                      <a:pt x="0" y="20"/>
                      <a:pt x="21" y="0"/>
                      <a:pt x="46" y="0"/>
                    </a:cubicBezTo>
                    <a:close/>
                    <a:moveTo>
                      <a:pt x="13" y="46"/>
                    </a:moveTo>
                    <a:cubicBezTo>
                      <a:pt x="13" y="64"/>
                      <a:pt x="28" y="78"/>
                      <a:pt x="46" y="78"/>
                    </a:cubicBezTo>
                    <a:cubicBezTo>
                      <a:pt x="64" y="78"/>
                      <a:pt x="78" y="64"/>
                      <a:pt x="78" y="46"/>
                    </a:cubicBezTo>
                    <a:cubicBezTo>
                      <a:pt x="78" y="28"/>
                      <a:pt x="64" y="13"/>
                      <a:pt x="46" y="13"/>
                    </a:cubicBezTo>
                    <a:cubicBezTo>
                      <a:pt x="28" y="13"/>
                      <a:pt x="13" y="28"/>
                      <a:pt x="13"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Oval 80">
                <a:extLst>
                  <a:ext uri="{FF2B5EF4-FFF2-40B4-BE49-F238E27FC236}">
                    <a16:creationId xmlns:a16="http://schemas.microsoft.com/office/drawing/2014/main" id="{B19E74B3-3F71-4B01-AD48-DEEEF9C41B7A}"/>
                  </a:ext>
                </a:extLst>
              </p:cNvPr>
              <p:cNvSpPr>
                <a:spLocks noChangeArrowheads="1"/>
              </p:cNvSpPr>
              <p:nvPr/>
            </p:nvSpPr>
            <p:spPr bwMode="auto">
              <a:xfrm>
                <a:off x="3887788" y="4075113"/>
                <a:ext cx="80963"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9288" name="组合 9287">
                <a:extLst>
                  <a:ext uri="{FF2B5EF4-FFF2-40B4-BE49-F238E27FC236}">
                    <a16:creationId xmlns:a16="http://schemas.microsoft.com/office/drawing/2014/main" id="{094CC894-DDA7-417C-BB9D-464C4C0D64AD}"/>
                  </a:ext>
                </a:extLst>
              </p:cNvPr>
              <p:cNvGrpSpPr/>
              <p:nvPr/>
            </p:nvGrpSpPr>
            <p:grpSpPr>
              <a:xfrm>
                <a:off x="1530350" y="3416300"/>
                <a:ext cx="2828925" cy="871537"/>
                <a:chOff x="1530350" y="3416300"/>
                <a:chExt cx="2828925" cy="871537"/>
              </a:xfrm>
              <a:grpFill/>
            </p:grpSpPr>
            <p:sp>
              <p:nvSpPr>
                <p:cNvPr id="72" name="Rectangle 61">
                  <a:extLst>
                    <a:ext uri="{FF2B5EF4-FFF2-40B4-BE49-F238E27FC236}">
                      <a16:creationId xmlns:a16="http://schemas.microsoft.com/office/drawing/2014/main" id="{124DF80F-1248-4A18-8848-A40CB3780655}"/>
                    </a:ext>
                  </a:extLst>
                </p:cNvPr>
                <p:cNvSpPr>
                  <a:spLocks noChangeArrowheads="1"/>
                </p:cNvSpPr>
                <p:nvPr/>
              </p:nvSpPr>
              <p:spPr bwMode="auto">
                <a:xfrm>
                  <a:off x="3160713" y="3459163"/>
                  <a:ext cx="508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Rectangle 63">
                  <a:extLst>
                    <a:ext uri="{FF2B5EF4-FFF2-40B4-BE49-F238E27FC236}">
                      <a16:creationId xmlns:a16="http://schemas.microsoft.com/office/drawing/2014/main" id="{DE988577-6D85-4D43-AE12-EF7A6CDB7F00}"/>
                    </a:ext>
                  </a:extLst>
                </p:cNvPr>
                <p:cNvSpPr>
                  <a:spLocks noChangeArrowheads="1"/>
                </p:cNvSpPr>
                <p:nvPr/>
              </p:nvSpPr>
              <p:spPr bwMode="auto">
                <a:xfrm>
                  <a:off x="2914650" y="3768725"/>
                  <a:ext cx="6032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9287" name="组合 9286">
                  <a:extLst>
                    <a:ext uri="{FF2B5EF4-FFF2-40B4-BE49-F238E27FC236}">
                      <a16:creationId xmlns:a16="http://schemas.microsoft.com/office/drawing/2014/main" id="{7ABD5679-7A6A-4B46-BE07-C1ED664259BB}"/>
                    </a:ext>
                  </a:extLst>
                </p:cNvPr>
                <p:cNvGrpSpPr/>
                <p:nvPr/>
              </p:nvGrpSpPr>
              <p:grpSpPr>
                <a:xfrm>
                  <a:off x="1530350" y="3416300"/>
                  <a:ext cx="2828925" cy="871537"/>
                  <a:chOff x="1530350" y="3416300"/>
                  <a:chExt cx="2828925" cy="871537"/>
                </a:xfrm>
                <a:grpFill/>
              </p:grpSpPr>
              <p:sp>
                <p:nvSpPr>
                  <p:cNvPr id="71" name="Rectangle 60">
                    <a:extLst>
                      <a:ext uri="{FF2B5EF4-FFF2-40B4-BE49-F238E27FC236}">
                        <a16:creationId xmlns:a16="http://schemas.microsoft.com/office/drawing/2014/main" id="{2D7C226B-2FA8-4456-8C41-93B5FDCE1136}"/>
                      </a:ext>
                    </a:extLst>
                  </p:cNvPr>
                  <p:cNvSpPr>
                    <a:spLocks noChangeArrowheads="1"/>
                  </p:cNvSpPr>
                  <p:nvPr/>
                </p:nvSpPr>
                <p:spPr bwMode="auto">
                  <a:xfrm>
                    <a:off x="1530350" y="4213225"/>
                    <a:ext cx="2828925" cy="746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64">
                    <a:extLst>
                      <a:ext uri="{FF2B5EF4-FFF2-40B4-BE49-F238E27FC236}">
                        <a16:creationId xmlns:a16="http://schemas.microsoft.com/office/drawing/2014/main" id="{43D7DFE5-CBD5-4FA2-B09B-04AB648B828C}"/>
                      </a:ext>
                    </a:extLst>
                  </p:cNvPr>
                  <p:cNvSpPr>
                    <a:spLocks/>
                  </p:cNvSpPr>
                  <p:nvPr/>
                </p:nvSpPr>
                <p:spPr bwMode="auto">
                  <a:xfrm>
                    <a:off x="2511425" y="3983038"/>
                    <a:ext cx="144463" cy="84137"/>
                  </a:xfrm>
                  <a:custGeom>
                    <a:avLst/>
                    <a:gdLst>
                      <a:gd name="T0" fmla="*/ 115 w 115"/>
                      <a:gd name="T1" fmla="*/ 68 h 68"/>
                      <a:gd name="T2" fmla="*/ 100 w 115"/>
                      <a:gd name="T3" fmla="*/ 68 h 68"/>
                      <a:gd name="T4" fmla="*/ 100 w 115"/>
                      <a:gd name="T5" fmla="*/ 25 h 68"/>
                      <a:gd name="T6" fmla="*/ 88 w 115"/>
                      <a:gd name="T7" fmla="*/ 15 h 68"/>
                      <a:gd name="T8" fmla="*/ 0 w 115"/>
                      <a:gd name="T9" fmla="*/ 15 h 68"/>
                      <a:gd name="T10" fmla="*/ 0 w 115"/>
                      <a:gd name="T11" fmla="*/ 0 h 68"/>
                      <a:gd name="T12" fmla="*/ 88 w 115"/>
                      <a:gd name="T13" fmla="*/ 0 h 68"/>
                      <a:gd name="T14" fmla="*/ 115 w 115"/>
                      <a:gd name="T15" fmla="*/ 25 h 68"/>
                      <a:gd name="T16" fmla="*/ 115 w 115"/>
                      <a:gd name="T17"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68">
                        <a:moveTo>
                          <a:pt x="115" y="68"/>
                        </a:moveTo>
                        <a:cubicBezTo>
                          <a:pt x="100" y="68"/>
                          <a:pt x="100" y="68"/>
                          <a:pt x="100" y="68"/>
                        </a:cubicBezTo>
                        <a:cubicBezTo>
                          <a:pt x="100" y="25"/>
                          <a:pt x="100" y="25"/>
                          <a:pt x="100" y="25"/>
                        </a:cubicBezTo>
                        <a:cubicBezTo>
                          <a:pt x="100" y="20"/>
                          <a:pt x="94" y="15"/>
                          <a:pt x="88" y="15"/>
                        </a:cubicBezTo>
                        <a:cubicBezTo>
                          <a:pt x="0" y="15"/>
                          <a:pt x="0" y="15"/>
                          <a:pt x="0" y="15"/>
                        </a:cubicBezTo>
                        <a:cubicBezTo>
                          <a:pt x="0" y="0"/>
                          <a:pt x="0" y="0"/>
                          <a:pt x="0" y="0"/>
                        </a:cubicBezTo>
                        <a:cubicBezTo>
                          <a:pt x="88" y="0"/>
                          <a:pt x="88" y="0"/>
                          <a:pt x="88" y="0"/>
                        </a:cubicBezTo>
                        <a:cubicBezTo>
                          <a:pt x="103" y="0"/>
                          <a:pt x="115" y="12"/>
                          <a:pt x="115" y="25"/>
                        </a:cubicBezTo>
                        <a:lnTo>
                          <a:pt x="115"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65">
                    <a:extLst>
                      <a:ext uri="{FF2B5EF4-FFF2-40B4-BE49-F238E27FC236}">
                        <a16:creationId xmlns:a16="http://schemas.microsoft.com/office/drawing/2014/main" id="{0BE84196-D9CE-495E-A79C-669EA9D0F167}"/>
                      </a:ext>
                    </a:extLst>
                  </p:cNvPr>
                  <p:cNvSpPr>
                    <a:spLocks/>
                  </p:cNvSpPr>
                  <p:nvPr/>
                </p:nvSpPr>
                <p:spPr bwMode="auto">
                  <a:xfrm>
                    <a:off x="2978150" y="3416300"/>
                    <a:ext cx="227013" cy="419100"/>
                  </a:xfrm>
                  <a:custGeom>
                    <a:avLst/>
                    <a:gdLst>
                      <a:gd name="T0" fmla="*/ 82 w 181"/>
                      <a:gd name="T1" fmla="*/ 188 h 335"/>
                      <a:gd name="T2" fmla="*/ 55 w 181"/>
                      <a:gd name="T3" fmla="*/ 158 h 335"/>
                      <a:gd name="T4" fmla="*/ 31 w 181"/>
                      <a:gd name="T5" fmla="*/ 158 h 335"/>
                      <a:gd name="T6" fmla="*/ 30 w 181"/>
                      <a:gd name="T7" fmla="*/ 153 h 335"/>
                      <a:gd name="T8" fmla="*/ 30 w 181"/>
                      <a:gd name="T9" fmla="*/ 33 h 335"/>
                      <a:gd name="T10" fmla="*/ 34 w 181"/>
                      <a:gd name="T11" fmla="*/ 30 h 335"/>
                      <a:gd name="T12" fmla="*/ 152 w 181"/>
                      <a:gd name="T13" fmla="*/ 30 h 335"/>
                      <a:gd name="T14" fmla="*/ 152 w 181"/>
                      <a:gd name="T15" fmla="*/ 45 h 335"/>
                      <a:gd name="T16" fmla="*/ 167 w 181"/>
                      <a:gd name="T17" fmla="*/ 43 h 335"/>
                      <a:gd name="T18" fmla="*/ 181 w 181"/>
                      <a:gd name="T19" fmla="*/ 45 h 335"/>
                      <a:gd name="T20" fmla="*/ 181 w 181"/>
                      <a:gd name="T21" fmla="*/ 28 h 335"/>
                      <a:gd name="T22" fmla="*/ 153 w 181"/>
                      <a:gd name="T23" fmla="*/ 0 h 335"/>
                      <a:gd name="T24" fmla="*/ 34 w 181"/>
                      <a:gd name="T25" fmla="*/ 0 h 335"/>
                      <a:gd name="T26" fmla="*/ 0 w 181"/>
                      <a:gd name="T27" fmla="*/ 33 h 335"/>
                      <a:gd name="T28" fmla="*/ 0 w 181"/>
                      <a:gd name="T29" fmla="*/ 153 h 335"/>
                      <a:gd name="T30" fmla="*/ 29 w 181"/>
                      <a:gd name="T31" fmla="*/ 187 h 335"/>
                      <a:gd name="T32" fmla="*/ 53 w 181"/>
                      <a:gd name="T33" fmla="*/ 187 h 335"/>
                      <a:gd name="T34" fmla="*/ 53 w 181"/>
                      <a:gd name="T35" fmla="*/ 188 h 335"/>
                      <a:gd name="T36" fmla="*/ 53 w 181"/>
                      <a:gd name="T37" fmla="*/ 312 h 335"/>
                      <a:gd name="T38" fmla="*/ 82 w 181"/>
                      <a:gd name="T39" fmla="*/ 335 h 335"/>
                      <a:gd name="T40" fmla="*/ 82 w 181"/>
                      <a:gd name="T41" fmla="*/ 18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1" h="335">
                        <a:moveTo>
                          <a:pt x="82" y="188"/>
                        </a:moveTo>
                        <a:cubicBezTo>
                          <a:pt x="82" y="171"/>
                          <a:pt x="70" y="158"/>
                          <a:pt x="55" y="158"/>
                        </a:cubicBezTo>
                        <a:cubicBezTo>
                          <a:pt x="31" y="158"/>
                          <a:pt x="31" y="158"/>
                          <a:pt x="31" y="158"/>
                        </a:cubicBezTo>
                        <a:cubicBezTo>
                          <a:pt x="30" y="156"/>
                          <a:pt x="30" y="155"/>
                          <a:pt x="30" y="153"/>
                        </a:cubicBezTo>
                        <a:cubicBezTo>
                          <a:pt x="30" y="33"/>
                          <a:pt x="30" y="33"/>
                          <a:pt x="30" y="33"/>
                        </a:cubicBezTo>
                        <a:cubicBezTo>
                          <a:pt x="30" y="31"/>
                          <a:pt x="32" y="30"/>
                          <a:pt x="34" y="30"/>
                        </a:cubicBezTo>
                        <a:cubicBezTo>
                          <a:pt x="152" y="30"/>
                          <a:pt x="152" y="30"/>
                          <a:pt x="152" y="30"/>
                        </a:cubicBezTo>
                        <a:cubicBezTo>
                          <a:pt x="152" y="45"/>
                          <a:pt x="152" y="45"/>
                          <a:pt x="152" y="45"/>
                        </a:cubicBezTo>
                        <a:cubicBezTo>
                          <a:pt x="157" y="44"/>
                          <a:pt x="162" y="43"/>
                          <a:pt x="167" y="43"/>
                        </a:cubicBezTo>
                        <a:cubicBezTo>
                          <a:pt x="172" y="43"/>
                          <a:pt x="177" y="44"/>
                          <a:pt x="181" y="45"/>
                        </a:cubicBezTo>
                        <a:cubicBezTo>
                          <a:pt x="181" y="28"/>
                          <a:pt x="181" y="28"/>
                          <a:pt x="181" y="28"/>
                        </a:cubicBezTo>
                        <a:cubicBezTo>
                          <a:pt x="181" y="13"/>
                          <a:pt x="169" y="0"/>
                          <a:pt x="153" y="0"/>
                        </a:cubicBezTo>
                        <a:cubicBezTo>
                          <a:pt x="34" y="0"/>
                          <a:pt x="34" y="0"/>
                          <a:pt x="34" y="0"/>
                        </a:cubicBezTo>
                        <a:cubicBezTo>
                          <a:pt x="15" y="0"/>
                          <a:pt x="0" y="15"/>
                          <a:pt x="0" y="33"/>
                        </a:cubicBezTo>
                        <a:cubicBezTo>
                          <a:pt x="0" y="153"/>
                          <a:pt x="0" y="153"/>
                          <a:pt x="0" y="153"/>
                        </a:cubicBezTo>
                        <a:cubicBezTo>
                          <a:pt x="0" y="172"/>
                          <a:pt x="13" y="187"/>
                          <a:pt x="29" y="187"/>
                        </a:cubicBezTo>
                        <a:cubicBezTo>
                          <a:pt x="53" y="187"/>
                          <a:pt x="53" y="187"/>
                          <a:pt x="53" y="187"/>
                        </a:cubicBezTo>
                        <a:cubicBezTo>
                          <a:pt x="53" y="188"/>
                          <a:pt x="53" y="188"/>
                          <a:pt x="53" y="188"/>
                        </a:cubicBezTo>
                        <a:cubicBezTo>
                          <a:pt x="53" y="312"/>
                          <a:pt x="53" y="312"/>
                          <a:pt x="53" y="312"/>
                        </a:cubicBezTo>
                        <a:cubicBezTo>
                          <a:pt x="64" y="319"/>
                          <a:pt x="73" y="326"/>
                          <a:pt x="82" y="335"/>
                        </a:cubicBezTo>
                        <a:lnTo>
                          <a:pt x="82"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66">
                    <a:extLst>
                      <a:ext uri="{FF2B5EF4-FFF2-40B4-BE49-F238E27FC236}">
                        <a16:creationId xmlns:a16="http://schemas.microsoft.com/office/drawing/2014/main" id="{0D3B2867-C4A2-49B9-82B4-80D01E681CC7}"/>
                      </a:ext>
                    </a:extLst>
                  </p:cNvPr>
                  <p:cNvSpPr>
                    <a:spLocks/>
                  </p:cNvSpPr>
                  <p:nvPr/>
                </p:nvSpPr>
                <p:spPr bwMode="auto">
                  <a:xfrm>
                    <a:off x="3121025" y="3489325"/>
                    <a:ext cx="280988" cy="619125"/>
                  </a:xfrm>
                  <a:custGeom>
                    <a:avLst/>
                    <a:gdLst>
                      <a:gd name="T0" fmla="*/ 224 w 224"/>
                      <a:gd name="T1" fmla="*/ 151 h 494"/>
                      <a:gd name="T2" fmla="*/ 224 w 224"/>
                      <a:gd name="T3" fmla="*/ 132 h 494"/>
                      <a:gd name="T4" fmla="*/ 193 w 224"/>
                      <a:gd name="T5" fmla="*/ 103 h 494"/>
                      <a:gd name="T6" fmla="*/ 106 w 224"/>
                      <a:gd name="T7" fmla="*/ 103 h 494"/>
                      <a:gd name="T8" fmla="*/ 106 w 224"/>
                      <a:gd name="T9" fmla="*/ 53 h 494"/>
                      <a:gd name="T10" fmla="*/ 67 w 224"/>
                      <a:gd name="T11" fmla="*/ 2 h 494"/>
                      <a:gd name="T12" fmla="*/ 53 w 224"/>
                      <a:gd name="T13" fmla="*/ 0 h 494"/>
                      <a:gd name="T14" fmla="*/ 38 w 224"/>
                      <a:gd name="T15" fmla="*/ 2 h 494"/>
                      <a:gd name="T16" fmla="*/ 0 w 224"/>
                      <a:gd name="T17" fmla="*/ 53 h 494"/>
                      <a:gd name="T18" fmla="*/ 0 w 224"/>
                      <a:gd name="T19" fmla="*/ 319 h 494"/>
                      <a:gd name="T20" fmla="*/ 18 w 224"/>
                      <a:gd name="T21" fmla="*/ 393 h 494"/>
                      <a:gd name="T22" fmla="*/ 0 w 224"/>
                      <a:gd name="T23" fmla="*/ 467 h 494"/>
                      <a:gd name="T24" fmla="*/ 0 w 224"/>
                      <a:gd name="T25" fmla="*/ 494 h 494"/>
                      <a:gd name="T26" fmla="*/ 106 w 224"/>
                      <a:gd name="T27" fmla="*/ 494 h 494"/>
                      <a:gd name="T28" fmla="*/ 106 w 224"/>
                      <a:gd name="T29" fmla="*/ 451 h 494"/>
                      <a:gd name="T30" fmla="*/ 134 w 224"/>
                      <a:gd name="T31" fmla="*/ 451 h 494"/>
                      <a:gd name="T32" fmla="*/ 134 w 224"/>
                      <a:gd name="T33" fmla="*/ 433 h 494"/>
                      <a:gd name="T34" fmla="*/ 106 w 224"/>
                      <a:gd name="T35" fmla="*/ 433 h 494"/>
                      <a:gd name="T36" fmla="*/ 106 w 224"/>
                      <a:gd name="T37" fmla="*/ 381 h 494"/>
                      <a:gd name="T38" fmla="*/ 134 w 224"/>
                      <a:gd name="T39" fmla="*/ 381 h 494"/>
                      <a:gd name="T40" fmla="*/ 134 w 224"/>
                      <a:gd name="T41" fmla="*/ 363 h 494"/>
                      <a:gd name="T42" fmla="*/ 106 w 224"/>
                      <a:gd name="T43" fmla="*/ 363 h 494"/>
                      <a:gd name="T44" fmla="*/ 106 w 224"/>
                      <a:gd name="T45" fmla="*/ 321 h 494"/>
                      <a:gd name="T46" fmla="*/ 134 w 224"/>
                      <a:gd name="T47" fmla="*/ 321 h 494"/>
                      <a:gd name="T48" fmla="*/ 134 w 224"/>
                      <a:gd name="T49" fmla="*/ 304 h 494"/>
                      <a:gd name="T50" fmla="*/ 106 w 224"/>
                      <a:gd name="T51" fmla="*/ 304 h 494"/>
                      <a:gd name="T52" fmla="*/ 106 w 224"/>
                      <a:gd name="T53" fmla="*/ 251 h 494"/>
                      <a:gd name="T54" fmla="*/ 134 w 224"/>
                      <a:gd name="T55" fmla="*/ 251 h 494"/>
                      <a:gd name="T56" fmla="*/ 134 w 224"/>
                      <a:gd name="T57" fmla="*/ 234 h 494"/>
                      <a:gd name="T58" fmla="*/ 106 w 224"/>
                      <a:gd name="T59" fmla="*/ 234 h 494"/>
                      <a:gd name="T60" fmla="*/ 106 w 224"/>
                      <a:gd name="T61" fmla="*/ 184 h 494"/>
                      <a:gd name="T62" fmla="*/ 134 w 224"/>
                      <a:gd name="T63" fmla="*/ 184 h 494"/>
                      <a:gd name="T64" fmla="*/ 134 w 224"/>
                      <a:gd name="T65" fmla="*/ 167 h 494"/>
                      <a:gd name="T66" fmla="*/ 106 w 224"/>
                      <a:gd name="T67" fmla="*/ 167 h 494"/>
                      <a:gd name="T68" fmla="*/ 106 w 224"/>
                      <a:gd name="T69" fmla="*/ 125 h 494"/>
                      <a:gd name="T70" fmla="*/ 193 w 224"/>
                      <a:gd name="T71" fmla="*/ 125 h 494"/>
                      <a:gd name="T72" fmla="*/ 202 w 224"/>
                      <a:gd name="T73" fmla="*/ 132 h 494"/>
                      <a:gd name="T74" fmla="*/ 202 w 224"/>
                      <a:gd name="T75" fmla="*/ 151 h 494"/>
                      <a:gd name="T76" fmla="*/ 213 w 224"/>
                      <a:gd name="T77" fmla="*/ 149 h 494"/>
                      <a:gd name="T78" fmla="*/ 224 w 224"/>
                      <a:gd name="T79" fmla="*/ 151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4" h="494">
                        <a:moveTo>
                          <a:pt x="224" y="151"/>
                        </a:moveTo>
                        <a:cubicBezTo>
                          <a:pt x="224" y="132"/>
                          <a:pt x="224" y="132"/>
                          <a:pt x="224" y="132"/>
                        </a:cubicBezTo>
                        <a:cubicBezTo>
                          <a:pt x="224" y="116"/>
                          <a:pt x="210" y="103"/>
                          <a:pt x="193" y="103"/>
                        </a:cubicBezTo>
                        <a:cubicBezTo>
                          <a:pt x="106" y="103"/>
                          <a:pt x="106" y="103"/>
                          <a:pt x="106" y="103"/>
                        </a:cubicBezTo>
                        <a:cubicBezTo>
                          <a:pt x="106" y="53"/>
                          <a:pt x="106" y="53"/>
                          <a:pt x="106" y="53"/>
                        </a:cubicBezTo>
                        <a:cubicBezTo>
                          <a:pt x="106" y="29"/>
                          <a:pt x="90" y="8"/>
                          <a:pt x="67" y="2"/>
                        </a:cubicBezTo>
                        <a:cubicBezTo>
                          <a:pt x="63" y="1"/>
                          <a:pt x="58" y="0"/>
                          <a:pt x="53" y="0"/>
                        </a:cubicBezTo>
                        <a:cubicBezTo>
                          <a:pt x="48" y="0"/>
                          <a:pt x="43" y="1"/>
                          <a:pt x="38" y="2"/>
                        </a:cubicBezTo>
                        <a:cubicBezTo>
                          <a:pt x="16" y="9"/>
                          <a:pt x="0" y="29"/>
                          <a:pt x="0" y="53"/>
                        </a:cubicBezTo>
                        <a:cubicBezTo>
                          <a:pt x="0" y="319"/>
                          <a:pt x="0" y="319"/>
                          <a:pt x="0" y="319"/>
                        </a:cubicBezTo>
                        <a:cubicBezTo>
                          <a:pt x="12" y="341"/>
                          <a:pt x="18" y="366"/>
                          <a:pt x="18" y="393"/>
                        </a:cubicBezTo>
                        <a:cubicBezTo>
                          <a:pt x="18" y="420"/>
                          <a:pt x="12" y="445"/>
                          <a:pt x="0" y="467"/>
                        </a:cubicBezTo>
                        <a:cubicBezTo>
                          <a:pt x="0" y="494"/>
                          <a:pt x="0" y="494"/>
                          <a:pt x="0" y="494"/>
                        </a:cubicBezTo>
                        <a:cubicBezTo>
                          <a:pt x="106" y="494"/>
                          <a:pt x="106" y="494"/>
                          <a:pt x="106" y="494"/>
                        </a:cubicBezTo>
                        <a:cubicBezTo>
                          <a:pt x="106" y="451"/>
                          <a:pt x="106" y="451"/>
                          <a:pt x="106" y="451"/>
                        </a:cubicBezTo>
                        <a:cubicBezTo>
                          <a:pt x="134" y="451"/>
                          <a:pt x="134" y="451"/>
                          <a:pt x="134" y="451"/>
                        </a:cubicBezTo>
                        <a:cubicBezTo>
                          <a:pt x="134" y="433"/>
                          <a:pt x="134" y="433"/>
                          <a:pt x="134" y="433"/>
                        </a:cubicBezTo>
                        <a:cubicBezTo>
                          <a:pt x="106" y="433"/>
                          <a:pt x="106" y="433"/>
                          <a:pt x="106" y="433"/>
                        </a:cubicBezTo>
                        <a:cubicBezTo>
                          <a:pt x="106" y="381"/>
                          <a:pt x="106" y="381"/>
                          <a:pt x="106" y="381"/>
                        </a:cubicBezTo>
                        <a:cubicBezTo>
                          <a:pt x="134" y="381"/>
                          <a:pt x="134" y="381"/>
                          <a:pt x="134" y="381"/>
                        </a:cubicBezTo>
                        <a:cubicBezTo>
                          <a:pt x="134" y="363"/>
                          <a:pt x="134" y="363"/>
                          <a:pt x="134" y="363"/>
                        </a:cubicBezTo>
                        <a:cubicBezTo>
                          <a:pt x="106" y="363"/>
                          <a:pt x="106" y="363"/>
                          <a:pt x="106" y="363"/>
                        </a:cubicBezTo>
                        <a:cubicBezTo>
                          <a:pt x="106" y="321"/>
                          <a:pt x="106" y="321"/>
                          <a:pt x="106" y="321"/>
                        </a:cubicBezTo>
                        <a:cubicBezTo>
                          <a:pt x="134" y="321"/>
                          <a:pt x="134" y="321"/>
                          <a:pt x="134" y="321"/>
                        </a:cubicBezTo>
                        <a:cubicBezTo>
                          <a:pt x="134" y="304"/>
                          <a:pt x="134" y="304"/>
                          <a:pt x="134" y="304"/>
                        </a:cubicBezTo>
                        <a:cubicBezTo>
                          <a:pt x="106" y="304"/>
                          <a:pt x="106" y="304"/>
                          <a:pt x="106" y="304"/>
                        </a:cubicBezTo>
                        <a:cubicBezTo>
                          <a:pt x="106" y="251"/>
                          <a:pt x="106" y="251"/>
                          <a:pt x="106" y="251"/>
                        </a:cubicBezTo>
                        <a:cubicBezTo>
                          <a:pt x="134" y="251"/>
                          <a:pt x="134" y="251"/>
                          <a:pt x="134" y="251"/>
                        </a:cubicBezTo>
                        <a:cubicBezTo>
                          <a:pt x="134" y="234"/>
                          <a:pt x="134" y="234"/>
                          <a:pt x="134" y="234"/>
                        </a:cubicBezTo>
                        <a:cubicBezTo>
                          <a:pt x="106" y="234"/>
                          <a:pt x="106" y="234"/>
                          <a:pt x="106" y="234"/>
                        </a:cubicBezTo>
                        <a:cubicBezTo>
                          <a:pt x="106" y="184"/>
                          <a:pt x="106" y="184"/>
                          <a:pt x="106" y="184"/>
                        </a:cubicBezTo>
                        <a:cubicBezTo>
                          <a:pt x="134" y="184"/>
                          <a:pt x="134" y="184"/>
                          <a:pt x="134" y="184"/>
                        </a:cubicBezTo>
                        <a:cubicBezTo>
                          <a:pt x="134" y="167"/>
                          <a:pt x="134" y="167"/>
                          <a:pt x="134" y="167"/>
                        </a:cubicBezTo>
                        <a:cubicBezTo>
                          <a:pt x="106" y="167"/>
                          <a:pt x="106" y="167"/>
                          <a:pt x="106" y="167"/>
                        </a:cubicBezTo>
                        <a:cubicBezTo>
                          <a:pt x="106" y="125"/>
                          <a:pt x="106" y="125"/>
                          <a:pt x="106" y="125"/>
                        </a:cubicBezTo>
                        <a:cubicBezTo>
                          <a:pt x="193" y="125"/>
                          <a:pt x="193" y="125"/>
                          <a:pt x="193" y="125"/>
                        </a:cubicBezTo>
                        <a:cubicBezTo>
                          <a:pt x="198" y="125"/>
                          <a:pt x="202" y="128"/>
                          <a:pt x="202" y="132"/>
                        </a:cubicBezTo>
                        <a:cubicBezTo>
                          <a:pt x="202" y="151"/>
                          <a:pt x="202" y="151"/>
                          <a:pt x="202" y="151"/>
                        </a:cubicBezTo>
                        <a:cubicBezTo>
                          <a:pt x="205" y="150"/>
                          <a:pt x="209" y="149"/>
                          <a:pt x="213" y="149"/>
                        </a:cubicBezTo>
                        <a:cubicBezTo>
                          <a:pt x="217" y="149"/>
                          <a:pt x="220" y="150"/>
                          <a:pt x="224"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67">
                    <a:extLst>
                      <a:ext uri="{FF2B5EF4-FFF2-40B4-BE49-F238E27FC236}">
                        <a16:creationId xmlns:a16="http://schemas.microsoft.com/office/drawing/2014/main" id="{E6CA163F-0B87-40DF-887B-849F9FB7666D}"/>
                      </a:ext>
                    </a:extLst>
                  </p:cNvPr>
                  <p:cNvSpPr>
                    <a:spLocks/>
                  </p:cNvSpPr>
                  <p:nvPr/>
                </p:nvSpPr>
                <p:spPr bwMode="auto">
                  <a:xfrm>
                    <a:off x="3340100" y="3686175"/>
                    <a:ext cx="112713" cy="434975"/>
                  </a:xfrm>
                  <a:custGeom>
                    <a:avLst/>
                    <a:gdLst>
                      <a:gd name="T0" fmla="*/ 76 w 89"/>
                      <a:gd name="T1" fmla="*/ 347 h 347"/>
                      <a:gd name="T2" fmla="*/ 76 w 89"/>
                      <a:gd name="T3" fmla="*/ 299 h 347"/>
                      <a:gd name="T4" fmla="*/ 89 w 89"/>
                      <a:gd name="T5" fmla="*/ 299 h 347"/>
                      <a:gd name="T6" fmla="*/ 89 w 89"/>
                      <a:gd name="T7" fmla="*/ 283 h 347"/>
                      <a:gd name="T8" fmla="*/ 76 w 89"/>
                      <a:gd name="T9" fmla="*/ 283 h 347"/>
                      <a:gd name="T10" fmla="*/ 76 w 89"/>
                      <a:gd name="T11" fmla="*/ 235 h 347"/>
                      <a:gd name="T12" fmla="*/ 89 w 89"/>
                      <a:gd name="T13" fmla="*/ 235 h 347"/>
                      <a:gd name="T14" fmla="*/ 89 w 89"/>
                      <a:gd name="T15" fmla="*/ 219 h 347"/>
                      <a:gd name="T16" fmla="*/ 76 w 89"/>
                      <a:gd name="T17" fmla="*/ 219 h 347"/>
                      <a:gd name="T18" fmla="*/ 76 w 89"/>
                      <a:gd name="T19" fmla="*/ 173 h 347"/>
                      <a:gd name="T20" fmla="*/ 89 w 89"/>
                      <a:gd name="T21" fmla="*/ 173 h 347"/>
                      <a:gd name="T22" fmla="*/ 89 w 89"/>
                      <a:gd name="T23" fmla="*/ 157 h 347"/>
                      <a:gd name="T24" fmla="*/ 76 w 89"/>
                      <a:gd name="T25" fmla="*/ 157 h 347"/>
                      <a:gd name="T26" fmla="*/ 76 w 89"/>
                      <a:gd name="T27" fmla="*/ 117 h 347"/>
                      <a:gd name="T28" fmla="*/ 89 w 89"/>
                      <a:gd name="T29" fmla="*/ 117 h 347"/>
                      <a:gd name="T30" fmla="*/ 89 w 89"/>
                      <a:gd name="T31" fmla="*/ 100 h 347"/>
                      <a:gd name="T32" fmla="*/ 76 w 89"/>
                      <a:gd name="T33" fmla="*/ 100 h 347"/>
                      <a:gd name="T34" fmla="*/ 76 w 89"/>
                      <a:gd name="T35" fmla="*/ 43 h 347"/>
                      <a:gd name="T36" fmla="*/ 49 w 89"/>
                      <a:gd name="T37" fmla="*/ 2 h 347"/>
                      <a:gd name="T38" fmla="*/ 38 w 89"/>
                      <a:gd name="T39" fmla="*/ 0 h 347"/>
                      <a:gd name="T40" fmla="*/ 27 w 89"/>
                      <a:gd name="T41" fmla="*/ 2 h 347"/>
                      <a:gd name="T42" fmla="*/ 0 w 89"/>
                      <a:gd name="T43" fmla="*/ 43 h 347"/>
                      <a:gd name="T44" fmla="*/ 0 w 89"/>
                      <a:gd name="T45" fmla="*/ 347 h 347"/>
                      <a:gd name="T46" fmla="*/ 76 w 89"/>
                      <a:gd name="T47" fmla="*/ 3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347">
                        <a:moveTo>
                          <a:pt x="76" y="347"/>
                        </a:moveTo>
                        <a:cubicBezTo>
                          <a:pt x="76" y="299"/>
                          <a:pt x="76" y="299"/>
                          <a:pt x="76" y="299"/>
                        </a:cubicBezTo>
                        <a:cubicBezTo>
                          <a:pt x="89" y="299"/>
                          <a:pt x="89" y="299"/>
                          <a:pt x="89" y="299"/>
                        </a:cubicBezTo>
                        <a:cubicBezTo>
                          <a:pt x="89" y="283"/>
                          <a:pt x="89" y="283"/>
                          <a:pt x="89" y="283"/>
                        </a:cubicBezTo>
                        <a:cubicBezTo>
                          <a:pt x="76" y="283"/>
                          <a:pt x="76" y="283"/>
                          <a:pt x="76" y="283"/>
                        </a:cubicBezTo>
                        <a:cubicBezTo>
                          <a:pt x="76" y="235"/>
                          <a:pt x="76" y="235"/>
                          <a:pt x="76" y="235"/>
                        </a:cubicBezTo>
                        <a:cubicBezTo>
                          <a:pt x="89" y="235"/>
                          <a:pt x="89" y="235"/>
                          <a:pt x="89" y="235"/>
                        </a:cubicBezTo>
                        <a:cubicBezTo>
                          <a:pt x="89" y="219"/>
                          <a:pt x="89" y="219"/>
                          <a:pt x="89" y="219"/>
                        </a:cubicBezTo>
                        <a:cubicBezTo>
                          <a:pt x="76" y="219"/>
                          <a:pt x="76" y="219"/>
                          <a:pt x="76" y="219"/>
                        </a:cubicBezTo>
                        <a:cubicBezTo>
                          <a:pt x="76" y="173"/>
                          <a:pt x="76" y="173"/>
                          <a:pt x="76" y="173"/>
                        </a:cubicBezTo>
                        <a:cubicBezTo>
                          <a:pt x="89" y="173"/>
                          <a:pt x="89" y="173"/>
                          <a:pt x="89" y="173"/>
                        </a:cubicBezTo>
                        <a:cubicBezTo>
                          <a:pt x="89" y="157"/>
                          <a:pt x="89" y="157"/>
                          <a:pt x="89" y="157"/>
                        </a:cubicBezTo>
                        <a:cubicBezTo>
                          <a:pt x="76" y="157"/>
                          <a:pt x="76" y="157"/>
                          <a:pt x="76" y="157"/>
                        </a:cubicBezTo>
                        <a:cubicBezTo>
                          <a:pt x="76" y="117"/>
                          <a:pt x="76" y="117"/>
                          <a:pt x="76" y="117"/>
                        </a:cubicBezTo>
                        <a:cubicBezTo>
                          <a:pt x="89" y="117"/>
                          <a:pt x="89" y="117"/>
                          <a:pt x="89" y="117"/>
                        </a:cubicBezTo>
                        <a:cubicBezTo>
                          <a:pt x="89" y="100"/>
                          <a:pt x="89" y="100"/>
                          <a:pt x="89" y="100"/>
                        </a:cubicBezTo>
                        <a:cubicBezTo>
                          <a:pt x="76" y="100"/>
                          <a:pt x="76" y="100"/>
                          <a:pt x="76" y="100"/>
                        </a:cubicBezTo>
                        <a:cubicBezTo>
                          <a:pt x="76" y="43"/>
                          <a:pt x="76" y="43"/>
                          <a:pt x="76" y="43"/>
                        </a:cubicBezTo>
                        <a:cubicBezTo>
                          <a:pt x="76" y="24"/>
                          <a:pt x="65" y="7"/>
                          <a:pt x="49" y="2"/>
                        </a:cubicBezTo>
                        <a:cubicBezTo>
                          <a:pt x="45" y="0"/>
                          <a:pt x="42" y="0"/>
                          <a:pt x="38" y="0"/>
                        </a:cubicBezTo>
                        <a:cubicBezTo>
                          <a:pt x="34" y="0"/>
                          <a:pt x="30" y="0"/>
                          <a:pt x="27" y="2"/>
                        </a:cubicBezTo>
                        <a:cubicBezTo>
                          <a:pt x="11" y="7"/>
                          <a:pt x="0" y="24"/>
                          <a:pt x="0" y="43"/>
                        </a:cubicBezTo>
                        <a:cubicBezTo>
                          <a:pt x="0" y="347"/>
                          <a:pt x="0" y="347"/>
                          <a:pt x="0" y="347"/>
                        </a:cubicBezTo>
                        <a:lnTo>
                          <a:pt x="76" y="3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68">
                    <a:extLst>
                      <a:ext uri="{FF2B5EF4-FFF2-40B4-BE49-F238E27FC236}">
                        <a16:creationId xmlns:a16="http://schemas.microsoft.com/office/drawing/2014/main" id="{5410B94F-9F30-4A58-9179-CE5D698658DE}"/>
                      </a:ext>
                    </a:extLst>
                  </p:cNvPr>
                  <p:cNvSpPr>
                    <a:spLocks/>
                  </p:cNvSpPr>
                  <p:nvPr/>
                </p:nvSpPr>
                <p:spPr bwMode="auto">
                  <a:xfrm>
                    <a:off x="3014663" y="4162425"/>
                    <a:ext cx="17463" cy="63500"/>
                  </a:xfrm>
                  <a:custGeom>
                    <a:avLst/>
                    <a:gdLst>
                      <a:gd name="T0" fmla="*/ 14 w 14"/>
                      <a:gd name="T1" fmla="*/ 51 h 51"/>
                      <a:gd name="T2" fmla="*/ 14 w 14"/>
                      <a:gd name="T3" fmla="*/ 0 h 51"/>
                      <a:gd name="T4" fmla="*/ 0 w 14"/>
                      <a:gd name="T5" fmla="*/ 6 h 51"/>
                      <a:gd name="T6" fmla="*/ 0 w 14"/>
                      <a:gd name="T7" fmla="*/ 51 h 51"/>
                      <a:gd name="T8" fmla="*/ 14 w 14"/>
                      <a:gd name="T9" fmla="*/ 51 h 51"/>
                    </a:gdLst>
                    <a:ahLst/>
                    <a:cxnLst>
                      <a:cxn ang="0">
                        <a:pos x="T0" y="T1"/>
                      </a:cxn>
                      <a:cxn ang="0">
                        <a:pos x="T2" y="T3"/>
                      </a:cxn>
                      <a:cxn ang="0">
                        <a:pos x="T4" y="T5"/>
                      </a:cxn>
                      <a:cxn ang="0">
                        <a:pos x="T6" y="T7"/>
                      </a:cxn>
                      <a:cxn ang="0">
                        <a:pos x="T8" y="T9"/>
                      </a:cxn>
                    </a:cxnLst>
                    <a:rect l="0" t="0" r="r" b="b"/>
                    <a:pathLst>
                      <a:path w="14" h="51">
                        <a:moveTo>
                          <a:pt x="14" y="51"/>
                        </a:moveTo>
                        <a:cubicBezTo>
                          <a:pt x="14" y="0"/>
                          <a:pt x="14" y="0"/>
                          <a:pt x="14" y="0"/>
                        </a:cubicBezTo>
                        <a:cubicBezTo>
                          <a:pt x="10" y="2"/>
                          <a:pt x="5" y="4"/>
                          <a:pt x="0" y="6"/>
                        </a:cubicBezTo>
                        <a:cubicBezTo>
                          <a:pt x="0" y="51"/>
                          <a:pt x="0" y="51"/>
                          <a:pt x="0" y="51"/>
                        </a:cubicBezTo>
                        <a:lnTo>
                          <a:pt x="14"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69">
                    <a:extLst>
                      <a:ext uri="{FF2B5EF4-FFF2-40B4-BE49-F238E27FC236}">
                        <a16:creationId xmlns:a16="http://schemas.microsoft.com/office/drawing/2014/main" id="{4079D3DF-8E7A-46DA-BD02-09854776EEA0}"/>
                      </a:ext>
                    </a:extLst>
                  </p:cNvPr>
                  <p:cNvSpPr>
                    <a:spLocks/>
                  </p:cNvSpPr>
                  <p:nvPr/>
                </p:nvSpPr>
                <p:spPr bwMode="auto">
                  <a:xfrm>
                    <a:off x="2516188" y="4032250"/>
                    <a:ext cx="465138" cy="193675"/>
                  </a:xfrm>
                  <a:custGeom>
                    <a:avLst/>
                    <a:gdLst>
                      <a:gd name="T0" fmla="*/ 52 w 371"/>
                      <a:gd name="T1" fmla="*/ 124 h 155"/>
                      <a:gd name="T2" fmla="*/ 57 w 371"/>
                      <a:gd name="T3" fmla="*/ 124 h 155"/>
                      <a:gd name="T4" fmla="*/ 57 w 371"/>
                      <a:gd name="T5" fmla="*/ 155 h 155"/>
                      <a:gd name="T6" fmla="*/ 87 w 371"/>
                      <a:gd name="T7" fmla="*/ 155 h 155"/>
                      <a:gd name="T8" fmla="*/ 87 w 371"/>
                      <a:gd name="T9" fmla="*/ 124 h 155"/>
                      <a:gd name="T10" fmla="*/ 283 w 371"/>
                      <a:gd name="T11" fmla="*/ 124 h 155"/>
                      <a:gd name="T12" fmla="*/ 283 w 371"/>
                      <a:gd name="T13" fmla="*/ 155 h 155"/>
                      <a:gd name="T14" fmla="*/ 313 w 371"/>
                      <a:gd name="T15" fmla="*/ 155 h 155"/>
                      <a:gd name="T16" fmla="*/ 313 w 371"/>
                      <a:gd name="T17" fmla="*/ 124 h 155"/>
                      <a:gd name="T18" fmla="*/ 318 w 371"/>
                      <a:gd name="T19" fmla="*/ 124 h 155"/>
                      <a:gd name="T20" fmla="*/ 359 w 371"/>
                      <a:gd name="T21" fmla="*/ 104 h 155"/>
                      <a:gd name="T22" fmla="*/ 371 w 371"/>
                      <a:gd name="T23" fmla="*/ 72 h 155"/>
                      <a:gd name="T24" fmla="*/ 318 w 371"/>
                      <a:gd name="T25" fmla="*/ 19 h 155"/>
                      <a:gd name="T26" fmla="*/ 185 w 371"/>
                      <a:gd name="T27" fmla="*/ 19 h 155"/>
                      <a:gd name="T28" fmla="*/ 185 w 371"/>
                      <a:gd name="T29" fmla="*/ 8 h 155"/>
                      <a:gd name="T30" fmla="*/ 191 w 371"/>
                      <a:gd name="T31" fmla="*/ 8 h 155"/>
                      <a:gd name="T32" fmla="*/ 191 w 371"/>
                      <a:gd name="T33" fmla="*/ 0 h 155"/>
                      <a:gd name="T34" fmla="*/ 137 w 371"/>
                      <a:gd name="T35" fmla="*/ 0 h 155"/>
                      <a:gd name="T36" fmla="*/ 137 w 371"/>
                      <a:gd name="T37" fmla="*/ 8 h 155"/>
                      <a:gd name="T38" fmla="*/ 144 w 371"/>
                      <a:gd name="T39" fmla="*/ 8 h 155"/>
                      <a:gd name="T40" fmla="*/ 144 w 371"/>
                      <a:gd name="T41" fmla="*/ 19 h 155"/>
                      <a:gd name="T42" fmla="*/ 52 w 371"/>
                      <a:gd name="T43" fmla="*/ 19 h 155"/>
                      <a:gd name="T44" fmla="*/ 0 w 371"/>
                      <a:gd name="T45" fmla="*/ 72 h 155"/>
                      <a:gd name="T46" fmla="*/ 52 w 371"/>
                      <a:gd name="T47" fmla="*/ 12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1" h="155">
                        <a:moveTo>
                          <a:pt x="52" y="124"/>
                        </a:moveTo>
                        <a:cubicBezTo>
                          <a:pt x="57" y="124"/>
                          <a:pt x="57" y="124"/>
                          <a:pt x="57" y="124"/>
                        </a:cubicBezTo>
                        <a:cubicBezTo>
                          <a:pt x="57" y="155"/>
                          <a:pt x="57" y="155"/>
                          <a:pt x="57" y="155"/>
                        </a:cubicBezTo>
                        <a:cubicBezTo>
                          <a:pt x="87" y="155"/>
                          <a:pt x="87" y="155"/>
                          <a:pt x="87" y="155"/>
                        </a:cubicBezTo>
                        <a:cubicBezTo>
                          <a:pt x="87" y="124"/>
                          <a:pt x="87" y="124"/>
                          <a:pt x="87" y="124"/>
                        </a:cubicBezTo>
                        <a:cubicBezTo>
                          <a:pt x="283" y="124"/>
                          <a:pt x="283" y="124"/>
                          <a:pt x="283" y="124"/>
                        </a:cubicBezTo>
                        <a:cubicBezTo>
                          <a:pt x="283" y="155"/>
                          <a:pt x="283" y="155"/>
                          <a:pt x="283" y="155"/>
                        </a:cubicBezTo>
                        <a:cubicBezTo>
                          <a:pt x="313" y="155"/>
                          <a:pt x="313" y="155"/>
                          <a:pt x="313" y="155"/>
                        </a:cubicBezTo>
                        <a:cubicBezTo>
                          <a:pt x="313" y="124"/>
                          <a:pt x="313" y="124"/>
                          <a:pt x="313" y="124"/>
                        </a:cubicBezTo>
                        <a:cubicBezTo>
                          <a:pt x="318" y="124"/>
                          <a:pt x="318" y="124"/>
                          <a:pt x="318" y="124"/>
                        </a:cubicBezTo>
                        <a:cubicBezTo>
                          <a:pt x="335" y="124"/>
                          <a:pt x="350" y="116"/>
                          <a:pt x="359" y="104"/>
                        </a:cubicBezTo>
                        <a:cubicBezTo>
                          <a:pt x="366" y="95"/>
                          <a:pt x="371" y="84"/>
                          <a:pt x="371" y="72"/>
                        </a:cubicBezTo>
                        <a:cubicBezTo>
                          <a:pt x="371" y="43"/>
                          <a:pt x="347" y="19"/>
                          <a:pt x="318" y="19"/>
                        </a:cubicBezTo>
                        <a:cubicBezTo>
                          <a:pt x="185" y="19"/>
                          <a:pt x="185" y="19"/>
                          <a:pt x="185" y="19"/>
                        </a:cubicBezTo>
                        <a:cubicBezTo>
                          <a:pt x="185" y="8"/>
                          <a:pt x="185" y="8"/>
                          <a:pt x="185" y="8"/>
                        </a:cubicBezTo>
                        <a:cubicBezTo>
                          <a:pt x="191" y="8"/>
                          <a:pt x="191" y="8"/>
                          <a:pt x="191" y="8"/>
                        </a:cubicBezTo>
                        <a:cubicBezTo>
                          <a:pt x="191" y="0"/>
                          <a:pt x="191" y="0"/>
                          <a:pt x="191" y="0"/>
                        </a:cubicBezTo>
                        <a:cubicBezTo>
                          <a:pt x="137" y="0"/>
                          <a:pt x="137" y="0"/>
                          <a:pt x="137" y="0"/>
                        </a:cubicBezTo>
                        <a:cubicBezTo>
                          <a:pt x="137" y="8"/>
                          <a:pt x="137" y="8"/>
                          <a:pt x="137" y="8"/>
                        </a:cubicBezTo>
                        <a:cubicBezTo>
                          <a:pt x="144" y="8"/>
                          <a:pt x="144" y="8"/>
                          <a:pt x="144" y="8"/>
                        </a:cubicBezTo>
                        <a:cubicBezTo>
                          <a:pt x="144" y="19"/>
                          <a:pt x="144" y="19"/>
                          <a:pt x="144" y="19"/>
                        </a:cubicBezTo>
                        <a:cubicBezTo>
                          <a:pt x="52" y="19"/>
                          <a:pt x="52" y="19"/>
                          <a:pt x="52" y="19"/>
                        </a:cubicBezTo>
                        <a:cubicBezTo>
                          <a:pt x="23" y="19"/>
                          <a:pt x="0" y="43"/>
                          <a:pt x="0" y="72"/>
                        </a:cubicBezTo>
                        <a:cubicBezTo>
                          <a:pt x="0" y="101"/>
                          <a:pt x="23" y="124"/>
                          <a:pt x="52"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70">
                    <a:extLst>
                      <a:ext uri="{FF2B5EF4-FFF2-40B4-BE49-F238E27FC236}">
                        <a16:creationId xmlns:a16="http://schemas.microsoft.com/office/drawing/2014/main" id="{97981A00-8A44-4653-881F-769D3DCECB27}"/>
                      </a:ext>
                    </a:extLst>
                  </p:cNvPr>
                  <p:cNvSpPr>
                    <a:spLocks/>
                  </p:cNvSpPr>
                  <p:nvPr/>
                </p:nvSpPr>
                <p:spPr bwMode="auto">
                  <a:xfrm>
                    <a:off x="2757488" y="3798888"/>
                    <a:ext cx="366713" cy="238125"/>
                  </a:xfrm>
                  <a:custGeom>
                    <a:avLst/>
                    <a:gdLst>
                      <a:gd name="T0" fmla="*/ 289 w 292"/>
                      <a:gd name="T1" fmla="*/ 135 h 191"/>
                      <a:gd name="T2" fmla="*/ 292 w 292"/>
                      <a:gd name="T3" fmla="*/ 135 h 191"/>
                      <a:gd name="T4" fmla="*/ 289 w 292"/>
                      <a:gd name="T5" fmla="*/ 116 h 191"/>
                      <a:gd name="T6" fmla="*/ 257 w 292"/>
                      <a:gd name="T7" fmla="*/ 52 h 191"/>
                      <a:gd name="T8" fmla="*/ 228 w 292"/>
                      <a:gd name="T9" fmla="*/ 25 h 191"/>
                      <a:gd name="T10" fmla="*/ 146 w 292"/>
                      <a:gd name="T11" fmla="*/ 0 h 191"/>
                      <a:gd name="T12" fmla="*/ 0 w 292"/>
                      <a:gd name="T13" fmla="*/ 146 h 191"/>
                      <a:gd name="T14" fmla="*/ 7 w 292"/>
                      <a:gd name="T15" fmla="*/ 191 h 191"/>
                      <a:gd name="T16" fmla="*/ 75 w 292"/>
                      <a:gd name="T17" fmla="*/ 191 h 191"/>
                      <a:gd name="T18" fmla="*/ 75 w 292"/>
                      <a:gd name="T19" fmla="*/ 160 h 191"/>
                      <a:gd name="T20" fmla="*/ 102 w 292"/>
                      <a:gd name="T21" fmla="*/ 135 h 191"/>
                      <a:gd name="T22" fmla="*/ 289 w 292"/>
                      <a:gd name="T23" fmla="*/ 13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2" h="191">
                        <a:moveTo>
                          <a:pt x="289" y="135"/>
                        </a:moveTo>
                        <a:cubicBezTo>
                          <a:pt x="292" y="135"/>
                          <a:pt x="292" y="135"/>
                          <a:pt x="292" y="135"/>
                        </a:cubicBezTo>
                        <a:cubicBezTo>
                          <a:pt x="291" y="129"/>
                          <a:pt x="290" y="122"/>
                          <a:pt x="289" y="116"/>
                        </a:cubicBezTo>
                        <a:cubicBezTo>
                          <a:pt x="284" y="92"/>
                          <a:pt x="273" y="70"/>
                          <a:pt x="257" y="52"/>
                        </a:cubicBezTo>
                        <a:cubicBezTo>
                          <a:pt x="249" y="41"/>
                          <a:pt x="239" y="32"/>
                          <a:pt x="228" y="25"/>
                        </a:cubicBezTo>
                        <a:cubicBezTo>
                          <a:pt x="205" y="9"/>
                          <a:pt x="176" y="0"/>
                          <a:pt x="146" y="0"/>
                        </a:cubicBezTo>
                        <a:cubicBezTo>
                          <a:pt x="66" y="0"/>
                          <a:pt x="0" y="65"/>
                          <a:pt x="0" y="146"/>
                        </a:cubicBezTo>
                        <a:cubicBezTo>
                          <a:pt x="0" y="162"/>
                          <a:pt x="3" y="177"/>
                          <a:pt x="7" y="191"/>
                        </a:cubicBezTo>
                        <a:cubicBezTo>
                          <a:pt x="75" y="191"/>
                          <a:pt x="75" y="191"/>
                          <a:pt x="75" y="191"/>
                        </a:cubicBezTo>
                        <a:cubicBezTo>
                          <a:pt x="75" y="160"/>
                          <a:pt x="75" y="160"/>
                          <a:pt x="75" y="160"/>
                        </a:cubicBezTo>
                        <a:cubicBezTo>
                          <a:pt x="75" y="147"/>
                          <a:pt x="87" y="135"/>
                          <a:pt x="102" y="135"/>
                        </a:cubicBezTo>
                        <a:lnTo>
                          <a:pt x="289"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71">
                    <a:extLst>
                      <a:ext uri="{FF2B5EF4-FFF2-40B4-BE49-F238E27FC236}">
                        <a16:creationId xmlns:a16="http://schemas.microsoft.com/office/drawing/2014/main" id="{F1B9AE07-5D18-4B44-9CE3-C820EA05F41D}"/>
                      </a:ext>
                    </a:extLst>
                  </p:cNvPr>
                  <p:cNvSpPr>
                    <a:spLocks/>
                  </p:cNvSpPr>
                  <p:nvPr/>
                </p:nvSpPr>
                <p:spPr bwMode="auto">
                  <a:xfrm>
                    <a:off x="2871788" y="3986213"/>
                    <a:ext cx="252413" cy="169862"/>
                  </a:xfrm>
                  <a:custGeom>
                    <a:avLst/>
                    <a:gdLst>
                      <a:gd name="T0" fmla="*/ 199 w 202"/>
                      <a:gd name="T1" fmla="*/ 0 h 136"/>
                      <a:gd name="T2" fmla="*/ 12 w 202"/>
                      <a:gd name="T3" fmla="*/ 0 h 136"/>
                      <a:gd name="T4" fmla="*/ 0 w 202"/>
                      <a:gd name="T5" fmla="*/ 10 h 136"/>
                      <a:gd name="T6" fmla="*/ 0 w 202"/>
                      <a:gd name="T7" fmla="*/ 41 h 136"/>
                      <a:gd name="T8" fmla="*/ 36 w 202"/>
                      <a:gd name="T9" fmla="*/ 41 h 136"/>
                      <a:gd name="T10" fmla="*/ 103 w 202"/>
                      <a:gd name="T11" fmla="*/ 108 h 136"/>
                      <a:gd name="T12" fmla="*/ 97 w 202"/>
                      <a:gd name="T13" fmla="*/ 136 h 136"/>
                      <a:gd name="T14" fmla="*/ 114 w 202"/>
                      <a:gd name="T15" fmla="*/ 130 h 136"/>
                      <a:gd name="T16" fmla="*/ 128 w 202"/>
                      <a:gd name="T17" fmla="*/ 123 h 136"/>
                      <a:gd name="T18" fmla="*/ 176 w 202"/>
                      <a:gd name="T19" fmla="*/ 79 h 136"/>
                      <a:gd name="T20" fmla="*/ 190 w 202"/>
                      <a:gd name="T21" fmla="*/ 54 h 136"/>
                      <a:gd name="T22" fmla="*/ 199 w 202"/>
                      <a:gd name="T23" fmla="*/ 26 h 136"/>
                      <a:gd name="T24" fmla="*/ 202 w 202"/>
                      <a:gd name="T25" fmla="*/ 0 h 136"/>
                      <a:gd name="T26" fmla="*/ 199 w 202"/>
                      <a:gd name="T27"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2" h="136">
                        <a:moveTo>
                          <a:pt x="199" y="0"/>
                        </a:moveTo>
                        <a:cubicBezTo>
                          <a:pt x="12" y="0"/>
                          <a:pt x="12" y="0"/>
                          <a:pt x="12" y="0"/>
                        </a:cubicBezTo>
                        <a:cubicBezTo>
                          <a:pt x="6" y="0"/>
                          <a:pt x="0" y="5"/>
                          <a:pt x="0" y="10"/>
                        </a:cubicBezTo>
                        <a:cubicBezTo>
                          <a:pt x="0" y="41"/>
                          <a:pt x="0" y="41"/>
                          <a:pt x="0" y="41"/>
                        </a:cubicBezTo>
                        <a:cubicBezTo>
                          <a:pt x="36" y="41"/>
                          <a:pt x="36" y="41"/>
                          <a:pt x="36" y="41"/>
                        </a:cubicBezTo>
                        <a:cubicBezTo>
                          <a:pt x="73" y="41"/>
                          <a:pt x="103" y="71"/>
                          <a:pt x="103" y="108"/>
                        </a:cubicBezTo>
                        <a:cubicBezTo>
                          <a:pt x="103" y="118"/>
                          <a:pt x="101" y="127"/>
                          <a:pt x="97" y="136"/>
                        </a:cubicBezTo>
                        <a:cubicBezTo>
                          <a:pt x="103" y="134"/>
                          <a:pt x="109" y="132"/>
                          <a:pt x="114" y="130"/>
                        </a:cubicBezTo>
                        <a:cubicBezTo>
                          <a:pt x="119" y="128"/>
                          <a:pt x="124" y="125"/>
                          <a:pt x="128" y="123"/>
                        </a:cubicBezTo>
                        <a:cubicBezTo>
                          <a:pt x="147" y="112"/>
                          <a:pt x="163" y="97"/>
                          <a:pt x="176" y="79"/>
                        </a:cubicBezTo>
                        <a:cubicBezTo>
                          <a:pt x="181" y="71"/>
                          <a:pt x="186" y="63"/>
                          <a:pt x="190" y="54"/>
                        </a:cubicBezTo>
                        <a:cubicBezTo>
                          <a:pt x="194" y="45"/>
                          <a:pt x="197" y="36"/>
                          <a:pt x="199" y="26"/>
                        </a:cubicBezTo>
                        <a:cubicBezTo>
                          <a:pt x="201" y="18"/>
                          <a:pt x="202" y="9"/>
                          <a:pt x="202" y="0"/>
                        </a:cubicBezTo>
                        <a:lnTo>
                          <a:pt x="1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Rectangle 72">
                    <a:extLst>
                      <a:ext uri="{FF2B5EF4-FFF2-40B4-BE49-F238E27FC236}">
                        <a16:creationId xmlns:a16="http://schemas.microsoft.com/office/drawing/2014/main" id="{05D4958A-C4AE-4FCD-8136-B2AA31DE1CB4}"/>
                      </a:ext>
                    </a:extLst>
                  </p:cNvPr>
                  <p:cNvSpPr>
                    <a:spLocks noChangeArrowheads="1"/>
                  </p:cNvSpPr>
                  <p:nvPr/>
                </p:nvSpPr>
                <p:spPr bwMode="auto">
                  <a:xfrm>
                    <a:off x="3100388" y="4127500"/>
                    <a:ext cx="192088" cy="98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Rectangle 73">
                    <a:extLst>
                      <a:ext uri="{FF2B5EF4-FFF2-40B4-BE49-F238E27FC236}">
                        <a16:creationId xmlns:a16="http://schemas.microsoft.com/office/drawing/2014/main" id="{24D37ECE-1BC1-4AF3-AD40-1A8B78ACA7AA}"/>
                      </a:ext>
                    </a:extLst>
                  </p:cNvPr>
                  <p:cNvSpPr>
                    <a:spLocks noChangeArrowheads="1"/>
                  </p:cNvSpPr>
                  <p:nvPr/>
                </p:nvSpPr>
                <p:spPr bwMode="auto">
                  <a:xfrm>
                    <a:off x="3311525" y="4141788"/>
                    <a:ext cx="152400" cy="84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Rectangle 81">
                    <a:extLst>
                      <a:ext uri="{FF2B5EF4-FFF2-40B4-BE49-F238E27FC236}">
                        <a16:creationId xmlns:a16="http://schemas.microsoft.com/office/drawing/2014/main" id="{0B0EE7D2-C99B-4FBF-BFEB-842597EDB0DF}"/>
                      </a:ext>
                    </a:extLst>
                  </p:cNvPr>
                  <p:cNvSpPr>
                    <a:spLocks noChangeArrowheads="1"/>
                  </p:cNvSpPr>
                  <p:nvPr/>
                </p:nvSpPr>
                <p:spPr bwMode="auto">
                  <a:xfrm>
                    <a:off x="3846513" y="4133850"/>
                    <a:ext cx="192088" cy="84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Rectangle 82">
                    <a:extLst>
                      <a:ext uri="{FF2B5EF4-FFF2-40B4-BE49-F238E27FC236}">
                        <a16:creationId xmlns:a16="http://schemas.microsoft.com/office/drawing/2014/main" id="{B05FD73A-28D1-4F83-BF7A-DF46CBD015A7}"/>
                      </a:ext>
                    </a:extLst>
                  </p:cNvPr>
                  <p:cNvSpPr>
                    <a:spLocks noChangeArrowheads="1"/>
                  </p:cNvSpPr>
                  <p:nvPr/>
                </p:nvSpPr>
                <p:spPr bwMode="auto">
                  <a:xfrm>
                    <a:off x="3473450" y="3786188"/>
                    <a:ext cx="12700" cy="441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83">
                    <a:extLst>
                      <a:ext uri="{FF2B5EF4-FFF2-40B4-BE49-F238E27FC236}">
                        <a16:creationId xmlns:a16="http://schemas.microsoft.com/office/drawing/2014/main" id="{48D87A51-8CA3-40B7-9DEE-1051E22891B0}"/>
                      </a:ext>
                    </a:extLst>
                  </p:cNvPr>
                  <p:cNvSpPr>
                    <a:spLocks/>
                  </p:cNvSpPr>
                  <p:nvPr/>
                </p:nvSpPr>
                <p:spPr bwMode="auto">
                  <a:xfrm>
                    <a:off x="3576638" y="3722688"/>
                    <a:ext cx="454025" cy="336550"/>
                  </a:xfrm>
                  <a:custGeom>
                    <a:avLst/>
                    <a:gdLst>
                      <a:gd name="T0" fmla="*/ 264 w 286"/>
                      <a:gd name="T1" fmla="*/ 212 h 212"/>
                      <a:gd name="T2" fmla="*/ 286 w 286"/>
                      <a:gd name="T3" fmla="*/ 181 h 212"/>
                      <a:gd name="T4" fmla="*/ 21 w 286"/>
                      <a:gd name="T5" fmla="*/ 0 h 212"/>
                      <a:gd name="T6" fmla="*/ 0 w 286"/>
                      <a:gd name="T7" fmla="*/ 31 h 212"/>
                      <a:gd name="T8" fmla="*/ 264 w 286"/>
                      <a:gd name="T9" fmla="*/ 212 h 212"/>
                    </a:gdLst>
                    <a:ahLst/>
                    <a:cxnLst>
                      <a:cxn ang="0">
                        <a:pos x="T0" y="T1"/>
                      </a:cxn>
                      <a:cxn ang="0">
                        <a:pos x="T2" y="T3"/>
                      </a:cxn>
                      <a:cxn ang="0">
                        <a:pos x="T4" y="T5"/>
                      </a:cxn>
                      <a:cxn ang="0">
                        <a:pos x="T6" y="T7"/>
                      </a:cxn>
                      <a:cxn ang="0">
                        <a:pos x="T8" y="T9"/>
                      </a:cxn>
                    </a:cxnLst>
                    <a:rect l="0" t="0" r="r" b="b"/>
                    <a:pathLst>
                      <a:path w="286" h="212">
                        <a:moveTo>
                          <a:pt x="264" y="212"/>
                        </a:moveTo>
                        <a:lnTo>
                          <a:pt x="286" y="181"/>
                        </a:lnTo>
                        <a:lnTo>
                          <a:pt x="21" y="0"/>
                        </a:lnTo>
                        <a:lnTo>
                          <a:pt x="0" y="31"/>
                        </a:lnTo>
                        <a:lnTo>
                          <a:pt x="264"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84">
                    <a:extLst>
                      <a:ext uri="{FF2B5EF4-FFF2-40B4-BE49-F238E27FC236}">
                        <a16:creationId xmlns:a16="http://schemas.microsoft.com/office/drawing/2014/main" id="{574E912C-3466-4E07-9713-79F75AF1A1EB}"/>
                      </a:ext>
                    </a:extLst>
                  </p:cNvPr>
                  <p:cNvSpPr>
                    <a:spLocks noEditPoints="1"/>
                  </p:cNvSpPr>
                  <p:nvPr/>
                </p:nvSpPr>
                <p:spPr bwMode="auto">
                  <a:xfrm>
                    <a:off x="3459163" y="3600450"/>
                    <a:ext cx="184150" cy="249237"/>
                  </a:xfrm>
                  <a:custGeom>
                    <a:avLst/>
                    <a:gdLst>
                      <a:gd name="T0" fmla="*/ 14 w 147"/>
                      <a:gd name="T1" fmla="*/ 199 h 199"/>
                      <a:gd name="T2" fmla="*/ 123 w 147"/>
                      <a:gd name="T3" fmla="*/ 130 h 199"/>
                      <a:gd name="T4" fmla="*/ 124 w 147"/>
                      <a:gd name="T5" fmla="*/ 129 h 199"/>
                      <a:gd name="T6" fmla="*/ 124 w 147"/>
                      <a:gd name="T7" fmla="*/ 128 h 199"/>
                      <a:gd name="T8" fmla="*/ 147 w 147"/>
                      <a:gd name="T9" fmla="*/ 0 h 199"/>
                      <a:gd name="T10" fmla="*/ 35 w 147"/>
                      <a:gd name="T11" fmla="*/ 68 h 199"/>
                      <a:gd name="T12" fmla="*/ 14 w 147"/>
                      <a:gd name="T13" fmla="*/ 199 h 199"/>
                      <a:gd name="T14" fmla="*/ 47 w 147"/>
                      <a:gd name="T15" fmla="*/ 77 h 199"/>
                      <a:gd name="T16" fmla="*/ 68 w 147"/>
                      <a:gd name="T17" fmla="*/ 53 h 199"/>
                      <a:gd name="T18" fmla="*/ 103 w 147"/>
                      <a:gd name="T19" fmla="*/ 116 h 199"/>
                      <a:gd name="T20" fmla="*/ 32 w 147"/>
                      <a:gd name="T21" fmla="*/ 107 h 199"/>
                      <a:gd name="T22" fmla="*/ 47 w 147"/>
                      <a:gd name="T23" fmla="*/ 77 h 199"/>
                      <a:gd name="T24" fmla="*/ 128 w 147"/>
                      <a:gd name="T25" fmla="*/ 23 h 199"/>
                      <a:gd name="T26" fmla="*/ 113 w 147"/>
                      <a:gd name="T27" fmla="*/ 99 h 199"/>
                      <a:gd name="T28" fmla="*/ 81 w 147"/>
                      <a:gd name="T29" fmla="*/ 42 h 199"/>
                      <a:gd name="T30" fmla="*/ 128 w 147"/>
                      <a:gd name="T31" fmla="*/ 23 h 199"/>
                      <a:gd name="T32" fmla="*/ 28 w 147"/>
                      <a:gd name="T33" fmla="*/ 172 h 199"/>
                      <a:gd name="T34" fmla="*/ 27 w 147"/>
                      <a:gd name="T35" fmla="*/ 123 h 199"/>
                      <a:gd name="T36" fmla="*/ 90 w 147"/>
                      <a:gd name="T37" fmla="*/ 132 h 199"/>
                      <a:gd name="T38" fmla="*/ 28 w 147"/>
                      <a:gd name="T39" fmla="*/ 17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99">
                        <a:moveTo>
                          <a:pt x="14" y="199"/>
                        </a:moveTo>
                        <a:cubicBezTo>
                          <a:pt x="123" y="130"/>
                          <a:pt x="123" y="130"/>
                          <a:pt x="123" y="130"/>
                        </a:cubicBezTo>
                        <a:cubicBezTo>
                          <a:pt x="124" y="129"/>
                          <a:pt x="124" y="129"/>
                          <a:pt x="124" y="129"/>
                        </a:cubicBezTo>
                        <a:cubicBezTo>
                          <a:pt x="124" y="128"/>
                          <a:pt x="124" y="128"/>
                          <a:pt x="124" y="128"/>
                        </a:cubicBezTo>
                        <a:cubicBezTo>
                          <a:pt x="147" y="0"/>
                          <a:pt x="147" y="0"/>
                          <a:pt x="147" y="0"/>
                        </a:cubicBezTo>
                        <a:cubicBezTo>
                          <a:pt x="106" y="2"/>
                          <a:pt x="63" y="26"/>
                          <a:pt x="35" y="68"/>
                        </a:cubicBezTo>
                        <a:cubicBezTo>
                          <a:pt x="6" y="111"/>
                          <a:pt x="0" y="160"/>
                          <a:pt x="14" y="199"/>
                        </a:cubicBezTo>
                        <a:close/>
                        <a:moveTo>
                          <a:pt x="47" y="77"/>
                        </a:moveTo>
                        <a:cubicBezTo>
                          <a:pt x="53" y="68"/>
                          <a:pt x="60" y="60"/>
                          <a:pt x="68" y="53"/>
                        </a:cubicBezTo>
                        <a:cubicBezTo>
                          <a:pt x="103" y="116"/>
                          <a:pt x="103" y="116"/>
                          <a:pt x="103" y="116"/>
                        </a:cubicBezTo>
                        <a:cubicBezTo>
                          <a:pt x="32" y="107"/>
                          <a:pt x="32" y="107"/>
                          <a:pt x="32" y="107"/>
                        </a:cubicBezTo>
                        <a:cubicBezTo>
                          <a:pt x="36" y="97"/>
                          <a:pt x="41" y="87"/>
                          <a:pt x="47" y="77"/>
                        </a:cubicBezTo>
                        <a:close/>
                        <a:moveTo>
                          <a:pt x="128" y="23"/>
                        </a:moveTo>
                        <a:cubicBezTo>
                          <a:pt x="113" y="99"/>
                          <a:pt x="113" y="99"/>
                          <a:pt x="113" y="99"/>
                        </a:cubicBezTo>
                        <a:cubicBezTo>
                          <a:pt x="81" y="42"/>
                          <a:pt x="81" y="42"/>
                          <a:pt x="81" y="42"/>
                        </a:cubicBezTo>
                        <a:cubicBezTo>
                          <a:pt x="96" y="31"/>
                          <a:pt x="112" y="25"/>
                          <a:pt x="128" y="23"/>
                        </a:cubicBezTo>
                        <a:close/>
                        <a:moveTo>
                          <a:pt x="28" y="172"/>
                        </a:moveTo>
                        <a:cubicBezTo>
                          <a:pt x="24" y="158"/>
                          <a:pt x="23" y="141"/>
                          <a:pt x="27" y="123"/>
                        </a:cubicBezTo>
                        <a:cubicBezTo>
                          <a:pt x="90" y="132"/>
                          <a:pt x="90" y="132"/>
                          <a:pt x="90" y="132"/>
                        </a:cubicBezTo>
                        <a:lnTo>
                          <a:pt x="28" y="1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48" name="Rectangle 85">
                    <a:extLst>
                      <a:ext uri="{FF2B5EF4-FFF2-40B4-BE49-F238E27FC236}">
                        <a16:creationId xmlns:a16="http://schemas.microsoft.com/office/drawing/2014/main" id="{855464A9-4F13-4B6E-8798-5033900FBDAC}"/>
                      </a:ext>
                    </a:extLst>
                  </p:cNvPr>
                  <p:cNvSpPr>
                    <a:spLocks noChangeArrowheads="1"/>
                  </p:cNvSpPr>
                  <p:nvPr/>
                </p:nvSpPr>
                <p:spPr bwMode="auto">
                  <a:xfrm>
                    <a:off x="3563938" y="4191000"/>
                    <a:ext cx="303213" cy="269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49" name="Rectangle 86">
                    <a:extLst>
                      <a:ext uri="{FF2B5EF4-FFF2-40B4-BE49-F238E27FC236}">
                        <a16:creationId xmlns:a16="http://schemas.microsoft.com/office/drawing/2014/main" id="{5C1B9782-6919-48B9-B4C9-DD4E37B4EB5F}"/>
                      </a:ext>
                    </a:extLst>
                  </p:cNvPr>
                  <p:cNvSpPr>
                    <a:spLocks noChangeArrowheads="1"/>
                  </p:cNvSpPr>
                  <p:nvPr/>
                </p:nvSpPr>
                <p:spPr bwMode="auto">
                  <a:xfrm>
                    <a:off x="1704975" y="4067175"/>
                    <a:ext cx="514350"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50" name="Rectangle 87">
                    <a:extLst>
                      <a:ext uri="{FF2B5EF4-FFF2-40B4-BE49-F238E27FC236}">
                        <a16:creationId xmlns:a16="http://schemas.microsoft.com/office/drawing/2014/main" id="{7E36C9F6-508D-4FF1-8626-C18073EE436B}"/>
                      </a:ext>
                    </a:extLst>
                  </p:cNvPr>
                  <p:cNvSpPr>
                    <a:spLocks noChangeArrowheads="1"/>
                  </p:cNvSpPr>
                  <p:nvPr/>
                </p:nvSpPr>
                <p:spPr bwMode="auto">
                  <a:xfrm>
                    <a:off x="1757363" y="4140200"/>
                    <a:ext cx="95250" cy="111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51" name="Rectangle 88">
                    <a:extLst>
                      <a:ext uri="{FF2B5EF4-FFF2-40B4-BE49-F238E27FC236}">
                        <a16:creationId xmlns:a16="http://schemas.microsoft.com/office/drawing/2014/main" id="{172F853D-FA69-4B4A-9A7D-2842A3C9BD33}"/>
                      </a:ext>
                    </a:extLst>
                  </p:cNvPr>
                  <p:cNvSpPr>
                    <a:spLocks noChangeArrowheads="1"/>
                  </p:cNvSpPr>
                  <p:nvPr/>
                </p:nvSpPr>
                <p:spPr bwMode="auto">
                  <a:xfrm>
                    <a:off x="2063750" y="4144963"/>
                    <a:ext cx="96838" cy="10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52" name="Rectangle 89">
                    <a:extLst>
                      <a:ext uri="{FF2B5EF4-FFF2-40B4-BE49-F238E27FC236}">
                        <a16:creationId xmlns:a16="http://schemas.microsoft.com/office/drawing/2014/main" id="{F5CD1095-BA2A-4BD6-8D68-8401EFB5E257}"/>
                      </a:ext>
                    </a:extLst>
                  </p:cNvPr>
                  <p:cNvSpPr>
                    <a:spLocks noChangeArrowheads="1"/>
                  </p:cNvSpPr>
                  <p:nvPr/>
                </p:nvSpPr>
                <p:spPr bwMode="auto">
                  <a:xfrm>
                    <a:off x="1984375" y="3984625"/>
                    <a:ext cx="28257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53" name="Rectangle 90">
                    <a:extLst>
                      <a:ext uri="{FF2B5EF4-FFF2-40B4-BE49-F238E27FC236}">
                        <a16:creationId xmlns:a16="http://schemas.microsoft.com/office/drawing/2014/main" id="{54AE3373-683C-4C97-93ED-6E3229719BBD}"/>
                      </a:ext>
                    </a:extLst>
                  </p:cNvPr>
                  <p:cNvSpPr>
                    <a:spLocks noChangeArrowheads="1"/>
                  </p:cNvSpPr>
                  <p:nvPr/>
                </p:nvSpPr>
                <p:spPr bwMode="auto">
                  <a:xfrm>
                    <a:off x="1720850" y="3983038"/>
                    <a:ext cx="165100"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54" name="Freeform 91">
                    <a:extLst>
                      <a:ext uri="{FF2B5EF4-FFF2-40B4-BE49-F238E27FC236}">
                        <a16:creationId xmlns:a16="http://schemas.microsoft.com/office/drawing/2014/main" id="{A25F9AA6-6BBD-4B2C-96CB-5BD9A868AEEE}"/>
                      </a:ext>
                    </a:extLst>
                  </p:cNvPr>
                  <p:cNvSpPr>
                    <a:spLocks noEditPoints="1"/>
                  </p:cNvSpPr>
                  <p:nvPr/>
                </p:nvSpPr>
                <p:spPr bwMode="auto">
                  <a:xfrm>
                    <a:off x="1812925" y="3867150"/>
                    <a:ext cx="196850" cy="138112"/>
                  </a:xfrm>
                  <a:custGeom>
                    <a:avLst/>
                    <a:gdLst>
                      <a:gd name="T0" fmla="*/ 124 w 124"/>
                      <a:gd name="T1" fmla="*/ 0 h 87"/>
                      <a:gd name="T2" fmla="*/ 124 w 124"/>
                      <a:gd name="T3" fmla="*/ 87 h 87"/>
                      <a:gd name="T4" fmla="*/ 0 w 124"/>
                      <a:gd name="T5" fmla="*/ 87 h 87"/>
                      <a:gd name="T6" fmla="*/ 0 w 124"/>
                      <a:gd name="T7" fmla="*/ 0 h 87"/>
                      <a:gd name="T8" fmla="*/ 124 w 124"/>
                      <a:gd name="T9" fmla="*/ 0 h 87"/>
                      <a:gd name="T10" fmla="*/ 109 w 124"/>
                      <a:gd name="T11" fmla="*/ 13 h 87"/>
                      <a:gd name="T12" fmla="*/ 16 w 124"/>
                      <a:gd name="T13" fmla="*/ 13 h 87"/>
                      <a:gd name="T14" fmla="*/ 16 w 124"/>
                      <a:gd name="T15" fmla="*/ 65 h 87"/>
                      <a:gd name="T16" fmla="*/ 109 w 124"/>
                      <a:gd name="T17" fmla="*/ 65 h 87"/>
                      <a:gd name="T18" fmla="*/ 109 w 124"/>
                      <a:gd name="T19" fmla="*/ 1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87">
                        <a:moveTo>
                          <a:pt x="124" y="0"/>
                        </a:moveTo>
                        <a:lnTo>
                          <a:pt x="124" y="87"/>
                        </a:lnTo>
                        <a:lnTo>
                          <a:pt x="0" y="87"/>
                        </a:lnTo>
                        <a:lnTo>
                          <a:pt x="0" y="0"/>
                        </a:lnTo>
                        <a:lnTo>
                          <a:pt x="124" y="0"/>
                        </a:lnTo>
                        <a:close/>
                        <a:moveTo>
                          <a:pt x="109" y="13"/>
                        </a:moveTo>
                        <a:lnTo>
                          <a:pt x="16" y="13"/>
                        </a:lnTo>
                        <a:lnTo>
                          <a:pt x="16" y="65"/>
                        </a:lnTo>
                        <a:lnTo>
                          <a:pt x="109" y="65"/>
                        </a:lnTo>
                        <a:lnTo>
                          <a:pt x="109"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55" name="Rectangle 92">
                    <a:extLst>
                      <a:ext uri="{FF2B5EF4-FFF2-40B4-BE49-F238E27FC236}">
                        <a16:creationId xmlns:a16="http://schemas.microsoft.com/office/drawing/2014/main" id="{18EAF391-0E10-44BF-9567-DB01699D9060}"/>
                      </a:ext>
                    </a:extLst>
                  </p:cNvPr>
                  <p:cNvSpPr>
                    <a:spLocks noChangeArrowheads="1"/>
                  </p:cNvSpPr>
                  <p:nvPr/>
                </p:nvSpPr>
                <p:spPr bwMode="auto">
                  <a:xfrm>
                    <a:off x="1847850" y="3898900"/>
                    <a:ext cx="1587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56" name="Rectangle 93">
                    <a:extLst>
                      <a:ext uri="{FF2B5EF4-FFF2-40B4-BE49-F238E27FC236}">
                        <a16:creationId xmlns:a16="http://schemas.microsoft.com/office/drawing/2014/main" id="{EF6DD7EE-B1D9-49A4-A6C1-347F14F34B79}"/>
                      </a:ext>
                    </a:extLst>
                  </p:cNvPr>
                  <p:cNvSpPr>
                    <a:spLocks noChangeArrowheads="1"/>
                  </p:cNvSpPr>
                  <p:nvPr/>
                </p:nvSpPr>
                <p:spPr bwMode="auto">
                  <a:xfrm>
                    <a:off x="1870075" y="3898900"/>
                    <a:ext cx="142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57" name="Rectangle 94">
                    <a:extLst>
                      <a:ext uri="{FF2B5EF4-FFF2-40B4-BE49-F238E27FC236}">
                        <a16:creationId xmlns:a16="http://schemas.microsoft.com/office/drawing/2014/main" id="{FE1B4224-5356-4833-A85B-BCD27943072B}"/>
                      </a:ext>
                    </a:extLst>
                  </p:cNvPr>
                  <p:cNvSpPr>
                    <a:spLocks noChangeArrowheads="1"/>
                  </p:cNvSpPr>
                  <p:nvPr/>
                </p:nvSpPr>
                <p:spPr bwMode="auto">
                  <a:xfrm>
                    <a:off x="1893888" y="3898900"/>
                    <a:ext cx="142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58" name="Rectangle 95">
                    <a:extLst>
                      <a:ext uri="{FF2B5EF4-FFF2-40B4-BE49-F238E27FC236}">
                        <a16:creationId xmlns:a16="http://schemas.microsoft.com/office/drawing/2014/main" id="{3BE13E9E-BA75-4EE4-B04B-394AFA83C177}"/>
                      </a:ext>
                    </a:extLst>
                  </p:cNvPr>
                  <p:cNvSpPr>
                    <a:spLocks noChangeArrowheads="1"/>
                  </p:cNvSpPr>
                  <p:nvPr/>
                </p:nvSpPr>
                <p:spPr bwMode="auto">
                  <a:xfrm>
                    <a:off x="1851025" y="3927475"/>
                    <a:ext cx="127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59" name="Rectangle 96">
                    <a:extLst>
                      <a:ext uri="{FF2B5EF4-FFF2-40B4-BE49-F238E27FC236}">
                        <a16:creationId xmlns:a16="http://schemas.microsoft.com/office/drawing/2014/main" id="{F8C3EB09-AC97-4883-B0F3-AC217AB47370}"/>
                      </a:ext>
                    </a:extLst>
                  </p:cNvPr>
                  <p:cNvSpPr>
                    <a:spLocks noChangeArrowheads="1"/>
                  </p:cNvSpPr>
                  <p:nvPr/>
                </p:nvSpPr>
                <p:spPr bwMode="auto">
                  <a:xfrm>
                    <a:off x="1876425" y="3927475"/>
                    <a:ext cx="1587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60" name="Rectangle 97">
                    <a:extLst>
                      <a:ext uri="{FF2B5EF4-FFF2-40B4-BE49-F238E27FC236}">
                        <a16:creationId xmlns:a16="http://schemas.microsoft.com/office/drawing/2014/main" id="{4A17EA07-5103-4CFD-9221-06B7201921F9}"/>
                      </a:ext>
                    </a:extLst>
                  </p:cNvPr>
                  <p:cNvSpPr>
                    <a:spLocks noChangeArrowheads="1"/>
                  </p:cNvSpPr>
                  <p:nvPr/>
                </p:nvSpPr>
                <p:spPr bwMode="auto">
                  <a:xfrm>
                    <a:off x="1641475" y="3960813"/>
                    <a:ext cx="1635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61" name="Freeform 98">
                    <a:extLst>
                      <a:ext uri="{FF2B5EF4-FFF2-40B4-BE49-F238E27FC236}">
                        <a16:creationId xmlns:a16="http://schemas.microsoft.com/office/drawing/2014/main" id="{A34AD8C5-6BDE-4FE3-9953-70336F6A70C2}"/>
                      </a:ext>
                    </a:extLst>
                  </p:cNvPr>
                  <p:cNvSpPr>
                    <a:spLocks/>
                  </p:cNvSpPr>
                  <p:nvPr/>
                </p:nvSpPr>
                <p:spPr bwMode="auto">
                  <a:xfrm>
                    <a:off x="1708150" y="3768725"/>
                    <a:ext cx="304800" cy="36512"/>
                  </a:xfrm>
                  <a:custGeom>
                    <a:avLst/>
                    <a:gdLst>
                      <a:gd name="T0" fmla="*/ 0 w 192"/>
                      <a:gd name="T1" fmla="*/ 0 h 23"/>
                      <a:gd name="T2" fmla="*/ 192 w 192"/>
                      <a:gd name="T3" fmla="*/ 10 h 23"/>
                      <a:gd name="T4" fmla="*/ 188 w 192"/>
                      <a:gd name="T5" fmla="*/ 23 h 23"/>
                      <a:gd name="T6" fmla="*/ 0 w 192"/>
                      <a:gd name="T7" fmla="*/ 0 h 23"/>
                    </a:gdLst>
                    <a:ahLst/>
                    <a:cxnLst>
                      <a:cxn ang="0">
                        <a:pos x="T0" y="T1"/>
                      </a:cxn>
                      <a:cxn ang="0">
                        <a:pos x="T2" y="T3"/>
                      </a:cxn>
                      <a:cxn ang="0">
                        <a:pos x="T4" y="T5"/>
                      </a:cxn>
                      <a:cxn ang="0">
                        <a:pos x="T6" y="T7"/>
                      </a:cxn>
                    </a:cxnLst>
                    <a:rect l="0" t="0" r="r" b="b"/>
                    <a:pathLst>
                      <a:path w="192" h="23">
                        <a:moveTo>
                          <a:pt x="0" y="0"/>
                        </a:moveTo>
                        <a:lnTo>
                          <a:pt x="192" y="10"/>
                        </a:lnTo>
                        <a:lnTo>
                          <a:pt x="188" y="2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62" name="Freeform 99">
                    <a:extLst>
                      <a:ext uri="{FF2B5EF4-FFF2-40B4-BE49-F238E27FC236}">
                        <a16:creationId xmlns:a16="http://schemas.microsoft.com/office/drawing/2014/main" id="{64B997A9-C1D3-41E9-96D2-A7C6C750E1BE}"/>
                      </a:ext>
                    </a:extLst>
                  </p:cNvPr>
                  <p:cNvSpPr>
                    <a:spLocks/>
                  </p:cNvSpPr>
                  <p:nvPr/>
                </p:nvSpPr>
                <p:spPr bwMode="auto">
                  <a:xfrm>
                    <a:off x="1905000" y="3717925"/>
                    <a:ext cx="33338" cy="165100"/>
                  </a:xfrm>
                  <a:custGeom>
                    <a:avLst/>
                    <a:gdLst>
                      <a:gd name="T0" fmla="*/ 13 w 21"/>
                      <a:gd name="T1" fmla="*/ 0 h 104"/>
                      <a:gd name="T2" fmla="*/ 21 w 21"/>
                      <a:gd name="T3" fmla="*/ 104 h 104"/>
                      <a:gd name="T4" fmla="*/ 0 w 21"/>
                      <a:gd name="T5" fmla="*/ 104 h 104"/>
                      <a:gd name="T6" fmla="*/ 13 w 21"/>
                      <a:gd name="T7" fmla="*/ 0 h 104"/>
                    </a:gdLst>
                    <a:ahLst/>
                    <a:cxnLst>
                      <a:cxn ang="0">
                        <a:pos x="T0" y="T1"/>
                      </a:cxn>
                      <a:cxn ang="0">
                        <a:pos x="T2" y="T3"/>
                      </a:cxn>
                      <a:cxn ang="0">
                        <a:pos x="T4" y="T5"/>
                      </a:cxn>
                      <a:cxn ang="0">
                        <a:pos x="T6" y="T7"/>
                      </a:cxn>
                    </a:cxnLst>
                    <a:rect l="0" t="0" r="r" b="b"/>
                    <a:pathLst>
                      <a:path w="21" h="104">
                        <a:moveTo>
                          <a:pt x="13" y="0"/>
                        </a:moveTo>
                        <a:lnTo>
                          <a:pt x="21" y="104"/>
                        </a:lnTo>
                        <a:lnTo>
                          <a:pt x="0" y="104"/>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63" name="Rectangle 100">
                    <a:extLst>
                      <a:ext uri="{FF2B5EF4-FFF2-40B4-BE49-F238E27FC236}">
                        <a16:creationId xmlns:a16="http://schemas.microsoft.com/office/drawing/2014/main" id="{6A391B88-B6E7-4A20-8540-FA6B6EB64CC8}"/>
                      </a:ext>
                    </a:extLst>
                  </p:cNvPr>
                  <p:cNvSpPr>
                    <a:spLocks noChangeArrowheads="1"/>
                  </p:cNvSpPr>
                  <p:nvPr/>
                </p:nvSpPr>
                <p:spPr bwMode="auto">
                  <a:xfrm>
                    <a:off x="2039938" y="3762375"/>
                    <a:ext cx="16827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64" name="Freeform 101">
                    <a:extLst>
                      <a:ext uri="{FF2B5EF4-FFF2-40B4-BE49-F238E27FC236}">
                        <a16:creationId xmlns:a16="http://schemas.microsoft.com/office/drawing/2014/main" id="{1AC665FE-3AD4-4988-8EC4-5A6EFF663570}"/>
                      </a:ext>
                    </a:extLst>
                  </p:cNvPr>
                  <p:cNvSpPr>
                    <a:spLocks/>
                  </p:cNvSpPr>
                  <p:nvPr/>
                </p:nvSpPr>
                <p:spPr bwMode="auto">
                  <a:xfrm>
                    <a:off x="2132013" y="3530600"/>
                    <a:ext cx="68263" cy="474662"/>
                  </a:xfrm>
                  <a:custGeom>
                    <a:avLst/>
                    <a:gdLst>
                      <a:gd name="T0" fmla="*/ 43 w 43"/>
                      <a:gd name="T1" fmla="*/ 298 h 299"/>
                      <a:gd name="T2" fmla="*/ 35 w 43"/>
                      <a:gd name="T3" fmla="*/ 299 h 299"/>
                      <a:gd name="T4" fmla="*/ 0 w 43"/>
                      <a:gd name="T5" fmla="*/ 0 h 299"/>
                      <a:gd name="T6" fmla="*/ 8 w 43"/>
                      <a:gd name="T7" fmla="*/ 0 h 299"/>
                      <a:gd name="T8" fmla="*/ 43 w 43"/>
                      <a:gd name="T9" fmla="*/ 298 h 299"/>
                    </a:gdLst>
                    <a:ahLst/>
                    <a:cxnLst>
                      <a:cxn ang="0">
                        <a:pos x="T0" y="T1"/>
                      </a:cxn>
                      <a:cxn ang="0">
                        <a:pos x="T2" y="T3"/>
                      </a:cxn>
                      <a:cxn ang="0">
                        <a:pos x="T4" y="T5"/>
                      </a:cxn>
                      <a:cxn ang="0">
                        <a:pos x="T6" y="T7"/>
                      </a:cxn>
                      <a:cxn ang="0">
                        <a:pos x="T8" y="T9"/>
                      </a:cxn>
                    </a:cxnLst>
                    <a:rect l="0" t="0" r="r" b="b"/>
                    <a:pathLst>
                      <a:path w="43" h="299">
                        <a:moveTo>
                          <a:pt x="43" y="298"/>
                        </a:moveTo>
                        <a:lnTo>
                          <a:pt x="35" y="299"/>
                        </a:lnTo>
                        <a:lnTo>
                          <a:pt x="0" y="0"/>
                        </a:lnTo>
                        <a:lnTo>
                          <a:pt x="8" y="0"/>
                        </a:lnTo>
                        <a:lnTo>
                          <a:pt x="43" y="2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66" name="Freeform 102">
                    <a:extLst>
                      <a:ext uri="{FF2B5EF4-FFF2-40B4-BE49-F238E27FC236}">
                        <a16:creationId xmlns:a16="http://schemas.microsoft.com/office/drawing/2014/main" id="{0E325CA5-B139-4ECE-8AF6-27E248F9C2CB}"/>
                      </a:ext>
                    </a:extLst>
                  </p:cNvPr>
                  <p:cNvSpPr>
                    <a:spLocks/>
                  </p:cNvSpPr>
                  <p:nvPr/>
                </p:nvSpPr>
                <p:spPr bwMode="auto">
                  <a:xfrm>
                    <a:off x="2090738" y="3622675"/>
                    <a:ext cx="61913" cy="65087"/>
                  </a:xfrm>
                  <a:custGeom>
                    <a:avLst/>
                    <a:gdLst>
                      <a:gd name="T0" fmla="*/ 1 w 39"/>
                      <a:gd name="T1" fmla="*/ 41 h 41"/>
                      <a:gd name="T2" fmla="*/ 0 w 39"/>
                      <a:gd name="T3" fmla="*/ 35 h 41"/>
                      <a:gd name="T4" fmla="*/ 4 w 39"/>
                      <a:gd name="T5" fmla="*/ 28 h 41"/>
                      <a:gd name="T6" fmla="*/ 36 w 39"/>
                      <a:gd name="T7" fmla="*/ 0 h 41"/>
                      <a:gd name="T8" fmla="*/ 39 w 39"/>
                      <a:gd name="T9" fmla="*/ 8 h 41"/>
                      <a:gd name="T10" fmla="*/ 1 w 39"/>
                      <a:gd name="T11" fmla="*/ 41 h 41"/>
                    </a:gdLst>
                    <a:ahLst/>
                    <a:cxnLst>
                      <a:cxn ang="0">
                        <a:pos x="T0" y="T1"/>
                      </a:cxn>
                      <a:cxn ang="0">
                        <a:pos x="T2" y="T3"/>
                      </a:cxn>
                      <a:cxn ang="0">
                        <a:pos x="T4" y="T5"/>
                      </a:cxn>
                      <a:cxn ang="0">
                        <a:pos x="T6" y="T7"/>
                      </a:cxn>
                      <a:cxn ang="0">
                        <a:pos x="T8" y="T9"/>
                      </a:cxn>
                      <a:cxn ang="0">
                        <a:pos x="T10" y="T11"/>
                      </a:cxn>
                    </a:cxnLst>
                    <a:rect l="0" t="0" r="r" b="b"/>
                    <a:pathLst>
                      <a:path w="39" h="41">
                        <a:moveTo>
                          <a:pt x="1" y="41"/>
                        </a:moveTo>
                        <a:lnTo>
                          <a:pt x="0" y="35"/>
                        </a:lnTo>
                        <a:lnTo>
                          <a:pt x="4" y="28"/>
                        </a:lnTo>
                        <a:lnTo>
                          <a:pt x="36" y="0"/>
                        </a:lnTo>
                        <a:lnTo>
                          <a:pt x="39" y="8"/>
                        </a:lnTo>
                        <a:lnTo>
                          <a:pt x="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68" name="Freeform 103">
                    <a:extLst>
                      <a:ext uri="{FF2B5EF4-FFF2-40B4-BE49-F238E27FC236}">
                        <a16:creationId xmlns:a16="http://schemas.microsoft.com/office/drawing/2014/main" id="{A343C3D0-3338-472B-9373-7CDBFE3CCDDD}"/>
                      </a:ext>
                    </a:extLst>
                  </p:cNvPr>
                  <p:cNvSpPr>
                    <a:spLocks/>
                  </p:cNvSpPr>
                  <p:nvPr/>
                </p:nvSpPr>
                <p:spPr bwMode="auto">
                  <a:xfrm>
                    <a:off x="2098675" y="3579813"/>
                    <a:ext cx="57150" cy="60325"/>
                  </a:xfrm>
                  <a:custGeom>
                    <a:avLst/>
                    <a:gdLst>
                      <a:gd name="T0" fmla="*/ 0 w 36"/>
                      <a:gd name="T1" fmla="*/ 0 h 38"/>
                      <a:gd name="T2" fmla="*/ 36 w 36"/>
                      <a:gd name="T3" fmla="*/ 32 h 38"/>
                      <a:gd name="T4" fmla="*/ 31 w 36"/>
                      <a:gd name="T5" fmla="*/ 38 h 38"/>
                      <a:gd name="T6" fmla="*/ 1 w 36"/>
                      <a:gd name="T7" fmla="*/ 12 h 38"/>
                      <a:gd name="T8" fmla="*/ 0 w 36"/>
                      <a:gd name="T9" fmla="*/ 0 h 38"/>
                    </a:gdLst>
                    <a:ahLst/>
                    <a:cxnLst>
                      <a:cxn ang="0">
                        <a:pos x="T0" y="T1"/>
                      </a:cxn>
                      <a:cxn ang="0">
                        <a:pos x="T2" y="T3"/>
                      </a:cxn>
                      <a:cxn ang="0">
                        <a:pos x="T4" y="T5"/>
                      </a:cxn>
                      <a:cxn ang="0">
                        <a:pos x="T6" y="T7"/>
                      </a:cxn>
                      <a:cxn ang="0">
                        <a:pos x="T8" y="T9"/>
                      </a:cxn>
                    </a:cxnLst>
                    <a:rect l="0" t="0" r="r" b="b"/>
                    <a:pathLst>
                      <a:path w="36" h="38">
                        <a:moveTo>
                          <a:pt x="0" y="0"/>
                        </a:moveTo>
                        <a:lnTo>
                          <a:pt x="36" y="32"/>
                        </a:lnTo>
                        <a:lnTo>
                          <a:pt x="31" y="38"/>
                        </a:lnTo>
                        <a:lnTo>
                          <a:pt x="1" y="1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71" name="Freeform 104">
                    <a:extLst>
                      <a:ext uri="{FF2B5EF4-FFF2-40B4-BE49-F238E27FC236}">
                        <a16:creationId xmlns:a16="http://schemas.microsoft.com/office/drawing/2014/main" id="{57ABD44F-1FBF-4E85-95E6-6EFCF774C806}"/>
                      </a:ext>
                    </a:extLst>
                  </p:cNvPr>
                  <p:cNvSpPr>
                    <a:spLocks/>
                  </p:cNvSpPr>
                  <p:nvPr/>
                </p:nvSpPr>
                <p:spPr bwMode="auto">
                  <a:xfrm>
                    <a:off x="2092325" y="3667125"/>
                    <a:ext cx="65088" cy="58737"/>
                  </a:xfrm>
                  <a:custGeom>
                    <a:avLst/>
                    <a:gdLst>
                      <a:gd name="T0" fmla="*/ 0 w 41"/>
                      <a:gd name="T1" fmla="*/ 5 h 37"/>
                      <a:gd name="T2" fmla="*/ 6 w 41"/>
                      <a:gd name="T3" fmla="*/ 0 h 37"/>
                      <a:gd name="T4" fmla="*/ 41 w 41"/>
                      <a:gd name="T5" fmla="*/ 31 h 37"/>
                      <a:gd name="T6" fmla="*/ 37 w 41"/>
                      <a:gd name="T7" fmla="*/ 37 h 37"/>
                      <a:gd name="T8" fmla="*/ 0 w 41"/>
                      <a:gd name="T9" fmla="*/ 5 h 37"/>
                    </a:gdLst>
                    <a:ahLst/>
                    <a:cxnLst>
                      <a:cxn ang="0">
                        <a:pos x="T0" y="T1"/>
                      </a:cxn>
                      <a:cxn ang="0">
                        <a:pos x="T2" y="T3"/>
                      </a:cxn>
                      <a:cxn ang="0">
                        <a:pos x="T4" y="T5"/>
                      </a:cxn>
                      <a:cxn ang="0">
                        <a:pos x="T6" y="T7"/>
                      </a:cxn>
                      <a:cxn ang="0">
                        <a:pos x="T8" y="T9"/>
                      </a:cxn>
                    </a:cxnLst>
                    <a:rect l="0" t="0" r="r" b="b"/>
                    <a:pathLst>
                      <a:path w="41" h="37">
                        <a:moveTo>
                          <a:pt x="0" y="5"/>
                        </a:moveTo>
                        <a:lnTo>
                          <a:pt x="6" y="0"/>
                        </a:lnTo>
                        <a:lnTo>
                          <a:pt x="41" y="31"/>
                        </a:lnTo>
                        <a:lnTo>
                          <a:pt x="37" y="37"/>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73" name="Freeform 105">
                    <a:extLst>
                      <a:ext uri="{FF2B5EF4-FFF2-40B4-BE49-F238E27FC236}">
                        <a16:creationId xmlns:a16="http://schemas.microsoft.com/office/drawing/2014/main" id="{BAAF4E87-3947-4DB6-AF5D-73E877C7E7B1}"/>
                      </a:ext>
                    </a:extLst>
                  </p:cNvPr>
                  <p:cNvSpPr>
                    <a:spLocks/>
                  </p:cNvSpPr>
                  <p:nvPr/>
                </p:nvSpPr>
                <p:spPr bwMode="auto">
                  <a:xfrm>
                    <a:off x="2087563" y="3765550"/>
                    <a:ext cx="65088" cy="60325"/>
                  </a:xfrm>
                  <a:custGeom>
                    <a:avLst/>
                    <a:gdLst>
                      <a:gd name="T0" fmla="*/ 0 w 41"/>
                      <a:gd name="T1" fmla="*/ 6 h 38"/>
                      <a:gd name="T2" fmla="*/ 6 w 41"/>
                      <a:gd name="T3" fmla="*/ 0 h 38"/>
                      <a:gd name="T4" fmla="*/ 41 w 41"/>
                      <a:gd name="T5" fmla="*/ 32 h 38"/>
                      <a:gd name="T6" fmla="*/ 37 w 41"/>
                      <a:gd name="T7" fmla="*/ 38 h 38"/>
                      <a:gd name="T8" fmla="*/ 0 w 41"/>
                      <a:gd name="T9" fmla="*/ 6 h 38"/>
                    </a:gdLst>
                    <a:ahLst/>
                    <a:cxnLst>
                      <a:cxn ang="0">
                        <a:pos x="T0" y="T1"/>
                      </a:cxn>
                      <a:cxn ang="0">
                        <a:pos x="T2" y="T3"/>
                      </a:cxn>
                      <a:cxn ang="0">
                        <a:pos x="T4" y="T5"/>
                      </a:cxn>
                      <a:cxn ang="0">
                        <a:pos x="T6" y="T7"/>
                      </a:cxn>
                      <a:cxn ang="0">
                        <a:pos x="T8" y="T9"/>
                      </a:cxn>
                    </a:cxnLst>
                    <a:rect l="0" t="0" r="r" b="b"/>
                    <a:pathLst>
                      <a:path w="41" h="38">
                        <a:moveTo>
                          <a:pt x="0" y="6"/>
                        </a:moveTo>
                        <a:lnTo>
                          <a:pt x="6" y="0"/>
                        </a:lnTo>
                        <a:lnTo>
                          <a:pt x="41" y="32"/>
                        </a:lnTo>
                        <a:lnTo>
                          <a:pt x="37" y="38"/>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75" name="Freeform 106">
                    <a:extLst>
                      <a:ext uri="{FF2B5EF4-FFF2-40B4-BE49-F238E27FC236}">
                        <a16:creationId xmlns:a16="http://schemas.microsoft.com/office/drawing/2014/main" id="{F0CFB82A-729A-4ED8-B89A-1C046C243AF2}"/>
                      </a:ext>
                    </a:extLst>
                  </p:cNvPr>
                  <p:cNvSpPr>
                    <a:spLocks/>
                  </p:cNvSpPr>
                  <p:nvPr/>
                </p:nvSpPr>
                <p:spPr bwMode="auto">
                  <a:xfrm>
                    <a:off x="2081213" y="3883025"/>
                    <a:ext cx="65088" cy="58737"/>
                  </a:xfrm>
                  <a:custGeom>
                    <a:avLst/>
                    <a:gdLst>
                      <a:gd name="T0" fmla="*/ 0 w 41"/>
                      <a:gd name="T1" fmla="*/ 5 h 37"/>
                      <a:gd name="T2" fmla="*/ 6 w 41"/>
                      <a:gd name="T3" fmla="*/ 0 h 37"/>
                      <a:gd name="T4" fmla="*/ 41 w 41"/>
                      <a:gd name="T5" fmla="*/ 31 h 37"/>
                      <a:gd name="T6" fmla="*/ 37 w 41"/>
                      <a:gd name="T7" fmla="*/ 37 h 37"/>
                      <a:gd name="T8" fmla="*/ 0 w 41"/>
                      <a:gd name="T9" fmla="*/ 5 h 37"/>
                    </a:gdLst>
                    <a:ahLst/>
                    <a:cxnLst>
                      <a:cxn ang="0">
                        <a:pos x="T0" y="T1"/>
                      </a:cxn>
                      <a:cxn ang="0">
                        <a:pos x="T2" y="T3"/>
                      </a:cxn>
                      <a:cxn ang="0">
                        <a:pos x="T4" y="T5"/>
                      </a:cxn>
                      <a:cxn ang="0">
                        <a:pos x="T6" y="T7"/>
                      </a:cxn>
                      <a:cxn ang="0">
                        <a:pos x="T8" y="T9"/>
                      </a:cxn>
                    </a:cxnLst>
                    <a:rect l="0" t="0" r="r" b="b"/>
                    <a:pathLst>
                      <a:path w="41" h="37">
                        <a:moveTo>
                          <a:pt x="0" y="5"/>
                        </a:moveTo>
                        <a:lnTo>
                          <a:pt x="6" y="0"/>
                        </a:lnTo>
                        <a:lnTo>
                          <a:pt x="41" y="31"/>
                        </a:lnTo>
                        <a:lnTo>
                          <a:pt x="37" y="37"/>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76" name="Freeform 107">
                    <a:extLst>
                      <a:ext uri="{FF2B5EF4-FFF2-40B4-BE49-F238E27FC236}">
                        <a16:creationId xmlns:a16="http://schemas.microsoft.com/office/drawing/2014/main" id="{3B7296ED-BEB7-4B2E-ADEA-D111810BF962}"/>
                      </a:ext>
                    </a:extLst>
                  </p:cNvPr>
                  <p:cNvSpPr>
                    <a:spLocks/>
                  </p:cNvSpPr>
                  <p:nvPr/>
                </p:nvSpPr>
                <p:spPr bwMode="auto">
                  <a:xfrm>
                    <a:off x="2089150" y="3716338"/>
                    <a:ext cx="73025" cy="65087"/>
                  </a:xfrm>
                  <a:custGeom>
                    <a:avLst/>
                    <a:gdLst>
                      <a:gd name="T0" fmla="*/ 5 w 46"/>
                      <a:gd name="T1" fmla="*/ 41 h 41"/>
                      <a:gd name="T2" fmla="*/ 0 w 46"/>
                      <a:gd name="T3" fmla="*/ 35 h 41"/>
                      <a:gd name="T4" fmla="*/ 40 w 46"/>
                      <a:gd name="T5" fmla="*/ 0 h 41"/>
                      <a:gd name="T6" fmla="*/ 46 w 46"/>
                      <a:gd name="T7" fmla="*/ 7 h 41"/>
                      <a:gd name="T8" fmla="*/ 5 w 46"/>
                      <a:gd name="T9" fmla="*/ 41 h 41"/>
                    </a:gdLst>
                    <a:ahLst/>
                    <a:cxnLst>
                      <a:cxn ang="0">
                        <a:pos x="T0" y="T1"/>
                      </a:cxn>
                      <a:cxn ang="0">
                        <a:pos x="T2" y="T3"/>
                      </a:cxn>
                      <a:cxn ang="0">
                        <a:pos x="T4" y="T5"/>
                      </a:cxn>
                      <a:cxn ang="0">
                        <a:pos x="T6" y="T7"/>
                      </a:cxn>
                      <a:cxn ang="0">
                        <a:pos x="T8" y="T9"/>
                      </a:cxn>
                    </a:cxnLst>
                    <a:rect l="0" t="0" r="r" b="b"/>
                    <a:pathLst>
                      <a:path w="46" h="41">
                        <a:moveTo>
                          <a:pt x="5" y="41"/>
                        </a:moveTo>
                        <a:lnTo>
                          <a:pt x="0" y="35"/>
                        </a:lnTo>
                        <a:lnTo>
                          <a:pt x="40" y="0"/>
                        </a:lnTo>
                        <a:lnTo>
                          <a:pt x="46" y="7"/>
                        </a:lnTo>
                        <a:lnTo>
                          <a:pt x="5"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77" name="Freeform 108">
                    <a:extLst>
                      <a:ext uri="{FF2B5EF4-FFF2-40B4-BE49-F238E27FC236}">
                        <a16:creationId xmlns:a16="http://schemas.microsoft.com/office/drawing/2014/main" id="{377ECBA3-EBB3-4F69-AD32-391B08B4D3EA}"/>
                      </a:ext>
                    </a:extLst>
                  </p:cNvPr>
                  <p:cNvSpPr>
                    <a:spLocks/>
                  </p:cNvSpPr>
                  <p:nvPr/>
                </p:nvSpPr>
                <p:spPr bwMode="auto">
                  <a:xfrm>
                    <a:off x="2076450" y="3805238"/>
                    <a:ext cx="96838" cy="85725"/>
                  </a:xfrm>
                  <a:custGeom>
                    <a:avLst/>
                    <a:gdLst>
                      <a:gd name="T0" fmla="*/ 6 w 61"/>
                      <a:gd name="T1" fmla="*/ 54 h 54"/>
                      <a:gd name="T2" fmla="*/ 0 w 61"/>
                      <a:gd name="T3" fmla="*/ 49 h 54"/>
                      <a:gd name="T4" fmla="*/ 55 w 61"/>
                      <a:gd name="T5" fmla="*/ 0 h 54"/>
                      <a:gd name="T6" fmla="*/ 61 w 61"/>
                      <a:gd name="T7" fmla="*/ 7 h 54"/>
                      <a:gd name="T8" fmla="*/ 6 w 61"/>
                      <a:gd name="T9" fmla="*/ 54 h 54"/>
                    </a:gdLst>
                    <a:ahLst/>
                    <a:cxnLst>
                      <a:cxn ang="0">
                        <a:pos x="T0" y="T1"/>
                      </a:cxn>
                      <a:cxn ang="0">
                        <a:pos x="T2" y="T3"/>
                      </a:cxn>
                      <a:cxn ang="0">
                        <a:pos x="T4" y="T5"/>
                      </a:cxn>
                      <a:cxn ang="0">
                        <a:pos x="T6" y="T7"/>
                      </a:cxn>
                      <a:cxn ang="0">
                        <a:pos x="T8" y="T9"/>
                      </a:cxn>
                    </a:cxnLst>
                    <a:rect l="0" t="0" r="r" b="b"/>
                    <a:pathLst>
                      <a:path w="61" h="54">
                        <a:moveTo>
                          <a:pt x="6" y="54"/>
                        </a:moveTo>
                        <a:lnTo>
                          <a:pt x="0" y="49"/>
                        </a:lnTo>
                        <a:lnTo>
                          <a:pt x="55" y="0"/>
                        </a:lnTo>
                        <a:lnTo>
                          <a:pt x="61" y="7"/>
                        </a:lnTo>
                        <a:lnTo>
                          <a:pt x="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78" name="Freeform 109">
                    <a:extLst>
                      <a:ext uri="{FF2B5EF4-FFF2-40B4-BE49-F238E27FC236}">
                        <a16:creationId xmlns:a16="http://schemas.microsoft.com/office/drawing/2014/main" id="{3C26DDE1-33E5-45F2-9A67-707D47670113}"/>
                      </a:ext>
                    </a:extLst>
                  </p:cNvPr>
                  <p:cNvSpPr>
                    <a:spLocks/>
                  </p:cNvSpPr>
                  <p:nvPr/>
                </p:nvSpPr>
                <p:spPr bwMode="auto">
                  <a:xfrm>
                    <a:off x="2068513" y="3910013"/>
                    <a:ext cx="115888" cy="101600"/>
                  </a:xfrm>
                  <a:custGeom>
                    <a:avLst/>
                    <a:gdLst>
                      <a:gd name="T0" fmla="*/ 6 w 73"/>
                      <a:gd name="T1" fmla="*/ 64 h 64"/>
                      <a:gd name="T2" fmla="*/ 0 w 73"/>
                      <a:gd name="T3" fmla="*/ 58 h 64"/>
                      <a:gd name="T4" fmla="*/ 68 w 73"/>
                      <a:gd name="T5" fmla="*/ 0 h 64"/>
                      <a:gd name="T6" fmla="*/ 73 w 73"/>
                      <a:gd name="T7" fmla="*/ 5 h 64"/>
                      <a:gd name="T8" fmla="*/ 6 w 73"/>
                      <a:gd name="T9" fmla="*/ 64 h 64"/>
                    </a:gdLst>
                    <a:ahLst/>
                    <a:cxnLst>
                      <a:cxn ang="0">
                        <a:pos x="T0" y="T1"/>
                      </a:cxn>
                      <a:cxn ang="0">
                        <a:pos x="T2" y="T3"/>
                      </a:cxn>
                      <a:cxn ang="0">
                        <a:pos x="T4" y="T5"/>
                      </a:cxn>
                      <a:cxn ang="0">
                        <a:pos x="T6" y="T7"/>
                      </a:cxn>
                      <a:cxn ang="0">
                        <a:pos x="T8" y="T9"/>
                      </a:cxn>
                    </a:cxnLst>
                    <a:rect l="0" t="0" r="r" b="b"/>
                    <a:pathLst>
                      <a:path w="73" h="64">
                        <a:moveTo>
                          <a:pt x="6" y="64"/>
                        </a:moveTo>
                        <a:lnTo>
                          <a:pt x="0" y="58"/>
                        </a:lnTo>
                        <a:lnTo>
                          <a:pt x="68" y="0"/>
                        </a:lnTo>
                        <a:lnTo>
                          <a:pt x="73" y="5"/>
                        </a:lnTo>
                        <a:lnTo>
                          <a:pt x="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79" name="Freeform 110">
                    <a:extLst>
                      <a:ext uri="{FF2B5EF4-FFF2-40B4-BE49-F238E27FC236}">
                        <a16:creationId xmlns:a16="http://schemas.microsoft.com/office/drawing/2014/main" id="{08EC1930-A892-4164-ACDC-CB3641934914}"/>
                      </a:ext>
                    </a:extLst>
                  </p:cNvPr>
                  <p:cNvSpPr>
                    <a:spLocks/>
                  </p:cNvSpPr>
                  <p:nvPr/>
                </p:nvSpPr>
                <p:spPr bwMode="auto">
                  <a:xfrm>
                    <a:off x="2062163" y="3529013"/>
                    <a:ext cx="47625" cy="476250"/>
                  </a:xfrm>
                  <a:custGeom>
                    <a:avLst/>
                    <a:gdLst>
                      <a:gd name="T0" fmla="*/ 0 w 30"/>
                      <a:gd name="T1" fmla="*/ 299 h 300"/>
                      <a:gd name="T2" fmla="*/ 8 w 30"/>
                      <a:gd name="T3" fmla="*/ 300 h 300"/>
                      <a:gd name="T4" fmla="*/ 30 w 30"/>
                      <a:gd name="T5" fmla="*/ 0 h 300"/>
                      <a:gd name="T6" fmla="*/ 22 w 30"/>
                      <a:gd name="T7" fmla="*/ 0 h 300"/>
                      <a:gd name="T8" fmla="*/ 0 w 30"/>
                      <a:gd name="T9" fmla="*/ 299 h 300"/>
                    </a:gdLst>
                    <a:ahLst/>
                    <a:cxnLst>
                      <a:cxn ang="0">
                        <a:pos x="T0" y="T1"/>
                      </a:cxn>
                      <a:cxn ang="0">
                        <a:pos x="T2" y="T3"/>
                      </a:cxn>
                      <a:cxn ang="0">
                        <a:pos x="T4" y="T5"/>
                      </a:cxn>
                      <a:cxn ang="0">
                        <a:pos x="T6" y="T7"/>
                      </a:cxn>
                      <a:cxn ang="0">
                        <a:pos x="T8" y="T9"/>
                      </a:cxn>
                    </a:cxnLst>
                    <a:rect l="0" t="0" r="r" b="b"/>
                    <a:pathLst>
                      <a:path w="30" h="300">
                        <a:moveTo>
                          <a:pt x="0" y="299"/>
                        </a:moveTo>
                        <a:lnTo>
                          <a:pt x="8" y="300"/>
                        </a:lnTo>
                        <a:lnTo>
                          <a:pt x="30" y="0"/>
                        </a:lnTo>
                        <a:lnTo>
                          <a:pt x="22" y="0"/>
                        </a:lnTo>
                        <a:lnTo>
                          <a:pt x="0"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80" name="Oval 111">
                    <a:extLst>
                      <a:ext uri="{FF2B5EF4-FFF2-40B4-BE49-F238E27FC236}">
                        <a16:creationId xmlns:a16="http://schemas.microsoft.com/office/drawing/2014/main" id="{1528D419-8CAC-4CA0-8896-789EAEE1A4CF}"/>
                      </a:ext>
                    </a:extLst>
                  </p:cNvPr>
                  <p:cNvSpPr>
                    <a:spLocks noChangeArrowheads="1"/>
                  </p:cNvSpPr>
                  <p:nvPr/>
                </p:nvSpPr>
                <p:spPr bwMode="auto">
                  <a:xfrm>
                    <a:off x="2093913" y="3502025"/>
                    <a:ext cx="52388" cy="523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81" name="Freeform 112">
                    <a:extLst>
                      <a:ext uri="{FF2B5EF4-FFF2-40B4-BE49-F238E27FC236}">
                        <a16:creationId xmlns:a16="http://schemas.microsoft.com/office/drawing/2014/main" id="{43104172-3A4D-4062-AD3A-427C938F3C5E}"/>
                      </a:ext>
                    </a:extLst>
                  </p:cNvPr>
                  <p:cNvSpPr>
                    <a:spLocks noEditPoints="1"/>
                  </p:cNvSpPr>
                  <p:nvPr/>
                </p:nvSpPr>
                <p:spPr bwMode="auto">
                  <a:xfrm>
                    <a:off x="3981450" y="3427413"/>
                    <a:ext cx="303213" cy="336550"/>
                  </a:xfrm>
                  <a:custGeom>
                    <a:avLst/>
                    <a:gdLst>
                      <a:gd name="T0" fmla="*/ 148 w 242"/>
                      <a:gd name="T1" fmla="*/ 95 h 269"/>
                      <a:gd name="T2" fmla="*/ 123 w 242"/>
                      <a:gd name="T3" fmla="*/ 0 h 269"/>
                      <a:gd name="T4" fmla="*/ 68 w 242"/>
                      <a:gd name="T5" fmla="*/ 125 h 269"/>
                      <a:gd name="T6" fmla="*/ 94 w 242"/>
                      <a:gd name="T7" fmla="*/ 157 h 269"/>
                      <a:gd name="T8" fmla="*/ 26 w 242"/>
                      <a:gd name="T9" fmla="*/ 125 h 269"/>
                      <a:gd name="T10" fmla="*/ 104 w 242"/>
                      <a:gd name="T11" fmla="*/ 269 h 269"/>
                      <a:gd name="T12" fmla="*/ 148 w 242"/>
                      <a:gd name="T13" fmla="*/ 95 h 269"/>
                      <a:gd name="T14" fmla="*/ 92 w 242"/>
                      <a:gd name="T15" fmla="*/ 227 h 269"/>
                      <a:gd name="T16" fmla="*/ 111 w 242"/>
                      <a:gd name="T17" fmla="*/ 144 h 269"/>
                      <a:gd name="T18" fmla="*/ 92 w 242"/>
                      <a:gd name="T19" fmla="*/ 22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69">
                        <a:moveTo>
                          <a:pt x="148" y="95"/>
                        </a:moveTo>
                        <a:cubicBezTo>
                          <a:pt x="128" y="85"/>
                          <a:pt x="86" y="52"/>
                          <a:pt x="123" y="0"/>
                        </a:cubicBezTo>
                        <a:cubicBezTo>
                          <a:pt x="80" y="32"/>
                          <a:pt x="30" y="66"/>
                          <a:pt x="68" y="125"/>
                        </a:cubicBezTo>
                        <a:cubicBezTo>
                          <a:pt x="74" y="135"/>
                          <a:pt x="83" y="146"/>
                          <a:pt x="94" y="157"/>
                        </a:cubicBezTo>
                        <a:cubicBezTo>
                          <a:pt x="106" y="168"/>
                          <a:pt x="40" y="187"/>
                          <a:pt x="26" y="125"/>
                        </a:cubicBezTo>
                        <a:cubicBezTo>
                          <a:pt x="0" y="192"/>
                          <a:pt x="24" y="269"/>
                          <a:pt x="104" y="269"/>
                        </a:cubicBezTo>
                        <a:cubicBezTo>
                          <a:pt x="208" y="264"/>
                          <a:pt x="242" y="145"/>
                          <a:pt x="148" y="95"/>
                        </a:cubicBezTo>
                        <a:close/>
                        <a:moveTo>
                          <a:pt x="92" y="227"/>
                        </a:moveTo>
                        <a:cubicBezTo>
                          <a:pt x="76" y="204"/>
                          <a:pt x="153" y="175"/>
                          <a:pt x="111" y="144"/>
                        </a:cubicBezTo>
                        <a:cubicBezTo>
                          <a:pt x="206" y="166"/>
                          <a:pt x="119" y="269"/>
                          <a:pt x="92"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82" name="Rectangle 113">
                    <a:extLst>
                      <a:ext uri="{FF2B5EF4-FFF2-40B4-BE49-F238E27FC236}">
                        <a16:creationId xmlns:a16="http://schemas.microsoft.com/office/drawing/2014/main" id="{D9746EF6-1083-4EF0-9526-C295385AC520}"/>
                      </a:ext>
                    </a:extLst>
                  </p:cNvPr>
                  <p:cNvSpPr>
                    <a:spLocks noChangeArrowheads="1"/>
                  </p:cNvSpPr>
                  <p:nvPr/>
                </p:nvSpPr>
                <p:spPr bwMode="auto">
                  <a:xfrm>
                    <a:off x="4113213" y="3783013"/>
                    <a:ext cx="30163" cy="474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83" name="Rectangle 114">
                    <a:extLst>
                      <a:ext uri="{FF2B5EF4-FFF2-40B4-BE49-F238E27FC236}">
                        <a16:creationId xmlns:a16="http://schemas.microsoft.com/office/drawing/2014/main" id="{F0CE254A-4DC2-4257-BCC7-776D4139E524}"/>
                      </a:ext>
                    </a:extLst>
                  </p:cNvPr>
                  <p:cNvSpPr>
                    <a:spLocks noChangeArrowheads="1"/>
                  </p:cNvSpPr>
                  <p:nvPr/>
                </p:nvSpPr>
                <p:spPr bwMode="auto">
                  <a:xfrm>
                    <a:off x="4121150" y="4071938"/>
                    <a:ext cx="112713" cy="166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84" name="Freeform 115">
                    <a:extLst>
                      <a:ext uri="{FF2B5EF4-FFF2-40B4-BE49-F238E27FC236}">
                        <a16:creationId xmlns:a16="http://schemas.microsoft.com/office/drawing/2014/main" id="{5BA8C714-14E8-407F-9252-43A989BD3684}"/>
                      </a:ext>
                    </a:extLst>
                  </p:cNvPr>
                  <p:cNvSpPr>
                    <a:spLocks noEditPoints="1"/>
                  </p:cNvSpPr>
                  <p:nvPr/>
                </p:nvSpPr>
                <p:spPr bwMode="auto">
                  <a:xfrm>
                    <a:off x="2247900" y="3619500"/>
                    <a:ext cx="225425" cy="249237"/>
                  </a:xfrm>
                  <a:custGeom>
                    <a:avLst/>
                    <a:gdLst>
                      <a:gd name="T0" fmla="*/ 109 w 179"/>
                      <a:gd name="T1" fmla="*/ 70 h 198"/>
                      <a:gd name="T2" fmla="*/ 91 w 179"/>
                      <a:gd name="T3" fmla="*/ 0 h 198"/>
                      <a:gd name="T4" fmla="*/ 51 w 179"/>
                      <a:gd name="T5" fmla="*/ 92 h 198"/>
                      <a:gd name="T6" fmla="*/ 70 w 179"/>
                      <a:gd name="T7" fmla="*/ 115 h 198"/>
                      <a:gd name="T8" fmla="*/ 20 w 179"/>
                      <a:gd name="T9" fmla="*/ 92 h 198"/>
                      <a:gd name="T10" fmla="*/ 77 w 179"/>
                      <a:gd name="T11" fmla="*/ 198 h 198"/>
                      <a:gd name="T12" fmla="*/ 109 w 179"/>
                      <a:gd name="T13" fmla="*/ 70 h 198"/>
                      <a:gd name="T14" fmla="*/ 68 w 179"/>
                      <a:gd name="T15" fmla="*/ 167 h 198"/>
                      <a:gd name="T16" fmla="*/ 83 w 179"/>
                      <a:gd name="T17" fmla="*/ 106 h 198"/>
                      <a:gd name="T18" fmla="*/ 68 w 179"/>
                      <a:gd name="T19" fmla="*/ 16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98">
                        <a:moveTo>
                          <a:pt x="109" y="70"/>
                        </a:moveTo>
                        <a:cubicBezTo>
                          <a:pt x="94" y="62"/>
                          <a:pt x="64" y="38"/>
                          <a:pt x="91" y="0"/>
                        </a:cubicBezTo>
                        <a:cubicBezTo>
                          <a:pt x="59" y="23"/>
                          <a:pt x="23" y="49"/>
                          <a:pt x="51" y="92"/>
                        </a:cubicBezTo>
                        <a:cubicBezTo>
                          <a:pt x="55" y="99"/>
                          <a:pt x="61" y="107"/>
                          <a:pt x="70" y="115"/>
                        </a:cubicBezTo>
                        <a:cubicBezTo>
                          <a:pt x="79" y="123"/>
                          <a:pt x="30" y="138"/>
                          <a:pt x="20" y="92"/>
                        </a:cubicBezTo>
                        <a:cubicBezTo>
                          <a:pt x="0" y="141"/>
                          <a:pt x="18" y="198"/>
                          <a:pt x="77" y="198"/>
                        </a:cubicBezTo>
                        <a:cubicBezTo>
                          <a:pt x="154" y="194"/>
                          <a:pt x="179" y="106"/>
                          <a:pt x="109" y="70"/>
                        </a:cubicBezTo>
                        <a:close/>
                        <a:moveTo>
                          <a:pt x="68" y="167"/>
                        </a:moveTo>
                        <a:cubicBezTo>
                          <a:pt x="57" y="150"/>
                          <a:pt x="113" y="129"/>
                          <a:pt x="83" y="106"/>
                        </a:cubicBezTo>
                        <a:cubicBezTo>
                          <a:pt x="152" y="122"/>
                          <a:pt x="88" y="198"/>
                          <a:pt x="68"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85" name="Rectangle 116">
                    <a:extLst>
                      <a:ext uri="{FF2B5EF4-FFF2-40B4-BE49-F238E27FC236}">
                        <a16:creationId xmlns:a16="http://schemas.microsoft.com/office/drawing/2014/main" id="{48623F09-0E8F-461A-9C52-D530989C86E1}"/>
                      </a:ext>
                    </a:extLst>
                  </p:cNvPr>
                  <p:cNvSpPr>
                    <a:spLocks noChangeArrowheads="1"/>
                  </p:cNvSpPr>
                  <p:nvPr/>
                </p:nvSpPr>
                <p:spPr bwMode="auto">
                  <a:xfrm>
                    <a:off x="2346325" y="3883025"/>
                    <a:ext cx="22225" cy="3492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86" name="Rectangle 117">
                    <a:extLst>
                      <a:ext uri="{FF2B5EF4-FFF2-40B4-BE49-F238E27FC236}">
                        <a16:creationId xmlns:a16="http://schemas.microsoft.com/office/drawing/2014/main" id="{6309826B-AE61-4215-B555-6E1F0FF2724C}"/>
                      </a:ext>
                    </a:extLst>
                  </p:cNvPr>
                  <p:cNvSpPr>
                    <a:spLocks noChangeArrowheads="1"/>
                  </p:cNvSpPr>
                  <p:nvPr/>
                </p:nvSpPr>
                <p:spPr bwMode="auto">
                  <a:xfrm>
                    <a:off x="2352675" y="4094163"/>
                    <a:ext cx="80963" cy="1222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grpSp>
      <p:sp>
        <p:nvSpPr>
          <p:cNvPr id="9293" name="矩形 9292">
            <a:extLst>
              <a:ext uri="{FF2B5EF4-FFF2-40B4-BE49-F238E27FC236}">
                <a16:creationId xmlns:a16="http://schemas.microsoft.com/office/drawing/2014/main" id="{FF5DC35F-5774-4F48-8B54-B38867F12B1E}"/>
              </a:ext>
            </a:extLst>
          </p:cNvPr>
          <p:cNvSpPr/>
          <p:nvPr/>
        </p:nvSpPr>
        <p:spPr>
          <a:xfrm>
            <a:off x="7767612" y="2467893"/>
            <a:ext cx="1210588" cy="400110"/>
          </a:xfrm>
          <a:prstGeom prst="rect">
            <a:avLst/>
          </a:prstGeom>
        </p:spPr>
        <p:txBody>
          <a:bodyPr wrap="none">
            <a:spAutoFit/>
          </a:bodyPr>
          <a:lstStyle/>
          <a:p>
            <a:pPr algn="just"/>
            <a:r>
              <a:rPr lang="zh-CN" altLang="en-US" sz="2000" b="1">
                <a:solidFill>
                  <a:srgbClr val="17880E"/>
                </a:solidFill>
                <a:cs typeface="+mn-ea"/>
                <a:sym typeface="+mn-lt"/>
              </a:rPr>
              <a:t>空气污染</a:t>
            </a:r>
            <a:endParaRPr lang="en-US" altLang="zh-CN" sz="2000" b="1">
              <a:solidFill>
                <a:srgbClr val="17880E"/>
              </a:solidFill>
              <a:cs typeface="+mn-ea"/>
              <a:sym typeface="+mn-lt"/>
            </a:endParaRPr>
          </a:p>
        </p:txBody>
      </p:sp>
      <p:cxnSp>
        <p:nvCxnSpPr>
          <p:cNvPr id="146" name="直接连接符 145">
            <a:extLst>
              <a:ext uri="{FF2B5EF4-FFF2-40B4-BE49-F238E27FC236}">
                <a16:creationId xmlns:a16="http://schemas.microsoft.com/office/drawing/2014/main" id="{FD8D0F5F-E740-4677-A261-2EC3B9570393}"/>
              </a:ext>
            </a:extLst>
          </p:cNvPr>
          <p:cNvCxnSpPr>
            <a:cxnSpLocks/>
          </p:cNvCxnSpPr>
          <p:nvPr/>
        </p:nvCxnSpPr>
        <p:spPr>
          <a:xfrm>
            <a:off x="7990393" y="2911362"/>
            <a:ext cx="729788" cy="0"/>
          </a:xfrm>
          <a:prstGeom prst="line">
            <a:avLst/>
          </a:prstGeom>
          <a:ln w="41275">
            <a:solidFill>
              <a:srgbClr val="17880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1513996"/>
      </p:ext>
    </p:extLst>
  </p:cSld>
  <p:clrMapOvr>
    <a:masterClrMapping/>
  </p:clrMapOvr>
  <mc:AlternateContent xmlns:mc="http://schemas.openxmlformats.org/markup-compatibility/2006" xmlns:p14="http://schemas.microsoft.com/office/powerpoint/2010/main">
    <mc:Choice Requires="p14">
      <p:transition spd="slow" p14:dur="1600" advTm="5340">
        <p:blinds dir="vert"/>
      </p:transition>
    </mc:Choice>
    <mc:Fallback xmlns="" xmlns:a16="http://schemas.microsoft.com/office/drawing/2014/main" xmlns:a14="http://schemas.microsoft.com/office/drawing/2010/main">
      <p:transition spd="slow" advTm="5340">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2BC6240-8BC9-4C45-AA38-5082CEA704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600700"/>
            <a:ext cx="12192000" cy="1257300"/>
          </a:xfrm>
          <a:prstGeom prst="rect">
            <a:avLst/>
          </a:prstGeom>
        </p:spPr>
      </p:pic>
      <p:pic>
        <p:nvPicPr>
          <p:cNvPr id="8" name="图片 7">
            <a:extLst>
              <a:ext uri="{FF2B5EF4-FFF2-40B4-BE49-F238E27FC236}">
                <a16:creationId xmlns:a16="http://schemas.microsoft.com/office/drawing/2014/main" id="{3294AA0E-12DA-452C-B2A4-EA42E46216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10550" y="0"/>
            <a:ext cx="3923392" cy="1943100"/>
          </a:xfrm>
          <a:prstGeom prst="rect">
            <a:avLst/>
          </a:prstGeom>
        </p:spPr>
      </p:pic>
      <p:pic>
        <p:nvPicPr>
          <p:cNvPr id="12" name="图片 11">
            <a:extLst>
              <a:ext uri="{FF2B5EF4-FFF2-40B4-BE49-F238E27FC236}">
                <a16:creationId xmlns:a16="http://schemas.microsoft.com/office/drawing/2014/main" id="{373C8907-59B9-4994-84AA-2E72178829A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21555" y="1066800"/>
            <a:ext cx="542925" cy="561975"/>
          </a:xfrm>
          <a:prstGeom prst="rect">
            <a:avLst/>
          </a:prstGeom>
        </p:spPr>
      </p:pic>
      <p:pic>
        <p:nvPicPr>
          <p:cNvPr id="14" name="图片 13">
            <a:extLst>
              <a:ext uri="{FF2B5EF4-FFF2-40B4-BE49-F238E27FC236}">
                <a16:creationId xmlns:a16="http://schemas.microsoft.com/office/drawing/2014/main" id="{8D59D8B6-CB7F-4E26-8B79-1E6BBC6582A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881299" y="266700"/>
            <a:ext cx="895350" cy="923925"/>
          </a:xfrm>
          <a:prstGeom prst="rect">
            <a:avLst/>
          </a:prstGeom>
        </p:spPr>
      </p:pic>
      <p:grpSp>
        <p:nvGrpSpPr>
          <p:cNvPr id="4" name="组合 3">
            <a:extLst>
              <a:ext uri="{FF2B5EF4-FFF2-40B4-BE49-F238E27FC236}">
                <a16:creationId xmlns:a16="http://schemas.microsoft.com/office/drawing/2014/main" id="{E06FCB1C-3AF4-4442-94A0-4E68EBC108FE}"/>
              </a:ext>
            </a:extLst>
          </p:cNvPr>
          <p:cNvGrpSpPr/>
          <p:nvPr/>
        </p:nvGrpSpPr>
        <p:grpSpPr>
          <a:xfrm>
            <a:off x="4667250" y="1115118"/>
            <a:ext cx="5505450" cy="4336997"/>
            <a:chOff x="4667250" y="1115118"/>
            <a:chExt cx="5505450" cy="4336997"/>
          </a:xfrm>
        </p:grpSpPr>
        <p:sp>
          <p:nvSpPr>
            <p:cNvPr id="2" name="矩形: 圆角 1">
              <a:extLst>
                <a:ext uri="{FF2B5EF4-FFF2-40B4-BE49-F238E27FC236}">
                  <a16:creationId xmlns:a16="http://schemas.microsoft.com/office/drawing/2014/main" id="{C4F82447-F76D-4869-AD14-6CBC71AEE416}"/>
                </a:ext>
              </a:extLst>
            </p:cNvPr>
            <p:cNvSpPr/>
            <p:nvPr/>
          </p:nvSpPr>
          <p:spPr>
            <a:xfrm>
              <a:off x="4667250" y="2946400"/>
              <a:ext cx="5505450" cy="2505715"/>
            </a:xfrm>
            <a:prstGeom prst="roundRect">
              <a:avLst/>
            </a:prstGeom>
            <a:noFill/>
            <a:ln w="38100">
              <a:solidFill>
                <a:srgbClr val="137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片 18">
              <a:extLst>
                <a:ext uri="{FF2B5EF4-FFF2-40B4-BE49-F238E27FC236}">
                  <a16:creationId xmlns:a16="http://schemas.microsoft.com/office/drawing/2014/main" id="{9526718C-D2D9-4AF5-94FB-388631474A0C}"/>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327431" y="1115118"/>
              <a:ext cx="4185088" cy="2293867"/>
            </a:xfrm>
            <a:prstGeom prst="rect">
              <a:avLst/>
            </a:prstGeom>
          </p:spPr>
        </p:pic>
      </p:grpSp>
      <p:pic>
        <p:nvPicPr>
          <p:cNvPr id="15" name="图片 14">
            <a:extLst>
              <a:ext uri="{FF2B5EF4-FFF2-40B4-BE49-F238E27FC236}">
                <a16:creationId xmlns:a16="http://schemas.microsoft.com/office/drawing/2014/main" id="{6BED6E4C-C1D1-4865-A408-B8F8F13F2C15}"/>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39817" y="1901946"/>
            <a:ext cx="4013133" cy="4431375"/>
          </a:xfrm>
          <a:prstGeom prst="rect">
            <a:avLst/>
          </a:prstGeom>
        </p:spPr>
      </p:pic>
      <p:sp>
        <p:nvSpPr>
          <p:cNvPr id="21" name="文本框 20">
            <a:extLst>
              <a:ext uri="{FF2B5EF4-FFF2-40B4-BE49-F238E27FC236}">
                <a16:creationId xmlns:a16="http://schemas.microsoft.com/office/drawing/2014/main" id="{52539B69-C42C-4D34-99C5-BC133C8344A7}"/>
              </a:ext>
            </a:extLst>
          </p:cNvPr>
          <p:cNvSpPr txBox="1"/>
          <p:nvPr/>
        </p:nvSpPr>
        <p:spPr>
          <a:xfrm>
            <a:off x="4725306" y="3601055"/>
            <a:ext cx="5391150" cy="1107996"/>
          </a:xfrm>
          <a:prstGeom prst="rect">
            <a:avLst/>
          </a:prstGeom>
          <a:noFill/>
        </p:spPr>
        <p:txBody>
          <a:bodyPr wrap="square" rtlCol="0">
            <a:spAutoFit/>
          </a:bodyPr>
          <a:lstStyle>
            <a:defPPr>
              <a:defRPr lang="zh-CN"/>
            </a:defPPr>
            <a:lvl1pPr algn="ctr">
              <a:defRPr sz="8000" b="1">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方正粗黑宋简体" panose="02000000000000000000" pitchFamily="2" charset="-122"/>
                <a:ea typeface="方正粗黑宋简体" panose="02000000000000000000" pitchFamily="2" charset="-122"/>
                <a:cs typeface="+mn-ea"/>
              </a:defRPr>
            </a:lvl1pPr>
          </a:lstStyle>
          <a:p>
            <a:r>
              <a:rPr lang="zh-CN" altLang="en-US" sz="6600" dirty="0">
                <a:latin typeface="+mn-lt"/>
                <a:ea typeface="+mn-ea"/>
                <a:sym typeface="+mn-lt"/>
              </a:rPr>
              <a:t>污染的危害</a:t>
            </a:r>
          </a:p>
        </p:txBody>
      </p:sp>
      <p:sp>
        <p:nvSpPr>
          <p:cNvPr id="26" name="文本框 25">
            <a:extLst>
              <a:ext uri="{FF2B5EF4-FFF2-40B4-BE49-F238E27FC236}">
                <a16:creationId xmlns:a16="http://schemas.microsoft.com/office/drawing/2014/main" id="{F027BECC-7C6D-411C-80CA-252324DA7342}"/>
              </a:ext>
            </a:extLst>
          </p:cNvPr>
          <p:cNvSpPr txBox="1"/>
          <p:nvPr/>
        </p:nvSpPr>
        <p:spPr>
          <a:xfrm>
            <a:off x="6358280" y="1813524"/>
            <a:ext cx="2065332" cy="1323439"/>
          </a:xfrm>
          <a:prstGeom prst="rect">
            <a:avLst/>
          </a:prstGeom>
          <a:noFill/>
        </p:spPr>
        <p:txBody>
          <a:bodyPr wrap="square" rtlCol="0">
            <a:spAutoFit/>
          </a:bodyPr>
          <a:lstStyle>
            <a:defPPr>
              <a:defRPr lang="zh-CN"/>
            </a:defPPr>
            <a:lvl1pPr>
              <a:defRPr sz="80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defRPr>
            </a:lvl1pPr>
          </a:lstStyle>
          <a:p>
            <a:pPr algn="ctr"/>
            <a:r>
              <a:rPr lang="en-US" altLang="zh-CN" b="1" dirty="0">
                <a:latin typeface="+mn-lt"/>
                <a:ea typeface="+mn-ea"/>
                <a:cs typeface="+mn-ea"/>
                <a:sym typeface="+mn-lt"/>
              </a:rPr>
              <a:t>03</a:t>
            </a:r>
            <a:endParaRPr lang="zh-CN" altLang="en-US" b="1" dirty="0">
              <a:latin typeface="+mn-lt"/>
              <a:ea typeface="+mn-ea"/>
              <a:cs typeface="+mn-ea"/>
              <a:sym typeface="+mn-lt"/>
            </a:endParaRPr>
          </a:p>
        </p:txBody>
      </p:sp>
    </p:spTree>
    <p:extLst>
      <p:ext uri="{BB962C8B-B14F-4D97-AF65-F5344CB8AC3E}">
        <p14:creationId xmlns:p14="http://schemas.microsoft.com/office/powerpoint/2010/main" val="3829944168"/>
      </p:ext>
    </p:extLst>
  </p:cSld>
  <p:clrMapOvr>
    <a:masterClrMapping/>
  </p:clrMapOvr>
  <mc:AlternateContent xmlns:mc="http://schemas.openxmlformats.org/markup-compatibility/2006" xmlns:p14="http://schemas.microsoft.com/office/powerpoint/2010/main">
    <mc:Choice Requires="p14">
      <p:transition spd="slow" p14:dur="1600" advTm="3119">
        <p:blinds dir="vert"/>
      </p:transition>
    </mc:Choice>
    <mc:Fallback xmlns="" xmlns:a16="http://schemas.microsoft.com/office/drawing/2014/main" xmlns:a14="http://schemas.microsoft.com/office/drawing/2010/main">
      <p:transition spd="slow" advTm="3119">
        <p:blinds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7880E"/>
        </a:solidFill>
        <a:effectLst/>
      </p:bgPr>
    </p:bg>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767753" y="377925"/>
              <a:ext cx="2656497" cy="523220"/>
            </a:xfrm>
            <a:prstGeom prst="rect">
              <a:avLst/>
            </a:prstGeom>
            <a:noFill/>
          </p:spPr>
          <p:txBody>
            <a:bodyPr wrap="none" rtlCol="0">
              <a:spAutoFit/>
            </a:bodyPr>
            <a:lstStyle/>
            <a:p>
              <a:pPr algn="ctr"/>
              <a:r>
                <a:rPr lang="zh-CN" altLang="en-US" sz="2800" b="1">
                  <a:solidFill>
                    <a:schemeClr val="bg1"/>
                  </a:solidFill>
                  <a:cs typeface="+mn-ea"/>
                  <a:sym typeface="+mn-lt"/>
                </a:rPr>
                <a:t>三   污染的危害</a:t>
              </a:r>
            </a:p>
          </p:txBody>
        </p:sp>
      </p:grpSp>
      <p:sp>
        <p:nvSpPr>
          <p:cNvPr id="14" name="Rectangle 3">
            <a:extLst>
              <a:ext uri="{FF2B5EF4-FFF2-40B4-BE49-F238E27FC236}">
                <a16:creationId xmlns:a16="http://schemas.microsoft.com/office/drawing/2014/main" id="{F62A0794-838B-43E5-8E05-7460CE2F0765}"/>
              </a:ext>
            </a:extLst>
          </p:cNvPr>
          <p:cNvSpPr txBox="1">
            <a:spLocks noChangeArrowheads="1"/>
          </p:cNvSpPr>
          <p:nvPr/>
        </p:nvSpPr>
        <p:spPr>
          <a:xfrm>
            <a:off x="7124700" y="2208293"/>
            <a:ext cx="3822040" cy="35794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zh-CN" altLang="en-US" sz="1600">
                <a:cs typeface="+mn-ea"/>
                <a:sym typeface="+mn-lt"/>
              </a:rPr>
              <a:t>巴西圣保罗以南</a:t>
            </a:r>
            <a:r>
              <a:rPr lang="en-US" altLang="zh-CN" sz="1600" b="1">
                <a:solidFill>
                  <a:srgbClr val="1DAA12"/>
                </a:solidFill>
                <a:cs typeface="+mn-ea"/>
                <a:sym typeface="+mn-lt"/>
              </a:rPr>
              <a:t>60</a:t>
            </a:r>
            <a:r>
              <a:rPr lang="zh-CN" altLang="en-US" sz="1600" b="1">
                <a:solidFill>
                  <a:srgbClr val="1DAA12"/>
                </a:solidFill>
                <a:cs typeface="+mn-ea"/>
                <a:sym typeface="+mn-lt"/>
              </a:rPr>
              <a:t>公里</a:t>
            </a:r>
            <a:r>
              <a:rPr lang="zh-CN" altLang="en-US" sz="1600">
                <a:cs typeface="+mn-ea"/>
                <a:sym typeface="+mn-lt"/>
              </a:rPr>
              <a:t>的库巴唐市，二十世纪八十年代以“死亡之谷”知名于世。该市位于山谷之中，六十年代引进炼油、石化、炼铁等外资企业</a:t>
            </a:r>
            <a:r>
              <a:rPr lang="en-US" altLang="zh-CN" sz="1600" b="1">
                <a:solidFill>
                  <a:srgbClr val="1DAA12"/>
                </a:solidFill>
                <a:cs typeface="+mn-ea"/>
                <a:sym typeface="+mn-lt"/>
              </a:rPr>
              <a:t>300</a:t>
            </a:r>
            <a:r>
              <a:rPr lang="zh-CN" altLang="en-US" sz="1600" b="1">
                <a:solidFill>
                  <a:srgbClr val="1DAA12"/>
                </a:solidFill>
                <a:cs typeface="+mn-ea"/>
                <a:sym typeface="+mn-lt"/>
              </a:rPr>
              <a:t>多</a:t>
            </a:r>
            <a:r>
              <a:rPr lang="zh-CN" altLang="en-US" sz="1600">
                <a:cs typeface="+mn-ea"/>
                <a:sym typeface="+mn-lt"/>
              </a:rPr>
              <a:t>家，人口剧增至</a:t>
            </a:r>
            <a:r>
              <a:rPr lang="en-US" altLang="zh-CN" sz="1600" b="1">
                <a:solidFill>
                  <a:srgbClr val="1DAA12"/>
                </a:solidFill>
                <a:cs typeface="+mn-ea"/>
                <a:sym typeface="+mn-lt"/>
              </a:rPr>
              <a:t>15</a:t>
            </a:r>
            <a:r>
              <a:rPr lang="zh-CN" altLang="en-US" sz="1600" b="1">
                <a:solidFill>
                  <a:srgbClr val="1DAA12"/>
                </a:solidFill>
                <a:cs typeface="+mn-ea"/>
                <a:sym typeface="+mn-lt"/>
              </a:rPr>
              <a:t>万</a:t>
            </a:r>
            <a:r>
              <a:rPr lang="zh-CN" altLang="en-US" sz="1600">
                <a:cs typeface="+mn-ea"/>
                <a:sym typeface="+mn-lt"/>
              </a:rPr>
              <a:t>，成为圣保罗的工业卫星城。企业主只顾赚钱，随意排放废气废水，谷地浓烟弥漫、臭水横流，有</a:t>
            </a:r>
            <a:r>
              <a:rPr lang="en-US" altLang="zh-CN" sz="1600" b="1">
                <a:solidFill>
                  <a:srgbClr val="1DAA12"/>
                </a:solidFill>
                <a:cs typeface="+mn-ea"/>
                <a:sym typeface="+mn-lt"/>
              </a:rPr>
              <a:t>20%</a:t>
            </a:r>
            <a:r>
              <a:rPr lang="zh-CN" altLang="en-US" sz="1600">
                <a:cs typeface="+mn-ea"/>
                <a:sym typeface="+mn-lt"/>
              </a:rPr>
              <a:t>的人得了呼吸道过敏症，医院挤满了接受吸氧治疗的儿童和老人，使</a:t>
            </a:r>
            <a:r>
              <a:rPr lang="en-US" altLang="zh-CN" sz="1600" b="1">
                <a:solidFill>
                  <a:srgbClr val="1DAA12"/>
                </a:solidFill>
                <a:cs typeface="+mn-ea"/>
                <a:sym typeface="+mn-lt"/>
              </a:rPr>
              <a:t>2</a:t>
            </a:r>
            <a:r>
              <a:rPr lang="zh-CN" altLang="en-US" sz="1600" b="1">
                <a:solidFill>
                  <a:srgbClr val="1DAA12"/>
                </a:solidFill>
                <a:cs typeface="+mn-ea"/>
                <a:sym typeface="+mn-lt"/>
              </a:rPr>
              <a:t>万多</a:t>
            </a:r>
            <a:r>
              <a:rPr lang="zh-CN" altLang="en-US" sz="1600">
                <a:cs typeface="+mn-ea"/>
                <a:sym typeface="+mn-lt"/>
              </a:rPr>
              <a:t>贫民窟居民严重受害。</a:t>
            </a:r>
          </a:p>
        </p:txBody>
      </p:sp>
      <p:grpSp>
        <p:nvGrpSpPr>
          <p:cNvPr id="6" name="组合 5">
            <a:extLst>
              <a:ext uri="{FF2B5EF4-FFF2-40B4-BE49-F238E27FC236}">
                <a16:creationId xmlns:a16="http://schemas.microsoft.com/office/drawing/2014/main" id="{111B8F6B-8FBF-4E4E-82D2-020465F22EDC}"/>
              </a:ext>
            </a:extLst>
          </p:cNvPr>
          <p:cNvGrpSpPr/>
          <p:nvPr/>
        </p:nvGrpSpPr>
        <p:grpSpPr>
          <a:xfrm>
            <a:off x="3798653" y="1337569"/>
            <a:ext cx="4811669" cy="461665"/>
            <a:chOff x="3735431" y="1337569"/>
            <a:chExt cx="4811669" cy="461665"/>
          </a:xfrm>
        </p:grpSpPr>
        <p:sp>
          <p:nvSpPr>
            <p:cNvPr id="3" name="矩形 2">
              <a:extLst>
                <a:ext uri="{FF2B5EF4-FFF2-40B4-BE49-F238E27FC236}">
                  <a16:creationId xmlns:a16="http://schemas.microsoft.com/office/drawing/2014/main" id="{2AC5776A-054C-4464-9EBE-9094E712DC3E}"/>
                </a:ext>
              </a:extLst>
            </p:cNvPr>
            <p:cNvSpPr/>
            <p:nvPr/>
          </p:nvSpPr>
          <p:spPr>
            <a:xfrm>
              <a:off x="4596611" y="1337569"/>
              <a:ext cx="3089307" cy="461665"/>
            </a:xfrm>
            <a:prstGeom prst="rect">
              <a:avLst/>
            </a:prstGeom>
          </p:spPr>
          <p:txBody>
            <a:bodyPr wrap="none">
              <a:spAutoFit/>
            </a:bodyPr>
            <a:lstStyle/>
            <a:p>
              <a:pPr algn="ctr"/>
              <a:r>
                <a:rPr lang="zh-CN" altLang="en-US" sz="2400" b="1">
                  <a:solidFill>
                    <a:srgbClr val="17880E"/>
                  </a:solidFill>
                  <a:cs typeface="+mn-ea"/>
                  <a:sym typeface="+mn-lt"/>
                </a:rPr>
                <a:t>库巴唐“死亡谷”事件</a:t>
              </a:r>
            </a:p>
          </p:txBody>
        </p:sp>
        <p:cxnSp>
          <p:nvCxnSpPr>
            <p:cNvPr id="5" name="直接连接符 4">
              <a:extLst>
                <a:ext uri="{FF2B5EF4-FFF2-40B4-BE49-F238E27FC236}">
                  <a16:creationId xmlns:a16="http://schemas.microsoft.com/office/drawing/2014/main" id="{E804FF2B-EC63-4022-A379-AEFF2F46CCD0}"/>
                </a:ext>
              </a:extLst>
            </p:cNvPr>
            <p:cNvCxnSpPr/>
            <p:nvPr/>
          </p:nvCxnSpPr>
          <p:spPr>
            <a:xfrm flipH="1">
              <a:off x="3735431" y="1568401"/>
              <a:ext cx="658769" cy="0"/>
            </a:xfrm>
            <a:prstGeom prst="line">
              <a:avLst/>
            </a:prstGeom>
            <a:ln w="63500" cmpd="thickThin">
              <a:solidFill>
                <a:srgbClr val="17880E"/>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558D4AB-533F-40BC-B785-FF54DACE377B}"/>
                </a:ext>
              </a:extLst>
            </p:cNvPr>
            <p:cNvCxnSpPr/>
            <p:nvPr/>
          </p:nvCxnSpPr>
          <p:spPr>
            <a:xfrm flipH="1">
              <a:off x="7888331" y="1568401"/>
              <a:ext cx="658769" cy="0"/>
            </a:xfrm>
            <a:prstGeom prst="line">
              <a:avLst/>
            </a:prstGeom>
            <a:ln w="63500" cmpd="thickThin">
              <a:solidFill>
                <a:srgbClr val="17880E"/>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D8C49CD8-124A-4B68-B7D7-8C86A0F09E32}"/>
              </a:ext>
            </a:extLst>
          </p:cNvPr>
          <p:cNvGrpSpPr/>
          <p:nvPr/>
        </p:nvGrpSpPr>
        <p:grpSpPr>
          <a:xfrm>
            <a:off x="1223652" y="2109562"/>
            <a:ext cx="5485760" cy="3986238"/>
            <a:chOff x="1223652" y="2109562"/>
            <a:chExt cx="5485760" cy="3986238"/>
          </a:xfrm>
        </p:grpSpPr>
        <p:pic>
          <p:nvPicPr>
            <p:cNvPr id="8194" name="Picture 2" descr="https://timgsa.baidu.com/timg?image&amp;quality=80&amp;size=b9999_10000&amp;sec=1550557511266&amp;di=7f9da5bed11bdd5e1843dd6b28c30b75&amp;imgtype=0&amp;src=http%3A%2F%2F5b0988e595225.cdn.sohucs.com%2Fimages%2F20170929%2F6b28b3cb48e6445a95d2023eb38f0b71.jpeg">
              <a:extLst>
                <a:ext uri="{FF2B5EF4-FFF2-40B4-BE49-F238E27FC236}">
                  <a16:creationId xmlns:a16="http://schemas.microsoft.com/office/drawing/2014/main" id="{3DE919C7-176F-4845-A7C0-0D9268B2408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33750" y="2557236"/>
              <a:ext cx="4689944" cy="29784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任意多边形: 形状 7">
              <a:extLst>
                <a:ext uri="{FF2B5EF4-FFF2-40B4-BE49-F238E27FC236}">
                  <a16:creationId xmlns:a16="http://schemas.microsoft.com/office/drawing/2014/main" id="{FD39D0C2-4B01-477A-A97A-FDBB6BE45022}"/>
                </a:ext>
              </a:extLst>
            </p:cNvPr>
            <p:cNvSpPr/>
            <p:nvPr/>
          </p:nvSpPr>
          <p:spPr>
            <a:xfrm>
              <a:off x="1223652" y="2109562"/>
              <a:ext cx="5485760" cy="3986238"/>
            </a:xfrm>
            <a:custGeom>
              <a:avLst/>
              <a:gdLst>
                <a:gd name="connsiteX0" fmla="*/ 271035 w 5845291"/>
                <a:gd name="connsiteY0" fmla="*/ 686001 h 4561461"/>
                <a:gd name="connsiteX1" fmla="*/ 633892 w 5845291"/>
                <a:gd name="connsiteY1" fmla="*/ 3829 h 4561461"/>
                <a:gd name="connsiteX2" fmla="*/ 1562806 w 5845291"/>
                <a:gd name="connsiteY2" fmla="*/ 395715 h 4561461"/>
                <a:gd name="connsiteX3" fmla="*/ 2985206 w 5845291"/>
                <a:gd name="connsiteY3" fmla="*/ 90915 h 4561461"/>
                <a:gd name="connsiteX4" fmla="*/ 4044749 w 5845291"/>
                <a:gd name="connsiteY4" fmla="*/ 250572 h 4561461"/>
                <a:gd name="connsiteX5" fmla="*/ 5597778 w 5845291"/>
                <a:gd name="connsiteY5" fmla="*/ 163486 h 4561461"/>
                <a:gd name="connsiteX6" fmla="*/ 5786464 w 5845291"/>
                <a:gd name="connsiteY6" fmla="*/ 729544 h 4561461"/>
                <a:gd name="connsiteX7" fmla="*/ 5641321 w 5845291"/>
                <a:gd name="connsiteY7" fmla="*/ 1411715 h 4561461"/>
                <a:gd name="connsiteX8" fmla="*/ 5583264 w 5845291"/>
                <a:gd name="connsiteY8" fmla="*/ 2471258 h 4561461"/>
                <a:gd name="connsiteX9" fmla="*/ 5844521 w 5845291"/>
                <a:gd name="connsiteY9" fmla="*/ 3414686 h 4561461"/>
                <a:gd name="connsiteX10" fmla="*/ 5641321 w 5845291"/>
                <a:gd name="connsiteY10" fmla="*/ 4271029 h 4561461"/>
                <a:gd name="connsiteX11" fmla="*/ 5060749 w 5845291"/>
                <a:gd name="connsiteY11" fmla="*/ 4401658 h 4561461"/>
                <a:gd name="connsiteX12" fmla="*/ 3725435 w 5845291"/>
                <a:gd name="connsiteY12" fmla="*/ 4561315 h 4561461"/>
                <a:gd name="connsiteX13" fmla="*/ 996749 w 5845291"/>
                <a:gd name="connsiteY13" fmla="*/ 4372629 h 4561461"/>
                <a:gd name="connsiteX14" fmla="*/ 779035 w 5845291"/>
                <a:gd name="connsiteY14" fmla="*/ 4009772 h 4561461"/>
                <a:gd name="connsiteX15" fmla="*/ 24292 w 5845291"/>
                <a:gd name="connsiteY15" fmla="*/ 2993772 h 4561461"/>
                <a:gd name="connsiteX16" fmla="*/ 198464 w 5845291"/>
                <a:gd name="connsiteY16" fmla="*/ 1498801 h 4561461"/>
                <a:gd name="connsiteX17" fmla="*/ 329092 w 5845291"/>
                <a:gd name="connsiteY17" fmla="*/ 1034344 h 4561461"/>
                <a:gd name="connsiteX18" fmla="*/ 271035 w 5845291"/>
                <a:gd name="connsiteY18" fmla="*/ 686001 h 4561461"/>
                <a:gd name="connsiteX0" fmla="*/ 271035 w 5845291"/>
                <a:gd name="connsiteY0" fmla="*/ 686001 h 4561461"/>
                <a:gd name="connsiteX1" fmla="*/ 633892 w 5845291"/>
                <a:gd name="connsiteY1" fmla="*/ 3829 h 4561461"/>
                <a:gd name="connsiteX2" fmla="*/ 1562806 w 5845291"/>
                <a:gd name="connsiteY2" fmla="*/ 395715 h 4561461"/>
                <a:gd name="connsiteX3" fmla="*/ 2985206 w 5845291"/>
                <a:gd name="connsiteY3" fmla="*/ 90915 h 4561461"/>
                <a:gd name="connsiteX4" fmla="*/ 4014269 w 5845291"/>
                <a:gd name="connsiteY4" fmla="*/ 372492 h 4561461"/>
                <a:gd name="connsiteX5" fmla="*/ 5597778 w 5845291"/>
                <a:gd name="connsiteY5" fmla="*/ 163486 h 4561461"/>
                <a:gd name="connsiteX6" fmla="*/ 5786464 w 5845291"/>
                <a:gd name="connsiteY6" fmla="*/ 729544 h 4561461"/>
                <a:gd name="connsiteX7" fmla="*/ 5641321 w 5845291"/>
                <a:gd name="connsiteY7" fmla="*/ 1411715 h 4561461"/>
                <a:gd name="connsiteX8" fmla="*/ 5583264 w 5845291"/>
                <a:gd name="connsiteY8" fmla="*/ 2471258 h 4561461"/>
                <a:gd name="connsiteX9" fmla="*/ 5844521 w 5845291"/>
                <a:gd name="connsiteY9" fmla="*/ 3414686 h 4561461"/>
                <a:gd name="connsiteX10" fmla="*/ 5641321 w 5845291"/>
                <a:gd name="connsiteY10" fmla="*/ 4271029 h 4561461"/>
                <a:gd name="connsiteX11" fmla="*/ 5060749 w 5845291"/>
                <a:gd name="connsiteY11" fmla="*/ 4401658 h 4561461"/>
                <a:gd name="connsiteX12" fmla="*/ 3725435 w 5845291"/>
                <a:gd name="connsiteY12" fmla="*/ 4561315 h 4561461"/>
                <a:gd name="connsiteX13" fmla="*/ 996749 w 5845291"/>
                <a:gd name="connsiteY13" fmla="*/ 4372629 h 4561461"/>
                <a:gd name="connsiteX14" fmla="*/ 779035 w 5845291"/>
                <a:gd name="connsiteY14" fmla="*/ 4009772 h 4561461"/>
                <a:gd name="connsiteX15" fmla="*/ 24292 w 5845291"/>
                <a:gd name="connsiteY15" fmla="*/ 2993772 h 4561461"/>
                <a:gd name="connsiteX16" fmla="*/ 198464 w 5845291"/>
                <a:gd name="connsiteY16" fmla="*/ 1498801 h 4561461"/>
                <a:gd name="connsiteX17" fmla="*/ 329092 w 5845291"/>
                <a:gd name="connsiteY17" fmla="*/ 1034344 h 4561461"/>
                <a:gd name="connsiteX18" fmla="*/ 271035 w 5845291"/>
                <a:gd name="connsiteY18" fmla="*/ 686001 h 4561461"/>
                <a:gd name="connsiteX0" fmla="*/ 271035 w 5845291"/>
                <a:gd name="connsiteY0" fmla="*/ 595127 h 4470587"/>
                <a:gd name="connsiteX1" fmla="*/ 504352 w 5845291"/>
                <a:gd name="connsiteY1" fmla="*/ 95835 h 4470587"/>
                <a:gd name="connsiteX2" fmla="*/ 1562806 w 5845291"/>
                <a:gd name="connsiteY2" fmla="*/ 304841 h 4470587"/>
                <a:gd name="connsiteX3" fmla="*/ 2985206 w 5845291"/>
                <a:gd name="connsiteY3" fmla="*/ 41 h 4470587"/>
                <a:gd name="connsiteX4" fmla="*/ 4014269 w 5845291"/>
                <a:gd name="connsiteY4" fmla="*/ 281618 h 4470587"/>
                <a:gd name="connsiteX5" fmla="*/ 5597778 w 5845291"/>
                <a:gd name="connsiteY5" fmla="*/ 72612 h 4470587"/>
                <a:gd name="connsiteX6" fmla="*/ 5786464 w 5845291"/>
                <a:gd name="connsiteY6" fmla="*/ 638670 h 4470587"/>
                <a:gd name="connsiteX7" fmla="*/ 5641321 w 5845291"/>
                <a:gd name="connsiteY7" fmla="*/ 1320841 h 4470587"/>
                <a:gd name="connsiteX8" fmla="*/ 5583264 w 5845291"/>
                <a:gd name="connsiteY8" fmla="*/ 2380384 h 4470587"/>
                <a:gd name="connsiteX9" fmla="*/ 5844521 w 5845291"/>
                <a:gd name="connsiteY9" fmla="*/ 3323812 h 4470587"/>
                <a:gd name="connsiteX10" fmla="*/ 5641321 w 5845291"/>
                <a:gd name="connsiteY10" fmla="*/ 4180155 h 4470587"/>
                <a:gd name="connsiteX11" fmla="*/ 5060749 w 5845291"/>
                <a:gd name="connsiteY11" fmla="*/ 4310784 h 4470587"/>
                <a:gd name="connsiteX12" fmla="*/ 3725435 w 5845291"/>
                <a:gd name="connsiteY12" fmla="*/ 4470441 h 4470587"/>
                <a:gd name="connsiteX13" fmla="*/ 996749 w 5845291"/>
                <a:gd name="connsiteY13" fmla="*/ 4281755 h 4470587"/>
                <a:gd name="connsiteX14" fmla="*/ 779035 w 5845291"/>
                <a:gd name="connsiteY14" fmla="*/ 3918898 h 4470587"/>
                <a:gd name="connsiteX15" fmla="*/ 24292 w 5845291"/>
                <a:gd name="connsiteY15" fmla="*/ 2902898 h 4470587"/>
                <a:gd name="connsiteX16" fmla="*/ 198464 w 5845291"/>
                <a:gd name="connsiteY16" fmla="*/ 1407927 h 4470587"/>
                <a:gd name="connsiteX17" fmla="*/ 329092 w 5845291"/>
                <a:gd name="connsiteY17" fmla="*/ 943470 h 4470587"/>
                <a:gd name="connsiteX18" fmla="*/ 271035 w 5845291"/>
                <a:gd name="connsiteY18" fmla="*/ 595127 h 4470587"/>
                <a:gd name="connsiteX0" fmla="*/ 271035 w 5845291"/>
                <a:gd name="connsiteY0" fmla="*/ 595127 h 4470587"/>
                <a:gd name="connsiteX1" fmla="*/ 504352 w 5845291"/>
                <a:gd name="connsiteY1" fmla="*/ 95835 h 4470587"/>
                <a:gd name="connsiteX2" fmla="*/ 1562806 w 5845291"/>
                <a:gd name="connsiteY2" fmla="*/ 304841 h 4470587"/>
                <a:gd name="connsiteX3" fmla="*/ 2985206 w 5845291"/>
                <a:gd name="connsiteY3" fmla="*/ 41 h 4470587"/>
                <a:gd name="connsiteX4" fmla="*/ 4014269 w 5845291"/>
                <a:gd name="connsiteY4" fmla="*/ 281618 h 4470587"/>
                <a:gd name="connsiteX5" fmla="*/ 5597778 w 5845291"/>
                <a:gd name="connsiteY5" fmla="*/ 72612 h 4470587"/>
                <a:gd name="connsiteX6" fmla="*/ 5786464 w 5845291"/>
                <a:gd name="connsiteY6" fmla="*/ 638670 h 4470587"/>
                <a:gd name="connsiteX7" fmla="*/ 5641321 w 5845291"/>
                <a:gd name="connsiteY7" fmla="*/ 1320841 h 4470587"/>
                <a:gd name="connsiteX8" fmla="*/ 5583264 w 5845291"/>
                <a:gd name="connsiteY8" fmla="*/ 2380384 h 4470587"/>
                <a:gd name="connsiteX9" fmla="*/ 5844521 w 5845291"/>
                <a:gd name="connsiteY9" fmla="*/ 3323812 h 4470587"/>
                <a:gd name="connsiteX10" fmla="*/ 5641321 w 5845291"/>
                <a:gd name="connsiteY10" fmla="*/ 4180155 h 4470587"/>
                <a:gd name="connsiteX11" fmla="*/ 5060749 w 5845291"/>
                <a:gd name="connsiteY11" fmla="*/ 4310784 h 4470587"/>
                <a:gd name="connsiteX12" fmla="*/ 3725435 w 5845291"/>
                <a:gd name="connsiteY12" fmla="*/ 4470441 h 4470587"/>
                <a:gd name="connsiteX13" fmla="*/ 996749 w 5845291"/>
                <a:gd name="connsiteY13" fmla="*/ 4281755 h 4470587"/>
                <a:gd name="connsiteX14" fmla="*/ 779035 w 5845291"/>
                <a:gd name="connsiteY14" fmla="*/ 3918898 h 4470587"/>
                <a:gd name="connsiteX15" fmla="*/ 24292 w 5845291"/>
                <a:gd name="connsiteY15" fmla="*/ 2902898 h 4470587"/>
                <a:gd name="connsiteX16" fmla="*/ 198464 w 5845291"/>
                <a:gd name="connsiteY16" fmla="*/ 1407927 h 4470587"/>
                <a:gd name="connsiteX17" fmla="*/ 329092 w 5845291"/>
                <a:gd name="connsiteY17" fmla="*/ 1164450 h 4470587"/>
                <a:gd name="connsiteX18" fmla="*/ 271035 w 5845291"/>
                <a:gd name="connsiteY18" fmla="*/ 595127 h 4470587"/>
                <a:gd name="connsiteX0" fmla="*/ 254221 w 5828477"/>
                <a:gd name="connsiteY0" fmla="*/ 595127 h 4470587"/>
                <a:gd name="connsiteX1" fmla="*/ 487538 w 5828477"/>
                <a:gd name="connsiteY1" fmla="*/ 95835 h 4470587"/>
                <a:gd name="connsiteX2" fmla="*/ 1545992 w 5828477"/>
                <a:gd name="connsiteY2" fmla="*/ 304841 h 4470587"/>
                <a:gd name="connsiteX3" fmla="*/ 2968392 w 5828477"/>
                <a:gd name="connsiteY3" fmla="*/ 41 h 4470587"/>
                <a:gd name="connsiteX4" fmla="*/ 3997455 w 5828477"/>
                <a:gd name="connsiteY4" fmla="*/ 281618 h 4470587"/>
                <a:gd name="connsiteX5" fmla="*/ 5580964 w 5828477"/>
                <a:gd name="connsiteY5" fmla="*/ 72612 h 4470587"/>
                <a:gd name="connsiteX6" fmla="*/ 5769650 w 5828477"/>
                <a:gd name="connsiteY6" fmla="*/ 638670 h 4470587"/>
                <a:gd name="connsiteX7" fmla="*/ 5624507 w 5828477"/>
                <a:gd name="connsiteY7" fmla="*/ 1320841 h 4470587"/>
                <a:gd name="connsiteX8" fmla="*/ 5566450 w 5828477"/>
                <a:gd name="connsiteY8" fmla="*/ 2380384 h 4470587"/>
                <a:gd name="connsiteX9" fmla="*/ 5827707 w 5828477"/>
                <a:gd name="connsiteY9" fmla="*/ 3323812 h 4470587"/>
                <a:gd name="connsiteX10" fmla="*/ 5624507 w 5828477"/>
                <a:gd name="connsiteY10" fmla="*/ 4180155 h 4470587"/>
                <a:gd name="connsiteX11" fmla="*/ 5043935 w 5828477"/>
                <a:gd name="connsiteY11" fmla="*/ 4310784 h 4470587"/>
                <a:gd name="connsiteX12" fmla="*/ 3708621 w 5828477"/>
                <a:gd name="connsiteY12" fmla="*/ 4470441 h 4470587"/>
                <a:gd name="connsiteX13" fmla="*/ 979935 w 5828477"/>
                <a:gd name="connsiteY13" fmla="*/ 4281755 h 4470587"/>
                <a:gd name="connsiteX14" fmla="*/ 762221 w 5828477"/>
                <a:gd name="connsiteY14" fmla="*/ 3918898 h 4470587"/>
                <a:gd name="connsiteX15" fmla="*/ 7478 w 5828477"/>
                <a:gd name="connsiteY15" fmla="*/ 2902898 h 4470587"/>
                <a:gd name="connsiteX16" fmla="*/ 372150 w 5828477"/>
                <a:gd name="connsiteY16" fmla="*/ 2025147 h 4470587"/>
                <a:gd name="connsiteX17" fmla="*/ 312278 w 5828477"/>
                <a:gd name="connsiteY17" fmla="*/ 1164450 h 4470587"/>
                <a:gd name="connsiteX18" fmla="*/ 254221 w 5828477"/>
                <a:gd name="connsiteY18" fmla="*/ 595127 h 4470587"/>
                <a:gd name="connsiteX0" fmla="*/ 254221 w 5828477"/>
                <a:gd name="connsiteY0" fmla="*/ 595127 h 4470587"/>
                <a:gd name="connsiteX1" fmla="*/ 487538 w 5828477"/>
                <a:gd name="connsiteY1" fmla="*/ 95835 h 4470587"/>
                <a:gd name="connsiteX2" fmla="*/ 1545992 w 5828477"/>
                <a:gd name="connsiteY2" fmla="*/ 304841 h 4470587"/>
                <a:gd name="connsiteX3" fmla="*/ 2968392 w 5828477"/>
                <a:gd name="connsiteY3" fmla="*/ 41 h 4470587"/>
                <a:gd name="connsiteX4" fmla="*/ 3997455 w 5828477"/>
                <a:gd name="connsiteY4" fmla="*/ 281618 h 4470587"/>
                <a:gd name="connsiteX5" fmla="*/ 5580964 w 5828477"/>
                <a:gd name="connsiteY5" fmla="*/ 72612 h 4470587"/>
                <a:gd name="connsiteX6" fmla="*/ 5769650 w 5828477"/>
                <a:gd name="connsiteY6" fmla="*/ 638670 h 4470587"/>
                <a:gd name="connsiteX7" fmla="*/ 5624507 w 5828477"/>
                <a:gd name="connsiteY7" fmla="*/ 1320841 h 4470587"/>
                <a:gd name="connsiteX8" fmla="*/ 5566450 w 5828477"/>
                <a:gd name="connsiteY8" fmla="*/ 2380384 h 4470587"/>
                <a:gd name="connsiteX9" fmla="*/ 5827707 w 5828477"/>
                <a:gd name="connsiteY9" fmla="*/ 3323812 h 4470587"/>
                <a:gd name="connsiteX10" fmla="*/ 5624507 w 5828477"/>
                <a:gd name="connsiteY10" fmla="*/ 4180155 h 4470587"/>
                <a:gd name="connsiteX11" fmla="*/ 5043935 w 5828477"/>
                <a:gd name="connsiteY11" fmla="*/ 4310784 h 4470587"/>
                <a:gd name="connsiteX12" fmla="*/ 3708621 w 5828477"/>
                <a:gd name="connsiteY12" fmla="*/ 4470441 h 4470587"/>
                <a:gd name="connsiteX13" fmla="*/ 979935 w 5828477"/>
                <a:gd name="connsiteY13" fmla="*/ 4281755 h 4470587"/>
                <a:gd name="connsiteX14" fmla="*/ 762221 w 5828477"/>
                <a:gd name="connsiteY14" fmla="*/ 3918898 h 4470587"/>
                <a:gd name="connsiteX15" fmla="*/ 7478 w 5828477"/>
                <a:gd name="connsiteY15" fmla="*/ 2902898 h 4470587"/>
                <a:gd name="connsiteX16" fmla="*/ 372150 w 5828477"/>
                <a:gd name="connsiteY16" fmla="*/ 2025147 h 4470587"/>
                <a:gd name="connsiteX17" fmla="*/ 266558 w 5828477"/>
                <a:gd name="connsiteY17" fmla="*/ 1271130 h 4470587"/>
                <a:gd name="connsiteX18" fmla="*/ 254221 w 5828477"/>
                <a:gd name="connsiteY18" fmla="*/ 595127 h 4470587"/>
                <a:gd name="connsiteX0" fmla="*/ 147541 w 5828477"/>
                <a:gd name="connsiteY0" fmla="*/ 640847 h 4470587"/>
                <a:gd name="connsiteX1" fmla="*/ 487538 w 5828477"/>
                <a:gd name="connsiteY1" fmla="*/ 95835 h 4470587"/>
                <a:gd name="connsiteX2" fmla="*/ 1545992 w 5828477"/>
                <a:gd name="connsiteY2" fmla="*/ 304841 h 4470587"/>
                <a:gd name="connsiteX3" fmla="*/ 2968392 w 5828477"/>
                <a:gd name="connsiteY3" fmla="*/ 41 h 4470587"/>
                <a:gd name="connsiteX4" fmla="*/ 3997455 w 5828477"/>
                <a:gd name="connsiteY4" fmla="*/ 281618 h 4470587"/>
                <a:gd name="connsiteX5" fmla="*/ 5580964 w 5828477"/>
                <a:gd name="connsiteY5" fmla="*/ 72612 h 4470587"/>
                <a:gd name="connsiteX6" fmla="*/ 5769650 w 5828477"/>
                <a:gd name="connsiteY6" fmla="*/ 638670 h 4470587"/>
                <a:gd name="connsiteX7" fmla="*/ 5624507 w 5828477"/>
                <a:gd name="connsiteY7" fmla="*/ 1320841 h 4470587"/>
                <a:gd name="connsiteX8" fmla="*/ 5566450 w 5828477"/>
                <a:gd name="connsiteY8" fmla="*/ 2380384 h 4470587"/>
                <a:gd name="connsiteX9" fmla="*/ 5827707 w 5828477"/>
                <a:gd name="connsiteY9" fmla="*/ 3323812 h 4470587"/>
                <a:gd name="connsiteX10" fmla="*/ 5624507 w 5828477"/>
                <a:gd name="connsiteY10" fmla="*/ 4180155 h 4470587"/>
                <a:gd name="connsiteX11" fmla="*/ 5043935 w 5828477"/>
                <a:gd name="connsiteY11" fmla="*/ 4310784 h 4470587"/>
                <a:gd name="connsiteX12" fmla="*/ 3708621 w 5828477"/>
                <a:gd name="connsiteY12" fmla="*/ 4470441 h 4470587"/>
                <a:gd name="connsiteX13" fmla="*/ 979935 w 5828477"/>
                <a:gd name="connsiteY13" fmla="*/ 4281755 h 4470587"/>
                <a:gd name="connsiteX14" fmla="*/ 762221 w 5828477"/>
                <a:gd name="connsiteY14" fmla="*/ 3918898 h 4470587"/>
                <a:gd name="connsiteX15" fmla="*/ 7478 w 5828477"/>
                <a:gd name="connsiteY15" fmla="*/ 2902898 h 4470587"/>
                <a:gd name="connsiteX16" fmla="*/ 372150 w 5828477"/>
                <a:gd name="connsiteY16" fmla="*/ 2025147 h 4470587"/>
                <a:gd name="connsiteX17" fmla="*/ 266558 w 5828477"/>
                <a:gd name="connsiteY17" fmla="*/ 1271130 h 4470587"/>
                <a:gd name="connsiteX18" fmla="*/ 147541 w 5828477"/>
                <a:gd name="connsiteY18" fmla="*/ 640847 h 4470587"/>
                <a:gd name="connsiteX0" fmla="*/ 147541 w 5828477"/>
                <a:gd name="connsiteY0" fmla="*/ 640847 h 4470587"/>
                <a:gd name="connsiteX1" fmla="*/ 373238 w 5828477"/>
                <a:gd name="connsiteY1" fmla="*/ 133935 h 4470587"/>
                <a:gd name="connsiteX2" fmla="*/ 1545992 w 5828477"/>
                <a:gd name="connsiteY2" fmla="*/ 304841 h 4470587"/>
                <a:gd name="connsiteX3" fmla="*/ 2968392 w 5828477"/>
                <a:gd name="connsiteY3" fmla="*/ 41 h 4470587"/>
                <a:gd name="connsiteX4" fmla="*/ 3997455 w 5828477"/>
                <a:gd name="connsiteY4" fmla="*/ 281618 h 4470587"/>
                <a:gd name="connsiteX5" fmla="*/ 5580964 w 5828477"/>
                <a:gd name="connsiteY5" fmla="*/ 72612 h 4470587"/>
                <a:gd name="connsiteX6" fmla="*/ 5769650 w 5828477"/>
                <a:gd name="connsiteY6" fmla="*/ 638670 h 4470587"/>
                <a:gd name="connsiteX7" fmla="*/ 5624507 w 5828477"/>
                <a:gd name="connsiteY7" fmla="*/ 1320841 h 4470587"/>
                <a:gd name="connsiteX8" fmla="*/ 5566450 w 5828477"/>
                <a:gd name="connsiteY8" fmla="*/ 2380384 h 4470587"/>
                <a:gd name="connsiteX9" fmla="*/ 5827707 w 5828477"/>
                <a:gd name="connsiteY9" fmla="*/ 3323812 h 4470587"/>
                <a:gd name="connsiteX10" fmla="*/ 5624507 w 5828477"/>
                <a:gd name="connsiteY10" fmla="*/ 4180155 h 4470587"/>
                <a:gd name="connsiteX11" fmla="*/ 5043935 w 5828477"/>
                <a:gd name="connsiteY11" fmla="*/ 4310784 h 4470587"/>
                <a:gd name="connsiteX12" fmla="*/ 3708621 w 5828477"/>
                <a:gd name="connsiteY12" fmla="*/ 4470441 h 4470587"/>
                <a:gd name="connsiteX13" fmla="*/ 979935 w 5828477"/>
                <a:gd name="connsiteY13" fmla="*/ 4281755 h 4470587"/>
                <a:gd name="connsiteX14" fmla="*/ 762221 w 5828477"/>
                <a:gd name="connsiteY14" fmla="*/ 3918898 h 4470587"/>
                <a:gd name="connsiteX15" fmla="*/ 7478 w 5828477"/>
                <a:gd name="connsiteY15" fmla="*/ 2902898 h 4470587"/>
                <a:gd name="connsiteX16" fmla="*/ 372150 w 5828477"/>
                <a:gd name="connsiteY16" fmla="*/ 2025147 h 4470587"/>
                <a:gd name="connsiteX17" fmla="*/ 266558 w 5828477"/>
                <a:gd name="connsiteY17" fmla="*/ 1271130 h 4470587"/>
                <a:gd name="connsiteX18" fmla="*/ 147541 w 5828477"/>
                <a:gd name="connsiteY18" fmla="*/ 640847 h 4470587"/>
                <a:gd name="connsiteX0" fmla="*/ 147541 w 5828477"/>
                <a:gd name="connsiteY0" fmla="*/ 640847 h 4470587"/>
                <a:gd name="connsiteX1" fmla="*/ 373238 w 5828477"/>
                <a:gd name="connsiteY1" fmla="*/ 133935 h 4470587"/>
                <a:gd name="connsiteX2" fmla="*/ 1545992 w 5828477"/>
                <a:gd name="connsiteY2" fmla="*/ 304841 h 4470587"/>
                <a:gd name="connsiteX3" fmla="*/ 2968392 w 5828477"/>
                <a:gd name="connsiteY3" fmla="*/ 41 h 4470587"/>
                <a:gd name="connsiteX4" fmla="*/ 3997455 w 5828477"/>
                <a:gd name="connsiteY4" fmla="*/ 281618 h 4470587"/>
                <a:gd name="connsiteX5" fmla="*/ 5580964 w 5828477"/>
                <a:gd name="connsiteY5" fmla="*/ 72612 h 4470587"/>
                <a:gd name="connsiteX6" fmla="*/ 5769650 w 5828477"/>
                <a:gd name="connsiteY6" fmla="*/ 638670 h 4470587"/>
                <a:gd name="connsiteX7" fmla="*/ 5624507 w 5828477"/>
                <a:gd name="connsiteY7" fmla="*/ 1320841 h 4470587"/>
                <a:gd name="connsiteX8" fmla="*/ 5566450 w 5828477"/>
                <a:gd name="connsiteY8" fmla="*/ 2380384 h 4470587"/>
                <a:gd name="connsiteX9" fmla="*/ 5827707 w 5828477"/>
                <a:gd name="connsiteY9" fmla="*/ 3323812 h 4470587"/>
                <a:gd name="connsiteX10" fmla="*/ 5624507 w 5828477"/>
                <a:gd name="connsiteY10" fmla="*/ 4180155 h 4470587"/>
                <a:gd name="connsiteX11" fmla="*/ 5043935 w 5828477"/>
                <a:gd name="connsiteY11" fmla="*/ 4310784 h 4470587"/>
                <a:gd name="connsiteX12" fmla="*/ 3708621 w 5828477"/>
                <a:gd name="connsiteY12" fmla="*/ 4470441 h 4470587"/>
                <a:gd name="connsiteX13" fmla="*/ 979935 w 5828477"/>
                <a:gd name="connsiteY13" fmla="*/ 4281755 h 4470587"/>
                <a:gd name="connsiteX14" fmla="*/ 762221 w 5828477"/>
                <a:gd name="connsiteY14" fmla="*/ 3918898 h 4470587"/>
                <a:gd name="connsiteX15" fmla="*/ 7478 w 5828477"/>
                <a:gd name="connsiteY15" fmla="*/ 2902898 h 4470587"/>
                <a:gd name="connsiteX16" fmla="*/ 372150 w 5828477"/>
                <a:gd name="connsiteY16" fmla="*/ 2025147 h 4470587"/>
                <a:gd name="connsiteX17" fmla="*/ 266558 w 5828477"/>
                <a:gd name="connsiteY17" fmla="*/ 1271130 h 4470587"/>
                <a:gd name="connsiteX18" fmla="*/ 147541 w 5828477"/>
                <a:gd name="connsiteY18" fmla="*/ 640847 h 4470587"/>
                <a:gd name="connsiteX0" fmla="*/ 35979 w 5716915"/>
                <a:gd name="connsiteY0" fmla="*/ 640847 h 4470587"/>
                <a:gd name="connsiteX1" fmla="*/ 261676 w 5716915"/>
                <a:gd name="connsiteY1" fmla="*/ 133935 h 4470587"/>
                <a:gd name="connsiteX2" fmla="*/ 1434430 w 5716915"/>
                <a:gd name="connsiteY2" fmla="*/ 304841 h 4470587"/>
                <a:gd name="connsiteX3" fmla="*/ 2856830 w 5716915"/>
                <a:gd name="connsiteY3" fmla="*/ 41 h 4470587"/>
                <a:gd name="connsiteX4" fmla="*/ 3885893 w 5716915"/>
                <a:gd name="connsiteY4" fmla="*/ 281618 h 4470587"/>
                <a:gd name="connsiteX5" fmla="*/ 5469402 w 5716915"/>
                <a:gd name="connsiteY5" fmla="*/ 72612 h 4470587"/>
                <a:gd name="connsiteX6" fmla="*/ 5658088 w 5716915"/>
                <a:gd name="connsiteY6" fmla="*/ 638670 h 4470587"/>
                <a:gd name="connsiteX7" fmla="*/ 5512945 w 5716915"/>
                <a:gd name="connsiteY7" fmla="*/ 1320841 h 4470587"/>
                <a:gd name="connsiteX8" fmla="*/ 5454888 w 5716915"/>
                <a:gd name="connsiteY8" fmla="*/ 2380384 h 4470587"/>
                <a:gd name="connsiteX9" fmla="*/ 5716145 w 5716915"/>
                <a:gd name="connsiteY9" fmla="*/ 3323812 h 4470587"/>
                <a:gd name="connsiteX10" fmla="*/ 5512945 w 5716915"/>
                <a:gd name="connsiteY10" fmla="*/ 4180155 h 4470587"/>
                <a:gd name="connsiteX11" fmla="*/ 4932373 w 5716915"/>
                <a:gd name="connsiteY11" fmla="*/ 4310784 h 4470587"/>
                <a:gd name="connsiteX12" fmla="*/ 3597059 w 5716915"/>
                <a:gd name="connsiteY12" fmla="*/ 4470441 h 4470587"/>
                <a:gd name="connsiteX13" fmla="*/ 868373 w 5716915"/>
                <a:gd name="connsiteY13" fmla="*/ 4281755 h 4470587"/>
                <a:gd name="connsiteX14" fmla="*/ 650659 w 5716915"/>
                <a:gd name="connsiteY14" fmla="*/ 3918898 h 4470587"/>
                <a:gd name="connsiteX15" fmla="*/ 10216 w 5716915"/>
                <a:gd name="connsiteY15" fmla="*/ 2994338 h 4470587"/>
                <a:gd name="connsiteX16" fmla="*/ 260588 w 5716915"/>
                <a:gd name="connsiteY16" fmla="*/ 2025147 h 4470587"/>
                <a:gd name="connsiteX17" fmla="*/ 154996 w 5716915"/>
                <a:gd name="connsiteY17" fmla="*/ 1271130 h 4470587"/>
                <a:gd name="connsiteX18" fmla="*/ 35979 w 5716915"/>
                <a:gd name="connsiteY18" fmla="*/ 640847 h 4470587"/>
                <a:gd name="connsiteX0" fmla="*/ 30029 w 5710965"/>
                <a:gd name="connsiteY0" fmla="*/ 640847 h 4470587"/>
                <a:gd name="connsiteX1" fmla="*/ 255726 w 5710965"/>
                <a:gd name="connsiteY1" fmla="*/ 133935 h 4470587"/>
                <a:gd name="connsiteX2" fmla="*/ 1428480 w 5710965"/>
                <a:gd name="connsiteY2" fmla="*/ 304841 h 4470587"/>
                <a:gd name="connsiteX3" fmla="*/ 2850880 w 5710965"/>
                <a:gd name="connsiteY3" fmla="*/ 41 h 4470587"/>
                <a:gd name="connsiteX4" fmla="*/ 3879943 w 5710965"/>
                <a:gd name="connsiteY4" fmla="*/ 281618 h 4470587"/>
                <a:gd name="connsiteX5" fmla="*/ 5463452 w 5710965"/>
                <a:gd name="connsiteY5" fmla="*/ 72612 h 4470587"/>
                <a:gd name="connsiteX6" fmla="*/ 5652138 w 5710965"/>
                <a:gd name="connsiteY6" fmla="*/ 638670 h 4470587"/>
                <a:gd name="connsiteX7" fmla="*/ 5506995 w 5710965"/>
                <a:gd name="connsiteY7" fmla="*/ 1320841 h 4470587"/>
                <a:gd name="connsiteX8" fmla="*/ 5448938 w 5710965"/>
                <a:gd name="connsiteY8" fmla="*/ 2380384 h 4470587"/>
                <a:gd name="connsiteX9" fmla="*/ 5710195 w 5710965"/>
                <a:gd name="connsiteY9" fmla="*/ 3323812 h 4470587"/>
                <a:gd name="connsiteX10" fmla="*/ 5506995 w 5710965"/>
                <a:gd name="connsiteY10" fmla="*/ 4180155 h 4470587"/>
                <a:gd name="connsiteX11" fmla="*/ 4926423 w 5710965"/>
                <a:gd name="connsiteY11" fmla="*/ 4310784 h 4470587"/>
                <a:gd name="connsiteX12" fmla="*/ 3591109 w 5710965"/>
                <a:gd name="connsiteY12" fmla="*/ 4470441 h 4470587"/>
                <a:gd name="connsiteX13" fmla="*/ 862423 w 5710965"/>
                <a:gd name="connsiteY13" fmla="*/ 4281755 h 4470587"/>
                <a:gd name="connsiteX14" fmla="*/ 157029 w 5710965"/>
                <a:gd name="connsiteY14" fmla="*/ 3804598 h 4470587"/>
                <a:gd name="connsiteX15" fmla="*/ 4266 w 5710965"/>
                <a:gd name="connsiteY15" fmla="*/ 2994338 h 4470587"/>
                <a:gd name="connsiteX16" fmla="*/ 254638 w 5710965"/>
                <a:gd name="connsiteY16" fmla="*/ 2025147 h 4470587"/>
                <a:gd name="connsiteX17" fmla="*/ 149046 w 5710965"/>
                <a:gd name="connsiteY17" fmla="*/ 1271130 h 4470587"/>
                <a:gd name="connsiteX18" fmla="*/ 30029 w 5710965"/>
                <a:gd name="connsiteY18" fmla="*/ 640847 h 4470587"/>
                <a:gd name="connsiteX0" fmla="*/ 34104 w 5715040"/>
                <a:gd name="connsiteY0" fmla="*/ 640847 h 4488789"/>
                <a:gd name="connsiteX1" fmla="*/ 259801 w 5715040"/>
                <a:gd name="connsiteY1" fmla="*/ 133935 h 4488789"/>
                <a:gd name="connsiteX2" fmla="*/ 1432555 w 5715040"/>
                <a:gd name="connsiteY2" fmla="*/ 304841 h 4488789"/>
                <a:gd name="connsiteX3" fmla="*/ 2854955 w 5715040"/>
                <a:gd name="connsiteY3" fmla="*/ 41 h 4488789"/>
                <a:gd name="connsiteX4" fmla="*/ 3884018 w 5715040"/>
                <a:gd name="connsiteY4" fmla="*/ 281618 h 4488789"/>
                <a:gd name="connsiteX5" fmla="*/ 5467527 w 5715040"/>
                <a:gd name="connsiteY5" fmla="*/ 72612 h 4488789"/>
                <a:gd name="connsiteX6" fmla="*/ 5656213 w 5715040"/>
                <a:gd name="connsiteY6" fmla="*/ 638670 h 4488789"/>
                <a:gd name="connsiteX7" fmla="*/ 5511070 w 5715040"/>
                <a:gd name="connsiteY7" fmla="*/ 1320841 h 4488789"/>
                <a:gd name="connsiteX8" fmla="*/ 5453013 w 5715040"/>
                <a:gd name="connsiteY8" fmla="*/ 2380384 h 4488789"/>
                <a:gd name="connsiteX9" fmla="*/ 5714270 w 5715040"/>
                <a:gd name="connsiteY9" fmla="*/ 3323812 h 4488789"/>
                <a:gd name="connsiteX10" fmla="*/ 5511070 w 5715040"/>
                <a:gd name="connsiteY10" fmla="*/ 4180155 h 4488789"/>
                <a:gd name="connsiteX11" fmla="*/ 4930498 w 5715040"/>
                <a:gd name="connsiteY11" fmla="*/ 4310784 h 4488789"/>
                <a:gd name="connsiteX12" fmla="*/ 3595184 w 5715040"/>
                <a:gd name="connsiteY12" fmla="*/ 4470441 h 4488789"/>
                <a:gd name="connsiteX13" fmla="*/ 1087478 w 5715040"/>
                <a:gd name="connsiteY13" fmla="*/ 3847415 h 4488789"/>
                <a:gd name="connsiteX14" fmla="*/ 161104 w 5715040"/>
                <a:gd name="connsiteY14" fmla="*/ 3804598 h 4488789"/>
                <a:gd name="connsiteX15" fmla="*/ 8341 w 5715040"/>
                <a:gd name="connsiteY15" fmla="*/ 2994338 h 4488789"/>
                <a:gd name="connsiteX16" fmla="*/ 258713 w 5715040"/>
                <a:gd name="connsiteY16" fmla="*/ 2025147 h 4488789"/>
                <a:gd name="connsiteX17" fmla="*/ 153121 w 5715040"/>
                <a:gd name="connsiteY17" fmla="*/ 1271130 h 4488789"/>
                <a:gd name="connsiteX18" fmla="*/ 34104 w 5715040"/>
                <a:gd name="connsiteY18" fmla="*/ 640847 h 4488789"/>
                <a:gd name="connsiteX0" fmla="*/ 26821 w 5707757"/>
                <a:gd name="connsiteY0" fmla="*/ 640847 h 4488789"/>
                <a:gd name="connsiteX1" fmla="*/ 252518 w 5707757"/>
                <a:gd name="connsiteY1" fmla="*/ 133935 h 4488789"/>
                <a:gd name="connsiteX2" fmla="*/ 1425272 w 5707757"/>
                <a:gd name="connsiteY2" fmla="*/ 304841 h 4488789"/>
                <a:gd name="connsiteX3" fmla="*/ 2847672 w 5707757"/>
                <a:gd name="connsiteY3" fmla="*/ 41 h 4488789"/>
                <a:gd name="connsiteX4" fmla="*/ 3876735 w 5707757"/>
                <a:gd name="connsiteY4" fmla="*/ 281618 h 4488789"/>
                <a:gd name="connsiteX5" fmla="*/ 5460244 w 5707757"/>
                <a:gd name="connsiteY5" fmla="*/ 72612 h 4488789"/>
                <a:gd name="connsiteX6" fmla="*/ 5648930 w 5707757"/>
                <a:gd name="connsiteY6" fmla="*/ 638670 h 4488789"/>
                <a:gd name="connsiteX7" fmla="*/ 5503787 w 5707757"/>
                <a:gd name="connsiteY7" fmla="*/ 1320841 h 4488789"/>
                <a:gd name="connsiteX8" fmla="*/ 5445730 w 5707757"/>
                <a:gd name="connsiteY8" fmla="*/ 2380384 h 4488789"/>
                <a:gd name="connsiteX9" fmla="*/ 5706987 w 5707757"/>
                <a:gd name="connsiteY9" fmla="*/ 3323812 h 4488789"/>
                <a:gd name="connsiteX10" fmla="*/ 5503787 w 5707757"/>
                <a:gd name="connsiteY10" fmla="*/ 4180155 h 4488789"/>
                <a:gd name="connsiteX11" fmla="*/ 4923215 w 5707757"/>
                <a:gd name="connsiteY11" fmla="*/ 4310784 h 4488789"/>
                <a:gd name="connsiteX12" fmla="*/ 3587901 w 5707757"/>
                <a:gd name="connsiteY12" fmla="*/ 4470441 h 4488789"/>
                <a:gd name="connsiteX13" fmla="*/ 1080195 w 5707757"/>
                <a:gd name="connsiteY13" fmla="*/ 3847415 h 4488789"/>
                <a:gd name="connsiteX14" fmla="*/ 359561 w 5707757"/>
                <a:gd name="connsiteY14" fmla="*/ 4033198 h 4488789"/>
                <a:gd name="connsiteX15" fmla="*/ 1058 w 5707757"/>
                <a:gd name="connsiteY15" fmla="*/ 2994338 h 4488789"/>
                <a:gd name="connsiteX16" fmla="*/ 251430 w 5707757"/>
                <a:gd name="connsiteY16" fmla="*/ 2025147 h 4488789"/>
                <a:gd name="connsiteX17" fmla="*/ 145838 w 5707757"/>
                <a:gd name="connsiteY17" fmla="*/ 1271130 h 4488789"/>
                <a:gd name="connsiteX18" fmla="*/ 26821 w 5707757"/>
                <a:gd name="connsiteY18" fmla="*/ 640847 h 4488789"/>
                <a:gd name="connsiteX0" fmla="*/ 26821 w 5707757"/>
                <a:gd name="connsiteY0" fmla="*/ 640847 h 4490120"/>
                <a:gd name="connsiteX1" fmla="*/ 252518 w 5707757"/>
                <a:gd name="connsiteY1" fmla="*/ 133935 h 4490120"/>
                <a:gd name="connsiteX2" fmla="*/ 1425272 w 5707757"/>
                <a:gd name="connsiteY2" fmla="*/ 304841 h 4490120"/>
                <a:gd name="connsiteX3" fmla="*/ 2847672 w 5707757"/>
                <a:gd name="connsiteY3" fmla="*/ 41 h 4490120"/>
                <a:gd name="connsiteX4" fmla="*/ 3876735 w 5707757"/>
                <a:gd name="connsiteY4" fmla="*/ 281618 h 4490120"/>
                <a:gd name="connsiteX5" fmla="*/ 5460244 w 5707757"/>
                <a:gd name="connsiteY5" fmla="*/ 72612 h 4490120"/>
                <a:gd name="connsiteX6" fmla="*/ 5648930 w 5707757"/>
                <a:gd name="connsiteY6" fmla="*/ 638670 h 4490120"/>
                <a:gd name="connsiteX7" fmla="*/ 5503787 w 5707757"/>
                <a:gd name="connsiteY7" fmla="*/ 1320841 h 4490120"/>
                <a:gd name="connsiteX8" fmla="*/ 5445730 w 5707757"/>
                <a:gd name="connsiteY8" fmla="*/ 2380384 h 4490120"/>
                <a:gd name="connsiteX9" fmla="*/ 5706987 w 5707757"/>
                <a:gd name="connsiteY9" fmla="*/ 3323812 h 4490120"/>
                <a:gd name="connsiteX10" fmla="*/ 5503787 w 5707757"/>
                <a:gd name="connsiteY10" fmla="*/ 4180155 h 4490120"/>
                <a:gd name="connsiteX11" fmla="*/ 4923215 w 5707757"/>
                <a:gd name="connsiteY11" fmla="*/ 4310784 h 4490120"/>
                <a:gd name="connsiteX12" fmla="*/ 3587901 w 5707757"/>
                <a:gd name="connsiteY12" fmla="*/ 4470441 h 4490120"/>
                <a:gd name="connsiteX13" fmla="*/ 1156395 w 5707757"/>
                <a:gd name="connsiteY13" fmla="*/ 3824555 h 4490120"/>
                <a:gd name="connsiteX14" fmla="*/ 359561 w 5707757"/>
                <a:gd name="connsiteY14" fmla="*/ 4033198 h 4490120"/>
                <a:gd name="connsiteX15" fmla="*/ 1058 w 5707757"/>
                <a:gd name="connsiteY15" fmla="*/ 2994338 h 4490120"/>
                <a:gd name="connsiteX16" fmla="*/ 251430 w 5707757"/>
                <a:gd name="connsiteY16" fmla="*/ 2025147 h 4490120"/>
                <a:gd name="connsiteX17" fmla="*/ 145838 w 5707757"/>
                <a:gd name="connsiteY17" fmla="*/ 1271130 h 4490120"/>
                <a:gd name="connsiteX18" fmla="*/ 26821 w 5707757"/>
                <a:gd name="connsiteY18" fmla="*/ 640847 h 4490120"/>
                <a:gd name="connsiteX0" fmla="*/ 26821 w 5707757"/>
                <a:gd name="connsiteY0" fmla="*/ 640847 h 4490120"/>
                <a:gd name="connsiteX1" fmla="*/ 252518 w 5707757"/>
                <a:gd name="connsiteY1" fmla="*/ 133935 h 4490120"/>
                <a:gd name="connsiteX2" fmla="*/ 1425272 w 5707757"/>
                <a:gd name="connsiteY2" fmla="*/ 304841 h 4490120"/>
                <a:gd name="connsiteX3" fmla="*/ 2847672 w 5707757"/>
                <a:gd name="connsiteY3" fmla="*/ 41 h 4490120"/>
                <a:gd name="connsiteX4" fmla="*/ 3876735 w 5707757"/>
                <a:gd name="connsiteY4" fmla="*/ 281618 h 4490120"/>
                <a:gd name="connsiteX5" fmla="*/ 5460244 w 5707757"/>
                <a:gd name="connsiteY5" fmla="*/ 72612 h 4490120"/>
                <a:gd name="connsiteX6" fmla="*/ 5648930 w 5707757"/>
                <a:gd name="connsiteY6" fmla="*/ 638670 h 4490120"/>
                <a:gd name="connsiteX7" fmla="*/ 5503787 w 5707757"/>
                <a:gd name="connsiteY7" fmla="*/ 1320841 h 4490120"/>
                <a:gd name="connsiteX8" fmla="*/ 5445730 w 5707757"/>
                <a:gd name="connsiteY8" fmla="*/ 2380384 h 4490120"/>
                <a:gd name="connsiteX9" fmla="*/ 5706987 w 5707757"/>
                <a:gd name="connsiteY9" fmla="*/ 3323812 h 4490120"/>
                <a:gd name="connsiteX10" fmla="*/ 5503787 w 5707757"/>
                <a:gd name="connsiteY10" fmla="*/ 4180155 h 4490120"/>
                <a:gd name="connsiteX11" fmla="*/ 4923215 w 5707757"/>
                <a:gd name="connsiteY11" fmla="*/ 4310784 h 4490120"/>
                <a:gd name="connsiteX12" fmla="*/ 3587901 w 5707757"/>
                <a:gd name="connsiteY12" fmla="*/ 4470441 h 4490120"/>
                <a:gd name="connsiteX13" fmla="*/ 1156395 w 5707757"/>
                <a:gd name="connsiteY13" fmla="*/ 3824555 h 4490120"/>
                <a:gd name="connsiteX14" fmla="*/ 359561 w 5707757"/>
                <a:gd name="connsiteY14" fmla="*/ 4033198 h 4490120"/>
                <a:gd name="connsiteX15" fmla="*/ 1058 w 5707757"/>
                <a:gd name="connsiteY15" fmla="*/ 2994338 h 4490120"/>
                <a:gd name="connsiteX16" fmla="*/ 251430 w 5707757"/>
                <a:gd name="connsiteY16" fmla="*/ 2025147 h 4490120"/>
                <a:gd name="connsiteX17" fmla="*/ 145838 w 5707757"/>
                <a:gd name="connsiteY17" fmla="*/ 1271130 h 4490120"/>
                <a:gd name="connsiteX18" fmla="*/ 26821 w 5707757"/>
                <a:gd name="connsiteY18" fmla="*/ 640847 h 4490120"/>
                <a:gd name="connsiteX0" fmla="*/ 26821 w 5707757"/>
                <a:gd name="connsiteY0" fmla="*/ 640847 h 4315286"/>
                <a:gd name="connsiteX1" fmla="*/ 252518 w 5707757"/>
                <a:gd name="connsiteY1" fmla="*/ 133935 h 4315286"/>
                <a:gd name="connsiteX2" fmla="*/ 1425272 w 5707757"/>
                <a:gd name="connsiteY2" fmla="*/ 304841 h 4315286"/>
                <a:gd name="connsiteX3" fmla="*/ 2847672 w 5707757"/>
                <a:gd name="connsiteY3" fmla="*/ 41 h 4315286"/>
                <a:gd name="connsiteX4" fmla="*/ 3876735 w 5707757"/>
                <a:gd name="connsiteY4" fmla="*/ 281618 h 4315286"/>
                <a:gd name="connsiteX5" fmla="*/ 5460244 w 5707757"/>
                <a:gd name="connsiteY5" fmla="*/ 72612 h 4315286"/>
                <a:gd name="connsiteX6" fmla="*/ 5648930 w 5707757"/>
                <a:gd name="connsiteY6" fmla="*/ 638670 h 4315286"/>
                <a:gd name="connsiteX7" fmla="*/ 5503787 w 5707757"/>
                <a:gd name="connsiteY7" fmla="*/ 1320841 h 4315286"/>
                <a:gd name="connsiteX8" fmla="*/ 5445730 w 5707757"/>
                <a:gd name="connsiteY8" fmla="*/ 2380384 h 4315286"/>
                <a:gd name="connsiteX9" fmla="*/ 5706987 w 5707757"/>
                <a:gd name="connsiteY9" fmla="*/ 3323812 h 4315286"/>
                <a:gd name="connsiteX10" fmla="*/ 5503787 w 5707757"/>
                <a:gd name="connsiteY10" fmla="*/ 4180155 h 4315286"/>
                <a:gd name="connsiteX11" fmla="*/ 4923215 w 5707757"/>
                <a:gd name="connsiteY11" fmla="*/ 4310784 h 4315286"/>
                <a:gd name="connsiteX12" fmla="*/ 2513481 w 5707757"/>
                <a:gd name="connsiteY12" fmla="*/ 4158021 h 4315286"/>
                <a:gd name="connsiteX13" fmla="*/ 1156395 w 5707757"/>
                <a:gd name="connsiteY13" fmla="*/ 3824555 h 4315286"/>
                <a:gd name="connsiteX14" fmla="*/ 359561 w 5707757"/>
                <a:gd name="connsiteY14" fmla="*/ 4033198 h 4315286"/>
                <a:gd name="connsiteX15" fmla="*/ 1058 w 5707757"/>
                <a:gd name="connsiteY15" fmla="*/ 2994338 h 4315286"/>
                <a:gd name="connsiteX16" fmla="*/ 251430 w 5707757"/>
                <a:gd name="connsiteY16" fmla="*/ 2025147 h 4315286"/>
                <a:gd name="connsiteX17" fmla="*/ 145838 w 5707757"/>
                <a:gd name="connsiteY17" fmla="*/ 1271130 h 4315286"/>
                <a:gd name="connsiteX18" fmla="*/ 26821 w 5707757"/>
                <a:gd name="connsiteY18" fmla="*/ 640847 h 4315286"/>
                <a:gd name="connsiteX0" fmla="*/ 26821 w 5727381"/>
                <a:gd name="connsiteY0" fmla="*/ 640847 h 4189444"/>
                <a:gd name="connsiteX1" fmla="*/ 252518 w 5727381"/>
                <a:gd name="connsiteY1" fmla="*/ 133935 h 4189444"/>
                <a:gd name="connsiteX2" fmla="*/ 1425272 w 5727381"/>
                <a:gd name="connsiteY2" fmla="*/ 304841 h 4189444"/>
                <a:gd name="connsiteX3" fmla="*/ 2847672 w 5727381"/>
                <a:gd name="connsiteY3" fmla="*/ 41 h 4189444"/>
                <a:gd name="connsiteX4" fmla="*/ 3876735 w 5727381"/>
                <a:gd name="connsiteY4" fmla="*/ 281618 h 4189444"/>
                <a:gd name="connsiteX5" fmla="*/ 5460244 w 5727381"/>
                <a:gd name="connsiteY5" fmla="*/ 72612 h 4189444"/>
                <a:gd name="connsiteX6" fmla="*/ 5648930 w 5727381"/>
                <a:gd name="connsiteY6" fmla="*/ 638670 h 4189444"/>
                <a:gd name="connsiteX7" fmla="*/ 5503787 w 5727381"/>
                <a:gd name="connsiteY7" fmla="*/ 1320841 h 4189444"/>
                <a:gd name="connsiteX8" fmla="*/ 5445730 w 5727381"/>
                <a:gd name="connsiteY8" fmla="*/ 2380384 h 4189444"/>
                <a:gd name="connsiteX9" fmla="*/ 5706987 w 5727381"/>
                <a:gd name="connsiteY9" fmla="*/ 3323812 h 4189444"/>
                <a:gd name="connsiteX10" fmla="*/ 5503787 w 5727381"/>
                <a:gd name="connsiteY10" fmla="*/ 4180155 h 4189444"/>
                <a:gd name="connsiteX11" fmla="*/ 3879275 w 5727381"/>
                <a:gd name="connsiteY11" fmla="*/ 3800244 h 4189444"/>
                <a:gd name="connsiteX12" fmla="*/ 2513481 w 5727381"/>
                <a:gd name="connsiteY12" fmla="*/ 4158021 h 4189444"/>
                <a:gd name="connsiteX13" fmla="*/ 1156395 w 5727381"/>
                <a:gd name="connsiteY13" fmla="*/ 3824555 h 4189444"/>
                <a:gd name="connsiteX14" fmla="*/ 359561 w 5727381"/>
                <a:gd name="connsiteY14" fmla="*/ 4033198 h 4189444"/>
                <a:gd name="connsiteX15" fmla="*/ 1058 w 5727381"/>
                <a:gd name="connsiteY15" fmla="*/ 2994338 h 4189444"/>
                <a:gd name="connsiteX16" fmla="*/ 251430 w 5727381"/>
                <a:gd name="connsiteY16" fmla="*/ 2025147 h 4189444"/>
                <a:gd name="connsiteX17" fmla="*/ 145838 w 5727381"/>
                <a:gd name="connsiteY17" fmla="*/ 1271130 h 4189444"/>
                <a:gd name="connsiteX18" fmla="*/ 26821 w 5727381"/>
                <a:gd name="connsiteY18" fmla="*/ 640847 h 4189444"/>
                <a:gd name="connsiteX0" fmla="*/ 26821 w 5721046"/>
                <a:gd name="connsiteY0" fmla="*/ 640847 h 4158059"/>
                <a:gd name="connsiteX1" fmla="*/ 252518 w 5721046"/>
                <a:gd name="connsiteY1" fmla="*/ 133935 h 4158059"/>
                <a:gd name="connsiteX2" fmla="*/ 1425272 w 5721046"/>
                <a:gd name="connsiteY2" fmla="*/ 304841 h 4158059"/>
                <a:gd name="connsiteX3" fmla="*/ 2847672 w 5721046"/>
                <a:gd name="connsiteY3" fmla="*/ 41 h 4158059"/>
                <a:gd name="connsiteX4" fmla="*/ 3876735 w 5721046"/>
                <a:gd name="connsiteY4" fmla="*/ 281618 h 4158059"/>
                <a:gd name="connsiteX5" fmla="*/ 5460244 w 5721046"/>
                <a:gd name="connsiteY5" fmla="*/ 72612 h 4158059"/>
                <a:gd name="connsiteX6" fmla="*/ 5648930 w 5721046"/>
                <a:gd name="connsiteY6" fmla="*/ 638670 h 4158059"/>
                <a:gd name="connsiteX7" fmla="*/ 5503787 w 5721046"/>
                <a:gd name="connsiteY7" fmla="*/ 1320841 h 4158059"/>
                <a:gd name="connsiteX8" fmla="*/ 5445730 w 5721046"/>
                <a:gd name="connsiteY8" fmla="*/ 2380384 h 4158059"/>
                <a:gd name="connsiteX9" fmla="*/ 5706987 w 5721046"/>
                <a:gd name="connsiteY9" fmla="*/ 3323812 h 4158059"/>
                <a:gd name="connsiteX10" fmla="*/ 4947527 w 5721046"/>
                <a:gd name="connsiteY10" fmla="*/ 4073475 h 4158059"/>
                <a:gd name="connsiteX11" fmla="*/ 3879275 w 5721046"/>
                <a:gd name="connsiteY11" fmla="*/ 3800244 h 4158059"/>
                <a:gd name="connsiteX12" fmla="*/ 2513481 w 5721046"/>
                <a:gd name="connsiteY12" fmla="*/ 4158021 h 4158059"/>
                <a:gd name="connsiteX13" fmla="*/ 1156395 w 5721046"/>
                <a:gd name="connsiteY13" fmla="*/ 3824555 h 4158059"/>
                <a:gd name="connsiteX14" fmla="*/ 359561 w 5721046"/>
                <a:gd name="connsiteY14" fmla="*/ 4033198 h 4158059"/>
                <a:gd name="connsiteX15" fmla="*/ 1058 w 5721046"/>
                <a:gd name="connsiteY15" fmla="*/ 2994338 h 4158059"/>
                <a:gd name="connsiteX16" fmla="*/ 251430 w 5721046"/>
                <a:gd name="connsiteY16" fmla="*/ 2025147 h 4158059"/>
                <a:gd name="connsiteX17" fmla="*/ 145838 w 5721046"/>
                <a:gd name="connsiteY17" fmla="*/ 1271130 h 4158059"/>
                <a:gd name="connsiteX18" fmla="*/ 26821 w 5721046"/>
                <a:gd name="connsiteY18" fmla="*/ 640847 h 4158059"/>
                <a:gd name="connsiteX0" fmla="*/ 26821 w 5684279"/>
                <a:gd name="connsiteY0" fmla="*/ 640847 h 4158059"/>
                <a:gd name="connsiteX1" fmla="*/ 252518 w 5684279"/>
                <a:gd name="connsiteY1" fmla="*/ 133935 h 4158059"/>
                <a:gd name="connsiteX2" fmla="*/ 1425272 w 5684279"/>
                <a:gd name="connsiteY2" fmla="*/ 304841 h 4158059"/>
                <a:gd name="connsiteX3" fmla="*/ 2847672 w 5684279"/>
                <a:gd name="connsiteY3" fmla="*/ 41 h 4158059"/>
                <a:gd name="connsiteX4" fmla="*/ 3876735 w 5684279"/>
                <a:gd name="connsiteY4" fmla="*/ 281618 h 4158059"/>
                <a:gd name="connsiteX5" fmla="*/ 5460244 w 5684279"/>
                <a:gd name="connsiteY5" fmla="*/ 72612 h 4158059"/>
                <a:gd name="connsiteX6" fmla="*/ 5648930 w 5684279"/>
                <a:gd name="connsiteY6" fmla="*/ 638670 h 4158059"/>
                <a:gd name="connsiteX7" fmla="*/ 5503787 w 5684279"/>
                <a:gd name="connsiteY7" fmla="*/ 1320841 h 4158059"/>
                <a:gd name="connsiteX8" fmla="*/ 5445730 w 5684279"/>
                <a:gd name="connsiteY8" fmla="*/ 2380384 h 4158059"/>
                <a:gd name="connsiteX9" fmla="*/ 5668887 w 5684279"/>
                <a:gd name="connsiteY9" fmla="*/ 3400012 h 4158059"/>
                <a:gd name="connsiteX10" fmla="*/ 4947527 w 5684279"/>
                <a:gd name="connsiteY10" fmla="*/ 4073475 h 4158059"/>
                <a:gd name="connsiteX11" fmla="*/ 3879275 w 5684279"/>
                <a:gd name="connsiteY11" fmla="*/ 3800244 h 4158059"/>
                <a:gd name="connsiteX12" fmla="*/ 2513481 w 5684279"/>
                <a:gd name="connsiteY12" fmla="*/ 4158021 h 4158059"/>
                <a:gd name="connsiteX13" fmla="*/ 1156395 w 5684279"/>
                <a:gd name="connsiteY13" fmla="*/ 3824555 h 4158059"/>
                <a:gd name="connsiteX14" fmla="*/ 359561 w 5684279"/>
                <a:gd name="connsiteY14" fmla="*/ 4033198 h 4158059"/>
                <a:gd name="connsiteX15" fmla="*/ 1058 w 5684279"/>
                <a:gd name="connsiteY15" fmla="*/ 2994338 h 4158059"/>
                <a:gd name="connsiteX16" fmla="*/ 251430 w 5684279"/>
                <a:gd name="connsiteY16" fmla="*/ 2025147 h 4158059"/>
                <a:gd name="connsiteX17" fmla="*/ 145838 w 5684279"/>
                <a:gd name="connsiteY17" fmla="*/ 1271130 h 4158059"/>
                <a:gd name="connsiteX18" fmla="*/ 26821 w 5684279"/>
                <a:gd name="connsiteY18" fmla="*/ 640847 h 4158059"/>
                <a:gd name="connsiteX0" fmla="*/ 26821 w 5684279"/>
                <a:gd name="connsiteY0" fmla="*/ 640847 h 4158059"/>
                <a:gd name="connsiteX1" fmla="*/ 252518 w 5684279"/>
                <a:gd name="connsiteY1" fmla="*/ 133935 h 4158059"/>
                <a:gd name="connsiteX2" fmla="*/ 1425272 w 5684279"/>
                <a:gd name="connsiteY2" fmla="*/ 304841 h 4158059"/>
                <a:gd name="connsiteX3" fmla="*/ 2847672 w 5684279"/>
                <a:gd name="connsiteY3" fmla="*/ 41 h 4158059"/>
                <a:gd name="connsiteX4" fmla="*/ 3876735 w 5684279"/>
                <a:gd name="connsiteY4" fmla="*/ 281618 h 4158059"/>
                <a:gd name="connsiteX5" fmla="*/ 5460244 w 5684279"/>
                <a:gd name="connsiteY5" fmla="*/ 72612 h 4158059"/>
                <a:gd name="connsiteX6" fmla="*/ 5648930 w 5684279"/>
                <a:gd name="connsiteY6" fmla="*/ 638670 h 4158059"/>
                <a:gd name="connsiteX7" fmla="*/ 5503787 w 5684279"/>
                <a:gd name="connsiteY7" fmla="*/ 1320841 h 4158059"/>
                <a:gd name="connsiteX8" fmla="*/ 5445730 w 5684279"/>
                <a:gd name="connsiteY8" fmla="*/ 2380384 h 4158059"/>
                <a:gd name="connsiteX9" fmla="*/ 5668887 w 5684279"/>
                <a:gd name="connsiteY9" fmla="*/ 3400012 h 4158059"/>
                <a:gd name="connsiteX10" fmla="*/ 4947527 w 5684279"/>
                <a:gd name="connsiteY10" fmla="*/ 4073475 h 4158059"/>
                <a:gd name="connsiteX11" fmla="*/ 3879275 w 5684279"/>
                <a:gd name="connsiteY11" fmla="*/ 3800244 h 4158059"/>
                <a:gd name="connsiteX12" fmla="*/ 2513481 w 5684279"/>
                <a:gd name="connsiteY12" fmla="*/ 4158021 h 4158059"/>
                <a:gd name="connsiteX13" fmla="*/ 1156395 w 5684279"/>
                <a:gd name="connsiteY13" fmla="*/ 3824555 h 4158059"/>
                <a:gd name="connsiteX14" fmla="*/ 359561 w 5684279"/>
                <a:gd name="connsiteY14" fmla="*/ 4033198 h 4158059"/>
                <a:gd name="connsiteX15" fmla="*/ 1058 w 5684279"/>
                <a:gd name="connsiteY15" fmla="*/ 2994338 h 4158059"/>
                <a:gd name="connsiteX16" fmla="*/ 251430 w 5684279"/>
                <a:gd name="connsiteY16" fmla="*/ 2025147 h 4158059"/>
                <a:gd name="connsiteX17" fmla="*/ 145838 w 5684279"/>
                <a:gd name="connsiteY17" fmla="*/ 1271130 h 4158059"/>
                <a:gd name="connsiteX18" fmla="*/ 26821 w 5684279"/>
                <a:gd name="connsiteY18" fmla="*/ 640847 h 4158059"/>
                <a:gd name="connsiteX0" fmla="*/ 64764 w 5722222"/>
                <a:gd name="connsiteY0" fmla="*/ 640847 h 4158065"/>
                <a:gd name="connsiteX1" fmla="*/ 290461 w 5722222"/>
                <a:gd name="connsiteY1" fmla="*/ 133935 h 4158065"/>
                <a:gd name="connsiteX2" fmla="*/ 1463215 w 5722222"/>
                <a:gd name="connsiteY2" fmla="*/ 304841 h 4158065"/>
                <a:gd name="connsiteX3" fmla="*/ 2885615 w 5722222"/>
                <a:gd name="connsiteY3" fmla="*/ 41 h 4158065"/>
                <a:gd name="connsiteX4" fmla="*/ 3914678 w 5722222"/>
                <a:gd name="connsiteY4" fmla="*/ 281618 h 4158065"/>
                <a:gd name="connsiteX5" fmla="*/ 5498187 w 5722222"/>
                <a:gd name="connsiteY5" fmla="*/ 72612 h 4158065"/>
                <a:gd name="connsiteX6" fmla="*/ 5686873 w 5722222"/>
                <a:gd name="connsiteY6" fmla="*/ 638670 h 4158065"/>
                <a:gd name="connsiteX7" fmla="*/ 5541730 w 5722222"/>
                <a:gd name="connsiteY7" fmla="*/ 1320841 h 4158065"/>
                <a:gd name="connsiteX8" fmla="*/ 5483673 w 5722222"/>
                <a:gd name="connsiteY8" fmla="*/ 2380384 h 4158065"/>
                <a:gd name="connsiteX9" fmla="*/ 5706830 w 5722222"/>
                <a:gd name="connsiteY9" fmla="*/ 3400012 h 4158065"/>
                <a:gd name="connsiteX10" fmla="*/ 4985470 w 5722222"/>
                <a:gd name="connsiteY10" fmla="*/ 4073475 h 4158065"/>
                <a:gd name="connsiteX11" fmla="*/ 3917218 w 5722222"/>
                <a:gd name="connsiteY11" fmla="*/ 3800244 h 4158065"/>
                <a:gd name="connsiteX12" fmla="*/ 2551424 w 5722222"/>
                <a:gd name="connsiteY12" fmla="*/ 4158021 h 4158065"/>
                <a:gd name="connsiteX13" fmla="*/ 1194338 w 5722222"/>
                <a:gd name="connsiteY13" fmla="*/ 3824555 h 4158065"/>
                <a:gd name="connsiteX14" fmla="*/ 292729 w 5722222"/>
                <a:gd name="connsiteY14" fmla="*/ 3766498 h 4158065"/>
                <a:gd name="connsiteX15" fmla="*/ 39001 w 5722222"/>
                <a:gd name="connsiteY15" fmla="*/ 2994338 h 4158065"/>
                <a:gd name="connsiteX16" fmla="*/ 289373 w 5722222"/>
                <a:gd name="connsiteY16" fmla="*/ 2025147 h 4158065"/>
                <a:gd name="connsiteX17" fmla="*/ 183781 w 5722222"/>
                <a:gd name="connsiteY17" fmla="*/ 1271130 h 4158065"/>
                <a:gd name="connsiteX18" fmla="*/ 64764 w 5722222"/>
                <a:gd name="connsiteY18" fmla="*/ 640847 h 4158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22222" h="4158065">
                  <a:moveTo>
                    <a:pt x="64764" y="640847"/>
                  </a:moveTo>
                  <a:cubicBezTo>
                    <a:pt x="44444" y="436074"/>
                    <a:pt x="57386" y="189936"/>
                    <a:pt x="290461" y="133935"/>
                  </a:cubicBezTo>
                  <a:cubicBezTo>
                    <a:pt x="523536" y="77934"/>
                    <a:pt x="1030689" y="327157"/>
                    <a:pt x="1463215" y="304841"/>
                  </a:cubicBezTo>
                  <a:cubicBezTo>
                    <a:pt x="1895741" y="282525"/>
                    <a:pt x="2477038" y="3911"/>
                    <a:pt x="2885615" y="41"/>
                  </a:cubicBezTo>
                  <a:cubicBezTo>
                    <a:pt x="3294192" y="-3829"/>
                    <a:pt x="3479249" y="269523"/>
                    <a:pt x="3914678" y="281618"/>
                  </a:cubicBezTo>
                  <a:cubicBezTo>
                    <a:pt x="4350107" y="293713"/>
                    <a:pt x="5202821" y="13103"/>
                    <a:pt x="5498187" y="72612"/>
                  </a:cubicBezTo>
                  <a:cubicBezTo>
                    <a:pt x="5793553" y="132121"/>
                    <a:pt x="5679616" y="430632"/>
                    <a:pt x="5686873" y="638670"/>
                  </a:cubicBezTo>
                  <a:cubicBezTo>
                    <a:pt x="5694130" y="846708"/>
                    <a:pt x="5575597" y="1030555"/>
                    <a:pt x="5541730" y="1320841"/>
                  </a:cubicBezTo>
                  <a:cubicBezTo>
                    <a:pt x="5507863" y="1611127"/>
                    <a:pt x="5456156" y="2033856"/>
                    <a:pt x="5483673" y="2380384"/>
                  </a:cubicBezTo>
                  <a:cubicBezTo>
                    <a:pt x="5511190" y="2726912"/>
                    <a:pt x="5789864" y="3117830"/>
                    <a:pt x="5706830" y="3400012"/>
                  </a:cubicBezTo>
                  <a:cubicBezTo>
                    <a:pt x="5623796" y="3682194"/>
                    <a:pt x="5283739" y="4006770"/>
                    <a:pt x="4985470" y="4073475"/>
                  </a:cubicBezTo>
                  <a:cubicBezTo>
                    <a:pt x="4687201" y="4140180"/>
                    <a:pt x="4322892" y="3786153"/>
                    <a:pt x="3917218" y="3800244"/>
                  </a:cubicBezTo>
                  <a:cubicBezTo>
                    <a:pt x="3511544" y="3814335"/>
                    <a:pt x="3005237" y="4153969"/>
                    <a:pt x="2551424" y="4158021"/>
                  </a:cubicBezTo>
                  <a:cubicBezTo>
                    <a:pt x="2097611" y="4162073"/>
                    <a:pt x="1570787" y="3889809"/>
                    <a:pt x="1194338" y="3824555"/>
                  </a:cubicBezTo>
                  <a:cubicBezTo>
                    <a:pt x="817889" y="3759301"/>
                    <a:pt x="732935" y="4066792"/>
                    <a:pt x="292729" y="3766498"/>
                  </a:cubicBezTo>
                  <a:cubicBezTo>
                    <a:pt x="-147477" y="3466204"/>
                    <a:pt x="39560" y="3284563"/>
                    <a:pt x="39001" y="2994338"/>
                  </a:cubicBezTo>
                  <a:cubicBezTo>
                    <a:pt x="38442" y="2704113"/>
                    <a:pt x="238573" y="2351718"/>
                    <a:pt x="289373" y="2025147"/>
                  </a:cubicBezTo>
                  <a:cubicBezTo>
                    <a:pt x="340173" y="1698576"/>
                    <a:pt x="221216" y="1501847"/>
                    <a:pt x="183781" y="1271130"/>
                  </a:cubicBezTo>
                  <a:cubicBezTo>
                    <a:pt x="146346" y="1040413"/>
                    <a:pt x="85084" y="845620"/>
                    <a:pt x="64764" y="640847"/>
                  </a:cubicBezTo>
                  <a:close/>
                </a:path>
              </a:pathLst>
            </a:custGeom>
            <a:ln w="63500" cmpd="thickThin">
              <a:solidFill>
                <a:srgbClr val="17880E">
                  <a:alpha val="32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cs typeface="+mn-ea"/>
                <a:sym typeface="+mn-lt"/>
              </a:endParaRPr>
            </a:p>
          </p:txBody>
        </p:sp>
      </p:grpSp>
    </p:spTree>
    <p:extLst>
      <p:ext uri="{BB962C8B-B14F-4D97-AF65-F5344CB8AC3E}">
        <p14:creationId xmlns:p14="http://schemas.microsoft.com/office/powerpoint/2010/main" val="248776617"/>
      </p:ext>
    </p:extLst>
  </p:cSld>
  <p:clrMapOvr>
    <a:masterClrMapping/>
  </p:clrMapOvr>
  <mc:AlternateContent xmlns:mc="http://schemas.openxmlformats.org/markup-compatibility/2006" xmlns:p14="http://schemas.microsoft.com/office/powerpoint/2010/main">
    <mc:Choice Requires="p14">
      <p:transition spd="slow" p14:dur="1600" advTm="5422">
        <p:blinds dir="vert"/>
      </p:transition>
    </mc:Choice>
    <mc:Fallback xmlns="" xmlns:a16="http://schemas.microsoft.com/office/drawing/2014/main" xmlns:a14="http://schemas.microsoft.com/office/drawing/2010/main">
      <p:transition spd="slow" advTm="5422">
        <p:blinds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0D07C322-5104-4DE9-A942-3FE5C2F5178A}"/>
              </a:ext>
            </a:extLst>
          </p:cNvPr>
          <p:cNvSpPr/>
          <p:nvPr/>
        </p:nvSpPr>
        <p:spPr>
          <a:xfrm>
            <a:off x="2144321" y="2129875"/>
            <a:ext cx="164024" cy="164024"/>
          </a:xfrm>
          <a:prstGeom prst="ellipse">
            <a:avLst/>
          </a:prstGeom>
          <a:ln w="63500" cmpd="thickThin">
            <a:solidFill>
              <a:srgbClr val="17880E">
                <a:alpha val="3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1" name="椭圆 20">
            <a:extLst>
              <a:ext uri="{FF2B5EF4-FFF2-40B4-BE49-F238E27FC236}">
                <a16:creationId xmlns:a16="http://schemas.microsoft.com/office/drawing/2014/main" id="{CD753B4C-E97D-4C2F-ADD6-49091DC741C3}"/>
              </a:ext>
            </a:extLst>
          </p:cNvPr>
          <p:cNvSpPr/>
          <p:nvPr/>
        </p:nvSpPr>
        <p:spPr>
          <a:xfrm>
            <a:off x="3544094" y="2129875"/>
            <a:ext cx="1483314" cy="1483314"/>
          </a:xfrm>
          <a:prstGeom prst="ellipse">
            <a:avLst/>
          </a:prstGeom>
          <a:ln w="63500" cmpd="thickThin">
            <a:solidFill>
              <a:srgbClr val="17880E">
                <a:alpha val="1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2" name="椭圆 21">
            <a:extLst>
              <a:ext uri="{FF2B5EF4-FFF2-40B4-BE49-F238E27FC236}">
                <a16:creationId xmlns:a16="http://schemas.microsoft.com/office/drawing/2014/main" id="{03AA88FC-2952-4CAF-90E5-AFF93F3126D1}"/>
              </a:ext>
            </a:extLst>
          </p:cNvPr>
          <p:cNvSpPr/>
          <p:nvPr/>
        </p:nvSpPr>
        <p:spPr>
          <a:xfrm>
            <a:off x="2021447" y="5188108"/>
            <a:ext cx="573796" cy="573796"/>
          </a:xfrm>
          <a:prstGeom prst="ellipse">
            <a:avLst/>
          </a:prstGeom>
          <a:ln w="63500" cmpd="thickThin">
            <a:solidFill>
              <a:srgbClr val="17880E">
                <a:alpha val="32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767753" y="377925"/>
              <a:ext cx="2656497" cy="523220"/>
            </a:xfrm>
            <a:prstGeom prst="rect">
              <a:avLst/>
            </a:prstGeom>
            <a:noFill/>
          </p:spPr>
          <p:txBody>
            <a:bodyPr wrap="none" rtlCol="0">
              <a:spAutoFit/>
            </a:bodyPr>
            <a:lstStyle/>
            <a:p>
              <a:pPr algn="ctr"/>
              <a:r>
                <a:rPr lang="zh-CN" altLang="en-US" sz="2800" b="1">
                  <a:solidFill>
                    <a:schemeClr val="bg1"/>
                  </a:solidFill>
                  <a:cs typeface="+mn-ea"/>
                  <a:sym typeface="+mn-lt"/>
                </a:rPr>
                <a:t>三   污染的危害</a:t>
              </a:r>
            </a:p>
          </p:txBody>
        </p:sp>
      </p:grpSp>
      <p:sp>
        <p:nvSpPr>
          <p:cNvPr id="11" name="Rectangle 3">
            <a:extLst>
              <a:ext uri="{FF2B5EF4-FFF2-40B4-BE49-F238E27FC236}">
                <a16:creationId xmlns:a16="http://schemas.microsoft.com/office/drawing/2014/main" id="{7CE46204-7814-44B2-A8CC-E5AC50E9EA71}"/>
              </a:ext>
            </a:extLst>
          </p:cNvPr>
          <p:cNvSpPr txBox="1">
            <a:spLocks noChangeArrowheads="1"/>
          </p:cNvSpPr>
          <p:nvPr/>
        </p:nvSpPr>
        <p:spPr>
          <a:xfrm>
            <a:off x="1574308" y="2293899"/>
            <a:ext cx="3162449" cy="2092099"/>
          </a:xfrm>
          <a:prstGeom prst="rect">
            <a:avLst/>
          </a:prstGeom>
        </p:spPr>
        <p:txBody>
          <a:bodyPr/>
          <a:lstStyle>
            <a:defPPr>
              <a:defRPr lang="zh-CN"/>
            </a:defPPr>
            <a:lvl1pPr indent="0" algn="just">
              <a:lnSpc>
                <a:spcPct val="150000"/>
              </a:lnSpc>
              <a:spcBef>
                <a:spcPts val="1000"/>
              </a:spcBef>
              <a:buFont typeface="Arial" panose="020B0604020202020204" pitchFamily="34" charset="0"/>
              <a:buNone/>
              <a:defRPr sz="1600">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a:latin typeface="+mn-lt"/>
                <a:cs typeface="+mn-ea"/>
                <a:sym typeface="+mn-lt"/>
              </a:rPr>
              <a:t>美国东北部和加拿大东南部是西半球工业最发达的地区，每年向大气中排放二氧化硫</a:t>
            </a:r>
            <a:r>
              <a:rPr lang="en-US" altLang="zh-CN">
                <a:latin typeface="+mn-lt"/>
                <a:cs typeface="+mn-ea"/>
                <a:sym typeface="+mn-lt"/>
              </a:rPr>
              <a:t>2500</a:t>
            </a:r>
            <a:r>
              <a:rPr lang="zh-CN" altLang="en-US">
                <a:latin typeface="+mn-lt"/>
                <a:cs typeface="+mn-ea"/>
                <a:sym typeface="+mn-lt"/>
              </a:rPr>
              <a:t>多万吨。其中约有</a:t>
            </a:r>
            <a:r>
              <a:rPr lang="en-US" altLang="zh-CN">
                <a:latin typeface="+mn-lt"/>
                <a:cs typeface="+mn-ea"/>
                <a:sym typeface="+mn-lt"/>
              </a:rPr>
              <a:t>380</a:t>
            </a:r>
            <a:r>
              <a:rPr lang="zh-CN" altLang="en-US">
                <a:latin typeface="+mn-lt"/>
                <a:cs typeface="+mn-ea"/>
                <a:sym typeface="+mn-lt"/>
              </a:rPr>
              <a:t>万吨由美国飘到加拿大，</a:t>
            </a:r>
            <a:r>
              <a:rPr lang="en-US" altLang="zh-CN">
                <a:latin typeface="+mn-lt"/>
                <a:cs typeface="+mn-ea"/>
                <a:sym typeface="+mn-lt"/>
              </a:rPr>
              <a:t>100</a:t>
            </a:r>
            <a:r>
              <a:rPr lang="zh-CN" altLang="en-US">
                <a:latin typeface="+mn-lt"/>
                <a:cs typeface="+mn-ea"/>
                <a:sym typeface="+mn-lt"/>
              </a:rPr>
              <a:t>多万吨由加拿大飘到美国。七十年代开始，这些地区出现了大面积酸雨区，酸雨比番茄汁还要酸，多个湖泊池塘漂浮死鱼，湖滨树木枯萎。</a:t>
            </a:r>
          </a:p>
        </p:txBody>
      </p:sp>
      <p:grpSp>
        <p:nvGrpSpPr>
          <p:cNvPr id="14" name="组合 13">
            <a:extLst>
              <a:ext uri="{FF2B5EF4-FFF2-40B4-BE49-F238E27FC236}">
                <a16:creationId xmlns:a16="http://schemas.microsoft.com/office/drawing/2014/main" id="{ECF22E01-D073-4F9A-94D8-36AE08E50DD2}"/>
              </a:ext>
            </a:extLst>
          </p:cNvPr>
          <p:cNvGrpSpPr/>
          <p:nvPr/>
        </p:nvGrpSpPr>
        <p:grpSpPr>
          <a:xfrm>
            <a:off x="4541603" y="1337569"/>
            <a:ext cx="3549397" cy="461665"/>
            <a:chOff x="3735431" y="1337569"/>
            <a:chExt cx="3549397" cy="461665"/>
          </a:xfrm>
        </p:grpSpPr>
        <p:sp>
          <p:nvSpPr>
            <p:cNvPr id="15" name="矩形 14">
              <a:extLst>
                <a:ext uri="{FF2B5EF4-FFF2-40B4-BE49-F238E27FC236}">
                  <a16:creationId xmlns:a16="http://schemas.microsoft.com/office/drawing/2014/main" id="{BDDE26F4-5EF7-4703-A300-30847D8704AD}"/>
                </a:ext>
              </a:extLst>
            </p:cNvPr>
            <p:cNvSpPr/>
            <p:nvPr/>
          </p:nvSpPr>
          <p:spPr>
            <a:xfrm>
              <a:off x="4510049" y="1337569"/>
              <a:ext cx="2031325" cy="461665"/>
            </a:xfrm>
            <a:prstGeom prst="rect">
              <a:avLst/>
            </a:prstGeom>
          </p:spPr>
          <p:txBody>
            <a:bodyPr wrap="none">
              <a:spAutoFit/>
            </a:bodyPr>
            <a:lstStyle/>
            <a:p>
              <a:pPr algn="ctr"/>
              <a:r>
                <a:rPr lang="zh-CN" altLang="en-US" sz="2400" b="1">
                  <a:solidFill>
                    <a:srgbClr val="17880E"/>
                  </a:solidFill>
                  <a:cs typeface="+mn-ea"/>
                  <a:sym typeface="+mn-lt"/>
                </a:rPr>
                <a:t>北美死湖事件</a:t>
              </a:r>
            </a:p>
          </p:txBody>
        </p:sp>
        <p:cxnSp>
          <p:nvCxnSpPr>
            <p:cNvPr id="16" name="直接连接符 15">
              <a:extLst>
                <a:ext uri="{FF2B5EF4-FFF2-40B4-BE49-F238E27FC236}">
                  <a16:creationId xmlns:a16="http://schemas.microsoft.com/office/drawing/2014/main" id="{993EFCF1-B0CA-440A-AA5C-26F1053E2167}"/>
                </a:ext>
              </a:extLst>
            </p:cNvPr>
            <p:cNvCxnSpPr/>
            <p:nvPr/>
          </p:nvCxnSpPr>
          <p:spPr>
            <a:xfrm flipH="1">
              <a:off x="3735431" y="1568401"/>
              <a:ext cx="658769" cy="0"/>
            </a:xfrm>
            <a:prstGeom prst="line">
              <a:avLst/>
            </a:prstGeom>
            <a:ln w="63500" cmpd="thickThin">
              <a:solidFill>
                <a:srgbClr val="17880E"/>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1A01FD72-B603-4120-A2C4-1CE14191BC1C}"/>
                </a:ext>
              </a:extLst>
            </p:cNvPr>
            <p:cNvCxnSpPr/>
            <p:nvPr/>
          </p:nvCxnSpPr>
          <p:spPr>
            <a:xfrm flipH="1">
              <a:off x="6626059" y="1568401"/>
              <a:ext cx="658769" cy="0"/>
            </a:xfrm>
            <a:prstGeom prst="line">
              <a:avLst/>
            </a:prstGeom>
            <a:ln w="63500" cmpd="thickThin">
              <a:solidFill>
                <a:srgbClr val="17880E"/>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id="{AC8EA5CC-6B57-40F3-B328-F02E3B18B7AE}"/>
              </a:ext>
            </a:extLst>
          </p:cNvPr>
          <p:cNvGrpSpPr/>
          <p:nvPr/>
        </p:nvGrpSpPr>
        <p:grpSpPr>
          <a:xfrm>
            <a:off x="5533936" y="2231124"/>
            <a:ext cx="5127624" cy="3411579"/>
            <a:chOff x="5533936" y="2375221"/>
            <a:chExt cx="5127624" cy="3411579"/>
          </a:xfrm>
        </p:grpSpPr>
        <p:pic>
          <p:nvPicPr>
            <p:cNvPr id="7170" name="Picture 2" descr="https://timgsa.baidu.com/timg?image&amp;quality=80&amp;size=b9999_10000&amp;sec=1550557560513&amp;di=e32d0fab9549834895c5e163f00ae324&amp;imgtype=0&amp;src=http%3A%2F%2Fimg1.ph.126.net%2F1Y12t40xUsFh9gN0v_zBEg%3D%3D%2F148900262780009035.jpg">
              <a:extLst>
                <a:ext uri="{FF2B5EF4-FFF2-40B4-BE49-F238E27FC236}">
                  <a16:creationId xmlns:a16="http://schemas.microsoft.com/office/drawing/2014/main" id="{93E95154-6274-4225-BACB-85913E0F46B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33936" y="2375221"/>
              <a:ext cx="5127624" cy="3411579"/>
            </a:xfrm>
            <a:prstGeom prst="rect">
              <a:avLst/>
            </a:prstGeom>
            <a:noFill/>
            <a:extLst>
              <a:ext uri="{909E8E84-426E-40DD-AFC4-6F175D3DCCD1}">
                <a14:hiddenFill xmlns:a14="http://schemas.microsoft.com/office/drawing/2010/main">
                  <a:solidFill>
                    <a:srgbClr val="FFFFFF"/>
                  </a:solidFill>
                </a14:hiddenFill>
              </a:ext>
            </a:extLst>
          </p:spPr>
        </p:pic>
        <p:sp>
          <p:nvSpPr>
            <p:cNvPr id="3" name="直角三角形 2">
              <a:extLst>
                <a:ext uri="{FF2B5EF4-FFF2-40B4-BE49-F238E27FC236}">
                  <a16:creationId xmlns:a16="http://schemas.microsoft.com/office/drawing/2014/main" id="{5004AE77-42EA-427D-ADF0-7C1D0C644C11}"/>
                </a:ext>
              </a:extLst>
            </p:cNvPr>
            <p:cNvSpPr/>
            <p:nvPr/>
          </p:nvSpPr>
          <p:spPr>
            <a:xfrm>
              <a:off x="5533936" y="4775200"/>
              <a:ext cx="1273264" cy="1011600"/>
            </a:xfrm>
            <a:prstGeom prst="rtTriangle">
              <a:avLst/>
            </a:prstGeom>
            <a:solidFill>
              <a:srgbClr val="17880E"/>
            </a:solidFill>
            <a:ln w="41275">
              <a:noFill/>
              <a:prstDash val="sysDash"/>
            </a:ln>
            <a:effectLst>
              <a:glow rad="228600">
                <a:schemeClr val="tx1">
                  <a:alpha val="1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heart-shaped-leaf_70922">
              <a:extLst>
                <a:ext uri="{FF2B5EF4-FFF2-40B4-BE49-F238E27FC236}">
                  <a16:creationId xmlns:a16="http://schemas.microsoft.com/office/drawing/2014/main" id="{E656EA7F-064E-4E10-A16F-94DEF50F46FD}"/>
                </a:ext>
              </a:extLst>
            </p:cNvPr>
            <p:cNvSpPr>
              <a:spLocks noChangeAspect="1"/>
            </p:cNvSpPr>
            <p:nvPr/>
          </p:nvSpPr>
          <p:spPr bwMode="auto">
            <a:xfrm rot="20456679">
              <a:off x="5617856" y="5179335"/>
              <a:ext cx="487727" cy="529627"/>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2" h="796">
                  <a:moveTo>
                    <a:pt x="624" y="274"/>
                  </a:moveTo>
                  <a:cubicBezTo>
                    <a:pt x="533" y="193"/>
                    <a:pt x="394" y="149"/>
                    <a:pt x="369" y="16"/>
                  </a:cubicBezTo>
                  <a:cubicBezTo>
                    <a:pt x="366" y="0"/>
                    <a:pt x="344" y="3"/>
                    <a:pt x="340" y="16"/>
                  </a:cubicBezTo>
                  <a:cubicBezTo>
                    <a:pt x="302" y="125"/>
                    <a:pt x="168" y="154"/>
                    <a:pt x="96" y="235"/>
                  </a:cubicBezTo>
                  <a:cubicBezTo>
                    <a:pt x="36" y="305"/>
                    <a:pt x="0" y="409"/>
                    <a:pt x="34" y="499"/>
                  </a:cubicBezTo>
                  <a:cubicBezTo>
                    <a:pt x="63" y="575"/>
                    <a:pt x="143" y="635"/>
                    <a:pt x="226" y="631"/>
                  </a:cubicBezTo>
                  <a:cubicBezTo>
                    <a:pt x="267" y="630"/>
                    <a:pt x="307" y="611"/>
                    <a:pt x="331" y="581"/>
                  </a:cubicBezTo>
                  <a:cubicBezTo>
                    <a:pt x="343" y="665"/>
                    <a:pt x="373" y="740"/>
                    <a:pt x="439" y="790"/>
                  </a:cubicBezTo>
                  <a:cubicBezTo>
                    <a:pt x="446" y="796"/>
                    <a:pt x="453" y="785"/>
                    <a:pt x="448" y="779"/>
                  </a:cubicBezTo>
                  <a:cubicBezTo>
                    <a:pt x="384" y="705"/>
                    <a:pt x="358" y="623"/>
                    <a:pt x="353" y="530"/>
                  </a:cubicBezTo>
                  <a:cubicBezTo>
                    <a:pt x="422" y="675"/>
                    <a:pt x="641" y="645"/>
                    <a:pt x="699" y="498"/>
                  </a:cubicBezTo>
                  <a:cubicBezTo>
                    <a:pt x="732" y="414"/>
                    <a:pt x="686" y="329"/>
                    <a:pt x="624" y="274"/>
                  </a:cubicBezTo>
                  <a:close/>
                  <a:moveTo>
                    <a:pt x="629" y="545"/>
                  </a:moveTo>
                  <a:cubicBezTo>
                    <a:pt x="546" y="621"/>
                    <a:pt x="408" y="612"/>
                    <a:pt x="363" y="501"/>
                  </a:cubicBezTo>
                  <a:cubicBezTo>
                    <a:pt x="361" y="496"/>
                    <a:pt x="356" y="494"/>
                    <a:pt x="352" y="494"/>
                  </a:cubicBezTo>
                  <a:cubicBezTo>
                    <a:pt x="353" y="489"/>
                    <a:pt x="353" y="484"/>
                    <a:pt x="353" y="480"/>
                  </a:cubicBezTo>
                  <a:cubicBezTo>
                    <a:pt x="353" y="479"/>
                    <a:pt x="354" y="479"/>
                    <a:pt x="354" y="478"/>
                  </a:cubicBezTo>
                  <a:cubicBezTo>
                    <a:pt x="372" y="452"/>
                    <a:pt x="393" y="424"/>
                    <a:pt x="401" y="393"/>
                  </a:cubicBezTo>
                  <a:cubicBezTo>
                    <a:pt x="403" y="386"/>
                    <a:pt x="394" y="381"/>
                    <a:pt x="388" y="386"/>
                  </a:cubicBezTo>
                  <a:cubicBezTo>
                    <a:pt x="376" y="400"/>
                    <a:pt x="365" y="415"/>
                    <a:pt x="355" y="431"/>
                  </a:cubicBezTo>
                  <a:cubicBezTo>
                    <a:pt x="356" y="410"/>
                    <a:pt x="357" y="389"/>
                    <a:pt x="358" y="368"/>
                  </a:cubicBezTo>
                  <a:cubicBezTo>
                    <a:pt x="367" y="363"/>
                    <a:pt x="372" y="353"/>
                    <a:pt x="378" y="345"/>
                  </a:cubicBezTo>
                  <a:cubicBezTo>
                    <a:pt x="391" y="327"/>
                    <a:pt x="408" y="307"/>
                    <a:pt x="412" y="285"/>
                  </a:cubicBezTo>
                  <a:cubicBezTo>
                    <a:pt x="414" y="279"/>
                    <a:pt x="407" y="272"/>
                    <a:pt x="400" y="276"/>
                  </a:cubicBezTo>
                  <a:cubicBezTo>
                    <a:pt x="381" y="289"/>
                    <a:pt x="374" y="313"/>
                    <a:pt x="359" y="331"/>
                  </a:cubicBezTo>
                  <a:cubicBezTo>
                    <a:pt x="360" y="317"/>
                    <a:pt x="360" y="303"/>
                    <a:pt x="359" y="290"/>
                  </a:cubicBezTo>
                  <a:cubicBezTo>
                    <a:pt x="370" y="285"/>
                    <a:pt x="377" y="272"/>
                    <a:pt x="384" y="263"/>
                  </a:cubicBezTo>
                  <a:cubicBezTo>
                    <a:pt x="395" y="248"/>
                    <a:pt x="410" y="232"/>
                    <a:pt x="414" y="212"/>
                  </a:cubicBezTo>
                  <a:cubicBezTo>
                    <a:pt x="415" y="205"/>
                    <a:pt x="408" y="198"/>
                    <a:pt x="401" y="202"/>
                  </a:cubicBezTo>
                  <a:cubicBezTo>
                    <a:pt x="382" y="213"/>
                    <a:pt x="375" y="234"/>
                    <a:pt x="361" y="250"/>
                  </a:cubicBezTo>
                  <a:cubicBezTo>
                    <a:pt x="360" y="251"/>
                    <a:pt x="358" y="253"/>
                    <a:pt x="357" y="254"/>
                  </a:cubicBezTo>
                  <a:cubicBezTo>
                    <a:pt x="355" y="239"/>
                    <a:pt x="353" y="223"/>
                    <a:pt x="350" y="207"/>
                  </a:cubicBezTo>
                  <a:cubicBezTo>
                    <a:pt x="348" y="201"/>
                    <a:pt x="338" y="203"/>
                    <a:pt x="338" y="209"/>
                  </a:cubicBezTo>
                  <a:cubicBezTo>
                    <a:pt x="338" y="223"/>
                    <a:pt x="337" y="238"/>
                    <a:pt x="336" y="254"/>
                  </a:cubicBezTo>
                  <a:cubicBezTo>
                    <a:pt x="334" y="252"/>
                    <a:pt x="333" y="250"/>
                    <a:pt x="332" y="249"/>
                  </a:cubicBezTo>
                  <a:cubicBezTo>
                    <a:pt x="323" y="240"/>
                    <a:pt x="313" y="230"/>
                    <a:pt x="304" y="221"/>
                  </a:cubicBezTo>
                  <a:cubicBezTo>
                    <a:pt x="298" y="215"/>
                    <a:pt x="286" y="223"/>
                    <a:pt x="292" y="231"/>
                  </a:cubicBezTo>
                  <a:cubicBezTo>
                    <a:pt x="303" y="246"/>
                    <a:pt x="314" y="262"/>
                    <a:pt x="326" y="276"/>
                  </a:cubicBezTo>
                  <a:cubicBezTo>
                    <a:pt x="329" y="279"/>
                    <a:pt x="331" y="281"/>
                    <a:pt x="334" y="284"/>
                  </a:cubicBezTo>
                  <a:cubicBezTo>
                    <a:pt x="333" y="301"/>
                    <a:pt x="332" y="319"/>
                    <a:pt x="330" y="337"/>
                  </a:cubicBezTo>
                  <a:cubicBezTo>
                    <a:pt x="327" y="334"/>
                    <a:pt x="323" y="331"/>
                    <a:pt x="319" y="328"/>
                  </a:cubicBezTo>
                  <a:cubicBezTo>
                    <a:pt x="307" y="319"/>
                    <a:pt x="295" y="309"/>
                    <a:pt x="282" y="301"/>
                  </a:cubicBezTo>
                  <a:cubicBezTo>
                    <a:pt x="275" y="297"/>
                    <a:pt x="269" y="307"/>
                    <a:pt x="274" y="312"/>
                  </a:cubicBezTo>
                  <a:cubicBezTo>
                    <a:pt x="289" y="329"/>
                    <a:pt x="306" y="348"/>
                    <a:pt x="324" y="362"/>
                  </a:cubicBezTo>
                  <a:cubicBezTo>
                    <a:pt x="326" y="363"/>
                    <a:pt x="327" y="364"/>
                    <a:pt x="328" y="365"/>
                  </a:cubicBezTo>
                  <a:cubicBezTo>
                    <a:pt x="327" y="390"/>
                    <a:pt x="325" y="416"/>
                    <a:pt x="325" y="442"/>
                  </a:cubicBezTo>
                  <a:cubicBezTo>
                    <a:pt x="310" y="430"/>
                    <a:pt x="298" y="417"/>
                    <a:pt x="287" y="401"/>
                  </a:cubicBezTo>
                  <a:cubicBezTo>
                    <a:pt x="281" y="392"/>
                    <a:pt x="267" y="400"/>
                    <a:pt x="272" y="410"/>
                  </a:cubicBezTo>
                  <a:cubicBezTo>
                    <a:pt x="286" y="434"/>
                    <a:pt x="303" y="455"/>
                    <a:pt x="324" y="473"/>
                  </a:cubicBezTo>
                  <a:cubicBezTo>
                    <a:pt x="324" y="491"/>
                    <a:pt x="324" y="510"/>
                    <a:pt x="326" y="528"/>
                  </a:cubicBezTo>
                  <a:cubicBezTo>
                    <a:pt x="310" y="569"/>
                    <a:pt x="262" y="595"/>
                    <a:pt x="218" y="594"/>
                  </a:cubicBezTo>
                  <a:cubicBezTo>
                    <a:pt x="173" y="594"/>
                    <a:pt x="129" y="571"/>
                    <a:pt x="98" y="540"/>
                  </a:cubicBezTo>
                  <a:cubicBezTo>
                    <a:pt x="21" y="462"/>
                    <a:pt x="44" y="339"/>
                    <a:pt x="108" y="262"/>
                  </a:cubicBezTo>
                  <a:cubicBezTo>
                    <a:pt x="177" y="179"/>
                    <a:pt x="294" y="151"/>
                    <a:pt x="350" y="61"/>
                  </a:cubicBezTo>
                  <a:cubicBezTo>
                    <a:pt x="392" y="173"/>
                    <a:pt x="515" y="218"/>
                    <a:pt x="602" y="296"/>
                  </a:cubicBezTo>
                  <a:cubicBezTo>
                    <a:pt x="676" y="362"/>
                    <a:pt x="713" y="468"/>
                    <a:pt x="629" y="545"/>
                  </a:cubicBezTo>
                  <a:close/>
                </a:path>
              </a:pathLst>
            </a:custGeom>
            <a:solidFill>
              <a:schemeClr val="bg1"/>
            </a:solidFill>
            <a:ln>
              <a:noFill/>
            </a:ln>
          </p:spPr>
          <p:txBody>
            <a:bodyPr/>
            <a:lstStyle/>
            <a:p>
              <a:endParaRPr lang="zh-CN" altLang="en-US">
                <a:cs typeface="+mn-ea"/>
                <a:sym typeface="+mn-lt"/>
              </a:endParaRPr>
            </a:p>
          </p:txBody>
        </p:sp>
      </p:grpSp>
    </p:spTree>
    <p:extLst>
      <p:ext uri="{BB962C8B-B14F-4D97-AF65-F5344CB8AC3E}">
        <p14:creationId xmlns:p14="http://schemas.microsoft.com/office/powerpoint/2010/main" val="2850590561"/>
      </p:ext>
    </p:extLst>
  </p:cSld>
  <p:clrMapOvr>
    <a:masterClrMapping/>
  </p:clrMapOvr>
  <mc:AlternateContent xmlns:mc="http://schemas.openxmlformats.org/markup-compatibility/2006" xmlns:p14="http://schemas.microsoft.com/office/powerpoint/2010/main">
    <mc:Choice Requires="p14">
      <p:transition spd="slow" p14:dur="1600" advTm="4670">
        <p:blinds dir="vert"/>
      </p:transition>
    </mc:Choice>
    <mc:Fallback xmlns="" xmlns:a16="http://schemas.microsoft.com/office/drawing/2014/main" xmlns:a14="http://schemas.microsoft.com/office/drawing/2010/main">
      <p:transition spd="slow" advTm="4670">
        <p:blinds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767753" y="377925"/>
              <a:ext cx="2656497" cy="523220"/>
            </a:xfrm>
            <a:prstGeom prst="rect">
              <a:avLst/>
            </a:prstGeom>
            <a:noFill/>
          </p:spPr>
          <p:txBody>
            <a:bodyPr wrap="none" rtlCol="0">
              <a:spAutoFit/>
            </a:bodyPr>
            <a:lstStyle/>
            <a:p>
              <a:pPr algn="ctr"/>
              <a:r>
                <a:rPr lang="zh-CN" altLang="en-US" sz="2800">
                  <a:solidFill>
                    <a:schemeClr val="bg1"/>
                  </a:solidFill>
                  <a:cs typeface="+mn-ea"/>
                  <a:sym typeface="+mn-lt"/>
                </a:rPr>
                <a:t>三   污染的危害</a:t>
              </a:r>
            </a:p>
          </p:txBody>
        </p:sp>
      </p:grpSp>
      <p:grpSp>
        <p:nvGrpSpPr>
          <p:cNvPr id="13" name="组合 12">
            <a:extLst>
              <a:ext uri="{FF2B5EF4-FFF2-40B4-BE49-F238E27FC236}">
                <a16:creationId xmlns:a16="http://schemas.microsoft.com/office/drawing/2014/main" id="{C405DAE6-DE30-41CF-8BE7-630F92584FC6}"/>
              </a:ext>
            </a:extLst>
          </p:cNvPr>
          <p:cNvGrpSpPr/>
          <p:nvPr/>
        </p:nvGrpSpPr>
        <p:grpSpPr>
          <a:xfrm>
            <a:off x="4271093" y="1337569"/>
            <a:ext cx="3874409" cy="461665"/>
            <a:chOff x="4207871" y="1337569"/>
            <a:chExt cx="3874409" cy="461665"/>
          </a:xfrm>
        </p:grpSpPr>
        <p:sp>
          <p:nvSpPr>
            <p:cNvPr id="14" name="矩形 13">
              <a:extLst>
                <a:ext uri="{FF2B5EF4-FFF2-40B4-BE49-F238E27FC236}">
                  <a16:creationId xmlns:a16="http://schemas.microsoft.com/office/drawing/2014/main" id="{F3E97549-D726-46A6-8B2D-8540061F42D2}"/>
                </a:ext>
              </a:extLst>
            </p:cNvPr>
            <p:cNvSpPr/>
            <p:nvPr/>
          </p:nvSpPr>
          <p:spPr>
            <a:xfrm>
              <a:off x="4971714" y="1337569"/>
              <a:ext cx="2339102" cy="461665"/>
            </a:xfrm>
            <a:prstGeom prst="rect">
              <a:avLst/>
            </a:prstGeom>
          </p:spPr>
          <p:txBody>
            <a:bodyPr wrap="none">
              <a:spAutoFit/>
            </a:bodyPr>
            <a:lstStyle/>
            <a:p>
              <a:pPr algn="ctr"/>
              <a:r>
                <a:rPr lang="zh-CN" altLang="en-US" sz="2400" b="1">
                  <a:solidFill>
                    <a:srgbClr val="17880E"/>
                  </a:solidFill>
                  <a:cs typeface="+mn-ea"/>
                  <a:sym typeface="+mn-lt"/>
                </a:rPr>
                <a:t>主要环境污染源</a:t>
              </a:r>
            </a:p>
          </p:txBody>
        </p:sp>
        <p:cxnSp>
          <p:nvCxnSpPr>
            <p:cNvPr id="15" name="直接连接符 14">
              <a:extLst>
                <a:ext uri="{FF2B5EF4-FFF2-40B4-BE49-F238E27FC236}">
                  <a16:creationId xmlns:a16="http://schemas.microsoft.com/office/drawing/2014/main" id="{6196D8F3-0379-4BC2-9D27-A7E62B8093D0}"/>
                </a:ext>
              </a:extLst>
            </p:cNvPr>
            <p:cNvCxnSpPr/>
            <p:nvPr/>
          </p:nvCxnSpPr>
          <p:spPr>
            <a:xfrm flipH="1">
              <a:off x="4207871" y="1568401"/>
              <a:ext cx="658769" cy="0"/>
            </a:xfrm>
            <a:prstGeom prst="line">
              <a:avLst/>
            </a:prstGeom>
            <a:ln w="63500" cmpd="thickThin">
              <a:solidFill>
                <a:srgbClr val="17880E"/>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D438A865-9FCD-4ECA-A9A1-4D8F87EDFBBB}"/>
                </a:ext>
              </a:extLst>
            </p:cNvPr>
            <p:cNvCxnSpPr/>
            <p:nvPr/>
          </p:nvCxnSpPr>
          <p:spPr>
            <a:xfrm flipH="1">
              <a:off x="7423511" y="1568401"/>
              <a:ext cx="658769" cy="0"/>
            </a:xfrm>
            <a:prstGeom prst="line">
              <a:avLst/>
            </a:prstGeom>
            <a:ln w="63500" cmpd="thickThin">
              <a:solidFill>
                <a:srgbClr val="17880E"/>
              </a:solidFill>
            </a:ln>
          </p:spPr>
          <p:style>
            <a:lnRef idx="1">
              <a:schemeClr val="accent1"/>
            </a:lnRef>
            <a:fillRef idx="0">
              <a:schemeClr val="accent1"/>
            </a:fillRef>
            <a:effectRef idx="0">
              <a:schemeClr val="accent1"/>
            </a:effectRef>
            <a:fontRef idx="minor">
              <a:schemeClr val="tx1"/>
            </a:fontRef>
          </p:style>
        </p:cxnSp>
      </p:grpSp>
      <p:sp>
        <p:nvSpPr>
          <p:cNvPr id="10" name="Freeform 9">
            <a:extLst>
              <a:ext uri="{FF2B5EF4-FFF2-40B4-BE49-F238E27FC236}">
                <a16:creationId xmlns:a16="http://schemas.microsoft.com/office/drawing/2014/main" id="{9C4721FA-EE56-40A3-8F1B-8BE81F534C8C}"/>
              </a:ext>
            </a:extLst>
          </p:cNvPr>
          <p:cNvSpPr>
            <a:spLocks/>
          </p:cNvSpPr>
          <p:nvPr/>
        </p:nvSpPr>
        <p:spPr bwMode="auto">
          <a:xfrm>
            <a:off x="2120425" y="5450562"/>
            <a:ext cx="2265534" cy="236187"/>
          </a:xfrm>
          <a:custGeom>
            <a:avLst/>
            <a:gdLst>
              <a:gd name="T0" fmla="*/ 62 w 124"/>
              <a:gd name="T1" fmla="*/ 0 h 13"/>
              <a:gd name="T2" fmla="*/ 0 w 124"/>
              <a:gd name="T3" fmla="*/ 13 h 13"/>
              <a:gd name="T4" fmla="*/ 124 w 124"/>
              <a:gd name="T5" fmla="*/ 13 h 13"/>
              <a:gd name="T6" fmla="*/ 62 w 124"/>
              <a:gd name="T7" fmla="*/ 0 h 13"/>
            </a:gdLst>
            <a:ahLst/>
            <a:cxnLst>
              <a:cxn ang="0">
                <a:pos x="T0" y="T1"/>
              </a:cxn>
              <a:cxn ang="0">
                <a:pos x="T2" y="T3"/>
              </a:cxn>
              <a:cxn ang="0">
                <a:pos x="T4" y="T5"/>
              </a:cxn>
              <a:cxn ang="0">
                <a:pos x="T6" y="T7"/>
              </a:cxn>
            </a:cxnLst>
            <a:rect l="0" t="0" r="r" b="b"/>
            <a:pathLst>
              <a:path w="124" h="13">
                <a:moveTo>
                  <a:pt x="62" y="0"/>
                </a:moveTo>
                <a:cubicBezTo>
                  <a:pt x="40" y="0"/>
                  <a:pt x="19" y="5"/>
                  <a:pt x="0" y="13"/>
                </a:cubicBezTo>
                <a:cubicBezTo>
                  <a:pt x="124" y="13"/>
                  <a:pt x="124" y="13"/>
                  <a:pt x="124" y="13"/>
                </a:cubicBezTo>
                <a:cubicBezTo>
                  <a:pt x="105" y="5"/>
                  <a:pt x="84" y="0"/>
                  <a:pt x="62" y="0"/>
                </a:cubicBezTo>
              </a:path>
            </a:pathLst>
          </a:custGeom>
          <a:solidFill>
            <a:srgbClr val="145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矩形 16">
            <a:extLst>
              <a:ext uri="{FF2B5EF4-FFF2-40B4-BE49-F238E27FC236}">
                <a16:creationId xmlns:a16="http://schemas.microsoft.com/office/drawing/2014/main" id="{418AF993-D962-4247-8065-553BCDD7689E}"/>
              </a:ext>
            </a:extLst>
          </p:cNvPr>
          <p:cNvSpPr/>
          <p:nvPr/>
        </p:nvSpPr>
        <p:spPr>
          <a:xfrm>
            <a:off x="5011817" y="2374043"/>
            <a:ext cx="4570482" cy="369332"/>
          </a:xfrm>
          <a:prstGeom prst="rect">
            <a:avLst/>
          </a:prstGeom>
        </p:spPr>
        <p:txBody>
          <a:bodyPr wrap="none">
            <a:spAutoFit/>
          </a:bodyPr>
          <a:lstStyle/>
          <a:p>
            <a:r>
              <a:rPr lang="zh-CN" altLang="en-US" b="1">
                <a:solidFill>
                  <a:srgbClr val="1DAA12"/>
                </a:solidFill>
                <a:cs typeface="+mn-ea"/>
                <a:sym typeface="+mn-lt"/>
              </a:rPr>
              <a:t>工厂</a:t>
            </a:r>
            <a:r>
              <a:rPr lang="zh-CN" altLang="en-US">
                <a:cs typeface="+mn-ea"/>
                <a:sym typeface="+mn-lt"/>
              </a:rPr>
              <a:t>排出的废烟、废气、废水、废渣和噪音</a:t>
            </a:r>
          </a:p>
        </p:txBody>
      </p:sp>
      <p:sp>
        <p:nvSpPr>
          <p:cNvPr id="18" name="矩形 17">
            <a:extLst>
              <a:ext uri="{FF2B5EF4-FFF2-40B4-BE49-F238E27FC236}">
                <a16:creationId xmlns:a16="http://schemas.microsoft.com/office/drawing/2014/main" id="{98C44D4E-D7C3-4149-8668-074915DCEFA9}"/>
              </a:ext>
            </a:extLst>
          </p:cNvPr>
          <p:cNvSpPr/>
          <p:nvPr/>
        </p:nvSpPr>
        <p:spPr>
          <a:xfrm>
            <a:off x="5653126" y="3061917"/>
            <a:ext cx="5218074" cy="369332"/>
          </a:xfrm>
          <a:prstGeom prst="rect">
            <a:avLst/>
          </a:prstGeom>
        </p:spPr>
        <p:txBody>
          <a:bodyPr wrap="square">
            <a:spAutoFit/>
          </a:bodyPr>
          <a:lstStyle/>
          <a:p>
            <a:r>
              <a:rPr lang="zh-CN" altLang="en-US">
                <a:cs typeface="+mn-ea"/>
                <a:sym typeface="+mn-lt"/>
              </a:rPr>
              <a:t>人们</a:t>
            </a:r>
            <a:r>
              <a:rPr lang="zh-CN" altLang="en-US" b="1">
                <a:solidFill>
                  <a:srgbClr val="1DAA12"/>
                </a:solidFill>
                <a:cs typeface="+mn-ea"/>
                <a:sym typeface="+mn-lt"/>
              </a:rPr>
              <a:t>生活</a:t>
            </a:r>
            <a:r>
              <a:rPr lang="zh-CN" altLang="en-US">
                <a:cs typeface="+mn-ea"/>
                <a:sym typeface="+mn-lt"/>
              </a:rPr>
              <a:t>中排出的废烟、废气、噪音、脏水、垃圾</a:t>
            </a:r>
          </a:p>
        </p:txBody>
      </p:sp>
      <p:sp>
        <p:nvSpPr>
          <p:cNvPr id="19" name="矩形 18">
            <a:extLst>
              <a:ext uri="{FF2B5EF4-FFF2-40B4-BE49-F238E27FC236}">
                <a16:creationId xmlns:a16="http://schemas.microsoft.com/office/drawing/2014/main" id="{8C757B71-924A-4B16-A14D-0A32BCC2204E}"/>
              </a:ext>
            </a:extLst>
          </p:cNvPr>
          <p:cNvSpPr/>
          <p:nvPr/>
        </p:nvSpPr>
        <p:spPr>
          <a:xfrm>
            <a:off x="5896240" y="3774220"/>
            <a:ext cx="5091073" cy="646331"/>
          </a:xfrm>
          <a:prstGeom prst="rect">
            <a:avLst/>
          </a:prstGeom>
        </p:spPr>
        <p:txBody>
          <a:bodyPr wrap="square">
            <a:spAutoFit/>
          </a:bodyPr>
          <a:lstStyle/>
          <a:p>
            <a:r>
              <a:rPr lang="zh-CN" altLang="en-US" b="1">
                <a:solidFill>
                  <a:srgbClr val="1DAA12"/>
                </a:solidFill>
                <a:cs typeface="+mn-ea"/>
                <a:sym typeface="+mn-lt"/>
              </a:rPr>
              <a:t>交通工具</a:t>
            </a:r>
            <a:r>
              <a:rPr lang="zh-CN" altLang="en-US">
                <a:cs typeface="+mn-ea"/>
                <a:sym typeface="+mn-lt"/>
              </a:rPr>
              <a:t>（所有的燃油车辆、轮船、飞机等）排出的废气和噪音</a:t>
            </a:r>
          </a:p>
        </p:txBody>
      </p:sp>
      <p:sp>
        <p:nvSpPr>
          <p:cNvPr id="20" name="矩形 19">
            <a:extLst>
              <a:ext uri="{FF2B5EF4-FFF2-40B4-BE49-F238E27FC236}">
                <a16:creationId xmlns:a16="http://schemas.microsoft.com/office/drawing/2014/main" id="{6F4B1284-3C6E-44F7-B795-C10791FB49E1}"/>
              </a:ext>
            </a:extLst>
          </p:cNvPr>
          <p:cNvSpPr/>
          <p:nvPr/>
        </p:nvSpPr>
        <p:spPr>
          <a:xfrm>
            <a:off x="5906048" y="4436726"/>
            <a:ext cx="5081265" cy="646331"/>
          </a:xfrm>
          <a:prstGeom prst="rect">
            <a:avLst/>
          </a:prstGeom>
        </p:spPr>
        <p:txBody>
          <a:bodyPr wrap="square">
            <a:spAutoFit/>
          </a:bodyPr>
          <a:lstStyle/>
          <a:p>
            <a:r>
              <a:rPr lang="zh-CN" altLang="en-US">
                <a:cs typeface="+mn-ea"/>
                <a:sym typeface="+mn-lt"/>
              </a:rPr>
              <a:t>大量使用化肥、杀虫剂、锄草剂等</a:t>
            </a:r>
            <a:r>
              <a:rPr lang="zh-CN" altLang="en-US" b="1">
                <a:solidFill>
                  <a:srgbClr val="1DAA12"/>
                </a:solidFill>
                <a:cs typeface="+mn-ea"/>
                <a:sym typeface="+mn-lt"/>
              </a:rPr>
              <a:t>化学物质</a:t>
            </a:r>
            <a:r>
              <a:rPr lang="zh-CN" altLang="en-US">
                <a:cs typeface="+mn-ea"/>
                <a:sym typeface="+mn-lt"/>
              </a:rPr>
              <a:t>的农田灌溉后流出的水</a:t>
            </a:r>
          </a:p>
        </p:txBody>
      </p:sp>
      <p:sp>
        <p:nvSpPr>
          <p:cNvPr id="21" name="矩形 20">
            <a:extLst>
              <a:ext uri="{FF2B5EF4-FFF2-40B4-BE49-F238E27FC236}">
                <a16:creationId xmlns:a16="http://schemas.microsoft.com/office/drawing/2014/main" id="{0515720A-9C87-4460-B3F9-08EC5AE15EF4}"/>
              </a:ext>
            </a:extLst>
          </p:cNvPr>
          <p:cNvSpPr/>
          <p:nvPr/>
        </p:nvSpPr>
        <p:spPr>
          <a:xfrm>
            <a:off x="5891252" y="5164315"/>
            <a:ext cx="1800493" cy="369332"/>
          </a:xfrm>
          <a:prstGeom prst="rect">
            <a:avLst/>
          </a:prstGeom>
        </p:spPr>
        <p:txBody>
          <a:bodyPr wrap="none">
            <a:spAutoFit/>
          </a:bodyPr>
          <a:lstStyle/>
          <a:p>
            <a:r>
              <a:rPr lang="zh-CN" altLang="en-US" b="1">
                <a:solidFill>
                  <a:srgbClr val="1DAA12"/>
                </a:solidFill>
                <a:cs typeface="+mn-ea"/>
                <a:sym typeface="+mn-lt"/>
              </a:rPr>
              <a:t>矿山废水、废渣</a:t>
            </a:r>
          </a:p>
        </p:txBody>
      </p:sp>
      <p:sp>
        <p:nvSpPr>
          <p:cNvPr id="22" name="任意多边形: 形状 21">
            <a:extLst>
              <a:ext uri="{FF2B5EF4-FFF2-40B4-BE49-F238E27FC236}">
                <a16:creationId xmlns:a16="http://schemas.microsoft.com/office/drawing/2014/main" id="{C181B287-EC19-405D-B907-969CF2BF347C}"/>
              </a:ext>
            </a:extLst>
          </p:cNvPr>
          <p:cNvSpPr/>
          <p:nvPr/>
        </p:nvSpPr>
        <p:spPr>
          <a:xfrm>
            <a:off x="3701142" y="2538941"/>
            <a:ext cx="1257300" cy="279400"/>
          </a:xfrm>
          <a:custGeom>
            <a:avLst/>
            <a:gdLst>
              <a:gd name="connsiteX0" fmla="*/ 0 w 1257300"/>
              <a:gd name="connsiteY0" fmla="*/ 279400 h 279400"/>
              <a:gd name="connsiteX1" fmla="*/ 355600 w 1257300"/>
              <a:gd name="connsiteY1" fmla="*/ 0 h 279400"/>
              <a:gd name="connsiteX2" fmla="*/ 1257300 w 1257300"/>
              <a:gd name="connsiteY2" fmla="*/ 0 h 279400"/>
            </a:gdLst>
            <a:ahLst/>
            <a:cxnLst>
              <a:cxn ang="0">
                <a:pos x="connsiteX0" y="connsiteY0"/>
              </a:cxn>
              <a:cxn ang="0">
                <a:pos x="connsiteX1" y="connsiteY1"/>
              </a:cxn>
              <a:cxn ang="0">
                <a:pos x="connsiteX2" y="connsiteY2"/>
              </a:cxn>
            </a:cxnLst>
            <a:rect l="l" t="t" r="r" b="b"/>
            <a:pathLst>
              <a:path w="1257300" h="279400">
                <a:moveTo>
                  <a:pt x="0" y="279400"/>
                </a:moveTo>
                <a:lnTo>
                  <a:pt x="355600" y="0"/>
                </a:lnTo>
                <a:lnTo>
                  <a:pt x="1257300" y="0"/>
                </a:lnTo>
              </a:path>
            </a:pathLst>
          </a:custGeom>
          <a:noFill/>
          <a:ln w="25400">
            <a:solidFill>
              <a:schemeClr val="tx1">
                <a:lumMod val="65000"/>
                <a:lumOff val="35000"/>
                <a:alpha val="74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任意多边形: 形状 31">
            <a:extLst>
              <a:ext uri="{FF2B5EF4-FFF2-40B4-BE49-F238E27FC236}">
                <a16:creationId xmlns:a16="http://schemas.microsoft.com/office/drawing/2014/main" id="{A5DF7495-950A-4E17-8B18-0E57BC4562F6}"/>
              </a:ext>
            </a:extLst>
          </p:cNvPr>
          <p:cNvSpPr/>
          <p:nvPr/>
        </p:nvSpPr>
        <p:spPr>
          <a:xfrm>
            <a:off x="4362566" y="3244736"/>
            <a:ext cx="1257300" cy="279400"/>
          </a:xfrm>
          <a:custGeom>
            <a:avLst/>
            <a:gdLst>
              <a:gd name="connsiteX0" fmla="*/ 0 w 1257300"/>
              <a:gd name="connsiteY0" fmla="*/ 279400 h 279400"/>
              <a:gd name="connsiteX1" fmla="*/ 355600 w 1257300"/>
              <a:gd name="connsiteY1" fmla="*/ 0 h 279400"/>
              <a:gd name="connsiteX2" fmla="*/ 1257300 w 1257300"/>
              <a:gd name="connsiteY2" fmla="*/ 0 h 279400"/>
            </a:gdLst>
            <a:ahLst/>
            <a:cxnLst>
              <a:cxn ang="0">
                <a:pos x="connsiteX0" y="connsiteY0"/>
              </a:cxn>
              <a:cxn ang="0">
                <a:pos x="connsiteX1" y="connsiteY1"/>
              </a:cxn>
              <a:cxn ang="0">
                <a:pos x="connsiteX2" y="connsiteY2"/>
              </a:cxn>
            </a:cxnLst>
            <a:rect l="l" t="t" r="r" b="b"/>
            <a:pathLst>
              <a:path w="1257300" h="279400">
                <a:moveTo>
                  <a:pt x="0" y="279400"/>
                </a:moveTo>
                <a:lnTo>
                  <a:pt x="355600" y="0"/>
                </a:lnTo>
                <a:lnTo>
                  <a:pt x="1257300" y="0"/>
                </a:lnTo>
              </a:path>
            </a:pathLst>
          </a:custGeom>
          <a:noFill/>
          <a:ln w="25400">
            <a:solidFill>
              <a:schemeClr val="tx1">
                <a:lumMod val="65000"/>
                <a:lumOff val="35000"/>
                <a:alpha val="74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任意多边形: 形状 32">
            <a:extLst>
              <a:ext uri="{FF2B5EF4-FFF2-40B4-BE49-F238E27FC236}">
                <a16:creationId xmlns:a16="http://schemas.microsoft.com/office/drawing/2014/main" id="{E338FDFD-44EE-40E1-BA20-BA38B52398DC}"/>
              </a:ext>
            </a:extLst>
          </p:cNvPr>
          <p:cNvSpPr/>
          <p:nvPr/>
        </p:nvSpPr>
        <p:spPr>
          <a:xfrm>
            <a:off x="4549317" y="4059854"/>
            <a:ext cx="1257300" cy="279400"/>
          </a:xfrm>
          <a:custGeom>
            <a:avLst/>
            <a:gdLst>
              <a:gd name="connsiteX0" fmla="*/ 0 w 1257300"/>
              <a:gd name="connsiteY0" fmla="*/ 279400 h 279400"/>
              <a:gd name="connsiteX1" fmla="*/ 355600 w 1257300"/>
              <a:gd name="connsiteY1" fmla="*/ 0 h 279400"/>
              <a:gd name="connsiteX2" fmla="*/ 1257300 w 1257300"/>
              <a:gd name="connsiteY2" fmla="*/ 0 h 279400"/>
            </a:gdLst>
            <a:ahLst/>
            <a:cxnLst>
              <a:cxn ang="0">
                <a:pos x="connsiteX0" y="connsiteY0"/>
              </a:cxn>
              <a:cxn ang="0">
                <a:pos x="connsiteX1" y="connsiteY1"/>
              </a:cxn>
              <a:cxn ang="0">
                <a:pos x="connsiteX2" y="connsiteY2"/>
              </a:cxn>
            </a:cxnLst>
            <a:rect l="l" t="t" r="r" b="b"/>
            <a:pathLst>
              <a:path w="1257300" h="279400">
                <a:moveTo>
                  <a:pt x="0" y="279400"/>
                </a:moveTo>
                <a:lnTo>
                  <a:pt x="355600" y="0"/>
                </a:lnTo>
                <a:lnTo>
                  <a:pt x="1257300" y="0"/>
                </a:lnTo>
              </a:path>
            </a:pathLst>
          </a:custGeom>
          <a:noFill/>
          <a:ln w="25400">
            <a:solidFill>
              <a:schemeClr val="tx1">
                <a:lumMod val="65000"/>
                <a:lumOff val="35000"/>
                <a:alpha val="74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任意多边形: 形状 33">
            <a:extLst>
              <a:ext uri="{FF2B5EF4-FFF2-40B4-BE49-F238E27FC236}">
                <a16:creationId xmlns:a16="http://schemas.microsoft.com/office/drawing/2014/main" id="{CB04C4DD-A512-4A03-B338-C7E0B1D1DA28}"/>
              </a:ext>
            </a:extLst>
          </p:cNvPr>
          <p:cNvSpPr/>
          <p:nvPr/>
        </p:nvSpPr>
        <p:spPr>
          <a:xfrm>
            <a:off x="4558842" y="4725226"/>
            <a:ext cx="1257300" cy="279400"/>
          </a:xfrm>
          <a:custGeom>
            <a:avLst/>
            <a:gdLst>
              <a:gd name="connsiteX0" fmla="*/ 0 w 1257300"/>
              <a:gd name="connsiteY0" fmla="*/ 279400 h 279400"/>
              <a:gd name="connsiteX1" fmla="*/ 355600 w 1257300"/>
              <a:gd name="connsiteY1" fmla="*/ 0 h 279400"/>
              <a:gd name="connsiteX2" fmla="*/ 1257300 w 1257300"/>
              <a:gd name="connsiteY2" fmla="*/ 0 h 279400"/>
            </a:gdLst>
            <a:ahLst/>
            <a:cxnLst>
              <a:cxn ang="0">
                <a:pos x="connsiteX0" y="connsiteY0"/>
              </a:cxn>
              <a:cxn ang="0">
                <a:pos x="connsiteX1" y="connsiteY1"/>
              </a:cxn>
              <a:cxn ang="0">
                <a:pos x="connsiteX2" y="connsiteY2"/>
              </a:cxn>
            </a:cxnLst>
            <a:rect l="l" t="t" r="r" b="b"/>
            <a:pathLst>
              <a:path w="1257300" h="279400">
                <a:moveTo>
                  <a:pt x="0" y="279400"/>
                </a:moveTo>
                <a:lnTo>
                  <a:pt x="355600" y="0"/>
                </a:lnTo>
                <a:lnTo>
                  <a:pt x="1257300" y="0"/>
                </a:lnTo>
              </a:path>
            </a:pathLst>
          </a:custGeom>
          <a:noFill/>
          <a:ln w="25400">
            <a:solidFill>
              <a:schemeClr val="tx1">
                <a:lumMod val="65000"/>
                <a:lumOff val="35000"/>
                <a:alpha val="74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形状 34">
            <a:extLst>
              <a:ext uri="{FF2B5EF4-FFF2-40B4-BE49-F238E27FC236}">
                <a16:creationId xmlns:a16="http://schemas.microsoft.com/office/drawing/2014/main" id="{C23CBE9B-DEF9-4662-80F5-FCA6F3027A19}"/>
              </a:ext>
            </a:extLst>
          </p:cNvPr>
          <p:cNvSpPr/>
          <p:nvPr/>
        </p:nvSpPr>
        <p:spPr>
          <a:xfrm>
            <a:off x="4558842" y="5334373"/>
            <a:ext cx="1257300" cy="290937"/>
          </a:xfrm>
          <a:custGeom>
            <a:avLst/>
            <a:gdLst>
              <a:gd name="connsiteX0" fmla="*/ 0 w 1257300"/>
              <a:gd name="connsiteY0" fmla="*/ 279400 h 279400"/>
              <a:gd name="connsiteX1" fmla="*/ 355600 w 1257300"/>
              <a:gd name="connsiteY1" fmla="*/ 0 h 279400"/>
              <a:gd name="connsiteX2" fmla="*/ 1257300 w 1257300"/>
              <a:gd name="connsiteY2" fmla="*/ 0 h 279400"/>
            </a:gdLst>
            <a:ahLst/>
            <a:cxnLst>
              <a:cxn ang="0">
                <a:pos x="connsiteX0" y="connsiteY0"/>
              </a:cxn>
              <a:cxn ang="0">
                <a:pos x="connsiteX1" y="connsiteY1"/>
              </a:cxn>
              <a:cxn ang="0">
                <a:pos x="connsiteX2" y="connsiteY2"/>
              </a:cxn>
            </a:cxnLst>
            <a:rect l="l" t="t" r="r" b="b"/>
            <a:pathLst>
              <a:path w="1257300" h="279400">
                <a:moveTo>
                  <a:pt x="0" y="279400"/>
                </a:moveTo>
                <a:lnTo>
                  <a:pt x="355600" y="0"/>
                </a:lnTo>
                <a:lnTo>
                  <a:pt x="1257300" y="0"/>
                </a:lnTo>
              </a:path>
            </a:pathLst>
          </a:custGeom>
          <a:noFill/>
          <a:ln w="25400">
            <a:solidFill>
              <a:schemeClr val="tx1">
                <a:lumMod val="65000"/>
                <a:lumOff val="35000"/>
                <a:alpha val="74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a:extLst>
              <a:ext uri="{FF2B5EF4-FFF2-40B4-BE49-F238E27FC236}">
                <a16:creationId xmlns:a16="http://schemas.microsoft.com/office/drawing/2014/main" id="{598CAAC1-1E62-474E-9652-C69DDB4A2617}"/>
              </a:ext>
            </a:extLst>
          </p:cNvPr>
          <p:cNvGrpSpPr/>
          <p:nvPr/>
        </p:nvGrpSpPr>
        <p:grpSpPr>
          <a:xfrm>
            <a:off x="2135963" y="2464034"/>
            <a:ext cx="1755867" cy="783148"/>
            <a:chOff x="2135963" y="2464034"/>
            <a:chExt cx="1755867" cy="783148"/>
          </a:xfrm>
        </p:grpSpPr>
        <p:sp>
          <p:nvSpPr>
            <p:cNvPr id="5" name="Freeform 4">
              <a:extLst>
                <a:ext uri="{FF2B5EF4-FFF2-40B4-BE49-F238E27FC236}">
                  <a16:creationId xmlns:a16="http://schemas.microsoft.com/office/drawing/2014/main" id="{4709D054-956E-4D1A-A247-C702AE94AB07}"/>
                </a:ext>
              </a:extLst>
            </p:cNvPr>
            <p:cNvSpPr>
              <a:spLocks noEditPoints="1"/>
            </p:cNvSpPr>
            <p:nvPr/>
          </p:nvSpPr>
          <p:spPr bwMode="auto">
            <a:xfrm>
              <a:off x="2135963" y="2464034"/>
              <a:ext cx="1755867" cy="783148"/>
            </a:xfrm>
            <a:custGeom>
              <a:avLst/>
              <a:gdLst>
                <a:gd name="T0" fmla="*/ 16 w 96"/>
                <a:gd name="T1" fmla="*/ 26 h 43"/>
                <a:gd name="T2" fmla="*/ 0 w 96"/>
                <a:gd name="T3" fmla="*/ 26 h 43"/>
                <a:gd name="T4" fmla="*/ 0 w 96"/>
                <a:gd name="T5" fmla="*/ 43 h 43"/>
                <a:gd name="T6" fmla="*/ 16 w 96"/>
                <a:gd name="T7" fmla="*/ 37 h 43"/>
                <a:gd name="T8" fmla="*/ 16 w 96"/>
                <a:gd name="T9" fmla="*/ 26 h 43"/>
                <a:gd name="T10" fmla="*/ 61 w 96"/>
                <a:gd name="T11" fmla="*/ 0 h 43"/>
                <a:gd name="T12" fmla="*/ 26 w 96"/>
                <a:gd name="T13" fmla="*/ 35 h 43"/>
                <a:gd name="T14" fmla="*/ 61 w 96"/>
                <a:gd name="T15" fmla="*/ 31 h 43"/>
                <a:gd name="T16" fmla="*/ 96 w 96"/>
                <a:gd name="T17" fmla="*/ 35 h 43"/>
                <a:gd name="T18" fmla="*/ 61 w 96"/>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3">
                  <a:moveTo>
                    <a:pt x="16" y="26"/>
                  </a:moveTo>
                  <a:cubicBezTo>
                    <a:pt x="0" y="26"/>
                    <a:pt x="0" y="26"/>
                    <a:pt x="0" y="26"/>
                  </a:cubicBezTo>
                  <a:cubicBezTo>
                    <a:pt x="0" y="43"/>
                    <a:pt x="0" y="43"/>
                    <a:pt x="0" y="43"/>
                  </a:cubicBezTo>
                  <a:cubicBezTo>
                    <a:pt x="5" y="41"/>
                    <a:pt x="11" y="39"/>
                    <a:pt x="16" y="37"/>
                  </a:cubicBezTo>
                  <a:cubicBezTo>
                    <a:pt x="16" y="26"/>
                    <a:pt x="16" y="26"/>
                    <a:pt x="16" y="26"/>
                  </a:cubicBezTo>
                  <a:moveTo>
                    <a:pt x="61" y="0"/>
                  </a:moveTo>
                  <a:cubicBezTo>
                    <a:pt x="26" y="35"/>
                    <a:pt x="26" y="35"/>
                    <a:pt x="26" y="35"/>
                  </a:cubicBezTo>
                  <a:cubicBezTo>
                    <a:pt x="37" y="32"/>
                    <a:pt x="49" y="31"/>
                    <a:pt x="61" y="31"/>
                  </a:cubicBezTo>
                  <a:cubicBezTo>
                    <a:pt x="73" y="31"/>
                    <a:pt x="85" y="32"/>
                    <a:pt x="96" y="35"/>
                  </a:cubicBezTo>
                  <a:cubicBezTo>
                    <a:pt x="61" y="0"/>
                    <a:pt x="61" y="0"/>
                    <a:pt x="61" y="0"/>
                  </a:cubicBezTo>
                </a:path>
              </a:pathLst>
            </a:custGeom>
            <a:solidFill>
              <a:srgbClr val="A7D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文本框 22">
              <a:extLst>
                <a:ext uri="{FF2B5EF4-FFF2-40B4-BE49-F238E27FC236}">
                  <a16:creationId xmlns:a16="http://schemas.microsoft.com/office/drawing/2014/main" id="{80C8103F-4904-4E87-84DB-52B0A79C750D}"/>
                </a:ext>
              </a:extLst>
            </p:cNvPr>
            <p:cNvSpPr txBox="1"/>
            <p:nvPr/>
          </p:nvSpPr>
          <p:spPr>
            <a:xfrm>
              <a:off x="3095185" y="2621218"/>
              <a:ext cx="319318" cy="369332"/>
            </a:xfrm>
            <a:prstGeom prst="rect">
              <a:avLst/>
            </a:prstGeom>
            <a:noFill/>
          </p:spPr>
          <p:txBody>
            <a:bodyPr wrap="none" rtlCol="0">
              <a:spAutoFit/>
            </a:bodyPr>
            <a:lstStyle/>
            <a:p>
              <a:r>
                <a:rPr lang="en-US" altLang="zh-CN">
                  <a:solidFill>
                    <a:schemeClr val="bg1"/>
                  </a:solidFill>
                  <a:effectLst>
                    <a:outerShdw blurRad="38100" dist="38100" dir="2700000" algn="tl">
                      <a:srgbClr val="000000">
                        <a:alpha val="43137"/>
                      </a:srgbClr>
                    </a:outerShdw>
                  </a:effectLst>
                  <a:cs typeface="+mn-ea"/>
                  <a:sym typeface="+mn-lt"/>
                </a:rPr>
                <a:t>1</a:t>
              </a:r>
              <a:endParaRPr lang="zh-CN" altLang="en-US">
                <a:solidFill>
                  <a:schemeClr val="bg1"/>
                </a:solidFill>
                <a:effectLst>
                  <a:outerShdw blurRad="38100" dist="38100" dir="2700000" algn="tl">
                    <a:srgbClr val="000000">
                      <a:alpha val="43137"/>
                    </a:srgbClr>
                  </a:outerShdw>
                </a:effectLst>
                <a:cs typeface="+mn-ea"/>
                <a:sym typeface="+mn-lt"/>
              </a:endParaRPr>
            </a:p>
          </p:txBody>
        </p:sp>
      </p:grpSp>
      <p:grpSp>
        <p:nvGrpSpPr>
          <p:cNvPr id="25" name="组合 24">
            <a:extLst>
              <a:ext uri="{FF2B5EF4-FFF2-40B4-BE49-F238E27FC236}">
                <a16:creationId xmlns:a16="http://schemas.microsoft.com/office/drawing/2014/main" id="{67EA53DD-0B38-4AD3-87F8-DB633E576CD9}"/>
              </a:ext>
            </a:extLst>
          </p:cNvPr>
          <p:cNvGrpSpPr/>
          <p:nvPr/>
        </p:nvGrpSpPr>
        <p:grpSpPr>
          <a:xfrm>
            <a:off x="1442940" y="3026533"/>
            <a:ext cx="3617396" cy="1239984"/>
            <a:chOff x="1442940" y="3026533"/>
            <a:chExt cx="3617396" cy="1239984"/>
          </a:xfrm>
        </p:grpSpPr>
        <p:sp>
          <p:nvSpPr>
            <p:cNvPr id="6" name="Freeform 5">
              <a:extLst>
                <a:ext uri="{FF2B5EF4-FFF2-40B4-BE49-F238E27FC236}">
                  <a16:creationId xmlns:a16="http://schemas.microsoft.com/office/drawing/2014/main" id="{DBECE2FE-7F83-4314-BCF9-C3272ADA7FA9}"/>
                </a:ext>
              </a:extLst>
            </p:cNvPr>
            <p:cNvSpPr>
              <a:spLocks/>
            </p:cNvSpPr>
            <p:nvPr/>
          </p:nvSpPr>
          <p:spPr bwMode="auto">
            <a:xfrm>
              <a:off x="1442940" y="3026533"/>
              <a:ext cx="3617396" cy="1239984"/>
            </a:xfrm>
            <a:custGeom>
              <a:avLst/>
              <a:gdLst>
                <a:gd name="T0" fmla="*/ 99 w 198"/>
                <a:gd name="T1" fmla="*/ 0 h 68"/>
                <a:gd name="T2" fmla="*/ 64 w 198"/>
                <a:gd name="T3" fmla="*/ 4 h 68"/>
                <a:gd name="T4" fmla="*/ 54 w 198"/>
                <a:gd name="T5" fmla="*/ 14 h 68"/>
                <a:gd name="T6" fmla="*/ 54 w 198"/>
                <a:gd name="T7" fmla="*/ 6 h 68"/>
                <a:gd name="T8" fmla="*/ 38 w 198"/>
                <a:gd name="T9" fmla="*/ 12 h 68"/>
                <a:gd name="T10" fmla="*/ 38 w 198"/>
                <a:gd name="T11" fmla="*/ 29 h 68"/>
                <a:gd name="T12" fmla="*/ 0 w 198"/>
                <a:gd name="T13" fmla="*/ 68 h 68"/>
                <a:gd name="T14" fmla="*/ 0 w 198"/>
                <a:gd name="T15" fmla="*/ 68 h 68"/>
                <a:gd name="T16" fmla="*/ 99 w 198"/>
                <a:gd name="T17" fmla="*/ 33 h 68"/>
                <a:gd name="T18" fmla="*/ 197 w 198"/>
                <a:gd name="T19" fmla="*/ 68 h 68"/>
                <a:gd name="T20" fmla="*/ 198 w 198"/>
                <a:gd name="T21" fmla="*/ 68 h 68"/>
                <a:gd name="T22" fmla="*/ 134 w 198"/>
                <a:gd name="T23" fmla="*/ 4 h 68"/>
                <a:gd name="T24" fmla="*/ 99 w 198"/>
                <a:gd name="T2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68">
                  <a:moveTo>
                    <a:pt x="99" y="0"/>
                  </a:moveTo>
                  <a:cubicBezTo>
                    <a:pt x="87" y="0"/>
                    <a:pt x="75" y="1"/>
                    <a:pt x="64" y="4"/>
                  </a:cubicBezTo>
                  <a:cubicBezTo>
                    <a:pt x="54" y="14"/>
                    <a:pt x="54" y="14"/>
                    <a:pt x="54" y="14"/>
                  </a:cubicBezTo>
                  <a:cubicBezTo>
                    <a:pt x="54" y="6"/>
                    <a:pt x="54" y="6"/>
                    <a:pt x="54" y="6"/>
                  </a:cubicBezTo>
                  <a:cubicBezTo>
                    <a:pt x="49" y="8"/>
                    <a:pt x="43" y="10"/>
                    <a:pt x="38" y="12"/>
                  </a:cubicBezTo>
                  <a:cubicBezTo>
                    <a:pt x="38" y="29"/>
                    <a:pt x="38" y="29"/>
                    <a:pt x="38" y="29"/>
                  </a:cubicBezTo>
                  <a:cubicBezTo>
                    <a:pt x="0" y="68"/>
                    <a:pt x="0" y="68"/>
                    <a:pt x="0" y="68"/>
                  </a:cubicBezTo>
                  <a:cubicBezTo>
                    <a:pt x="0" y="68"/>
                    <a:pt x="0" y="68"/>
                    <a:pt x="0" y="68"/>
                  </a:cubicBezTo>
                  <a:cubicBezTo>
                    <a:pt x="27" y="46"/>
                    <a:pt x="62" y="33"/>
                    <a:pt x="99" y="33"/>
                  </a:cubicBezTo>
                  <a:cubicBezTo>
                    <a:pt x="136" y="33"/>
                    <a:pt x="170" y="46"/>
                    <a:pt x="197" y="68"/>
                  </a:cubicBezTo>
                  <a:cubicBezTo>
                    <a:pt x="198" y="68"/>
                    <a:pt x="198" y="68"/>
                    <a:pt x="198" y="68"/>
                  </a:cubicBezTo>
                  <a:cubicBezTo>
                    <a:pt x="134" y="4"/>
                    <a:pt x="134" y="4"/>
                    <a:pt x="134" y="4"/>
                  </a:cubicBezTo>
                  <a:cubicBezTo>
                    <a:pt x="123" y="1"/>
                    <a:pt x="111" y="0"/>
                    <a:pt x="99" y="0"/>
                  </a:cubicBezTo>
                </a:path>
              </a:pathLst>
            </a:custGeom>
            <a:solidFill>
              <a:srgbClr val="6DB4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文本框 36">
              <a:extLst>
                <a:ext uri="{FF2B5EF4-FFF2-40B4-BE49-F238E27FC236}">
                  <a16:creationId xmlns:a16="http://schemas.microsoft.com/office/drawing/2014/main" id="{1B47EB1B-F853-46F1-865E-B9049D774941}"/>
                </a:ext>
              </a:extLst>
            </p:cNvPr>
            <p:cNvSpPr txBox="1"/>
            <p:nvPr/>
          </p:nvSpPr>
          <p:spPr>
            <a:xfrm>
              <a:off x="3095185" y="3162238"/>
              <a:ext cx="319318" cy="369332"/>
            </a:xfrm>
            <a:prstGeom prst="rect">
              <a:avLst/>
            </a:prstGeom>
            <a:noFill/>
          </p:spPr>
          <p:txBody>
            <a:bodyPr wrap="none" rtlCol="0">
              <a:spAutoFit/>
            </a:bodyPr>
            <a:lstStyle/>
            <a:p>
              <a:r>
                <a:rPr lang="en-US" altLang="zh-CN">
                  <a:solidFill>
                    <a:schemeClr val="bg1"/>
                  </a:solidFill>
                  <a:effectLst>
                    <a:outerShdw blurRad="38100" dist="38100" dir="2700000" algn="tl">
                      <a:srgbClr val="000000">
                        <a:alpha val="43137"/>
                      </a:srgbClr>
                    </a:outerShdw>
                  </a:effectLst>
                  <a:cs typeface="+mn-ea"/>
                  <a:sym typeface="+mn-lt"/>
                </a:rPr>
                <a:t>2</a:t>
              </a:r>
              <a:endParaRPr lang="zh-CN" altLang="en-US">
                <a:solidFill>
                  <a:schemeClr val="bg1"/>
                </a:solidFill>
                <a:effectLst>
                  <a:outerShdw blurRad="38100" dist="38100" dir="2700000" algn="tl">
                    <a:srgbClr val="000000">
                      <a:alpha val="43137"/>
                    </a:srgbClr>
                  </a:outerShdw>
                </a:effectLst>
                <a:cs typeface="+mn-ea"/>
                <a:sym typeface="+mn-lt"/>
              </a:endParaRPr>
            </a:p>
          </p:txBody>
        </p:sp>
      </p:grpSp>
      <p:grpSp>
        <p:nvGrpSpPr>
          <p:cNvPr id="26" name="组合 25">
            <a:extLst>
              <a:ext uri="{FF2B5EF4-FFF2-40B4-BE49-F238E27FC236}">
                <a16:creationId xmlns:a16="http://schemas.microsoft.com/office/drawing/2014/main" id="{78A20338-5566-4145-A6CE-891F5F8D9C11}"/>
              </a:ext>
            </a:extLst>
          </p:cNvPr>
          <p:cNvGrpSpPr/>
          <p:nvPr/>
        </p:nvGrpSpPr>
        <p:grpSpPr>
          <a:xfrm>
            <a:off x="1442940" y="3629432"/>
            <a:ext cx="3601857" cy="1000689"/>
            <a:chOff x="1442940" y="3629432"/>
            <a:chExt cx="3601857" cy="1000689"/>
          </a:xfrm>
        </p:grpSpPr>
        <p:sp>
          <p:nvSpPr>
            <p:cNvPr id="7" name="Freeform 6">
              <a:extLst>
                <a:ext uri="{FF2B5EF4-FFF2-40B4-BE49-F238E27FC236}">
                  <a16:creationId xmlns:a16="http://schemas.microsoft.com/office/drawing/2014/main" id="{B58093D6-BF4D-401F-AF4F-825ED99CE1F5}"/>
                </a:ext>
              </a:extLst>
            </p:cNvPr>
            <p:cNvSpPr>
              <a:spLocks/>
            </p:cNvSpPr>
            <p:nvPr/>
          </p:nvSpPr>
          <p:spPr bwMode="auto">
            <a:xfrm>
              <a:off x="1442940" y="3629432"/>
              <a:ext cx="3601857" cy="1000689"/>
            </a:xfrm>
            <a:custGeom>
              <a:avLst/>
              <a:gdLst>
                <a:gd name="T0" fmla="*/ 99 w 197"/>
                <a:gd name="T1" fmla="*/ 0 h 55"/>
                <a:gd name="T2" fmla="*/ 0 w 197"/>
                <a:gd name="T3" fmla="*/ 35 h 55"/>
                <a:gd name="T4" fmla="*/ 20 w 197"/>
                <a:gd name="T5" fmla="*/ 35 h 55"/>
                <a:gd name="T6" fmla="*/ 20 w 197"/>
                <a:gd name="T7" fmla="*/ 55 h 55"/>
                <a:gd name="T8" fmla="*/ 99 w 197"/>
                <a:gd name="T9" fmla="*/ 33 h 55"/>
                <a:gd name="T10" fmla="*/ 178 w 197"/>
                <a:gd name="T11" fmla="*/ 55 h 55"/>
                <a:gd name="T12" fmla="*/ 178 w 197"/>
                <a:gd name="T13" fmla="*/ 35 h 55"/>
                <a:gd name="T14" fmla="*/ 197 w 197"/>
                <a:gd name="T15" fmla="*/ 35 h 55"/>
                <a:gd name="T16" fmla="*/ 99 w 19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55">
                  <a:moveTo>
                    <a:pt x="99" y="0"/>
                  </a:moveTo>
                  <a:cubicBezTo>
                    <a:pt x="62" y="0"/>
                    <a:pt x="27" y="13"/>
                    <a:pt x="0" y="35"/>
                  </a:cubicBezTo>
                  <a:cubicBezTo>
                    <a:pt x="20" y="35"/>
                    <a:pt x="20" y="35"/>
                    <a:pt x="20" y="35"/>
                  </a:cubicBezTo>
                  <a:cubicBezTo>
                    <a:pt x="20" y="55"/>
                    <a:pt x="20" y="55"/>
                    <a:pt x="20" y="55"/>
                  </a:cubicBezTo>
                  <a:cubicBezTo>
                    <a:pt x="43" y="41"/>
                    <a:pt x="70" y="33"/>
                    <a:pt x="99" y="33"/>
                  </a:cubicBezTo>
                  <a:cubicBezTo>
                    <a:pt x="128" y="33"/>
                    <a:pt x="154" y="41"/>
                    <a:pt x="178" y="55"/>
                  </a:cubicBezTo>
                  <a:cubicBezTo>
                    <a:pt x="178" y="35"/>
                    <a:pt x="178" y="35"/>
                    <a:pt x="178" y="35"/>
                  </a:cubicBezTo>
                  <a:cubicBezTo>
                    <a:pt x="197" y="35"/>
                    <a:pt x="197" y="35"/>
                    <a:pt x="197" y="35"/>
                  </a:cubicBezTo>
                  <a:cubicBezTo>
                    <a:pt x="170" y="13"/>
                    <a:pt x="136" y="0"/>
                    <a:pt x="99" y="0"/>
                  </a:cubicBezTo>
                </a:path>
              </a:pathLst>
            </a:custGeom>
            <a:solidFill>
              <a:srgbClr val="4797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文本框 37">
              <a:extLst>
                <a:ext uri="{FF2B5EF4-FFF2-40B4-BE49-F238E27FC236}">
                  <a16:creationId xmlns:a16="http://schemas.microsoft.com/office/drawing/2014/main" id="{71C49C83-F767-46AC-914E-63730F8F2741}"/>
                </a:ext>
              </a:extLst>
            </p:cNvPr>
            <p:cNvSpPr txBox="1"/>
            <p:nvPr/>
          </p:nvSpPr>
          <p:spPr>
            <a:xfrm>
              <a:off x="3095185" y="3748978"/>
              <a:ext cx="319318" cy="369332"/>
            </a:xfrm>
            <a:prstGeom prst="rect">
              <a:avLst/>
            </a:prstGeom>
            <a:noFill/>
          </p:spPr>
          <p:txBody>
            <a:bodyPr wrap="none" rtlCol="0">
              <a:spAutoFit/>
            </a:bodyPr>
            <a:lstStyle/>
            <a:p>
              <a:r>
                <a:rPr lang="en-US" altLang="zh-CN">
                  <a:solidFill>
                    <a:schemeClr val="bg1"/>
                  </a:solidFill>
                  <a:effectLst>
                    <a:outerShdw blurRad="38100" dist="38100" dir="2700000" algn="tl">
                      <a:srgbClr val="000000">
                        <a:alpha val="43137"/>
                      </a:srgbClr>
                    </a:outerShdw>
                  </a:effectLst>
                  <a:cs typeface="+mn-ea"/>
                  <a:sym typeface="+mn-lt"/>
                </a:rPr>
                <a:t>3</a:t>
              </a:r>
              <a:endParaRPr lang="zh-CN" altLang="en-US">
                <a:solidFill>
                  <a:schemeClr val="bg1"/>
                </a:solidFill>
                <a:effectLst>
                  <a:outerShdw blurRad="38100" dist="38100" dir="2700000" algn="tl">
                    <a:srgbClr val="000000">
                      <a:alpha val="43137"/>
                    </a:srgbClr>
                  </a:outerShdw>
                </a:effectLst>
                <a:cs typeface="+mn-ea"/>
                <a:sym typeface="+mn-lt"/>
              </a:endParaRPr>
            </a:p>
          </p:txBody>
        </p:sp>
      </p:grpSp>
      <p:grpSp>
        <p:nvGrpSpPr>
          <p:cNvPr id="27" name="组合 26">
            <a:extLst>
              <a:ext uri="{FF2B5EF4-FFF2-40B4-BE49-F238E27FC236}">
                <a16:creationId xmlns:a16="http://schemas.microsoft.com/office/drawing/2014/main" id="{DE1B4D22-590C-4B37-A6E4-359F9A8154E4}"/>
              </a:ext>
            </a:extLst>
          </p:cNvPr>
          <p:cNvGrpSpPr/>
          <p:nvPr/>
        </p:nvGrpSpPr>
        <p:grpSpPr>
          <a:xfrm>
            <a:off x="1809652" y="4229224"/>
            <a:ext cx="2887080" cy="1000689"/>
            <a:chOff x="1809652" y="4229224"/>
            <a:chExt cx="2887080" cy="1000689"/>
          </a:xfrm>
        </p:grpSpPr>
        <p:sp>
          <p:nvSpPr>
            <p:cNvPr id="8" name="Freeform 7">
              <a:extLst>
                <a:ext uri="{FF2B5EF4-FFF2-40B4-BE49-F238E27FC236}">
                  <a16:creationId xmlns:a16="http://schemas.microsoft.com/office/drawing/2014/main" id="{354F5BA3-2396-44E3-B167-4F884277C2AF}"/>
                </a:ext>
              </a:extLst>
            </p:cNvPr>
            <p:cNvSpPr>
              <a:spLocks/>
            </p:cNvSpPr>
            <p:nvPr/>
          </p:nvSpPr>
          <p:spPr bwMode="auto">
            <a:xfrm>
              <a:off x="1809652" y="4229224"/>
              <a:ext cx="2887080" cy="1000689"/>
            </a:xfrm>
            <a:custGeom>
              <a:avLst/>
              <a:gdLst>
                <a:gd name="T0" fmla="*/ 79 w 158"/>
                <a:gd name="T1" fmla="*/ 0 h 55"/>
                <a:gd name="T2" fmla="*/ 0 w 158"/>
                <a:gd name="T3" fmla="*/ 22 h 55"/>
                <a:gd name="T4" fmla="*/ 0 w 158"/>
                <a:gd name="T5" fmla="*/ 55 h 55"/>
                <a:gd name="T6" fmla="*/ 79 w 158"/>
                <a:gd name="T7" fmla="*/ 34 h 55"/>
                <a:gd name="T8" fmla="*/ 158 w 158"/>
                <a:gd name="T9" fmla="*/ 55 h 55"/>
                <a:gd name="T10" fmla="*/ 158 w 158"/>
                <a:gd name="T11" fmla="*/ 22 h 55"/>
                <a:gd name="T12" fmla="*/ 79 w 158"/>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158" h="55">
                  <a:moveTo>
                    <a:pt x="79" y="0"/>
                  </a:moveTo>
                  <a:cubicBezTo>
                    <a:pt x="50" y="0"/>
                    <a:pt x="23" y="8"/>
                    <a:pt x="0" y="22"/>
                  </a:cubicBezTo>
                  <a:cubicBezTo>
                    <a:pt x="0" y="55"/>
                    <a:pt x="0" y="55"/>
                    <a:pt x="0" y="55"/>
                  </a:cubicBezTo>
                  <a:cubicBezTo>
                    <a:pt x="23" y="42"/>
                    <a:pt x="50" y="34"/>
                    <a:pt x="79" y="34"/>
                  </a:cubicBezTo>
                  <a:cubicBezTo>
                    <a:pt x="108" y="34"/>
                    <a:pt x="134" y="42"/>
                    <a:pt x="158" y="55"/>
                  </a:cubicBezTo>
                  <a:cubicBezTo>
                    <a:pt x="158" y="22"/>
                    <a:pt x="158" y="22"/>
                    <a:pt x="158" y="22"/>
                  </a:cubicBezTo>
                  <a:cubicBezTo>
                    <a:pt x="134" y="8"/>
                    <a:pt x="108" y="0"/>
                    <a:pt x="79" y="0"/>
                  </a:cubicBezTo>
                </a:path>
              </a:pathLst>
            </a:custGeom>
            <a:solidFill>
              <a:srgbClr val="2E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文本框 38">
              <a:extLst>
                <a:ext uri="{FF2B5EF4-FFF2-40B4-BE49-F238E27FC236}">
                  <a16:creationId xmlns:a16="http://schemas.microsoft.com/office/drawing/2014/main" id="{E9AEE1AA-F8BC-4D57-84B9-CADA83F74428}"/>
                </a:ext>
              </a:extLst>
            </p:cNvPr>
            <p:cNvSpPr txBox="1"/>
            <p:nvPr/>
          </p:nvSpPr>
          <p:spPr>
            <a:xfrm>
              <a:off x="3095185" y="4366198"/>
              <a:ext cx="319318" cy="369332"/>
            </a:xfrm>
            <a:prstGeom prst="rect">
              <a:avLst/>
            </a:prstGeom>
            <a:noFill/>
          </p:spPr>
          <p:txBody>
            <a:bodyPr wrap="none" rtlCol="0">
              <a:spAutoFit/>
            </a:bodyPr>
            <a:lstStyle/>
            <a:p>
              <a:r>
                <a:rPr lang="en-US" altLang="zh-CN">
                  <a:solidFill>
                    <a:schemeClr val="bg1"/>
                  </a:solidFill>
                  <a:effectLst>
                    <a:outerShdw blurRad="38100" dist="38100" dir="2700000" algn="tl">
                      <a:srgbClr val="000000">
                        <a:alpha val="43137"/>
                      </a:srgbClr>
                    </a:outerShdw>
                  </a:effectLst>
                  <a:cs typeface="+mn-ea"/>
                  <a:sym typeface="+mn-lt"/>
                </a:rPr>
                <a:t>4</a:t>
              </a:r>
              <a:endParaRPr lang="zh-CN" altLang="en-US">
                <a:solidFill>
                  <a:schemeClr val="bg1"/>
                </a:solidFill>
                <a:effectLst>
                  <a:outerShdw blurRad="38100" dist="38100" dir="2700000" algn="tl">
                    <a:srgbClr val="000000">
                      <a:alpha val="43137"/>
                    </a:srgbClr>
                  </a:outerShdw>
                </a:effectLst>
                <a:cs typeface="+mn-ea"/>
                <a:sym typeface="+mn-lt"/>
              </a:endParaRPr>
            </a:p>
          </p:txBody>
        </p:sp>
      </p:grpSp>
      <p:grpSp>
        <p:nvGrpSpPr>
          <p:cNvPr id="28" name="组合 27">
            <a:extLst>
              <a:ext uri="{FF2B5EF4-FFF2-40B4-BE49-F238E27FC236}">
                <a16:creationId xmlns:a16="http://schemas.microsoft.com/office/drawing/2014/main" id="{56DC258D-409A-4F97-B827-A293AD55B055}"/>
              </a:ext>
            </a:extLst>
          </p:cNvPr>
          <p:cNvGrpSpPr/>
          <p:nvPr/>
        </p:nvGrpSpPr>
        <p:grpSpPr>
          <a:xfrm>
            <a:off x="1809652" y="4847662"/>
            <a:ext cx="2887080" cy="839087"/>
            <a:chOff x="1809652" y="4847662"/>
            <a:chExt cx="2887080" cy="839087"/>
          </a:xfrm>
        </p:grpSpPr>
        <p:sp>
          <p:nvSpPr>
            <p:cNvPr id="9" name="Freeform 8">
              <a:extLst>
                <a:ext uri="{FF2B5EF4-FFF2-40B4-BE49-F238E27FC236}">
                  <a16:creationId xmlns:a16="http://schemas.microsoft.com/office/drawing/2014/main" id="{1D56EE60-23F6-4157-98E4-F05543B8E2A2}"/>
                </a:ext>
              </a:extLst>
            </p:cNvPr>
            <p:cNvSpPr>
              <a:spLocks/>
            </p:cNvSpPr>
            <p:nvPr/>
          </p:nvSpPr>
          <p:spPr bwMode="auto">
            <a:xfrm>
              <a:off x="1809652" y="4847662"/>
              <a:ext cx="2887080" cy="839087"/>
            </a:xfrm>
            <a:custGeom>
              <a:avLst/>
              <a:gdLst>
                <a:gd name="T0" fmla="*/ 79 w 158"/>
                <a:gd name="T1" fmla="*/ 0 h 46"/>
                <a:gd name="T2" fmla="*/ 0 w 158"/>
                <a:gd name="T3" fmla="*/ 21 h 46"/>
                <a:gd name="T4" fmla="*/ 0 w 158"/>
                <a:gd name="T5" fmla="*/ 46 h 46"/>
                <a:gd name="T6" fmla="*/ 17 w 158"/>
                <a:gd name="T7" fmla="*/ 46 h 46"/>
                <a:gd name="T8" fmla="*/ 79 w 158"/>
                <a:gd name="T9" fmla="*/ 33 h 46"/>
                <a:gd name="T10" fmla="*/ 141 w 158"/>
                <a:gd name="T11" fmla="*/ 46 h 46"/>
                <a:gd name="T12" fmla="*/ 158 w 158"/>
                <a:gd name="T13" fmla="*/ 46 h 46"/>
                <a:gd name="T14" fmla="*/ 158 w 158"/>
                <a:gd name="T15" fmla="*/ 21 h 46"/>
                <a:gd name="T16" fmla="*/ 79 w 158"/>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46">
                  <a:moveTo>
                    <a:pt x="79" y="0"/>
                  </a:moveTo>
                  <a:cubicBezTo>
                    <a:pt x="50" y="0"/>
                    <a:pt x="23" y="8"/>
                    <a:pt x="0" y="21"/>
                  </a:cubicBezTo>
                  <a:cubicBezTo>
                    <a:pt x="0" y="46"/>
                    <a:pt x="0" y="46"/>
                    <a:pt x="0" y="46"/>
                  </a:cubicBezTo>
                  <a:cubicBezTo>
                    <a:pt x="17" y="46"/>
                    <a:pt x="17" y="46"/>
                    <a:pt x="17" y="46"/>
                  </a:cubicBezTo>
                  <a:cubicBezTo>
                    <a:pt x="36" y="38"/>
                    <a:pt x="57" y="33"/>
                    <a:pt x="79" y="33"/>
                  </a:cubicBezTo>
                  <a:cubicBezTo>
                    <a:pt x="101" y="33"/>
                    <a:pt x="122" y="38"/>
                    <a:pt x="141" y="46"/>
                  </a:cubicBezTo>
                  <a:cubicBezTo>
                    <a:pt x="158" y="46"/>
                    <a:pt x="158" y="46"/>
                    <a:pt x="158" y="46"/>
                  </a:cubicBezTo>
                  <a:cubicBezTo>
                    <a:pt x="158" y="21"/>
                    <a:pt x="158" y="21"/>
                    <a:pt x="158" y="21"/>
                  </a:cubicBezTo>
                  <a:cubicBezTo>
                    <a:pt x="134" y="8"/>
                    <a:pt x="108" y="0"/>
                    <a:pt x="79" y="0"/>
                  </a:cubicBezTo>
                </a:path>
              </a:pathLst>
            </a:custGeom>
            <a:solidFill>
              <a:srgbClr val="1E6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文本框 39">
              <a:extLst>
                <a:ext uri="{FF2B5EF4-FFF2-40B4-BE49-F238E27FC236}">
                  <a16:creationId xmlns:a16="http://schemas.microsoft.com/office/drawing/2014/main" id="{7E66C8B1-5FA2-498B-BB23-E385BC3160B0}"/>
                </a:ext>
              </a:extLst>
            </p:cNvPr>
            <p:cNvSpPr txBox="1"/>
            <p:nvPr/>
          </p:nvSpPr>
          <p:spPr>
            <a:xfrm>
              <a:off x="3095185" y="4991038"/>
              <a:ext cx="319318" cy="369332"/>
            </a:xfrm>
            <a:prstGeom prst="rect">
              <a:avLst/>
            </a:prstGeom>
            <a:noFill/>
          </p:spPr>
          <p:txBody>
            <a:bodyPr wrap="none" rtlCol="0">
              <a:spAutoFit/>
            </a:bodyPr>
            <a:lstStyle/>
            <a:p>
              <a:r>
                <a:rPr lang="en-US" altLang="zh-CN">
                  <a:solidFill>
                    <a:schemeClr val="bg1"/>
                  </a:solidFill>
                  <a:effectLst>
                    <a:outerShdw blurRad="38100" dist="38100" dir="2700000" algn="tl">
                      <a:srgbClr val="000000">
                        <a:alpha val="43137"/>
                      </a:srgbClr>
                    </a:outerShdw>
                  </a:effectLst>
                  <a:cs typeface="+mn-ea"/>
                  <a:sym typeface="+mn-lt"/>
                </a:rPr>
                <a:t>5</a:t>
              </a:r>
              <a:endParaRPr lang="zh-CN" altLang="en-US">
                <a:solidFill>
                  <a:schemeClr val="bg1"/>
                </a:solidFill>
                <a:effectLst>
                  <a:outerShdw blurRad="38100" dist="38100" dir="2700000" algn="tl">
                    <a:srgbClr val="000000">
                      <a:alpha val="43137"/>
                    </a:srgbClr>
                  </a:outerShdw>
                </a:effectLst>
                <a:cs typeface="+mn-ea"/>
                <a:sym typeface="+mn-lt"/>
              </a:endParaRPr>
            </a:p>
          </p:txBody>
        </p:sp>
      </p:grpSp>
    </p:spTree>
    <p:extLst>
      <p:ext uri="{BB962C8B-B14F-4D97-AF65-F5344CB8AC3E}">
        <p14:creationId xmlns:p14="http://schemas.microsoft.com/office/powerpoint/2010/main" val="1330653015"/>
      </p:ext>
    </p:extLst>
  </p:cSld>
  <p:clrMapOvr>
    <a:masterClrMapping/>
  </p:clrMapOvr>
  <mc:AlternateContent xmlns:mc="http://schemas.openxmlformats.org/markup-compatibility/2006" xmlns:p14="http://schemas.microsoft.com/office/powerpoint/2010/main">
    <mc:Choice Requires="p14">
      <p:transition spd="slow" p14:dur="1600" advTm="3890">
        <p:blinds dir="vert"/>
      </p:transition>
    </mc:Choice>
    <mc:Fallback xmlns="" xmlns:a16="http://schemas.microsoft.com/office/drawing/2014/main" xmlns:a14="http://schemas.microsoft.com/office/drawing/2010/main">
      <p:transition spd="slow" advTm="3890">
        <p:blinds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767753" y="377925"/>
              <a:ext cx="2656497" cy="523220"/>
            </a:xfrm>
            <a:prstGeom prst="rect">
              <a:avLst/>
            </a:prstGeom>
            <a:noFill/>
          </p:spPr>
          <p:txBody>
            <a:bodyPr wrap="none" rtlCol="0">
              <a:spAutoFit/>
            </a:bodyPr>
            <a:lstStyle/>
            <a:p>
              <a:pPr algn="ctr"/>
              <a:r>
                <a:rPr lang="zh-CN" altLang="en-US" sz="2800" b="1">
                  <a:solidFill>
                    <a:schemeClr val="bg1"/>
                  </a:solidFill>
                  <a:cs typeface="+mn-ea"/>
                  <a:sym typeface="+mn-lt"/>
                </a:rPr>
                <a:t>三   污染的危害</a:t>
              </a:r>
            </a:p>
          </p:txBody>
        </p:sp>
      </p:grpSp>
      <p:grpSp>
        <p:nvGrpSpPr>
          <p:cNvPr id="13" name="组合 12">
            <a:extLst>
              <a:ext uri="{FF2B5EF4-FFF2-40B4-BE49-F238E27FC236}">
                <a16:creationId xmlns:a16="http://schemas.microsoft.com/office/drawing/2014/main" id="{B5E2461B-D373-4747-89FB-9086C8D714C3}"/>
              </a:ext>
            </a:extLst>
          </p:cNvPr>
          <p:cNvGrpSpPr/>
          <p:nvPr/>
        </p:nvGrpSpPr>
        <p:grpSpPr>
          <a:xfrm>
            <a:off x="4271093" y="1337569"/>
            <a:ext cx="3874409" cy="461665"/>
            <a:chOff x="4207871" y="1337569"/>
            <a:chExt cx="3874409" cy="461665"/>
          </a:xfrm>
        </p:grpSpPr>
        <p:sp>
          <p:nvSpPr>
            <p:cNvPr id="14" name="矩形 13">
              <a:extLst>
                <a:ext uri="{FF2B5EF4-FFF2-40B4-BE49-F238E27FC236}">
                  <a16:creationId xmlns:a16="http://schemas.microsoft.com/office/drawing/2014/main" id="{EB2471BF-0965-4C1E-A936-5DAB579D3CEB}"/>
                </a:ext>
              </a:extLst>
            </p:cNvPr>
            <p:cNvSpPr/>
            <p:nvPr/>
          </p:nvSpPr>
          <p:spPr>
            <a:xfrm>
              <a:off x="4817826" y="1337569"/>
              <a:ext cx="2646879" cy="461665"/>
            </a:xfrm>
            <a:prstGeom prst="rect">
              <a:avLst/>
            </a:prstGeom>
          </p:spPr>
          <p:txBody>
            <a:bodyPr wrap="none">
              <a:spAutoFit/>
            </a:bodyPr>
            <a:lstStyle/>
            <a:p>
              <a:pPr algn="ctr"/>
              <a:r>
                <a:rPr lang="zh-CN" altLang="en-US" sz="2400" b="1">
                  <a:solidFill>
                    <a:srgbClr val="17880E"/>
                  </a:solidFill>
                  <a:cs typeface="+mn-ea"/>
                  <a:sym typeface="+mn-lt"/>
                </a:rPr>
                <a:t>保护环境的重要性</a:t>
              </a:r>
            </a:p>
          </p:txBody>
        </p:sp>
        <p:cxnSp>
          <p:nvCxnSpPr>
            <p:cNvPr id="15" name="直接连接符 14">
              <a:extLst>
                <a:ext uri="{FF2B5EF4-FFF2-40B4-BE49-F238E27FC236}">
                  <a16:creationId xmlns:a16="http://schemas.microsoft.com/office/drawing/2014/main" id="{9BDFC5DB-552D-4F5A-82D1-A25B5F06B897}"/>
                </a:ext>
              </a:extLst>
            </p:cNvPr>
            <p:cNvCxnSpPr/>
            <p:nvPr/>
          </p:nvCxnSpPr>
          <p:spPr>
            <a:xfrm flipH="1">
              <a:off x="4207871" y="1568401"/>
              <a:ext cx="658769" cy="0"/>
            </a:xfrm>
            <a:prstGeom prst="line">
              <a:avLst/>
            </a:prstGeom>
            <a:ln w="63500" cmpd="thickThin">
              <a:solidFill>
                <a:srgbClr val="17880E"/>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001D0D9-D287-4D1B-BAE3-B54D06E9B8DA}"/>
                </a:ext>
              </a:extLst>
            </p:cNvPr>
            <p:cNvCxnSpPr/>
            <p:nvPr/>
          </p:nvCxnSpPr>
          <p:spPr>
            <a:xfrm flipH="1">
              <a:off x="7423511" y="1568401"/>
              <a:ext cx="658769" cy="0"/>
            </a:xfrm>
            <a:prstGeom prst="line">
              <a:avLst/>
            </a:prstGeom>
            <a:ln w="63500" cmpd="thickThin">
              <a:solidFill>
                <a:srgbClr val="17880E"/>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A2B037BA-348B-4505-896C-97D64D2CA7C0}"/>
              </a:ext>
            </a:extLst>
          </p:cNvPr>
          <p:cNvGrpSpPr/>
          <p:nvPr/>
        </p:nvGrpSpPr>
        <p:grpSpPr>
          <a:xfrm>
            <a:off x="981499" y="1981200"/>
            <a:ext cx="5299814" cy="3700820"/>
            <a:chOff x="981499" y="1981200"/>
            <a:chExt cx="5299814" cy="3700820"/>
          </a:xfrm>
        </p:grpSpPr>
        <p:grpSp>
          <p:nvGrpSpPr>
            <p:cNvPr id="3" name="Group 3">
              <a:extLst>
                <a:ext uri="{FF2B5EF4-FFF2-40B4-BE49-F238E27FC236}">
                  <a16:creationId xmlns:a16="http://schemas.microsoft.com/office/drawing/2014/main" id="{E2AFC00C-5EDE-408A-859F-905CAFF9A728}"/>
                </a:ext>
              </a:extLst>
            </p:cNvPr>
            <p:cNvGrpSpPr>
              <a:grpSpLocks noChangeAspect="1"/>
            </p:cNvGrpSpPr>
            <p:nvPr/>
          </p:nvGrpSpPr>
          <p:grpSpPr bwMode="auto">
            <a:xfrm>
              <a:off x="981499" y="1981200"/>
              <a:ext cx="5299814" cy="3700820"/>
              <a:chOff x="407" y="-2"/>
              <a:chExt cx="6864" cy="4322"/>
            </a:xfrm>
          </p:grpSpPr>
          <p:sp>
            <p:nvSpPr>
              <p:cNvPr id="5" name="Freeform 4">
                <a:extLst>
                  <a:ext uri="{FF2B5EF4-FFF2-40B4-BE49-F238E27FC236}">
                    <a16:creationId xmlns:a16="http://schemas.microsoft.com/office/drawing/2014/main" id="{B755AEFD-7C3F-4D5B-BFE8-F300F5FAF476}"/>
                  </a:ext>
                </a:extLst>
              </p:cNvPr>
              <p:cNvSpPr>
                <a:spLocks/>
              </p:cNvSpPr>
              <p:nvPr/>
            </p:nvSpPr>
            <p:spPr bwMode="auto">
              <a:xfrm>
                <a:off x="407" y="-2"/>
                <a:ext cx="6864" cy="4322"/>
              </a:xfrm>
              <a:custGeom>
                <a:avLst/>
                <a:gdLst>
                  <a:gd name="T0" fmla="*/ 2671 w 3298"/>
                  <a:gd name="T1" fmla="*/ 484 h 2077"/>
                  <a:gd name="T2" fmla="*/ 2667 w 3298"/>
                  <a:gd name="T3" fmla="*/ 484 h 2077"/>
                  <a:gd name="T4" fmla="*/ 1743 w 3298"/>
                  <a:gd name="T5" fmla="*/ 0 h 2077"/>
                  <a:gd name="T6" fmla="*/ 857 w 3298"/>
                  <a:gd name="T7" fmla="*/ 430 h 2077"/>
                  <a:gd name="T8" fmla="*/ 834 w 3298"/>
                  <a:gd name="T9" fmla="*/ 430 h 2077"/>
                  <a:gd name="T10" fmla="*/ 0 w 3298"/>
                  <a:gd name="T11" fmla="*/ 1098 h 2077"/>
                  <a:gd name="T12" fmla="*/ 834 w 3298"/>
                  <a:gd name="T13" fmla="*/ 1767 h 2077"/>
                  <a:gd name="T14" fmla="*/ 957 w 3298"/>
                  <a:gd name="T15" fmla="*/ 1760 h 2077"/>
                  <a:gd name="T16" fmla="*/ 1743 w 3298"/>
                  <a:gd name="T17" fmla="*/ 2077 h 2077"/>
                  <a:gd name="T18" fmla="*/ 2516 w 3298"/>
                  <a:gd name="T19" fmla="*/ 1772 h 2077"/>
                  <a:gd name="T20" fmla="*/ 2671 w 3298"/>
                  <a:gd name="T21" fmla="*/ 1793 h 2077"/>
                  <a:gd name="T22" fmla="*/ 3298 w 3298"/>
                  <a:gd name="T23" fmla="*/ 1138 h 2077"/>
                  <a:gd name="T24" fmla="*/ 2671 w 3298"/>
                  <a:gd name="T25" fmla="*/ 484 h 2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98" h="2077">
                    <a:moveTo>
                      <a:pt x="2671" y="484"/>
                    </a:moveTo>
                    <a:cubicBezTo>
                      <a:pt x="2667" y="484"/>
                      <a:pt x="2667" y="484"/>
                      <a:pt x="2667" y="484"/>
                    </a:cubicBezTo>
                    <a:cubicBezTo>
                      <a:pt x="2473" y="193"/>
                      <a:pt x="2132" y="0"/>
                      <a:pt x="1743" y="0"/>
                    </a:cubicBezTo>
                    <a:cubicBezTo>
                      <a:pt x="1379" y="0"/>
                      <a:pt x="1056" y="169"/>
                      <a:pt x="857" y="430"/>
                    </a:cubicBezTo>
                    <a:cubicBezTo>
                      <a:pt x="850" y="430"/>
                      <a:pt x="842" y="430"/>
                      <a:pt x="834" y="430"/>
                    </a:cubicBezTo>
                    <a:cubicBezTo>
                      <a:pt x="374" y="430"/>
                      <a:pt x="0" y="729"/>
                      <a:pt x="0" y="1098"/>
                    </a:cubicBezTo>
                    <a:cubicBezTo>
                      <a:pt x="0" y="1468"/>
                      <a:pt x="374" y="1767"/>
                      <a:pt x="834" y="1767"/>
                    </a:cubicBezTo>
                    <a:cubicBezTo>
                      <a:pt x="876" y="1767"/>
                      <a:pt x="917" y="1765"/>
                      <a:pt x="957" y="1760"/>
                    </a:cubicBezTo>
                    <a:cubicBezTo>
                      <a:pt x="1156" y="1955"/>
                      <a:pt x="1435" y="2077"/>
                      <a:pt x="1743" y="2077"/>
                    </a:cubicBezTo>
                    <a:cubicBezTo>
                      <a:pt x="2045" y="2077"/>
                      <a:pt x="2319" y="1961"/>
                      <a:pt x="2516" y="1772"/>
                    </a:cubicBezTo>
                    <a:cubicBezTo>
                      <a:pt x="2566" y="1786"/>
                      <a:pt x="2618" y="1793"/>
                      <a:pt x="2671" y="1793"/>
                    </a:cubicBezTo>
                    <a:cubicBezTo>
                      <a:pt x="3017" y="1793"/>
                      <a:pt x="3298" y="1499"/>
                      <a:pt x="3298" y="1138"/>
                    </a:cubicBezTo>
                    <a:cubicBezTo>
                      <a:pt x="3298" y="777"/>
                      <a:pt x="3017" y="484"/>
                      <a:pt x="2671" y="484"/>
                    </a:cubicBezTo>
                  </a:path>
                </a:pathLst>
              </a:custGeom>
              <a:solidFill>
                <a:srgbClr val="4076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Freeform 5">
                <a:extLst>
                  <a:ext uri="{FF2B5EF4-FFF2-40B4-BE49-F238E27FC236}">
                    <a16:creationId xmlns:a16="http://schemas.microsoft.com/office/drawing/2014/main" id="{5E409A19-82EE-4E18-9931-3DD3BC1E0B56}"/>
                  </a:ext>
                </a:extLst>
              </p:cNvPr>
              <p:cNvSpPr>
                <a:spLocks/>
              </p:cNvSpPr>
              <p:nvPr/>
            </p:nvSpPr>
            <p:spPr bwMode="auto">
              <a:xfrm>
                <a:off x="407" y="81"/>
                <a:ext cx="6731" cy="4239"/>
              </a:xfrm>
              <a:custGeom>
                <a:avLst/>
                <a:gdLst>
                  <a:gd name="T0" fmla="*/ 2620 w 3234"/>
                  <a:gd name="T1" fmla="*/ 474 h 2037"/>
                  <a:gd name="T2" fmla="*/ 2616 w 3234"/>
                  <a:gd name="T3" fmla="*/ 474 h 2037"/>
                  <a:gd name="T4" fmla="*/ 1710 w 3234"/>
                  <a:gd name="T5" fmla="*/ 0 h 2037"/>
                  <a:gd name="T6" fmla="*/ 841 w 3234"/>
                  <a:gd name="T7" fmla="*/ 422 h 2037"/>
                  <a:gd name="T8" fmla="*/ 818 w 3234"/>
                  <a:gd name="T9" fmla="*/ 421 h 2037"/>
                  <a:gd name="T10" fmla="*/ 0 w 3234"/>
                  <a:gd name="T11" fmla="*/ 1077 h 2037"/>
                  <a:gd name="T12" fmla="*/ 818 w 3234"/>
                  <a:gd name="T13" fmla="*/ 1733 h 2037"/>
                  <a:gd name="T14" fmla="*/ 939 w 3234"/>
                  <a:gd name="T15" fmla="*/ 1726 h 2037"/>
                  <a:gd name="T16" fmla="*/ 1710 w 3234"/>
                  <a:gd name="T17" fmla="*/ 2037 h 2037"/>
                  <a:gd name="T18" fmla="*/ 2468 w 3234"/>
                  <a:gd name="T19" fmla="*/ 1738 h 2037"/>
                  <a:gd name="T20" fmla="*/ 2620 w 3234"/>
                  <a:gd name="T21" fmla="*/ 1758 h 2037"/>
                  <a:gd name="T22" fmla="*/ 3234 w 3234"/>
                  <a:gd name="T23" fmla="*/ 1116 h 2037"/>
                  <a:gd name="T24" fmla="*/ 2620 w 3234"/>
                  <a:gd name="T25" fmla="*/ 474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4" h="2037">
                    <a:moveTo>
                      <a:pt x="2620" y="474"/>
                    </a:moveTo>
                    <a:cubicBezTo>
                      <a:pt x="2616" y="474"/>
                      <a:pt x="2616" y="474"/>
                      <a:pt x="2616" y="474"/>
                    </a:cubicBezTo>
                    <a:cubicBezTo>
                      <a:pt x="2426" y="189"/>
                      <a:pt x="2091" y="0"/>
                      <a:pt x="1710" y="0"/>
                    </a:cubicBezTo>
                    <a:cubicBezTo>
                      <a:pt x="1352" y="0"/>
                      <a:pt x="1036" y="166"/>
                      <a:pt x="841" y="422"/>
                    </a:cubicBezTo>
                    <a:cubicBezTo>
                      <a:pt x="833" y="421"/>
                      <a:pt x="826" y="421"/>
                      <a:pt x="818" y="421"/>
                    </a:cubicBezTo>
                    <a:cubicBezTo>
                      <a:pt x="366" y="421"/>
                      <a:pt x="0" y="715"/>
                      <a:pt x="0" y="1077"/>
                    </a:cubicBezTo>
                    <a:cubicBezTo>
                      <a:pt x="0" y="1440"/>
                      <a:pt x="366" y="1733"/>
                      <a:pt x="818" y="1733"/>
                    </a:cubicBezTo>
                    <a:cubicBezTo>
                      <a:pt x="859" y="1733"/>
                      <a:pt x="899" y="1731"/>
                      <a:pt x="939" y="1726"/>
                    </a:cubicBezTo>
                    <a:cubicBezTo>
                      <a:pt x="1134" y="1918"/>
                      <a:pt x="1407" y="2037"/>
                      <a:pt x="1710" y="2037"/>
                    </a:cubicBezTo>
                    <a:cubicBezTo>
                      <a:pt x="2006" y="2037"/>
                      <a:pt x="2274" y="1923"/>
                      <a:pt x="2468" y="1738"/>
                    </a:cubicBezTo>
                    <a:cubicBezTo>
                      <a:pt x="2517" y="1751"/>
                      <a:pt x="2568" y="1758"/>
                      <a:pt x="2620" y="1758"/>
                    </a:cubicBezTo>
                    <a:cubicBezTo>
                      <a:pt x="2959" y="1758"/>
                      <a:pt x="3234" y="1471"/>
                      <a:pt x="3234" y="1116"/>
                    </a:cubicBezTo>
                    <a:cubicBezTo>
                      <a:pt x="3234" y="761"/>
                      <a:pt x="2959" y="474"/>
                      <a:pt x="2620" y="474"/>
                    </a:cubicBezTo>
                  </a:path>
                </a:pathLst>
              </a:custGeom>
              <a:solidFill>
                <a:srgbClr val="5FA2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5">
                <a:extLst>
                  <a:ext uri="{FF2B5EF4-FFF2-40B4-BE49-F238E27FC236}">
                    <a16:creationId xmlns:a16="http://schemas.microsoft.com/office/drawing/2014/main" id="{32577617-CA3B-489C-9BB3-C141238C133A}"/>
                  </a:ext>
                </a:extLst>
              </p:cNvPr>
              <p:cNvSpPr>
                <a:spLocks/>
              </p:cNvSpPr>
              <p:nvPr/>
            </p:nvSpPr>
            <p:spPr bwMode="auto">
              <a:xfrm>
                <a:off x="531" y="163"/>
                <a:ext cx="6472" cy="4076"/>
              </a:xfrm>
              <a:custGeom>
                <a:avLst/>
                <a:gdLst>
                  <a:gd name="T0" fmla="*/ 2620 w 3234"/>
                  <a:gd name="T1" fmla="*/ 474 h 2037"/>
                  <a:gd name="T2" fmla="*/ 2616 w 3234"/>
                  <a:gd name="T3" fmla="*/ 474 h 2037"/>
                  <a:gd name="T4" fmla="*/ 1710 w 3234"/>
                  <a:gd name="T5" fmla="*/ 0 h 2037"/>
                  <a:gd name="T6" fmla="*/ 841 w 3234"/>
                  <a:gd name="T7" fmla="*/ 422 h 2037"/>
                  <a:gd name="T8" fmla="*/ 818 w 3234"/>
                  <a:gd name="T9" fmla="*/ 421 h 2037"/>
                  <a:gd name="T10" fmla="*/ 0 w 3234"/>
                  <a:gd name="T11" fmla="*/ 1077 h 2037"/>
                  <a:gd name="T12" fmla="*/ 818 w 3234"/>
                  <a:gd name="T13" fmla="*/ 1733 h 2037"/>
                  <a:gd name="T14" fmla="*/ 939 w 3234"/>
                  <a:gd name="T15" fmla="*/ 1726 h 2037"/>
                  <a:gd name="T16" fmla="*/ 1710 w 3234"/>
                  <a:gd name="T17" fmla="*/ 2037 h 2037"/>
                  <a:gd name="T18" fmla="*/ 2468 w 3234"/>
                  <a:gd name="T19" fmla="*/ 1738 h 2037"/>
                  <a:gd name="T20" fmla="*/ 2620 w 3234"/>
                  <a:gd name="T21" fmla="*/ 1758 h 2037"/>
                  <a:gd name="T22" fmla="*/ 3234 w 3234"/>
                  <a:gd name="T23" fmla="*/ 1116 h 2037"/>
                  <a:gd name="T24" fmla="*/ 2620 w 3234"/>
                  <a:gd name="T25" fmla="*/ 474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4" h="2037">
                    <a:moveTo>
                      <a:pt x="2620" y="474"/>
                    </a:moveTo>
                    <a:cubicBezTo>
                      <a:pt x="2616" y="474"/>
                      <a:pt x="2616" y="474"/>
                      <a:pt x="2616" y="474"/>
                    </a:cubicBezTo>
                    <a:cubicBezTo>
                      <a:pt x="2426" y="189"/>
                      <a:pt x="2091" y="0"/>
                      <a:pt x="1710" y="0"/>
                    </a:cubicBezTo>
                    <a:cubicBezTo>
                      <a:pt x="1352" y="0"/>
                      <a:pt x="1036" y="166"/>
                      <a:pt x="841" y="422"/>
                    </a:cubicBezTo>
                    <a:cubicBezTo>
                      <a:pt x="833" y="421"/>
                      <a:pt x="826" y="421"/>
                      <a:pt x="818" y="421"/>
                    </a:cubicBezTo>
                    <a:cubicBezTo>
                      <a:pt x="366" y="421"/>
                      <a:pt x="0" y="715"/>
                      <a:pt x="0" y="1077"/>
                    </a:cubicBezTo>
                    <a:cubicBezTo>
                      <a:pt x="0" y="1440"/>
                      <a:pt x="366" y="1733"/>
                      <a:pt x="818" y="1733"/>
                    </a:cubicBezTo>
                    <a:cubicBezTo>
                      <a:pt x="859" y="1733"/>
                      <a:pt x="899" y="1731"/>
                      <a:pt x="939" y="1726"/>
                    </a:cubicBezTo>
                    <a:cubicBezTo>
                      <a:pt x="1134" y="1918"/>
                      <a:pt x="1407" y="2037"/>
                      <a:pt x="1710" y="2037"/>
                    </a:cubicBezTo>
                    <a:cubicBezTo>
                      <a:pt x="2006" y="2037"/>
                      <a:pt x="2274" y="1923"/>
                      <a:pt x="2468" y="1738"/>
                    </a:cubicBezTo>
                    <a:cubicBezTo>
                      <a:pt x="2517" y="1751"/>
                      <a:pt x="2568" y="1758"/>
                      <a:pt x="2620" y="1758"/>
                    </a:cubicBezTo>
                    <a:cubicBezTo>
                      <a:pt x="2959" y="1758"/>
                      <a:pt x="3234" y="1471"/>
                      <a:pt x="3234" y="1116"/>
                    </a:cubicBezTo>
                    <a:cubicBezTo>
                      <a:pt x="3234" y="761"/>
                      <a:pt x="2959" y="474"/>
                      <a:pt x="2620" y="474"/>
                    </a:cubicBezTo>
                  </a:path>
                </a:pathLst>
              </a:custGeom>
              <a:noFill/>
              <a:ln w="19050">
                <a:solidFill>
                  <a:schemeClr val="bg1"/>
                </a:solidFill>
                <a:prstDash val="sysDash"/>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4" name="Rectangle 3">
              <a:extLst>
                <a:ext uri="{FF2B5EF4-FFF2-40B4-BE49-F238E27FC236}">
                  <a16:creationId xmlns:a16="http://schemas.microsoft.com/office/drawing/2014/main" id="{1253BF51-A013-4AD8-8BE3-5BF248C5ACDF}"/>
                </a:ext>
              </a:extLst>
            </p:cNvPr>
            <p:cNvSpPr txBox="1">
              <a:spLocks noChangeArrowheads="1"/>
            </p:cNvSpPr>
            <p:nvPr/>
          </p:nvSpPr>
          <p:spPr>
            <a:xfrm>
              <a:off x="1738269" y="3040825"/>
              <a:ext cx="3989431" cy="2360842"/>
            </a:xfrm>
            <a:prstGeom prst="rect">
              <a:avLst/>
            </a:prstGeom>
          </p:spPr>
          <p:txBody>
            <a:bodyPr/>
            <a:lstStyle>
              <a:defPPr>
                <a:defRPr lang="zh-CN"/>
              </a:defPPr>
              <a:lvl1pPr indent="0" algn="just">
                <a:lnSpc>
                  <a:spcPct val="150000"/>
                </a:lnSpc>
                <a:spcBef>
                  <a:spcPts val="1000"/>
                </a:spcBef>
                <a:buFont typeface="Arial" panose="020B0604020202020204" pitchFamily="34" charset="0"/>
                <a:buNone/>
                <a:defRPr sz="1600">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solidFill>
                    <a:schemeClr val="bg1"/>
                  </a:solidFill>
                  <a:latin typeface="+mn-lt"/>
                  <a:cs typeface="+mn-ea"/>
                  <a:sym typeface="+mn-lt"/>
                </a:rPr>
                <a:t>每一个环境污染的实例，可以说都是大自然对人类敲响的一声警钟。为了保护生态环境，为了维护人类自身和子孙后代的健康，必须积极防治环境污染。 如果不保护环境，人类将面临着灭亡。</a:t>
              </a:r>
            </a:p>
          </p:txBody>
        </p:sp>
      </p:gr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68501" y="1842776"/>
            <a:ext cx="5882154" cy="4480190"/>
          </a:xfrm>
          <a:prstGeom prst="rect">
            <a:avLst/>
          </a:prstGeom>
        </p:spPr>
      </p:pic>
    </p:spTree>
    <p:extLst>
      <p:ext uri="{BB962C8B-B14F-4D97-AF65-F5344CB8AC3E}">
        <p14:creationId xmlns:p14="http://schemas.microsoft.com/office/powerpoint/2010/main" val="1804785372"/>
      </p:ext>
    </p:extLst>
  </p:cSld>
  <p:clrMapOvr>
    <a:masterClrMapping/>
  </p:clrMapOvr>
  <mc:AlternateContent xmlns:mc="http://schemas.openxmlformats.org/markup-compatibility/2006" xmlns:p14="http://schemas.microsoft.com/office/powerpoint/2010/main">
    <mc:Choice Requires="p14">
      <p:transition spd="slow" p14:dur="1600" advTm="3903">
        <p:blinds dir="vert"/>
      </p:transition>
    </mc:Choice>
    <mc:Fallback xmlns="" xmlns:a16="http://schemas.microsoft.com/office/drawing/2014/main" xmlns:a14="http://schemas.microsoft.com/office/drawing/2010/main">
      <p:transition spd="slow" advTm="3903">
        <p:blinds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2BC6240-8BC9-4C45-AA38-5082CEA704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600700"/>
            <a:ext cx="12192000" cy="1257300"/>
          </a:xfrm>
          <a:prstGeom prst="rect">
            <a:avLst/>
          </a:prstGeom>
        </p:spPr>
      </p:pic>
      <p:pic>
        <p:nvPicPr>
          <p:cNvPr id="8" name="图片 7">
            <a:extLst>
              <a:ext uri="{FF2B5EF4-FFF2-40B4-BE49-F238E27FC236}">
                <a16:creationId xmlns:a16="http://schemas.microsoft.com/office/drawing/2014/main" id="{3294AA0E-12DA-452C-B2A4-EA42E46216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10550" y="0"/>
            <a:ext cx="3923392" cy="1943100"/>
          </a:xfrm>
          <a:prstGeom prst="rect">
            <a:avLst/>
          </a:prstGeom>
        </p:spPr>
      </p:pic>
      <p:pic>
        <p:nvPicPr>
          <p:cNvPr id="12" name="图片 11">
            <a:extLst>
              <a:ext uri="{FF2B5EF4-FFF2-40B4-BE49-F238E27FC236}">
                <a16:creationId xmlns:a16="http://schemas.microsoft.com/office/drawing/2014/main" id="{373C8907-59B9-4994-84AA-2E72178829A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21555" y="1066800"/>
            <a:ext cx="542925" cy="561975"/>
          </a:xfrm>
          <a:prstGeom prst="rect">
            <a:avLst/>
          </a:prstGeom>
        </p:spPr>
      </p:pic>
      <p:pic>
        <p:nvPicPr>
          <p:cNvPr id="14" name="图片 13">
            <a:extLst>
              <a:ext uri="{FF2B5EF4-FFF2-40B4-BE49-F238E27FC236}">
                <a16:creationId xmlns:a16="http://schemas.microsoft.com/office/drawing/2014/main" id="{8D59D8B6-CB7F-4E26-8B79-1E6BBC6582A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881299" y="266700"/>
            <a:ext cx="895350" cy="923925"/>
          </a:xfrm>
          <a:prstGeom prst="rect">
            <a:avLst/>
          </a:prstGeom>
        </p:spPr>
      </p:pic>
      <p:grpSp>
        <p:nvGrpSpPr>
          <p:cNvPr id="4" name="组合 3">
            <a:extLst>
              <a:ext uri="{FF2B5EF4-FFF2-40B4-BE49-F238E27FC236}">
                <a16:creationId xmlns:a16="http://schemas.microsoft.com/office/drawing/2014/main" id="{E06FCB1C-3AF4-4442-94A0-4E68EBC108FE}"/>
              </a:ext>
            </a:extLst>
          </p:cNvPr>
          <p:cNvGrpSpPr/>
          <p:nvPr/>
        </p:nvGrpSpPr>
        <p:grpSpPr>
          <a:xfrm>
            <a:off x="4668273" y="1115118"/>
            <a:ext cx="5505450" cy="4688782"/>
            <a:chOff x="4667250" y="1115118"/>
            <a:chExt cx="5505450" cy="4688782"/>
          </a:xfrm>
        </p:grpSpPr>
        <p:sp>
          <p:nvSpPr>
            <p:cNvPr id="2" name="矩形: 圆角 1">
              <a:extLst>
                <a:ext uri="{FF2B5EF4-FFF2-40B4-BE49-F238E27FC236}">
                  <a16:creationId xmlns:a16="http://schemas.microsoft.com/office/drawing/2014/main" id="{C4F82447-F76D-4869-AD14-6CBC71AEE416}"/>
                </a:ext>
              </a:extLst>
            </p:cNvPr>
            <p:cNvSpPr/>
            <p:nvPr/>
          </p:nvSpPr>
          <p:spPr>
            <a:xfrm>
              <a:off x="4667250" y="2946400"/>
              <a:ext cx="5505450" cy="2857500"/>
            </a:xfrm>
            <a:prstGeom prst="roundRect">
              <a:avLst/>
            </a:prstGeom>
            <a:noFill/>
            <a:ln w="38100">
              <a:solidFill>
                <a:srgbClr val="137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片 18">
              <a:extLst>
                <a:ext uri="{FF2B5EF4-FFF2-40B4-BE49-F238E27FC236}">
                  <a16:creationId xmlns:a16="http://schemas.microsoft.com/office/drawing/2014/main" id="{9526718C-D2D9-4AF5-94FB-388631474A0C}"/>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327431" y="1115118"/>
              <a:ext cx="4185088" cy="2293867"/>
            </a:xfrm>
            <a:prstGeom prst="rect">
              <a:avLst/>
            </a:prstGeom>
          </p:spPr>
        </p:pic>
      </p:grpSp>
      <p:pic>
        <p:nvPicPr>
          <p:cNvPr id="15" name="图片 14">
            <a:extLst>
              <a:ext uri="{FF2B5EF4-FFF2-40B4-BE49-F238E27FC236}">
                <a16:creationId xmlns:a16="http://schemas.microsoft.com/office/drawing/2014/main" id="{6BED6E4C-C1D1-4865-A408-B8F8F13F2C15}"/>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39817" y="1901946"/>
            <a:ext cx="4013133" cy="4431375"/>
          </a:xfrm>
          <a:prstGeom prst="rect">
            <a:avLst/>
          </a:prstGeom>
        </p:spPr>
      </p:pic>
      <p:sp>
        <p:nvSpPr>
          <p:cNvPr id="21" name="文本框 20">
            <a:extLst>
              <a:ext uri="{FF2B5EF4-FFF2-40B4-BE49-F238E27FC236}">
                <a16:creationId xmlns:a16="http://schemas.microsoft.com/office/drawing/2014/main" id="{52539B69-C42C-4D34-99C5-BC133C8344A7}"/>
              </a:ext>
            </a:extLst>
          </p:cNvPr>
          <p:cNvSpPr txBox="1"/>
          <p:nvPr/>
        </p:nvSpPr>
        <p:spPr>
          <a:xfrm>
            <a:off x="5060950" y="3332541"/>
            <a:ext cx="4718050" cy="2123658"/>
          </a:xfrm>
          <a:prstGeom prst="rect">
            <a:avLst/>
          </a:prstGeom>
          <a:noFill/>
        </p:spPr>
        <p:txBody>
          <a:bodyPr wrap="square" rtlCol="0">
            <a:spAutoFit/>
          </a:bodyPr>
          <a:lstStyle>
            <a:defPPr>
              <a:defRPr lang="zh-CN"/>
            </a:defPPr>
            <a:lvl1pPr algn="ctr">
              <a:defRPr sz="8800" b="1">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方正粗黑宋简体" panose="02000000000000000000" pitchFamily="2" charset="-122"/>
                <a:ea typeface="方正粗黑宋简体" panose="02000000000000000000" pitchFamily="2" charset="-122"/>
                <a:cs typeface="+mn-ea"/>
              </a:defRPr>
            </a:lvl1pPr>
          </a:lstStyle>
          <a:p>
            <a:r>
              <a:rPr lang="zh-CN" altLang="en-US" sz="6600" dirty="0">
                <a:latin typeface="+mn-lt"/>
                <a:ea typeface="+mn-ea"/>
                <a:sym typeface="+mn-lt"/>
              </a:rPr>
              <a:t>保护环境从我做起</a:t>
            </a:r>
          </a:p>
        </p:txBody>
      </p:sp>
      <p:sp>
        <p:nvSpPr>
          <p:cNvPr id="26" name="文本框 25">
            <a:extLst>
              <a:ext uri="{FF2B5EF4-FFF2-40B4-BE49-F238E27FC236}">
                <a16:creationId xmlns:a16="http://schemas.microsoft.com/office/drawing/2014/main" id="{F027BECC-7C6D-411C-80CA-252324DA7342}"/>
              </a:ext>
            </a:extLst>
          </p:cNvPr>
          <p:cNvSpPr txBox="1"/>
          <p:nvPr/>
        </p:nvSpPr>
        <p:spPr>
          <a:xfrm>
            <a:off x="6358280" y="1813524"/>
            <a:ext cx="2065332" cy="1323439"/>
          </a:xfrm>
          <a:prstGeom prst="rect">
            <a:avLst/>
          </a:prstGeom>
          <a:noFill/>
        </p:spPr>
        <p:txBody>
          <a:bodyPr wrap="square" rtlCol="0">
            <a:spAutoFit/>
          </a:bodyPr>
          <a:lstStyle>
            <a:defPPr>
              <a:defRPr lang="zh-CN"/>
            </a:defPPr>
            <a:lvl1pPr>
              <a:defRPr sz="80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defRPr>
            </a:lvl1pPr>
          </a:lstStyle>
          <a:p>
            <a:pPr algn="ctr"/>
            <a:r>
              <a:rPr lang="en-US" altLang="zh-CN" b="1" dirty="0">
                <a:latin typeface="+mn-lt"/>
                <a:ea typeface="+mn-ea"/>
                <a:cs typeface="+mn-ea"/>
                <a:sym typeface="+mn-lt"/>
              </a:rPr>
              <a:t>04</a:t>
            </a:r>
            <a:endParaRPr lang="zh-CN" altLang="en-US" b="1" dirty="0">
              <a:latin typeface="+mn-lt"/>
              <a:ea typeface="+mn-ea"/>
              <a:cs typeface="+mn-ea"/>
              <a:sym typeface="+mn-lt"/>
            </a:endParaRPr>
          </a:p>
        </p:txBody>
      </p:sp>
    </p:spTree>
    <p:extLst>
      <p:ext uri="{BB962C8B-B14F-4D97-AF65-F5344CB8AC3E}">
        <p14:creationId xmlns:p14="http://schemas.microsoft.com/office/powerpoint/2010/main" val="1931827906"/>
      </p:ext>
    </p:extLst>
  </p:cSld>
  <p:clrMapOvr>
    <a:masterClrMapping/>
  </p:clrMapOvr>
  <mc:AlternateContent xmlns:mc="http://schemas.openxmlformats.org/markup-compatibility/2006" xmlns:p14="http://schemas.microsoft.com/office/powerpoint/2010/main">
    <mc:Choice Requires="p14">
      <p:transition spd="slow" p14:dur="1600" advTm="3151">
        <p:blinds dir="vert"/>
      </p:transition>
    </mc:Choice>
    <mc:Fallback xmlns="" xmlns:a16="http://schemas.microsoft.com/office/drawing/2014/main" xmlns:a14="http://schemas.microsoft.com/office/drawing/2010/main">
      <p:transition spd="slow" advTm="3151">
        <p:blinds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229144" y="377925"/>
              <a:ext cx="3733715" cy="523220"/>
            </a:xfrm>
            <a:prstGeom prst="rect">
              <a:avLst/>
            </a:prstGeom>
            <a:noFill/>
          </p:spPr>
          <p:txBody>
            <a:bodyPr wrap="none" rtlCol="0">
              <a:spAutoFit/>
            </a:bodyPr>
            <a:lstStyle/>
            <a:p>
              <a:pPr algn="ctr"/>
              <a:r>
                <a:rPr lang="zh-CN" altLang="en-US" sz="2800" b="1">
                  <a:solidFill>
                    <a:schemeClr val="bg1"/>
                  </a:solidFill>
                  <a:cs typeface="+mn-ea"/>
                  <a:sym typeface="+mn-lt"/>
                </a:rPr>
                <a:t>四   保护环境从我做起</a:t>
              </a:r>
            </a:p>
          </p:txBody>
        </p:sp>
      </p:grpSp>
      <p:grpSp>
        <p:nvGrpSpPr>
          <p:cNvPr id="3" name="Group 3">
            <a:extLst>
              <a:ext uri="{FF2B5EF4-FFF2-40B4-BE49-F238E27FC236}">
                <a16:creationId xmlns:a16="http://schemas.microsoft.com/office/drawing/2014/main" id="{6F2818BE-9FA4-4AAD-838D-3849EBEC1FF2}"/>
              </a:ext>
            </a:extLst>
          </p:cNvPr>
          <p:cNvGrpSpPr>
            <a:grpSpLocks noChangeAspect="1"/>
          </p:cNvGrpSpPr>
          <p:nvPr/>
        </p:nvGrpSpPr>
        <p:grpSpPr bwMode="auto">
          <a:xfrm>
            <a:off x="3940176" y="1820863"/>
            <a:ext cx="4310063" cy="4214813"/>
            <a:chOff x="2482" y="1147"/>
            <a:chExt cx="2715" cy="2655"/>
          </a:xfrm>
        </p:grpSpPr>
        <p:sp>
          <p:nvSpPr>
            <p:cNvPr id="5" name="Oval 4">
              <a:extLst>
                <a:ext uri="{FF2B5EF4-FFF2-40B4-BE49-F238E27FC236}">
                  <a16:creationId xmlns:a16="http://schemas.microsoft.com/office/drawing/2014/main" id="{BCA6A1C6-3E99-430A-AE8A-C5D4F8DFB17A}"/>
                </a:ext>
              </a:extLst>
            </p:cNvPr>
            <p:cNvSpPr>
              <a:spLocks noChangeArrowheads="1"/>
            </p:cNvSpPr>
            <p:nvPr/>
          </p:nvSpPr>
          <p:spPr bwMode="auto">
            <a:xfrm>
              <a:off x="3242" y="3486"/>
              <a:ext cx="1293" cy="316"/>
            </a:xfrm>
            <a:prstGeom prst="ellipse">
              <a:avLst/>
            </a:prstGeom>
            <a:solidFill>
              <a:srgbClr val="51A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Oval 5">
              <a:extLst>
                <a:ext uri="{FF2B5EF4-FFF2-40B4-BE49-F238E27FC236}">
                  <a16:creationId xmlns:a16="http://schemas.microsoft.com/office/drawing/2014/main" id="{C390316A-DDEE-458B-BF7B-85B5A15DD783}"/>
                </a:ext>
              </a:extLst>
            </p:cNvPr>
            <p:cNvSpPr>
              <a:spLocks noChangeArrowheads="1"/>
            </p:cNvSpPr>
            <p:nvPr/>
          </p:nvSpPr>
          <p:spPr bwMode="auto">
            <a:xfrm>
              <a:off x="3407" y="3486"/>
              <a:ext cx="963" cy="233"/>
            </a:xfrm>
            <a:prstGeom prst="ellipse">
              <a:avLst/>
            </a:prstGeom>
            <a:solidFill>
              <a:srgbClr val="0092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Oval 6">
              <a:extLst>
                <a:ext uri="{FF2B5EF4-FFF2-40B4-BE49-F238E27FC236}">
                  <a16:creationId xmlns:a16="http://schemas.microsoft.com/office/drawing/2014/main" id="{9EA4706E-733C-4704-983C-BAA6165DD178}"/>
                </a:ext>
              </a:extLst>
            </p:cNvPr>
            <p:cNvSpPr>
              <a:spLocks noChangeArrowheads="1"/>
            </p:cNvSpPr>
            <p:nvPr/>
          </p:nvSpPr>
          <p:spPr bwMode="auto">
            <a:xfrm>
              <a:off x="3197" y="1147"/>
              <a:ext cx="1429" cy="1429"/>
            </a:xfrm>
            <a:prstGeom prst="ellipse">
              <a:avLst/>
            </a:prstGeom>
            <a:solidFill>
              <a:srgbClr val="0092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Oval 7">
              <a:extLst>
                <a:ext uri="{FF2B5EF4-FFF2-40B4-BE49-F238E27FC236}">
                  <a16:creationId xmlns:a16="http://schemas.microsoft.com/office/drawing/2014/main" id="{261396E0-6827-4958-B6A1-8FF2BDAF15F6}"/>
                </a:ext>
              </a:extLst>
            </p:cNvPr>
            <p:cNvSpPr>
              <a:spLocks noChangeArrowheads="1"/>
            </p:cNvSpPr>
            <p:nvPr/>
          </p:nvSpPr>
          <p:spPr bwMode="auto">
            <a:xfrm>
              <a:off x="4340" y="2388"/>
              <a:ext cx="692" cy="692"/>
            </a:xfrm>
            <a:prstGeom prst="ellipse">
              <a:avLst/>
            </a:prstGeom>
            <a:solidFill>
              <a:srgbClr val="5A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Oval 8">
              <a:extLst>
                <a:ext uri="{FF2B5EF4-FFF2-40B4-BE49-F238E27FC236}">
                  <a16:creationId xmlns:a16="http://schemas.microsoft.com/office/drawing/2014/main" id="{EC1F9206-3801-47AB-AEC3-C090313DD15C}"/>
                </a:ext>
              </a:extLst>
            </p:cNvPr>
            <p:cNvSpPr>
              <a:spLocks noChangeArrowheads="1"/>
            </p:cNvSpPr>
            <p:nvPr/>
          </p:nvSpPr>
          <p:spPr bwMode="auto">
            <a:xfrm>
              <a:off x="4227" y="1689"/>
              <a:ext cx="842" cy="842"/>
            </a:xfrm>
            <a:prstGeom prst="ellipse">
              <a:avLst/>
            </a:prstGeom>
            <a:solidFill>
              <a:srgbClr val="5A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Oval 9">
              <a:extLst>
                <a:ext uri="{FF2B5EF4-FFF2-40B4-BE49-F238E27FC236}">
                  <a16:creationId xmlns:a16="http://schemas.microsoft.com/office/drawing/2014/main" id="{4B45ABDD-618A-4DE0-AC58-FB51DA2A6359}"/>
                </a:ext>
              </a:extLst>
            </p:cNvPr>
            <p:cNvSpPr>
              <a:spLocks noChangeArrowheads="1"/>
            </p:cNvSpPr>
            <p:nvPr/>
          </p:nvSpPr>
          <p:spPr bwMode="auto">
            <a:xfrm>
              <a:off x="2813" y="1365"/>
              <a:ext cx="1098" cy="1098"/>
            </a:xfrm>
            <a:prstGeom prst="ellipse">
              <a:avLst/>
            </a:prstGeom>
            <a:solidFill>
              <a:srgbClr val="51A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Oval 10">
              <a:extLst>
                <a:ext uri="{FF2B5EF4-FFF2-40B4-BE49-F238E27FC236}">
                  <a16:creationId xmlns:a16="http://schemas.microsoft.com/office/drawing/2014/main" id="{F58BA2DF-3831-4AA6-B24E-F14BE7631C9F}"/>
                </a:ext>
              </a:extLst>
            </p:cNvPr>
            <p:cNvSpPr>
              <a:spLocks noChangeArrowheads="1"/>
            </p:cNvSpPr>
            <p:nvPr/>
          </p:nvSpPr>
          <p:spPr bwMode="auto">
            <a:xfrm>
              <a:off x="2723" y="2110"/>
              <a:ext cx="639" cy="646"/>
            </a:xfrm>
            <a:prstGeom prst="ellipse">
              <a:avLst/>
            </a:prstGeom>
            <a:solidFill>
              <a:srgbClr val="0092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Oval 11">
              <a:extLst>
                <a:ext uri="{FF2B5EF4-FFF2-40B4-BE49-F238E27FC236}">
                  <a16:creationId xmlns:a16="http://schemas.microsoft.com/office/drawing/2014/main" id="{33F65DF0-C6C6-4E96-A34D-5C4B9A0B64C9}"/>
                </a:ext>
              </a:extLst>
            </p:cNvPr>
            <p:cNvSpPr>
              <a:spLocks noChangeArrowheads="1"/>
            </p:cNvSpPr>
            <p:nvPr/>
          </p:nvSpPr>
          <p:spPr bwMode="auto">
            <a:xfrm>
              <a:off x="4302" y="2426"/>
              <a:ext cx="534" cy="533"/>
            </a:xfrm>
            <a:prstGeom prst="ellipse">
              <a:avLst/>
            </a:prstGeom>
            <a:solidFill>
              <a:srgbClr val="0092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Oval 12">
              <a:extLst>
                <a:ext uri="{FF2B5EF4-FFF2-40B4-BE49-F238E27FC236}">
                  <a16:creationId xmlns:a16="http://schemas.microsoft.com/office/drawing/2014/main" id="{67874A8A-615C-41B6-89A6-8588A91A6126}"/>
                </a:ext>
              </a:extLst>
            </p:cNvPr>
            <p:cNvSpPr>
              <a:spLocks noChangeArrowheads="1"/>
            </p:cNvSpPr>
            <p:nvPr/>
          </p:nvSpPr>
          <p:spPr bwMode="auto">
            <a:xfrm>
              <a:off x="3264" y="2305"/>
              <a:ext cx="700" cy="700"/>
            </a:xfrm>
            <a:prstGeom prst="ellipse">
              <a:avLst/>
            </a:prstGeom>
            <a:solidFill>
              <a:srgbClr val="51A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Oval 13">
              <a:extLst>
                <a:ext uri="{FF2B5EF4-FFF2-40B4-BE49-F238E27FC236}">
                  <a16:creationId xmlns:a16="http://schemas.microsoft.com/office/drawing/2014/main" id="{D979821B-3119-4570-BA59-279EEE1A1B80}"/>
                </a:ext>
              </a:extLst>
            </p:cNvPr>
            <p:cNvSpPr>
              <a:spLocks noChangeArrowheads="1"/>
            </p:cNvSpPr>
            <p:nvPr/>
          </p:nvSpPr>
          <p:spPr bwMode="auto">
            <a:xfrm>
              <a:off x="2482" y="2606"/>
              <a:ext cx="549" cy="549"/>
            </a:xfrm>
            <a:prstGeom prst="ellipse">
              <a:avLst/>
            </a:prstGeom>
            <a:solidFill>
              <a:srgbClr val="94D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Oval 14">
              <a:extLst>
                <a:ext uri="{FF2B5EF4-FFF2-40B4-BE49-F238E27FC236}">
                  <a16:creationId xmlns:a16="http://schemas.microsoft.com/office/drawing/2014/main" id="{C64922C4-C461-41E8-AFE8-8728978C6700}"/>
                </a:ext>
              </a:extLst>
            </p:cNvPr>
            <p:cNvSpPr>
              <a:spLocks noChangeArrowheads="1"/>
            </p:cNvSpPr>
            <p:nvPr/>
          </p:nvSpPr>
          <p:spPr bwMode="auto">
            <a:xfrm>
              <a:off x="2708" y="2644"/>
              <a:ext cx="391" cy="398"/>
            </a:xfrm>
            <a:prstGeom prst="ellipse">
              <a:avLst/>
            </a:prstGeom>
            <a:solidFill>
              <a:srgbClr val="0092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Oval 15">
              <a:extLst>
                <a:ext uri="{FF2B5EF4-FFF2-40B4-BE49-F238E27FC236}">
                  <a16:creationId xmlns:a16="http://schemas.microsoft.com/office/drawing/2014/main" id="{5B51D1B1-6FA9-47D2-B47B-8203D4F90F99}"/>
                </a:ext>
              </a:extLst>
            </p:cNvPr>
            <p:cNvSpPr>
              <a:spLocks noChangeArrowheads="1"/>
            </p:cNvSpPr>
            <p:nvPr/>
          </p:nvSpPr>
          <p:spPr bwMode="auto">
            <a:xfrm>
              <a:off x="3422" y="2320"/>
              <a:ext cx="391" cy="391"/>
            </a:xfrm>
            <a:prstGeom prst="ellipse">
              <a:avLst/>
            </a:prstGeom>
            <a:solidFill>
              <a:srgbClr val="0092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Oval 16">
              <a:extLst>
                <a:ext uri="{FF2B5EF4-FFF2-40B4-BE49-F238E27FC236}">
                  <a16:creationId xmlns:a16="http://schemas.microsoft.com/office/drawing/2014/main" id="{55F3CEF0-0838-4A50-9D5F-E76D0BB53B5D}"/>
                </a:ext>
              </a:extLst>
            </p:cNvPr>
            <p:cNvSpPr>
              <a:spLocks noChangeArrowheads="1"/>
            </p:cNvSpPr>
            <p:nvPr/>
          </p:nvSpPr>
          <p:spPr bwMode="auto">
            <a:xfrm>
              <a:off x="3738" y="2426"/>
              <a:ext cx="647" cy="654"/>
            </a:xfrm>
            <a:prstGeom prst="ellipse">
              <a:avLst/>
            </a:prstGeom>
            <a:solidFill>
              <a:srgbClr val="0092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Oval 17">
              <a:extLst>
                <a:ext uri="{FF2B5EF4-FFF2-40B4-BE49-F238E27FC236}">
                  <a16:creationId xmlns:a16="http://schemas.microsoft.com/office/drawing/2014/main" id="{56B0F76F-C814-4253-80A0-FCEAFB456D99}"/>
                </a:ext>
              </a:extLst>
            </p:cNvPr>
            <p:cNvSpPr>
              <a:spLocks noChangeArrowheads="1"/>
            </p:cNvSpPr>
            <p:nvPr/>
          </p:nvSpPr>
          <p:spPr bwMode="auto">
            <a:xfrm>
              <a:off x="4731" y="2606"/>
              <a:ext cx="466" cy="474"/>
            </a:xfrm>
            <a:prstGeom prst="ellipse">
              <a:avLst/>
            </a:prstGeom>
            <a:solidFill>
              <a:srgbClr val="5A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18">
              <a:extLst>
                <a:ext uri="{FF2B5EF4-FFF2-40B4-BE49-F238E27FC236}">
                  <a16:creationId xmlns:a16="http://schemas.microsoft.com/office/drawing/2014/main" id="{D54B2483-A578-42DF-9483-C0953C586B57}"/>
                </a:ext>
              </a:extLst>
            </p:cNvPr>
            <p:cNvSpPr>
              <a:spLocks/>
            </p:cNvSpPr>
            <p:nvPr/>
          </p:nvSpPr>
          <p:spPr bwMode="auto">
            <a:xfrm>
              <a:off x="2715" y="1734"/>
              <a:ext cx="2347" cy="1865"/>
            </a:xfrm>
            <a:custGeom>
              <a:avLst/>
              <a:gdLst>
                <a:gd name="T0" fmla="*/ 39 w 312"/>
                <a:gd name="T1" fmla="*/ 169 h 248"/>
                <a:gd name="T2" fmla="*/ 76 w 312"/>
                <a:gd name="T3" fmla="*/ 177 h 248"/>
                <a:gd name="T4" fmla="*/ 146 w 312"/>
                <a:gd name="T5" fmla="*/ 206 h 248"/>
                <a:gd name="T6" fmla="*/ 166 w 312"/>
                <a:gd name="T7" fmla="*/ 248 h 248"/>
                <a:gd name="T8" fmla="*/ 225 w 312"/>
                <a:gd name="T9" fmla="*/ 185 h 248"/>
                <a:gd name="T10" fmla="*/ 248 w 312"/>
                <a:gd name="T11" fmla="*/ 164 h 248"/>
                <a:gd name="T12" fmla="*/ 288 w 312"/>
                <a:gd name="T13" fmla="*/ 167 h 248"/>
                <a:gd name="T14" fmla="*/ 307 w 312"/>
                <a:gd name="T15" fmla="*/ 136 h 248"/>
                <a:gd name="T16" fmla="*/ 282 w 312"/>
                <a:gd name="T17" fmla="*/ 152 h 248"/>
                <a:gd name="T18" fmla="*/ 282 w 312"/>
                <a:gd name="T19" fmla="*/ 92 h 248"/>
                <a:gd name="T20" fmla="*/ 266 w 312"/>
                <a:gd name="T21" fmla="*/ 90 h 248"/>
                <a:gd name="T22" fmla="*/ 239 w 312"/>
                <a:gd name="T23" fmla="*/ 150 h 248"/>
                <a:gd name="T24" fmla="*/ 219 w 312"/>
                <a:gd name="T25" fmla="*/ 170 h 248"/>
                <a:gd name="T26" fmla="*/ 226 w 312"/>
                <a:gd name="T27" fmla="*/ 130 h 248"/>
                <a:gd name="T28" fmla="*/ 210 w 312"/>
                <a:gd name="T29" fmla="*/ 130 h 248"/>
                <a:gd name="T30" fmla="*/ 191 w 312"/>
                <a:gd name="T31" fmla="*/ 131 h 248"/>
                <a:gd name="T32" fmla="*/ 175 w 312"/>
                <a:gd name="T33" fmla="*/ 129 h 248"/>
                <a:gd name="T34" fmla="*/ 181 w 312"/>
                <a:gd name="T35" fmla="*/ 161 h 248"/>
                <a:gd name="T36" fmla="*/ 201 w 312"/>
                <a:gd name="T37" fmla="*/ 181 h 248"/>
                <a:gd name="T38" fmla="*/ 166 w 312"/>
                <a:gd name="T39" fmla="*/ 102 h 248"/>
                <a:gd name="T40" fmla="*/ 239 w 312"/>
                <a:gd name="T41" fmla="*/ 63 h 248"/>
                <a:gd name="T42" fmla="*/ 273 w 312"/>
                <a:gd name="T43" fmla="*/ 30 h 248"/>
                <a:gd name="T44" fmla="*/ 257 w 312"/>
                <a:gd name="T45" fmla="*/ 28 h 248"/>
                <a:gd name="T46" fmla="*/ 233 w 312"/>
                <a:gd name="T47" fmla="*/ 46 h 248"/>
                <a:gd name="T48" fmla="*/ 232 w 312"/>
                <a:gd name="T49" fmla="*/ 8 h 248"/>
                <a:gd name="T50" fmla="*/ 215 w 312"/>
                <a:gd name="T51" fmla="*/ 46 h 248"/>
                <a:gd name="T52" fmla="*/ 214 w 312"/>
                <a:gd name="T53" fmla="*/ 49 h 248"/>
                <a:gd name="T54" fmla="*/ 166 w 312"/>
                <a:gd name="T55" fmla="*/ 10 h 248"/>
                <a:gd name="T56" fmla="*/ 146 w 312"/>
                <a:gd name="T57" fmla="*/ 10 h 248"/>
                <a:gd name="T58" fmla="*/ 95 w 312"/>
                <a:gd name="T59" fmla="*/ 13 h 248"/>
                <a:gd name="T60" fmla="*/ 80 w 312"/>
                <a:gd name="T61" fmla="*/ 18 h 248"/>
                <a:gd name="T62" fmla="*/ 146 w 312"/>
                <a:gd name="T63" fmla="*/ 53 h 248"/>
                <a:gd name="T64" fmla="*/ 97 w 312"/>
                <a:gd name="T65" fmla="*/ 173 h 248"/>
                <a:gd name="T66" fmla="*/ 128 w 312"/>
                <a:gd name="T67" fmla="*/ 125 h 248"/>
                <a:gd name="T68" fmla="*/ 126 w 312"/>
                <a:gd name="T69" fmla="*/ 93 h 248"/>
                <a:gd name="T70" fmla="*/ 110 w 312"/>
                <a:gd name="T71" fmla="*/ 96 h 248"/>
                <a:gd name="T72" fmla="*/ 96 w 312"/>
                <a:gd name="T73" fmla="*/ 104 h 248"/>
                <a:gd name="T74" fmla="*/ 84 w 312"/>
                <a:gd name="T75" fmla="*/ 67 h 248"/>
                <a:gd name="T76" fmla="*/ 83 w 312"/>
                <a:gd name="T77" fmla="*/ 114 h 248"/>
                <a:gd name="T78" fmla="*/ 84 w 312"/>
                <a:gd name="T79" fmla="*/ 162 h 248"/>
                <a:gd name="T80" fmla="*/ 73 w 312"/>
                <a:gd name="T81" fmla="*/ 150 h 248"/>
                <a:gd name="T82" fmla="*/ 46 w 312"/>
                <a:gd name="T83" fmla="*/ 90 h 248"/>
                <a:gd name="T84" fmla="*/ 30 w 312"/>
                <a:gd name="T85" fmla="*/ 92 h 248"/>
                <a:gd name="T86" fmla="*/ 30 w 312"/>
                <a:gd name="T87" fmla="*/ 152 h 248"/>
                <a:gd name="T88" fmla="*/ 5 w 312"/>
                <a:gd name="T89" fmla="*/ 136 h 248"/>
                <a:gd name="T90" fmla="*/ 24 w 312"/>
                <a:gd name="T91" fmla="*/ 16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2" h="248">
                  <a:moveTo>
                    <a:pt x="24" y="167"/>
                  </a:moveTo>
                  <a:cubicBezTo>
                    <a:pt x="29" y="169"/>
                    <a:pt x="34" y="169"/>
                    <a:pt x="39" y="169"/>
                  </a:cubicBezTo>
                  <a:cubicBezTo>
                    <a:pt x="47" y="169"/>
                    <a:pt x="55" y="168"/>
                    <a:pt x="64" y="164"/>
                  </a:cubicBezTo>
                  <a:cubicBezTo>
                    <a:pt x="68" y="168"/>
                    <a:pt x="72" y="173"/>
                    <a:pt x="76" y="177"/>
                  </a:cubicBezTo>
                  <a:cubicBezTo>
                    <a:pt x="77" y="178"/>
                    <a:pt x="78" y="178"/>
                    <a:pt x="79" y="179"/>
                  </a:cubicBezTo>
                  <a:cubicBezTo>
                    <a:pt x="95" y="193"/>
                    <a:pt x="117" y="204"/>
                    <a:pt x="146" y="206"/>
                  </a:cubicBezTo>
                  <a:cubicBezTo>
                    <a:pt x="146" y="248"/>
                    <a:pt x="146" y="248"/>
                    <a:pt x="146" y="248"/>
                  </a:cubicBezTo>
                  <a:cubicBezTo>
                    <a:pt x="166" y="248"/>
                    <a:pt x="166" y="248"/>
                    <a:pt x="166" y="248"/>
                  </a:cubicBezTo>
                  <a:cubicBezTo>
                    <a:pt x="166" y="206"/>
                    <a:pt x="166" y="206"/>
                    <a:pt x="166" y="206"/>
                  </a:cubicBezTo>
                  <a:cubicBezTo>
                    <a:pt x="190" y="204"/>
                    <a:pt x="210" y="196"/>
                    <a:pt x="225" y="185"/>
                  </a:cubicBezTo>
                  <a:cubicBezTo>
                    <a:pt x="226" y="185"/>
                    <a:pt x="227" y="184"/>
                    <a:pt x="227" y="183"/>
                  </a:cubicBezTo>
                  <a:cubicBezTo>
                    <a:pt x="235" y="178"/>
                    <a:pt x="242" y="171"/>
                    <a:pt x="248" y="164"/>
                  </a:cubicBezTo>
                  <a:cubicBezTo>
                    <a:pt x="257" y="168"/>
                    <a:pt x="265" y="169"/>
                    <a:pt x="273" y="169"/>
                  </a:cubicBezTo>
                  <a:cubicBezTo>
                    <a:pt x="278" y="169"/>
                    <a:pt x="283" y="169"/>
                    <a:pt x="288" y="167"/>
                  </a:cubicBezTo>
                  <a:cubicBezTo>
                    <a:pt x="304" y="161"/>
                    <a:pt x="310" y="148"/>
                    <a:pt x="311" y="147"/>
                  </a:cubicBezTo>
                  <a:cubicBezTo>
                    <a:pt x="312" y="143"/>
                    <a:pt x="311" y="138"/>
                    <a:pt x="307" y="136"/>
                  </a:cubicBezTo>
                  <a:cubicBezTo>
                    <a:pt x="302" y="135"/>
                    <a:pt x="298" y="136"/>
                    <a:pt x="296" y="140"/>
                  </a:cubicBezTo>
                  <a:cubicBezTo>
                    <a:pt x="296" y="140"/>
                    <a:pt x="292" y="148"/>
                    <a:pt x="282" y="152"/>
                  </a:cubicBezTo>
                  <a:cubicBezTo>
                    <a:pt x="275" y="154"/>
                    <a:pt x="267" y="154"/>
                    <a:pt x="258" y="150"/>
                  </a:cubicBezTo>
                  <a:cubicBezTo>
                    <a:pt x="276" y="122"/>
                    <a:pt x="282" y="93"/>
                    <a:pt x="282" y="92"/>
                  </a:cubicBezTo>
                  <a:cubicBezTo>
                    <a:pt x="282" y="88"/>
                    <a:pt x="279" y="84"/>
                    <a:pt x="275" y="83"/>
                  </a:cubicBezTo>
                  <a:cubicBezTo>
                    <a:pt x="271" y="82"/>
                    <a:pt x="267" y="85"/>
                    <a:pt x="266" y="90"/>
                  </a:cubicBezTo>
                  <a:cubicBezTo>
                    <a:pt x="265" y="92"/>
                    <a:pt x="260" y="121"/>
                    <a:pt x="240" y="148"/>
                  </a:cubicBezTo>
                  <a:cubicBezTo>
                    <a:pt x="240" y="149"/>
                    <a:pt x="239" y="149"/>
                    <a:pt x="239" y="150"/>
                  </a:cubicBezTo>
                  <a:cubicBezTo>
                    <a:pt x="238" y="151"/>
                    <a:pt x="238" y="151"/>
                    <a:pt x="238" y="151"/>
                  </a:cubicBezTo>
                  <a:cubicBezTo>
                    <a:pt x="233" y="157"/>
                    <a:pt x="227" y="164"/>
                    <a:pt x="219" y="170"/>
                  </a:cubicBezTo>
                  <a:cubicBezTo>
                    <a:pt x="212" y="169"/>
                    <a:pt x="206" y="166"/>
                    <a:pt x="201" y="162"/>
                  </a:cubicBezTo>
                  <a:cubicBezTo>
                    <a:pt x="221" y="155"/>
                    <a:pt x="227" y="138"/>
                    <a:pt x="226" y="130"/>
                  </a:cubicBezTo>
                  <a:cubicBezTo>
                    <a:pt x="226" y="125"/>
                    <a:pt x="222" y="122"/>
                    <a:pt x="218" y="122"/>
                  </a:cubicBezTo>
                  <a:cubicBezTo>
                    <a:pt x="214" y="122"/>
                    <a:pt x="210" y="126"/>
                    <a:pt x="210" y="130"/>
                  </a:cubicBezTo>
                  <a:cubicBezTo>
                    <a:pt x="210" y="130"/>
                    <a:pt x="210" y="143"/>
                    <a:pt x="193" y="148"/>
                  </a:cubicBezTo>
                  <a:cubicBezTo>
                    <a:pt x="190" y="139"/>
                    <a:pt x="191" y="131"/>
                    <a:pt x="191" y="131"/>
                  </a:cubicBezTo>
                  <a:cubicBezTo>
                    <a:pt x="192" y="127"/>
                    <a:pt x="189" y="123"/>
                    <a:pt x="185" y="122"/>
                  </a:cubicBezTo>
                  <a:cubicBezTo>
                    <a:pt x="180" y="121"/>
                    <a:pt x="176" y="124"/>
                    <a:pt x="175" y="129"/>
                  </a:cubicBezTo>
                  <a:cubicBezTo>
                    <a:pt x="175" y="130"/>
                    <a:pt x="173" y="146"/>
                    <a:pt x="180" y="161"/>
                  </a:cubicBezTo>
                  <a:cubicBezTo>
                    <a:pt x="181" y="161"/>
                    <a:pt x="181" y="161"/>
                    <a:pt x="181" y="161"/>
                  </a:cubicBezTo>
                  <a:cubicBezTo>
                    <a:pt x="182" y="164"/>
                    <a:pt x="183" y="166"/>
                    <a:pt x="185" y="169"/>
                  </a:cubicBezTo>
                  <a:cubicBezTo>
                    <a:pt x="189" y="174"/>
                    <a:pt x="195" y="178"/>
                    <a:pt x="201" y="181"/>
                  </a:cubicBezTo>
                  <a:cubicBezTo>
                    <a:pt x="191" y="186"/>
                    <a:pt x="179" y="189"/>
                    <a:pt x="166" y="190"/>
                  </a:cubicBezTo>
                  <a:cubicBezTo>
                    <a:pt x="166" y="102"/>
                    <a:pt x="166" y="102"/>
                    <a:pt x="166" y="102"/>
                  </a:cubicBezTo>
                  <a:cubicBezTo>
                    <a:pt x="196" y="99"/>
                    <a:pt x="215" y="81"/>
                    <a:pt x="226" y="61"/>
                  </a:cubicBezTo>
                  <a:cubicBezTo>
                    <a:pt x="230" y="62"/>
                    <a:pt x="235" y="63"/>
                    <a:pt x="239" y="63"/>
                  </a:cubicBezTo>
                  <a:cubicBezTo>
                    <a:pt x="245" y="63"/>
                    <a:pt x="251" y="62"/>
                    <a:pt x="255" y="59"/>
                  </a:cubicBezTo>
                  <a:cubicBezTo>
                    <a:pt x="270" y="50"/>
                    <a:pt x="273" y="31"/>
                    <a:pt x="273" y="30"/>
                  </a:cubicBezTo>
                  <a:cubicBezTo>
                    <a:pt x="274" y="26"/>
                    <a:pt x="271" y="22"/>
                    <a:pt x="266" y="22"/>
                  </a:cubicBezTo>
                  <a:cubicBezTo>
                    <a:pt x="262" y="21"/>
                    <a:pt x="258" y="24"/>
                    <a:pt x="257" y="28"/>
                  </a:cubicBezTo>
                  <a:cubicBezTo>
                    <a:pt x="257" y="29"/>
                    <a:pt x="255" y="40"/>
                    <a:pt x="247" y="45"/>
                  </a:cubicBezTo>
                  <a:cubicBezTo>
                    <a:pt x="243" y="47"/>
                    <a:pt x="239" y="48"/>
                    <a:pt x="233" y="46"/>
                  </a:cubicBezTo>
                  <a:cubicBezTo>
                    <a:pt x="237" y="35"/>
                    <a:pt x="239" y="25"/>
                    <a:pt x="239" y="16"/>
                  </a:cubicBezTo>
                  <a:cubicBezTo>
                    <a:pt x="240" y="12"/>
                    <a:pt x="236" y="8"/>
                    <a:pt x="232" y="8"/>
                  </a:cubicBezTo>
                  <a:cubicBezTo>
                    <a:pt x="227" y="7"/>
                    <a:pt x="224" y="11"/>
                    <a:pt x="223" y="15"/>
                  </a:cubicBezTo>
                  <a:cubicBezTo>
                    <a:pt x="223" y="16"/>
                    <a:pt x="222" y="31"/>
                    <a:pt x="215" y="46"/>
                  </a:cubicBezTo>
                  <a:cubicBezTo>
                    <a:pt x="215" y="47"/>
                    <a:pt x="214" y="47"/>
                    <a:pt x="214" y="48"/>
                  </a:cubicBezTo>
                  <a:cubicBezTo>
                    <a:pt x="214" y="48"/>
                    <a:pt x="214" y="49"/>
                    <a:pt x="214" y="49"/>
                  </a:cubicBezTo>
                  <a:cubicBezTo>
                    <a:pt x="206" y="65"/>
                    <a:pt x="192" y="82"/>
                    <a:pt x="166" y="86"/>
                  </a:cubicBezTo>
                  <a:cubicBezTo>
                    <a:pt x="166" y="10"/>
                    <a:pt x="166" y="10"/>
                    <a:pt x="166" y="10"/>
                  </a:cubicBezTo>
                  <a:cubicBezTo>
                    <a:pt x="166" y="5"/>
                    <a:pt x="162" y="0"/>
                    <a:pt x="156" y="0"/>
                  </a:cubicBezTo>
                  <a:cubicBezTo>
                    <a:pt x="150" y="0"/>
                    <a:pt x="146" y="5"/>
                    <a:pt x="146" y="10"/>
                  </a:cubicBezTo>
                  <a:cubicBezTo>
                    <a:pt x="146" y="36"/>
                    <a:pt x="146" y="36"/>
                    <a:pt x="146" y="36"/>
                  </a:cubicBezTo>
                  <a:cubicBezTo>
                    <a:pt x="107" y="44"/>
                    <a:pt x="96" y="16"/>
                    <a:pt x="95" y="13"/>
                  </a:cubicBezTo>
                  <a:cubicBezTo>
                    <a:pt x="94" y="9"/>
                    <a:pt x="89" y="7"/>
                    <a:pt x="85" y="8"/>
                  </a:cubicBezTo>
                  <a:cubicBezTo>
                    <a:pt x="81" y="9"/>
                    <a:pt x="78" y="14"/>
                    <a:pt x="80" y="18"/>
                  </a:cubicBezTo>
                  <a:cubicBezTo>
                    <a:pt x="80" y="19"/>
                    <a:pt x="92" y="54"/>
                    <a:pt x="133" y="54"/>
                  </a:cubicBezTo>
                  <a:cubicBezTo>
                    <a:pt x="137" y="54"/>
                    <a:pt x="141" y="54"/>
                    <a:pt x="146" y="53"/>
                  </a:cubicBezTo>
                  <a:cubicBezTo>
                    <a:pt x="146" y="190"/>
                    <a:pt x="146" y="190"/>
                    <a:pt x="146" y="190"/>
                  </a:cubicBezTo>
                  <a:cubicBezTo>
                    <a:pt x="126" y="188"/>
                    <a:pt x="110" y="182"/>
                    <a:pt x="97" y="173"/>
                  </a:cubicBezTo>
                  <a:cubicBezTo>
                    <a:pt x="108" y="166"/>
                    <a:pt x="123" y="151"/>
                    <a:pt x="127" y="128"/>
                  </a:cubicBezTo>
                  <a:cubicBezTo>
                    <a:pt x="128" y="127"/>
                    <a:pt x="128" y="126"/>
                    <a:pt x="128" y="125"/>
                  </a:cubicBezTo>
                  <a:cubicBezTo>
                    <a:pt x="128" y="124"/>
                    <a:pt x="128" y="123"/>
                    <a:pt x="128" y="122"/>
                  </a:cubicBezTo>
                  <a:cubicBezTo>
                    <a:pt x="129" y="113"/>
                    <a:pt x="128" y="103"/>
                    <a:pt x="126" y="93"/>
                  </a:cubicBezTo>
                  <a:cubicBezTo>
                    <a:pt x="125" y="88"/>
                    <a:pt x="120" y="86"/>
                    <a:pt x="116" y="87"/>
                  </a:cubicBezTo>
                  <a:cubicBezTo>
                    <a:pt x="111" y="88"/>
                    <a:pt x="109" y="92"/>
                    <a:pt x="110" y="96"/>
                  </a:cubicBezTo>
                  <a:cubicBezTo>
                    <a:pt x="111" y="103"/>
                    <a:pt x="112" y="109"/>
                    <a:pt x="112" y="114"/>
                  </a:cubicBezTo>
                  <a:cubicBezTo>
                    <a:pt x="105" y="112"/>
                    <a:pt x="100" y="109"/>
                    <a:pt x="96" y="104"/>
                  </a:cubicBezTo>
                  <a:cubicBezTo>
                    <a:pt x="88" y="93"/>
                    <a:pt x="91" y="77"/>
                    <a:pt x="91" y="77"/>
                  </a:cubicBezTo>
                  <a:cubicBezTo>
                    <a:pt x="92" y="73"/>
                    <a:pt x="89" y="68"/>
                    <a:pt x="84" y="67"/>
                  </a:cubicBezTo>
                  <a:cubicBezTo>
                    <a:pt x="80" y="67"/>
                    <a:pt x="76" y="69"/>
                    <a:pt x="75" y="74"/>
                  </a:cubicBezTo>
                  <a:cubicBezTo>
                    <a:pt x="75" y="75"/>
                    <a:pt x="71" y="97"/>
                    <a:pt x="83" y="114"/>
                  </a:cubicBezTo>
                  <a:cubicBezTo>
                    <a:pt x="90" y="122"/>
                    <a:pt x="98" y="128"/>
                    <a:pt x="110" y="130"/>
                  </a:cubicBezTo>
                  <a:cubicBezTo>
                    <a:pt x="105" y="149"/>
                    <a:pt x="91" y="158"/>
                    <a:pt x="84" y="162"/>
                  </a:cubicBezTo>
                  <a:cubicBezTo>
                    <a:pt x="80" y="159"/>
                    <a:pt x="77" y="155"/>
                    <a:pt x="73" y="151"/>
                  </a:cubicBezTo>
                  <a:cubicBezTo>
                    <a:pt x="73" y="150"/>
                    <a:pt x="73" y="150"/>
                    <a:pt x="73" y="150"/>
                  </a:cubicBezTo>
                  <a:cubicBezTo>
                    <a:pt x="73" y="149"/>
                    <a:pt x="72" y="149"/>
                    <a:pt x="71" y="148"/>
                  </a:cubicBezTo>
                  <a:cubicBezTo>
                    <a:pt x="52" y="121"/>
                    <a:pt x="47" y="92"/>
                    <a:pt x="46" y="90"/>
                  </a:cubicBezTo>
                  <a:cubicBezTo>
                    <a:pt x="45" y="85"/>
                    <a:pt x="41" y="82"/>
                    <a:pt x="37" y="83"/>
                  </a:cubicBezTo>
                  <a:cubicBezTo>
                    <a:pt x="32" y="84"/>
                    <a:pt x="30" y="88"/>
                    <a:pt x="30" y="92"/>
                  </a:cubicBezTo>
                  <a:cubicBezTo>
                    <a:pt x="30" y="93"/>
                    <a:pt x="36" y="122"/>
                    <a:pt x="54" y="150"/>
                  </a:cubicBezTo>
                  <a:cubicBezTo>
                    <a:pt x="45" y="154"/>
                    <a:pt x="37" y="154"/>
                    <a:pt x="30" y="152"/>
                  </a:cubicBezTo>
                  <a:cubicBezTo>
                    <a:pt x="20" y="149"/>
                    <a:pt x="16" y="141"/>
                    <a:pt x="16" y="140"/>
                  </a:cubicBezTo>
                  <a:cubicBezTo>
                    <a:pt x="14" y="136"/>
                    <a:pt x="9" y="135"/>
                    <a:pt x="5" y="136"/>
                  </a:cubicBezTo>
                  <a:cubicBezTo>
                    <a:pt x="1" y="138"/>
                    <a:pt x="0" y="143"/>
                    <a:pt x="1" y="147"/>
                  </a:cubicBezTo>
                  <a:cubicBezTo>
                    <a:pt x="2" y="148"/>
                    <a:pt x="8" y="161"/>
                    <a:pt x="24" y="167"/>
                  </a:cubicBezTo>
                </a:path>
              </a:pathLst>
            </a:custGeom>
            <a:solidFill>
              <a:srgbClr val="4221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19">
              <a:extLst>
                <a:ext uri="{FF2B5EF4-FFF2-40B4-BE49-F238E27FC236}">
                  <a16:creationId xmlns:a16="http://schemas.microsoft.com/office/drawing/2014/main" id="{B9650122-833E-40D0-8F07-6FC68741033D}"/>
                </a:ext>
              </a:extLst>
            </p:cNvPr>
            <p:cNvSpPr>
              <a:spLocks noEditPoints="1"/>
            </p:cNvSpPr>
            <p:nvPr/>
          </p:nvSpPr>
          <p:spPr bwMode="auto">
            <a:xfrm>
              <a:off x="3889" y="3636"/>
              <a:ext cx="646" cy="166"/>
            </a:xfrm>
            <a:custGeom>
              <a:avLst/>
              <a:gdLst>
                <a:gd name="T0" fmla="*/ 0 w 86"/>
                <a:gd name="T1" fmla="*/ 22 h 22"/>
                <a:gd name="T2" fmla="*/ 0 w 86"/>
                <a:gd name="T3" fmla="*/ 22 h 22"/>
                <a:gd name="T4" fmla="*/ 86 w 86"/>
                <a:gd name="T5" fmla="*/ 1 h 22"/>
                <a:gd name="T6" fmla="*/ 86 w 86"/>
                <a:gd name="T7" fmla="*/ 1 h 22"/>
                <a:gd name="T8" fmla="*/ 86 w 86"/>
                <a:gd name="T9" fmla="*/ 1 h 22"/>
                <a:gd name="T10" fmla="*/ 86 w 86"/>
                <a:gd name="T11" fmla="*/ 1 h 22"/>
                <a:gd name="T12" fmla="*/ 86 w 86"/>
                <a:gd name="T13" fmla="*/ 1 h 22"/>
                <a:gd name="T14" fmla="*/ 86 w 86"/>
                <a:gd name="T15" fmla="*/ 1 h 22"/>
                <a:gd name="T16" fmla="*/ 86 w 86"/>
                <a:gd name="T17" fmla="*/ 1 h 22"/>
                <a:gd name="T18" fmla="*/ 86 w 86"/>
                <a:gd name="T19" fmla="*/ 1 h 22"/>
                <a:gd name="T20" fmla="*/ 86 w 86"/>
                <a:gd name="T21" fmla="*/ 1 h 22"/>
                <a:gd name="T22" fmla="*/ 86 w 86"/>
                <a:gd name="T23" fmla="*/ 1 h 22"/>
                <a:gd name="T24" fmla="*/ 86 w 86"/>
                <a:gd name="T25" fmla="*/ 1 h 22"/>
                <a:gd name="T26" fmla="*/ 86 w 86"/>
                <a:gd name="T27" fmla="*/ 1 h 22"/>
                <a:gd name="T28" fmla="*/ 86 w 86"/>
                <a:gd name="T29" fmla="*/ 0 h 22"/>
                <a:gd name="T30" fmla="*/ 86 w 86"/>
                <a:gd name="T31" fmla="*/ 0 h 22"/>
                <a:gd name="T32" fmla="*/ 86 w 86"/>
                <a:gd name="T33" fmla="*/ 0 h 22"/>
                <a:gd name="T34" fmla="*/ 86 w 86"/>
                <a:gd name="T35" fmla="*/ 0 h 22"/>
                <a:gd name="T36" fmla="*/ 86 w 86"/>
                <a:gd name="T37" fmla="*/ 0 h 22"/>
                <a:gd name="T38" fmla="*/ 86 w 86"/>
                <a:gd name="T39" fmla="*/ 0 h 22"/>
                <a:gd name="T40" fmla="*/ 86 w 86"/>
                <a:gd name="T41" fmla="*/ 0 h 22"/>
                <a:gd name="T42" fmla="*/ 86 w 86"/>
                <a:gd name="T43" fmla="*/ 0 h 22"/>
                <a:gd name="T44" fmla="*/ 86 w 86"/>
                <a:gd name="T45" fmla="*/ 0 h 22"/>
                <a:gd name="T46" fmla="*/ 86 w 86"/>
                <a:gd name="T47" fmla="*/ 0 h 22"/>
                <a:gd name="T48" fmla="*/ 86 w 86"/>
                <a:gd name="T49" fmla="*/ 0 h 22"/>
                <a:gd name="T50" fmla="*/ 86 w 86"/>
                <a:gd name="T51" fmla="*/ 0 h 22"/>
                <a:gd name="T52" fmla="*/ 86 w 86"/>
                <a:gd name="T53" fmla="*/ 0 h 22"/>
                <a:gd name="T54" fmla="*/ 86 w 86"/>
                <a:gd name="T55" fmla="*/ 0 h 22"/>
                <a:gd name="T56" fmla="*/ 86 w 86"/>
                <a:gd name="T57" fmla="*/ 0 h 22"/>
                <a:gd name="T58" fmla="*/ 86 w 86"/>
                <a:gd name="T59" fmla="*/ 0 h 22"/>
                <a:gd name="T60" fmla="*/ 86 w 86"/>
                <a:gd name="T61" fmla="*/ 0 h 22"/>
                <a:gd name="T62" fmla="*/ 86 w 86"/>
                <a:gd name="T63" fmla="*/ 0 h 22"/>
                <a:gd name="T64" fmla="*/ 86 w 86"/>
                <a:gd name="T65" fmla="*/ 0 h 22"/>
                <a:gd name="T66" fmla="*/ 86 w 86"/>
                <a:gd name="T6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22">
                  <a:moveTo>
                    <a:pt x="0" y="22"/>
                  </a:moveTo>
                  <a:cubicBezTo>
                    <a:pt x="0" y="22"/>
                    <a:pt x="0" y="22"/>
                    <a:pt x="0" y="22"/>
                  </a:cubicBezTo>
                  <a:cubicBezTo>
                    <a:pt x="0" y="22"/>
                    <a:pt x="0" y="22"/>
                    <a:pt x="0" y="22"/>
                  </a:cubicBezTo>
                  <a:cubicBezTo>
                    <a:pt x="0" y="22"/>
                    <a:pt x="0" y="22"/>
                    <a:pt x="0" y="22"/>
                  </a:cubicBezTo>
                  <a:moveTo>
                    <a:pt x="86" y="1"/>
                  </a:moveTo>
                  <a:cubicBezTo>
                    <a:pt x="86" y="1"/>
                    <a:pt x="86" y="1"/>
                    <a:pt x="86" y="1"/>
                  </a:cubicBezTo>
                  <a:cubicBezTo>
                    <a:pt x="86" y="1"/>
                    <a:pt x="86" y="1"/>
                    <a:pt x="86" y="1"/>
                  </a:cubicBezTo>
                  <a:moveTo>
                    <a:pt x="86" y="1"/>
                  </a:moveTo>
                  <a:cubicBezTo>
                    <a:pt x="86" y="1"/>
                    <a:pt x="86" y="1"/>
                    <a:pt x="86" y="1"/>
                  </a:cubicBezTo>
                  <a:cubicBezTo>
                    <a:pt x="86" y="1"/>
                    <a:pt x="86" y="1"/>
                    <a:pt x="86" y="1"/>
                  </a:cubicBezTo>
                  <a:moveTo>
                    <a:pt x="86" y="1"/>
                  </a:moveTo>
                  <a:cubicBezTo>
                    <a:pt x="86" y="1"/>
                    <a:pt x="86" y="1"/>
                    <a:pt x="86" y="1"/>
                  </a:cubicBezTo>
                  <a:cubicBezTo>
                    <a:pt x="86" y="1"/>
                    <a:pt x="86" y="1"/>
                    <a:pt x="86" y="1"/>
                  </a:cubicBezTo>
                  <a:cubicBezTo>
                    <a:pt x="86" y="1"/>
                    <a:pt x="86" y="1"/>
                    <a:pt x="86" y="1"/>
                  </a:cubicBezTo>
                  <a:moveTo>
                    <a:pt x="86" y="1"/>
                  </a:moveTo>
                  <a:cubicBezTo>
                    <a:pt x="86" y="1"/>
                    <a:pt x="86" y="1"/>
                    <a:pt x="86" y="1"/>
                  </a:cubicBezTo>
                  <a:cubicBezTo>
                    <a:pt x="86" y="1"/>
                    <a:pt x="86" y="1"/>
                    <a:pt x="86" y="1"/>
                  </a:cubicBezTo>
                  <a:moveTo>
                    <a:pt x="86" y="1"/>
                  </a:moveTo>
                  <a:cubicBezTo>
                    <a:pt x="86" y="1"/>
                    <a:pt x="86" y="1"/>
                    <a:pt x="86" y="1"/>
                  </a:cubicBezTo>
                  <a:cubicBezTo>
                    <a:pt x="86" y="1"/>
                    <a:pt x="86" y="1"/>
                    <a:pt x="86" y="1"/>
                  </a:cubicBezTo>
                  <a:moveTo>
                    <a:pt x="86" y="1"/>
                  </a:moveTo>
                  <a:cubicBezTo>
                    <a:pt x="86" y="1"/>
                    <a:pt x="86" y="1"/>
                    <a:pt x="86" y="1"/>
                  </a:cubicBezTo>
                  <a:cubicBezTo>
                    <a:pt x="86" y="1"/>
                    <a:pt x="86" y="1"/>
                    <a:pt x="86" y="1"/>
                  </a:cubicBezTo>
                  <a:moveTo>
                    <a:pt x="86" y="1"/>
                  </a:moveTo>
                  <a:cubicBezTo>
                    <a:pt x="86" y="1"/>
                    <a:pt x="86" y="1"/>
                    <a:pt x="86" y="1"/>
                  </a:cubicBezTo>
                  <a:cubicBezTo>
                    <a:pt x="86" y="1"/>
                    <a:pt x="86" y="1"/>
                    <a:pt x="86" y="1"/>
                  </a:cubicBezTo>
                  <a:moveTo>
                    <a:pt x="86" y="1"/>
                  </a:moveTo>
                  <a:cubicBezTo>
                    <a:pt x="86" y="1"/>
                    <a:pt x="86" y="1"/>
                    <a:pt x="86" y="1"/>
                  </a:cubicBezTo>
                  <a:cubicBezTo>
                    <a:pt x="86" y="1"/>
                    <a:pt x="86" y="1"/>
                    <a:pt x="86" y="1"/>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moveTo>
                    <a:pt x="86" y="0"/>
                  </a:moveTo>
                  <a:cubicBezTo>
                    <a:pt x="86" y="0"/>
                    <a:pt x="86" y="0"/>
                    <a:pt x="86" y="0"/>
                  </a:cubicBezTo>
                  <a:cubicBezTo>
                    <a:pt x="86" y="0"/>
                    <a:pt x="86" y="0"/>
                    <a:pt x="86" y="0"/>
                  </a:cubicBezTo>
                </a:path>
              </a:pathLst>
            </a:custGeom>
            <a:solidFill>
              <a:srgbClr val="ACE2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0">
              <a:extLst>
                <a:ext uri="{FF2B5EF4-FFF2-40B4-BE49-F238E27FC236}">
                  <a16:creationId xmlns:a16="http://schemas.microsoft.com/office/drawing/2014/main" id="{D4416AD6-3BA5-460A-A5F1-68B1A5253ED4}"/>
                </a:ext>
              </a:extLst>
            </p:cNvPr>
            <p:cNvSpPr>
              <a:spLocks/>
            </p:cNvSpPr>
            <p:nvPr/>
          </p:nvSpPr>
          <p:spPr bwMode="auto">
            <a:xfrm>
              <a:off x="3889" y="3486"/>
              <a:ext cx="646" cy="316"/>
            </a:xfrm>
            <a:custGeom>
              <a:avLst/>
              <a:gdLst>
                <a:gd name="T0" fmla="*/ 63 w 86"/>
                <a:gd name="T1" fmla="*/ 14 h 42"/>
                <a:gd name="T2" fmla="*/ 63 w 86"/>
                <a:gd name="T3" fmla="*/ 14 h 42"/>
                <a:gd name="T4" fmla="*/ 64 w 86"/>
                <a:gd name="T5" fmla="*/ 14 h 42"/>
                <a:gd name="T6" fmla="*/ 64 w 86"/>
                <a:gd name="T7" fmla="*/ 14 h 42"/>
                <a:gd name="T8" fmla="*/ 64 w 86"/>
                <a:gd name="T9" fmla="*/ 14 h 42"/>
                <a:gd name="T10" fmla="*/ 64 w 86"/>
                <a:gd name="T11" fmla="*/ 14 h 42"/>
                <a:gd name="T12" fmla="*/ 64 w 86"/>
                <a:gd name="T13" fmla="*/ 14 h 42"/>
                <a:gd name="T14" fmla="*/ 64 w 86"/>
                <a:gd name="T15" fmla="*/ 14 h 42"/>
                <a:gd name="T16" fmla="*/ 64 w 86"/>
                <a:gd name="T17" fmla="*/ 14 h 42"/>
                <a:gd name="T18" fmla="*/ 64 w 86"/>
                <a:gd name="T19" fmla="*/ 14 h 42"/>
                <a:gd name="T20" fmla="*/ 64 w 86"/>
                <a:gd name="T21" fmla="*/ 14 h 42"/>
                <a:gd name="T22" fmla="*/ 64 w 86"/>
                <a:gd name="T23" fmla="*/ 15 h 42"/>
                <a:gd name="T24" fmla="*/ 64 w 86"/>
                <a:gd name="T25" fmla="*/ 15 h 42"/>
                <a:gd name="T26" fmla="*/ 64 w 86"/>
                <a:gd name="T27" fmla="*/ 15 h 42"/>
                <a:gd name="T28" fmla="*/ 64 w 86"/>
                <a:gd name="T29" fmla="*/ 15 h 42"/>
                <a:gd name="T30" fmla="*/ 64 w 86"/>
                <a:gd name="T31" fmla="*/ 15 h 42"/>
                <a:gd name="T32" fmla="*/ 64 w 86"/>
                <a:gd name="T33" fmla="*/ 15 h 42"/>
                <a:gd name="T34" fmla="*/ 64 w 86"/>
                <a:gd name="T35" fmla="*/ 15 h 42"/>
                <a:gd name="T36" fmla="*/ 64 w 86"/>
                <a:gd name="T37" fmla="*/ 15 h 42"/>
                <a:gd name="T38" fmla="*/ 64 w 86"/>
                <a:gd name="T39" fmla="*/ 15 h 42"/>
                <a:gd name="T40" fmla="*/ 64 w 86"/>
                <a:gd name="T41" fmla="*/ 15 h 42"/>
                <a:gd name="T42" fmla="*/ 64 w 86"/>
                <a:gd name="T43" fmla="*/ 15 h 42"/>
                <a:gd name="T44" fmla="*/ 64 w 86"/>
                <a:gd name="T45" fmla="*/ 15 h 42"/>
                <a:gd name="T46" fmla="*/ 64 w 86"/>
                <a:gd name="T47" fmla="*/ 15 h 42"/>
                <a:gd name="T48" fmla="*/ 64 w 86"/>
                <a:gd name="T49" fmla="*/ 15 h 42"/>
                <a:gd name="T50" fmla="*/ 64 w 86"/>
                <a:gd name="T51" fmla="*/ 15 h 42"/>
                <a:gd name="T52" fmla="*/ 64 w 86"/>
                <a:gd name="T53" fmla="*/ 15 h 42"/>
                <a:gd name="T54" fmla="*/ 64 w 86"/>
                <a:gd name="T55" fmla="*/ 15 h 42"/>
                <a:gd name="T56" fmla="*/ 64 w 86"/>
                <a:gd name="T57" fmla="*/ 15 h 42"/>
                <a:gd name="T58" fmla="*/ 64 w 86"/>
                <a:gd name="T59" fmla="*/ 15 h 42"/>
                <a:gd name="T60" fmla="*/ 64 w 86"/>
                <a:gd name="T61" fmla="*/ 15 h 42"/>
                <a:gd name="T62" fmla="*/ 64 w 86"/>
                <a:gd name="T63" fmla="*/ 15 h 42"/>
                <a:gd name="T64" fmla="*/ 64 w 86"/>
                <a:gd name="T65" fmla="*/ 15 h 42"/>
                <a:gd name="T66" fmla="*/ 64 w 86"/>
                <a:gd name="T67" fmla="*/ 15 h 42"/>
                <a:gd name="T68" fmla="*/ 34 w 86"/>
                <a:gd name="T69" fmla="*/ 28 h 42"/>
                <a:gd name="T70" fmla="*/ 34 w 86"/>
                <a:gd name="T71" fmla="*/ 28 h 42"/>
                <a:gd name="T72" fmla="*/ 34 w 86"/>
                <a:gd name="T73" fmla="*/ 28 h 42"/>
                <a:gd name="T74" fmla="*/ 0 w 86"/>
                <a:gd name="T75" fmla="*/ 31 h 42"/>
                <a:gd name="T76" fmla="*/ 86 w 86"/>
                <a:gd name="T77" fmla="*/ 21 h 42"/>
                <a:gd name="T78" fmla="*/ 86 w 86"/>
                <a:gd name="T79" fmla="*/ 21 h 42"/>
                <a:gd name="T80" fmla="*/ 86 w 86"/>
                <a:gd name="T81" fmla="*/ 21 h 42"/>
                <a:gd name="T82" fmla="*/ 86 w 86"/>
                <a:gd name="T83" fmla="*/ 21 h 42"/>
                <a:gd name="T84" fmla="*/ 86 w 86"/>
                <a:gd name="T85" fmla="*/ 21 h 42"/>
                <a:gd name="T86" fmla="*/ 86 w 86"/>
                <a:gd name="T87" fmla="*/ 21 h 42"/>
                <a:gd name="T88" fmla="*/ 86 w 86"/>
                <a:gd name="T89" fmla="*/ 20 h 42"/>
                <a:gd name="T90" fmla="*/ 86 w 86"/>
                <a:gd name="T91" fmla="*/ 20 h 42"/>
                <a:gd name="T92" fmla="*/ 86 w 86"/>
                <a:gd name="T93" fmla="*/ 20 h 42"/>
                <a:gd name="T94" fmla="*/ 86 w 86"/>
                <a:gd name="T95" fmla="*/ 20 h 42"/>
                <a:gd name="T96" fmla="*/ 86 w 86"/>
                <a:gd name="T97" fmla="*/ 20 h 42"/>
                <a:gd name="T98" fmla="*/ 86 w 86"/>
                <a:gd name="T99" fmla="*/ 20 h 42"/>
                <a:gd name="T100" fmla="*/ 86 w 86"/>
                <a:gd name="T101" fmla="*/ 20 h 42"/>
                <a:gd name="T102" fmla="*/ 86 w 86"/>
                <a:gd name="T103" fmla="*/ 20 h 42"/>
                <a:gd name="T104" fmla="*/ 10 w 86"/>
                <a:gd name="T10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42">
                  <a:moveTo>
                    <a:pt x="10" y="0"/>
                  </a:moveTo>
                  <a:cubicBezTo>
                    <a:pt x="10" y="0"/>
                    <a:pt x="10" y="0"/>
                    <a:pt x="10" y="0"/>
                  </a:cubicBezTo>
                  <a:cubicBezTo>
                    <a:pt x="39" y="1"/>
                    <a:pt x="61" y="7"/>
                    <a:pt x="63" y="14"/>
                  </a:cubicBezTo>
                  <a:cubicBezTo>
                    <a:pt x="63" y="14"/>
                    <a:pt x="63" y="14"/>
                    <a:pt x="63" y="14"/>
                  </a:cubicBezTo>
                  <a:cubicBezTo>
                    <a:pt x="63" y="14"/>
                    <a:pt x="63" y="14"/>
                    <a:pt x="63" y="14"/>
                  </a:cubicBezTo>
                  <a:cubicBezTo>
                    <a:pt x="63" y="14"/>
                    <a:pt x="63" y="14"/>
                    <a:pt x="63" y="14"/>
                  </a:cubicBezTo>
                  <a:cubicBezTo>
                    <a:pt x="63" y="14"/>
                    <a:pt x="63" y="14"/>
                    <a:pt x="63" y="14"/>
                  </a:cubicBezTo>
                  <a:cubicBezTo>
                    <a:pt x="63" y="14"/>
                    <a:pt x="63" y="14"/>
                    <a:pt x="63" y="14"/>
                  </a:cubicBezTo>
                  <a:cubicBezTo>
                    <a:pt x="63"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21"/>
                    <a:pt x="52" y="26"/>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24" y="30"/>
                    <a:pt x="12" y="31"/>
                    <a:pt x="0" y="31"/>
                  </a:cubicBezTo>
                  <a:cubicBezTo>
                    <a:pt x="0" y="42"/>
                    <a:pt x="0" y="42"/>
                    <a:pt x="0" y="42"/>
                  </a:cubicBezTo>
                  <a:cubicBezTo>
                    <a:pt x="0" y="42"/>
                    <a:pt x="0" y="42"/>
                    <a:pt x="0" y="42"/>
                  </a:cubicBezTo>
                  <a:cubicBezTo>
                    <a:pt x="47" y="42"/>
                    <a:pt x="86" y="32"/>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1"/>
                    <a:pt x="86" y="21"/>
                    <a:pt x="86" y="21"/>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6" y="20"/>
                    <a:pt x="86" y="20"/>
                    <a:pt x="86" y="20"/>
                  </a:cubicBezTo>
                  <a:cubicBezTo>
                    <a:pt x="85" y="10"/>
                    <a:pt x="52" y="1"/>
                    <a:pt x="10" y="0"/>
                  </a:cubicBezTo>
                </a:path>
              </a:pathLst>
            </a:custGeom>
            <a:solidFill>
              <a:srgbClr val="3DB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21">
              <a:extLst>
                <a:ext uri="{FF2B5EF4-FFF2-40B4-BE49-F238E27FC236}">
                  <a16:creationId xmlns:a16="http://schemas.microsoft.com/office/drawing/2014/main" id="{AD8772B6-B6F5-4B29-86D9-8EADF4B183A7}"/>
                </a:ext>
              </a:extLst>
            </p:cNvPr>
            <p:cNvSpPr>
              <a:spLocks noEditPoints="1"/>
            </p:cNvSpPr>
            <p:nvPr/>
          </p:nvSpPr>
          <p:spPr bwMode="auto">
            <a:xfrm>
              <a:off x="3964" y="3486"/>
              <a:ext cx="406" cy="210"/>
            </a:xfrm>
            <a:custGeom>
              <a:avLst/>
              <a:gdLst>
                <a:gd name="T0" fmla="*/ 24 w 54"/>
                <a:gd name="T1" fmla="*/ 28 h 28"/>
                <a:gd name="T2" fmla="*/ 24 w 54"/>
                <a:gd name="T3" fmla="*/ 28 h 28"/>
                <a:gd name="T4" fmla="*/ 24 w 54"/>
                <a:gd name="T5" fmla="*/ 28 h 28"/>
                <a:gd name="T6" fmla="*/ 24 w 54"/>
                <a:gd name="T7" fmla="*/ 28 h 28"/>
                <a:gd name="T8" fmla="*/ 24 w 54"/>
                <a:gd name="T9" fmla="*/ 28 h 28"/>
                <a:gd name="T10" fmla="*/ 54 w 54"/>
                <a:gd name="T11" fmla="*/ 15 h 28"/>
                <a:gd name="T12" fmla="*/ 54 w 54"/>
                <a:gd name="T13" fmla="*/ 15 h 28"/>
                <a:gd name="T14" fmla="*/ 54 w 54"/>
                <a:gd name="T15" fmla="*/ 15 h 28"/>
                <a:gd name="T16" fmla="*/ 54 w 54"/>
                <a:gd name="T17" fmla="*/ 15 h 28"/>
                <a:gd name="T18" fmla="*/ 54 w 54"/>
                <a:gd name="T19" fmla="*/ 15 h 28"/>
                <a:gd name="T20" fmla="*/ 54 w 54"/>
                <a:gd name="T21" fmla="*/ 15 h 28"/>
                <a:gd name="T22" fmla="*/ 54 w 54"/>
                <a:gd name="T23" fmla="*/ 15 h 28"/>
                <a:gd name="T24" fmla="*/ 54 w 54"/>
                <a:gd name="T25" fmla="*/ 15 h 28"/>
                <a:gd name="T26" fmla="*/ 54 w 54"/>
                <a:gd name="T27" fmla="*/ 15 h 28"/>
                <a:gd name="T28" fmla="*/ 54 w 54"/>
                <a:gd name="T29" fmla="*/ 15 h 28"/>
                <a:gd name="T30" fmla="*/ 54 w 54"/>
                <a:gd name="T31" fmla="*/ 15 h 28"/>
                <a:gd name="T32" fmla="*/ 54 w 54"/>
                <a:gd name="T33" fmla="*/ 15 h 28"/>
                <a:gd name="T34" fmla="*/ 54 w 54"/>
                <a:gd name="T35" fmla="*/ 15 h 28"/>
                <a:gd name="T36" fmla="*/ 54 w 54"/>
                <a:gd name="T37" fmla="*/ 15 h 28"/>
                <a:gd name="T38" fmla="*/ 54 w 54"/>
                <a:gd name="T39" fmla="*/ 15 h 28"/>
                <a:gd name="T40" fmla="*/ 54 w 54"/>
                <a:gd name="T41" fmla="*/ 15 h 28"/>
                <a:gd name="T42" fmla="*/ 54 w 54"/>
                <a:gd name="T43" fmla="*/ 15 h 28"/>
                <a:gd name="T44" fmla="*/ 54 w 54"/>
                <a:gd name="T45" fmla="*/ 15 h 28"/>
                <a:gd name="T46" fmla="*/ 54 w 54"/>
                <a:gd name="T47" fmla="*/ 15 h 28"/>
                <a:gd name="T48" fmla="*/ 54 w 54"/>
                <a:gd name="T49" fmla="*/ 15 h 28"/>
                <a:gd name="T50" fmla="*/ 54 w 54"/>
                <a:gd name="T51" fmla="*/ 15 h 28"/>
                <a:gd name="T52" fmla="*/ 54 w 54"/>
                <a:gd name="T53" fmla="*/ 15 h 28"/>
                <a:gd name="T54" fmla="*/ 54 w 54"/>
                <a:gd name="T55" fmla="*/ 15 h 28"/>
                <a:gd name="T56" fmla="*/ 54 w 54"/>
                <a:gd name="T57" fmla="*/ 15 h 28"/>
                <a:gd name="T58" fmla="*/ 54 w 54"/>
                <a:gd name="T59" fmla="*/ 15 h 28"/>
                <a:gd name="T60" fmla="*/ 54 w 54"/>
                <a:gd name="T61" fmla="*/ 15 h 28"/>
                <a:gd name="T62" fmla="*/ 54 w 54"/>
                <a:gd name="T63" fmla="*/ 15 h 28"/>
                <a:gd name="T64" fmla="*/ 54 w 54"/>
                <a:gd name="T65" fmla="*/ 15 h 28"/>
                <a:gd name="T66" fmla="*/ 54 w 54"/>
                <a:gd name="T67" fmla="*/ 15 h 28"/>
                <a:gd name="T68" fmla="*/ 54 w 54"/>
                <a:gd name="T69" fmla="*/ 15 h 28"/>
                <a:gd name="T70" fmla="*/ 54 w 54"/>
                <a:gd name="T71" fmla="*/ 15 h 28"/>
                <a:gd name="T72" fmla="*/ 54 w 54"/>
                <a:gd name="T73" fmla="*/ 15 h 28"/>
                <a:gd name="T74" fmla="*/ 54 w 54"/>
                <a:gd name="T75" fmla="*/ 14 h 28"/>
                <a:gd name="T76" fmla="*/ 54 w 54"/>
                <a:gd name="T77" fmla="*/ 14 h 28"/>
                <a:gd name="T78" fmla="*/ 54 w 54"/>
                <a:gd name="T79" fmla="*/ 14 h 28"/>
                <a:gd name="T80" fmla="*/ 54 w 54"/>
                <a:gd name="T81" fmla="*/ 14 h 28"/>
                <a:gd name="T82" fmla="*/ 54 w 54"/>
                <a:gd name="T83" fmla="*/ 14 h 28"/>
                <a:gd name="T84" fmla="*/ 54 w 54"/>
                <a:gd name="T85" fmla="*/ 14 h 28"/>
                <a:gd name="T86" fmla="*/ 54 w 54"/>
                <a:gd name="T87" fmla="*/ 14 h 28"/>
                <a:gd name="T88" fmla="*/ 54 w 54"/>
                <a:gd name="T89" fmla="*/ 14 h 28"/>
                <a:gd name="T90" fmla="*/ 54 w 54"/>
                <a:gd name="T91" fmla="*/ 14 h 28"/>
                <a:gd name="T92" fmla="*/ 54 w 54"/>
                <a:gd name="T93" fmla="*/ 14 h 28"/>
                <a:gd name="T94" fmla="*/ 54 w 54"/>
                <a:gd name="T95" fmla="*/ 14 h 28"/>
                <a:gd name="T96" fmla="*/ 54 w 54"/>
                <a:gd name="T97" fmla="*/ 14 h 28"/>
                <a:gd name="T98" fmla="*/ 54 w 54"/>
                <a:gd name="T99" fmla="*/ 14 h 28"/>
                <a:gd name="T100" fmla="*/ 54 w 54"/>
                <a:gd name="T101" fmla="*/ 14 h 28"/>
                <a:gd name="T102" fmla="*/ 53 w 54"/>
                <a:gd name="T103" fmla="*/ 14 h 28"/>
                <a:gd name="T104" fmla="*/ 53 w 54"/>
                <a:gd name="T105" fmla="*/ 14 h 28"/>
                <a:gd name="T106" fmla="*/ 0 w 54"/>
                <a:gd name="T10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 h="28">
                  <a:moveTo>
                    <a:pt x="24" y="28"/>
                  </a:moveTo>
                  <a:cubicBezTo>
                    <a:pt x="24" y="28"/>
                    <a:pt x="24" y="28"/>
                    <a:pt x="24" y="28"/>
                  </a:cubicBezTo>
                  <a:cubicBezTo>
                    <a:pt x="24" y="28"/>
                    <a:pt x="24" y="28"/>
                    <a:pt x="24" y="28"/>
                  </a:cubicBezTo>
                  <a:moveTo>
                    <a:pt x="24" y="28"/>
                  </a:moveTo>
                  <a:cubicBezTo>
                    <a:pt x="24" y="28"/>
                    <a:pt x="24" y="28"/>
                    <a:pt x="24" y="28"/>
                  </a:cubicBezTo>
                  <a:cubicBezTo>
                    <a:pt x="24" y="28"/>
                    <a:pt x="24" y="28"/>
                    <a:pt x="24" y="28"/>
                  </a:cubicBezTo>
                  <a:moveTo>
                    <a:pt x="24" y="28"/>
                  </a:moveTo>
                  <a:cubicBezTo>
                    <a:pt x="24" y="28"/>
                    <a:pt x="24" y="28"/>
                    <a:pt x="24" y="28"/>
                  </a:cubicBezTo>
                  <a:cubicBezTo>
                    <a:pt x="24" y="28"/>
                    <a:pt x="24" y="28"/>
                    <a:pt x="24" y="28"/>
                  </a:cubicBezTo>
                  <a:moveTo>
                    <a:pt x="24" y="28"/>
                  </a:moveTo>
                  <a:cubicBezTo>
                    <a:pt x="24" y="28"/>
                    <a:pt x="24" y="28"/>
                    <a:pt x="24" y="28"/>
                  </a:cubicBezTo>
                  <a:cubicBezTo>
                    <a:pt x="24" y="28"/>
                    <a:pt x="24" y="28"/>
                    <a:pt x="24" y="28"/>
                  </a:cubicBezTo>
                  <a:moveTo>
                    <a:pt x="24" y="28"/>
                  </a:moveTo>
                  <a:cubicBezTo>
                    <a:pt x="24" y="28"/>
                    <a:pt x="24" y="28"/>
                    <a:pt x="24" y="28"/>
                  </a:cubicBezTo>
                  <a:cubicBezTo>
                    <a:pt x="24" y="28"/>
                    <a:pt x="24" y="28"/>
                    <a:pt x="24" y="28"/>
                  </a:cubicBezTo>
                  <a:moveTo>
                    <a:pt x="54" y="15"/>
                  </a:moveTo>
                  <a:cubicBezTo>
                    <a:pt x="54" y="21"/>
                    <a:pt x="42" y="26"/>
                    <a:pt x="24" y="28"/>
                  </a:cubicBezTo>
                  <a:cubicBezTo>
                    <a:pt x="42" y="26"/>
                    <a:pt x="54" y="21"/>
                    <a:pt x="54" y="15"/>
                  </a:cubicBezTo>
                  <a:moveTo>
                    <a:pt x="54" y="15"/>
                  </a:moveTo>
                  <a:cubicBezTo>
                    <a:pt x="54" y="15"/>
                    <a:pt x="54" y="15"/>
                    <a:pt x="54" y="15"/>
                  </a:cubicBez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5"/>
                  </a:moveTo>
                  <a:cubicBezTo>
                    <a:pt x="54" y="15"/>
                    <a:pt x="54" y="15"/>
                    <a:pt x="54" y="15"/>
                  </a:cubicBezTo>
                  <a:cubicBezTo>
                    <a:pt x="54" y="15"/>
                    <a:pt x="54" y="15"/>
                    <a:pt x="54" y="15"/>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4" y="14"/>
                  </a:moveTo>
                  <a:cubicBezTo>
                    <a:pt x="54" y="14"/>
                    <a:pt x="54" y="14"/>
                    <a:pt x="54" y="14"/>
                  </a:cubicBezTo>
                  <a:cubicBezTo>
                    <a:pt x="54" y="14"/>
                    <a:pt x="54" y="14"/>
                    <a:pt x="54" y="14"/>
                  </a:cubicBezTo>
                  <a:moveTo>
                    <a:pt x="53" y="14"/>
                  </a:moveTo>
                  <a:cubicBezTo>
                    <a:pt x="53" y="14"/>
                    <a:pt x="54" y="14"/>
                    <a:pt x="54" y="14"/>
                  </a:cubicBezTo>
                  <a:cubicBezTo>
                    <a:pt x="54" y="14"/>
                    <a:pt x="53" y="14"/>
                    <a:pt x="53" y="14"/>
                  </a:cubicBezTo>
                  <a:moveTo>
                    <a:pt x="53" y="14"/>
                  </a:moveTo>
                  <a:cubicBezTo>
                    <a:pt x="53" y="14"/>
                    <a:pt x="53" y="14"/>
                    <a:pt x="53" y="14"/>
                  </a:cubicBezTo>
                  <a:cubicBezTo>
                    <a:pt x="53" y="14"/>
                    <a:pt x="53" y="14"/>
                    <a:pt x="53" y="14"/>
                  </a:cubicBezTo>
                  <a:moveTo>
                    <a:pt x="53" y="14"/>
                  </a:moveTo>
                  <a:cubicBezTo>
                    <a:pt x="53" y="14"/>
                    <a:pt x="53" y="14"/>
                    <a:pt x="53" y="14"/>
                  </a:cubicBezTo>
                  <a:cubicBezTo>
                    <a:pt x="53" y="14"/>
                    <a:pt x="53" y="14"/>
                    <a:pt x="53" y="14"/>
                  </a:cubicBezTo>
                  <a:moveTo>
                    <a:pt x="0" y="0"/>
                  </a:moveTo>
                  <a:cubicBezTo>
                    <a:pt x="0" y="0"/>
                    <a:pt x="0" y="0"/>
                    <a:pt x="0" y="0"/>
                  </a:cubicBezTo>
                  <a:cubicBezTo>
                    <a:pt x="29" y="1"/>
                    <a:pt x="51" y="7"/>
                    <a:pt x="53" y="14"/>
                  </a:cubicBezTo>
                  <a:cubicBezTo>
                    <a:pt x="51" y="7"/>
                    <a:pt x="29" y="1"/>
                    <a:pt x="0" y="0"/>
                  </a:cubicBezTo>
                </a:path>
              </a:pathLst>
            </a:custGeom>
            <a:solidFill>
              <a:srgbClr val="0081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22">
              <a:extLst>
                <a:ext uri="{FF2B5EF4-FFF2-40B4-BE49-F238E27FC236}">
                  <a16:creationId xmlns:a16="http://schemas.microsoft.com/office/drawing/2014/main" id="{AFD9D604-B5D5-4A6F-A1F2-017348B5D4F8}"/>
                </a:ext>
              </a:extLst>
            </p:cNvPr>
            <p:cNvSpPr>
              <a:spLocks noEditPoints="1"/>
            </p:cNvSpPr>
            <p:nvPr/>
          </p:nvSpPr>
          <p:spPr bwMode="auto">
            <a:xfrm>
              <a:off x="3889" y="3591"/>
              <a:ext cx="481" cy="128"/>
            </a:xfrm>
            <a:custGeom>
              <a:avLst/>
              <a:gdLst>
                <a:gd name="T0" fmla="*/ 0 w 64"/>
                <a:gd name="T1" fmla="*/ 17 h 17"/>
                <a:gd name="T2" fmla="*/ 34 w 64"/>
                <a:gd name="T3" fmla="*/ 14 h 17"/>
                <a:gd name="T4" fmla="*/ 34 w 64"/>
                <a:gd name="T5" fmla="*/ 14 h 17"/>
                <a:gd name="T6" fmla="*/ 34 w 64"/>
                <a:gd name="T7" fmla="*/ 14 h 17"/>
                <a:gd name="T8" fmla="*/ 34 w 64"/>
                <a:gd name="T9" fmla="*/ 14 h 17"/>
                <a:gd name="T10" fmla="*/ 34 w 64"/>
                <a:gd name="T11" fmla="*/ 14 h 17"/>
                <a:gd name="T12" fmla="*/ 64 w 64"/>
                <a:gd name="T13" fmla="*/ 1 h 17"/>
                <a:gd name="T14" fmla="*/ 64 w 64"/>
                <a:gd name="T15" fmla="*/ 1 h 17"/>
                <a:gd name="T16" fmla="*/ 64 w 64"/>
                <a:gd name="T17" fmla="*/ 1 h 17"/>
                <a:gd name="T18" fmla="*/ 64 w 64"/>
                <a:gd name="T19" fmla="*/ 1 h 17"/>
                <a:gd name="T20" fmla="*/ 64 w 64"/>
                <a:gd name="T21" fmla="*/ 1 h 17"/>
                <a:gd name="T22" fmla="*/ 64 w 64"/>
                <a:gd name="T23" fmla="*/ 1 h 17"/>
                <a:gd name="T24" fmla="*/ 64 w 64"/>
                <a:gd name="T25" fmla="*/ 1 h 17"/>
                <a:gd name="T26" fmla="*/ 64 w 64"/>
                <a:gd name="T27" fmla="*/ 1 h 17"/>
                <a:gd name="T28" fmla="*/ 64 w 64"/>
                <a:gd name="T29" fmla="*/ 1 h 17"/>
                <a:gd name="T30" fmla="*/ 64 w 64"/>
                <a:gd name="T31" fmla="*/ 1 h 17"/>
                <a:gd name="T32" fmla="*/ 64 w 64"/>
                <a:gd name="T33" fmla="*/ 1 h 17"/>
                <a:gd name="T34" fmla="*/ 64 w 64"/>
                <a:gd name="T35" fmla="*/ 1 h 17"/>
                <a:gd name="T36" fmla="*/ 64 w 64"/>
                <a:gd name="T37" fmla="*/ 1 h 17"/>
                <a:gd name="T38" fmla="*/ 64 w 64"/>
                <a:gd name="T39" fmla="*/ 1 h 17"/>
                <a:gd name="T40" fmla="*/ 64 w 64"/>
                <a:gd name="T41" fmla="*/ 1 h 17"/>
                <a:gd name="T42" fmla="*/ 64 w 64"/>
                <a:gd name="T43" fmla="*/ 1 h 17"/>
                <a:gd name="T44" fmla="*/ 64 w 64"/>
                <a:gd name="T45" fmla="*/ 1 h 17"/>
                <a:gd name="T46" fmla="*/ 64 w 64"/>
                <a:gd name="T47" fmla="*/ 1 h 17"/>
                <a:gd name="T48" fmla="*/ 64 w 64"/>
                <a:gd name="T49" fmla="*/ 1 h 17"/>
                <a:gd name="T50" fmla="*/ 64 w 64"/>
                <a:gd name="T51" fmla="*/ 1 h 17"/>
                <a:gd name="T52" fmla="*/ 64 w 64"/>
                <a:gd name="T53" fmla="*/ 1 h 17"/>
                <a:gd name="T54" fmla="*/ 64 w 64"/>
                <a:gd name="T55" fmla="*/ 1 h 17"/>
                <a:gd name="T56" fmla="*/ 64 w 64"/>
                <a:gd name="T57" fmla="*/ 1 h 17"/>
                <a:gd name="T58" fmla="*/ 64 w 64"/>
                <a:gd name="T59" fmla="*/ 1 h 17"/>
                <a:gd name="T60" fmla="*/ 64 w 64"/>
                <a:gd name="T61" fmla="*/ 1 h 17"/>
                <a:gd name="T62" fmla="*/ 64 w 64"/>
                <a:gd name="T63" fmla="*/ 1 h 17"/>
                <a:gd name="T64" fmla="*/ 64 w 64"/>
                <a:gd name="T65" fmla="*/ 1 h 17"/>
                <a:gd name="T66" fmla="*/ 64 w 64"/>
                <a:gd name="T67" fmla="*/ 1 h 17"/>
                <a:gd name="T68" fmla="*/ 64 w 64"/>
                <a:gd name="T69" fmla="*/ 1 h 17"/>
                <a:gd name="T70" fmla="*/ 64 w 64"/>
                <a:gd name="T71" fmla="*/ 1 h 17"/>
                <a:gd name="T72" fmla="*/ 64 w 64"/>
                <a:gd name="T73" fmla="*/ 1 h 17"/>
                <a:gd name="T74" fmla="*/ 64 w 64"/>
                <a:gd name="T75" fmla="*/ 0 h 17"/>
                <a:gd name="T76" fmla="*/ 64 w 64"/>
                <a:gd name="T77" fmla="*/ 0 h 17"/>
                <a:gd name="T78" fmla="*/ 64 w 64"/>
                <a:gd name="T79" fmla="*/ 0 h 17"/>
                <a:gd name="T80" fmla="*/ 64 w 64"/>
                <a:gd name="T81" fmla="*/ 0 h 17"/>
                <a:gd name="T82" fmla="*/ 64 w 64"/>
                <a:gd name="T83" fmla="*/ 0 h 17"/>
                <a:gd name="T84" fmla="*/ 64 w 64"/>
                <a:gd name="T85" fmla="*/ 0 h 17"/>
                <a:gd name="T86" fmla="*/ 64 w 64"/>
                <a:gd name="T87" fmla="*/ 0 h 17"/>
                <a:gd name="T88" fmla="*/ 64 w 64"/>
                <a:gd name="T89" fmla="*/ 0 h 17"/>
                <a:gd name="T90" fmla="*/ 64 w 64"/>
                <a:gd name="T91" fmla="*/ 0 h 17"/>
                <a:gd name="T92" fmla="*/ 64 w 64"/>
                <a:gd name="T93" fmla="*/ 0 h 17"/>
                <a:gd name="T94" fmla="*/ 64 w 64"/>
                <a:gd name="T95" fmla="*/ 0 h 17"/>
                <a:gd name="T96" fmla="*/ 64 w 64"/>
                <a:gd name="T97" fmla="*/ 0 h 17"/>
                <a:gd name="T98" fmla="*/ 64 w 64"/>
                <a:gd name="T99" fmla="*/ 0 h 17"/>
                <a:gd name="T100" fmla="*/ 64 w 64"/>
                <a:gd name="T101" fmla="*/ 0 h 17"/>
                <a:gd name="T102" fmla="*/ 63 w 64"/>
                <a:gd name="T103" fmla="*/ 0 h 17"/>
                <a:gd name="T104" fmla="*/ 63 w 64"/>
                <a:gd name="T105" fmla="*/ 0 h 17"/>
                <a:gd name="T106" fmla="*/ 63 w 64"/>
                <a:gd name="T10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17">
                  <a:moveTo>
                    <a:pt x="34" y="14"/>
                  </a:moveTo>
                  <a:cubicBezTo>
                    <a:pt x="24" y="16"/>
                    <a:pt x="12" y="17"/>
                    <a:pt x="0" y="17"/>
                  </a:cubicBezTo>
                  <a:cubicBezTo>
                    <a:pt x="0" y="17"/>
                    <a:pt x="0" y="17"/>
                    <a:pt x="0" y="17"/>
                  </a:cubicBezTo>
                  <a:cubicBezTo>
                    <a:pt x="12" y="17"/>
                    <a:pt x="24" y="16"/>
                    <a:pt x="34" y="14"/>
                  </a:cubicBezTo>
                  <a:moveTo>
                    <a:pt x="34" y="14"/>
                  </a:moveTo>
                  <a:cubicBezTo>
                    <a:pt x="34" y="14"/>
                    <a:pt x="34" y="14"/>
                    <a:pt x="34" y="14"/>
                  </a:cubicBezTo>
                  <a:cubicBezTo>
                    <a:pt x="34" y="14"/>
                    <a:pt x="34" y="14"/>
                    <a:pt x="34" y="14"/>
                  </a:cubicBezTo>
                  <a:moveTo>
                    <a:pt x="34" y="14"/>
                  </a:moveTo>
                  <a:cubicBezTo>
                    <a:pt x="34" y="14"/>
                    <a:pt x="34" y="14"/>
                    <a:pt x="34" y="14"/>
                  </a:cubicBezTo>
                  <a:cubicBezTo>
                    <a:pt x="34" y="14"/>
                    <a:pt x="34" y="14"/>
                    <a:pt x="34" y="14"/>
                  </a:cubicBezTo>
                  <a:moveTo>
                    <a:pt x="34" y="14"/>
                  </a:moveTo>
                  <a:cubicBezTo>
                    <a:pt x="34" y="14"/>
                    <a:pt x="34" y="14"/>
                    <a:pt x="34" y="14"/>
                  </a:cubicBezTo>
                  <a:cubicBezTo>
                    <a:pt x="34" y="14"/>
                    <a:pt x="34" y="14"/>
                    <a:pt x="34" y="14"/>
                  </a:cubicBezTo>
                  <a:moveTo>
                    <a:pt x="34" y="14"/>
                  </a:moveTo>
                  <a:cubicBezTo>
                    <a:pt x="34" y="14"/>
                    <a:pt x="34" y="14"/>
                    <a:pt x="34" y="14"/>
                  </a:cubicBezTo>
                  <a:cubicBezTo>
                    <a:pt x="34" y="14"/>
                    <a:pt x="34" y="14"/>
                    <a:pt x="34" y="14"/>
                  </a:cubicBezTo>
                  <a:moveTo>
                    <a:pt x="34" y="14"/>
                  </a:moveTo>
                  <a:cubicBezTo>
                    <a:pt x="34" y="14"/>
                    <a:pt x="34" y="14"/>
                    <a:pt x="34" y="14"/>
                  </a:cubicBezTo>
                  <a:cubicBezTo>
                    <a:pt x="34" y="14"/>
                    <a:pt x="34" y="14"/>
                    <a:pt x="34" y="14"/>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1"/>
                  </a:moveTo>
                  <a:cubicBezTo>
                    <a:pt x="64" y="1"/>
                    <a:pt x="64" y="1"/>
                    <a:pt x="64" y="1"/>
                  </a:cubicBezTo>
                  <a:cubicBezTo>
                    <a:pt x="64" y="1"/>
                    <a:pt x="64" y="1"/>
                    <a:pt x="64" y="1"/>
                  </a:cubicBezTo>
                  <a:moveTo>
                    <a:pt x="64" y="0"/>
                  </a:moveTo>
                  <a:cubicBezTo>
                    <a:pt x="64" y="1"/>
                    <a:pt x="64" y="1"/>
                    <a:pt x="64" y="1"/>
                  </a:cubicBezTo>
                  <a:cubicBezTo>
                    <a:pt x="64" y="1"/>
                    <a:pt x="64" y="1"/>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4" y="0"/>
                  </a:moveTo>
                  <a:cubicBezTo>
                    <a:pt x="64" y="0"/>
                    <a:pt x="64" y="0"/>
                    <a:pt x="64" y="0"/>
                  </a:cubicBezTo>
                  <a:cubicBezTo>
                    <a:pt x="64" y="0"/>
                    <a:pt x="64" y="0"/>
                    <a:pt x="64" y="0"/>
                  </a:cubicBezTo>
                  <a:moveTo>
                    <a:pt x="63" y="0"/>
                  </a:moveTo>
                  <a:cubicBezTo>
                    <a:pt x="63" y="0"/>
                    <a:pt x="63" y="0"/>
                    <a:pt x="63" y="0"/>
                  </a:cubicBezTo>
                  <a:cubicBezTo>
                    <a:pt x="63" y="0"/>
                    <a:pt x="63" y="0"/>
                    <a:pt x="63" y="0"/>
                  </a:cubicBezTo>
                  <a:moveTo>
                    <a:pt x="63" y="0"/>
                  </a:moveTo>
                  <a:cubicBezTo>
                    <a:pt x="63" y="0"/>
                    <a:pt x="63" y="0"/>
                    <a:pt x="63" y="0"/>
                  </a:cubicBezTo>
                  <a:cubicBezTo>
                    <a:pt x="63" y="0"/>
                    <a:pt x="63" y="0"/>
                    <a:pt x="63" y="0"/>
                  </a:cubicBezTo>
                  <a:moveTo>
                    <a:pt x="63" y="0"/>
                  </a:moveTo>
                  <a:cubicBezTo>
                    <a:pt x="63" y="0"/>
                    <a:pt x="63" y="0"/>
                    <a:pt x="63" y="0"/>
                  </a:cubicBezTo>
                  <a:cubicBezTo>
                    <a:pt x="63" y="0"/>
                    <a:pt x="63" y="0"/>
                    <a:pt x="63" y="0"/>
                  </a:cubicBezTo>
                </a:path>
              </a:pathLst>
            </a:custGeom>
            <a:solidFill>
              <a:srgbClr val="2D9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23">
              <a:extLst>
                <a:ext uri="{FF2B5EF4-FFF2-40B4-BE49-F238E27FC236}">
                  <a16:creationId xmlns:a16="http://schemas.microsoft.com/office/drawing/2014/main" id="{D34797E5-FF45-4881-AD7D-81A00813F83D}"/>
                </a:ext>
              </a:extLst>
            </p:cNvPr>
            <p:cNvSpPr>
              <a:spLocks/>
            </p:cNvSpPr>
            <p:nvPr/>
          </p:nvSpPr>
          <p:spPr bwMode="auto">
            <a:xfrm>
              <a:off x="3889" y="3486"/>
              <a:ext cx="481" cy="233"/>
            </a:xfrm>
            <a:custGeom>
              <a:avLst/>
              <a:gdLst>
                <a:gd name="T0" fmla="*/ 10 w 64"/>
                <a:gd name="T1" fmla="*/ 15 h 31"/>
                <a:gd name="T2" fmla="*/ 0 w 64"/>
                <a:gd name="T3" fmla="*/ 31 h 31"/>
                <a:gd name="T4" fmla="*/ 34 w 64"/>
                <a:gd name="T5" fmla="*/ 28 h 31"/>
                <a:gd name="T6" fmla="*/ 34 w 64"/>
                <a:gd name="T7" fmla="*/ 28 h 31"/>
                <a:gd name="T8" fmla="*/ 34 w 64"/>
                <a:gd name="T9" fmla="*/ 28 h 31"/>
                <a:gd name="T10" fmla="*/ 34 w 64"/>
                <a:gd name="T11" fmla="*/ 28 h 31"/>
                <a:gd name="T12" fmla="*/ 34 w 64"/>
                <a:gd name="T13" fmla="*/ 28 h 31"/>
                <a:gd name="T14" fmla="*/ 64 w 64"/>
                <a:gd name="T15" fmla="*/ 15 h 31"/>
                <a:gd name="T16" fmla="*/ 64 w 64"/>
                <a:gd name="T17" fmla="*/ 15 h 31"/>
                <a:gd name="T18" fmla="*/ 64 w 64"/>
                <a:gd name="T19" fmla="*/ 15 h 31"/>
                <a:gd name="T20" fmla="*/ 64 w 64"/>
                <a:gd name="T21" fmla="*/ 15 h 31"/>
                <a:gd name="T22" fmla="*/ 64 w 64"/>
                <a:gd name="T23" fmla="*/ 15 h 31"/>
                <a:gd name="T24" fmla="*/ 64 w 64"/>
                <a:gd name="T25" fmla="*/ 15 h 31"/>
                <a:gd name="T26" fmla="*/ 64 w 64"/>
                <a:gd name="T27" fmla="*/ 15 h 31"/>
                <a:gd name="T28" fmla="*/ 64 w 64"/>
                <a:gd name="T29" fmla="*/ 15 h 31"/>
                <a:gd name="T30" fmla="*/ 64 w 64"/>
                <a:gd name="T31" fmla="*/ 15 h 31"/>
                <a:gd name="T32" fmla="*/ 64 w 64"/>
                <a:gd name="T33" fmla="*/ 15 h 31"/>
                <a:gd name="T34" fmla="*/ 64 w 64"/>
                <a:gd name="T35" fmla="*/ 15 h 31"/>
                <a:gd name="T36" fmla="*/ 64 w 64"/>
                <a:gd name="T37" fmla="*/ 15 h 31"/>
                <a:gd name="T38" fmla="*/ 64 w 64"/>
                <a:gd name="T39" fmla="*/ 15 h 31"/>
                <a:gd name="T40" fmla="*/ 64 w 64"/>
                <a:gd name="T41" fmla="*/ 15 h 31"/>
                <a:gd name="T42" fmla="*/ 64 w 64"/>
                <a:gd name="T43" fmla="*/ 15 h 31"/>
                <a:gd name="T44" fmla="*/ 64 w 64"/>
                <a:gd name="T45" fmla="*/ 15 h 31"/>
                <a:gd name="T46" fmla="*/ 64 w 64"/>
                <a:gd name="T47" fmla="*/ 15 h 31"/>
                <a:gd name="T48" fmla="*/ 64 w 64"/>
                <a:gd name="T49" fmla="*/ 15 h 31"/>
                <a:gd name="T50" fmla="*/ 64 w 64"/>
                <a:gd name="T51" fmla="*/ 15 h 31"/>
                <a:gd name="T52" fmla="*/ 64 w 64"/>
                <a:gd name="T53" fmla="*/ 15 h 31"/>
                <a:gd name="T54" fmla="*/ 64 w 64"/>
                <a:gd name="T55" fmla="*/ 15 h 31"/>
                <a:gd name="T56" fmla="*/ 64 w 64"/>
                <a:gd name="T57" fmla="*/ 15 h 31"/>
                <a:gd name="T58" fmla="*/ 64 w 64"/>
                <a:gd name="T59" fmla="*/ 15 h 31"/>
                <a:gd name="T60" fmla="*/ 64 w 64"/>
                <a:gd name="T61" fmla="*/ 15 h 31"/>
                <a:gd name="T62" fmla="*/ 64 w 64"/>
                <a:gd name="T63" fmla="*/ 15 h 31"/>
                <a:gd name="T64" fmla="*/ 64 w 64"/>
                <a:gd name="T65" fmla="*/ 15 h 31"/>
                <a:gd name="T66" fmla="*/ 64 w 64"/>
                <a:gd name="T67" fmla="*/ 15 h 31"/>
                <a:gd name="T68" fmla="*/ 64 w 64"/>
                <a:gd name="T69" fmla="*/ 15 h 31"/>
                <a:gd name="T70" fmla="*/ 64 w 64"/>
                <a:gd name="T71" fmla="*/ 15 h 31"/>
                <a:gd name="T72" fmla="*/ 64 w 64"/>
                <a:gd name="T73" fmla="*/ 15 h 31"/>
                <a:gd name="T74" fmla="*/ 64 w 64"/>
                <a:gd name="T75" fmla="*/ 15 h 31"/>
                <a:gd name="T76" fmla="*/ 64 w 64"/>
                <a:gd name="T77" fmla="*/ 15 h 31"/>
                <a:gd name="T78" fmla="*/ 64 w 64"/>
                <a:gd name="T79" fmla="*/ 14 h 31"/>
                <a:gd name="T80" fmla="*/ 64 w 64"/>
                <a:gd name="T81" fmla="*/ 14 h 31"/>
                <a:gd name="T82" fmla="*/ 64 w 64"/>
                <a:gd name="T83" fmla="*/ 14 h 31"/>
                <a:gd name="T84" fmla="*/ 64 w 64"/>
                <a:gd name="T85" fmla="*/ 14 h 31"/>
                <a:gd name="T86" fmla="*/ 64 w 64"/>
                <a:gd name="T87" fmla="*/ 14 h 31"/>
                <a:gd name="T88" fmla="*/ 64 w 64"/>
                <a:gd name="T89" fmla="*/ 14 h 31"/>
                <a:gd name="T90" fmla="*/ 64 w 64"/>
                <a:gd name="T91" fmla="*/ 14 h 31"/>
                <a:gd name="T92" fmla="*/ 64 w 64"/>
                <a:gd name="T93" fmla="*/ 14 h 31"/>
                <a:gd name="T94" fmla="*/ 64 w 64"/>
                <a:gd name="T95" fmla="*/ 14 h 31"/>
                <a:gd name="T96" fmla="*/ 64 w 64"/>
                <a:gd name="T97" fmla="*/ 14 h 31"/>
                <a:gd name="T98" fmla="*/ 64 w 64"/>
                <a:gd name="T99" fmla="*/ 14 h 31"/>
                <a:gd name="T100" fmla="*/ 64 w 64"/>
                <a:gd name="T101" fmla="*/ 14 h 31"/>
                <a:gd name="T102" fmla="*/ 64 w 64"/>
                <a:gd name="T103" fmla="*/ 14 h 31"/>
                <a:gd name="T104" fmla="*/ 63 w 64"/>
                <a:gd name="T105" fmla="*/ 14 h 31"/>
                <a:gd name="T106" fmla="*/ 63 w 64"/>
                <a:gd name="T107" fmla="*/ 14 h 31"/>
                <a:gd name="T108" fmla="*/ 63 w 64"/>
                <a:gd name="T109" fmla="*/ 14 h 31"/>
                <a:gd name="T110" fmla="*/ 10 w 64"/>
                <a:gd name="T11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4" h="31">
                  <a:moveTo>
                    <a:pt x="10" y="0"/>
                  </a:moveTo>
                  <a:cubicBezTo>
                    <a:pt x="10" y="15"/>
                    <a:pt x="10" y="15"/>
                    <a:pt x="10" y="15"/>
                  </a:cubicBezTo>
                  <a:cubicBezTo>
                    <a:pt x="0" y="15"/>
                    <a:pt x="0" y="15"/>
                    <a:pt x="0" y="15"/>
                  </a:cubicBezTo>
                  <a:cubicBezTo>
                    <a:pt x="0" y="31"/>
                    <a:pt x="0" y="31"/>
                    <a:pt x="0" y="31"/>
                  </a:cubicBezTo>
                  <a:cubicBezTo>
                    <a:pt x="12" y="31"/>
                    <a:pt x="24" y="30"/>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52" y="26"/>
                    <a:pt x="64" y="21"/>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5"/>
                  </a:cubicBezTo>
                  <a:cubicBezTo>
                    <a:pt x="64" y="15"/>
                    <a:pt x="64" y="15"/>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4" y="14"/>
                    <a:pt x="64" y="14"/>
                  </a:cubicBezTo>
                  <a:cubicBezTo>
                    <a:pt x="64" y="14"/>
                    <a:pt x="63" y="14"/>
                    <a:pt x="63" y="14"/>
                  </a:cubicBezTo>
                  <a:cubicBezTo>
                    <a:pt x="63" y="14"/>
                    <a:pt x="63" y="14"/>
                    <a:pt x="63" y="14"/>
                  </a:cubicBezTo>
                  <a:cubicBezTo>
                    <a:pt x="63" y="14"/>
                    <a:pt x="63" y="14"/>
                    <a:pt x="63" y="14"/>
                  </a:cubicBezTo>
                  <a:cubicBezTo>
                    <a:pt x="63" y="14"/>
                    <a:pt x="63" y="14"/>
                    <a:pt x="63" y="14"/>
                  </a:cubicBezTo>
                  <a:cubicBezTo>
                    <a:pt x="63" y="14"/>
                    <a:pt x="63" y="14"/>
                    <a:pt x="63" y="14"/>
                  </a:cubicBezTo>
                  <a:cubicBezTo>
                    <a:pt x="63" y="14"/>
                    <a:pt x="63" y="14"/>
                    <a:pt x="63" y="14"/>
                  </a:cubicBezTo>
                  <a:cubicBezTo>
                    <a:pt x="61" y="7"/>
                    <a:pt x="39" y="1"/>
                    <a:pt x="10" y="0"/>
                  </a:cubicBezTo>
                </a:path>
              </a:pathLst>
            </a:custGeom>
            <a:solidFill>
              <a:srgbClr val="007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24">
              <a:extLst>
                <a:ext uri="{FF2B5EF4-FFF2-40B4-BE49-F238E27FC236}">
                  <a16:creationId xmlns:a16="http://schemas.microsoft.com/office/drawing/2014/main" id="{C45957D4-E65E-4BF4-A79C-B6E93D0B7D33}"/>
                </a:ext>
              </a:extLst>
            </p:cNvPr>
            <p:cNvSpPr>
              <a:spLocks noEditPoints="1"/>
            </p:cNvSpPr>
            <p:nvPr/>
          </p:nvSpPr>
          <p:spPr bwMode="auto">
            <a:xfrm>
              <a:off x="3911" y="1147"/>
              <a:ext cx="30" cy="0"/>
            </a:xfrm>
            <a:custGeom>
              <a:avLst/>
              <a:gdLst>
                <a:gd name="T0" fmla="*/ 4 w 4"/>
                <a:gd name="T1" fmla="*/ 4 w 4"/>
                <a:gd name="T2" fmla="*/ 4 w 4"/>
                <a:gd name="T3" fmla="*/ 4 w 4"/>
                <a:gd name="T4" fmla="*/ 4 w 4"/>
                <a:gd name="T5" fmla="*/ 4 w 4"/>
                <a:gd name="T6" fmla="*/ 4 w 4"/>
                <a:gd name="T7" fmla="*/ 3 w 4"/>
                <a:gd name="T8" fmla="*/ 3 w 4"/>
                <a:gd name="T9" fmla="*/ 3 w 4"/>
                <a:gd name="T10" fmla="*/ 3 w 4"/>
                <a:gd name="T11" fmla="*/ 3 w 4"/>
                <a:gd name="T12" fmla="*/ 3 w 4"/>
                <a:gd name="T13" fmla="*/ 3 w 4"/>
                <a:gd name="T14" fmla="*/ 3 w 4"/>
                <a:gd name="T15" fmla="*/ 3 w 4"/>
                <a:gd name="T16" fmla="*/ 3 w 4"/>
                <a:gd name="T17" fmla="*/ 3 w 4"/>
                <a:gd name="T18" fmla="*/ 2 w 4"/>
                <a:gd name="T19" fmla="*/ 2 w 4"/>
                <a:gd name="T20" fmla="*/ 2 w 4"/>
                <a:gd name="T21" fmla="*/ 2 w 4"/>
                <a:gd name="T22" fmla="*/ 2 w 4"/>
                <a:gd name="T23" fmla="*/ 2 w 4"/>
                <a:gd name="T24" fmla="*/ 2 w 4"/>
                <a:gd name="T25" fmla="*/ 2 w 4"/>
                <a:gd name="T26" fmla="*/ 2 w 4"/>
                <a:gd name="T27" fmla="*/ 2 w 4"/>
                <a:gd name="T28" fmla="*/ 1 w 4"/>
                <a:gd name="T29" fmla="*/ 1 w 4"/>
                <a:gd name="T30" fmla="*/ 1 w 4"/>
                <a:gd name="T31" fmla="*/ 1 w 4"/>
                <a:gd name="T32" fmla="*/ 1 w 4"/>
                <a:gd name="T33" fmla="*/ 1 w 4"/>
                <a:gd name="T34" fmla="*/ 1 w 4"/>
                <a:gd name="T35" fmla="*/ 1 w 4"/>
                <a:gd name="T36" fmla="*/ 1 w 4"/>
                <a:gd name="T37" fmla="*/ 0 w 4"/>
                <a:gd name="T38" fmla="*/ 0 w 4"/>
                <a:gd name="T39" fmla="*/ 0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Lst>
              <a:rect l="0" t="0" r="r" b="b"/>
              <a:pathLst>
                <a:path w="4">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3" y="0"/>
                  </a:moveTo>
                  <a:cubicBezTo>
                    <a:pt x="3" y="0"/>
                    <a:pt x="4" y="0"/>
                    <a:pt x="4" y="0"/>
                  </a:cubicBezTo>
                  <a:cubicBezTo>
                    <a:pt x="4"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1" y="0"/>
                  </a:moveTo>
                  <a:cubicBezTo>
                    <a:pt x="2" y="0"/>
                    <a:pt x="2" y="0"/>
                    <a:pt x="2" y="0"/>
                  </a:cubicBezTo>
                  <a:cubicBezTo>
                    <a:pt x="2" y="0"/>
                    <a:pt x="2"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cubicBezTo>
                    <a:pt x="0" y="0"/>
                    <a:pt x="0" y="0"/>
                    <a:pt x="1" y="0"/>
                  </a:cubicBezTo>
                  <a:cubicBezTo>
                    <a:pt x="0" y="0"/>
                    <a:pt x="0" y="0"/>
                    <a:pt x="0" y="0"/>
                  </a:cubicBezTo>
                </a:path>
              </a:pathLst>
            </a:custGeom>
            <a:solidFill>
              <a:srgbClr val="7FC8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25">
              <a:extLst>
                <a:ext uri="{FF2B5EF4-FFF2-40B4-BE49-F238E27FC236}">
                  <a16:creationId xmlns:a16="http://schemas.microsoft.com/office/drawing/2014/main" id="{7E29C284-64CD-491D-990A-5A23A9C52112}"/>
                </a:ext>
              </a:extLst>
            </p:cNvPr>
            <p:cNvSpPr>
              <a:spLocks/>
            </p:cNvSpPr>
            <p:nvPr/>
          </p:nvSpPr>
          <p:spPr bwMode="auto">
            <a:xfrm>
              <a:off x="3889" y="1147"/>
              <a:ext cx="722" cy="1233"/>
            </a:xfrm>
            <a:custGeom>
              <a:avLst/>
              <a:gdLst>
                <a:gd name="T0" fmla="*/ 3 w 96"/>
                <a:gd name="T1" fmla="*/ 0 h 164"/>
                <a:gd name="T2" fmla="*/ 0 w 96"/>
                <a:gd name="T3" fmla="*/ 78 h 164"/>
                <a:gd name="T4" fmla="*/ 10 w 96"/>
                <a:gd name="T5" fmla="*/ 88 h 164"/>
                <a:gd name="T6" fmla="*/ 10 w 96"/>
                <a:gd name="T7" fmla="*/ 164 h 164"/>
                <a:gd name="T8" fmla="*/ 10 w 96"/>
                <a:gd name="T9" fmla="*/ 164 h 164"/>
                <a:gd name="T10" fmla="*/ 10 w 96"/>
                <a:gd name="T11" fmla="*/ 164 h 164"/>
                <a:gd name="T12" fmla="*/ 11 w 96"/>
                <a:gd name="T13" fmla="*/ 164 h 164"/>
                <a:gd name="T14" fmla="*/ 11 w 96"/>
                <a:gd name="T15" fmla="*/ 164 h 164"/>
                <a:gd name="T16" fmla="*/ 11 w 96"/>
                <a:gd name="T17" fmla="*/ 164 h 164"/>
                <a:gd name="T18" fmla="*/ 11 w 96"/>
                <a:gd name="T19" fmla="*/ 164 h 164"/>
                <a:gd name="T20" fmla="*/ 11 w 96"/>
                <a:gd name="T21" fmla="*/ 163 h 164"/>
                <a:gd name="T22" fmla="*/ 12 w 96"/>
                <a:gd name="T23" fmla="*/ 163 h 164"/>
                <a:gd name="T24" fmla="*/ 12 w 96"/>
                <a:gd name="T25" fmla="*/ 163 h 164"/>
                <a:gd name="T26" fmla="*/ 12 w 96"/>
                <a:gd name="T27" fmla="*/ 163 h 164"/>
                <a:gd name="T28" fmla="*/ 47 w 96"/>
                <a:gd name="T29" fmla="*/ 143 h 164"/>
                <a:gd name="T30" fmla="*/ 45 w 96"/>
                <a:gd name="T31" fmla="*/ 128 h 164"/>
                <a:gd name="T32" fmla="*/ 45 w 96"/>
                <a:gd name="T33" fmla="*/ 128 h 164"/>
                <a:gd name="T34" fmla="*/ 45 w 96"/>
                <a:gd name="T35" fmla="*/ 128 h 164"/>
                <a:gd name="T36" fmla="*/ 45 w 96"/>
                <a:gd name="T37" fmla="*/ 128 h 164"/>
                <a:gd name="T38" fmla="*/ 45 w 96"/>
                <a:gd name="T39" fmla="*/ 128 h 164"/>
                <a:gd name="T40" fmla="*/ 45 w 96"/>
                <a:gd name="T41" fmla="*/ 128 h 164"/>
                <a:gd name="T42" fmla="*/ 45 w 96"/>
                <a:gd name="T43" fmla="*/ 128 h 164"/>
                <a:gd name="T44" fmla="*/ 45 w 96"/>
                <a:gd name="T45" fmla="*/ 128 h 164"/>
                <a:gd name="T46" fmla="*/ 45 w 96"/>
                <a:gd name="T47" fmla="*/ 128 h 164"/>
                <a:gd name="T48" fmla="*/ 45 w 96"/>
                <a:gd name="T49" fmla="*/ 128 h 164"/>
                <a:gd name="T50" fmla="*/ 45 w 96"/>
                <a:gd name="T51" fmla="*/ 128 h 164"/>
                <a:gd name="T52" fmla="*/ 45 w 96"/>
                <a:gd name="T53" fmla="*/ 127 h 164"/>
                <a:gd name="T54" fmla="*/ 45 w 96"/>
                <a:gd name="T55" fmla="*/ 127 h 164"/>
                <a:gd name="T56" fmla="*/ 45 w 96"/>
                <a:gd name="T57" fmla="*/ 127 h 164"/>
                <a:gd name="T58" fmla="*/ 45 w 96"/>
                <a:gd name="T59" fmla="*/ 127 h 164"/>
                <a:gd name="T60" fmla="*/ 45 w 96"/>
                <a:gd name="T61" fmla="*/ 127 h 164"/>
                <a:gd name="T62" fmla="*/ 51 w 96"/>
                <a:gd name="T63" fmla="*/ 104 h 164"/>
                <a:gd name="T64" fmla="*/ 51 w 96"/>
                <a:gd name="T65" fmla="*/ 104 h 164"/>
                <a:gd name="T66" fmla="*/ 51 w 96"/>
                <a:gd name="T67" fmla="*/ 104 h 164"/>
                <a:gd name="T68" fmla="*/ 51 w 96"/>
                <a:gd name="T69" fmla="*/ 104 h 164"/>
                <a:gd name="T70" fmla="*/ 7 w 96"/>
                <a:gd name="T71" fmla="*/ 0 h 164"/>
                <a:gd name="T72" fmla="*/ 7 w 96"/>
                <a:gd name="T73" fmla="*/ 0 h 164"/>
                <a:gd name="T74" fmla="*/ 7 w 96"/>
                <a:gd name="T75" fmla="*/ 0 h 164"/>
                <a:gd name="T76" fmla="*/ 7 w 96"/>
                <a:gd name="T77" fmla="*/ 0 h 164"/>
                <a:gd name="T78" fmla="*/ 7 w 96"/>
                <a:gd name="T79" fmla="*/ 0 h 164"/>
                <a:gd name="T80" fmla="*/ 7 w 96"/>
                <a:gd name="T81" fmla="*/ 0 h 164"/>
                <a:gd name="T82" fmla="*/ 6 w 96"/>
                <a:gd name="T83" fmla="*/ 0 h 164"/>
                <a:gd name="T84" fmla="*/ 6 w 96"/>
                <a:gd name="T85" fmla="*/ 0 h 164"/>
                <a:gd name="T86" fmla="*/ 6 w 96"/>
                <a:gd name="T87" fmla="*/ 0 h 164"/>
                <a:gd name="T88" fmla="*/ 6 w 96"/>
                <a:gd name="T89" fmla="*/ 0 h 164"/>
                <a:gd name="T90" fmla="*/ 6 w 96"/>
                <a:gd name="T91" fmla="*/ 0 h 164"/>
                <a:gd name="T92" fmla="*/ 6 w 96"/>
                <a:gd name="T93" fmla="*/ 0 h 164"/>
                <a:gd name="T94" fmla="*/ 5 w 96"/>
                <a:gd name="T95" fmla="*/ 0 h 164"/>
                <a:gd name="T96" fmla="*/ 5 w 96"/>
                <a:gd name="T97" fmla="*/ 0 h 164"/>
                <a:gd name="T98" fmla="*/ 5 w 96"/>
                <a:gd name="T99" fmla="*/ 0 h 164"/>
                <a:gd name="T100" fmla="*/ 5 w 96"/>
                <a:gd name="T101" fmla="*/ 0 h 164"/>
                <a:gd name="T102" fmla="*/ 5 w 96"/>
                <a:gd name="T103" fmla="*/ 0 h 164"/>
                <a:gd name="T104" fmla="*/ 5 w 96"/>
                <a:gd name="T105" fmla="*/ 0 h 164"/>
                <a:gd name="T106" fmla="*/ 5 w 96"/>
                <a:gd name="T107" fmla="*/ 0 h 164"/>
                <a:gd name="T108" fmla="*/ 4 w 96"/>
                <a:gd name="T109" fmla="*/ 0 h 164"/>
                <a:gd name="T110" fmla="*/ 4 w 96"/>
                <a:gd name="T111" fmla="*/ 0 h 164"/>
                <a:gd name="T112" fmla="*/ 4 w 96"/>
                <a:gd name="T113" fmla="*/ 0 h 164"/>
                <a:gd name="T114" fmla="*/ 4 w 96"/>
                <a:gd name="T115" fmla="*/ 0 h 164"/>
                <a:gd name="T116" fmla="*/ 4 w 96"/>
                <a:gd name="T117" fmla="*/ 0 h 164"/>
                <a:gd name="T118" fmla="*/ 4 w 96"/>
                <a:gd name="T119" fmla="*/ 0 h 164"/>
                <a:gd name="T120" fmla="*/ 4 w 96"/>
                <a:gd name="T12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64">
                  <a:moveTo>
                    <a:pt x="3" y="0"/>
                  </a:moveTo>
                  <a:cubicBezTo>
                    <a:pt x="3" y="0"/>
                    <a:pt x="3" y="0"/>
                    <a:pt x="3" y="0"/>
                  </a:cubicBezTo>
                  <a:cubicBezTo>
                    <a:pt x="2" y="0"/>
                    <a:pt x="1" y="0"/>
                    <a:pt x="0" y="0"/>
                  </a:cubicBezTo>
                  <a:cubicBezTo>
                    <a:pt x="0" y="78"/>
                    <a:pt x="0" y="78"/>
                    <a:pt x="0" y="78"/>
                  </a:cubicBezTo>
                  <a:cubicBezTo>
                    <a:pt x="6" y="78"/>
                    <a:pt x="10" y="83"/>
                    <a:pt x="10" y="88"/>
                  </a:cubicBezTo>
                  <a:cubicBezTo>
                    <a:pt x="10" y="88"/>
                    <a:pt x="10" y="88"/>
                    <a:pt x="10" y="88"/>
                  </a:cubicBezTo>
                  <a:cubicBezTo>
                    <a:pt x="10" y="164"/>
                    <a:pt x="10" y="164"/>
                    <a:pt x="10" y="164"/>
                  </a:cubicBezTo>
                  <a:cubicBezTo>
                    <a:pt x="10" y="164"/>
                    <a:pt x="10" y="164"/>
                    <a:pt x="10" y="164"/>
                  </a:cubicBezTo>
                  <a:cubicBezTo>
                    <a:pt x="10" y="164"/>
                    <a:pt x="10" y="164"/>
                    <a:pt x="10" y="164"/>
                  </a:cubicBezTo>
                  <a:cubicBezTo>
                    <a:pt x="10" y="164"/>
                    <a:pt x="10" y="164"/>
                    <a:pt x="10" y="164"/>
                  </a:cubicBezTo>
                  <a:cubicBezTo>
                    <a:pt x="10" y="164"/>
                    <a:pt x="10" y="164"/>
                    <a:pt x="10" y="164"/>
                  </a:cubicBezTo>
                  <a:cubicBezTo>
                    <a:pt x="10" y="164"/>
                    <a:pt x="10" y="164"/>
                    <a:pt x="10" y="164"/>
                  </a:cubicBezTo>
                  <a:cubicBezTo>
                    <a:pt x="11" y="164"/>
                    <a:pt x="11" y="164"/>
                    <a:pt x="11" y="164"/>
                  </a:cubicBezTo>
                  <a:cubicBezTo>
                    <a:pt x="11" y="164"/>
                    <a:pt x="11" y="164"/>
                    <a:pt x="11" y="164"/>
                  </a:cubicBezTo>
                  <a:cubicBezTo>
                    <a:pt x="11" y="164"/>
                    <a:pt x="11" y="164"/>
                    <a:pt x="11" y="164"/>
                  </a:cubicBezTo>
                  <a:cubicBezTo>
                    <a:pt x="11" y="164"/>
                    <a:pt x="11" y="164"/>
                    <a:pt x="11" y="164"/>
                  </a:cubicBezTo>
                  <a:cubicBezTo>
                    <a:pt x="11" y="164"/>
                    <a:pt x="11" y="164"/>
                    <a:pt x="11" y="164"/>
                  </a:cubicBezTo>
                  <a:cubicBezTo>
                    <a:pt x="11" y="164"/>
                    <a:pt x="11" y="164"/>
                    <a:pt x="11" y="164"/>
                  </a:cubicBezTo>
                  <a:cubicBezTo>
                    <a:pt x="11" y="164"/>
                    <a:pt x="11" y="164"/>
                    <a:pt x="11" y="164"/>
                  </a:cubicBezTo>
                  <a:cubicBezTo>
                    <a:pt x="11" y="164"/>
                    <a:pt x="11" y="164"/>
                    <a:pt x="11" y="164"/>
                  </a:cubicBezTo>
                  <a:cubicBezTo>
                    <a:pt x="11" y="164"/>
                    <a:pt x="11" y="164"/>
                    <a:pt x="11" y="163"/>
                  </a:cubicBezTo>
                  <a:cubicBezTo>
                    <a:pt x="11" y="163"/>
                    <a:pt x="11" y="163"/>
                    <a:pt x="11" y="163"/>
                  </a:cubicBezTo>
                  <a:cubicBezTo>
                    <a:pt x="11" y="163"/>
                    <a:pt x="11" y="163"/>
                    <a:pt x="11" y="163"/>
                  </a:cubicBezTo>
                  <a:cubicBezTo>
                    <a:pt x="12" y="163"/>
                    <a:pt x="12" y="163"/>
                    <a:pt x="12" y="163"/>
                  </a:cubicBezTo>
                  <a:cubicBezTo>
                    <a:pt x="12" y="163"/>
                    <a:pt x="12" y="163"/>
                    <a:pt x="12" y="163"/>
                  </a:cubicBezTo>
                  <a:cubicBezTo>
                    <a:pt x="12" y="163"/>
                    <a:pt x="12" y="163"/>
                    <a:pt x="12" y="163"/>
                  </a:cubicBezTo>
                  <a:cubicBezTo>
                    <a:pt x="12" y="163"/>
                    <a:pt x="12" y="163"/>
                    <a:pt x="12" y="163"/>
                  </a:cubicBezTo>
                  <a:cubicBezTo>
                    <a:pt x="12" y="163"/>
                    <a:pt x="12" y="163"/>
                    <a:pt x="12" y="163"/>
                  </a:cubicBezTo>
                  <a:cubicBezTo>
                    <a:pt x="12" y="163"/>
                    <a:pt x="12" y="163"/>
                    <a:pt x="12" y="163"/>
                  </a:cubicBezTo>
                  <a:cubicBezTo>
                    <a:pt x="28" y="161"/>
                    <a:pt x="39" y="153"/>
                    <a:pt x="47" y="143"/>
                  </a:cubicBezTo>
                  <a:cubicBezTo>
                    <a:pt x="46" y="139"/>
                    <a:pt x="45" y="134"/>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8"/>
                    <a:pt x="45" y="128"/>
                    <a:pt x="45" y="128"/>
                  </a:cubicBezTo>
                  <a:cubicBezTo>
                    <a:pt x="45" y="127"/>
                    <a:pt x="45" y="127"/>
                    <a:pt x="45" y="127"/>
                  </a:cubicBezTo>
                  <a:cubicBezTo>
                    <a:pt x="45" y="127"/>
                    <a:pt x="45" y="127"/>
                    <a:pt x="45" y="127"/>
                  </a:cubicBezTo>
                  <a:cubicBezTo>
                    <a:pt x="45" y="127"/>
                    <a:pt x="45" y="127"/>
                    <a:pt x="45" y="127"/>
                  </a:cubicBezTo>
                  <a:cubicBezTo>
                    <a:pt x="45" y="127"/>
                    <a:pt x="45" y="127"/>
                    <a:pt x="45" y="127"/>
                  </a:cubicBezTo>
                  <a:cubicBezTo>
                    <a:pt x="45" y="127"/>
                    <a:pt x="45" y="127"/>
                    <a:pt x="45" y="127"/>
                  </a:cubicBezTo>
                  <a:cubicBezTo>
                    <a:pt x="45" y="127"/>
                    <a:pt x="45" y="127"/>
                    <a:pt x="45" y="127"/>
                  </a:cubicBezTo>
                  <a:cubicBezTo>
                    <a:pt x="45" y="127"/>
                    <a:pt x="45" y="127"/>
                    <a:pt x="45" y="127"/>
                  </a:cubicBezTo>
                  <a:cubicBezTo>
                    <a:pt x="45" y="127"/>
                    <a:pt x="45" y="127"/>
                    <a:pt x="45" y="127"/>
                  </a:cubicBezTo>
                  <a:cubicBezTo>
                    <a:pt x="45" y="127"/>
                    <a:pt x="45" y="127"/>
                    <a:pt x="45" y="127"/>
                  </a:cubicBezTo>
                  <a:cubicBezTo>
                    <a:pt x="45" y="127"/>
                    <a:pt x="45" y="127"/>
                    <a:pt x="45" y="127"/>
                  </a:cubicBezTo>
                  <a:cubicBezTo>
                    <a:pt x="45" y="119"/>
                    <a:pt x="47" y="111"/>
                    <a:pt x="51" y="104"/>
                  </a:cubicBezTo>
                  <a:cubicBezTo>
                    <a:pt x="51" y="104"/>
                    <a:pt x="51" y="104"/>
                    <a:pt x="51" y="104"/>
                  </a:cubicBezTo>
                  <a:cubicBezTo>
                    <a:pt x="51" y="104"/>
                    <a:pt x="51" y="104"/>
                    <a:pt x="51" y="104"/>
                  </a:cubicBezTo>
                  <a:cubicBezTo>
                    <a:pt x="51" y="104"/>
                    <a:pt x="51" y="104"/>
                    <a:pt x="51" y="104"/>
                  </a:cubicBezTo>
                  <a:cubicBezTo>
                    <a:pt x="51" y="104"/>
                    <a:pt x="51" y="104"/>
                    <a:pt x="51" y="104"/>
                  </a:cubicBezTo>
                  <a:cubicBezTo>
                    <a:pt x="51" y="104"/>
                    <a:pt x="51" y="104"/>
                    <a:pt x="51" y="104"/>
                  </a:cubicBezTo>
                  <a:cubicBezTo>
                    <a:pt x="51" y="104"/>
                    <a:pt x="51" y="104"/>
                    <a:pt x="51" y="104"/>
                  </a:cubicBezTo>
                  <a:cubicBezTo>
                    <a:pt x="59" y="87"/>
                    <a:pt x="76" y="75"/>
                    <a:pt x="96" y="73"/>
                  </a:cubicBezTo>
                  <a:cubicBezTo>
                    <a:pt x="86" y="32"/>
                    <a:pt x="50" y="2"/>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3" y="0"/>
                    <a:pt x="3" y="0"/>
                  </a:cubicBezTo>
                </a:path>
              </a:pathLst>
            </a:custGeom>
            <a:solidFill>
              <a:srgbClr val="007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26">
              <a:extLst>
                <a:ext uri="{FF2B5EF4-FFF2-40B4-BE49-F238E27FC236}">
                  <a16:creationId xmlns:a16="http://schemas.microsoft.com/office/drawing/2014/main" id="{35BB9DEF-37B6-451E-83EA-D722E5952BA9}"/>
                </a:ext>
              </a:extLst>
            </p:cNvPr>
            <p:cNvSpPr>
              <a:spLocks noEditPoints="1"/>
            </p:cNvSpPr>
            <p:nvPr/>
          </p:nvSpPr>
          <p:spPr bwMode="auto">
            <a:xfrm>
              <a:off x="4227" y="1696"/>
              <a:ext cx="384" cy="527"/>
            </a:xfrm>
            <a:custGeom>
              <a:avLst/>
              <a:gdLst>
                <a:gd name="T0" fmla="*/ 0 w 51"/>
                <a:gd name="T1" fmla="*/ 55 h 70"/>
                <a:gd name="T2" fmla="*/ 2 w 51"/>
                <a:gd name="T3" fmla="*/ 70 h 70"/>
                <a:gd name="T4" fmla="*/ 2 w 51"/>
                <a:gd name="T5" fmla="*/ 70 h 70"/>
                <a:gd name="T6" fmla="*/ 0 w 51"/>
                <a:gd name="T7" fmla="*/ 55 h 70"/>
                <a:gd name="T8" fmla="*/ 0 w 51"/>
                <a:gd name="T9" fmla="*/ 55 h 70"/>
                <a:gd name="T10" fmla="*/ 0 w 51"/>
                <a:gd name="T11" fmla="*/ 55 h 70"/>
                <a:gd name="T12" fmla="*/ 0 w 51"/>
                <a:gd name="T13" fmla="*/ 55 h 70"/>
                <a:gd name="T14" fmla="*/ 0 w 51"/>
                <a:gd name="T15" fmla="*/ 55 h 70"/>
                <a:gd name="T16" fmla="*/ 0 w 51"/>
                <a:gd name="T17" fmla="*/ 55 h 70"/>
                <a:gd name="T18" fmla="*/ 0 w 51"/>
                <a:gd name="T19" fmla="*/ 55 h 70"/>
                <a:gd name="T20" fmla="*/ 0 w 51"/>
                <a:gd name="T21" fmla="*/ 55 h 70"/>
                <a:gd name="T22" fmla="*/ 0 w 51"/>
                <a:gd name="T23" fmla="*/ 55 h 70"/>
                <a:gd name="T24" fmla="*/ 0 w 51"/>
                <a:gd name="T25" fmla="*/ 55 h 70"/>
                <a:gd name="T26" fmla="*/ 0 w 51"/>
                <a:gd name="T27" fmla="*/ 55 h 70"/>
                <a:gd name="T28" fmla="*/ 0 w 51"/>
                <a:gd name="T29" fmla="*/ 55 h 70"/>
                <a:gd name="T30" fmla="*/ 0 w 51"/>
                <a:gd name="T31" fmla="*/ 55 h 70"/>
                <a:gd name="T32" fmla="*/ 0 w 51"/>
                <a:gd name="T33" fmla="*/ 55 h 70"/>
                <a:gd name="T34" fmla="*/ 0 w 51"/>
                <a:gd name="T35" fmla="*/ 55 h 70"/>
                <a:gd name="T36" fmla="*/ 0 w 51"/>
                <a:gd name="T37" fmla="*/ 55 h 70"/>
                <a:gd name="T38" fmla="*/ 0 w 51"/>
                <a:gd name="T39" fmla="*/ 55 h 70"/>
                <a:gd name="T40" fmla="*/ 0 w 51"/>
                <a:gd name="T41" fmla="*/ 55 h 70"/>
                <a:gd name="T42" fmla="*/ 0 w 51"/>
                <a:gd name="T43" fmla="*/ 55 h 70"/>
                <a:gd name="T44" fmla="*/ 0 w 51"/>
                <a:gd name="T45" fmla="*/ 55 h 70"/>
                <a:gd name="T46" fmla="*/ 0 w 51"/>
                <a:gd name="T47" fmla="*/ 55 h 70"/>
                <a:gd name="T48" fmla="*/ 0 w 51"/>
                <a:gd name="T49" fmla="*/ 55 h 70"/>
                <a:gd name="T50" fmla="*/ 0 w 51"/>
                <a:gd name="T51" fmla="*/ 55 h 70"/>
                <a:gd name="T52" fmla="*/ 0 w 51"/>
                <a:gd name="T53" fmla="*/ 55 h 70"/>
                <a:gd name="T54" fmla="*/ 0 w 51"/>
                <a:gd name="T55" fmla="*/ 55 h 70"/>
                <a:gd name="T56" fmla="*/ 0 w 51"/>
                <a:gd name="T57" fmla="*/ 55 h 70"/>
                <a:gd name="T58" fmla="*/ 0 w 51"/>
                <a:gd name="T59" fmla="*/ 55 h 70"/>
                <a:gd name="T60" fmla="*/ 0 w 51"/>
                <a:gd name="T61" fmla="*/ 55 h 70"/>
                <a:gd name="T62" fmla="*/ 0 w 51"/>
                <a:gd name="T63" fmla="*/ 55 h 70"/>
                <a:gd name="T64" fmla="*/ 0 w 51"/>
                <a:gd name="T65" fmla="*/ 54 h 70"/>
                <a:gd name="T66" fmla="*/ 0 w 51"/>
                <a:gd name="T67" fmla="*/ 54 h 70"/>
                <a:gd name="T68" fmla="*/ 0 w 51"/>
                <a:gd name="T69" fmla="*/ 54 h 70"/>
                <a:gd name="T70" fmla="*/ 0 w 51"/>
                <a:gd name="T71" fmla="*/ 54 h 70"/>
                <a:gd name="T72" fmla="*/ 0 w 51"/>
                <a:gd name="T73" fmla="*/ 54 h 70"/>
                <a:gd name="T74" fmla="*/ 0 w 51"/>
                <a:gd name="T75" fmla="*/ 54 h 70"/>
                <a:gd name="T76" fmla="*/ 0 w 51"/>
                <a:gd name="T77" fmla="*/ 54 h 70"/>
                <a:gd name="T78" fmla="*/ 0 w 51"/>
                <a:gd name="T79" fmla="*/ 54 h 70"/>
                <a:gd name="T80" fmla="*/ 0 w 51"/>
                <a:gd name="T81" fmla="*/ 54 h 70"/>
                <a:gd name="T82" fmla="*/ 0 w 51"/>
                <a:gd name="T83" fmla="*/ 54 h 70"/>
                <a:gd name="T84" fmla="*/ 0 w 51"/>
                <a:gd name="T85" fmla="*/ 54 h 70"/>
                <a:gd name="T86" fmla="*/ 0 w 51"/>
                <a:gd name="T87" fmla="*/ 54 h 70"/>
                <a:gd name="T88" fmla="*/ 0 w 51"/>
                <a:gd name="T89" fmla="*/ 54 h 70"/>
                <a:gd name="T90" fmla="*/ 0 w 51"/>
                <a:gd name="T91" fmla="*/ 54 h 70"/>
                <a:gd name="T92" fmla="*/ 0 w 51"/>
                <a:gd name="T93" fmla="*/ 54 h 70"/>
                <a:gd name="T94" fmla="*/ 6 w 51"/>
                <a:gd name="T95" fmla="*/ 31 h 70"/>
                <a:gd name="T96" fmla="*/ 6 w 51"/>
                <a:gd name="T97" fmla="*/ 31 h 70"/>
                <a:gd name="T98" fmla="*/ 6 w 51"/>
                <a:gd name="T99" fmla="*/ 31 h 70"/>
                <a:gd name="T100" fmla="*/ 6 w 51"/>
                <a:gd name="T101" fmla="*/ 31 h 70"/>
                <a:gd name="T102" fmla="*/ 6 w 51"/>
                <a:gd name="T103" fmla="*/ 31 h 70"/>
                <a:gd name="T104" fmla="*/ 6 w 51"/>
                <a:gd name="T105" fmla="*/ 31 h 70"/>
                <a:gd name="T106" fmla="*/ 6 w 51"/>
                <a:gd name="T107" fmla="*/ 31 h 70"/>
                <a:gd name="T108" fmla="*/ 6 w 51"/>
                <a:gd name="T109" fmla="*/ 31 h 70"/>
                <a:gd name="T110" fmla="*/ 6 w 51"/>
                <a:gd name="T111" fmla="*/ 31 h 70"/>
                <a:gd name="T112" fmla="*/ 51 w 51"/>
                <a:gd name="T113" fmla="*/ 0 h 70"/>
                <a:gd name="T114" fmla="*/ 6 w 51"/>
                <a:gd name="T115" fmla="*/ 31 h 70"/>
                <a:gd name="T116" fmla="*/ 51 w 51"/>
                <a:gd name="T117" fmla="*/ 0 h 70"/>
                <a:gd name="T118" fmla="*/ 51 w 51"/>
                <a:gd name="T1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 h="70">
                  <a:moveTo>
                    <a:pt x="0" y="55"/>
                  </a:moveTo>
                  <a:cubicBezTo>
                    <a:pt x="0" y="61"/>
                    <a:pt x="1" y="66"/>
                    <a:pt x="2" y="70"/>
                  </a:cubicBezTo>
                  <a:cubicBezTo>
                    <a:pt x="2" y="70"/>
                    <a:pt x="2" y="70"/>
                    <a:pt x="2" y="70"/>
                  </a:cubicBezTo>
                  <a:cubicBezTo>
                    <a:pt x="1" y="66"/>
                    <a:pt x="0" y="61"/>
                    <a:pt x="0" y="55"/>
                  </a:cubicBezTo>
                  <a:moveTo>
                    <a:pt x="0" y="55"/>
                  </a:moveTo>
                  <a:cubicBezTo>
                    <a:pt x="0" y="55"/>
                    <a:pt x="0" y="55"/>
                    <a:pt x="0" y="55"/>
                  </a:cubicBez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6" y="31"/>
                  </a:moveTo>
                  <a:cubicBezTo>
                    <a:pt x="6" y="31"/>
                    <a:pt x="6" y="31"/>
                    <a:pt x="6" y="31"/>
                  </a:cubicBezTo>
                  <a:cubicBezTo>
                    <a:pt x="6" y="31"/>
                    <a:pt x="6" y="31"/>
                    <a:pt x="6" y="31"/>
                  </a:cubicBezTo>
                  <a:moveTo>
                    <a:pt x="6" y="31"/>
                  </a:moveTo>
                  <a:cubicBezTo>
                    <a:pt x="6" y="31"/>
                    <a:pt x="6" y="31"/>
                    <a:pt x="6" y="31"/>
                  </a:cubicBezTo>
                  <a:cubicBezTo>
                    <a:pt x="6" y="31"/>
                    <a:pt x="6" y="31"/>
                    <a:pt x="6" y="31"/>
                  </a:cubicBezTo>
                  <a:moveTo>
                    <a:pt x="6" y="31"/>
                  </a:moveTo>
                  <a:cubicBezTo>
                    <a:pt x="6" y="31"/>
                    <a:pt x="6" y="31"/>
                    <a:pt x="6" y="31"/>
                  </a:cubicBezTo>
                  <a:cubicBezTo>
                    <a:pt x="6" y="31"/>
                    <a:pt x="6" y="31"/>
                    <a:pt x="6" y="31"/>
                  </a:cubicBezTo>
                  <a:moveTo>
                    <a:pt x="51" y="0"/>
                  </a:moveTo>
                  <a:cubicBezTo>
                    <a:pt x="31" y="2"/>
                    <a:pt x="14" y="14"/>
                    <a:pt x="6" y="31"/>
                  </a:cubicBezTo>
                  <a:cubicBezTo>
                    <a:pt x="14" y="14"/>
                    <a:pt x="31" y="2"/>
                    <a:pt x="51" y="0"/>
                  </a:cubicBezTo>
                  <a:cubicBezTo>
                    <a:pt x="51" y="0"/>
                    <a:pt x="51" y="0"/>
                    <a:pt x="51" y="0"/>
                  </a:cubicBezTo>
                </a:path>
              </a:pathLst>
            </a:custGeom>
            <a:solidFill>
              <a:srgbClr val="2D9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27">
              <a:extLst>
                <a:ext uri="{FF2B5EF4-FFF2-40B4-BE49-F238E27FC236}">
                  <a16:creationId xmlns:a16="http://schemas.microsoft.com/office/drawing/2014/main" id="{566013BA-2259-4B0C-96C3-66099D30DBDF}"/>
                </a:ext>
              </a:extLst>
            </p:cNvPr>
            <p:cNvSpPr>
              <a:spLocks noEditPoints="1"/>
            </p:cNvSpPr>
            <p:nvPr/>
          </p:nvSpPr>
          <p:spPr bwMode="auto">
            <a:xfrm>
              <a:off x="3889" y="1734"/>
              <a:ext cx="90" cy="646"/>
            </a:xfrm>
            <a:custGeom>
              <a:avLst/>
              <a:gdLst>
                <a:gd name="T0" fmla="*/ 10 w 12"/>
                <a:gd name="T1" fmla="*/ 86 h 86"/>
                <a:gd name="T2" fmla="*/ 10 w 12"/>
                <a:gd name="T3" fmla="*/ 86 h 86"/>
                <a:gd name="T4" fmla="*/ 10 w 12"/>
                <a:gd name="T5" fmla="*/ 86 h 86"/>
                <a:gd name="T6" fmla="*/ 10 w 12"/>
                <a:gd name="T7" fmla="*/ 86 h 86"/>
                <a:gd name="T8" fmla="*/ 10 w 12"/>
                <a:gd name="T9" fmla="*/ 86 h 86"/>
                <a:gd name="T10" fmla="*/ 10 w 12"/>
                <a:gd name="T11" fmla="*/ 86 h 86"/>
                <a:gd name="T12" fmla="*/ 11 w 12"/>
                <a:gd name="T13" fmla="*/ 86 h 86"/>
                <a:gd name="T14" fmla="*/ 10 w 12"/>
                <a:gd name="T15" fmla="*/ 86 h 86"/>
                <a:gd name="T16" fmla="*/ 11 w 12"/>
                <a:gd name="T17" fmla="*/ 86 h 86"/>
                <a:gd name="T18" fmla="*/ 11 w 12"/>
                <a:gd name="T19" fmla="*/ 86 h 86"/>
                <a:gd name="T20" fmla="*/ 11 w 12"/>
                <a:gd name="T21" fmla="*/ 86 h 86"/>
                <a:gd name="T22" fmla="*/ 11 w 12"/>
                <a:gd name="T23" fmla="*/ 86 h 86"/>
                <a:gd name="T24" fmla="*/ 11 w 12"/>
                <a:gd name="T25" fmla="*/ 86 h 86"/>
                <a:gd name="T26" fmla="*/ 11 w 12"/>
                <a:gd name="T27" fmla="*/ 86 h 86"/>
                <a:gd name="T28" fmla="*/ 11 w 12"/>
                <a:gd name="T29" fmla="*/ 86 h 86"/>
                <a:gd name="T30" fmla="*/ 11 w 12"/>
                <a:gd name="T31" fmla="*/ 86 h 86"/>
                <a:gd name="T32" fmla="*/ 11 w 12"/>
                <a:gd name="T33" fmla="*/ 86 h 86"/>
                <a:gd name="T34" fmla="*/ 11 w 12"/>
                <a:gd name="T35" fmla="*/ 86 h 86"/>
                <a:gd name="T36" fmla="*/ 11 w 12"/>
                <a:gd name="T37" fmla="*/ 85 h 86"/>
                <a:gd name="T38" fmla="*/ 11 w 12"/>
                <a:gd name="T39" fmla="*/ 86 h 86"/>
                <a:gd name="T40" fmla="*/ 11 w 12"/>
                <a:gd name="T41" fmla="*/ 85 h 86"/>
                <a:gd name="T42" fmla="*/ 11 w 12"/>
                <a:gd name="T43" fmla="*/ 85 h 86"/>
                <a:gd name="T44" fmla="*/ 11 w 12"/>
                <a:gd name="T45" fmla="*/ 85 h 86"/>
                <a:gd name="T46" fmla="*/ 11 w 12"/>
                <a:gd name="T47" fmla="*/ 85 h 86"/>
                <a:gd name="T48" fmla="*/ 12 w 12"/>
                <a:gd name="T49" fmla="*/ 85 h 86"/>
                <a:gd name="T50" fmla="*/ 12 w 12"/>
                <a:gd name="T51" fmla="*/ 85 h 86"/>
                <a:gd name="T52" fmla="*/ 12 w 12"/>
                <a:gd name="T53" fmla="*/ 85 h 86"/>
                <a:gd name="T54" fmla="*/ 12 w 12"/>
                <a:gd name="T55" fmla="*/ 85 h 86"/>
                <a:gd name="T56" fmla="*/ 12 w 12"/>
                <a:gd name="T57" fmla="*/ 85 h 86"/>
                <a:gd name="T58" fmla="*/ 12 w 12"/>
                <a:gd name="T59" fmla="*/ 85 h 86"/>
                <a:gd name="T60" fmla="*/ 12 w 12"/>
                <a:gd name="T61" fmla="*/ 85 h 86"/>
                <a:gd name="T62" fmla="*/ 12 w 12"/>
                <a:gd name="T63" fmla="*/ 85 h 86"/>
                <a:gd name="T64" fmla="*/ 12 w 12"/>
                <a:gd name="T65" fmla="*/ 85 h 86"/>
                <a:gd name="T66" fmla="*/ 0 w 12"/>
                <a:gd name="T67" fmla="*/ 0 h 86"/>
                <a:gd name="T68" fmla="*/ 0 w 12"/>
                <a:gd name="T69" fmla="*/ 0 h 86"/>
                <a:gd name="T70" fmla="*/ 0 w 12"/>
                <a:gd name="T71" fmla="*/ 0 h 86"/>
                <a:gd name="T72" fmla="*/ 10 w 12"/>
                <a:gd name="T73" fmla="*/ 10 h 86"/>
                <a:gd name="T74" fmla="*/ 0 w 12"/>
                <a:gd name="T7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 h="86">
                  <a:moveTo>
                    <a:pt x="10" y="86"/>
                  </a:moveTo>
                  <a:cubicBezTo>
                    <a:pt x="10" y="86"/>
                    <a:pt x="10" y="86"/>
                    <a:pt x="10" y="86"/>
                  </a:cubicBezTo>
                  <a:cubicBezTo>
                    <a:pt x="10" y="86"/>
                    <a:pt x="10" y="86"/>
                    <a:pt x="10" y="86"/>
                  </a:cubicBezTo>
                  <a:moveTo>
                    <a:pt x="10" y="86"/>
                  </a:moveTo>
                  <a:cubicBezTo>
                    <a:pt x="10" y="86"/>
                    <a:pt x="10" y="86"/>
                    <a:pt x="10" y="86"/>
                  </a:cubicBezTo>
                  <a:cubicBezTo>
                    <a:pt x="10" y="86"/>
                    <a:pt x="10" y="86"/>
                    <a:pt x="10" y="86"/>
                  </a:cubicBezTo>
                  <a:moveTo>
                    <a:pt x="11" y="86"/>
                  </a:moveTo>
                  <a:cubicBezTo>
                    <a:pt x="11" y="86"/>
                    <a:pt x="11" y="86"/>
                    <a:pt x="10" y="86"/>
                  </a:cubicBezTo>
                  <a:cubicBezTo>
                    <a:pt x="11" y="86"/>
                    <a:pt x="11" y="86"/>
                    <a:pt x="11" y="86"/>
                  </a:cubicBezTo>
                  <a:moveTo>
                    <a:pt x="11" y="86"/>
                  </a:moveTo>
                  <a:cubicBezTo>
                    <a:pt x="11" y="86"/>
                    <a:pt x="11" y="86"/>
                    <a:pt x="11" y="86"/>
                  </a:cubicBezTo>
                  <a:cubicBezTo>
                    <a:pt x="11" y="86"/>
                    <a:pt x="11" y="86"/>
                    <a:pt x="11" y="86"/>
                  </a:cubicBezTo>
                  <a:moveTo>
                    <a:pt x="11" y="86"/>
                  </a:moveTo>
                  <a:cubicBezTo>
                    <a:pt x="11" y="86"/>
                    <a:pt x="11" y="86"/>
                    <a:pt x="11" y="86"/>
                  </a:cubicBezTo>
                  <a:cubicBezTo>
                    <a:pt x="11" y="86"/>
                    <a:pt x="11" y="86"/>
                    <a:pt x="11" y="86"/>
                  </a:cubicBezTo>
                  <a:moveTo>
                    <a:pt x="11" y="86"/>
                  </a:moveTo>
                  <a:cubicBezTo>
                    <a:pt x="11" y="86"/>
                    <a:pt x="11" y="86"/>
                    <a:pt x="11" y="86"/>
                  </a:cubicBezTo>
                  <a:cubicBezTo>
                    <a:pt x="11" y="86"/>
                    <a:pt x="11" y="86"/>
                    <a:pt x="11" y="86"/>
                  </a:cubicBezTo>
                  <a:moveTo>
                    <a:pt x="11" y="85"/>
                  </a:moveTo>
                  <a:cubicBezTo>
                    <a:pt x="11" y="86"/>
                    <a:pt x="11" y="86"/>
                    <a:pt x="11" y="86"/>
                  </a:cubicBezTo>
                  <a:cubicBezTo>
                    <a:pt x="11" y="86"/>
                    <a:pt x="11" y="86"/>
                    <a:pt x="11" y="85"/>
                  </a:cubicBezTo>
                  <a:moveTo>
                    <a:pt x="11" y="85"/>
                  </a:moveTo>
                  <a:cubicBezTo>
                    <a:pt x="11" y="85"/>
                    <a:pt x="11" y="85"/>
                    <a:pt x="11" y="85"/>
                  </a:cubicBezTo>
                  <a:cubicBezTo>
                    <a:pt x="11" y="85"/>
                    <a:pt x="11" y="85"/>
                    <a:pt x="11" y="85"/>
                  </a:cubicBezTo>
                  <a:moveTo>
                    <a:pt x="12" y="85"/>
                  </a:moveTo>
                  <a:cubicBezTo>
                    <a:pt x="12" y="85"/>
                    <a:pt x="12" y="85"/>
                    <a:pt x="12" y="85"/>
                  </a:cubicBezTo>
                  <a:cubicBezTo>
                    <a:pt x="12" y="85"/>
                    <a:pt x="12" y="85"/>
                    <a:pt x="12" y="85"/>
                  </a:cubicBezTo>
                  <a:moveTo>
                    <a:pt x="12" y="85"/>
                  </a:moveTo>
                  <a:cubicBezTo>
                    <a:pt x="12" y="85"/>
                    <a:pt x="12" y="85"/>
                    <a:pt x="12" y="85"/>
                  </a:cubicBezTo>
                  <a:cubicBezTo>
                    <a:pt x="12" y="85"/>
                    <a:pt x="12" y="85"/>
                    <a:pt x="12" y="85"/>
                  </a:cubicBezTo>
                  <a:moveTo>
                    <a:pt x="12" y="85"/>
                  </a:moveTo>
                  <a:cubicBezTo>
                    <a:pt x="12" y="85"/>
                    <a:pt x="12" y="85"/>
                    <a:pt x="12" y="85"/>
                  </a:cubicBezTo>
                  <a:cubicBezTo>
                    <a:pt x="12" y="85"/>
                    <a:pt x="12" y="85"/>
                    <a:pt x="12" y="85"/>
                  </a:cubicBezTo>
                  <a:moveTo>
                    <a:pt x="0" y="0"/>
                  </a:moveTo>
                  <a:cubicBezTo>
                    <a:pt x="0" y="0"/>
                    <a:pt x="0" y="0"/>
                    <a:pt x="0" y="0"/>
                  </a:cubicBezTo>
                  <a:cubicBezTo>
                    <a:pt x="0" y="0"/>
                    <a:pt x="0" y="0"/>
                    <a:pt x="0" y="0"/>
                  </a:cubicBezTo>
                  <a:cubicBezTo>
                    <a:pt x="6" y="0"/>
                    <a:pt x="10" y="5"/>
                    <a:pt x="10" y="10"/>
                  </a:cubicBezTo>
                  <a:cubicBezTo>
                    <a:pt x="10" y="5"/>
                    <a:pt x="6" y="0"/>
                    <a:pt x="0" y="0"/>
                  </a:cubicBezTo>
                </a:path>
              </a:pathLst>
            </a:custGeom>
            <a:solidFill>
              <a:srgbClr val="211A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28">
              <a:extLst>
                <a:ext uri="{FF2B5EF4-FFF2-40B4-BE49-F238E27FC236}">
                  <a16:creationId xmlns:a16="http://schemas.microsoft.com/office/drawing/2014/main" id="{5BB2B17A-76C7-4272-A93E-BD363EDEA565}"/>
                </a:ext>
              </a:extLst>
            </p:cNvPr>
            <p:cNvSpPr>
              <a:spLocks noEditPoints="1"/>
            </p:cNvSpPr>
            <p:nvPr/>
          </p:nvSpPr>
          <p:spPr bwMode="auto">
            <a:xfrm>
              <a:off x="4062" y="308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7FC8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29">
              <a:extLst>
                <a:ext uri="{FF2B5EF4-FFF2-40B4-BE49-F238E27FC236}">
                  <a16:creationId xmlns:a16="http://schemas.microsoft.com/office/drawing/2014/main" id="{17730ABB-2CE6-4E8F-B1BA-C7CDE6BE099F}"/>
                </a:ext>
              </a:extLst>
            </p:cNvPr>
            <p:cNvSpPr>
              <a:spLocks/>
            </p:cNvSpPr>
            <p:nvPr/>
          </p:nvSpPr>
          <p:spPr bwMode="auto">
            <a:xfrm>
              <a:off x="4159" y="2343"/>
              <a:ext cx="203" cy="150"/>
            </a:xfrm>
            <a:custGeom>
              <a:avLst/>
              <a:gdLst>
                <a:gd name="T0" fmla="*/ 18 w 27"/>
                <a:gd name="T1" fmla="*/ 0 h 20"/>
                <a:gd name="T2" fmla="*/ 0 w 27"/>
                <a:gd name="T3" fmla="*/ 13 h 20"/>
                <a:gd name="T4" fmla="*/ 13 w 27"/>
                <a:gd name="T5" fmla="*/ 20 h 20"/>
                <a:gd name="T6" fmla="*/ 27 w 27"/>
                <a:gd name="T7" fmla="*/ 10 h 20"/>
                <a:gd name="T8" fmla="*/ 18 w 27"/>
                <a:gd name="T9" fmla="*/ 0 h 20"/>
              </a:gdLst>
              <a:ahLst/>
              <a:cxnLst>
                <a:cxn ang="0">
                  <a:pos x="T0" y="T1"/>
                </a:cxn>
                <a:cxn ang="0">
                  <a:pos x="T2" y="T3"/>
                </a:cxn>
                <a:cxn ang="0">
                  <a:pos x="T4" y="T5"/>
                </a:cxn>
                <a:cxn ang="0">
                  <a:pos x="T6" y="T7"/>
                </a:cxn>
                <a:cxn ang="0">
                  <a:pos x="T8" y="T9"/>
                </a:cxn>
              </a:cxnLst>
              <a:rect l="0" t="0" r="r" b="b"/>
              <a:pathLst>
                <a:path w="27" h="20">
                  <a:moveTo>
                    <a:pt x="18" y="0"/>
                  </a:moveTo>
                  <a:cubicBezTo>
                    <a:pt x="13" y="5"/>
                    <a:pt x="7" y="10"/>
                    <a:pt x="0" y="13"/>
                  </a:cubicBezTo>
                  <a:cubicBezTo>
                    <a:pt x="5" y="15"/>
                    <a:pt x="9" y="17"/>
                    <a:pt x="13" y="20"/>
                  </a:cubicBezTo>
                  <a:cubicBezTo>
                    <a:pt x="18" y="17"/>
                    <a:pt x="23" y="14"/>
                    <a:pt x="27" y="10"/>
                  </a:cubicBezTo>
                  <a:cubicBezTo>
                    <a:pt x="24" y="7"/>
                    <a:pt x="21" y="4"/>
                    <a:pt x="18" y="0"/>
                  </a:cubicBezTo>
                </a:path>
              </a:pathLst>
            </a:custGeom>
            <a:solidFill>
              <a:srgbClr val="007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30">
              <a:extLst>
                <a:ext uri="{FF2B5EF4-FFF2-40B4-BE49-F238E27FC236}">
                  <a16:creationId xmlns:a16="http://schemas.microsoft.com/office/drawing/2014/main" id="{BA40E7F9-1676-4D46-9309-11EB630A6AAE}"/>
                </a:ext>
              </a:extLst>
            </p:cNvPr>
            <p:cNvSpPr>
              <a:spLocks noEditPoints="1"/>
            </p:cNvSpPr>
            <p:nvPr/>
          </p:nvSpPr>
          <p:spPr bwMode="auto">
            <a:xfrm>
              <a:off x="4295" y="2343"/>
              <a:ext cx="278" cy="83"/>
            </a:xfrm>
            <a:custGeom>
              <a:avLst/>
              <a:gdLst>
                <a:gd name="T0" fmla="*/ 36 w 37"/>
                <a:gd name="T1" fmla="*/ 11 h 11"/>
                <a:gd name="T2" fmla="*/ 36 w 37"/>
                <a:gd name="T3" fmla="*/ 11 h 11"/>
                <a:gd name="T4" fmla="*/ 36 w 37"/>
                <a:gd name="T5" fmla="*/ 11 h 11"/>
                <a:gd name="T6" fmla="*/ 37 w 37"/>
                <a:gd name="T7" fmla="*/ 11 h 11"/>
                <a:gd name="T8" fmla="*/ 37 w 37"/>
                <a:gd name="T9" fmla="*/ 11 h 11"/>
                <a:gd name="T10" fmla="*/ 37 w 37"/>
                <a:gd name="T11" fmla="*/ 11 h 11"/>
                <a:gd name="T12" fmla="*/ 36 w 37"/>
                <a:gd name="T13" fmla="*/ 11 h 11"/>
                <a:gd name="T14" fmla="*/ 36 w 37"/>
                <a:gd name="T15" fmla="*/ 11 h 11"/>
                <a:gd name="T16" fmla="*/ 36 w 37"/>
                <a:gd name="T17" fmla="*/ 11 h 11"/>
                <a:gd name="T18" fmla="*/ 37 w 37"/>
                <a:gd name="T19" fmla="*/ 11 h 11"/>
                <a:gd name="T20" fmla="*/ 37 w 37"/>
                <a:gd name="T21" fmla="*/ 11 h 11"/>
                <a:gd name="T22" fmla="*/ 37 w 37"/>
                <a:gd name="T23" fmla="*/ 11 h 11"/>
                <a:gd name="T24" fmla="*/ 1 w 37"/>
                <a:gd name="T25" fmla="*/ 0 h 11"/>
                <a:gd name="T26" fmla="*/ 0 w 37"/>
                <a:gd name="T27" fmla="*/ 0 h 11"/>
                <a:gd name="T28" fmla="*/ 9 w 37"/>
                <a:gd name="T29" fmla="*/ 10 h 11"/>
                <a:gd name="T30" fmla="*/ 9 w 37"/>
                <a:gd name="T31" fmla="*/ 10 h 11"/>
                <a:gd name="T32" fmla="*/ 1 w 37"/>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11">
                  <a:moveTo>
                    <a:pt x="36" y="11"/>
                  </a:moveTo>
                  <a:cubicBezTo>
                    <a:pt x="36" y="11"/>
                    <a:pt x="36" y="11"/>
                    <a:pt x="36" y="11"/>
                  </a:cubicBezTo>
                  <a:cubicBezTo>
                    <a:pt x="36" y="11"/>
                    <a:pt x="36" y="11"/>
                    <a:pt x="36" y="11"/>
                  </a:cubicBezTo>
                  <a:moveTo>
                    <a:pt x="37" y="11"/>
                  </a:moveTo>
                  <a:cubicBezTo>
                    <a:pt x="37" y="11"/>
                    <a:pt x="37" y="11"/>
                    <a:pt x="37" y="11"/>
                  </a:cubicBezTo>
                  <a:cubicBezTo>
                    <a:pt x="37" y="11"/>
                    <a:pt x="37" y="11"/>
                    <a:pt x="37" y="11"/>
                  </a:cubicBezTo>
                  <a:moveTo>
                    <a:pt x="36" y="11"/>
                  </a:moveTo>
                  <a:cubicBezTo>
                    <a:pt x="36" y="11"/>
                    <a:pt x="36" y="11"/>
                    <a:pt x="36" y="11"/>
                  </a:cubicBezTo>
                  <a:cubicBezTo>
                    <a:pt x="36" y="11"/>
                    <a:pt x="36" y="11"/>
                    <a:pt x="36" y="11"/>
                  </a:cubicBezTo>
                  <a:moveTo>
                    <a:pt x="37" y="11"/>
                  </a:moveTo>
                  <a:cubicBezTo>
                    <a:pt x="37" y="11"/>
                    <a:pt x="37" y="11"/>
                    <a:pt x="37" y="11"/>
                  </a:cubicBezTo>
                  <a:cubicBezTo>
                    <a:pt x="37" y="11"/>
                    <a:pt x="37" y="11"/>
                    <a:pt x="37" y="11"/>
                  </a:cubicBezTo>
                  <a:moveTo>
                    <a:pt x="1" y="0"/>
                  </a:moveTo>
                  <a:cubicBezTo>
                    <a:pt x="1" y="0"/>
                    <a:pt x="1" y="0"/>
                    <a:pt x="0" y="0"/>
                  </a:cubicBezTo>
                  <a:cubicBezTo>
                    <a:pt x="3" y="4"/>
                    <a:pt x="6" y="7"/>
                    <a:pt x="9" y="10"/>
                  </a:cubicBezTo>
                  <a:cubicBezTo>
                    <a:pt x="9" y="10"/>
                    <a:pt x="9" y="10"/>
                    <a:pt x="9" y="10"/>
                  </a:cubicBezTo>
                  <a:cubicBezTo>
                    <a:pt x="6" y="7"/>
                    <a:pt x="3" y="4"/>
                    <a:pt x="1" y="0"/>
                  </a:cubicBezTo>
                </a:path>
              </a:pathLst>
            </a:custGeom>
            <a:solidFill>
              <a:srgbClr val="2D9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31">
              <a:extLst>
                <a:ext uri="{FF2B5EF4-FFF2-40B4-BE49-F238E27FC236}">
                  <a16:creationId xmlns:a16="http://schemas.microsoft.com/office/drawing/2014/main" id="{D8FA6511-8D93-41B6-8609-59BCA1529EB0}"/>
                </a:ext>
              </a:extLst>
            </p:cNvPr>
            <p:cNvSpPr>
              <a:spLocks/>
            </p:cNvSpPr>
            <p:nvPr/>
          </p:nvSpPr>
          <p:spPr bwMode="auto">
            <a:xfrm>
              <a:off x="4332" y="2426"/>
              <a:ext cx="369" cy="503"/>
            </a:xfrm>
            <a:custGeom>
              <a:avLst/>
              <a:gdLst>
                <a:gd name="T0" fmla="*/ 32 w 49"/>
                <a:gd name="T1" fmla="*/ 0 h 67"/>
                <a:gd name="T2" fmla="*/ 32 w 49"/>
                <a:gd name="T3" fmla="*/ 0 h 67"/>
                <a:gd name="T4" fmla="*/ 31 w 49"/>
                <a:gd name="T5" fmla="*/ 0 h 67"/>
                <a:gd name="T6" fmla="*/ 31 w 49"/>
                <a:gd name="T7" fmla="*/ 0 h 67"/>
                <a:gd name="T8" fmla="*/ 31 w 49"/>
                <a:gd name="T9" fmla="*/ 0 h 67"/>
                <a:gd name="T10" fmla="*/ 31 w 49"/>
                <a:gd name="T11" fmla="*/ 0 h 67"/>
                <a:gd name="T12" fmla="*/ 13 w 49"/>
                <a:gd name="T13" fmla="*/ 6 h 67"/>
                <a:gd name="T14" fmla="*/ 0 w 49"/>
                <a:gd name="T15" fmla="*/ 19 h 67"/>
                <a:gd name="T16" fmla="*/ 5 w 49"/>
                <a:gd name="T17" fmla="*/ 30 h 67"/>
                <a:gd name="T18" fmla="*/ 11 w 49"/>
                <a:gd name="T19" fmla="*/ 38 h 67"/>
                <a:gd name="T20" fmla="*/ 11 w 49"/>
                <a:gd name="T21" fmla="*/ 38 h 67"/>
                <a:gd name="T22" fmla="*/ 11 w 49"/>
                <a:gd name="T23" fmla="*/ 38 h 67"/>
                <a:gd name="T24" fmla="*/ 11 w 49"/>
                <a:gd name="T25" fmla="*/ 38 h 67"/>
                <a:gd name="T26" fmla="*/ 6 w 49"/>
                <a:gd name="T27" fmla="*/ 56 h 67"/>
                <a:gd name="T28" fmla="*/ 5 w 49"/>
                <a:gd name="T29" fmla="*/ 58 h 67"/>
                <a:gd name="T30" fmla="*/ 16 w 49"/>
                <a:gd name="T31" fmla="*/ 67 h 67"/>
                <a:gd name="T32" fmla="*/ 16 w 49"/>
                <a:gd name="T33" fmla="*/ 67 h 67"/>
                <a:gd name="T34" fmla="*/ 23 w 49"/>
                <a:gd name="T35" fmla="*/ 60 h 67"/>
                <a:gd name="T36" fmla="*/ 23 w 49"/>
                <a:gd name="T37" fmla="*/ 59 h 67"/>
                <a:gd name="T38" fmla="*/ 23 w 49"/>
                <a:gd name="T39" fmla="*/ 59 h 67"/>
                <a:gd name="T40" fmla="*/ 24 w 49"/>
                <a:gd name="T41" fmla="*/ 58 h 67"/>
                <a:gd name="T42" fmla="*/ 25 w 49"/>
                <a:gd name="T43" fmla="*/ 56 h 67"/>
                <a:gd name="T44" fmla="*/ 26 w 49"/>
                <a:gd name="T45" fmla="*/ 56 h 67"/>
                <a:gd name="T46" fmla="*/ 26 w 49"/>
                <a:gd name="T47" fmla="*/ 56 h 67"/>
                <a:gd name="T48" fmla="*/ 26 w 49"/>
                <a:gd name="T49" fmla="*/ 56 h 67"/>
                <a:gd name="T50" fmla="*/ 26 w 49"/>
                <a:gd name="T51" fmla="*/ 56 h 67"/>
                <a:gd name="T52" fmla="*/ 26 w 49"/>
                <a:gd name="T53" fmla="*/ 56 h 67"/>
                <a:gd name="T54" fmla="*/ 26 w 49"/>
                <a:gd name="T55" fmla="*/ 56 h 67"/>
                <a:gd name="T56" fmla="*/ 26 w 49"/>
                <a:gd name="T57" fmla="*/ 55 h 67"/>
                <a:gd name="T58" fmla="*/ 26 w 49"/>
                <a:gd name="T59" fmla="*/ 55 h 67"/>
                <a:gd name="T60" fmla="*/ 26 w 49"/>
                <a:gd name="T61" fmla="*/ 55 h 67"/>
                <a:gd name="T62" fmla="*/ 26 w 49"/>
                <a:gd name="T63" fmla="*/ 55 h 67"/>
                <a:gd name="T64" fmla="*/ 26 w 49"/>
                <a:gd name="T65" fmla="*/ 55 h 67"/>
                <a:gd name="T66" fmla="*/ 49 w 49"/>
                <a:gd name="T67" fmla="*/ 5 h 67"/>
                <a:gd name="T68" fmla="*/ 32 w 49"/>
                <a:gd name="T69" fmla="*/ 0 h 67"/>
                <a:gd name="T70" fmla="*/ 32 w 49"/>
                <a:gd name="T71" fmla="*/ 0 h 67"/>
                <a:gd name="T72" fmla="*/ 32 w 49"/>
                <a:gd name="T73" fmla="*/ 0 h 67"/>
                <a:gd name="T74" fmla="*/ 32 w 49"/>
                <a:gd name="T75" fmla="*/ 0 h 67"/>
                <a:gd name="T76" fmla="*/ 32 w 49"/>
                <a:gd name="T77" fmla="*/ 0 h 67"/>
                <a:gd name="T78" fmla="*/ 32 w 49"/>
                <a:gd name="T7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 h="67">
                  <a:moveTo>
                    <a:pt x="32" y="0"/>
                  </a:moveTo>
                  <a:cubicBezTo>
                    <a:pt x="32" y="0"/>
                    <a:pt x="32" y="0"/>
                    <a:pt x="32" y="0"/>
                  </a:cubicBezTo>
                  <a:cubicBezTo>
                    <a:pt x="32" y="0"/>
                    <a:pt x="31" y="0"/>
                    <a:pt x="31" y="0"/>
                  </a:cubicBezTo>
                  <a:cubicBezTo>
                    <a:pt x="31" y="0"/>
                    <a:pt x="31" y="0"/>
                    <a:pt x="31" y="0"/>
                  </a:cubicBezTo>
                  <a:cubicBezTo>
                    <a:pt x="31" y="0"/>
                    <a:pt x="31" y="0"/>
                    <a:pt x="31" y="0"/>
                  </a:cubicBezTo>
                  <a:cubicBezTo>
                    <a:pt x="31" y="0"/>
                    <a:pt x="31" y="0"/>
                    <a:pt x="31" y="0"/>
                  </a:cubicBezTo>
                  <a:cubicBezTo>
                    <a:pt x="24" y="0"/>
                    <a:pt x="18" y="2"/>
                    <a:pt x="13" y="6"/>
                  </a:cubicBezTo>
                  <a:cubicBezTo>
                    <a:pt x="7" y="9"/>
                    <a:pt x="3" y="14"/>
                    <a:pt x="0" y="19"/>
                  </a:cubicBezTo>
                  <a:cubicBezTo>
                    <a:pt x="2" y="23"/>
                    <a:pt x="4" y="26"/>
                    <a:pt x="5" y="30"/>
                  </a:cubicBezTo>
                  <a:cubicBezTo>
                    <a:pt x="9" y="31"/>
                    <a:pt x="11" y="34"/>
                    <a:pt x="11" y="38"/>
                  </a:cubicBezTo>
                  <a:cubicBezTo>
                    <a:pt x="11" y="38"/>
                    <a:pt x="11" y="38"/>
                    <a:pt x="11" y="38"/>
                  </a:cubicBezTo>
                  <a:cubicBezTo>
                    <a:pt x="11" y="38"/>
                    <a:pt x="11" y="38"/>
                    <a:pt x="11" y="38"/>
                  </a:cubicBezTo>
                  <a:cubicBezTo>
                    <a:pt x="11" y="38"/>
                    <a:pt x="11" y="38"/>
                    <a:pt x="11" y="38"/>
                  </a:cubicBezTo>
                  <a:cubicBezTo>
                    <a:pt x="11" y="43"/>
                    <a:pt x="10" y="50"/>
                    <a:pt x="6" y="56"/>
                  </a:cubicBezTo>
                  <a:cubicBezTo>
                    <a:pt x="5" y="57"/>
                    <a:pt x="5" y="57"/>
                    <a:pt x="5" y="58"/>
                  </a:cubicBezTo>
                  <a:cubicBezTo>
                    <a:pt x="8" y="62"/>
                    <a:pt x="12" y="65"/>
                    <a:pt x="16" y="67"/>
                  </a:cubicBezTo>
                  <a:cubicBezTo>
                    <a:pt x="16" y="67"/>
                    <a:pt x="16" y="67"/>
                    <a:pt x="16" y="67"/>
                  </a:cubicBezTo>
                  <a:cubicBezTo>
                    <a:pt x="18" y="65"/>
                    <a:pt x="21" y="62"/>
                    <a:pt x="23" y="60"/>
                  </a:cubicBezTo>
                  <a:cubicBezTo>
                    <a:pt x="23" y="59"/>
                    <a:pt x="23" y="59"/>
                    <a:pt x="23" y="59"/>
                  </a:cubicBezTo>
                  <a:cubicBezTo>
                    <a:pt x="23" y="59"/>
                    <a:pt x="23" y="59"/>
                    <a:pt x="23" y="59"/>
                  </a:cubicBezTo>
                  <a:cubicBezTo>
                    <a:pt x="24" y="58"/>
                    <a:pt x="24" y="58"/>
                    <a:pt x="24" y="58"/>
                  </a:cubicBezTo>
                  <a:cubicBezTo>
                    <a:pt x="24" y="57"/>
                    <a:pt x="25" y="57"/>
                    <a:pt x="25" y="56"/>
                  </a:cubicBezTo>
                  <a:cubicBezTo>
                    <a:pt x="25" y="56"/>
                    <a:pt x="26" y="56"/>
                    <a:pt x="26" y="56"/>
                  </a:cubicBezTo>
                  <a:cubicBezTo>
                    <a:pt x="26" y="56"/>
                    <a:pt x="26" y="56"/>
                    <a:pt x="26" y="56"/>
                  </a:cubicBezTo>
                  <a:cubicBezTo>
                    <a:pt x="26" y="56"/>
                    <a:pt x="26" y="56"/>
                    <a:pt x="26" y="56"/>
                  </a:cubicBezTo>
                  <a:cubicBezTo>
                    <a:pt x="26" y="56"/>
                    <a:pt x="26" y="56"/>
                    <a:pt x="26" y="56"/>
                  </a:cubicBezTo>
                  <a:cubicBezTo>
                    <a:pt x="26" y="56"/>
                    <a:pt x="26" y="56"/>
                    <a:pt x="26" y="56"/>
                  </a:cubicBezTo>
                  <a:cubicBezTo>
                    <a:pt x="26" y="56"/>
                    <a:pt x="26" y="56"/>
                    <a:pt x="26" y="56"/>
                  </a:cubicBezTo>
                  <a:cubicBezTo>
                    <a:pt x="26" y="55"/>
                    <a:pt x="26" y="55"/>
                    <a:pt x="26" y="55"/>
                  </a:cubicBezTo>
                  <a:cubicBezTo>
                    <a:pt x="26" y="55"/>
                    <a:pt x="26" y="55"/>
                    <a:pt x="26" y="55"/>
                  </a:cubicBezTo>
                  <a:cubicBezTo>
                    <a:pt x="26" y="55"/>
                    <a:pt x="26" y="55"/>
                    <a:pt x="26" y="55"/>
                  </a:cubicBezTo>
                  <a:cubicBezTo>
                    <a:pt x="26" y="55"/>
                    <a:pt x="26" y="55"/>
                    <a:pt x="26" y="55"/>
                  </a:cubicBezTo>
                  <a:cubicBezTo>
                    <a:pt x="26" y="55"/>
                    <a:pt x="26" y="55"/>
                    <a:pt x="26" y="55"/>
                  </a:cubicBezTo>
                  <a:cubicBezTo>
                    <a:pt x="40" y="36"/>
                    <a:pt x="46" y="16"/>
                    <a:pt x="49" y="5"/>
                  </a:cubicBezTo>
                  <a:cubicBezTo>
                    <a:pt x="44" y="2"/>
                    <a:pt x="38" y="0"/>
                    <a:pt x="32" y="0"/>
                  </a:cubicBezTo>
                  <a:cubicBezTo>
                    <a:pt x="32" y="0"/>
                    <a:pt x="32" y="0"/>
                    <a:pt x="32" y="0"/>
                  </a:cubicBezTo>
                  <a:cubicBezTo>
                    <a:pt x="32" y="0"/>
                    <a:pt x="32" y="0"/>
                    <a:pt x="32" y="0"/>
                  </a:cubicBezTo>
                  <a:cubicBezTo>
                    <a:pt x="32" y="0"/>
                    <a:pt x="32" y="0"/>
                    <a:pt x="32" y="0"/>
                  </a:cubicBezTo>
                  <a:cubicBezTo>
                    <a:pt x="32" y="0"/>
                    <a:pt x="32" y="0"/>
                    <a:pt x="32" y="0"/>
                  </a:cubicBezTo>
                  <a:cubicBezTo>
                    <a:pt x="32" y="0"/>
                    <a:pt x="32" y="0"/>
                    <a:pt x="32" y="0"/>
                  </a:cubicBezTo>
                </a:path>
              </a:pathLst>
            </a:custGeom>
            <a:solidFill>
              <a:srgbClr val="007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32">
              <a:extLst>
                <a:ext uri="{FF2B5EF4-FFF2-40B4-BE49-F238E27FC236}">
                  <a16:creationId xmlns:a16="http://schemas.microsoft.com/office/drawing/2014/main" id="{CE352230-3853-49C9-A64E-96CCC5FEB8AD}"/>
                </a:ext>
              </a:extLst>
            </p:cNvPr>
            <p:cNvSpPr>
              <a:spLocks noEditPoints="1"/>
            </p:cNvSpPr>
            <p:nvPr/>
          </p:nvSpPr>
          <p:spPr bwMode="auto">
            <a:xfrm>
              <a:off x="3964" y="2441"/>
              <a:ext cx="414" cy="639"/>
            </a:xfrm>
            <a:custGeom>
              <a:avLst/>
              <a:gdLst>
                <a:gd name="T0" fmla="*/ 35 w 55"/>
                <a:gd name="T1" fmla="*/ 68 h 85"/>
                <a:gd name="T2" fmla="*/ 43 w 55"/>
                <a:gd name="T3" fmla="*/ 73 h 85"/>
                <a:gd name="T4" fmla="*/ 54 w 55"/>
                <a:gd name="T5" fmla="*/ 56 h 85"/>
                <a:gd name="T6" fmla="*/ 54 w 55"/>
                <a:gd name="T7" fmla="*/ 56 h 85"/>
                <a:gd name="T8" fmla="*/ 55 w 55"/>
                <a:gd name="T9" fmla="*/ 54 h 85"/>
                <a:gd name="T10" fmla="*/ 13 w 55"/>
                <a:gd name="T11" fmla="*/ 5 h 85"/>
                <a:gd name="T12" fmla="*/ 0 w 55"/>
                <a:gd name="T13" fmla="*/ 8 h 85"/>
                <a:gd name="T14" fmla="*/ 13 w 55"/>
                <a:gd name="T15" fmla="*/ 85 h 85"/>
                <a:gd name="T16" fmla="*/ 13 w 55"/>
                <a:gd name="T17" fmla="*/ 85 h 85"/>
                <a:gd name="T18" fmla="*/ 13 w 55"/>
                <a:gd name="T19" fmla="*/ 85 h 85"/>
                <a:gd name="T20" fmla="*/ 20 w 55"/>
                <a:gd name="T21" fmla="*/ 76 h 85"/>
                <a:gd name="T22" fmla="*/ 19 w 55"/>
                <a:gd name="T23" fmla="*/ 75 h 85"/>
                <a:gd name="T24" fmla="*/ 14 w 55"/>
                <a:gd name="T25" fmla="*/ 67 h 85"/>
                <a:gd name="T26" fmla="*/ 9 w 55"/>
                <a:gd name="T27" fmla="*/ 42 h 85"/>
                <a:gd name="T28" fmla="*/ 9 w 55"/>
                <a:gd name="T29" fmla="*/ 35 h 85"/>
                <a:gd name="T30" fmla="*/ 17 w 55"/>
                <a:gd name="T31" fmla="*/ 28 h 85"/>
                <a:gd name="T32" fmla="*/ 17 w 55"/>
                <a:gd name="T33" fmla="*/ 28 h 85"/>
                <a:gd name="T34" fmla="*/ 17 w 55"/>
                <a:gd name="T35" fmla="*/ 28 h 85"/>
                <a:gd name="T36" fmla="*/ 19 w 55"/>
                <a:gd name="T37" fmla="*/ 28 h 85"/>
                <a:gd name="T38" fmla="*/ 25 w 55"/>
                <a:gd name="T39" fmla="*/ 36 h 85"/>
                <a:gd name="T40" fmla="*/ 25 w 55"/>
                <a:gd name="T41" fmla="*/ 42 h 85"/>
                <a:gd name="T42" fmla="*/ 44 w 55"/>
                <a:gd name="T43" fmla="*/ 36 h 85"/>
                <a:gd name="T44" fmla="*/ 44 w 55"/>
                <a:gd name="T45" fmla="*/ 36 h 85"/>
                <a:gd name="T46" fmla="*/ 44 w 55"/>
                <a:gd name="T47" fmla="*/ 36 h 85"/>
                <a:gd name="T48" fmla="*/ 44 w 55"/>
                <a:gd name="T49" fmla="*/ 36 h 85"/>
                <a:gd name="T50" fmla="*/ 52 w 55"/>
                <a:gd name="T51" fmla="*/ 28 h 85"/>
                <a:gd name="T52" fmla="*/ 52 w 55"/>
                <a:gd name="T53" fmla="*/ 28 h 85"/>
                <a:gd name="T54" fmla="*/ 52 w 55"/>
                <a:gd name="T55" fmla="*/ 28 h 85"/>
                <a:gd name="T56" fmla="*/ 52 w 55"/>
                <a:gd name="T57" fmla="*/ 28 h 85"/>
                <a:gd name="T58" fmla="*/ 49 w 55"/>
                <a:gd name="T59" fmla="*/ 17 h 85"/>
                <a:gd name="T60" fmla="*/ 39 w 55"/>
                <a:gd name="T61" fmla="*/ 7 h 85"/>
                <a:gd name="T62" fmla="*/ 26 w 55"/>
                <a:gd name="T6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85">
                  <a:moveTo>
                    <a:pt x="55" y="54"/>
                  </a:moveTo>
                  <a:cubicBezTo>
                    <a:pt x="51" y="59"/>
                    <a:pt x="45" y="65"/>
                    <a:pt x="35" y="68"/>
                  </a:cubicBezTo>
                  <a:cubicBezTo>
                    <a:pt x="38" y="70"/>
                    <a:pt x="40" y="72"/>
                    <a:pt x="43" y="73"/>
                  </a:cubicBezTo>
                  <a:cubicBezTo>
                    <a:pt x="43" y="73"/>
                    <a:pt x="43" y="73"/>
                    <a:pt x="43" y="73"/>
                  </a:cubicBezTo>
                  <a:cubicBezTo>
                    <a:pt x="48" y="68"/>
                    <a:pt x="51" y="63"/>
                    <a:pt x="54" y="56"/>
                  </a:cubicBezTo>
                  <a:cubicBezTo>
                    <a:pt x="54" y="56"/>
                    <a:pt x="54" y="56"/>
                    <a:pt x="54" y="56"/>
                  </a:cubicBezTo>
                  <a:cubicBezTo>
                    <a:pt x="54" y="56"/>
                    <a:pt x="54" y="56"/>
                    <a:pt x="54" y="56"/>
                  </a:cubicBezTo>
                  <a:cubicBezTo>
                    <a:pt x="54" y="56"/>
                    <a:pt x="54" y="56"/>
                    <a:pt x="54" y="56"/>
                  </a:cubicBezTo>
                  <a:cubicBezTo>
                    <a:pt x="54" y="56"/>
                    <a:pt x="54" y="56"/>
                    <a:pt x="54" y="56"/>
                  </a:cubicBezTo>
                  <a:cubicBezTo>
                    <a:pt x="54" y="55"/>
                    <a:pt x="54" y="55"/>
                    <a:pt x="55" y="54"/>
                  </a:cubicBezTo>
                  <a:moveTo>
                    <a:pt x="26" y="0"/>
                  </a:moveTo>
                  <a:cubicBezTo>
                    <a:pt x="22" y="2"/>
                    <a:pt x="18" y="4"/>
                    <a:pt x="13" y="5"/>
                  </a:cubicBezTo>
                  <a:cubicBezTo>
                    <a:pt x="9" y="7"/>
                    <a:pt x="5" y="7"/>
                    <a:pt x="0" y="8"/>
                  </a:cubicBezTo>
                  <a:cubicBezTo>
                    <a:pt x="0" y="8"/>
                    <a:pt x="0" y="8"/>
                    <a:pt x="0" y="8"/>
                  </a:cubicBezTo>
                  <a:cubicBezTo>
                    <a:pt x="0" y="83"/>
                    <a:pt x="0" y="83"/>
                    <a:pt x="0" y="83"/>
                  </a:cubicBezTo>
                  <a:cubicBezTo>
                    <a:pt x="4" y="84"/>
                    <a:pt x="8" y="85"/>
                    <a:pt x="13" y="85"/>
                  </a:cubicBezTo>
                  <a:cubicBezTo>
                    <a:pt x="13" y="85"/>
                    <a:pt x="13" y="85"/>
                    <a:pt x="13" y="85"/>
                  </a:cubicBezTo>
                  <a:cubicBezTo>
                    <a:pt x="13" y="85"/>
                    <a:pt x="13" y="85"/>
                    <a:pt x="13" y="85"/>
                  </a:cubicBezTo>
                  <a:cubicBezTo>
                    <a:pt x="13" y="85"/>
                    <a:pt x="13" y="85"/>
                    <a:pt x="13" y="85"/>
                  </a:cubicBezTo>
                  <a:cubicBezTo>
                    <a:pt x="13" y="85"/>
                    <a:pt x="13" y="85"/>
                    <a:pt x="13" y="85"/>
                  </a:cubicBezTo>
                  <a:cubicBezTo>
                    <a:pt x="18" y="85"/>
                    <a:pt x="23" y="84"/>
                    <a:pt x="27" y="82"/>
                  </a:cubicBezTo>
                  <a:cubicBezTo>
                    <a:pt x="25" y="80"/>
                    <a:pt x="22" y="78"/>
                    <a:pt x="20" y="76"/>
                  </a:cubicBezTo>
                  <a:cubicBezTo>
                    <a:pt x="20" y="75"/>
                    <a:pt x="19" y="75"/>
                    <a:pt x="19" y="75"/>
                  </a:cubicBezTo>
                  <a:cubicBezTo>
                    <a:pt x="19" y="75"/>
                    <a:pt x="19" y="75"/>
                    <a:pt x="19" y="75"/>
                  </a:cubicBezTo>
                  <a:cubicBezTo>
                    <a:pt x="17" y="72"/>
                    <a:pt x="16" y="70"/>
                    <a:pt x="15" y="67"/>
                  </a:cubicBezTo>
                  <a:cubicBezTo>
                    <a:pt x="14" y="67"/>
                    <a:pt x="14" y="67"/>
                    <a:pt x="14" y="67"/>
                  </a:cubicBezTo>
                  <a:cubicBezTo>
                    <a:pt x="10" y="58"/>
                    <a:pt x="9" y="48"/>
                    <a:pt x="9" y="42"/>
                  </a:cubicBezTo>
                  <a:cubicBezTo>
                    <a:pt x="9" y="42"/>
                    <a:pt x="9" y="42"/>
                    <a:pt x="9" y="42"/>
                  </a:cubicBezTo>
                  <a:cubicBezTo>
                    <a:pt x="9" y="38"/>
                    <a:pt x="9" y="35"/>
                    <a:pt x="9" y="35"/>
                  </a:cubicBezTo>
                  <a:cubicBezTo>
                    <a:pt x="9" y="35"/>
                    <a:pt x="9" y="35"/>
                    <a:pt x="9" y="35"/>
                  </a:cubicBezTo>
                  <a:cubicBezTo>
                    <a:pt x="9" y="35"/>
                    <a:pt x="9" y="34"/>
                    <a:pt x="9" y="34"/>
                  </a:cubicBezTo>
                  <a:cubicBezTo>
                    <a:pt x="10" y="31"/>
                    <a:pt x="13"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8" y="28"/>
                    <a:pt x="18" y="28"/>
                    <a:pt x="18" y="28"/>
                  </a:cubicBezTo>
                  <a:cubicBezTo>
                    <a:pt x="19" y="28"/>
                    <a:pt x="19" y="28"/>
                    <a:pt x="19" y="28"/>
                  </a:cubicBezTo>
                  <a:cubicBezTo>
                    <a:pt x="23" y="29"/>
                    <a:pt x="25" y="32"/>
                    <a:pt x="25" y="36"/>
                  </a:cubicBezTo>
                  <a:cubicBezTo>
                    <a:pt x="25" y="36"/>
                    <a:pt x="25" y="36"/>
                    <a:pt x="25" y="36"/>
                  </a:cubicBezTo>
                  <a:cubicBezTo>
                    <a:pt x="25" y="36"/>
                    <a:pt x="25" y="37"/>
                    <a:pt x="25" y="37"/>
                  </a:cubicBezTo>
                  <a:cubicBezTo>
                    <a:pt x="25" y="37"/>
                    <a:pt x="25" y="39"/>
                    <a:pt x="25" y="42"/>
                  </a:cubicBezTo>
                  <a:cubicBezTo>
                    <a:pt x="25" y="45"/>
                    <a:pt x="25" y="50"/>
                    <a:pt x="27" y="54"/>
                  </a:cubicBezTo>
                  <a:cubicBezTo>
                    <a:pt x="44" y="49"/>
                    <a:pt x="44" y="37"/>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2"/>
                    <a:pt x="48"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3" y="28"/>
                    <a:pt x="54" y="28"/>
                    <a:pt x="54" y="28"/>
                  </a:cubicBezTo>
                  <a:cubicBezTo>
                    <a:pt x="53" y="24"/>
                    <a:pt x="51" y="21"/>
                    <a:pt x="49" y="17"/>
                  </a:cubicBezTo>
                  <a:cubicBezTo>
                    <a:pt x="49" y="17"/>
                    <a:pt x="49" y="17"/>
                    <a:pt x="49" y="17"/>
                  </a:cubicBezTo>
                  <a:cubicBezTo>
                    <a:pt x="46" y="13"/>
                    <a:pt x="43" y="10"/>
                    <a:pt x="39" y="7"/>
                  </a:cubicBezTo>
                  <a:cubicBezTo>
                    <a:pt x="39" y="7"/>
                    <a:pt x="39" y="7"/>
                    <a:pt x="39" y="7"/>
                  </a:cubicBezTo>
                  <a:cubicBezTo>
                    <a:pt x="35" y="4"/>
                    <a:pt x="31" y="2"/>
                    <a:pt x="26" y="0"/>
                  </a:cubicBezTo>
                </a:path>
              </a:pathLst>
            </a:custGeom>
            <a:solidFill>
              <a:srgbClr val="007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33">
              <a:extLst>
                <a:ext uri="{FF2B5EF4-FFF2-40B4-BE49-F238E27FC236}">
                  <a16:creationId xmlns:a16="http://schemas.microsoft.com/office/drawing/2014/main" id="{391CA1A7-A06F-459E-AB8F-E01F8C9B51CD}"/>
                </a:ext>
              </a:extLst>
            </p:cNvPr>
            <p:cNvSpPr>
              <a:spLocks noEditPoints="1"/>
            </p:cNvSpPr>
            <p:nvPr/>
          </p:nvSpPr>
          <p:spPr bwMode="auto">
            <a:xfrm>
              <a:off x="4032" y="2343"/>
              <a:ext cx="669" cy="714"/>
            </a:xfrm>
            <a:custGeom>
              <a:avLst/>
              <a:gdLst>
                <a:gd name="T0" fmla="*/ 11 w 89"/>
                <a:gd name="T1" fmla="*/ 89 h 95"/>
                <a:gd name="T2" fmla="*/ 18 w 89"/>
                <a:gd name="T3" fmla="*/ 95 h 95"/>
                <a:gd name="T4" fmla="*/ 18 w 89"/>
                <a:gd name="T5" fmla="*/ 95 h 95"/>
                <a:gd name="T6" fmla="*/ 11 w 89"/>
                <a:gd name="T7" fmla="*/ 89 h 95"/>
                <a:gd name="T8" fmla="*/ 63 w 89"/>
                <a:gd name="T9" fmla="*/ 70 h 95"/>
                <a:gd name="T10" fmla="*/ 63 w 89"/>
                <a:gd name="T11" fmla="*/ 71 h 95"/>
                <a:gd name="T12" fmla="*/ 63 w 89"/>
                <a:gd name="T13" fmla="*/ 70 h 95"/>
                <a:gd name="T14" fmla="*/ 66 w 89"/>
                <a:gd name="T15" fmla="*/ 67 h 95"/>
                <a:gd name="T16" fmla="*/ 66 w 89"/>
                <a:gd name="T17" fmla="*/ 67 h 95"/>
                <a:gd name="T18" fmla="*/ 66 w 89"/>
                <a:gd name="T19" fmla="*/ 67 h 95"/>
                <a:gd name="T20" fmla="*/ 66 w 89"/>
                <a:gd name="T21" fmla="*/ 67 h 95"/>
                <a:gd name="T22" fmla="*/ 66 w 89"/>
                <a:gd name="T23" fmla="*/ 67 h 95"/>
                <a:gd name="T24" fmla="*/ 66 w 89"/>
                <a:gd name="T25" fmla="*/ 67 h 95"/>
                <a:gd name="T26" fmla="*/ 66 w 89"/>
                <a:gd name="T27" fmla="*/ 67 h 95"/>
                <a:gd name="T28" fmla="*/ 66 w 89"/>
                <a:gd name="T29" fmla="*/ 67 h 95"/>
                <a:gd name="T30" fmla="*/ 66 w 89"/>
                <a:gd name="T31" fmla="*/ 67 h 95"/>
                <a:gd name="T32" fmla="*/ 66 w 89"/>
                <a:gd name="T33" fmla="*/ 66 h 95"/>
                <a:gd name="T34" fmla="*/ 66 w 89"/>
                <a:gd name="T35" fmla="*/ 66 h 95"/>
                <a:gd name="T36" fmla="*/ 66 w 89"/>
                <a:gd name="T37" fmla="*/ 66 h 95"/>
                <a:gd name="T38" fmla="*/ 66 w 89"/>
                <a:gd name="T39" fmla="*/ 66 h 95"/>
                <a:gd name="T40" fmla="*/ 66 w 89"/>
                <a:gd name="T41" fmla="*/ 66 h 95"/>
                <a:gd name="T42" fmla="*/ 66 w 89"/>
                <a:gd name="T43" fmla="*/ 66 h 95"/>
                <a:gd name="T44" fmla="*/ 0 w 89"/>
                <a:gd name="T45" fmla="*/ 55 h 95"/>
                <a:gd name="T46" fmla="*/ 5 w 89"/>
                <a:gd name="T47" fmla="*/ 80 h 95"/>
                <a:gd name="T48" fmla="*/ 6 w 89"/>
                <a:gd name="T49" fmla="*/ 80 h 95"/>
                <a:gd name="T50" fmla="*/ 10 w 89"/>
                <a:gd name="T51" fmla="*/ 88 h 95"/>
                <a:gd name="T52" fmla="*/ 10 w 89"/>
                <a:gd name="T53" fmla="*/ 88 h 95"/>
                <a:gd name="T54" fmla="*/ 10 w 89"/>
                <a:gd name="T55" fmla="*/ 88 h 95"/>
                <a:gd name="T56" fmla="*/ 6 w 89"/>
                <a:gd name="T57" fmla="*/ 80 h 95"/>
                <a:gd name="T58" fmla="*/ 5 w 89"/>
                <a:gd name="T59" fmla="*/ 80 h 95"/>
                <a:gd name="T60" fmla="*/ 0 w 89"/>
                <a:gd name="T61" fmla="*/ 55 h 95"/>
                <a:gd name="T62" fmla="*/ 51 w 89"/>
                <a:gd name="T63" fmla="*/ 49 h 95"/>
                <a:gd name="T64" fmla="*/ 26 w 89"/>
                <a:gd name="T65" fmla="*/ 81 h 95"/>
                <a:gd name="T66" fmla="*/ 26 w 89"/>
                <a:gd name="T67" fmla="*/ 81 h 95"/>
                <a:gd name="T68" fmla="*/ 46 w 89"/>
                <a:gd name="T69" fmla="*/ 67 h 95"/>
                <a:gd name="T70" fmla="*/ 51 w 89"/>
                <a:gd name="T71" fmla="*/ 49 h 95"/>
                <a:gd name="T72" fmla="*/ 35 w 89"/>
                <a:gd name="T73" fmla="*/ 49 h 95"/>
                <a:gd name="T74" fmla="*/ 35 w 89"/>
                <a:gd name="T75" fmla="*/ 49 h 95"/>
                <a:gd name="T76" fmla="*/ 35 w 89"/>
                <a:gd name="T77" fmla="*/ 49 h 95"/>
                <a:gd name="T78" fmla="*/ 35 w 89"/>
                <a:gd name="T79" fmla="*/ 49 h 95"/>
                <a:gd name="T80" fmla="*/ 16 w 89"/>
                <a:gd name="T81" fmla="*/ 49 h 95"/>
                <a:gd name="T82" fmla="*/ 16 w 89"/>
                <a:gd name="T83" fmla="*/ 50 h 95"/>
                <a:gd name="T84" fmla="*/ 16 w 89"/>
                <a:gd name="T85" fmla="*/ 55 h 95"/>
                <a:gd name="T86" fmla="*/ 16 w 89"/>
                <a:gd name="T87" fmla="*/ 55 h 95"/>
                <a:gd name="T88" fmla="*/ 16 w 89"/>
                <a:gd name="T89" fmla="*/ 50 h 95"/>
                <a:gd name="T90" fmla="*/ 16 w 89"/>
                <a:gd name="T91" fmla="*/ 49 h 95"/>
                <a:gd name="T92" fmla="*/ 35 w 89"/>
                <a:gd name="T93" fmla="*/ 49 h 95"/>
                <a:gd name="T94" fmla="*/ 35 w 89"/>
                <a:gd name="T95" fmla="*/ 49 h 95"/>
                <a:gd name="T96" fmla="*/ 35 w 89"/>
                <a:gd name="T97" fmla="*/ 49 h 95"/>
                <a:gd name="T98" fmla="*/ 35 w 89"/>
                <a:gd name="T99" fmla="*/ 49 h 95"/>
                <a:gd name="T100" fmla="*/ 35 w 89"/>
                <a:gd name="T101" fmla="*/ 49 h 95"/>
                <a:gd name="T102" fmla="*/ 35 w 89"/>
                <a:gd name="T103" fmla="*/ 49 h 95"/>
                <a:gd name="T104" fmla="*/ 89 w 89"/>
                <a:gd name="T105" fmla="*/ 16 h 95"/>
                <a:gd name="T106" fmla="*/ 66 w 89"/>
                <a:gd name="T107" fmla="*/ 66 h 95"/>
                <a:gd name="T108" fmla="*/ 89 w 89"/>
                <a:gd name="T109" fmla="*/ 16 h 95"/>
                <a:gd name="T110" fmla="*/ 89 w 89"/>
                <a:gd name="T111" fmla="*/ 16 h 95"/>
                <a:gd name="T112" fmla="*/ 36 w 89"/>
                <a:gd name="T113" fmla="*/ 0 h 95"/>
                <a:gd name="T114" fmla="*/ 4 w 89"/>
                <a:gd name="T115" fmla="*/ 18 h 95"/>
                <a:gd name="T116" fmla="*/ 17 w 89"/>
                <a:gd name="T117" fmla="*/ 13 h 95"/>
                <a:gd name="T118" fmla="*/ 35 w 89"/>
                <a:gd name="T119" fmla="*/ 0 h 95"/>
                <a:gd name="T120" fmla="*/ 36 w 89"/>
                <a:gd name="T121" fmla="*/ 0 h 95"/>
                <a:gd name="T122" fmla="*/ 36 w 89"/>
                <a:gd name="T1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 h="95">
                  <a:moveTo>
                    <a:pt x="11" y="89"/>
                  </a:moveTo>
                  <a:cubicBezTo>
                    <a:pt x="13" y="91"/>
                    <a:pt x="16" y="93"/>
                    <a:pt x="18" y="95"/>
                  </a:cubicBezTo>
                  <a:cubicBezTo>
                    <a:pt x="18" y="95"/>
                    <a:pt x="18" y="95"/>
                    <a:pt x="18" y="95"/>
                  </a:cubicBezTo>
                  <a:cubicBezTo>
                    <a:pt x="16" y="93"/>
                    <a:pt x="13" y="91"/>
                    <a:pt x="11" y="89"/>
                  </a:cubicBezTo>
                  <a:moveTo>
                    <a:pt x="63" y="70"/>
                  </a:moveTo>
                  <a:cubicBezTo>
                    <a:pt x="63" y="70"/>
                    <a:pt x="63" y="70"/>
                    <a:pt x="63" y="71"/>
                  </a:cubicBezTo>
                  <a:cubicBezTo>
                    <a:pt x="63" y="70"/>
                    <a:pt x="63" y="70"/>
                    <a:pt x="63" y="70"/>
                  </a:cubicBezTo>
                  <a:moveTo>
                    <a:pt x="66" y="67"/>
                  </a:moveTo>
                  <a:cubicBezTo>
                    <a:pt x="66" y="67"/>
                    <a:pt x="66" y="67"/>
                    <a:pt x="66" y="67"/>
                  </a:cubicBezTo>
                  <a:cubicBezTo>
                    <a:pt x="66" y="67"/>
                    <a:pt x="66" y="67"/>
                    <a:pt x="66" y="67"/>
                  </a:cubicBezTo>
                  <a:moveTo>
                    <a:pt x="66" y="67"/>
                  </a:moveTo>
                  <a:cubicBezTo>
                    <a:pt x="66" y="67"/>
                    <a:pt x="66" y="67"/>
                    <a:pt x="66" y="67"/>
                  </a:cubicBezTo>
                  <a:cubicBezTo>
                    <a:pt x="66" y="67"/>
                    <a:pt x="66" y="67"/>
                    <a:pt x="66" y="67"/>
                  </a:cubicBezTo>
                  <a:moveTo>
                    <a:pt x="66" y="67"/>
                  </a:moveTo>
                  <a:cubicBezTo>
                    <a:pt x="66" y="67"/>
                    <a:pt x="66" y="67"/>
                    <a:pt x="66" y="67"/>
                  </a:cubicBezTo>
                  <a:cubicBezTo>
                    <a:pt x="66" y="67"/>
                    <a:pt x="66" y="67"/>
                    <a:pt x="66" y="67"/>
                  </a:cubicBezTo>
                  <a:moveTo>
                    <a:pt x="66" y="66"/>
                  </a:moveTo>
                  <a:cubicBezTo>
                    <a:pt x="66" y="66"/>
                    <a:pt x="66" y="66"/>
                    <a:pt x="66" y="66"/>
                  </a:cubicBezTo>
                  <a:cubicBezTo>
                    <a:pt x="66" y="66"/>
                    <a:pt x="66" y="66"/>
                    <a:pt x="66" y="66"/>
                  </a:cubicBezTo>
                  <a:moveTo>
                    <a:pt x="66" y="66"/>
                  </a:moveTo>
                  <a:cubicBezTo>
                    <a:pt x="66" y="66"/>
                    <a:pt x="66" y="66"/>
                    <a:pt x="66" y="66"/>
                  </a:cubicBezTo>
                  <a:cubicBezTo>
                    <a:pt x="66" y="66"/>
                    <a:pt x="66" y="66"/>
                    <a:pt x="66" y="66"/>
                  </a:cubicBezTo>
                  <a:moveTo>
                    <a:pt x="0" y="55"/>
                  </a:moveTo>
                  <a:cubicBezTo>
                    <a:pt x="0" y="61"/>
                    <a:pt x="1" y="71"/>
                    <a:pt x="5" y="80"/>
                  </a:cubicBezTo>
                  <a:cubicBezTo>
                    <a:pt x="6" y="80"/>
                    <a:pt x="6" y="80"/>
                    <a:pt x="6" y="80"/>
                  </a:cubicBezTo>
                  <a:cubicBezTo>
                    <a:pt x="7" y="83"/>
                    <a:pt x="8" y="85"/>
                    <a:pt x="10" y="88"/>
                  </a:cubicBezTo>
                  <a:cubicBezTo>
                    <a:pt x="10" y="88"/>
                    <a:pt x="10" y="88"/>
                    <a:pt x="10" y="88"/>
                  </a:cubicBezTo>
                  <a:cubicBezTo>
                    <a:pt x="10" y="88"/>
                    <a:pt x="10" y="88"/>
                    <a:pt x="10" y="88"/>
                  </a:cubicBezTo>
                  <a:cubicBezTo>
                    <a:pt x="8" y="85"/>
                    <a:pt x="7" y="83"/>
                    <a:pt x="6" y="80"/>
                  </a:cubicBezTo>
                  <a:cubicBezTo>
                    <a:pt x="5" y="80"/>
                    <a:pt x="5" y="80"/>
                    <a:pt x="5" y="80"/>
                  </a:cubicBezTo>
                  <a:cubicBezTo>
                    <a:pt x="1" y="71"/>
                    <a:pt x="0" y="61"/>
                    <a:pt x="0" y="55"/>
                  </a:cubicBezTo>
                  <a:moveTo>
                    <a:pt x="51" y="49"/>
                  </a:moveTo>
                  <a:cubicBezTo>
                    <a:pt x="51" y="58"/>
                    <a:pt x="46" y="74"/>
                    <a:pt x="26" y="81"/>
                  </a:cubicBezTo>
                  <a:cubicBezTo>
                    <a:pt x="26" y="81"/>
                    <a:pt x="26" y="81"/>
                    <a:pt x="26" y="81"/>
                  </a:cubicBezTo>
                  <a:cubicBezTo>
                    <a:pt x="36" y="78"/>
                    <a:pt x="42" y="72"/>
                    <a:pt x="46" y="67"/>
                  </a:cubicBezTo>
                  <a:cubicBezTo>
                    <a:pt x="50" y="61"/>
                    <a:pt x="51" y="54"/>
                    <a:pt x="51" y="49"/>
                  </a:cubicBezTo>
                  <a:moveTo>
                    <a:pt x="35" y="49"/>
                  </a:moveTo>
                  <a:cubicBezTo>
                    <a:pt x="35" y="49"/>
                    <a:pt x="35" y="49"/>
                    <a:pt x="35" y="49"/>
                  </a:cubicBezTo>
                  <a:cubicBezTo>
                    <a:pt x="35" y="49"/>
                    <a:pt x="35" y="49"/>
                    <a:pt x="35" y="49"/>
                  </a:cubicBezTo>
                  <a:cubicBezTo>
                    <a:pt x="35" y="49"/>
                    <a:pt x="35" y="49"/>
                    <a:pt x="35" y="49"/>
                  </a:cubicBezTo>
                  <a:moveTo>
                    <a:pt x="16" y="49"/>
                  </a:moveTo>
                  <a:cubicBezTo>
                    <a:pt x="16" y="49"/>
                    <a:pt x="16" y="50"/>
                    <a:pt x="16" y="50"/>
                  </a:cubicBezTo>
                  <a:cubicBezTo>
                    <a:pt x="16" y="50"/>
                    <a:pt x="16" y="52"/>
                    <a:pt x="16" y="55"/>
                  </a:cubicBezTo>
                  <a:cubicBezTo>
                    <a:pt x="16" y="55"/>
                    <a:pt x="16" y="55"/>
                    <a:pt x="16" y="55"/>
                  </a:cubicBezTo>
                  <a:cubicBezTo>
                    <a:pt x="16" y="52"/>
                    <a:pt x="16" y="50"/>
                    <a:pt x="16" y="50"/>
                  </a:cubicBezTo>
                  <a:cubicBezTo>
                    <a:pt x="16" y="50"/>
                    <a:pt x="16" y="49"/>
                    <a:pt x="16" y="49"/>
                  </a:cubicBezTo>
                  <a:moveTo>
                    <a:pt x="35" y="49"/>
                  </a:moveTo>
                  <a:cubicBezTo>
                    <a:pt x="35" y="49"/>
                    <a:pt x="35" y="49"/>
                    <a:pt x="35" y="49"/>
                  </a:cubicBezTo>
                  <a:cubicBezTo>
                    <a:pt x="35" y="49"/>
                    <a:pt x="35" y="49"/>
                    <a:pt x="35" y="49"/>
                  </a:cubicBezTo>
                  <a:cubicBezTo>
                    <a:pt x="35" y="49"/>
                    <a:pt x="35" y="49"/>
                    <a:pt x="35" y="49"/>
                  </a:cubicBezTo>
                  <a:cubicBezTo>
                    <a:pt x="35" y="49"/>
                    <a:pt x="35" y="49"/>
                    <a:pt x="35" y="49"/>
                  </a:cubicBezTo>
                  <a:cubicBezTo>
                    <a:pt x="35" y="49"/>
                    <a:pt x="35" y="49"/>
                    <a:pt x="35" y="49"/>
                  </a:cubicBezTo>
                  <a:moveTo>
                    <a:pt x="89" y="16"/>
                  </a:moveTo>
                  <a:cubicBezTo>
                    <a:pt x="86" y="27"/>
                    <a:pt x="80" y="47"/>
                    <a:pt x="66" y="66"/>
                  </a:cubicBezTo>
                  <a:cubicBezTo>
                    <a:pt x="80" y="47"/>
                    <a:pt x="86" y="27"/>
                    <a:pt x="89" y="16"/>
                  </a:cubicBezTo>
                  <a:cubicBezTo>
                    <a:pt x="89" y="16"/>
                    <a:pt x="89" y="16"/>
                    <a:pt x="89" y="16"/>
                  </a:cubicBezTo>
                  <a:moveTo>
                    <a:pt x="36" y="0"/>
                  </a:moveTo>
                  <a:cubicBezTo>
                    <a:pt x="27" y="8"/>
                    <a:pt x="17" y="15"/>
                    <a:pt x="4" y="18"/>
                  </a:cubicBezTo>
                  <a:cubicBezTo>
                    <a:pt x="9" y="17"/>
                    <a:pt x="13" y="15"/>
                    <a:pt x="17" y="13"/>
                  </a:cubicBezTo>
                  <a:cubicBezTo>
                    <a:pt x="24" y="10"/>
                    <a:pt x="30" y="5"/>
                    <a:pt x="35" y="0"/>
                  </a:cubicBezTo>
                  <a:cubicBezTo>
                    <a:pt x="36" y="0"/>
                    <a:pt x="36" y="0"/>
                    <a:pt x="36" y="0"/>
                  </a:cubicBezTo>
                  <a:cubicBezTo>
                    <a:pt x="36" y="0"/>
                    <a:pt x="36" y="0"/>
                    <a:pt x="36" y="0"/>
                  </a:cubicBezTo>
                </a:path>
              </a:pathLst>
            </a:custGeom>
            <a:solidFill>
              <a:srgbClr val="211A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34">
              <a:extLst>
                <a:ext uri="{FF2B5EF4-FFF2-40B4-BE49-F238E27FC236}">
                  <a16:creationId xmlns:a16="http://schemas.microsoft.com/office/drawing/2014/main" id="{E6D52E30-204B-4250-9F68-24FC4F89B393}"/>
                </a:ext>
              </a:extLst>
            </p:cNvPr>
            <p:cNvSpPr>
              <a:spLocks/>
            </p:cNvSpPr>
            <p:nvPr/>
          </p:nvSpPr>
          <p:spPr bwMode="auto">
            <a:xfrm>
              <a:off x="4370" y="2862"/>
              <a:ext cx="83" cy="97"/>
            </a:xfrm>
            <a:custGeom>
              <a:avLst/>
              <a:gdLst>
                <a:gd name="T0" fmla="*/ 0 w 11"/>
                <a:gd name="T1" fmla="*/ 0 h 13"/>
                <a:gd name="T2" fmla="*/ 0 w 11"/>
                <a:gd name="T3" fmla="*/ 0 h 13"/>
                <a:gd name="T4" fmla="*/ 7 w 11"/>
                <a:gd name="T5" fmla="*/ 13 h 13"/>
                <a:gd name="T6" fmla="*/ 7 w 11"/>
                <a:gd name="T7" fmla="*/ 13 h 13"/>
                <a:gd name="T8" fmla="*/ 11 w 11"/>
                <a:gd name="T9" fmla="*/ 9 h 13"/>
                <a:gd name="T10" fmla="*/ 0 w 11"/>
                <a:gd name="T11" fmla="*/ 0 h 13"/>
              </a:gdLst>
              <a:ahLst/>
              <a:cxnLst>
                <a:cxn ang="0">
                  <a:pos x="T0" y="T1"/>
                </a:cxn>
                <a:cxn ang="0">
                  <a:pos x="T2" y="T3"/>
                </a:cxn>
                <a:cxn ang="0">
                  <a:pos x="T4" y="T5"/>
                </a:cxn>
                <a:cxn ang="0">
                  <a:pos x="T6" y="T7"/>
                </a:cxn>
                <a:cxn ang="0">
                  <a:pos x="T8" y="T9"/>
                </a:cxn>
                <a:cxn ang="0">
                  <a:pos x="T10" y="T11"/>
                </a:cxn>
              </a:cxnLst>
              <a:rect l="0" t="0" r="r" b="b"/>
              <a:pathLst>
                <a:path w="11" h="13">
                  <a:moveTo>
                    <a:pt x="0" y="0"/>
                  </a:moveTo>
                  <a:cubicBezTo>
                    <a:pt x="0" y="0"/>
                    <a:pt x="0" y="0"/>
                    <a:pt x="0" y="0"/>
                  </a:cubicBezTo>
                  <a:cubicBezTo>
                    <a:pt x="2" y="5"/>
                    <a:pt x="4" y="9"/>
                    <a:pt x="7" y="13"/>
                  </a:cubicBezTo>
                  <a:cubicBezTo>
                    <a:pt x="7" y="13"/>
                    <a:pt x="7" y="13"/>
                    <a:pt x="7" y="13"/>
                  </a:cubicBezTo>
                  <a:cubicBezTo>
                    <a:pt x="9" y="12"/>
                    <a:pt x="10" y="10"/>
                    <a:pt x="11" y="9"/>
                  </a:cubicBezTo>
                  <a:cubicBezTo>
                    <a:pt x="7" y="7"/>
                    <a:pt x="3" y="4"/>
                    <a:pt x="0" y="0"/>
                  </a:cubicBezTo>
                </a:path>
              </a:pathLst>
            </a:custGeom>
            <a:solidFill>
              <a:srgbClr val="3DB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35">
              <a:extLst>
                <a:ext uri="{FF2B5EF4-FFF2-40B4-BE49-F238E27FC236}">
                  <a16:creationId xmlns:a16="http://schemas.microsoft.com/office/drawing/2014/main" id="{B6948889-C064-480A-BF67-8D038CA3E075}"/>
                </a:ext>
              </a:extLst>
            </p:cNvPr>
            <p:cNvSpPr>
              <a:spLocks/>
            </p:cNvSpPr>
            <p:nvPr/>
          </p:nvSpPr>
          <p:spPr bwMode="auto">
            <a:xfrm>
              <a:off x="4370" y="2862"/>
              <a:ext cx="83" cy="67"/>
            </a:xfrm>
            <a:custGeom>
              <a:avLst/>
              <a:gdLst>
                <a:gd name="T0" fmla="*/ 0 w 11"/>
                <a:gd name="T1" fmla="*/ 0 h 9"/>
                <a:gd name="T2" fmla="*/ 0 w 11"/>
                <a:gd name="T3" fmla="*/ 0 h 9"/>
                <a:gd name="T4" fmla="*/ 11 w 11"/>
                <a:gd name="T5" fmla="*/ 9 h 9"/>
                <a:gd name="T6" fmla="*/ 11 w 11"/>
                <a:gd name="T7" fmla="*/ 9 h 9"/>
                <a:gd name="T8" fmla="*/ 0 w 11"/>
                <a:gd name="T9" fmla="*/ 0 h 9"/>
              </a:gdLst>
              <a:ahLst/>
              <a:cxnLst>
                <a:cxn ang="0">
                  <a:pos x="T0" y="T1"/>
                </a:cxn>
                <a:cxn ang="0">
                  <a:pos x="T2" y="T3"/>
                </a:cxn>
                <a:cxn ang="0">
                  <a:pos x="T4" y="T5"/>
                </a:cxn>
                <a:cxn ang="0">
                  <a:pos x="T6" y="T7"/>
                </a:cxn>
                <a:cxn ang="0">
                  <a:pos x="T8" y="T9"/>
                </a:cxn>
              </a:cxnLst>
              <a:rect l="0" t="0" r="r" b="b"/>
              <a:pathLst>
                <a:path w="11" h="9">
                  <a:moveTo>
                    <a:pt x="0" y="0"/>
                  </a:moveTo>
                  <a:cubicBezTo>
                    <a:pt x="0" y="0"/>
                    <a:pt x="0" y="0"/>
                    <a:pt x="0" y="0"/>
                  </a:cubicBezTo>
                  <a:cubicBezTo>
                    <a:pt x="3" y="4"/>
                    <a:pt x="7" y="7"/>
                    <a:pt x="11" y="9"/>
                  </a:cubicBezTo>
                  <a:cubicBezTo>
                    <a:pt x="11" y="9"/>
                    <a:pt x="11" y="9"/>
                    <a:pt x="11" y="9"/>
                  </a:cubicBezTo>
                  <a:cubicBezTo>
                    <a:pt x="7" y="7"/>
                    <a:pt x="3" y="4"/>
                    <a:pt x="0" y="0"/>
                  </a:cubicBezTo>
                </a:path>
              </a:pathLst>
            </a:custGeom>
            <a:solidFill>
              <a:srgbClr val="0081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36">
              <a:extLst>
                <a:ext uri="{FF2B5EF4-FFF2-40B4-BE49-F238E27FC236}">
                  <a16:creationId xmlns:a16="http://schemas.microsoft.com/office/drawing/2014/main" id="{AD971E0A-7009-4C93-BFB1-3AC95ABF6E7B}"/>
                </a:ext>
              </a:extLst>
            </p:cNvPr>
            <p:cNvSpPr>
              <a:spLocks/>
            </p:cNvSpPr>
            <p:nvPr/>
          </p:nvSpPr>
          <p:spPr bwMode="auto">
            <a:xfrm>
              <a:off x="4370" y="286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81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37">
              <a:extLst>
                <a:ext uri="{FF2B5EF4-FFF2-40B4-BE49-F238E27FC236}">
                  <a16:creationId xmlns:a16="http://schemas.microsoft.com/office/drawing/2014/main" id="{01A1D4A0-D4A1-4F97-9CBC-889013EC0890}"/>
                </a:ext>
              </a:extLst>
            </p:cNvPr>
            <p:cNvSpPr>
              <a:spLocks/>
            </p:cNvSpPr>
            <p:nvPr/>
          </p:nvSpPr>
          <p:spPr bwMode="auto">
            <a:xfrm>
              <a:off x="4656" y="2561"/>
              <a:ext cx="173" cy="323"/>
            </a:xfrm>
            <a:custGeom>
              <a:avLst/>
              <a:gdLst>
                <a:gd name="T0" fmla="*/ 19 w 23"/>
                <a:gd name="T1" fmla="*/ 0 h 43"/>
                <a:gd name="T2" fmla="*/ 14 w 23"/>
                <a:gd name="T3" fmla="*/ 12 h 43"/>
                <a:gd name="T4" fmla="*/ 0 w 23"/>
                <a:gd name="T5" fmla="*/ 40 h 43"/>
                <a:gd name="T6" fmla="*/ 0 w 23"/>
                <a:gd name="T7" fmla="*/ 40 h 43"/>
                <a:gd name="T8" fmla="*/ 0 w 23"/>
                <a:gd name="T9" fmla="*/ 40 h 43"/>
                <a:gd name="T10" fmla="*/ 1 w 23"/>
                <a:gd name="T11" fmla="*/ 41 h 43"/>
                <a:gd name="T12" fmla="*/ 10 w 23"/>
                <a:gd name="T13" fmla="*/ 43 h 43"/>
                <a:gd name="T14" fmla="*/ 10 w 23"/>
                <a:gd name="T15" fmla="*/ 38 h 43"/>
                <a:gd name="T16" fmla="*/ 10 w 23"/>
                <a:gd name="T17" fmla="*/ 38 h 43"/>
                <a:gd name="T18" fmla="*/ 10 w 23"/>
                <a:gd name="T19" fmla="*/ 38 h 43"/>
                <a:gd name="T20" fmla="*/ 10 w 23"/>
                <a:gd name="T21" fmla="*/ 38 h 43"/>
                <a:gd name="T22" fmla="*/ 10 w 23"/>
                <a:gd name="T23" fmla="*/ 38 h 43"/>
                <a:gd name="T24" fmla="*/ 10 w 23"/>
                <a:gd name="T25" fmla="*/ 38 h 43"/>
                <a:gd name="T26" fmla="*/ 10 w 23"/>
                <a:gd name="T27" fmla="*/ 38 h 43"/>
                <a:gd name="T28" fmla="*/ 10 w 23"/>
                <a:gd name="T29" fmla="*/ 37 h 43"/>
                <a:gd name="T30" fmla="*/ 10 w 23"/>
                <a:gd name="T31" fmla="*/ 37 h 43"/>
                <a:gd name="T32" fmla="*/ 10 w 23"/>
                <a:gd name="T33" fmla="*/ 37 h 43"/>
                <a:gd name="T34" fmla="*/ 10 w 23"/>
                <a:gd name="T35" fmla="*/ 37 h 43"/>
                <a:gd name="T36" fmla="*/ 10 w 23"/>
                <a:gd name="T37" fmla="*/ 37 h 43"/>
                <a:gd name="T38" fmla="*/ 10 w 23"/>
                <a:gd name="T39" fmla="*/ 37 h 43"/>
                <a:gd name="T40" fmla="*/ 10 w 23"/>
                <a:gd name="T41" fmla="*/ 37 h 43"/>
                <a:gd name="T42" fmla="*/ 10 w 23"/>
                <a:gd name="T43" fmla="*/ 37 h 43"/>
                <a:gd name="T44" fmla="*/ 10 w 23"/>
                <a:gd name="T45" fmla="*/ 37 h 43"/>
                <a:gd name="T46" fmla="*/ 10 w 23"/>
                <a:gd name="T47" fmla="*/ 37 h 43"/>
                <a:gd name="T48" fmla="*/ 10 w 23"/>
                <a:gd name="T49" fmla="*/ 37 h 43"/>
                <a:gd name="T50" fmla="*/ 10 w 23"/>
                <a:gd name="T51" fmla="*/ 37 h 43"/>
                <a:gd name="T52" fmla="*/ 10 w 23"/>
                <a:gd name="T53" fmla="*/ 37 h 43"/>
                <a:gd name="T54" fmla="*/ 10 w 23"/>
                <a:gd name="T55" fmla="*/ 37 h 43"/>
                <a:gd name="T56" fmla="*/ 10 w 23"/>
                <a:gd name="T57" fmla="*/ 37 h 43"/>
                <a:gd name="T58" fmla="*/ 10 w 23"/>
                <a:gd name="T59" fmla="*/ 37 h 43"/>
                <a:gd name="T60" fmla="*/ 10 w 23"/>
                <a:gd name="T61" fmla="*/ 37 h 43"/>
                <a:gd name="T62" fmla="*/ 10 w 23"/>
                <a:gd name="T63" fmla="*/ 37 h 43"/>
                <a:gd name="T64" fmla="*/ 10 w 23"/>
                <a:gd name="T65" fmla="*/ 37 h 43"/>
                <a:gd name="T66" fmla="*/ 10 w 23"/>
                <a:gd name="T67" fmla="*/ 37 h 43"/>
                <a:gd name="T68" fmla="*/ 10 w 23"/>
                <a:gd name="T69" fmla="*/ 36 h 43"/>
                <a:gd name="T70" fmla="*/ 10 w 23"/>
                <a:gd name="T71" fmla="*/ 36 h 43"/>
                <a:gd name="T72" fmla="*/ 10 w 23"/>
                <a:gd name="T73" fmla="*/ 36 h 43"/>
                <a:gd name="T74" fmla="*/ 10 w 23"/>
                <a:gd name="T75" fmla="*/ 36 h 43"/>
                <a:gd name="T76" fmla="*/ 10 w 23"/>
                <a:gd name="T77" fmla="*/ 36 h 43"/>
                <a:gd name="T78" fmla="*/ 10 w 23"/>
                <a:gd name="T79" fmla="*/ 36 h 43"/>
                <a:gd name="T80" fmla="*/ 10 w 23"/>
                <a:gd name="T81" fmla="*/ 36 h 43"/>
                <a:gd name="T82" fmla="*/ 10 w 23"/>
                <a:gd name="T83" fmla="*/ 36 h 43"/>
                <a:gd name="T84" fmla="*/ 10 w 23"/>
                <a:gd name="T85" fmla="*/ 36 h 43"/>
                <a:gd name="T86" fmla="*/ 10 w 23"/>
                <a:gd name="T87" fmla="*/ 36 h 43"/>
                <a:gd name="T88" fmla="*/ 10 w 23"/>
                <a:gd name="T89" fmla="*/ 36 h 43"/>
                <a:gd name="T90" fmla="*/ 23 w 23"/>
                <a:gd name="T91" fmla="*/ 12 h 43"/>
                <a:gd name="T92" fmla="*/ 19 w 23"/>
                <a:gd name="T9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43">
                  <a:moveTo>
                    <a:pt x="19" y="0"/>
                  </a:moveTo>
                  <a:cubicBezTo>
                    <a:pt x="18" y="3"/>
                    <a:pt x="16" y="8"/>
                    <a:pt x="14" y="12"/>
                  </a:cubicBezTo>
                  <a:cubicBezTo>
                    <a:pt x="11" y="21"/>
                    <a:pt x="6" y="31"/>
                    <a:pt x="0" y="40"/>
                  </a:cubicBezTo>
                  <a:cubicBezTo>
                    <a:pt x="0" y="40"/>
                    <a:pt x="0" y="40"/>
                    <a:pt x="0" y="40"/>
                  </a:cubicBezTo>
                  <a:cubicBezTo>
                    <a:pt x="0" y="40"/>
                    <a:pt x="0" y="40"/>
                    <a:pt x="0" y="40"/>
                  </a:cubicBezTo>
                  <a:cubicBezTo>
                    <a:pt x="0" y="41"/>
                    <a:pt x="1" y="41"/>
                    <a:pt x="1" y="41"/>
                  </a:cubicBezTo>
                  <a:cubicBezTo>
                    <a:pt x="4" y="42"/>
                    <a:pt x="7" y="43"/>
                    <a:pt x="10" y="43"/>
                  </a:cubicBezTo>
                  <a:cubicBezTo>
                    <a:pt x="10" y="41"/>
                    <a:pt x="10" y="39"/>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6"/>
                    <a:pt x="10" y="36"/>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0" y="36"/>
                    <a:pt x="10" y="36"/>
                  </a:cubicBezTo>
                  <a:cubicBezTo>
                    <a:pt x="10" y="26"/>
                    <a:pt x="16" y="17"/>
                    <a:pt x="23" y="12"/>
                  </a:cubicBezTo>
                  <a:cubicBezTo>
                    <a:pt x="23" y="8"/>
                    <a:pt x="21" y="3"/>
                    <a:pt x="19" y="0"/>
                  </a:cubicBezTo>
                </a:path>
              </a:pathLst>
            </a:custGeom>
            <a:solidFill>
              <a:srgbClr val="0073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38">
              <a:extLst>
                <a:ext uri="{FF2B5EF4-FFF2-40B4-BE49-F238E27FC236}">
                  <a16:creationId xmlns:a16="http://schemas.microsoft.com/office/drawing/2014/main" id="{D8B655A5-48B5-4414-804F-79332C6F9E9B}"/>
                </a:ext>
              </a:extLst>
            </p:cNvPr>
            <p:cNvSpPr>
              <a:spLocks noEditPoints="1"/>
            </p:cNvSpPr>
            <p:nvPr/>
          </p:nvSpPr>
          <p:spPr bwMode="auto">
            <a:xfrm>
              <a:off x="4731" y="2651"/>
              <a:ext cx="98" cy="233"/>
            </a:xfrm>
            <a:custGeom>
              <a:avLst/>
              <a:gdLst>
                <a:gd name="T0" fmla="*/ 0 w 13"/>
                <a:gd name="T1" fmla="*/ 26 h 31"/>
                <a:gd name="T2" fmla="*/ 0 w 13"/>
                <a:gd name="T3" fmla="*/ 26 h 31"/>
                <a:gd name="T4" fmla="*/ 0 w 13"/>
                <a:gd name="T5" fmla="*/ 31 h 31"/>
                <a:gd name="T6" fmla="*/ 0 w 13"/>
                <a:gd name="T7" fmla="*/ 31 h 31"/>
                <a:gd name="T8" fmla="*/ 0 w 13"/>
                <a:gd name="T9" fmla="*/ 26 h 31"/>
                <a:gd name="T10" fmla="*/ 0 w 13"/>
                <a:gd name="T11" fmla="*/ 26 h 31"/>
                <a:gd name="T12" fmla="*/ 0 w 13"/>
                <a:gd name="T13" fmla="*/ 26 h 31"/>
                <a:gd name="T14" fmla="*/ 0 w 13"/>
                <a:gd name="T15" fmla="*/ 26 h 31"/>
                <a:gd name="T16" fmla="*/ 0 w 13"/>
                <a:gd name="T17" fmla="*/ 25 h 31"/>
                <a:gd name="T18" fmla="*/ 0 w 13"/>
                <a:gd name="T19" fmla="*/ 25 h 31"/>
                <a:gd name="T20" fmla="*/ 0 w 13"/>
                <a:gd name="T21" fmla="*/ 25 h 31"/>
                <a:gd name="T22" fmla="*/ 0 w 13"/>
                <a:gd name="T23" fmla="*/ 25 h 31"/>
                <a:gd name="T24" fmla="*/ 0 w 13"/>
                <a:gd name="T25" fmla="*/ 25 h 31"/>
                <a:gd name="T26" fmla="*/ 0 w 13"/>
                <a:gd name="T27" fmla="*/ 25 h 31"/>
                <a:gd name="T28" fmla="*/ 0 w 13"/>
                <a:gd name="T29" fmla="*/ 25 h 31"/>
                <a:gd name="T30" fmla="*/ 0 w 13"/>
                <a:gd name="T31" fmla="*/ 25 h 31"/>
                <a:gd name="T32" fmla="*/ 0 w 13"/>
                <a:gd name="T33" fmla="*/ 25 h 31"/>
                <a:gd name="T34" fmla="*/ 0 w 13"/>
                <a:gd name="T35" fmla="*/ 25 h 31"/>
                <a:gd name="T36" fmla="*/ 0 w 13"/>
                <a:gd name="T37" fmla="*/ 25 h 31"/>
                <a:gd name="T38" fmla="*/ 0 w 13"/>
                <a:gd name="T39" fmla="*/ 25 h 31"/>
                <a:gd name="T40" fmla="*/ 0 w 13"/>
                <a:gd name="T41" fmla="*/ 25 h 31"/>
                <a:gd name="T42" fmla="*/ 0 w 13"/>
                <a:gd name="T43" fmla="*/ 25 h 31"/>
                <a:gd name="T44" fmla="*/ 0 w 13"/>
                <a:gd name="T45" fmla="*/ 25 h 31"/>
                <a:gd name="T46" fmla="*/ 0 w 13"/>
                <a:gd name="T47" fmla="*/ 25 h 31"/>
                <a:gd name="T48" fmla="*/ 0 w 13"/>
                <a:gd name="T49" fmla="*/ 25 h 31"/>
                <a:gd name="T50" fmla="*/ 0 w 13"/>
                <a:gd name="T51" fmla="*/ 25 h 31"/>
                <a:gd name="T52" fmla="*/ 0 w 13"/>
                <a:gd name="T53" fmla="*/ 25 h 31"/>
                <a:gd name="T54" fmla="*/ 0 w 13"/>
                <a:gd name="T55" fmla="*/ 25 h 31"/>
                <a:gd name="T56" fmla="*/ 0 w 13"/>
                <a:gd name="T57" fmla="*/ 25 h 31"/>
                <a:gd name="T58" fmla="*/ 0 w 13"/>
                <a:gd name="T59" fmla="*/ 25 h 31"/>
                <a:gd name="T60" fmla="*/ 0 w 13"/>
                <a:gd name="T61" fmla="*/ 25 h 31"/>
                <a:gd name="T62" fmla="*/ 0 w 13"/>
                <a:gd name="T63" fmla="*/ 25 h 31"/>
                <a:gd name="T64" fmla="*/ 0 w 13"/>
                <a:gd name="T65" fmla="*/ 25 h 31"/>
                <a:gd name="T66" fmla="*/ 0 w 13"/>
                <a:gd name="T67" fmla="*/ 25 h 31"/>
                <a:gd name="T68" fmla="*/ 0 w 13"/>
                <a:gd name="T69" fmla="*/ 25 h 31"/>
                <a:gd name="T70" fmla="*/ 0 w 13"/>
                <a:gd name="T71" fmla="*/ 25 h 31"/>
                <a:gd name="T72" fmla="*/ 0 w 13"/>
                <a:gd name="T73" fmla="*/ 25 h 31"/>
                <a:gd name="T74" fmla="*/ 0 w 13"/>
                <a:gd name="T75" fmla="*/ 25 h 31"/>
                <a:gd name="T76" fmla="*/ 0 w 13"/>
                <a:gd name="T77" fmla="*/ 24 h 31"/>
                <a:gd name="T78" fmla="*/ 0 w 13"/>
                <a:gd name="T79" fmla="*/ 24 h 31"/>
                <a:gd name="T80" fmla="*/ 0 w 13"/>
                <a:gd name="T81" fmla="*/ 24 h 31"/>
                <a:gd name="T82" fmla="*/ 0 w 13"/>
                <a:gd name="T83" fmla="*/ 24 h 31"/>
                <a:gd name="T84" fmla="*/ 0 w 13"/>
                <a:gd name="T85" fmla="*/ 24 h 31"/>
                <a:gd name="T86" fmla="*/ 0 w 13"/>
                <a:gd name="T87" fmla="*/ 24 h 31"/>
                <a:gd name="T88" fmla="*/ 0 w 13"/>
                <a:gd name="T89" fmla="*/ 24 h 31"/>
                <a:gd name="T90" fmla="*/ 0 w 13"/>
                <a:gd name="T91" fmla="*/ 24 h 31"/>
                <a:gd name="T92" fmla="*/ 0 w 13"/>
                <a:gd name="T93" fmla="*/ 24 h 31"/>
                <a:gd name="T94" fmla="*/ 0 w 13"/>
                <a:gd name="T95" fmla="*/ 24 h 31"/>
                <a:gd name="T96" fmla="*/ 0 w 13"/>
                <a:gd name="T97" fmla="*/ 24 h 31"/>
                <a:gd name="T98" fmla="*/ 0 w 13"/>
                <a:gd name="T99" fmla="*/ 24 h 31"/>
                <a:gd name="T100" fmla="*/ 0 w 13"/>
                <a:gd name="T101" fmla="*/ 24 h 31"/>
                <a:gd name="T102" fmla="*/ 0 w 13"/>
                <a:gd name="T103" fmla="*/ 24 h 31"/>
                <a:gd name="T104" fmla="*/ 0 w 13"/>
                <a:gd name="T105" fmla="*/ 24 h 31"/>
                <a:gd name="T106" fmla="*/ 13 w 13"/>
                <a:gd name="T107" fmla="*/ 0 h 31"/>
                <a:gd name="T108" fmla="*/ 0 w 13"/>
                <a:gd name="T109" fmla="*/ 24 h 31"/>
                <a:gd name="T110" fmla="*/ 13 w 13"/>
                <a:gd name="T111" fmla="*/ 0 h 31"/>
                <a:gd name="T112" fmla="*/ 13 w 13"/>
                <a:gd name="T11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 h="31">
                  <a:moveTo>
                    <a:pt x="0" y="26"/>
                  </a:moveTo>
                  <a:cubicBezTo>
                    <a:pt x="0" y="26"/>
                    <a:pt x="0" y="26"/>
                    <a:pt x="0" y="26"/>
                  </a:cubicBezTo>
                  <a:cubicBezTo>
                    <a:pt x="0" y="27"/>
                    <a:pt x="0" y="29"/>
                    <a:pt x="0" y="31"/>
                  </a:cubicBezTo>
                  <a:cubicBezTo>
                    <a:pt x="0" y="31"/>
                    <a:pt x="0" y="31"/>
                    <a:pt x="0" y="31"/>
                  </a:cubicBezTo>
                  <a:cubicBezTo>
                    <a:pt x="0" y="29"/>
                    <a:pt x="0" y="27"/>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13" y="0"/>
                  </a:moveTo>
                  <a:cubicBezTo>
                    <a:pt x="6" y="5"/>
                    <a:pt x="0" y="14"/>
                    <a:pt x="0" y="24"/>
                  </a:cubicBezTo>
                  <a:cubicBezTo>
                    <a:pt x="0" y="14"/>
                    <a:pt x="6" y="5"/>
                    <a:pt x="13" y="0"/>
                  </a:cubicBezTo>
                  <a:cubicBezTo>
                    <a:pt x="13" y="0"/>
                    <a:pt x="13" y="0"/>
                    <a:pt x="13" y="0"/>
                  </a:cubicBezTo>
                </a:path>
              </a:pathLst>
            </a:custGeom>
            <a:solidFill>
              <a:srgbClr val="2D9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39">
              <a:extLst>
                <a:ext uri="{FF2B5EF4-FFF2-40B4-BE49-F238E27FC236}">
                  <a16:creationId xmlns:a16="http://schemas.microsoft.com/office/drawing/2014/main" id="{86CBDA1C-2EF5-4BB9-9B25-EF92D9023A57}"/>
                </a:ext>
              </a:extLst>
            </p:cNvPr>
            <p:cNvSpPr>
              <a:spLocks noEditPoints="1"/>
            </p:cNvSpPr>
            <p:nvPr/>
          </p:nvSpPr>
          <p:spPr bwMode="auto">
            <a:xfrm>
              <a:off x="4656" y="2561"/>
              <a:ext cx="143" cy="308"/>
            </a:xfrm>
            <a:custGeom>
              <a:avLst/>
              <a:gdLst>
                <a:gd name="T0" fmla="*/ 0 w 19"/>
                <a:gd name="T1" fmla="*/ 40 h 41"/>
                <a:gd name="T2" fmla="*/ 1 w 19"/>
                <a:gd name="T3" fmla="*/ 41 h 41"/>
                <a:gd name="T4" fmla="*/ 0 w 19"/>
                <a:gd name="T5" fmla="*/ 40 h 41"/>
                <a:gd name="T6" fmla="*/ 0 w 19"/>
                <a:gd name="T7" fmla="*/ 40 h 41"/>
                <a:gd name="T8" fmla="*/ 0 w 19"/>
                <a:gd name="T9" fmla="*/ 40 h 41"/>
                <a:gd name="T10" fmla="*/ 0 w 19"/>
                <a:gd name="T11" fmla="*/ 40 h 41"/>
                <a:gd name="T12" fmla="*/ 0 w 19"/>
                <a:gd name="T13" fmla="*/ 40 h 41"/>
                <a:gd name="T14" fmla="*/ 19 w 19"/>
                <a:gd name="T15" fmla="*/ 0 h 41"/>
                <a:gd name="T16" fmla="*/ 14 w 19"/>
                <a:gd name="T17" fmla="*/ 12 h 41"/>
                <a:gd name="T18" fmla="*/ 19 w 19"/>
                <a:gd name="T19" fmla="*/ 0 h 41"/>
                <a:gd name="T20" fmla="*/ 19 w 19"/>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1">
                  <a:moveTo>
                    <a:pt x="0" y="40"/>
                  </a:moveTo>
                  <a:cubicBezTo>
                    <a:pt x="0" y="41"/>
                    <a:pt x="1" y="41"/>
                    <a:pt x="1" y="41"/>
                  </a:cubicBezTo>
                  <a:cubicBezTo>
                    <a:pt x="1" y="41"/>
                    <a:pt x="0" y="41"/>
                    <a:pt x="0" y="40"/>
                  </a:cubicBezTo>
                  <a:moveTo>
                    <a:pt x="0" y="40"/>
                  </a:moveTo>
                  <a:cubicBezTo>
                    <a:pt x="0" y="40"/>
                    <a:pt x="0" y="40"/>
                    <a:pt x="0" y="40"/>
                  </a:cubicBezTo>
                  <a:cubicBezTo>
                    <a:pt x="0" y="40"/>
                    <a:pt x="0" y="40"/>
                    <a:pt x="0" y="40"/>
                  </a:cubicBezTo>
                  <a:cubicBezTo>
                    <a:pt x="0" y="40"/>
                    <a:pt x="0" y="40"/>
                    <a:pt x="0" y="40"/>
                  </a:cubicBezTo>
                  <a:moveTo>
                    <a:pt x="19" y="0"/>
                  </a:moveTo>
                  <a:cubicBezTo>
                    <a:pt x="18" y="3"/>
                    <a:pt x="16" y="8"/>
                    <a:pt x="14" y="12"/>
                  </a:cubicBezTo>
                  <a:cubicBezTo>
                    <a:pt x="16" y="8"/>
                    <a:pt x="18" y="3"/>
                    <a:pt x="19" y="0"/>
                  </a:cubicBezTo>
                  <a:cubicBezTo>
                    <a:pt x="19" y="0"/>
                    <a:pt x="19" y="0"/>
                    <a:pt x="19" y="0"/>
                  </a:cubicBezTo>
                </a:path>
              </a:pathLst>
            </a:custGeom>
            <a:solidFill>
              <a:srgbClr val="211A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40">
              <a:extLst>
                <a:ext uri="{FF2B5EF4-FFF2-40B4-BE49-F238E27FC236}">
                  <a16:creationId xmlns:a16="http://schemas.microsoft.com/office/drawing/2014/main" id="{D358E35B-D10A-47D1-8BBE-DABB5C3E0A6F}"/>
                </a:ext>
              </a:extLst>
            </p:cNvPr>
            <p:cNvSpPr>
              <a:spLocks noEditPoints="1"/>
            </p:cNvSpPr>
            <p:nvPr/>
          </p:nvSpPr>
          <p:spPr bwMode="auto">
            <a:xfrm>
              <a:off x="4686" y="2110"/>
              <a:ext cx="511" cy="970"/>
            </a:xfrm>
            <a:custGeom>
              <a:avLst/>
              <a:gdLst>
                <a:gd name="T0" fmla="*/ 0 w 68"/>
                <a:gd name="T1" fmla="*/ 129 h 129"/>
                <a:gd name="T2" fmla="*/ 37 w 68"/>
                <a:gd name="T3" fmla="*/ 129 h 129"/>
                <a:gd name="T4" fmla="*/ 37 w 68"/>
                <a:gd name="T5" fmla="*/ 129 h 129"/>
                <a:gd name="T6" fmla="*/ 0 w 68"/>
                <a:gd name="T7" fmla="*/ 129 h 129"/>
                <a:gd name="T8" fmla="*/ 0 w 68"/>
                <a:gd name="T9" fmla="*/ 129 h 129"/>
                <a:gd name="T10" fmla="*/ 0 w 68"/>
                <a:gd name="T11" fmla="*/ 129 h 129"/>
                <a:gd name="T12" fmla="*/ 0 w 68"/>
                <a:gd name="T13" fmla="*/ 129 h 129"/>
                <a:gd name="T14" fmla="*/ 37 w 68"/>
                <a:gd name="T15" fmla="*/ 129 h 129"/>
                <a:gd name="T16" fmla="*/ 37 w 68"/>
                <a:gd name="T17" fmla="*/ 129 h 129"/>
                <a:gd name="T18" fmla="*/ 37 w 68"/>
                <a:gd name="T19" fmla="*/ 129 h 129"/>
                <a:gd name="T20" fmla="*/ 37 w 68"/>
                <a:gd name="T21" fmla="*/ 129 h 129"/>
                <a:gd name="T22" fmla="*/ 37 w 68"/>
                <a:gd name="T23" fmla="*/ 129 h 129"/>
                <a:gd name="T24" fmla="*/ 68 w 68"/>
                <a:gd name="T25" fmla="*/ 98 h 129"/>
                <a:gd name="T26" fmla="*/ 68 w 68"/>
                <a:gd name="T27" fmla="*/ 98 h 129"/>
                <a:gd name="T28" fmla="*/ 68 w 68"/>
                <a:gd name="T29" fmla="*/ 98 h 129"/>
                <a:gd name="T30" fmla="*/ 68 w 68"/>
                <a:gd name="T31" fmla="*/ 97 h 129"/>
                <a:gd name="T32" fmla="*/ 68 w 68"/>
                <a:gd name="T33" fmla="*/ 97 h 129"/>
                <a:gd name="T34" fmla="*/ 68 w 68"/>
                <a:gd name="T35" fmla="*/ 97 h 129"/>
                <a:gd name="T36" fmla="*/ 68 w 68"/>
                <a:gd name="T37" fmla="*/ 97 h 129"/>
                <a:gd name="T38" fmla="*/ 68 w 68"/>
                <a:gd name="T39" fmla="*/ 97 h 129"/>
                <a:gd name="T40" fmla="*/ 68 w 68"/>
                <a:gd name="T41" fmla="*/ 97 h 129"/>
                <a:gd name="T42" fmla="*/ 68 w 68"/>
                <a:gd name="T43" fmla="*/ 97 h 129"/>
                <a:gd name="T44" fmla="*/ 68 w 68"/>
                <a:gd name="T45" fmla="*/ 97 h 129"/>
                <a:gd name="T46" fmla="*/ 68 w 68"/>
                <a:gd name="T47" fmla="*/ 97 h 129"/>
                <a:gd name="T48" fmla="*/ 68 w 68"/>
                <a:gd name="T49" fmla="*/ 97 h 129"/>
                <a:gd name="T50" fmla="*/ 68 w 68"/>
                <a:gd name="T51" fmla="*/ 97 h 129"/>
                <a:gd name="T52" fmla="*/ 68 w 68"/>
                <a:gd name="T53" fmla="*/ 97 h 129"/>
                <a:gd name="T54" fmla="*/ 68 w 68"/>
                <a:gd name="T55" fmla="*/ 97 h 129"/>
                <a:gd name="T56" fmla="*/ 68 w 68"/>
                <a:gd name="T57" fmla="*/ 97 h 129"/>
                <a:gd name="T58" fmla="*/ 68 w 68"/>
                <a:gd name="T59" fmla="*/ 97 h 129"/>
                <a:gd name="T60" fmla="*/ 68 w 68"/>
                <a:gd name="T61" fmla="*/ 96 h 129"/>
                <a:gd name="T62" fmla="*/ 68 w 68"/>
                <a:gd name="T63" fmla="*/ 96 h 129"/>
                <a:gd name="T64" fmla="*/ 68 w 68"/>
                <a:gd name="T65" fmla="*/ 96 h 129"/>
                <a:gd name="T66" fmla="*/ 68 w 68"/>
                <a:gd name="T67" fmla="*/ 96 h 129"/>
                <a:gd name="T68" fmla="*/ 68 w 68"/>
                <a:gd name="T69" fmla="*/ 96 h 129"/>
                <a:gd name="T70" fmla="*/ 51 w 68"/>
                <a:gd name="T71" fmla="*/ 1 h 129"/>
                <a:gd name="T72" fmla="*/ 51 w 68"/>
                <a:gd name="T73" fmla="*/ 1 h 129"/>
                <a:gd name="T74" fmla="*/ 51 w 68"/>
                <a:gd name="T75" fmla="*/ 1 h 129"/>
                <a:gd name="T76" fmla="*/ 51 w 68"/>
                <a:gd name="T77" fmla="*/ 1 h 129"/>
                <a:gd name="T78" fmla="*/ 51 w 68"/>
                <a:gd name="T79" fmla="*/ 1 h 129"/>
                <a:gd name="T80" fmla="*/ 51 w 68"/>
                <a:gd name="T81" fmla="*/ 1 h 129"/>
                <a:gd name="T82" fmla="*/ 51 w 68"/>
                <a:gd name="T83" fmla="*/ 1 h 129"/>
                <a:gd name="T84" fmla="*/ 51 w 68"/>
                <a:gd name="T85" fmla="*/ 1 h 129"/>
                <a:gd name="T86" fmla="*/ 51 w 68"/>
                <a:gd name="T87" fmla="*/ 1 h 129"/>
                <a:gd name="T88" fmla="*/ 51 w 68"/>
                <a:gd name="T89" fmla="*/ 1 h 129"/>
                <a:gd name="T90" fmla="*/ 51 w 68"/>
                <a:gd name="T91" fmla="*/ 1 h 129"/>
                <a:gd name="T92" fmla="*/ 51 w 68"/>
                <a:gd name="T93" fmla="*/ 1 h 129"/>
                <a:gd name="T94" fmla="*/ 51 w 68"/>
                <a:gd name="T95" fmla="*/ 0 h 129"/>
                <a:gd name="T96" fmla="*/ 51 w 68"/>
                <a:gd name="T97" fmla="*/ 0 h 129"/>
                <a:gd name="T98" fmla="*/ 51 w 68"/>
                <a:gd name="T99"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 h="129">
                  <a:moveTo>
                    <a:pt x="0" y="129"/>
                  </a:moveTo>
                  <a:cubicBezTo>
                    <a:pt x="0" y="129"/>
                    <a:pt x="0" y="129"/>
                    <a:pt x="0" y="129"/>
                  </a:cubicBezTo>
                  <a:cubicBezTo>
                    <a:pt x="0" y="129"/>
                    <a:pt x="0" y="129"/>
                    <a:pt x="0" y="129"/>
                  </a:cubicBezTo>
                  <a:moveTo>
                    <a:pt x="37" y="129"/>
                  </a:moveTo>
                  <a:cubicBezTo>
                    <a:pt x="37" y="129"/>
                    <a:pt x="37" y="129"/>
                    <a:pt x="37" y="129"/>
                  </a:cubicBezTo>
                  <a:cubicBezTo>
                    <a:pt x="37" y="129"/>
                    <a:pt x="37" y="129"/>
                    <a:pt x="37" y="129"/>
                  </a:cubicBezTo>
                  <a:moveTo>
                    <a:pt x="0" y="129"/>
                  </a:moveTo>
                  <a:cubicBezTo>
                    <a:pt x="0" y="129"/>
                    <a:pt x="0" y="129"/>
                    <a:pt x="0" y="129"/>
                  </a:cubicBezTo>
                  <a:cubicBezTo>
                    <a:pt x="0" y="129"/>
                    <a:pt x="0" y="129"/>
                    <a:pt x="0" y="129"/>
                  </a:cubicBezTo>
                  <a:moveTo>
                    <a:pt x="0" y="129"/>
                  </a:moveTo>
                  <a:cubicBezTo>
                    <a:pt x="0" y="129"/>
                    <a:pt x="0" y="129"/>
                    <a:pt x="0" y="129"/>
                  </a:cubicBezTo>
                  <a:cubicBezTo>
                    <a:pt x="0" y="129"/>
                    <a:pt x="0" y="129"/>
                    <a:pt x="0" y="129"/>
                  </a:cubicBezTo>
                  <a:moveTo>
                    <a:pt x="0" y="129"/>
                  </a:moveTo>
                  <a:cubicBezTo>
                    <a:pt x="0" y="129"/>
                    <a:pt x="0" y="129"/>
                    <a:pt x="0" y="129"/>
                  </a:cubicBezTo>
                  <a:cubicBezTo>
                    <a:pt x="0" y="129"/>
                    <a:pt x="0" y="129"/>
                    <a:pt x="0" y="129"/>
                  </a:cubicBezTo>
                  <a:moveTo>
                    <a:pt x="37" y="129"/>
                  </a:moveTo>
                  <a:cubicBezTo>
                    <a:pt x="37" y="129"/>
                    <a:pt x="37" y="129"/>
                    <a:pt x="37" y="129"/>
                  </a:cubicBezTo>
                  <a:cubicBezTo>
                    <a:pt x="37" y="129"/>
                    <a:pt x="37" y="129"/>
                    <a:pt x="37" y="129"/>
                  </a:cubicBezTo>
                  <a:moveTo>
                    <a:pt x="37" y="129"/>
                  </a:moveTo>
                  <a:cubicBezTo>
                    <a:pt x="37" y="129"/>
                    <a:pt x="37" y="129"/>
                    <a:pt x="37" y="129"/>
                  </a:cubicBezTo>
                  <a:cubicBezTo>
                    <a:pt x="37" y="129"/>
                    <a:pt x="37" y="129"/>
                    <a:pt x="37" y="129"/>
                  </a:cubicBezTo>
                  <a:moveTo>
                    <a:pt x="37" y="129"/>
                  </a:moveTo>
                  <a:cubicBezTo>
                    <a:pt x="37" y="129"/>
                    <a:pt x="37" y="129"/>
                    <a:pt x="37" y="129"/>
                  </a:cubicBezTo>
                  <a:cubicBezTo>
                    <a:pt x="37" y="129"/>
                    <a:pt x="37" y="129"/>
                    <a:pt x="37" y="129"/>
                  </a:cubicBezTo>
                  <a:moveTo>
                    <a:pt x="68" y="98"/>
                  </a:moveTo>
                  <a:cubicBezTo>
                    <a:pt x="68" y="98"/>
                    <a:pt x="68" y="98"/>
                    <a:pt x="68" y="98"/>
                  </a:cubicBezTo>
                  <a:cubicBezTo>
                    <a:pt x="68" y="98"/>
                    <a:pt x="68" y="98"/>
                    <a:pt x="68" y="98"/>
                  </a:cubicBezTo>
                  <a:cubicBezTo>
                    <a:pt x="68" y="98"/>
                    <a:pt x="68" y="98"/>
                    <a:pt x="68" y="98"/>
                  </a:cubicBezTo>
                  <a:moveTo>
                    <a:pt x="68" y="97"/>
                  </a:moveTo>
                  <a:cubicBezTo>
                    <a:pt x="68" y="97"/>
                    <a:pt x="68" y="98"/>
                    <a:pt x="68" y="98"/>
                  </a:cubicBezTo>
                  <a:cubicBezTo>
                    <a:pt x="68" y="98"/>
                    <a:pt x="68" y="97"/>
                    <a:pt x="68" y="97"/>
                  </a:cubicBezTo>
                  <a:moveTo>
                    <a:pt x="68" y="97"/>
                  </a:moveTo>
                  <a:cubicBezTo>
                    <a:pt x="68" y="97"/>
                    <a:pt x="68" y="97"/>
                    <a:pt x="68" y="97"/>
                  </a:cubicBezTo>
                  <a:cubicBezTo>
                    <a:pt x="68" y="97"/>
                    <a:pt x="68" y="97"/>
                    <a:pt x="68" y="97"/>
                  </a:cubicBezTo>
                  <a:moveTo>
                    <a:pt x="68" y="97"/>
                  </a:moveTo>
                  <a:cubicBezTo>
                    <a:pt x="68" y="97"/>
                    <a:pt x="68" y="97"/>
                    <a:pt x="68" y="97"/>
                  </a:cubicBezTo>
                  <a:cubicBezTo>
                    <a:pt x="68" y="97"/>
                    <a:pt x="68" y="97"/>
                    <a:pt x="68" y="97"/>
                  </a:cubicBezTo>
                  <a:moveTo>
                    <a:pt x="68" y="97"/>
                  </a:moveTo>
                  <a:cubicBezTo>
                    <a:pt x="68" y="97"/>
                    <a:pt x="68" y="97"/>
                    <a:pt x="68" y="97"/>
                  </a:cubicBezTo>
                  <a:cubicBezTo>
                    <a:pt x="68" y="97"/>
                    <a:pt x="68" y="97"/>
                    <a:pt x="68" y="97"/>
                  </a:cubicBezTo>
                  <a:moveTo>
                    <a:pt x="68" y="97"/>
                  </a:moveTo>
                  <a:cubicBezTo>
                    <a:pt x="68" y="97"/>
                    <a:pt x="68" y="97"/>
                    <a:pt x="68" y="97"/>
                  </a:cubicBezTo>
                  <a:cubicBezTo>
                    <a:pt x="68" y="97"/>
                    <a:pt x="68" y="97"/>
                    <a:pt x="68" y="97"/>
                  </a:cubicBezTo>
                  <a:moveTo>
                    <a:pt x="68" y="97"/>
                  </a:moveTo>
                  <a:cubicBezTo>
                    <a:pt x="68" y="97"/>
                    <a:pt x="68" y="97"/>
                    <a:pt x="68" y="97"/>
                  </a:cubicBezTo>
                  <a:cubicBezTo>
                    <a:pt x="68" y="97"/>
                    <a:pt x="68" y="97"/>
                    <a:pt x="68" y="97"/>
                  </a:cubicBezTo>
                  <a:moveTo>
                    <a:pt x="68" y="97"/>
                  </a:moveTo>
                  <a:cubicBezTo>
                    <a:pt x="68" y="97"/>
                    <a:pt x="68" y="97"/>
                    <a:pt x="68" y="97"/>
                  </a:cubicBezTo>
                  <a:cubicBezTo>
                    <a:pt x="68" y="97"/>
                    <a:pt x="68" y="97"/>
                    <a:pt x="68" y="97"/>
                  </a:cubicBezTo>
                  <a:moveTo>
                    <a:pt x="68" y="97"/>
                  </a:moveTo>
                  <a:cubicBezTo>
                    <a:pt x="68" y="97"/>
                    <a:pt x="68" y="97"/>
                    <a:pt x="68" y="97"/>
                  </a:cubicBezTo>
                  <a:cubicBezTo>
                    <a:pt x="68" y="97"/>
                    <a:pt x="68" y="97"/>
                    <a:pt x="68" y="97"/>
                  </a:cubicBezTo>
                  <a:moveTo>
                    <a:pt x="68" y="97"/>
                  </a:moveTo>
                  <a:cubicBezTo>
                    <a:pt x="68" y="97"/>
                    <a:pt x="68" y="97"/>
                    <a:pt x="68" y="97"/>
                  </a:cubicBezTo>
                  <a:cubicBezTo>
                    <a:pt x="68" y="97"/>
                    <a:pt x="68" y="97"/>
                    <a:pt x="68" y="97"/>
                  </a:cubicBezTo>
                  <a:moveTo>
                    <a:pt x="68" y="97"/>
                  </a:moveTo>
                  <a:cubicBezTo>
                    <a:pt x="68" y="97"/>
                    <a:pt x="68" y="97"/>
                    <a:pt x="68" y="97"/>
                  </a:cubicBezTo>
                  <a:cubicBezTo>
                    <a:pt x="68" y="97"/>
                    <a:pt x="68" y="97"/>
                    <a:pt x="68" y="97"/>
                  </a:cubicBezTo>
                  <a:moveTo>
                    <a:pt x="68" y="97"/>
                  </a:moveTo>
                  <a:cubicBezTo>
                    <a:pt x="68" y="97"/>
                    <a:pt x="68" y="97"/>
                    <a:pt x="68" y="97"/>
                  </a:cubicBezTo>
                  <a:cubicBezTo>
                    <a:pt x="68" y="97"/>
                    <a:pt x="68" y="97"/>
                    <a:pt x="68" y="97"/>
                  </a:cubicBezTo>
                  <a:moveTo>
                    <a:pt x="68" y="96"/>
                  </a:moveTo>
                  <a:cubicBezTo>
                    <a:pt x="68" y="96"/>
                    <a:pt x="68" y="96"/>
                    <a:pt x="68" y="96"/>
                  </a:cubicBezTo>
                  <a:cubicBezTo>
                    <a:pt x="68" y="96"/>
                    <a:pt x="68" y="96"/>
                    <a:pt x="68" y="96"/>
                  </a:cubicBezTo>
                  <a:moveTo>
                    <a:pt x="68" y="96"/>
                  </a:moveTo>
                  <a:cubicBezTo>
                    <a:pt x="68" y="96"/>
                    <a:pt x="68" y="96"/>
                    <a:pt x="68" y="96"/>
                  </a:cubicBezTo>
                  <a:cubicBezTo>
                    <a:pt x="68" y="96"/>
                    <a:pt x="68" y="96"/>
                    <a:pt x="68" y="96"/>
                  </a:cubicBezTo>
                  <a:moveTo>
                    <a:pt x="68" y="96"/>
                  </a:moveTo>
                  <a:cubicBezTo>
                    <a:pt x="68" y="96"/>
                    <a:pt x="68" y="96"/>
                    <a:pt x="68" y="96"/>
                  </a:cubicBezTo>
                  <a:cubicBezTo>
                    <a:pt x="68" y="96"/>
                    <a:pt x="68" y="96"/>
                    <a:pt x="68" y="96"/>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0"/>
                  </a:moveTo>
                  <a:cubicBezTo>
                    <a:pt x="51" y="0"/>
                    <a:pt x="51" y="0"/>
                    <a:pt x="51" y="0"/>
                  </a:cubicBezTo>
                  <a:cubicBezTo>
                    <a:pt x="51" y="0"/>
                    <a:pt x="51" y="0"/>
                    <a:pt x="51" y="0"/>
                  </a:cubicBezTo>
                  <a:moveTo>
                    <a:pt x="51" y="0"/>
                  </a:moveTo>
                  <a:cubicBezTo>
                    <a:pt x="51" y="0"/>
                    <a:pt x="51" y="0"/>
                    <a:pt x="51" y="0"/>
                  </a:cubicBezTo>
                  <a:cubicBezTo>
                    <a:pt x="51" y="0"/>
                    <a:pt x="51" y="0"/>
                    <a:pt x="51" y="0"/>
                  </a:cubicBezTo>
                </a:path>
              </a:pathLst>
            </a:custGeom>
            <a:solidFill>
              <a:srgbClr val="ACE2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41">
              <a:extLst>
                <a:ext uri="{FF2B5EF4-FFF2-40B4-BE49-F238E27FC236}">
                  <a16:creationId xmlns:a16="http://schemas.microsoft.com/office/drawing/2014/main" id="{D57FF041-62ED-4429-9B23-A9C3E2B33D4A}"/>
                </a:ext>
              </a:extLst>
            </p:cNvPr>
            <p:cNvSpPr>
              <a:spLocks noEditPoints="1"/>
            </p:cNvSpPr>
            <p:nvPr/>
          </p:nvSpPr>
          <p:spPr bwMode="auto">
            <a:xfrm>
              <a:off x="4227" y="1929"/>
              <a:ext cx="45" cy="181"/>
            </a:xfrm>
            <a:custGeom>
              <a:avLst/>
              <a:gdLst>
                <a:gd name="T0" fmla="*/ 0 w 6"/>
                <a:gd name="T1" fmla="*/ 24 h 24"/>
                <a:gd name="T2" fmla="*/ 0 w 6"/>
                <a:gd name="T3" fmla="*/ 24 h 24"/>
                <a:gd name="T4" fmla="*/ 0 w 6"/>
                <a:gd name="T5" fmla="*/ 24 h 24"/>
                <a:gd name="T6" fmla="*/ 0 w 6"/>
                <a:gd name="T7" fmla="*/ 24 h 24"/>
                <a:gd name="T8" fmla="*/ 0 w 6"/>
                <a:gd name="T9" fmla="*/ 24 h 24"/>
                <a:gd name="T10" fmla="*/ 0 w 6"/>
                <a:gd name="T11" fmla="*/ 24 h 24"/>
                <a:gd name="T12" fmla="*/ 0 w 6"/>
                <a:gd name="T13" fmla="*/ 24 h 24"/>
                <a:gd name="T14" fmla="*/ 0 w 6"/>
                <a:gd name="T15" fmla="*/ 24 h 24"/>
                <a:gd name="T16" fmla="*/ 0 w 6"/>
                <a:gd name="T17" fmla="*/ 24 h 24"/>
                <a:gd name="T18" fmla="*/ 0 w 6"/>
                <a:gd name="T19" fmla="*/ 24 h 24"/>
                <a:gd name="T20" fmla="*/ 0 w 6"/>
                <a:gd name="T21" fmla="*/ 24 h 24"/>
                <a:gd name="T22" fmla="*/ 0 w 6"/>
                <a:gd name="T23" fmla="*/ 24 h 24"/>
                <a:gd name="T24" fmla="*/ 0 w 6"/>
                <a:gd name="T25" fmla="*/ 24 h 24"/>
                <a:gd name="T26" fmla="*/ 0 w 6"/>
                <a:gd name="T27" fmla="*/ 24 h 24"/>
                <a:gd name="T28" fmla="*/ 0 w 6"/>
                <a:gd name="T29" fmla="*/ 24 h 24"/>
                <a:gd name="T30" fmla="*/ 0 w 6"/>
                <a:gd name="T31" fmla="*/ 24 h 24"/>
                <a:gd name="T32" fmla="*/ 0 w 6"/>
                <a:gd name="T33" fmla="*/ 24 h 24"/>
                <a:gd name="T34" fmla="*/ 0 w 6"/>
                <a:gd name="T35" fmla="*/ 24 h 24"/>
                <a:gd name="T36" fmla="*/ 0 w 6"/>
                <a:gd name="T37" fmla="*/ 24 h 24"/>
                <a:gd name="T38" fmla="*/ 0 w 6"/>
                <a:gd name="T39" fmla="*/ 24 h 24"/>
                <a:gd name="T40" fmla="*/ 0 w 6"/>
                <a:gd name="T41" fmla="*/ 24 h 24"/>
                <a:gd name="T42" fmla="*/ 0 w 6"/>
                <a:gd name="T43" fmla="*/ 24 h 24"/>
                <a:gd name="T44" fmla="*/ 0 w 6"/>
                <a:gd name="T45" fmla="*/ 24 h 24"/>
                <a:gd name="T46" fmla="*/ 0 w 6"/>
                <a:gd name="T47" fmla="*/ 24 h 24"/>
                <a:gd name="T48" fmla="*/ 0 w 6"/>
                <a:gd name="T49" fmla="*/ 24 h 24"/>
                <a:gd name="T50" fmla="*/ 0 w 6"/>
                <a:gd name="T51" fmla="*/ 24 h 24"/>
                <a:gd name="T52" fmla="*/ 0 w 6"/>
                <a:gd name="T53" fmla="*/ 24 h 24"/>
                <a:gd name="T54" fmla="*/ 0 w 6"/>
                <a:gd name="T55" fmla="*/ 24 h 24"/>
                <a:gd name="T56" fmla="*/ 0 w 6"/>
                <a:gd name="T57" fmla="*/ 23 h 24"/>
                <a:gd name="T58" fmla="*/ 0 w 6"/>
                <a:gd name="T59" fmla="*/ 24 h 24"/>
                <a:gd name="T60" fmla="*/ 0 w 6"/>
                <a:gd name="T61" fmla="*/ 23 h 24"/>
                <a:gd name="T62" fmla="*/ 0 w 6"/>
                <a:gd name="T63" fmla="*/ 23 h 24"/>
                <a:gd name="T64" fmla="*/ 0 w 6"/>
                <a:gd name="T65" fmla="*/ 23 h 24"/>
                <a:gd name="T66" fmla="*/ 0 w 6"/>
                <a:gd name="T67" fmla="*/ 23 h 24"/>
                <a:gd name="T68" fmla="*/ 0 w 6"/>
                <a:gd name="T69" fmla="*/ 23 h 24"/>
                <a:gd name="T70" fmla="*/ 0 w 6"/>
                <a:gd name="T71" fmla="*/ 23 h 24"/>
                <a:gd name="T72" fmla="*/ 0 w 6"/>
                <a:gd name="T73" fmla="*/ 23 h 24"/>
                <a:gd name="T74" fmla="*/ 0 w 6"/>
                <a:gd name="T75" fmla="*/ 23 h 24"/>
                <a:gd name="T76" fmla="*/ 0 w 6"/>
                <a:gd name="T77" fmla="*/ 23 h 24"/>
                <a:gd name="T78" fmla="*/ 0 w 6"/>
                <a:gd name="T79" fmla="*/ 23 h 24"/>
                <a:gd name="T80" fmla="*/ 0 w 6"/>
                <a:gd name="T81" fmla="*/ 23 h 24"/>
                <a:gd name="T82" fmla="*/ 0 w 6"/>
                <a:gd name="T83" fmla="*/ 23 h 24"/>
                <a:gd name="T84" fmla="*/ 0 w 6"/>
                <a:gd name="T85" fmla="*/ 23 h 24"/>
                <a:gd name="T86" fmla="*/ 6 w 6"/>
                <a:gd name="T87" fmla="*/ 0 h 24"/>
                <a:gd name="T88" fmla="*/ 0 w 6"/>
                <a:gd name="T89" fmla="*/ 23 h 24"/>
                <a:gd name="T90" fmla="*/ 6 w 6"/>
                <a:gd name="T91" fmla="*/ 0 h 24"/>
                <a:gd name="T92" fmla="*/ 6 w 6"/>
                <a:gd name="T93" fmla="*/ 0 h 24"/>
                <a:gd name="T94" fmla="*/ 6 w 6"/>
                <a:gd name="T95" fmla="*/ 0 h 24"/>
                <a:gd name="T96" fmla="*/ 6 w 6"/>
                <a:gd name="T97" fmla="*/ 0 h 24"/>
                <a:gd name="T98" fmla="*/ 6 w 6"/>
                <a:gd name="T99" fmla="*/ 0 h 24"/>
                <a:gd name="T100" fmla="*/ 6 w 6"/>
                <a:gd name="T101" fmla="*/ 0 h 24"/>
                <a:gd name="T102" fmla="*/ 6 w 6"/>
                <a:gd name="T103" fmla="*/ 0 h 24"/>
                <a:gd name="T104" fmla="*/ 6 w 6"/>
                <a:gd name="T105" fmla="*/ 0 h 24"/>
                <a:gd name="T106" fmla="*/ 6 w 6"/>
                <a:gd name="T107" fmla="*/ 0 h 24"/>
                <a:gd name="T108" fmla="*/ 6 w 6"/>
                <a:gd name="T10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 h="24">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6" y="0"/>
                  </a:moveTo>
                  <a:cubicBezTo>
                    <a:pt x="2" y="7"/>
                    <a:pt x="0" y="15"/>
                    <a:pt x="0" y="23"/>
                  </a:cubicBezTo>
                  <a:cubicBezTo>
                    <a:pt x="0" y="15"/>
                    <a:pt x="2" y="7"/>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path>
              </a:pathLst>
            </a:custGeom>
            <a:solidFill>
              <a:srgbClr val="0081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42">
              <a:extLst>
                <a:ext uri="{FF2B5EF4-FFF2-40B4-BE49-F238E27FC236}">
                  <a16:creationId xmlns:a16="http://schemas.microsoft.com/office/drawing/2014/main" id="{B25C4DD3-5441-484F-9DCE-8644985E675B}"/>
                </a:ext>
              </a:extLst>
            </p:cNvPr>
            <p:cNvSpPr>
              <a:spLocks noEditPoints="1"/>
            </p:cNvSpPr>
            <p:nvPr/>
          </p:nvSpPr>
          <p:spPr bwMode="auto">
            <a:xfrm>
              <a:off x="4520" y="2456"/>
              <a:ext cx="489" cy="624"/>
            </a:xfrm>
            <a:custGeom>
              <a:avLst/>
              <a:gdLst>
                <a:gd name="T0" fmla="*/ 8 w 65"/>
                <a:gd name="T1" fmla="*/ 68 h 83"/>
                <a:gd name="T2" fmla="*/ 0 w 65"/>
                <a:gd name="T3" fmla="*/ 77 h 83"/>
                <a:gd name="T4" fmla="*/ 22 w 65"/>
                <a:gd name="T5" fmla="*/ 83 h 83"/>
                <a:gd name="T6" fmla="*/ 22 w 65"/>
                <a:gd name="T7" fmla="*/ 83 h 83"/>
                <a:gd name="T8" fmla="*/ 22 w 65"/>
                <a:gd name="T9" fmla="*/ 83 h 83"/>
                <a:gd name="T10" fmla="*/ 22 w 65"/>
                <a:gd name="T11" fmla="*/ 83 h 83"/>
                <a:gd name="T12" fmla="*/ 22 w 65"/>
                <a:gd name="T13" fmla="*/ 83 h 83"/>
                <a:gd name="T14" fmla="*/ 22 w 65"/>
                <a:gd name="T15" fmla="*/ 83 h 83"/>
                <a:gd name="T16" fmla="*/ 22 w 65"/>
                <a:gd name="T17" fmla="*/ 83 h 83"/>
                <a:gd name="T18" fmla="*/ 22 w 65"/>
                <a:gd name="T19" fmla="*/ 83 h 83"/>
                <a:gd name="T20" fmla="*/ 22 w 65"/>
                <a:gd name="T21" fmla="*/ 83 h 83"/>
                <a:gd name="T22" fmla="*/ 42 w 65"/>
                <a:gd name="T23" fmla="*/ 78 h 83"/>
                <a:gd name="T24" fmla="*/ 36 w 65"/>
                <a:gd name="T25" fmla="*/ 73 h 83"/>
                <a:gd name="T26" fmla="*/ 33 w 65"/>
                <a:gd name="T27" fmla="*/ 73 h 83"/>
                <a:gd name="T28" fmla="*/ 8 w 65"/>
                <a:gd name="T29" fmla="*/ 68 h 83"/>
                <a:gd name="T30" fmla="*/ 49 w 65"/>
                <a:gd name="T31" fmla="*/ 0 h 83"/>
                <a:gd name="T32" fmla="*/ 39 w 65"/>
                <a:gd name="T33" fmla="*/ 6 h 83"/>
                <a:gd name="T34" fmla="*/ 37 w 65"/>
                <a:gd name="T35" fmla="*/ 14 h 83"/>
                <a:gd name="T36" fmla="*/ 41 w 65"/>
                <a:gd name="T37" fmla="*/ 26 h 83"/>
                <a:gd name="T38" fmla="*/ 59 w 65"/>
                <a:gd name="T39" fmla="*/ 20 h 83"/>
                <a:gd name="T40" fmla="*/ 65 w 65"/>
                <a:gd name="T41" fmla="*/ 21 h 83"/>
                <a:gd name="T42" fmla="*/ 49 w 65"/>
                <a:gd name="T4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83">
                  <a:moveTo>
                    <a:pt x="8" y="68"/>
                  </a:moveTo>
                  <a:cubicBezTo>
                    <a:pt x="5" y="71"/>
                    <a:pt x="3" y="74"/>
                    <a:pt x="0" y="77"/>
                  </a:cubicBezTo>
                  <a:cubicBezTo>
                    <a:pt x="6" y="81"/>
                    <a:pt x="14" y="83"/>
                    <a:pt x="22" y="83"/>
                  </a:cubicBezTo>
                  <a:cubicBezTo>
                    <a:pt x="22" y="83"/>
                    <a:pt x="22" y="83"/>
                    <a:pt x="22" y="83"/>
                  </a:cubicBezTo>
                  <a:cubicBezTo>
                    <a:pt x="22" y="83"/>
                    <a:pt x="22" y="83"/>
                    <a:pt x="22" y="83"/>
                  </a:cubicBezTo>
                  <a:cubicBezTo>
                    <a:pt x="22" y="83"/>
                    <a:pt x="22" y="83"/>
                    <a:pt x="22" y="83"/>
                  </a:cubicBezTo>
                  <a:cubicBezTo>
                    <a:pt x="22" y="83"/>
                    <a:pt x="22" y="83"/>
                    <a:pt x="22" y="83"/>
                  </a:cubicBezTo>
                  <a:cubicBezTo>
                    <a:pt x="22" y="83"/>
                    <a:pt x="22" y="83"/>
                    <a:pt x="22" y="83"/>
                  </a:cubicBezTo>
                  <a:cubicBezTo>
                    <a:pt x="22" y="83"/>
                    <a:pt x="22" y="83"/>
                    <a:pt x="22" y="83"/>
                  </a:cubicBezTo>
                  <a:cubicBezTo>
                    <a:pt x="22" y="83"/>
                    <a:pt x="22" y="83"/>
                    <a:pt x="22" y="83"/>
                  </a:cubicBezTo>
                  <a:cubicBezTo>
                    <a:pt x="22" y="83"/>
                    <a:pt x="22" y="83"/>
                    <a:pt x="22" y="83"/>
                  </a:cubicBezTo>
                  <a:cubicBezTo>
                    <a:pt x="30" y="83"/>
                    <a:pt x="36" y="81"/>
                    <a:pt x="42" y="78"/>
                  </a:cubicBezTo>
                  <a:cubicBezTo>
                    <a:pt x="40" y="77"/>
                    <a:pt x="38" y="75"/>
                    <a:pt x="36" y="73"/>
                  </a:cubicBezTo>
                  <a:cubicBezTo>
                    <a:pt x="35" y="73"/>
                    <a:pt x="34" y="73"/>
                    <a:pt x="33" y="73"/>
                  </a:cubicBezTo>
                  <a:cubicBezTo>
                    <a:pt x="25" y="73"/>
                    <a:pt x="17" y="72"/>
                    <a:pt x="8" y="68"/>
                  </a:cubicBezTo>
                  <a:moveTo>
                    <a:pt x="49" y="0"/>
                  </a:moveTo>
                  <a:cubicBezTo>
                    <a:pt x="46" y="2"/>
                    <a:pt x="43" y="4"/>
                    <a:pt x="39" y="6"/>
                  </a:cubicBezTo>
                  <a:cubicBezTo>
                    <a:pt x="39" y="8"/>
                    <a:pt x="38" y="11"/>
                    <a:pt x="37" y="14"/>
                  </a:cubicBezTo>
                  <a:cubicBezTo>
                    <a:pt x="39" y="17"/>
                    <a:pt x="41" y="21"/>
                    <a:pt x="41" y="26"/>
                  </a:cubicBezTo>
                  <a:cubicBezTo>
                    <a:pt x="46" y="22"/>
                    <a:pt x="52" y="20"/>
                    <a:pt x="59" y="20"/>
                  </a:cubicBezTo>
                  <a:cubicBezTo>
                    <a:pt x="61" y="20"/>
                    <a:pt x="63" y="21"/>
                    <a:pt x="65" y="21"/>
                  </a:cubicBezTo>
                  <a:cubicBezTo>
                    <a:pt x="62" y="13"/>
                    <a:pt x="56" y="5"/>
                    <a:pt x="49" y="0"/>
                  </a:cubicBezTo>
                </a:path>
              </a:pathLst>
            </a:custGeom>
            <a:solidFill>
              <a:srgbClr val="51A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43">
              <a:extLst>
                <a:ext uri="{FF2B5EF4-FFF2-40B4-BE49-F238E27FC236}">
                  <a16:creationId xmlns:a16="http://schemas.microsoft.com/office/drawing/2014/main" id="{E480B6B7-3D2C-4FD4-9F71-6E6FDFB1ED38}"/>
                </a:ext>
              </a:extLst>
            </p:cNvPr>
            <p:cNvSpPr>
              <a:spLocks/>
            </p:cNvSpPr>
            <p:nvPr/>
          </p:nvSpPr>
          <p:spPr bwMode="auto">
            <a:xfrm>
              <a:off x="4227" y="1689"/>
              <a:ext cx="842" cy="812"/>
            </a:xfrm>
            <a:custGeom>
              <a:avLst/>
              <a:gdLst>
                <a:gd name="T0" fmla="*/ 51 w 112"/>
                <a:gd name="T1" fmla="*/ 1 h 108"/>
                <a:gd name="T2" fmla="*/ 6 w 112"/>
                <a:gd name="T3" fmla="*/ 32 h 108"/>
                <a:gd name="T4" fmla="*/ 6 w 112"/>
                <a:gd name="T5" fmla="*/ 32 h 108"/>
                <a:gd name="T6" fmla="*/ 6 w 112"/>
                <a:gd name="T7" fmla="*/ 32 h 108"/>
                <a:gd name="T8" fmla="*/ 0 w 112"/>
                <a:gd name="T9" fmla="*/ 55 h 108"/>
                <a:gd name="T10" fmla="*/ 0 w 112"/>
                <a:gd name="T11" fmla="*/ 55 h 108"/>
                <a:gd name="T12" fmla="*/ 0 w 112"/>
                <a:gd name="T13" fmla="*/ 55 h 108"/>
                <a:gd name="T14" fmla="*/ 0 w 112"/>
                <a:gd name="T15" fmla="*/ 56 h 108"/>
                <a:gd name="T16" fmla="*/ 0 w 112"/>
                <a:gd name="T17" fmla="*/ 56 h 108"/>
                <a:gd name="T18" fmla="*/ 0 w 112"/>
                <a:gd name="T19" fmla="*/ 56 h 108"/>
                <a:gd name="T20" fmla="*/ 0 w 112"/>
                <a:gd name="T21" fmla="*/ 56 h 108"/>
                <a:gd name="T22" fmla="*/ 0 w 112"/>
                <a:gd name="T23" fmla="*/ 56 h 108"/>
                <a:gd name="T24" fmla="*/ 0 w 112"/>
                <a:gd name="T25" fmla="*/ 56 h 108"/>
                <a:gd name="T26" fmla="*/ 2 w 112"/>
                <a:gd name="T27" fmla="*/ 71 h 108"/>
                <a:gd name="T28" fmla="*/ 13 w 112"/>
                <a:gd name="T29" fmla="*/ 55 h 108"/>
                <a:gd name="T30" fmla="*/ 14 w 112"/>
                <a:gd name="T31" fmla="*/ 52 h 108"/>
                <a:gd name="T32" fmla="*/ 22 w 112"/>
                <a:gd name="T33" fmla="*/ 21 h 108"/>
                <a:gd name="T34" fmla="*/ 30 w 112"/>
                <a:gd name="T35" fmla="*/ 14 h 108"/>
                <a:gd name="T36" fmla="*/ 31 w 112"/>
                <a:gd name="T37" fmla="*/ 14 h 108"/>
                <a:gd name="T38" fmla="*/ 38 w 112"/>
                <a:gd name="T39" fmla="*/ 22 h 108"/>
                <a:gd name="T40" fmla="*/ 32 w 112"/>
                <a:gd name="T41" fmla="*/ 52 h 108"/>
                <a:gd name="T42" fmla="*/ 38 w 112"/>
                <a:gd name="T43" fmla="*/ 53 h 108"/>
                <a:gd name="T44" fmla="*/ 46 w 112"/>
                <a:gd name="T45" fmla="*/ 51 h 108"/>
                <a:gd name="T46" fmla="*/ 56 w 112"/>
                <a:gd name="T47" fmla="*/ 34 h 108"/>
                <a:gd name="T48" fmla="*/ 64 w 112"/>
                <a:gd name="T49" fmla="*/ 27 h 108"/>
                <a:gd name="T50" fmla="*/ 64 w 112"/>
                <a:gd name="T51" fmla="*/ 27 h 108"/>
                <a:gd name="T52" fmla="*/ 65 w 112"/>
                <a:gd name="T53" fmla="*/ 28 h 108"/>
                <a:gd name="T54" fmla="*/ 72 w 112"/>
                <a:gd name="T55" fmla="*/ 36 h 108"/>
                <a:gd name="T56" fmla="*/ 25 w 112"/>
                <a:gd name="T57" fmla="*/ 67 h 108"/>
                <a:gd name="T58" fmla="*/ 25 w 112"/>
                <a:gd name="T59" fmla="*/ 67 h 108"/>
                <a:gd name="T60" fmla="*/ 25 w 112"/>
                <a:gd name="T61" fmla="*/ 67 h 108"/>
                <a:gd name="T62" fmla="*/ 27 w 112"/>
                <a:gd name="T63" fmla="*/ 104 h 108"/>
                <a:gd name="T64" fmla="*/ 45 w 112"/>
                <a:gd name="T65" fmla="*/ 98 h 108"/>
                <a:gd name="T66" fmla="*/ 46 w 112"/>
                <a:gd name="T67" fmla="*/ 98 h 108"/>
                <a:gd name="T68" fmla="*/ 46 w 112"/>
                <a:gd name="T69" fmla="*/ 98 h 108"/>
                <a:gd name="T70" fmla="*/ 63 w 112"/>
                <a:gd name="T71" fmla="*/ 103 h 108"/>
                <a:gd name="T72" fmla="*/ 65 w 112"/>
                <a:gd name="T73" fmla="*/ 96 h 108"/>
                <a:gd name="T74" fmla="*/ 73 w 112"/>
                <a:gd name="T75" fmla="*/ 89 h 108"/>
                <a:gd name="T76" fmla="*/ 73 w 112"/>
                <a:gd name="T77" fmla="*/ 89 h 108"/>
                <a:gd name="T78" fmla="*/ 81 w 112"/>
                <a:gd name="T79" fmla="*/ 97 h 108"/>
                <a:gd name="T80" fmla="*/ 81 w 112"/>
                <a:gd name="T81" fmla="*/ 98 h 108"/>
                <a:gd name="T82" fmla="*/ 88 w 112"/>
                <a:gd name="T83" fmla="*/ 102 h 108"/>
                <a:gd name="T84" fmla="*/ 112 w 112"/>
                <a:gd name="T85" fmla="*/ 57 h 108"/>
                <a:gd name="T86" fmla="*/ 112 w 112"/>
                <a:gd name="T87" fmla="*/ 57 h 108"/>
                <a:gd name="T88" fmla="*/ 112 w 112"/>
                <a:gd name="T89" fmla="*/ 57 h 108"/>
                <a:gd name="T90" fmla="*/ 112 w 112"/>
                <a:gd name="T91" fmla="*/ 57 h 108"/>
                <a:gd name="T92" fmla="*/ 112 w 112"/>
                <a:gd name="T93" fmla="*/ 57 h 108"/>
                <a:gd name="T94" fmla="*/ 112 w 112"/>
                <a:gd name="T95" fmla="*/ 56 h 108"/>
                <a:gd name="T96" fmla="*/ 112 w 112"/>
                <a:gd name="T97" fmla="*/ 5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08">
                  <a:moveTo>
                    <a:pt x="56" y="0"/>
                  </a:moveTo>
                  <a:cubicBezTo>
                    <a:pt x="56" y="0"/>
                    <a:pt x="56" y="0"/>
                    <a:pt x="56" y="0"/>
                  </a:cubicBezTo>
                  <a:cubicBezTo>
                    <a:pt x="54" y="0"/>
                    <a:pt x="52" y="0"/>
                    <a:pt x="51" y="1"/>
                  </a:cubicBezTo>
                  <a:cubicBezTo>
                    <a:pt x="51" y="1"/>
                    <a:pt x="51" y="1"/>
                    <a:pt x="51" y="1"/>
                  </a:cubicBezTo>
                  <a:cubicBezTo>
                    <a:pt x="51" y="1"/>
                    <a:pt x="51" y="1"/>
                    <a:pt x="51" y="1"/>
                  </a:cubicBezTo>
                  <a:cubicBezTo>
                    <a:pt x="31" y="3"/>
                    <a:pt x="14" y="15"/>
                    <a:pt x="6" y="32"/>
                  </a:cubicBezTo>
                  <a:cubicBezTo>
                    <a:pt x="6" y="32"/>
                    <a:pt x="6" y="32"/>
                    <a:pt x="6" y="32"/>
                  </a:cubicBezTo>
                  <a:cubicBezTo>
                    <a:pt x="6" y="32"/>
                    <a:pt x="6" y="32"/>
                    <a:pt x="6" y="32"/>
                  </a:cubicBezTo>
                  <a:cubicBezTo>
                    <a:pt x="6" y="32"/>
                    <a:pt x="6" y="32"/>
                    <a:pt x="6" y="32"/>
                  </a:cubicBezTo>
                  <a:cubicBezTo>
                    <a:pt x="6" y="32"/>
                    <a:pt x="6" y="32"/>
                    <a:pt x="6" y="32"/>
                  </a:cubicBezTo>
                  <a:cubicBezTo>
                    <a:pt x="6" y="32"/>
                    <a:pt x="6" y="32"/>
                    <a:pt x="6" y="32"/>
                  </a:cubicBezTo>
                  <a:cubicBezTo>
                    <a:pt x="6" y="32"/>
                    <a:pt x="6" y="32"/>
                    <a:pt x="6" y="32"/>
                  </a:cubicBezTo>
                  <a:cubicBezTo>
                    <a:pt x="2" y="39"/>
                    <a:pt x="0" y="47"/>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62"/>
                    <a:pt x="1" y="67"/>
                    <a:pt x="2" y="71"/>
                  </a:cubicBezTo>
                  <a:cubicBezTo>
                    <a:pt x="2" y="71"/>
                    <a:pt x="2" y="71"/>
                    <a:pt x="2" y="71"/>
                  </a:cubicBezTo>
                  <a:cubicBezTo>
                    <a:pt x="6" y="67"/>
                    <a:pt x="10" y="62"/>
                    <a:pt x="12" y="57"/>
                  </a:cubicBezTo>
                  <a:cubicBezTo>
                    <a:pt x="12" y="56"/>
                    <a:pt x="13" y="56"/>
                    <a:pt x="13" y="55"/>
                  </a:cubicBezTo>
                  <a:cubicBezTo>
                    <a:pt x="13" y="55"/>
                    <a:pt x="13" y="55"/>
                    <a:pt x="13" y="55"/>
                  </a:cubicBezTo>
                  <a:cubicBezTo>
                    <a:pt x="13" y="55"/>
                    <a:pt x="13" y="54"/>
                    <a:pt x="13" y="54"/>
                  </a:cubicBezTo>
                  <a:cubicBezTo>
                    <a:pt x="13" y="53"/>
                    <a:pt x="14" y="53"/>
                    <a:pt x="14" y="52"/>
                  </a:cubicBezTo>
                  <a:cubicBezTo>
                    <a:pt x="21" y="37"/>
                    <a:pt x="22" y="22"/>
                    <a:pt x="22" y="21"/>
                  </a:cubicBezTo>
                  <a:cubicBezTo>
                    <a:pt x="22" y="21"/>
                    <a:pt x="22" y="21"/>
                    <a:pt x="22" y="21"/>
                  </a:cubicBezTo>
                  <a:cubicBezTo>
                    <a:pt x="22" y="21"/>
                    <a:pt x="22" y="21"/>
                    <a:pt x="22" y="21"/>
                  </a:cubicBezTo>
                  <a:cubicBezTo>
                    <a:pt x="23" y="17"/>
                    <a:pt x="26"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1" y="14"/>
                    <a:pt x="31" y="14"/>
                    <a:pt x="31" y="14"/>
                  </a:cubicBezTo>
                  <a:cubicBezTo>
                    <a:pt x="31" y="14"/>
                    <a:pt x="31" y="14"/>
                    <a:pt x="31" y="14"/>
                  </a:cubicBezTo>
                  <a:cubicBezTo>
                    <a:pt x="35" y="14"/>
                    <a:pt x="38" y="17"/>
                    <a:pt x="38" y="22"/>
                  </a:cubicBezTo>
                  <a:cubicBezTo>
                    <a:pt x="38" y="22"/>
                    <a:pt x="38" y="22"/>
                    <a:pt x="38" y="22"/>
                  </a:cubicBezTo>
                  <a:cubicBezTo>
                    <a:pt x="38" y="22"/>
                    <a:pt x="38" y="22"/>
                    <a:pt x="38" y="22"/>
                  </a:cubicBezTo>
                  <a:cubicBezTo>
                    <a:pt x="38" y="31"/>
                    <a:pt x="36" y="41"/>
                    <a:pt x="32" y="52"/>
                  </a:cubicBezTo>
                  <a:cubicBezTo>
                    <a:pt x="32" y="52"/>
                    <a:pt x="32" y="52"/>
                    <a:pt x="32" y="52"/>
                  </a:cubicBezTo>
                  <a:cubicBezTo>
                    <a:pt x="34" y="53"/>
                    <a:pt x="36" y="53"/>
                    <a:pt x="38" y="53"/>
                  </a:cubicBezTo>
                  <a:cubicBezTo>
                    <a:pt x="38" y="53"/>
                    <a:pt x="38" y="53"/>
                    <a:pt x="38" y="53"/>
                  </a:cubicBezTo>
                  <a:cubicBezTo>
                    <a:pt x="38" y="53"/>
                    <a:pt x="38" y="53"/>
                    <a:pt x="38" y="53"/>
                  </a:cubicBezTo>
                  <a:cubicBezTo>
                    <a:pt x="41" y="53"/>
                    <a:pt x="44" y="52"/>
                    <a:pt x="46" y="51"/>
                  </a:cubicBezTo>
                  <a:cubicBezTo>
                    <a:pt x="46" y="51"/>
                    <a:pt x="46" y="51"/>
                    <a:pt x="46" y="51"/>
                  </a:cubicBezTo>
                  <a:cubicBezTo>
                    <a:pt x="46" y="51"/>
                    <a:pt x="46" y="51"/>
                    <a:pt x="46" y="51"/>
                  </a:cubicBezTo>
                  <a:cubicBezTo>
                    <a:pt x="54" y="46"/>
                    <a:pt x="56" y="35"/>
                    <a:pt x="56" y="34"/>
                  </a:cubicBezTo>
                  <a:cubicBezTo>
                    <a:pt x="56" y="34"/>
                    <a:pt x="56" y="34"/>
                    <a:pt x="56" y="34"/>
                  </a:cubicBezTo>
                  <a:cubicBezTo>
                    <a:pt x="56" y="34"/>
                    <a:pt x="56" y="34"/>
                    <a:pt x="56" y="34"/>
                  </a:cubicBezTo>
                  <a:cubicBezTo>
                    <a:pt x="56" y="34"/>
                    <a:pt x="56" y="34"/>
                    <a:pt x="56" y="34"/>
                  </a:cubicBezTo>
                  <a:cubicBezTo>
                    <a:pt x="56" y="34"/>
                    <a:pt x="56" y="34"/>
                    <a:pt x="56" y="34"/>
                  </a:cubicBezTo>
                  <a:cubicBezTo>
                    <a:pt x="57" y="30"/>
                    <a:pt x="60" y="27"/>
                    <a:pt x="64" y="27"/>
                  </a:cubicBezTo>
                  <a:cubicBezTo>
                    <a:pt x="64" y="27"/>
                    <a:pt x="64" y="27"/>
                    <a:pt x="64" y="27"/>
                  </a:cubicBezTo>
                  <a:cubicBezTo>
                    <a:pt x="64" y="27"/>
                    <a:pt x="64" y="27"/>
                    <a:pt x="64" y="27"/>
                  </a:cubicBezTo>
                  <a:cubicBezTo>
                    <a:pt x="64" y="27"/>
                    <a:pt x="64" y="27"/>
                    <a:pt x="64" y="27"/>
                  </a:cubicBezTo>
                  <a:cubicBezTo>
                    <a:pt x="64" y="27"/>
                    <a:pt x="64" y="27"/>
                    <a:pt x="64" y="27"/>
                  </a:cubicBezTo>
                  <a:cubicBezTo>
                    <a:pt x="64" y="27"/>
                    <a:pt x="65" y="27"/>
                    <a:pt x="65" y="28"/>
                  </a:cubicBezTo>
                  <a:cubicBezTo>
                    <a:pt x="65" y="28"/>
                    <a:pt x="65" y="28"/>
                    <a:pt x="65" y="28"/>
                  </a:cubicBezTo>
                  <a:cubicBezTo>
                    <a:pt x="69" y="28"/>
                    <a:pt x="72" y="31"/>
                    <a:pt x="72" y="35"/>
                  </a:cubicBezTo>
                  <a:cubicBezTo>
                    <a:pt x="72" y="35"/>
                    <a:pt x="72" y="35"/>
                    <a:pt x="72" y="35"/>
                  </a:cubicBezTo>
                  <a:cubicBezTo>
                    <a:pt x="72" y="36"/>
                    <a:pt x="72" y="36"/>
                    <a:pt x="72" y="36"/>
                  </a:cubicBezTo>
                  <a:cubicBezTo>
                    <a:pt x="72" y="37"/>
                    <a:pt x="69" y="56"/>
                    <a:pt x="54" y="65"/>
                  </a:cubicBezTo>
                  <a:cubicBezTo>
                    <a:pt x="50" y="68"/>
                    <a:pt x="44" y="69"/>
                    <a:pt x="38" y="69"/>
                  </a:cubicBezTo>
                  <a:cubicBezTo>
                    <a:pt x="34" y="69"/>
                    <a:pt x="29" y="68"/>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5" y="67"/>
                    <a:pt x="25" y="67"/>
                    <a:pt x="25" y="67"/>
                  </a:cubicBezTo>
                  <a:cubicBezTo>
                    <a:pt x="21" y="74"/>
                    <a:pt x="16" y="81"/>
                    <a:pt x="10" y="87"/>
                  </a:cubicBezTo>
                  <a:cubicBezTo>
                    <a:pt x="12" y="91"/>
                    <a:pt x="15" y="94"/>
                    <a:pt x="18" y="97"/>
                  </a:cubicBezTo>
                  <a:cubicBezTo>
                    <a:pt x="21" y="100"/>
                    <a:pt x="24" y="102"/>
                    <a:pt x="27" y="104"/>
                  </a:cubicBezTo>
                  <a:cubicBezTo>
                    <a:pt x="32" y="100"/>
                    <a:pt x="38" y="98"/>
                    <a:pt x="45" y="98"/>
                  </a:cubicBezTo>
                  <a:cubicBezTo>
                    <a:pt x="45" y="98"/>
                    <a:pt x="45" y="98"/>
                    <a:pt x="45" y="98"/>
                  </a:cubicBezTo>
                  <a:cubicBezTo>
                    <a:pt x="45" y="98"/>
                    <a:pt x="45" y="98"/>
                    <a:pt x="45" y="98"/>
                  </a:cubicBezTo>
                  <a:cubicBezTo>
                    <a:pt x="45" y="98"/>
                    <a:pt x="45" y="98"/>
                    <a:pt x="45" y="98"/>
                  </a:cubicBezTo>
                  <a:cubicBezTo>
                    <a:pt x="45"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52" y="98"/>
                    <a:pt x="58" y="100"/>
                    <a:pt x="63" y="103"/>
                  </a:cubicBezTo>
                  <a:cubicBezTo>
                    <a:pt x="64" y="99"/>
                    <a:pt x="65" y="96"/>
                    <a:pt x="65" y="96"/>
                  </a:cubicBezTo>
                  <a:cubicBezTo>
                    <a:pt x="65" y="96"/>
                    <a:pt x="65" y="96"/>
                    <a:pt x="65" y="96"/>
                  </a:cubicBezTo>
                  <a:cubicBezTo>
                    <a:pt x="65" y="96"/>
                    <a:pt x="65" y="96"/>
                    <a:pt x="65" y="96"/>
                  </a:cubicBezTo>
                  <a:cubicBezTo>
                    <a:pt x="65" y="95"/>
                    <a:pt x="65" y="95"/>
                    <a:pt x="65" y="95"/>
                  </a:cubicBezTo>
                  <a:cubicBezTo>
                    <a:pt x="66" y="92"/>
                    <a:pt x="69" y="89"/>
                    <a:pt x="73" y="89"/>
                  </a:cubicBezTo>
                  <a:cubicBezTo>
                    <a:pt x="73" y="89"/>
                    <a:pt x="73" y="89"/>
                    <a:pt x="73" y="89"/>
                  </a:cubicBezTo>
                  <a:cubicBezTo>
                    <a:pt x="73" y="89"/>
                    <a:pt x="73" y="89"/>
                    <a:pt x="73" y="89"/>
                  </a:cubicBezTo>
                  <a:cubicBezTo>
                    <a:pt x="73" y="89"/>
                    <a:pt x="73" y="89"/>
                    <a:pt x="73" y="89"/>
                  </a:cubicBezTo>
                  <a:cubicBezTo>
                    <a:pt x="73" y="89"/>
                    <a:pt x="73" y="89"/>
                    <a:pt x="73" y="89"/>
                  </a:cubicBezTo>
                  <a:cubicBezTo>
                    <a:pt x="73" y="89"/>
                    <a:pt x="74" y="89"/>
                    <a:pt x="74" y="89"/>
                  </a:cubicBezTo>
                  <a:cubicBezTo>
                    <a:pt x="74" y="89"/>
                    <a:pt x="74" y="89"/>
                    <a:pt x="74" y="89"/>
                  </a:cubicBezTo>
                  <a:cubicBezTo>
                    <a:pt x="78" y="90"/>
                    <a:pt x="81" y="93"/>
                    <a:pt x="81" y="97"/>
                  </a:cubicBezTo>
                  <a:cubicBezTo>
                    <a:pt x="81" y="97"/>
                    <a:pt x="81" y="97"/>
                    <a:pt x="81" y="97"/>
                  </a:cubicBezTo>
                  <a:cubicBezTo>
                    <a:pt x="81" y="97"/>
                    <a:pt x="81" y="98"/>
                    <a:pt x="81" y="98"/>
                  </a:cubicBezTo>
                  <a:cubicBezTo>
                    <a:pt x="81" y="98"/>
                    <a:pt x="81" y="98"/>
                    <a:pt x="81" y="98"/>
                  </a:cubicBezTo>
                  <a:cubicBezTo>
                    <a:pt x="81" y="98"/>
                    <a:pt x="81" y="98"/>
                    <a:pt x="81" y="98"/>
                  </a:cubicBezTo>
                  <a:cubicBezTo>
                    <a:pt x="81" y="99"/>
                    <a:pt x="80" y="102"/>
                    <a:pt x="78" y="108"/>
                  </a:cubicBezTo>
                  <a:cubicBezTo>
                    <a:pt x="82" y="106"/>
                    <a:pt x="85" y="104"/>
                    <a:pt x="88" y="102"/>
                  </a:cubicBezTo>
                  <a:cubicBezTo>
                    <a:pt x="88" y="102"/>
                    <a:pt x="88" y="102"/>
                    <a:pt x="88" y="102"/>
                  </a:cubicBezTo>
                  <a:cubicBezTo>
                    <a:pt x="102" y="92"/>
                    <a:pt x="112" y="76"/>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7"/>
                  </a:cubicBezTo>
                  <a:cubicBezTo>
                    <a:pt x="112" y="57"/>
                    <a:pt x="112" y="57"/>
                    <a:pt x="112" y="56"/>
                  </a:cubicBezTo>
                  <a:cubicBezTo>
                    <a:pt x="112" y="56"/>
                    <a:pt x="112" y="56"/>
                    <a:pt x="112" y="56"/>
                  </a:cubicBezTo>
                  <a:cubicBezTo>
                    <a:pt x="112" y="56"/>
                    <a:pt x="112" y="56"/>
                    <a:pt x="112" y="56"/>
                  </a:cubicBezTo>
                  <a:cubicBezTo>
                    <a:pt x="112" y="56"/>
                    <a:pt x="112" y="56"/>
                    <a:pt x="112" y="56"/>
                  </a:cubicBezTo>
                  <a:cubicBezTo>
                    <a:pt x="112" y="56"/>
                    <a:pt x="112" y="56"/>
                    <a:pt x="112" y="56"/>
                  </a:cubicBezTo>
                  <a:cubicBezTo>
                    <a:pt x="112" y="25"/>
                    <a:pt x="87" y="0"/>
                    <a:pt x="56" y="0"/>
                  </a:cubicBezTo>
                </a:path>
              </a:pathLst>
            </a:custGeom>
            <a:solidFill>
              <a:srgbClr val="94D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44">
              <a:extLst>
                <a:ext uri="{FF2B5EF4-FFF2-40B4-BE49-F238E27FC236}">
                  <a16:creationId xmlns:a16="http://schemas.microsoft.com/office/drawing/2014/main" id="{EFF83CF6-5CFC-425B-AD64-AA16B49DDE08}"/>
                </a:ext>
              </a:extLst>
            </p:cNvPr>
            <p:cNvSpPr>
              <a:spLocks noEditPoints="1"/>
            </p:cNvSpPr>
            <p:nvPr/>
          </p:nvSpPr>
          <p:spPr bwMode="auto">
            <a:xfrm>
              <a:off x="4430" y="2426"/>
              <a:ext cx="399" cy="421"/>
            </a:xfrm>
            <a:custGeom>
              <a:avLst/>
              <a:gdLst>
                <a:gd name="T0" fmla="*/ 40 w 53"/>
                <a:gd name="T1" fmla="*/ 56 h 56"/>
                <a:gd name="T2" fmla="*/ 40 w 53"/>
                <a:gd name="T3" fmla="*/ 56 h 56"/>
                <a:gd name="T4" fmla="*/ 40 w 53"/>
                <a:gd name="T5" fmla="*/ 56 h 56"/>
                <a:gd name="T6" fmla="*/ 40 w 53"/>
                <a:gd name="T7" fmla="*/ 55 h 56"/>
                <a:gd name="T8" fmla="*/ 40 w 53"/>
                <a:gd name="T9" fmla="*/ 55 h 56"/>
                <a:gd name="T10" fmla="*/ 40 w 53"/>
                <a:gd name="T11" fmla="*/ 55 h 56"/>
                <a:gd name="T12" fmla="*/ 40 w 53"/>
                <a:gd name="T13" fmla="*/ 55 h 56"/>
                <a:gd name="T14" fmla="*/ 40 w 53"/>
                <a:gd name="T15" fmla="*/ 55 h 56"/>
                <a:gd name="T16" fmla="*/ 40 w 53"/>
                <a:gd name="T17" fmla="*/ 55 h 56"/>
                <a:gd name="T18" fmla="*/ 40 w 53"/>
                <a:gd name="T19" fmla="*/ 55 h 56"/>
                <a:gd name="T20" fmla="*/ 40 w 53"/>
                <a:gd name="T21" fmla="*/ 55 h 56"/>
                <a:gd name="T22" fmla="*/ 40 w 53"/>
                <a:gd name="T23" fmla="*/ 55 h 56"/>
                <a:gd name="T24" fmla="*/ 40 w 53"/>
                <a:gd name="T25" fmla="*/ 55 h 56"/>
                <a:gd name="T26" fmla="*/ 40 w 53"/>
                <a:gd name="T27" fmla="*/ 55 h 56"/>
                <a:gd name="T28" fmla="*/ 40 w 53"/>
                <a:gd name="T29" fmla="*/ 55 h 56"/>
                <a:gd name="T30" fmla="*/ 40 w 53"/>
                <a:gd name="T31" fmla="*/ 55 h 56"/>
                <a:gd name="T32" fmla="*/ 40 w 53"/>
                <a:gd name="T33" fmla="*/ 55 h 56"/>
                <a:gd name="T34" fmla="*/ 40 w 53"/>
                <a:gd name="T35" fmla="*/ 55 h 56"/>
                <a:gd name="T36" fmla="*/ 40 w 53"/>
                <a:gd name="T37" fmla="*/ 54 h 56"/>
                <a:gd name="T38" fmla="*/ 40 w 53"/>
                <a:gd name="T39" fmla="*/ 54 h 56"/>
                <a:gd name="T40" fmla="*/ 40 w 53"/>
                <a:gd name="T41" fmla="*/ 54 h 56"/>
                <a:gd name="T42" fmla="*/ 40 w 53"/>
                <a:gd name="T43" fmla="*/ 54 h 56"/>
                <a:gd name="T44" fmla="*/ 40 w 53"/>
                <a:gd name="T45" fmla="*/ 54 h 56"/>
                <a:gd name="T46" fmla="*/ 40 w 53"/>
                <a:gd name="T47" fmla="*/ 54 h 56"/>
                <a:gd name="T48" fmla="*/ 40 w 53"/>
                <a:gd name="T49" fmla="*/ 54 h 56"/>
                <a:gd name="T50" fmla="*/ 40 w 53"/>
                <a:gd name="T51" fmla="*/ 54 h 56"/>
                <a:gd name="T52" fmla="*/ 49 w 53"/>
                <a:gd name="T53" fmla="*/ 18 h 56"/>
                <a:gd name="T54" fmla="*/ 53 w 53"/>
                <a:gd name="T55" fmla="*/ 30 h 56"/>
                <a:gd name="T56" fmla="*/ 18 w 53"/>
                <a:gd name="T57" fmla="*/ 0 h 56"/>
                <a:gd name="T58" fmla="*/ 0 w 53"/>
                <a:gd name="T59" fmla="*/ 6 h 56"/>
                <a:gd name="T60" fmla="*/ 19 w 53"/>
                <a:gd name="T61" fmla="*/ 0 h 56"/>
                <a:gd name="T62" fmla="*/ 36 w 53"/>
                <a:gd name="T63" fmla="*/ 5 h 56"/>
                <a:gd name="T64" fmla="*/ 18 w 53"/>
                <a:gd name="T65" fmla="*/ 0 h 56"/>
                <a:gd name="T66" fmla="*/ 18 w 53"/>
                <a:gd name="T67" fmla="*/ 0 h 56"/>
                <a:gd name="T68" fmla="*/ 19 w 53"/>
                <a:gd name="T69" fmla="*/ 0 h 56"/>
                <a:gd name="T70" fmla="*/ 19 w 53"/>
                <a:gd name="T71" fmla="*/ 0 h 56"/>
                <a:gd name="T72" fmla="*/ 19 w 53"/>
                <a:gd name="T73" fmla="*/ 0 h 56"/>
                <a:gd name="T74" fmla="*/ 18 w 53"/>
                <a:gd name="T7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 h="56">
                  <a:moveTo>
                    <a:pt x="40" y="56"/>
                  </a:moveTo>
                  <a:cubicBezTo>
                    <a:pt x="40" y="56"/>
                    <a:pt x="40" y="56"/>
                    <a:pt x="40" y="56"/>
                  </a:cubicBezTo>
                  <a:cubicBezTo>
                    <a:pt x="40" y="56"/>
                    <a:pt x="40" y="56"/>
                    <a:pt x="40" y="56"/>
                  </a:cubicBezTo>
                  <a:cubicBezTo>
                    <a:pt x="40" y="56"/>
                    <a:pt x="40" y="56"/>
                    <a:pt x="40" y="56"/>
                  </a:cubicBezTo>
                  <a:moveTo>
                    <a:pt x="40" y="55"/>
                  </a:moveTo>
                  <a:cubicBezTo>
                    <a:pt x="40" y="55"/>
                    <a:pt x="40" y="56"/>
                    <a:pt x="40" y="56"/>
                  </a:cubicBezTo>
                  <a:cubicBezTo>
                    <a:pt x="40" y="56"/>
                    <a:pt x="40" y="55"/>
                    <a:pt x="40" y="55"/>
                  </a:cubicBezTo>
                  <a:moveTo>
                    <a:pt x="40" y="55"/>
                  </a:moveTo>
                  <a:cubicBezTo>
                    <a:pt x="40" y="55"/>
                    <a:pt x="40" y="55"/>
                    <a:pt x="40" y="55"/>
                  </a:cubicBezTo>
                  <a:cubicBezTo>
                    <a:pt x="40" y="55"/>
                    <a:pt x="40" y="55"/>
                    <a:pt x="40" y="55"/>
                  </a:cubicBezTo>
                  <a:moveTo>
                    <a:pt x="40" y="55"/>
                  </a:moveTo>
                  <a:cubicBezTo>
                    <a:pt x="40" y="55"/>
                    <a:pt x="40" y="55"/>
                    <a:pt x="40" y="55"/>
                  </a:cubicBezTo>
                  <a:cubicBezTo>
                    <a:pt x="40" y="55"/>
                    <a:pt x="40" y="55"/>
                    <a:pt x="40" y="55"/>
                  </a:cubicBezTo>
                  <a:moveTo>
                    <a:pt x="40" y="55"/>
                  </a:moveTo>
                  <a:cubicBezTo>
                    <a:pt x="40" y="55"/>
                    <a:pt x="40" y="55"/>
                    <a:pt x="40" y="55"/>
                  </a:cubicBezTo>
                  <a:cubicBezTo>
                    <a:pt x="40" y="55"/>
                    <a:pt x="40" y="55"/>
                    <a:pt x="40" y="55"/>
                  </a:cubicBezTo>
                  <a:moveTo>
                    <a:pt x="40" y="55"/>
                  </a:moveTo>
                  <a:cubicBezTo>
                    <a:pt x="40" y="55"/>
                    <a:pt x="40" y="55"/>
                    <a:pt x="40" y="55"/>
                  </a:cubicBezTo>
                  <a:cubicBezTo>
                    <a:pt x="40" y="55"/>
                    <a:pt x="40" y="55"/>
                    <a:pt x="40" y="55"/>
                  </a:cubicBezTo>
                  <a:moveTo>
                    <a:pt x="40" y="55"/>
                  </a:moveTo>
                  <a:cubicBezTo>
                    <a:pt x="40" y="55"/>
                    <a:pt x="40" y="55"/>
                    <a:pt x="40" y="55"/>
                  </a:cubicBezTo>
                  <a:cubicBezTo>
                    <a:pt x="40" y="55"/>
                    <a:pt x="40" y="55"/>
                    <a:pt x="40" y="55"/>
                  </a:cubicBezTo>
                  <a:moveTo>
                    <a:pt x="40" y="55"/>
                  </a:moveTo>
                  <a:cubicBezTo>
                    <a:pt x="40" y="55"/>
                    <a:pt x="40" y="55"/>
                    <a:pt x="40" y="55"/>
                  </a:cubicBezTo>
                  <a:cubicBezTo>
                    <a:pt x="40" y="55"/>
                    <a:pt x="40" y="55"/>
                    <a:pt x="40" y="55"/>
                  </a:cubicBezTo>
                  <a:moveTo>
                    <a:pt x="40" y="55"/>
                  </a:moveTo>
                  <a:cubicBezTo>
                    <a:pt x="40" y="55"/>
                    <a:pt x="40" y="55"/>
                    <a:pt x="40" y="55"/>
                  </a:cubicBezTo>
                  <a:cubicBezTo>
                    <a:pt x="40" y="55"/>
                    <a:pt x="40" y="55"/>
                    <a:pt x="40" y="55"/>
                  </a:cubicBezTo>
                  <a:moveTo>
                    <a:pt x="40" y="55"/>
                  </a:moveTo>
                  <a:cubicBezTo>
                    <a:pt x="40" y="55"/>
                    <a:pt x="40" y="55"/>
                    <a:pt x="40" y="55"/>
                  </a:cubicBezTo>
                  <a:cubicBezTo>
                    <a:pt x="40" y="55"/>
                    <a:pt x="40" y="55"/>
                    <a:pt x="40" y="55"/>
                  </a:cubicBezTo>
                  <a:moveTo>
                    <a:pt x="40" y="55"/>
                  </a:moveTo>
                  <a:cubicBezTo>
                    <a:pt x="40" y="55"/>
                    <a:pt x="40" y="55"/>
                    <a:pt x="40" y="55"/>
                  </a:cubicBezTo>
                  <a:cubicBezTo>
                    <a:pt x="40" y="55"/>
                    <a:pt x="40" y="55"/>
                    <a:pt x="40" y="55"/>
                  </a:cubicBezTo>
                  <a:moveTo>
                    <a:pt x="40" y="54"/>
                  </a:moveTo>
                  <a:cubicBezTo>
                    <a:pt x="40" y="54"/>
                    <a:pt x="40" y="55"/>
                    <a:pt x="40" y="55"/>
                  </a:cubicBezTo>
                  <a:cubicBezTo>
                    <a:pt x="40" y="55"/>
                    <a:pt x="40" y="54"/>
                    <a:pt x="40" y="54"/>
                  </a:cubicBezTo>
                  <a:moveTo>
                    <a:pt x="40" y="54"/>
                  </a:moveTo>
                  <a:cubicBezTo>
                    <a:pt x="40" y="54"/>
                    <a:pt x="40" y="54"/>
                    <a:pt x="40" y="54"/>
                  </a:cubicBezTo>
                  <a:cubicBezTo>
                    <a:pt x="40" y="54"/>
                    <a:pt x="40" y="54"/>
                    <a:pt x="40" y="54"/>
                  </a:cubicBezTo>
                  <a:moveTo>
                    <a:pt x="40" y="54"/>
                  </a:moveTo>
                  <a:cubicBezTo>
                    <a:pt x="40" y="54"/>
                    <a:pt x="40" y="54"/>
                    <a:pt x="40" y="54"/>
                  </a:cubicBezTo>
                  <a:cubicBezTo>
                    <a:pt x="40" y="54"/>
                    <a:pt x="40" y="54"/>
                    <a:pt x="40" y="54"/>
                  </a:cubicBezTo>
                  <a:moveTo>
                    <a:pt x="40" y="54"/>
                  </a:moveTo>
                  <a:cubicBezTo>
                    <a:pt x="40" y="54"/>
                    <a:pt x="40" y="54"/>
                    <a:pt x="40" y="54"/>
                  </a:cubicBezTo>
                  <a:cubicBezTo>
                    <a:pt x="40" y="54"/>
                    <a:pt x="40" y="54"/>
                    <a:pt x="40" y="54"/>
                  </a:cubicBezTo>
                  <a:moveTo>
                    <a:pt x="40" y="54"/>
                  </a:moveTo>
                  <a:cubicBezTo>
                    <a:pt x="40" y="54"/>
                    <a:pt x="40" y="54"/>
                    <a:pt x="40" y="54"/>
                  </a:cubicBezTo>
                  <a:cubicBezTo>
                    <a:pt x="40" y="54"/>
                    <a:pt x="40" y="54"/>
                    <a:pt x="40" y="54"/>
                  </a:cubicBezTo>
                  <a:moveTo>
                    <a:pt x="40" y="54"/>
                  </a:moveTo>
                  <a:cubicBezTo>
                    <a:pt x="40" y="54"/>
                    <a:pt x="40" y="54"/>
                    <a:pt x="40" y="54"/>
                  </a:cubicBezTo>
                  <a:cubicBezTo>
                    <a:pt x="40" y="54"/>
                    <a:pt x="40" y="54"/>
                    <a:pt x="40" y="54"/>
                  </a:cubicBezTo>
                  <a:moveTo>
                    <a:pt x="49" y="18"/>
                  </a:moveTo>
                  <a:cubicBezTo>
                    <a:pt x="49" y="18"/>
                    <a:pt x="49" y="18"/>
                    <a:pt x="49" y="18"/>
                  </a:cubicBezTo>
                  <a:cubicBezTo>
                    <a:pt x="51" y="21"/>
                    <a:pt x="53" y="26"/>
                    <a:pt x="53" y="30"/>
                  </a:cubicBezTo>
                  <a:cubicBezTo>
                    <a:pt x="53" y="30"/>
                    <a:pt x="53" y="30"/>
                    <a:pt x="53" y="30"/>
                  </a:cubicBezTo>
                  <a:cubicBezTo>
                    <a:pt x="53" y="25"/>
                    <a:pt x="51" y="21"/>
                    <a:pt x="49" y="18"/>
                  </a:cubicBezTo>
                  <a:moveTo>
                    <a:pt x="18" y="0"/>
                  </a:moveTo>
                  <a:cubicBezTo>
                    <a:pt x="11" y="0"/>
                    <a:pt x="5" y="2"/>
                    <a:pt x="0" y="6"/>
                  </a:cubicBezTo>
                  <a:cubicBezTo>
                    <a:pt x="0" y="6"/>
                    <a:pt x="0" y="6"/>
                    <a:pt x="0" y="6"/>
                  </a:cubicBezTo>
                  <a:cubicBezTo>
                    <a:pt x="5" y="2"/>
                    <a:pt x="11" y="0"/>
                    <a:pt x="18" y="0"/>
                  </a:cubicBezTo>
                  <a:moveTo>
                    <a:pt x="19" y="0"/>
                  </a:moveTo>
                  <a:cubicBezTo>
                    <a:pt x="25" y="0"/>
                    <a:pt x="31" y="2"/>
                    <a:pt x="36" y="5"/>
                  </a:cubicBezTo>
                  <a:cubicBezTo>
                    <a:pt x="36" y="5"/>
                    <a:pt x="36" y="5"/>
                    <a:pt x="36" y="5"/>
                  </a:cubicBezTo>
                  <a:cubicBezTo>
                    <a:pt x="31" y="2"/>
                    <a:pt x="25" y="0"/>
                    <a:pt x="19" y="0"/>
                  </a:cubicBezTo>
                  <a:moveTo>
                    <a:pt x="18" y="0"/>
                  </a:moveTo>
                  <a:cubicBezTo>
                    <a:pt x="18" y="0"/>
                    <a:pt x="18" y="0"/>
                    <a:pt x="18" y="0"/>
                  </a:cubicBezTo>
                  <a:cubicBezTo>
                    <a:pt x="18" y="0"/>
                    <a:pt x="18" y="0"/>
                    <a:pt x="18"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8" y="0"/>
                    <a:pt x="18" y="0"/>
                  </a:cubicBezTo>
                  <a:cubicBezTo>
                    <a:pt x="18" y="0"/>
                    <a:pt x="19" y="0"/>
                    <a:pt x="19" y="0"/>
                  </a:cubicBezTo>
                </a:path>
              </a:pathLst>
            </a:custGeom>
            <a:solidFill>
              <a:srgbClr val="0081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45">
              <a:extLst>
                <a:ext uri="{FF2B5EF4-FFF2-40B4-BE49-F238E27FC236}">
                  <a16:creationId xmlns:a16="http://schemas.microsoft.com/office/drawing/2014/main" id="{2DE6D56F-6829-46DB-953D-DD55E8CC4AD9}"/>
                </a:ext>
              </a:extLst>
            </p:cNvPr>
            <p:cNvSpPr>
              <a:spLocks/>
            </p:cNvSpPr>
            <p:nvPr/>
          </p:nvSpPr>
          <p:spPr bwMode="auto">
            <a:xfrm>
              <a:off x="4731" y="2606"/>
              <a:ext cx="466" cy="474"/>
            </a:xfrm>
            <a:custGeom>
              <a:avLst/>
              <a:gdLst>
                <a:gd name="T0" fmla="*/ 13 w 62"/>
                <a:gd name="T1" fmla="*/ 6 h 63"/>
                <a:gd name="T2" fmla="*/ 13 w 62"/>
                <a:gd name="T3" fmla="*/ 6 h 63"/>
                <a:gd name="T4" fmla="*/ 13 w 62"/>
                <a:gd name="T5" fmla="*/ 6 h 63"/>
                <a:gd name="T6" fmla="*/ 0 w 62"/>
                <a:gd name="T7" fmla="*/ 30 h 63"/>
                <a:gd name="T8" fmla="*/ 0 w 62"/>
                <a:gd name="T9" fmla="*/ 30 h 63"/>
                <a:gd name="T10" fmla="*/ 0 w 62"/>
                <a:gd name="T11" fmla="*/ 30 h 63"/>
                <a:gd name="T12" fmla="*/ 0 w 62"/>
                <a:gd name="T13" fmla="*/ 30 h 63"/>
                <a:gd name="T14" fmla="*/ 0 w 62"/>
                <a:gd name="T15" fmla="*/ 30 h 63"/>
                <a:gd name="T16" fmla="*/ 0 w 62"/>
                <a:gd name="T17" fmla="*/ 31 h 63"/>
                <a:gd name="T18" fmla="*/ 0 w 62"/>
                <a:gd name="T19" fmla="*/ 31 h 63"/>
                <a:gd name="T20" fmla="*/ 0 w 62"/>
                <a:gd name="T21" fmla="*/ 31 h 63"/>
                <a:gd name="T22" fmla="*/ 0 w 62"/>
                <a:gd name="T23" fmla="*/ 31 h 63"/>
                <a:gd name="T24" fmla="*/ 0 w 62"/>
                <a:gd name="T25" fmla="*/ 31 h 63"/>
                <a:gd name="T26" fmla="*/ 0 w 62"/>
                <a:gd name="T27" fmla="*/ 31 h 63"/>
                <a:gd name="T28" fmla="*/ 0 w 62"/>
                <a:gd name="T29" fmla="*/ 31 h 63"/>
                <a:gd name="T30" fmla="*/ 0 w 62"/>
                <a:gd name="T31" fmla="*/ 31 h 63"/>
                <a:gd name="T32" fmla="*/ 0 w 62"/>
                <a:gd name="T33" fmla="*/ 31 h 63"/>
                <a:gd name="T34" fmla="*/ 0 w 62"/>
                <a:gd name="T35" fmla="*/ 31 h 63"/>
                <a:gd name="T36" fmla="*/ 0 w 62"/>
                <a:gd name="T37" fmla="*/ 32 h 63"/>
                <a:gd name="T38" fmla="*/ 0 w 62"/>
                <a:gd name="T39" fmla="*/ 32 h 63"/>
                <a:gd name="T40" fmla="*/ 0 w 62"/>
                <a:gd name="T41" fmla="*/ 37 h 63"/>
                <a:gd name="T42" fmla="*/ 5 w 62"/>
                <a:gd name="T43" fmla="*/ 37 h 63"/>
                <a:gd name="T44" fmla="*/ 5 w 62"/>
                <a:gd name="T45" fmla="*/ 37 h 63"/>
                <a:gd name="T46" fmla="*/ 14 w 62"/>
                <a:gd name="T47" fmla="*/ 36 h 63"/>
                <a:gd name="T48" fmla="*/ 28 w 62"/>
                <a:gd name="T49" fmla="*/ 24 h 63"/>
                <a:gd name="T50" fmla="*/ 28 w 62"/>
                <a:gd name="T51" fmla="*/ 24 h 63"/>
                <a:gd name="T52" fmla="*/ 35 w 62"/>
                <a:gd name="T53" fmla="*/ 20 h 63"/>
                <a:gd name="T54" fmla="*/ 35 w 62"/>
                <a:gd name="T55" fmla="*/ 20 h 63"/>
                <a:gd name="T56" fmla="*/ 38 w 62"/>
                <a:gd name="T57" fmla="*/ 20 h 63"/>
                <a:gd name="T58" fmla="*/ 43 w 62"/>
                <a:gd name="T59" fmla="*/ 28 h 63"/>
                <a:gd name="T60" fmla="*/ 43 w 62"/>
                <a:gd name="T61" fmla="*/ 31 h 63"/>
                <a:gd name="T62" fmla="*/ 8 w 62"/>
                <a:gd name="T63" fmla="*/ 53 h 63"/>
                <a:gd name="T64" fmla="*/ 14 w 62"/>
                <a:gd name="T65" fmla="*/ 58 h 63"/>
                <a:gd name="T66" fmla="*/ 31 w 62"/>
                <a:gd name="T67" fmla="*/ 63 h 63"/>
                <a:gd name="T68" fmla="*/ 31 w 62"/>
                <a:gd name="T69" fmla="*/ 63 h 63"/>
                <a:gd name="T70" fmla="*/ 31 w 62"/>
                <a:gd name="T71" fmla="*/ 63 h 63"/>
                <a:gd name="T72" fmla="*/ 31 w 62"/>
                <a:gd name="T73" fmla="*/ 63 h 63"/>
                <a:gd name="T74" fmla="*/ 62 w 62"/>
                <a:gd name="T75" fmla="*/ 32 h 63"/>
                <a:gd name="T76" fmla="*/ 62 w 62"/>
                <a:gd name="T77" fmla="*/ 32 h 63"/>
                <a:gd name="T78" fmla="*/ 62 w 62"/>
                <a:gd name="T79" fmla="*/ 31 h 63"/>
                <a:gd name="T80" fmla="*/ 62 w 62"/>
                <a:gd name="T81" fmla="*/ 31 h 63"/>
                <a:gd name="T82" fmla="*/ 62 w 62"/>
                <a:gd name="T83" fmla="*/ 31 h 63"/>
                <a:gd name="T84" fmla="*/ 62 w 62"/>
                <a:gd name="T85" fmla="*/ 31 h 63"/>
                <a:gd name="T86" fmla="*/ 62 w 62"/>
                <a:gd name="T87" fmla="*/ 31 h 63"/>
                <a:gd name="T88" fmla="*/ 62 w 62"/>
                <a:gd name="T89" fmla="*/ 31 h 63"/>
                <a:gd name="T90" fmla="*/ 62 w 62"/>
                <a:gd name="T91" fmla="*/ 31 h 63"/>
                <a:gd name="T92" fmla="*/ 62 w 62"/>
                <a:gd name="T93" fmla="*/ 31 h 63"/>
                <a:gd name="T94" fmla="*/ 62 w 62"/>
                <a:gd name="T95" fmla="*/ 31 h 63"/>
                <a:gd name="T96" fmla="*/ 62 w 62"/>
                <a:gd name="T97" fmla="*/ 31 h 63"/>
                <a:gd name="T98" fmla="*/ 62 w 62"/>
                <a:gd name="T99" fmla="*/ 30 h 63"/>
                <a:gd name="T100" fmla="*/ 62 w 62"/>
                <a:gd name="T101" fmla="*/ 30 h 63"/>
                <a:gd name="T102" fmla="*/ 62 w 62"/>
                <a:gd name="T103" fmla="*/ 30 h 63"/>
                <a:gd name="T104" fmla="*/ 37 w 62"/>
                <a:gd name="T105" fmla="*/ 1 h 63"/>
                <a:gd name="T106" fmla="*/ 31 w 62"/>
                <a:gd name="T10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3">
                  <a:moveTo>
                    <a:pt x="31" y="0"/>
                  </a:moveTo>
                  <a:cubicBezTo>
                    <a:pt x="24" y="0"/>
                    <a:pt x="18" y="2"/>
                    <a:pt x="13" y="6"/>
                  </a:cubicBezTo>
                  <a:cubicBezTo>
                    <a:pt x="13" y="6"/>
                    <a:pt x="13" y="6"/>
                    <a:pt x="13" y="6"/>
                  </a:cubicBezTo>
                  <a:cubicBezTo>
                    <a:pt x="13" y="6"/>
                    <a:pt x="13" y="6"/>
                    <a:pt x="13" y="6"/>
                  </a:cubicBezTo>
                  <a:cubicBezTo>
                    <a:pt x="13" y="6"/>
                    <a:pt x="13" y="6"/>
                    <a:pt x="13" y="6"/>
                  </a:cubicBezTo>
                  <a:cubicBezTo>
                    <a:pt x="13" y="6"/>
                    <a:pt x="13" y="6"/>
                    <a:pt x="13" y="6"/>
                  </a:cubicBezTo>
                  <a:cubicBezTo>
                    <a:pt x="6" y="11"/>
                    <a:pt x="0" y="2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2"/>
                    <a:pt x="0" y="32"/>
                  </a:cubicBezTo>
                  <a:cubicBezTo>
                    <a:pt x="0" y="32"/>
                    <a:pt x="0" y="32"/>
                    <a:pt x="0" y="32"/>
                  </a:cubicBezTo>
                  <a:cubicBezTo>
                    <a:pt x="0" y="32"/>
                    <a:pt x="0" y="32"/>
                    <a:pt x="0" y="32"/>
                  </a:cubicBezTo>
                  <a:cubicBezTo>
                    <a:pt x="0" y="33"/>
                    <a:pt x="0" y="35"/>
                    <a:pt x="0" y="37"/>
                  </a:cubicBezTo>
                  <a:cubicBezTo>
                    <a:pt x="0" y="37"/>
                    <a:pt x="0" y="37"/>
                    <a:pt x="0" y="37"/>
                  </a:cubicBezTo>
                  <a:cubicBezTo>
                    <a:pt x="0" y="37"/>
                    <a:pt x="0" y="37"/>
                    <a:pt x="0" y="37"/>
                  </a:cubicBezTo>
                  <a:cubicBezTo>
                    <a:pt x="2" y="37"/>
                    <a:pt x="4" y="37"/>
                    <a:pt x="5" y="37"/>
                  </a:cubicBezTo>
                  <a:cubicBezTo>
                    <a:pt x="5" y="37"/>
                    <a:pt x="5" y="37"/>
                    <a:pt x="5" y="37"/>
                  </a:cubicBezTo>
                  <a:cubicBezTo>
                    <a:pt x="5" y="37"/>
                    <a:pt x="5" y="37"/>
                    <a:pt x="5" y="37"/>
                  </a:cubicBezTo>
                  <a:cubicBezTo>
                    <a:pt x="8" y="37"/>
                    <a:pt x="11" y="37"/>
                    <a:pt x="14" y="36"/>
                  </a:cubicBezTo>
                  <a:cubicBezTo>
                    <a:pt x="14" y="36"/>
                    <a:pt x="14" y="36"/>
                    <a:pt x="14" y="36"/>
                  </a:cubicBezTo>
                  <a:cubicBezTo>
                    <a:pt x="14" y="36"/>
                    <a:pt x="14" y="36"/>
                    <a:pt x="14" y="36"/>
                  </a:cubicBezTo>
                  <a:cubicBezTo>
                    <a:pt x="24" y="32"/>
                    <a:pt x="28" y="24"/>
                    <a:pt x="28" y="24"/>
                  </a:cubicBezTo>
                  <a:cubicBezTo>
                    <a:pt x="28" y="24"/>
                    <a:pt x="28" y="24"/>
                    <a:pt x="28" y="24"/>
                  </a:cubicBezTo>
                  <a:cubicBezTo>
                    <a:pt x="28" y="24"/>
                    <a:pt x="28" y="24"/>
                    <a:pt x="28" y="24"/>
                  </a:cubicBezTo>
                  <a:cubicBezTo>
                    <a:pt x="29" y="21"/>
                    <a:pt x="32" y="20"/>
                    <a:pt x="35" y="20"/>
                  </a:cubicBezTo>
                  <a:cubicBezTo>
                    <a:pt x="35" y="20"/>
                    <a:pt x="35" y="20"/>
                    <a:pt x="35" y="20"/>
                  </a:cubicBezTo>
                  <a:cubicBezTo>
                    <a:pt x="35" y="20"/>
                    <a:pt x="35" y="20"/>
                    <a:pt x="35" y="20"/>
                  </a:cubicBezTo>
                  <a:cubicBezTo>
                    <a:pt x="35" y="20"/>
                    <a:pt x="35" y="20"/>
                    <a:pt x="35" y="20"/>
                  </a:cubicBezTo>
                  <a:cubicBezTo>
                    <a:pt x="35" y="20"/>
                    <a:pt x="35" y="20"/>
                    <a:pt x="35" y="20"/>
                  </a:cubicBezTo>
                  <a:cubicBezTo>
                    <a:pt x="36" y="20"/>
                    <a:pt x="37" y="20"/>
                    <a:pt x="38" y="20"/>
                  </a:cubicBezTo>
                  <a:cubicBezTo>
                    <a:pt x="39" y="20"/>
                    <a:pt x="39" y="20"/>
                    <a:pt x="39" y="20"/>
                  </a:cubicBezTo>
                  <a:cubicBezTo>
                    <a:pt x="41" y="22"/>
                    <a:pt x="43" y="25"/>
                    <a:pt x="43" y="28"/>
                  </a:cubicBezTo>
                  <a:cubicBezTo>
                    <a:pt x="43" y="28"/>
                    <a:pt x="43" y="28"/>
                    <a:pt x="43" y="28"/>
                  </a:cubicBezTo>
                  <a:cubicBezTo>
                    <a:pt x="43" y="29"/>
                    <a:pt x="43" y="30"/>
                    <a:pt x="43" y="31"/>
                  </a:cubicBezTo>
                  <a:cubicBezTo>
                    <a:pt x="42" y="32"/>
                    <a:pt x="36" y="45"/>
                    <a:pt x="20" y="51"/>
                  </a:cubicBezTo>
                  <a:cubicBezTo>
                    <a:pt x="16" y="52"/>
                    <a:pt x="12" y="53"/>
                    <a:pt x="8" y="53"/>
                  </a:cubicBezTo>
                  <a:cubicBezTo>
                    <a:pt x="10" y="55"/>
                    <a:pt x="12" y="57"/>
                    <a:pt x="14" y="58"/>
                  </a:cubicBezTo>
                  <a:cubicBezTo>
                    <a:pt x="14" y="58"/>
                    <a:pt x="14" y="58"/>
                    <a:pt x="14" y="58"/>
                  </a:cubicBezTo>
                  <a:cubicBezTo>
                    <a:pt x="19" y="61"/>
                    <a:pt x="25"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48" y="63"/>
                    <a:pt x="62" y="49"/>
                    <a:pt x="62" y="32"/>
                  </a:cubicBezTo>
                  <a:cubicBezTo>
                    <a:pt x="62" y="32"/>
                    <a:pt x="62" y="32"/>
                    <a:pt x="62" y="32"/>
                  </a:cubicBezTo>
                  <a:cubicBezTo>
                    <a:pt x="62" y="32"/>
                    <a:pt x="62" y="32"/>
                    <a:pt x="62" y="32"/>
                  </a:cubicBezTo>
                  <a:cubicBezTo>
                    <a:pt x="62" y="32"/>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1"/>
                    <a:pt x="62" y="31"/>
                    <a:pt x="62" y="31"/>
                  </a:cubicBezTo>
                  <a:cubicBezTo>
                    <a:pt x="62" y="30"/>
                    <a:pt x="62" y="30"/>
                    <a:pt x="62" y="30"/>
                  </a:cubicBezTo>
                  <a:cubicBezTo>
                    <a:pt x="62" y="30"/>
                    <a:pt x="62" y="30"/>
                    <a:pt x="62" y="30"/>
                  </a:cubicBezTo>
                  <a:cubicBezTo>
                    <a:pt x="62" y="30"/>
                    <a:pt x="62" y="30"/>
                    <a:pt x="62" y="30"/>
                  </a:cubicBezTo>
                  <a:cubicBezTo>
                    <a:pt x="62" y="30"/>
                    <a:pt x="62" y="30"/>
                    <a:pt x="62" y="30"/>
                  </a:cubicBezTo>
                  <a:cubicBezTo>
                    <a:pt x="62" y="30"/>
                    <a:pt x="62" y="30"/>
                    <a:pt x="62" y="30"/>
                  </a:cubicBezTo>
                  <a:cubicBezTo>
                    <a:pt x="62" y="30"/>
                    <a:pt x="62" y="30"/>
                    <a:pt x="62" y="30"/>
                  </a:cubicBezTo>
                  <a:cubicBezTo>
                    <a:pt x="61" y="16"/>
                    <a:pt x="51" y="4"/>
                    <a:pt x="37" y="1"/>
                  </a:cubicBezTo>
                  <a:cubicBezTo>
                    <a:pt x="37" y="1"/>
                    <a:pt x="37" y="1"/>
                    <a:pt x="37" y="1"/>
                  </a:cubicBezTo>
                  <a:cubicBezTo>
                    <a:pt x="35" y="1"/>
                    <a:pt x="33" y="0"/>
                    <a:pt x="31" y="0"/>
                  </a:cubicBezTo>
                </a:path>
              </a:pathLst>
            </a:custGeom>
            <a:solidFill>
              <a:srgbClr val="51A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46">
              <a:extLst>
                <a:ext uri="{FF2B5EF4-FFF2-40B4-BE49-F238E27FC236}">
                  <a16:creationId xmlns:a16="http://schemas.microsoft.com/office/drawing/2014/main" id="{F0A3798B-DD26-4449-8DF7-0E01FD01834C}"/>
                </a:ext>
              </a:extLst>
            </p:cNvPr>
            <p:cNvSpPr>
              <a:spLocks noEditPoints="1"/>
            </p:cNvSpPr>
            <p:nvPr/>
          </p:nvSpPr>
          <p:spPr bwMode="auto">
            <a:xfrm>
              <a:off x="4302" y="1854"/>
              <a:ext cx="752" cy="1181"/>
            </a:xfrm>
            <a:custGeom>
              <a:avLst/>
              <a:gdLst>
                <a:gd name="T0" fmla="*/ 100 w 100"/>
                <a:gd name="T1" fmla="*/ 128 h 157"/>
                <a:gd name="T2" fmla="*/ 100 w 100"/>
                <a:gd name="T3" fmla="*/ 131 h 157"/>
                <a:gd name="T4" fmla="*/ 77 w 100"/>
                <a:gd name="T5" fmla="*/ 151 h 157"/>
                <a:gd name="T6" fmla="*/ 62 w 100"/>
                <a:gd name="T7" fmla="*/ 153 h 157"/>
                <a:gd name="T8" fmla="*/ 37 w 100"/>
                <a:gd name="T9" fmla="*/ 148 h 157"/>
                <a:gd name="T10" fmla="*/ 29 w 100"/>
                <a:gd name="T11" fmla="*/ 157 h 157"/>
                <a:gd name="T12" fmla="*/ 29 w 100"/>
                <a:gd name="T13" fmla="*/ 157 h 157"/>
                <a:gd name="T14" fmla="*/ 37 w 100"/>
                <a:gd name="T15" fmla="*/ 148 h 157"/>
                <a:gd name="T16" fmla="*/ 62 w 100"/>
                <a:gd name="T17" fmla="*/ 153 h 157"/>
                <a:gd name="T18" fmla="*/ 65 w 100"/>
                <a:gd name="T19" fmla="*/ 153 h 157"/>
                <a:gd name="T20" fmla="*/ 77 w 100"/>
                <a:gd name="T21" fmla="*/ 151 h 157"/>
                <a:gd name="T22" fmla="*/ 100 w 100"/>
                <a:gd name="T23" fmla="*/ 131 h 157"/>
                <a:gd name="T24" fmla="*/ 100 w 100"/>
                <a:gd name="T25" fmla="*/ 128 h 157"/>
                <a:gd name="T26" fmla="*/ 71 w 100"/>
                <a:gd name="T27" fmla="*/ 76 h 157"/>
                <a:gd name="T28" fmla="*/ 66 w 100"/>
                <a:gd name="T29" fmla="*/ 94 h 157"/>
                <a:gd name="T30" fmla="*/ 66 w 100"/>
                <a:gd name="T31" fmla="*/ 94 h 157"/>
                <a:gd name="T32" fmla="*/ 66 w 100"/>
                <a:gd name="T33" fmla="*/ 94 h 157"/>
                <a:gd name="T34" fmla="*/ 68 w 100"/>
                <a:gd name="T35" fmla="*/ 86 h 157"/>
                <a:gd name="T36" fmla="*/ 71 w 100"/>
                <a:gd name="T37" fmla="*/ 76 h 157"/>
                <a:gd name="T38" fmla="*/ 71 w 100"/>
                <a:gd name="T39" fmla="*/ 75 h 157"/>
                <a:gd name="T40" fmla="*/ 71 w 100"/>
                <a:gd name="T41" fmla="*/ 76 h 157"/>
                <a:gd name="T42" fmla="*/ 71 w 100"/>
                <a:gd name="T43" fmla="*/ 76 h 157"/>
                <a:gd name="T44" fmla="*/ 71 w 100"/>
                <a:gd name="T45" fmla="*/ 76 h 157"/>
                <a:gd name="T46" fmla="*/ 71 w 100"/>
                <a:gd name="T47" fmla="*/ 75 h 157"/>
                <a:gd name="T48" fmla="*/ 55 w 100"/>
                <a:gd name="T49" fmla="*/ 74 h 157"/>
                <a:gd name="T50" fmla="*/ 53 w 100"/>
                <a:gd name="T51" fmla="*/ 81 h 157"/>
                <a:gd name="T52" fmla="*/ 53 w 100"/>
                <a:gd name="T53" fmla="*/ 81 h 157"/>
                <a:gd name="T54" fmla="*/ 53 w 100"/>
                <a:gd name="T55" fmla="*/ 81 h 157"/>
                <a:gd name="T56" fmla="*/ 53 w 100"/>
                <a:gd name="T57" fmla="*/ 81 h 157"/>
                <a:gd name="T58" fmla="*/ 55 w 100"/>
                <a:gd name="T59" fmla="*/ 74 h 157"/>
                <a:gd name="T60" fmla="*/ 15 w 100"/>
                <a:gd name="T61" fmla="*/ 45 h 157"/>
                <a:gd name="T62" fmla="*/ 0 w 100"/>
                <a:gd name="T63" fmla="*/ 65 h 157"/>
                <a:gd name="T64" fmla="*/ 0 w 100"/>
                <a:gd name="T65" fmla="*/ 65 h 157"/>
                <a:gd name="T66" fmla="*/ 15 w 100"/>
                <a:gd name="T67" fmla="*/ 45 h 157"/>
                <a:gd name="T68" fmla="*/ 15 w 100"/>
                <a:gd name="T69" fmla="*/ 45 h 157"/>
                <a:gd name="T70" fmla="*/ 15 w 100"/>
                <a:gd name="T71" fmla="*/ 45 h 157"/>
                <a:gd name="T72" fmla="*/ 15 w 100"/>
                <a:gd name="T73" fmla="*/ 45 h 157"/>
                <a:gd name="T74" fmla="*/ 15 w 100"/>
                <a:gd name="T75" fmla="*/ 45 h 157"/>
                <a:gd name="T76" fmla="*/ 15 w 100"/>
                <a:gd name="T77" fmla="*/ 45 h 157"/>
                <a:gd name="T78" fmla="*/ 15 w 100"/>
                <a:gd name="T79" fmla="*/ 45 h 157"/>
                <a:gd name="T80" fmla="*/ 3 w 100"/>
                <a:gd name="T81" fmla="*/ 33 h 157"/>
                <a:gd name="T82" fmla="*/ 2 w 100"/>
                <a:gd name="T83" fmla="*/ 35 h 157"/>
                <a:gd name="T84" fmla="*/ 3 w 100"/>
                <a:gd name="T85" fmla="*/ 33 h 157"/>
                <a:gd name="T86" fmla="*/ 62 w 100"/>
                <a:gd name="T87" fmla="*/ 13 h 157"/>
                <a:gd name="T88" fmla="*/ 62 w 100"/>
                <a:gd name="T89" fmla="*/ 14 h 157"/>
                <a:gd name="T90" fmla="*/ 44 w 100"/>
                <a:gd name="T91" fmla="*/ 43 h 157"/>
                <a:gd name="T92" fmla="*/ 28 w 100"/>
                <a:gd name="T93" fmla="*/ 47 h 157"/>
                <a:gd name="T94" fmla="*/ 15 w 100"/>
                <a:gd name="T95" fmla="*/ 45 h 157"/>
                <a:gd name="T96" fmla="*/ 15 w 100"/>
                <a:gd name="T97" fmla="*/ 45 h 157"/>
                <a:gd name="T98" fmla="*/ 15 w 100"/>
                <a:gd name="T99" fmla="*/ 45 h 157"/>
                <a:gd name="T100" fmla="*/ 28 w 100"/>
                <a:gd name="T101" fmla="*/ 47 h 157"/>
                <a:gd name="T102" fmla="*/ 44 w 100"/>
                <a:gd name="T103" fmla="*/ 43 h 157"/>
                <a:gd name="T104" fmla="*/ 62 w 100"/>
                <a:gd name="T105" fmla="*/ 14 h 157"/>
                <a:gd name="T106" fmla="*/ 62 w 100"/>
                <a:gd name="T107" fmla="*/ 13 h 157"/>
                <a:gd name="T108" fmla="*/ 28 w 100"/>
                <a:gd name="T109" fmla="*/ 0 h 157"/>
                <a:gd name="T110" fmla="*/ 28 w 100"/>
                <a:gd name="T111" fmla="*/ 0 h 157"/>
                <a:gd name="T112" fmla="*/ 22 w 100"/>
                <a:gd name="T113" fmla="*/ 30 h 157"/>
                <a:gd name="T114" fmla="*/ 22 w 100"/>
                <a:gd name="T115" fmla="*/ 30 h 157"/>
                <a:gd name="T116" fmla="*/ 28 w 100"/>
                <a:gd name="T117" fmla="*/ 0 h 157"/>
                <a:gd name="T118" fmla="*/ 28 w 100"/>
                <a:gd name="T1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 h="157">
                  <a:moveTo>
                    <a:pt x="100" y="128"/>
                  </a:moveTo>
                  <a:cubicBezTo>
                    <a:pt x="100" y="129"/>
                    <a:pt x="100" y="130"/>
                    <a:pt x="100" y="131"/>
                  </a:cubicBezTo>
                  <a:cubicBezTo>
                    <a:pt x="99" y="132"/>
                    <a:pt x="93" y="145"/>
                    <a:pt x="77" y="151"/>
                  </a:cubicBezTo>
                  <a:cubicBezTo>
                    <a:pt x="72" y="153"/>
                    <a:pt x="67" y="153"/>
                    <a:pt x="62" y="153"/>
                  </a:cubicBezTo>
                  <a:cubicBezTo>
                    <a:pt x="54" y="153"/>
                    <a:pt x="46" y="152"/>
                    <a:pt x="37" y="148"/>
                  </a:cubicBezTo>
                  <a:cubicBezTo>
                    <a:pt x="34" y="151"/>
                    <a:pt x="32" y="154"/>
                    <a:pt x="29" y="157"/>
                  </a:cubicBezTo>
                  <a:cubicBezTo>
                    <a:pt x="29" y="157"/>
                    <a:pt x="29" y="157"/>
                    <a:pt x="29" y="157"/>
                  </a:cubicBezTo>
                  <a:cubicBezTo>
                    <a:pt x="32" y="154"/>
                    <a:pt x="34" y="151"/>
                    <a:pt x="37" y="148"/>
                  </a:cubicBezTo>
                  <a:cubicBezTo>
                    <a:pt x="46" y="152"/>
                    <a:pt x="54" y="153"/>
                    <a:pt x="62" y="153"/>
                  </a:cubicBezTo>
                  <a:cubicBezTo>
                    <a:pt x="63" y="153"/>
                    <a:pt x="64" y="153"/>
                    <a:pt x="65" y="153"/>
                  </a:cubicBezTo>
                  <a:cubicBezTo>
                    <a:pt x="69" y="153"/>
                    <a:pt x="73" y="152"/>
                    <a:pt x="77" y="151"/>
                  </a:cubicBezTo>
                  <a:cubicBezTo>
                    <a:pt x="93" y="145"/>
                    <a:pt x="99" y="132"/>
                    <a:pt x="100" y="131"/>
                  </a:cubicBezTo>
                  <a:cubicBezTo>
                    <a:pt x="100" y="130"/>
                    <a:pt x="100" y="129"/>
                    <a:pt x="100" y="128"/>
                  </a:cubicBezTo>
                  <a:moveTo>
                    <a:pt x="71" y="76"/>
                  </a:moveTo>
                  <a:cubicBezTo>
                    <a:pt x="71" y="77"/>
                    <a:pt x="69" y="84"/>
                    <a:pt x="66" y="94"/>
                  </a:cubicBezTo>
                  <a:cubicBezTo>
                    <a:pt x="66" y="94"/>
                    <a:pt x="66" y="94"/>
                    <a:pt x="66" y="94"/>
                  </a:cubicBezTo>
                  <a:cubicBezTo>
                    <a:pt x="66" y="94"/>
                    <a:pt x="66" y="94"/>
                    <a:pt x="66" y="94"/>
                  </a:cubicBezTo>
                  <a:cubicBezTo>
                    <a:pt x="67" y="91"/>
                    <a:pt x="68" y="88"/>
                    <a:pt x="68" y="86"/>
                  </a:cubicBezTo>
                  <a:cubicBezTo>
                    <a:pt x="70" y="80"/>
                    <a:pt x="71" y="77"/>
                    <a:pt x="71" y="76"/>
                  </a:cubicBezTo>
                  <a:moveTo>
                    <a:pt x="71" y="75"/>
                  </a:moveTo>
                  <a:cubicBezTo>
                    <a:pt x="71" y="75"/>
                    <a:pt x="71" y="76"/>
                    <a:pt x="71" y="76"/>
                  </a:cubicBezTo>
                  <a:cubicBezTo>
                    <a:pt x="71" y="76"/>
                    <a:pt x="71" y="76"/>
                    <a:pt x="71" y="76"/>
                  </a:cubicBezTo>
                  <a:cubicBezTo>
                    <a:pt x="71" y="76"/>
                    <a:pt x="71" y="76"/>
                    <a:pt x="71" y="76"/>
                  </a:cubicBezTo>
                  <a:cubicBezTo>
                    <a:pt x="71" y="76"/>
                    <a:pt x="71" y="75"/>
                    <a:pt x="71" y="75"/>
                  </a:cubicBezTo>
                  <a:moveTo>
                    <a:pt x="55" y="74"/>
                  </a:moveTo>
                  <a:cubicBezTo>
                    <a:pt x="55" y="74"/>
                    <a:pt x="54" y="77"/>
                    <a:pt x="53" y="81"/>
                  </a:cubicBezTo>
                  <a:cubicBezTo>
                    <a:pt x="53" y="81"/>
                    <a:pt x="53" y="81"/>
                    <a:pt x="53" y="81"/>
                  </a:cubicBezTo>
                  <a:cubicBezTo>
                    <a:pt x="53" y="81"/>
                    <a:pt x="53" y="81"/>
                    <a:pt x="53" y="81"/>
                  </a:cubicBezTo>
                  <a:cubicBezTo>
                    <a:pt x="53" y="81"/>
                    <a:pt x="53" y="81"/>
                    <a:pt x="53" y="81"/>
                  </a:cubicBezTo>
                  <a:cubicBezTo>
                    <a:pt x="54" y="77"/>
                    <a:pt x="55" y="74"/>
                    <a:pt x="55" y="74"/>
                  </a:cubicBezTo>
                  <a:moveTo>
                    <a:pt x="15" y="45"/>
                  </a:moveTo>
                  <a:cubicBezTo>
                    <a:pt x="11" y="52"/>
                    <a:pt x="6" y="59"/>
                    <a:pt x="0" y="65"/>
                  </a:cubicBezTo>
                  <a:cubicBezTo>
                    <a:pt x="0" y="65"/>
                    <a:pt x="0" y="65"/>
                    <a:pt x="0" y="65"/>
                  </a:cubicBezTo>
                  <a:cubicBezTo>
                    <a:pt x="6" y="59"/>
                    <a:pt x="11" y="52"/>
                    <a:pt x="15" y="45"/>
                  </a:cubicBezTo>
                  <a:moveTo>
                    <a:pt x="15" y="45"/>
                  </a:moveTo>
                  <a:cubicBezTo>
                    <a:pt x="15" y="45"/>
                    <a:pt x="15" y="45"/>
                    <a:pt x="15" y="45"/>
                  </a:cubicBezTo>
                  <a:cubicBezTo>
                    <a:pt x="15" y="45"/>
                    <a:pt x="15" y="45"/>
                    <a:pt x="15" y="45"/>
                  </a:cubicBezTo>
                  <a:moveTo>
                    <a:pt x="15" y="45"/>
                  </a:moveTo>
                  <a:cubicBezTo>
                    <a:pt x="15" y="45"/>
                    <a:pt x="15" y="45"/>
                    <a:pt x="15" y="45"/>
                  </a:cubicBezTo>
                  <a:cubicBezTo>
                    <a:pt x="15" y="45"/>
                    <a:pt x="15" y="45"/>
                    <a:pt x="15" y="45"/>
                  </a:cubicBezTo>
                  <a:moveTo>
                    <a:pt x="3" y="33"/>
                  </a:moveTo>
                  <a:cubicBezTo>
                    <a:pt x="3" y="34"/>
                    <a:pt x="2" y="34"/>
                    <a:pt x="2" y="35"/>
                  </a:cubicBezTo>
                  <a:cubicBezTo>
                    <a:pt x="2" y="34"/>
                    <a:pt x="3" y="34"/>
                    <a:pt x="3" y="33"/>
                  </a:cubicBezTo>
                  <a:moveTo>
                    <a:pt x="62" y="13"/>
                  </a:moveTo>
                  <a:cubicBezTo>
                    <a:pt x="62" y="14"/>
                    <a:pt x="62" y="14"/>
                    <a:pt x="62" y="14"/>
                  </a:cubicBezTo>
                  <a:cubicBezTo>
                    <a:pt x="62" y="15"/>
                    <a:pt x="59" y="34"/>
                    <a:pt x="44" y="43"/>
                  </a:cubicBezTo>
                  <a:cubicBezTo>
                    <a:pt x="40" y="46"/>
                    <a:pt x="34" y="47"/>
                    <a:pt x="28" y="47"/>
                  </a:cubicBezTo>
                  <a:cubicBezTo>
                    <a:pt x="24" y="47"/>
                    <a:pt x="19" y="46"/>
                    <a:pt x="15" y="45"/>
                  </a:cubicBezTo>
                  <a:cubicBezTo>
                    <a:pt x="15" y="45"/>
                    <a:pt x="15" y="45"/>
                    <a:pt x="15" y="45"/>
                  </a:cubicBezTo>
                  <a:cubicBezTo>
                    <a:pt x="15" y="45"/>
                    <a:pt x="15" y="45"/>
                    <a:pt x="15" y="45"/>
                  </a:cubicBezTo>
                  <a:cubicBezTo>
                    <a:pt x="19" y="46"/>
                    <a:pt x="24" y="47"/>
                    <a:pt x="28" y="47"/>
                  </a:cubicBezTo>
                  <a:cubicBezTo>
                    <a:pt x="34" y="47"/>
                    <a:pt x="40" y="46"/>
                    <a:pt x="44" y="43"/>
                  </a:cubicBezTo>
                  <a:cubicBezTo>
                    <a:pt x="59" y="34"/>
                    <a:pt x="62" y="15"/>
                    <a:pt x="62" y="14"/>
                  </a:cubicBezTo>
                  <a:cubicBezTo>
                    <a:pt x="62" y="14"/>
                    <a:pt x="62" y="14"/>
                    <a:pt x="62" y="13"/>
                  </a:cubicBezTo>
                  <a:moveTo>
                    <a:pt x="28" y="0"/>
                  </a:moveTo>
                  <a:cubicBezTo>
                    <a:pt x="28" y="0"/>
                    <a:pt x="28" y="0"/>
                    <a:pt x="28" y="0"/>
                  </a:cubicBezTo>
                  <a:cubicBezTo>
                    <a:pt x="28" y="9"/>
                    <a:pt x="26" y="19"/>
                    <a:pt x="22" y="30"/>
                  </a:cubicBezTo>
                  <a:cubicBezTo>
                    <a:pt x="22" y="30"/>
                    <a:pt x="22" y="30"/>
                    <a:pt x="22" y="30"/>
                  </a:cubicBezTo>
                  <a:cubicBezTo>
                    <a:pt x="26" y="19"/>
                    <a:pt x="28" y="9"/>
                    <a:pt x="28" y="0"/>
                  </a:cubicBezTo>
                  <a:cubicBezTo>
                    <a:pt x="28" y="0"/>
                    <a:pt x="28" y="0"/>
                    <a:pt x="28" y="0"/>
                  </a:cubicBezTo>
                </a:path>
              </a:pathLst>
            </a:custGeom>
            <a:solidFill>
              <a:srgbClr val="2C1D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47">
              <a:extLst>
                <a:ext uri="{FF2B5EF4-FFF2-40B4-BE49-F238E27FC236}">
                  <a16:creationId xmlns:a16="http://schemas.microsoft.com/office/drawing/2014/main" id="{B7B2EB78-28DC-44FA-89AA-8A6FD03BD68B}"/>
                </a:ext>
              </a:extLst>
            </p:cNvPr>
            <p:cNvSpPr>
              <a:spLocks noEditPoints="1"/>
            </p:cNvSpPr>
            <p:nvPr/>
          </p:nvSpPr>
          <p:spPr bwMode="auto">
            <a:xfrm>
              <a:off x="4287" y="2959"/>
              <a:ext cx="143" cy="151"/>
            </a:xfrm>
            <a:custGeom>
              <a:avLst/>
              <a:gdLst>
                <a:gd name="T0" fmla="*/ 19 w 19"/>
                <a:gd name="T1" fmla="*/ 20 h 20"/>
                <a:gd name="T2" fmla="*/ 18 w 19"/>
                <a:gd name="T3" fmla="*/ 20 h 20"/>
                <a:gd name="T4" fmla="*/ 19 w 19"/>
                <a:gd name="T5" fmla="*/ 20 h 20"/>
                <a:gd name="T6" fmla="*/ 19 w 19"/>
                <a:gd name="T7" fmla="*/ 20 h 20"/>
                <a:gd name="T8" fmla="*/ 19 w 19"/>
                <a:gd name="T9" fmla="*/ 20 h 20"/>
                <a:gd name="T10" fmla="*/ 19 w 19"/>
                <a:gd name="T11" fmla="*/ 20 h 20"/>
                <a:gd name="T12" fmla="*/ 0 w 19"/>
                <a:gd name="T13" fmla="*/ 4 h 20"/>
                <a:gd name="T14" fmla="*/ 0 w 19"/>
                <a:gd name="T15" fmla="*/ 4 h 20"/>
                <a:gd name="T16" fmla="*/ 10 w 19"/>
                <a:gd name="T17" fmla="*/ 7 h 20"/>
                <a:gd name="T18" fmla="*/ 10 w 19"/>
                <a:gd name="T19" fmla="*/ 7 h 20"/>
                <a:gd name="T20" fmla="*/ 10 w 19"/>
                <a:gd name="T21" fmla="*/ 7 h 20"/>
                <a:gd name="T22" fmla="*/ 0 w 19"/>
                <a:gd name="T23" fmla="*/ 4 h 20"/>
                <a:gd name="T24" fmla="*/ 18 w 19"/>
                <a:gd name="T25" fmla="*/ 0 h 20"/>
                <a:gd name="T26" fmla="*/ 11 w 19"/>
                <a:gd name="T27" fmla="*/ 6 h 20"/>
                <a:gd name="T28" fmla="*/ 18 w 19"/>
                <a:gd name="T29" fmla="*/ 0 h 20"/>
                <a:gd name="T30" fmla="*/ 18 w 19"/>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0">
                  <a:moveTo>
                    <a:pt x="19" y="20"/>
                  </a:moveTo>
                  <a:cubicBezTo>
                    <a:pt x="19" y="20"/>
                    <a:pt x="19" y="20"/>
                    <a:pt x="18" y="20"/>
                  </a:cubicBezTo>
                  <a:cubicBezTo>
                    <a:pt x="19" y="20"/>
                    <a:pt x="19" y="20"/>
                    <a:pt x="19" y="20"/>
                  </a:cubicBezTo>
                  <a:moveTo>
                    <a:pt x="19" y="20"/>
                  </a:moveTo>
                  <a:cubicBezTo>
                    <a:pt x="19" y="20"/>
                    <a:pt x="19" y="20"/>
                    <a:pt x="19" y="20"/>
                  </a:cubicBezTo>
                  <a:cubicBezTo>
                    <a:pt x="19" y="20"/>
                    <a:pt x="19" y="20"/>
                    <a:pt x="19" y="20"/>
                  </a:cubicBezTo>
                  <a:moveTo>
                    <a:pt x="0" y="4"/>
                  </a:moveTo>
                  <a:cubicBezTo>
                    <a:pt x="0" y="4"/>
                    <a:pt x="0" y="4"/>
                    <a:pt x="0" y="4"/>
                  </a:cubicBezTo>
                  <a:cubicBezTo>
                    <a:pt x="3" y="5"/>
                    <a:pt x="7" y="6"/>
                    <a:pt x="10" y="7"/>
                  </a:cubicBezTo>
                  <a:cubicBezTo>
                    <a:pt x="10" y="7"/>
                    <a:pt x="10" y="7"/>
                    <a:pt x="10" y="7"/>
                  </a:cubicBezTo>
                  <a:cubicBezTo>
                    <a:pt x="10" y="7"/>
                    <a:pt x="10" y="7"/>
                    <a:pt x="10" y="7"/>
                  </a:cubicBezTo>
                  <a:cubicBezTo>
                    <a:pt x="7" y="6"/>
                    <a:pt x="3" y="5"/>
                    <a:pt x="0" y="4"/>
                  </a:cubicBezTo>
                  <a:moveTo>
                    <a:pt x="18" y="0"/>
                  </a:moveTo>
                  <a:cubicBezTo>
                    <a:pt x="16" y="2"/>
                    <a:pt x="14" y="4"/>
                    <a:pt x="11" y="6"/>
                  </a:cubicBezTo>
                  <a:cubicBezTo>
                    <a:pt x="14" y="4"/>
                    <a:pt x="16" y="2"/>
                    <a:pt x="18" y="0"/>
                  </a:cubicBezTo>
                  <a:cubicBezTo>
                    <a:pt x="18" y="0"/>
                    <a:pt x="18" y="0"/>
                    <a:pt x="18" y="0"/>
                  </a:cubicBezTo>
                </a:path>
              </a:pathLst>
            </a:custGeom>
            <a:solidFill>
              <a:srgbClr val="A090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48">
              <a:extLst>
                <a:ext uri="{FF2B5EF4-FFF2-40B4-BE49-F238E27FC236}">
                  <a16:creationId xmlns:a16="http://schemas.microsoft.com/office/drawing/2014/main" id="{E209BBE0-0958-46F8-880E-DF745792F429}"/>
                </a:ext>
              </a:extLst>
            </p:cNvPr>
            <p:cNvSpPr>
              <a:spLocks noEditPoints="1"/>
            </p:cNvSpPr>
            <p:nvPr/>
          </p:nvSpPr>
          <p:spPr bwMode="auto">
            <a:xfrm>
              <a:off x="3964" y="2223"/>
              <a:ext cx="278" cy="157"/>
            </a:xfrm>
            <a:custGeom>
              <a:avLst/>
              <a:gdLst>
                <a:gd name="T0" fmla="*/ 0 w 37"/>
                <a:gd name="T1" fmla="*/ 21 h 21"/>
                <a:gd name="T2" fmla="*/ 0 w 37"/>
                <a:gd name="T3" fmla="*/ 21 h 21"/>
                <a:gd name="T4" fmla="*/ 0 w 37"/>
                <a:gd name="T5" fmla="*/ 21 h 21"/>
                <a:gd name="T6" fmla="*/ 0 w 37"/>
                <a:gd name="T7" fmla="*/ 21 h 21"/>
                <a:gd name="T8" fmla="*/ 0 w 37"/>
                <a:gd name="T9" fmla="*/ 21 h 21"/>
                <a:gd name="T10" fmla="*/ 0 w 37"/>
                <a:gd name="T11" fmla="*/ 21 h 21"/>
                <a:gd name="T12" fmla="*/ 1 w 37"/>
                <a:gd name="T13" fmla="*/ 21 h 21"/>
                <a:gd name="T14" fmla="*/ 1 w 37"/>
                <a:gd name="T15" fmla="*/ 21 h 21"/>
                <a:gd name="T16" fmla="*/ 1 w 37"/>
                <a:gd name="T17" fmla="*/ 21 h 21"/>
                <a:gd name="T18" fmla="*/ 1 w 37"/>
                <a:gd name="T19" fmla="*/ 21 h 21"/>
                <a:gd name="T20" fmla="*/ 1 w 37"/>
                <a:gd name="T21" fmla="*/ 21 h 21"/>
                <a:gd name="T22" fmla="*/ 1 w 37"/>
                <a:gd name="T23" fmla="*/ 21 h 21"/>
                <a:gd name="T24" fmla="*/ 1 w 37"/>
                <a:gd name="T25" fmla="*/ 21 h 21"/>
                <a:gd name="T26" fmla="*/ 1 w 37"/>
                <a:gd name="T27" fmla="*/ 21 h 21"/>
                <a:gd name="T28" fmla="*/ 1 w 37"/>
                <a:gd name="T29" fmla="*/ 21 h 21"/>
                <a:gd name="T30" fmla="*/ 1 w 37"/>
                <a:gd name="T31" fmla="*/ 21 h 21"/>
                <a:gd name="T32" fmla="*/ 1 w 37"/>
                <a:gd name="T33" fmla="*/ 21 h 21"/>
                <a:gd name="T34" fmla="*/ 1 w 37"/>
                <a:gd name="T35" fmla="*/ 21 h 21"/>
                <a:gd name="T36" fmla="*/ 1 w 37"/>
                <a:gd name="T37" fmla="*/ 20 h 21"/>
                <a:gd name="T38" fmla="*/ 1 w 37"/>
                <a:gd name="T39" fmla="*/ 20 h 21"/>
                <a:gd name="T40" fmla="*/ 1 w 37"/>
                <a:gd name="T41" fmla="*/ 20 h 21"/>
                <a:gd name="T42" fmla="*/ 2 w 37"/>
                <a:gd name="T43" fmla="*/ 20 h 21"/>
                <a:gd name="T44" fmla="*/ 1 w 37"/>
                <a:gd name="T45" fmla="*/ 20 h 21"/>
                <a:gd name="T46" fmla="*/ 2 w 37"/>
                <a:gd name="T47" fmla="*/ 20 h 21"/>
                <a:gd name="T48" fmla="*/ 2 w 37"/>
                <a:gd name="T49" fmla="*/ 20 h 21"/>
                <a:gd name="T50" fmla="*/ 2 w 37"/>
                <a:gd name="T51" fmla="*/ 20 h 21"/>
                <a:gd name="T52" fmla="*/ 2 w 37"/>
                <a:gd name="T53" fmla="*/ 20 h 21"/>
                <a:gd name="T54" fmla="*/ 2 w 37"/>
                <a:gd name="T55" fmla="*/ 20 h 21"/>
                <a:gd name="T56" fmla="*/ 2 w 37"/>
                <a:gd name="T57" fmla="*/ 20 h 21"/>
                <a:gd name="T58" fmla="*/ 2 w 37"/>
                <a:gd name="T59" fmla="*/ 20 h 21"/>
                <a:gd name="T60" fmla="*/ 37 w 37"/>
                <a:gd name="T61" fmla="*/ 0 h 21"/>
                <a:gd name="T62" fmla="*/ 2 w 37"/>
                <a:gd name="T63" fmla="*/ 20 h 21"/>
                <a:gd name="T64" fmla="*/ 37 w 37"/>
                <a:gd name="T65" fmla="*/ 0 h 21"/>
                <a:gd name="T66" fmla="*/ 37 w 37"/>
                <a:gd name="T6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 h="21">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1" y="21"/>
                  </a:moveTo>
                  <a:cubicBezTo>
                    <a:pt x="1" y="21"/>
                    <a:pt x="1" y="21"/>
                    <a:pt x="1" y="21"/>
                  </a:cubicBezTo>
                  <a:cubicBezTo>
                    <a:pt x="1" y="21"/>
                    <a:pt x="1" y="21"/>
                    <a:pt x="1" y="21"/>
                  </a:cubicBezTo>
                  <a:moveTo>
                    <a:pt x="1" y="21"/>
                  </a:moveTo>
                  <a:cubicBezTo>
                    <a:pt x="1" y="21"/>
                    <a:pt x="1" y="21"/>
                    <a:pt x="1" y="21"/>
                  </a:cubicBezTo>
                  <a:cubicBezTo>
                    <a:pt x="1" y="21"/>
                    <a:pt x="1" y="21"/>
                    <a:pt x="1" y="21"/>
                  </a:cubicBezTo>
                  <a:moveTo>
                    <a:pt x="1" y="21"/>
                  </a:moveTo>
                  <a:cubicBezTo>
                    <a:pt x="1" y="21"/>
                    <a:pt x="1" y="21"/>
                    <a:pt x="1" y="21"/>
                  </a:cubicBezTo>
                  <a:cubicBezTo>
                    <a:pt x="1" y="21"/>
                    <a:pt x="1" y="21"/>
                    <a:pt x="1" y="21"/>
                  </a:cubicBezTo>
                  <a:moveTo>
                    <a:pt x="1" y="21"/>
                  </a:moveTo>
                  <a:cubicBezTo>
                    <a:pt x="1" y="21"/>
                    <a:pt x="1" y="21"/>
                    <a:pt x="1" y="21"/>
                  </a:cubicBezTo>
                  <a:cubicBezTo>
                    <a:pt x="1" y="21"/>
                    <a:pt x="1" y="21"/>
                    <a:pt x="1" y="21"/>
                  </a:cubicBezTo>
                  <a:moveTo>
                    <a:pt x="1" y="20"/>
                  </a:moveTo>
                  <a:cubicBezTo>
                    <a:pt x="1" y="20"/>
                    <a:pt x="1" y="20"/>
                    <a:pt x="1" y="20"/>
                  </a:cubicBezTo>
                  <a:cubicBezTo>
                    <a:pt x="1" y="20"/>
                    <a:pt x="1" y="20"/>
                    <a:pt x="1" y="20"/>
                  </a:cubicBezTo>
                  <a:moveTo>
                    <a:pt x="2" y="20"/>
                  </a:moveTo>
                  <a:cubicBezTo>
                    <a:pt x="2" y="20"/>
                    <a:pt x="2" y="20"/>
                    <a:pt x="1" y="20"/>
                  </a:cubicBezTo>
                  <a:cubicBezTo>
                    <a:pt x="2" y="20"/>
                    <a:pt x="2" y="20"/>
                    <a:pt x="2" y="20"/>
                  </a:cubicBezTo>
                  <a:moveTo>
                    <a:pt x="2" y="20"/>
                  </a:moveTo>
                  <a:cubicBezTo>
                    <a:pt x="2" y="20"/>
                    <a:pt x="2" y="20"/>
                    <a:pt x="2" y="20"/>
                  </a:cubicBezTo>
                  <a:cubicBezTo>
                    <a:pt x="2" y="20"/>
                    <a:pt x="2" y="20"/>
                    <a:pt x="2" y="20"/>
                  </a:cubicBezTo>
                  <a:moveTo>
                    <a:pt x="2" y="20"/>
                  </a:moveTo>
                  <a:cubicBezTo>
                    <a:pt x="2" y="20"/>
                    <a:pt x="2" y="20"/>
                    <a:pt x="2" y="20"/>
                  </a:cubicBezTo>
                  <a:cubicBezTo>
                    <a:pt x="2" y="20"/>
                    <a:pt x="2" y="20"/>
                    <a:pt x="2" y="20"/>
                  </a:cubicBezTo>
                  <a:moveTo>
                    <a:pt x="37" y="0"/>
                  </a:moveTo>
                  <a:cubicBezTo>
                    <a:pt x="29" y="10"/>
                    <a:pt x="18" y="18"/>
                    <a:pt x="2" y="20"/>
                  </a:cubicBezTo>
                  <a:cubicBezTo>
                    <a:pt x="18" y="18"/>
                    <a:pt x="29" y="10"/>
                    <a:pt x="37" y="0"/>
                  </a:cubicBezTo>
                  <a:cubicBezTo>
                    <a:pt x="37" y="0"/>
                    <a:pt x="37" y="0"/>
                    <a:pt x="37" y="0"/>
                  </a:cubicBezTo>
                </a:path>
              </a:pathLst>
            </a:custGeom>
            <a:solidFill>
              <a:srgbClr val="005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49">
              <a:extLst>
                <a:ext uri="{FF2B5EF4-FFF2-40B4-BE49-F238E27FC236}">
                  <a16:creationId xmlns:a16="http://schemas.microsoft.com/office/drawing/2014/main" id="{4E8E054E-53B3-44B6-8DB7-7A99D02EF917}"/>
                </a:ext>
              </a:extLst>
            </p:cNvPr>
            <p:cNvSpPr>
              <a:spLocks/>
            </p:cNvSpPr>
            <p:nvPr/>
          </p:nvSpPr>
          <p:spPr bwMode="auto">
            <a:xfrm>
              <a:off x="4423" y="2929"/>
              <a:ext cx="30" cy="30"/>
            </a:xfrm>
            <a:custGeom>
              <a:avLst/>
              <a:gdLst>
                <a:gd name="T0" fmla="*/ 4 w 4"/>
                <a:gd name="T1" fmla="*/ 0 h 4"/>
                <a:gd name="T2" fmla="*/ 0 w 4"/>
                <a:gd name="T3" fmla="*/ 4 h 4"/>
                <a:gd name="T4" fmla="*/ 0 w 4"/>
                <a:gd name="T5" fmla="*/ 4 h 4"/>
                <a:gd name="T6" fmla="*/ 0 w 4"/>
                <a:gd name="T7" fmla="*/ 4 h 4"/>
                <a:gd name="T8" fmla="*/ 0 w 4"/>
                <a:gd name="T9" fmla="*/ 4 h 4"/>
                <a:gd name="T10" fmla="*/ 4 w 4"/>
                <a:gd name="T11" fmla="*/ 0 h 4"/>
                <a:gd name="T12" fmla="*/ 4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0"/>
                  </a:moveTo>
                  <a:cubicBezTo>
                    <a:pt x="3" y="1"/>
                    <a:pt x="2" y="3"/>
                    <a:pt x="0" y="4"/>
                  </a:cubicBezTo>
                  <a:cubicBezTo>
                    <a:pt x="0" y="4"/>
                    <a:pt x="0" y="4"/>
                    <a:pt x="0" y="4"/>
                  </a:cubicBezTo>
                  <a:cubicBezTo>
                    <a:pt x="0" y="4"/>
                    <a:pt x="0" y="4"/>
                    <a:pt x="0" y="4"/>
                  </a:cubicBezTo>
                  <a:cubicBezTo>
                    <a:pt x="0" y="4"/>
                    <a:pt x="0" y="4"/>
                    <a:pt x="0" y="4"/>
                  </a:cubicBezTo>
                  <a:cubicBezTo>
                    <a:pt x="2" y="3"/>
                    <a:pt x="3" y="1"/>
                    <a:pt x="4" y="0"/>
                  </a:cubicBezTo>
                  <a:cubicBezTo>
                    <a:pt x="4" y="0"/>
                    <a:pt x="4" y="0"/>
                    <a:pt x="4" y="0"/>
                  </a:cubicBezTo>
                </a:path>
              </a:pathLst>
            </a:custGeom>
            <a:solidFill>
              <a:srgbClr val="387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50">
              <a:extLst>
                <a:ext uri="{FF2B5EF4-FFF2-40B4-BE49-F238E27FC236}">
                  <a16:creationId xmlns:a16="http://schemas.microsoft.com/office/drawing/2014/main" id="{BD1C9F4A-8F44-469D-B1B3-7077279F22E6}"/>
                </a:ext>
              </a:extLst>
            </p:cNvPr>
            <p:cNvSpPr>
              <a:spLocks noEditPoints="1"/>
            </p:cNvSpPr>
            <p:nvPr/>
          </p:nvSpPr>
          <p:spPr bwMode="auto">
            <a:xfrm>
              <a:off x="4242" y="2117"/>
              <a:ext cx="594" cy="309"/>
            </a:xfrm>
            <a:custGeom>
              <a:avLst/>
              <a:gdLst>
                <a:gd name="T0" fmla="*/ 79 w 79"/>
                <a:gd name="T1" fmla="*/ 41 h 41"/>
                <a:gd name="T2" fmla="*/ 79 w 79"/>
                <a:gd name="T3" fmla="*/ 41 h 41"/>
                <a:gd name="T4" fmla="*/ 79 w 79"/>
                <a:gd name="T5" fmla="*/ 41 h 41"/>
                <a:gd name="T6" fmla="*/ 23 w 79"/>
                <a:gd name="T7" fmla="*/ 10 h 41"/>
                <a:gd name="T8" fmla="*/ 23 w 79"/>
                <a:gd name="T9" fmla="*/ 10 h 41"/>
                <a:gd name="T10" fmla="*/ 23 w 79"/>
                <a:gd name="T11" fmla="*/ 10 h 41"/>
                <a:gd name="T12" fmla="*/ 23 w 79"/>
                <a:gd name="T13" fmla="*/ 10 h 41"/>
                <a:gd name="T14" fmla="*/ 23 w 79"/>
                <a:gd name="T15" fmla="*/ 10 h 41"/>
                <a:gd name="T16" fmla="*/ 23 w 79"/>
                <a:gd name="T17" fmla="*/ 10 h 41"/>
                <a:gd name="T18" fmla="*/ 23 w 79"/>
                <a:gd name="T19" fmla="*/ 10 h 41"/>
                <a:gd name="T20" fmla="*/ 23 w 79"/>
                <a:gd name="T21" fmla="*/ 10 h 41"/>
                <a:gd name="T22" fmla="*/ 23 w 79"/>
                <a:gd name="T23" fmla="*/ 10 h 41"/>
                <a:gd name="T24" fmla="*/ 10 w 79"/>
                <a:gd name="T25" fmla="*/ 0 h 41"/>
                <a:gd name="T26" fmla="*/ 0 w 79"/>
                <a:gd name="T27" fmla="*/ 14 h 41"/>
                <a:gd name="T28" fmla="*/ 0 w 79"/>
                <a:gd name="T29" fmla="*/ 14 h 41"/>
                <a:gd name="T30" fmla="*/ 0 w 79"/>
                <a:gd name="T31" fmla="*/ 14 h 41"/>
                <a:gd name="T32" fmla="*/ 0 w 79"/>
                <a:gd name="T33" fmla="*/ 14 h 41"/>
                <a:gd name="T34" fmla="*/ 0 w 79"/>
                <a:gd name="T35" fmla="*/ 14 h 41"/>
                <a:gd name="T36" fmla="*/ 0 w 79"/>
                <a:gd name="T37" fmla="*/ 14 h 41"/>
                <a:gd name="T38" fmla="*/ 10 w 79"/>
                <a:gd name="T3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41">
                  <a:moveTo>
                    <a:pt x="79" y="41"/>
                  </a:moveTo>
                  <a:cubicBezTo>
                    <a:pt x="79" y="41"/>
                    <a:pt x="79" y="41"/>
                    <a:pt x="79" y="41"/>
                  </a:cubicBezTo>
                  <a:cubicBezTo>
                    <a:pt x="79" y="41"/>
                    <a:pt x="79" y="41"/>
                    <a:pt x="79" y="41"/>
                  </a:cubicBezTo>
                  <a:moveTo>
                    <a:pt x="23" y="10"/>
                  </a:moveTo>
                  <a:cubicBezTo>
                    <a:pt x="23" y="10"/>
                    <a:pt x="23" y="10"/>
                    <a:pt x="23" y="10"/>
                  </a:cubicBezTo>
                  <a:cubicBezTo>
                    <a:pt x="23" y="10"/>
                    <a:pt x="23" y="10"/>
                    <a:pt x="23" y="10"/>
                  </a:cubicBezTo>
                  <a:moveTo>
                    <a:pt x="23" y="10"/>
                  </a:moveTo>
                  <a:cubicBezTo>
                    <a:pt x="23" y="10"/>
                    <a:pt x="23" y="10"/>
                    <a:pt x="23" y="10"/>
                  </a:cubicBezTo>
                  <a:cubicBezTo>
                    <a:pt x="23" y="10"/>
                    <a:pt x="23" y="10"/>
                    <a:pt x="23" y="10"/>
                  </a:cubicBezTo>
                  <a:moveTo>
                    <a:pt x="23" y="10"/>
                  </a:moveTo>
                  <a:cubicBezTo>
                    <a:pt x="23" y="10"/>
                    <a:pt x="23" y="10"/>
                    <a:pt x="23" y="10"/>
                  </a:cubicBezTo>
                  <a:cubicBezTo>
                    <a:pt x="23" y="10"/>
                    <a:pt x="23" y="10"/>
                    <a:pt x="23" y="10"/>
                  </a:cubicBezTo>
                  <a:moveTo>
                    <a:pt x="10" y="0"/>
                  </a:moveTo>
                  <a:cubicBezTo>
                    <a:pt x="8" y="5"/>
                    <a:pt x="4" y="10"/>
                    <a:pt x="0" y="14"/>
                  </a:cubicBezTo>
                  <a:cubicBezTo>
                    <a:pt x="0" y="14"/>
                    <a:pt x="0" y="14"/>
                    <a:pt x="0" y="14"/>
                  </a:cubicBezTo>
                  <a:cubicBezTo>
                    <a:pt x="0" y="14"/>
                    <a:pt x="0" y="14"/>
                    <a:pt x="0" y="14"/>
                  </a:cubicBezTo>
                  <a:cubicBezTo>
                    <a:pt x="0" y="14"/>
                    <a:pt x="0" y="14"/>
                    <a:pt x="0" y="14"/>
                  </a:cubicBezTo>
                  <a:cubicBezTo>
                    <a:pt x="0" y="14"/>
                    <a:pt x="0" y="14"/>
                    <a:pt x="0" y="14"/>
                  </a:cubicBezTo>
                  <a:cubicBezTo>
                    <a:pt x="0" y="14"/>
                    <a:pt x="0" y="14"/>
                    <a:pt x="0" y="14"/>
                  </a:cubicBezTo>
                  <a:cubicBezTo>
                    <a:pt x="4" y="10"/>
                    <a:pt x="8" y="5"/>
                    <a:pt x="10" y="0"/>
                  </a:cubicBezTo>
                </a:path>
              </a:pathLst>
            </a:custGeom>
            <a:solidFill>
              <a:srgbClr val="387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51">
              <a:extLst>
                <a:ext uri="{FF2B5EF4-FFF2-40B4-BE49-F238E27FC236}">
                  <a16:creationId xmlns:a16="http://schemas.microsoft.com/office/drawing/2014/main" id="{411AA1AC-DEED-4277-9D9F-879729D09E91}"/>
                </a:ext>
              </a:extLst>
            </p:cNvPr>
            <p:cNvSpPr>
              <a:spLocks noEditPoints="1"/>
            </p:cNvSpPr>
            <p:nvPr/>
          </p:nvSpPr>
          <p:spPr bwMode="auto">
            <a:xfrm>
              <a:off x="4453" y="2651"/>
              <a:ext cx="308" cy="278"/>
            </a:xfrm>
            <a:custGeom>
              <a:avLst/>
              <a:gdLst>
                <a:gd name="T0" fmla="*/ 7 w 41"/>
                <a:gd name="T1" fmla="*/ 30 h 37"/>
                <a:gd name="T2" fmla="*/ 0 w 41"/>
                <a:gd name="T3" fmla="*/ 37 h 37"/>
                <a:gd name="T4" fmla="*/ 0 w 41"/>
                <a:gd name="T5" fmla="*/ 37 h 37"/>
                <a:gd name="T6" fmla="*/ 0 w 41"/>
                <a:gd name="T7" fmla="*/ 37 h 37"/>
                <a:gd name="T8" fmla="*/ 0 w 41"/>
                <a:gd name="T9" fmla="*/ 37 h 37"/>
                <a:gd name="T10" fmla="*/ 7 w 41"/>
                <a:gd name="T11" fmla="*/ 30 h 37"/>
                <a:gd name="T12" fmla="*/ 28 w 41"/>
                <a:gd name="T13" fmla="*/ 29 h 37"/>
                <a:gd name="T14" fmla="*/ 37 w 41"/>
                <a:gd name="T15" fmla="*/ 31 h 37"/>
                <a:gd name="T16" fmla="*/ 37 w 41"/>
                <a:gd name="T17" fmla="*/ 31 h 37"/>
                <a:gd name="T18" fmla="*/ 28 w 41"/>
                <a:gd name="T19" fmla="*/ 29 h 37"/>
                <a:gd name="T20" fmla="*/ 10 w 41"/>
                <a:gd name="T21" fmla="*/ 26 h 37"/>
                <a:gd name="T22" fmla="*/ 9 w 41"/>
                <a:gd name="T23" fmla="*/ 26 h 37"/>
                <a:gd name="T24" fmla="*/ 8 w 41"/>
                <a:gd name="T25" fmla="*/ 28 h 37"/>
                <a:gd name="T26" fmla="*/ 7 w 41"/>
                <a:gd name="T27" fmla="*/ 29 h 37"/>
                <a:gd name="T28" fmla="*/ 7 w 41"/>
                <a:gd name="T29" fmla="*/ 29 h 37"/>
                <a:gd name="T30" fmla="*/ 7 w 41"/>
                <a:gd name="T31" fmla="*/ 29 h 37"/>
                <a:gd name="T32" fmla="*/ 8 w 41"/>
                <a:gd name="T33" fmla="*/ 28 h 37"/>
                <a:gd name="T34" fmla="*/ 9 w 41"/>
                <a:gd name="T35" fmla="*/ 26 h 37"/>
                <a:gd name="T36" fmla="*/ 10 w 41"/>
                <a:gd name="T37" fmla="*/ 26 h 37"/>
                <a:gd name="T38" fmla="*/ 10 w 41"/>
                <a:gd name="T39" fmla="*/ 26 h 37"/>
                <a:gd name="T40" fmla="*/ 10 w 41"/>
                <a:gd name="T41" fmla="*/ 26 h 37"/>
                <a:gd name="T42" fmla="*/ 10 w 41"/>
                <a:gd name="T43" fmla="*/ 26 h 37"/>
                <a:gd name="T44" fmla="*/ 10 w 41"/>
                <a:gd name="T45" fmla="*/ 26 h 37"/>
                <a:gd name="T46" fmla="*/ 10 w 41"/>
                <a:gd name="T47" fmla="*/ 26 h 37"/>
                <a:gd name="T48" fmla="*/ 10 w 41"/>
                <a:gd name="T49" fmla="*/ 26 h 37"/>
                <a:gd name="T50" fmla="*/ 10 w 41"/>
                <a:gd name="T51" fmla="*/ 25 h 37"/>
                <a:gd name="T52" fmla="*/ 10 w 41"/>
                <a:gd name="T53" fmla="*/ 26 h 37"/>
                <a:gd name="T54" fmla="*/ 10 w 41"/>
                <a:gd name="T55" fmla="*/ 25 h 37"/>
                <a:gd name="T56" fmla="*/ 10 w 41"/>
                <a:gd name="T57" fmla="*/ 25 h 37"/>
                <a:gd name="T58" fmla="*/ 10 w 41"/>
                <a:gd name="T59" fmla="*/ 25 h 37"/>
                <a:gd name="T60" fmla="*/ 10 w 41"/>
                <a:gd name="T61" fmla="*/ 25 h 37"/>
                <a:gd name="T62" fmla="*/ 10 w 41"/>
                <a:gd name="T63" fmla="*/ 25 h 37"/>
                <a:gd name="T64" fmla="*/ 10 w 41"/>
                <a:gd name="T65" fmla="*/ 25 h 37"/>
                <a:gd name="T66" fmla="*/ 10 w 41"/>
                <a:gd name="T67" fmla="*/ 25 h 37"/>
                <a:gd name="T68" fmla="*/ 41 w 41"/>
                <a:gd name="T69" fmla="*/ 0 h 37"/>
                <a:gd name="T70" fmla="*/ 27 w 41"/>
                <a:gd name="T71" fmla="*/ 28 h 37"/>
                <a:gd name="T72" fmla="*/ 41 w 41"/>
                <a:gd name="T7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37">
                  <a:moveTo>
                    <a:pt x="7" y="30"/>
                  </a:moveTo>
                  <a:cubicBezTo>
                    <a:pt x="5" y="32"/>
                    <a:pt x="2" y="35"/>
                    <a:pt x="0" y="37"/>
                  </a:cubicBezTo>
                  <a:cubicBezTo>
                    <a:pt x="0" y="37"/>
                    <a:pt x="0" y="37"/>
                    <a:pt x="0" y="37"/>
                  </a:cubicBezTo>
                  <a:cubicBezTo>
                    <a:pt x="0" y="37"/>
                    <a:pt x="0" y="37"/>
                    <a:pt x="0" y="37"/>
                  </a:cubicBezTo>
                  <a:cubicBezTo>
                    <a:pt x="0" y="37"/>
                    <a:pt x="0" y="37"/>
                    <a:pt x="0" y="37"/>
                  </a:cubicBezTo>
                  <a:cubicBezTo>
                    <a:pt x="2" y="35"/>
                    <a:pt x="5" y="32"/>
                    <a:pt x="7" y="30"/>
                  </a:cubicBezTo>
                  <a:moveTo>
                    <a:pt x="28" y="29"/>
                  </a:moveTo>
                  <a:cubicBezTo>
                    <a:pt x="31" y="30"/>
                    <a:pt x="34" y="31"/>
                    <a:pt x="37" y="31"/>
                  </a:cubicBezTo>
                  <a:cubicBezTo>
                    <a:pt x="37" y="31"/>
                    <a:pt x="37" y="31"/>
                    <a:pt x="37" y="31"/>
                  </a:cubicBezTo>
                  <a:cubicBezTo>
                    <a:pt x="34" y="31"/>
                    <a:pt x="31" y="30"/>
                    <a:pt x="28" y="29"/>
                  </a:cubicBezTo>
                  <a:moveTo>
                    <a:pt x="10" y="26"/>
                  </a:moveTo>
                  <a:cubicBezTo>
                    <a:pt x="10" y="26"/>
                    <a:pt x="9" y="26"/>
                    <a:pt x="9" y="26"/>
                  </a:cubicBezTo>
                  <a:cubicBezTo>
                    <a:pt x="9" y="27"/>
                    <a:pt x="8" y="27"/>
                    <a:pt x="8" y="28"/>
                  </a:cubicBezTo>
                  <a:cubicBezTo>
                    <a:pt x="7" y="29"/>
                    <a:pt x="7" y="29"/>
                    <a:pt x="7" y="29"/>
                  </a:cubicBezTo>
                  <a:cubicBezTo>
                    <a:pt x="7" y="29"/>
                    <a:pt x="7" y="29"/>
                    <a:pt x="7" y="29"/>
                  </a:cubicBezTo>
                  <a:cubicBezTo>
                    <a:pt x="7" y="29"/>
                    <a:pt x="7" y="29"/>
                    <a:pt x="7" y="29"/>
                  </a:cubicBezTo>
                  <a:cubicBezTo>
                    <a:pt x="8" y="28"/>
                    <a:pt x="8" y="28"/>
                    <a:pt x="8" y="28"/>
                  </a:cubicBezTo>
                  <a:cubicBezTo>
                    <a:pt x="8" y="27"/>
                    <a:pt x="9" y="27"/>
                    <a:pt x="9" y="26"/>
                  </a:cubicBezTo>
                  <a:cubicBezTo>
                    <a:pt x="9" y="26"/>
                    <a:pt x="10" y="26"/>
                    <a:pt x="10" y="26"/>
                  </a:cubicBezTo>
                  <a:moveTo>
                    <a:pt x="10" y="26"/>
                  </a:moveTo>
                  <a:cubicBezTo>
                    <a:pt x="10" y="26"/>
                    <a:pt x="10" y="26"/>
                    <a:pt x="10" y="26"/>
                  </a:cubicBezTo>
                  <a:cubicBezTo>
                    <a:pt x="10" y="26"/>
                    <a:pt x="10" y="26"/>
                    <a:pt x="10" y="26"/>
                  </a:cubicBezTo>
                  <a:moveTo>
                    <a:pt x="10" y="26"/>
                  </a:moveTo>
                  <a:cubicBezTo>
                    <a:pt x="10" y="26"/>
                    <a:pt x="10" y="26"/>
                    <a:pt x="10" y="26"/>
                  </a:cubicBezTo>
                  <a:cubicBezTo>
                    <a:pt x="10" y="26"/>
                    <a:pt x="10" y="26"/>
                    <a:pt x="10" y="26"/>
                  </a:cubicBezTo>
                  <a:moveTo>
                    <a:pt x="10" y="25"/>
                  </a:moveTo>
                  <a:cubicBezTo>
                    <a:pt x="10" y="25"/>
                    <a:pt x="10" y="25"/>
                    <a:pt x="10" y="26"/>
                  </a:cubicBezTo>
                  <a:cubicBezTo>
                    <a:pt x="10" y="25"/>
                    <a:pt x="10" y="25"/>
                    <a:pt x="10" y="25"/>
                  </a:cubicBezTo>
                  <a:moveTo>
                    <a:pt x="10" y="25"/>
                  </a:moveTo>
                  <a:cubicBezTo>
                    <a:pt x="10" y="25"/>
                    <a:pt x="10" y="25"/>
                    <a:pt x="10" y="25"/>
                  </a:cubicBezTo>
                  <a:cubicBezTo>
                    <a:pt x="10" y="25"/>
                    <a:pt x="10" y="25"/>
                    <a:pt x="10" y="25"/>
                  </a:cubicBezTo>
                  <a:moveTo>
                    <a:pt x="10" y="25"/>
                  </a:moveTo>
                  <a:cubicBezTo>
                    <a:pt x="10" y="25"/>
                    <a:pt x="10" y="25"/>
                    <a:pt x="10" y="25"/>
                  </a:cubicBezTo>
                  <a:cubicBezTo>
                    <a:pt x="10" y="25"/>
                    <a:pt x="10" y="25"/>
                    <a:pt x="10" y="25"/>
                  </a:cubicBezTo>
                  <a:moveTo>
                    <a:pt x="41" y="0"/>
                  </a:moveTo>
                  <a:cubicBezTo>
                    <a:pt x="38" y="9"/>
                    <a:pt x="33" y="19"/>
                    <a:pt x="27" y="28"/>
                  </a:cubicBezTo>
                  <a:cubicBezTo>
                    <a:pt x="33" y="19"/>
                    <a:pt x="38" y="9"/>
                    <a:pt x="41" y="0"/>
                  </a:cubicBezTo>
                </a:path>
              </a:pathLst>
            </a:custGeom>
            <a:solidFill>
              <a:srgbClr val="005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52">
              <a:extLst>
                <a:ext uri="{FF2B5EF4-FFF2-40B4-BE49-F238E27FC236}">
                  <a16:creationId xmlns:a16="http://schemas.microsoft.com/office/drawing/2014/main" id="{249A793F-486F-4AD2-B6DE-BB39624D8D99}"/>
                </a:ext>
              </a:extLst>
            </p:cNvPr>
            <p:cNvSpPr>
              <a:spLocks noEditPoints="1"/>
            </p:cNvSpPr>
            <p:nvPr/>
          </p:nvSpPr>
          <p:spPr bwMode="auto">
            <a:xfrm>
              <a:off x="3964" y="2478"/>
              <a:ext cx="323" cy="534"/>
            </a:xfrm>
            <a:custGeom>
              <a:avLst/>
              <a:gdLst>
                <a:gd name="T0" fmla="*/ 19 w 43"/>
                <a:gd name="T1" fmla="*/ 70 h 71"/>
                <a:gd name="T2" fmla="*/ 20 w 43"/>
                <a:gd name="T3" fmla="*/ 71 h 71"/>
                <a:gd name="T4" fmla="*/ 19 w 43"/>
                <a:gd name="T5" fmla="*/ 70 h 71"/>
                <a:gd name="T6" fmla="*/ 35 w 43"/>
                <a:gd name="T7" fmla="*/ 63 h 71"/>
                <a:gd name="T8" fmla="*/ 35 w 43"/>
                <a:gd name="T9" fmla="*/ 63 h 71"/>
                <a:gd name="T10" fmla="*/ 43 w 43"/>
                <a:gd name="T11" fmla="*/ 68 h 71"/>
                <a:gd name="T12" fmla="*/ 43 w 43"/>
                <a:gd name="T13" fmla="*/ 68 h 71"/>
                <a:gd name="T14" fmla="*/ 43 w 43"/>
                <a:gd name="T15" fmla="*/ 68 h 71"/>
                <a:gd name="T16" fmla="*/ 43 w 43"/>
                <a:gd name="T17" fmla="*/ 68 h 71"/>
                <a:gd name="T18" fmla="*/ 35 w 43"/>
                <a:gd name="T19" fmla="*/ 63 h 71"/>
                <a:gd name="T20" fmla="*/ 13 w 43"/>
                <a:gd name="T21" fmla="*/ 0 h 71"/>
                <a:gd name="T22" fmla="*/ 0 w 43"/>
                <a:gd name="T23" fmla="*/ 3 h 71"/>
                <a:gd name="T24" fmla="*/ 13 w 43"/>
                <a:gd name="T2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71">
                  <a:moveTo>
                    <a:pt x="19" y="70"/>
                  </a:moveTo>
                  <a:cubicBezTo>
                    <a:pt x="19" y="70"/>
                    <a:pt x="20" y="70"/>
                    <a:pt x="20" y="71"/>
                  </a:cubicBezTo>
                  <a:cubicBezTo>
                    <a:pt x="20" y="70"/>
                    <a:pt x="19" y="70"/>
                    <a:pt x="19" y="70"/>
                  </a:cubicBezTo>
                  <a:moveTo>
                    <a:pt x="35" y="63"/>
                  </a:moveTo>
                  <a:cubicBezTo>
                    <a:pt x="35" y="63"/>
                    <a:pt x="35" y="63"/>
                    <a:pt x="35" y="63"/>
                  </a:cubicBezTo>
                  <a:cubicBezTo>
                    <a:pt x="38" y="65"/>
                    <a:pt x="40" y="67"/>
                    <a:pt x="43" y="68"/>
                  </a:cubicBezTo>
                  <a:cubicBezTo>
                    <a:pt x="43" y="68"/>
                    <a:pt x="43" y="68"/>
                    <a:pt x="43" y="68"/>
                  </a:cubicBezTo>
                  <a:cubicBezTo>
                    <a:pt x="43" y="68"/>
                    <a:pt x="43" y="68"/>
                    <a:pt x="43" y="68"/>
                  </a:cubicBezTo>
                  <a:cubicBezTo>
                    <a:pt x="43" y="68"/>
                    <a:pt x="43" y="68"/>
                    <a:pt x="43" y="68"/>
                  </a:cubicBezTo>
                  <a:cubicBezTo>
                    <a:pt x="40" y="67"/>
                    <a:pt x="38" y="65"/>
                    <a:pt x="35" y="63"/>
                  </a:cubicBezTo>
                  <a:moveTo>
                    <a:pt x="13" y="0"/>
                  </a:moveTo>
                  <a:cubicBezTo>
                    <a:pt x="9" y="2"/>
                    <a:pt x="5" y="2"/>
                    <a:pt x="0" y="3"/>
                  </a:cubicBezTo>
                  <a:cubicBezTo>
                    <a:pt x="5" y="2"/>
                    <a:pt x="9" y="2"/>
                    <a:pt x="13" y="0"/>
                  </a:cubicBezTo>
                </a:path>
              </a:pathLst>
            </a:custGeom>
            <a:solidFill>
              <a:srgbClr val="005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53">
              <a:extLst>
                <a:ext uri="{FF2B5EF4-FFF2-40B4-BE49-F238E27FC236}">
                  <a16:creationId xmlns:a16="http://schemas.microsoft.com/office/drawing/2014/main" id="{127F9AD0-6652-451C-9E78-59AC4218DC3A}"/>
                </a:ext>
              </a:extLst>
            </p:cNvPr>
            <p:cNvSpPr>
              <a:spLocks/>
            </p:cNvSpPr>
            <p:nvPr/>
          </p:nvSpPr>
          <p:spPr bwMode="auto">
            <a:xfrm>
              <a:off x="4731" y="2786"/>
              <a:ext cx="211" cy="98"/>
            </a:xfrm>
            <a:custGeom>
              <a:avLst/>
              <a:gdLst>
                <a:gd name="T0" fmla="*/ 28 w 28"/>
                <a:gd name="T1" fmla="*/ 0 h 13"/>
                <a:gd name="T2" fmla="*/ 28 w 28"/>
                <a:gd name="T3" fmla="*/ 0 h 13"/>
                <a:gd name="T4" fmla="*/ 14 w 28"/>
                <a:gd name="T5" fmla="*/ 12 h 13"/>
                <a:gd name="T6" fmla="*/ 14 w 28"/>
                <a:gd name="T7" fmla="*/ 12 h 13"/>
                <a:gd name="T8" fmla="*/ 14 w 28"/>
                <a:gd name="T9" fmla="*/ 12 h 13"/>
                <a:gd name="T10" fmla="*/ 5 w 28"/>
                <a:gd name="T11" fmla="*/ 13 h 13"/>
                <a:gd name="T12" fmla="*/ 5 w 28"/>
                <a:gd name="T13" fmla="*/ 13 h 13"/>
                <a:gd name="T14" fmla="*/ 5 w 28"/>
                <a:gd name="T15" fmla="*/ 13 h 13"/>
                <a:gd name="T16" fmla="*/ 5 w 28"/>
                <a:gd name="T17" fmla="*/ 13 h 13"/>
                <a:gd name="T18" fmla="*/ 5 w 28"/>
                <a:gd name="T19" fmla="*/ 13 h 13"/>
                <a:gd name="T20" fmla="*/ 0 w 28"/>
                <a:gd name="T21" fmla="*/ 13 h 13"/>
                <a:gd name="T22" fmla="*/ 0 w 28"/>
                <a:gd name="T23" fmla="*/ 13 h 13"/>
                <a:gd name="T24" fmla="*/ 0 w 28"/>
                <a:gd name="T25" fmla="*/ 13 h 13"/>
                <a:gd name="T26" fmla="*/ 0 w 28"/>
                <a:gd name="T27" fmla="*/ 13 h 13"/>
                <a:gd name="T28" fmla="*/ 0 w 28"/>
                <a:gd name="T29" fmla="*/ 13 h 13"/>
                <a:gd name="T30" fmla="*/ 0 w 28"/>
                <a:gd name="T31" fmla="*/ 13 h 13"/>
                <a:gd name="T32" fmla="*/ 0 w 28"/>
                <a:gd name="T33" fmla="*/ 13 h 13"/>
                <a:gd name="T34" fmla="*/ 5 w 28"/>
                <a:gd name="T35" fmla="*/ 13 h 13"/>
                <a:gd name="T36" fmla="*/ 14 w 28"/>
                <a:gd name="T37" fmla="*/ 12 h 13"/>
                <a:gd name="T38" fmla="*/ 28 w 28"/>
                <a:gd name="T39" fmla="*/ 0 h 13"/>
                <a:gd name="T40" fmla="*/ 28 w 28"/>
                <a:gd name="T4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3">
                  <a:moveTo>
                    <a:pt x="28" y="0"/>
                  </a:moveTo>
                  <a:cubicBezTo>
                    <a:pt x="28" y="0"/>
                    <a:pt x="28" y="0"/>
                    <a:pt x="28" y="0"/>
                  </a:cubicBezTo>
                  <a:cubicBezTo>
                    <a:pt x="28" y="0"/>
                    <a:pt x="24" y="8"/>
                    <a:pt x="14" y="12"/>
                  </a:cubicBezTo>
                  <a:cubicBezTo>
                    <a:pt x="14" y="12"/>
                    <a:pt x="14" y="12"/>
                    <a:pt x="14" y="12"/>
                  </a:cubicBezTo>
                  <a:cubicBezTo>
                    <a:pt x="14" y="12"/>
                    <a:pt x="14" y="12"/>
                    <a:pt x="14" y="12"/>
                  </a:cubicBezTo>
                  <a:cubicBezTo>
                    <a:pt x="11" y="13"/>
                    <a:pt x="8" y="13"/>
                    <a:pt x="5" y="13"/>
                  </a:cubicBezTo>
                  <a:cubicBezTo>
                    <a:pt x="5" y="13"/>
                    <a:pt x="5" y="13"/>
                    <a:pt x="5" y="13"/>
                  </a:cubicBezTo>
                  <a:cubicBezTo>
                    <a:pt x="5" y="13"/>
                    <a:pt x="5" y="13"/>
                    <a:pt x="5" y="13"/>
                  </a:cubicBezTo>
                  <a:cubicBezTo>
                    <a:pt x="5" y="13"/>
                    <a:pt x="5" y="13"/>
                    <a:pt x="5" y="13"/>
                  </a:cubicBezTo>
                  <a:cubicBezTo>
                    <a:pt x="5" y="13"/>
                    <a:pt x="5" y="13"/>
                    <a:pt x="5" y="13"/>
                  </a:cubicBezTo>
                  <a:cubicBezTo>
                    <a:pt x="4" y="13"/>
                    <a:pt x="2" y="13"/>
                    <a:pt x="0" y="13"/>
                  </a:cubicBezTo>
                  <a:cubicBezTo>
                    <a:pt x="0" y="13"/>
                    <a:pt x="0" y="13"/>
                    <a:pt x="0" y="13"/>
                  </a:cubicBezTo>
                  <a:cubicBezTo>
                    <a:pt x="0" y="13"/>
                    <a:pt x="0" y="13"/>
                    <a:pt x="0" y="13"/>
                  </a:cubicBezTo>
                  <a:cubicBezTo>
                    <a:pt x="0" y="13"/>
                    <a:pt x="0" y="13"/>
                    <a:pt x="0" y="13"/>
                  </a:cubicBezTo>
                  <a:cubicBezTo>
                    <a:pt x="0" y="13"/>
                    <a:pt x="0" y="13"/>
                    <a:pt x="0" y="13"/>
                  </a:cubicBezTo>
                  <a:cubicBezTo>
                    <a:pt x="0" y="13"/>
                    <a:pt x="0" y="13"/>
                    <a:pt x="0" y="13"/>
                  </a:cubicBezTo>
                  <a:cubicBezTo>
                    <a:pt x="0" y="13"/>
                    <a:pt x="0" y="13"/>
                    <a:pt x="0" y="13"/>
                  </a:cubicBezTo>
                  <a:cubicBezTo>
                    <a:pt x="2" y="13"/>
                    <a:pt x="3" y="13"/>
                    <a:pt x="5" y="13"/>
                  </a:cubicBezTo>
                  <a:cubicBezTo>
                    <a:pt x="8" y="13"/>
                    <a:pt x="12" y="13"/>
                    <a:pt x="14" y="12"/>
                  </a:cubicBezTo>
                  <a:cubicBezTo>
                    <a:pt x="24" y="8"/>
                    <a:pt x="28" y="0"/>
                    <a:pt x="28" y="0"/>
                  </a:cubicBezTo>
                  <a:cubicBezTo>
                    <a:pt x="28" y="0"/>
                    <a:pt x="28" y="0"/>
                    <a:pt x="28" y="0"/>
                  </a:cubicBezTo>
                </a:path>
              </a:pathLst>
            </a:custGeom>
            <a:solidFill>
              <a:srgbClr val="387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54">
              <a:extLst>
                <a:ext uri="{FF2B5EF4-FFF2-40B4-BE49-F238E27FC236}">
                  <a16:creationId xmlns:a16="http://schemas.microsoft.com/office/drawing/2014/main" id="{86E9A27E-73E7-48E7-9B30-9BD81E31FE11}"/>
                </a:ext>
              </a:extLst>
            </p:cNvPr>
            <p:cNvSpPr>
              <a:spLocks/>
            </p:cNvSpPr>
            <p:nvPr/>
          </p:nvSpPr>
          <p:spPr bwMode="auto">
            <a:xfrm>
              <a:off x="3889" y="1734"/>
              <a:ext cx="1165" cy="1865"/>
            </a:xfrm>
            <a:custGeom>
              <a:avLst/>
              <a:gdLst>
                <a:gd name="T0" fmla="*/ 0 w 155"/>
                <a:gd name="T1" fmla="*/ 94 h 248"/>
                <a:gd name="T2" fmla="*/ 0 w 155"/>
                <a:gd name="T3" fmla="*/ 172 h 248"/>
                <a:gd name="T4" fmla="*/ 10 w 155"/>
                <a:gd name="T5" fmla="*/ 248 h 248"/>
                <a:gd name="T6" fmla="*/ 71 w 155"/>
                <a:gd name="T7" fmla="*/ 183 h 248"/>
                <a:gd name="T8" fmla="*/ 72 w 155"/>
                <a:gd name="T9" fmla="*/ 183 h 248"/>
                <a:gd name="T10" fmla="*/ 132 w 155"/>
                <a:gd name="T11" fmla="*/ 167 h 248"/>
                <a:gd name="T12" fmla="*/ 151 w 155"/>
                <a:gd name="T13" fmla="*/ 136 h 248"/>
                <a:gd name="T14" fmla="*/ 147 w 155"/>
                <a:gd name="T15" fmla="*/ 136 h 248"/>
                <a:gd name="T16" fmla="*/ 140 w 155"/>
                <a:gd name="T17" fmla="*/ 140 h 248"/>
                <a:gd name="T18" fmla="*/ 103 w 155"/>
                <a:gd name="T19" fmla="*/ 151 h 248"/>
                <a:gd name="T20" fmla="*/ 102 w 155"/>
                <a:gd name="T21" fmla="*/ 150 h 248"/>
                <a:gd name="T22" fmla="*/ 116 w 155"/>
                <a:gd name="T23" fmla="*/ 122 h 248"/>
                <a:gd name="T24" fmla="*/ 126 w 155"/>
                <a:gd name="T25" fmla="*/ 92 h 248"/>
                <a:gd name="T26" fmla="*/ 118 w 155"/>
                <a:gd name="T27" fmla="*/ 83 h 248"/>
                <a:gd name="T28" fmla="*/ 110 w 155"/>
                <a:gd name="T29" fmla="*/ 90 h 248"/>
                <a:gd name="T30" fmla="*/ 108 w 155"/>
                <a:gd name="T31" fmla="*/ 97 h 248"/>
                <a:gd name="T32" fmla="*/ 85 w 155"/>
                <a:gd name="T33" fmla="*/ 147 h 248"/>
                <a:gd name="T34" fmla="*/ 85 w 155"/>
                <a:gd name="T35" fmla="*/ 148 h 248"/>
                <a:gd name="T36" fmla="*/ 84 w 155"/>
                <a:gd name="T37" fmla="*/ 148 h 248"/>
                <a:gd name="T38" fmla="*/ 82 w 155"/>
                <a:gd name="T39" fmla="*/ 152 h 248"/>
                <a:gd name="T40" fmla="*/ 63 w 155"/>
                <a:gd name="T41" fmla="*/ 170 h 248"/>
                <a:gd name="T42" fmla="*/ 45 w 155"/>
                <a:gd name="T43" fmla="*/ 162 h 248"/>
                <a:gd name="T44" fmla="*/ 70 w 155"/>
                <a:gd name="T45" fmla="*/ 130 h 248"/>
                <a:gd name="T46" fmla="*/ 62 w 155"/>
                <a:gd name="T47" fmla="*/ 122 h 248"/>
                <a:gd name="T48" fmla="*/ 54 w 155"/>
                <a:gd name="T49" fmla="*/ 130 h 248"/>
                <a:gd name="T50" fmla="*/ 54 w 155"/>
                <a:gd name="T51" fmla="*/ 130 h 248"/>
                <a:gd name="T52" fmla="*/ 35 w 155"/>
                <a:gd name="T53" fmla="*/ 136 h 248"/>
                <a:gd name="T54" fmla="*/ 29 w 155"/>
                <a:gd name="T55" fmla="*/ 122 h 248"/>
                <a:gd name="T56" fmla="*/ 27 w 155"/>
                <a:gd name="T57" fmla="*/ 122 h 248"/>
                <a:gd name="T58" fmla="*/ 19 w 155"/>
                <a:gd name="T59" fmla="*/ 129 h 248"/>
                <a:gd name="T60" fmla="*/ 29 w 155"/>
                <a:gd name="T61" fmla="*/ 169 h 248"/>
                <a:gd name="T62" fmla="*/ 45 w 155"/>
                <a:gd name="T63" fmla="*/ 181 h 248"/>
                <a:gd name="T64" fmla="*/ 10 w 155"/>
                <a:gd name="T65" fmla="*/ 102 h 248"/>
                <a:gd name="T66" fmla="*/ 23 w 155"/>
                <a:gd name="T67" fmla="*/ 99 h 248"/>
                <a:gd name="T68" fmla="*/ 70 w 155"/>
                <a:gd name="T69" fmla="*/ 61 h 248"/>
                <a:gd name="T70" fmla="*/ 70 w 155"/>
                <a:gd name="T71" fmla="*/ 61 h 248"/>
                <a:gd name="T72" fmla="*/ 117 w 155"/>
                <a:gd name="T73" fmla="*/ 29 h 248"/>
                <a:gd name="T74" fmla="*/ 109 w 155"/>
                <a:gd name="T75" fmla="*/ 21 h 248"/>
                <a:gd name="T76" fmla="*/ 101 w 155"/>
                <a:gd name="T77" fmla="*/ 28 h 248"/>
                <a:gd name="T78" fmla="*/ 101 w 155"/>
                <a:gd name="T79" fmla="*/ 28 h 248"/>
                <a:gd name="T80" fmla="*/ 91 w 155"/>
                <a:gd name="T81" fmla="*/ 45 h 248"/>
                <a:gd name="T82" fmla="*/ 83 w 155"/>
                <a:gd name="T83" fmla="*/ 47 h 248"/>
                <a:gd name="T84" fmla="*/ 77 w 155"/>
                <a:gd name="T85" fmla="*/ 46 h 248"/>
                <a:gd name="T86" fmla="*/ 77 w 155"/>
                <a:gd name="T87" fmla="*/ 46 h 248"/>
                <a:gd name="T88" fmla="*/ 75 w 155"/>
                <a:gd name="T89" fmla="*/ 8 h 248"/>
                <a:gd name="T90" fmla="*/ 67 w 155"/>
                <a:gd name="T91" fmla="*/ 15 h 248"/>
                <a:gd name="T92" fmla="*/ 58 w 155"/>
                <a:gd name="T93" fmla="*/ 49 h 248"/>
                <a:gd name="T94" fmla="*/ 12 w 155"/>
                <a:gd name="T95" fmla="*/ 85 h 248"/>
                <a:gd name="T96" fmla="*/ 12 w 155"/>
                <a:gd name="T97" fmla="*/ 85 h 248"/>
                <a:gd name="T98" fmla="*/ 11 w 155"/>
                <a:gd name="T99" fmla="*/ 86 h 248"/>
                <a:gd name="T100" fmla="*/ 11 w 155"/>
                <a:gd name="T101" fmla="*/ 86 h 248"/>
                <a:gd name="T102" fmla="*/ 10 w 155"/>
                <a:gd name="T103" fmla="*/ 86 h 248"/>
                <a:gd name="T104" fmla="*/ 10 w 155"/>
                <a:gd name="T105" fmla="*/ 86 h 248"/>
                <a:gd name="T106" fmla="*/ 0 w 155"/>
                <a:gd name="T10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 h="248">
                  <a:moveTo>
                    <a:pt x="0" y="0"/>
                  </a:moveTo>
                  <a:cubicBezTo>
                    <a:pt x="0" y="4"/>
                    <a:pt x="0" y="4"/>
                    <a:pt x="0" y="4"/>
                  </a:cubicBezTo>
                  <a:cubicBezTo>
                    <a:pt x="0" y="45"/>
                    <a:pt x="0" y="45"/>
                    <a:pt x="0" y="45"/>
                  </a:cubicBezTo>
                  <a:cubicBezTo>
                    <a:pt x="0" y="94"/>
                    <a:pt x="0" y="94"/>
                    <a:pt x="0" y="94"/>
                  </a:cubicBezTo>
                  <a:cubicBezTo>
                    <a:pt x="0" y="99"/>
                    <a:pt x="0" y="99"/>
                    <a:pt x="0" y="99"/>
                  </a:cubicBezTo>
                  <a:cubicBezTo>
                    <a:pt x="0" y="112"/>
                    <a:pt x="0" y="112"/>
                    <a:pt x="0" y="112"/>
                  </a:cubicBezTo>
                  <a:cubicBezTo>
                    <a:pt x="0" y="151"/>
                    <a:pt x="0" y="151"/>
                    <a:pt x="0" y="151"/>
                  </a:cubicBezTo>
                  <a:cubicBezTo>
                    <a:pt x="0" y="172"/>
                    <a:pt x="0" y="172"/>
                    <a:pt x="0" y="172"/>
                  </a:cubicBezTo>
                  <a:cubicBezTo>
                    <a:pt x="0" y="233"/>
                    <a:pt x="0" y="233"/>
                    <a:pt x="0" y="233"/>
                  </a:cubicBezTo>
                  <a:cubicBezTo>
                    <a:pt x="0" y="233"/>
                    <a:pt x="0" y="233"/>
                    <a:pt x="0" y="233"/>
                  </a:cubicBezTo>
                  <a:cubicBezTo>
                    <a:pt x="0" y="248"/>
                    <a:pt x="0" y="248"/>
                    <a:pt x="0" y="248"/>
                  </a:cubicBezTo>
                  <a:cubicBezTo>
                    <a:pt x="10" y="248"/>
                    <a:pt x="10" y="248"/>
                    <a:pt x="10" y="248"/>
                  </a:cubicBezTo>
                  <a:cubicBezTo>
                    <a:pt x="10" y="206"/>
                    <a:pt x="10" y="206"/>
                    <a:pt x="10" y="206"/>
                  </a:cubicBezTo>
                  <a:cubicBezTo>
                    <a:pt x="10" y="206"/>
                    <a:pt x="10" y="206"/>
                    <a:pt x="10" y="206"/>
                  </a:cubicBezTo>
                  <a:cubicBezTo>
                    <a:pt x="34" y="204"/>
                    <a:pt x="54" y="196"/>
                    <a:pt x="69" y="185"/>
                  </a:cubicBezTo>
                  <a:cubicBezTo>
                    <a:pt x="70" y="185"/>
                    <a:pt x="71" y="184"/>
                    <a:pt x="71" y="183"/>
                  </a:cubicBezTo>
                  <a:cubicBezTo>
                    <a:pt x="71" y="183"/>
                    <a:pt x="71" y="183"/>
                    <a:pt x="71" y="183"/>
                  </a:cubicBezTo>
                  <a:cubicBezTo>
                    <a:pt x="72" y="183"/>
                    <a:pt x="72" y="183"/>
                    <a:pt x="72" y="183"/>
                  </a:cubicBezTo>
                  <a:cubicBezTo>
                    <a:pt x="72" y="183"/>
                    <a:pt x="72" y="183"/>
                    <a:pt x="72" y="183"/>
                  </a:cubicBezTo>
                  <a:cubicBezTo>
                    <a:pt x="72" y="183"/>
                    <a:pt x="72" y="183"/>
                    <a:pt x="72" y="183"/>
                  </a:cubicBezTo>
                  <a:cubicBezTo>
                    <a:pt x="76" y="180"/>
                    <a:pt x="80" y="176"/>
                    <a:pt x="84" y="173"/>
                  </a:cubicBezTo>
                  <a:cubicBezTo>
                    <a:pt x="87" y="170"/>
                    <a:pt x="89" y="167"/>
                    <a:pt x="92" y="164"/>
                  </a:cubicBezTo>
                  <a:cubicBezTo>
                    <a:pt x="101" y="168"/>
                    <a:pt x="109" y="169"/>
                    <a:pt x="117" y="169"/>
                  </a:cubicBezTo>
                  <a:cubicBezTo>
                    <a:pt x="122" y="169"/>
                    <a:pt x="127" y="169"/>
                    <a:pt x="132" y="167"/>
                  </a:cubicBezTo>
                  <a:cubicBezTo>
                    <a:pt x="148" y="161"/>
                    <a:pt x="154" y="148"/>
                    <a:pt x="155" y="147"/>
                  </a:cubicBezTo>
                  <a:cubicBezTo>
                    <a:pt x="155" y="146"/>
                    <a:pt x="155" y="145"/>
                    <a:pt x="155" y="144"/>
                  </a:cubicBezTo>
                  <a:cubicBezTo>
                    <a:pt x="155" y="141"/>
                    <a:pt x="153" y="138"/>
                    <a:pt x="151" y="136"/>
                  </a:cubicBezTo>
                  <a:cubicBezTo>
                    <a:pt x="151" y="136"/>
                    <a:pt x="151" y="136"/>
                    <a:pt x="151" y="136"/>
                  </a:cubicBezTo>
                  <a:cubicBezTo>
                    <a:pt x="151" y="136"/>
                    <a:pt x="151" y="136"/>
                    <a:pt x="150" y="136"/>
                  </a:cubicBezTo>
                  <a:cubicBezTo>
                    <a:pt x="149" y="136"/>
                    <a:pt x="148" y="136"/>
                    <a:pt x="147" y="136"/>
                  </a:cubicBezTo>
                  <a:cubicBezTo>
                    <a:pt x="147" y="136"/>
                    <a:pt x="147" y="136"/>
                    <a:pt x="147" y="136"/>
                  </a:cubicBezTo>
                  <a:cubicBezTo>
                    <a:pt x="147" y="136"/>
                    <a:pt x="147" y="136"/>
                    <a:pt x="147" y="136"/>
                  </a:cubicBezTo>
                  <a:cubicBezTo>
                    <a:pt x="144" y="136"/>
                    <a:pt x="141" y="137"/>
                    <a:pt x="140" y="140"/>
                  </a:cubicBezTo>
                  <a:cubicBezTo>
                    <a:pt x="140" y="140"/>
                    <a:pt x="140" y="140"/>
                    <a:pt x="140" y="140"/>
                  </a:cubicBezTo>
                  <a:cubicBezTo>
                    <a:pt x="140" y="140"/>
                    <a:pt x="140" y="140"/>
                    <a:pt x="140" y="140"/>
                  </a:cubicBezTo>
                  <a:cubicBezTo>
                    <a:pt x="140" y="140"/>
                    <a:pt x="140" y="140"/>
                    <a:pt x="140" y="140"/>
                  </a:cubicBezTo>
                  <a:cubicBezTo>
                    <a:pt x="140" y="140"/>
                    <a:pt x="136" y="148"/>
                    <a:pt x="126" y="152"/>
                  </a:cubicBezTo>
                  <a:cubicBezTo>
                    <a:pt x="124" y="153"/>
                    <a:pt x="120" y="153"/>
                    <a:pt x="117" y="153"/>
                  </a:cubicBezTo>
                  <a:cubicBezTo>
                    <a:pt x="115" y="153"/>
                    <a:pt x="114" y="153"/>
                    <a:pt x="112" y="153"/>
                  </a:cubicBezTo>
                  <a:cubicBezTo>
                    <a:pt x="109" y="153"/>
                    <a:pt x="106" y="152"/>
                    <a:pt x="103" y="151"/>
                  </a:cubicBezTo>
                  <a:cubicBezTo>
                    <a:pt x="103" y="151"/>
                    <a:pt x="102" y="151"/>
                    <a:pt x="102" y="150"/>
                  </a:cubicBezTo>
                  <a:cubicBezTo>
                    <a:pt x="102" y="150"/>
                    <a:pt x="102" y="150"/>
                    <a:pt x="102" y="150"/>
                  </a:cubicBezTo>
                  <a:cubicBezTo>
                    <a:pt x="102" y="150"/>
                    <a:pt x="102" y="150"/>
                    <a:pt x="102" y="150"/>
                  </a:cubicBezTo>
                  <a:cubicBezTo>
                    <a:pt x="102" y="150"/>
                    <a:pt x="102" y="150"/>
                    <a:pt x="102" y="150"/>
                  </a:cubicBezTo>
                  <a:cubicBezTo>
                    <a:pt x="102" y="150"/>
                    <a:pt x="102" y="150"/>
                    <a:pt x="102" y="150"/>
                  </a:cubicBezTo>
                  <a:cubicBezTo>
                    <a:pt x="102" y="150"/>
                    <a:pt x="102" y="150"/>
                    <a:pt x="102" y="150"/>
                  </a:cubicBezTo>
                  <a:cubicBezTo>
                    <a:pt x="102" y="150"/>
                    <a:pt x="102" y="150"/>
                    <a:pt x="102" y="150"/>
                  </a:cubicBezTo>
                  <a:cubicBezTo>
                    <a:pt x="108" y="141"/>
                    <a:pt x="113" y="131"/>
                    <a:pt x="116" y="122"/>
                  </a:cubicBezTo>
                  <a:cubicBezTo>
                    <a:pt x="118" y="118"/>
                    <a:pt x="120" y="113"/>
                    <a:pt x="121" y="110"/>
                  </a:cubicBezTo>
                  <a:cubicBezTo>
                    <a:pt x="124" y="100"/>
                    <a:pt x="126" y="93"/>
                    <a:pt x="126" y="92"/>
                  </a:cubicBezTo>
                  <a:cubicBezTo>
                    <a:pt x="126" y="92"/>
                    <a:pt x="126" y="92"/>
                    <a:pt x="126" y="92"/>
                  </a:cubicBezTo>
                  <a:cubicBezTo>
                    <a:pt x="126" y="92"/>
                    <a:pt x="126" y="92"/>
                    <a:pt x="126" y="92"/>
                  </a:cubicBezTo>
                  <a:cubicBezTo>
                    <a:pt x="126" y="92"/>
                    <a:pt x="126" y="91"/>
                    <a:pt x="126" y="91"/>
                  </a:cubicBezTo>
                  <a:cubicBezTo>
                    <a:pt x="126" y="87"/>
                    <a:pt x="123" y="84"/>
                    <a:pt x="119" y="83"/>
                  </a:cubicBezTo>
                  <a:cubicBezTo>
                    <a:pt x="119" y="83"/>
                    <a:pt x="118" y="83"/>
                    <a:pt x="118" y="83"/>
                  </a:cubicBezTo>
                  <a:cubicBezTo>
                    <a:pt x="118" y="83"/>
                    <a:pt x="118" y="83"/>
                    <a:pt x="118" y="83"/>
                  </a:cubicBezTo>
                  <a:cubicBezTo>
                    <a:pt x="118" y="83"/>
                    <a:pt x="118" y="83"/>
                    <a:pt x="118" y="83"/>
                  </a:cubicBezTo>
                  <a:cubicBezTo>
                    <a:pt x="114" y="83"/>
                    <a:pt x="111" y="86"/>
                    <a:pt x="110" y="89"/>
                  </a:cubicBezTo>
                  <a:cubicBezTo>
                    <a:pt x="110" y="89"/>
                    <a:pt x="110" y="89"/>
                    <a:pt x="110" y="90"/>
                  </a:cubicBezTo>
                  <a:cubicBezTo>
                    <a:pt x="110" y="90"/>
                    <a:pt x="110" y="90"/>
                    <a:pt x="110" y="90"/>
                  </a:cubicBezTo>
                  <a:cubicBezTo>
                    <a:pt x="110" y="90"/>
                    <a:pt x="109" y="93"/>
                    <a:pt x="108" y="97"/>
                  </a:cubicBezTo>
                  <a:cubicBezTo>
                    <a:pt x="108" y="97"/>
                    <a:pt x="108" y="97"/>
                    <a:pt x="108" y="97"/>
                  </a:cubicBezTo>
                  <a:cubicBezTo>
                    <a:pt x="108" y="97"/>
                    <a:pt x="108" y="97"/>
                    <a:pt x="108" y="97"/>
                  </a:cubicBezTo>
                  <a:cubicBezTo>
                    <a:pt x="108" y="97"/>
                    <a:pt x="108" y="97"/>
                    <a:pt x="108" y="97"/>
                  </a:cubicBezTo>
                  <a:cubicBezTo>
                    <a:pt x="105" y="108"/>
                    <a:pt x="99" y="128"/>
                    <a:pt x="85" y="147"/>
                  </a:cubicBezTo>
                  <a:cubicBezTo>
                    <a:pt x="85" y="147"/>
                    <a:pt x="85" y="147"/>
                    <a:pt x="85" y="147"/>
                  </a:cubicBezTo>
                  <a:cubicBezTo>
                    <a:pt x="85" y="147"/>
                    <a:pt x="85" y="147"/>
                    <a:pt x="85" y="147"/>
                  </a:cubicBezTo>
                  <a:cubicBezTo>
                    <a:pt x="85" y="147"/>
                    <a:pt x="85" y="147"/>
                    <a:pt x="85" y="147"/>
                  </a:cubicBezTo>
                  <a:cubicBezTo>
                    <a:pt x="85" y="147"/>
                    <a:pt x="85" y="147"/>
                    <a:pt x="85" y="147"/>
                  </a:cubicBezTo>
                  <a:cubicBezTo>
                    <a:pt x="85" y="147"/>
                    <a:pt x="85" y="147"/>
                    <a:pt x="85" y="148"/>
                  </a:cubicBezTo>
                  <a:cubicBezTo>
                    <a:pt x="85" y="148"/>
                    <a:pt x="85" y="148"/>
                    <a:pt x="85" y="148"/>
                  </a:cubicBezTo>
                  <a:cubicBezTo>
                    <a:pt x="85" y="148"/>
                    <a:pt x="85" y="148"/>
                    <a:pt x="85" y="148"/>
                  </a:cubicBezTo>
                  <a:cubicBezTo>
                    <a:pt x="85" y="148"/>
                    <a:pt x="85" y="148"/>
                    <a:pt x="85" y="148"/>
                  </a:cubicBezTo>
                  <a:cubicBezTo>
                    <a:pt x="85" y="148"/>
                    <a:pt x="85" y="148"/>
                    <a:pt x="85" y="148"/>
                  </a:cubicBezTo>
                  <a:cubicBezTo>
                    <a:pt x="85" y="148"/>
                    <a:pt x="85" y="148"/>
                    <a:pt x="85" y="148"/>
                  </a:cubicBezTo>
                  <a:cubicBezTo>
                    <a:pt x="85" y="148"/>
                    <a:pt x="84" y="148"/>
                    <a:pt x="84" y="148"/>
                  </a:cubicBezTo>
                  <a:cubicBezTo>
                    <a:pt x="84" y="149"/>
                    <a:pt x="83" y="149"/>
                    <a:pt x="83" y="150"/>
                  </a:cubicBezTo>
                  <a:cubicBezTo>
                    <a:pt x="82" y="151"/>
                    <a:pt x="82" y="151"/>
                    <a:pt x="82" y="151"/>
                  </a:cubicBezTo>
                  <a:cubicBezTo>
                    <a:pt x="82" y="151"/>
                    <a:pt x="82" y="151"/>
                    <a:pt x="82" y="151"/>
                  </a:cubicBezTo>
                  <a:cubicBezTo>
                    <a:pt x="82" y="151"/>
                    <a:pt x="82" y="151"/>
                    <a:pt x="82" y="152"/>
                  </a:cubicBezTo>
                  <a:cubicBezTo>
                    <a:pt x="80" y="154"/>
                    <a:pt x="77" y="157"/>
                    <a:pt x="75" y="159"/>
                  </a:cubicBezTo>
                  <a:cubicBezTo>
                    <a:pt x="74" y="160"/>
                    <a:pt x="73" y="162"/>
                    <a:pt x="71" y="163"/>
                  </a:cubicBezTo>
                  <a:cubicBezTo>
                    <a:pt x="69" y="165"/>
                    <a:pt x="67" y="167"/>
                    <a:pt x="64" y="169"/>
                  </a:cubicBezTo>
                  <a:cubicBezTo>
                    <a:pt x="64" y="169"/>
                    <a:pt x="64" y="169"/>
                    <a:pt x="63" y="170"/>
                  </a:cubicBezTo>
                  <a:cubicBezTo>
                    <a:pt x="63" y="170"/>
                    <a:pt x="63" y="170"/>
                    <a:pt x="63" y="170"/>
                  </a:cubicBezTo>
                  <a:cubicBezTo>
                    <a:pt x="60" y="169"/>
                    <a:pt x="56" y="168"/>
                    <a:pt x="53" y="167"/>
                  </a:cubicBezTo>
                  <a:cubicBezTo>
                    <a:pt x="50" y="166"/>
                    <a:pt x="48" y="164"/>
                    <a:pt x="45" y="162"/>
                  </a:cubicBezTo>
                  <a:cubicBezTo>
                    <a:pt x="45" y="162"/>
                    <a:pt x="45" y="162"/>
                    <a:pt x="45" y="162"/>
                  </a:cubicBezTo>
                  <a:cubicBezTo>
                    <a:pt x="45" y="162"/>
                    <a:pt x="45" y="162"/>
                    <a:pt x="45" y="162"/>
                  </a:cubicBezTo>
                  <a:cubicBezTo>
                    <a:pt x="45" y="162"/>
                    <a:pt x="45" y="162"/>
                    <a:pt x="45" y="162"/>
                  </a:cubicBezTo>
                  <a:cubicBezTo>
                    <a:pt x="45" y="162"/>
                    <a:pt x="45" y="162"/>
                    <a:pt x="45" y="162"/>
                  </a:cubicBezTo>
                  <a:cubicBezTo>
                    <a:pt x="65" y="155"/>
                    <a:pt x="70" y="139"/>
                    <a:pt x="70" y="130"/>
                  </a:cubicBezTo>
                  <a:cubicBezTo>
                    <a:pt x="70" y="130"/>
                    <a:pt x="70" y="130"/>
                    <a:pt x="70" y="130"/>
                  </a:cubicBezTo>
                  <a:cubicBezTo>
                    <a:pt x="70" y="125"/>
                    <a:pt x="67" y="122"/>
                    <a:pt x="62" y="122"/>
                  </a:cubicBezTo>
                  <a:cubicBezTo>
                    <a:pt x="62" y="122"/>
                    <a:pt x="62" y="122"/>
                    <a:pt x="62" y="122"/>
                  </a:cubicBezTo>
                  <a:cubicBezTo>
                    <a:pt x="62" y="122"/>
                    <a:pt x="62" y="122"/>
                    <a:pt x="62" y="122"/>
                  </a:cubicBezTo>
                  <a:cubicBezTo>
                    <a:pt x="62" y="122"/>
                    <a:pt x="62" y="122"/>
                    <a:pt x="62" y="122"/>
                  </a:cubicBezTo>
                  <a:cubicBezTo>
                    <a:pt x="62" y="122"/>
                    <a:pt x="62" y="122"/>
                    <a:pt x="62" y="122"/>
                  </a:cubicBezTo>
                  <a:cubicBezTo>
                    <a:pt x="58" y="122"/>
                    <a:pt x="54" y="126"/>
                    <a:pt x="54" y="130"/>
                  </a:cubicBezTo>
                  <a:cubicBezTo>
                    <a:pt x="54" y="130"/>
                    <a:pt x="54" y="130"/>
                    <a:pt x="54" y="130"/>
                  </a:cubicBezTo>
                  <a:cubicBezTo>
                    <a:pt x="54" y="130"/>
                    <a:pt x="54" y="130"/>
                    <a:pt x="54" y="130"/>
                  </a:cubicBezTo>
                  <a:cubicBezTo>
                    <a:pt x="54" y="130"/>
                    <a:pt x="54" y="130"/>
                    <a:pt x="54" y="130"/>
                  </a:cubicBezTo>
                  <a:cubicBezTo>
                    <a:pt x="54" y="130"/>
                    <a:pt x="54" y="130"/>
                    <a:pt x="54" y="130"/>
                  </a:cubicBezTo>
                  <a:cubicBezTo>
                    <a:pt x="54" y="130"/>
                    <a:pt x="54" y="130"/>
                    <a:pt x="54" y="130"/>
                  </a:cubicBezTo>
                  <a:cubicBezTo>
                    <a:pt x="54" y="130"/>
                    <a:pt x="54" y="130"/>
                    <a:pt x="54" y="130"/>
                  </a:cubicBezTo>
                  <a:cubicBezTo>
                    <a:pt x="54" y="131"/>
                    <a:pt x="54" y="143"/>
                    <a:pt x="37" y="148"/>
                  </a:cubicBezTo>
                  <a:cubicBezTo>
                    <a:pt x="35" y="144"/>
                    <a:pt x="35" y="139"/>
                    <a:pt x="35" y="136"/>
                  </a:cubicBezTo>
                  <a:cubicBezTo>
                    <a:pt x="35" y="136"/>
                    <a:pt x="35" y="136"/>
                    <a:pt x="35" y="136"/>
                  </a:cubicBezTo>
                  <a:cubicBezTo>
                    <a:pt x="35" y="133"/>
                    <a:pt x="35" y="131"/>
                    <a:pt x="35" y="131"/>
                  </a:cubicBezTo>
                  <a:cubicBezTo>
                    <a:pt x="35" y="131"/>
                    <a:pt x="35" y="130"/>
                    <a:pt x="35" y="130"/>
                  </a:cubicBezTo>
                  <a:cubicBezTo>
                    <a:pt x="35" y="126"/>
                    <a:pt x="33" y="123"/>
                    <a:pt x="29" y="122"/>
                  </a:cubicBezTo>
                  <a:cubicBezTo>
                    <a:pt x="29" y="122"/>
                    <a:pt x="29" y="122"/>
                    <a:pt x="29" y="122"/>
                  </a:cubicBezTo>
                  <a:cubicBezTo>
                    <a:pt x="29" y="122"/>
                    <a:pt x="29" y="122"/>
                    <a:pt x="28" y="122"/>
                  </a:cubicBezTo>
                  <a:cubicBezTo>
                    <a:pt x="28" y="122"/>
                    <a:pt x="28" y="122"/>
                    <a:pt x="27" y="122"/>
                  </a:cubicBezTo>
                  <a:cubicBezTo>
                    <a:pt x="27" y="122"/>
                    <a:pt x="27" y="122"/>
                    <a:pt x="27" y="122"/>
                  </a:cubicBezTo>
                  <a:cubicBezTo>
                    <a:pt x="27" y="122"/>
                    <a:pt x="27" y="122"/>
                    <a:pt x="27" y="122"/>
                  </a:cubicBezTo>
                  <a:cubicBezTo>
                    <a:pt x="23" y="122"/>
                    <a:pt x="20" y="125"/>
                    <a:pt x="19" y="128"/>
                  </a:cubicBezTo>
                  <a:cubicBezTo>
                    <a:pt x="19" y="128"/>
                    <a:pt x="19" y="129"/>
                    <a:pt x="19" y="129"/>
                  </a:cubicBezTo>
                  <a:cubicBezTo>
                    <a:pt x="19" y="129"/>
                    <a:pt x="19" y="129"/>
                    <a:pt x="19" y="129"/>
                  </a:cubicBezTo>
                  <a:cubicBezTo>
                    <a:pt x="19" y="129"/>
                    <a:pt x="19" y="129"/>
                    <a:pt x="19" y="129"/>
                  </a:cubicBezTo>
                  <a:cubicBezTo>
                    <a:pt x="19" y="129"/>
                    <a:pt x="19" y="132"/>
                    <a:pt x="19" y="136"/>
                  </a:cubicBezTo>
                  <a:cubicBezTo>
                    <a:pt x="19" y="142"/>
                    <a:pt x="20" y="152"/>
                    <a:pt x="24" y="161"/>
                  </a:cubicBezTo>
                  <a:cubicBezTo>
                    <a:pt x="25" y="161"/>
                    <a:pt x="25" y="161"/>
                    <a:pt x="25" y="161"/>
                  </a:cubicBezTo>
                  <a:cubicBezTo>
                    <a:pt x="26" y="164"/>
                    <a:pt x="27" y="166"/>
                    <a:pt x="29" y="169"/>
                  </a:cubicBezTo>
                  <a:cubicBezTo>
                    <a:pt x="29" y="169"/>
                    <a:pt x="29" y="169"/>
                    <a:pt x="29" y="169"/>
                  </a:cubicBezTo>
                  <a:cubicBezTo>
                    <a:pt x="29" y="169"/>
                    <a:pt x="30" y="169"/>
                    <a:pt x="30" y="170"/>
                  </a:cubicBezTo>
                  <a:cubicBezTo>
                    <a:pt x="32" y="172"/>
                    <a:pt x="35" y="174"/>
                    <a:pt x="37" y="176"/>
                  </a:cubicBezTo>
                  <a:cubicBezTo>
                    <a:pt x="40" y="178"/>
                    <a:pt x="42" y="180"/>
                    <a:pt x="45" y="181"/>
                  </a:cubicBezTo>
                  <a:cubicBezTo>
                    <a:pt x="45" y="181"/>
                    <a:pt x="45" y="181"/>
                    <a:pt x="45" y="181"/>
                  </a:cubicBezTo>
                  <a:cubicBezTo>
                    <a:pt x="45" y="181"/>
                    <a:pt x="45" y="181"/>
                    <a:pt x="45" y="181"/>
                  </a:cubicBezTo>
                  <a:cubicBezTo>
                    <a:pt x="35" y="186"/>
                    <a:pt x="23" y="189"/>
                    <a:pt x="10" y="190"/>
                  </a:cubicBezTo>
                  <a:cubicBezTo>
                    <a:pt x="10" y="102"/>
                    <a:pt x="10" y="102"/>
                    <a:pt x="10" y="102"/>
                  </a:cubicBezTo>
                  <a:cubicBezTo>
                    <a:pt x="10" y="102"/>
                    <a:pt x="10" y="102"/>
                    <a:pt x="10" y="102"/>
                  </a:cubicBezTo>
                  <a:cubicBezTo>
                    <a:pt x="10" y="102"/>
                    <a:pt x="10" y="102"/>
                    <a:pt x="10" y="102"/>
                  </a:cubicBezTo>
                  <a:cubicBezTo>
                    <a:pt x="10" y="102"/>
                    <a:pt x="10" y="102"/>
                    <a:pt x="10" y="102"/>
                  </a:cubicBezTo>
                  <a:cubicBezTo>
                    <a:pt x="15" y="101"/>
                    <a:pt x="19" y="101"/>
                    <a:pt x="23" y="99"/>
                  </a:cubicBezTo>
                  <a:cubicBezTo>
                    <a:pt x="36" y="96"/>
                    <a:pt x="46" y="89"/>
                    <a:pt x="55" y="81"/>
                  </a:cubicBezTo>
                  <a:cubicBezTo>
                    <a:pt x="61" y="75"/>
                    <a:pt x="66" y="68"/>
                    <a:pt x="70" y="61"/>
                  </a:cubicBezTo>
                  <a:cubicBezTo>
                    <a:pt x="70" y="61"/>
                    <a:pt x="70" y="61"/>
                    <a:pt x="70" y="61"/>
                  </a:cubicBezTo>
                  <a:cubicBezTo>
                    <a:pt x="70" y="61"/>
                    <a:pt x="70" y="61"/>
                    <a:pt x="70" y="61"/>
                  </a:cubicBezTo>
                  <a:cubicBezTo>
                    <a:pt x="70" y="61"/>
                    <a:pt x="70" y="61"/>
                    <a:pt x="70" y="61"/>
                  </a:cubicBezTo>
                  <a:cubicBezTo>
                    <a:pt x="70" y="61"/>
                    <a:pt x="70" y="61"/>
                    <a:pt x="70" y="61"/>
                  </a:cubicBezTo>
                  <a:cubicBezTo>
                    <a:pt x="70" y="61"/>
                    <a:pt x="70" y="61"/>
                    <a:pt x="70" y="61"/>
                  </a:cubicBezTo>
                  <a:cubicBezTo>
                    <a:pt x="70" y="61"/>
                    <a:pt x="70" y="61"/>
                    <a:pt x="70" y="61"/>
                  </a:cubicBezTo>
                  <a:cubicBezTo>
                    <a:pt x="74" y="62"/>
                    <a:pt x="79" y="63"/>
                    <a:pt x="83" y="63"/>
                  </a:cubicBezTo>
                  <a:cubicBezTo>
                    <a:pt x="89" y="63"/>
                    <a:pt x="95" y="62"/>
                    <a:pt x="99" y="59"/>
                  </a:cubicBezTo>
                  <a:cubicBezTo>
                    <a:pt x="114" y="50"/>
                    <a:pt x="117" y="31"/>
                    <a:pt x="117" y="30"/>
                  </a:cubicBezTo>
                  <a:cubicBezTo>
                    <a:pt x="117" y="30"/>
                    <a:pt x="117" y="30"/>
                    <a:pt x="117" y="29"/>
                  </a:cubicBezTo>
                  <a:cubicBezTo>
                    <a:pt x="117" y="25"/>
                    <a:pt x="114" y="22"/>
                    <a:pt x="110" y="22"/>
                  </a:cubicBezTo>
                  <a:cubicBezTo>
                    <a:pt x="110" y="22"/>
                    <a:pt x="110" y="22"/>
                    <a:pt x="110" y="22"/>
                  </a:cubicBezTo>
                  <a:cubicBezTo>
                    <a:pt x="110" y="22"/>
                    <a:pt x="110" y="22"/>
                    <a:pt x="110" y="22"/>
                  </a:cubicBezTo>
                  <a:cubicBezTo>
                    <a:pt x="110" y="21"/>
                    <a:pt x="109" y="21"/>
                    <a:pt x="109" y="21"/>
                  </a:cubicBezTo>
                  <a:cubicBezTo>
                    <a:pt x="109" y="21"/>
                    <a:pt x="109" y="21"/>
                    <a:pt x="109" y="21"/>
                  </a:cubicBezTo>
                  <a:cubicBezTo>
                    <a:pt x="109" y="21"/>
                    <a:pt x="109" y="21"/>
                    <a:pt x="109" y="21"/>
                  </a:cubicBezTo>
                  <a:cubicBezTo>
                    <a:pt x="105" y="21"/>
                    <a:pt x="102" y="24"/>
                    <a:pt x="101" y="28"/>
                  </a:cubicBezTo>
                  <a:cubicBezTo>
                    <a:pt x="101" y="28"/>
                    <a:pt x="101" y="28"/>
                    <a:pt x="101" y="28"/>
                  </a:cubicBezTo>
                  <a:cubicBezTo>
                    <a:pt x="101" y="28"/>
                    <a:pt x="101" y="28"/>
                    <a:pt x="101" y="28"/>
                  </a:cubicBezTo>
                  <a:cubicBezTo>
                    <a:pt x="101" y="28"/>
                    <a:pt x="101" y="28"/>
                    <a:pt x="101" y="28"/>
                  </a:cubicBezTo>
                  <a:cubicBezTo>
                    <a:pt x="101" y="28"/>
                    <a:pt x="101" y="28"/>
                    <a:pt x="101" y="28"/>
                  </a:cubicBezTo>
                  <a:cubicBezTo>
                    <a:pt x="101" y="28"/>
                    <a:pt x="101" y="28"/>
                    <a:pt x="101" y="28"/>
                  </a:cubicBezTo>
                  <a:cubicBezTo>
                    <a:pt x="101" y="29"/>
                    <a:pt x="99" y="40"/>
                    <a:pt x="91" y="45"/>
                  </a:cubicBezTo>
                  <a:cubicBezTo>
                    <a:pt x="91" y="45"/>
                    <a:pt x="91" y="45"/>
                    <a:pt x="91" y="45"/>
                  </a:cubicBezTo>
                  <a:cubicBezTo>
                    <a:pt x="91" y="45"/>
                    <a:pt x="91" y="45"/>
                    <a:pt x="91" y="45"/>
                  </a:cubicBezTo>
                  <a:cubicBezTo>
                    <a:pt x="91" y="45"/>
                    <a:pt x="91" y="45"/>
                    <a:pt x="91" y="45"/>
                  </a:cubicBezTo>
                  <a:cubicBezTo>
                    <a:pt x="89" y="46"/>
                    <a:pt x="86" y="47"/>
                    <a:pt x="83" y="47"/>
                  </a:cubicBezTo>
                  <a:cubicBezTo>
                    <a:pt x="83" y="47"/>
                    <a:pt x="83" y="47"/>
                    <a:pt x="83" y="47"/>
                  </a:cubicBezTo>
                  <a:cubicBezTo>
                    <a:pt x="83" y="47"/>
                    <a:pt x="83" y="47"/>
                    <a:pt x="83" y="47"/>
                  </a:cubicBezTo>
                  <a:cubicBezTo>
                    <a:pt x="83" y="47"/>
                    <a:pt x="83" y="47"/>
                    <a:pt x="83" y="47"/>
                  </a:cubicBezTo>
                  <a:cubicBezTo>
                    <a:pt x="83" y="47"/>
                    <a:pt x="83" y="47"/>
                    <a:pt x="83" y="47"/>
                  </a:cubicBezTo>
                  <a:cubicBezTo>
                    <a:pt x="81" y="47"/>
                    <a:pt x="79" y="47"/>
                    <a:pt x="77" y="46"/>
                  </a:cubicBezTo>
                  <a:cubicBezTo>
                    <a:pt x="77" y="46"/>
                    <a:pt x="77" y="46"/>
                    <a:pt x="77" y="46"/>
                  </a:cubicBezTo>
                  <a:cubicBezTo>
                    <a:pt x="77" y="46"/>
                    <a:pt x="77" y="46"/>
                    <a:pt x="77" y="46"/>
                  </a:cubicBezTo>
                  <a:cubicBezTo>
                    <a:pt x="77" y="46"/>
                    <a:pt x="77" y="46"/>
                    <a:pt x="77" y="46"/>
                  </a:cubicBezTo>
                  <a:cubicBezTo>
                    <a:pt x="77" y="46"/>
                    <a:pt x="77" y="46"/>
                    <a:pt x="77" y="46"/>
                  </a:cubicBezTo>
                  <a:cubicBezTo>
                    <a:pt x="77" y="46"/>
                    <a:pt x="77" y="46"/>
                    <a:pt x="77" y="46"/>
                  </a:cubicBezTo>
                  <a:cubicBezTo>
                    <a:pt x="77" y="46"/>
                    <a:pt x="77" y="46"/>
                    <a:pt x="77" y="46"/>
                  </a:cubicBezTo>
                  <a:cubicBezTo>
                    <a:pt x="81" y="35"/>
                    <a:pt x="83" y="25"/>
                    <a:pt x="83" y="16"/>
                  </a:cubicBezTo>
                  <a:cubicBezTo>
                    <a:pt x="83" y="16"/>
                    <a:pt x="83" y="16"/>
                    <a:pt x="83" y="16"/>
                  </a:cubicBezTo>
                  <a:cubicBezTo>
                    <a:pt x="83" y="11"/>
                    <a:pt x="80" y="8"/>
                    <a:pt x="76" y="8"/>
                  </a:cubicBezTo>
                  <a:cubicBezTo>
                    <a:pt x="76" y="8"/>
                    <a:pt x="76" y="8"/>
                    <a:pt x="75" y="8"/>
                  </a:cubicBezTo>
                  <a:cubicBezTo>
                    <a:pt x="75" y="8"/>
                    <a:pt x="75" y="8"/>
                    <a:pt x="75" y="8"/>
                  </a:cubicBezTo>
                  <a:cubicBezTo>
                    <a:pt x="75" y="8"/>
                    <a:pt x="75" y="8"/>
                    <a:pt x="75" y="8"/>
                  </a:cubicBezTo>
                  <a:cubicBezTo>
                    <a:pt x="71" y="8"/>
                    <a:pt x="68" y="11"/>
                    <a:pt x="67" y="15"/>
                  </a:cubicBezTo>
                  <a:cubicBezTo>
                    <a:pt x="67" y="15"/>
                    <a:pt x="67" y="15"/>
                    <a:pt x="67" y="15"/>
                  </a:cubicBezTo>
                  <a:cubicBezTo>
                    <a:pt x="67" y="16"/>
                    <a:pt x="66" y="31"/>
                    <a:pt x="59" y="46"/>
                  </a:cubicBezTo>
                  <a:cubicBezTo>
                    <a:pt x="59" y="47"/>
                    <a:pt x="58" y="47"/>
                    <a:pt x="58" y="48"/>
                  </a:cubicBezTo>
                  <a:cubicBezTo>
                    <a:pt x="58" y="48"/>
                    <a:pt x="58" y="49"/>
                    <a:pt x="58" y="49"/>
                  </a:cubicBezTo>
                  <a:cubicBezTo>
                    <a:pt x="58" y="49"/>
                    <a:pt x="58" y="49"/>
                    <a:pt x="58" y="49"/>
                  </a:cubicBezTo>
                  <a:cubicBezTo>
                    <a:pt x="58" y="50"/>
                    <a:pt x="57" y="50"/>
                    <a:pt x="57" y="51"/>
                  </a:cubicBezTo>
                  <a:cubicBezTo>
                    <a:pt x="55" y="56"/>
                    <a:pt x="51" y="61"/>
                    <a:pt x="47" y="65"/>
                  </a:cubicBezTo>
                  <a:cubicBezTo>
                    <a:pt x="39" y="75"/>
                    <a:pt x="28" y="83"/>
                    <a:pt x="12" y="85"/>
                  </a:cubicBezTo>
                  <a:cubicBezTo>
                    <a:pt x="12" y="85"/>
                    <a:pt x="12" y="85"/>
                    <a:pt x="12" y="85"/>
                  </a:cubicBezTo>
                  <a:cubicBezTo>
                    <a:pt x="12" y="85"/>
                    <a:pt x="12" y="85"/>
                    <a:pt x="12" y="85"/>
                  </a:cubicBezTo>
                  <a:cubicBezTo>
                    <a:pt x="12" y="85"/>
                    <a:pt x="12" y="85"/>
                    <a:pt x="12" y="85"/>
                  </a:cubicBezTo>
                  <a:cubicBezTo>
                    <a:pt x="12" y="85"/>
                    <a:pt x="12" y="85"/>
                    <a:pt x="12" y="85"/>
                  </a:cubicBezTo>
                  <a:cubicBezTo>
                    <a:pt x="12" y="85"/>
                    <a:pt x="12" y="85"/>
                    <a:pt x="12" y="85"/>
                  </a:cubicBezTo>
                  <a:cubicBezTo>
                    <a:pt x="12" y="85"/>
                    <a:pt x="12" y="85"/>
                    <a:pt x="11" y="85"/>
                  </a:cubicBezTo>
                  <a:cubicBezTo>
                    <a:pt x="11" y="85"/>
                    <a:pt x="11" y="85"/>
                    <a:pt x="11" y="85"/>
                  </a:cubicBezTo>
                  <a:cubicBezTo>
                    <a:pt x="11" y="85"/>
                    <a:pt x="11" y="85"/>
                    <a:pt x="11" y="85"/>
                  </a:cubicBezTo>
                  <a:cubicBezTo>
                    <a:pt x="11" y="86"/>
                    <a:pt x="11" y="86"/>
                    <a:pt x="11" y="86"/>
                  </a:cubicBezTo>
                  <a:cubicBezTo>
                    <a:pt x="11" y="86"/>
                    <a:pt x="11" y="86"/>
                    <a:pt x="11" y="86"/>
                  </a:cubicBezTo>
                  <a:cubicBezTo>
                    <a:pt x="11" y="86"/>
                    <a:pt x="11" y="86"/>
                    <a:pt x="11" y="86"/>
                  </a:cubicBezTo>
                  <a:cubicBezTo>
                    <a:pt x="11" y="86"/>
                    <a:pt x="11" y="86"/>
                    <a:pt x="11" y="86"/>
                  </a:cubicBezTo>
                  <a:cubicBezTo>
                    <a:pt x="11" y="86"/>
                    <a:pt x="11" y="86"/>
                    <a:pt x="11" y="86"/>
                  </a:cubicBezTo>
                  <a:cubicBezTo>
                    <a:pt x="11" y="86"/>
                    <a:pt x="11" y="86"/>
                    <a:pt x="11" y="86"/>
                  </a:cubicBezTo>
                  <a:cubicBezTo>
                    <a:pt x="11" y="86"/>
                    <a:pt x="11" y="86"/>
                    <a:pt x="11" y="86"/>
                  </a:cubicBezTo>
                  <a:cubicBezTo>
                    <a:pt x="11" y="86"/>
                    <a:pt x="11" y="86"/>
                    <a:pt x="11" y="86"/>
                  </a:cubicBezTo>
                  <a:cubicBezTo>
                    <a:pt x="11" y="86"/>
                    <a:pt x="11" y="86"/>
                    <a:pt x="10" y="86"/>
                  </a:cubicBezTo>
                  <a:cubicBezTo>
                    <a:pt x="10" y="86"/>
                    <a:pt x="10" y="86"/>
                    <a:pt x="10" y="86"/>
                  </a:cubicBezTo>
                  <a:cubicBezTo>
                    <a:pt x="10" y="86"/>
                    <a:pt x="10" y="86"/>
                    <a:pt x="10" y="86"/>
                  </a:cubicBezTo>
                  <a:cubicBezTo>
                    <a:pt x="10" y="86"/>
                    <a:pt x="10" y="86"/>
                    <a:pt x="10" y="86"/>
                  </a:cubicBezTo>
                  <a:cubicBezTo>
                    <a:pt x="10" y="86"/>
                    <a:pt x="10" y="86"/>
                    <a:pt x="10" y="86"/>
                  </a:cubicBezTo>
                  <a:cubicBezTo>
                    <a:pt x="10" y="86"/>
                    <a:pt x="10" y="86"/>
                    <a:pt x="10" y="86"/>
                  </a:cubicBezTo>
                  <a:cubicBezTo>
                    <a:pt x="10" y="10"/>
                    <a:pt x="10" y="10"/>
                    <a:pt x="10" y="10"/>
                  </a:cubicBezTo>
                  <a:cubicBezTo>
                    <a:pt x="10" y="10"/>
                    <a:pt x="10" y="10"/>
                    <a:pt x="10" y="10"/>
                  </a:cubicBezTo>
                  <a:cubicBezTo>
                    <a:pt x="10" y="5"/>
                    <a:pt x="6" y="0"/>
                    <a:pt x="0" y="0"/>
                  </a:cubicBezTo>
                </a:path>
              </a:pathLst>
            </a:custGeom>
            <a:solidFill>
              <a:srgbClr val="2912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55">
              <a:extLst>
                <a:ext uri="{FF2B5EF4-FFF2-40B4-BE49-F238E27FC236}">
                  <a16:creationId xmlns:a16="http://schemas.microsoft.com/office/drawing/2014/main" id="{C2194726-71D5-4ACE-95D7-82953C5BE478}"/>
                </a:ext>
              </a:extLst>
            </p:cNvPr>
            <p:cNvSpPr>
              <a:spLocks/>
            </p:cNvSpPr>
            <p:nvPr/>
          </p:nvSpPr>
          <p:spPr bwMode="auto">
            <a:xfrm>
              <a:off x="4032" y="2651"/>
              <a:ext cx="60" cy="45"/>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4" y="0"/>
                    <a:pt x="1" y="3"/>
                    <a:pt x="0" y="6"/>
                  </a:cubicBezTo>
                  <a:cubicBezTo>
                    <a:pt x="1" y="3"/>
                    <a:pt x="4" y="0"/>
                    <a:pt x="8" y="0"/>
                  </a:cubicBezTo>
                </a:path>
              </a:pathLst>
            </a:custGeom>
            <a:solidFill>
              <a:srgbClr val="150E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56">
              <a:extLst>
                <a:ext uri="{FF2B5EF4-FFF2-40B4-BE49-F238E27FC236}">
                  <a16:creationId xmlns:a16="http://schemas.microsoft.com/office/drawing/2014/main" id="{264BD7C2-87B7-476C-927B-49F9C26936D5}"/>
                </a:ext>
              </a:extLst>
            </p:cNvPr>
            <p:cNvSpPr>
              <a:spLocks/>
            </p:cNvSpPr>
            <p:nvPr/>
          </p:nvSpPr>
          <p:spPr bwMode="auto">
            <a:xfrm>
              <a:off x="4355" y="26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150E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57">
              <a:extLst>
                <a:ext uri="{FF2B5EF4-FFF2-40B4-BE49-F238E27FC236}">
                  <a16:creationId xmlns:a16="http://schemas.microsoft.com/office/drawing/2014/main" id="{F6C99EF2-84F3-4CD4-877E-833218C395D1}"/>
                </a:ext>
              </a:extLst>
            </p:cNvPr>
            <p:cNvSpPr>
              <a:spLocks/>
            </p:cNvSpPr>
            <p:nvPr/>
          </p:nvSpPr>
          <p:spPr bwMode="auto">
            <a:xfrm>
              <a:off x="4393" y="1794"/>
              <a:ext cx="60" cy="53"/>
            </a:xfrm>
            <a:custGeom>
              <a:avLst/>
              <a:gdLst>
                <a:gd name="T0" fmla="*/ 8 w 8"/>
                <a:gd name="T1" fmla="*/ 0 h 7"/>
                <a:gd name="T2" fmla="*/ 0 w 8"/>
                <a:gd name="T3" fmla="*/ 7 h 7"/>
                <a:gd name="T4" fmla="*/ 8 w 8"/>
                <a:gd name="T5" fmla="*/ 0 h 7"/>
              </a:gdLst>
              <a:ahLst/>
              <a:cxnLst>
                <a:cxn ang="0">
                  <a:pos x="T0" y="T1"/>
                </a:cxn>
                <a:cxn ang="0">
                  <a:pos x="T2" y="T3"/>
                </a:cxn>
                <a:cxn ang="0">
                  <a:pos x="T4" y="T5"/>
                </a:cxn>
              </a:cxnLst>
              <a:rect l="0" t="0" r="r" b="b"/>
              <a:pathLst>
                <a:path w="8" h="7">
                  <a:moveTo>
                    <a:pt x="8" y="0"/>
                  </a:moveTo>
                  <a:cubicBezTo>
                    <a:pt x="4" y="0"/>
                    <a:pt x="1" y="3"/>
                    <a:pt x="0" y="7"/>
                  </a:cubicBezTo>
                  <a:cubicBezTo>
                    <a:pt x="1" y="3"/>
                    <a:pt x="4" y="0"/>
                    <a:pt x="8" y="0"/>
                  </a:cubicBezTo>
                </a:path>
              </a:pathLst>
            </a:custGeom>
            <a:solidFill>
              <a:srgbClr val="1B10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58">
              <a:extLst>
                <a:ext uri="{FF2B5EF4-FFF2-40B4-BE49-F238E27FC236}">
                  <a16:creationId xmlns:a16="http://schemas.microsoft.com/office/drawing/2014/main" id="{1675EC37-5270-4C22-90E2-E65E6B35976C}"/>
                </a:ext>
              </a:extLst>
            </p:cNvPr>
            <p:cNvSpPr>
              <a:spLocks/>
            </p:cNvSpPr>
            <p:nvPr/>
          </p:nvSpPr>
          <p:spPr bwMode="auto">
            <a:xfrm>
              <a:off x="4648" y="1892"/>
              <a:ext cx="60" cy="52"/>
            </a:xfrm>
            <a:custGeom>
              <a:avLst/>
              <a:gdLst>
                <a:gd name="T0" fmla="*/ 8 w 8"/>
                <a:gd name="T1" fmla="*/ 0 h 7"/>
                <a:gd name="T2" fmla="*/ 0 w 8"/>
                <a:gd name="T3" fmla="*/ 7 h 7"/>
                <a:gd name="T4" fmla="*/ 8 w 8"/>
                <a:gd name="T5" fmla="*/ 0 h 7"/>
              </a:gdLst>
              <a:ahLst/>
              <a:cxnLst>
                <a:cxn ang="0">
                  <a:pos x="T0" y="T1"/>
                </a:cxn>
                <a:cxn ang="0">
                  <a:pos x="T2" y="T3"/>
                </a:cxn>
                <a:cxn ang="0">
                  <a:pos x="T4" y="T5"/>
                </a:cxn>
              </a:cxnLst>
              <a:rect l="0" t="0" r="r" b="b"/>
              <a:pathLst>
                <a:path w="8" h="7">
                  <a:moveTo>
                    <a:pt x="8" y="0"/>
                  </a:moveTo>
                  <a:cubicBezTo>
                    <a:pt x="4" y="0"/>
                    <a:pt x="1" y="3"/>
                    <a:pt x="0" y="7"/>
                  </a:cubicBezTo>
                  <a:cubicBezTo>
                    <a:pt x="1" y="3"/>
                    <a:pt x="4" y="0"/>
                    <a:pt x="8" y="0"/>
                  </a:cubicBezTo>
                </a:path>
              </a:pathLst>
            </a:custGeom>
            <a:solidFill>
              <a:srgbClr val="1B10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59">
              <a:extLst>
                <a:ext uri="{FF2B5EF4-FFF2-40B4-BE49-F238E27FC236}">
                  <a16:creationId xmlns:a16="http://schemas.microsoft.com/office/drawing/2014/main" id="{925E7082-200C-4755-8819-1EEEB22FEF87}"/>
                </a:ext>
              </a:extLst>
            </p:cNvPr>
            <p:cNvSpPr>
              <a:spLocks/>
            </p:cNvSpPr>
            <p:nvPr/>
          </p:nvSpPr>
          <p:spPr bwMode="auto">
            <a:xfrm>
              <a:off x="4513" y="2072"/>
              <a:ext cx="60" cy="15"/>
            </a:xfrm>
            <a:custGeom>
              <a:avLst/>
              <a:gdLst>
                <a:gd name="T0" fmla="*/ 8 w 8"/>
                <a:gd name="T1" fmla="*/ 0 h 2"/>
                <a:gd name="T2" fmla="*/ 0 w 8"/>
                <a:gd name="T3" fmla="*/ 2 h 2"/>
                <a:gd name="T4" fmla="*/ 8 w 8"/>
                <a:gd name="T5" fmla="*/ 0 h 2"/>
              </a:gdLst>
              <a:ahLst/>
              <a:cxnLst>
                <a:cxn ang="0">
                  <a:pos x="T0" y="T1"/>
                </a:cxn>
                <a:cxn ang="0">
                  <a:pos x="T2" y="T3"/>
                </a:cxn>
                <a:cxn ang="0">
                  <a:pos x="T4" y="T5"/>
                </a:cxn>
              </a:cxnLst>
              <a:rect l="0" t="0" r="r" b="b"/>
              <a:pathLst>
                <a:path w="8" h="2">
                  <a:moveTo>
                    <a:pt x="8" y="0"/>
                  </a:moveTo>
                  <a:cubicBezTo>
                    <a:pt x="6" y="1"/>
                    <a:pt x="3" y="2"/>
                    <a:pt x="0" y="2"/>
                  </a:cubicBezTo>
                  <a:cubicBezTo>
                    <a:pt x="3" y="2"/>
                    <a:pt x="6" y="1"/>
                    <a:pt x="8" y="0"/>
                  </a:cubicBezTo>
                </a:path>
              </a:pathLst>
            </a:custGeom>
            <a:solidFill>
              <a:srgbClr val="1B10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60">
              <a:extLst>
                <a:ext uri="{FF2B5EF4-FFF2-40B4-BE49-F238E27FC236}">
                  <a16:creationId xmlns:a16="http://schemas.microsoft.com/office/drawing/2014/main" id="{4CB97A93-FB40-4339-A88B-0DD750CB99C4}"/>
                </a:ext>
              </a:extLst>
            </p:cNvPr>
            <p:cNvSpPr>
              <a:spLocks/>
            </p:cNvSpPr>
            <p:nvPr/>
          </p:nvSpPr>
          <p:spPr bwMode="auto">
            <a:xfrm>
              <a:off x="4716" y="2358"/>
              <a:ext cx="60" cy="45"/>
            </a:xfrm>
            <a:custGeom>
              <a:avLst/>
              <a:gdLst>
                <a:gd name="T0" fmla="*/ 8 w 8"/>
                <a:gd name="T1" fmla="*/ 0 h 6"/>
                <a:gd name="T2" fmla="*/ 0 w 8"/>
                <a:gd name="T3" fmla="*/ 6 h 6"/>
                <a:gd name="T4" fmla="*/ 8 w 8"/>
                <a:gd name="T5" fmla="*/ 0 h 6"/>
              </a:gdLst>
              <a:ahLst/>
              <a:cxnLst>
                <a:cxn ang="0">
                  <a:pos x="T0" y="T1"/>
                </a:cxn>
                <a:cxn ang="0">
                  <a:pos x="T2" y="T3"/>
                </a:cxn>
                <a:cxn ang="0">
                  <a:pos x="T4" y="T5"/>
                </a:cxn>
              </a:cxnLst>
              <a:rect l="0" t="0" r="r" b="b"/>
              <a:pathLst>
                <a:path w="8" h="6">
                  <a:moveTo>
                    <a:pt x="8" y="0"/>
                  </a:moveTo>
                  <a:cubicBezTo>
                    <a:pt x="4" y="0"/>
                    <a:pt x="1" y="3"/>
                    <a:pt x="0" y="6"/>
                  </a:cubicBezTo>
                  <a:cubicBezTo>
                    <a:pt x="1" y="3"/>
                    <a:pt x="4" y="0"/>
                    <a:pt x="8" y="0"/>
                  </a:cubicBezTo>
                </a:path>
              </a:pathLst>
            </a:custGeom>
            <a:solidFill>
              <a:srgbClr val="1B10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61">
              <a:extLst>
                <a:ext uri="{FF2B5EF4-FFF2-40B4-BE49-F238E27FC236}">
                  <a16:creationId xmlns:a16="http://schemas.microsoft.com/office/drawing/2014/main" id="{975CF117-560E-4785-AD9A-635B746CA2DB}"/>
                </a:ext>
              </a:extLst>
            </p:cNvPr>
            <p:cNvSpPr>
              <a:spLocks/>
            </p:cNvSpPr>
            <p:nvPr/>
          </p:nvSpPr>
          <p:spPr bwMode="auto">
            <a:xfrm>
              <a:off x="4942" y="2756"/>
              <a:ext cx="52" cy="30"/>
            </a:xfrm>
            <a:custGeom>
              <a:avLst/>
              <a:gdLst>
                <a:gd name="T0" fmla="*/ 7 w 7"/>
                <a:gd name="T1" fmla="*/ 0 h 4"/>
                <a:gd name="T2" fmla="*/ 0 w 7"/>
                <a:gd name="T3" fmla="*/ 4 h 4"/>
                <a:gd name="T4" fmla="*/ 7 w 7"/>
                <a:gd name="T5" fmla="*/ 0 h 4"/>
              </a:gdLst>
              <a:ahLst/>
              <a:cxnLst>
                <a:cxn ang="0">
                  <a:pos x="T0" y="T1"/>
                </a:cxn>
                <a:cxn ang="0">
                  <a:pos x="T2" y="T3"/>
                </a:cxn>
                <a:cxn ang="0">
                  <a:pos x="T4" y="T5"/>
                </a:cxn>
              </a:cxnLst>
              <a:rect l="0" t="0" r="r" b="b"/>
              <a:pathLst>
                <a:path w="7" h="4">
                  <a:moveTo>
                    <a:pt x="7" y="0"/>
                  </a:moveTo>
                  <a:cubicBezTo>
                    <a:pt x="4" y="0"/>
                    <a:pt x="1" y="1"/>
                    <a:pt x="0" y="4"/>
                  </a:cubicBezTo>
                  <a:cubicBezTo>
                    <a:pt x="1" y="1"/>
                    <a:pt x="4" y="0"/>
                    <a:pt x="7" y="0"/>
                  </a:cubicBezTo>
                </a:path>
              </a:pathLst>
            </a:custGeom>
            <a:solidFill>
              <a:srgbClr val="1B10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62">
              <a:extLst>
                <a:ext uri="{FF2B5EF4-FFF2-40B4-BE49-F238E27FC236}">
                  <a16:creationId xmlns:a16="http://schemas.microsoft.com/office/drawing/2014/main" id="{24291B79-8EB2-47A8-A374-D772E423935D}"/>
                </a:ext>
              </a:extLst>
            </p:cNvPr>
            <p:cNvSpPr>
              <a:spLocks noEditPoints="1"/>
            </p:cNvSpPr>
            <p:nvPr/>
          </p:nvSpPr>
          <p:spPr bwMode="auto">
            <a:xfrm>
              <a:off x="4731" y="2877"/>
              <a:ext cx="105" cy="7"/>
            </a:xfrm>
            <a:custGeom>
              <a:avLst/>
              <a:gdLst>
                <a:gd name="T0" fmla="*/ 5 w 14"/>
                <a:gd name="T1" fmla="*/ 1 h 1"/>
                <a:gd name="T2" fmla="*/ 5 w 14"/>
                <a:gd name="T3" fmla="*/ 1 h 1"/>
                <a:gd name="T4" fmla="*/ 5 w 14"/>
                <a:gd name="T5" fmla="*/ 1 h 1"/>
                <a:gd name="T6" fmla="*/ 5 w 14"/>
                <a:gd name="T7" fmla="*/ 1 h 1"/>
                <a:gd name="T8" fmla="*/ 0 w 14"/>
                <a:gd name="T9" fmla="*/ 1 h 1"/>
                <a:gd name="T10" fmla="*/ 0 w 14"/>
                <a:gd name="T11" fmla="*/ 1 h 1"/>
                <a:gd name="T12" fmla="*/ 0 w 14"/>
                <a:gd name="T13" fmla="*/ 1 h 1"/>
                <a:gd name="T14" fmla="*/ 0 w 14"/>
                <a:gd name="T15" fmla="*/ 1 h 1"/>
                <a:gd name="T16" fmla="*/ 0 w 14"/>
                <a:gd name="T17" fmla="*/ 1 h 1"/>
                <a:gd name="T18" fmla="*/ 14 w 14"/>
                <a:gd name="T19" fmla="*/ 0 h 1"/>
                <a:gd name="T20" fmla="*/ 5 w 14"/>
                <a:gd name="T21" fmla="*/ 1 h 1"/>
                <a:gd name="T22" fmla="*/ 14 w 14"/>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
                  <a:moveTo>
                    <a:pt x="5" y="1"/>
                  </a:moveTo>
                  <a:cubicBezTo>
                    <a:pt x="5" y="1"/>
                    <a:pt x="5" y="1"/>
                    <a:pt x="5" y="1"/>
                  </a:cubicBezTo>
                  <a:cubicBezTo>
                    <a:pt x="5" y="1"/>
                    <a:pt x="5" y="1"/>
                    <a:pt x="5" y="1"/>
                  </a:cubicBezTo>
                  <a:cubicBezTo>
                    <a:pt x="5" y="1"/>
                    <a:pt x="5" y="1"/>
                    <a:pt x="5" y="1"/>
                  </a:cubicBezTo>
                  <a:moveTo>
                    <a:pt x="0" y="1"/>
                  </a:moveTo>
                  <a:cubicBezTo>
                    <a:pt x="0" y="1"/>
                    <a:pt x="0" y="1"/>
                    <a:pt x="0" y="1"/>
                  </a:cubicBezTo>
                  <a:cubicBezTo>
                    <a:pt x="0" y="1"/>
                    <a:pt x="0" y="1"/>
                    <a:pt x="0" y="1"/>
                  </a:cubicBezTo>
                  <a:cubicBezTo>
                    <a:pt x="0" y="1"/>
                    <a:pt x="0" y="1"/>
                    <a:pt x="0" y="1"/>
                  </a:cubicBezTo>
                  <a:cubicBezTo>
                    <a:pt x="0" y="1"/>
                    <a:pt x="0" y="1"/>
                    <a:pt x="0" y="1"/>
                  </a:cubicBezTo>
                  <a:moveTo>
                    <a:pt x="14" y="0"/>
                  </a:moveTo>
                  <a:cubicBezTo>
                    <a:pt x="11" y="1"/>
                    <a:pt x="8" y="1"/>
                    <a:pt x="5" y="1"/>
                  </a:cubicBezTo>
                  <a:cubicBezTo>
                    <a:pt x="8" y="1"/>
                    <a:pt x="11" y="1"/>
                    <a:pt x="14" y="0"/>
                  </a:cubicBezTo>
                </a:path>
              </a:pathLst>
            </a:custGeom>
            <a:solidFill>
              <a:srgbClr val="2663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74" name="矩形 73">
            <a:extLst>
              <a:ext uri="{FF2B5EF4-FFF2-40B4-BE49-F238E27FC236}">
                <a16:creationId xmlns:a16="http://schemas.microsoft.com/office/drawing/2014/main" id="{E5DB4533-9CBA-4624-A8D1-C1C66FFAC11C}"/>
              </a:ext>
            </a:extLst>
          </p:cNvPr>
          <p:cNvSpPr/>
          <p:nvPr/>
        </p:nvSpPr>
        <p:spPr>
          <a:xfrm>
            <a:off x="3653953" y="1545670"/>
            <a:ext cx="1592103" cy="369332"/>
          </a:xfrm>
          <a:prstGeom prst="rect">
            <a:avLst/>
          </a:prstGeom>
        </p:spPr>
        <p:txBody>
          <a:bodyPr wrap="none">
            <a:spAutoFit/>
          </a:bodyPr>
          <a:lstStyle/>
          <a:p>
            <a:pPr algn="r"/>
            <a:r>
              <a:rPr lang="en-US" altLang="zh-CN" b="1">
                <a:solidFill>
                  <a:srgbClr val="17880E"/>
                </a:solidFill>
                <a:cs typeface="+mn-ea"/>
                <a:sym typeface="+mn-lt"/>
              </a:rPr>
              <a:t>1.</a:t>
            </a:r>
            <a:r>
              <a:rPr lang="zh-CN" altLang="en-US" b="1">
                <a:solidFill>
                  <a:srgbClr val="17880E"/>
                </a:solidFill>
                <a:cs typeface="+mn-ea"/>
                <a:sym typeface="+mn-lt"/>
              </a:rPr>
              <a:t>节 水 为 荣 </a:t>
            </a:r>
          </a:p>
        </p:txBody>
      </p:sp>
      <p:sp>
        <p:nvSpPr>
          <p:cNvPr id="75" name="矩形 74">
            <a:extLst>
              <a:ext uri="{FF2B5EF4-FFF2-40B4-BE49-F238E27FC236}">
                <a16:creationId xmlns:a16="http://schemas.microsoft.com/office/drawing/2014/main" id="{C24EBE9B-B0AE-4E07-ACA1-8CBE1056CFDD}"/>
              </a:ext>
            </a:extLst>
          </p:cNvPr>
          <p:cNvSpPr/>
          <p:nvPr/>
        </p:nvSpPr>
        <p:spPr>
          <a:xfrm>
            <a:off x="1723938" y="1816741"/>
            <a:ext cx="3522118" cy="417743"/>
          </a:xfrm>
          <a:prstGeom prst="rect">
            <a:avLst/>
          </a:prstGeom>
        </p:spPr>
        <p:txBody>
          <a:bodyPr/>
          <a:lstStyle/>
          <a:p>
            <a:pPr algn="r">
              <a:lnSpc>
                <a:spcPct val="150000"/>
              </a:lnSpc>
              <a:spcBef>
                <a:spcPts val="1000"/>
              </a:spcBef>
            </a:pPr>
            <a:r>
              <a:rPr lang="zh-CN" altLang="en-US" sz="1600">
                <a:cs typeface="+mn-ea"/>
                <a:sym typeface="+mn-lt"/>
              </a:rPr>
              <a:t>随时关上水龙头，别让水白流</a:t>
            </a:r>
          </a:p>
        </p:txBody>
      </p:sp>
      <p:sp>
        <p:nvSpPr>
          <p:cNvPr id="76" name="矩形 75">
            <a:extLst>
              <a:ext uri="{FF2B5EF4-FFF2-40B4-BE49-F238E27FC236}">
                <a16:creationId xmlns:a16="http://schemas.microsoft.com/office/drawing/2014/main" id="{4AF28612-60AE-4325-A694-084CDC65E894}"/>
              </a:ext>
            </a:extLst>
          </p:cNvPr>
          <p:cNvSpPr/>
          <p:nvPr/>
        </p:nvSpPr>
        <p:spPr>
          <a:xfrm>
            <a:off x="2803363" y="2779475"/>
            <a:ext cx="1592103" cy="369332"/>
          </a:xfrm>
          <a:prstGeom prst="rect">
            <a:avLst/>
          </a:prstGeom>
        </p:spPr>
        <p:txBody>
          <a:bodyPr wrap="none">
            <a:spAutoFit/>
          </a:bodyPr>
          <a:lstStyle/>
          <a:p>
            <a:pPr algn="r"/>
            <a:r>
              <a:rPr lang="en-US" altLang="zh-CN" b="1">
                <a:solidFill>
                  <a:srgbClr val="17880E"/>
                </a:solidFill>
                <a:cs typeface="+mn-ea"/>
                <a:sym typeface="+mn-lt"/>
              </a:rPr>
              <a:t>2.</a:t>
            </a:r>
            <a:r>
              <a:rPr lang="zh-CN" altLang="en-US" b="1">
                <a:solidFill>
                  <a:srgbClr val="17880E"/>
                </a:solidFill>
                <a:cs typeface="+mn-ea"/>
                <a:sym typeface="+mn-lt"/>
              </a:rPr>
              <a:t>一 水 多 用 </a:t>
            </a:r>
          </a:p>
        </p:txBody>
      </p:sp>
      <p:sp>
        <p:nvSpPr>
          <p:cNvPr id="77" name="矩形 76">
            <a:extLst>
              <a:ext uri="{FF2B5EF4-FFF2-40B4-BE49-F238E27FC236}">
                <a16:creationId xmlns:a16="http://schemas.microsoft.com/office/drawing/2014/main" id="{4646AD3E-4B56-48C0-A473-ED4FC5386CAB}"/>
              </a:ext>
            </a:extLst>
          </p:cNvPr>
          <p:cNvSpPr/>
          <p:nvPr/>
        </p:nvSpPr>
        <p:spPr>
          <a:xfrm>
            <a:off x="1078532" y="3012594"/>
            <a:ext cx="3316934" cy="418191"/>
          </a:xfrm>
          <a:prstGeom prst="rect">
            <a:avLst/>
          </a:prstGeom>
        </p:spPr>
        <p:txBody>
          <a:bodyPr/>
          <a:lstStyle/>
          <a:p>
            <a:pPr algn="r">
              <a:lnSpc>
                <a:spcPct val="150000"/>
              </a:lnSpc>
              <a:spcBef>
                <a:spcPts val="1000"/>
              </a:spcBef>
            </a:pPr>
            <a:r>
              <a:rPr lang="zh-CN" altLang="en-US" sz="1600">
                <a:cs typeface="+mn-ea"/>
                <a:sym typeface="+mn-lt"/>
              </a:rPr>
              <a:t>不浪费资源，让水重复使用 </a:t>
            </a:r>
          </a:p>
        </p:txBody>
      </p:sp>
      <p:sp>
        <p:nvSpPr>
          <p:cNvPr id="78" name="矩形 77">
            <a:extLst>
              <a:ext uri="{FF2B5EF4-FFF2-40B4-BE49-F238E27FC236}">
                <a16:creationId xmlns:a16="http://schemas.microsoft.com/office/drawing/2014/main" id="{50DA0A6F-736C-4E3B-B213-A258EB9C23CE}"/>
              </a:ext>
            </a:extLst>
          </p:cNvPr>
          <p:cNvSpPr/>
          <p:nvPr/>
        </p:nvSpPr>
        <p:spPr>
          <a:xfrm>
            <a:off x="2563465" y="4129288"/>
            <a:ext cx="1316386" cy="369332"/>
          </a:xfrm>
          <a:prstGeom prst="rect">
            <a:avLst/>
          </a:prstGeom>
        </p:spPr>
        <p:txBody>
          <a:bodyPr wrap="none">
            <a:spAutoFit/>
          </a:bodyPr>
          <a:lstStyle/>
          <a:p>
            <a:pPr algn="r"/>
            <a:r>
              <a:rPr lang="en-US" altLang="zh-CN" b="1">
                <a:solidFill>
                  <a:srgbClr val="17880E"/>
                </a:solidFill>
                <a:cs typeface="+mn-ea"/>
                <a:sym typeface="+mn-lt"/>
              </a:rPr>
              <a:t>3.</a:t>
            </a:r>
            <a:r>
              <a:rPr lang="zh-CN" altLang="en-US" b="1">
                <a:solidFill>
                  <a:srgbClr val="17880E"/>
                </a:solidFill>
                <a:cs typeface="+mn-ea"/>
                <a:sym typeface="+mn-lt"/>
              </a:rPr>
              <a:t>随手关灯</a:t>
            </a:r>
          </a:p>
        </p:txBody>
      </p:sp>
      <p:sp>
        <p:nvSpPr>
          <p:cNvPr id="79" name="矩形 78">
            <a:extLst>
              <a:ext uri="{FF2B5EF4-FFF2-40B4-BE49-F238E27FC236}">
                <a16:creationId xmlns:a16="http://schemas.microsoft.com/office/drawing/2014/main" id="{B9109CC8-2BA2-456E-8B54-E9EBA76B6B28}"/>
              </a:ext>
            </a:extLst>
          </p:cNvPr>
          <p:cNvSpPr/>
          <p:nvPr/>
        </p:nvSpPr>
        <p:spPr>
          <a:xfrm>
            <a:off x="562917" y="4362407"/>
            <a:ext cx="3316934" cy="418191"/>
          </a:xfrm>
          <a:prstGeom prst="rect">
            <a:avLst/>
          </a:prstGeom>
        </p:spPr>
        <p:txBody>
          <a:bodyPr/>
          <a:lstStyle/>
          <a:p>
            <a:pPr algn="r">
              <a:lnSpc>
                <a:spcPct val="150000"/>
              </a:lnSpc>
              <a:spcBef>
                <a:spcPts val="1000"/>
              </a:spcBef>
            </a:pPr>
            <a:r>
              <a:rPr lang="zh-CN" altLang="en-US" sz="1600">
                <a:cs typeface="+mn-ea"/>
                <a:sym typeface="+mn-lt"/>
              </a:rPr>
              <a:t>省一度电，少一份污染</a:t>
            </a:r>
          </a:p>
        </p:txBody>
      </p:sp>
      <p:sp>
        <p:nvSpPr>
          <p:cNvPr id="80" name="矩形 79">
            <a:extLst>
              <a:ext uri="{FF2B5EF4-FFF2-40B4-BE49-F238E27FC236}">
                <a16:creationId xmlns:a16="http://schemas.microsoft.com/office/drawing/2014/main" id="{8FD0635E-6949-4E5A-8AF6-A08BBC888E47}"/>
              </a:ext>
            </a:extLst>
          </p:cNvPr>
          <p:cNvSpPr/>
          <p:nvPr/>
        </p:nvSpPr>
        <p:spPr>
          <a:xfrm>
            <a:off x="3770013" y="5245382"/>
            <a:ext cx="1316386" cy="369332"/>
          </a:xfrm>
          <a:prstGeom prst="rect">
            <a:avLst/>
          </a:prstGeom>
        </p:spPr>
        <p:txBody>
          <a:bodyPr wrap="none">
            <a:spAutoFit/>
          </a:bodyPr>
          <a:lstStyle/>
          <a:p>
            <a:pPr algn="r"/>
            <a:r>
              <a:rPr lang="en-US" altLang="zh-CN" b="1">
                <a:solidFill>
                  <a:srgbClr val="17880E"/>
                </a:solidFill>
                <a:cs typeface="+mn-ea"/>
                <a:sym typeface="+mn-lt"/>
              </a:rPr>
              <a:t>4.</a:t>
            </a:r>
            <a:r>
              <a:rPr lang="zh-CN" altLang="en-US" b="1">
                <a:solidFill>
                  <a:srgbClr val="17880E"/>
                </a:solidFill>
                <a:cs typeface="+mn-ea"/>
                <a:sym typeface="+mn-lt"/>
              </a:rPr>
              <a:t>少用电器</a:t>
            </a:r>
          </a:p>
        </p:txBody>
      </p:sp>
      <p:sp>
        <p:nvSpPr>
          <p:cNvPr id="81" name="矩形 80">
            <a:extLst>
              <a:ext uri="{FF2B5EF4-FFF2-40B4-BE49-F238E27FC236}">
                <a16:creationId xmlns:a16="http://schemas.microsoft.com/office/drawing/2014/main" id="{E086D96B-4B70-4668-9E47-70EDA2D9C855}"/>
              </a:ext>
            </a:extLst>
          </p:cNvPr>
          <p:cNvSpPr/>
          <p:nvPr/>
        </p:nvSpPr>
        <p:spPr>
          <a:xfrm>
            <a:off x="1769465" y="5478501"/>
            <a:ext cx="3316934" cy="418191"/>
          </a:xfrm>
          <a:prstGeom prst="rect">
            <a:avLst/>
          </a:prstGeom>
        </p:spPr>
        <p:txBody>
          <a:bodyPr/>
          <a:lstStyle/>
          <a:p>
            <a:pPr algn="r">
              <a:lnSpc>
                <a:spcPct val="150000"/>
              </a:lnSpc>
              <a:spcBef>
                <a:spcPts val="1000"/>
              </a:spcBef>
            </a:pPr>
            <a:r>
              <a:rPr lang="zh-CN" altLang="en-US" sz="1600">
                <a:cs typeface="+mn-ea"/>
                <a:sym typeface="+mn-lt"/>
              </a:rPr>
              <a:t>为减缓地球温暖化出一把力</a:t>
            </a:r>
          </a:p>
        </p:txBody>
      </p:sp>
      <p:sp>
        <p:nvSpPr>
          <p:cNvPr id="82" name="矩形 81">
            <a:extLst>
              <a:ext uri="{FF2B5EF4-FFF2-40B4-BE49-F238E27FC236}">
                <a16:creationId xmlns:a16="http://schemas.microsoft.com/office/drawing/2014/main" id="{58398058-FF8F-40D6-A425-D8A00C3553BA}"/>
              </a:ext>
            </a:extLst>
          </p:cNvPr>
          <p:cNvSpPr/>
          <p:nvPr/>
        </p:nvSpPr>
        <p:spPr>
          <a:xfrm>
            <a:off x="6957787" y="1327276"/>
            <a:ext cx="1992853" cy="369332"/>
          </a:xfrm>
          <a:prstGeom prst="rect">
            <a:avLst/>
          </a:prstGeom>
        </p:spPr>
        <p:txBody>
          <a:bodyPr wrap="none">
            <a:spAutoFit/>
          </a:bodyPr>
          <a:lstStyle/>
          <a:p>
            <a:r>
              <a:rPr lang="en-US" altLang="zh-CN" b="1">
                <a:solidFill>
                  <a:srgbClr val="17880E"/>
                </a:solidFill>
                <a:cs typeface="+mn-ea"/>
                <a:sym typeface="+mn-lt"/>
              </a:rPr>
              <a:t>5.</a:t>
            </a:r>
            <a:r>
              <a:rPr lang="zh-CN" altLang="en-US" b="1">
                <a:solidFill>
                  <a:srgbClr val="17880E"/>
                </a:solidFill>
                <a:cs typeface="+mn-ea"/>
                <a:sym typeface="+mn-lt"/>
              </a:rPr>
              <a:t>利用可再生资源</a:t>
            </a:r>
          </a:p>
        </p:txBody>
      </p:sp>
      <p:sp>
        <p:nvSpPr>
          <p:cNvPr id="83" name="矩形 82">
            <a:extLst>
              <a:ext uri="{FF2B5EF4-FFF2-40B4-BE49-F238E27FC236}">
                <a16:creationId xmlns:a16="http://schemas.microsoft.com/office/drawing/2014/main" id="{E073249D-3208-4DFE-8D4F-8574A5FBA6A9}"/>
              </a:ext>
            </a:extLst>
          </p:cNvPr>
          <p:cNvSpPr/>
          <p:nvPr/>
        </p:nvSpPr>
        <p:spPr>
          <a:xfrm>
            <a:off x="6967317" y="1560395"/>
            <a:ext cx="3316934" cy="418191"/>
          </a:xfrm>
          <a:prstGeom prst="rect">
            <a:avLst/>
          </a:prstGeom>
        </p:spPr>
        <p:txBody>
          <a:bodyPr/>
          <a:lstStyle/>
          <a:p>
            <a:pPr>
              <a:lnSpc>
                <a:spcPct val="150000"/>
              </a:lnSpc>
              <a:spcBef>
                <a:spcPts val="1000"/>
              </a:spcBef>
            </a:pPr>
            <a:r>
              <a:rPr lang="zh-CN" altLang="en-US" sz="1600">
                <a:cs typeface="+mn-ea"/>
                <a:sym typeface="+mn-lt"/>
              </a:rPr>
              <a:t>别等到能源耗竭的那一天</a:t>
            </a:r>
          </a:p>
        </p:txBody>
      </p:sp>
      <p:sp>
        <p:nvSpPr>
          <p:cNvPr id="84" name="矩形 83">
            <a:extLst>
              <a:ext uri="{FF2B5EF4-FFF2-40B4-BE49-F238E27FC236}">
                <a16:creationId xmlns:a16="http://schemas.microsoft.com/office/drawing/2014/main" id="{82DB5DEA-3F47-4A43-BD23-E28DA9C6530A}"/>
              </a:ext>
            </a:extLst>
          </p:cNvPr>
          <p:cNvSpPr/>
          <p:nvPr/>
        </p:nvSpPr>
        <p:spPr>
          <a:xfrm>
            <a:off x="7962157" y="2284870"/>
            <a:ext cx="1646605" cy="369332"/>
          </a:xfrm>
          <a:prstGeom prst="rect">
            <a:avLst/>
          </a:prstGeom>
        </p:spPr>
        <p:txBody>
          <a:bodyPr wrap="none">
            <a:spAutoFit/>
          </a:bodyPr>
          <a:lstStyle/>
          <a:p>
            <a:r>
              <a:rPr lang="en-US" altLang="zh-CN" b="1">
                <a:solidFill>
                  <a:srgbClr val="17880E"/>
                </a:solidFill>
                <a:cs typeface="+mn-ea"/>
                <a:sym typeface="+mn-lt"/>
              </a:rPr>
              <a:t>6.</a:t>
            </a:r>
            <a:r>
              <a:rPr lang="zh-CN" altLang="en-US" b="1">
                <a:solidFill>
                  <a:srgbClr val="17880E"/>
                </a:solidFill>
                <a:cs typeface="+mn-ea"/>
                <a:sym typeface="+mn-lt"/>
              </a:rPr>
              <a:t>做“公交族”</a:t>
            </a:r>
          </a:p>
        </p:txBody>
      </p:sp>
      <p:sp>
        <p:nvSpPr>
          <p:cNvPr id="85" name="矩形 84">
            <a:extLst>
              <a:ext uri="{FF2B5EF4-FFF2-40B4-BE49-F238E27FC236}">
                <a16:creationId xmlns:a16="http://schemas.microsoft.com/office/drawing/2014/main" id="{9D6BEDB5-F4C8-4D23-9EEA-020E06DAB156}"/>
              </a:ext>
            </a:extLst>
          </p:cNvPr>
          <p:cNvSpPr/>
          <p:nvPr/>
        </p:nvSpPr>
        <p:spPr>
          <a:xfrm>
            <a:off x="7971687" y="2517989"/>
            <a:ext cx="3316934" cy="418191"/>
          </a:xfrm>
          <a:prstGeom prst="rect">
            <a:avLst/>
          </a:prstGeom>
        </p:spPr>
        <p:txBody>
          <a:bodyPr/>
          <a:lstStyle/>
          <a:p>
            <a:pPr>
              <a:lnSpc>
                <a:spcPct val="150000"/>
              </a:lnSpc>
              <a:spcBef>
                <a:spcPts val="1000"/>
              </a:spcBef>
            </a:pPr>
            <a:r>
              <a:rPr lang="zh-CN" altLang="en-US" sz="1600">
                <a:cs typeface="+mn-ea"/>
                <a:sym typeface="+mn-lt"/>
              </a:rPr>
              <a:t>以乘坐公共交通车为荣</a:t>
            </a:r>
          </a:p>
        </p:txBody>
      </p:sp>
      <p:sp>
        <p:nvSpPr>
          <p:cNvPr id="86" name="矩形 85">
            <a:extLst>
              <a:ext uri="{FF2B5EF4-FFF2-40B4-BE49-F238E27FC236}">
                <a16:creationId xmlns:a16="http://schemas.microsoft.com/office/drawing/2014/main" id="{BCC4556B-CAFE-4DC3-B110-133E7DC9EB18}"/>
              </a:ext>
            </a:extLst>
          </p:cNvPr>
          <p:cNvSpPr/>
          <p:nvPr/>
        </p:nvSpPr>
        <p:spPr>
          <a:xfrm>
            <a:off x="8137255" y="3358576"/>
            <a:ext cx="1547218" cy="369332"/>
          </a:xfrm>
          <a:prstGeom prst="rect">
            <a:avLst/>
          </a:prstGeom>
        </p:spPr>
        <p:txBody>
          <a:bodyPr wrap="none">
            <a:spAutoFit/>
          </a:bodyPr>
          <a:lstStyle/>
          <a:p>
            <a:r>
              <a:rPr lang="en-US" altLang="zh-CN" b="1">
                <a:solidFill>
                  <a:srgbClr val="17880E"/>
                </a:solidFill>
                <a:cs typeface="+mn-ea"/>
                <a:sym typeface="+mn-lt"/>
              </a:rPr>
              <a:t>7.</a:t>
            </a:r>
            <a:r>
              <a:rPr lang="zh-CN" altLang="en-US" b="1">
                <a:solidFill>
                  <a:srgbClr val="17880E"/>
                </a:solidFill>
                <a:cs typeface="+mn-ea"/>
                <a:sym typeface="+mn-lt"/>
              </a:rPr>
              <a:t>节粮新时尚</a:t>
            </a:r>
          </a:p>
        </p:txBody>
      </p:sp>
      <p:sp>
        <p:nvSpPr>
          <p:cNvPr id="87" name="矩形 86">
            <a:extLst>
              <a:ext uri="{FF2B5EF4-FFF2-40B4-BE49-F238E27FC236}">
                <a16:creationId xmlns:a16="http://schemas.microsoft.com/office/drawing/2014/main" id="{4D763A0A-9FB5-403D-9839-BB05C8285F4E}"/>
              </a:ext>
            </a:extLst>
          </p:cNvPr>
          <p:cNvSpPr/>
          <p:nvPr/>
        </p:nvSpPr>
        <p:spPr>
          <a:xfrm>
            <a:off x="8146785" y="3591695"/>
            <a:ext cx="3316934" cy="418191"/>
          </a:xfrm>
          <a:prstGeom prst="rect">
            <a:avLst/>
          </a:prstGeom>
        </p:spPr>
        <p:txBody>
          <a:bodyPr/>
          <a:lstStyle/>
          <a:p>
            <a:pPr>
              <a:lnSpc>
                <a:spcPct val="150000"/>
              </a:lnSpc>
              <a:spcBef>
                <a:spcPts val="1000"/>
              </a:spcBef>
            </a:pPr>
            <a:r>
              <a:rPr lang="zh-CN" altLang="en-US" sz="1600">
                <a:cs typeface="+mn-ea"/>
                <a:sym typeface="+mn-lt"/>
              </a:rPr>
              <a:t>让节俭变成荣耀</a:t>
            </a:r>
          </a:p>
        </p:txBody>
      </p:sp>
      <p:sp>
        <p:nvSpPr>
          <p:cNvPr id="88" name="矩形 87">
            <a:extLst>
              <a:ext uri="{FF2B5EF4-FFF2-40B4-BE49-F238E27FC236}">
                <a16:creationId xmlns:a16="http://schemas.microsoft.com/office/drawing/2014/main" id="{92AC3685-A14A-4031-B9C4-5F8AEB4C742E}"/>
              </a:ext>
            </a:extLst>
          </p:cNvPr>
          <p:cNvSpPr/>
          <p:nvPr/>
        </p:nvSpPr>
        <p:spPr>
          <a:xfrm>
            <a:off x="8267989" y="4302460"/>
            <a:ext cx="1992853" cy="369332"/>
          </a:xfrm>
          <a:prstGeom prst="rect">
            <a:avLst/>
          </a:prstGeom>
        </p:spPr>
        <p:txBody>
          <a:bodyPr wrap="none">
            <a:spAutoFit/>
          </a:bodyPr>
          <a:lstStyle/>
          <a:p>
            <a:r>
              <a:rPr lang="en-US" altLang="zh-CN" b="1">
                <a:solidFill>
                  <a:srgbClr val="17880E"/>
                </a:solidFill>
                <a:cs typeface="+mn-ea"/>
                <a:sym typeface="+mn-lt"/>
              </a:rPr>
              <a:t>8.</a:t>
            </a:r>
            <a:r>
              <a:rPr lang="zh-CN" altLang="en-US" b="1">
                <a:solidFill>
                  <a:srgbClr val="17880E"/>
                </a:solidFill>
                <a:cs typeface="+mn-ea"/>
                <a:sym typeface="+mn-lt"/>
              </a:rPr>
              <a:t>少用一次性制品</a:t>
            </a:r>
          </a:p>
        </p:txBody>
      </p:sp>
      <p:sp>
        <p:nvSpPr>
          <p:cNvPr id="89" name="矩形 88">
            <a:extLst>
              <a:ext uri="{FF2B5EF4-FFF2-40B4-BE49-F238E27FC236}">
                <a16:creationId xmlns:a16="http://schemas.microsoft.com/office/drawing/2014/main" id="{44F7818D-B7F1-4F7B-A200-21FCF238A1A4}"/>
              </a:ext>
            </a:extLst>
          </p:cNvPr>
          <p:cNvSpPr/>
          <p:nvPr/>
        </p:nvSpPr>
        <p:spPr>
          <a:xfrm>
            <a:off x="8277519" y="4535579"/>
            <a:ext cx="3316934" cy="418191"/>
          </a:xfrm>
          <a:prstGeom prst="rect">
            <a:avLst/>
          </a:prstGeom>
        </p:spPr>
        <p:txBody>
          <a:bodyPr/>
          <a:lstStyle/>
          <a:p>
            <a:pPr>
              <a:lnSpc>
                <a:spcPct val="150000"/>
              </a:lnSpc>
              <a:spcBef>
                <a:spcPts val="1000"/>
              </a:spcBef>
            </a:pPr>
            <a:r>
              <a:rPr lang="zh-CN" altLang="en-US" sz="1600">
                <a:cs typeface="+mn-ea"/>
                <a:sym typeface="+mn-lt"/>
              </a:rPr>
              <a:t>节约地球资源</a:t>
            </a:r>
          </a:p>
        </p:txBody>
      </p:sp>
      <p:sp>
        <p:nvSpPr>
          <p:cNvPr id="90" name="矩形 89">
            <a:extLst>
              <a:ext uri="{FF2B5EF4-FFF2-40B4-BE49-F238E27FC236}">
                <a16:creationId xmlns:a16="http://schemas.microsoft.com/office/drawing/2014/main" id="{A3F52239-EF46-415D-88C5-3434C993D40B}"/>
              </a:ext>
            </a:extLst>
          </p:cNvPr>
          <p:cNvSpPr/>
          <p:nvPr/>
        </p:nvSpPr>
        <p:spPr>
          <a:xfrm>
            <a:off x="7618414" y="5295901"/>
            <a:ext cx="2454518" cy="369332"/>
          </a:xfrm>
          <a:prstGeom prst="rect">
            <a:avLst/>
          </a:prstGeom>
        </p:spPr>
        <p:txBody>
          <a:bodyPr wrap="none">
            <a:spAutoFit/>
          </a:bodyPr>
          <a:lstStyle/>
          <a:p>
            <a:r>
              <a:rPr lang="en-US" altLang="zh-CN" b="1">
                <a:solidFill>
                  <a:srgbClr val="17880E"/>
                </a:solidFill>
                <a:cs typeface="+mn-ea"/>
                <a:sym typeface="+mn-lt"/>
              </a:rPr>
              <a:t>9.</a:t>
            </a:r>
            <a:r>
              <a:rPr lang="zh-CN" altLang="en-US" b="1">
                <a:solidFill>
                  <a:srgbClr val="17880E"/>
                </a:solidFill>
                <a:cs typeface="+mn-ea"/>
                <a:sym typeface="+mn-lt"/>
              </a:rPr>
              <a:t>据用野生动植物制品</a:t>
            </a:r>
          </a:p>
        </p:txBody>
      </p:sp>
      <p:sp>
        <p:nvSpPr>
          <p:cNvPr id="91" name="矩形 90">
            <a:extLst>
              <a:ext uri="{FF2B5EF4-FFF2-40B4-BE49-F238E27FC236}">
                <a16:creationId xmlns:a16="http://schemas.microsoft.com/office/drawing/2014/main" id="{C58E7467-FE01-43EC-AE02-A4C0718E4581}"/>
              </a:ext>
            </a:extLst>
          </p:cNvPr>
          <p:cNvSpPr/>
          <p:nvPr/>
        </p:nvSpPr>
        <p:spPr>
          <a:xfrm>
            <a:off x="7618418" y="5624270"/>
            <a:ext cx="3625537" cy="418191"/>
          </a:xfrm>
          <a:prstGeom prst="rect">
            <a:avLst/>
          </a:prstGeom>
        </p:spPr>
        <p:txBody>
          <a:bodyPr/>
          <a:lstStyle/>
          <a:p>
            <a:r>
              <a:rPr lang="zh-CN" altLang="en-US" sz="1600">
                <a:cs typeface="+mn-ea"/>
                <a:sym typeface="+mn-lt"/>
              </a:rPr>
              <a:t>别让濒危生命死在你手里 </a:t>
            </a:r>
          </a:p>
        </p:txBody>
      </p:sp>
    </p:spTree>
    <p:extLst>
      <p:ext uri="{BB962C8B-B14F-4D97-AF65-F5344CB8AC3E}">
        <p14:creationId xmlns:p14="http://schemas.microsoft.com/office/powerpoint/2010/main" val="946503682"/>
      </p:ext>
    </p:extLst>
  </p:cSld>
  <p:clrMapOvr>
    <a:masterClrMapping/>
  </p:clrMapOvr>
  <mc:AlternateContent xmlns:mc="http://schemas.openxmlformats.org/markup-compatibility/2006" xmlns:p14="http://schemas.microsoft.com/office/powerpoint/2010/main">
    <mc:Choice Requires="p14">
      <p:transition spd="slow" p14:dur="1600" advTm="4693">
        <p:blinds dir="vert"/>
      </p:transition>
    </mc:Choice>
    <mc:Fallback xmlns="" xmlns:a16="http://schemas.microsoft.com/office/drawing/2014/main" xmlns:a14="http://schemas.microsoft.com/office/drawing/2010/main">
      <p:transition spd="slow" advTm="4693">
        <p:blinds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229144" y="377925"/>
              <a:ext cx="3733715" cy="523220"/>
            </a:xfrm>
            <a:prstGeom prst="rect">
              <a:avLst/>
            </a:prstGeom>
            <a:noFill/>
          </p:spPr>
          <p:txBody>
            <a:bodyPr wrap="none" rtlCol="0">
              <a:spAutoFit/>
            </a:bodyPr>
            <a:lstStyle/>
            <a:p>
              <a:pPr algn="ctr"/>
              <a:r>
                <a:rPr lang="zh-CN" altLang="en-US" sz="2800" b="1">
                  <a:solidFill>
                    <a:schemeClr val="bg1"/>
                  </a:solidFill>
                  <a:cs typeface="+mn-ea"/>
                  <a:sym typeface="+mn-lt"/>
                </a:rPr>
                <a:t>四   保护环境从我做起</a:t>
              </a:r>
            </a:p>
          </p:txBody>
        </p:sp>
      </p:grpSp>
      <p:sp>
        <p:nvSpPr>
          <p:cNvPr id="22" name="MH_Text_1">
            <a:extLst>
              <a:ext uri="{FF2B5EF4-FFF2-40B4-BE49-F238E27FC236}">
                <a16:creationId xmlns:a16="http://schemas.microsoft.com/office/drawing/2014/main" id="{106DDC2B-1CA1-4984-82FB-048F71F5A911}"/>
              </a:ext>
            </a:extLst>
          </p:cNvPr>
          <p:cNvSpPr txBox="1">
            <a:spLocks noChangeArrowheads="1"/>
          </p:cNvSpPr>
          <p:nvPr>
            <p:custDataLst>
              <p:tags r:id="rId1"/>
            </p:custDataLst>
          </p:nvPr>
        </p:nvSpPr>
        <p:spPr bwMode="auto">
          <a:xfrm>
            <a:off x="8420702" y="3721924"/>
            <a:ext cx="2438295" cy="812530"/>
          </a:xfrm>
          <a:prstGeom prst="rect">
            <a:avLst/>
          </a:prstGeom>
          <a:ln w="12700">
            <a:miter lim="400000"/>
          </a:ln>
        </p:spPr>
        <p:txBody>
          <a:bodyPr wrap="square" lIns="0" tIns="0" rIns="0" bIns="0">
            <a:spAutoFit/>
          </a:bodyPr>
          <a:lstStyle>
            <a:defPPr>
              <a:defRPr lang="zh-CN"/>
            </a:defPPr>
            <a:lvl1pPr algn="r" defTabSz="323529">
              <a:lnSpc>
                <a:spcPct val="120000"/>
              </a:lnSpc>
              <a:spcBef>
                <a:spcPts val="849"/>
              </a:spcBef>
              <a:defRPr sz="1138">
                <a:solidFill>
                  <a:schemeClr val="bg1">
                    <a:lumMod val="75000"/>
                  </a:schemeClr>
                </a:solidFill>
                <a:latin typeface="微软雅黑"/>
                <a:ea typeface="微软雅黑"/>
                <a:cs typeface="+mn-ea"/>
              </a:defRPr>
            </a:lvl1pPr>
          </a:lstStyle>
          <a:p>
            <a:pPr algn="l"/>
            <a:r>
              <a:rPr lang="zh-CN" altLang="en-US" sz="1100" dirty="0">
                <a:solidFill>
                  <a:schemeClr val="tx1">
                    <a:lumMod val="75000"/>
                    <a:lumOff val="25000"/>
                  </a:schemeClr>
                </a:solidFill>
                <a:latin typeface="+mn-lt"/>
                <a:ea typeface="+mn-ea"/>
                <a:sym typeface="+mn-lt"/>
              </a:rPr>
              <a:t>您的内容打在这里，或者通过复制您的文本后，在此框中</a:t>
            </a:r>
            <a:r>
              <a:rPr lang="zh-CN" altLang="en-US" sz="1100">
                <a:solidFill>
                  <a:schemeClr val="tx1">
                    <a:lumMod val="75000"/>
                    <a:lumOff val="25000"/>
                  </a:schemeClr>
                </a:solidFill>
                <a:latin typeface="+mn-lt"/>
                <a:ea typeface="+mn-ea"/>
                <a:sym typeface="+mn-lt"/>
              </a:rPr>
              <a:t>选择粘贴，您的内容打在这里，或者通过复制您的文本后，在此框中选择粘贴</a:t>
            </a:r>
            <a:endParaRPr lang="zh-CN" altLang="en-US" sz="1100" dirty="0">
              <a:solidFill>
                <a:schemeClr val="tx1">
                  <a:lumMod val="75000"/>
                  <a:lumOff val="25000"/>
                </a:schemeClr>
              </a:solidFill>
              <a:latin typeface="+mn-lt"/>
              <a:ea typeface="+mn-ea"/>
              <a:sym typeface="+mn-lt"/>
            </a:endParaRPr>
          </a:p>
        </p:txBody>
      </p:sp>
      <p:sp>
        <p:nvSpPr>
          <p:cNvPr id="23" name="文本框 22">
            <a:extLst>
              <a:ext uri="{FF2B5EF4-FFF2-40B4-BE49-F238E27FC236}">
                <a16:creationId xmlns:a16="http://schemas.microsoft.com/office/drawing/2014/main" id="{51FE7C8B-5A6F-44D4-B2C3-2CD313796816}"/>
              </a:ext>
            </a:extLst>
          </p:cNvPr>
          <p:cNvSpPr txBox="1"/>
          <p:nvPr/>
        </p:nvSpPr>
        <p:spPr>
          <a:xfrm>
            <a:off x="8382602" y="3309810"/>
            <a:ext cx="1569660" cy="369332"/>
          </a:xfrm>
          <a:prstGeom prst="rect">
            <a:avLst/>
          </a:prstGeom>
          <a:noFill/>
        </p:spPr>
        <p:txBody>
          <a:bodyPr wrap="none" rtlCol="0">
            <a:spAutoFit/>
          </a:bodyPr>
          <a:lstStyle/>
          <a:p>
            <a:r>
              <a:rPr lang="zh-CN" altLang="en-US" b="1">
                <a:solidFill>
                  <a:srgbClr val="17880E"/>
                </a:solidFill>
                <a:cs typeface="+mn-ea"/>
                <a:sym typeface="+mn-lt"/>
              </a:rPr>
              <a:t>在此输入标题</a:t>
            </a:r>
          </a:p>
        </p:txBody>
      </p:sp>
      <p:sp>
        <p:nvSpPr>
          <p:cNvPr id="24" name="MH_Text_1">
            <a:extLst>
              <a:ext uri="{FF2B5EF4-FFF2-40B4-BE49-F238E27FC236}">
                <a16:creationId xmlns:a16="http://schemas.microsoft.com/office/drawing/2014/main" id="{0BC6564F-1D3A-45A0-A74D-106F6860C103}"/>
              </a:ext>
            </a:extLst>
          </p:cNvPr>
          <p:cNvSpPr txBox="1">
            <a:spLocks noChangeArrowheads="1"/>
          </p:cNvSpPr>
          <p:nvPr>
            <p:custDataLst>
              <p:tags r:id="rId2"/>
            </p:custDataLst>
          </p:nvPr>
        </p:nvSpPr>
        <p:spPr bwMode="auto">
          <a:xfrm>
            <a:off x="1657406" y="3721924"/>
            <a:ext cx="2438295" cy="812530"/>
          </a:xfrm>
          <a:prstGeom prst="rect">
            <a:avLst/>
          </a:prstGeom>
          <a:ln w="12700">
            <a:miter lim="400000"/>
          </a:ln>
        </p:spPr>
        <p:txBody>
          <a:bodyPr wrap="square" lIns="0" tIns="0" rIns="0" bIns="0">
            <a:spAutoFit/>
          </a:bodyPr>
          <a:lstStyle>
            <a:defPPr>
              <a:defRPr lang="zh-CN"/>
            </a:defPPr>
            <a:lvl1pPr algn="r" defTabSz="323529">
              <a:lnSpc>
                <a:spcPct val="120000"/>
              </a:lnSpc>
              <a:spcBef>
                <a:spcPts val="849"/>
              </a:spcBef>
              <a:defRPr sz="1138">
                <a:solidFill>
                  <a:schemeClr val="bg1">
                    <a:lumMod val="75000"/>
                  </a:schemeClr>
                </a:solidFill>
                <a:latin typeface="微软雅黑"/>
                <a:ea typeface="微软雅黑"/>
                <a:cs typeface="+mn-ea"/>
              </a:defRPr>
            </a:lvl1pPr>
          </a:lstStyle>
          <a:p>
            <a:r>
              <a:rPr lang="zh-CN" altLang="en-US" sz="1100" dirty="0">
                <a:solidFill>
                  <a:schemeClr val="tx1">
                    <a:lumMod val="75000"/>
                    <a:lumOff val="25000"/>
                  </a:schemeClr>
                </a:solidFill>
                <a:latin typeface="+mn-lt"/>
                <a:ea typeface="+mn-ea"/>
                <a:sym typeface="+mn-lt"/>
              </a:rPr>
              <a:t>您的内容打在这里，或者通过复制您的文本后，在此框中</a:t>
            </a:r>
            <a:r>
              <a:rPr lang="zh-CN" altLang="en-US" sz="1100">
                <a:solidFill>
                  <a:schemeClr val="tx1">
                    <a:lumMod val="75000"/>
                    <a:lumOff val="25000"/>
                  </a:schemeClr>
                </a:solidFill>
                <a:latin typeface="+mn-lt"/>
                <a:ea typeface="+mn-ea"/>
                <a:sym typeface="+mn-lt"/>
              </a:rPr>
              <a:t>选择粘贴，您的内容打在这里，或者通过复制您的文本后，在此框中选择粘贴</a:t>
            </a:r>
            <a:endParaRPr lang="zh-CN" altLang="en-US" sz="1100" dirty="0">
              <a:solidFill>
                <a:schemeClr val="tx1">
                  <a:lumMod val="75000"/>
                  <a:lumOff val="25000"/>
                </a:schemeClr>
              </a:solidFill>
              <a:latin typeface="+mn-lt"/>
              <a:ea typeface="+mn-ea"/>
              <a:sym typeface="+mn-lt"/>
            </a:endParaRPr>
          </a:p>
        </p:txBody>
      </p:sp>
      <p:sp>
        <p:nvSpPr>
          <p:cNvPr id="25" name="文本框 24">
            <a:extLst>
              <a:ext uri="{FF2B5EF4-FFF2-40B4-BE49-F238E27FC236}">
                <a16:creationId xmlns:a16="http://schemas.microsoft.com/office/drawing/2014/main" id="{3805204D-404F-456C-AC6D-EDB36658D595}"/>
              </a:ext>
            </a:extLst>
          </p:cNvPr>
          <p:cNvSpPr txBox="1"/>
          <p:nvPr/>
        </p:nvSpPr>
        <p:spPr>
          <a:xfrm>
            <a:off x="2526041" y="3309810"/>
            <a:ext cx="1569660" cy="369332"/>
          </a:xfrm>
          <a:prstGeom prst="rect">
            <a:avLst/>
          </a:prstGeom>
          <a:noFill/>
        </p:spPr>
        <p:txBody>
          <a:bodyPr wrap="none" rtlCol="0">
            <a:spAutoFit/>
          </a:bodyPr>
          <a:lstStyle/>
          <a:p>
            <a:pPr algn="r"/>
            <a:r>
              <a:rPr lang="zh-CN" altLang="en-US" b="1">
                <a:solidFill>
                  <a:srgbClr val="17880E"/>
                </a:solidFill>
                <a:cs typeface="+mn-ea"/>
                <a:sym typeface="+mn-lt"/>
              </a:rPr>
              <a:t>在此输入标题</a:t>
            </a:r>
          </a:p>
        </p:txBody>
      </p:sp>
      <p:grpSp>
        <p:nvGrpSpPr>
          <p:cNvPr id="13" name="组合 12">
            <a:extLst>
              <a:ext uri="{FF2B5EF4-FFF2-40B4-BE49-F238E27FC236}">
                <a16:creationId xmlns:a16="http://schemas.microsoft.com/office/drawing/2014/main" id="{8D5080C5-2978-4FA8-8123-DC1B42990E32}"/>
              </a:ext>
            </a:extLst>
          </p:cNvPr>
          <p:cNvGrpSpPr/>
          <p:nvPr/>
        </p:nvGrpSpPr>
        <p:grpSpPr>
          <a:xfrm>
            <a:off x="4390075" y="1744080"/>
            <a:ext cx="3775984" cy="3602298"/>
            <a:chOff x="4390075" y="1990823"/>
            <a:chExt cx="3775984" cy="3602298"/>
          </a:xfrm>
        </p:grpSpPr>
        <p:grpSp>
          <p:nvGrpSpPr>
            <p:cNvPr id="3" name="Group 3">
              <a:extLst>
                <a:ext uri="{FF2B5EF4-FFF2-40B4-BE49-F238E27FC236}">
                  <a16:creationId xmlns:a16="http://schemas.microsoft.com/office/drawing/2014/main" id="{7BDACA7F-5E05-4C45-9053-FC7F258AE847}"/>
                </a:ext>
              </a:extLst>
            </p:cNvPr>
            <p:cNvGrpSpPr>
              <a:grpSpLocks noChangeAspect="1"/>
            </p:cNvGrpSpPr>
            <p:nvPr/>
          </p:nvGrpSpPr>
          <p:grpSpPr bwMode="auto">
            <a:xfrm>
              <a:off x="4390075" y="1990823"/>
              <a:ext cx="3775984" cy="3602298"/>
              <a:chOff x="2984" y="929"/>
              <a:chExt cx="1674" cy="1597"/>
            </a:xfrm>
          </p:grpSpPr>
          <p:sp>
            <p:nvSpPr>
              <p:cNvPr id="5" name="Freeform 4">
                <a:extLst>
                  <a:ext uri="{FF2B5EF4-FFF2-40B4-BE49-F238E27FC236}">
                    <a16:creationId xmlns:a16="http://schemas.microsoft.com/office/drawing/2014/main" id="{40955C15-F01E-47A2-B2ED-F1D64E06283E}"/>
                  </a:ext>
                </a:extLst>
              </p:cNvPr>
              <p:cNvSpPr>
                <a:spLocks/>
              </p:cNvSpPr>
              <p:nvPr/>
            </p:nvSpPr>
            <p:spPr bwMode="auto">
              <a:xfrm>
                <a:off x="3715" y="1493"/>
                <a:ext cx="943" cy="1000"/>
              </a:xfrm>
              <a:custGeom>
                <a:avLst/>
                <a:gdLst>
                  <a:gd name="T0" fmla="*/ 117 w 147"/>
                  <a:gd name="T1" fmla="*/ 0 h 156"/>
                  <a:gd name="T2" fmla="*/ 43 w 147"/>
                  <a:gd name="T3" fmla="*/ 23 h 156"/>
                  <a:gd name="T4" fmla="*/ 46 w 147"/>
                  <a:gd name="T5" fmla="*/ 23 h 156"/>
                  <a:gd name="T6" fmla="*/ 73 w 147"/>
                  <a:gd name="T7" fmla="*/ 59 h 156"/>
                  <a:gd name="T8" fmla="*/ 42 w 147"/>
                  <a:gd name="T9" fmla="*/ 86 h 156"/>
                  <a:gd name="T10" fmla="*/ 37 w 147"/>
                  <a:gd name="T11" fmla="*/ 85 h 156"/>
                  <a:gd name="T12" fmla="*/ 10 w 147"/>
                  <a:gd name="T13" fmla="*/ 55 h 156"/>
                  <a:gd name="T14" fmla="*/ 0 w 147"/>
                  <a:gd name="T15" fmla="*/ 72 h 156"/>
                  <a:gd name="T16" fmla="*/ 50 w 147"/>
                  <a:gd name="T17" fmla="*/ 156 h 156"/>
                  <a:gd name="T18" fmla="*/ 144 w 147"/>
                  <a:gd name="T19" fmla="*/ 50 h 156"/>
                  <a:gd name="T20" fmla="*/ 143 w 147"/>
                  <a:gd name="T21" fmla="*/ 3 h 156"/>
                  <a:gd name="T22" fmla="*/ 137 w 147"/>
                  <a:gd name="T23" fmla="*/ 2 h 156"/>
                  <a:gd name="T24" fmla="*/ 117 w 147"/>
                  <a:gd name="T2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56">
                    <a:moveTo>
                      <a:pt x="117" y="0"/>
                    </a:moveTo>
                    <a:cubicBezTo>
                      <a:pt x="90" y="0"/>
                      <a:pt x="65" y="9"/>
                      <a:pt x="43" y="23"/>
                    </a:cubicBezTo>
                    <a:cubicBezTo>
                      <a:pt x="44" y="23"/>
                      <a:pt x="45" y="23"/>
                      <a:pt x="46" y="23"/>
                    </a:cubicBezTo>
                    <a:cubicBezTo>
                      <a:pt x="64" y="26"/>
                      <a:pt x="75" y="42"/>
                      <a:pt x="73" y="59"/>
                    </a:cubicBezTo>
                    <a:cubicBezTo>
                      <a:pt x="70" y="75"/>
                      <a:pt x="57" y="86"/>
                      <a:pt x="42" y="86"/>
                    </a:cubicBezTo>
                    <a:cubicBezTo>
                      <a:pt x="40" y="86"/>
                      <a:pt x="39" y="86"/>
                      <a:pt x="37" y="85"/>
                    </a:cubicBezTo>
                    <a:cubicBezTo>
                      <a:pt x="22" y="83"/>
                      <a:pt x="11" y="70"/>
                      <a:pt x="10" y="55"/>
                    </a:cubicBezTo>
                    <a:cubicBezTo>
                      <a:pt x="7" y="61"/>
                      <a:pt x="3" y="66"/>
                      <a:pt x="0" y="72"/>
                    </a:cubicBezTo>
                    <a:cubicBezTo>
                      <a:pt x="27" y="92"/>
                      <a:pt x="45" y="123"/>
                      <a:pt x="50" y="156"/>
                    </a:cubicBezTo>
                    <a:cubicBezTo>
                      <a:pt x="98" y="143"/>
                      <a:pt x="136" y="103"/>
                      <a:pt x="144" y="50"/>
                    </a:cubicBezTo>
                    <a:cubicBezTo>
                      <a:pt x="147" y="34"/>
                      <a:pt x="146" y="18"/>
                      <a:pt x="143" y="3"/>
                    </a:cubicBezTo>
                    <a:cubicBezTo>
                      <a:pt x="141" y="3"/>
                      <a:pt x="139" y="2"/>
                      <a:pt x="137" y="2"/>
                    </a:cubicBezTo>
                    <a:cubicBezTo>
                      <a:pt x="130" y="1"/>
                      <a:pt x="123" y="0"/>
                      <a:pt x="117" y="0"/>
                    </a:cubicBezTo>
                  </a:path>
                </a:pathLst>
              </a:custGeom>
              <a:solidFill>
                <a:srgbClr val="5BA9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Freeform 5">
                <a:extLst>
                  <a:ext uri="{FF2B5EF4-FFF2-40B4-BE49-F238E27FC236}">
                    <a16:creationId xmlns:a16="http://schemas.microsoft.com/office/drawing/2014/main" id="{5496308A-4D4F-40A4-B0A6-257C6CA0E901}"/>
                  </a:ext>
                </a:extLst>
              </p:cNvPr>
              <p:cNvSpPr>
                <a:spLocks/>
              </p:cNvSpPr>
              <p:nvPr/>
            </p:nvSpPr>
            <p:spPr bwMode="auto">
              <a:xfrm>
                <a:off x="2984" y="1782"/>
                <a:ext cx="731" cy="731"/>
              </a:xfrm>
              <a:custGeom>
                <a:avLst/>
                <a:gdLst>
                  <a:gd name="T0" fmla="*/ 35 w 114"/>
                  <a:gd name="T1" fmla="*/ 0 h 114"/>
                  <a:gd name="T2" fmla="*/ 0 w 114"/>
                  <a:gd name="T3" fmla="*/ 5 h 114"/>
                  <a:gd name="T4" fmla="*/ 103 w 114"/>
                  <a:gd name="T5" fmla="*/ 114 h 114"/>
                  <a:gd name="T6" fmla="*/ 102 w 114"/>
                  <a:gd name="T7" fmla="*/ 66 h 114"/>
                  <a:gd name="T8" fmla="*/ 114 w 114"/>
                  <a:gd name="T9" fmla="*/ 27 h 114"/>
                  <a:gd name="T10" fmla="*/ 55 w 114"/>
                  <a:gd name="T11" fmla="*/ 2 h 114"/>
                  <a:gd name="T12" fmla="*/ 35 w 11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114" h="114">
                    <a:moveTo>
                      <a:pt x="35" y="0"/>
                    </a:moveTo>
                    <a:cubicBezTo>
                      <a:pt x="23" y="0"/>
                      <a:pt x="11" y="2"/>
                      <a:pt x="0" y="5"/>
                    </a:cubicBezTo>
                    <a:cubicBezTo>
                      <a:pt x="8" y="58"/>
                      <a:pt x="48" y="103"/>
                      <a:pt x="103" y="114"/>
                    </a:cubicBezTo>
                    <a:cubicBezTo>
                      <a:pt x="100" y="98"/>
                      <a:pt x="99" y="82"/>
                      <a:pt x="102" y="66"/>
                    </a:cubicBezTo>
                    <a:cubicBezTo>
                      <a:pt x="104" y="52"/>
                      <a:pt x="108" y="39"/>
                      <a:pt x="114" y="27"/>
                    </a:cubicBezTo>
                    <a:cubicBezTo>
                      <a:pt x="97" y="14"/>
                      <a:pt x="77" y="5"/>
                      <a:pt x="55" y="2"/>
                    </a:cubicBezTo>
                    <a:cubicBezTo>
                      <a:pt x="48" y="1"/>
                      <a:pt x="42" y="0"/>
                      <a:pt x="35" y="0"/>
                    </a:cubicBezTo>
                  </a:path>
                </a:pathLst>
              </a:custGeom>
              <a:solidFill>
                <a:srgbClr val="5BA9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6">
                <a:extLst>
                  <a:ext uri="{FF2B5EF4-FFF2-40B4-BE49-F238E27FC236}">
                    <a16:creationId xmlns:a16="http://schemas.microsoft.com/office/drawing/2014/main" id="{0B8F387C-4D76-46D6-A4D5-2F687A2F72AB}"/>
                  </a:ext>
                </a:extLst>
              </p:cNvPr>
              <p:cNvSpPr>
                <a:spLocks/>
              </p:cNvSpPr>
              <p:nvPr/>
            </p:nvSpPr>
            <p:spPr bwMode="auto">
              <a:xfrm>
                <a:off x="3619" y="1955"/>
                <a:ext cx="417" cy="571"/>
              </a:xfrm>
              <a:custGeom>
                <a:avLst/>
                <a:gdLst>
                  <a:gd name="T0" fmla="*/ 15 w 65"/>
                  <a:gd name="T1" fmla="*/ 0 h 89"/>
                  <a:gd name="T2" fmla="*/ 3 w 65"/>
                  <a:gd name="T3" fmla="*/ 39 h 89"/>
                  <a:gd name="T4" fmla="*/ 4 w 65"/>
                  <a:gd name="T5" fmla="*/ 87 h 89"/>
                  <a:gd name="T6" fmla="*/ 10 w 65"/>
                  <a:gd name="T7" fmla="*/ 88 h 89"/>
                  <a:gd name="T8" fmla="*/ 30 w 65"/>
                  <a:gd name="T9" fmla="*/ 89 h 89"/>
                  <a:gd name="T10" fmla="*/ 65 w 65"/>
                  <a:gd name="T11" fmla="*/ 84 h 89"/>
                  <a:gd name="T12" fmla="*/ 15 w 65"/>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5" h="89">
                    <a:moveTo>
                      <a:pt x="15" y="0"/>
                    </a:moveTo>
                    <a:cubicBezTo>
                      <a:pt x="9" y="12"/>
                      <a:pt x="5" y="25"/>
                      <a:pt x="3" y="39"/>
                    </a:cubicBezTo>
                    <a:cubicBezTo>
                      <a:pt x="0" y="55"/>
                      <a:pt x="1" y="71"/>
                      <a:pt x="4" y="87"/>
                    </a:cubicBezTo>
                    <a:cubicBezTo>
                      <a:pt x="6" y="87"/>
                      <a:pt x="8" y="87"/>
                      <a:pt x="10" y="88"/>
                    </a:cubicBezTo>
                    <a:cubicBezTo>
                      <a:pt x="17" y="89"/>
                      <a:pt x="23" y="89"/>
                      <a:pt x="30" y="89"/>
                    </a:cubicBezTo>
                    <a:cubicBezTo>
                      <a:pt x="42" y="89"/>
                      <a:pt x="54" y="88"/>
                      <a:pt x="65" y="84"/>
                    </a:cubicBezTo>
                    <a:cubicBezTo>
                      <a:pt x="60" y="51"/>
                      <a:pt x="42" y="20"/>
                      <a:pt x="15" y="0"/>
                    </a:cubicBezTo>
                  </a:path>
                </a:pathLst>
              </a:custGeom>
              <a:solidFill>
                <a:srgbClr val="4684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7">
                <a:extLst>
                  <a:ext uri="{FF2B5EF4-FFF2-40B4-BE49-F238E27FC236}">
                    <a16:creationId xmlns:a16="http://schemas.microsoft.com/office/drawing/2014/main" id="{F3609A89-3F09-485A-BD7A-EAAD7D8DD5AF}"/>
                  </a:ext>
                </a:extLst>
              </p:cNvPr>
              <p:cNvSpPr>
                <a:spLocks/>
              </p:cNvSpPr>
              <p:nvPr/>
            </p:nvSpPr>
            <p:spPr bwMode="auto">
              <a:xfrm>
                <a:off x="3779" y="1641"/>
                <a:ext cx="212" cy="205"/>
              </a:xfrm>
              <a:custGeom>
                <a:avLst/>
                <a:gdLst>
                  <a:gd name="T0" fmla="*/ 32 w 33"/>
                  <a:gd name="T1" fmla="*/ 0 h 32"/>
                  <a:gd name="T2" fmla="*/ 1 w 33"/>
                  <a:gd name="T3" fmla="*/ 27 h 32"/>
                  <a:gd name="T4" fmla="*/ 0 w 33"/>
                  <a:gd name="T5" fmla="*/ 32 h 32"/>
                  <a:gd name="T6" fmla="*/ 33 w 33"/>
                  <a:gd name="T7" fmla="*/ 0 h 32"/>
                  <a:gd name="T8" fmla="*/ 32 w 33"/>
                  <a:gd name="T9" fmla="*/ 0 h 32"/>
                </a:gdLst>
                <a:ahLst/>
                <a:cxnLst>
                  <a:cxn ang="0">
                    <a:pos x="T0" y="T1"/>
                  </a:cxn>
                  <a:cxn ang="0">
                    <a:pos x="T2" y="T3"/>
                  </a:cxn>
                  <a:cxn ang="0">
                    <a:pos x="T4" y="T5"/>
                  </a:cxn>
                  <a:cxn ang="0">
                    <a:pos x="T6" y="T7"/>
                  </a:cxn>
                  <a:cxn ang="0">
                    <a:pos x="T8" y="T9"/>
                  </a:cxn>
                </a:cxnLst>
                <a:rect l="0" t="0" r="r" b="b"/>
                <a:pathLst>
                  <a:path w="33" h="32">
                    <a:moveTo>
                      <a:pt x="32" y="0"/>
                    </a:moveTo>
                    <a:cubicBezTo>
                      <a:pt x="16" y="0"/>
                      <a:pt x="3" y="11"/>
                      <a:pt x="1" y="27"/>
                    </a:cubicBezTo>
                    <a:cubicBezTo>
                      <a:pt x="0" y="28"/>
                      <a:pt x="0" y="30"/>
                      <a:pt x="0" y="32"/>
                    </a:cubicBezTo>
                    <a:cubicBezTo>
                      <a:pt x="9" y="20"/>
                      <a:pt x="21" y="9"/>
                      <a:pt x="33" y="0"/>
                    </a:cubicBezTo>
                    <a:cubicBezTo>
                      <a:pt x="33" y="0"/>
                      <a:pt x="32" y="0"/>
                      <a:pt x="32" y="0"/>
                    </a:cubicBezTo>
                  </a:path>
                </a:pathLst>
              </a:custGeom>
              <a:solidFill>
                <a:srgbClr val="5BA9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8">
                <a:extLst>
                  <a:ext uri="{FF2B5EF4-FFF2-40B4-BE49-F238E27FC236}">
                    <a16:creationId xmlns:a16="http://schemas.microsoft.com/office/drawing/2014/main" id="{A5784F85-9954-4754-908C-C667942678B4}"/>
                  </a:ext>
                </a:extLst>
              </p:cNvPr>
              <p:cNvSpPr>
                <a:spLocks/>
              </p:cNvSpPr>
              <p:nvPr/>
            </p:nvSpPr>
            <p:spPr bwMode="auto">
              <a:xfrm>
                <a:off x="3779" y="1641"/>
                <a:ext cx="417" cy="404"/>
              </a:xfrm>
              <a:custGeom>
                <a:avLst/>
                <a:gdLst>
                  <a:gd name="T0" fmla="*/ 33 w 65"/>
                  <a:gd name="T1" fmla="*/ 0 h 63"/>
                  <a:gd name="T2" fmla="*/ 0 w 65"/>
                  <a:gd name="T3" fmla="*/ 32 h 63"/>
                  <a:gd name="T4" fmla="*/ 27 w 65"/>
                  <a:gd name="T5" fmla="*/ 62 h 63"/>
                  <a:gd name="T6" fmla="*/ 32 w 65"/>
                  <a:gd name="T7" fmla="*/ 63 h 63"/>
                  <a:gd name="T8" fmla="*/ 63 w 65"/>
                  <a:gd name="T9" fmla="*/ 36 h 63"/>
                  <a:gd name="T10" fmla="*/ 36 w 65"/>
                  <a:gd name="T11" fmla="*/ 0 h 63"/>
                  <a:gd name="T12" fmla="*/ 33 w 65"/>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65" h="63">
                    <a:moveTo>
                      <a:pt x="33" y="0"/>
                    </a:moveTo>
                    <a:cubicBezTo>
                      <a:pt x="21" y="9"/>
                      <a:pt x="9" y="20"/>
                      <a:pt x="0" y="32"/>
                    </a:cubicBezTo>
                    <a:cubicBezTo>
                      <a:pt x="1" y="47"/>
                      <a:pt x="12" y="60"/>
                      <a:pt x="27" y="62"/>
                    </a:cubicBezTo>
                    <a:cubicBezTo>
                      <a:pt x="29" y="63"/>
                      <a:pt x="30" y="63"/>
                      <a:pt x="32" y="63"/>
                    </a:cubicBezTo>
                    <a:cubicBezTo>
                      <a:pt x="47" y="63"/>
                      <a:pt x="60" y="52"/>
                      <a:pt x="63" y="36"/>
                    </a:cubicBezTo>
                    <a:cubicBezTo>
                      <a:pt x="65" y="19"/>
                      <a:pt x="54" y="3"/>
                      <a:pt x="36" y="0"/>
                    </a:cubicBezTo>
                    <a:cubicBezTo>
                      <a:pt x="35" y="0"/>
                      <a:pt x="34" y="0"/>
                      <a:pt x="33" y="0"/>
                    </a:cubicBezTo>
                  </a:path>
                </a:pathLst>
              </a:custGeom>
              <a:solidFill>
                <a:srgbClr val="4684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9">
                <a:extLst>
                  <a:ext uri="{FF2B5EF4-FFF2-40B4-BE49-F238E27FC236}">
                    <a16:creationId xmlns:a16="http://schemas.microsoft.com/office/drawing/2014/main" id="{949780D3-86FC-48B3-8EE7-742B24434BC3}"/>
                  </a:ext>
                </a:extLst>
              </p:cNvPr>
              <p:cNvSpPr>
                <a:spLocks/>
              </p:cNvSpPr>
              <p:nvPr/>
            </p:nvSpPr>
            <p:spPr bwMode="auto">
              <a:xfrm>
                <a:off x="3805" y="1166"/>
                <a:ext cx="205" cy="212"/>
              </a:xfrm>
              <a:custGeom>
                <a:avLst/>
                <a:gdLst>
                  <a:gd name="T0" fmla="*/ 32 w 32"/>
                  <a:gd name="T1" fmla="*/ 16 h 33"/>
                  <a:gd name="T2" fmla="*/ 16 w 32"/>
                  <a:gd name="T3" fmla="*/ 32 h 33"/>
                  <a:gd name="T4" fmla="*/ 0 w 32"/>
                  <a:gd name="T5" fmla="*/ 17 h 33"/>
                  <a:gd name="T6" fmla="*/ 16 w 32"/>
                  <a:gd name="T7" fmla="*/ 0 h 33"/>
                  <a:gd name="T8" fmla="*/ 32 w 32"/>
                  <a:gd name="T9" fmla="*/ 16 h 33"/>
                </a:gdLst>
                <a:ahLst/>
                <a:cxnLst>
                  <a:cxn ang="0">
                    <a:pos x="T0" y="T1"/>
                  </a:cxn>
                  <a:cxn ang="0">
                    <a:pos x="T2" y="T3"/>
                  </a:cxn>
                  <a:cxn ang="0">
                    <a:pos x="T4" y="T5"/>
                  </a:cxn>
                  <a:cxn ang="0">
                    <a:pos x="T6" y="T7"/>
                  </a:cxn>
                  <a:cxn ang="0">
                    <a:pos x="T8" y="T9"/>
                  </a:cxn>
                </a:cxnLst>
                <a:rect l="0" t="0" r="r" b="b"/>
                <a:pathLst>
                  <a:path w="32" h="33">
                    <a:moveTo>
                      <a:pt x="32" y="16"/>
                    </a:moveTo>
                    <a:cubicBezTo>
                      <a:pt x="32" y="25"/>
                      <a:pt x="25" y="32"/>
                      <a:pt x="16" y="32"/>
                    </a:cubicBezTo>
                    <a:cubicBezTo>
                      <a:pt x="7" y="33"/>
                      <a:pt x="0" y="25"/>
                      <a:pt x="0" y="17"/>
                    </a:cubicBezTo>
                    <a:cubicBezTo>
                      <a:pt x="0" y="8"/>
                      <a:pt x="7" y="0"/>
                      <a:pt x="16" y="0"/>
                    </a:cubicBezTo>
                    <a:cubicBezTo>
                      <a:pt x="25" y="0"/>
                      <a:pt x="32" y="7"/>
                      <a:pt x="32" y="16"/>
                    </a:cubicBezTo>
                    <a:close/>
                  </a:path>
                </a:pathLst>
              </a:custGeom>
              <a:solidFill>
                <a:srgbClr val="5BA9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10">
                <a:extLst>
                  <a:ext uri="{FF2B5EF4-FFF2-40B4-BE49-F238E27FC236}">
                    <a16:creationId xmlns:a16="http://schemas.microsoft.com/office/drawing/2014/main" id="{9958D018-200B-4A2A-9106-296B305F45CE}"/>
                  </a:ext>
                </a:extLst>
              </p:cNvPr>
              <p:cNvSpPr>
                <a:spLocks/>
              </p:cNvSpPr>
              <p:nvPr/>
            </p:nvSpPr>
            <p:spPr bwMode="auto">
              <a:xfrm>
                <a:off x="3657" y="929"/>
                <a:ext cx="148" cy="147"/>
              </a:xfrm>
              <a:custGeom>
                <a:avLst/>
                <a:gdLst>
                  <a:gd name="T0" fmla="*/ 11 w 23"/>
                  <a:gd name="T1" fmla="*/ 0 h 23"/>
                  <a:gd name="T2" fmla="*/ 11 w 23"/>
                  <a:gd name="T3" fmla="*/ 0 h 23"/>
                  <a:gd name="T4" fmla="*/ 0 w 23"/>
                  <a:gd name="T5" fmla="*/ 12 h 23"/>
                  <a:gd name="T6" fmla="*/ 11 w 23"/>
                  <a:gd name="T7" fmla="*/ 23 h 23"/>
                  <a:gd name="T8" fmla="*/ 12 w 23"/>
                  <a:gd name="T9" fmla="*/ 23 h 23"/>
                  <a:gd name="T10" fmla="*/ 23 w 23"/>
                  <a:gd name="T11" fmla="*/ 12 h 23"/>
                  <a:gd name="T12" fmla="*/ 1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11" y="0"/>
                    </a:moveTo>
                    <a:cubicBezTo>
                      <a:pt x="11" y="0"/>
                      <a:pt x="11" y="0"/>
                      <a:pt x="11" y="0"/>
                    </a:cubicBezTo>
                    <a:cubicBezTo>
                      <a:pt x="5" y="0"/>
                      <a:pt x="0" y="6"/>
                      <a:pt x="0" y="12"/>
                    </a:cubicBezTo>
                    <a:cubicBezTo>
                      <a:pt x="0" y="18"/>
                      <a:pt x="5" y="23"/>
                      <a:pt x="11" y="23"/>
                    </a:cubicBezTo>
                    <a:cubicBezTo>
                      <a:pt x="12" y="23"/>
                      <a:pt x="12" y="23"/>
                      <a:pt x="12" y="23"/>
                    </a:cubicBezTo>
                    <a:cubicBezTo>
                      <a:pt x="18" y="23"/>
                      <a:pt x="23" y="18"/>
                      <a:pt x="23" y="12"/>
                    </a:cubicBezTo>
                    <a:cubicBezTo>
                      <a:pt x="23" y="5"/>
                      <a:pt x="18" y="0"/>
                      <a:pt x="11" y="0"/>
                    </a:cubicBezTo>
                  </a:path>
                </a:pathLst>
              </a:custGeom>
              <a:solidFill>
                <a:srgbClr val="F78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11">
                <a:extLst>
                  <a:ext uri="{FF2B5EF4-FFF2-40B4-BE49-F238E27FC236}">
                    <a16:creationId xmlns:a16="http://schemas.microsoft.com/office/drawing/2014/main" id="{B269BA3A-D86A-44C1-AB29-60482AD84C71}"/>
                  </a:ext>
                </a:extLst>
              </p:cNvPr>
              <p:cNvSpPr>
                <a:spLocks/>
              </p:cNvSpPr>
              <p:nvPr/>
            </p:nvSpPr>
            <p:spPr bwMode="auto">
              <a:xfrm>
                <a:off x="3484" y="1410"/>
                <a:ext cx="302" cy="295"/>
              </a:xfrm>
              <a:custGeom>
                <a:avLst/>
                <a:gdLst>
                  <a:gd name="T0" fmla="*/ 47 w 47"/>
                  <a:gd name="T1" fmla="*/ 23 h 46"/>
                  <a:gd name="T2" fmla="*/ 24 w 47"/>
                  <a:gd name="T3" fmla="*/ 46 h 46"/>
                  <a:gd name="T4" fmla="*/ 1 w 47"/>
                  <a:gd name="T5" fmla="*/ 23 h 46"/>
                  <a:gd name="T6" fmla="*/ 23 w 47"/>
                  <a:gd name="T7" fmla="*/ 0 h 46"/>
                  <a:gd name="T8" fmla="*/ 47 w 47"/>
                  <a:gd name="T9" fmla="*/ 23 h 46"/>
                </a:gdLst>
                <a:ahLst/>
                <a:cxnLst>
                  <a:cxn ang="0">
                    <a:pos x="T0" y="T1"/>
                  </a:cxn>
                  <a:cxn ang="0">
                    <a:pos x="T2" y="T3"/>
                  </a:cxn>
                  <a:cxn ang="0">
                    <a:pos x="T4" y="T5"/>
                  </a:cxn>
                  <a:cxn ang="0">
                    <a:pos x="T6" y="T7"/>
                  </a:cxn>
                  <a:cxn ang="0">
                    <a:pos x="T8" y="T9"/>
                  </a:cxn>
                </a:cxnLst>
                <a:rect l="0" t="0" r="r" b="b"/>
                <a:pathLst>
                  <a:path w="47" h="46">
                    <a:moveTo>
                      <a:pt x="47" y="23"/>
                    </a:moveTo>
                    <a:cubicBezTo>
                      <a:pt x="47" y="35"/>
                      <a:pt x="37" y="46"/>
                      <a:pt x="24" y="46"/>
                    </a:cubicBezTo>
                    <a:cubicBezTo>
                      <a:pt x="11" y="46"/>
                      <a:pt x="1" y="36"/>
                      <a:pt x="1" y="23"/>
                    </a:cubicBezTo>
                    <a:cubicBezTo>
                      <a:pt x="0" y="11"/>
                      <a:pt x="11" y="0"/>
                      <a:pt x="23" y="0"/>
                    </a:cubicBezTo>
                    <a:cubicBezTo>
                      <a:pt x="36" y="0"/>
                      <a:pt x="46" y="10"/>
                      <a:pt x="47" y="23"/>
                    </a:cubicBezTo>
                    <a:close/>
                  </a:path>
                </a:pathLst>
              </a:custGeom>
              <a:solidFill>
                <a:srgbClr val="5BA9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6" name="user_125725">
              <a:extLst>
                <a:ext uri="{FF2B5EF4-FFF2-40B4-BE49-F238E27FC236}">
                  <a16:creationId xmlns:a16="http://schemas.microsoft.com/office/drawing/2014/main" id="{2032459B-F28F-41A5-BEB2-96AF5DD107CA}"/>
                </a:ext>
              </a:extLst>
            </p:cNvPr>
            <p:cNvSpPr>
              <a:spLocks noChangeAspect="1"/>
            </p:cNvSpPr>
            <p:nvPr/>
          </p:nvSpPr>
          <p:spPr bwMode="auto">
            <a:xfrm>
              <a:off x="7213559" y="3813971"/>
              <a:ext cx="609685" cy="536344"/>
            </a:xfrm>
            <a:custGeom>
              <a:avLst/>
              <a:gdLst>
                <a:gd name="connsiteX0" fmla="*/ 490618 w 607145"/>
                <a:gd name="connsiteY0" fmla="*/ 367159 h 534110"/>
                <a:gd name="connsiteX1" fmla="*/ 454799 w 607145"/>
                <a:gd name="connsiteY1" fmla="*/ 382026 h 534110"/>
                <a:gd name="connsiteX2" fmla="*/ 454893 w 607145"/>
                <a:gd name="connsiteY2" fmla="*/ 453540 h 534110"/>
                <a:gd name="connsiteX3" fmla="*/ 526623 w 607145"/>
                <a:gd name="connsiteY3" fmla="*/ 453447 h 534110"/>
                <a:gd name="connsiteX4" fmla="*/ 526436 w 607145"/>
                <a:gd name="connsiteY4" fmla="*/ 381840 h 534110"/>
                <a:gd name="connsiteX5" fmla="*/ 490618 w 607145"/>
                <a:gd name="connsiteY5" fmla="*/ 367159 h 534110"/>
                <a:gd name="connsiteX6" fmla="*/ 482949 w 607145"/>
                <a:gd name="connsiteY6" fmla="*/ 301456 h 534110"/>
                <a:gd name="connsiteX7" fmla="*/ 498193 w 607145"/>
                <a:gd name="connsiteY7" fmla="*/ 301456 h 534110"/>
                <a:gd name="connsiteX8" fmla="*/ 508013 w 607145"/>
                <a:gd name="connsiteY8" fmla="*/ 311259 h 534110"/>
                <a:gd name="connsiteX9" fmla="*/ 508013 w 607145"/>
                <a:gd name="connsiteY9" fmla="*/ 326197 h 534110"/>
                <a:gd name="connsiteX10" fmla="*/ 543083 w 607145"/>
                <a:gd name="connsiteY10" fmla="*/ 340668 h 534110"/>
                <a:gd name="connsiteX11" fmla="*/ 553651 w 607145"/>
                <a:gd name="connsiteY11" fmla="*/ 330118 h 534110"/>
                <a:gd name="connsiteX12" fmla="*/ 567586 w 607145"/>
                <a:gd name="connsiteY12" fmla="*/ 330118 h 534110"/>
                <a:gd name="connsiteX13" fmla="*/ 578341 w 607145"/>
                <a:gd name="connsiteY13" fmla="*/ 340761 h 534110"/>
                <a:gd name="connsiteX14" fmla="*/ 578341 w 607145"/>
                <a:gd name="connsiteY14" fmla="*/ 354765 h 534110"/>
                <a:gd name="connsiteX15" fmla="*/ 567773 w 607145"/>
                <a:gd name="connsiteY15" fmla="*/ 365315 h 534110"/>
                <a:gd name="connsiteX16" fmla="*/ 582362 w 607145"/>
                <a:gd name="connsiteY16" fmla="*/ 400138 h 534110"/>
                <a:gd name="connsiteX17" fmla="*/ 597325 w 607145"/>
                <a:gd name="connsiteY17" fmla="*/ 400138 h 534110"/>
                <a:gd name="connsiteX18" fmla="*/ 607145 w 607145"/>
                <a:gd name="connsiteY18" fmla="*/ 410034 h 534110"/>
                <a:gd name="connsiteX19" fmla="*/ 607145 w 607145"/>
                <a:gd name="connsiteY19" fmla="*/ 425345 h 534110"/>
                <a:gd name="connsiteX20" fmla="*/ 597325 w 607145"/>
                <a:gd name="connsiteY20" fmla="*/ 435148 h 534110"/>
                <a:gd name="connsiteX21" fmla="*/ 582362 w 607145"/>
                <a:gd name="connsiteY21" fmla="*/ 435148 h 534110"/>
                <a:gd name="connsiteX22" fmla="*/ 567866 w 607145"/>
                <a:gd name="connsiteY22" fmla="*/ 470252 h 534110"/>
                <a:gd name="connsiteX23" fmla="*/ 578341 w 607145"/>
                <a:gd name="connsiteY23" fmla="*/ 480708 h 534110"/>
                <a:gd name="connsiteX24" fmla="*/ 578341 w 607145"/>
                <a:gd name="connsiteY24" fmla="*/ 494619 h 534110"/>
                <a:gd name="connsiteX25" fmla="*/ 567586 w 607145"/>
                <a:gd name="connsiteY25" fmla="*/ 505355 h 534110"/>
                <a:gd name="connsiteX26" fmla="*/ 553651 w 607145"/>
                <a:gd name="connsiteY26" fmla="*/ 505355 h 534110"/>
                <a:gd name="connsiteX27" fmla="*/ 543270 w 607145"/>
                <a:gd name="connsiteY27" fmla="*/ 494992 h 534110"/>
                <a:gd name="connsiteX28" fmla="*/ 508013 w 607145"/>
                <a:gd name="connsiteY28" fmla="*/ 509743 h 534110"/>
                <a:gd name="connsiteX29" fmla="*/ 508013 w 607145"/>
                <a:gd name="connsiteY29" fmla="*/ 524307 h 534110"/>
                <a:gd name="connsiteX30" fmla="*/ 498193 w 607145"/>
                <a:gd name="connsiteY30" fmla="*/ 534110 h 534110"/>
                <a:gd name="connsiteX31" fmla="*/ 482949 w 607145"/>
                <a:gd name="connsiteY31" fmla="*/ 534110 h 534110"/>
                <a:gd name="connsiteX32" fmla="*/ 473129 w 607145"/>
                <a:gd name="connsiteY32" fmla="*/ 524307 h 534110"/>
                <a:gd name="connsiteX33" fmla="*/ 473129 w 607145"/>
                <a:gd name="connsiteY33" fmla="*/ 509837 h 534110"/>
                <a:gd name="connsiteX34" fmla="*/ 437685 w 607145"/>
                <a:gd name="connsiteY34" fmla="*/ 495272 h 534110"/>
                <a:gd name="connsiteX35" fmla="*/ 427491 w 607145"/>
                <a:gd name="connsiteY35" fmla="*/ 505449 h 534110"/>
                <a:gd name="connsiteX36" fmla="*/ 413463 w 607145"/>
                <a:gd name="connsiteY36" fmla="*/ 505449 h 534110"/>
                <a:gd name="connsiteX37" fmla="*/ 402801 w 607145"/>
                <a:gd name="connsiteY37" fmla="*/ 494806 h 534110"/>
                <a:gd name="connsiteX38" fmla="*/ 402801 w 607145"/>
                <a:gd name="connsiteY38" fmla="*/ 480801 h 534110"/>
                <a:gd name="connsiteX39" fmla="*/ 412995 w 607145"/>
                <a:gd name="connsiteY39" fmla="*/ 470625 h 534110"/>
                <a:gd name="connsiteX40" fmla="*/ 398312 w 607145"/>
                <a:gd name="connsiteY40" fmla="*/ 435242 h 534110"/>
                <a:gd name="connsiteX41" fmla="*/ 383817 w 607145"/>
                <a:gd name="connsiteY41" fmla="*/ 435242 h 534110"/>
                <a:gd name="connsiteX42" fmla="*/ 373997 w 607145"/>
                <a:gd name="connsiteY42" fmla="*/ 425439 h 534110"/>
                <a:gd name="connsiteX43" fmla="*/ 373997 w 607145"/>
                <a:gd name="connsiteY43" fmla="*/ 410221 h 534110"/>
                <a:gd name="connsiteX44" fmla="*/ 383817 w 607145"/>
                <a:gd name="connsiteY44" fmla="*/ 400418 h 534110"/>
                <a:gd name="connsiteX45" fmla="*/ 398406 w 607145"/>
                <a:gd name="connsiteY45" fmla="*/ 400418 h 534110"/>
                <a:gd name="connsiteX46" fmla="*/ 413089 w 607145"/>
                <a:gd name="connsiteY46" fmla="*/ 365221 h 534110"/>
                <a:gd name="connsiteX47" fmla="*/ 402801 w 607145"/>
                <a:gd name="connsiteY47" fmla="*/ 354858 h 534110"/>
                <a:gd name="connsiteX48" fmla="*/ 402801 w 607145"/>
                <a:gd name="connsiteY48" fmla="*/ 340948 h 534110"/>
                <a:gd name="connsiteX49" fmla="*/ 413463 w 607145"/>
                <a:gd name="connsiteY49" fmla="*/ 330211 h 534110"/>
                <a:gd name="connsiteX50" fmla="*/ 427491 w 607145"/>
                <a:gd name="connsiteY50" fmla="*/ 330211 h 534110"/>
                <a:gd name="connsiteX51" fmla="*/ 437965 w 607145"/>
                <a:gd name="connsiteY51" fmla="*/ 340668 h 534110"/>
                <a:gd name="connsiteX52" fmla="*/ 473129 w 607145"/>
                <a:gd name="connsiteY52" fmla="*/ 326197 h 534110"/>
                <a:gd name="connsiteX53" fmla="*/ 473129 w 607145"/>
                <a:gd name="connsiteY53" fmla="*/ 311259 h 534110"/>
                <a:gd name="connsiteX54" fmla="*/ 482949 w 607145"/>
                <a:gd name="connsiteY54" fmla="*/ 301456 h 534110"/>
                <a:gd name="connsiteX55" fmla="*/ 234526 w 607145"/>
                <a:gd name="connsiteY55" fmla="*/ 0 h 534110"/>
                <a:gd name="connsiteX56" fmla="*/ 245373 w 607145"/>
                <a:gd name="connsiteY56" fmla="*/ 0 h 534110"/>
                <a:gd name="connsiteX57" fmla="*/ 256221 w 607145"/>
                <a:gd name="connsiteY57" fmla="*/ 0 h 534110"/>
                <a:gd name="connsiteX58" fmla="*/ 347114 w 607145"/>
                <a:gd name="connsiteY58" fmla="*/ 90763 h 534110"/>
                <a:gd name="connsiteX59" fmla="*/ 347114 w 607145"/>
                <a:gd name="connsiteY59" fmla="*/ 191517 h 534110"/>
                <a:gd name="connsiteX60" fmla="*/ 326822 w 607145"/>
                <a:gd name="connsiteY60" fmla="*/ 229335 h 534110"/>
                <a:gd name="connsiteX61" fmla="*/ 326822 w 607145"/>
                <a:gd name="connsiteY61" fmla="*/ 326448 h 534110"/>
                <a:gd name="connsiteX62" fmla="*/ 329253 w 607145"/>
                <a:gd name="connsiteY62" fmla="*/ 330463 h 534110"/>
                <a:gd name="connsiteX63" fmla="*/ 362823 w 607145"/>
                <a:gd name="connsiteY63" fmla="*/ 348111 h 534110"/>
                <a:gd name="connsiteX64" fmla="*/ 345150 w 607145"/>
                <a:gd name="connsiteY64" fmla="*/ 417678 h 534110"/>
                <a:gd name="connsiteX65" fmla="*/ 387604 w 607145"/>
                <a:gd name="connsiteY65" fmla="*/ 520393 h 534110"/>
                <a:gd name="connsiteX66" fmla="*/ 397142 w 607145"/>
                <a:gd name="connsiteY66" fmla="*/ 529170 h 534110"/>
                <a:gd name="connsiteX67" fmla="*/ 245280 w 607145"/>
                <a:gd name="connsiteY67" fmla="*/ 529170 h 534110"/>
                <a:gd name="connsiteX68" fmla="*/ 0 w 607145"/>
                <a:gd name="connsiteY68" fmla="*/ 529170 h 534110"/>
                <a:gd name="connsiteX69" fmla="*/ 0 w 607145"/>
                <a:gd name="connsiteY69" fmla="*/ 460164 h 534110"/>
                <a:gd name="connsiteX70" fmla="*/ 17861 w 607145"/>
                <a:gd name="connsiteY70" fmla="*/ 422440 h 534110"/>
                <a:gd name="connsiteX71" fmla="*/ 161494 w 607145"/>
                <a:gd name="connsiteY71" fmla="*/ 330463 h 534110"/>
                <a:gd name="connsiteX72" fmla="*/ 163925 w 607145"/>
                <a:gd name="connsiteY72" fmla="*/ 326448 h 534110"/>
                <a:gd name="connsiteX73" fmla="*/ 163925 w 607145"/>
                <a:gd name="connsiteY73" fmla="*/ 229335 h 534110"/>
                <a:gd name="connsiteX74" fmla="*/ 143633 w 607145"/>
                <a:gd name="connsiteY74" fmla="*/ 191517 h 534110"/>
                <a:gd name="connsiteX75" fmla="*/ 143633 w 607145"/>
                <a:gd name="connsiteY75" fmla="*/ 90763 h 534110"/>
                <a:gd name="connsiteX76" fmla="*/ 234526 w 607145"/>
                <a:gd name="connsiteY76" fmla="*/ 0 h 53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145" h="534110">
                  <a:moveTo>
                    <a:pt x="490618" y="367159"/>
                  </a:moveTo>
                  <a:cubicBezTo>
                    <a:pt x="477665" y="367182"/>
                    <a:pt x="464712" y="372130"/>
                    <a:pt x="454799" y="382026"/>
                  </a:cubicBezTo>
                  <a:cubicBezTo>
                    <a:pt x="435066" y="401819"/>
                    <a:pt x="435066" y="433748"/>
                    <a:pt x="454893" y="453540"/>
                  </a:cubicBezTo>
                  <a:cubicBezTo>
                    <a:pt x="474719" y="473239"/>
                    <a:pt x="506797" y="473239"/>
                    <a:pt x="526623" y="453447"/>
                  </a:cubicBezTo>
                  <a:cubicBezTo>
                    <a:pt x="546450" y="433655"/>
                    <a:pt x="546450" y="401539"/>
                    <a:pt x="526436" y="381840"/>
                  </a:cubicBezTo>
                  <a:cubicBezTo>
                    <a:pt x="516523" y="372037"/>
                    <a:pt x="503571" y="367135"/>
                    <a:pt x="490618" y="367159"/>
                  </a:cubicBezTo>
                  <a:close/>
                  <a:moveTo>
                    <a:pt x="482949" y="301456"/>
                  </a:moveTo>
                  <a:lnTo>
                    <a:pt x="498193" y="301456"/>
                  </a:lnTo>
                  <a:cubicBezTo>
                    <a:pt x="503617" y="301456"/>
                    <a:pt x="508013" y="305844"/>
                    <a:pt x="508013" y="311259"/>
                  </a:cubicBezTo>
                  <a:lnTo>
                    <a:pt x="508013" y="326197"/>
                  </a:lnTo>
                  <a:cubicBezTo>
                    <a:pt x="520357" y="328624"/>
                    <a:pt x="532328" y="333292"/>
                    <a:pt x="543083" y="340668"/>
                  </a:cubicBezTo>
                  <a:lnTo>
                    <a:pt x="553651" y="330118"/>
                  </a:lnTo>
                  <a:cubicBezTo>
                    <a:pt x="557485" y="326197"/>
                    <a:pt x="563751" y="326197"/>
                    <a:pt x="567586" y="330118"/>
                  </a:cubicBezTo>
                  <a:lnTo>
                    <a:pt x="578341" y="340761"/>
                  </a:lnTo>
                  <a:cubicBezTo>
                    <a:pt x="582175" y="344682"/>
                    <a:pt x="582175" y="350844"/>
                    <a:pt x="578341" y="354765"/>
                  </a:cubicBezTo>
                  <a:lnTo>
                    <a:pt x="567773" y="365315"/>
                  </a:lnTo>
                  <a:cubicBezTo>
                    <a:pt x="575067" y="376051"/>
                    <a:pt x="579930" y="387815"/>
                    <a:pt x="582362" y="400138"/>
                  </a:cubicBezTo>
                  <a:lnTo>
                    <a:pt x="597325" y="400138"/>
                  </a:lnTo>
                  <a:cubicBezTo>
                    <a:pt x="602750" y="400138"/>
                    <a:pt x="607145" y="404526"/>
                    <a:pt x="607145" y="410034"/>
                  </a:cubicBezTo>
                  <a:lnTo>
                    <a:pt x="607145" y="425345"/>
                  </a:lnTo>
                  <a:cubicBezTo>
                    <a:pt x="607145" y="430760"/>
                    <a:pt x="602750" y="435148"/>
                    <a:pt x="597325" y="435148"/>
                  </a:cubicBezTo>
                  <a:lnTo>
                    <a:pt x="582362" y="435148"/>
                  </a:lnTo>
                  <a:cubicBezTo>
                    <a:pt x="579930" y="447472"/>
                    <a:pt x="575254" y="459422"/>
                    <a:pt x="567866" y="470252"/>
                  </a:cubicBezTo>
                  <a:lnTo>
                    <a:pt x="578341" y="480708"/>
                  </a:lnTo>
                  <a:cubicBezTo>
                    <a:pt x="582175" y="484536"/>
                    <a:pt x="582175" y="490791"/>
                    <a:pt x="578341" y="494619"/>
                  </a:cubicBezTo>
                  <a:lnTo>
                    <a:pt x="567586" y="505355"/>
                  </a:lnTo>
                  <a:cubicBezTo>
                    <a:pt x="563751" y="509183"/>
                    <a:pt x="557485" y="509183"/>
                    <a:pt x="553651" y="505355"/>
                  </a:cubicBezTo>
                  <a:lnTo>
                    <a:pt x="543270" y="494992"/>
                  </a:lnTo>
                  <a:cubicBezTo>
                    <a:pt x="532422" y="502368"/>
                    <a:pt x="520451" y="507316"/>
                    <a:pt x="508013" y="509743"/>
                  </a:cubicBezTo>
                  <a:lnTo>
                    <a:pt x="508013" y="524307"/>
                  </a:lnTo>
                  <a:cubicBezTo>
                    <a:pt x="508013" y="529722"/>
                    <a:pt x="503617" y="534110"/>
                    <a:pt x="498193" y="534110"/>
                  </a:cubicBezTo>
                  <a:lnTo>
                    <a:pt x="482949" y="534110"/>
                  </a:lnTo>
                  <a:cubicBezTo>
                    <a:pt x="477431" y="534110"/>
                    <a:pt x="473129" y="529722"/>
                    <a:pt x="473129" y="524307"/>
                  </a:cubicBezTo>
                  <a:lnTo>
                    <a:pt x="473129" y="509837"/>
                  </a:lnTo>
                  <a:cubicBezTo>
                    <a:pt x="460598" y="507503"/>
                    <a:pt x="448533" y="502648"/>
                    <a:pt x="437685" y="495272"/>
                  </a:cubicBezTo>
                  <a:lnTo>
                    <a:pt x="427491" y="505449"/>
                  </a:lnTo>
                  <a:cubicBezTo>
                    <a:pt x="423563" y="509370"/>
                    <a:pt x="417391" y="509370"/>
                    <a:pt x="413463" y="505449"/>
                  </a:cubicBezTo>
                  <a:lnTo>
                    <a:pt x="402801" y="494806"/>
                  </a:lnTo>
                  <a:cubicBezTo>
                    <a:pt x="398874" y="490884"/>
                    <a:pt x="398874" y="484723"/>
                    <a:pt x="402801" y="480801"/>
                  </a:cubicBezTo>
                  <a:lnTo>
                    <a:pt x="412995" y="470625"/>
                  </a:lnTo>
                  <a:cubicBezTo>
                    <a:pt x="405514" y="459795"/>
                    <a:pt x="400651" y="447752"/>
                    <a:pt x="398312" y="435242"/>
                  </a:cubicBezTo>
                  <a:lnTo>
                    <a:pt x="383817" y="435242"/>
                  </a:lnTo>
                  <a:cubicBezTo>
                    <a:pt x="378299" y="435242"/>
                    <a:pt x="373997" y="430947"/>
                    <a:pt x="373997" y="425439"/>
                  </a:cubicBezTo>
                  <a:lnTo>
                    <a:pt x="373997" y="410221"/>
                  </a:lnTo>
                  <a:cubicBezTo>
                    <a:pt x="373997" y="404806"/>
                    <a:pt x="378299" y="400418"/>
                    <a:pt x="383817" y="400418"/>
                  </a:cubicBezTo>
                  <a:lnTo>
                    <a:pt x="398406" y="400418"/>
                  </a:lnTo>
                  <a:cubicBezTo>
                    <a:pt x="400744" y="388001"/>
                    <a:pt x="405607" y="376051"/>
                    <a:pt x="413089" y="365221"/>
                  </a:cubicBezTo>
                  <a:lnTo>
                    <a:pt x="402801" y="354858"/>
                  </a:lnTo>
                  <a:cubicBezTo>
                    <a:pt x="398874" y="351031"/>
                    <a:pt x="398874" y="344775"/>
                    <a:pt x="402801" y="340948"/>
                  </a:cubicBezTo>
                  <a:lnTo>
                    <a:pt x="413463" y="330211"/>
                  </a:lnTo>
                  <a:cubicBezTo>
                    <a:pt x="417391" y="326383"/>
                    <a:pt x="423563" y="326383"/>
                    <a:pt x="427491" y="330211"/>
                  </a:cubicBezTo>
                  <a:lnTo>
                    <a:pt x="437965" y="340668"/>
                  </a:lnTo>
                  <a:cubicBezTo>
                    <a:pt x="448814" y="333292"/>
                    <a:pt x="460785" y="328624"/>
                    <a:pt x="473129" y="326197"/>
                  </a:cubicBezTo>
                  <a:lnTo>
                    <a:pt x="473129" y="311259"/>
                  </a:lnTo>
                  <a:cubicBezTo>
                    <a:pt x="473129" y="305844"/>
                    <a:pt x="477431" y="301456"/>
                    <a:pt x="482949" y="301456"/>
                  </a:cubicBezTo>
                  <a:close/>
                  <a:moveTo>
                    <a:pt x="234526" y="0"/>
                  </a:moveTo>
                  <a:lnTo>
                    <a:pt x="245373" y="0"/>
                  </a:lnTo>
                  <a:lnTo>
                    <a:pt x="256221" y="0"/>
                  </a:lnTo>
                  <a:cubicBezTo>
                    <a:pt x="306436" y="0"/>
                    <a:pt x="347114" y="40619"/>
                    <a:pt x="347114" y="90763"/>
                  </a:cubicBezTo>
                  <a:lnTo>
                    <a:pt x="347114" y="191517"/>
                  </a:lnTo>
                  <a:cubicBezTo>
                    <a:pt x="347114" y="207298"/>
                    <a:pt x="338978" y="221211"/>
                    <a:pt x="326822" y="229335"/>
                  </a:cubicBezTo>
                  <a:lnTo>
                    <a:pt x="326822" y="326448"/>
                  </a:lnTo>
                  <a:cubicBezTo>
                    <a:pt x="326822" y="328035"/>
                    <a:pt x="327757" y="329716"/>
                    <a:pt x="329253" y="330463"/>
                  </a:cubicBezTo>
                  <a:cubicBezTo>
                    <a:pt x="334302" y="332797"/>
                    <a:pt x="346365" y="338867"/>
                    <a:pt x="362823" y="348111"/>
                  </a:cubicBezTo>
                  <a:cubicBezTo>
                    <a:pt x="351228" y="369308"/>
                    <a:pt x="345150" y="393026"/>
                    <a:pt x="345150" y="417678"/>
                  </a:cubicBezTo>
                  <a:cubicBezTo>
                    <a:pt x="345150" y="456429"/>
                    <a:pt x="360205" y="493033"/>
                    <a:pt x="387604" y="520393"/>
                  </a:cubicBezTo>
                  <a:cubicBezTo>
                    <a:pt x="390596" y="523568"/>
                    <a:pt x="393869" y="526369"/>
                    <a:pt x="397142" y="529170"/>
                  </a:cubicBezTo>
                  <a:lnTo>
                    <a:pt x="245280" y="529170"/>
                  </a:lnTo>
                  <a:lnTo>
                    <a:pt x="0" y="529170"/>
                  </a:lnTo>
                  <a:lnTo>
                    <a:pt x="0" y="460164"/>
                  </a:lnTo>
                  <a:cubicBezTo>
                    <a:pt x="0" y="445597"/>
                    <a:pt x="6452" y="431684"/>
                    <a:pt x="17861" y="422440"/>
                  </a:cubicBezTo>
                  <a:cubicBezTo>
                    <a:pt x="80420" y="371176"/>
                    <a:pt x="147748" y="337186"/>
                    <a:pt x="161494" y="330463"/>
                  </a:cubicBezTo>
                  <a:cubicBezTo>
                    <a:pt x="162990" y="329716"/>
                    <a:pt x="163925" y="328222"/>
                    <a:pt x="163925" y="326448"/>
                  </a:cubicBezTo>
                  <a:lnTo>
                    <a:pt x="163925" y="229335"/>
                  </a:lnTo>
                  <a:cubicBezTo>
                    <a:pt x="151769" y="221118"/>
                    <a:pt x="143633" y="207298"/>
                    <a:pt x="143633" y="191517"/>
                  </a:cubicBezTo>
                  <a:lnTo>
                    <a:pt x="143633" y="90763"/>
                  </a:lnTo>
                  <a:cubicBezTo>
                    <a:pt x="143633" y="40619"/>
                    <a:pt x="184311" y="0"/>
                    <a:pt x="234526" y="0"/>
                  </a:cubicBezTo>
                  <a:close/>
                </a:path>
              </a:pathLst>
            </a:custGeom>
            <a:solidFill>
              <a:schemeClr val="bg1"/>
            </a:solidFill>
            <a:ln>
              <a:noFill/>
            </a:ln>
          </p:spPr>
          <p:txBody>
            <a:bodyPr/>
            <a:lstStyle/>
            <a:p>
              <a:endParaRPr lang="zh-CN" altLang="en-US">
                <a:cs typeface="+mn-ea"/>
                <a:sym typeface="+mn-lt"/>
              </a:endParaRPr>
            </a:p>
          </p:txBody>
        </p:sp>
        <p:sp>
          <p:nvSpPr>
            <p:cNvPr id="27" name="cleaner_185526">
              <a:extLst>
                <a:ext uri="{FF2B5EF4-FFF2-40B4-BE49-F238E27FC236}">
                  <a16:creationId xmlns:a16="http://schemas.microsoft.com/office/drawing/2014/main" id="{10CB7B9C-5516-443E-9577-FAE66F4CF801}"/>
                </a:ext>
              </a:extLst>
            </p:cNvPr>
            <p:cNvSpPr>
              <a:spLocks noChangeAspect="1"/>
            </p:cNvSpPr>
            <p:nvPr/>
          </p:nvSpPr>
          <p:spPr bwMode="auto">
            <a:xfrm>
              <a:off x="4954320" y="4220649"/>
              <a:ext cx="568751" cy="609685"/>
            </a:xfrm>
            <a:custGeom>
              <a:avLst/>
              <a:gdLst>
                <a:gd name="connsiteX0" fmla="*/ 422506 w 565987"/>
                <a:gd name="connsiteY0" fmla="*/ 386526 h 606722"/>
                <a:gd name="connsiteX1" fmla="*/ 461126 w 565987"/>
                <a:gd name="connsiteY1" fmla="*/ 402518 h 606722"/>
                <a:gd name="connsiteX2" fmla="*/ 383885 w 565987"/>
                <a:gd name="connsiteY2" fmla="*/ 479634 h 606722"/>
                <a:gd name="connsiteX3" fmla="*/ 383885 w 565987"/>
                <a:gd name="connsiteY3" fmla="*/ 402518 h 606722"/>
                <a:gd name="connsiteX4" fmla="*/ 422506 w 565987"/>
                <a:gd name="connsiteY4" fmla="*/ 386526 h 606722"/>
                <a:gd name="connsiteX5" fmla="*/ 421388 w 565987"/>
                <a:gd name="connsiteY5" fmla="*/ 366735 h 606722"/>
                <a:gd name="connsiteX6" fmla="*/ 369553 w 565987"/>
                <a:gd name="connsiteY6" fmla="*/ 388197 h 606722"/>
                <a:gd name="connsiteX7" fmla="*/ 369553 w 565987"/>
                <a:gd name="connsiteY7" fmla="*/ 491642 h 606722"/>
                <a:gd name="connsiteX8" fmla="*/ 473155 w 565987"/>
                <a:gd name="connsiteY8" fmla="*/ 491642 h 606722"/>
                <a:gd name="connsiteX9" fmla="*/ 473155 w 565987"/>
                <a:gd name="connsiteY9" fmla="*/ 388197 h 606722"/>
                <a:gd name="connsiteX10" fmla="*/ 421388 w 565987"/>
                <a:gd name="connsiteY10" fmla="*/ 366735 h 606722"/>
                <a:gd name="connsiteX11" fmla="*/ 276810 w 565987"/>
                <a:gd name="connsiteY11" fmla="*/ 336386 h 606722"/>
                <a:gd name="connsiteX12" fmla="*/ 565987 w 565987"/>
                <a:gd name="connsiteY12" fmla="*/ 336386 h 606722"/>
                <a:gd name="connsiteX13" fmla="*/ 565987 w 565987"/>
                <a:gd name="connsiteY13" fmla="*/ 545320 h 606722"/>
                <a:gd name="connsiteX14" fmla="*/ 548097 w 565987"/>
                <a:gd name="connsiteY14" fmla="*/ 563183 h 606722"/>
                <a:gd name="connsiteX15" fmla="*/ 294700 w 565987"/>
                <a:gd name="connsiteY15" fmla="*/ 563183 h 606722"/>
                <a:gd name="connsiteX16" fmla="*/ 276810 w 565987"/>
                <a:gd name="connsiteY16" fmla="*/ 545320 h 606722"/>
                <a:gd name="connsiteX17" fmla="*/ 483836 w 565987"/>
                <a:gd name="connsiteY17" fmla="*/ 277088 h 606722"/>
                <a:gd name="connsiteX18" fmla="*/ 471998 w 565987"/>
                <a:gd name="connsiteY18" fmla="*/ 288905 h 606722"/>
                <a:gd name="connsiteX19" fmla="*/ 483836 w 565987"/>
                <a:gd name="connsiteY19" fmla="*/ 300811 h 606722"/>
                <a:gd name="connsiteX20" fmla="*/ 495762 w 565987"/>
                <a:gd name="connsiteY20" fmla="*/ 288905 h 606722"/>
                <a:gd name="connsiteX21" fmla="*/ 483836 w 565987"/>
                <a:gd name="connsiteY21" fmla="*/ 277088 h 606722"/>
                <a:gd name="connsiteX22" fmla="*/ 528783 w 565987"/>
                <a:gd name="connsiteY22" fmla="*/ 274422 h 606722"/>
                <a:gd name="connsiteX23" fmla="*/ 514275 w 565987"/>
                <a:gd name="connsiteY23" fmla="*/ 288905 h 606722"/>
                <a:gd name="connsiteX24" fmla="*/ 528783 w 565987"/>
                <a:gd name="connsiteY24" fmla="*/ 303388 h 606722"/>
                <a:gd name="connsiteX25" fmla="*/ 543291 w 565987"/>
                <a:gd name="connsiteY25" fmla="*/ 288905 h 606722"/>
                <a:gd name="connsiteX26" fmla="*/ 528783 w 565987"/>
                <a:gd name="connsiteY26" fmla="*/ 274422 h 606722"/>
                <a:gd name="connsiteX27" fmla="*/ 294700 w 565987"/>
                <a:gd name="connsiteY27" fmla="*/ 255941 h 606722"/>
                <a:gd name="connsiteX28" fmla="*/ 548097 w 565987"/>
                <a:gd name="connsiteY28" fmla="*/ 255941 h 606722"/>
                <a:gd name="connsiteX29" fmla="*/ 565987 w 565987"/>
                <a:gd name="connsiteY29" fmla="*/ 273800 h 606722"/>
                <a:gd name="connsiteX30" fmla="*/ 565987 w 565987"/>
                <a:gd name="connsiteY30" fmla="*/ 316627 h 606722"/>
                <a:gd name="connsiteX31" fmla="*/ 276810 w 565987"/>
                <a:gd name="connsiteY31" fmla="*/ 316627 h 606722"/>
                <a:gd name="connsiteX32" fmla="*/ 276810 w 565987"/>
                <a:gd name="connsiteY32" fmla="*/ 273800 h 606722"/>
                <a:gd name="connsiteX33" fmla="*/ 294700 w 565987"/>
                <a:gd name="connsiteY33" fmla="*/ 255941 h 606722"/>
                <a:gd name="connsiteX34" fmla="*/ 347365 w 565987"/>
                <a:gd name="connsiteY34" fmla="*/ 122855 h 606722"/>
                <a:gd name="connsiteX35" fmla="*/ 511257 w 565987"/>
                <a:gd name="connsiteY35" fmla="*/ 122855 h 606722"/>
                <a:gd name="connsiteX36" fmla="*/ 524522 w 565987"/>
                <a:gd name="connsiteY36" fmla="*/ 137696 h 606722"/>
                <a:gd name="connsiteX37" fmla="*/ 514462 w 565987"/>
                <a:gd name="connsiteY37" fmla="*/ 224434 h 606722"/>
                <a:gd name="connsiteX38" fmla="*/ 501109 w 565987"/>
                <a:gd name="connsiteY38" fmla="*/ 236254 h 606722"/>
                <a:gd name="connsiteX39" fmla="*/ 357425 w 565987"/>
                <a:gd name="connsiteY39" fmla="*/ 236254 h 606722"/>
                <a:gd name="connsiteX40" fmla="*/ 344160 w 565987"/>
                <a:gd name="connsiteY40" fmla="*/ 224434 h 606722"/>
                <a:gd name="connsiteX41" fmla="*/ 334011 w 565987"/>
                <a:gd name="connsiteY41" fmla="*/ 137696 h 606722"/>
                <a:gd name="connsiteX42" fmla="*/ 347365 w 565987"/>
                <a:gd name="connsiteY42" fmla="*/ 122855 h 606722"/>
                <a:gd name="connsiteX43" fmla="*/ 58033 w 565987"/>
                <a:gd name="connsiteY43" fmla="*/ 115798 h 606722"/>
                <a:gd name="connsiteX44" fmla="*/ 187541 w 565987"/>
                <a:gd name="connsiteY44" fmla="*/ 115798 h 606722"/>
                <a:gd name="connsiteX45" fmla="*/ 244684 w 565987"/>
                <a:gd name="connsiteY45" fmla="*/ 172498 h 606722"/>
                <a:gd name="connsiteX46" fmla="*/ 244773 w 565987"/>
                <a:gd name="connsiteY46" fmla="*/ 206091 h 606722"/>
                <a:gd name="connsiteX47" fmla="*/ 281356 w 565987"/>
                <a:gd name="connsiteY47" fmla="*/ 178630 h 606722"/>
                <a:gd name="connsiteX48" fmla="*/ 315090 w 565987"/>
                <a:gd name="connsiteY48" fmla="*/ 183429 h 606722"/>
                <a:gd name="connsiteX49" fmla="*/ 310373 w 565987"/>
                <a:gd name="connsiteY49" fmla="*/ 217111 h 606722"/>
                <a:gd name="connsiteX50" fmla="*/ 235427 w 565987"/>
                <a:gd name="connsiteY50" fmla="*/ 273455 h 606722"/>
                <a:gd name="connsiteX51" fmla="*/ 210238 w 565987"/>
                <a:gd name="connsiteY51" fmla="*/ 275766 h 606722"/>
                <a:gd name="connsiteX52" fmla="*/ 196798 w 565987"/>
                <a:gd name="connsiteY52" fmla="*/ 254259 h 606722"/>
                <a:gd name="connsiteX53" fmla="*/ 196353 w 565987"/>
                <a:gd name="connsiteY53" fmla="*/ 172764 h 606722"/>
                <a:gd name="connsiteX54" fmla="*/ 196353 w 565987"/>
                <a:gd name="connsiteY54" fmla="*/ 172231 h 606722"/>
                <a:gd name="connsiteX55" fmla="*/ 191368 w 565987"/>
                <a:gd name="connsiteY55" fmla="*/ 167165 h 606722"/>
                <a:gd name="connsiteX56" fmla="*/ 186295 w 565987"/>
                <a:gd name="connsiteY56" fmla="*/ 172231 h 606722"/>
                <a:gd name="connsiteX57" fmla="*/ 186829 w 565987"/>
                <a:gd name="connsiteY57" fmla="*/ 577750 h 606722"/>
                <a:gd name="connsiteX58" fmla="*/ 157812 w 565987"/>
                <a:gd name="connsiteY58" fmla="*/ 606722 h 606722"/>
                <a:gd name="connsiteX59" fmla="*/ 128884 w 565987"/>
                <a:gd name="connsiteY59" fmla="*/ 577750 h 606722"/>
                <a:gd name="connsiteX60" fmla="*/ 128884 w 565987"/>
                <a:gd name="connsiteY60" fmla="*/ 346685 h 606722"/>
                <a:gd name="connsiteX61" fmla="*/ 116423 w 565987"/>
                <a:gd name="connsiteY61" fmla="*/ 346685 h 606722"/>
                <a:gd name="connsiteX62" fmla="*/ 116423 w 565987"/>
                <a:gd name="connsiteY62" fmla="*/ 577750 h 606722"/>
                <a:gd name="connsiteX63" fmla="*/ 87406 w 565987"/>
                <a:gd name="connsiteY63" fmla="*/ 606722 h 606722"/>
                <a:gd name="connsiteX64" fmla="*/ 58478 w 565987"/>
                <a:gd name="connsiteY64" fmla="*/ 577750 h 606722"/>
                <a:gd name="connsiteX65" fmla="*/ 58478 w 565987"/>
                <a:gd name="connsiteY65" fmla="*/ 172764 h 606722"/>
                <a:gd name="connsiteX66" fmla="*/ 53850 w 565987"/>
                <a:gd name="connsiteY66" fmla="*/ 168143 h 606722"/>
                <a:gd name="connsiteX67" fmla="*/ 49133 w 565987"/>
                <a:gd name="connsiteY67" fmla="*/ 172764 h 606722"/>
                <a:gd name="connsiteX68" fmla="*/ 48243 w 565987"/>
                <a:gd name="connsiteY68" fmla="*/ 349796 h 606722"/>
                <a:gd name="connsiteX69" fmla="*/ 24121 w 565987"/>
                <a:gd name="connsiteY69" fmla="*/ 373702 h 606722"/>
                <a:gd name="connsiteX70" fmla="*/ 24032 w 565987"/>
                <a:gd name="connsiteY70" fmla="*/ 373702 h 606722"/>
                <a:gd name="connsiteX71" fmla="*/ 0 w 565987"/>
                <a:gd name="connsiteY71" fmla="*/ 349529 h 606722"/>
                <a:gd name="connsiteX72" fmla="*/ 890 w 565987"/>
                <a:gd name="connsiteY72" fmla="*/ 172498 h 606722"/>
                <a:gd name="connsiteX73" fmla="*/ 58033 w 565987"/>
                <a:gd name="connsiteY73" fmla="*/ 115798 h 606722"/>
                <a:gd name="connsiteX74" fmla="*/ 447444 w 565987"/>
                <a:gd name="connsiteY74" fmla="*/ 48549 h 606722"/>
                <a:gd name="connsiteX75" fmla="*/ 473523 w 565987"/>
                <a:gd name="connsiteY75" fmla="*/ 75378 h 606722"/>
                <a:gd name="connsiteX76" fmla="*/ 472366 w 565987"/>
                <a:gd name="connsiteY76" fmla="*/ 83285 h 606722"/>
                <a:gd name="connsiteX77" fmla="*/ 495775 w 565987"/>
                <a:gd name="connsiteY77" fmla="*/ 105495 h 606722"/>
                <a:gd name="connsiteX78" fmla="*/ 356835 w 565987"/>
                <a:gd name="connsiteY78" fmla="*/ 105495 h 606722"/>
                <a:gd name="connsiteX79" fmla="*/ 408192 w 565987"/>
                <a:gd name="connsiteY79" fmla="*/ 60009 h 606722"/>
                <a:gd name="connsiteX80" fmla="*/ 424748 w 565987"/>
                <a:gd name="connsiteY80" fmla="*/ 62230 h 606722"/>
                <a:gd name="connsiteX81" fmla="*/ 447444 w 565987"/>
                <a:gd name="connsiteY81" fmla="*/ 48549 h 606722"/>
                <a:gd name="connsiteX82" fmla="*/ 122942 w 565987"/>
                <a:gd name="connsiteY82" fmla="*/ 0 h 606722"/>
                <a:gd name="connsiteX83" fmla="*/ 172938 w 565987"/>
                <a:gd name="connsiteY83" fmla="*/ 49961 h 606722"/>
                <a:gd name="connsiteX84" fmla="*/ 122942 w 565987"/>
                <a:gd name="connsiteY84" fmla="*/ 99922 h 606722"/>
                <a:gd name="connsiteX85" fmla="*/ 72946 w 565987"/>
                <a:gd name="connsiteY85" fmla="*/ 49961 h 606722"/>
                <a:gd name="connsiteX86" fmla="*/ 122942 w 565987"/>
                <a:gd name="connsiteY8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65987" h="606722">
                  <a:moveTo>
                    <a:pt x="422506" y="386526"/>
                  </a:moveTo>
                  <a:cubicBezTo>
                    <a:pt x="436477" y="386526"/>
                    <a:pt x="450448" y="391857"/>
                    <a:pt x="461126" y="402518"/>
                  </a:cubicBezTo>
                  <a:lnTo>
                    <a:pt x="383885" y="479634"/>
                  </a:lnTo>
                  <a:cubicBezTo>
                    <a:pt x="362617" y="458311"/>
                    <a:pt x="362617" y="423751"/>
                    <a:pt x="383885" y="402518"/>
                  </a:cubicBezTo>
                  <a:cubicBezTo>
                    <a:pt x="394564" y="391857"/>
                    <a:pt x="408535" y="386526"/>
                    <a:pt x="422506" y="386526"/>
                  </a:cubicBezTo>
                  <a:close/>
                  <a:moveTo>
                    <a:pt x="421388" y="366735"/>
                  </a:moveTo>
                  <a:cubicBezTo>
                    <a:pt x="402641" y="366735"/>
                    <a:pt x="383883" y="373889"/>
                    <a:pt x="369553" y="388197"/>
                  </a:cubicBezTo>
                  <a:cubicBezTo>
                    <a:pt x="340982" y="416725"/>
                    <a:pt x="340982" y="463115"/>
                    <a:pt x="369553" y="491642"/>
                  </a:cubicBezTo>
                  <a:cubicBezTo>
                    <a:pt x="398213" y="520259"/>
                    <a:pt x="444584" y="520259"/>
                    <a:pt x="473155" y="491642"/>
                  </a:cubicBezTo>
                  <a:cubicBezTo>
                    <a:pt x="501726" y="463115"/>
                    <a:pt x="501726" y="416725"/>
                    <a:pt x="473155" y="388197"/>
                  </a:cubicBezTo>
                  <a:cubicBezTo>
                    <a:pt x="458870" y="373889"/>
                    <a:pt x="440134" y="366735"/>
                    <a:pt x="421388" y="366735"/>
                  </a:cubicBezTo>
                  <a:close/>
                  <a:moveTo>
                    <a:pt x="276810" y="336386"/>
                  </a:moveTo>
                  <a:lnTo>
                    <a:pt x="565987" y="336386"/>
                  </a:lnTo>
                  <a:lnTo>
                    <a:pt x="565987" y="545320"/>
                  </a:lnTo>
                  <a:cubicBezTo>
                    <a:pt x="565987" y="555185"/>
                    <a:pt x="557977" y="563183"/>
                    <a:pt x="548097" y="563183"/>
                  </a:cubicBezTo>
                  <a:lnTo>
                    <a:pt x="294700" y="563183"/>
                  </a:lnTo>
                  <a:cubicBezTo>
                    <a:pt x="284820" y="563183"/>
                    <a:pt x="276810" y="555185"/>
                    <a:pt x="276810" y="545320"/>
                  </a:cubicBezTo>
                  <a:close/>
                  <a:moveTo>
                    <a:pt x="483836" y="277088"/>
                  </a:moveTo>
                  <a:cubicBezTo>
                    <a:pt x="477338" y="277088"/>
                    <a:pt x="471998" y="282330"/>
                    <a:pt x="471998" y="288905"/>
                  </a:cubicBezTo>
                  <a:cubicBezTo>
                    <a:pt x="471998" y="295480"/>
                    <a:pt x="477338" y="300811"/>
                    <a:pt x="483836" y="300811"/>
                  </a:cubicBezTo>
                  <a:cubicBezTo>
                    <a:pt x="490422" y="300811"/>
                    <a:pt x="495762" y="295480"/>
                    <a:pt x="495762" y="288905"/>
                  </a:cubicBezTo>
                  <a:cubicBezTo>
                    <a:pt x="495762" y="282330"/>
                    <a:pt x="490422" y="277088"/>
                    <a:pt x="483836" y="277088"/>
                  </a:cubicBezTo>
                  <a:close/>
                  <a:moveTo>
                    <a:pt x="528783" y="274422"/>
                  </a:moveTo>
                  <a:cubicBezTo>
                    <a:pt x="520773" y="274422"/>
                    <a:pt x="514275" y="280908"/>
                    <a:pt x="514275" y="288905"/>
                  </a:cubicBezTo>
                  <a:cubicBezTo>
                    <a:pt x="514275" y="296902"/>
                    <a:pt x="520773" y="303388"/>
                    <a:pt x="528783" y="303388"/>
                  </a:cubicBezTo>
                  <a:cubicBezTo>
                    <a:pt x="536794" y="303388"/>
                    <a:pt x="543291" y="296902"/>
                    <a:pt x="543291" y="288905"/>
                  </a:cubicBezTo>
                  <a:cubicBezTo>
                    <a:pt x="543291" y="280908"/>
                    <a:pt x="536794" y="274422"/>
                    <a:pt x="528783" y="274422"/>
                  </a:cubicBezTo>
                  <a:close/>
                  <a:moveTo>
                    <a:pt x="294700" y="255941"/>
                  </a:moveTo>
                  <a:lnTo>
                    <a:pt x="548097" y="255941"/>
                  </a:lnTo>
                  <a:cubicBezTo>
                    <a:pt x="557977" y="255941"/>
                    <a:pt x="565987" y="263938"/>
                    <a:pt x="565987" y="273800"/>
                  </a:cubicBezTo>
                  <a:lnTo>
                    <a:pt x="565987" y="316627"/>
                  </a:lnTo>
                  <a:lnTo>
                    <a:pt x="276810" y="316627"/>
                  </a:lnTo>
                  <a:lnTo>
                    <a:pt x="276810" y="273800"/>
                  </a:lnTo>
                  <a:cubicBezTo>
                    <a:pt x="276810" y="263938"/>
                    <a:pt x="284820" y="255941"/>
                    <a:pt x="294700" y="255941"/>
                  </a:cubicBezTo>
                  <a:close/>
                  <a:moveTo>
                    <a:pt x="347365" y="122855"/>
                  </a:moveTo>
                  <a:lnTo>
                    <a:pt x="511257" y="122855"/>
                  </a:lnTo>
                  <a:cubicBezTo>
                    <a:pt x="519270" y="122855"/>
                    <a:pt x="525412" y="129787"/>
                    <a:pt x="524522" y="137696"/>
                  </a:cubicBezTo>
                  <a:lnTo>
                    <a:pt x="514462" y="224434"/>
                  </a:lnTo>
                  <a:cubicBezTo>
                    <a:pt x="513661" y="231188"/>
                    <a:pt x="507964" y="236254"/>
                    <a:pt x="501109" y="236254"/>
                  </a:cubicBezTo>
                  <a:lnTo>
                    <a:pt x="357425" y="236254"/>
                  </a:lnTo>
                  <a:cubicBezTo>
                    <a:pt x="350659" y="236254"/>
                    <a:pt x="344961" y="231188"/>
                    <a:pt x="344160" y="224434"/>
                  </a:cubicBezTo>
                  <a:lnTo>
                    <a:pt x="334011" y="137696"/>
                  </a:lnTo>
                  <a:cubicBezTo>
                    <a:pt x="333121" y="129787"/>
                    <a:pt x="339353" y="122855"/>
                    <a:pt x="347365" y="122855"/>
                  </a:cubicBezTo>
                  <a:close/>
                  <a:moveTo>
                    <a:pt x="58033" y="115798"/>
                  </a:moveTo>
                  <a:lnTo>
                    <a:pt x="187541" y="115798"/>
                  </a:lnTo>
                  <a:cubicBezTo>
                    <a:pt x="218872" y="115798"/>
                    <a:pt x="244506" y="141215"/>
                    <a:pt x="244684" y="172498"/>
                  </a:cubicBezTo>
                  <a:lnTo>
                    <a:pt x="244773" y="206091"/>
                  </a:lnTo>
                  <a:lnTo>
                    <a:pt x="281356" y="178630"/>
                  </a:lnTo>
                  <a:cubicBezTo>
                    <a:pt x="291948" y="170631"/>
                    <a:pt x="307079" y="172764"/>
                    <a:pt x="315090" y="183429"/>
                  </a:cubicBezTo>
                  <a:cubicBezTo>
                    <a:pt x="323101" y="194005"/>
                    <a:pt x="320965" y="209113"/>
                    <a:pt x="310373" y="217111"/>
                  </a:cubicBezTo>
                  <a:lnTo>
                    <a:pt x="235427" y="273455"/>
                  </a:lnTo>
                  <a:cubicBezTo>
                    <a:pt x="228129" y="278876"/>
                    <a:pt x="218427" y="279854"/>
                    <a:pt x="210238" y="275766"/>
                  </a:cubicBezTo>
                  <a:cubicBezTo>
                    <a:pt x="202049" y="271678"/>
                    <a:pt x="196798" y="263413"/>
                    <a:pt x="196798" y="254259"/>
                  </a:cubicBezTo>
                  <a:lnTo>
                    <a:pt x="196353" y="172764"/>
                  </a:lnTo>
                  <a:cubicBezTo>
                    <a:pt x="196353" y="172587"/>
                    <a:pt x="196353" y="172409"/>
                    <a:pt x="196353" y="172231"/>
                  </a:cubicBezTo>
                  <a:cubicBezTo>
                    <a:pt x="196353" y="169387"/>
                    <a:pt x="194127" y="167165"/>
                    <a:pt x="191368" y="167165"/>
                  </a:cubicBezTo>
                  <a:cubicBezTo>
                    <a:pt x="188520" y="167165"/>
                    <a:pt x="186295" y="169387"/>
                    <a:pt x="186295" y="172231"/>
                  </a:cubicBezTo>
                  <a:cubicBezTo>
                    <a:pt x="186295" y="283676"/>
                    <a:pt x="186829" y="470305"/>
                    <a:pt x="186829" y="577750"/>
                  </a:cubicBezTo>
                  <a:cubicBezTo>
                    <a:pt x="186829" y="593747"/>
                    <a:pt x="173834" y="606722"/>
                    <a:pt x="157812" y="606722"/>
                  </a:cubicBezTo>
                  <a:cubicBezTo>
                    <a:pt x="141879" y="606722"/>
                    <a:pt x="128884" y="593747"/>
                    <a:pt x="128884" y="577750"/>
                  </a:cubicBezTo>
                  <a:lnTo>
                    <a:pt x="128884" y="346685"/>
                  </a:lnTo>
                  <a:lnTo>
                    <a:pt x="116423" y="346685"/>
                  </a:lnTo>
                  <a:lnTo>
                    <a:pt x="116423" y="577750"/>
                  </a:lnTo>
                  <a:cubicBezTo>
                    <a:pt x="116423" y="593747"/>
                    <a:pt x="103428" y="606722"/>
                    <a:pt x="87406" y="606722"/>
                  </a:cubicBezTo>
                  <a:cubicBezTo>
                    <a:pt x="71474" y="606722"/>
                    <a:pt x="58478" y="593747"/>
                    <a:pt x="58478" y="577750"/>
                  </a:cubicBezTo>
                  <a:lnTo>
                    <a:pt x="58478" y="172764"/>
                  </a:lnTo>
                  <a:cubicBezTo>
                    <a:pt x="58478" y="170187"/>
                    <a:pt x="56431" y="168143"/>
                    <a:pt x="53850" y="168143"/>
                  </a:cubicBezTo>
                  <a:cubicBezTo>
                    <a:pt x="51269" y="168143"/>
                    <a:pt x="49133" y="170187"/>
                    <a:pt x="49133" y="172764"/>
                  </a:cubicBezTo>
                  <a:lnTo>
                    <a:pt x="48243" y="349796"/>
                  </a:lnTo>
                  <a:cubicBezTo>
                    <a:pt x="48154" y="363037"/>
                    <a:pt x="37383" y="373702"/>
                    <a:pt x="24121" y="373702"/>
                  </a:cubicBezTo>
                  <a:lnTo>
                    <a:pt x="24032" y="373702"/>
                  </a:lnTo>
                  <a:cubicBezTo>
                    <a:pt x="10681" y="373702"/>
                    <a:pt x="-89" y="362860"/>
                    <a:pt x="0" y="349529"/>
                  </a:cubicBezTo>
                  <a:lnTo>
                    <a:pt x="890" y="172498"/>
                  </a:lnTo>
                  <a:cubicBezTo>
                    <a:pt x="1068" y="141215"/>
                    <a:pt x="26702" y="115798"/>
                    <a:pt x="58033" y="115798"/>
                  </a:cubicBezTo>
                  <a:close/>
                  <a:moveTo>
                    <a:pt x="447444" y="48549"/>
                  </a:moveTo>
                  <a:cubicBezTo>
                    <a:pt x="461863" y="48549"/>
                    <a:pt x="473523" y="60542"/>
                    <a:pt x="473523" y="75378"/>
                  </a:cubicBezTo>
                  <a:cubicBezTo>
                    <a:pt x="473523" y="78132"/>
                    <a:pt x="473167" y="80709"/>
                    <a:pt x="472366" y="83285"/>
                  </a:cubicBezTo>
                  <a:cubicBezTo>
                    <a:pt x="485539" y="85417"/>
                    <a:pt x="495419" y="94568"/>
                    <a:pt x="495775" y="105495"/>
                  </a:cubicBezTo>
                  <a:lnTo>
                    <a:pt x="356835" y="105495"/>
                  </a:lnTo>
                  <a:cubicBezTo>
                    <a:pt x="354432" y="80709"/>
                    <a:pt x="378375" y="60009"/>
                    <a:pt x="408192" y="60009"/>
                  </a:cubicBezTo>
                  <a:cubicBezTo>
                    <a:pt x="413978" y="60009"/>
                    <a:pt x="419496" y="60809"/>
                    <a:pt x="424748" y="62230"/>
                  </a:cubicBezTo>
                  <a:cubicBezTo>
                    <a:pt x="429198" y="54057"/>
                    <a:pt x="437743" y="48549"/>
                    <a:pt x="447444" y="48549"/>
                  </a:cubicBezTo>
                  <a:close/>
                  <a:moveTo>
                    <a:pt x="122942" y="0"/>
                  </a:moveTo>
                  <a:cubicBezTo>
                    <a:pt x="150554" y="0"/>
                    <a:pt x="172938" y="22368"/>
                    <a:pt x="172938" y="49961"/>
                  </a:cubicBezTo>
                  <a:cubicBezTo>
                    <a:pt x="172938" y="77554"/>
                    <a:pt x="150554" y="99922"/>
                    <a:pt x="122942" y="99922"/>
                  </a:cubicBezTo>
                  <a:cubicBezTo>
                    <a:pt x="95330" y="99922"/>
                    <a:pt x="72946" y="77554"/>
                    <a:pt x="72946" y="49961"/>
                  </a:cubicBezTo>
                  <a:cubicBezTo>
                    <a:pt x="72946" y="22368"/>
                    <a:pt x="95330" y="0"/>
                    <a:pt x="122942" y="0"/>
                  </a:cubicBezTo>
                  <a:close/>
                </a:path>
              </a:pathLst>
            </a:custGeom>
            <a:solidFill>
              <a:schemeClr val="bg1"/>
            </a:solidFill>
            <a:ln>
              <a:noFill/>
            </a:ln>
          </p:spPr>
          <p:txBody>
            <a:bodyPr/>
            <a:lstStyle/>
            <a:p>
              <a:endParaRPr lang="zh-CN" altLang="en-US">
                <a:cs typeface="+mn-ea"/>
                <a:sym typeface="+mn-lt"/>
              </a:endParaRPr>
            </a:p>
          </p:txBody>
        </p:sp>
      </p:grpSp>
    </p:spTree>
    <p:extLst>
      <p:ext uri="{BB962C8B-B14F-4D97-AF65-F5344CB8AC3E}">
        <p14:creationId xmlns:p14="http://schemas.microsoft.com/office/powerpoint/2010/main" val="823537898"/>
      </p:ext>
    </p:extLst>
  </p:cSld>
  <p:clrMapOvr>
    <a:masterClrMapping/>
  </p:clrMapOvr>
  <mc:AlternateContent xmlns:mc="http://schemas.openxmlformats.org/markup-compatibility/2006" xmlns:p14="http://schemas.microsoft.com/office/powerpoint/2010/main">
    <mc:Choice Requires="p14">
      <p:transition spd="slow" p14:dur="1600" advTm="3525">
        <p:blinds dir="vert"/>
      </p:transition>
    </mc:Choice>
    <mc:Fallback xmlns="" xmlns:a16="http://schemas.microsoft.com/office/drawing/2014/main" xmlns:a14="http://schemas.microsoft.com/office/drawing/2010/main">
      <p:transition spd="slow" advTm="3525">
        <p:blinds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E4F2032-D493-4F51-BBA1-1B17B94A4E0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600700"/>
            <a:ext cx="12192000" cy="1257300"/>
          </a:xfrm>
          <a:prstGeom prst="rect">
            <a:avLst/>
          </a:prstGeom>
        </p:spPr>
      </p:pic>
      <p:pic>
        <p:nvPicPr>
          <p:cNvPr id="9" name="图片 8">
            <a:extLst>
              <a:ext uri="{FF2B5EF4-FFF2-40B4-BE49-F238E27FC236}">
                <a16:creationId xmlns:a16="http://schemas.microsoft.com/office/drawing/2014/main" id="{D265BEA4-ADA0-4F85-A2A0-CB2864AA2B9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49072" y="1590675"/>
            <a:ext cx="3629025" cy="3438525"/>
          </a:xfrm>
          <a:prstGeom prst="rect">
            <a:avLst/>
          </a:prstGeom>
        </p:spPr>
      </p:pic>
      <p:pic>
        <p:nvPicPr>
          <p:cNvPr id="10" name="图片 9">
            <a:extLst>
              <a:ext uri="{FF2B5EF4-FFF2-40B4-BE49-F238E27FC236}">
                <a16:creationId xmlns:a16="http://schemas.microsoft.com/office/drawing/2014/main" id="{735CC6A9-0304-474F-8026-39C078EEDB3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910669" y="2348140"/>
            <a:ext cx="3838575" cy="4238625"/>
          </a:xfrm>
          <a:prstGeom prst="rect">
            <a:avLst/>
          </a:prstGeom>
        </p:spPr>
      </p:pic>
      <p:grpSp>
        <p:nvGrpSpPr>
          <p:cNvPr id="14" name="组合 13">
            <a:extLst>
              <a:ext uri="{FF2B5EF4-FFF2-40B4-BE49-F238E27FC236}">
                <a16:creationId xmlns:a16="http://schemas.microsoft.com/office/drawing/2014/main" id="{61B15FD3-19AA-4A55-9CB1-44CD26217D99}"/>
              </a:ext>
            </a:extLst>
          </p:cNvPr>
          <p:cNvGrpSpPr>
            <a:grpSpLocks noChangeAspect="1"/>
          </p:cNvGrpSpPr>
          <p:nvPr/>
        </p:nvGrpSpPr>
        <p:grpSpPr>
          <a:xfrm>
            <a:off x="5428439" y="1265352"/>
            <a:ext cx="900000" cy="900000"/>
            <a:chOff x="5465631" y="1076326"/>
            <a:chExt cx="976328" cy="976329"/>
          </a:xfrm>
        </p:grpSpPr>
        <p:pic>
          <p:nvPicPr>
            <p:cNvPr id="11" name="图片 10">
              <a:extLst>
                <a:ext uri="{FF2B5EF4-FFF2-40B4-BE49-F238E27FC236}">
                  <a16:creationId xmlns:a16="http://schemas.microsoft.com/office/drawing/2014/main" id="{511875A2-A6D9-4DD9-A1CE-95ECF68690F2}"/>
                </a:ext>
              </a:extLst>
            </p:cNvPr>
            <p:cNvPicPr preferRelativeResize="0">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65631" y="1076326"/>
              <a:ext cx="976328" cy="976329"/>
            </a:xfrm>
            <a:prstGeom prst="rect">
              <a:avLst/>
            </a:prstGeom>
          </p:spPr>
        </p:pic>
        <p:sp>
          <p:nvSpPr>
            <p:cNvPr id="13" name="文本框 12">
              <a:extLst>
                <a:ext uri="{FF2B5EF4-FFF2-40B4-BE49-F238E27FC236}">
                  <a16:creationId xmlns:a16="http://schemas.microsoft.com/office/drawing/2014/main" id="{CDDFB99E-280C-4A96-B8C7-6D71600FEAE4}"/>
                </a:ext>
              </a:extLst>
            </p:cNvPr>
            <p:cNvSpPr txBox="1"/>
            <p:nvPr/>
          </p:nvSpPr>
          <p:spPr>
            <a:xfrm>
              <a:off x="5620831" y="1269519"/>
              <a:ext cx="694190" cy="634370"/>
            </a:xfrm>
            <a:prstGeom prst="rect">
              <a:avLst/>
            </a:prstGeom>
            <a:noFill/>
          </p:spPr>
          <p:txBody>
            <a:bodyPr wrap="none" rtlCol="0">
              <a:spAutoFit/>
            </a:bodyPr>
            <a:lstStyle/>
            <a:p>
              <a:pPr algn="ctr"/>
              <a:r>
                <a:rPr lang="en-US" altLang="zh-CN" sz="3200" b="1">
                  <a:solidFill>
                    <a:schemeClr val="bg1"/>
                  </a:solidFill>
                  <a:cs typeface="+mn-ea"/>
                  <a:sym typeface="+mn-lt"/>
                </a:rPr>
                <a:t>01</a:t>
              </a:r>
              <a:endParaRPr lang="zh-CN" altLang="en-US" sz="3200" b="1">
                <a:solidFill>
                  <a:schemeClr val="bg1"/>
                </a:solidFill>
                <a:cs typeface="+mn-ea"/>
                <a:sym typeface="+mn-lt"/>
              </a:endParaRPr>
            </a:p>
          </p:txBody>
        </p:sp>
      </p:grpSp>
      <p:sp>
        <p:nvSpPr>
          <p:cNvPr id="25" name="矩形: 圆角 24">
            <a:extLst>
              <a:ext uri="{FF2B5EF4-FFF2-40B4-BE49-F238E27FC236}">
                <a16:creationId xmlns:a16="http://schemas.microsoft.com/office/drawing/2014/main" id="{744247C1-627E-47A0-8FA1-7C8D65C3025C}"/>
              </a:ext>
            </a:extLst>
          </p:cNvPr>
          <p:cNvSpPr/>
          <p:nvPr/>
        </p:nvSpPr>
        <p:spPr>
          <a:xfrm>
            <a:off x="5377859" y="1223722"/>
            <a:ext cx="5547315" cy="963500"/>
          </a:xfrm>
          <a:prstGeom prst="roundRect">
            <a:avLst>
              <a:gd name="adj" fmla="val 50000"/>
            </a:avLst>
          </a:prstGeom>
          <a:noFill/>
          <a:ln w="22225">
            <a:gradFill>
              <a:gsLst>
                <a:gs pos="0">
                  <a:srgbClr val="17880E"/>
                </a:gs>
                <a:gs pos="82000">
                  <a:srgbClr val="17880E"/>
                </a:gs>
                <a:gs pos="82000">
                  <a:srgbClr val="17880E">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圆角 25">
            <a:extLst>
              <a:ext uri="{FF2B5EF4-FFF2-40B4-BE49-F238E27FC236}">
                <a16:creationId xmlns:a16="http://schemas.microsoft.com/office/drawing/2014/main" id="{AE6CDF22-554C-44CC-8560-9566D349F6BF}"/>
              </a:ext>
            </a:extLst>
          </p:cNvPr>
          <p:cNvSpPr/>
          <p:nvPr/>
        </p:nvSpPr>
        <p:spPr>
          <a:xfrm flipH="1">
            <a:off x="5796959" y="2280997"/>
            <a:ext cx="5547315" cy="963500"/>
          </a:xfrm>
          <a:prstGeom prst="roundRect">
            <a:avLst>
              <a:gd name="adj" fmla="val 50000"/>
            </a:avLst>
          </a:prstGeom>
          <a:noFill/>
          <a:ln w="22225">
            <a:gradFill>
              <a:gsLst>
                <a:gs pos="0">
                  <a:srgbClr val="17880E"/>
                </a:gs>
                <a:gs pos="82000">
                  <a:srgbClr val="17880E"/>
                </a:gs>
                <a:gs pos="82000">
                  <a:srgbClr val="17880E">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圆角 26">
            <a:extLst>
              <a:ext uri="{FF2B5EF4-FFF2-40B4-BE49-F238E27FC236}">
                <a16:creationId xmlns:a16="http://schemas.microsoft.com/office/drawing/2014/main" id="{8ACC1E1A-58A3-442F-91D8-FFEB8A7486C8}"/>
              </a:ext>
            </a:extLst>
          </p:cNvPr>
          <p:cNvSpPr/>
          <p:nvPr/>
        </p:nvSpPr>
        <p:spPr>
          <a:xfrm>
            <a:off x="5377859" y="3346436"/>
            <a:ext cx="5547315" cy="963500"/>
          </a:xfrm>
          <a:prstGeom prst="roundRect">
            <a:avLst>
              <a:gd name="adj" fmla="val 50000"/>
            </a:avLst>
          </a:prstGeom>
          <a:noFill/>
          <a:ln w="22225">
            <a:gradFill>
              <a:gsLst>
                <a:gs pos="0">
                  <a:srgbClr val="17880E"/>
                </a:gs>
                <a:gs pos="82000">
                  <a:srgbClr val="17880E"/>
                </a:gs>
                <a:gs pos="82000">
                  <a:srgbClr val="17880E">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圆角 27">
            <a:extLst>
              <a:ext uri="{FF2B5EF4-FFF2-40B4-BE49-F238E27FC236}">
                <a16:creationId xmlns:a16="http://schemas.microsoft.com/office/drawing/2014/main" id="{BF66AB0D-A0D0-4CED-B1F2-CF6778659F34}"/>
              </a:ext>
            </a:extLst>
          </p:cNvPr>
          <p:cNvSpPr/>
          <p:nvPr/>
        </p:nvSpPr>
        <p:spPr>
          <a:xfrm flipH="1">
            <a:off x="5796959" y="4403711"/>
            <a:ext cx="5547315" cy="963500"/>
          </a:xfrm>
          <a:prstGeom prst="roundRect">
            <a:avLst>
              <a:gd name="adj" fmla="val 50000"/>
            </a:avLst>
          </a:prstGeom>
          <a:noFill/>
          <a:ln w="22225">
            <a:gradFill>
              <a:gsLst>
                <a:gs pos="0">
                  <a:srgbClr val="17880E"/>
                </a:gs>
                <a:gs pos="82000">
                  <a:srgbClr val="17880E"/>
                </a:gs>
                <a:gs pos="82000">
                  <a:srgbClr val="17880E">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a:extLst>
              <a:ext uri="{FF2B5EF4-FFF2-40B4-BE49-F238E27FC236}">
                <a16:creationId xmlns:a16="http://schemas.microsoft.com/office/drawing/2014/main" id="{A5E968BA-B2EF-4FDB-B8E0-1F1C3D05FD4A}"/>
              </a:ext>
            </a:extLst>
          </p:cNvPr>
          <p:cNvSpPr txBox="1"/>
          <p:nvPr/>
        </p:nvSpPr>
        <p:spPr>
          <a:xfrm>
            <a:off x="1385485" y="2349502"/>
            <a:ext cx="2379681" cy="1323439"/>
          </a:xfrm>
          <a:prstGeom prst="rect">
            <a:avLst/>
          </a:prstGeom>
          <a:noFill/>
        </p:spPr>
        <p:txBody>
          <a:bodyPr wrap="square" rtlCol="0">
            <a:spAutoFit/>
          </a:bodyPr>
          <a:lstStyle/>
          <a:p>
            <a:pPr algn="ctr"/>
            <a:r>
              <a:rPr lang="zh-CN" altLang="en-US" sz="8000" b="1">
                <a:ln w="25400">
                  <a:noFill/>
                </a:ln>
                <a:solidFill>
                  <a:schemeClr val="bg1"/>
                </a:solidFill>
                <a:effectLst>
                  <a:outerShdw blurRad="38100" dist="38100" dir="2700000" algn="tl">
                    <a:srgbClr val="000000">
                      <a:alpha val="43137"/>
                    </a:srgbClr>
                  </a:outerShdw>
                </a:effectLst>
                <a:cs typeface="+mn-ea"/>
                <a:sym typeface="+mn-lt"/>
              </a:rPr>
              <a:t>目录</a:t>
            </a:r>
          </a:p>
        </p:txBody>
      </p:sp>
      <p:sp>
        <p:nvSpPr>
          <p:cNvPr id="30" name="文本框 29">
            <a:extLst>
              <a:ext uri="{FF2B5EF4-FFF2-40B4-BE49-F238E27FC236}">
                <a16:creationId xmlns:a16="http://schemas.microsoft.com/office/drawing/2014/main" id="{CFBB8E2E-EBCB-4556-8851-A1512F46266D}"/>
              </a:ext>
            </a:extLst>
          </p:cNvPr>
          <p:cNvSpPr txBox="1"/>
          <p:nvPr/>
        </p:nvSpPr>
        <p:spPr>
          <a:xfrm>
            <a:off x="6445804" y="1292750"/>
            <a:ext cx="4066894" cy="769441"/>
          </a:xfrm>
          <a:prstGeom prst="rect">
            <a:avLst/>
          </a:prstGeom>
          <a:noFill/>
        </p:spPr>
        <p:txBody>
          <a:bodyPr wrap="square" rtlCol="0">
            <a:spAutoFit/>
          </a:bodyPr>
          <a:lstStyle>
            <a:defPPr>
              <a:defRPr lang="zh-CN"/>
            </a:defPPr>
            <a:lvl1pPr algn="ctr">
              <a:defRPr sz="80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defRPr>
            </a:lvl1pPr>
          </a:lstStyle>
          <a:p>
            <a:pPr algn="l"/>
            <a:r>
              <a:rPr lang="zh-CN" altLang="en-US" sz="4400" b="1">
                <a:ln w="6350">
                  <a:noFill/>
                </a:ln>
                <a:effectLst/>
                <a:latin typeface="+mn-lt"/>
                <a:ea typeface="+mn-ea"/>
                <a:cs typeface="+mn-ea"/>
                <a:sym typeface="+mn-lt"/>
              </a:rPr>
              <a:t>我们的地球</a:t>
            </a:r>
          </a:p>
        </p:txBody>
      </p:sp>
      <p:sp>
        <p:nvSpPr>
          <p:cNvPr id="31" name="文本框 30">
            <a:extLst>
              <a:ext uri="{FF2B5EF4-FFF2-40B4-BE49-F238E27FC236}">
                <a16:creationId xmlns:a16="http://schemas.microsoft.com/office/drawing/2014/main" id="{D82711ED-7004-4AE9-A25D-840525DF0670}"/>
              </a:ext>
            </a:extLst>
          </p:cNvPr>
          <p:cNvSpPr txBox="1"/>
          <p:nvPr/>
        </p:nvSpPr>
        <p:spPr>
          <a:xfrm>
            <a:off x="6130017" y="2351048"/>
            <a:ext cx="4066894" cy="769441"/>
          </a:xfrm>
          <a:prstGeom prst="rect">
            <a:avLst/>
          </a:prstGeom>
          <a:noFill/>
        </p:spPr>
        <p:txBody>
          <a:bodyPr wrap="square" rtlCol="0">
            <a:spAutoFit/>
          </a:bodyPr>
          <a:lstStyle>
            <a:defPPr>
              <a:defRPr lang="zh-CN"/>
            </a:defPPr>
            <a:lvl1pPr algn="ctr">
              <a:defRPr sz="80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defRPr>
            </a:lvl1pPr>
          </a:lstStyle>
          <a:p>
            <a:pPr algn="r"/>
            <a:r>
              <a:rPr lang="zh-CN" altLang="en-US" sz="4400" b="1">
                <a:ln w="6350">
                  <a:noFill/>
                </a:ln>
                <a:effectLst/>
                <a:latin typeface="+mn-lt"/>
                <a:ea typeface="+mn-ea"/>
                <a:cs typeface="+mn-ea"/>
                <a:sym typeface="+mn-lt"/>
              </a:rPr>
              <a:t>污染的分类</a:t>
            </a:r>
          </a:p>
        </p:txBody>
      </p:sp>
      <p:sp>
        <p:nvSpPr>
          <p:cNvPr id="32" name="文本框 31">
            <a:extLst>
              <a:ext uri="{FF2B5EF4-FFF2-40B4-BE49-F238E27FC236}">
                <a16:creationId xmlns:a16="http://schemas.microsoft.com/office/drawing/2014/main" id="{77FBA61E-72E9-4876-BF7C-B1AE781DF68B}"/>
              </a:ext>
            </a:extLst>
          </p:cNvPr>
          <p:cNvSpPr txBox="1"/>
          <p:nvPr/>
        </p:nvSpPr>
        <p:spPr>
          <a:xfrm>
            <a:off x="6445804" y="3409346"/>
            <a:ext cx="4066894" cy="769441"/>
          </a:xfrm>
          <a:prstGeom prst="rect">
            <a:avLst/>
          </a:prstGeom>
          <a:noFill/>
        </p:spPr>
        <p:txBody>
          <a:bodyPr wrap="square" rtlCol="0">
            <a:spAutoFit/>
          </a:bodyPr>
          <a:lstStyle>
            <a:defPPr>
              <a:defRPr lang="zh-CN"/>
            </a:defPPr>
            <a:lvl1pPr algn="ctr">
              <a:defRPr sz="80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defRPr>
            </a:lvl1pPr>
          </a:lstStyle>
          <a:p>
            <a:pPr algn="l"/>
            <a:r>
              <a:rPr lang="zh-CN" altLang="en-US" sz="4400" b="1">
                <a:ln w="6350">
                  <a:noFill/>
                </a:ln>
                <a:effectLst/>
                <a:latin typeface="+mn-lt"/>
                <a:ea typeface="+mn-ea"/>
                <a:cs typeface="+mn-ea"/>
                <a:sym typeface="+mn-lt"/>
              </a:rPr>
              <a:t>污染的危害</a:t>
            </a:r>
          </a:p>
        </p:txBody>
      </p:sp>
      <p:sp>
        <p:nvSpPr>
          <p:cNvPr id="33" name="文本框 32">
            <a:extLst>
              <a:ext uri="{FF2B5EF4-FFF2-40B4-BE49-F238E27FC236}">
                <a16:creationId xmlns:a16="http://schemas.microsoft.com/office/drawing/2014/main" id="{BD19A474-8935-4E16-BE40-8FD6C5872790}"/>
              </a:ext>
            </a:extLst>
          </p:cNvPr>
          <p:cNvSpPr txBox="1"/>
          <p:nvPr/>
        </p:nvSpPr>
        <p:spPr>
          <a:xfrm>
            <a:off x="5377859" y="4467645"/>
            <a:ext cx="4819052" cy="769441"/>
          </a:xfrm>
          <a:prstGeom prst="rect">
            <a:avLst/>
          </a:prstGeom>
          <a:noFill/>
        </p:spPr>
        <p:txBody>
          <a:bodyPr wrap="square" rtlCol="0">
            <a:spAutoFit/>
          </a:bodyPr>
          <a:lstStyle>
            <a:defPPr>
              <a:defRPr lang="zh-CN"/>
            </a:defPPr>
            <a:lvl1pPr algn="ctr">
              <a:defRPr sz="80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defRPr>
            </a:lvl1pPr>
          </a:lstStyle>
          <a:p>
            <a:pPr algn="r"/>
            <a:r>
              <a:rPr lang="zh-CN" altLang="en-US" sz="4400" b="1">
                <a:ln w="6350">
                  <a:noFill/>
                </a:ln>
                <a:effectLst/>
                <a:latin typeface="+mn-lt"/>
                <a:ea typeface="+mn-ea"/>
                <a:cs typeface="+mn-ea"/>
                <a:sym typeface="+mn-lt"/>
              </a:rPr>
              <a:t>保护环境从我做起</a:t>
            </a:r>
          </a:p>
        </p:txBody>
      </p:sp>
      <p:sp>
        <p:nvSpPr>
          <p:cNvPr id="34" name="文本框 33">
            <a:extLst>
              <a:ext uri="{FF2B5EF4-FFF2-40B4-BE49-F238E27FC236}">
                <a16:creationId xmlns:a16="http://schemas.microsoft.com/office/drawing/2014/main" id="{E82746B7-86FE-477F-9043-2D6EFA8C01A0}"/>
              </a:ext>
            </a:extLst>
          </p:cNvPr>
          <p:cNvSpPr txBox="1"/>
          <p:nvPr/>
        </p:nvSpPr>
        <p:spPr>
          <a:xfrm>
            <a:off x="1427180" y="3536555"/>
            <a:ext cx="2379681" cy="707886"/>
          </a:xfrm>
          <a:prstGeom prst="rect">
            <a:avLst/>
          </a:prstGeom>
          <a:noFill/>
        </p:spPr>
        <p:txBody>
          <a:bodyPr wrap="square" rtlCol="0">
            <a:spAutoFit/>
          </a:bodyPr>
          <a:lstStyle/>
          <a:p>
            <a:pPr algn="ctr"/>
            <a:r>
              <a:rPr lang="en-US" altLang="zh-CN" sz="4000">
                <a:ln w="25400">
                  <a:noFill/>
                </a:ln>
                <a:solidFill>
                  <a:schemeClr val="bg1"/>
                </a:solidFill>
                <a:effectLst>
                  <a:outerShdw blurRad="38100" dist="38100" dir="2700000" algn="tl">
                    <a:srgbClr val="000000">
                      <a:alpha val="43137"/>
                    </a:srgbClr>
                  </a:outerShdw>
                </a:effectLst>
                <a:cs typeface="+mn-ea"/>
                <a:sym typeface="+mn-lt"/>
              </a:rPr>
              <a:t>contents</a:t>
            </a:r>
            <a:endParaRPr lang="zh-CN" altLang="en-US" sz="4000">
              <a:ln w="25400">
                <a:noFill/>
              </a:ln>
              <a:solidFill>
                <a:schemeClr val="bg1"/>
              </a:solidFill>
              <a:effectLst>
                <a:outerShdw blurRad="38100" dist="38100" dir="2700000" algn="tl">
                  <a:srgbClr val="000000">
                    <a:alpha val="43137"/>
                  </a:srgbClr>
                </a:outerShdw>
              </a:effectLst>
              <a:cs typeface="+mn-ea"/>
              <a:sym typeface="+mn-lt"/>
            </a:endParaRPr>
          </a:p>
        </p:txBody>
      </p:sp>
      <p:grpSp>
        <p:nvGrpSpPr>
          <p:cNvPr id="36" name="组合 35">
            <a:extLst>
              <a:ext uri="{FF2B5EF4-FFF2-40B4-BE49-F238E27FC236}">
                <a16:creationId xmlns:a16="http://schemas.microsoft.com/office/drawing/2014/main" id="{9203806C-E038-4EBA-B0C8-64F583EAAEEB}"/>
              </a:ext>
            </a:extLst>
          </p:cNvPr>
          <p:cNvGrpSpPr>
            <a:grpSpLocks noChangeAspect="1"/>
          </p:cNvGrpSpPr>
          <p:nvPr/>
        </p:nvGrpSpPr>
        <p:grpSpPr>
          <a:xfrm>
            <a:off x="5428439" y="3387786"/>
            <a:ext cx="900000" cy="900000"/>
            <a:chOff x="5465631" y="1076326"/>
            <a:chExt cx="976328" cy="976329"/>
          </a:xfrm>
        </p:grpSpPr>
        <p:pic>
          <p:nvPicPr>
            <p:cNvPr id="37" name="图片 36">
              <a:extLst>
                <a:ext uri="{FF2B5EF4-FFF2-40B4-BE49-F238E27FC236}">
                  <a16:creationId xmlns:a16="http://schemas.microsoft.com/office/drawing/2014/main" id="{C702AFB7-6565-4080-8983-1912B6E0DBC7}"/>
                </a:ext>
              </a:extLst>
            </p:cNvPr>
            <p:cNvPicPr preferRelativeResize="0">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65631" y="1076326"/>
              <a:ext cx="976328" cy="976329"/>
            </a:xfrm>
            <a:prstGeom prst="rect">
              <a:avLst/>
            </a:prstGeom>
          </p:spPr>
        </p:pic>
        <p:sp>
          <p:nvSpPr>
            <p:cNvPr id="38" name="文本框 37">
              <a:extLst>
                <a:ext uri="{FF2B5EF4-FFF2-40B4-BE49-F238E27FC236}">
                  <a16:creationId xmlns:a16="http://schemas.microsoft.com/office/drawing/2014/main" id="{F31D9EFE-6C5A-4C64-B75A-7FBE893D9669}"/>
                </a:ext>
              </a:extLst>
            </p:cNvPr>
            <p:cNvSpPr txBox="1"/>
            <p:nvPr/>
          </p:nvSpPr>
          <p:spPr>
            <a:xfrm>
              <a:off x="5620831" y="1269519"/>
              <a:ext cx="694190" cy="634370"/>
            </a:xfrm>
            <a:prstGeom prst="rect">
              <a:avLst/>
            </a:prstGeom>
            <a:noFill/>
          </p:spPr>
          <p:txBody>
            <a:bodyPr wrap="none" rtlCol="0">
              <a:spAutoFit/>
            </a:bodyPr>
            <a:lstStyle/>
            <a:p>
              <a:pPr algn="ctr"/>
              <a:r>
                <a:rPr lang="en-US" altLang="zh-CN" sz="3200" b="1">
                  <a:solidFill>
                    <a:schemeClr val="bg1"/>
                  </a:solidFill>
                  <a:cs typeface="+mn-ea"/>
                  <a:sym typeface="+mn-lt"/>
                </a:rPr>
                <a:t>03</a:t>
              </a:r>
              <a:endParaRPr lang="zh-CN" altLang="en-US" sz="3200" b="1">
                <a:solidFill>
                  <a:schemeClr val="bg1"/>
                </a:solidFill>
                <a:cs typeface="+mn-ea"/>
                <a:sym typeface="+mn-lt"/>
              </a:endParaRPr>
            </a:p>
          </p:txBody>
        </p:sp>
      </p:grpSp>
      <p:grpSp>
        <p:nvGrpSpPr>
          <p:cNvPr id="39" name="组合 38">
            <a:extLst>
              <a:ext uri="{FF2B5EF4-FFF2-40B4-BE49-F238E27FC236}">
                <a16:creationId xmlns:a16="http://schemas.microsoft.com/office/drawing/2014/main" id="{75CF5A40-9C93-46C0-8D1E-D6478F459349}"/>
              </a:ext>
            </a:extLst>
          </p:cNvPr>
          <p:cNvGrpSpPr>
            <a:grpSpLocks noChangeAspect="1"/>
          </p:cNvGrpSpPr>
          <p:nvPr/>
        </p:nvGrpSpPr>
        <p:grpSpPr>
          <a:xfrm>
            <a:off x="10408902" y="2326569"/>
            <a:ext cx="900000" cy="900000"/>
            <a:chOff x="5465631" y="1076326"/>
            <a:chExt cx="976328" cy="976329"/>
          </a:xfrm>
        </p:grpSpPr>
        <p:pic>
          <p:nvPicPr>
            <p:cNvPr id="40" name="图片 39">
              <a:extLst>
                <a:ext uri="{FF2B5EF4-FFF2-40B4-BE49-F238E27FC236}">
                  <a16:creationId xmlns:a16="http://schemas.microsoft.com/office/drawing/2014/main" id="{8AB2E632-E19C-47F8-91FD-EB00AA4B1625}"/>
                </a:ext>
              </a:extLst>
            </p:cNvPr>
            <p:cNvPicPr preferRelativeResize="0">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65631" y="1076326"/>
              <a:ext cx="976328" cy="976329"/>
            </a:xfrm>
            <a:prstGeom prst="rect">
              <a:avLst/>
            </a:prstGeom>
          </p:spPr>
        </p:pic>
        <p:sp>
          <p:nvSpPr>
            <p:cNvPr id="41" name="文本框 40">
              <a:extLst>
                <a:ext uri="{FF2B5EF4-FFF2-40B4-BE49-F238E27FC236}">
                  <a16:creationId xmlns:a16="http://schemas.microsoft.com/office/drawing/2014/main" id="{C593C665-6F84-4124-8EB1-5C316C5F2506}"/>
                </a:ext>
              </a:extLst>
            </p:cNvPr>
            <p:cNvSpPr txBox="1"/>
            <p:nvPr/>
          </p:nvSpPr>
          <p:spPr>
            <a:xfrm>
              <a:off x="5620831" y="1269519"/>
              <a:ext cx="694190" cy="634370"/>
            </a:xfrm>
            <a:prstGeom prst="rect">
              <a:avLst/>
            </a:prstGeom>
            <a:noFill/>
          </p:spPr>
          <p:txBody>
            <a:bodyPr wrap="none" rtlCol="0">
              <a:spAutoFit/>
            </a:bodyPr>
            <a:lstStyle/>
            <a:p>
              <a:pPr algn="ctr"/>
              <a:r>
                <a:rPr lang="en-US" altLang="zh-CN" sz="3200" b="1">
                  <a:solidFill>
                    <a:schemeClr val="bg1"/>
                  </a:solidFill>
                  <a:cs typeface="+mn-ea"/>
                  <a:sym typeface="+mn-lt"/>
                </a:rPr>
                <a:t>02</a:t>
              </a:r>
              <a:endParaRPr lang="zh-CN" altLang="en-US" sz="3200" b="1">
                <a:solidFill>
                  <a:schemeClr val="bg1"/>
                </a:solidFill>
                <a:cs typeface="+mn-ea"/>
                <a:sym typeface="+mn-lt"/>
              </a:endParaRPr>
            </a:p>
          </p:txBody>
        </p:sp>
      </p:grpSp>
      <p:grpSp>
        <p:nvGrpSpPr>
          <p:cNvPr id="42" name="组合 41">
            <a:extLst>
              <a:ext uri="{FF2B5EF4-FFF2-40B4-BE49-F238E27FC236}">
                <a16:creationId xmlns:a16="http://schemas.microsoft.com/office/drawing/2014/main" id="{20F1F36B-E16A-47B3-828B-A03F21E028B7}"/>
              </a:ext>
            </a:extLst>
          </p:cNvPr>
          <p:cNvGrpSpPr>
            <a:grpSpLocks noChangeAspect="1"/>
          </p:cNvGrpSpPr>
          <p:nvPr/>
        </p:nvGrpSpPr>
        <p:grpSpPr>
          <a:xfrm>
            <a:off x="10408902" y="4449004"/>
            <a:ext cx="900000" cy="900000"/>
            <a:chOff x="5465631" y="1076326"/>
            <a:chExt cx="976328" cy="976329"/>
          </a:xfrm>
        </p:grpSpPr>
        <p:pic>
          <p:nvPicPr>
            <p:cNvPr id="43" name="图片 42">
              <a:extLst>
                <a:ext uri="{FF2B5EF4-FFF2-40B4-BE49-F238E27FC236}">
                  <a16:creationId xmlns:a16="http://schemas.microsoft.com/office/drawing/2014/main" id="{24552D63-41FD-49DE-B437-6192D7848A36}"/>
                </a:ext>
              </a:extLst>
            </p:cNvPr>
            <p:cNvPicPr preferRelativeResize="0">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65631" y="1076326"/>
              <a:ext cx="976328" cy="976329"/>
            </a:xfrm>
            <a:prstGeom prst="rect">
              <a:avLst/>
            </a:prstGeom>
          </p:spPr>
        </p:pic>
        <p:sp>
          <p:nvSpPr>
            <p:cNvPr id="44" name="文本框 43">
              <a:extLst>
                <a:ext uri="{FF2B5EF4-FFF2-40B4-BE49-F238E27FC236}">
                  <a16:creationId xmlns:a16="http://schemas.microsoft.com/office/drawing/2014/main" id="{084CF050-9A90-4545-A7B5-1C4595E153A9}"/>
                </a:ext>
              </a:extLst>
            </p:cNvPr>
            <p:cNvSpPr txBox="1"/>
            <p:nvPr/>
          </p:nvSpPr>
          <p:spPr>
            <a:xfrm>
              <a:off x="5620831" y="1269519"/>
              <a:ext cx="694190" cy="634370"/>
            </a:xfrm>
            <a:prstGeom prst="rect">
              <a:avLst/>
            </a:prstGeom>
            <a:noFill/>
          </p:spPr>
          <p:txBody>
            <a:bodyPr wrap="none" rtlCol="0">
              <a:spAutoFit/>
            </a:bodyPr>
            <a:lstStyle/>
            <a:p>
              <a:pPr algn="ctr"/>
              <a:r>
                <a:rPr lang="en-US" altLang="zh-CN" sz="3200" b="1">
                  <a:solidFill>
                    <a:schemeClr val="bg1"/>
                  </a:solidFill>
                  <a:cs typeface="+mn-ea"/>
                  <a:sym typeface="+mn-lt"/>
                </a:rPr>
                <a:t>04</a:t>
              </a:r>
              <a:endParaRPr lang="zh-CN" altLang="en-US" sz="3200" b="1">
                <a:solidFill>
                  <a:schemeClr val="bg1"/>
                </a:solidFill>
                <a:cs typeface="+mn-ea"/>
                <a:sym typeface="+mn-lt"/>
              </a:endParaRPr>
            </a:p>
          </p:txBody>
        </p:sp>
      </p:grpSp>
    </p:spTree>
    <p:extLst>
      <p:ext uri="{BB962C8B-B14F-4D97-AF65-F5344CB8AC3E}">
        <p14:creationId xmlns:p14="http://schemas.microsoft.com/office/powerpoint/2010/main" val="1506409789"/>
      </p:ext>
    </p:extLst>
  </p:cSld>
  <p:clrMapOvr>
    <a:masterClrMapping/>
  </p:clrMapOvr>
  <mc:AlternateContent xmlns:mc="http://schemas.openxmlformats.org/markup-compatibility/2006" xmlns:p14="http://schemas.microsoft.com/office/powerpoint/2010/main">
    <mc:Choice Requires="p14">
      <p:transition spd="slow" p14:dur="1600" advTm="5097">
        <p:blinds dir="vert"/>
      </p:transition>
    </mc:Choice>
    <mc:Fallback xmlns="" xmlns:a16="http://schemas.microsoft.com/office/drawing/2014/main" xmlns:a14="http://schemas.microsoft.com/office/drawing/2010/main">
      <p:transition spd="slow" advTm="5097">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229144" y="377925"/>
              <a:ext cx="3733715" cy="523220"/>
            </a:xfrm>
            <a:prstGeom prst="rect">
              <a:avLst/>
            </a:prstGeom>
            <a:noFill/>
          </p:spPr>
          <p:txBody>
            <a:bodyPr wrap="none" rtlCol="0">
              <a:spAutoFit/>
            </a:bodyPr>
            <a:lstStyle/>
            <a:p>
              <a:pPr algn="ctr"/>
              <a:r>
                <a:rPr lang="zh-CN" altLang="en-US" sz="2800" b="1">
                  <a:solidFill>
                    <a:schemeClr val="bg1"/>
                  </a:solidFill>
                  <a:cs typeface="+mn-ea"/>
                  <a:sym typeface="+mn-lt"/>
                </a:rPr>
                <a:t>四   保护环境从我做起</a:t>
              </a:r>
            </a:p>
          </p:txBody>
        </p:sp>
      </p:grpSp>
      <p:sp>
        <p:nvSpPr>
          <p:cNvPr id="11" name="Text Box 4">
            <a:extLst>
              <a:ext uri="{FF2B5EF4-FFF2-40B4-BE49-F238E27FC236}">
                <a16:creationId xmlns:a16="http://schemas.microsoft.com/office/drawing/2014/main" id="{59C1F414-5E2C-44D1-8800-34A1087F8C0B}"/>
              </a:ext>
            </a:extLst>
          </p:cNvPr>
          <p:cNvSpPr txBox="1">
            <a:spLocks noChangeArrowheads="1"/>
          </p:cNvSpPr>
          <p:nvPr/>
        </p:nvSpPr>
        <p:spPr bwMode="auto">
          <a:xfrm>
            <a:off x="2489200" y="1613901"/>
            <a:ext cx="7162800" cy="14465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ctr">
              <a:defRPr sz="80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r>
              <a:rPr lang="zh-CN" altLang="en-US" sz="4400" b="1" dirty="0">
                <a:ln w="25400">
                  <a:noFill/>
                </a:ln>
                <a:gradFill>
                  <a:gsLst>
                    <a:gs pos="0">
                      <a:srgbClr val="0D5008"/>
                    </a:gs>
                    <a:gs pos="100000">
                      <a:srgbClr val="1DAA12"/>
                    </a:gs>
                  </a:gsLst>
                  <a:lin ang="5400000" scaled="1"/>
                </a:gradFill>
                <a:effectLst/>
                <a:latin typeface="+mn-lt"/>
                <a:ea typeface="+mn-ea"/>
                <a:cs typeface="+mn-ea"/>
                <a:sym typeface="+mn-lt"/>
              </a:rPr>
              <a:t>作为新时代的小主人</a:t>
            </a:r>
            <a:endParaRPr lang="en-US" altLang="zh-CN" sz="4400" b="1" dirty="0">
              <a:ln w="25400">
                <a:noFill/>
              </a:ln>
              <a:gradFill>
                <a:gsLst>
                  <a:gs pos="0">
                    <a:srgbClr val="0D5008"/>
                  </a:gs>
                  <a:gs pos="100000">
                    <a:srgbClr val="1DAA12"/>
                  </a:gs>
                </a:gsLst>
                <a:lin ang="5400000" scaled="1"/>
              </a:gradFill>
              <a:effectLst/>
              <a:latin typeface="+mn-lt"/>
              <a:ea typeface="+mn-ea"/>
              <a:cs typeface="+mn-ea"/>
              <a:sym typeface="+mn-lt"/>
            </a:endParaRPr>
          </a:p>
          <a:p>
            <a:r>
              <a:rPr lang="zh-CN" altLang="en-US" sz="4400" b="1" dirty="0">
                <a:ln w="25400">
                  <a:noFill/>
                </a:ln>
                <a:gradFill>
                  <a:gsLst>
                    <a:gs pos="0">
                      <a:srgbClr val="0D5008"/>
                    </a:gs>
                    <a:gs pos="100000">
                      <a:srgbClr val="1DAA12"/>
                    </a:gs>
                  </a:gsLst>
                  <a:lin ang="5400000" scaled="1"/>
                </a:gradFill>
                <a:effectLst/>
                <a:latin typeface="+mn-lt"/>
                <a:ea typeface="+mn-ea"/>
                <a:cs typeface="+mn-ea"/>
                <a:sym typeface="+mn-lt"/>
              </a:rPr>
              <a:t>保护环境应是我们的职责</a:t>
            </a:r>
          </a:p>
        </p:txBody>
      </p:sp>
      <p:grpSp>
        <p:nvGrpSpPr>
          <p:cNvPr id="611" name="组合 610">
            <a:extLst>
              <a:ext uri="{FF2B5EF4-FFF2-40B4-BE49-F238E27FC236}">
                <a16:creationId xmlns:a16="http://schemas.microsoft.com/office/drawing/2014/main" id="{76F881CE-6F90-4F04-86ED-9F1A27A4103B}"/>
              </a:ext>
            </a:extLst>
          </p:cNvPr>
          <p:cNvGrpSpPr/>
          <p:nvPr/>
        </p:nvGrpSpPr>
        <p:grpSpPr>
          <a:xfrm>
            <a:off x="9423401" y="1409344"/>
            <a:ext cx="1716086" cy="1366874"/>
            <a:chOff x="7640638" y="1646238"/>
            <a:chExt cx="2363788" cy="1882775"/>
          </a:xfrm>
        </p:grpSpPr>
        <p:sp>
          <p:nvSpPr>
            <p:cNvPr id="317" name="Oval 315">
              <a:extLst>
                <a:ext uri="{FF2B5EF4-FFF2-40B4-BE49-F238E27FC236}">
                  <a16:creationId xmlns:a16="http://schemas.microsoft.com/office/drawing/2014/main" id="{8E723B35-C7A8-47AD-B8E6-E09B55A4E5EE}"/>
                </a:ext>
              </a:extLst>
            </p:cNvPr>
            <p:cNvSpPr>
              <a:spLocks noChangeArrowheads="1"/>
            </p:cNvSpPr>
            <p:nvPr/>
          </p:nvSpPr>
          <p:spPr bwMode="auto">
            <a:xfrm>
              <a:off x="8801101" y="2362201"/>
              <a:ext cx="423863" cy="449263"/>
            </a:xfrm>
            <a:prstGeom prst="ellipse">
              <a:avLst/>
            </a:prstGeom>
            <a:noFill/>
            <a:ln w="63500" cap="flat">
              <a:solidFill>
                <a:srgbClr val="F9BF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8" name="Oval 316">
              <a:extLst>
                <a:ext uri="{FF2B5EF4-FFF2-40B4-BE49-F238E27FC236}">
                  <a16:creationId xmlns:a16="http://schemas.microsoft.com/office/drawing/2014/main" id="{6906AF63-AB5F-4A8D-B4C0-A65F20DC2BF1}"/>
                </a:ext>
              </a:extLst>
            </p:cNvPr>
            <p:cNvSpPr>
              <a:spLocks noChangeArrowheads="1"/>
            </p:cNvSpPr>
            <p:nvPr/>
          </p:nvSpPr>
          <p:spPr bwMode="auto">
            <a:xfrm>
              <a:off x="8851901" y="2414588"/>
              <a:ext cx="322263" cy="346075"/>
            </a:xfrm>
            <a:prstGeom prst="ellipse">
              <a:avLst/>
            </a:prstGeom>
            <a:solidFill>
              <a:srgbClr val="DDD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9" name="Oval 317">
              <a:extLst>
                <a:ext uri="{FF2B5EF4-FFF2-40B4-BE49-F238E27FC236}">
                  <a16:creationId xmlns:a16="http://schemas.microsoft.com/office/drawing/2014/main" id="{153B12C7-7F4B-4AA8-9545-A5AF94474407}"/>
                </a:ext>
              </a:extLst>
            </p:cNvPr>
            <p:cNvSpPr>
              <a:spLocks noChangeArrowheads="1"/>
            </p:cNvSpPr>
            <p:nvPr/>
          </p:nvSpPr>
          <p:spPr bwMode="auto">
            <a:xfrm>
              <a:off x="8718551" y="2273301"/>
              <a:ext cx="588963" cy="625475"/>
            </a:xfrm>
            <a:prstGeom prst="ellipse">
              <a:avLst/>
            </a:prstGeom>
            <a:noFill/>
            <a:ln w="57150" cap="flat">
              <a:solidFill>
                <a:srgbClr val="D3DC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0" name="Freeform 318">
              <a:extLst>
                <a:ext uri="{FF2B5EF4-FFF2-40B4-BE49-F238E27FC236}">
                  <a16:creationId xmlns:a16="http://schemas.microsoft.com/office/drawing/2014/main" id="{DBD8221C-7DC0-4A9C-ADB4-BBAA4E7DF492}"/>
                </a:ext>
              </a:extLst>
            </p:cNvPr>
            <p:cNvSpPr>
              <a:spLocks/>
            </p:cNvSpPr>
            <p:nvPr/>
          </p:nvSpPr>
          <p:spPr bwMode="auto">
            <a:xfrm>
              <a:off x="8970963" y="2957513"/>
              <a:ext cx="60325" cy="571500"/>
            </a:xfrm>
            <a:custGeom>
              <a:avLst/>
              <a:gdLst>
                <a:gd name="T0" fmla="*/ 15 w 38"/>
                <a:gd name="T1" fmla="*/ 0 h 360"/>
                <a:gd name="T2" fmla="*/ 0 w 38"/>
                <a:gd name="T3" fmla="*/ 360 h 360"/>
                <a:gd name="T4" fmla="*/ 38 w 38"/>
                <a:gd name="T5" fmla="*/ 360 h 360"/>
                <a:gd name="T6" fmla="*/ 26 w 38"/>
                <a:gd name="T7" fmla="*/ 0 h 360"/>
                <a:gd name="T8" fmla="*/ 15 w 38"/>
                <a:gd name="T9" fmla="*/ 0 h 360"/>
              </a:gdLst>
              <a:ahLst/>
              <a:cxnLst>
                <a:cxn ang="0">
                  <a:pos x="T0" y="T1"/>
                </a:cxn>
                <a:cxn ang="0">
                  <a:pos x="T2" y="T3"/>
                </a:cxn>
                <a:cxn ang="0">
                  <a:pos x="T4" y="T5"/>
                </a:cxn>
                <a:cxn ang="0">
                  <a:pos x="T6" y="T7"/>
                </a:cxn>
                <a:cxn ang="0">
                  <a:pos x="T8" y="T9"/>
                </a:cxn>
              </a:cxnLst>
              <a:rect l="0" t="0" r="r" b="b"/>
              <a:pathLst>
                <a:path w="38" h="360">
                  <a:moveTo>
                    <a:pt x="15" y="0"/>
                  </a:moveTo>
                  <a:lnTo>
                    <a:pt x="0" y="360"/>
                  </a:lnTo>
                  <a:lnTo>
                    <a:pt x="38" y="360"/>
                  </a:lnTo>
                  <a:lnTo>
                    <a:pt x="26" y="0"/>
                  </a:lnTo>
                  <a:lnTo>
                    <a:pt x="15" y="0"/>
                  </a:lnTo>
                  <a:close/>
                </a:path>
              </a:pathLst>
            </a:custGeom>
            <a:solidFill>
              <a:srgbClr val="A1C9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1" name="Freeform 319">
              <a:extLst>
                <a:ext uri="{FF2B5EF4-FFF2-40B4-BE49-F238E27FC236}">
                  <a16:creationId xmlns:a16="http://schemas.microsoft.com/office/drawing/2014/main" id="{DF6790B7-06FF-42EC-A6DD-AA031478513D}"/>
                </a:ext>
              </a:extLst>
            </p:cNvPr>
            <p:cNvSpPr>
              <a:spLocks/>
            </p:cNvSpPr>
            <p:nvPr/>
          </p:nvSpPr>
          <p:spPr bwMode="auto">
            <a:xfrm>
              <a:off x="8747126" y="2936876"/>
              <a:ext cx="161925" cy="476250"/>
            </a:xfrm>
            <a:custGeom>
              <a:avLst/>
              <a:gdLst>
                <a:gd name="T0" fmla="*/ 0 w 102"/>
                <a:gd name="T1" fmla="*/ 290 h 300"/>
                <a:gd name="T2" fmla="*/ 32 w 102"/>
                <a:gd name="T3" fmla="*/ 300 h 300"/>
                <a:gd name="T4" fmla="*/ 102 w 102"/>
                <a:gd name="T5" fmla="*/ 2 h 300"/>
                <a:gd name="T6" fmla="*/ 93 w 102"/>
                <a:gd name="T7" fmla="*/ 0 h 300"/>
                <a:gd name="T8" fmla="*/ 0 w 102"/>
                <a:gd name="T9" fmla="*/ 290 h 300"/>
              </a:gdLst>
              <a:ahLst/>
              <a:cxnLst>
                <a:cxn ang="0">
                  <a:pos x="T0" y="T1"/>
                </a:cxn>
                <a:cxn ang="0">
                  <a:pos x="T2" y="T3"/>
                </a:cxn>
                <a:cxn ang="0">
                  <a:pos x="T4" y="T5"/>
                </a:cxn>
                <a:cxn ang="0">
                  <a:pos x="T6" y="T7"/>
                </a:cxn>
                <a:cxn ang="0">
                  <a:pos x="T8" y="T9"/>
                </a:cxn>
              </a:cxnLst>
              <a:rect l="0" t="0" r="r" b="b"/>
              <a:pathLst>
                <a:path w="102" h="300">
                  <a:moveTo>
                    <a:pt x="0" y="290"/>
                  </a:moveTo>
                  <a:lnTo>
                    <a:pt x="32" y="300"/>
                  </a:lnTo>
                  <a:lnTo>
                    <a:pt x="102" y="2"/>
                  </a:lnTo>
                  <a:lnTo>
                    <a:pt x="93" y="0"/>
                  </a:lnTo>
                  <a:lnTo>
                    <a:pt x="0" y="290"/>
                  </a:lnTo>
                  <a:close/>
                </a:path>
              </a:pathLst>
            </a:custGeom>
            <a:solidFill>
              <a:srgbClr val="DDD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2" name="Freeform 320">
              <a:extLst>
                <a:ext uri="{FF2B5EF4-FFF2-40B4-BE49-F238E27FC236}">
                  <a16:creationId xmlns:a16="http://schemas.microsoft.com/office/drawing/2014/main" id="{857878F1-EE97-4BBB-9BCA-810FA950BAFF}"/>
                </a:ext>
              </a:extLst>
            </p:cNvPr>
            <p:cNvSpPr>
              <a:spLocks/>
            </p:cNvSpPr>
            <p:nvPr/>
          </p:nvSpPr>
          <p:spPr bwMode="auto">
            <a:xfrm>
              <a:off x="8574088" y="2906713"/>
              <a:ext cx="280988" cy="528638"/>
            </a:xfrm>
            <a:custGeom>
              <a:avLst/>
              <a:gdLst>
                <a:gd name="T0" fmla="*/ 0 w 177"/>
                <a:gd name="T1" fmla="*/ 315 h 333"/>
                <a:gd name="T2" fmla="*/ 35 w 177"/>
                <a:gd name="T3" fmla="*/ 333 h 333"/>
                <a:gd name="T4" fmla="*/ 177 w 177"/>
                <a:gd name="T5" fmla="*/ 5 h 333"/>
                <a:gd name="T6" fmla="*/ 167 w 177"/>
                <a:gd name="T7" fmla="*/ 0 h 333"/>
                <a:gd name="T8" fmla="*/ 0 w 177"/>
                <a:gd name="T9" fmla="*/ 315 h 333"/>
              </a:gdLst>
              <a:ahLst/>
              <a:cxnLst>
                <a:cxn ang="0">
                  <a:pos x="T0" y="T1"/>
                </a:cxn>
                <a:cxn ang="0">
                  <a:pos x="T2" y="T3"/>
                </a:cxn>
                <a:cxn ang="0">
                  <a:pos x="T4" y="T5"/>
                </a:cxn>
                <a:cxn ang="0">
                  <a:pos x="T6" y="T7"/>
                </a:cxn>
                <a:cxn ang="0">
                  <a:pos x="T8" y="T9"/>
                </a:cxn>
              </a:cxnLst>
              <a:rect l="0" t="0" r="r" b="b"/>
              <a:pathLst>
                <a:path w="177" h="333">
                  <a:moveTo>
                    <a:pt x="0" y="315"/>
                  </a:moveTo>
                  <a:lnTo>
                    <a:pt x="35" y="333"/>
                  </a:lnTo>
                  <a:lnTo>
                    <a:pt x="177" y="5"/>
                  </a:lnTo>
                  <a:lnTo>
                    <a:pt x="167" y="0"/>
                  </a:lnTo>
                  <a:lnTo>
                    <a:pt x="0" y="315"/>
                  </a:lnTo>
                  <a:close/>
                </a:path>
              </a:pathLst>
            </a:custGeom>
            <a:solidFill>
              <a:srgbClr val="A1C9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3" name="Freeform 321">
              <a:extLst>
                <a:ext uri="{FF2B5EF4-FFF2-40B4-BE49-F238E27FC236}">
                  <a16:creationId xmlns:a16="http://schemas.microsoft.com/office/drawing/2014/main" id="{65FB2ECA-8BDF-4875-A780-6041E4A43193}"/>
                </a:ext>
              </a:extLst>
            </p:cNvPr>
            <p:cNvSpPr>
              <a:spLocks/>
            </p:cNvSpPr>
            <p:nvPr/>
          </p:nvSpPr>
          <p:spPr bwMode="auto">
            <a:xfrm>
              <a:off x="8183563" y="2789238"/>
              <a:ext cx="522288" cy="528638"/>
            </a:xfrm>
            <a:custGeom>
              <a:avLst/>
              <a:gdLst>
                <a:gd name="T0" fmla="*/ 0 w 329"/>
                <a:gd name="T1" fmla="*/ 303 h 333"/>
                <a:gd name="T2" fmla="*/ 26 w 329"/>
                <a:gd name="T3" fmla="*/ 333 h 333"/>
                <a:gd name="T4" fmla="*/ 329 w 329"/>
                <a:gd name="T5" fmla="*/ 9 h 333"/>
                <a:gd name="T6" fmla="*/ 323 w 329"/>
                <a:gd name="T7" fmla="*/ 0 h 333"/>
                <a:gd name="T8" fmla="*/ 0 w 329"/>
                <a:gd name="T9" fmla="*/ 303 h 333"/>
              </a:gdLst>
              <a:ahLst/>
              <a:cxnLst>
                <a:cxn ang="0">
                  <a:pos x="T0" y="T1"/>
                </a:cxn>
                <a:cxn ang="0">
                  <a:pos x="T2" y="T3"/>
                </a:cxn>
                <a:cxn ang="0">
                  <a:pos x="T4" y="T5"/>
                </a:cxn>
                <a:cxn ang="0">
                  <a:pos x="T6" y="T7"/>
                </a:cxn>
                <a:cxn ang="0">
                  <a:pos x="T8" y="T9"/>
                </a:cxn>
              </a:cxnLst>
              <a:rect l="0" t="0" r="r" b="b"/>
              <a:pathLst>
                <a:path w="329" h="333">
                  <a:moveTo>
                    <a:pt x="0" y="303"/>
                  </a:moveTo>
                  <a:lnTo>
                    <a:pt x="26" y="333"/>
                  </a:lnTo>
                  <a:lnTo>
                    <a:pt x="329" y="9"/>
                  </a:lnTo>
                  <a:lnTo>
                    <a:pt x="323" y="0"/>
                  </a:lnTo>
                  <a:lnTo>
                    <a:pt x="0" y="303"/>
                  </a:lnTo>
                  <a:close/>
                </a:path>
              </a:pathLst>
            </a:custGeom>
            <a:solidFill>
              <a:srgbClr val="A1C9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4" name="Freeform 322">
              <a:extLst>
                <a:ext uri="{FF2B5EF4-FFF2-40B4-BE49-F238E27FC236}">
                  <a16:creationId xmlns:a16="http://schemas.microsoft.com/office/drawing/2014/main" id="{AF78EB35-565D-4712-ADD3-14060296483C}"/>
                </a:ext>
              </a:extLst>
            </p:cNvPr>
            <p:cNvSpPr>
              <a:spLocks/>
            </p:cNvSpPr>
            <p:nvPr/>
          </p:nvSpPr>
          <p:spPr bwMode="auto">
            <a:xfrm>
              <a:off x="8507413" y="2862263"/>
              <a:ext cx="280988" cy="360363"/>
            </a:xfrm>
            <a:custGeom>
              <a:avLst/>
              <a:gdLst>
                <a:gd name="T0" fmla="*/ 0 w 177"/>
                <a:gd name="T1" fmla="*/ 207 h 227"/>
                <a:gd name="T2" fmla="*/ 23 w 177"/>
                <a:gd name="T3" fmla="*/ 227 h 227"/>
                <a:gd name="T4" fmla="*/ 177 w 177"/>
                <a:gd name="T5" fmla="*/ 5 h 227"/>
                <a:gd name="T6" fmla="*/ 171 w 177"/>
                <a:gd name="T7" fmla="*/ 0 h 227"/>
                <a:gd name="T8" fmla="*/ 0 w 177"/>
                <a:gd name="T9" fmla="*/ 207 h 227"/>
              </a:gdLst>
              <a:ahLst/>
              <a:cxnLst>
                <a:cxn ang="0">
                  <a:pos x="T0" y="T1"/>
                </a:cxn>
                <a:cxn ang="0">
                  <a:pos x="T2" y="T3"/>
                </a:cxn>
                <a:cxn ang="0">
                  <a:pos x="T4" y="T5"/>
                </a:cxn>
                <a:cxn ang="0">
                  <a:pos x="T6" y="T7"/>
                </a:cxn>
                <a:cxn ang="0">
                  <a:pos x="T8" y="T9"/>
                </a:cxn>
              </a:cxnLst>
              <a:rect l="0" t="0" r="r" b="b"/>
              <a:pathLst>
                <a:path w="177" h="227">
                  <a:moveTo>
                    <a:pt x="0" y="207"/>
                  </a:moveTo>
                  <a:lnTo>
                    <a:pt x="23" y="227"/>
                  </a:lnTo>
                  <a:lnTo>
                    <a:pt x="177" y="5"/>
                  </a:lnTo>
                  <a:lnTo>
                    <a:pt x="171" y="0"/>
                  </a:lnTo>
                  <a:lnTo>
                    <a:pt x="0" y="207"/>
                  </a:lnTo>
                  <a:close/>
                </a:path>
              </a:pathLst>
            </a:custGeom>
            <a:solidFill>
              <a:srgbClr val="F29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5" name="Freeform 323">
              <a:extLst>
                <a:ext uri="{FF2B5EF4-FFF2-40B4-BE49-F238E27FC236}">
                  <a16:creationId xmlns:a16="http://schemas.microsoft.com/office/drawing/2014/main" id="{CEAF195E-452B-4E0E-9843-04E25DD168B3}"/>
                </a:ext>
              </a:extLst>
            </p:cNvPr>
            <p:cNvSpPr>
              <a:spLocks/>
            </p:cNvSpPr>
            <p:nvPr/>
          </p:nvSpPr>
          <p:spPr bwMode="auto">
            <a:xfrm>
              <a:off x="9275763" y="2039938"/>
              <a:ext cx="339725" cy="296863"/>
            </a:xfrm>
            <a:custGeom>
              <a:avLst/>
              <a:gdLst>
                <a:gd name="T0" fmla="*/ 0 w 214"/>
                <a:gd name="T1" fmla="*/ 180 h 187"/>
                <a:gd name="T2" fmla="*/ 5 w 214"/>
                <a:gd name="T3" fmla="*/ 187 h 187"/>
                <a:gd name="T4" fmla="*/ 214 w 214"/>
                <a:gd name="T5" fmla="*/ 23 h 187"/>
                <a:gd name="T6" fmla="*/ 196 w 214"/>
                <a:gd name="T7" fmla="*/ 0 h 187"/>
                <a:gd name="T8" fmla="*/ 0 w 214"/>
                <a:gd name="T9" fmla="*/ 180 h 187"/>
              </a:gdLst>
              <a:ahLst/>
              <a:cxnLst>
                <a:cxn ang="0">
                  <a:pos x="T0" y="T1"/>
                </a:cxn>
                <a:cxn ang="0">
                  <a:pos x="T2" y="T3"/>
                </a:cxn>
                <a:cxn ang="0">
                  <a:pos x="T4" y="T5"/>
                </a:cxn>
                <a:cxn ang="0">
                  <a:pos x="T6" y="T7"/>
                </a:cxn>
                <a:cxn ang="0">
                  <a:pos x="T8" y="T9"/>
                </a:cxn>
              </a:cxnLst>
              <a:rect l="0" t="0" r="r" b="b"/>
              <a:pathLst>
                <a:path w="214" h="187">
                  <a:moveTo>
                    <a:pt x="0" y="180"/>
                  </a:moveTo>
                  <a:lnTo>
                    <a:pt x="5" y="187"/>
                  </a:lnTo>
                  <a:lnTo>
                    <a:pt x="214" y="23"/>
                  </a:lnTo>
                  <a:lnTo>
                    <a:pt x="196" y="0"/>
                  </a:lnTo>
                  <a:lnTo>
                    <a:pt x="0" y="180"/>
                  </a:lnTo>
                  <a:close/>
                </a:path>
              </a:pathLst>
            </a:custGeom>
            <a:solidFill>
              <a:srgbClr val="A1C9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6" name="Freeform 324">
              <a:extLst>
                <a:ext uri="{FF2B5EF4-FFF2-40B4-BE49-F238E27FC236}">
                  <a16:creationId xmlns:a16="http://schemas.microsoft.com/office/drawing/2014/main" id="{C550717B-FB48-4D77-9215-0D809625DF01}"/>
                </a:ext>
              </a:extLst>
            </p:cNvPr>
            <p:cNvSpPr>
              <a:spLocks/>
            </p:cNvSpPr>
            <p:nvPr/>
          </p:nvSpPr>
          <p:spPr bwMode="auto">
            <a:xfrm>
              <a:off x="7915276" y="2689226"/>
              <a:ext cx="757238" cy="333375"/>
            </a:xfrm>
            <a:custGeom>
              <a:avLst/>
              <a:gdLst>
                <a:gd name="T0" fmla="*/ 0 w 477"/>
                <a:gd name="T1" fmla="*/ 154 h 210"/>
                <a:gd name="T2" fmla="*/ 19 w 477"/>
                <a:gd name="T3" fmla="*/ 210 h 210"/>
                <a:gd name="T4" fmla="*/ 477 w 477"/>
                <a:gd name="T5" fmla="*/ 17 h 210"/>
                <a:gd name="T6" fmla="*/ 472 w 477"/>
                <a:gd name="T7" fmla="*/ 0 h 210"/>
                <a:gd name="T8" fmla="*/ 0 w 477"/>
                <a:gd name="T9" fmla="*/ 154 h 210"/>
              </a:gdLst>
              <a:ahLst/>
              <a:cxnLst>
                <a:cxn ang="0">
                  <a:pos x="T0" y="T1"/>
                </a:cxn>
                <a:cxn ang="0">
                  <a:pos x="T2" y="T3"/>
                </a:cxn>
                <a:cxn ang="0">
                  <a:pos x="T4" y="T5"/>
                </a:cxn>
                <a:cxn ang="0">
                  <a:pos x="T6" y="T7"/>
                </a:cxn>
                <a:cxn ang="0">
                  <a:pos x="T8" y="T9"/>
                </a:cxn>
              </a:cxnLst>
              <a:rect l="0" t="0" r="r" b="b"/>
              <a:pathLst>
                <a:path w="477" h="210">
                  <a:moveTo>
                    <a:pt x="0" y="154"/>
                  </a:moveTo>
                  <a:lnTo>
                    <a:pt x="19" y="210"/>
                  </a:lnTo>
                  <a:lnTo>
                    <a:pt x="477" y="17"/>
                  </a:lnTo>
                  <a:lnTo>
                    <a:pt x="472" y="0"/>
                  </a:lnTo>
                  <a:lnTo>
                    <a:pt x="0" y="154"/>
                  </a:lnTo>
                  <a:close/>
                </a:path>
              </a:pathLst>
            </a:custGeom>
            <a:solidFill>
              <a:srgbClr val="DDD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7" name="Freeform 325">
              <a:extLst>
                <a:ext uri="{FF2B5EF4-FFF2-40B4-BE49-F238E27FC236}">
                  <a16:creationId xmlns:a16="http://schemas.microsoft.com/office/drawing/2014/main" id="{D612670C-C58B-4CBC-B97E-E7AD3C8BB3C0}"/>
                </a:ext>
              </a:extLst>
            </p:cNvPr>
            <p:cNvSpPr>
              <a:spLocks/>
            </p:cNvSpPr>
            <p:nvPr/>
          </p:nvSpPr>
          <p:spPr bwMode="auto">
            <a:xfrm>
              <a:off x="7640638" y="2601913"/>
              <a:ext cx="1011238" cy="147638"/>
            </a:xfrm>
            <a:custGeom>
              <a:avLst/>
              <a:gdLst>
                <a:gd name="T0" fmla="*/ 0 w 637"/>
                <a:gd name="T1" fmla="*/ 59 h 93"/>
                <a:gd name="T2" fmla="*/ 4 w 637"/>
                <a:gd name="T3" fmla="*/ 93 h 93"/>
                <a:gd name="T4" fmla="*/ 637 w 637"/>
                <a:gd name="T5" fmla="*/ 11 h 93"/>
                <a:gd name="T6" fmla="*/ 636 w 637"/>
                <a:gd name="T7" fmla="*/ 0 h 93"/>
                <a:gd name="T8" fmla="*/ 0 w 637"/>
                <a:gd name="T9" fmla="*/ 59 h 93"/>
              </a:gdLst>
              <a:ahLst/>
              <a:cxnLst>
                <a:cxn ang="0">
                  <a:pos x="T0" y="T1"/>
                </a:cxn>
                <a:cxn ang="0">
                  <a:pos x="T2" y="T3"/>
                </a:cxn>
                <a:cxn ang="0">
                  <a:pos x="T4" y="T5"/>
                </a:cxn>
                <a:cxn ang="0">
                  <a:pos x="T6" y="T7"/>
                </a:cxn>
                <a:cxn ang="0">
                  <a:pos x="T8" y="T9"/>
                </a:cxn>
              </a:cxnLst>
              <a:rect l="0" t="0" r="r" b="b"/>
              <a:pathLst>
                <a:path w="637" h="93">
                  <a:moveTo>
                    <a:pt x="0" y="59"/>
                  </a:moveTo>
                  <a:lnTo>
                    <a:pt x="4" y="93"/>
                  </a:lnTo>
                  <a:lnTo>
                    <a:pt x="637" y="11"/>
                  </a:lnTo>
                  <a:lnTo>
                    <a:pt x="636" y="0"/>
                  </a:lnTo>
                  <a:lnTo>
                    <a:pt x="0" y="59"/>
                  </a:lnTo>
                  <a:close/>
                </a:path>
              </a:pathLst>
            </a:custGeom>
            <a:solidFill>
              <a:srgbClr val="F29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8" name="Freeform 326">
              <a:extLst>
                <a:ext uri="{FF2B5EF4-FFF2-40B4-BE49-F238E27FC236}">
                  <a16:creationId xmlns:a16="http://schemas.microsoft.com/office/drawing/2014/main" id="{9F9A47B7-BF7E-4B74-B828-7BC685D48861}"/>
                </a:ext>
              </a:extLst>
            </p:cNvPr>
            <p:cNvSpPr>
              <a:spLocks/>
            </p:cNvSpPr>
            <p:nvPr/>
          </p:nvSpPr>
          <p:spPr bwMode="auto">
            <a:xfrm>
              <a:off x="8140701" y="2301876"/>
              <a:ext cx="525463" cy="200025"/>
            </a:xfrm>
            <a:custGeom>
              <a:avLst/>
              <a:gdLst>
                <a:gd name="T0" fmla="*/ 0 w 331"/>
                <a:gd name="T1" fmla="*/ 39 h 126"/>
                <a:gd name="T2" fmla="*/ 329 w 331"/>
                <a:gd name="T3" fmla="*/ 126 h 126"/>
                <a:gd name="T4" fmla="*/ 331 w 331"/>
                <a:gd name="T5" fmla="*/ 115 h 126"/>
                <a:gd name="T6" fmla="*/ 10 w 331"/>
                <a:gd name="T7" fmla="*/ 0 h 126"/>
                <a:gd name="T8" fmla="*/ 0 w 331"/>
                <a:gd name="T9" fmla="*/ 39 h 126"/>
              </a:gdLst>
              <a:ahLst/>
              <a:cxnLst>
                <a:cxn ang="0">
                  <a:pos x="T0" y="T1"/>
                </a:cxn>
                <a:cxn ang="0">
                  <a:pos x="T2" y="T3"/>
                </a:cxn>
                <a:cxn ang="0">
                  <a:pos x="T4" y="T5"/>
                </a:cxn>
                <a:cxn ang="0">
                  <a:pos x="T6" y="T7"/>
                </a:cxn>
                <a:cxn ang="0">
                  <a:pos x="T8" y="T9"/>
                </a:cxn>
              </a:cxnLst>
              <a:rect l="0" t="0" r="r" b="b"/>
              <a:pathLst>
                <a:path w="331" h="126">
                  <a:moveTo>
                    <a:pt x="0" y="39"/>
                  </a:moveTo>
                  <a:lnTo>
                    <a:pt x="329" y="126"/>
                  </a:lnTo>
                  <a:lnTo>
                    <a:pt x="331" y="115"/>
                  </a:lnTo>
                  <a:lnTo>
                    <a:pt x="10" y="0"/>
                  </a:lnTo>
                  <a:lnTo>
                    <a:pt x="0" y="39"/>
                  </a:lnTo>
                  <a:close/>
                </a:path>
              </a:pathLst>
            </a:custGeom>
            <a:solidFill>
              <a:srgbClr val="DEE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9" name="Freeform 327">
              <a:extLst>
                <a:ext uri="{FF2B5EF4-FFF2-40B4-BE49-F238E27FC236}">
                  <a16:creationId xmlns:a16="http://schemas.microsoft.com/office/drawing/2014/main" id="{F33F3882-5DE3-4214-8E8A-BC29A2D2E042}"/>
                </a:ext>
              </a:extLst>
            </p:cNvPr>
            <p:cNvSpPr>
              <a:spLocks/>
            </p:cNvSpPr>
            <p:nvPr/>
          </p:nvSpPr>
          <p:spPr bwMode="auto">
            <a:xfrm>
              <a:off x="8224838" y="2097088"/>
              <a:ext cx="492125" cy="312738"/>
            </a:xfrm>
            <a:custGeom>
              <a:avLst/>
              <a:gdLst>
                <a:gd name="T0" fmla="*/ 0 w 310"/>
                <a:gd name="T1" fmla="*/ 37 h 197"/>
                <a:gd name="T2" fmla="*/ 305 w 310"/>
                <a:gd name="T3" fmla="*/ 197 h 197"/>
                <a:gd name="T4" fmla="*/ 310 w 310"/>
                <a:gd name="T5" fmla="*/ 187 h 197"/>
                <a:gd name="T6" fmla="*/ 19 w 310"/>
                <a:gd name="T7" fmla="*/ 0 h 197"/>
                <a:gd name="T8" fmla="*/ 0 w 310"/>
                <a:gd name="T9" fmla="*/ 37 h 197"/>
              </a:gdLst>
              <a:ahLst/>
              <a:cxnLst>
                <a:cxn ang="0">
                  <a:pos x="T0" y="T1"/>
                </a:cxn>
                <a:cxn ang="0">
                  <a:pos x="T2" y="T3"/>
                </a:cxn>
                <a:cxn ang="0">
                  <a:pos x="T4" y="T5"/>
                </a:cxn>
                <a:cxn ang="0">
                  <a:pos x="T6" y="T7"/>
                </a:cxn>
                <a:cxn ang="0">
                  <a:pos x="T8" y="T9"/>
                </a:cxn>
              </a:cxnLst>
              <a:rect l="0" t="0" r="r" b="b"/>
              <a:pathLst>
                <a:path w="310" h="197">
                  <a:moveTo>
                    <a:pt x="0" y="37"/>
                  </a:moveTo>
                  <a:lnTo>
                    <a:pt x="305" y="197"/>
                  </a:lnTo>
                  <a:lnTo>
                    <a:pt x="310" y="187"/>
                  </a:lnTo>
                  <a:lnTo>
                    <a:pt x="19" y="0"/>
                  </a:lnTo>
                  <a:lnTo>
                    <a:pt x="0" y="37"/>
                  </a:lnTo>
                  <a:close/>
                </a:path>
              </a:pathLst>
            </a:custGeom>
            <a:solidFill>
              <a:srgbClr val="A1C9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0" name="Freeform 328">
              <a:extLst>
                <a:ext uri="{FF2B5EF4-FFF2-40B4-BE49-F238E27FC236}">
                  <a16:creationId xmlns:a16="http://schemas.microsoft.com/office/drawing/2014/main" id="{18B5AB0F-3905-45EF-8001-6901C8F3B56D}"/>
                </a:ext>
              </a:extLst>
            </p:cNvPr>
            <p:cNvSpPr>
              <a:spLocks/>
            </p:cNvSpPr>
            <p:nvPr/>
          </p:nvSpPr>
          <p:spPr bwMode="auto">
            <a:xfrm>
              <a:off x="8431213" y="1833563"/>
              <a:ext cx="373063" cy="468313"/>
            </a:xfrm>
            <a:custGeom>
              <a:avLst/>
              <a:gdLst>
                <a:gd name="T0" fmla="*/ 0 w 235"/>
                <a:gd name="T1" fmla="*/ 27 h 295"/>
                <a:gd name="T2" fmla="*/ 225 w 235"/>
                <a:gd name="T3" fmla="*/ 295 h 295"/>
                <a:gd name="T4" fmla="*/ 235 w 235"/>
                <a:gd name="T5" fmla="*/ 287 h 295"/>
                <a:gd name="T6" fmla="*/ 28 w 235"/>
                <a:gd name="T7" fmla="*/ 0 h 295"/>
                <a:gd name="T8" fmla="*/ 0 w 235"/>
                <a:gd name="T9" fmla="*/ 27 h 295"/>
              </a:gdLst>
              <a:ahLst/>
              <a:cxnLst>
                <a:cxn ang="0">
                  <a:pos x="T0" y="T1"/>
                </a:cxn>
                <a:cxn ang="0">
                  <a:pos x="T2" y="T3"/>
                </a:cxn>
                <a:cxn ang="0">
                  <a:pos x="T4" y="T5"/>
                </a:cxn>
                <a:cxn ang="0">
                  <a:pos x="T6" y="T7"/>
                </a:cxn>
                <a:cxn ang="0">
                  <a:pos x="T8" y="T9"/>
                </a:cxn>
              </a:cxnLst>
              <a:rect l="0" t="0" r="r" b="b"/>
              <a:pathLst>
                <a:path w="235" h="295">
                  <a:moveTo>
                    <a:pt x="0" y="27"/>
                  </a:moveTo>
                  <a:lnTo>
                    <a:pt x="225" y="295"/>
                  </a:lnTo>
                  <a:lnTo>
                    <a:pt x="235" y="287"/>
                  </a:lnTo>
                  <a:lnTo>
                    <a:pt x="28" y="0"/>
                  </a:lnTo>
                  <a:lnTo>
                    <a:pt x="0" y="27"/>
                  </a:lnTo>
                  <a:close/>
                </a:path>
              </a:pathLst>
            </a:custGeom>
            <a:solidFill>
              <a:srgbClr val="A1C9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1" name="Freeform 329">
              <a:extLst>
                <a:ext uri="{FF2B5EF4-FFF2-40B4-BE49-F238E27FC236}">
                  <a16:creationId xmlns:a16="http://schemas.microsoft.com/office/drawing/2014/main" id="{EDC0F3B2-8C7F-4580-8F41-DF7E57DF8953}"/>
                </a:ext>
              </a:extLst>
            </p:cNvPr>
            <p:cNvSpPr>
              <a:spLocks/>
            </p:cNvSpPr>
            <p:nvPr/>
          </p:nvSpPr>
          <p:spPr bwMode="auto">
            <a:xfrm>
              <a:off x="8890001" y="1646238"/>
              <a:ext cx="100013" cy="573088"/>
            </a:xfrm>
            <a:custGeom>
              <a:avLst/>
              <a:gdLst>
                <a:gd name="T0" fmla="*/ 0 w 63"/>
                <a:gd name="T1" fmla="*/ 4 h 361"/>
                <a:gd name="T2" fmla="*/ 51 w 63"/>
                <a:gd name="T3" fmla="*/ 361 h 361"/>
                <a:gd name="T4" fmla="*/ 63 w 63"/>
                <a:gd name="T5" fmla="*/ 360 h 361"/>
                <a:gd name="T6" fmla="*/ 38 w 63"/>
                <a:gd name="T7" fmla="*/ 0 h 361"/>
                <a:gd name="T8" fmla="*/ 0 w 63"/>
                <a:gd name="T9" fmla="*/ 4 h 361"/>
              </a:gdLst>
              <a:ahLst/>
              <a:cxnLst>
                <a:cxn ang="0">
                  <a:pos x="T0" y="T1"/>
                </a:cxn>
                <a:cxn ang="0">
                  <a:pos x="T2" y="T3"/>
                </a:cxn>
                <a:cxn ang="0">
                  <a:pos x="T4" y="T5"/>
                </a:cxn>
                <a:cxn ang="0">
                  <a:pos x="T6" y="T7"/>
                </a:cxn>
                <a:cxn ang="0">
                  <a:pos x="T8" y="T9"/>
                </a:cxn>
              </a:cxnLst>
              <a:rect l="0" t="0" r="r" b="b"/>
              <a:pathLst>
                <a:path w="63" h="361">
                  <a:moveTo>
                    <a:pt x="0" y="4"/>
                  </a:moveTo>
                  <a:lnTo>
                    <a:pt x="51" y="361"/>
                  </a:lnTo>
                  <a:lnTo>
                    <a:pt x="63" y="360"/>
                  </a:lnTo>
                  <a:lnTo>
                    <a:pt x="38" y="0"/>
                  </a:lnTo>
                  <a:lnTo>
                    <a:pt x="0" y="4"/>
                  </a:lnTo>
                  <a:close/>
                </a:path>
              </a:pathLst>
            </a:custGeom>
            <a:solidFill>
              <a:srgbClr val="DDD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2" name="Freeform 330">
              <a:extLst>
                <a:ext uri="{FF2B5EF4-FFF2-40B4-BE49-F238E27FC236}">
                  <a16:creationId xmlns:a16="http://schemas.microsoft.com/office/drawing/2014/main" id="{5F3AADFB-BB3D-4CCB-8E1B-02A83269D171}"/>
                </a:ext>
              </a:extLst>
            </p:cNvPr>
            <p:cNvSpPr>
              <a:spLocks/>
            </p:cNvSpPr>
            <p:nvPr/>
          </p:nvSpPr>
          <p:spPr bwMode="auto">
            <a:xfrm>
              <a:off x="9193213" y="1770063"/>
              <a:ext cx="314325" cy="509588"/>
            </a:xfrm>
            <a:custGeom>
              <a:avLst/>
              <a:gdLst>
                <a:gd name="T0" fmla="*/ 0 w 198"/>
                <a:gd name="T1" fmla="*/ 316 h 321"/>
                <a:gd name="T2" fmla="*/ 9 w 198"/>
                <a:gd name="T3" fmla="*/ 321 h 321"/>
                <a:gd name="T4" fmla="*/ 198 w 198"/>
                <a:gd name="T5" fmla="*/ 21 h 321"/>
                <a:gd name="T6" fmla="*/ 164 w 198"/>
                <a:gd name="T7" fmla="*/ 0 h 321"/>
                <a:gd name="T8" fmla="*/ 0 w 198"/>
                <a:gd name="T9" fmla="*/ 316 h 321"/>
              </a:gdLst>
              <a:ahLst/>
              <a:cxnLst>
                <a:cxn ang="0">
                  <a:pos x="T0" y="T1"/>
                </a:cxn>
                <a:cxn ang="0">
                  <a:pos x="T2" y="T3"/>
                </a:cxn>
                <a:cxn ang="0">
                  <a:pos x="T4" y="T5"/>
                </a:cxn>
                <a:cxn ang="0">
                  <a:pos x="T6" y="T7"/>
                </a:cxn>
                <a:cxn ang="0">
                  <a:pos x="T8" y="T9"/>
                </a:cxn>
              </a:cxnLst>
              <a:rect l="0" t="0" r="r" b="b"/>
              <a:pathLst>
                <a:path w="198" h="321">
                  <a:moveTo>
                    <a:pt x="0" y="316"/>
                  </a:moveTo>
                  <a:lnTo>
                    <a:pt x="9" y="321"/>
                  </a:lnTo>
                  <a:lnTo>
                    <a:pt x="198" y="21"/>
                  </a:lnTo>
                  <a:lnTo>
                    <a:pt x="164" y="0"/>
                  </a:lnTo>
                  <a:lnTo>
                    <a:pt x="0" y="316"/>
                  </a:lnTo>
                  <a:close/>
                </a:path>
              </a:pathLst>
            </a:custGeom>
            <a:solidFill>
              <a:srgbClr val="A1C9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3" name="Freeform 331">
              <a:extLst>
                <a:ext uri="{FF2B5EF4-FFF2-40B4-BE49-F238E27FC236}">
                  <a16:creationId xmlns:a16="http://schemas.microsoft.com/office/drawing/2014/main" id="{CBD91C96-3420-4EA6-9C31-C995EA413787}"/>
                </a:ext>
              </a:extLst>
            </p:cNvPr>
            <p:cNvSpPr>
              <a:spLocks/>
            </p:cNvSpPr>
            <p:nvPr/>
          </p:nvSpPr>
          <p:spPr bwMode="auto">
            <a:xfrm>
              <a:off x="9317038" y="2022476"/>
              <a:ext cx="687388" cy="400050"/>
            </a:xfrm>
            <a:custGeom>
              <a:avLst/>
              <a:gdLst>
                <a:gd name="T0" fmla="*/ 0 w 433"/>
                <a:gd name="T1" fmla="*/ 244 h 252"/>
                <a:gd name="T2" fmla="*/ 4 w 433"/>
                <a:gd name="T3" fmla="*/ 252 h 252"/>
                <a:gd name="T4" fmla="*/ 433 w 433"/>
                <a:gd name="T5" fmla="*/ 28 h 252"/>
                <a:gd name="T6" fmla="*/ 419 w 433"/>
                <a:gd name="T7" fmla="*/ 0 h 252"/>
                <a:gd name="T8" fmla="*/ 0 w 433"/>
                <a:gd name="T9" fmla="*/ 244 h 252"/>
              </a:gdLst>
              <a:ahLst/>
              <a:cxnLst>
                <a:cxn ang="0">
                  <a:pos x="T0" y="T1"/>
                </a:cxn>
                <a:cxn ang="0">
                  <a:pos x="T2" y="T3"/>
                </a:cxn>
                <a:cxn ang="0">
                  <a:pos x="T4" y="T5"/>
                </a:cxn>
                <a:cxn ang="0">
                  <a:pos x="T6" y="T7"/>
                </a:cxn>
                <a:cxn ang="0">
                  <a:pos x="T8" y="T9"/>
                </a:cxn>
              </a:cxnLst>
              <a:rect l="0" t="0" r="r" b="b"/>
              <a:pathLst>
                <a:path w="433" h="252">
                  <a:moveTo>
                    <a:pt x="0" y="244"/>
                  </a:moveTo>
                  <a:lnTo>
                    <a:pt x="4" y="252"/>
                  </a:lnTo>
                  <a:lnTo>
                    <a:pt x="433" y="28"/>
                  </a:lnTo>
                  <a:lnTo>
                    <a:pt x="419" y="0"/>
                  </a:lnTo>
                  <a:lnTo>
                    <a:pt x="0" y="244"/>
                  </a:lnTo>
                  <a:close/>
                </a:path>
              </a:pathLst>
            </a:custGeom>
            <a:solidFill>
              <a:srgbClr val="A1C9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4" name="Freeform 332">
              <a:extLst>
                <a:ext uri="{FF2B5EF4-FFF2-40B4-BE49-F238E27FC236}">
                  <a16:creationId xmlns:a16="http://schemas.microsoft.com/office/drawing/2014/main" id="{4FB8AFA9-1A39-443E-BC84-565208EAD53E}"/>
                </a:ext>
              </a:extLst>
            </p:cNvPr>
            <p:cNvSpPr>
              <a:spLocks/>
            </p:cNvSpPr>
            <p:nvPr/>
          </p:nvSpPr>
          <p:spPr bwMode="auto">
            <a:xfrm>
              <a:off x="9361488" y="2551113"/>
              <a:ext cx="471488" cy="57150"/>
            </a:xfrm>
            <a:custGeom>
              <a:avLst/>
              <a:gdLst>
                <a:gd name="T0" fmla="*/ 0 w 297"/>
                <a:gd name="T1" fmla="*/ 17 h 36"/>
                <a:gd name="T2" fmla="*/ 0 w 297"/>
                <a:gd name="T3" fmla="*/ 27 h 36"/>
                <a:gd name="T4" fmla="*/ 297 w 297"/>
                <a:gd name="T5" fmla="*/ 36 h 36"/>
                <a:gd name="T6" fmla="*/ 297 w 297"/>
                <a:gd name="T7" fmla="*/ 0 h 36"/>
                <a:gd name="T8" fmla="*/ 0 w 297"/>
                <a:gd name="T9" fmla="*/ 17 h 36"/>
              </a:gdLst>
              <a:ahLst/>
              <a:cxnLst>
                <a:cxn ang="0">
                  <a:pos x="T0" y="T1"/>
                </a:cxn>
                <a:cxn ang="0">
                  <a:pos x="T2" y="T3"/>
                </a:cxn>
                <a:cxn ang="0">
                  <a:pos x="T4" y="T5"/>
                </a:cxn>
                <a:cxn ang="0">
                  <a:pos x="T6" y="T7"/>
                </a:cxn>
                <a:cxn ang="0">
                  <a:pos x="T8" y="T9"/>
                </a:cxn>
              </a:cxnLst>
              <a:rect l="0" t="0" r="r" b="b"/>
              <a:pathLst>
                <a:path w="297" h="36">
                  <a:moveTo>
                    <a:pt x="0" y="17"/>
                  </a:moveTo>
                  <a:lnTo>
                    <a:pt x="0" y="27"/>
                  </a:lnTo>
                  <a:lnTo>
                    <a:pt x="297" y="36"/>
                  </a:lnTo>
                  <a:lnTo>
                    <a:pt x="297" y="0"/>
                  </a:lnTo>
                  <a:lnTo>
                    <a:pt x="0" y="17"/>
                  </a:lnTo>
                  <a:close/>
                </a:path>
              </a:pathLst>
            </a:custGeom>
            <a:solidFill>
              <a:srgbClr val="F29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5" name="Freeform 333">
              <a:extLst>
                <a:ext uri="{FF2B5EF4-FFF2-40B4-BE49-F238E27FC236}">
                  <a16:creationId xmlns:a16="http://schemas.microsoft.com/office/drawing/2014/main" id="{66A27E3D-100D-476B-A02B-8C999845DB3A}"/>
                </a:ext>
              </a:extLst>
            </p:cNvPr>
            <p:cNvSpPr>
              <a:spLocks/>
            </p:cNvSpPr>
            <p:nvPr/>
          </p:nvSpPr>
          <p:spPr bwMode="auto">
            <a:xfrm>
              <a:off x="9307513" y="2768601"/>
              <a:ext cx="485775" cy="319088"/>
            </a:xfrm>
            <a:custGeom>
              <a:avLst/>
              <a:gdLst>
                <a:gd name="T0" fmla="*/ 0 w 306"/>
                <a:gd name="T1" fmla="*/ 10 h 201"/>
                <a:gd name="T2" fmla="*/ 288 w 306"/>
                <a:gd name="T3" fmla="*/ 201 h 201"/>
                <a:gd name="T4" fmla="*/ 306 w 306"/>
                <a:gd name="T5" fmla="*/ 166 h 201"/>
                <a:gd name="T6" fmla="*/ 5 w 306"/>
                <a:gd name="T7" fmla="*/ 0 h 201"/>
                <a:gd name="T8" fmla="*/ 0 w 306"/>
                <a:gd name="T9" fmla="*/ 10 h 201"/>
              </a:gdLst>
              <a:ahLst/>
              <a:cxnLst>
                <a:cxn ang="0">
                  <a:pos x="T0" y="T1"/>
                </a:cxn>
                <a:cxn ang="0">
                  <a:pos x="T2" y="T3"/>
                </a:cxn>
                <a:cxn ang="0">
                  <a:pos x="T4" y="T5"/>
                </a:cxn>
                <a:cxn ang="0">
                  <a:pos x="T6" y="T7"/>
                </a:cxn>
                <a:cxn ang="0">
                  <a:pos x="T8" y="T9"/>
                </a:cxn>
              </a:cxnLst>
              <a:rect l="0" t="0" r="r" b="b"/>
              <a:pathLst>
                <a:path w="306" h="201">
                  <a:moveTo>
                    <a:pt x="0" y="10"/>
                  </a:moveTo>
                  <a:lnTo>
                    <a:pt x="288" y="201"/>
                  </a:lnTo>
                  <a:lnTo>
                    <a:pt x="306" y="166"/>
                  </a:lnTo>
                  <a:lnTo>
                    <a:pt x="5" y="0"/>
                  </a:lnTo>
                  <a:lnTo>
                    <a:pt x="0" y="10"/>
                  </a:lnTo>
                  <a:close/>
                </a:path>
              </a:pathLst>
            </a:custGeom>
            <a:solidFill>
              <a:srgbClr val="A1C9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6" name="Freeform 334">
              <a:extLst>
                <a:ext uri="{FF2B5EF4-FFF2-40B4-BE49-F238E27FC236}">
                  <a16:creationId xmlns:a16="http://schemas.microsoft.com/office/drawing/2014/main" id="{B28ABAC3-200D-4A29-B716-3F8B09284AFA}"/>
                </a:ext>
              </a:extLst>
            </p:cNvPr>
            <p:cNvSpPr>
              <a:spLocks/>
            </p:cNvSpPr>
            <p:nvPr/>
          </p:nvSpPr>
          <p:spPr bwMode="auto">
            <a:xfrm>
              <a:off x="9175751" y="2903538"/>
              <a:ext cx="311150" cy="512763"/>
            </a:xfrm>
            <a:custGeom>
              <a:avLst/>
              <a:gdLst>
                <a:gd name="T0" fmla="*/ 0 w 196"/>
                <a:gd name="T1" fmla="*/ 6 h 323"/>
                <a:gd name="T2" fmla="*/ 162 w 196"/>
                <a:gd name="T3" fmla="*/ 323 h 323"/>
                <a:gd name="T4" fmla="*/ 196 w 196"/>
                <a:gd name="T5" fmla="*/ 302 h 323"/>
                <a:gd name="T6" fmla="*/ 10 w 196"/>
                <a:gd name="T7" fmla="*/ 0 h 323"/>
                <a:gd name="T8" fmla="*/ 0 w 196"/>
                <a:gd name="T9" fmla="*/ 6 h 323"/>
              </a:gdLst>
              <a:ahLst/>
              <a:cxnLst>
                <a:cxn ang="0">
                  <a:pos x="T0" y="T1"/>
                </a:cxn>
                <a:cxn ang="0">
                  <a:pos x="T2" y="T3"/>
                </a:cxn>
                <a:cxn ang="0">
                  <a:pos x="T4" y="T5"/>
                </a:cxn>
                <a:cxn ang="0">
                  <a:pos x="T6" y="T7"/>
                </a:cxn>
                <a:cxn ang="0">
                  <a:pos x="T8" y="T9"/>
                </a:cxn>
              </a:cxnLst>
              <a:rect l="0" t="0" r="r" b="b"/>
              <a:pathLst>
                <a:path w="196" h="323">
                  <a:moveTo>
                    <a:pt x="0" y="6"/>
                  </a:moveTo>
                  <a:lnTo>
                    <a:pt x="162" y="323"/>
                  </a:lnTo>
                  <a:lnTo>
                    <a:pt x="196" y="302"/>
                  </a:lnTo>
                  <a:lnTo>
                    <a:pt x="10" y="0"/>
                  </a:lnTo>
                  <a:lnTo>
                    <a:pt x="0" y="6"/>
                  </a:lnTo>
                  <a:close/>
                </a:path>
              </a:pathLst>
            </a:custGeom>
            <a:solidFill>
              <a:srgbClr val="A1C9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37" name="Freeform 335">
            <a:extLst>
              <a:ext uri="{FF2B5EF4-FFF2-40B4-BE49-F238E27FC236}">
                <a16:creationId xmlns:a16="http://schemas.microsoft.com/office/drawing/2014/main" id="{5E14581B-8223-4626-B526-971811124F92}"/>
              </a:ext>
            </a:extLst>
          </p:cNvPr>
          <p:cNvSpPr>
            <a:spLocks/>
          </p:cNvSpPr>
          <p:nvPr/>
        </p:nvSpPr>
        <p:spPr bwMode="auto">
          <a:xfrm>
            <a:off x="1539876" y="2533651"/>
            <a:ext cx="979488" cy="436563"/>
          </a:xfrm>
          <a:custGeom>
            <a:avLst/>
            <a:gdLst>
              <a:gd name="T0" fmla="*/ 359 w 473"/>
              <a:gd name="T1" fmla="*/ 47 h 211"/>
              <a:gd name="T2" fmla="*/ 321 w 473"/>
              <a:gd name="T3" fmla="*/ 52 h 211"/>
              <a:gd name="T4" fmla="*/ 228 w 473"/>
              <a:gd name="T5" fmla="*/ 0 h 211"/>
              <a:gd name="T6" fmla="*/ 121 w 473"/>
              <a:gd name="T7" fmla="*/ 88 h 211"/>
              <a:gd name="T8" fmla="*/ 0 w 473"/>
              <a:gd name="T9" fmla="*/ 146 h 211"/>
              <a:gd name="T10" fmla="*/ 157 w 473"/>
              <a:gd name="T11" fmla="*/ 204 h 211"/>
              <a:gd name="T12" fmla="*/ 187 w 473"/>
              <a:gd name="T13" fmla="*/ 203 h 211"/>
              <a:gd name="T14" fmla="*/ 228 w 473"/>
              <a:gd name="T15" fmla="*/ 211 h 211"/>
              <a:gd name="T16" fmla="*/ 288 w 473"/>
              <a:gd name="T17" fmla="*/ 194 h 211"/>
              <a:gd name="T18" fmla="*/ 359 w 473"/>
              <a:gd name="T19" fmla="*/ 211 h 211"/>
              <a:gd name="T20" fmla="*/ 473 w 473"/>
              <a:gd name="T21" fmla="*/ 129 h 211"/>
              <a:gd name="T22" fmla="*/ 359 w 473"/>
              <a:gd name="T23" fmla="*/ 4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3" h="211">
                <a:moveTo>
                  <a:pt x="359" y="47"/>
                </a:moveTo>
                <a:cubicBezTo>
                  <a:pt x="346" y="47"/>
                  <a:pt x="333" y="49"/>
                  <a:pt x="321" y="52"/>
                </a:cubicBezTo>
                <a:cubicBezTo>
                  <a:pt x="302" y="21"/>
                  <a:pt x="267" y="0"/>
                  <a:pt x="228" y="0"/>
                </a:cubicBezTo>
                <a:cubicBezTo>
                  <a:pt x="174" y="0"/>
                  <a:pt x="130" y="38"/>
                  <a:pt x="121" y="88"/>
                </a:cubicBezTo>
                <a:cubicBezTo>
                  <a:pt x="52" y="94"/>
                  <a:pt x="0" y="118"/>
                  <a:pt x="0" y="146"/>
                </a:cubicBezTo>
                <a:cubicBezTo>
                  <a:pt x="0" y="178"/>
                  <a:pt x="70" y="204"/>
                  <a:pt x="157" y="204"/>
                </a:cubicBezTo>
                <a:cubicBezTo>
                  <a:pt x="167" y="204"/>
                  <a:pt x="177" y="204"/>
                  <a:pt x="187" y="203"/>
                </a:cubicBezTo>
                <a:cubicBezTo>
                  <a:pt x="199" y="209"/>
                  <a:pt x="213" y="211"/>
                  <a:pt x="228" y="211"/>
                </a:cubicBezTo>
                <a:cubicBezTo>
                  <a:pt x="250" y="211"/>
                  <a:pt x="271" y="205"/>
                  <a:pt x="288" y="194"/>
                </a:cubicBezTo>
                <a:cubicBezTo>
                  <a:pt x="307" y="205"/>
                  <a:pt x="332" y="211"/>
                  <a:pt x="359" y="211"/>
                </a:cubicBezTo>
                <a:cubicBezTo>
                  <a:pt x="422" y="211"/>
                  <a:pt x="473" y="175"/>
                  <a:pt x="473" y="129"/>
                </a:cubicBezTo>
                <a:cubicBezTo>
                  <a:pt x="473" y="84"/>
                  <a:pt x="422" y="47"/>
                  <a:pt x="359" y="47"/>
                </a:cubicBezTo>
                <a:close/>
              </a:path>
            </a:pathLst>
          </a:custGeom>
          <a:solidFill>
            <a:srgbClr val="94D5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8" name="Freeform 336">
            <a:extLst>
              <a:ext uri="{FF2B5EF4-FFF2-40B4-BE49-F238E27FC236}">
                <a16:creationId xmlns:a16="http://schemas.microsoft.com/office/drawing/2014/main" id="{048678F7-E367-4399-AF0D-53E7679C31B5}"/>
              </a:ext>
            </a:extLst>
          </p:cNvPr>
          <p:cNvSpPr>
            <a:spLocks/>
          </p:cNvSpPr>
          <p:nvPr/>
        </p:nvSpPr>
        <p:spPr bwMode="auto">
          <a:xfrm>
            <a:off x="8525669" y="1471972"/>
            <a:ext cx="890588" cy="417513"/>
          </a:xfrm>
          <a:custGeom>
            <a:avLst/>
            <a:gdLst>
              <a:gd name="T0" fmla="*/ 328 w 430"/>
              <a:gd name="T1" fmla="*/ 78 h 202"/>
              <a:gd name="T2" fmla="*/ 319 w 430"/>
              <a:gd name="T3" fmla="*/ 78 h 202"/>
              <a:gd name="T4" fmla="*/ 199 w 430"/>
              <a:gd name="T5" fmla="*/ 0 h 202"/>
              <a:gd name="T6" fmla="*/ 93 w 430"/>
              <a:gd name="T7" fmla="*/ 44 h 202"/>
              <a:gd name="T8" fmla="*/ 0 w 430"/>
              <a:gd name="T9" fmla="*/ 104 h 202"/>
              <a:gd name="T10" fmla="*/ 100 w 430"/>
              <a:gd name="T11" fmla="*/ 164 h 202"/>
              <a:gd name="T12" fmla="*/ 137 w 430"/>
              <a:gd name="T13" fmla="*/ 159 h 202"/>
              <a:gd name="T14" fmla="*/ 209 w 430"/>
              <a:gd name="T15" fmla="*/ 202 h 202"/>
              <a:gd name="T16" fmla="*/ 275 w 430"/>
              <a:gd name="T17" fmla="*/ 175 h 202"/>
              <a:gd name="T18" fmla="*/ 328 w 430"/>
              <a:gd name="T19" fmla="*/ 182 h 202"/>
              <a:gd name="T20" fmla="*/ 430 w 430"/>
              <a:gd name="T21" fmla="*/ 130 h 202"/>
              <a:gd name="T22" fmla="*/ 328 w 430"/>
              <a:gd name="T23" fmla="*/ 7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0" h="202">
                <a:moveTo>
                  <a:pt x="328" y="78"/>
                </a:moveTo>
                <a:cubicBezTo>
                  <a:pt x="325" y="78"/>
                  <a:pt x="322" y="78"/>
                  <a:pt x="319" y="78"/>
                </a:cubicBezTo>
                <a:cubicBezTo>
                  <a:pt x="315" y="35"/>
                  <a:pt x="263" y="0"/>
                  <a:pt x="199" y="0"/>
                </a:cubicBezTo>
                <a:cubicBezTo>
                  <a:pt x="153" y="0"/>
                  <a:pt x="113" y="18"/>
                  <a:pt x="93" y="44"/>
                </a:cubicBezTo>
                <a:cubicBezTo>
                  <a:pt x="41" y="46"/>
                  <a:pt x="0" y="72"/>
                  <a:pt x="0" y="104"/>
                </a:cubicBezTo>
                <a:cubicBezTo>
                  <a:pt x="0" y="137"/>
                  <a:pt x="45" y="164"/>
                  <a:pt x="100" y="164"/>
                </a:cubicBezTo>
                <a:cubicBezTo>
                  <a:pt x="113" y="164"/>
                  <a:pt x="126" y="162"/>
                  <a:pt x="137" y="159"/>
                </a:cubicBezTo>
                <a:cubicBezTo>
                  <a:pt x="140" y="183"/>
                  <a:pt x="171" y="202"/>
                  <a:pt x="209" y="202"/>
                </a:cubicBezTo>
                <a:cubicBezTo>
                  <a:pt x="239" y="202"/>
                  <a:pt x="264" y="191"/>
                  <a:pt x="275" y="175"/>
                </a:cubicBezTo>
                <a:cubicBezTo>
                  <a:pt x="291" y="179"/>
                  <a:pt x="308" y="182"/>
                  <a:pt x="328" y="182"/>
                </a:cubicBezTo>
                <a:cubicBezTo>
                  <a:pt x="384" y="182"/>
                  <a:pt x="430" y="159"/>
                  <a:pt x="430" y="130"/>
                </a:cubicBezTo>
                <a:cubicBezTo>
                  <a:pt x="430" y="101"/>
                  <a:pt x="384" y="78"/>
                  <a:pt x="328" y="78"/>
                </a:cubicBezTo>
                <a:close/>
              </a:path>
            </a:pathLst>
          </a:custGeom>
          <a:solidFill>
            <a:srgbClr val="94D5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612" name="组合 611">
            <a:extLst>
              <a:ext uri="{FF2B5EF4-FFF2-40B4-BE49-F238E27FC236}">
                <a16:creationId xmlns:a16="http://schemas.microsoft.com/office/drawing/2014/main" id="{F58BEEBF-BE93-4253-8E72-A8BB73D6A6A9}"/>
              </a:ext>
            </a:extLst>
          </p:cNvPr>
          <p:cNvGrpSpPr/>
          <p:nvPr/>
        </p:nvGrpSpPr>
        <p:grpSpPr>
          <a:xfrm>
            <a:off x="1125538" y="3513948"/>
            <a:ext cx="9944100" cy="2761439"/>
            <a:chOff x="1125538" y="3240088"/>
            <a:chExt cx="9944100" cy="3035300"/>
          </a:xfrm>
        </p:grpSpPr>
        <p:grpSp>
          <p:nvGrpSpPr>
            <p:cNvPr id="5" name="Group 204">
              <a:extLst>
                <a:ext uri="{FF2B5EF4-FFF2-40B4-BE49-F238E27FC236}">
                  <a16:creationId xmlns:a16="http://schemas.microsoft.com/office/drawing/2014/main" id="{0D87F51E-F216-4BD9-A78D-B0FB88D3C750}"/>
                </a:ext>
              </a:extLst>
            </p:cNvPr>
            <p:cNvGrpSpPr>
              <a:grpSpLocks/>
            </p:cNvGrpSpPr>
            <p:nvPr/>
          </p:nvGrpSpPr>
          <p:grpSpPr bwMode="auto">
            <a:xfrm>
              <a:off x="1125538" y="3240088"/>
              <a:ext cx="9944100" cy="3035300"/>
              <a:chOff x="709" y="2041"/>
              <a:chExt cx="6264" cy="1912"/>
            </a:xfrm>
          </p:grpSpPr>
          <p:sp>
            <p:nvSpPr>
              <p:cNvPr id="407" name="Freeform 4">
                <a:extLst>
                  <a:ext uri="{FF2B5EF4-FFF2-40B4-BE49-F238E27FC236}">
                    <a16:creationId xmlns:a16="http://schemas.microsoft.com/office/drawing/2014/main" id="{BE45CB02-6DAF-4DD3-B243-41B7CDE1FD06}"/>
                  </a:ext>
                </a:extLst>
              </p:cNvPr>
              <p:cNvSpPr>
                <a:spLocks/>
              </p:cNvSpPr>
              <p:nvPr/>
            </p:nvSpPr>
            <p:spPr bwMode="auto">
              <a:xfrm>
                <a:off x="709" y="3439"/>
                <a:ext cx="0" cy="512"/>
              </a:xfrm>
              <a:custGeom>
                <a:avLst/>
                <a:gdLst>
                  <a:gd name="T0" fmla="*/ 0 h 393"/>
                  <a:gd name="T1" fmla="*/ 393 h 393"/>
                  <a:gd name="T2" fmla="*/ 393 h 393"/>
                  <a:gd name="T3" fmla="*/ 0 h 393"/>
                </a:gdLst>
                <a:ahLst/>
                <a:cxnLst>
                  <a:cxn ang="0">
                    <a:pos x="0" y="T0"/>
                  </a:cxn>
                  <a:cxn ang="0">
                    <a:pos x="0" y="T1"/>
                  </a:cxn>
                  <a:cxn ang="0">
                    <a:pos x="0" y="T2"/>
                  </a:cxn>
                  <a:cxn ang="0">
                    <a:pos x="0" y="T3"/>
                  </a:cxn>
                </a:cxnLst>
                <a:rect l="0" t="0" r="r" b="b"/>
                <a:pathLst>
                  <a:path h="393">
                    <a:moveTo>
                      <a:pt x="0" y="0"/>
                    </a:moveTo>
                    <a:cubicBezTo>
                      <a:pt x="0" y="0"/>
                      <a:pt x="0" y="228"/>
                      <a:pt x="0" y="393"/>
                    </a:cubicBezTo>
                    <a:cubicBezTo>
                      <a:pt x="0" y="393"/>
                      <a:pt x="0" y="393"/>
                      <a:pt x="0" y="393"/>
                    </a:cubicBezTo>
                    <a:cubicBezTo>
                      <a:pt x="0" y="0"/>
                      <a:pt x="0" y="0"/>
                      <a:pt x="0" y="0"/>
                    </a:cubicBezTo>
                    <a:close/>
                  </a:path>
                </a:pathLst>
              </a:custGeom>
              <a:solidFill>
                <a:srgbClr val="91B5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8" name="Freeform 5">
                <a:extLst>
                  <a:ext uri="{FF2B5EF4-FFF2-40B4-BE49-F238E27FC236}">
                    <a16:creationId xmlns:a16="http://schemas.microsoft.com/office/drawing/2014/main" id="{A452AFEB-1B5F-4345-BB91-D27400DFE09D}"/>
                  </a:ext>
                </a:extLst>
              </p:cNvPr>
              <p:cNvSpPr>
                <a:spLocks/>
              </p:cNvSpPr>
              <p:nvPr/>
            </p:nvSpPr>
            <p:spPr bwMode="auto">
              <a:xfrm>
                <a:off x="709" y="3129"/>
                <a:ext cx="6264" cy="822"/>
              </a:xfrm>
              <a:custGeom>
                <a:avLst/>
                <a:gdLst>
                  <a:gd name="T0" fmla="*/ 2467 w 4800"/>
                  <a:gd name="T1" fmla="*/ 278 h 630"/>
                  <a:gd name="T2" fmla="*/ 0 w 4800"/>
                  <a:gd name="T3" fmla="*/ 237 h 630"/>
                  <a:gd name="T4" fmla="*/ 0 w 4800"/>
                  <a:gd name="T5" fmla="*/ 630 h 630"/>
                  <a:gd name="T6" fmla="*/ 4800 w 4800"/>
                  <a:gd name="T7" fmla="*/ 629 h 630"/>
                  <a:gd name="T8" fmla="*/ 4800 w 4800"/>
                  <a:gd name="T9" fmla="*/ 331 h 630"/>
                  <a:gd name="T10" fmla="*/ 2467 w 4800"/>
                  <a:gd name="T11" fmla="*/ 278 h 630"/>
                </a:gdLst>
                <a:ahLst/>
                <a:cxnLst>
                  <a:cxn ang="0">
                    <a:pos x="T0" y="T1"/>
                  </a:cxn>
                  <a:cxn ang="0">
                    <a:pos x="T2" y="T3"/>
                  </a:cxn>
                  <a:cxn ang="0">
                    <a:pos x="T4" y="T5"/>
                  </a:cxn>
                  <a:cxn ang="0">
                    <a:pos x="T6" y="T7"/>
                  </a:cxn>
                  <a:cxn ang="0">
                    <a:pos x="T8" y="T9"/>
                  </a:cxn>
                  <a:cxn ang="0">
                    <a:pos x="T10" y="T11"/>
                  </a:cxn>
                </a:cxnLst>
                <a:rect l="0" t="0" r="r" b="b"/>
                <a:pathLst>
                  <a:path w="4800" h="630">
                    <a:moveTo>
                      <a:pt x="2467" y="278"/>
                    </a:moveTo>
                    <a:cubicBezTo>
                      <a:pt x="720" y="281"/>
                      <a:pt x="0" y="237"/>
                      <a:pt x="0" y="237"/>
                    </a:cubicBezTo>
                    <a:cubicBezTo>
                      <a:pt x="0" y="630"/>
                      <a:pt x="0" y="630"/>
                      <a:pt x="0" y="630"/>
                    </a:cubicBezTo>
                    <a:cubicBezTo>
                      <a:pt x="4800" y="629"/>
                      <a:pt x="4800" y="629"/>
                      <a:pt x="4800" y="629"/>
                    </a:cubicBezTo>
                    <a:cubicBezTo>
                      <a:pt x="4800" y="331"/>
                      <a:pt x="4800" y="331"/>
                      <a:pt x="4800" y="331"/>
                    </a:cubicBezTo>
                    <a:cubicBezTo>
                      <a:pt x="4295" y="0"/>
                      <a:pt x="2850" y="278"/>
                      <a:pt x="2467" y="278"/>
                    </a:cubicBezTo>
                    <a:close/>
                  </a:path>
                </a:pathLst>
              </a:custGeom>
              <a:gradFill>
                <a:gsLst>
                  <a:gs pos="100000">
                    <a:srgbClr val="17880E"/>
                  </a:gs>
                  <a:gs pos="0">
                    <a:srgbClr val="94D5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9" name="Freeform 6">
                <a:extLst>
                  <a:ext uri="{FF2B5EF4-FFF2-40B4-BE49-F238E27FC236}">
                    <a16:creationId xmlns:a16="http://schemas.microsoft.com/office/drawing/2014/main" id="{2269D655-29D5-4F9E-B40E-E1AFC818C09F}"/>
                  </a:ext>
                </a:extLst>
              </p:cNvPr>
              <p:cNvSpPr>
                <a:spLocks/>
              </p:cNvSpPr>
              <p:nvPr/>
            </p:nvSpPr>
            <p:spPr bwMode="auto">
              <a:xfrm>
                <a:off x="709" y="3439"/>
                <a:ext cx="0" cy="514"/>
              </a:xfrm>
              <a:custGeom>
                <a:avLst/>
                <a:gdLst>
                  <a:gd name="T0" fmla="*/ 0 h 394"/>
                  <a:gd name="T1" fmla="*/ 394 h 394"/>
                  <a:gd name="T2" fmla="*/ 394 h 394"/>
                  <a:gd name="T3" fmla="*/ 0 h 394"/>
                </a:gdLst>
                <a:ahLst/>
                <a:cxnLst>
                  <a:cxn ang="0">
                    <a:pos x="0" y="T0"/>
                  </a:cxn>
                  <a:cxn ang="0">
                    <a:pos x="0" y="T1"/>
                  </a:cxn>
                  <a:cxn ang="0">
                    <a:pos x="0" y="T2"/>
                  </a:cxn>
                  <a:cxn ang="0">
                    <a:pos x="0" y="T3"/>
                  </a:cxn>
                </a:cxnLst>
                <a:rect l="0" t="0" r="r" b="b"/>
                <a:pathLst>
                  <a:path h="394">
                    <a:moveTo>
                      <a:pt x="0" y="0"/>
                    </a:moveTo>
                    <a:cubicBezTo>
                      <a:pt x="0" y="0"/>
                      <a:pt x="0" y="369"/>
                      <a:pt x="0" y="394"/>
                    </a:cubicBezTo>
                    <a:cubicBezTo>
                      <a:pt x="0" y="394"/>
                      <a:pt x="0" y="394"/>
                      <a:pt x="0" y="394"/>
                    </a:cubicBezTo>
                    <a:cubicBezTo>
                      <a:pt x="0" y="0"/>
                      <a:pt x="0" y="0"/>
                      <a:pt x="0" y="0"/>
                    </a:cubicBezTo>
                    <a:close/>
                  </a:path>
                </a:pathLst>
              </a:custGeom>
              <a:solidFill>
                <a:srgbClr val="61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0" name="Freeform 7">
                <a:extLst>
                  <a:ext uri="{FF2B5EF4-FFF2-40B4-BE49-F238E27FC236}">
                    <a16:creationId xmlns:a16="http://schemas.microsoft.com/office/drawing/2014/main" id="{119C7C26-E3BA-4EC6-98E4-10DEEC4449DC}"/>
                  </a:ext>
                </a:extLst>
              </p:cNvPr>
              <p:cNvSpPr>
                <a:spLocks/>
              </p:cNvSpPr>
              <p:nvPr/>
            </p:nvSpPr>
            <p:spPr bwMode="auto">
              <a:xfrm>
                <a:off x="709" y="3153"/>
                <a:ext cx="6264" cy="800"/>
              </a:xfrm>
              <a:custGeom>
                <a:avLst/>
                <a:gdLst>
                  <a:gd name="T0" fmla="*/ 2467 w 4800"/>
                  <a:gd name="T1" fmla="*/ 260 h 613"/>
                  <a:gd name="T2" fmla="*/ 322 w 4800"/>
                  <a:gd name="T3" fmla="*/ 121 h 613"/>
                  <a:gd name="T4" fmla="*/ 0 w 4800"/>
                  <a:gd name="T5" fmla="*/ 219 h 613"/>
                  <a:gd name="T6" fmla="*/ 0 w 4800"/>
                  <a:gd name="T7" fmla="*/ 613 h 613"/>
                  <a:gd name="T8" fmla="*/ 399 w 4800"/>
                  <a:gd name="T9" fmla="*/ 472 h 613"/>
                  <a:gd name="T10" fmla="*/ 399 w 4800"/>
                  <a:gd name="T11" fmla="*/ 472 h 613"/>
                  <a:gd name="T12" fmla="*/ 1137 w 4800"/>
                  <a:gd name="T13" fmla="*/ 343 h 613"/>
                  <a:gd name="T14" fmla="*/ 1234 w 4800"/>
                  <a:gd name="T15" fmla="*/ 335 h 613"/>
                  <a:gd name="T16" fmla="*/ 2357 w 4800"/>
                  <a:gd name="T17" fmla="*/ 354 h 613"/>
                  <a:gd name="T18" fmla="*/ 4800 w 4800"/>
                  <a:gd name="T19" fmla="*/ 478 h 613"/>
                  <a:gd name="T20" fmla="*/ 4800 w 4800"/>
                  <a:gd name="T21" fmla="*/ 421 h 613"/>
                  <a:gd name="T22" fmla="*/ 2467 w 4800"/>
                  <a:gd name="T23" fmla="*/ 26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00" h="613">
                    <a:moveTo>
                      <a:pt x="2467" y="260"/>
                    </a:moveTo>
                    <a:cubicBezTo>
                      <a:pt x="1357" y="0"/>
                      <a:pt x="675" y="47"/>
                      <a:pt x="322" y="121"/>
                    </a:cubicBezTo>
                    <a:cubicBezTo>
                      <a:pt x="107" y="165"/>
                      <a:pt x="0" y="219"/>
                      <a:pt x="0" y="219"/>
                    </a:cubicBezTo>
                    <a:cubicBezTo>
                      <a:pt x="0" y="613"/>
                      <a:pt x="0" y="613"/>
                      <a:pt x="0" y="613"/>
                    </a:cubicBezTo>
                    <a:cubicBezTo>
                      <a:pt x="121" y="558"/>
                      <a:pt x="255" y="511"/>
                      <a:pt x="399" y="472"/>
                    </a:cubicBezTo>
                    <a:cubicBezTo>
                      <a:pt x="399" y="472"/>
                      <a:pt x="399" y="472"/>
                      <a:pt x="399" y="472"/>
                    </a:cubicBezTo>
                    <a:cubicBezTo>
                      <a:pt x="627" y="410"/>
                      <a:pt x="879" y="368"/>
                      <a:pt x="1137" y="343"/>
                    </a:cubicBezTo>
                    <a:cubicBezTo>
                      <a:pt x="1170" y="340"/>
                      <a:pt x="1202" y="338"/>
                      <a:pt x="1234" y="335"/>
                    </a:cubicBezTo>
                    <a:cubicBezTo>
                      <a:pt x="1623" y="304"/>
                      <a:pt x="2022" y="313"/>
                      <a:pt x="2357" y="354"/>
                    </a:cubicBezTo>
                    <a:cubicBezTo>
                      <a:pt x="3138" y="498"/>
                      <a:pt x="4165" y="564"/>
                      <a:pt x="4800" y="478"/>
                    </a:cubicBezTo>
                    <a:cubicBezTo>
                      <a:pt x="4800" y="421"/>
                      <a:pt x="4800" y="421"/>
                      <a:pt x="4800" y="421"/>
                    </a:cubicBezTo>
                    <a:cubicBezTo>
                      <a:pt x="4160" y="577"/>
                      <a:pt x="2793" y="337"/>
                      <a:pt x="2467" y="260"/>
                    </a:cubicBezTo>
                    <a:close/>
                  </a:path>
                </a:pathLst>
              </a:custGeom>
              <a:solidFill>
                <a:srgbClr val="178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1" name="Freeform 8">
                <a:extLst>
                  <a:ext uri="{FF2B5EF4-FFF2-40B4-BE49-F238E27FC236}">
                    <a16:creationId xmlns:a16="http://schemas.microsoft.com/office/drawing/2014/main" id="{F3F7872A-8AC6-44F3-8A29-6071E2CD012D}"/>
                  </a:ext>
                </a:extLst>
              </p:cNvPr>
              <p:cNvSpPr>
                <a:spLocks/>
              </p:cNvSpPr>
              <p:nvPr/>
            </p:nvSpPr>
            <p:spPr bwMode="auto">
              <a:xfrm>
                <a:off x="709" y="3439"/>
                <a:ext cx="0" cy="514"/>
              </a:xfrm>
              <a:custGeom>
                <a:avLst/>
                <a:gdLst>
                  <a:gd name="T0" fmla="*/ 0 h 394"/>
                  <a:gd name="T1" fmla="*/ 394 h 394"/>
                  <a:gd name="T2" fmla="*/ 394 h 394"/>
                  <a:gd name="T3" fmla="*/ 0 h 394"/>
                </a:gdLst>
                <a:ahLst/>
                <a:cxnLst>
                  <a:cxn ang="0">
                    <a:pos x="0" y="T0"/>
                  </a:cxn>
                  <a:cxn ang="0">
                    <a:pos x="0" y="T1"/>
                  </a:cxn>
                  <a:cxn ang="0">
                    <a:pos x="0" y="T2"/>
                  </a:cxn>
                  <a:cxn ang="0">
                    <a:pos x="0" y="T3"/>
                  </a:cxn>
                </a:cxnLst>
                <a:rect l="0" t="0" r="r" b="b"/>
                <a:pathLst>
                  <a:path h="394">
                    <a:moveTo>
                      <a:pt x="0" y="0"/>
                    </a:moveTo>
                    <a:cubicBezTo>
                      <a:pt x="0" y="0"/>
                      <a:pt x="0" y="369"/>
                      <a:pt x="0" y="394"/>
                    </a:cubicBezTo>
                    <a:cubicBezTo>
                      <a:pt x="0" y="394"/>
                      <a:pt x="0" y="394"/>
                      <a:pt x="0" y="394"/>
                    </a:cubicBezTo>
                    <a:cubicBezTo>
                      <a:pt x="0" y="0"/>
                      <a:pt x="0" y="0"/>
                      <a:pt x="0" y="0"/>
                    </a:cubicBezTo>
                    <a:close/>
                  </a:path>
                </a:pathLst>
              </a:custGeom>
              <a:solidFill>
                <a:srgbClr val="B9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2" name="Freeform 9">
                <a:extLst>
                  <a:ext uri="{FF2B5EF4-FFF2-40B4-BE49-F238E27FC236}">
                    <a16:creationId xmlns:a16="http://schemas.microsoft.com/office/drawing/2014/main" id="{6B06BEE4-B7FE-4A97-8574-020AA7819E6C}"/>
                  </a:ext>
                </a:extLst>
              </p:cNvPr>
              <p:cNvSpPr>
                <a:spLocks/>
              </p:cNvSpPr>
              <p:nvPr/>
            </p:nvSpPr>
            <p:spPr bwMode="auto">
              <a:xfrm>
                <a:off x="709" y="3269"/>
                <a:ext cx="1611" cy="684"/>
              </a:xfrm>
              <a:custGeom>
                <a:avLst/>
                <a:gdLst>
                  <a:gd name="T0" fmla="*/ 399 w 1234"/>
                  <a:gd name="T1" fmla="*/ 383 h 524"/>
                  <a:gd name="T2" fmla="*/ 1137 w 1234"/>
                  <a:gd name="T3" fmla="*/ 254 h 524"/>
                  <a:gd name="T4" fmla="*/ 1234 w 1234"/>
                  <a:gd name="T5" fmla="*/ 246 h 524"/>
                  <a:gd name="T6" fmla="*/ 1234 w 1234"/>
                  <a:gd name="T7" fmla="*/ 246 h 524"/>
                  <a:gd name="T8" fmla="*/ 322 w 1234"/>
                  <a:gd name="T9" fmla="*/ 32 h 524"/>
                  <a:gd name="T10" fmla="*/ 0 w 1234"/>
                  <a:gd name="T11" fmla="*/ 130 h 524"/>
                  <a:gd name="T12" fmla="*/ 0 w 1234"/>
                  <a:gd name="T13" fmla="*/ 524 h 524"/>
                  <a:gd name="T14" fmla="*/ 399 w 1234"/>
                  <a:gd name="T15" fmla="*/ 383 h 524"/>
                  <a:gd name="T16" fmla="*/ 399 w 1234"/>
                  <a:gd name="T17" fmla="*/ 383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4" h="524">
                    <a:moveTo>
                      <a:pt x="399" y="383"/>
                    </a:moveTo>
                    <a:cubicBezTo>
                      <a:pt x="710" y="300"/>
                      <a:pt x="965" y="274"/>
                      <a:pt x="1137" y="254"/>
                    </a:cubicBezTo>
                    <a:cubicBezTo>
                      <a:pt x="1174" y="251"/>
                      <a:pt x="1207" y="249"/>
                      <a:pt x="1234" y="246"/>
                    </a:cubicBezTo>
                    <a:cubicBezTo>
                      <a:pt x="1234" y="246"/>
                      <a:pt x="1234" y="246"/>
                      <a:pt x="1234" y="246"/>
                    </a:cubicBezTo>
                    <a:cubicBezTo>
                      <a:pt x="951" y="54"/>
                      <a:pt x="609" y="0"/>
                      <a:pt x="322" y="32"/>
                    </a:cubicBezTo>
                    <a:cubicBezTo>
                      <a:pt x="102" y="61"/>
                      <a:pt x="0" y="130"/>
                      <a:pt x="0" y="130"/>
                    </a:cubicBezTo>
                    <a:cubicBezTo>
                      <a:pt x="0" y="524"/>
                      <a:pt x="0" y="524"/>
                      <a:pt x="0" y="524"/>
                    </a:cubicBezTo>
                    <a:cubicBezTo>
                      <a:pt x="121" y="469"/>
                      <a:pt x="255" y="422"/>
                      <a:pt x="399" y="383"/>
                    </a:cubicBezTo>
                    <a:cubicBezTo>
                      <a:pt x="399" y="383"/>
                      <a:pt x="399" y="383"/>
                      <a:pt x="399" y="383"/>
                    </a:cubicBezTo>
                    <a:close/>
                  </a:path>
                </a:pathLst>
              </a:custGeom>
              <a:solidFill>
                <a:srgbClr val="94D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3" name="Freeform 10">
                <a:extLst>
                  <a:ext uri="{FF2B5EF4-FFF2-40B4-BE49-F238E27FC236}">
                    <a16:creationId xmlns:a16="http://schemas.microsoft.com/office/drawing/2014/main" id="{66B7A7CE-9876-41C1-A225-E64B3116D976}"/>
                  </a:ext>
                </a:extLst>
              </p:cNvPr>
              <p:cNvSpPr>
                <a:spLocks/>
              </p:cNvSpPr>
              <p:nvPr/>
            </p:nvSpPr>
            <p:spPr bwMode="auto">
              <a:xfrm>
                <a:off x="1752" y="2617"/>
                <a:ext cx="25" cy="62"/>
              </a:xfrm>
              <a:custGeom>
                <a:avLst/>
                <a:gdLst>
                  <a:gd name="T0" fmla="*/ 0 w 19"/>
                  <a:gd name="T1" fmla="*/ 0 h 48"/>
                  <a:gd name="T2" fmla="*/ 0 w 19"/>
                  <a:gd name="T3" fmla="*/ 48 h 48"/>
                  <a:gd name="T4" fmla="*/ 18 w 19"/>
                  <a:gd name="T5" fmla="*/ 48 h 48"/>
                  <a:gd name="T6" fmla="*/ 14 w 19"/>
                  <a:gd name="T7" fmla="*/ 6 h 48"/>
                  <a:gd name="T8" fmla="*/ 0 w 19"/>
                  <a:gd name="T9" fmla="*/ 0 h 48"/>
                </a:gdLst>
                <a:ahLst/>
                <a:cxnLst>
                  <a:cxn ang="0">
                    <a:pos x="T0" y="T1"/>
                  </a:cxn>
                  <a:cxn ang="0">
                    <a:pos x="T2" y="T3"/>
                  </a:cxn>
                  <a:cxn ang="0">
                    <a:pos x="T4" y="T5"/>
                  </a:cxn>
                  <a:cxn ang="0">
                    <a:pos x="T6" y="T7"/>
                  </a:cxn>
                  <a:cxn ang="0">
                    <a:pos x="T8" y="T9"/>
                  </a:cxn>
                </a:cxnLst>
                <a:rect l="0" t="0" r="r" b="b"/>
                <a:pathLst>
                  <a:path w="19" h="48">
                    <a:moveTo>
                      <a:pt x="0" y="0"/>
                    </a:moveTo>
                    <a:cubicBezTo>
                      <a:pt x="0" y="6"/>
                      <a:pt x="13" y="36"/>
                      <a:pt x="0" y="48"/>
                    </a:cubicBezTo>
                    <a:cubicBezTo>
                      <a:pt x="3" y="48"/>
                      <a:pt x="18" y="48"/>
                      <a:pt x="18" y="48"/>
                    </a:cubicBezTo>
                    <a:cubicBezTo>
                      <a:pt x="18" y="48"/>
                      <a:pt x="19" y="28"/>
                      <a:pt x="14" y="6"/>
                    </a:cubicBezTo>
                    <a:cubicBezTo>
                      <a:pt x="8" y="4"/>
                      <a:pt x="0" y="0"/>
                      <a:pt x="0" y="0"/>
                    </a:cubicBezTo>
                    <a:close/>
                  </a:path>
                </a:pathLst>
              </a:custGeom>
              <a:solidFill>
                <a:srgbClr val="ACB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4" name="Freeform 11">
                <a:extLst>
                  <a:ext uri="{FF2B5EF4-FFF2-40B4-BE49-F238E27FC236}">
                    <a16:creationId xmlns:a16="http://schemas.microsoft.com/office/drawing/2014/main" id="{687F0C7A-C801-49E6-BCB7-73F5B4CCE904}"/>
                  </a:ext>
                </a:extLst>
              </p:cNvPr>
              <p:cNvSpPr>
                <a:spLocks/>
              </p:cNvSpPr>
              <p:nvPr/>
            </p:nvSpPr>
            <p:spPr bwMode="auto">
              <a:xfrm>
                <a:off x="1658" y="2576"/>
                <a:ext cx="39" cy="24"/>
              </a:xfrm>
              <a:custGeom>
                <a:avLst/>
                <a:gdLst>
                  <a:gd name="T0" fmla="*/ 0 w 39"/>
                  <a:gd name="T1" fmla="*/ 4 h 24"/>
                  <a:gd name="T2" fmla="*/ 12 w 39"/>
                  <a:gd name="T3" fmla="*/ 24 h 24"/>
                  <a:gd name="T4" fmla="*/ 39 w 39"/>
                  <a:gd name="T5" fmla="*/ 20 h 24"/>
                  <a:gd name="T6" fmla="*/ 27 w 39"/>
                  <a:gd name="T7" fmla="*/ 0 h 24"/>
                  <a:gd name="T8" fmla="*/ 0 w 39"/>
                  <a:gd name="T9" fmla="*/ 4 h 24"/>
                </a:gdLst>
                <a:ahLst/>
                <a:cxnLst>
                  <a:cxn ang="0">
                    <a:pos x="T0" y="T1"/>
                  </a:cxn>
                  <a:cxn ang="0">
                    <a:pos x="T2" y="T3"/>
                  </a:cxn>
                  <a:cxn ang="0">
                    <a:pos x="T4" y="T5"/>
                  </a:cxn>
                  <a:cxn ang="0">
                    <a:pos x="T6" y="T7"/>
                  </a:cxn>
                  <a:cxn ang="0">
                    <a:pos x="T8" y="T9"/>
                  </a:cxn>
                </a:cxnLst>
                <a:rect l="0" t="0" r="r" b="b"/>
                <a:pathLst>
                  <a:path w="39" h="24">
                    <a:moveTo>
                      <a:pt x="0" y="4"/>
                    </a:moveTo>
                    <a:lnTo>
                      <a:pt x="12" y="24"/>
                    </a:lnTo>
                    <a:lnTo>
                      <a:pt x="39" y="20"/>
                    </a:lnTo>
                    <a:lnTo>
                      <a:pt x="27"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5" name="Freeform 12">
                <a:extLst>
                  <a:ext uri="{FF2B5EF4-FFF2-40B4-BE49-F238E27FC236}">
                    <a16:creationId xmlns:a16="http://schemas.microsoft.com/office/drawing/2014/main" id="{5E38EA91-C105-4F60-AFB5-A24D6DB49799}"/>
                  </a:ext>
                </a:extLst>
              </p:cNvPr>
              <p:cNvSpPr>
                <a:spLocks/>
              </p:cNvSpPr>
              <p:nvPr/>
            </p:nvSpPr>
            <p:spPr bwMode="auto">
              <a:xfrm>
                <a:off x="1685" y="2574"/>
                <a:ext cx="36" cy="22"/>
              </a:xfrm>
              <a:custGeom>
                <a:avLst/>
                <a:gdLst>
                  <a:gd name="T0" fmla="*/ 0 w 36"/>
                  <a:gd name="T1" fmla="*/ 2 h 22"/>
                  <a:gd name="T2" fmla="*/ 12 w 36"/>
                  <a:gd name="T3" fmla="*/ 22 h 22"/>
                  <a:gd name="T4" fmla="*/ 36 w 36"/>
                  <a:gd name="T5" fmla="*/ 17 h 22"/>
                  <a:gd name="T6" fmla="*/ 25 w 36"/>
                  <a:gd name="T7" fmla="*/ 0 h 22"/>
                  <a:gd name="T8" fmla="*/ 0 w 36"/>
                  <a:gd name="T9" fmla="*/ 2 h 22"/>
                </a:gdLst>
                <a:ahLst/>
                <a:cxnLst>
                  <a:cxn ang="0">
                    <a:pos x="T0" y="T1"/>
                  </a:cxn>
                  <a:cxn ang="0">
                    <a:pos x="T2" y="T3"/>
                  </a:cxn>
                  <a:cxn ang="0">
                    <a:pos x="T4" y="T5"/>
                  </a:cxn>
                  <a:cxn ang="0">
                    <a:pos x="T6" y="T7"/>
                  </a:cxn>
                  <a:cxn ang="0">
                    <a:pos x="T8" y="T9"/>
                  </a:cxn>
                </a:cxnLst>
                <a:rect l="0" t="0" r="r" b="b"/>
                <a:pathLst>
                  <a:path w="36" h="22">
                    <a:moveTo>
                      <a:pt x="0" y="2"/>
                    </a:moveTo>
                    <a:lnTo>
                      <a:pt x="12" y="22"/>
                    </a:lnTo>
                    <a:lnTo>
                      <a:pt x="36" y="17"/>
                    </a:lnTo>
                    <a:lnTo>
                      <a:pt x="25" y="0"/>
                    </a:lnTo>
                    <a:lnTo>
                      <a:pt x="0" y="2"/>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6" name="Freeform 13">
                <a:extLst>
                  <a:ext uri="{FF2B5EF4-FFF2-40B4-BE49-F238E27FC236}">
                    <a16:creationId xmlns:a16="http://schemas.microsoft.com/office/drawing/2014/main" id="{C2BCD08B-CB7F-4A82-A975-71576F1A9B70}"/>
                  </a:ext>
                </a:extLst>
              </p:cNvPr>
              <p:cNvSpPr>
                <a:spLocks/>
              </p:cNvSpPr>
              <p:nvPr/>
            </p:nvSpPr>
            <p:spPr bwMode="auto">
              <a:xfrm>
                <a:off x="1710" y="2570"/>
                <a:ext cx="33" cy="21"/>
              </a:xfrm>
              <a:custGeom>
                <a:avLst/>
                <a:gdLst>
                  <a:gd name="T0" fmla="*/ 0 w 33"/>
                  <a:gd name="T1" fmla="*/ 4 h 21"/>
                  <a:gd name="T2" fmla="*/ 11 w 33"/>
                  <a:gd name="T3" fmla="*/ 21 h 21"/>
                  <a:gd name="T4" fmla="*/ 33 w 33"/>
                  <a:gd name="T5" fmla="*/ 17 h 21"/>
                  <a:gd name="T6" fmla="*/ 22 w 33"/>
                  <a:gd name="T7" fmla="*/ 0 h 21"/>
                  <a:gd name="T8" fmla="*/ 0 w 33"/>
                  <a:gd name="T9" fmla="*/ 4 h 21"/>
                </a:gdLst>
                <a:ahLst/>
                <a:cxnLst>
                  <a:cxn ang="0">
                    <a:pos x="T0" y="T1"/>
                  </a:cxn>
                  <a:cxn ang="0">
                    <a:pos x="T2" y="T3"/>
                  </a:cxn>
                  <a:cxn ang="0">
                    <a:pos x="T4" y="T5"/>
                  </a:cxn>
                  <a:cxn ang="0">
                    <a:pos x="T6" y="T7"/>
                  </a:cxn>
                  <a:cxn ang="0">
                    <a:pos x="T8" y="T9"/>
                  </a:cxn>
                </a:cxnLst>
                <a:rect l="0" t="0" r="r" b="b"/>
                <a:pathLst>
                  <a:path w="33" h="21">
                    <a:moveTo>
                      <a:pt x="0" y="4"/>
                    </a:moveTo>
                    <a:lnTo>
                      <a:pt x="11" y="21"/>
                    </a:lnTo>
                    <a:lnTo>
                      <a:pt x="33" y="17"/>
                    </a:lnTo>
                    <a:lnTo>
                      <a:pt x="22"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7" name="Freeform 14">
                <a:extLst>
                  <a:ext uri="{FF2B5EF4-FFF2-40B4-BE49-F238E27FC236}">
                    <a16:creationId xmlns:a16="http://schemas.microsoft.com/office/drawing/2014/main" id="{7BB48F56-702E-4CB8-9613-07BA1746A9E3}"/>
                  </a:ext>
                </a:extLst>
              </p:cNvPr>
              <p:cNvSpPr>
                <a:spLocks/>
              </p:cNvSpPr>
              <p:nvPr/>
            </p:nvSpPr>
            <p:spPr bwMode="auto">
              <a:xfrm>
                <a:off x="1732" y="2567"/>
                <a:ext cx="29" cy="20"/>
              </a:xfrm>
              <a:custGeom>
                <a:avLst/>
                <a:gdLst>
                  <a:gd name="T0" fmla="*/ 0 w 29"/>
                  <a:gd name="T1" fmla="*/ 3 h 20"/>
                  <a:gd name="T2" fmla="*/ 11 w 29"/>
                  <a:gd name="T3" fmla="*/ 20 h 20"/>
                  <a:gd name="T4" fmla="*/ 29 w 29"/>
                  <a:gd name="T5" fmla="*/ 17 h 20"/>
                  <a:gd name="T6" fmla="*/ 20 w 29"/>
                  <a:gd name="T7" fmla="*/ 0 h 20"/>
                  <a:gd name="T8" fmla="*/ 0 w 29"/>
                  <a:gd name="T9" fmla="*/ 3 h 20"/>
                </a:gdLst>
                <a:ahLst/>
                <a:cxnLst>
                  <a:cxn ang="0">
                    <a:pos x="T0" y="T1"/>
                  </a:cxn>
                  <a:cxn ang="0">
                    <a:pos x="T2" y="T3"/>
                  </a:cxn>
                  <a:cxn ang="0">
                    <a:pos x="T4" y="T5"/>
                  </a:cxn>
                  <a:cxn ang="0">
                    <a:pos x="T6" y="T7"/>
                  </a:cxn>
                  <a:cxn ang="0">
                    <a:pos x="T8" y="T9"/>
                  </a:cxn>
                </a:cxnLst>
                <a:rect l="0" t="0" r="r" b="b"/>
                <a:pathLst>
                  <a:path w="29" h="20">
                    <a:moveTo>
                      <a:pt x="0" y="3"/>
                    </a:moveTo>
                    <a:lnTo>
                      <a:pt x="11" y="20"/>
                    </a:lnTo>
                    <a:lnTo>
                      <a:pt x="29" y="17"/>
                    </a:lnTo>
                    <a:lnTo>
                      <a:pt x="20"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8" name="Freeform 15">
                <a:extLst>
                  <a:ext uri="{FF2B5EF4-FFF2-40B4-BE49-F238E27FC236}">
                    <a16:creationId xmlns:a16="http://schemas.microsoft.com/office/drawing/2014/main" id="{556EE5E1-C0A2-45A8-8F2B-96FEB4E889AB}"/>
                  </a:ext>
                </a:extLst>
              </p:cNvPr>
              <p:cNvSpPr>
                <a:spLocks/>
              </p:cNvSpPr>
              <p:nvPr/>
            </p:nvSpPr>
            <p:spPr bwMode="auto">
              <a:xfrm>
                <a:off x="1752" y="2565"/>
                <a:ext cx="27" cy="19"/>
              </a:xfrm>
              <a:custGeom>
                <a:avLst/>
                <a:gdLst>
                  <a:gd name="T0" fmla="*/ 0 w 27"/>
                  <a:gd name="T1" fmla="*/ 2 h 19"/>
                  <a:gd name="T2" fmla="*/ 9 w 27"/>
                  <a:gd name="T3" fmla="*/ 19 h 19"/>
                  <a:gd name="T4" fmla="*/ 27 w 27"/>
                  <a:gd name="T5" fmla="*/ 15 h 19"/>
                  <a:gd name="T6" fmla="*/ 18 w 27"/>
                  <a:gd name="T7" fmla="*/ 0 h 19"/>
                  <a:gd name="T8" fmla="*/ 0 w 27"/>
                  <a:gd name="T9" fmla="*/ 2 h 19"/>
                </a:gdLst>
                <a:ahLst/>
                <a:cxnLst>
                  <a:cxn ang="0">
                    <a:pos x="T0" y="T1"/>
                  </a:cxn>
                  <a:cxn ang="0">
                    <a:pos x="T2" y="T3"/>
                  </a:cxn>
                  <a:cxn ang="0">
                    <a:pos x="T4" y="T5"/>
                  </a:cxn>
                  <a:cxn ang="0">
                    <a:pos x="T6" y="T7"/>
                  </a:cxn>
                  <a:cxn ang="0">
                    <a:pos x="T8" y="T9"/>
                  </a:cxn>
                </a:cxnLst>
                <a:rect l="0" t="0" r="r" b="b"/>
                <a:pathLst>
                  <a:path w="27" h="19">
                    <a:moveTo>
                      <a:pt x="0" y="2"/>
                    </a:moveTo>
                    <a:lnTo>
                      <a:pt x="9" y="19"/>
                    </a:lnTo>
                    <a:lnTo>
                      <a:pt x="27" y="15"/>
                    </a:lnTo>
                    <a:lnTo>
                      <a:pt x="18" y="0"/>
                    </a:lnTo>
                    <a:lnTo>
                      <a:pt x="0" y="2"/>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9" name="Freeform 16">
                <a:extLst>
                  <a:ext uri="{FF2B5EF4-FFF2-40B4-BE49-F238E27FC236}">
                    <a16:creationId xmlns:a16="http://schemas.microsoft.com/office/drawing/2014/main" id="{29419A1E-E0BC-4223-9200-296B7737A9E7}"/>
                  </a:ext>
                </a:extLst>
              </p:cNvPr>
              <p:cNvSpPr>
                <a:spLocks/>
              </p:cNvSpPr>
              <p:nvPr/>
            </p:nvSpPr>
            <p:spPr bwMode="auto">
              <a:xfrm>
                <a:off x="1770" y="2563"/>
                <a:ext cx="25" cy="17"/>
              </a:xfrm>
              <a:custGeom>
                <a:avLst/>
                <a:gdLst>
                  <a:gd name="T0" fmla="*/ 0 w 25"/>
                  <a:gd name="T1" fmla="*/ 2 h 17"/>
                  <a:gd name="T2" fmla="*/ 9 w 25"/>
                  <a:gd name="T3" fmla="*/ 17 h 17"/>
                  <a:gd name="T4" fmla="*/ 25 w 25"/>
                  <a:gd name="T5" fmla="*/ 15 h 17"/>
                  <a:gd name="T6" fmla="*/ 16 w 25"/>
                  <a:gd name="T7" fmla="*/ 0 h 17"/>
                  <a:gd name="T8" fmla="*/ 0 w 25"/>
                  <a:gd name="T9" fmla="*/ 2 h 17"/>
                </a:gdLst>
                <a:ahLst/>
                <a:cxnLst>
                  <a:cxn ang="0">
                    <a:pos x="T0" y="T1"/>
                  </a:cxn>
                  <a:cxn ang="0">
                    <a:pos x="T2" y="T3"/>
                  </a:cxn>
                  <a:cxn ang="0">
                    <a:pos x="T4" y="T5"/>
                  </a:cxn>
                  <a:cxn ang="0">
                    <a:pos x="T6" y="T7"/>
                  </a:cxn>
                  <a:cxn ang="0">
                    <a:pos x="T8" y="T9"/>
                  </a:cxn>
                </a:cxnLst>
                <a:rect l="0" t="0" r="r" b="b"/>
                <a:pathLst>
                  <a:path w="25" h="17">
                    <a:moveTo>
                      <a:pt x="0" y="2"/>
                    </a:moveTo>
                    <a:lnTo>
                      <a:pt x="9" y="17"/>
                    </a:lnTo>
                    <a:lnTo>
                      <a:pt x="25" y="15"/>
                    </a:lnTo>
                    <a:lnTo>
                      <a:pt x="16" y="0"/>
                    </a:lnTo>
                    <a:lnTo>
                      <a:pt x="0" y="2"/>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0" name="Freeform 17">
                <a:extLst>
                  <a:ext uri="{FF2B5EF4-FFF2-40B4-BE49-F238E27FC236}">
                    <a16:creationId xmlns:a16="http://schemas.microsoft.com/office/drawing/2014/main" id="{1ABDFB81-3A29-4E63-A2CF-FD63E9F995D6}"/>
                  </a:ext>
                </a:extLst>
              </p:cNvPr>
              <p:cNvSpPr>
                <a:spLocks/>
              </p:cNvSpPr>
              <p:nvPr/>
            </p:nvSpPr>
            <p:spPr bwMode="auto">
              <a:xfrm>
                <a:off x="1786" y="2561"/>
                <a:ext cx="25" cy="17"/>
              </a:xfrm>
              <a:custGeom>
                <a:avLst/>
                <a:gdLst>
                  <a:gd name="T0" fmla="*/ 0 w 25"/>
                  <a:gd name="T1" fmla="*/ 2 h 17"/>
                  <a:gd name="T2" fmla="*/ 9 w 25"/>
                  <a:gd name="T3" fmla="*/ 17 h 17"/>
                  <a:gd name="T4" fmla="*/ 25 w 25"/>
                  <a:gd name="T5" fmla="*/ 14 h 17"/>
                  <a:gd name="T6" fmla="*/ 16 w 25"/>
                  <a:gd name="T7" fmla="*/ 0 h 17"/>
                  <a:gd name="T8" fmla="*/ 0 w 25"/>
                  <a:gd name="T9" fmla="*/ 2 h 17"/>
                </a:gdLst>
                <a:ahLst/>
                <a:cxnLst>
                  <a:cxn ang="0">
                    <a:pos x="T0" y="T1"/>
                  </a:cxn>
                  <a:cxn ang="0">
                    <a:pos x="T2" y="T3"/>
                  </a:cxn>
                  <a:cxn ang="0">
                    <a:pos x="T4" y="T5"/>
                  </a:cxn>
                  <a:cxn ang="0">
                    <a:pos x="T6" y="T7"/>
                  </a:cxn>
                  <a:cxn ang="0">
                    <a:pos x="T8" y="T9"/>
                  </a:cxn>
                </a:cxnLst>
                <a:rect l="0" t="0" r="r" b="b"/>
                <a:pathLst>
                  <a:path w="25" h="17">
                    <a:moveTo>
                      <a:pt x="0" y="2"/>
                    </a:moveTo>
                    <a:lnTo>
                      <a:pt x="9" y="17"/>
                    </a:lnTo>
                    <a:lnTo>
                      <a:pt x="25" y="14"/>
                    </a:lnTo>
                    <a:lnTo>
                      <a:pt x="16" y="0"/>
                    </a:lnTo>
                    <a:lnTo>
                      <a:pt x="0" y="2"/>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1" name="Freeform 18">
                <a:extLst>
                  <a:ext uri="{FF2B5EF4-FFF2-40B4-BE49-F238E27FC236}">
                    <a16:creationId xmlns:a16="http://schemas.microsoft.com/office/drawing/2014/main" id="{0802C11A-5FBA-470F-A6D8-201C4A69B0DC}"/>
                  </a:ext>
                </a:extLst>
              </p:cNvPr>
              <p:cNvSpPr>
                <a:spLocks/>
              </p:cNvSpPr>
              <p:nvPr/>
            </p:nvSpPr>
            <p:spPr bwMode="auto">
              <a:xfrm>
                <a:off x="1670" y="2596"/>
                <a:ext cx="39" cy="25"/>
              </a:xfrm>
              <a:custGeom>
                <a:avLst/>
                <a:gdLst>
                  <a:gd name="T0" fmla="*/ 0 w 39"/>
                  <a:gd name="T1" fmla="*/ 4 h 25"/>
                  <a:gd name="T2" fmla="*/ 13 w 39"/>
                  <a:gd name="T3" fmla="*/ 25 h 25"/>
                  <a:gd name="T4" fmla="*/ 39 w 39"/>
                  <a:gd name="T5" fmla="*/ 18 h 25"/>
                  <a:gd name="T6" fmla="*/ 27 w 39"/>
                  <a:gd name="T7" fmla="*/ 0 h 25"/>
                  <a:gd name="T8" fmla="*/ 0 w 39"/>
                  <a:gd name="T9" fmla="*/ 4 h 25"/>
                </a:gdLst>
                <a:ahLst/>
                <a:cxnLst>
                  <a:cxn ang="0">
                    <a:pos x="T0" y="T1"/>
                  </a:cxn>
                  <a:cxn ang="0">
                    <a:pos x="T2" y="T3"/>
                  </a:cxn>
                  <a:cxn ang="0">
                    <a:pos x="T4" y="T5"/>
                  </a:cxn>
                  <a:cxn ang="0">
                    <a:pos x="T6" y="T7"/>
                  </a:cxn>
                  <a:cxn ang="0">
                    <a:pos x="T8" y="T9"/>
                  </a:cxn>
                </a:cxnLst>
                <a:rect l="0" t="0" r="r" b="b"/>
                <a:pathLst>
                  <a:path w="39" h="25">
                    <a:moveTo>
                      <a:pt x="0" y="4"/>
                    </a:moveTo>
                    <a:lnTo>
                      <a:pt x="13" y="25"/>
                    </a:lnTo>
                    <a:lnTo>
                      <a:pt x="39" y="18"/>
                    </a:lnTo>
                    <a:lnTo>
                      <a:pt x="27"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2" name="Freeform 19">
                <a:extLst>
                  <a:ext uri="{FF2B5EF4-FFF2-40B4-BE49-F238E27FC236}">
                    <a16:creationId xmlns:a16="http://schemas.microsoft.com/office/drawing/2014/main" id="{7D52FD2D-D220-4B08-A149-F3380018145B}"/>
                  </a:ext>
                </a:extLst>
              </p:cNvPr>
              <p:cNvSpPr>
                <a:spLocks/>
              </p:cNvSpPr>
              <p:nvPr/>
            </p:nvSpPr>
            <p:spPr bwMode="auto">
              <a:xfrm>
                <a:off x="1697" y="2591"/>
                <a:ext cx="34" cy="23"/>
              </a:xfrm>
              <a:custGeom>
                <a:avLst/>
                <a:gdLst>
                  <a:gd name="T0" fmla="*/ 0 w 34"/>
                  <a:gd name="T1" fmla="*/ 5 h 23"/>
                  <a:gd name="T2" fmla="*/ 12 w 34"/>
                  <a:gd name="T3" fmla="*/ 23 h 23"/>
                  <a:gd name="T4" fmla="*/ 34 w 34"/>
                  <a:gd name="T5" fmla="*/ 18 h 23"/>
                  <a:gd name="T6" fmla="*/ 24 w 34"/>
                  <a:gd name="T7" fmla="*/ 0 h 23"/>
                  <a:gd name="T8" fmla="*/ 0 w 34"/>
                  <a:gd name="T9" fmla="*/ 5 h 23"/>
                </a:gdLst>
                <a:ahLst/>
                <a:cxnLst>
                  <a:cxn ang="0">
                    <a:pos x="T0" y="T1"/>
                  </a:cxn>
                  <a:cxn ang="0">
                    <a:pos x="T2" y="T3"/>
                  </a:cxn>
                  <a:cxn ang="0">
                    <a:pos x="T4" y="T5"/>
                  </a:cxn>
                  <a:cxn ang="0">
                    <a:pos x="T6" y="T7"/>
                  </a:cxn>
                  <a:cxn ang="0">
                    <a:pos x="T8" y="T9"/>
                  </a:cxn>
                </a:cxnLst>
                <a:rect l="0" t="0" r="r" b="b"/>
                <a:pathLst>
                  <a:path w="34" h="23">
                    <a:moveTo>
                      <a:pt x="0" y="5"/>
                    </a:moveTo>
                    <a:lnTo>
                      <a:pt x="12" y="23"/>
                    </a:lnTo>
                    <a:lnTo>
                      <a:pt x="34" y="18"/>
                    </a:lnTo>
                    <a:lnTo>
                      <a:pt x="24"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3" name="Freeform 20">
                <a:extLst>
                  <a:ext uri="{FF2B5EF4-FFF2-40B4-BE49-F238E27FC236}">
                    <a16:creationId xmlns:a16="http://schemas.microsoft.com/office/drawing/2014/main" id="{3D695E3C-93DE-4A20-BFE4-8186184A621A}"/>
                  </a:ext>
                </a:extLst>
              </p:cNvPr>
              <p:cNvSpPr>
                <a:spLocks/>
              </p:cNvSpPr>
              <p:nvPr/>
            </p:nvSpPr>
            <p:spPr bwMode="auto">
              <a:xfrm>
                <a:off x="1721" y="2587"/>
                <a:ext cx="31" cy="22"/>
              </a:xfrm>
              <a:custGeom>
                <a:avLst/>
                <a:gdLst>
                  <a:gd name="T0" fmla="*/ 0 w 31"/>
                  <a:gd name="T1" fmla="*/ 4 h 22"/>
                  <a:gd name="T2" fmla="*/ 10 w 31"/>
                  <a:gd name="T3" fmla="*/ 22 h 22"/>
                  <a:gd name="T4" fmla="*/ 31 w 31"/>
                  <a:gd name="T5" fmla="*/ 18 h 22"/>
                  <a:gd name="T6" fmla="*/ 22 w 31"/>
                  <a:gd name="T7" fmla="*/ 0 h 22"/>
                  <a:gd name="T8" fmla="*/ 0 w 31"/>
                  <a:gd name="T9" fmla="*/ 4 h 22"/>
                </a:gdLst>
                <a:ahLst/>
                <a:cxnLst>
                  <a:cxn ang="0">
                    <a:pos x="T0" y="T1"/>
                  </a:cxn>
                  <a:cxn ang="0">
                    <a:pos x="T2" y="T3"/>
                  </a:cxn>
                  <a:cxn ang="0">
                    <a:pos x="T4" y="T5"/>
                  </a:cxn>
                  <a:cxn ang="0">
                    <a:pos x="T6" y="T7"/>
                  </a:cxn>
                  <a:cxn ang="0">
                    <a:pos x="T8" y="T9"/>
                  </a:cxn>
                </a:cxnLst>
                <a:rect l="0" t="0" r="r" b="b"/>
                <a:pathLst>
                  <a:path w="31" h="22">
                    <a:moveTo>
                      <a:pt x="0" y="4"/>
                    </a:moveTo>
                    <a:lnTo>
                      <a:pt x="10" y="22"/>
                    </a:lnTo>
                    <a:lnTo>
                      <a:pt x="31" y="18"/>
                    </a:lnTo>
                    <a:lnTo>
                      <a:pt x="22"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4" name="Freeform 21">
                <a:extLst>
                  <a:ext uri="{FF2B5EF4-FFF2-40B4-BE49-F238E27FC236}">
                    <a16:creationId xmlns:a16="http://schemas.microsoft.com/office/drawing/2014/main" id="{310A997F-C3C9-469E-AF16-C5D4FD7C0746}"/>
                  </a:ext>
                </a:extLst>
              </p:cNvPr>
              <p:cNvSpPr>
                <a:spLocks/>
              </p:cNvSpPr>
              <p:nvPr/>
            </p:nvSpPr>
            <p:spPr bwMode="auto">
              <a:xfrm>
                <a:off x="1743" y="2584"/>
                <a:ext cx="29" cy="21"/>
              </a:xfrm>
              <a:custGeom>
                <a:avLst/>
                <a:gdLst>
                  <a:gd name="T0" fmla="*/ 0 w 29"/>
                  <a:gd name="T1" fmla="*/ 3 h 21"/>
                  <a:gd name="T2" fmla="*/ 9 w 29"/>
                  <a:gd name="T3" fmla="*/ 21 h 21"/>
                  <a:gd name="T4" fmla="*/ 29 w 29"/>
                  <a:gd name="T5" fmla="*/ 16 h 21"/>
                  <a:gd name="T6" fmla="*/ 18 w 29"/>
                  <a:gd name="T7" fmla="*/ 0 h 21"/>
                  <a:gd name="T8" fmla="*/ 0 w 29"/>
                  <a:gd name="T9" fmla="*/ 3 h 21"/>
                </a:gdLst>
                <a:ahLst/>
                <a:cxnLst>
                  <a:cxn ang="0">
                    <a:pos x="T0" y="T1"/>
                  </a:cxn>
                  <a:cxn ang="0">
                    <a:pos x="T2" y="T3"/>
                  </a:cxn>
                  <a:cxn ang="0">
                    <a:pos x="T4" y="T5"/>
                  </a:cxn>
                  <a:cxn ang="0">
                    <a:pos x="T6" y="T7"/>
                  </a:cxn>
                  <a:cxn ang="0">
                    <a:pos x="T8" y="T9"/>
                  </a:cxn>
                </a:cxnLst>
                <a:rect l="0" t="0" r="r" b="b"/>
                <a:pathLst>
                  <a:path w="29" h="21">
                    <a:moveTo>
                      <a:pt x="0" y="3"/>
                    </a:moveTo>
                    <a:lnTo>
                      <a:pt x="9" y="21"/>
                    </a:lnTo>
                    <a:lnTo>
                      <a:pt x="29" y="16"/>
                    </a:lnTo>
                    <a:lnTo>
                      <a:pt x="18"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5" name="Freeform 22">
                <a:extLst>
                  <a:ext uri="{FF2B5EF4-FFF2-40B4-BE49-F238E27FC236}">
                    <a16:creationId xmlns:a16="http://schemas.microsoft.com/office/drawing/2014/main" id="{2FDF1008-1E86-48D5-9345-F55B5AD75631}"/>
                  </a:ext>
                </a:extLst>
              </p:cNvPr>
              <p:cNvSpPr>
                <a:spLocks/>
              </p:cNvSpPr>
              <p:nvPr/>
            </p:nvSpPr>
            <p:spPr bwMode="auto">
              <a:xfrm>
                <a:off x="1761" y="2580"/>
                <a:ext cx="27" cy="20"/>
              </a:xfrm>
              <a:custGeom>
                <a:avLst/>
                <a:gdLst>
                  <a:gd name="T0" fmla="*/ 0 w 27"/>
                  <a:gd name="T1" fmla="*/ 4 h 20"/>
                  <a:gd name="T2" fmla="*/ 11 w 27"/>
                  <a:gd name="T3" fmla="*/ 20 h 20"/>
                  <a:gd name="T4" fmla="*/ 27 w 27"/>
                  <a:gd name="T5" fmla="*/ 16 h 20"/>
                  <a:gd name="T6" fmla="*/ 18 w 27"/>
                  <a:gd name="T7" fmla="*/ 0 h 20"/>
                  <a:gd name="T8" fmla="*/ 0 w 27"/>
                  <a:gd name="T9" fmla="*/ 4 h 20"/>
                </a:gdLst>
                <a:ahLst/>
                <a:cxnLst>
                  <a:cxn ang="0">
                    <a:pos x="T0" y="T1"/>
                  </a:cxn>
                  <a:cxn ang="0">
                    <a:pos x="T2" y="T3"/>
                  </a:cxn>
                  <a:cxn ang="0">
                    <a:pos x="T4" y="T5"/>
                  </a:cxn>
                  <a:cxn ang="0">
                    <a:pos x="T6" y="T7"/>
                  </a:cxn>
                  <a:cxn ang="0">
                    <a:pos x="T8" y="T9"/>
                  </a:cxn>
                </a:cxnLst>
                <a:rect l="0" t="0" r="r" b="b"/>
                <a:pathLst>
                  <a:path w="27" h="20">
                    <a:moveTo>
                      <a:pt x="0" y="4"/>
                    </a:moveTo>
                    <a:lnTo>
                      <a:pt x="11" y="20"/>
                    </a:lnTo>
                    <a:lnTo>
                      <a:pt x="27" y="16"/>
                    </a:lnTo>
                    <a:lnTo>
                      <a:pt x="18"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6" name="Freeform 23">
                <a:extLst>
                  <a:ext uri="{FF2B5EF4-FFF2-40B4-BE49-F238E27FC236}">
                    <a16:creationId xmlns:a16="http://schemas.microsoft.com/office/drawing/2014/main" id="{3EAB1D42-B6CE-4458-A6F9-7CDEDDD458D4}"/>
                  </a:ext>
                </a:extLst>
              </p:cNvPr>
              <p:cNvSpPr>
                <a:spLocks/>
              </p:cNvSpPr>
              <p:nvPr/>
            </p:nvSpPr>
            <p:spPr bwMode="auto">
              <a:xfrm>
                <a:off x="1779" y="2578"/>
                <a:ext cx="25" cy="18"/>
              </a:xfrm>
              <a:custGeom>
                <a:avLst/>
                <a:gdLst>
                  <a:gd name="T0" fmla="*/ 0 w 25"/>
                  <a:gd name="T1" fmla="*/ 2 h 18"/>
                  <a:gd name="T2" fmla="*/ 9 w 25"/>
                  <a:gd name="T3" fmla="*/ 18 h 18"/>
                  <a:gd name="T4" fmla="*/ 25 w 25"/>
                  <a:gd name="T5" fmla="*/ 15 h 18"/>
                  <a:gd name="T6" fmla="*/ 16 w 25"/>
                  <a:gd name="T7" fmla="*/ 0 h 18"/>
                  <a:gd name="T8" fmla="*/ 0 w 25"/>
                  <a:gd name="T9" fmla="*/ 2 h 18"/>
                </a:gdLst>
                <a:ahLst/>
                <a:cxnLst>
                  <a:cxn ang="0">
                    <a:pos x="T0" y="T1"/>
                  </a:cxn>
                  <a:cxn ang="0">
                    <a:pos x="T2" y="T3"/>
                  </a:cxn>
                  <a:cxn ang="0">
                    <a:pos x="T4" y="T5"/>
                  </a:cxn>
                  <a:cxn ang="0">
                    <a:pos x="T6" y="T7"/>
                  </a:cxn>
                  <a:cxn ang="0">
                    <a:pos x="T8" y="T9"/>
                  </a:cxn>
                </a:cxnLst>
                <a:rect l="0" t="0" r="r" b="b"/>
                <a:pathLst>
                  <a:path w="25" h="18">
                    <a:moveTo>
                      <a:pt x="0" y="2"/>
                    </a:moveTo>
                    <a:lnTo>
                      <a:pt x="9" y="18"/>
                    </a:lnTo>
                    <a:lnTo>
                      <a:pt x="25" y="15"/>
                    </a:lnTo>
                    <a:lnTo>
                      <a:pt x="16" y="0"/>
                    </a:lnTo>
                    <a:lnTo>
                      <a:pt x="0" y="2"/>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7" name="Freeform 24">
                <a:extLst>
                  <a:ext uri="{FF2B5EF4-FFF2-40B4-BE49-F238E27FC236}">
                    <a16:creationId xmlns:a16="http://schemas.microsoft.com/office/drawing/2014/main" id="{B091C0BE-7C98-4A1B-9300-BC7A52E86587}"/>
                  </a:ext>
                </a:extLst>
              </p:cNvPr>
              <p:cNvSpPr>
                <a:spLocks/>
              </p:cNvSpPr>
              <p:nvPr/>
            </p:nvSpPr>
            <p:spPr bwMode="auto">
              <a:xfrm>
                <a:off x="1795" y="2575"/>
                <a:ext cx="24" cy="18"/>
              </a:xfrm>
              <a:custGeom>
                <a:avLst/>
                <a:gdLst>
                  <a:gd name="T0" fmla="*/ 0 w 24"/>
                  <a:gd name="T1" fmla="*/ 3 h 18"/>
                  <a:gd name="T2" fmla="*/ 9 w 24"/>
                  <a:gd name="T3" fmla="*/ 18 h 18"/>
                  <a:gd name="T4" fmla="*/ 24 w 24"/>
                  <a:gd name="T5" fmla="*/ 14 h 18"/>
                  <a:gd name="T6" fmla="*/ 16 w 24"/>
                  <a:gd name="T7" fmla="*/ 0 h 18"/>
                  <a:gd name="T8" fmla="*/ 0 w 24"/>
                  <a:gd name="T9" fmla="*/ 3 h 18"/>
                </a:gdLst>
                <a:ahLst/>
                <a:cxnLst>
                  <a:cxn ang="0">
                    <a:pos x="T0" y="T1"/>
                  </a:cxn>
                  <a:cxn ang="0">
                    <a:pos x="T2" y="T3"/>
                  </a:cxn>
                  <a:cxn ang="0">
                    <a:pos x="T4" y="T5"/>
                  </a:cxn>
                  <a:cxn ang="0">
                    <a:pos x="T6" y="T7"/>
                  </a:cxn>
                  <a:cxn ang="0">
                    <a:pos x="T8" y="T9"/>
                  </a:cxn>
                </a:cxnLst>
                <a:rect l="0" t="0" r="r" b="b"/>
                <a:pathLst>
                  <a:path w="24" h="18">
                    <a:moveTo>
                      <a:pt x="0" y="3"/>
                    </a:moveTo>
                    <a:lnTo>
                      <a:pt x="9" y="18"/>
                    </a:lnTo>
                    <a:lnTo>
                      <a:pt x="24" y="14"/>
                    </a:lnTo>
                    <a:lnTo>
                      <a:pt x="16"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8" name="Freeform 25">
                <a:extLst>
                  <a:ext uri="{FF2B5EF4-FFF2-40B4-BE49-F238E27FC236}">
                    <a16:creationId xmlns:a16="http://schemas.microsoft.com/office/drawing/2014/main" id="{BA044DA2-9157-4627-9F3E-D201ED435319}"/>
                  </a:ext>
                </a:extLst>
              </p:cNvPr>
              <p:cNvSpPr>
                <a:spLocks/>
              </p:cNvSpPr>
              <p:nvPr/>
            </p:nvSpPr>
            <p:spPr bwMode="auto">
              <a:xfrm>
                <a:off x="1683" y="2614"/>
                <a:ext cx="38" cy="26"/>
              </a:xfrm>
              <a:custGeom>
                <a:avLst/>
                <a:gdLst>
                  <a:gd name="T0" fmla="*/ 0 w 38"/>
                  <a:gd name="T1" fmla="*/ 7 h 26"/>
                  <a:gd name="T2" fmla="*/ 12 w 38"/>
                  <a:gd name="T3" fmla="*/ 26 h 26"/>
                  <a:gd name="T4" fmla="*/ 38 w 38"/>
                  <a:gd name="T5" fmla="*/ 20 h 26"/>
                  <a:gd name="T6" fmla="*/ 26 w 38"/>
                  <a:gd name="T7" fmla="*/ 0 h 26"/>
                  <a:gd name="T8" fmla="*/ 0 w 38"/>
                  <a:gd name="T9" fmla="*/ 7 h 26"/>
                </a:gdLst>
                <a:ahLst/>
                <a:cxnLst>
                  <a:cxn ang="0">
                    <a:pos x="T0" y="T1"/>
                  </a:cxn>
                  <a:cxn ang="0">
                    <a:pos x="T2" y="T3"/>
                  </a:cxn>
                  <a:cxn ang="0">
                    <a:pos x="T4" y="T5"/>
                  </a:cxn>
                  <a:cxn ang="0">
                    <a:pos x="T6" y="T7"/>
                  </a:cxn>
                  <a:cxn ang="0">
                    <a:pos x="T8" y="T9"/>
                  </a:cxn>
                </a:cxnLst>
                <a:rect l="0" t="0" r="r" b="b"/>
                <a:pathLst>
                  <a:path w="38" h="26">
                    <a:moveTo>
                      <a:pt x="0" y="7"/>
                    </a:moveTo>
                    <a:lnTo>
                      <a:pt x="12" y="26"/>
                    </a:lnTo>
                    <a:lnTo>
                      <a:pt x="38" y="20"/>
                    </a:lnTo>
                    <a:lnTo>
                      <a:pt x="26" y="0"/>
                    </a:lnTo>
                    <a:lnTo>
                      <a:pt x="0" y="7"/>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9" name="Freeform 26">
                <a:extLst>
                  <a:ext uri="{FF2B5EF4-FFF2-40B4-BE49-F238E27FC236}">
                    <a16:creationId xmlns:a16="http://schemas.microsoft.com/office/drawing/2014/main" id="{6A57337A-5E12-4F82-8F6E-E3195F46407D}"/>
                  </a:ext>
                </a:extLst>
              </p:cNvPr>
              <p:cNvSpPr>
                <a:spLocks/>
              </p:cNvSpPr>
              <p:nvPr/>
            </p:nvSpPr>
            <p:spPr bwMode="auto">
              <a:xfrm>
                <a:off x="1709" y="2609"/>
                <a:ext cx="34" cy="25"/>
              </a:xfrm>
              <a:custGeom>
                <a:avLst/>
                <a:gdLst>
                  <a:gd name="T0" fmla="*/ 0 w 34"/>
                  <a:gd name="T1" fmla="*/ 5 h 25"/>
                  <a:gd name="T2" fmla="*/ 12 w 34"/>
                  <a:gd name="T3" fmla="*/ 25 h 25"/>
                  <a:gd name="T4" fmla="*/ 34 w 34"/>
                  <a:gd name="T5" fmla="*/ 18 h 25"/>
                  <a:gd name="T6" fmla="*/ 22 w 34"/>
                  <a:gd name="T7" fmla="*/ 0 h 25"/>
                  <a:gd name="T8" fmla="*/ 0 w 34"/>
                  <a:gd name="T9" fmla="*/ 5 h 25"/>
                </a:gdLst>
                <a:ahLst/>
                <a:cxnLst>
                  <a:cxn ang="0">
                    <a:pos x="T0" y="T1"/>
                  </a:cxn>
                  <a:cxn ang="0">
                    <a:pos x="T2" y="T3"/>
                  </a:cxn>
                  <a:cxn ang="0">
                    <a:pos x="T4" y="T5"/>
                  </a:cxn>
                  <a:cxn ang="0">
                    <a:pos x="T6" y="T7"/>
                  </a:cxn>
                  <a:cxn ang="0">
                    <a:pos x="T8" y="T9"/>
                  </a:cxn>
                </a:cxnLst>
                <a:rect l="0" t="0" r="r" b="b"/>
                <a:pathLst>
                  <a:path w="34" h="25">
                    <a:moveTo>
                      <a:pt x="0" y="5"/>
                    </a:moveTo>
                    <a:lnTo>
                      <a:pt x="12" y="25"/>
                    </a:lnTo>
                    <a:lnTo>
                      <a:pt x="34" y="18"/>
                    </a:lnTo>
                    <a:lnTo>
                      <a:pt x="22"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0" name="Freeform 27">
                <a:extLst>
                  <a:ext uri="{FF2B5EF4-FFF2-40B4-BE49-F238E27FC236}">
                    <a16:creationId xmlns:a16="http://schemas.microsoft.com/office/drawing/2014/main" id="{87684CDC-D1EB-4C5F-9C18-11981156DF50}"/>
                  </a:ext>
                </a:extLst>
              </p:cNvPr>
              <p:cNvSpPr>
                <a:spLocks/>
              </p:cNvSpPr>
              <p:nvPr/>
            </p:nvSpPr>
            <p:spPr bwMode="auto">
              <a:xfrm>
                <a:off x="1731" y="2605"/>
                <a:ext cx="31" cy="22"/>
              </a:xfrm>
              <a:custGeom>
                <a:avLst/>
                <a:gdLst>
                  <a:gd name="T0" fmla="*/ 0 w 31"/>
                  <a:gd name="T1" fmla="*/ 4 h 22"/>
                  <a:gd name="T2" fmla="*/ 12 w 31"/>
                  <a:gd name="T3" fmla="*/ 22 h 22"/>
                  <a:gd name="T4" fmla="*/ 31 w 31"/>
                  <a:gd name="T5" fmla="*/ 17 h 22"/>
                  <a:gd name="T6" fmla="*/ 21 w 31"/>
                  <a:gd name="T7" fmla="*/ 0 h 22"/>
                  <a:gd name="T8" fmla="*/ 0 w 31"/>
                  <a:gd name="T9" fmla="*/ 4 h 22"/>
                </a:gdLst>
                <a:ahLst/>
                <a:cxnLst>
                  <a:cxn ang="0">
                    <a:pos x="T0" y="T1"/>
                  </a:cxn>
                  <a:cxn ang="0">
                    <a:pos x="T2" y="T3"/>
                  </a:cxn>
                  <a:cxn ang="0">
                    <a:pos x="T4" y="T5"/>
                  </a:cxn>
                  <a:cxn ang="0">
                    <a:pos x="T6" y="T7"/>
                  </a:cxn>
                  <a:cxn ang="0">
                    <a:pos x="T8" y="T9"/>
                  </a:cxn>
                </a:cxnLst>
                <a:rect l="0" t="0" r="r" b="b"/>
                <a:pathLst>
                  <a:path w="31" h="22">
                    <a:moveTo>
                      <a:pt x="0" y="4"/>
                    </a:moveTo>
                    <a:lnTo>
                      <a:pt x="12" y="22"/>
                    </a:lnTo>
                    <a:lnTo>
                      <a:pt x="31" y="17"/>
                    </a:lnTo>
                    <a:lnTo>
                      <a:pt x="21"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1" name="Freeform 28">
                <a:extLst>
                  <a:ext uri="{FF2B5EF4-FFF2-40B4-BE49-F238E27FC236}">
                    <a16:creationId xmlns:a16="http://schemas.microsoft.com/office/drawing/2014/main" id="{0F00CA73-F500-4DD7-877E-EFEC9AA49DC5}"/>
                  </a:ext>
                </a:extLst>
              </p:cNvPr>
              <p:cNvSpPr>
                <a:spLocks/>
              </p:cNvSpPr>
              <p:nvPr/>
            </p:nvSpPr>
            <p:spPr bwMode="auto">
              <a:xfrm>
                <a:off x="1752" y="2600"/>
                <a:ext cx="29" cy="22"/>
              </a:xfrm>
              <a:custGeom>
                <a:avLst/>
                <a:gdLst>
                  <a:gd name="T0" fmla="*/ 0 w 29"/>
                  <a:gd name="T1" fmla="*/ 5 h 22"/>
                  <a:gd name="T2" fmla="*/ 10 w 29"/>
                  <a:gd name="T3" fmla="*/ 22 h 22"/>
                  <a:gd name="T4" fmla="*/ 29 w 29"/>
                  <a:gd name="T5" fmla="*/ 17 h 22"/>
                  <a:gd name="T6" fmla="*/ 20 w 29"/>
                  <a:gd name="T7" fmla="*/ 0 h 22"/>
                  <a:gd name="T8" fmla="*/ 0 w 29"/>
                  <a:gd name="T9" fmla="*/ 5 h 22"/>
                </a:gdLst>
                <a:ahLst/>
                <a:cxnLst>
                  <a:cxn ang="0">
                    <a:pos x="T0" y="T1"/>
                  </a:cxn>
                  <a:cxn ang="0">
                    <a:pos x="T2" y="T3"/>
                  </a:cxn>
                  <a:cxn ang="0">
                    <a:pos x="T4" y="T5"/>
                  </a:cxn>
                  <a:cxn ang="0">
                    <a:pos x="T6" y="T7"/>
                  </a:cxn>
                  <a:cxn ang="0">
                    <a:pos x="T8" y="T9"/>
                  </a:cxn>
                </a:cxnLst>
                <a:rect l="0" t="0" r="r" b="b"/>
                <a:pathLst>
                  <a:path w="29" h="22">
                    <a:moveTo>
                      <a:pt x="0" y="5"/>
                    </a:moveTo>
                    <a:lnTo>
                      <a:pt x="10" y="22"/>
                    </a:lnTo>
                    <a:lnTo>
                      <a:pt x="29" y="17"/>
                    </a:lnTo>
                    <a:lnTo>
                      <a:pt x="20"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2" name="Freeform 29">
                <a:extLst>
                  <a:ext uri="{FF2B5EF4-FFF2-40B4-BE49-F238E27FC236}">
                    <a16:creationId xmlns:a16="http://schemas.microsoft.com/office/drawing/2014/main" id="{6793B1CA-3503-4138-BF99-697ABFD55A69}"/>
                  </a:ext>
                </a:extLst>
              </p:cNvPr>
              <p:cNvSpPr>
                <a:spLocks/>
              </p:cNvSpPr>
              <p:nvPr/>
            </p:nvSpPr>
            <p:spPr bwMode="auto">
              <a:xfrm>
                <a:off x="1772" y="2596"/>
                <a:ext cx="26" cy="21"/>
              </a:xfrm>
              <a:custGeom>
                <a:avLst/>
                <a:gdLst>
                  <a:gd name="T0" fmla="*/ 0 w 26"/>
                  <a:gd name="T1" fmla="*/ 4 h 21"/>
                  <a:gd name="T2" fmla="*/ 9 w 26"/>
                  <a:gd name="T3" fmla="*/ 21 h 21"/>
                  <a:gd name="T4" fmla="*/ 26 w 26"/>
                  <a:gd name="T5" fmla="*/ 15 h 21"/>
                  <a:gd name="T6" fmla="*/ 16 w 26"/>
                  <a:gd name="T7" fmla="*/ 0 h 21"/>
                  <a:gd name="T8" fmla="*/ 0 w 26"/>
                  <a:gd name="T9" fmla="*/ 4 h 21"/>
                </a:gdLst>
                <a:ahLst/>
                <a:cxnLst>
                  <a:cxn ang="0">
                    <a:pos x="T0" y="T1"/>
                  </a:cxn>
                  <a:cxn ang="0">
                    <a:pos x="T2" y="T3"/>
                  </a:cxn>
                  <a:cxn ang="0">
                    <a:pos x="T4" y="T5"/>
                  </a:cxn>
                  <a:cxn ang="0">
                    <a:pos x="T6" y="T7"/>
                  </a:cxn>
                  <a:cxn ang="0">
                    <a:pos x="T8" y="T9"/>
                  </a:cxn>
                </a:cxnLst>
                <a:rect l="0" t="0" r="r" b="b"/>
                <a:pathLst>
                  <a:path w="26" h="21">
                    <a:moveTo>
                      <a:pt x="0" y="4"/>
                    </a:moveTo>
                    <a:lnTo>
                      <a:pt x="9" y="21"/>
                    </a:lnTo>
                    <a:lnTo>
                      <a:pt x="26" y="15"/>
                    </a:lnTo>
                    <a:lnTo>
                      <a:pt x="16"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3" name="Freeform 30">
                <a:extLst>
                  <a:ext uri="{FF2B5EF4-FFF2-40B4-BE49-F238E27FC236}">
                    <a16:creationId xmlns:a16="http://schemas.microsoft.com/office/drawing/2014/main" id="{0F265EB3-E1BD-41D7-884C-58BF0581C20F}"/>
                  </a:ext>
                </a:extLst>
              </p:cNvPr>
              <p:cNvSpPr>
                <a:spLocks/>
              </p:cNvSpPr>
              <p:nvPr/>
            </p:nvSpPr>
            <p:spPr bwMode="auto">
              <a:xfrm>
                <a:off x="1788" y="2593"/>
                <a:ext cx="25" cy="18"/>
              </a:xfrm>
              <a:custGeom>
                <a:avLst/>
                <a:gdLst>
                  <a:gd name="T0" fmla="*/ 0 w 25"/>
                  <a:gd name="T1" fmla="*/ 3 h 18"/>
                  <a:gd name="T2" fmla="*/ 10 w 25"/>
                  <a:gd name="T3" fmla="*/ 18 h 18"/>
                  <a:gd name="T4" fmla="*/ 25 w 25"/>
                  <a:gd name="T5" fmla="*/ 15 h 18"/>
                  <a:gd name="T6" fmla="*/ 16 w 25"/>
                  <a:gd name="T7" fmla="*/ 0 h 18"/>
                  <a:gd name="T8" fmla="*/ 0 w 25"/>
                  <a:gd name="T9" fmla="*/ 3 h 18"/>
                </a:gdLst>
                <a:ahLst/>
                <a:cxnLst>
                  <a:cxn ang="0">
                    <a:pos x="T0" y="T1"/>
                  </a:cxn>
                  <a:cxn ang="0">
                    <a:pos x="T2" y="T3"/>
                  </a:cxn>
                  <a:cxn ang="0">
                    <a:pos x="T4" y="T5"/>
                  </a:cxn>
                  <a:cxn ang="0">
                    <a:pos x="T6" y="T7"/>
                  </a:cxn>
                  <a:cxn ang="0">
                    <a:pos x="T8" y="T9"/>
                  </a:cxn>
                </a:cxnLst>
                <a:rect l="0" t="0" r="r" b="b"/>
                <a:pathLst>
                  <a:path w="25" h="18">
                    <a:moveTo>
                      <a:pt x="0" y="3"/>
                    </a:moveTo>
                    <a:lnTo>
                      <a:pt x="10" y="18"/>
                    </a:lnTo>
                    <a:lnTo>
                      <a:pt x="25" y="15"/>
                    </a:lnTo>
                    <a:lnTo>
                      <a:pt x="16"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4" name="Freeform 31">
                <a:extLst>
                  <a:ext uri="{FF2B5EF4-FFF2-40B4-BE49-F238E27FC236}">
                    <a16:creationId xmlns:a16="http://schemas.microsoft.com/office/drawing/2014/main" id="{8AF7B848-A70D-46F2-922A-52879DDA9622}"/>
                  </a:ext>
                </a:extLst>
              </p:cNvPr>
              <p:cNvSpPr>
                <a:spLocks/>
              </p:cNvSpPr>
              <p:nvPr/>
            </p:nvSpPr>
            <p:spPr bwMode="auto">
              <a:xfrm>
                <a:off x="1804" y="2589"/>
                <a:ext cx="22" cy="19"/>
              </a:xfrm>
              <a:custGeom>
                <a:avLst/>
                <a:gdLst>
                  <a:gd name="T0" fmla="*/ 0 w 22"/>
                  <a:gd name="T1" fmla="*/ 4 h 19"/>
                  <a:gd name="T2" fmla="*/ 9 w 22"/>
                  <a:gd name="T3" fmla="*/ 19 h 19"/>
                  <a:gd name="T4" fmla="*/ 22 w 22"/>
                  <a:gd name="T5" fmla="*/ 15 h 19"/>
                  <a:gd name="T6" fmla="*/ 15 w 22"/>
                  <a:gd name="T7" fmla="*/ 0 h 19"/>
                  <a:gd name="T8" fmla="*/ 0 w 22"/>
                  <a:gd name="T9" fmla="*/ 4 h 19"/>
                </a:gdLst>
                <a:ahLst/>
                <a:cxnLst>
                  <a:cxn ang="0">
                    <a:pos x="T0" y="T1"/>
                  </a:cxn>
                  <a:cxn ang="0">
                    <a:pos x="T2" y="T3"/>
                  </a:cxn>
                  <a:cxn ang="0">
                    <a:pos x="T4" y="T5"/>
                  </a:cxn>
                  <a:cxn ang="0">
                    <a:pos x="T6" y="T7"/>
                  </a:cxn>
                  <a:cxn ang="0">
                    <a:pos x="T8" y="T9"/>
                  </a:cxn>
                </a:cxnLst>
                <a:rect l="0" t="0" r="r" b="b"/>
                <a:pathLst>
                  <a:path w="22" h="19">
                    <a:moveTo>
                      <a:pt x="0" y="4"/>
                    </a:moveTo>
                    <a:lnTo>
                      <a:pt x="9" y="19"/>
                    </a:lnTo>
                    <a:lnTo>
                      <a:pt x="22" y="15"/>
                    </a:lnTo>
                    <a:lnTo>
                      <a:pt x="15"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5" name="Freeform 32">
                <a:extLst>
                  <a:ext uri="{FF2B5EF4-FFF2-40B4-BE49-F238E27FC236}">
                    <a16:creationId xmlns:a16="http://schemas.microsoft.com/office/drawing/2014/main" id="{3360F901-EFFC-41FA-8FB1-91AC11C62DEF}"/>
                  </a:ext>
                </a:extLst>
              </p:cNvPr>
              <p:cNvSpPr>
                <a:spLocks/>
              </p:cNvSpPr>
              <p:nvPr/>
            </p:nvSpPr>
            <p:spPr bwMode="auto">
              <a:xfrm>
                <a:off x="1695" y="2634"/>
                <a:ext cx="36" cy="26"/>
              </a:xfrm>
              <a:custGeom>
                <a:avLst/>
                <a:gdLst>
                  <a:gd name="T0" fmla="*/ 0 w 36"/>
                  <a:gd name="T1" fmla="*/ 6 h 26"/>
                  <a:gd name="T2" fmla="*/ 13 w 36"/>
                  <a:gd name="T3" fmla="*/ 26 h 26"/>
                  <a:gd name="T4" fmla="*/ 36 w 36"/>
                  <a:gd name="T5" fmla="*/ 18 h 26"/>
                  <a:gd name="T6" fmla="*/ 26 w 36"/>
                  <a:gd name="T7" fmla="*/ 0 h 26"/>
                  <a:gd name="T8" fmla="*/ 0 w 36"/>
                  <a:gd name="T9" fmla="*/ 6 h 26"/>
                </a:gdLst>
                <a:ahLst/>
                <a:cxnLst>
                  <a:cxn ang="0">
                    <a:pos x="T0" y="T1"/>
                  </a:cxn>
                  <a:cxn ang="0">
                    <a:pos x="T2" y="T3"/>
                  </a:cxn>
                  <a:cxn ang="0">
                    <a:pos x="T4" y="T5"/>
                  </a:cxn>
                  <a:cxn ang="0">
                    <a:pos x="T6" y="T7"/>
                  </a:cxn>
                  <a:cxn ang="0">
                    <a:pos x="T8" y="T9"/>
                  </a:cxn>
                </a:cxnLst>
                <a:rect l="0" t="0" r="r" b="b"/>
                <a:pathLst>
                  <a:path w="36" h="26">
                    <a:moveTo>
                      <a:pt x="0" y="6"/>
                    </a:moveTo>
                    <a:lnTo>
                      <a:pt x="13" y="26"/>
                    </a:lnTo>
                    <a:lnTo>
                      <a:pt x="36" y="18"/>
                    </a:lnTo>
                    <a:lnTo>
                      <a:pt x="26" y="0"/>
                    </a:lnTo>
                    <a:lnTo>
                      <a:pt x="0" y="6"/>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6" name="Freeform 33">
                <a:extLst>
                  <a:ext uri="{FF2B5EF4-FFF2-40B4-BE49-F238E27FC236}">
                    <a16:creationId xmlns:a16="http://schemas.microsoft.com/office/drawing/2014/main" id="{15B2E461-0E2E-4312-9A9B-18CD49051951}"/>
                  </a:ext>
                </a:extLst>
              </p:cNvPr>
              <p:cNvSpPr>
                <a:spLocks/>
              </p:cNvSpPr>
              <p:nvPr/>
            </p:nvSpPr>
            <p:spPr bwMode="auto">
              <a:xfrm>
                <a:off x="1721" y="2627"/>
                <a:ext cx="32" cy="25"/>
              </a:xfrm>
              <a:custGeom>
                <a:avLst/>
                <a:gdLst>
                  <a:gd name="T0" fmla="*/ 0 w 32"/>
                  <a:gd name="T1" fmla="*/ 7 h 25"/>
                  <a:gd name="T2" fmla="*/ 10 w 32"/>
                  <a:gd name="T3" fmla="*/ 25 h 25"/>
                  <a:gd name="T4" fmla="*/ 32 w 32"/>
                  <a:gd name="T5" fmla="*/ 18 h 25"/>
                  <a:gd name="T6" fmla="*/ 22 w 32"/>
                  <a:gd name="T7" fmla="*/ 0 h 25"/>
                  <a:gd name="T8" fmla="*/ 0 w 32"/>
                  <a:gd name="T9" fmla="*/ 7 h 25"/>
                </a:gdLst>
                <a:ahLst/>
                <a:cxnLst>
                  <a:cxn ang="0">
                    <a:pos x="T0" y="T1"/>
                  </a:cxn>
                  <a:cxn ang="0">
                    <a:pos x="T2" y="T3"/>
                  </a:cxn>
                  <a:cxn ang="0">
                    <a:pos x="T4" y="T5"/>
                  </a:cxn>
                  <a:cxn ang="0">
                    <a:pos x="T6" y="T7"/>
                  </a:cxn>
                  <a:cxn ang="0">
                    <a:pos x="T8" y="T9"/>
                  </a:cxn>
                </a:cxnLst>
                <a:rect l="0" t="0" r="r" b="b"/>
                <a:pathLst>
                  <a:path w="32" h="25">
                    <a:moveTo>
                      <a:pt x="0" y="7"/>
                    </a:moveTo>
                    <a:lnTo>
                      <a:pt x="10" y="25"/>
                    </a:lnTo>
                    <a:lnTo>
                      <a:pt x="32" y="18"/>
                    </a:lnTo>
                    <a:lnTo>
                      <a:pt x="22" y="0"/>
                    </a:lnTo>
                    <a:lnTo>
                      <a:pt x="0" y="7"/>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7" name="Freeform 34">
                <a:extLst>
                  <a:ext uri="{FF2B5EF4-FFF2-40B4-BE49-F238E27FC236}">
                    <a16:creationId xmlns:a16="http://schemas.microsoft.com/office/drawing/2014/main" id="{537F09B8-3770-4280-8B48-C47FF8612FB7}"/>
                  </a:ext>
                </a:extLst>
              </p:cNvPr>
              <p:cNvSpPr>
                <a:spLocks/>
              </p:cNvSpPr>
              <p:nvPr/>
            </p:nvSpPr>
            <p:spPr bwMode="auto">
              <a:xfrm>
                <a:off x="1743" y="2622"/>
                <a:ext cx="30" cy="23"/>
              </a:xfrm>
              <a:custGeom>
                <a:avLst/>
                <a:gdLst>
                  <a:gd name="T0" fmla="*/ 0 w 30"/>
                  <a:gd name="T1" fmla="*/ 5 h 23"/>
                  <a:gd name="T2" fmla="*/ 10 w 30"/>
                  <a:gd name="T3" fmla="*/ 23 h 23"/>
                  <a:gd name="T4" fmla="*/ 30 w 30"/>
                  <a:gd name="T5" fmla="*/ 17 h 23"/>
                  <a:gd name="T6" fmla="*/ 19 w 30"/>
                  <a:gd name="T7" fmla="*/ 0 h 23"/>
                  <a:gd name="T8" fmla="*/ 0 w 30"/>
                  <a:gd name="T9" fmla="*/ 5 h 23"/>
                </a:gdLst>
                <a:ahLst/>
                <a:cxnLst>
                  <a:cxn ang="0">
                    <a:pos x="T0" y="T1"/>
                  </a:cxn>
                  <a:cxn ang="0">
                    <a:pos x="T2" y="T3"/>
                  </a:cxn>
                  <a:cxn ang="0">
                    <a:pos x="T4" y="T5"/>
                  </a:cxn>
                  <a:cxn ang="0">
                    <a:pos x="T6" y="T7"/>
                  </a:cxn>
                  <a:cxn ang="0">
                    <a:pos x="T8" y="T9"/>
                  </a:cxn>
                </a:cxnLst>
                <a:rect l="0" t="0" r="r" b="b"/>
                <a:pathLst>
                  <a:path w="30" h="23">
                    <a:moveTo>
                      <a:pt x="0" y="5"/>
                    </a:moveTo>
                    <a:lnTo>
                      <a:pt x="10" y="23"/>
                    </a:lnTo>
                    <a:lnTo>
                      <a:pt x="30" y="17"/>
                    </a:lnTo>
                    <a:lnTo>
                      <a:pt x="19"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8" name="Freeform 35">
                <a:extLst>
                  <a:ext uri="{FF2B5EF4-FFF2-40B4-BE49-F238E27FC236}">
                    <a16:creationId xmlns:a16="http://schemas.microsoft.com/office/drawing/2014/main" id="{683060EF-17BA-40F5-981E-26DB00957B84}"/>
                  </a:ext>
                </a:extLst>
              </p:cNvPr>
              <p:cNvSpPr>
                <a:spLocks/>
              </p:cNvSpPr>
              <p:nvPr/>
            </p:nvSpPr>
            <p:spPr bwMode="auto">
              <a:xfrm>
                <a:off x="1762" y="2617"/>
                <a:ext cx="29" cy="22"/>
              </a:xfrm>
              <a:custGeom>
                <a:avLst/>
                <a:gdLst>
                  <a:gd name="T0" fmla="*/ 0 w 29"/>
                  <a:gd name="T1" fmla="*/ 5 h 22"/>
                  <a:gd name="T2" fmla="*/ 11 w 29"/>
                  <a:gd name="T3" fmla="*/ 22 h 22"/>
                  <a:gd name="T4" fmla="*/ 29 w 29"/>
                  <a:gd name="T5" fmla="*/ 15 h 22"/>
                  <a:gd name="T6" fmla="*/ 19 w 29"/>
                  <a:gd name="T7" fmla="*/ 0 h 22"/>
                  <a:gd name="T8" fmla="*/ 0 w 29"/>
                  <a:gd name="T9" fmla="*/ 5 h 22"/>
                </a:gdLst>
                <a:ahLst/>
                <a:cxnLst>
                  <a:cxn ang="0">
                    <a:pos x="T0" y="T1"/>
                  </a:cxn>
                  <a:cxn ang="0">
                    <a:pos x="T2" y="T3"/>
                  </a:cxn>
                  <a:cxn ang="0">
                    <a:pos x="T4" y="T5"/>
                  </a:cxn>
                  <a:cxn ang="0">
                    <a:pos x="T6" y="T7"/>
                  </a:cxn>
                  <a:cxn ang="0">
                    <a:pos x="T8" y="T9"/>
                  </a:cxn>
                </a:cxnLst>
                <a:rect l="0" t="0" r="r" b="b"/>
                <a:pathLst>
                  <a:path w="29" h="22">
                    <a:moveTo>
                      <a:pt x="0" y="5"/>
                    </a:moveTo>
                    <a:lnTo>
                      <a:pt x="11" y="22"/>
                    </a:lnTo>
                    <a:lnTo>
                      <a:pt x="29" y="15"/>
                    </a:lnTo>
                    <a:lnTo>
                      <a:pt x="19"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9" name="Freeform 36">
                <a:extLst>
                  <a:ext uri="{FF2B5EF4-FFF2-40B4-BE49-F238E27FC236}">
                    <a16:creationId xmlns:a16="http://schemas.microsoft.com/office/drawing/2014/main" id="{CEE13271-2190-4AA7-9D7E-F369F1EB29C3}"/>
                  </a:ext>
                </a:extLst>
              </p:cNvPr>
              <p:cNvSpPr>
                <a:spLocks/>
              </p:cNvSpPr>
              <p:nvPr/>
            </p:nvSpPr>
            <p:spPr bwMode="auto">
              <a:xfrm>
                <a:off x="1781" y="2611"/>
                <a:ext cx="26" cy="21"/>
              </a:xfrm>
              <a:custGeom>
                <a:avLst/>
                <a:gdLst>
                  <a:gd name="T0" fmla="*/ 0 w 26"/>
                  <a:gd name="T1" fmla="*/ 6 h 21"/>
                  <a:gd name="T2" fmla="*/ 10 w 26"/>
                  <a:gd name="T3" fmla="*/ 21 h 21"/>
                  <a:gd name="T4" fmla="*/ 26 w 26"/>
                  <a:gd name="T5" fmla="*/ 16 h 21"/>
                  <a:gd name="T6" fmla="*/ 17 w 26"/>
                  <a:gd name="T7" fmla="*/ 0 h 21"/>
                  <a:gd name="T8" fmla="*/ 0 w 26"/>
                  <a:gd name="T9" fmla="*/ 6 h 21"/>
                </a:gdLst>
                <a:ahLst/>
                <a:cxnLst>
                  <a:cxn ang="0">
                    <a:pos x="T0" y="T1"/>
                  </a:cxn>
                  <a:cxn ang="0">
                    <a:pos x="T2" y="T3"/>
                  </a:cxn>
                  <a:cxn ang="0">
                    <a:pos x="T4" y="T5"/>
                  </a:cxn>
                  <a:cxn ang="0">
                    <a:pos x="T6" y="T7"/>
                  </a:cxn>
                  <a:cxn ang="0">
                    <a:pos x="T8" y="T9"/>
                  </a:cxn>
                </a:cxnLst>
                <a:rect l="0" t="0" r="r" b="b"/>
                <a:pathLst>
                  <a:path w="26" h="21">
                    <a:moveTo>
                      <a:pt x="0" y="6"/>
                    </a:moveTo>
                    <a:lnTo>
                      <a:pt x="10" y="21"/>
                    </a:lnTo>
                    <a:lnTo>
                      <a:pt x="26" y="16"/>
                    </a:lnTo>
                    <a:lnTo>
                      <a:pt x="17" y="0"/>
                    </a:lnTo>
                    <a:lnTo>
                      <a:pt x="0" y="6"/>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0" name="Freeform 37">
                <a:extLst>
                  <a:ext uri="{FF2B5EF4-FFF2-40B4-BE49-F238E27FC236}">
                    <a16:creationId xmlns:a16="http://schemas.microsoft.com/office/drawing/2014/main" id="{27A27C77-C2FE-4BA8-8999-ECCFE5CC6EEA}"/>
                  </a:ext>
                </a:extLst>
              </p:cNvPr>
              <p:cNvSpPr>
                <a:spLocks/>
              </p:cNvSpPr>
              <p:nvPr/>
            </p:nvSpPr>
            <p:spPr bwMode="auto">
              <a:xfrm>
                <a:off x="1798" y="2608"/>
                <a:ext cx="24" cy="19"/>
              </a:xfrm>
              <a:custGeom>
                <a:avLst/>
                <a:gdLst>
                  <a:gd name="T0" fmla="*/ 0 w 24"/>
                  <a:gd name="T1" fmla="*/ 3 h 19"/>
                  <a:gd name="T2" fmla="*/ 9 w 24"/>
                  <a:gd name="T3" fmla="*/ 19 h 19"/>
                  <a:gd name="T4" fmla="*/ 24 w 24"/>
                  <a:gd name="T5" fmla="*/ 14 h 19"/>
                  <a:gd name="T6" fmla="*/ 15 w 24"/>
                  <a:gd name="T7" fmla="*/ 0 h 19"/>
                  <a:gd name="T8" fmla="*/ 0 w 24"/>
                  <a:gd name="T9" fmla="*/ 3 h 19"/>
                </a:gdLst>
                <a:ahLst/>
                <a:cxnLst>
                  <a:cxn ang="0">
                    <a:pos x="T0" y="T1"/>
                  </a:cxn>
                  <a:cxn ang="0">
                    <a:pos x="T2" y="T3"/>
                  </a:cxn>
                  <a:cxn ang="0">
                    <a:pos x="T4" y="T5"/>
                  </a:cxn>
                  <a:cxn ang="0">
                    <a:pos x="T6" y="T7"/>
                  </a:cxn>
                  <a:cxn ang="0">
                    <a:pos x="T8" y="T9"/>
                  </a:cxn>
                </a:cxnLst>
                <a:rect l="0" t="0" r="r" b="b"/>
                <a:pathLst>
                  <a:path w="24" h="19">
                    <a:moveTo>
                      <a:pt x="0" y="3"/>
                    </a:moveTo>
                    <a:lnTo>
                      <a:pt x="9" y="19"/>
                    </a:lnTo>
                    <a:lnTo>
                      <a:pt x="24" y="14"/>
                    </a:lnTo>
                    <a:lnTo>
                      <a:pt x="15"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1" name="Freeform 38">
                <a:extLst>
                  <a:ext uri="{FF2B5EF4-FFF2-40B4-BE49-F238E27FC236}">
                    <a16:creationId xmlns:a16="http://schemas.microsoft.com/office/drawing/2014/main" id="{EB50C95A-3B9B-40AE-A840-47D31968AB4A}"/>
                  </a:ext>
                </a:extLst>
              </p:cNvPr>
              <p:cNvSpPr>
                <a:spLocks/>
              </p:cNvSpPr>
              <p:nvPr/>
            </p:nvSpPr>
            <p:spPr bwMode="auto">
              <a:xfrm>
                <a:off x="1813" y="2604"/>
                <a:ext cx="22" cy="18"/>
              </a:xfrm>
              <a:custGeom>
                <a:avLst/>
                <a:gdLst>
                  <a:gd name="T0" fmla="*/ 0 w 22"/>
                  <a:gd name="T1" fmla="*/ 4 h 18"/>
                  <a:gd name="T2" fmla="*/ 9 w 22"/>
                  <a:gd name="T3" fmla="*/ 18 h 18"/>
                  <a:gd name="T4" fmla="*/ 22 w 22"/>
                  <a:gd name="T5" fmla="*/ 14 h 18"/>
                  <a:gd name="T6" fmla="*/ 13 w 22"/>
                  <a:gd name="T7" fmla="*/ 0 h 18"/>
                  <a:gd name="T8" fmla="*/ 0 w 22"/>
                  <a:gd name="T9" fmla="*/ 4 h 18"/>
                </a:gdLst>
                <a:ahLst/>
                <a:cxnLst>
                  <a:cxn ang="0">
                    <a:pos x="T0" y="T1"/>
                  </a:cxn>
                  <a:cxn ang="0">
                    <a:pos x="T2" y="T3"/>
                  </a:cxn>
                  <a:cxn ang="0">
                    <a:pos x="T4" y="T5"/>
                  </a:cxn>
                  <a:cxn ang="0">
                    <a:pos x="T6" y="T7"/>
                  </a:cxn>
                  <a:cxn ang="0">
                    <a:pos x="T8" y="T9"/>
                  </a:cxn>
                </a:cxnLst>
                <a:rect l="0" t="0" r="r" b="b"/>
                <a:pathLst>
                  <a:path w="22" h="18">
                    <a:moveTo>
                      <a:pt x="0" y="4"/>
                    </a:moveTo>
                    <a:lnTo>
                      <a:pt x="9" y="18"/>
                    </a:lnTo>
                    <a:lnTo>
                      <a:pt x="22" y="14"/>
                    </a:lnTo>
                    <a:lnTo>
                      <a:pt x="13"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2" name="Freeform 39">
                <a:extLst>
                  <a:ext uri="{FF2B5EF4-FFF2-40B4-BE49-F238E27FC236}">
                    <a16:creationId xmlns:a16="http://schemas.microsoft.com/office/drawing/2014/main" id="{B4B65BE5-9A74-46AC-B21A-3F2B73C872A1}"/>
                  </a:ext>
                </a:extLst>
              </p:cNvPr>
              <p:cNvSpPr>
                <a:spLocks/>
              </p:cNvSpPr>
              <p:nvPr/>
            </p:nvSpPr>
            <p:spPr bwMode="auto">
              <a:xfrm>
                <a:off x="1969" y="2614"/>
                <a:ext cx="24" cy="63"/>
              </a:xfrm>
              <a:custGeom>
                <a:avLst/>
                <a:gdLst>
                  <a:gd name="T0" fmla="*/ 0 w 19"/>
                  <a:gd name="T1" fmla="*/ 0 h 48"/>
                  <a:gd name="T2" fmla="*/ 0 w 19"/>
                  <a:gd name="T3" fmla="*/ 48 h 48"/>
                  <a:gd name="T4" fmla="*/ 17 w 19"/>
                  <a:gd name="T5" fmla="*/ 48 h 48"/>
                  <a:gd name="T6" fmla="*/ 13 w 19"/>
                  <a:gd name="T7" fmla="*/ 6 h 48"/>
                  <a:gd name="T8" fmla="*/ 0 w 19"/>
                  <a:gd name="T9" fmla="*/ 0 h 48"/>
                </a:gdLst>
                <a:ahLst/>
                <a:cxnLst>
                  <a:cxn ang="0">
                    <a:pos x="T0" y="T1"/>
                  </a:cxn>
                  <a:cxn ang="0">
                    <a:pos x="T2" y="T3"/>
                  </a:cxn>
                  <a:cxn ang="0">
                    <a:pos x="T4" y="T5"/>
                  </a:cxn>
                  <a:cxn ang="0">
                    <a:pos x="T6" y="T7"/>
                  </a:cxn>
                  <a:cxn ang="0">
                    <a:pos x="T8" y="T9"/>
                  </a:cxn>
                </a:cxnLst>
                <a:rect l="0" t="0" r="r" b="b"/>
                <a:pathLst>
                  <a:path w="19" h="48">
                    <a:moveTo>
                      <a:pt x="0" y="0"/>
                    </a:moveTo>
                    <a:cubicBezTo>
                      <a:pt x="0" y="6"/>
                      <a:pt x="12" y="36"/>
                      <a:pt x="0" y="48"/>
                    </a:cubicBezTo>
                    <a:cubicBezTo>
                      <a:pt x="3" y="48"/>
                      <a:pt x="17" y="48"/>
                      <a:pt x="17" y="48"/>
                    </a:cubicBezTo>
                    <a:cubicBezTo>
                      <a:pt x="17" y="48"/>
                      <a:pt x="19" y="28"/>
                      <a:pt x="13" y="6"/>
                    </a:cubicBezTo>
                    <a:cubicBezTo>
                      <a:pt x="8" y="4"/>
                      <a:pt x="0" y="0"/>
                      <a:pt x="0" y="0"/>
                    </a:cubicBezTo>
                    <a:close/>
                  </a:path>
                </a:pathLst>
              </a:custGeom>
              <a:solidFill>
                <a:srgbClr val="ACB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3" name="Freeform 40">
                <a:extLst>
                  <a:ext uri="{FF2B5EF4-FFF2-40B4-BE49-F238E27FC236}">
                    <a16:creationId xmlns:a16="http://schemas.microsoft.com/office/drawing/2014/main" id="{5821F6B8-2BE2-4F21-B8F3-861B0B3859F3}"/>
                  </a:ext>
                </a:extLst>
              </p:cNvPr>
              <p:cNvSpPr>
                <a:spLocks/>
              </p:cNvSpPr>
              <p:nvPr/>
            </p:nvSpPr>
            <p:spPr bwMode="auto">
              <a:xfrm>
                <a:off x="1875" y="2574"/>
                <a:ext cx="39" cy="23"/>
              </a:xfrm>
              <a:custGeom>
                <a:avLst/>
                <a:gdLst>
                  <a:gd name="T0" fmla="*/ 0 w 39"/>
                  <a:gd name="T1" fmla="*/ 4 h 23"/>
                  <a:gd name="T2" fmla="*/ 11 w 39"/>
                  <a:gd name="T3" fmla="*/ 23 h 23"/>
                  <a:gd name="T4" fmla="*/ 39 w 39"/>
                  <a:gd name="T5" fmla="*/ 19 h 23"/>
                  <a:gd name="T6" fmla="*/ 27 w 39"/>
                  <a:gd name="T7" fmla="*/ 0 h 23"/>
                  <a:gd name="T8" fmla="*/ 0 w 39"/>
                  <a:gd name="T9" fmla="*/ 4 h 23"/>
                </a:gdLst>
                <a:ahLst/>
                <a:cxnLst>
                  <a:cxn ang="0">
                    <a:pos x="T0" y="T1"/>
                  </a:cxn>
                  <a:cxn ang="0">
                    <a:pos x="T2" y="T3"/>
                  </a:cxn>
                  <a:cxn ang="0">
                    <a:pos x="T4" y="T5"/>
                  </a:cxn>
                  <a:cxn ang="0">
                    <a:pos x="T6" y="T7"/>
                  </a:cxn>
                  <a:cxn ang="0">
                    <a:pos x="T8" y="T9"/>
                  </a:cxn>
                </a:cxnLst>
                <a:rect l="0" t="0" r="r" b="b"/>
                <a:pathLst>
                  <a:path w="39" h="23">
                    <a:moveTo>
                      <a:pt x="0" y="4"/>
                    </a:moveTo>
                    <a:lnTo>
                      <a:pt x="11" y="23"/>
                    </a:lnTo>
                    <a:lnTo>
                      <a:pt x="39" y="19"/>
                    </a:lnTo>
                    <a:lnTo>
                      <a:pt x="27"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4" name="Freeform 41">
                <a:extLst>
                  <a:ext uri="{FF2B5EF4-FFF2-40B4-BE49-F238E27FC236}">
                    <a16:creationId xmlns:a16="http://schemas.microsoft.com/office/drawing/2014/main" id="{73214933-8785-4106-AE3E-B1DD143FD66A}"/>
                  </a:ext>
                </a:extLst>
              </p:cNvPr>
              <p:cNvSpPr>
                <a:spLocks/>
              </p:cNvSpPr>
              <p:nvPr/>
            </p:nvSpPr>
            <p:spPr bwMode="auto">
              <a:xfrm>
                <a:off x="1902" y="2570"/>
                <a:ext cx="35" cy="23"/>
              </a:xfrm>
              <a:custGeom>
                <a:avLst/>
                <a:gdLst>
                  <a:gd name="T0" fmla="*/ 0 w 35"/>
                  <a:gd name="T1" fmla="*/ 4 h 23"/>
                  <a:gd name="T2" fmla="*/ 12 w 35"/>
                  <a:gd name="T3" fmla="*/ 23 h 23"/>
                  <a:gd name="T4" fmla="*/ 35 w 35"/>
                  <a:gd name="T5" fmla="*/ 18 h 23"/>
                  <a:gd name="T6" fmla="*/ 24 w 35"/>
                  <a:gd name="T7" fmla="*/ 0 h 23"/>
                  <a:gd name="T8" fmla="*/ 0 w 35"/>
                  <a:gd name="T9" fmla="*/ 4 h 23"/>
                </a:gdLst>
                <a:ahLst/>
                <a:cxnLst>
                  <a:cxn ang="0">
                    <a:pos x="T0" y="T1"/>
                  </a:cxn>
                  <a:cxn ang="0">
                    <a:pos x="T2" y="T3"/>
                  </a:cxn>
                  <a:cxn ang="0">
                    <a:pos x="T4" y="T5"/>
                  </a:cxn>
                  <a:cxn ang="0">
                    <a:pos x="T6" y="T7"/>
                  </a:cxn>
                  <a:cxn ang="0">
                    <a:pos x="T8" y="T9"/>
                  </a:cxn>
                </a:cxnLst>
                <a:rect l="0" t="0" r="r" b="b"/>
                <a:pathLst>
                  <a:path w="35" h="23">
                    <a:moveTo>
                      <a:pt x="0" y="4"/>
                    </a:moveTo>
                    <a:lnTo>
                      <a:pt x="12" y="23"/>
                    </a:lnTo>
                    <a:lnTo>
                      <a:pt x="35" y="18"/>
                    </a:lnTo>
                    <a:lnTo>
                      <a:pt x="24"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5" name="Freeform 42">
                <a:extLst>
                  <a:ext uri="{FF2B5EF4-FFF2-40B4-BE49-F238E27FC236}">
                    <a16:creationId xmlns:a16="http://schemas.microsoft.com/office/drawing/2014/main" id="{2E216018-D202-44F6-98BB-87F95875521A}"/>
                  </a:ext>
                </a:extLst>
              </p:cNvPr>
              <p:cNvSpPr>
                <a:spLocks/>
              </p:cNvSpPr>
              <p:nvPr/>
            </p:nvSpPr>
            <p:spPr bwMode="auto">
              <a:xfrm>
                <a:off x="1926" y="2567"/>
                <a:ext cx="32" cy="21"/>
              </a:xfrm>
              <a:custGeom>
                <a:avLst/>
                <a:gdLst>
                  <a:gd name="T0" fmla="*/ 0 w 32"/>
                  <a:gd name="T1" fmla="*/ 3 h 21"/>
                  <a:gd name="T2" fmla="*/ 11 w 32"/>
                  <a:gd name="T3" fmla="*/ 21 h 21"/>
                  <a:gd name="T4" fmla="*/ 32 w 32"/>
                  <a:gd name="T5" fmla="*/ 17 h 21"/>
                  <a:gd name="T6" fmla="*/ 22 w 32"/>
                  <a:gd name="T7" fmla="*/ 0 h 21"/>
                  <a:gd name="T8" fmla="*/ 0 w 32"/>
                  <a:gd name="T9" fmla="*/ 3 h 21"/>
                </a:gdLst>
                <a:ahLst/>
                <a:cxnLst>
                  <a:cxn ang="0">
                    <a:pos x="T0" y="T1"/>
                  </a:cxn>
                  <a:cxn ang="0">
                    <a:pos x="T2" y="T3"/>
                  </a:cxn>
                  <a:cxn ang="0">
                    <a:pos x="T4" y="T5"/>
                  </a:cxn>
                  <a:cxn ang="0">
                    <a:pos x="T6" y="T7"/>
                  </a:cxn>
                  <a:cxn ang="0">
                    <a:pos x="T8" y="T9"/>
                  </a:cxn>
                </a:cxnLst>
                <a:rect l="0" t="0" r="r" b="b"/>
                <a:pathLst>
                  <a:path w="32" h="21">
                    <a:moveTo>
                      <a:pt x="0" y="3"/>
                    </a:moveTo>
                    <a:lnTo>
                      <a:pt x="11" y="21"/>
                    </a:lnTo>
                    <a:lnTo>
                      <a:pt x="32" y="17"/>
                    </a:lnTo>
                    <a:lnTo>
                      <a:pt x="22"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6" name="Freeform 43">
                <a:extLst>
                  <a:ext uri="{FF2B5EF4-FFF2-40B4-BE49-F238E27FC236}">
                    <a16:creationId xmlns:a16="http://schemas.microsoft.com/office/drawing/2014/main" id="{CCAAD230-ED83-4356-8E19-8733D1538461}"/>
                  </a:ext>
                </a:extLst>
              </p:cNvPr>
              <p:cNvSpPr>
                <a:spLocks/>
              </p:cNvSpPr>
              <p:nvPr/>
            </p:nvSpPr>
            <p:spPr bwMode="auto">
              <a:xfrm>
                <a:off x="1948" y="2565"/>
                <a:ext cx="30" cy="19"/>
              </a:xfrm>
              <a:custGeom>
                <a:avLst/>
                <a:gdLst>
                  <a:gd name="T0" fmla="*/ 0 w 30"/>
                  <a:gd name="T1" fmla="*/ 2 h 19"/>
                  <a:gd name="T2" fmla="*/ 10 w 30"/>
                  <a:gd name="T3" fmla="*/ 19 h 19"/>
                  <a:gd name="T4" fmla="*/ 30 w 30"/>
                  <a:gd name="T5" fmla="*/ 16 h 19"/>
                  <a:gd name="T6" fmla="*/ 21 w 30"/>
                  <a:gd name="T7" fmla="*/ 0 h 19"/>
                  <a:gd name="T8" fmla="*/ 0 w 30"/>
                  <a:gd name="T9" fmla="*/ 2 h 19"/>
                </a:gdLst>
                <a:ahLst/>
                <a:cxnLst>
                  <a:cxn ang="0">
                    <a:pos x="T0" y="T1"/>
                  </a:cxn>
                  <a:cxn ang="0">
                    <a:pos x="T2" y="T3"/>
                  </a:cxn>
                  <a:cxn ang="0">
                    <a:pos x="T4" y="T5"/>
                  </a:cxn>
                  <a:cxn ang="0">
                    <a:pos x="T6" y="T7"/>
                  </a:cxn>
                  <a:cxn ang="0">
                    <a:pos x="T8" y="T9"/>
                  </a:cxn>
                </a:cxnLst>
                <a:rect l="0" t="0" r="r" b="b"/>
                <a:pathLst>
                  <a:path w="30" h="19">
                    <a:moveTo>
                      <a:pt x="0" y="2"/>
                    </a:moveTo>
                    <a:lnTo>
                      <a:pt x="10" y="19"/>
                    </a:lnTo>
                    <a:lnTo>
                      <a:pt x="30" y="16"/>
                    </a:lnTo>
                    <a:lnTo>
                      <a:pt x="21" y="0"/>
                    </a:lnTo>
                    <a:lnTo>
                      <a:pt x="0" y="2"/>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7" name="Freeform 44">
                <a:extLst>
                  <a:ext uri="{FF2B5EF4-FFF2-40B4-BE49-F238E27FC236}">
                    <a16:creationId xmlns:a16="http://schemas.microsoft.com/office/drawing/2014/main" id="{C2C1087F-F9C7-4E79-B50A-6B9A1E0D5461}"/>
                  </a:ext>
                </a:extLst>
              </p:cNvPr>
              <p:cNvSpPr>
                <a:spLocks/>
              </p:cNvSpPr>
              <p:nvPr/>
            </p:nvSpPr>
            <p:spPr bwMode="auto">
              <a:xfrm>
                <a:off x="1969" y="2562"/>
                <a:ext cx="27" cy="19"/>
              </a:xfrm>
              <a:custGeom>
                <a:avLst/>
                <a:gdLst>
                  <a:gd name="T0" fmla="*/ 0 w 27"/>
                  <a:gd name="T1" fmla="*/ 3 h 19"/>
                  <a:gd name="T2" fmla="*/ 9 w 27"/>
                  <a:gd name="T3" fmla="*/ 19 h 19"/>
                  <a:gd name="T4" fmla="*/ 27 w 27"/>
                  <a:gd name="T5" fmla="*/ 16 h 19"/>
                  <a:gd name="T6" fmla="*/ 17 w 27"/>
                  <a:gd name="T7" fmla="*/ 0 h 19"/>
                  <a:gd name="T8" fmla="*/ 0 w 27"/>
                  <a:gd name="T9" fmla="*/ 3 h 19"/>
                </a:gdLst>
                <a:ahLst/>
                <a:cxnLst>
                  <a:cxn ang="0">
                    <a:pos x="T0" y="T1"/>
                  </a:cxn>
                  <a:cxn ang="0">
                    <a:pos x="T2" y="T3"/>
                  </a:cxn>
                  <a:cxn ang="0">
                    <a:pos x="T4" y="T5"/>
                  </a:cxn>
                  <a:cxn ang="0">
                    <a:pos x="T6" y="T7"/>
                  </a:cxn>
                  <a:cxn ang="0">
                    <a:pos x="T8" y="T9"/>
                  </a:cxn>
                </a:cxnLst>
                <a:rect l="0" t="0" r="r" b="b"/>
                <a:pathLst>
                  <a:path w="27" h="19">
                    <a:moveTo>
                      <a:pt x="0" y="3"/>
                    </a:moveTo>
                    <a:lnTo>
                      <a:pt x="9" y="19"/>
                    </a:lnTo>
                    <a:lnTo>
                      <a:pt x="27" y="16"/>
                    </a:lnTo>
                    <a:lnTo>
                      <a:pt x="17"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8" name="Freeform 45">
                <a:extLst>
                  <a:ext uri="{FF2B5EF4-FFF2-40B4-BE49-F238E27FC236}">
                    <a16:creationId xmlns:a16="http://schemas.microsoft.com/office/drawing/2014/main" id="{07852696-DC88-4511-9568-874A8399C089}"/>
                  </a:ext>
                </a:extLst>
              </p:cNvPr>
              <p:cNvSpPr>
                <a:spLocks/>
              </p:cNvSpPr>
              <p:nvPr/>
            </p:nvSpPr>
            <p:spPr bwMode="auto">
              <a:xfrm>
                <a:off x="1986" y="2561"/>
                <a:ext cx="26" cy="17"/>
              </a:xfrm>
              <a:custGeom>
                <a:avLst/>
                <a:gdLst>
                  <a:gd name="T0" fmla="*/ 0 w 26"/>
                  <a:gd name="T1" fmla="*/ 1 h 17"/>
                  <a:gd name="T2" fmla="*/ 10 w 26"/>
                  <a:gd name="T3" fmla="*/ 17 h 17"/>
                  <a:gd name="T4" fmla="*/ 26 w 26"/>
                  <a:gd name="T5" fmla="*/ 14 h 17"/>
                  <a:gd name="T6" fmla="*/ 17 w 26"/>
                  <a:gd name="T7" fmla="*/ 0 h 17"/>
                  <a:gd name="T8" fmla="*/ 0 w 26"/>
                  <a:gd name="T9" fmla="*/ 1 h 17"/>
                </a:gdLst>
                <a:ahLst/>
                <a:cxnLst>
                  <a:cxn ang="0">
                    <a:pos x="T0" y="T1"/>
                  </a:cxn>
                  <a:cxn ang="0">
                    <a:pos x="T2" y="T3"/>
                  </a:cxn>
                  <a:cxn ang="0">
                    <a:pos x="T4" y="T5"/>
                  </a:cxn>
                  <a:cxn ang="0">
                    <a:pos x="T6" y="T7"/>
                  </a:cxn>
                  <a:cxn ang="0">
                    <a:pos x="T8" y="T9"/>
                  </a:cxn>
                </a:cxnLst>
                <a:rect l="0" t="0" r="r" b="b"/>
                <a:pathLst>
                  <a:path w="26" h="17">
                    <a:moveTo>
                      <a:pt x="0" y="1"/>
                    </a:moveTo>
                    <a:lnTo>
                      <a:pt x="10" y="17"/>
                    </a:lnTo>
                    <a:lnTo>
                      <a:pt x="26" y="14"/>
                    </a:lnTo>
                    <a:lnTo>
                      <a:pt x="17" y="0"/>
                    </a:lnTo>
                    <a:lnTo>
                      <a:pt x="0" y="1"/>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9" name="Freeform 46">
                <a:extLst>
                  <a:ext uri="{FF2B5EF4-FFF2-40B4-BE49-F238E27FC236}">
                    <a16:creationId xmlns:a16="http://schemas.microsoft.com/office/drawing/2014/main" id="{10D4CBE1-8CEC-436D-BD90-E649E1CBB8E6}"/>
                  </a:ext>
                </a:extLst>
              </p:cNvPr>
              <p:cNvSpPr>
                <a:spLocks/>
              </p:cNvSpPr>
              <p:nvPr/>
            </p:nvSpPr>
            <p:spPr bwMode="auto">
              <a:xfrm>
                <a:off x="2003" y="2558"/>
                <a:ext cx="23" cy="17"/>
              </a:xfrm>
              <a:custGeom>
                <a:avLst/>
                <a:gdLst>
                  <a:gd name="T0" fmla="*/ 0 w 23"/>
                  <a:gd name="T1" fmla="*/ 3 h 17"/>
                  <a:gd name="T2" fmla="*/ 9 w 23"/>
                  <a:gd name="T3" fmla="*/ 17 h 17"/>
                  <a:gd name="T4" fmla="*/ 23 w 23"/>
                  <a:gd name="T5" fmla="*/ 14 h 17"/>
                  <a:gd name="T6" fmla="*/ 15 w 23"/>
                  <a:gd name="T7" fmla="*/ 0 h 17"/>
                  <a:gd name="T8" fmla="*/ 0 w 23"/>
                  <a:gd name="T9" fmla="*/ 3 h 17"/>
                </a:gdLst>
                <a:ahLst/>
                <a:cxnLst>
                  <a:cxn ang="0">
                    <a:pos x="T0" y="T1"/>
                  </a:cxn>
                  <a:cxn ang="0">
                    <a:pos x="T2" y="T3"/>
                  </a:cxn>
                  <a:cxn ang="0">
                    <a:pos x="T4" y="T5"/>
                  </a:cxn>
                  <a:cxn ang="0">
                    <a:pos x="T6" y="T7"/>
                  </a:cxn>
                  <a:cxn ang="0">
                    <a:pos x="T8" y="T9"/>
                  </a:cxn>
                </a:cxnLst>
                <a:rect l="0" t="0" r="r" b="b"/>
                <a:pathLst>
                  <a:path w="23" h="17">
                    <a:moveTo>
                      <a:pt x="0" y="3"/>
                    </a:moveTo>
                    <a:lnTo>
                      <a:pt x="9" y="17"/>
                    </a:lnTo>
                    <a:lnTo>
                      <a:pt x="23" y="14"/>
                    </a:lnTo>
                    <a:lnTo>
                      <a:pt x="15"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0" name="Freeform 47">
                <a:extLst>
                  <a:ext uri="{FF2B5EF4-FFF2-40B4-BE49-F238E27FC236}">
                    <a16:creationId xmlns:a16="http://schemas.microsoft.com/office/drawing/2014/main" id="{86264DC9-6D4F-4B41-A803-7AAF78617A49}"/>
                  </a:ext>
                </a:extLst>
              </p:cNvPr>
              <p:cNvSpPr>
                <a:spLocks/>
              </p:cNvSpPr>
              <p:nvPr/>
            </p:nvSpPr>
            <p:spPr bwMode="auto">
              <a:xfrm>
                <a:off x="1886" y="2593"/>
                <a:ext cx="38" cy="25"/>
              </a:xfrm>
              <a:custGeom>
                <a:avLst/>
                <a:gdLst>
                  <a:gd name="T0" fmla="*/ 0 w 38"/>
                  <a:gd name="T1" fmla="*/ 4 h 25"/>
                  <a:gd name="T2" fmla="*/ 13 w 38"/>
                  <a:gd name="T3" fmla="*/ 25 h 25"/>
                  <a:gd name="T4" fmla="*/ 38 w 38"/>
                  <a:gd name="T5" fmla="*/ 18 h 25"/>
                  <a:gd name="T6" fmla="*/ 28 w 38"/>
                  <a:gd name="T7" fmla="*/ 0 h 25"/>
                  <a:gd name="T8" fmla="*/ 0 w 38"/>
                  <a:gd name="T9" fmla="*/ 4 h 25"/>
                </a:gdLst>
                <a:ahLst/>
                <a:cxnLst>
                  <a:cxn ang="0">
                    <a:pos x="T0" y="T1"/>
                  </a:cxn>
                  <a:cxn ang="0">
                    <a:pos x="T2" y="T3"/>
                  </a:cxn>
                  <a:cxn ang="0">
                    <a:pos x="T4" y="T5"/>
                  </a:cxn>
                  <a:cxn ang="0">
                    <a:pos x="T6" y="T7"/>
                  </a:cxn>
                  <a:cxn ang="0">
                    <a:pos x="T8" y="T9"/>
                  </a:cxn>
                </a:cxnLst>
                <a:rect l="0" t="0" r="r" b="b"/>
                <a:pathLst>
                  <a:path w="38" h="25">
                    <a:moveTo>
                      <a:pt x="0" y="4"/>
                    </a:moveTo>
                    <a:lnTo>
                      <a:pt x="13" y="25"/>
                    </a:lnTo>
                    <a:lnTo>
                      <a:pt x="38" y="18"/>
                    </a:lnTo>
                    <a:lnTo>
                      <a:pt x="28"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1" name="Freeform 48">
                <a:extLst>
                  <a:ext uri="{FF2B5EF4-FFF2-40B4-BE49-F238E27FC236}">
                    <a16:creationId xmlns:a16="http://schemas.microsoft.com/office/drawing/2014/main" id="{A8BDDBCE-1338-49D1-923D-9D792EC738A9}"/>
                  </a:ext>
                </a:extLst>
              </p:cNvPr>
              <p:cNvSpPr>
                <a:spLocks/>
              </p:cNvSpPr>
              <p:nvPr/>
            </p:nvSpPr>
            <p:spPr bwMode="auto">
              <a:xfrm>
                <a:off x="1914" y="2588"/>
                <a:ext cx="34" cy="23"/>
              </a:xfrm>
              <a:custGeom>
                <a:avLst/>
                <a:gdLst>
                  <a:gd name="T0" fmla="*/ 0 w 34"/>
                  <a:gd name="T1" fmla="*/ 5 h 23"/>
                  <a:gd name="T2" fmla="*/ 10 w 34"/>
                  <a:gd name="T3" fmla="*/ 23 h 23"/>
                  <a:gd name="T4" fmla="*/ 34 w 34"/>
                  <a:gd name="T5" fmla="*/ 18 h 23"/>
                  <a:gd name="T6" fmla="*/ 23 w 34"/>
                  <a:gd name="T7" fmla="*/ 0 h 23"/>
                  <a:gd name="T8" fmla="*/ 0 w 34"/>
                  <a:gd name="T9" fmla="*/ 5 h 23"/>
                </a:gdLst>
                <a:ahLst/>
                <a:cxnLst>
                  <a:cxn ang="0">
                    <a:pos x="T0" y="T1"/>
                  </a:cxn>
                  <a:cxn ang="0">
                    <a:pos x="T2" y="T3"/>
                  </a:cxn>
                  <a:cxn ang="0">
                    <a:pos x="T4" y="T5"/>
                  </a:cxn>
                  <a:cxn ang="0">
                    <a:pos x="T6" y="T7"/>
                  </a:cxn>
                  <a:cxn ang="0">
                    <a:pos x="T8" y="T9"/>
                  </a:cxn>
                </a:cxnLst>
                <a:rect l="0" t="0" r="r" b="b"/>
                <a:pathLst>
                  <a:path w="34" h="23">
                    <a:moveTo>
                      <a:pt x="0" y="5"/>
                    </a:moveTo>
                    <a:lnTo>
                      <a:pt x="10" y="23"/>
                    </a:lnTo>
                    <a:lnTo>
                      <a:pt x="34" y="18"/>
                    </a:lnTo>
                    <a:lnTo>
                      <a:pt x="23"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2" name="Freeform 49">
                <a:extLst>
                  <a:ext uri="{FF2B5EF4-FFF2-40B4-BE49-F238E27FC236}">
                    <a16:creationId xmlns:a16="http://schemas.microsoft.com/office/drawing/2014/main" id="{3389A9D5-14EA-4016-A9A2-EA0499AB2189}"/>
                  </a:ext>
                </a:extLst>
              </p:cNvPr>
              <p:cNvSpPr>
                <a:spLocks/>
              </p:cNvSpPr>
              <p:nvPr/>
            </p:nvSpPr>
            <p:spPr bwMode="auto">
              <a:xfrm>
                <a:off x="1937" y="2584"/>
                <a:ext cx="32" cy="22"/>
              </a:xfrm>
              <a:custGeom>
                <a:avLst/>
                <a:gdLst>
                  <a:gd name="T0" fmla="*/ 0 w 32"/>
                  <a:gd name="T1" fmla="*/ 4 h 22"/>
                  <a:gd name="T2" fmla="*/ 11 w 32"/>
                  <a:gd name="T3" fmla="*/ 22 h 22"/>
                  <a:gd name="T4" fmla="*/ 32 w 32"/>
                  <a:gd name="T5" fmla="*/ 18 h 22"/>
                  <a:gd name="T6" fmla="*/ 21 w 32"/>
                  <a:gd name="T7" fmla="*/ 0 h 22"/>
                  <a:gd name="T8" fmla="*/ 0 w 32"/>
                  <a:gd name="T9" fmla="*/ 4 h 22"/>
                </a:gdLst>
                <a:ahLst/>
                <a:cxnLst>
                  <a:cxn ang="0">
                    <a:pos x="T0" y="T1"/>
                  </a:cxn>
                  <a:cxn ang="0">
                    <a:pos x="T2" y="T3"/>
                  </a:cxn>
                  <a:cxn ang="0">
                    <a:pos x="T4" y="T5"/>
                  </a:cxn>
                  <a:cxn ang="0">
                    <a:pos x="T6" y="T7"/>
                  </a:cxn>
                  <a:cxn ang="0">
                    <a:pos x="T8" y="T9"/>
                  </a:cxn>
                </a:cxnLst>
                <a:rect l="0" t="0" r="r" b="b"/>
                <a:pathLst>
                  <a:path w="32" h="22">
                    <a:moveTo>
                      <a:pt x="0" y="4"/>
                    </a:moveTo>
                    <a:lnTo>
                      <a:pt x="11" y="22"/>
                    </a:lnTo>
                    <a:lnTo>
                      <a:pt x="32" y="18"/>
                    </a:lnTo>
                    <a:lnTo>
                      <a:pt x="21"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3" name="Freeform 50">
                <a:extLst>
                  <a:ext uri="{FF2B5EF4-FFF2-40B4-BE49-F238E27FC236}">
                    <a16:creationId xmlns:a16="http://schemas.microsoft.com/office/drawing/2014/main" id="{DF2D203F-9231-466E-BFD1-FA94E5CCFA91}"/>
                  </a:ext>
                </a:extLst>
              </p:cNvPr>
              <p:cNvSpPr>
                <a:spLocks/>
              </p:cNvSpPr>
              <p:nvPr/>
            </p:nvSpPr>
            <p:spPr bwMode="auto">
              <a:xfrm>
                <a:off x="1958" y="2581"/>
                <a:ext cx="30" cy="21"/>
              </a:xfrm>
              <a:custGeom>
                <a:avLst/>
                <a:gdLst>
                  <a:gd name="T0" fmla="*/ 0 w 30"/>
                  <a:gd name="T1" fmla="*/ 3 h 21"/>
                  <a:gd name="T2" fmla="*/ 11 w 30"/>
                  <a:gd name="T3" fmla="*/ 21 h 21"/>
                  <a:gd name="T4" fmla="*/ 30 w 30"/>
                  <a:gd name="T5" fmla="*/ 16 h 21"/>
                  <a:gd name="T6" fmla="*/ 20 w 30"/>
                  <a:gd name="T7" fmla="*/ 0 h 21"/>
                  <a:gd name="T8" fmla="*/ 0 w 30"/>
                  <a:gd name="T9" fmla="*/ 3 h 21"/>
                </a:gdLst>
                <a:ahLst/>
                <a:cxnLst>
                  <a:cxn ang="0">
                    <a:pos x="T0" y="T1"/>
                  </a:cxn>
                  <a:cxn ang="0">
                    <a:pos x="T2" y="T3"/>
                  </a:cxn>
                  <a:cxn ang="0">
                    <a:pos x="T4" y="T5"/>
                  </a:cxn>
                  <a:cxn ang="0">
                    <a:pos x="T6" y="T7"/>
                  </a:cxn>
                  <a:cxn ang="0">
                    <a:pos x="T8" y="T9"/>
                  </a:cxn>
                </a:cxnLst>
                <a:rect l="0" t="0" r="r" b="b"/>
                <a:pathLst>
                  <a:path w="30" h="21">
                    <a:moveTo>
                      <a:pt x="0" y="3"/>
                    </a:moveTo>
                    <a:lnTo>
                      <a:pt x="11" y="21"/>
                    </a:lnTo>
                    <a:lnTo>
                      <a:pt x="30" y="16"/>
                    </a:lnTo>
                    <a:lnTo>
                      <a:pt x="20"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4" name="Freeform 51">
                <a:extLst>
                  <a:ext uri="{FF2B5EF4-FFF2-40B4-BE49-F238E27FC236}">
                    <a16:creationId xmlns:a16="http://schemas.microsoft.com/office/drawing/2014/main" id="{3370BBB0-70DC-419D-926E-E4D29DCF31B3}"/>
                  </a:ext>
                </a:extLst>
              </p:cNvPr>
              <p:cNvSpPr>
                <a:spLocks/>
              </p:cNvSpPr>
              <p:nvPr/>
            </p:nvSpPr>
            <p:spPr bwMode="auto">
              <a:xfrm>
                <a:off x="1978" y="2578"/>
                <a:ext cx="27" cy="19"/>
              </a:xfrm>
              <a:custGeom>
                <a:avLst/>
                <a:gdLst>
                  <a:gd name="T0" fmla="*/ 0 w 27"/>
                  <a:gd name="T1" fmla="*/ 3 h 19"/>
                  <a:gd name="T2" fmla="*/ 10 w 27"/>
                  <a:gd name="T3" fmla="*/ 19 h 19"/>
                  <a:gd name="T4" fmla="*/ 27 w 27"/>
                  <a:gd name="T5" fmla="*/ 15 h 19"/>
                  <a:gd name="T6" fmla="*/ 18 w 27"/>
                  <a:gd name="T7" fmla="*/ 0 h 19"/>
                  <a:gd name="T8" fmla="*/ 0 w 27"/>
                  <a:gd name="T9" fmla="*/ 3 h 19"/>
                </a:gdLst>
                <a:ahLst/>
                <a:cxnLst>
                  <a:cxn ang="0">
                    <a:pos x="T0" y="T1"/>
                  </a:cxn>
                  <a:cxn ang="0">
                    <a:pos x="T2" y="T3"/>
                  </a:cxn>
                  <a:cxn ang="0">
                    <a:pos x="T4" y="T5"/>
                  </a:cxn>
                  <a:cxn ang="0">
                    <a:pos x="T6" y="T7"/>
                  </a:cxn>
                  <a:cxn ang="0">
                    <a:pos x="T8" y="T9"/>
                  </a:cxn>
                </a:cxnLst>
                <a:rect l="0" t="0" r="r" b="b"/>
                <a:pathLst>
                  <a:path w="27" h="19">
                    <a:moveTo>
                      <a:pt x="0" y="3"/>
                    </a:moveTo>
                    <a:lnTo>
                      <a:pt x="10" y="19"/>
                    </a:lnTo>
                    <a:lnTo>
                      <a:pt x="27" y="15"/>
                    </a:lnTo>
                    <a:lnTo>
                      <a:pt x="18"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5" name="Freeform 52">
                <a:extLst>
                  <a:ext uri="{FF2B5EF4-FFF2-40B4-BE49-F238E27FC236}">
                    <a16:creationId xmlns:a16="http://schemas.microsoft.com/office/drawing/2014/main" id="{8EEDCF59-4895-4423-955B-814E7E131957}"/>
                  </a:ext>
                </a:extLst>
              </p:cNvPr>
              <p:cNvSpPr>
                <a:spLocks/>
              </p:cNvSpPr>
              <p:nvPr/>
            </p:nvSpPr>
            <p:spPr bwMode="auto">
              <a:xfrm>
                <a:off x="1996" y="2575"/>
                <a:ext cx="25" cy="18"/>
              </a:xfrm>
              <a:custGeom>
                <a:avLst/>
                <a:gdLst>
                  <a:gd name="T0" fmla="*/ 0 w 25"/>
                  <a:gd name="T1" fmla="*/ 3 h 18"/>
                  <a:gd name="T2" fmla="*/ 9 w 25"/>
                  <a:gd name="T3" fmla="*/ 18 h 18"/>
                  <a:gd name="T4" fmla="*/ 25 w 25"/>
                  <a:gd name="T5" fmla="*/ 14 h 18"/>
                  <a:gd name="T6" fmla="*/ 16 w 25"/>
                  <a:gd name="T7" fmla="*/ 0 h 18"/>
                  <a:gd name="T8" fmla="*/ 0 w 25"/>
                  <a:gd name="T9" fmla="*/ 3 h 18"/>
                </a:gdLst>
                <a:ahLst/>
                <a:cxnLst>
                  <a:cxn ang="0">
                    <a:pos x="T0" y="T1"/>
                  </a:cxn>
                  <a:cxn ang="0">
                    <a:pos x="T2" y="T3"/>
                  </a:cxn>
                  <a:cxn ang="0">
                    <a:pos x="T4" y="T5"/>
                  </a:cxn>
                  <a:cxn ang="0">
                    <a:pos x="T6" y="T7"/>
                  </a:cxn>
                  <a:cxn ang="0">
                    <a:pos x="T8" y="T9"/>
                  </a:cxn>
                </a:cxnLst>
                <a:rect l="0" t="0" r="r" b="b"/>
                <a:pathLst>
                  <a:path w="25" h="18">
                    <a:moveTo>
                      <a:pt x="0" y="3"/>
                    </a:moveTo>
                    <a:lnTo>
                      <a:pt x="9" y="18"/>
                    </a:lnTo>
                    <a:lnTo>
                      <a:pt x="25" y="14"/>
                    </a:lnTo>
                    <a:lnTo>
                      <a:pt x="16"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6" name="Freeform 53">
                <a:extLst>
                  <a:ext uri="{FF2B5EF4-FFF2-40B4-BE49-F238E27FC236}">
                    <a16:creationId xmlns:a16="http://schemas.microsoft.com/office/drawing/2014/main" id="{8ADCD1E9-0AB3-476C-943F-2B86C85BA3F9}"/>
                  </a:ext>
                </a:extLst>
              </p:cNvPr>
              <p:cNvSpPr>
                <a:spLocks/>
              </p:cNvSpPr>
              <p:nvPr/>
            </p:nvSpPr>
            <p:spPr bwMode="auto">
              <a:xfrm>
                <a:off x="2012" y="2572"/>
                <a:ext cx="23" cy="17"/>
              </a:xfrm>
              <a:custGeom>
                <a:avLst/>
                <a:gdLst>
                  <a:gd name="T0" fmla="*/ 0 w 23"/>
                  <a:gd name="T1" fmla="*/ 3 h 17"/>
                  <a:gd name="T2" fmla="*/ 9 w 23"/>
                  <a:gd name="T3" fmla="*/ 17 h 17"/>
                  <a:gd name="T4" fmla="*/ 23 w 23"/>
                  <a:gd name="T5" fmla="*/ 15 h 17"/>
                  <a:gd name="T6" fmla="*/ 14 w 23"/>
                  <a:gd name="T7" fmla="*/ 0 h 17"/>
                  <a:gd name="T8" fmla="*/ 0 w 23"/>
                  <a:gd name="T9" fmla="*/ 3 h 17"/>
                </a:gdLst>
                <a:ahLst/>
                <a:cxnLst>
                  <a:cxn ang="0">
                    <a:pos x="T0" y="T1"/>
                  </a:cxn>
                  <a:cxn ang="0">
                    <a:pos x="T2" y="T3"/>
                  </a:cxn>
                  <a:cxn ang="0">
                    <a:pos x="T4" y="T5"/>
                  </a:cxn>
                  <a:cxn ang="0">
                    <a:pos x="T6" y="T7"/>
                  </a:cxn>
                  <a:cxn ang="0">
                    <a:pos x="T8" y="T9"/>
                  </a:cxn>
                </a:cxnLst>
                <a:rect l="0" t="0" r="r" b="b"/>
                <a:pathLst>
                  <a:path w="23" h="17">
                    <a:moveTo>
                      <a:pt x="0" y="3"/>
                    </a:moveTo>
                    <a:lnTo>
                      <a:pt x="9" y="17"/>
                    </a:lnTo>
                    <a:lnTo>
                      <a:pt x="23" y="15"/>
                    </a:lnTo>
                    <a:lnTo>
                      <a:pt x="14"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7" name="Freeform 54">
                <a:extLst>
                  <a:ext uri="{FF2B5EF4-FFF2-40B4-BE49-F238E27FC236}">
                    <a16:creationId xmlns:a16="http://schemas.microsoft.com/office/drawing/2014/main" id="{CACF4030-C444-4917-B3EC-D432743E8E65}"/>
                  </a:ext>
                </a:extLst>
              </p:cNvPr>
              <p:cNvSpPr>
                <a:spLocks/>
              </p:cNvSpPr>
              <p:nvPr/>
            </p:nvSpPr>
            <p:spPr bwMode="auto">
              <a:xfrm>
                <a:off x="1899" y="2611"/>
                <a:ext cx="37" cy="27"/>
              </a:xfrm>
              <a:custGeom>
                <a:avLst/>
                <a:gdLst>
                  <a:gd name="T0" fmla="*/ 0 w 37"/>
                  <a:gd name="T1" fmla="*/ 7 h 27"/>
                  <a:gd name="T2" fmla="*/ 12 w 37"/>
                  <a:gd name="T3" fmla="*/ 27 h 27"/>
                  <a:gd name="T4" fmla="*/ 37 w 37"/>
                  <a:gd name="T5" fmla="*/ 20 h 27"/>
                  <a:gd name="T6" fmla="*/ 25 w 37"/>
                  <a:gd name="T7" fmla="*/ 0 h 27"/>
                  <a:gd name="T8" fmla="*/ 0 w 37"/>
                  <a:gd name="T9" fmla="*/ 7 h 27"/>
                </a:gdLst>
                <a:ahLst/>
                <a:cxnLst>
                  <a:cxn ang="0">
                    <a:pos x="T0" y="T1"/>
                  </a:cxn>
                  <a:cxn ang="0">
                    <a:pos x="T2" y="T3"/>
                  </a:cxn>
                  <a:cxn ang="0">
                    <a:pos x="T4" y="T5"/>
                  </a:cxn>
                  <a:cxn ang="0">
                    <a:pos x="T6" y="T7"/>
                  </a:cxn>
                  <a:cxn ang="0">
                    <a:pos x="T8" y="T9"/>
                  </a:cxn>
                </a:cxnLst>
                <a:rect l="0" t="0" r="r" b="b"/>
                <a:pathLst>
                  <a:path w="37" h="27">
                    <a:moveTo>
                      <a:pt x="0" y="7"/>
                    </a:moveTo>
                    <a:lnTo>
                      <a:pt x="12" y="27"/>
                    </a:lnTo>
                    <a:lnTo>
                      <a:pt x="37" y="20"/>
                    </a:lnTo>
                    <a:lnTo>
                      <a:pt x="25" y="0"/>
                    </a:lnTo>
                    <a:lnTo>
                      <a:pt x="0" y="7"/>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8" name="Freeform 55">
                <a:extLst>
                  <a:ext uri="{FF2B5EF4-FFF2-40B4-BE49-F238E27FC236}">
                    <a16:creationId xmlns:a16="http://schemas.microsoft.com/office/drawing/2014/main" id="{795A3C69-9F04-4E1A-84F1-A58A26AF522F}"/>
                  </a:ext>
                </a:extLst>
              </p:cNvPr>
              <p:cNvSpPr>
                <a:spLocks/>
              </p:cNvSpPr>
              <p:nvPr/>
            </p:nvSpPr>
            <p:spPr bwMode="auto">
              <a:xfrm>
                <a:off x="1924" y="2606"/>
                <a:ext cx="34" cy="25"/>
              </a:xfrm>
              <a:custGeom>
                <a:avLst/>
                <a:gdLst>
                  <a:gd name="T0" fmla="*/ 0 w 34"/>
                  <a:gd name="T1" fmla="*/ 5 h 25"/>
                  <a:gd name="T2" fmla="*/ 12 w 34"/>
                  <a:gd name="T3" fmla="*/ 25 h 25"/>
                  <a:gd name="T4" fmla="*/ 34 w 34"/>
                  <a:gd name="T5" fmla="*/ 19 h 25"/>
                  <a:gd name="T6" fmla="*/ 24 w 34"/>
                  <a:gd name="T7" fmla="*/ 0 h 25"/>
                  <a:gd name="T8" fmla="*/ 0 w 34"/>
                  <a:gd name="T9" fmla="*/ 5 h 25"/>
                </a:gdLst>
                <a:ahLst/>
                <a:cxnLst>
                  <a:cxn ang="0">
                    <a:pos x="T0" y="T1"/>
                  </a:cxn>
                  <a:cxn ang="0">
                    <a:pos x="T2" y="T3"/>
                  </a:cxn>
                  <a:cxn ang="0">
                    <a:pos x="T4" y="T5"/>
                  </a:cxn>
                  <a:cxn ang="0">
                    <a:pos x="T6" y="T7"/>
                  </a:cxn>
                  <a:cxn ang="0">
                    <a:pos x="T8" y="T9"/>
                  </a:cxn>
                </a:cxnLst>
                <a:rect l="0" t="0" r="r" b="b"/>
                <a:pathLst>
                  <a:path w="34" h="25">
                    <a:moveTo>
                      <a:pt x="0" y="5"/>
                    </a:moveTo>
                    <a:lnTo>
                      <a:pt x="12" y="25"/>
                    </a:lnTo>
                    <a:lnTo>
                      <a:pt x="34" y="19"/>
                    </a:lnTo>
                    <a:lnTo>
                      <a:pt x="24"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9" name="Freeform 56">
                <a:extLst>
                  <a:ext uri="{FF2B5EF4-FFF2-40B4-BE49-F238E27FC236}">
                    <a16:creationId xmlns:a16="http://schemas.microsoft.com/office/drawing/2014/main" id="{F30985F0-C25B-4301-818C-78F9D4CC4ECA}"/>
                  </a:ext>
                </a:extLst>
              </p:cNvPr>
              <p:cNvSpPr>
                <a:spLocks/>
              </p:cNvSpPr>
              <p:nvPr/>
            </p:nvSpPr>
            <p:spPr bwMode="auto">
              <a:xfrm>
                <a:off x="1948" y="2602"/>
                <a:ext cx="31" cy="23"/>
              </a:xfrm>
              <a:custGeom>
                <a:avLst/>
                <a:gdLst>
                  <a:gd name="T0" fmla="*/ 0 w 31"/>
                  <a:gd name="T1" fmla="*/ 4 h 23"/>
                  <a:gd name="T2" fmla="*/ 10 w 31"/>
                  <a:gd name="T3" fmla="*/ 23 h 23"/>
                  <a:gd name="T4" fmla="*/ 31 w 31"/>
                  <a:gd name="T5" fmla="*/ 17 h 23"/>
                  <a:gd name="T6" fmla="*/ 21 w 31"/>
                  <a:gd name="T7" fmla="*/ 0 h 23"/>
                  <a:gd name="T8" fmla="*/ 0 w 31"/>
                  <a:gd name="T9" fmla="*/ 4 h 23"/>
                </a:gdLst>
                <a:ahLst/>
                <a:cxnLst>
                  <a:cxn ang="0">
                    <a:pos x="T0" y="T1"/>
                  </a:cxn>
                  <a:cxn ang="0">
                    <a:pos x="T2" y="T3"/>
                  </a:cxn>
                  <a:cxn ang="0">
                    <a:pos x="T4" y="T5"/>
                  </a:cxn>
                  <a:cxn ang="0">
                    <a:pos x="T6" y="T7"/>
                  </a:cxn>
                  <a:cxn ang="0">
                    <a:pos x="T8" y="T9"/>
                  </a:cxn>
                </a:cxnLst>
                <a:rect l="0" t="0" r="r" b="b"/>
                <a:pathLst>
                  <a:path w="31" h="23">
                    <a:moveTo>
                      <a:pt x="0" y="4"/>
                    </a:moveTo>
                    <a:lnTo>
                      <a:pt x="10" y="23"/>
                    </a:lnTo>
                    <a:lnTo>
                      <a:pt x="31" y="17"/>
                    </a:lnTo>
                    <a:lnTo>
                      <a:pt x="21"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0" name="Freeform 57">
                <a:extLst>
                  <a:ext uri="{FF2B5EF4-FFF2-40B4-BE49-F238E27FC236}">
                    <a16:creationId xmlns:a16="http://schemas.microsoft.com/office/drawing/2014/main" id="{48AF5DD5-E484-45A8-BBC3-22C9FDA17113}"/>
                  </a:ext>
                </a:extLst>
              </p:cNvPr>
              <p:cNvSpPr>
                <a:spLocks/>
              </p:cNvSpPr>
              <p:nvPr/>
            </p:nvSpPr>
            <p:spPr bwMode="auto">
              <a:xfrm>
                <a:off x="1969" y="2597"/>
                <a:ext cx="28" cy="22"/>
              </a:xfrm>
              <a:custGeom>
                <a:avLst/>
                <a:gdLst>
                  <a:gd name="T0" fmla="*/ 0 w 28"/>
                  <a:gd name="T1" fmla="*/ 5 h 22"/>
                  <a:gd name="T2" fmla="*/ 10 w 28"/>
                  <a:gd name="T3" fmla="*/ 22 h 22"/>
                  <a:gd name="T4" fmla="*/ 28 w 28"/>
                  <a:gd name="T5" fmla="*/ 17 h 22"/>
                  <a:gd name="T6" fmla="*/ 19 w 28"/>
                  <a:gd name="T7" fmla="*/ 0 h 22"/>
                  <a:gd name="T8" fmla="*/ 0 w 28"/>
                  <a:gd name="T9" fmla="*/ 5 h 22"/>
                </a:gdLst>
                <a:ahLst/>
                <a:cxnLst>
                  <a:cxn ang="0">
                    <a:pos x="T0" y="T1"/>
                  </a:cxn>
                  <a:cxn ang="0">
                    <a:pos x="T2" y="T3"/>
                  </a:cxn>
                  <a:cxn ang="0">
                    <a:pos x="T4" y="T5"/>
                  </a:cxn>
                  <a:cxn ang="0">
                    <a:pos x="T6" y="T7"/>
                  </a:cxn>
                  <a:cxn ang="0">
                    <a:pos x="T8" y="T9"/>
                  </a:cxn>
                </a:cxnLst>
                <a:rect l="0" t="0" r="r" b="b"/>
                <a:pathLst>
                  <a:path w="28" h="22">
                    <a:moveTo>
                      <a:pt x="0" y="5"/>
                    </a:moveTo>
                    <a:lnTo>
                      <a:pt x="10" y="22"/>
                    </a:lnTo>
                    <a:lnTo>
                      <a:pt x="28" y="17"/>
                    </a:lnTo>
                    <a:lnTo>
                      <a:pt x="19"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1" name="Freeform 58">
                <a:extLst>
                  <a:ext uri="{FF2B5EF4-FFF2-40B4-BE49-F238E27FC236}">
                    <a16:creationId xmlns:a16="http://schemas.microsoft.com/office/drawing/2014/main" id="{C69EE175-3470-4F56-9341-66F2587A48F4}"/>
                  </a:ext>
                </a:extLst>
              </p:cNvPr>
              <p:cNvSpPr>
                <a:spLocks/>
              </p:cNvSpPr>
              <p:nvPr/>
            </p:nvSpPr>
            <p:spPr bwMode="auto">
              <a:xfrm>
                <a:off x="1988" y="2593"/>
                <a:ext cx="26" cy="21"/>
              </a:xfrm>
              <a:custGeom>
                <a:avLst/>
                <a:gdLst>
                  <a:gd name="T0" fmla="*/ 0 w 26"/>
                  <a:gd name="T1" fmla="*/ 4 h 21"/>
                  <a:gd name="T2" fmla="*/ 9 w 26"/>
                  <a:gd name="T3" fmla="*/ 21 h 21"/>
                  <a:gd name="T4" fmla="*/ 26 w 26"/>
                  <a:gd name="T5" fmla="*/ 16 h 21"/>
                  <a:gd name="T6" fmla="*/ 17 w 26"/>
                  <a:gd name="T7" fmla="*/ 0 h 21"/>
                  <a:gd name="T8" fmla="*/ 0 w 26"/>
                  <a:gd name="T9" fmla="*/ 4 h 21"/>
                </a:gdLst>
                <a:ahLst/>
                <a:cxnLst>
                  <a:cxn ang="0">
                    <a:pos x="T0" y="T1"/>
                  </a:cxn>
                  <a:cxn ang="0">
                    <a:pos x="T2" y="T3"/>
                  </a:cxn>
                  <a:cxn ang="0">
                    <a:pos x="T4" y="T5"/>
                  </a:cxn>
                  <a:cxn ang="0">
                    <a:pos x="T6" y="T7"/>
                  </a:cxn>
                  <a:cxn ang="0">
                    <a:pos x="T8" y="T9"/>
                  </a:cxn>
                </a:cxnLst>
                <a:rect l="0" t="0" r="r" b="b"/>
                <a:pathLst>
                  <a:path w="26" h="21">
                    <a:moveTo>
                      <a:pt x="0" y="4"/>
                    </a:moveTo>
                    <a:lnTo>
                      <a:pt x="9" y="21"/>
                    </a:lnTo>
                    <a:lnTo>
                      <a:pt x="26" y="16"/>
                    </a:lnTo>
                    <a:lnTo>
                      <a:pt x="17"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2" name="Freeform 59">
                <a:extLst>
                  <a:ext uri="{FF2B5EF4-FFF2-40B4-BE49-F238E27FC236}">
                    <a16:creationId xmlns:a16="http://schemas.microsoft.com/office/drawing/2014/main" id="{991E06F2-2E88-48BD-80BA-6589FBECC619}"/>
                  </a:ext>
                </a:extLst>
              </p:cNvPr>
              <p:cNvSpPr>
                <a:spLocks/>
              </p:cNvSpPr>
              <p:nvPr/>
            </p:nvSpPr>
            <p:spPr bwMode="auto">
              <a:xfrm>
                <a:off x="2005" y="2589"/>
                <a:ext cx="24" cy="20"/>
              </a:xfrm>
              <a:custGeom>
                <a:avLst/>
                <a:gdLst>
                  <a:gd name="T0" fmla="*/ 0 w 24"/>
                  <a:gd name="T1" fmla="*/ 4 h 20"/>
                  <a:gd name="T2" fmla="*/ 9 w 24"/>
                  <a:gd name="T3" fmla="*/ 20 h 20"/>
                  <a:gd name="T4" fmla="*/ 24 w 24"/>
                  <a:gd name="T5" fmla="*/ 16 h 20"/>
                  <a:gd name="T6" fmla="*/ 16 w 24"/>
                  <a:gd name="T7" fmla="*/ 0 h 20"/>
                  <a:gd name="T8" fmla="*/ 0 w 24"/>
                  <a:gd name="T9" fmla="*/ 4 h 20"/>
                </a:gdLst>
                <a:ahLst/>
                <a:cxnLst>
                  <a:cxn ang="0">
                    <a:pos x="T0" y="T1"/>
                  </a:cxn>
                  <a:cxn ang="0">
                    <a:pos x="T2" y="T3"/>
                  </a:cxn>
                  <a:cxn ang="0">
                    <a:pos x="T4" y="T5"/>
                  </a:cxn>
                  <a:cxn ang="0">
                    <a:pos x="T6" y="T7"/>
                  </a:cxn>
                  <a:cxn ang="0">
                    <a:pos x="T8" y="T9"/>
                  </a:cxn>
                </a:cxnLst>
                <a:rect l="0" t="0" r="r" b="b"/>
                <a:pathLst>
                  <a:path w="24" h="20">
                    <a:moveTo>
                      <a:pt x="0" y="4"/>
                    </a:moveTo>
                    <a:lnTo>
                      <a:pt x="9" y="20"/>
                    </a:lnTo>
                    <a:lnTo>
                      <a:pt x="24" y="16"/>
                    </a:lnTo>
                    <a:lnTo>
                      <a:pt x="16"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3" name="Freeform 60">
                <a:extLst>
                  <a:ext uri="{FF2B5EF4-FFF2-40B4-BE49-F238E27FC236}">
                    <a16:creationId xmlns:a16="http://schemas.microsoft.com/office/drawing/2014/main" id="{9F7E9E52-7117-4F37-8A43-F05B735C1746}"/>
                  </a:ext>
                </a:extLst>
              </p:cNvPr>
              <p:cNvSpPr>
                <a:spLocks/>
              </p:cNvSpPr>
              <p:nvPr/>
            </p:nvSpPr>
            <p:spPr bwMode="auto">
              <a:xfrm>
                <a:off x="2021" y="2587"/>
                <a:ext cx="22" cy="18"/>
              </a:xfrm>
              <a:custGeom>
                <a:avLst/>
                <a:gdLst>
                  <a:gd name="T0" fmla="*/ 0 w 22"/>
                  <a:gd name="T1" fmla="*/ 2 h 18"/>
                  <a:gd name="T2" fmla="*/ 8 w 22"/>
                  <a:gd name="T3" fmla="*/ 18 h 18"/>
                  <a:gd name="T4" fmla="*/ 22 w 22"/>
                  <a:gd name="T5" fmla="*/ 14 h 18"/>
                  <a:gd name="T6" fmla="*/ 14 w 22"/>
                  <a:gd name="T7" fmla="*/ 0 h 18"/>
                  <a:gd name="T8" fmla="*/ 0 w 22"/>
                  <a:gd name="T9" fmla="*/ 2 h 18"/>
                </a:gdLst>
                <a:ahLst/>
                <a:cxnLst>
                  <a:cxn ang="0">
                    <a:pos x="T0" y="T1"/>
                  </a:cxn>
                  <a:cxn ang="0">
                    <a:pos x="T2" y="T3"/>
                  </a:cxn>
                  <a:cxn ang="0">
                    <a:pos x="T4" y="T5"/>
                  </a:cxn>
                  <a:cxn ang="0">
                    <a:pos x="T6" y="T7"/>
                  </a:cxn>
                  <a:cxn ang="0">
                    <a:pos x="T8" y="T9"/>
                  </a:cxn>
                </a:cxnLst>
                <a:rect l="0" t="0" r="r" b="b"/>
                <a:pathLst>
                  <a:path w="22" h="18">
                    <a:moveTo>
                      <a:pt x="0" y="2"/>
                    </a:moveTo>
                    <a:lnTo>
                      <a:pt x="8" y="18"/>
                    </a:lnTo>
                    <a:lnTo>
                      <a:pt x="22" y="14"/>
                    </a:lnTo>
                    <a:lnTo>
                      <a:pt x="14" y="0"/>
                    </a:lnTo>
                    <a:lnTo>
                      <a:pt x="0" y="2"/>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4" name="Freeform 61">
                <a:extLst>
                  <a:ext uri="{FF2B5EF4-FFF2-40B4-BE49-F238E27FC236}">
                    <a16:creationId xmlns:a16="http://schemas.microsoft.com/office/drawing/2014/main" id="{94A4BE97-6D88-4014-B8A2-E92068A03935}"/>
                  </a:ext>
                </a:extLst>
              </p:cNvPr>
              <p:cNvSpPr>
                <a:spLocks/>
              </p:cNvSpPr>
              <p:nvPr/>
            </p:nvSpPr>
            <p:spPr bwMode="auto">
              <a:xfrm>
                <a:off x="1911" y="2631"/>
                <a:ext cx="37" cy="26"/>
              </a:xfrm>
              <a:custGeom>
                <a:avLst/>
                <a:gdLst>
                  <a:gd name="T0" fmla="*/ 0 w 37"/>
                  <a:gd name="T1" fmla="*/ 7 h 26"/>
                  <a:gd name="T2" fmla="*/ 12 w 37"/>
                  <a:gd name="T3" fmla="*/ 26 h 26"/>
                  <a:gd name="T4" fmla="*/ 37 w 37"/>
                  <a:gd name="T5" fmla="*/ 18 h 26"/>
                  <a:gd name="T6" fmla="*/ 25 w 37"/>
                  <a:gd name="T7" fmla="*/ 0 h 26"/>
                  <a:gd name="T8" fmla="*/ 0 w 37"/>
                  <a:gd name="T9" fmla="*/ 7 h 26"/>
                </a:gdLst>
                <a:ahLst/>
                <a:cxnLst>
                  <a:cxn ang="0">
                    <a:pos x="T0" y="T1"/>
                  </a:cxn>
                  <a:cxn ang="0">
                    <a:pos x="T2" y="T3"/>
                  </a:cxn>
                  <a:cxn ang="0">
                    <a:pos x="T4" y="T5"/>
                  </a:cxn>
                  <a:cxn ang="0">
                    <a:pos x="T6" y="T7"/>
                  </a:cxn>
                  <a:cxn ang="0">
                    <a:pos x="T8" y="T9"/>
                  </a:cxn>
                </a:cxnLst>
                <a:rect l="0" t="0" r="r" b="b"/>
                <a:pathLst>
                  <a:path w="37" h="26">
                    <a:moveTo>
                      <a:pt x="0" y="7"/>
                    </a:moveTo>
                    <a:lnTo>
                      <a:pt x="12" y="26"/>
                    </a:lnTo>
                    <a:lnTo>
                      <a:pt x="37" y="18"/>
                    </a:lnTo>
                    <a:lnTo>
                      <a:pt x="25" y="0"/>
                    </a:lnTo>
                    <a:lnTo>
                      <a:pt x="0" y="7"/>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5" name="Freeform 62">
                <a:extLst>
                  <a:ext uri="{FF2B5EF4-FFF2-40B4-BE49-F238E27FC236}">
                    <a16:creationId xmlns:a16="http://schemas.microsoft.com/office/drawing/2014/main" id="{1708CA18-A4AF-4814-8333-2A648E04E34D}"/>
                  </a:ext>
                </a:extLst>
              </p:cNvPr>
              <p:cNvSpPr>
                <a:spLocks/>
              </p:cNvSpPr>
              <p:nvPr/>
            </p:nvSpPr>
            <p:spPr bwMode="auto">
              <a:xfrm>
                <a:off x="1936" y="2625"/>
                <a:ext cx="34" cy="24"/>
              </a:xfrm>
              <a:custGeom>
                <a:avLst/>
                <a:gdLst>
                  <a:gd name="T0" fmla="*/ 0 w 34"/>
                  <a:gd name="T1" fmla="*/ 6 h 24"/>
                  <a:gd name="T2" fmla="*/ 12 w 34"/>
                  <a:gd name="T3" fmla="*/ 24 h 24"/>
                  <a:gd name="T4" fmla="*/ 34 w 34"/>
                  <a:gd name="T5" fmla="*/ 18 h 24"/>
                  <a:gd name="T6" fmla="*/ 22 w 34"/>
                  <a:gd name="T7" fmla="*/ 0 h 24"/>
                  <a:gd name="T8" fmla="*/ 0 w 34"/>
                  <a:gd name="T9" fmla="*/ 6 h 24"/>
                </a:gdLst>
                <a:ahLst/>
                <a:cxnLst>
                  <a:cxn ang="0">
                    <a:pos x="T0" y="T1"/>
                  </a:cxn>
                  <a:cxn ang="0">
                    <a:pos x="T2" y="T3"/>
                  </a:cxn>
                  <a:cxn ang="0">
                    <a:pos x="T4" y="T5"/>
                  </a:cxn>
                  <a:cxn ang="0">
                    <a:pos x="T6" y="T7"/>
                  </a:cxn>
                  <a:cxn ang="0">
                    <a:pos x="T8" y="T9"/>
                  </a:cxn>
                </a:cxnLst>
                <a:rect l="0" t="0" r="r" b="b"/>
                <a:pathLst>
                  <a:path w="34" h="24">
                    <a:moveTo>
                      <a:pt x="0" y="6"/>
                    </a:moveTo>
                    <a:lnTo>
                      <a:pt x="12" y="24"/>
                    </a:lnTo>
                    <a:lnTo>
                      <a:pt x="34" y="18"/>
                    </a:lnTo>
                    <a:lnTo>
                      <a:pt x="22" y="0"/>
                    </a:lnTo>
                    <a:lnTo>
                      <a:pt x="0" y="6"/>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6" name="Freeform 63">
                <a:extLst>
                  <a:ext uri="{FF2B5EF4-FFF2-40B4-BE49-F238E27FC236}">
                    <a16:creationId xmlns:a16="http://schemas.microsoft.com/office/drawing/2014/main" id="{802291D4-E1F8-4ED5-BF27-9EE5C5747F0B}"/>
                  </a:ext>
                </a:extLst>
              </p:cNvPr>
              <p:cNvSpPr>
                <a:spLocks/>
              </p:cNvSpPr>
              <p:nvPr/>
            </p:nvSpPr>
            <p:spPr bwMode="auto">
              <a:xfrm>
                <a:off x="1958" y="2619"/>
                <a:ext cx="31" cy="24"/>
              </a:xfrm>
              <a:custGeom>
                <a:avLst/>
                <a:gdLst>
                  <a:gd name="T0" fmla="*/ 0 w 31"/>
                  <a:gd name="T1" fmla="*/ 6 h 24"/>
                  <a:gd name="T2" fmla="*/ 12 w 31"/>
                  <a:gd name="T3" fmla="*/ 24 h 24"/>
                  <a:gd name="T4" fmla="*/ 31 w 31"/>
                  <a:gd name="T5" fmla="*/ 17 h 24"/>
                  <a:gd name="T6" fmla="*/ 21 w 31"/>
                  <a:gd name="T7" fmla="*/ 0 h 24"/>
                  <a:gd name="T8" fmla="*/ 0 w 31"/>
                  <a:gd name="T9" fmla="*/ 6 h 24"/>
                </a:gdLst>
                <a:ahLst/>
                <a:cxnLst>
                  <a:cxn ang="0">
                    <a:pos x="T0" y="T1"/>
                  </a:cxn>
                  <a:cxn ang="0">
                    <a:pos x="T2" y="T3"/>
                  </a:cxn>
                  <a:cxn ang="0">
                    <a:pos x="T4" y="T5"/>
                  </a:cxn>
                  <a:cxn ang="0">
                    <a:pos x="T6" y="T7"/>
                  </a:cxn>
                  <a:cxn ang="0">
                    <a:pos x="T8" y="T9"/>
                  </a:cxn>
                </a:cxnLst>
                <a:rect l="0" t="0" r="r" b="b"/>
                <a:pathLst>
                  <a:path w="31" h="24">
                    <a:moveTo>
                      <a:pt x="0" y="6"/>
                    </a:moveTo>
                    <a:lnTo>
                      <a:pt x="12" y="24"/>
                    </a:lnTo>
                    <a:lnTo>
                      <a:pt x="31" y="17"/>
                    </a:lnTo>
                    <a:lnTo>
                      <a:pt x="21" y="0"/>
                    </a:lnTo>
                    <a:lnTo>
                      <a:pt x="0" y="6"/>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7" name="Freeform 64">
                <a:extLst>
                  <a:ext uri="{FF2B5EF4-FFF2-40B4-BE49-F238E27FC236}">
                    <a16:creationId xmlns:a16="http://schemas.microsoft.com/office/drawing/2014/main" id="{74554BEC-02B8-432F-81AA-3DFAAD90B884}"/>
                  </a:ext>
                </a:extLst>
              </p:cNvPr>
              <p:cNvSpPr>
                <a:spLocks/>
              </p:cNvSpPr>
              <p:nvPr/>
            </p:nvSpPr>
            <p:spPr bwMode="auto">
              <a:xfrm>
                <a:off x="1979" y="2614"/>
                <a:ext cx="27" cy="22"/>
              </a:xfrm>
              <a:custGeom>
                <a:avLst/>
                <a:gdLst>
                  <a:gd name="T0" fmla="*/ 0 w 27"/>
                  <a:gd name="T1" fmla="*/ 5 h 22"/>
                  <a:gd name="T2" fmla="*/ 10 w 27"/>
                  <a:gd name="T3" fmla="*/ 22 h 22"/>
                  <a:gd name="T4" fmla="*/ 27 w 27"/>
                  <a:gd name="T5" fmla="*/ 16 h 22"/>
                  <a:gd name="T6" fmla="*/ 18 w 27"/>
                  <a:gd name="T7" fmla="*/ 0 h 22"/>
                  <a:gd name="T8" fmla="*/ 0 w 27"/>
                  <a:gd name="T9" fmla="*/ 5 h 22"/>
                </a:gdLst>
                <a:ahLst/>
                <a:cxnLst>
                  <a:cxn ang="0">
                    <a:pos x="T0" y="T1"/>
                  </a:cxn>
                  <a:cxn ang="0">
                    <a:pos x="T2" y="T3"/>
                  </a:cxn>
                  <a:cxn ang="0">
                    <a:pos x="T4" y="T5"/>
                  </a:cxn>
                  <a:cxn ang="0">
                    <a:pos x="T6" y="T7"/>
                  </a:cxn>
                  <a:cxn ang="0">
                    <a:pos x="T8" y="T9"/>
                  </a:cxn>
                </a:cxnLst>
                <a:rect l="0" t="0" r="r" b="b"/>
                <a:pathLst>
                  <a:path w="27" h="22">
                    <a:moveTo>
                      <a:pt x="0" y="5"/>
                    </a:moveTo>
                    <a:lnTo>
                      <a:pt x="10" y="22"/>
                    </a:lnTo>
                    <a:lnTo>
                      <a:pt x="27" y="16"/>
                    </a:lnTo>
                    <a:lnTo>
                      <a:pt x="18"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8" name="Freeform 65">
                <a:extLst>
                  <a:ext uri="{FF2B5EF4-FFF2-40B4-BE49-F238E27FC236}">
                    <a16:creationId xmlns:a16="http://schemas.microsoft.com/office/drawing/2014/main" id="{79B53D27-92C3-4A91-A922-8D54807842BF}"/>
                  </a:ext>
                </a:extLst>
              </p:cNvPr>
              <p:cNvSpPr>
                <a:spLocks/>
              </p:cNvSpPr>
              <p:nvPr/>
            </p:nvSpPr>
            <p:spPr bwMode="auto">
              <a:xfrm>
                <a:off x="1997" y="2609"/>
                <a:ext cx="26" cy="21"/>
              </a:xfrm>
              <a:custGeom>
                <a:avLst/>
                <a:gdLst>
                  <a:gd name="T0" fmla="*/ 0 w 26"/>
                  <a:gd name="T1" fmla="*/ 5 h 21"/>
                  <a:gd name="T2" fmla="*/ 9 w 26"/>
                  <a:gd name="T3" fmla="*/ 21 h 21"/>
                  <a:gd name="T4" fmla="*/ 26 w 26"/>
                  <a:gd name="T5" fmla="*/ 16 h 21"/>
                  <a:gd name="T6" fmla="*/ 17 w 26"/>
                  <a:gd name="T7" fmla="*/ 0 h 21"/>
                  <a:gd name="T8" fmla="*/ 0 w 26"/>
                  <a:gd name="T9" fmla="*/ 5 h 21"/>
                </a:gdLst>
                <a:ahLst/>
                <a:cxnLst>
                  <a:cxn ang="0">
                    <a:pos x="T0" y="T1"/>
                  </a:cxn>
                  <a:cxn ang="0">
                    <a:pos x="T2" y="T3"/>
                  </a:cxn>
                  <a:cxn ang="0">
                    <a:pos x="T4" y="T5"/>
                  </a:cxn>
                  <a:cxn ang="0">
                    <a:pos x="T6" y="T7"/>
                  </a:cxn>
                  <a:cxn ang="0">
                    <a:pos x="T8" y="T9"/>
                  </a:cxn>
                </a:cxnLst>
                <a:rect l="0" t="0" r="r" b="b"/>
                <a:pathLst>
                  <a:path w="26" h="21">
                    <a:moveTo>
                      <a:pt x="0" y="5"/>
                    </a:moveTo>
                    <a:lnTo>
                      <a:pt x="9" y="21"/>
                    </a:lnTo>
                    <a:lnTo>
                      <a:pt x="26" y="16"/>
                    </a:lnTo>
                    <a:lnTo>
                      <a:pt x="17"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9" name="Freeform 66">
                <a:extLst>
                  <a:ext uri="{FF2B5EF4-FFF2-40B4-BE49-F238E27FC236}">
                    <a16:creationId xmlns:a16="http://schemas.microsoft.com/office/drawing/2014/main" id="{D84ECB39-A23F-4DCF-B7EB-BFA57ECB213F}"/>
                  </a:ext>
                </a:extLst>
              </p:cNvPr>
              <p:cNvSpPr>
                <a:spLocks/>
              </p:cNvSpPr>
              <p:nvPr/>
            </p:nvSpPr>
            <p:spPr bwMode="auto">
              <a:xfrm>
                <a:off x="2014" y="2605"/>
                <a:ext cx="24" cy="20"/>
              </a:xfrm>
              <a:custGeom>
                <a:avLst/>
                <a:gdLst>
                  <a:gd name="T0" fmla="*/ 0 w 24"/>
                  <a:gd name="T1" fmla="*/ 4 h 20"/>
                  <a:gd name="T2" fmla="*/ 9 w 24"/>
                  <a:gd name="T3" fmla="*/ 20 h 20"/>
                  <a:gd name="T4" fmla="*/ 24 w 24"/>
                  <a:gd name="T5" fmla="*/ 14 h 20"/>
                  <a:gd name="T6" fmla="*/ 15 w 24"/>
                  <a:gd name="T7" fmla="*/ 0 h 20"/>
                  <a:gd name="T8" fmla="*/ 0 w 24"/>
                  <a:gd name="T9" fmla="*/ 4 h 20"/>
                </a:gdLst>
                <a:ahLst/>
                <a:cxnLst>
                  <a:cxn ang="0">
                    <a:pos x="T0" y="T1"/>
                  </a:cxn>
                  <a:cxn ang="0">
                    <a:pos x="T2" y="T3"/>
                  </a:cxn>
                  <a:cxn ang="0">
                    <a:pos x="T4" y="T5"/>
                  </a:cxn>
                  <a:cxn ang="0">
                    <a:pos x="T6" y="T7"/>
                  </a:cxn>
                  <a:cxn ang="0">
                    <a:pos x="T8" y="T9"/>
                  </a:cxn>
                </a:cxnLst>
                <a:rect l="0" t="0" r="r" b="b"/>
                <a:pathLst>
                  <a:path w="24" h="20">
                    <a:moveTo>
                      <a:pt x="0" y="4"/>
                    </a:moveTo>
                    <a:lnTo>
                      <a:pt x="9" y="20"/>
                    </a:lnTo>
                    <a:lnTo>
                      <a:pt x="24" y="14"/>
                    </a:lnTo>
                    <a:lnTo>
                      <a:pt x="15"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0" name="Freeform 67">
                <a:extLst>
                  <a:ext uri="{FF2B5EF4-FFF2-40B4-BE49-F238E27FC236}">
                    <a16:creationId xmlns:a16="http://schemas.microsoft.com/office/drawing/2014/main" id="{F51C4726-A6EA-4DFF-9036-BF1482DB46AA}"/>
                  </a:ext>
                </a:extLst>
              </p:cNvPr>
              <p:cNvSpPr>
                <a:spLocks/>
              </p:cNvSpPr>
              <p:nvPr/>
            </p:nvSpPr>
            <p:spPr bwMode="auto">
              <a:xfrm>
                <a:off x="2029" y="2601"/>
                <a:ext cx="23" cy="18"/>
              </a:xfrm>
              <a:custGeom>
                <a:avLst/>
                <a:gdLst>
                  <a:gd name="T0" fmla="*/ 0 w 23"/>
                  <a:gd name="T1" fmla="*/ 4 h 18"/>
                  <a:gd name="T2" fmla="*/ 9 w 23"/>
                  <a:gd name="T3" fmla="*/ 18 h 18"/>
                  <a:gd name="T4" fmla="*/ 23 w 23"/>
                  <a:gd name="T5" fmla="*/ 14 h 18"/>
                  <a:gd name="T6" fmla="*/ 14 w 23"/>
                  <a:gd name="T7" fmla="*/ 0 h 18"/>
                  <a:gd name="T8" fmla="*/ 0 w 23"/>
                  <a:gd name="T9" fmla="*/ 4 h 18"/>
                </a:gdLst>
                <a:ahLst/>
                <a:cxnLst>
                  <a:cxn ang="0">
                    <a:pos x="T0" y="T1"/>
                  </a:cxn>
                  <a:cxn ang="0">
                    <a:pos x="T2" y="T3"/>
                  </a:cxn>
                  <a:cxn ang="0">
                    <a:pos x="T4" y="T5"/>
                  </a:cxn>
                  <a:cxn ang="0">
                    <a:pos x="T6" y="T7"/>
                  </a:cxn>
                  <a:cxn ang="0">
                    <a:pos x="T8" y="T9"/>
                  </a:cxn>
                </a:cxnLst>
                <a:rect l="0" t="0" r="r" b="b"/>
                <a:pathLst>
                  <a:path w="23" h="18">
                    <a:moveTo>
                      <a:pt x="0" y="4"/>
                    </a:moveTo>
                    <a:lnTo>
                      <a:pt x="9" y="18"/>
                    </a:lnTo>
                    <a:lnTo>
                      <a:pt x="23" y="14"/>
                    </a:lnTo>
                    <a:lnTo>
                      <a:pt x="14"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1" name="Freeform 68">
                <a:extLst>
                  <a:ext uri="{FF2B5EF4-FFF2-40B4-BE49-F238E27FC236}">
                    <a16:creationId xmlns:a16="http://schemas.microsoft.com/office/drawing/2014/main" id="{FE7CCFE6-42A6-43E5-A35A-19A953DD6612}"/>
                  </a:ext>
                </a:extLst>
              </p:cNvPr>
              <p:cNvSpPr>
                <a:spLocks/>
              </p:cNvSpPr>
              <p:nvPr/>
            </p:nvSpPr>
            <p:spPr bwMode="auto">
              <a:xfrm>
                <a:off x="1653" y="2673"/>
                <a:ext cx="454" cy="625"/>
              </a:xfrm>
              <a:custGeom>
                <a:avLst/>
                <a:gdLst>
                  <a:gd name="T0" fmla="*/ 327 w 348"/>
                  <a:gd name="T1" fmla="*/ 0 h 479"/>
                  <a:gd name="T2" fmla="*/ 21 w 348"/>
                  <a:gd name="T3" fmla="*/ 0 h 479"/>
                  <a:gd name="T4" fmla="*/ 0 w 348"/>
                  <a:gd name="T5" fmla="*/ 20 h 479"/>
                  <a:gd name="T6" fmla="*/ 0 w 348"/>
                  <a:gd name="T7" fmla="*/ 459 h 479"/>
                  <a:gd name="T8" fmla="*/ 21 w 348"/>
                  <a:gd name="T9" fmla="*/ 479 h 479"/>
                  <a:gd name="T10" fmla="*/ 327 w 348"/>
                  <a:gd name="T11" fmla="*/ 479 h 479"/>
                  <a:gd name="T12" fmla="*/ 348 w 348"/>
                  <a:gd name="T13" fmla="*/ 459 h 479"/>
                  <a:gd name="T14" fmla="*/ 348 w 348"/>
                  <a:gd name="T15" fmla="*/ 20 h 479"/>
                  <a:gd name="T16" fmla="*/ 327 w 348"/>
                  <a:gd name="T17"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479">
                    <a:moveTo>
                      <a:pt x="327" y="0"/>
                    </a:moveTo>
                    <a:cubicBezTo>
                      <a:pt x="21" y="0"/>
                      <a:pt x="21" y="0"/>
                      <a:pt x="21" y="0"/>
                    </a:cubicBezTo>
                    <a:cubicBezTo>
                      <a:pt x="9" y="0"/>
                      <a:pt x="0" y="9"/>
                      <a:pt x="0" y="20"/>
                    </a:cubicBezTo>
                    <a:cubicBezTo>
                      <a:pt x="0" y="459"/>
                      <a:pt x="0" y="459"/>
                      <a:pt x="0" y="459"/>
                    </a:cubicBezTo>
                    <a:cubicBezTo>
                      <a:pt x="0" y="470"/>
                      <a:pt x="9" y="479"/>
                      <a:pt x="21" y="479"/>
                    </a:cubicBezTo>
                    <a:cubicBezTo>
                      <a:pt x="327" y="479"/>
                      <a:pt x="327" y="479"/>
                      <a:pt x="327" y="479"/>
                    </a:cubicBezTo>
                    <a:cubicBezTo>
                      <a:pt x="339" y="479"/>
                      <a:pt x="348" y="470"/>
                      <a:pt x="348" y="459"/>
                    </a:cubicBezTo>
                    <a:cubicBezTo>
                      <a:pt x="348" y="20"/>
                      <a:pt x="348" y="20"/>
                      <a:pt x="348" y="20"/>
                    </a:cubicBezTo>
                    <a:cubicBezTo>
                      <a:pt x="348" y="9"/>
                      <a:pt x="339" y="0"/>
                      <a:pt x="327" y="0"/>
                    </a:cubicBezTo>
                    <a:close/>
                  </a:path>
                </a:pathLst>
              </a:custGeom>
              <a:solidFill>
                <a:srgbClr val="5BA9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2" name="Freeform 69">
                <a:extLst>
                  <a:ext uri="{FF2B5EF4-FFF2-40B4-BE49-F238E27FC236}">
                    <a16:creationId xmlns:a16="http://schemas.microsoft.com/office/drawing/2014/main" id="{3B3CBAB8-CF1A-42C1-9A71-5C77E42F26A1}"/>
                  </a:ext>
                </a:extLst>
              </p:cNvPr>
              <p:cNvSpPr>
                <a:spLocks/>
              </p:cNvSpPr>
              <p:nvPr/>
            </p:nvSpPr>
            <p:spPr bwMode="auto">
              <a:xfrm>
                <a:off x="1704" y="2730"/>
                <a:ext cx="146" cy="93"/>
              </a:xfrm>
              <a:custGeom>
                <a:avLst/>
                <a:gdLst>
                  <a:gd name="T0" fmla="*/ 101 w 112"/>
                  <a:gd name="T1" fmla="*/ 0 h 71"/>
                  <a:gd name="T2" fmla="*/ 10 w 112"/>
                  <a:gd name="T3" fmla="*/ 0 h 71"/>
                  <a:gd name="T4" fmla="*/ 0 w 112"/>
                  <a:gd name="T5" fmla="*/ 11 h 71"/>
                  <a:gd name="T6" fmla="*/ 0 w 112"/>
                  <a:gd name="T7" fmla="*/ 60 h 71"/>
                  <a:gd name="T8" fmla="*/ 10 w 112"/>
                  <a:gd name="T9" fmla="*/ 71 h 71"/>
                  <a:gd name="T10" fmla="*/ 101 w 112"/>
                  <a:gd name="T11" fmla="*/ 71 h 71"/>
                  <a:gd name="T12" fmla="*/ 112 w 112"/>
                  <a:gd name="T13" fmla="*/ 60 h 71"/>
                  <a:gd name="T14" fmla="*/ 112 w 112"/>
                  <a:gd name="T15" fmla="*/ 11 h 71"/>
                  <a:gd name="T16" fmla="*/ 101 w 112"/>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71">
                    <a:moveTo>
                      <a:pt x="101" y="0"/>
                    </a:moveTo>
                    <a:cubicBezTo>
                      <a:pt x="10" y="0"/>
                      <a:pt x="10" y="0"/>
                      <a:pt x="10" y="0"/>
                    </a:cubicBezTo>
                    <a:cubicBezTo>
                      <a:pt x="5" y="0"/>
                      <a:pt x="0" y="5"/>
                      <a:pt x="0" y="11"/>
                    </a:cubicBezTo>
                    <a:cubicBezTo>
                      <a:pt x="0" y="60"/>
                      <a:pt x="0" y="60"/>
                      <a:pt x="0" y="60"/>
                    </a:cubicBezTo>
                    <a:cubicBezTo>
                      <a:pt x="0" y="66"/>
                      <a:pt x="5" y="71"/>
                      <a:pt x="10" y="71"/>
                    </a:cubicBezTo>
                    <a:cubicBezTo>
                      <a:pt x="101" y="71"/>
                      <a:pt x="101" y="71"/>
                      <a:pt x="101" y="71"/>
                    </a:cubicBezTo>
                    <a:cubicBezTo>
                      <a:pt x="107" y="71"/>
                      <a:pt x="112" y="66"/>
                      <a:pt x="112" y="60"/>
                    </a:cubicBezTo>
                    <a:cubicBezTo>
                      <a:pt x="112" y="11"/>
                      <a:pt x="112" y="11"/>
                      <a:pt x="112" y="11"/>
                    </a:cubicBezTo>
                    <a:cubicBezTo>
                      <a:pt x="112" y="5"/>
                      <a:pt x="107" y="0"/>
                      <a:pt x="101" y="0"/>
                    </a:cubicBezTo>
                    <a:close/>
                  </a:path>
                </a:pathLst>
              </a:custGeom>
              <a:solidFill>
                <a:srgbClr val="DFE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3" name="Freeform 70">
                <a:extLst>
                  <a:ext uri="{FF2B5EF4-FFF2-40B4-BE49-F238E27FC236}">
                    <a16:creationId xmlns:a16="http://schemas.microsoft.com/office/drawing/2014/main" id="{041E6A45-6507-4EA4-8B6B-C92F80E3B8F5}"/>
                  </a:ext>
                </a:extLst>
              </p:cNvPr>
              <p:cNvSpPr>
                <a:spLocks/>
              </p:cNvSpPr>
              <p:nvPr/>
            </p:nvSpPr>
            <p:spPr bwMode="auto">
              <a:xfrm>
                <a:off x="1911" y="2730"/>
                <a:ext cx="145" cy="93"/>
              </a:xfrm>
              <a:custGeom>
                <a:avLst/>
                <a:gdLst>
                  <a:gd name="T0" fmla="*/ 101 w 111"/>
                  <a:gd name="T1" fmla="*/ 0 h 71"/>
                  <a:gd name="T2" fmla="*/ 10 w 111"/>
                  <a:gd name="T3" fmla="*/ 0 h 71"/>
                  <a:gd name="T4" fmla="*/ 0 w 111"/>
                  <a:gd name="T5" fmla="*/ 11 h 71"/>
                  <a:gd name="T6" fmla="*/ 0 w 111"/>
                  <a:gd name="T7" fmla="*/ 60 h 71"/>
                  <a:gd name="T8" fmla="*/ 10 w 111"/>
                  <a:gd name="T9" fmla="*/ 71 h 71"/>
                  <a:gd name="T10" fmla="*/ 101 w 111"/>
                  <a:gd name="T11" fmla="*/ 71 h 71"/>
                  <a:gd name="T12" fmla="*/ 111 w 111"/>
                  <a:gd name="T13" fmla="*/ 60 h 71"/>
                  <a:gd name="T14" fmla="*/ 111 w 111"/>
                  <a:gd name="T15" fmla="*/ 11 h 71"/>
                  <a:gd name="T16" fmla="*/ 101 w 11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71">
                    <a:moveTo>
                      <a:pt x="101" y="0"/>
                    </a:moveTo>
                    <a:cubicBezTo>
                      <a:pt x="10" y="0"/>
                      <a:pt x="10" y="0"/>
                      <a:pt x="10" y="0"/>
                    </a:cubicBezTo>
                    <a:cubicBezTo>
                      <a:pt x="4" y="0"/>
                      <a:pt x="0" y="5"/>
                      <a:pt x="0" y="11"/>
                    </a:cubicBezTo>
                    <a:cubicBezTo>
                      <a:pt x="0" y="60"/>
                      <a:pt x="0" y="60"/>
                      <a:pt x="0" y="60"/>
                    </a:cubicBezTo>
                    <a:cubicBezTo>
                      <a:pt x="0" y="66"/>
                      <a:pt x="4" y="71"/>
                      <a:pt x="10" y="71"/>
                    </a:cubicBezTo>
                    <a:cubicBezTo>
                      <a:pt x="101" y="71"/>
                      <a:pt x="101" y="71"/>
                      <a:pt x="101" y="71"/>
                    </a:cubicBezTo>
                    <a:cubicBezTo>
                      <a:pt x="107" y="71"/>
                      <a:pt x="111" y="66"/>
                      <a:pt x="111" y="60"/>
                    </a:cubicBezTo>
                    <a:cubicBezTo>
                      <a:pt x="111" y="11"/>
                      <a:pt x="111" y="11"/>
                      <a:pt x="111" y="11"/>
                    </a:cubicBezTo>
                    <a:cubicBezTo>
                      <a:pt x="111" y="5"/>
                      <a:pt x="107" y="0"/>
                      <a:pt x="101" y="0"/>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4" name="Freeform 71">
                <a:extLst>
                  <a:ext uri="{FF2B5EF4-FFF2-40B4-BE49-F238E27FC236}">
                    <a16:creationId xmlns:a16="http://schemas.microsoft.com/office/drawing/2014/main" id="{A70E05E8-7831-4A65-AECA-347744ADF705}"/>
                  </a:ext>
                </a:extLst>
              </p:cNvPr>
              <p:cNvSpPr>
                <a:spLocks/>
              </p:cNvSpPr>
              <p:nvPr/>
            </p:nvSpPr>
            <p:spPr bwMode="auto">
              <a:xfrm>
                <a:off x="1704" y="2850"/>
                <a:ext cx="146" cy="93"/>
              </a:xfrm>
              <a:custGeom>
                <a:avLst/>
                <a:gdLst>
                  <a:gd name="T0" fmla="*/ 101 w 112"/>
                  <a:gd name="T1" fmla="*/ 0 h 71"/>
                  <a:gd name="T2" fmla="*/ 10 w 112"/>
                  <a:gd name="T3" fmla="*/ 0 h 71"/>
                  <a:gd name="T4" fmla="*/ 0 w 112"/>
                  <a:gd name="T5" fmla="*/ 11 h 71"/>
                  <a:gd name="T6" fmla="*/ 0 w 112"/>
                  <a:gd name="T7" fmla="*/ 60 h 71"/>
                  <a:gd name="T8" fmla="*/ 10 w 112"/>
                  <a:gd name="T9" fmla="*/ 71 h 71"/>
                  <a:gd name="T10" fmla="*/ 101 w 112"/>
                  <a:gd name="T11" fmla="*/ 71 h 71"/>
                  <a:gd name="T12" fmla="*/ 112 w 112"/>
                  <a:gd name="T13" fmla="*/ 60 h 71"/>
                  <a:gd name="T14" fmla="*/ 112 w 112"/>
                  <a:gd name="T15" fmla="*/ 11 h 71"/>
                  <a:gd name="T16" fmla="*/ 101 w 112"/>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71">
                    <a:moveTo>
                      <a:pt x="101" y="0"/>
                    </a:moveTo>
                    <a:cubicBezTo>
                      <a:pt x="10" y="0"/>
                      <a:pt x="10" y="0"/>
                      <a:pt x="10" y="0"/>
                    </a:cubicBezTo>
                    <a:cubicBezTo>
                      <a:pt x="5" y="0"/>
                      <a:pt x="0" y="5"/>
                      <a:pt x="0" y="11"/>
                    </a:cubicBezTo>
                    <a:cubicBezTo>
                      <a:pt x="0" y="60"/>
                      <a:pt x="0" y="60"/>
                      <a:pt x="0" y="60"/>
                    </a:cubicBezTo>
                    <a:cubicBezTo>
                      <a:pt x="0" y="66"/>
                      <a:pt x="5" y="71"/>
                      <a:pt x="10" y="71"/>
                    </a:cubicBezTo>
                    <a:cubicBezTo>
                      <a:pt x="101" y="71"/>
                      <a:pt x="101" y="71"/>
                      <a:pt x="101" y="71"/>
                    </a:cubicBezTo>
                    <a:cubicBezTo>
                      <a:pt x="107" y="71"/>
                      <a:pt x="112" y="66"/>
                      <a:pt x="112" y="60"/>
                    </a:cubicBezTo>
                    <a:cubicBezTo>
                      <a:pt x="112" y="11"/>
                      <a:pt x="112" y="11"/>
                      <a:pt x="112" y="11"/>
                    </a:cubicBezTo>
                    <a:cubicBezTo>
                      <a:pt x="112" y="5"/>
                      <a:pt x="107" y="0"/>
                      <a:pt x="101" y="0"/>
                    </a:cubicBezTo>
                    <a:close/>
                  </a:path>
                </a:pathLst>
              </a:custGeom>
              <a:solidFill>
                <a:srgbClr val="F29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5" name="Freeform 72">
                <a:extLst>
                  <a:ext uri="{FF2B5EF4-FFF2-40B4-BE49-F238E27FC236}">
                    <a16:creationId xmlns:a16="http://schemas.microsoft.com/office/drawing/2014/main" id="{5C7B0907-F546-4EDF-9E89-FB40A2E781A0}"/>
                  </a:ext>
                </a:extLst>
              </p:cNvPr>
              <p:cNvSpPr>
                <a:spLocks/>
              </p:cNvSpPr>
              <p:nvPr/>
            </p:nvSpPr>
            <p:spPr bwMode="auto">
              <a:xfrm>
                <a:off x="1911" y="2850"/>
                <a:ext cx="145" cy="93"/>
              </a:xfrm>
              <a:custGeom>
                <a:avLst/>
                <a:gdLst>
                  <a:gd name="T0" fmla="*/ 101 w 111"/>
                  <a:gd name="T1" fmla="*/ 0 h 71"/>
                  <a:gd name="T2" fmla="*/ 10 w 111"/>
                  <a:gd name="T3" fmla="*/ 0 h 71"/>
                  <a:gd name="T4" fmla="*/ 0 w 111"/>
                  <a:gd name="T5" fmla="*/ 11 h 71"/>
                  <a:gd name="T6" fmla="*/ 0 w 111"/>
                  <a:gd name="T7" fmla="*/ 60 h 71"/>
                  <a:gd name="T8" fmla="*/ 10 w 111"/>
                  <a:gd name="T9" fmla="*/ 71 h 71"/>
                  <a:gd name="T10" fmla="*/ 101 w 111"/>
                  <a:gd name="T11" fmla="*/ 71 h 71"/>
                  <a:gd name="T12" fmla="*/ 111 w 111"/>
                  <a:gd name="T13" fmla="*/ 60 h 71"/>
                  <a:gd name="T14" fmla="*/ 111 w 111"/>
                  <a:gd name="T15" fmla="*/ 11 h 71"/>
                  <a:gd name="T16" fmla="*/ 101 w 11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71">
                    <a:moveTo>
                      <a:pt x="101" y="0"/>
                    </a:moveTo>
                    <a:cubicBezTo>
                      <a:pt x="10" y="0"/>
                      <a:pt x="10" y="0"/>
                      <a:pt x="10" y="0"/>
                    </a:cubicBezTo>
                    <a:cubicBezTo>
                      <a:pt x="4" y="0"/>
                      <a:pt x="0" y="5"/>
                      <a:pt x="0" y="11"/>
                    </a:cubicBezTo>
                    <a:cubicBezTo>
                      <a:pt x="0" y="60"/>
                      <a:pt x="0" y="60"/>
                      <a:pt x="0" y="60"/>
                    </a:cubicBezTo>
                    <a:cubicBezTo>
                      <a:pt x="0" y="66"/>
                      <a:pt x="4" y="71"/>
                      <a:pt x="10" y="71"/>
                    </a:cubicBezTo>
                    <a:cubicBezTo>
                      <a:pt x="101" y="71"/>
                      <a:pt x="101" y="71"/>
                      <a:pt x="101" y="71"/>
                    </a:cubicBezTo>
                    <a:cubicBezTo>
                      <a:pt x="107" y="71"/>
                      <a:pt x="111" y="66"/>
                      <a:pt x="111" y="60"/>
                    </a:cubicBezTo>
                    <a:cubicBezTo>
                      <a:pt x="111" y="11"/>
                      <a:pt x="111" y="11"/>
                      <a:pt x="111" y="11"/>
                    </a:cubicBezTo>
                    <a:cubicBezTo>
                      <a:pt x="111" y="5"/>
                      <a:pt x="107" y="0"/>
                      <a:pt x="101" y="0"/>
                    </a:cubicBezTo>
                    <a:close/>
                  </a:path>
                </a:pathLst>
              </a:custGeom>
              <a:solidFill>
                <a:srgbClr val="DFE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6" name="Freeform 73">
                <a:extLst>
                  <a:ext uri="{FF2B5EF4-FFF2-40B4-BE49-F238E27FC236}">
                    <a16:creationId xmlns:a16="http://schemas.microsoft.com/office/drawing/2014/main" id="{389E47A1-5E32-4C3E-A2A6-5B6F2298D86A}"/>
                  </a:ext>
                </a:extLst>
              </p:cNvPr>
              <p:cNvSpPr>
                <a:spLocks/>
              </p:cNvSpPr>
              <p:nvPr/>
            </p:nvSpPr>
            <p:spPr bwMode="auto">
              <a:xfrm>
                <a:off x="1704" y="2970"/>
                <a:ext cx="146" cy="93"/>
              </a:xfrm>
              <a:custGeom>
                <a:avLst/>
                <a:gdLst>
                  <a:gd name="T0" fmla="*/ 101 w 112"/>
                  <a:gd name="T1" fmla="*/ 0 h 71"/>
                  <a:gd name="T2" fmla="*/ 10 w 112"/>
                  <a:gd name="T3" fmla="*/ 0 h 71"/>
                  <a:gd name="T4" fmla="*/ 0 w 112"/>
                  <a:gd name="T5" fmla="*/ 11 h 71"/>
                  <a:gd name="T6" fmla="*/ 0 w 112"/>
                  <a:gd name="T7" fmla="*/ 60 h 71"/>
                  <a:gd name="T8" fmla="*/ 10 w 112"/>
                  <a:gd name="T9" fmla="*/ 71 h 71"/>
                  <a:gd name="T10" fmla="*/ 101 w 112"/>
                  <a:gd name="T11" fmla="*/ 71 h 71"/>
                  <a:gd name="T12" fmla="*/ 112 w 112"/>
                  <a:gd name="T13" fmla="*/ 60 h 71"/>
                  <a:gd name="T14" fmla="*/ 112 w 112"/>
                  <a:gd name="T15" fmla="*/ 11 h 71"/>
                  <a:gd name="T16" fmla="*/ 101 w 112"/>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71">
                    <a:moveTo>
                      <a:pt x="101" y="0"/>
                    </a:moveTo>
                    <a:cubicBezTo>
                      <a:pt x="10" y="0"/>
                      <a:pt x="10" y="0"/>
                      <a:pt x="10" y="0"/>
                    </a:cubicBezTo>
                    <a:cubicBezTo>
                      <a:pt x="5" y="0"/>
                      <a:pt x="0" y="5"/>
                      <a:pt x="0" y="11"/>
                    </a:cubicBezTo>
                    <a:cubicBezTo>
                      <a:pt x="0" y="60"/>
                      <a:pt x="0" y="60"/>
                      <a:pt x="0" y="60"/>
                    </a:cubicBezTo>
                    <a:cubicBezTo>
                      <a:pt x="0" y="66"/>
                      <a:pt x="5" y="71"/>
                      <a:pt x="10" y="71"/>
                    </a:cubicBezTo>
                    <a:cubicBezTo>
                      <a:pt x="101" y="71"/>
                      <a:pt x="101" y="71"/>
                      <a:pt x="101" y="71"/>
                    </a:cubicBezTo>
                    <a:cubicBezTo>
                      <a:pt x="107" y="71"/>
                      <a:pt x="112" y="66"/>
                      <a:pt x="112" y="60"/>
                    </a:cubicBezTo>
                    <a:cubicBezTo>
                      <a:pt x="112" y="11"/>
                      <a:pt x="112" y="11"/>
                      <a:pt x="112" y="11"/>
                    </a:cubicBezTo>
                    <a:cubicBezTo>
                      <a:pt x="112" y="5"/>
                      <a:pt x="107" y="0"/>
                      <a:pt x="101" y="0"/>
                    </a:cubicBezTo>
                    <a:close/>
                  </a:path>
                </a:pathLst>
              </a:custGeom>
              <a:solidFill>
                <a:srgbClr val="DFE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7" name="Freeform 74">
                <a:extLst>
                  <a:ext uri="{FF2B5EF4-FFF2-40B4-BE49-F238E27FC236}">
                    <a16:creationId xmlns:a16="http://schemas.microsoft.com/office/drawing/2014/main" id="{EA31FFBE-6D2F-40EE-A17B-3FC167B546C8}"/>
                  </a:ext>
                </a:extLst>
              </p:cNvPr>
              <p:cNvSpPr>
                <a:spLocks/>
              </p:cNvSpPr>
              <p:nvPr/>
            </p:nvSpPr>
            <p:spPr bwMode="auto">
              <a:xfrm>
                <a:off x="1911" y="2970"/>
                <a:ext cx="145" cy="93"/>
              </a:xfrm>
              <a:custGeom>
                <a:avLst/>
                <a:gdLst>
                  <a:gd name="T0" fmla="*/ 101 w 111"/>
                  <a:gd name="T1" fmla="*/ 0 h 71"/>
                  <a:gd name="T2" fmla="*/ 10 w 111"/>
                  <a:gd name="T3" fmla="*/ 0 h 71"/>
                  <a:gd name="T4" fmla="*/ 0 w 111"/>
                  <a:gd name="T5" fmla="*/ 11 h 71"/>
                  <a:gd name="T6" fmla="*/ 0 w 111"/>
                  <a:gd name="T7" fmla="*/ 60 h 71"/>
                  <a:gd name="T8" fmla="*/ 10 w 111"/>
                  <a:gd name="T9" fmla="*/ 71 h 71"/>
                  <a:gd name="T10" fmla="*/ 101 w 111"/>
                  <a:gd name="T11" fmla="*/ 71 h 71"/>
                  <a:gd name="T12" fmla="*/ 111 w 111"/>
                  <a:gd name="T13" fmla="*/ 60 h 71"/>
                  <a:gd name="T14" fmla="*/ 111 w 111"/>
                  <a:gd name="T15" fmla="*/ 11 h 71"/>
                  <a:gd name="T16" fmla="*/ 101 w 11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71">
                    <a:moveTo>
                      <a:pt x="101" y="0"/>
                    </a:moveTo>
                    <a:cubicBezTo>
                      <a:pt x="10" y="0"/>
                      <a:pt x="10" y="0"/>
                      <a:pt x="10" y="0"/>
                    </a:cubicBezTo>
                    <a:cubicBezTo>
                      <a:pt x="4" y="0"/>
                      <a:pt x="0" y="5"/>
                      <a:pt x="0" y="11"/>
                    </a:cubicBezTo>
                    <a:cubicBezTo>
                      <a:pt x="0" y="60"/>
                      <a:pt x="0" y="60"/>
                      <a:pt x="0" y="60"/>
                    </a:cubicBezTo>
                    <a:cubicBezTo>
                      <a:pt x="0" y="66"/>
                      <a:pt x="4" y="71"/>
                      <a:pt x="10" y="71"/>
                    </a:cubicBezTo>
                    <a:cubicBezTo>
                      <a:pt x="101" y="71"/>
                      <a:pt x="101" y="71"/>
                      <a:pt x="101" y="71"/>
                    </a:cubicBezTo>
                    <a:cubicBezTo>
                      <a:pt x="107" y="71"/>
                      <a:pt x="111" y="66"/>
                      <a:pt x="111" y="60"/>
                    </a:cubicBezTo>
                    <a:cubicBezTo>
                      <a:pt x="111" y="11"/>
                      <a:pt x="111" y="11"/>
                      <a:pt x="111" y="11"/>
                    </a:cubicBezTo>
                    <a:cubicBezTo>
                      <a:pt x="111" y="5"/>
                      <a:pt x="107" y="0"/>
                      <a:pt x="101" y="0"/>
                    </a:cubicBezTo>
                    <a:close/>
                  </a:path>
                </a:pathLst>
              </a:custGeom>
              <a:solidFill>
                <a:srgbClr val="DEE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8" name="Freeform 75">
                <a:extLst>
                  <a:ext uri="{FF2B5EF4-FFF2-40B4-BE49-F238E27FC236}">
                    <a16:creationId xmlns:a16="http://schemas.microsoft.com/office/drawing/2014/main" id="{D5CC95F5-8DCD-49A8-95DE-1BC95FF9F9A9}"/>
                  </a:ext>
                </a:extLst>
              </p:cNvPr>
              <p:cNvSpPr>
                <a:spLocks/>
              </p:cNvSpPr>
              <p:nvPr/>
            </p:nvSpPr>
            <p:spPr bwMode="auto">
              <a:xfrm>
                <a:off x="1704" y="3090"/>
                <a:ext cx="146" cy="93"/>
              </a:xfrm>
              <a:custGeom>
                <a:avLst/>
                <a:gdLst>
                  <a:gd name="T0" fmla="*/ 101 w 112"/>
                  <a:gd name="T1" fmla="*/ 0 h 71"/>
                  <a:gd name="T2" fmla="*/ 10 w 112"/>
                  <a:gd name="T3" fmla="*/ 0 h 71"/>
                  <a:gd name="T4" fmla="*/ 0 w 112"/>
                  <a:gd name="T5" fmla="*/ 12 h 71"/>
                  <a:gd name="T6" fmla="*/ 0 w 112"/>
                  <a:gd name="T7" fmla="*/ 60 h 71"/>
                  <a:gd name="T8" fmla="*/ 10 w 112"/>
                  <a:gd name="T9" fmla="*/ 71 h 71"/>
                  <a:gd name="T10" fmla="*/ 101 w 112"/>
                  <a:gd name="T11" fmla="*/ 71 h 71"/>
                  <a:gd name="T12" fmla="*/ 112 w 112"/>
                  <a:gd name="T13" fmla="*/ 60 h 71"/>
                  <a:gd name="T14" fmla="*/ 112 w 112"/>
                  <a:gd name="T15" fmla="*/ 12 h 71"/>
                  <a:gd name="T16" fmla="*/ 101 w 112"/>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71">
                    <a:moveTo>
                      <a:pt x="101" y="0"/>
                    </a:moveTo>
                    <a:cubicBezTo>
                      <a:pt x="10" y="0"/>
                      <a:pt x="10" y="0"/>
                      <a:pt x="10" y="0"/>
                    </a:cubicBezTo>
                    <a:cubicBezTo>
                      <a:pt x="5" y="0"/>
                      <a:pt x="0" y="5"/>
                      <a:pt x="0" y="12"/>
                    </a:cubicBezTo>
                    <a:cubicBezTo>
                      <a:pt x="0" y="60"/>
                      <a:pt x="0" y="60"/>
                      <a:pt x="0" y="60"/>
                    </a:cubicBezTo>
                    <a:cubicBezTo>
                      <a:pt x="0" y="66"/>
                      <a:pt x="5" y="71"/>
                      <a:pt x="10" y="71"/>
                    </a:cubicBezTo>
                    <a:cubicBezTo>
                      <a:pt x="101" y="71"/>
                      <a:pt x="101" y="71"/>
                      <a:pt x="101" y="71"/>
                    </a:cubicBezTo>
                    <a:cubicBezTo>
                      <a:pt x="107" y="71"/>
                      <a:pt x="112" y="66"/>
                      <a:pt x="112" y="60"/>
                    </a:cubicBezTo>
                    <a:cubicBezTo>
                      <a:pt x="112" y="12"/>
                      <a:pt x="112" y="12"/>
                      <a:pt x="112" y="12"/>
                    </a:cubicBezTo>
                    <a:cubicBezTo>
                      <a:pt x="112" y="5"/>
                      <a:pt x="107" y="0"/>
                      <a:pt x="101" y="0"/>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9" name="Freeform 76">
                <a:extLst>
                  <a:ext uri="{FF2B5EF4-FFF2-40B4-BE49-F238E27FC236}">
                    <a16:creationId xmlns:a16="http://schemas.microsoft.com/office/drawing/2014/main" id="{9E7A6AE6-F71B-4032-B072-A05B4F8C5060}"/>
                  </a:ext>
                </a:extLst>
              </p:cNvPr>
              <p:cNvSpPr>
                <a:spLocks/>
              </p:cNvSpPr>
              <p:nvPr/>
            </p:nvSpPr>
            <p:spPr bwMode="auto">
              <a:xfrm>
                <a:off x="1911" y="3090"/>
                <a:ext cx="145" cy="93"/>
              </a:xfrm>
              <a:custGeom>
                <a:avLst/>
                <a:gdLst>
                  <a:gd name="T0" fmla="*/ 101 w 111"/>
                  <a:gd name="T1" fmla="*/ 0 h 71"/>
                  <a:gd name="T2" fmla="*/ 10 w 111"/>
                  <a:gd name="T3" fmla="*/ 0 h 71"/>
                  <a:gd name="T4" fmla="*/ 0 w 111"/>
                  <a:gd name="T5" fmla="*/ 12 h 71"/>
                  <a:gd name="T6" fmla="*/ 0 w 111"/>
                  <a:gd name="T7" fmla="*/ 60 h 71"/>
                  <a:gd name="T8" fmla="*/ 10 w 111"/>
                  <a:gd name="T9" fmla="*/ 71 h 71"/>
                  <a:gd name="T10" fmla="*/ 101 w 111"/>
                  <a:gd name="T11" fmla="*/ 71 h 71"/>
                  <a:gd name="T12" fmla="*/ 111 w 111"/>
                  <a:gd name="T13" fmla="*/ 60 h 71"/>
                  <a:gd name="T14" fmla="*/ 111 w 111"/>
                  <a:gd name="T15" fmla="*/ 12 h 71"/>
                  <a:gd name="T16" fmla="*/ 101 w 11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71">
                    <a:moveTo>
                      <a:pt x="101" y="0"/>
                    </a:moveTo>
                    <a:cubicBezTo>
                      <a:pt x="10" y="0"/>
                      <a:pt x="10" y="0"/>
                      <a:pt x="10" y="0"/>
                    </a:cubicBezTo>
                    <a:cubicBezTo>
                      <a:pt x="4" y="0"/>
                      <a:pt x="0" y="5"/>
                      <a:pt x="0" y="12"/>
                    </a:cubicBezTo>
                    <a:cubicBezTo>
                      <a:pt x="0" y="60"/>
                      <a:pt x="0" y="60"/>
                      <a:pt x="0" y="60"/>
                    </a:cubicBezTo>
                    <a:cubicBezTo>
                      <a:pt x="0" y="66"/>
                      <a:pt x="4" y="71"/>
                      <a:pt x="10" y="71"/>
                    </a:cubicBezTo>
                    <a:cubicBezTo>
                      <a:pt x="101" y="71"/>
                      <a:pt x="101" y="71"/>
                      <a:pt x="101" y="71"/>
                    </a:cubicBezTo>
                    <a:cubicBezTo>
                      <a:pt x="107" y="71"/>
                      <a:pt x="111" y="66"/>
                      <a:pt x="111" y="60"/>
                    </a:cubicBezTo>
                    <a:cubicBezTo>
                      <a:pt x="111" y="12"/>
                      <a:pt x="111" y="12"/>
                      <a:pt x="111" y="12"/>
                    </a:cubicBezTo>
                    <a:cubicBezTo>
                      <a:pt x="111" y="5"/>
                      <a:pt x="107" y="0"/>
                      <a:pt x="101" y="0"/>
                    </a:cubicBezTo>
                    <a:close/>
                  </a:path>
                </a:pathLst>
              </a:custGeom>
              <a:solidFill>
                <a:srgbClr val="DFE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0" name="Freeform 77">
                <a:extLst>
                  <a:ext uri="{FF2B5EF4-FFF2-40B4-BE49-F238E27FC236}">
                    <a16:creationId xmlns:a16="http://schemas.microsoft.com/office/drawing/2014/main" id="{BC8BB2C5-EFEB-4E23-BDE4-B3357982294A}"/>
                  </a:ext>
                </a:extLst>
              </p:cNvPr>
              <p:cNvSpPr>
                <a:spLocks/>
              </p:cNvSpPr>
              <p:nvPr/>
            </p:nvSpPr>
            <p:spPr bwMode="auto">
              <a:xfrm>
                <a:off x="1414" y="2534"/>
                <a:ext cx="25" cy="62"/>
              </a:xfrm>
              <a:custGeom>
                <a:avLst/>
                <a:gdLst>
                  <a:gd name="T0" fmla="*/ 0 w 19"/>
                  <a:gd name="T1" fmla="*/ 0 h 47"/>
                  <a:gd name="T2" fmla="*/ 0 w 19"/>
                  <a:gd name="T3" fmla="*/ 47 h 47"/>
                  <a:gd name="T4" fmla="*/ 18 w 19"/>
                  <a:gd name="T5" fmla="*/ 47 h 47"/>
                  <a:gd name="T6" fmla="*/ 14 w 19"/>
                  <a:gd name="T7" fmla="*/ 5 h 47"/>
                  <a:gd name="T8" fmla="*/ 0 w 19"/>
                  <a:gd name="T9" fmla="*/ 0 h 47"/>
                </a:gdLst>
                <a:ahLst/>
                <a:cxnLst>
                  <a:cxn ang="0">
                    <a:pos x="T0" y="T1"/>
                  </a:cxn>
                  <a:cxn ang="0">
                    <a:pos x="T2" y="T3"/>
                  </a:cxn>
                  <a:cxn ang="0">
                    <a:pos x="T4" y="T5"/>
                  </a:cxn>
                  <a:cxn ang="0">
                    <a:pos x="T6" y="T7"/>
                  </a:cxn>
                  <a:cxn ang="0">
                    <a:pos x="T8" y="T9"/>
                  </a:cxn>
                </a:cxnLst>
                <a:rect l="0" t="0" r="r" b="b"/>
                <a:pathLst>
                  <a:path w="19" h="47">
                    <a:moveTo>
                      <a:pt x="0" y="0"/>
                    </a:moveTo>
                    <a:cubicBezTo>
                      <a:pt x="0" y="5"/>
                      <a:pt x="13" y="35"/>
                      <a:pt x="0" y="47"/>
                    </a:cubicBezTo>
                    <a:cubicBezTo>
                      <a:pt x="3" y="47"/>
                      <a:pt x="18" y="47"/>
                      <a:pt x="18" y="47"/>
                    </a:cubicBezTo>
                    <a:cubicBezTo>
                      <a:pt x="18" y="47"/>
                      <a:pt x="19" y="28"/>
                      <a:pt x="14" y="5"/>
                    </a:cubicBezTo>
                    <a:cubicBezTo>
                      <a:pt x="8" y="3"/>
                      <a:pt x="0" y="0"/>
                      <a:pt x="0" y="0"/>
                    </a:cubicBezTo>
                    <a:close/>
                  </a:path>
                </a:pathLst>
              </a:custGeom>
              <a:solidFill>
                <a:srgbClr val="ACB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1" name="Freeform 78">
                <a:extLst>
                  <a:ext uri="{FF2B5EF4-FFF2-40B4-BE49-F238E27FC236}">
                    <a16:creationId xmlns:a16="http://schemas.microsoft.com/office/drawing/2014/main" id="{A052CB35-971C-490B-8250-298CD6ADC473}"/>
                  </a:ext>
                </a:extLst>
              </p:cNvPr>
              <p:cNvSpPr>
                <a:spLocks/>
              </p:cNvSpPr>
              <p:nvPr/>
            </p:nvSpPr>
            <p:spPr bwMode="auto">
              <a:xfrm>
                <a:off x="1320" y="2493"/>
                <a:ext cx="39" cy="25"/>
              </a:xfrm>
              <a:custGeom>
                <a:avLst/>
                <a:gdLst>
                  <a:gd name="T0" fmla="*/ 0 w 39"/>
                  <a:gd name="T1" fmla="*/ 4 h 25"/>
                  <a:gd name="T2" fmla="*/ 12 w 39"/>
                  <a:gd name="T3" fmla="*/ 25 h 25"/>
                  <a:gd name="T4" fmla="*/ 39 w 39"/>
                  <a:gd name="T5" fmla="*/ 19 h 25"/>
                  <a:gd name="T6" fmla="*/ 27 w 39"/>
                  <a:gd name="T7" fmla="*/ 0 h 25"/>
                  <a:gd name="T8" fmla="*/ 0 w 39"/>
                  <a:gd name="T9" fmla="*/ 4 h 25"/>
                </a:gdLst>
                <a:ahLst/>
                <a:cxnLst>
                  <a:cxn ang="0">
                    <a:pos x="T0" y="T1"/>
                  </a:cxn>
                  <a:cxn ang="0">
                    <a:pos x="T2" y="T3"/>
                  </a:cxn>
                  <a:cxn ang="0">
                    <a:pos x="T4" y="T5"/>
                  </a:cxn>
                  <a:cxn ang="0">
                    <a:pos x="T6" y="T7"/>
                  </a:cxn>
                  <a:cxn ang="0">
                    <a:pos x="T8" y="T9"/>
                  </a:cxn>
                </a:cxnLst>
                <a:rect l="0" t="0" r="r" b="b"/>
                <a:pathLst>
                  <a:path w="39" h="25">
                    <a:moveTo>
                      <a:pt x="0" y="4"/>
                    </a:moveTo>
                    <a:lnTo>
                      <a:pt x="12" y="25"/>
                    </a:lnTo>
                    <a:lnTo>
                      <a:pt x="39" y="19"/>
                    </a:lnTo>
                    <a:lnTo>
                      <a:pt x="27"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2" name="Freeform 79">
                <a:extLst>
                  <a:ext uri="{FF2B5EF4-FFF2-40B4-BE49-F238E27FC236}">
                    <a16:creationId xmlns:a16="http://schemas.microsoft.com/office/drawing/2014/main" id="{86569D9C-07E5-478D-B91F-C5D8882284C4}"/>
                  </a:ext>
                </a:extLst>
              </p:cNvPr>
              <p:cNvSpPr>
                <a:spLocks/>
              </p:cNvSpPr>
              <p:nvPr/>
            </p:nvSpPr>
            <p:spPr bwMode="auto">
              <a:xfrm>
                <a:off x="1347" y="2490"/>
                <a:ext cx="36" cy="22"/>
              </a:xfrm>
              <a:custGeom>
                <a:avLst/>
                <a:gdLst>
                  <a:gd name="T0" fmla="*/ 0 w 36"/>
                  <a:gd name="T1" fmla="*/ 3 h 22"/>
                  <a:gd name="T2" fmla="*/ 12 w 36"/>
                  <a:gd name="T3" fmla="*/ 22 h 22"/>
                  <a:gd name="T4" fmla="*/ 36 w 36"/>
                  <a:gd name="T5" fmla="*/ 18 h 22"/>
                  <a:gd name="T6" fmla="*/ 25 w 36"/>
                  <a:gd name="T7" fmla="*/ 0 h 22"/>
                  <a:gd name="T8" fmla="*/ 0 w 36"/>
                  <a:gd name="T9" fmla="*/ 3 h 22"/>
                </a:gdLst>
                <a:ahLst/>
                <a:cxnLst>
                  <a:cxn ang="0">
                    <a:pos x="T0" y="T1"/>
                  </a:cxn>
                  <a:cxn ang="0">
                    <a:pos x="T2" y="T3"/>
                  </a:cxn>
                  <a:cxn ang="0">
                    <a:pos x="T4" y="T5"/>
                  </a:cxn>
                  <a:cxn ang="0">
                    <a:pos x="T6" y="T7"/>
                  </a:cxn>
                  <a:cxn ang="0">
                    <a:pos x="T8" y="T9"/>
                  </a:cxn>
                </a:cxnLst>
                <a:rect l="0" t="0" r="r" b="b"/>
                <a:pathLst>
                  <a:path w="36" h="22">
                    <a:moveTo>
                      <a:pt x="0" y="3"/>
                    </a:moveTo>
                    <a:lnTo>
                      <a:pt x="12" y="22"/>
                    </a:lnTo>
                    <a:lnTo>
                      <a:pt x="36" y="18"/>
                    </a:lnTo>
                    <a:lnTo>
                      <a:pt x="25"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3" name="Freeform 80">
                <a:extLst>
                  <a:ext uri="{FF2B5EF4-FFF2-40B4-BE49-F238E27FC236}">
                    <a16:creationId xmlns:a16="http://schemas.microsoft.com/office/drawing/2014/main" id="{7610A351-E0F4-4F85-A26C-2CD71CF7930C}"/>
                  </a:ext>
                </a:extLst>
              </p:cNvPr>
              <p:cNvSpPr>
                <a:spLocks/>
              </p:cNvSpPr>
              <p:nvPr/>
            </p:nvSpPr>
            <p:spPr bwMode="auto">
              <a:xfrm>
                <a:off x="1372" y="2488"/>
                <a:ext cx="33" cy="20"/>
              </a:xfrm>
              <a:custGeom>
                <a:avLst/>
                <a:gdLst>
                  <a:gd name="T0" fmla="*/ 0 w 33"/>
                  <a:gd name="T1" fmla="*/ 2 h 20"/>
                  <a:gd name="T2" fmla="*/ 11 w 33"/>
                  <a:gd name="T3" fmla="*/ 20 h 20"/>
                  <a:gd name="T4" fmla="*/ 33 w 33"/>
                  <a:gd name="T5" fmla="*/ 16 h 20"/>
                  <a:gd name="T6" fmla="*/ 22 w 33"/>
                  <a:gd name="T7" fmla="*/ 0 h 20"/>
                  <a:gd name="T8" fmla="*/ 0 w 33"/>
                  <a:gd name="T9" fmla="*/ 2 h 20"/>
                </a:gdLst>
                <a:ahLst/>
                <a:cxnLst>
                  <a:cxn ang="0">
                    <a:pos x="T0" y="T1"/>
                  </a:cxn>
                  <a:cxn ang="0">
                    <a:pos x="T2" y="T3"/>
                  </a:cxn>
                  <a:cxn ang="0">
                    <a:pos x="T4" y="T5"/>
                  </a:cxn>
                  <a:cxn ang="0">
                    <a:pos x="T6" y="T7"/>
                  </a:cxn>
                  <a:cxn ang="0">
                    <a:pos x="T8" y="T9"/>
                  </a:cxn>
                </a:cxnLst>
                <a:rect l="0" t="0" r="r" b="b"/>
                <a:pathLst>
                  <a:path w="33" h="20">
                    <a:moveTo>
                      <a:pt x="0" y="2"/>
                    </a:moveTo>
                    <a:lnTo>
                      <a:pt x="11" y="20"/>
                    </a:lnTo>
                    <a:lnTo>
                      <a:pt x="33" y="16"/>
                    </a:lnTo>
                    <a:lnTo>
                      <a:pt x="22" y="0"/>
                    </a:lnTo>
                    <a:lnTo>
                      <a:pt x="0" y="2"/>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4" name="Freeform 81">
                <a:extLst>
                  <a:ext uri="{FF2B5EF4-FFF2-40B4-BE49-F238E27FC236}">
                    <a16:creationId xmlns:a16="http://schemas.microsoft.com/office/drawing/2014/main" id="{E9D0FBA9-169F-433D-9ED9-1F521DB847AA}"/>
                  </a:ext>
                </a:extLst>
              </p:cNvPr>
              <p:cNvSpPr>
                <a:spLocks/>
              </p:cNvSpPr>
              <p:nvPr/>
            </p:nvSpPr>
            <p:spPr bwMode="auto">
              <a:xfrm>
                <a:off x="1394" y="2485"/>
                <a:ext cx="29" cy="19"/>
              </a:xfrm>
              <a:custGeom>
                <a:avLst/>
                <a:gdLst>
                  <a:gd name="T0" fmla="*/ 0 w 29"/>
                  <a:gd name="T1" fmla="*/ 3 h 19"/>
                  <a:gd name="T2" fmla="*/ 11 w 29"/>
                  <a:gd name="T3" fmla="*/ 19 h 19"/>
                  <a:gd name="T4" fmla="*/ 29 w 29"/>
                  <a:gd name="T5" fmla="*/ 16 h 19"/>
                  <a:gd name="T6" fmla="*/ 20 w 29"/>
                  <a:gd name="T7" fmla="*/ 0 h 19"/>
                  <a:gd name="T8" fmla="*/ 0 w 29"/>
                  <a:gd name="T9" fmla="*/ 3 h 19"/>
                </a:gdLst>
                <a:ahLst/>
                <a:cxnLst>
                  <a:cxn ang="0">
                    <a:pos x="T0" y="T1"/>
                  </a:cxn>
                  <a:cxn ang="0">
                    <a:pos x="T2" y="T3"/>
                  </a:cxn>
                  <a:cxn ang="0">
                    <a:pos x="T4" y="T5"/>
                  </a:cxn>
                  <a:cxn ang="0">
                    <a:pos x="T6" y="T7"/>
                  </a:cxn>
                  <a:cxn ang="0">
                    <a:pos x="T8" y="T9"/>
                  </a:cxn>
                </a:cxnLst>
                <a:rect l="0" t="0" r="r" b="b"/>
                <a:pathLst>
                  <a:path w="29" h="19">
                    <a:moveTo>
                      <a:pt x="0" y="3"/>
                    </a:moveTo>
                    <a:lnTo>
                      <a:pt x="11" y="19"/>
                    </a:lnTo>
                    <a:lnTo>
                      <a:pt x="29" y="16"/>
                    </a:lnTo>
                    <a:lnTo>
                      <a:pt x="20"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5" name="Freeform 82">
                <a:extLst>
                  <a:ext uri="{FF2B5EF4-FFF2-40B4-BE49-F238E27FC236}">
                    <a16:creationId xmlns:a16="http://schemas.microsoft.com/office/drawing/2014/main" id="{526FEEBC-F2E6-4281-8819-3FF8E43CD858}"/>
                  </a:ext>
                </a:extLst>
              </p:cNvPr>
              <p:cNvSpPr>
                <a:spLocks/>
              </p:cNvSpPr>
              <p:nvPr/>
            </p:nvSpPr>
            <p:spPr bwMode="auto">
              <a:xfrm>
                <a:off x="1414" y="2482"/>
                <a:ext cx="27" cy="19"/>
              </a:xfrm>
              <a:custGeom>
                <a:avLst/>
                <a:gdLst>
                  <a:gd name="T0" fmla="*/ 0 w 27"/>
                  <a:gd name="T1" fmla="*/ 3 h 19"/>
                  <a:gd name="T2" fmla="*/ 9 w 27"/>
                  <a:gd name="T3" fmla="*/ 19 h 19"/>
                  <a:gd name="T4" fmla="*/ 27 w 27"/>
                  <a:gd name="T5" fmla="*/ 16 h 19"/>
                  <a:gd name="T6" fmla="*/ 18 w 27"/>
                  <a:gd name="T7" fmla="*/ 0 h 19"/>
                  <a:gd name="T8" fmla="*/ 0 w 27"/>
                  <a:gd name="T9" fmla="*/ 3 h 19"/>
                </a:gdLst>
                <a:ahLst/>
                <a:cxnLst>
                  <a:cxn ang="0">
                    <a:pos x="T0" y="T1"/>
                  </a:cxn>
                  <a:cxn ang="0">
                    <a:pos x="T2" y="T3"/>
                  </a:cxn>
                  <a:cxn ang="0">
                    <a:pos x="T4" y="T5"/>
                  </a:cxn>
                  <a:cxn ang="0">
                    <a:pos x="T6" y="T7"/>
                  </a:cxn>
                  <a:cxn ang="0">
                    <a:pos x="T8" y="T9"/>
                  </a:cxn>
                </a:cxnLst>
                <a:rect l="0" t="0" r="r" b="b"/>
                <a:pathLst>
                  <a:path w="27" h="19">
                    <a:moveTo>
                      <a:pt x="0" y="3"/>
                    </a:moveTo>
                    <a:lnTo>
                      <a:pt x="9" y="19"/>
                    </a:lnTo>
                    <a:lnTo>
                      <a:pt x="27" y="16"/>
                    </a:lnTo>
                    <a:lnTo>
                      <a:pt x="18"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6" name="Freeform 83">
                <a:extLst>
                  <a:ext uri="{FF2B5EF4-FFF2-40B4-BE49-F238E27FC236}">
                    <a16:creationId xmlns:a16="http://schemas.microsoft.com/office/drawing/2014/main" id="{7633E553-8CD3-4F43-A83D-F76B9B70C583}"/>
                  </a:ext>
                </a:extLst>
              </p:cNvPr>
              <p:cNvSpPr>
                <a:spLocks/>
              </p:cNvSpPr>
              <p:nvPr/>
            </p:nvSpPr>
            <p:spPr bwMode="auto">
              <a:xfrm>
                <a:off x="1432" y="2480"/>
                <a:ext cx="25" cy="18"/>
              </a:xfrm>
              <a:custGeom>
                <a:avLst/>
                <a:gdLst>
                  <a:gd name="T0" fmla="*/ 0 w 25"/>
                  <a:gd name="T1" fmla="*/ 2 h 18"/>
                  <a:gd name="T2" fmla="*/ 9 w 25"/>
                  <a:gd name="T3" fmla="*/ 18 h 18"/>
                  <a:gd name="T4" fmla="*/ 25 w 25"/>
                  <a:gd name="T5" fmla="*/ 14 h 18"/>
                  <a:gd name="T6" fmla="*/ 16 w 25"/>
                  <a:gd name="T7" fmla="*/ 0 h 18"/>
                  <a:gd name="T8" fmla="*/ 0 w 25"/>
                  <a:gd name="T9" fmla="*/ 2 h 18"/>
                </a:gdLst>
                <a:ahLst/>
                <a:cxnLst>
                  <a:cxn ang="0">
                    <a:pos x="T0" y="T1"/>
                  </a:cxn>
                  <a:cxn ang="0">
                    <a:pos x="T2" y="T3"/>
                  </a:cxn>
                  <a:cxn ang="0">
                    <a:pos x="T4" y="T5"/>
                  </a:cxn>
                  <a:cxn ang="0">
                    <a:pos x="T6" y="T7"/>
                  </a:cxn>
                  <a:cxn ang="0">
                    <a:pos x="T8" y="T9"/>
                  </a:cxn>
                </a:cxnLst>
                <a:rect l="0" t="0" r="r" b="b"/>
                <a:pathLst>
                  <a:path w="25" h="18">
                    <a:moveTo>
                      <a:pt x="0" y="2"/>
                    </a:moveTo>
                    <a:lnTo>
                      <a:pt x="9" y="18"/>
                    </a:lnTo>
                    <a:lnTo>
                      <a:pt x="25" y="14"/>
                    </a:lnTo>
                    <a:lnTo>
                      <a:pt x="16" y="0"/>
                    </a:lnTo>
                    <a:lnTo>
                      <a:pt x="0" y="2"/>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7" name="Freeform 84">
                <a:extLst>
                  <a:ext uri="{FF2B5EF4-FFF2-40B4-BE49-F238E27FC236}">
                    <a16:creationId xmlns:a16="http://schemas.microsoft.com/office/drawing/2014/main" id="{41044927-ACD0-463A-B0C1-DF2DABBB1865}"/>
                  </a:ext>
                </a:extLst>
              </p:cNvPr>
              <p:cNvSpPr>
                <a:spLocks/>
              </p:cNvSpPr>
              <p:nvPr/>
            </p:nvSpPr>
            <p:spPr bwMode="auto">
              <a:xfrm>
                <a:off x="1448" y="2477"/>
                <a:ext cx="25" cy="17"/>
              </a:xfrm>
              <a:custGeom>
                <a:avLst/>
                <a:gdLst>
                  <a:gd name="T0" fmla="*/ 0 w 25"/>
                  <a:gd name="T1" fmla="*/ 3 h 17"/>
                  <a:gd name="T2" fmla="*/ 9 w 25"/>
                  <a:gd name="T3" fmla="*/ 17 h 17"/>
                  <a:gd name="T4" fmla="*/ 25 w 25"/>
                  <a:gd name="T5" fmla="*/ 14 h 17"/>
                  <a:gd name="T6" fmla="*/ 16 w 25"/>
                  <a:gd name="T7" fmla="*/ 0 h 17"/>
                  <a:gd name="T8" fmla="*/ 0 w 25"/>
                  <a:gd name="T9" fmla="*/ 3 h 17"/>
                </a:gdLst>
                <a:ahLst/>
                <a:cxnLst>
                  <a:cxn ang="0">
                    <a:pos x="T0" y="T1"/>
                  </a:cxn>
                  <a:cxn ang="0">
                    <a:pos x="T2" y="T3"/>
                  </a:cxn>
                  <a:cxn ang="0">
                    <a:pos x="T4" y="T5"/>
                  </a:cxn>
                  <a:cxn ang="0">
                    <a:pos x="T6" y="T7"/>
                  </a:cxn>
                  <a:cxn ang="0">
                    <a:pos x="T8" y="T9"/>
                  </a:cxn>
                </a:cxnLst>
                <a:rect l="0" t="0" r="r" b="b"/>
                <a:pathLst>
                  <a:path w="25" h="17">
                    <a:moveTo>
                      <a:pt x="0" y="3"/>
                    </a:moveTo>
                    <a:lnTo>
                      <a:pt x="9" y="17"/>
                    </a:lnTo>
                    <a:lnTo>
                      <a:pt x="25" y="14"/>
                    </a:lnTo>
                    <a:lnTo>
                      <a:pt x="16"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8" name="Freeform 85">
                <a:extLst>
                  <a:ext uri="{FF2B5EF4-FFF2-40B4-BE49-F238E27FC236}">
                    <a16:creationId xmlns:a16="http://schemas.microsoft.com/office/drawing/2014/main" id="{EE118A4B-4EB0-4774-A410-174ABCCCCAE3}"/>
                  </a:ext>
                </a:extLst>
              </p:cNvPr>
              <p:cNvSpPr>
                <a:spLocks/>
              </p:cNvSpPr>
              <p:nvPr/>
            </p:nvSpPr>
            <p:spPr bwMode="auto">
              <a:xfrm>
                <a:off x="1332" y="2512"/>
                <a:ext cx="39" cy="25"/>
              </a:xfrm>
              <a:custGeom>
                <a:avLst/>
                <a:gdLst>
                  <a:gd name="T0" fmla="*/ 0 w 39"/>
                  <a:gd name="T1" fmla="*/ 6 h 25"/>
                  <a:gd name="T2" fmla="*/ 13 w 39"/>
                  <a:gd name="T3" fmla="*/ 25 h 25"/>
                  <a:gd name="T4" fmla="*/ 39 w 39"/>
                  <a:gd name="T5" fmla="*/ 20 h 25"/>
                  <a:gd name="T6" fmla="*/ 27 w 39"/>
                  <a:gd name="T7" fmla="*/ 0 h 25"/>
                  <a:gd name="T8" fmla="*/ 0 w 39"/>
                  <a:gd name="T9" fmla="*/ 6 h 25"/>
                </a:gdLst>
                <a:ahLst/>
                <a:cxnLst>
                  <a:cxn ang="0">
                    <a:pos x="T0" y="T1"/>
                  </a:cxn>
                  <a:cxn ang="0">
                    <a:pos x="T2" y="T3"/>
                  </a:cxn>
                  <a:cxn ang="0">
                    <a:pos x="T4" y="T5"/>
                  </a:cxn>
                  <a:cxn ang="0">
                    <a:pos x="T6" y="T7"/>
                  </a:cxn>
                  <a:cxn ang="0">
                    <a:pos x="T8" y="T9"/>
                  </a:cxn>
                </a:cxnLst>
                <a:rect l="0" t="0" r="r" b="b"/>
                <a:pathLst>
                  <a:path w="39" h="25">
                    <a:moveTo>
                      <a:pt x="0" y="6"/>
                    </a:moveTo>
                    <a:lnTo>
                      <a:pt x="13" y="25"/>
                    </a:lnTo>
                    <a:lnTo>
                      <a:pt x="39" y="20"/>
                    </a:lnTo>
                    <a:lnTo>
                      <a:pt x="27" y="0"/>
                    </a:lnTo>
                    <a:lnTo>
                      <a:pt x="0" y="6"/>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9" name="Freeform 86">
                <a:extLst>
                  <a:ext uri="{FF2B5EF4-FFF2-40B4-BE49-F238E27FC236}">
                    <a16:creationId xmlns:a16="http://schemas.microsoft.com/office/drawing/2014/main" id="{4060ABF5-AC37-4604-B68E-043DEF9750C1}"/>
                  </a:ext>
                </a:extLst>
              </p:cNvPr>
              <p:cNvSpPr>
                <a:spLocks/>
              </p:cNvSpPr>
              <p:nvPr/>
            </p:nvSpPr>
            <p:spPr bwMode="auto">
              <a:xfrm>
                <a:off x="1359" y="2508"/>
                <a:ext cx="34" cy="24"/>
              </a:xfrm>
              <a:custGeom>
                <a:avLst/>
                <a:gdLst>
                  <a:gd name="T0" fmla="*/ 0 w 34"/>
                  <a:gd name="T1" fmla="*/ 4 h 24"/>
                  <a:gd name="T2" fmla="*/ 12 w 34"/>
                  <a:gd name="T3" fmla="*/ 24 h 24"/>
                  <a:gd name="T4" fmla="*/ 34 w 34"/>
                  <a:gd name="T5" fmla="*/ 17 h 24"/>
                  <a:gd name="T6" fmla="*/ 24 w 34"/>
                  <a:gd name="T7" fmla="*/ 0 h 24"/>
                  <a:gd name="T8" fmla="*/ 0 w 34"/>
                  <a:gd name="T9" fmla="*/ 4 h 24"/>
                </a:gdLst>
                <a:ahLst/>
                <a:cxnLst>
                  <a:cxn ang="0">
                    <a:pos x="T0" y="T1"/>
                  </a:cxn>
                  <a:cxn ang="0">
                    <a:pos x="T2" y="T3"/>
                  </a:cxn>
                  <a:cxn ang="0">
                    <a:pos x="T4" y="T5"/>
                  </a:cxn>
                  <a:cxn ang="0">
                    <a:pos x="T6" y="T7"/>
                  </a:cxn>
                  <a:cxn ang="0">
                    <a:pos x="T8" y="T9"/>
                  </a:cxn>
                </a:cxnLst>
                <a:rect l="0" t="0" r="r" b="b"/>
                <a:pathLst>
                  <a:path w="34" h="24">
                    <a:moveTo>
                      <a:pt x="0" y="4"/>
                    </a:moveTo>
                    <a:lnTo>
                      <a:pt x="12" y="24"/>
                    </a:lnTo>
                    <a:lnTo>
                      <a:pt x="34" y="17"/>
                    </a:lnTo>
                    <a:lnTo>
                      <a:pt x="24"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0" name="Freeform 87">
                <a:extLst>
                  <a:ext uri="{FF2B5EF4-FFF2-40B4-BE49-F238E27FC236}">
                    <a16:creationId xmlns:a16="http://schemas.microsoft.com/office/drawing/2014/main" id="{D8468B7D-79B5-47A8-98DE-59DE527B51D2}"/>
                  </a:ext>
                </a:extLst>
              </p:cNvPr>
              <p:cNvSpPr>
                <a:spLocks/>
              </p:cNvSpPr>
              <p:nvPr/>
            </p:nvSpPr>
            <p:spPr bwMode="auto">
              <a:xfrm>
                <a:off x="1383" y="2504"/>
                <a:ext cx="31" cy="21"/>
              </a:xfrm>
              <a:custGeom>
                <a:avLst/>
                <a:gdLst>
                  <a:gd name="T0" fmla="*/ 0 w 31"/>
                  <a:gd name="T1" fmla="*/ 4 h 21"/>
                  <a:gd name="T2" fmla="*/ 10 w 31"/>
                  <a:gd name="T3" fmla="*/ 21 h 21"/>
                  <a:gd name="T4" fmla="*/ 31 w 31"/>
                  <a:gd name="T5" fmla="*/ 17 h 21"/>
                  <a:gd name="T6" fmla="*/ 22 w 31"/>
                  <a:gd name="T7" fmla="*/ 0 h 21"/>
                  <a:gd name="T8" fmla="*/ 0 w 31"/>
                  <a:gd name="T9" fmla="*/ 4 h 21"/>
                </a:gdLst>
                <a:ahLst/>
                <a:cxnLst>
                  <a:cxn ang="0">
                    <a:pos x="T0" y="T1"/>
                  </a:cxn>
                  <a:cxn ang="0">
                    <a:pos x="T2" y="T3"/>
                  </a:cxn>
                  <a:cxn ang="0">
                    <a:pos x="T4" y="T5"/>
                  </a:cxn>
                  <a:cxn ang="0">
                    <a:pos x="T6" y="T7"/>
                  </a:cxn>
                  <a:cxn ang="0">
                    <a:pos x="T8" y="T9"/>
                  </a:cxn>
                </a:cxnLst>
                <a:rect l="0" t="0" r="r" b="b"/>
                <a:pathLst>
                  <a:path w="31" h="21">
                    <a:moveTo>
                      <a:pt x="0" y="4"/>
                    </a:moveTo>
                    <a:lnTo>
                      <a:pt x="10" y="21"/>
                    </a:lnTo>
                    <a:lnTo>
                      <a:pt x="31" y="17"/>
                    </a:lnTo>
                    <a:lnTo>
                      <a:pt x="22"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1" name="Freeform 88">
                <a:extLst>
                  <a:ext uri="{FF2B5EF4-FFF2-40B4-BE49-F238E27FC236}">
                    <a16:creationId xmlns:a16="http://schemas.microsoft.com/office/drawing/2014/main" id="{85C678F1-FB80-4B1F-85F6-9908CFBF6E7D}"/>
                  </a:ext>
                </a:extLst>
              </p:cNvPr>
              <p:cNvSpPr>
                <a:spLocks/>
              </p:cNvSpPr>
              <p:nvPr/>
            </p:nvSpPr>
            <p:spPr bwMode="auto">
              <a:xfrm>
                <a:off x="1405" y="2501"/>
                <a:ext cx="29" cy="20"/>
              </a:xfrm>
              <a:custGeom>
                <a:avLst/>
                <a:gdLst>
                  <a:gd name="T0" fmla="*/ 0 w 29"/>
                  <a:gd name="T1" fmla="*/ 3 h 20"/>
                  <a:gd name="T2" fmla="*/ 9 w 29"/>
                  <a:gd name="T3" fmla="*/ 20 h 20"/>
                  <a:gd name="T4" fmla="*/ 29 w 29"/>
                  <a:gd name="T5" fmla="*/ 17 h 20"/>
                  <a:gd name="T6" fmla="*/ 18 w 29"/>
                  <a:gd name="T7" fmla="*/ 0 h 20"/>
                  <a:gd name="T8" fmla="*/ 0 w 29"/>
                  <a:gd name="T9" fmla="*/ 3 h 20"/>
                </a:gdLst>
                <a:ahLst/>
                <a:cxnLst>
                  <a:cxn ang="0">
                    <a:pos x="T0" y="T1"/>
                  </a:cxn>
                  <a:cxn ang="0">
                    <a:pos x="T2" y="T3"/>
                  </a:cxn>
                  <a:cxn ang="0">
                    <a:pos x="T4" y="T5"/>
                  </a:cxn>
                  <a:cxn ang="0">
                    <a:pos x="T6" y="T7"/>
                  </a:cxn>
                  <a:cxn ang="0">
                    <a:pos x="T8" y="T9"/>
                  </a:cxn>
                </a:cxnLst>
                <a:rect l="0" t="0" r="r" b="b"/>
                <a:pathLst>
                  <a:path w="29" h="20">
                    <a:moveTo>
                      <a:pt x="0" y="3"/>
                    </a:moveTo>
                    <a:lnTo>
                      <a:pt x="9" y="20"/>
                    </a:lnTo>
                    <a:lnTo>
                      <a:pt x="29" y="17"/>
                    </a:lnTo>
                    <a:lnTo>
                      <a:pt x="18"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2" name="Freeform 89">
                <a:extLst>
                  <a:ext uri="{FF2B5EF4-FFF2-40B4-BE49-F238E27FC236}">
                    <a16:creationId xmlns:a16="http://schemas.microsoft.com/office/drawing/2014/main" id="{0939AA74-66C0-4D18-BBF4-2F4877BB19A1}"/>
                  </a:ext>
                </a:extLst>
              </p:cNvPr>
              <p:cNvSpPr>
                <a:spLocks/>
              </p:cNvSpPr>
              <p:nvPr/>
            </p:nvSpPr>
            <p:spPr bwMode="auto">
              <a:xfrm>
                <a:off x="1423" y="2498"/>
                <a:ext cx="27" cy="20"/>
              </a:xfrm>
              <a:custGeom>
                <a:avLst/>
                <a:gdLst>
                  <a:gd name="T0" fmla="*/ 0 w 27"/>
                  <a:gd name="T1" fmla="*/ 3 h 20"/>
                  <a:gd name="T2" fmla="*/ 11 w 27"/>
                  <a:gd name="T3" fmla="*/ 20 h 20"/>
                  <a:gd name="T4" fmla="*/ 27 w 27"/>
                  <a:gd name="T5" fmla="*/ 16 h 20"/>
                  <a:gd name="T6" fmla="*/ 18 w 27"/>
                  <a:gd name="T7" fmla="*/ 0 h 20"/>
                  <a:gd name="T8" fmla="*/ 0 w 27"/>
                  <a:gd name="T9" fmla="*/ 3 h 20"/>
                </a:gdLst>
                <a:ahLst/>
                <a:cxnLst>
                  <a:cxn ang="0">
                    <a:pos x="T0" y="T1"/>
                  </a:cxn>
                  <a:cxn ang="0">
                    <a:pos x="T2" y="T3"/>
                  </a:cxn>
                  <a:cxn ang="0">
                    <a:pos x="T4" y="T5"/>
                  </a:cxn>
                  <a:cxn ang="0">
                    <a:pos x="T6" y="T7"/>
                  </a:cxn>
                  <a:cxn ang="0">
                    <a:pos x="T8" y="T9"/>
                  </a:cxn>
                </a:cxnLst>
                <a:rect l="0" t="0" r="r" b="b"/>
                <a:pathLst>
                  <a:path w="27" h="20">
                    <a:moveTo>
                      <a:pt x="0" y="3"/>
                    </a:moveTo>
                    <a:lnTo>
                      <a:pt x="11" y="20"/>
                    </a:lnTo>
                    <a:lnTo>
                      <a:pt x="27" y="16"/>
                    </a:lnTo>
                    <a:lnTo>
                      <a:pt x="18"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3" name="Freeform 90">
                <a:extLst>
                  <a:ext uri="{FF2B5EF4-FFF2-40B4-BE49-F238E27FC236}">
                    <a16:creationId xmlns:a16="http://schemas.microsoft.com/office/drawing/2014/main" id="{B7C19DD3-6527-471E-B811-E97E6516F76C}"/>
                  </a:ext>
                </a:extLst>
              </p:cNvPr>
              <p:cNvSpPr>
                <a:spLocks/>
              </p:cNvSpPr>
              <p:nvPr/>
            </p:nvSpPr>
            <p:spPr bwMode="auto">
              <a:xfrm>
                <a:off x="1441" y="2494"/>
                <a:ext cx="25" cy="20"/>
              </a:xfrm>
              <a:custGeom>
                <a:avLst/>
                <a:gdLst>
                  <a:gd name="T0" fmla="*/ 0 w 25"/>
                  <a:gd name="T1" fmla="*/ 4 h 20"/>
                  <a:gd name="T2" fmla="*/ 9 w 25"/>
                  <a:gd name="T3" fmla="*/ 20 h 20"/>
                  <a:gd name="T4" fmla="*/ 25 w 25"/>
                  <a:gd name="T5" fmla="*/ 16 h 20"/>
                  <a:gd name="T6" fmla="*/ 16 w 25"/>
                  <a:gd name="T7" fmla="*/ 0 h 20"/>
                  <a:gd name="T8" fmla="*/ 0 w 25"/>
                  <a:gd name="T9" fmla="*/ 4 h 20"/>
                </a:gdLst>
                <a:ahLst/>
                <a:cxnLst>
                  <a:cxn ang="0">
                    <a:pos x="T0" y="T1"/>
                  </a:cxn>
                  <a:cxn ang="0">
                    <a:pos x="T2" y="T3"/>
                  </a:cxn>
                  <a:cxn ang="0">
                    <a:pos x="T4" y="T5"/>
                  </a:cxn>
                  <a:cxn ang="0">
                    <a:pos x="T6" y="T7"/>
                  </a:cxn>
                  <a:cxn ang="0">
                    <a:pos x="T8" y="T9"/>
                  </a:cxn>
                </a:cxnLst>
                <a:rect l="0" t="0" r="r" b="b"/>
                <a:pathLst>
                  <a:path w="25" h="20">
                    <a:moveTo>
                      <a:pt x="0" y="4"/>
                    </a:moveTo>
                    <a:lnTo>
                      <a:pt x="9" y="20"/>
                    </a:lnTo>
                    <a:lnTo>
                      <a:pt x="25" y="16"/>
                    </a:lnTo>
                    <a:lnTo>
                      <a:pt x="16"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4" name="Freeform 91">
                <a:extLst>
                  <a:ext uri="{FF2B5EF4-FFF2-40B4-BE49-F238E27FC236}">
                    <a16:creationId xmlns:a16="http://schemas.microsoft.com/office/drawing/2014/main" id="{14B7F832-D66F-4669-A391-F5DBF3450D05}"/>
                  </a:ext>
                </a:extLst>
              </p:cNvPr>
              <p:cNvSpPr>
                <a:spLocks/>
              </p:cNvSpPr>
              <p:nvPr/>
            </p:nvSpPr>
            <p:spPr bwMode="auto">
              <a:xfrm>
                <a:off x="1457" y="2491"/>
                <a:ext cx="24" cy="19"/>
              </a:xfrm>
              <a:custGeom>
                <a:avLst/>
                <a:gdLst>
                  <a:gd name="T0" fmla="*/ 0 w 24"/>
                  <a:gd name="T1" fmla="*/ 3 h 19"/>
                  <a:gd name="T2" fmla="*/ 9 w 24"/>
                  <a:gd name="T3" fmla="*/ 19 h 19"/>
                  <a:gd name="T4" fmla="*/ 24 w 24"/>
                  <a:gd name="T5" fmla="*/ 15 h 19"/>
                  <a:gd name="T6" fmla="*/ 16 w 24"/>
                  <a:gd name="T7" fmla="*/ 0 h 19"/>
                  <a:gd name="T8" fmla="*/ 0 w 24"/>
                  <a:gd name="T9" fmla="*/ 3 h 19"/>
                </a:gdLst>
                <a:ahLst/>
                <a:cxnLst>
                  <a:cxn ang="0">
                    <a:pos x="T0" y="T1"/>
                  </a:cxn>
                  <a:cxn ang="0">
                    <a:pos x="T2" y="T3"/>
                  </a:cxn>
                  <a:cxn ang="0">
                    <a:pos x="T4" y="T5"/>
                  </a:cxn>
                  <a:cxn ang="0">
                    <a:pos x="T6" y="T7"/>
                  </a:cxn>
                  <a:cxn ang="0">
                    <a:pos x="T8" y="T9"/>
                  </a:cxn>
                </a:cxnLst>
                <a:rect l="0" t="0" r="r" b="b"/>
                <a:pathLst>
                  <a:path w="24" h="19">
                    <a:moveTo>
                      <a:pt x="0" y="3"/>
                    </a:moveTo>
                    <a:lnTo>
                      <a:pt x="9" y="19"/>
                    </a:lnTo>
                    <a:lnTo>
                      <a:pt x="24" y="15"/>
                    </a:lnTo>
                    <a:lnTo>
                      <a:pt x="16"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5" name="Freeform 92">
                <a:extLst>
                  <a:ext uri="{FF2B5EF4-FFF2-40B4-BE49-F238E27FC236}">
                    <a16:creationId xmlns:a16="http://schemas.microsoft.com/office/drawing/2014/main" id="{F2EBE42A-313A-4D4F-9BC5-0EEA314DEC9D}"/>
                  </a:ext>
                </a:extLst>
              </p:cNvPr>
              <p:cNvSpPr>
                <a:spLocks/>
              </p:cNvSpPr>
              <p:nvPr/>
            </p:nvSpPr>
            <p:spPr bwMode="auto">
              <a:xfrm>
                <a:off x="1345" y="2532"/>
                <a:ext cx="38" cy="25"/>
              </a:xfrm>
              <a:custGeom>
                <a:avLst/>
                <a:gdLst>
                  <a:gd name="T0" fmla="*/ 0 w 38"/>
                  <a:gd name="T1" fmla="*/ 5 h 25"/>
                  <a:gd name="T2" fmla="*/ 12 w 38"/>
                  <a:gd name="T3" fmla="*/ 25 h 25"/>
                  <a:gd name="T4" fmla="*/ 38 w 38"/>
                  <a:gd name="T5" fmla="*/ 18 h 25"/>
                  <a:gd name="T6" fmla="*/ 26 w 38"/>
                  <a:gd name="T7" fmla="*/ 0 h 25"/>
                  <a:gd name="T8" fmla="*/ 0 w 38"/>
                  <a:gd name="T9" fmla="*/ 5 h 25"/>
                </a:gdLst>
                <a:ahLst/>
                <a:cxnLst>
                  <a:cxn ang="0">
                    <a:pos x="T0" y="T1"/>
                  </a:cxn>
                  <a:cxn ang="0">
                    <a:pos x="T2" y="T3"/>
                  </a:cxn>
                  <a:cxn ang="0">
                    <a:pos x="T4" y="T5"/>
                  </a:cxn>
                  <a:cxn ang="0">
                    <a:pos x="T6" y="T7"/>
                  </a:cxn>
                  <a:cxn ang="0">
                    <a:pos x="T8" y="T9"/>
                  </a:cxn>
                </a:cxnLst>
                <a:rect l="0" t="0" r="r" b="b"/>
                <a:pathLst>
                  <a:path w="38" h="25">
                    <a:moveTo>
                      <a:pt x="0" y="5"/>
                    </a:moveTo>
                    <a:lnTo>
                      <a:pt x="12" y="25"/>
                    </a:lnTo>
                    <a:lnTo>
                      <a:pt x="38" y="18"/>
                    </a:lnTo>
                    <a:lnTo>
                      <a:pt x="26"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6" name="Freeform 93">
                <a:extLst>
                  <a:ext uri="{FF2B5EF4-FFF2-40B4-BE49-F238E27FC236}">
                    <a16:creationId xmlns:a16="http://schemas.microsoft.com/office/drawing/2014/main" id="{30B845C1-DA5D-4EB2-9894-7917AF7D93E1}"/>
                  </a:ext>
                </a:extLst>
              </p:cNvPr>
              <p:cNvSpPr>
                <a:spLocks/>
              </p:cNvSpPr>
              <p:nvPr/>
            </p:nvSpPr>
            <p:spPr bwMode="auto">
              <a:xfrm>
                <a:off x="1371" y="2525"/>
                <a:ext cx="34" cy="25"/>
              </a:xfrm>
              <a:custGeom>
                <a:avLst/>
                <a:gdLst>
                  <a:gd name="T0" fmla="*/ 0 w 34"/>
                  <a:gd name="T1" fmla="*/ 7 h 25"/>
                  <a:gd name="T2" fmla="*/ 12 w 34"/>
                  <a:gd name="T3" fmla="*/ 25 h 25"/>
                  <a:gd name="T4" fmla="*/ 34 w 34"/>
                  <a:gd name="T5" fmla="*/ 19 h 25"/>
                  <a:gd name="T6" fmla="*/ 22 w 34"/>
                  <a:gd name="T7" fmla="*/ 0 h 25"/>
                  <a:gd name="T8" fmla="*/ 0 w 34"/>
                  <a:gd name="T9" fmla="*/ 7 h 25"/>
                </a:gdLst>
                <a:ahLst/>
                <a:cxnLst>
                  <a:cxn ang="0">
                    <a:pos x="T0" y="T1"/>
                  </a:cxn>
                  <a:cxn ang="0">
                    <a:pos x="T2" y="T3"/>
                  </a:cxn>
                  <a:cxn ang="0">
                    <a:pos x="T4" y="T5"/>
                  </a:cxn>
                  <a:cxn ang="0">
                    <a:pos x="T6" y="T7"/>
                  </a:cxn>
                  <a:cxn ang="0">
                    <a:pos x="T8" y="T9"/>
                  </a:cxn>
                </a:cxnLst>
                <a:rect l="0" t="0" r="r" b="b"/>
                <a:pathLst>
                  <a:path w="34" h="25">
                    <a:moveTo>
                      <a:pt x="0" y="7"/>
                    </a:moveTo>
                    <a:lnTo>
                      <a:pt x="12" y="25"/>
                    </a:lnTo>
                    <a:lnTo>
                      <a:pt x="34" y="19"/>
                    </a:lnTo>
                    <a:lnTo>
                      <a:pt x="22" y="0"/>
                    </a:lnTo>
                    <a:lnTo>
                      <a:pt x="0" y="7"/>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7" name="Freeform 94">
                <a:extLst>
                  <a:ext uri="{FF2B5EF4-FFF2-40B4-BE49-F238E27FC236}">
                    <a16:creationId xmlns:a16="http://schemas.microsoft.com/office/drawing/2014/main" id="{E30C3622-C2DC-4392-A47B-6AC0383F02B0}"/>
                  </a:ext>
                </a:extLst>
              </p:cNvPr>
              <p:cNvSpPr>
                <a:spLocks/>
              </p:cNvSpPr>
              <p:nvPr/>
            </p:nvSpPr>
            <p:spPr bwMode="auto">
              <a:xfrm>
                <a:off x="1393" y="2521"/>
                <a:ext cx="31" cy="23"/>
              </a:xfrm>
              <a:custGeom>
                <a:avLst/>
                <a:gdLst>
                  <a:gd name="T0" fmla="*/ 0 w 31"/>
                  <a:gd name="T1" fmla="*/ 4 h 23"/>
                  <a:gd name="T2" fmla="*/ 12 w 31"/>
                  <a:gd name="T3" fmla="*/ 23 h 23"/>
                  <a:gd name="T4" fmla="*/ 31 w 31"/>
                  <a:gd name="T5" fmla="*/ 17 h 23"/>
                  <a:gd name="T6" fmla="*/ 21 w 31"/>
                  <a:gd name="T7" fmla="*/ 0 h 23"/>
                  <a:gd name="T8" fmla="*/ 0 w 31"/>
                  <a:gd name="T9" fmla="*/ 4 h 23"/>
                </a:gdLst>
                <a:ahLst/>
                <a:cxnLst>
                  <a:cxn ang="0">
                    <a:pos x="T0" y="T1"/>
                  </a:cxn>
                  <a:cxn ang="0">
                    <a:pos x="T2" y="T3"/>
                  </a:cxn>
                  <a:cxn ang="0">
                    <a:pos x="T4" y="T5"/>
                  </a:cxn>
                  <a:cxn ang="0">
                    <a:pos x="T6" y="T7"/>
                  </a:cxn>
                  <a:cxn ang="0">
                    <a:pos x="T8" y="T9"/>
                  </a:cxn>
                </a:cxnLst>
                <a:rect l="0" t="0" r="r" b="b"/>
                <a:pathLst>
                  <a:path w="31" h="23">
                    <a:moveTo>
                      <a:pt x="0" y="4"/>
                    </a:moveTo>
                    <a:lnTo>
                      <a:pt x="12" y="23"/>
                    </a:lnTo>
                    <a:lnTo>
                      <a:pt x="31" y="17"/>
                    </a:lnTo>
                    <a:lnTo>
                      <a:pt x="21"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8" name="Freeform 95">
                <a:extLst>
                  <a:ext uri="{FF2B5EF4-FFF2-40B4-BE49-F238E27FC236}">
                    <a16:creationId xmlns:a16="http://schemas.microsoft.com/office/drawing/2014/main" id="{AB3F3094-F550-41E7-AD5A-33F0F518842A}"/>
                  </a:ext>
                </a:extLst>
              </p:cNvPr>
              <p:cNvSpPr>
                <a:spLocks/>
              </p:cNvSpPr>
              <p:nvPr/>
            </p:nvSpPr>
            <p:spPr bwMode="auto">
              <a:xfrm>
                <a:off x="1414" y="2518"/>
                <a:ext cx="29" cy="20"/>
              </a:xfrm>
              <a:custGeom>
                <a:avLst/>
                <a:gdLst>
                  <a:gd name="T0" fmla="*/ 0 w 29"/>
                  <a:gd name="T1" fmla="*/ 3 h 20"/>
                  <a:gd name="T2" fmla="*/ 10 w 29"/>
                  <a:gd name="T3" fmla="*/ 20 h 20"/>
                  <a:gd name="T4" fmla="*/ 29 w 29"/>
                  <a:gd name="T5" fmla="*/ 15 h 20"/>
                  <a:gd name="T6" fmla="*/ 20 w 29"/>
                  <a:gd name="T7" fmla="*/ 0 h 20"/>
                  <a:gd name="T8" fmla="*/ 0 w 29"/>
                  <a:gd name="T9" fmla="*/ 3 h 20"/>
                </a:gdLst>
                <a:ahLst/>
                <a:cxnLst>
                  <a:cxn ang="0">
                    <a:pos x="T0" y="T1"/>
                  </a:cxn>
                  <a:cxn ang="0">
                    <a:pos x="T2" y="T3"/>
                  </a:cxn>
                  <a:cxn ang="0">
                    <a:pos x="T4" y="T5"/>
                  </a:cxn>
                  <a:cxn ang="0">
                    <a:pos x="T6" y="T7"/>
                  </a:cxn>
                  <a:cxn ang="0">
                    <a:pos x="T8" y="T9"/>
                  </a:cxn>
                </a:cxnLst>
                <a:rect l="0" t="0" r="r" b="b"/>
                <a:pathLst>
                  <a:path w="29" h="20">
                    <a:moveTo>
                      <a:pt x="0" y="3"/>
                    </a:moveTo>
                    <a:lnTo>
                      <a:pt x="10" y="20"/>
                    </a:lnTo>
                    <a:lnTo>
                      <a:pt x="29" y="15"/>
                    </a:lnTo>
                    <a:lnTo>
                      <a:pt x="20" y="0"/>
                    </a:lnTo>
                    <a:lnTo>
                      <a:pt x="0" y="3"/>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9" name="Freeform 96">
                <a:extLst>
                  <a:ext uri="{FF2B5EF4-FFF2-40B4-BE49-F238E27FC236}">
                    <a16:creationId xmlns:a16="http://schemas.microsoft.com/office/drawing/2014/main" id="{EDF11A3C-39DD-4316-8B24-5D1DEF05DB89}"/>
                  </a:ext>
                </a:extLst>
              </p:cNvPr>
              <p:cNvSpPr>
                <a:spLocks/>
              </p:cNvSpPr>
              <p:nvPr/>
            </p:nvSpPr>
            <p:spPr bwMode="auto">
              <a:xfrm>
                <a:off x="1434" y="2514"/>
                <a:ext cx="26" cy="19"/>
              </a:xfrm>
              <a:custGeom>
                <a:avLst/>
                <a:gdLst>
                  <a:gd name="T0" fmla="*/ 0 w 26"/>
                  <a:gd name="T1" fmla="*/ 4 h 19"/>
                  <a:gd name="T2" fmla="*/ 9 w 26"/>
                  <a:gd name="T3" fmla="*/ 19 h 19"/>
                  <a:gd name="T4" fmla="*/ 26 w 26"/>
                  <a:gd name="T5" fmla="*/ 14 h 19"/>
                  <a:gd name="T6" fmla="*/ 16 w 26"/>
                  <a:gd name="T7" fmla="*/ 0 h 19"/>
                  <a:gd name="T8" fmla="*/ 0 w 26"/>
                  <a:gd name="T9" fmla="*/ 4 h 19"/>
                </a:gdLst>
                <a:ahLst/>
                <a:cxnLst>
                  <a:cxn ang="0">
                    <a:pos x="T0" y="T1"/>
                  </a:cxn>
                  <a:cxn ang="0">
                    <a:pos x="T2" y="T3"/>
                  </a:cxn>
                  <a:cxn ang="0">
                    <a:pos x="T4" y="T5"/>
                  </a:cxn>
                  <a:cxn ang="0">
                    <a:pos x="T6" y="T7"/>
                  </a:cxn>
                  <a:cxn ang="0">
                    <a:pos x="T8" y="T9"/>
                  </a:cxn>
                </a:cxnLst>
                <a:rect l="0" t="0" r="r" b="b"/>
                <a:pathLst>
                  <a:path w="26" h="19">
                    <a:moveTo>
                      <a:pt x="0" y="4"/>
                    </a:moveTo>
                    <a:lnTo>
                      <a:pt x="9" y="19"/>
                    </a:lnTo>
                    <a:lnTo>
                      <a:pt x="26" y="14"/>
                    </a:lnTo>
                    <a:lnTo>
                      <a:pt x="16"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0" name="Freeform 97">
                <a:extLst>
                  <a:ext uri="{FF2B5EF4-FFF2-40B4-BE49-F238E27FC236}">
                    <a16:creationId xmlns:a16="http://schemas.microsoft.com/office/drawing/2014/main" id="{68334535-0FEF-403C-9BDA-751C37FB4ADF}"/>
                  </a:ext>
                </a:extLst>
              </p:cNvPr>
              <p:cNvSpPr>
                <a:spLocks/>
              </p:cNvSpPr>
              <p:nvPr/>
            </p:nvSpPr>
            <p:spPr bwMode="auto">
              <a:xfrm>
                <a:off x="1450" y="2510"/>
                <a:ext cx="25" cy="18"/>
              </a:xfrm>
              <a:custGeom>
                <a:avLst/>
                <a:gdLst>
                  <a:gd name="T0" fmla="*/ 0 w 25"/>
                  <a:gd name="T1" fmla="*/ 4 h 18"/>
                  <a:gd name="T2" fmla="*/ 10 w 25"/>
                  <a:gd name="T3" fmla="*/ 18 h 18"/>
                  <a:gd name="T4" fmla="*/ 25 w 25"/>
                  <a:gd name="T5" fmla="*/ 14 h 18"/>
                  <a:gd name="T6" fmla="*/ 16 w 25"/>
                  <a:gd name="T7" fmla="*/ 0 h 18"/>
                  <a:gd name="T8" fmla="*/ 0 w 25"/>
                  <a:gd name="T9" fmla="*/ 4 h 18"/>
                </a:gdLst>
                <a:ahLst/>
                <a:cxnLst>
                  <a:cxn ang="0">
                    <a:pos x="T0" y="T1"/>
                  </a:cxn>
                  <a:cxn ang="0">
                    <a:pos x="T2" y="T3"/>
                  </a:cxn>
                  <a:cxn ang="0">
                    <a:pos x="T4" y="T5"/>
                  </a:cxn>
                  <a:cxn ang="0">
                    <a:pos x="T6" y="T7"/>
                  </a:cxn>
                  <a:cxn ang="0">
                    <a:pos x="T8" y="T9"/>
                  </a:cxn>
                </a:cxnLst>
                <a:rect l="0" t="0" r="r" b="b"/>
                <a:pathLst>
                  <a:path w="25" h="18">
                    <a:moveTo>
                      <a:pt x="0" y="4"/>
                    </a:moveTo>
                    <a:lnTo>
                      <a:pt x="10" y="18"/>
                    </a:lnTo>
                    <a:lnTo>
                      <a:pt x="25" y="14"/>
                    </a:lnTo>
                    <a:lnTo>
                      <a:pt x="16"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1" name="Freeform 98">
                <a:extLst>
                  <a:ext uri="{FF2B5EF4-FFF2-40B4-BE49-F238E27FC236}">
                    <a16:creationId xmlns:a16="http://schemas.microsoft.com/office/drawing/2014/main" id="{18A49810-8AC1-44CE-8EC9-8660337F7AF6}"/>
                  </a:ext>
                </a:extLst>
              </p:cNvPr>
              <p:cNvSpPr>
                <a:spLocks/>
              </p:cNvSpPr>
              <p:nvPr/>
            </p:nvSpPr>
            <p:spPr bwMode="auto">
              <a:xfrm>
                <a:off x="1466" y="2506"/>
                <a:ext cx="22" cy="18"/>
              </a:xfrm>
              <a:custGeom>
                <a:avLst/>
                <a:gdLst>
                  <a:gd name="T0" fmla="*/ 0 w 22"/>
                  <a:gd name="T1" fmla="*/ 4 h 18"/>
                  <a:gd name="T2" fmla="*/ 9 w 22"/>
                  <a:gd name="T3" fmla="*/ 18 h 18"/>
                  <a:gd name="T4" fmla="*/ 22 w 22"/>
                  <a:gd name="T5" fmla="*/ 14 h 18"/>
                  <a:gd name="T6" fmla="*/ 15 w 22"/>
                  <a:gd name="T7" fmla="*/ 0 h 18"/>
                  <a:gd name="T8" fmla="*/ 0 w 22"/>
                  <a:gd name="T9" fmla="*/ 4 h 18"/>
                </a:gdLst>
                <a:ahLst/>
                <a:cxnLst>
                  <a:cxn ang="0">
                    <a:pos x="T0" y="T1"/>
                  </a:cxn>
                  <a:cxn ang="0">
                    <a:pos x="T2" y="T3"/>
                  </a:cxn>
                  <a:cxn ang="0">
                    <a:pos x="T4" y="T5"/>
                  </a:cxn>
                  <a:cxn ang="0">
                    <a:pos x="T6" y="T7"/>
                  </a:cxn>
                  <a:cxn ang="0">
                    <a:pos x="T8" y="T9"/>
                  </a:cxn>
                </a:cxnLst>
                <a:rect l="0" t="0" r="r" b="b"/>
                <a:pathLst>
                  <a:path w="22" h="18">
                    <a:moveTo>
                      <a:pt x="0" y="4"/>
                    </a:moveTo>
                    <a:lnTo>
                      <a:pt x="9" y="18"/>
                    </a:lnTo>
                    <a:lnTo>
                      <a:pt x="22" y="14"/>
                    </a:lnTo>
                    <a:lnTo>
                      <a:pt x="15"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2" name="Freeform 99">
                <a:extLst>
                  <a:ext uri="{FF2B5EF4-FFF2-40B4-BE49-F238E27FC236}">
                    <a16:creationId xmlns:a16="http://schemas.microsoft.com/office/drawing/2014/main" id="{CA475A0B-00BF-472E-905C-CAE360FB9612}"/>
                  </a:ext>
                </a:extLst>
              </p:cNvPr>
              <p:cNvSpPr>
                <a:spLocks/>
              </p:cNvSpPr>
              <p:nvPr/>
            </p:nvSpPr>
            <p:spPr bwMode="auto">
              <a:xfrm>
                <a:off x="1357" y="2550"/>
                <a:ext cx="36" cy="28"/>
              </a:xfrm>
              <a:custGeom>
                <a:avLst/>
                <a:gdLst>
                  <a:gd name="T0" fmla="*/ 0 w 36"/>
                  <a:gd name="T1" fmla="*/ 7 h 28"/>
                  <a:gd name="T2" fmla="*/ 13 w 36"/>
                  <a:gd name="T3" fmla="*/ 28 h 28"/>
                  <a:gd name="T4" fmla="*/ 36 w 36"/>
                  <a:gd name="T5" fmla="*/ 18 h 28"/>
                  <a:gd name="T6" fmla="*/ 26 w 36"/>
                  <a:gd name="T7" fmla="*/ 0 h 28"/>
                  <a:gd name="T8" fmla="*/ 0 w 36"/>
                  <a:gd name="T9" fmla="*/ 7 h 28"/>
                </a:gdLst>
                <a:ahLst/>
                <a:cxnLst>
                  <a:cxn ang="0">
                    <a:pos x="T0" y="T1"/>
                  </a:cxn>
                  <a:cxn ang="0">
                    <a:pos x="T2" y="T3"/>
                  </a:cxn>
                  <a:cxn ang="0">
                    <a:pos x="T4" y="T5"/>
                  </a:cxn>
                  <a:cxn ang="0">
                    <a:pos x="T6" y="T7"/>
                  </a:cxn>
                  <a:cxn ang="0">
                    <a:pos x="T8" y="T9"/>
                  </a:cxn>
                </a:cxnLst>
                <a:rect l="0" t="0" r="r" b="b"/>
                <a:pathLst>
                  <a:path w="36" h="28">
                    <a:moveTo>
                      <a:pt x="0" y="7"/>
                    </a:moveTo>
                    <a:lnTo>
                      <a:pt x="13" y="28"/>
                    </a:lnTo>
                    <a:lnTo>
                      <a:pt x="36" y="18"/>
                    </a:lnTo>
                    <a:lnTo>
                      <a:pt x="26" y="0"/>
                    </a:lnTo>
                    <a:lnTo>
                      <a:pt x="0" y="7"/>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3" name="Freeform 100">
                <a:extLst>
                  <a:ext uri="{FF2B5EF4-FFF2-40B4-BE49-F238E27FC236}">
                    <a16:creationId xmlns:a16="http://schemas.microsoft.com/office/drawing/2014/main" id="{E55E57CE-A042-4B7C-A720-B141265C519E}"/>
                  </a:ext>
                </a:extLst>
              </p:cNvPr>
              <p:cNvSpPr>
                <a:spLocks/>
              </p:cNvSpPr>
              <p:nvPr/>
            </p:nvSpPr>
            <p:spPr bwMode="auto">
              <a:xfrm>
                <a:off x="1383" y="2544"/>
                <a:ext cx="32" cy="24"/>
              </a:xfrm>
              <a:custGeom>
                <a:avLst/>
                <a:gdLst>
                  <a:gd name="T0" fmla="*/ 0 w 32"/>
                  <a:gd name="T1" fmla="*/ 6 h 24"/>
                  <a:gd name="T2" fmla="*/ 10 w 32"/>
                  <a:gd name="T3" fmla="*/ 24 h 24"/>
                  <a:gd name="T4" fmla="*/ 32 w 32"/>
                  <a:gd name="T5" fmla="*/ 18 h 24"/>
                  <a:gd name="T6" fmla="*/ 22 w 32"/>
                  <a:gd name="T7" fmla="*/ 0 h 24"/>
                  <a:gd name="T8" fmla="*/ 0 w 32"/>
                  <a:gd name="T9" fmla="*/ 6 h 24"/>
                </a:gdLst>
                <a:ahLst/>
                <a:cxnLst>
                  <a:cxn ang="0">
                    <a:pos x="T0" y="T1"/>
                  </a:cxn>
                  <a:cxn ang="0">
                    <a:pos x="T2" y="T3"/>
                  </a:cxn>
                  <a:cxn ang="0">
                    <a:pos x="T4" y="T5"/>
                  </a:cxn>
                  <a:cxn ang="0">
                    <a:pos x="T6" y="T7"/>
                  </a:cxn>
                  <a:cxn ang="0">
                    <a:pos x="T8" y="T9"/>
                  </a:cxn>
                </a:cxnLst>
                <a:rect l="0" t="0" r="r" b="b"/>
                <a:pathLst>
                  <a:path w="32" h="24">
                    <a:moveTo>
                      <a:pt x="0" y="6"/>
                    </a:moveTo>
                    <a:lnTo>
                      <a:pt x="10" y="24"/>
                    </a:lnTo>
                    <a:lnTo>
                      <a:pt x="32" y="18"/>
                    </a:lnTo>
                    <a:lnTo>
                      <a:pt x="22" y="0"/>
                    </a:lnTo>
                    <a:lnTo>
                      <a:pt x="0" y="6"/>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4" name="Freeform 101">
                <a:extLst>
                  <a:ext uri="{FF2B5EF4-FFF2-40B4-BE49-F238E27FC236}">
                    <a16:creationId xmlns:a16="http://schemas.microsoft.com/office/drawing/2014/main" id="{91D44683-DE35-4C0C-B607-87C328BD6015}"/>
                  </a:ext>
                </a:extLst>
              </p:cNvPr>
              <p:cNvSpPr>
                <a:spLocks/>
              </p:cNvSpPr>
              <p:nvPr/>
            </p:nvSpPr>
            <p:spPr bwMode="auto">
              <a:xfrm>
                <a:off x="1405" y="2538"/>
                <a:ext cx="30" cy="24"/>
              </a:xfrm>
              <a:custGeom>
                <a:avLst/>
                <a:gdLst>
                  <a:gd name="T0" fmla="*/ 0 w 30"/>
                  <a:gd name="T1" fmla="*/ 6 h 24"/>
                  <a:gd name="T2" fmla="*/ 10 w 30"/>
                  <a:gd name="T3" fmla="*/ 24 h 24"/>
                  <a:gd name="T4" fmla="*/ 30 w 30"/>
                  <a:gd name="T5" fmla="*/ 17 h 24"/>
                  <a:gd name="T6" fmla="*/ 19 w 30"/>
                  <a:gd name="T7" fmla="*/ 0 h 24"/>
                  <a:gd name="T8" fmla="*/ 0 w 30"/>
                  <a:gd name="T9" fmla="*/ 6 h 24"/>
                </a:gdLst>
                <a:ahLst/>
                <a:cxnLst>
                  <a:cxn ang="0">
                    <a:pos x="T0" y="T1"/>
                  </a:cxn>
                  <a:cxn ang="0">
                    <a:pos x="T2" y="T3"/>
                  </a:cxn>
                  <a:cxn ang="0">
                    <a:pos x="T4" y="T5"/>
                  </a:cxn>
                  <a:cxn ang="0">
                    <a:pos x="T6" y="T7"/>
                  </a:cxn>
                  <a:cxn ang="0">
                    <a:pos x="T8" y="T9"/>
                  </a:cxn>
                </a:cxnLst>
                <a:rect l="0" t="0" r="r" b="b"/>
                <a:pathLst>
                  <a:path w="30" h="24">
                    <a:moveTo>
                      <a:pt x="0" y="6"/>
                    </a:moveTo>
                    <a:lnTo>
                      <a:pt x="10" y="24"/>
                    </a:lnTo>
                    <a:lnTo>
                      <a:pt x="30" y="17"/>
                    </a:lnTo>
                    <a:lnTo>
                      <a:pt x="19" y="0"/>
                    </a:lnTo>
                    <a:lnTo>
                      <a:pt x="0" y="6"/>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5" name="Freeform 102">
                <a:extLst>
                  <a:ext uri="{FF2B5EF4-FFF2-40B4-BE49-F238E27FC236}">
                    <a16:creationId xmlns:a16="http://schemas.microsoft.com/office/drawing/2014/main" id="{9BF13C32-03E9-4D5A-B98D-B56B2554AA10}"/>
                  </a:ext>
                </a:extLst>
              </p:cNvPr>
              <p:cNvSpPr>
                <a:spLocks/>
              </p:cNvSpPr>
              <p:nvPr/>
            </p:nvSpPr>
            <p:spPr bwMode="auto">
              <a:xfrm>
                <a:off x="1424" y="2533"/>
                <a:ext cx="29" cy="22"/>
              </a:xfrm>
              <a:custGeom>
                <a:avLst/>
                <a:gdLst>
                  <a:gd name="T0" fmla="*/ 0 w 29"/>
                  <a:gd name="T1" fmla="*/ 5 h 22"/>
                  <a:gd name="T2" fmla="*/ 11 w 29"/>
                  <a:gd name="T3" fmla="*/ 22 h 22"/>
                  <a:gd name="T4" fmla="*/ 29 w 29"/>
                  <a:gd name="T5" fmla="*/ 16 h 22"/>
                  <a:gd name="T6" fmla="*/ 19 w 29"/>
                  <a:gd name="T7" fmla="*/ 0 h 22"/>
                  <a:gd name="T8" fmla="*/ 0 w 29"/>
                  <a:gd name="T9" fmla="*/ 5 h 22"/>
                </a:gdLst>
                <a:ahLst/>
                <a:cxnLst>
                  <a:cxn ang="0">
                    <a:pos x="T0" y="T1"/>
                  </a:cxn>
                  <a:cxn ang="0">
                    <a:pos x="T2" y="T3"/>
                  </a:cxn>
                  <a:cxn ang="0">
                    <a:pos x="T4" y="T5"/>
                  </a:cxn>
                  <a:cxn ang="0">
                    <a:pos x="T6" y="T7"/>
                  </a:cxn>
                  <a:cxn ang="0">
                    <a:pos x="T8" y="T9"/>
                  </a:cxn>
                </a:cxnLst>
                <a:rect l="0" t="0" r="r" b="b"/>
                <a:pathLst>
                  <a:path w="29" h="22">
                    <a:moveTo>
                      <a:pt x="0" y="5"/>
                    </a:moveTo>
                    <a:lnTo>
                      <a:pt x="11" y="22"/>
                    </a:lnTo>
                    <a:lnTo>
                      <a:pt x="29" y="16"/>
                    </a:lnTo>
                    <a:lnTo>
                      <a:pt x="19"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6" name="Freeform 103">
                <a:extLst>
                  <a:ext uri="{FF2B5EF4-FFF2-40B4-BE49-F238E27FC236}">
                    <a16:creationId xmlns:a16="http://schemas.microsoft.com/office/drawing/2014/main" id="{0ABF2A4D-CB36-4A78-BD80-FE911E196CDE}"/>
                  </a:ext>
                </a:extLst>
              </p:cNvPr>
              <p:cNvSpPr>
                <a:spLocks/>
              </p:cNvSpPr>
              <p:nvPr/>
            </p:nvSpPr>
            <p:spPr bwMode="auto">
              <a:xfrm>
                <a:off x="1443" y="2528"/>
                <a:ext cx="26" cy="21"/>
              </a:xfrm>
              <a:custGeom>
                <a:avLst/>
                <a:gdLst>
                  <a:gd name="T0" fmla="*/ 0 w 26"/>
                  <a:gd name="T1" fmla="*/ 5 h 21"/>
                  <a:gd name="T2" fmla="*/ 10 w 26"/>
                  <a:gd name="T3" fmla="*/ 21 h 21"/>
                  <a:gd name="T4" fmla="*/ 26 w 26"/>
                  <a:gd name="T5" fmla="*/ 16 h 21"/>
                  <a:gd name="T6" fmla="*/ 17 w 26"/>
                  <a:gd name="T7" fmla="*/ 0 h 21"/>
                  <a:gd name="T8" fmla="*/ 0 w 26"/>
                  <a:gd name="T9" fmla="*/ 5 h 21"/>
                </a:gdLst>
                <a:ahLst/>
                <a:cxnLst>
                  <a:cxn ang="0">
                    <a:pos x="T0" y="T1"/>
                  </a:cxn>
                  <a:cxn ang="0">
                    <a:pos x="T2" y="T3"/>
                  </a:cxn>
                  <a:cxn ang="0">
                    <a:pos x="T4" y="T5"/>
                  </a:cxn>
                  <a:cxn ang="0">
                    <a:pos x="T6" y="T7"/>
                  </a:cxn>
                  <a:cxn ang="0">
                    <a:pos x="T8" y="T9"/>
                  </a:cxn>
                </a:cxnLst>
                <a:rect l="0" t="0" r="r" b="b"/>
                <a:pathLst>
                  <a:path w="26" h="21">
                    <a:moveTo>
                      <a:pt x="0" y="5"/>
                    </a:moveTo>
                    <a:lnTo>
                      <a:pt x="10" y="21"/>
                    </a:lnTo>
                    <a:lnTo>
                      <a:pt x="26" y="16"/>
                    </a:lnTo>
                    <a:lnTo>
                      <a:pt x="17" y="0"/>
                    </a:lnTo>
                    <a:lnTo>
                      <a:pt x="0" y="5"/>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7" name="Freeform 104">
                <a:extLst>
                  <a:ext uri="{FF2B5EF4-FFF2-40B4-BE49-F238E27FC236}">
                    <a16:creationId xmlns:a16="http://schemas.microsoft.com/office/drawing/2014/main" id="{5B856A63-C1FC-469F-9D3A-1CC279C8E5E8}"/>
                  </a:ext>
                </a:extLst>
              </p:cNvPr>
              <p:cNvSpPr>
                <a:spLocks/>
              </p:cNvSpPr>
              <p:nvPr/>
            </p:nvSpPr>
            <p:spPr bwMode="auto">
              <a:xfrm>
                <a:off x="1460" y="2524"/>
                <a:ext cx="23" cy="20"/>
              </a:xfrm>
              <a:custGeom>
                <a:avLst/>
                <a:gdLst>
                  <a:gd name="T0" fmla="*/ 0 w 23"/>
                  <a:gd name="T1" fmla="*/ 4 h 20"/>
                  <a:gd name="T2" fmla="*/ 9 w 23"/>
                  <a:gd name="T3" fmla="*/ 20 h 20"/>
                  <a:gd name="T4" fmla="*/ 23 w 23"/>
                  <a:gd name="T5" fmla="*/ 16 h 20"/>
                  <a:gd name="T6" fmla="*/ 15 w 23"/>
                  <a:gd name="T7" fmla="*/ 0 h 20"/>
                  <a:gd name="T8" fmla="*/ 0 w 23"/>
                  <a:gd name="T9" fmla="*/ 4 h 20"/>
                </a:gdLst>
                <a:ahLst/>
                <a:cxnLst>
                  <a:cxn ang="0">
                    <a:pos x="T0" y="T1"/>
                  </a:cxn>
                  <a:cxn ang="0">
                    <a:pos x="T2" y="T3"/>
                  </a:cxn>
                  <a:cxn ang="0">
                    <a:pos x="T4" y="T5"/>
                  </a:cxn>
                  <a:cxn ang="0">
                    <a:pos x="T6" y="T7"/>
                  </a:cxn>
                  <a:cxn ang="0">
                    <a:pos x="T8" y="T9"/>
                  </a:cxn>
                </a:cxnLst>
                <a:rect l="0" t="0" r="r" b="b"/>
                <a:pathLst>
                  <a:path w="23" h="20">
                    <a:moveTo>
                      <a:pt x="0" y="4"/>
                    </a:moveTo>
                    <a:lnTo>
                      <a:pt x="9" y="20"/>
                    </a:lnTo>
                    <a:lnTo>
                      <a:pt x="23" y="16"/>
                    </a:lnTo>
                    <a:lnTo>
                      <a:pt x="15"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8" name="Freeform 105">
                <a:extLst>
                  <a:ext uri="{FF2B5EF4-FFF2-40B4-BE49-F238E27FC236}">
                    <a16:creationId xmlns:a16="http://schemas.microsoft.com/office/drawing/2014/main" id="{FC8B4531-1251-4608-AD14-46AA5DB177F9}"/>
                  </a:ext>
                </a:extLst>
              </p:cNvPr>
              <p:cNvSpPr>
                <a:spLocks/>
              </p:cNvSpPr>
              <p:nvPr/>
            </p:nvSpPr>
            <p:spPr bwMode="auto">
              <a:xfrm>
                <a:off x="1475" y="2520"/>
                <a:ext cx="22" cy="20"/>
              </a:xfrm>
              <a:custGeom>
                <a:avLst/>
                <a:gdLst>
                  <a:gd name="T0" fmla="*/ 0 w 22"/>
                  <a:gd name="T1" fmla="*/ 4 h 20"/>
                  <a:gd name="T2" fmla="*/ 8 w 22"/>
                  <a:gd name="T3" fmla="*/ 20 h 20"/>
                  <a:gd name="T4" fmla="*/ 22 w 22"/>
                  <a:gd name="T5" fmla="*/ 14 h 20"/>
                  <a:gd name="T6" fmla="*/ 13 w 22"/>
                  <a:gd name="T7" fmla="*/ 0 h 20"/>
                  <a:gd name="T8" fmla="*/ 0 w 22"/>
                  <a:gd name="T9" fmla="*/ 4 h 20"/>
                </a:gdLst>
                <a:ahLst/>
                <a:cxnLst>
                  <a:cxn ang="0">
                    <a:pos x="T0" y="T1"/>
                  </a:cxn>
                  <a:cxn ang="0">
                    <a:pos x="T2" y="T3"/>
                  </a:cxn>
                  <a:cxn ang="0">
                    <a:pos x="T4" y="T5"/>
                  </a:cxn>
                  <a:cxn ang="0">
                    <a:pos x="T6" y="T7"/>
                  </a:cxn>
                  <a:cxn ang="0">
                    <a:pos x="T8" y="T9"/>
                  </a:cxn>
                </a:cxnLst>
                <a:rect l="0" t="0" r="r" b="b"/>
                <a:pathLst>
                  <a:path w="22" h="20">
                    <a:moveTo>
                      <a:pt x="0" y="4"/>
                    </a:moveTo>
                    <a:lnTo>
                      <a:pt x="8" y="20"/>
                    </a:lnTo>
                    <a:lnTo>
                      <a:pt x="22" y="14"/>
                    </a:lnTo>
                    <a:lnTo>
                      <a:pt x="13" y="0"/>
                    </a:lnTo>
                    <a:lnTo>
                      <a:pt x="0" y="4"/>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9" name="Freeform 106">
                <a:extLst>
                  <a:ext uri="{FF2B5EF4-FFF2-40B4-BE49-F238E27FC236}">
                    <a16:creationId xmlns:a16="http://schemas.microsoft.com/office/drawing/2014/main" id="{045BCFCB-EA6B-437D-801D-76F3AE2B7315}"/>
                  </a:ext>
                </a:extLst>
              </p:cNvPr>
              <p:cNvSpPr>
                <a:spLocks/>
              </p:cNvSpPr>
              <p:nvPr/>
            </p:nvSpPr>
            <p:spPr bwMode="auto">
              <a:xfrm>
                <a:off x="1274" y="2595"/>
                <a:ext cx="300" cy="695"/>
              </a:xfrm>
              <a:custGeom>
                <a:avLst/>
                <a:gdLst>
                  <a:gd name="T0" fmla="*/ 216 w 230"/>
                  <a:gd name="T1" fmla="*/ 0 h 533"/>
                  <a:gd name="T2" fmla="*/ 13 w 230"/>
                  <a:gd name="T3" fmla="*/ 0 h 533"/>
                  <a:gd name="T4" fmla="*/ 0 w 230"/>
                  <a:gd name="T5" fmla="*/ 23 h 533"/>
                  <a:gd name="T6" fmla="*/ 0 w 230"/>
                  <a:gd name="T7" fmla="*/ 510 h 533"/>
                  <a:gd name="T8" fmla="*/ 13 w 230"/>
                  <a:gd name="T9" fmla="*/ 533 h 533"/>
                  <a:gd name="T10" fmla="*/ 216 w 230"/>
                  <a:gd name="T11" fmla="*/ 533 h 533"/>
                  <a:gd name="T12" fmla="*/ 230 w 230"/>
                  <a:gd name="T13" fmla="*/ 510 h 533"/>
                  <a:gd name="T14" fmla="*/ 230 w 230"/>
                  <a:gd name="T15" fmla="*/ 23 h 533"/>
                  <a:gd name="T16" fmla="*/ 216 w 230"/>
                  <a:gd name="T17" fmla="*/ 0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533">
                    <a:moveTo>
                      <a:pt x="216" y="0"/>
                    </a:moveTo>
                    <a:cubicBezTo>
                      <a:pt x="13" y="0"/>
                      <a:pt x="13" y="0"/>
                      <a:pt x="13" y="0"/>
                    </a:cubicBezTo>
                    <a:cubicBezTo>
                      <a:pt x="6" y="0"/>
                      <a:pt x="0" y="10"/>
                      <a:pt x="0" y="23"/>
                    </a:cubicBezTo>
                    <a:cubicBezTo>
                      <a:pt x="0" y="510"/>
                      <a:pt x="0" y="510"/>
                      <a:pt x="0" y="510"/>
                    </a:cubicBezTo>
                    <a:cubicBezTo>
                      <a:pt x="0" y="523"/>
                      <a:pt x="6" y="533"/>
                      <a:pt x="13" y="533"/>
                    </a:cubicBezTo>
                    <a:cubicBezTo>
                      <a:pt x="216" y="533"/>
                      <a:pt x="216" y="533"/>
                      <a:pt x="216" y="533"/>
                    </a:cubicBezTo>
                    <a:cubicBezTo>
                      <a:pt x="224" y="533"/>
                      <a:pt x="230" y="523"/>
                      <a:pt x="230" y="510"/>
                    </a:cubicBezTo>
                    <a:cubicBezTo>
                      <a:pt x="230" y="23"/>
                      <a:pt x="230" y="23"/>
                      <a:pt x="230" y="23"/>
                    </a:cubicBezTo>
                    <a:cubicBezTo>
                      <a:pt x="230" y="10"/>
                      <a:pt x="224" y="0"/>
                      <a:pt x="216" y="0"/>
                    </a:cubicBezTo>
                    <a:close/>
                  </a:path>
                </a:pathLst>
              </a:custGeom>
              <a:solidFill>
                <a:srgbClr val="178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0" name="Rectangle 107">
                <a:extLst>
                  <a:ext uri="{FF2B5EF4-FFF2-40B4-BE49-F238E27FC236}">
                    <a16:creationId xmlns:a16="http://schemas.microsoft.com/office/drawing/2014/main" id="{3B2C26BD-E34E-4F53-9806-ED2A0567951D}"/>
                  </a:ext>
                </a:extLst>
              </p:cNvPr>
              <p:cNvSpPr>
                <a:spLocks noChangeArrowheads="1"/>
              </p:cNvSpPr>
              <p:nvPr/>
            </p:nvSpPr>
            <p:spPr bwMode="auto">
              <a:xfrm>
                <a:off x="1302" y="2634"/>
                <a:ext cx="105" cy="22"/>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1" name="Rectangle 108">
                <a:extLst>
                  <a:ext uri="{FF2B5EF4-FFF2-40B4-BE49-F238E27FC236}">
                    <a16:creationId xmlns:a16="http://schemas.microsoft.com/office/drawing/2014/main" id="{99F73935-CE3E-45B4-9F7A-A249F96BBD7D}"/>
                  </a:ext>
                </a:extLst>
              </p:cNvPr>
              <p:cNvSpPr>
                <a:spLocks noChangeArrowheads="1"/>
              </p:cNvSpPr>
              <p:nvPr/>
            </p:nvSpPr>
            <p:spPr bwMode="auto">
              <a:xfrm>
                <a:off x="1441" y="2634"/>
                <a:ext cx="105" cy="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2" name="Rectangle 109">
                <a:extLst>
                  <a:ext uri="{FF2B5EF4-FFF2-40B4-BE49-F238E27FC236}">
                    <a16:creationId xmlns:a16="http://schemas.microsoft.com/office/drawing/2014/main" id="{FFB94105-38F1-43AA-95D8-F6116722252D}"/>
                  </a:ext>
                </a:extLst>
              </p:cNvPr>
              <p:cNvSpPr>
                <a:spLocks noChangeArrowheads="1"/>
              </p:cNvSpPr>
              <p:nvPr/>
            </p:nvSpPr>
            <p:spPr bwMode="auto">
              <a:xfrm>
                <a:off x="1302" y="2666"/>
                <a:ext cx="105" cy="12"/>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3" name="Rectangle 110">
                <a:extLst>
                  <a:ext uri="{FF2B5EF4-FFF2-40B4-BE49-F238E27FC236}">
                    <a16:creationId xmlns:a16="http://schemas.microsoft.com/office/drawing/2014/main" id="{AF4B4775-983E-481C-9FB8-1C356FB3E7A2}"/>
                  </a:ext>
                </a:extLst>
              </p:cNvPr>
              <p:cNvSpPr>
                <a:spLocks noChangeArrowheads="1"/>
              </p:cNvSpPr>
              <p:nvPr/>
            </p:nvSpPr>
            <p:spPr bwMode="auto">
              <a:xfrm>
                <a:off x="1441" y="2666"/>
                <a:ext cx="105" cy="12"/>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4" name="Rectangle 111">
                <a:extLst>
                  <a:ext uri="{FF2B5EF4-FFF2-40B4-BE49-F238E27FC236}">
                    <a16:creationId xmlns:a16="http://schemas.microsoft.com/office/drawing/2014/main" id="{2E3878F5-D706-4AF5-A384-7B0DE5962A86}"/>
                  </a:ext>
                </a:extLst>
              </p:cNvPr>
              <p:cNvSpPr>
                <a:spLocks noChangeArrowheads="1"/>
              </p:cNvSpPr>
              <p:nvPr/>
            </p:nvSpPr>
            <p:spPr bwMode="auto">
              <a:xfrm>
                <a:off x="1302" y="2700"/>
                <a:ext cx="105" cy="21"/>
              </a:xfrm>
              <a:prstGeom prst="rect">
                <a:avLst/>
              </a:prstGeom>
              <a:solidFill>
                <a:srgbClr val="465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5" name="Rectangle 112">
                <a:extLst>
                  <a:ext uri="{FF2B5EF4-FFF2-40B4-BE49-F238E27FC236}">
                    <a16:creationId xmlns:a16="http://schemas.microsoft.com/office/drawing/2014/main" id="{58E26EBA-372E-4E74-8258-7CDC30B85DD4}"/>
                  </a:ext>
                </a:extLst>
              </p:cNvPr>
              <p:cNvSpPr>
                <a:spLocks noChangeArrowheads="1"/>
              </p:cNvSpPr>
              <p:nvPr/>
            </p:nvSpPr>
            <p:spPr bwMode="auto">
              <a:xfrm>
                <a:off x="1441" y="2700"/>
                <a:ext cx="105"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6" name="Rectangle 113">
                <a:extLst>
                  <a:ext uri="{FF2B5EF4-FFF2-40B4-BE49-F238E27FC236}">
                    <a16:creationId xmlns:a16="http://schemas.microsoft.com/office/drawing/2014/main" id="{C598B121-D31E-449D-898B-106EA1263013}"/>
                  </a:ext>
                </a:extLst>
              </p:cNvPr>
              <p:cNvSpPr>
                <a:spLocks noChangeArrowheads="1"/>
              </p:cNvSpPr>
              <p:nvPr/>
            </p:nvSpPr>
            <p:spPr bwMode="auto">
              <a:xfrm>
                <a:off x="1302" y="2733"/>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7" name="Rectangle 114">
                <a:extLst>
                  <a:ext uri="{FF2B5EF4-FFF2-40B4-BE49-F238E27FC236}">
                    <a16:creationId xmlns:a16="http://schemas.microsoft.com/office/drawing/2014/main" id="{F59F2460-E62A-4231-A322-6649D3BB3E71}"/>
                  </a:ext>
                </a:extLst>
              </p:cNvPr>
              <p:cNvSpPr>
                <a:spLocks noChangeArrowheads="1"/>
              </p:cNvSpPr>
              <p:nvPr/>
            </p:nvSpPr>
            <p:spPr bwMode="auto">
              <a:xfrm>
                <a:off x="1441" y="2733"/>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8" name="Rectangle 115">
                <a:extLst>
                  <a:ext uri="{FF2B5EF4-FFF2-40B4-BE49-F238E27FC236}">
                    <a16:creationId xmlns:a16="http://schemas.microsoft.com/office/drawing/2014/main" id="{FF3BEADB-6B9C-41BE-A14F-212DD253B3F4}"/>
                  </a:ext>
                </a:extLst>
              </p:cNvPr>
              <p:cNvSpPr>
                <a:spLocks noChangeArrowheads="1"/>
              </p:cNvSpPr>
              <p:nvPr/>
            </p:nvSpPr>
            <p:spPr bwMode="auto">
              <a:xfrm>
                <a:off x="1302" y="2765"/>
                <a:ext cx="105"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9" name="Rectangle 116">
                <a:extLst>
                  <a:ext uri="{FF2B5EF4-FFF2-40B4-BE49-F238E27FC236}">
                    <a16:creationId xmlns:a16="http://schemas.microsoft.com/office/drawing/2014/main" id="{BE602E45-8A0C-4EF8-BF48-A0D4D07FAA79}"/>
                  </a:ext>
                </a:extLst>
              </p:cNvPr>
              <p:cNvSpPr>
                <a:spLocks noChangeArrowheads="1"/>
              </p:cNvSpPr>
              <p:nvPr/>
            </p:nvSpPr>
            <p:spPr bwMode="auto">
              <a:xfrm>
                <a:off x="1441" y="2765"/>
                <a:ext cx="105" cy="21"/>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0" name="Rectangle 117">
                <a:extLst>
                  <a:ext uri="{FF2B5EF4-FFF2-40B4-BE49-F238E27FC236}">
                    <a16:creationId xmlns:a16="http://schemas.microsoft.com/office/drawing/2014/main" id="{2C5FD028-24E0-4A69-BDEE-CA3FD99E139C}"/>
                  </a:ext>
                </a:extLst>
              </p:cNvPr>
              <p:cNvSpPr>
                <a:spLocks noChangeArrowheads="1"/>
              </p:cNvSpPr>
              <p:nvPr/>
            </p:nvSpPr>
            <p:spPr bwMode="auto">
              <a:xfrm>
                <a:off x="1302" y="2798"/>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1" name="Rectangle 118">
                <a:extLst>
                  <a:ext uri="{FF2B5EF4-FFF2-40B4-BE49-F238E27FC236}">
                    <a16:creationId xmlns:a16="http://schemas.microsoft.com/office/drawing/2014/main" id="{467C8223-9B38-40CD-A544-1A85429034F3}"/>
                  </a:ext>
                </a:extLst>
              </p:cNvPr>
              <p:cNvSpPr>
                <a:spLocks noChangeArrowheads="1"/>
              </p:cNvSpPr>
              <p:nvPr/>
            </p:nvSpPr>
            <p:spPr bwMode="auto">
              <a:xfrm>
                <a:off x="1441" y="2798"/>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2" name="Rectangle 119">
                <a:extLst>
                  <a:ext uri="{FF2B5EF4-FFF2-40B4-BE49-F238E27FC236}">
                    <a16:creationId xmlns:a16="http://schemas.microsoft.com/office/drawing/2014/main" id="{7D9B61FA-DC4E-401A-9484-DCE2E9DC73B7}"/>
                  </a:ext>
                </a:extLst>
              </p:cNvPr>
              <p:cNvSpPr>
                <a:spLocks noChangeArrowheads="1"/>
              </p:cNvSpPr>
              <p:nvPr/>
            </p:nvSpPr>
            <p:spPr bwMode="auto">
              <a:xfrm>
                <a:off x="1302" y="2831"/>
                <a:ext cx="105" cy="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3" name="Rectangle 120">
                <a:extLst>
                  <a:ext uri="{FF2B5EF4-FFF2-40B4-BE49-F238E27FC236}">
                    <a16:creationId xmlns:a16="http://schemas.microsoft.com/office/drawing/2014/main" id="{F4144B53-81C5-4679-9F68-1864A44F350C}"/>
                  </a:ext>
                </a:extLst>
              </p:cNvPr>
              <p:cNvSpPr>
                <a:spLocks noChangeArrowheads="1"/>
              </p:cNvSpPr>
              <p:nvPr/>
            </p:nvSpPr>
            <p:spPr bwMode="auto">
              <a:xfrm>
                <a:off x="1441" y="2831"/>
                <a:ext cx="105" cy="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4" name="Rectangle 121">
                <a:extLst>
                  <a:ext uri="{FF2B5EF4-FFF2-40B4-BE49-F238E27FC236}">
                    <a16:creationId xmlns:a16="http://schemas.microsoft.com/office/drawing/2014/main" id="{9D6EE1F2-68F7-407F-95F9-42C0BA0A0938}"/>
                  </a:ext>
                </a:extLst>
              </p:cNvPr>
              <p:cNvSpPr>
                <a:spLocks noChangeArrowheads="1"/>
              </p:cNvSpPr>
              <p:nvPr/>
            </p:nvSpPr>
            <p:spPr bwMode="auto">
              <a:xfrm>
                <a:off x="1302" y="2863"/>
                <a:ext cx="105" cy="12"/>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5" name="Rectangle 122">
                <a:extLst>
                  <a:ext uri="{FF2B5EF4-FFF2-40B4-BE49-F238E27FC236}">
                    <a16:creationId xmlns:a16="http://schemas.microsoft.com/office/drawing/2014/main" id="{DE105D79-BD7C-4EC0-954B-D010DD9CFDDC}"/>
                  </a:ext>
                </a:extLst>
              </p:cNvPr>
              <p:cNvSpPr>
                <a:spLocks noChangeArrowheads="1"/>
              </p:cNvSpPr>
              <p:nvPr/>
            </p:nvSpPr>
            <p:spPr bwMode="auto">
              <a:xfrm>
                <a:off x="1441" y="2863"/>
                <a:ext cx="105" cy="12"/>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6" name="Rectangle 123">
                <a:extLst>
                  <a:ext uri="{FF2B5EF4-FFF2-40B4-BE49-F238E27FC236}">
                    <a16:creationId xmlns:a16="http://schemas.microsoft.com/office/drawing/2014/main" id="{5DAFF645-D2F4-4F74-9AE7-090A6C9E16CA}"/>
                  </a:ext>
                </a:extLst>
              </p:cNvPr>
              <p:cNvSpPr>
                <a:spLocks noChangeArrowheads="1"/>
              </p:cNvSpPr>
              <p:nvPr/>
            </p:nvSpPr>
            <p:spPr bwMode="auto">
              <a:xfrm>
                <a:off x="1302" y="2897"/>
                <a:ext cx="105"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7" name="Rectangle 124">
                <a:extLst>
                  <a:ext uri="{FF2B5EF4-FFF2-40B4-BE49-F238E27FC236}">
                    <a16:creationId xmlns:a16="http://schemas.microsoft.com/office/drawing/2014/main" id="{888A57C5-B8D2-4491-A0CE-2A61040AB067}"/>
                  </a:ext>
                </a:extLst>
              </p:cNvPr>
              <p:cNvSpPr>
                <a:spLocks noChangeArrowheads="1"/>
              </p:cNvSpPr>
              <p:nvPr/>
            </p:nvSpPr>
            <p:spPr bwMode="auto">
              <a:xfrm>
                <a:off x="1441" y="2897"/>
                <a:ext cx="105"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8" name="Rectangle 125">
                <a:extLst>
                  <a:ext uri="{FF2B5EF4-FFF2-40B4-BE49-F238E27FC236}">
                    <a16:creationId xmlns:a16="http://schemas.microsoft.com/office/drawing/2014/main" id="{526FE1F0-C555-4E72-B309-F45E65D6CAA1}"/>
                  </a:ext>
                </a:extLst>
              </p:cNvPr>
              <p:cNvSpPr>
                <a:spLocks noChangeArrowheads="1"/>
              </p:cNvSpPr>
              <p:nvPr/>
            </p:nvSpPr>
            <p:spPr bwMode="auto">
              <a:xfrm>
                <a:off x="1302" y="2930"/>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9" name="Rectangle 126">
                <a:extLst>
                  <a:ext uri="{FF2B5EF4-FFF2-40B4-BE49-F238E27FC236}">
                    <a16:creationId xmlns:a16="http://schemas.microsoft.com/office/drawing/2014/main" id="{489983E7-7170-4C00-A605-37DF1B75A602}"/>
                  </a:ext>
                </a:extLst>
              </p:cNvPr>
              <p:cNvSpPr>
                <a:spLocks noChangeArrowheads="1"/>
              </p:cNvSpPr>
              <p:nvPr/>
            </p:nvSpPr>
            <p:spPr bwMode="auto">
              <a:xfrm>
                <a:off x="1441" y="2930"/>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0" name="Rectangle 127">
                <a:extLst>
                  <a:ext uri="{FF2B5EF4-FFF2-40B4-BE49-F238E27FC236}">
                    <a16:creationId xmlns:a16="http://schemas.microsoft.com/office/drawing/2014/main" id="{795109B6-C3F7-4162-8546-653BF4C32057}"/>
                  </a:ext>
                </a:extLst>
              </p:cNvPr>
              <p:cNvSpPr>
                <a:spLocks noChangeArrowheads="1"/>
              </p:cNvSpPr>
              <p:nvPr/>
            </p:nvSpPr>
            <p:spPr bwMode="auto">
              <a:xfrm>
                <a:off x="1302" y="2962"/>
                <a:ext cx="105" cy="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1" name="Rectangle 128">
                <a:extLst>
                  <a:ext uri="{FF2B5EF4-FFF2-40B4-BE49-F238E27FC236}">
                    <a16:creationId xmlns:a16="http://schemas.microsoft.com/office/drawing/2014/main" id="{DDEE1725-F24D-4FC3-981E-0F97339B9AE9}"/>
                  </a:ext>
                </a:extLst>
              </p:cNvPr>
              <p:cNvSpPr>
                <a:spLocks noChangeArrowheads="1"/>
              </p:cNvSpPr>
              <p:nvPr/>
            </p:nvSpPr>
            <p:spPr bwMode="auto">
              <a:xfrm>
                <a:off x="1441" y="2962"/>
                <a:ext cx="105" cy="23"/>
              </a:xfrm>
              <a:prstGeom prst="rect">
                <a:avLst/>
              </a:prstGeom>
              <a:solidFill>
                <a:srgbClr val="465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2" name="Rectangle 129">
                <a:extLst>
                  <a:ext uri="{FF2B5EF4-FFF2-40B4-BE49-F238E27FC236}">
                    <a16:creationId xmlns:a16="http://schemas.microsoft.com/office/drawing/2014/main" id="{06E4D9FE-B0EE-44F8-AFEA-4B56B825A250}"/>
                  </a:ext>
                </a:extLst>
              </p:cNvPr>
              <p:cNvSpPr>
                <a:spLocks noChangeArrowheads="1"/>
              </p:cNvSpPr>
              <p:nvPr/>
            </p:nvSpPr>
            <p:spPr bwMode="auto">
              <a:xfrm>
                <a:off x="1302" y="2995"/>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3" name="Rectangle 130">
                <a:extLst>
                  <a:ext uri="{FF2B5EF4-FFF2-40B4-BE49-F238E27FC236}">
                    <a16:creationId xmlns:a16="http://schemas.microsoft.com/office/drawing/2014/main" id="{BE6D36F4-A7D3-4974-A383-670BFB568482}"/>
                  </a:ext>
                </a:extLst>
              </p:cNvPr>
              <p:cNvSpPr>
                <a:spLocks noChangeArrowheads="1"/>
              </p:cNvSpPr>
              <p:nvPr/>
            </p:nvSpPr>
            <p:spPr bwMode="auto">
              <a:xfrm>
                <a:off x="1441" y="2995"/>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4" name="Rectangle 131">
                <a:extLst>
                  <a:ext uri="{FF2B5EF4-FFF2-40B4-BE49-F238E27FC236}">
                    <a16:creationId xmlns:a16="http://schemas.microsoft.com/office/drawing/2014/main" id="{AAAA2DE2-CE6E-4B97-B31E-A45457B58202}"/>
                  </a:ext>
                </a:extLst>
              </p:cNvPr>
              <p:cNvSpPr>
                <a:spLocks noChangeArrowheads="1"/>
              </p:cNvSpPr>
              <p:nvPr/>
            </p:nvSpPr>
            <p:spPr bwMode="auto">
              <a:xfrm>
                <a:off x="1302" y="3028"/>
                <a:ext cx="105" cy="22"/>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5" name="Rectangle 132">
                <a:extLst>
                  <a:ext uri="{FF2B5EF4-FFF2-40B4-BE49-F238E27FC236}">
                    <a16:creationId xmlns:a16="http://schemas.microsoft.com/office/drawing/2014/main" id="{9C4A3FF8-AD55-4178-B7E6-5BA8F0DF8B07}"/>
                  </a:ext>
                </a:extLst>
              </p:cNvPr>
              <p:cNvSpPr>
                <a:spLocks noChangeArrowheads="1"/>
              </p:cNvSpPr>
              <p:nvPr/>
            </p:nvSpPr>
            <p:spPr bwMode="auto">
              <a:xfrm>
                <a:off x="1441" y="3028"/>
                <a:ext cx="105" cy="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6" name="Rectangle 133">
                <a:extLst>
                  <a:ext uri="{FF2B5EF4-FFF2-40B4-BE49-F238E27FC236}">
                    <a16:creationId xmlns:a16="http://schemas.microsoft.com/office/drawing/2014/main" id="{5A9309D7-C115-44D8-84C6-155457A18F07}"/>
                  </a:ext>
                </a:extLst>
              </p:cNvPr>
              <p:cNvSpPr>
                <a:spLocks noChangeArrowheads="1"/>
              </p:cNvSpPr>
              <p:nvPr/>
            </p:nvSpPr>
            <p:spPr bwMode="auto">
              <a:xfrm>
                <a:off x="1302" y="3062"/>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7" name="Rectangle 134">
                <a:extLst>
                  <a:ext uri="{FF2B5EF4-FFF2-40B4-BE49-F238E27FC236}">
                    <a16:creationId xmlns:a16="http://schemas.microsoft.com/office/drawing/2014/main" id="{EEAB70D5-98B2-4328-9927-2A3479D31536}"/>
                  </a:ext>
                </a:extLst>
              </p:cNvPr>
              <p:cNvSpPr>
                <a:spLocks noChangeArrowheads="1"/>
              </p:cNvSpPr>
              <p:nvPr/>
            </p:nvSpPr>
            <p:spPr bwMode="auto">
              <a:xfrm>
                <a:off x="1441" y="3062"/>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8" name="Rectangle 135">
                <a:extLst>
                  <a:ext uri="{FF2B5EF4-FFF2-40B4-BE49-F238E27FC236}">
                    <a16:creationId xmlns:a16="http://schemas.microsoft.com/office/drawing/2014/main" id="{54662E5B-3D93-419B-BDD2-217D79BA4A4D}"/>
                  </a:ext>
                </a:extLst>
              </p:cNvPr>
              <p:cNvSpPr>
                <a:spLocks noChangeArrowheads="1"/>
              </p:cNvSpPr>
              <p:nvPr/>
            </p:nvSpPr>
            <p:spPr bwMode="auto">
              <a:xfrm>
                <a:off x="1302" y="3094"/>
                <a:ext cx="105"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9" name="Rectangle 136">
                <a:extLst>
                  <a:ext uri="{FF2B5EF4-FFF2-40B4-BE49-F238E27FC236}">
                    <a16:creationId xmlns:a16="http://schemas.microsoft.com/office/drawing/2014/main" id="{BF78FB1C-E22A-4372-A6F6-DB37D2D16B46}"/>
                  </a:ext>
                </a:extLst>
              </p:cNvPr>
              <p:cNvSpPr>
                <a:spLocks noChangeArrowheads="1"/>
              </p:cNvSpPr>
              <p:nvPr/>
            </p:nvSpPr>
            <p:spPr bwMode="auto">
              <a:xfrm>
                <a:off x="1441" y="3094"/>
                <a:ext cx="105" cy="21"/>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0" name="Rectangle 137">
                <a:extLst>
                  <a:ext uri="{FF2B5EF4-FFF2-40B4-BE49-F238E27FC236}">
                    <a16:creationId xmlns:a16="http://schemas.microsoft.com/office/drawing/2014/main" id="{3D722D5E-6C85-47CA-BDD2-BA4D236D3D91}"/>
                  </a:ext>
                </a:extLst>
              </p:cNvPr>
              <p:cNvSpPr>
                <a:spLocks noChangeArrowheads="1"/>
              </p:cNvSpPr>
              <p:nvPr/>
            </p:nvSpPr>
            <p:spPr bwMode="auto">
              <a:xfrm>
                <a:off x="1302" y="3127"/>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1" name="Rectangle 138">
                <a:extLst>
                  <a:ext uri="{FF2B5EF4-FFF2-40B4-BE49-F238E27FC236}">
                    <a16:creationId xmlns:a16="http://schemas.microsoft.com/office/drawing/2014/main" id="{7E9ECDAA-AA6C-417D-92FE-8623487C6A76}"/>
                  </a:ext>
                </a:extLst>
              </p:cNvPr>
              <p:cNvSpPr>
                <a:spLocks noChangeArrowheads="1"/>
              </p:cNvSpPr>
              <p:nvPr/>
            </p:nvSpPr>
            <p:spPr bwMode="auto">
              <a:xfrm>
                <a:off x="1441" y="3127"/>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2" name="Rectangle 139">
                <a:extLst>
                  <a:ext uri="{FF2B5EF4-FFF2-40B4-BE49-F238E27FC236}">
                    <a16:creationId xmlns:a16="http://schemas.microsoft.com/office/drawing/2014/main" id="{EB420B07-2ADE-41B0-AD44-123710AA0FF7}"/>
                  </a:ext>
                </a:extLst>
              </p:cNvPr>
              <p:cNvSpPr>
                <a:spLocks noChangeArrowheads="1"/>
              </p:cNvSpPr>
              <p:nvPr/>
            </p:nvSpPr>
            <p:spPr bwMode="auto">
              <a:xfrm>
                <a:off x="1302" y="3159"/>
                <a:ext cx="105" cy="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3" name="Rectangle 140">
                <a:extLst>
                  <a:ext uri="{FF2B5EF4-FFF2-40B4-BE49-F238E27FC236}">
                    <a16:creationId xmlns:a16="http://schemas.microsoft.com/office/drawing/2014/main" id="{CDA887DF-4E58-42A4-BE56-A6737DDCE5F8}"/>
                  </a:ext>
                </a:extLst>
              </p:cNvPr>
              <p:cNvSpPr>
                <a:spLocks noChangeArrowheads="1"/>
              </p:cNvSpPr>
              <p:nvPr/>
            </p:nvSpPr>
            <p:spPr bwMode="auto">
              <a:xfrm>
                <a:off x="1441" y="3159"/>
                <a:ext cx="105" cy="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4" name="Rectangle 141">
                <a:extLst>
                  <a:ext uri="{FF2B5EF4-FFF2-40B4-BE49-F238E27FC236}">
                    <a16:creationId xmlns:a16="http://schemas.microsoft.com/office/drawing/2014/main" id="{07C6BA26-CC90-4435-A13A-D6E0D8F887AC}"/>
                  </a:ext>
                </a:extLst>
              </p:cNvPr>
              <p:cNvSpPr>
                <a:spLocks noChangeArrowheads="1"/>
              </p:cNvSpPr>
              <p:nvPr/>
            </p:nvSpPr>
            <p:spPr bwMode="auto">
              <a:xfrm>
                <a:off x="1302" y="3192"/>
                <a:ext cx="105" cy="12"/>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5" name="Rectangle 142">
                <a:extLst>
                  <a:ext uri="{FF2B5EF4-FFF2-40B4-BE49-F238E27FC236}">
                    <a16:creationId xmlns:a16="http://schemas.microsoft.com/office/drawing/2014/main" id="{F6F86661-AD27-4ADF-BC49-C91DA8B2D8E6}"/>
                  </a:ext>
                </a:extLst>
              </p:cNvPr>
              <p:cNvSpPr>
                <a:spLocks noChangeArrowheads="1"/>
              </p:cNvSpPr>
              <p:nvPr/>
            </p:nvSpPr>
            <p:spPr bwMode="auto">
              <a:xfrm>
                <a:off x="1441" y="3192"/>
                <a:ext cx="105" cy="12"/>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6" name="Rectangle 143">
                <a:extLst>
                  <a:ext uri="{FF2B5EF4-FFF2-40B4-BE49-F238E27FC236}">
                    <a16:creationId xmlns:a16="http://schemas.microsoft.com/office/drawing/2014/main" id="{6CD726BF-DCC7-419E-AA3B-14D1437EA9E1}"/>
                  </a:ext>
                </a:extLst>
              </p:cNvPr>
              <p:cNvSpPr>
                <a:spLocks noChangeArrowheads="1"/>
              </p:cNvSpPr>
              <p:nvPr/>
            </p:nvSpPr>
            <p:spPr bwMode="auto">
              <a:xfrm>
                <a:off x="1302" y="3226"/>
                <a:ext cx="105" cy="21"/>
              </a:xfrm>
              <a:prstGeom prst="rect">
                <a:avLst/>
              </a:prstGeom>
              <a:solidFill>
                <a:srgbClr val="465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7" name="Rectangle 144">
                <a:extLst>
                  <a:ext uri="{FF2B5EF4-FFF2-40B4-BE49-F238E27FC236}">
                    <a16:creationId xmlns:a16="http://schemas.microsoft.com/office/drawing/2014/main" id="{2B7789A7-5798-4915-8463-7B4BE4E73A28}"/>
                  </a:ext>
                </a:extLst>
              </p:cNvPr>
              <p:cNvSpPr>
                <a:spLocks noChangeArrowheads="1"/>
              </p:cNvSpPr>
              <p:nvPr/>
            </p:nvSpPr>
            <p:spPr bwMode="auto">
              <a:xfrm>
                <a:off x="1441" y="3226"/>
                <a:ext cx="105"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8" name="Rectangle 145">
                <a:extLst>
                  <a:ext uri="{FF2B5EF4-FFF2-40B4-BE49-F238E27FC236}">
                    <a16:creationId xmlns:a16="http://schemas.microsoft.com/office/drawing/2014/main" id="{81F876BB-21E1-48A3-B185-FC16DF8AFAC4}"/>
                  </a:ext>
                </a:extLst>
              </p:cNvPr>
              <p:cNvSpPr>
                <a:spLocks noChangeArrowheads="1"/>
              </p:cNvSpPr>
              <p:nvPr/>
            </p:nvSpPr>
            <p:spPr bwMode="auto">
              <a:xfrm>
                <a:off x="1302" y="3259"/>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9" name="Rectangle 146">
                <a:extLst>
                  <a:ext uri="{FF2B5EF4-FFF2-40B4-BE49-F238E27FC236}">
                    <a16:creationId xmlns:a16="http://schemas.microsoft.com/office/drawing/2014/main" id="{FB0B7B79-4501-4B76-B6F7-40EE4DEC8337}"/>
                  </a:ext>
                </a:extLst>
              </p:cNvPr>
              <p:cNvSpPr>
                <a:spLocks noChangeArrowheads="1"/>
              </p:cNvSpPr>
              <p:nvPr/>
            </p:nvSpPr>
            <p:spPr bwMode="auto">
              <a:xfrm>
                <a:off x="1441" y="3259"/>
                <a:ext cx="105" cy="10"/>
              </a:xfrm>
              <a:prstGeom prst="rect">
                <a:avLst/>
              </a:prstGeom>
              <a:solidFill>
                <a:srgbClr val="DEE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0" name="Freeform 147">
                <a:extLst>
                  <a:ext uri="{FF2B5EF4-FFF2-40B4-BE49-F238E27FC236}">
                    <a16:creationId xmlns:a16="http://schemas.microsoft.com/office/drawing/2014/main" id="{A5FE6D81-4077-441B-B025-F438DCCA85BE}"/>
                  </a:ext>
                </a:extLst>
              </p:cNvPr>
              <p:cNvSpPr>
                <a:spLocks/>
              </p:cNvSpPr>
              <p:nvPr/>
            </p:nvSpPr>
            <p:spPr bwMode="auto">
              <a:xfrm>
                <a:off x="2303" y="2114"/>
                <a:ext cx="32" cy="81"/>
              </a:xfrm>
              <a:custGeom>
                <a:avLst/>
                <a:gdLst>
                  <a:gd name="T0" fmla="*/ 0 w 25"/>
                  <a:gd name="T1" fmla="*/ 0 h 62"/>
                  <a:gd name="T2" fmla="*/ 0 w 25"/>
                  <a:gd name="T3" fmla="*/ 62 h 62"/>
                  <a:gd name="T4" fmla="*/ 23 w 25"/>
                  <a:gd name="T5" fmla="*/ 62 h 62"/>
                  <a:gd name="T6" fmla="*/ 18 w 25"/>
                  <a:gd name="T7" fmla="*/ 8 h 62"/>
                  <a:gd name="T8" fmla="*/ 0 w 25"/>
                  <a:gd name="T9" fmla="*/ 0 h 62"/>
                </a:gdLst>
                <a:ahLst/>
                <a:cxnLst>
                  <a:cxn ang="0">
                    <a:pos x="T0" y="T1"/>
                  </a:cxn>
                  <a:cxn ang="0">
                    <a:pos x="T2" y="T3"/>
                  </a:cxn>
                  <a:cxn ang="0">
                    <a:pos x="T4" y="T5"/>
                  </a:cxn>
                  <a:cxn ang="0">
                    <a:pos x="T6" y="T7"/>
                  </a:cxn>
                  <a:cxn ang="0">
                    <a:pos x="T8" y="T9"/>
                  </a:cxn>
                </a:cxnLst>
                <a:rect l="0" t="0" r="r" b="b"/>
                <a:pathLst>
                  <a:path w="25" h="62">
                    <a:moveTo>
                      <a:pt x="0" y="0"/>
                    </a:moveTo>
                    <a:cubicBezTo>
                      <a:pt x="0" y="7"/>
                      <a:pt x="16" y="46"/>
                      <a:pt x="0" y="62"/>
                    </a:cubicBezTo>
                    <a:cubicBezTo>
                      <a:pt x="4" y="62"/>
                      <a:pt x="23" y="62"/>
                      <a:pt x="23" y="62"/>
                    </a:cubicBezTo>
                    <a:cubicBezTo>
                      <a:pt x="23" y="62"/>
                      <a:pt x="25" y="36"/>
                      <a:pt x="18" y="8"/>
                    </a:cubicBezTo>
                    <a:cubicBezTo>
                      <a:pt x="10" y="4"/>
                      <a:pt x="0" y="0"/>
                      <a:pt x="0" y="0"/>
                    </a:cubicBezTo>
                    <a:close/>
                  </a:path>
                </a:pathLst>
              </a:custGeom>
              <a:solidFill>
                <a:srgbClr val="ACB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1" name="Freeform 148">
                <a:extLst>
                  <a:ext uri="{FF2B5EF4-FFF2-40B4-BE49-F238E27FC236}">
                    <a16:creationId xmlns:a16="http://schemas.microsoft.com/office/drawing/2014/main" id="{14D9CE9F-BAD9-49D7-9903-B3DEF07358C7}"/>
                  </a:ext>
                </a:extLst>
              </p:cNvPr>
              <p:cNvSpPr>
                <a:spLocks/>
              </p:cNvSpPr>
              <p:nvPr/>
            </p:nvSpPr>
            <p:spPr bwMode="auto">
              <a:xfrm>
                <a:off x="2180" y="2062"/>
                <a:ext cx="51" cy="30"/>
              </a:xfrm>
              <a:custGeom>
                <a:avLst/>
                <a:gdLst>
                  <a:gd name="T0" fmla="*/ 0 w 51"/>
                  <a:gd name="T1" fmla="*/ 4 h 30"/>
                  <a:gd name="T2" fmla="*/ 17 w 51"/>
                  <a:gd name="T3" fmla="*/ 30 h 30"/>
                  <a:gd name="T4" fmla="*/ 51 w 51"/>
                  <a:gd name="T5" fmla="*/ 25 h 30"/>
                  <a:gd name="T6" fmla="*/ 37 w 51"/>
                  <a:gd name="T7" fmla="*/ 0 h 30"/>
                  <a:gd name="T8" fmla="*/ 0 w 51"/>
                  <a:gd name="T9" fmla="*/ 4 h 30"/>
                </a:gdLst>
                <a:ahLst/>
                <a:cxnLst>
                  <a:cxn ang="0">
                    <a:pos x="T0" y="T1"/>
                  </a:cxn>
                  <a:cxn ang="0">
                    <a:pos x="T2" y="T3"/>
                  </a:cxn>
                  <a:cxn ang="0">
                    <a:pos x="T4" y="T5"/>
                  </a:cxn>
                  <a:cxn ang="0">
                    <a:pos x="T6" y="T7"/>
                  </a:cxn>
                  <a:cxn ang="0">
                    <a:pos x="T8" y="T9"/>
                  </a:cxn>
                </a:cxnLst>
                <a:rect l="0" t="0" r="r" b="b"/>
                <a:pathLst>
                  <a:path w="51" h="30">
                    <a:moveTo>
                      <a:pt x="0" y="4"/>
                    </a:moveTo>
                    <a:lnTo>
                      <a:pt x="17" y="30"/>
                    </a:lnTo>
                    <a:lnTo>
                      <a:pt x="51" y="25"/>
                    </a:lnTo>
                    <a:lnTo>
                      <a:pt x="37" y="0"/>
                    </a:lnTo>
                    <a:lnTo>
                      <a:pt x="0" y="4"/>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2" name="Freeform 149">
                <a:extLst>
                  <a:ext uri="{FF2B5EF4-FFF2-40B4-BE49-F238E27FC236}">
                    <a16:creationId xmlns:a16="http://schemas.microsoft.com/office/drawing/2014/main" id="{AB56985F-F6DC-4837-8A4B-3C1A2AD67D92}"/>
                  </a:ext>
                </a:extLst>
              </p:cNvPr>
              <p:cNvSpPr>
                <a:spLocks/>
              </p:cNvSpPr>
              <p:nvPr/>
            </p:nvSpPr>
            <p:spPr bwMode="auto">
              <a:xfrm>
                <a:off x="2217" y="2057"/>
                <a:ext cx="45" cy="30"/>
              </a:xfrm>
              <a:custGeom>
                <a:avLst/>
                <a:gdLst>
                  <a:gd name="T0" fmla="*/ 0 w 45"/>
                  <a:gd name="T1" fmla="*/ 5 h 30"/>
                  <a:gd name="T2" fmla="*/ 14 w 45"/>
                  <a:gd name="T3" fmla="*/ 30 h 30"/>
                  <a:gd name="T4" fmla="*/ 45 w 45"/>
                  <a:gd name="T5" fmla="*/ 23 h 30"/>
                  <a:gd name="T6" fmla="*/ 31 w 45"/>
                  <a:gd name="T7" fmla="*/ 0 h 30"/>
                  <a:gd name="T8" fmla="*/ 0 w 45"/>
                  <a:gd name="T9" fmla="*/ 5 h 30"/>
                </a:gdLst>
                <a:ahLst/>
                <a:cxnLst>
                  <a:cxn ang="0">
                    <a:pos x="T0" y="T1"/>
                  </a:cxn>
                  <a:cxn ang="0">
                    <a:pos x="T2" y="T3"/>
                  </a:cxn>
                  <a:cxn ang="0">
                    <a:pos x="T4" y="T5"/>
                  </a:cxn>
                  <a:cxn ang="0">
                    <a:pos x="T6" y="T7"/>
                  </a:cxn>
                  <a:cxn ang="0">
                    <a:pos x="T8" y="T9"/>
                  </a:cxn>
                </a:cxnLst>
                <a:rect l="0" t="0" r="r" b="b"/>
                <a:pathLst>
                  <a:path w="45" h="30">
                    <a:moveTo>
                      <a:pt x="0" y="5"/>
                    </a:moveTo>
                    <a:lnTo>
                      <a:pt x="14" y="30"/>
                    </a:lnTo>
                    <a:lnTo>
                      <a:pt x="45" y="23"/>
                    </a:lnTo>
                    <a:lnTo>
                      <a:pt x="31" y="0"/>
                    </a:lnTo>
                    <a:lnTo>
                      <a:pt x="0" y="5"/>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3" name="Freeform 150">
                <a:extLst>
                  <a:ext uri="{FF2B5EF4-FFF2-40B4-BE49-F238E27FC236}">
                    <a16:creationId xmlns:a16="http://schemas.microsoft.com/office/drawing/2014/main" id="{39AF22BE-F080-4785-8FAA-3236EAAB8B6F}"/>
                  </a:ext>
                </a:extLst>
              </p:cNvPr>
              <p:cNvSpPr>
                <a:spLocks/>
              </p:cNvSpPr>
              <p:nvPr/>
            </p:nvSpPr>
            <p:spPr bwMode="auto">
              <a:xfrm>
                <a:off x="2248" y="2053"/>
                <a:ext cx="42" cy="27"/>
              </a:xfrm>
              <a:custGeom>
                <a:avLst/>
                <a:gdLst>
                  <a:gd name="T0" fmla="*/ 0 w 42"/>
                  <a:gd name="T1" fmla="*/ 4 h 27"/>
                  <a:gd name="T2" fmla="*/ 14 w 42"/>
                  <a:gd name="T3" fmla="*/ 27 h 27"/>
                  <a:gd name="T4" fmla="*/ 42 w 42"/>
                  <a:gd name="T5" fmla="*/ 22 h 27"/>
                  <a:gd name="T6" fmla="*/ 29 w 42"/>
                  <a:gd name="T7" fmla="*/ 0 h 27"/>
                  <a:gd name="T8" fmla="*/ 0 w 42"/>
                  <a:gd name="T9" fmla="*/ 4 h 27"/>
                </a:gdLst>
                <a:ahLst/>
                <a:cxnLst>
                  <a:cxn ang="0">
                    <a:pos x="T0" y="T1"/>
                  </a:cxn>
                  <a:cxn ang="0">
                    <a:pos x="T2" y="T3"/>
                  </a:cxn>
                  <a:cxn ang="0">
                    <a:pos x="T4" y="T5"/>
                  </a:cxn>
                  <a:cxn ang="0">
                    <a:pos x="T6" y="T7"/>
                  </a:cxn>
                  <a:cxn ang="0">
                    <a:pos x="T8" y="T9"/>
                  </a:cxn>
                </a:cxnLst>
                <a:rect l="0" t="0" r="r" b="b"/>
                <a:pathLst>
                  <a:path w="42" h="27">
                    <a:moveTo>
                      <a:pt x="0" y="4"/>
                    </a:moveTo>
                    <a:lnTo>
                      <a:pt x="14" y="27"/>
                    </a:lnTo>
                    <a:lnTo>
                      <a:pt x="42" y="22"/>
                    </a:lnTo>
                    <a:lnTo>
                      <a:pt x="29" y="0"/>
                    </a:lnTo>
                    <a:lnTo>
                      <a:pt x="0" y="4"/>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4" name="Freeform 151">
                <a:extLst>
                  <a:ext uri="{FF2B5EF4-FFF2-40B4-BE49-F238E27FC236}">
                    <a16:creationId xmlns:a16="http://schemas.microsoft.com/office/drawing/2014/main" id="{E07BFDC0-CBFD-4337-BAF3-BE4B7B75C961}"/>
                  </a:ext>
                </a:extLst>
              </p:cNvPr>
              <p:cNvSpPr>
                <a:spLocks/>
              </p:cNvSpPr>
              <p:nvPr/>
            </p:nvSpPr>
            <p:spPr bwMode="auto">
              <a:xfrm>
                <a:off x="2277" y="2050"/>
                <a:ext cx="37" cy="25"/>
              </a:xfrm>
              <a:custGeom>
                <a:avLst/>
                <a:gdLst>
                  <a:gd name="T0" fmla="*/ 0 w 37"/>
                  <a:gd name="T1" fmla="*/ 3 h 25"/>
                  <a:gd name="T2" fmla="*/ 13 w 37"/>
                  <a:gd name="T3" fmla="*/ 25 h 25"/>
                  <a:gd name="T4" fmla="*/ 37 w 37"/>
                  <a:gd name="T5" fmla="*/ 21 h 25"/>
                  <a:gd name="T6" fmla="*/ 26 w 37"/>
                  <a:gd name="T7" fmla="*/ 0 h 25"/>
                  <a:gd name="T8" fmla="*/ 0 w 37"/>
                  <a:gd name="T9" fmla="*/ 3 h 25"/>
                </a:gdLst>
                <a:ahLst/>
                <a:cxnLst>
                  <a:cxn ang="0">
                    <a:pos x="T0" y="T1"/>
                  </a:cxn>
                  <a:cxn ang="0">
                    <a:pos x="T2" y="T3"/>
                  </a:cxn>
                  <a:cxn ang="0">
                    <a:pos x="T4" y="T5"/>
                  </a:cxn>
                  <a:cxn ang="0">
                    <a:pos x="T6" y="T7"/>
                  </a:cxn>
                  <a:cxn ang="0">
                    <a:pos x="T8" y="T9"/>
                  </a:cxn>
                </a:cxnLst>
                <a:rect l="0" t="0" r="r" b="b"/>
                <a:pathLst>
                  <a:path w="37" h="25">
                    <a:moveTo>
                      <a:pt x="0" y="3"/>
                    </a:moveTo>
                    <a:lnTo>
                      <a:pt x="13" y="25"/>
                    </a:lnTo>
                    <a:lnTo>
                      <a:pt x="37" y="21"/>
                    </a:lnTo>
                    <a:lnTo>
                      <a:pt x="26" y="0"/>
                    </a:lnTo>
                    <a:lnTo>
                      <a:pt x="0" y="3"/>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5" name="Freeform 152">
                <a:extLst>
                  <a:ext uri="{FF2B5EF4-FFF2-40B4-BE49-F238E27FC236}">
                    <a16:creationId xmlns:a16="http://schemas.microsoft.com/office/drawing/2014/main" id="{FDCE945F-84CB-41A8-B0E2-73173EBBB7DC}"/>
                  </a:ext>
                </a:extLst>
              </p:cNvPr>
              <p:cNvSpPr>
                <a:spLocks/>
              </p:cNvSpPr>
              <p:nvPr/>
            </p:nvSpPr>
            <p:spPr bwMode="auto">
              <a:xfrm>
                <a:off x="2303" y="2047"/>
                <a:ext cx="35" cy="24"/>
              </a:xfrm>
              <a:custGeom>
                <a:avLst/>
                <a:gdLst>
                  <a:gd name="T0" fmla="*/ 0 w 35"/>
                  <a:gd name="T1" fmla="*/ 3 h 24"/>
                  <a:gd name="T2" fmla="*/ 11 w 35"/>
                  <a:gd name="T3" fmla="*/ 24 h 24"/>
                  <a:gd name="T4" fmla="*/ 35 w 35"/>
                  <a:gd name="T5" fmla="*/ 20 h 24"/>
                  <a:gd name="T6" fmla="*/ 23 w 35"/>
                  <a:gd name="T7" fmla="*/ 0 h 24"/>
                  <a:gd name="T8" fmla="*/ 0 w 35"/>
                  <a:gd name="T9" fmla="*/ 3 h 24"/>
                </a:gdLst>
                <a:ahLst/>
                <a:cxnLst>
                  <a:cxn ang="0">
                    <a:pos x="T0" y="T1"/>
                  </a:cxn>
                  <a:cxn ang="0">
                    <a:pos x="T2" y="T3"/>
                  </a:cxn>
                  <a:cxn ang="0">
                    <a:pos x="T4" y="T5"/>
                  </a:cxn>
                  <a:cxn ang="0">
                    <a:pos x="T6" y="T7"/>
                  </a:cxn>
                  <a:cxn ang="0">
                    <a:pos x="T8" y="T9"/>
                  </a:cxn>
                </a:cxnLst>
                <a:rect l="0" t="0" r="r" b="b"/>
                <a:pathLst>
                  <a:path w="35" h="24">
                    <a:moveTo>
                      <a:pt x="0" y="3"/>
                    </a:moveTo>
                    <a:lnTo>
                      <a:pt x="11" y="24"/>
                    </a:lnTo>
                    <a:lnTo>
                      <a:pt x="35" y="20"/>
                    </a:lnTo>
                    <a:lnTo>
                      <a:pt x="23" y="0"/>
                    </a:lnTo>
                    <a:lnTo>
                      <a:pt x="0" y="3"/>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6" name="Freeform 153">
                <a:extLst>
                  <a:ext uri="{FF2B5EF4-FFF2-40B4-BE49-F238E27FC236}">
                    <a16:creationId xmlns:a16="http://schemas.microsoft.com/office/drawing/2014/main" id="{0AD57382-99F9-412A-9E70-12FBCE376D10}"/>
                  </a:ext>
                </a:extLst>
              </p:cNvPr>
              <p:cNvSpPr>
                <a:spLocks/>
              </p:cNvSpPr>
              <p:nvPr/>
            </p:nvSpPr>
            <p:spPr bwMode="auto">
              <a:xfrm>
                <a:off x="2326" y="2044"/>
                <a:ext cx="33" cy="23"/>
              </a:xfrm>
              <a:custGeom>
                <a:avLst/>
                <a:gdLst>
                  <a:gd name="T0" fmla="*/ 0 w 33"/>
                  <a:gd name="T1" fmla="*/ 3 h 23"/>
                  <a:gd name="T2" fmla="*/ 12 w 33"/>
                  <a:gd name="T3" fmla="*/ 23 h 23"/>
                  <a:gd name="T4" fmla="*/ 33 w 33"/>
                  <a:gd name="T5" fmla="*/ 19 h 23"/>
                  <a:gd name="T6" fmla="*/ 21 w 33"/>
                  <a:gd name="T7" fmla="*/ 0 h 23"/>
                  <a:gd name="T8" fmla="*/ 0 w 33"/>
                  <a:gd name="T9" fmla="*/ 3 h 23"/>
                </a:gdLst>
                <a:ahLst/>
                <a:cxnLst>
                  <a:cxn ang="0">
                    <a:pos x="T0" y="T1"/>
                  </a:cxn>
                  <a:cxn ang="0">
                    <a:pos x="T2" y="T3"/>
                  </a:cxn>
                  <a:cxn ang="0">
                    <a:pos x="T4" y="T5"/>
                  </a:cxn>
                  <a:cxn ang="0">
                    <a:pos x="T6" y="T7"/>
                  </a:cxn>
                  <a:cxn ang="0">
                    <a:pos x="T8" y="T9"/>
                  </a:cxn>
                </a:cxnLst>
                <a:rect l="0" t="0" r="r" b="b"/>
                <a:pathLst>
                  <a:path w="33" h="23">
                    <a:moveTo>
                      <a:pt x="0" y="3"/>
                    </a:moveTo>
                    <a:lnTo>
                      <a:pt x="12" y="23"/>
                    </a:lnTo>
                    <a:lnTo>
                      <a:pt x="33" y="19"/>
                    </a:lnTo>
                    <a:lnTo>
                      <a:pt x="21" y="0"/>
                    </a:lnTo>
                    <a:lnTo>
                      <a:pt x="0" y="3"/>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7" name="Freeform 154">
                <a:extLst>
                  <a:ext uri="{FF2B5EF4-FFF2-40B4-BE49-F238E27FC236}">
                    <a16:creationId xmlns:a16="http://schemas.microsoft.com/office/drawing/2014/main" id="{E1342CDE-D9C3-429D-AF2E-A1E9A31CEC95}"/>
                  </a:ext>
                </a:extLst>
              </p:cNvPr>
              <p:cNvSpPr>
                <a:spLocks/>
              </p:cNvSpPr>
              <p:nvPr/>
            </p:nvSpPr>
            <p:spPr bwMode="auto">
              <a:xfrm>
                <a:off x="2347" y="2041"/>
                <a:ext cx="30" cy="22"/>
              </a:xfrm>
              <a:custGeom>
                <a:avLst/>
                <a:gdLst>
                  <a:gd name="T0" fmla="*/ 0 w 30"/>
                  <a:gd name="T1" fmla="*/ 3 h 22"/>
                  <a:gd name="T2" fmla="*/ 12 w 30"/>
                  <a:gd name="T3" fmla="*/ 22 h 22"/>
                  <a:gd name="T4" fmla="*/ 30 w 30"/>
                  <a:gd name="T5" fmla="*/ 19 h 22"/>
                  <a:gd name="T6" fmla="*/ 20 w 30"/>
                  <a:gd name="T7" fmla="*/ 0 h 22"/>
                  <a:gd name="T8" fmla="*/ 0 w 30"/>
                  <a:gd name="T9" fmla="*/ 3 h 22"/>
                </a:gdLst>
                <a:ahLst/>
                <a:cxnLst>
                  <a:cxn ang="0">
                    <a:pos x="T0" y="T1"/>
                  </a:cxn>
                  <a:cxn ang="0">
                    <a:pos x="T2" y="T3"/>
                  </a:cxn>
                  <a:cxn ang="0">
                    <a:pos x="T4" y="T5"/>
                  </a:cxn>
                  <a:cxn ang="0">
                    <a:pos x="T6" y="T7"/>
                  </a:cxn>
                  <a:cxn ang="0">
                    <a:pos x="T8" y="T9"/>
                  </a:cxn>
                </a:cxnLst>
                <a:rect l="0" t="0" r="r" b="b"/>
                <a:pathLst>
                  <a:path w="30" h="22">
                    <a:moveTo>
                      <a:pt x="0" y="3"/>
                    </a:moveTo>
                    <a:lnTo>
                      <a:pt x="12" y="22"/>
                    </a:lnTo>
                    <a:lnTo>
                      <a:pt x="30" y="19"/>
                    </a:lnTo>
                    <a:lnTo>
                      <a:pt x="20" y="0"/>
                    </a:lnTo>
                    <a:lnTo>
                      <a:pt x="0" y="3"/>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8" name="Freeform 155">
                <a:extLst>
                  <a:ext uri="{FF2B5EF4-FFF2-40B4-BE49-F238E27FC236}">
                    <a16:creationId xmlns:a16="http://schemas.microsoft.com/office/drawing/2014/main" id="{AF00DA84-08C2-47D9-B4C9-68B5A237435E}"/>
                  </a:ext>
                </a:extLst>
              </p:cNvPr>
              <p:cNvSpPr>
                <a:spLocks/>
              </p:cNvSpPr>
              <p:nvPr/>
            </p:nvSpPr>
            <p:spPr bwMode="auto">
              <a:xfrm>
                <a:off x="2197" y="2087"/>
                <a:ext cx="50" cy="31"/>
              </a:xfrm>
              <a:custGeom>
                <a:avLst/>
                <a:gdLst>
                  <a:gd name="T0" fmla="*/ 0 w 50"/>
                  <a:gd name="T1" fmla="*/ 5 h 31"/>
                  <a:gd name="T2" fmla="*/ 16 w 50"/>
                  <a:gd name="T3" fmla="*/ 31 h 31"/>
                  <a:gd name="T4" fmla="*/ 50 w 50"/>
                  <a:gd name="T5" fmla="*/ 23 h 31"/>
                  <a:gd name="T6" fmla="*/ 34 w 50"/>
                  <a:gd name="T7" fmla="*/ 0 h 31"/>
                  <a:gd name="T8" fmla="*/ 0 w 50"/>
                  <a:gd name="T9" fmla="*/ 5 h 31"/>
                </a:gdLst>
                <a:ahLst/>
                <a:cxnLst>
                  <a:cxn ang="0">
                    <a:pos x="T0" y="T1"/>
                  </a:cxn>
                  <a:cxn ang="0">
                    <a:pos x="T2" y="T3"/>
                  </a:cxn>
                  <a:cxn ang="0">
                    <a:pos x="T4" y="T5"/>
                  </a:cxn>
                  <a:cxn ang="0">
                    <a:pos x="T6" y="T7"/>
                  </a:cxn>
                  <a:cxn ang="0">
                    <a:pos x="T8" y="T9"/>
                  </a:cxn>
                </a:cxnLst>
                <a:rect l="0" t="0" r="r" b="b"/>
                <a:pathLst>
                  <a:path w="50" h="31">
                    <a:moveTo>
                      <a:pt x="0" y="5"/>
                    </a:moveTo>
                    <a:lnTo>
                      <a:pt x="16" y="31"/>
                    </a:lnTo>
                    <a:lnTo>
                      <a:pt x="50" y="23"/>
                    </a:lnTo>
                    <a:lnTo>
                      <a:pt x="34" y="0"/>
                    </a:lnTo>
                    <a:lnTo>
                      <a:pt x="0" y="5"/>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9" name="Freeform 156">
                <a:extLst>
                  <a:ext uri="{FF2B5EF4-FFF2-40B4-BE49-F238E27FC236}">
                    <a16:creationId xmlns:a16="http://schemas.microsoft.com/office/drawing/2014/main" id="{FAB13555-5BD6-40C7-A176-D9D3A7226178}"/>
                  </a:ext>
                </a:extLst>
              </p:cNvPr>
              <p:cNvSpPr>
                <a:spLocks/>
              </p:cNvSpPr>
              <p:nvPr/>
            </p:nvSpPr>
            <p:spPr bwMode="auto">
              <a:xfrm>
                <a:off x="2231" y="2080"/>
                <a:ext cx="46" cy="30"/>
              </a:xfrm>
              <a:custGeom>
                <a:avLst/>
                <a:gdLst>
                  <a:gd name="T0" fmla="*/ 0 w 46"/>
                  <a:gd name="T1" fmla="*/ 7 h 30"/>
                  <a:gd name="T2" fmla="*/ 16 w 46"/>
                  <a:gd name="T3" fmla="*/ 30 h 30"/>
                  <a:gd name="T4" fmla="*/ 46 w 46"/>
                  <a:gd name="T5" fmla="*/ 24 h 30"/>
                  <a:gd name="T6" fmla="*/ 31 w 46"/>
                  <a:gd name="T7" fmla="*/ 0 h 30"/>
                  <a:gd name="T8" fmla="*/ 0 w 46"/>
                  <a:gd name="T9" fmla="*/ 7 h 30"/>
                </a:gdLst>
                <a:ahLst/>
                <a:cxnLst>
                  <a:cxn ang="0">
                    <a:pos x="T0" y="T1"/>
                  </a:cxn>
                  <a:cxn ang="0">
                    <a:pos x="T2" y="T3"/>
                  </a:cxn>
                  <a:cxn ang="0">
                    <a:pos x="T4" y="T5"/>
                  </a:cxn>
                  <a:cxn ang="0">
                    <a:pos x="T6" y="T7"/>
                  </a:cxn>
                  <a:cxn ang="0">
                    <a:pos x="T8" y="T9"/>
                  </a:cxn>
                </a:cxnLst>
                <a:rect l="0" t="0" r="r" b="b"/>
                <a:pathLst>
                  <a:path w="46" h="30">
                    <a:moveTo>
                      <a:pt x="0" y="7"/>
                    </a:moveTo>
                    <a:lnTo>
                      <a:pt x="16" y="30"/>
                    </a:lnTo>
                    <a:lnTo>
                      <a:pt x="46" y="24"/>
                    </a:lnTo>
                    <a:lnTo>
                      <a:pt x="31" y="0"/>
                    </a:lnTo>
                    <a:lnTo>
                      <a:pt x="0" y="7"/>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0" name="Freeform 157">
                <a:extLst>
                  <a:ext uri="{FF2B5EF4-FFF2-40B4-BE49-F238E27FC236}">
                    <a16:creationId xmlns:a16="http://schemas.microsoft.com/office/drawing/2014/main" id="{2206AACF-B8CB-4610-98F7-39814AE9E536}"/>
                  </a:ext>
                </a:extLst>
              </p:cNvPr>
              <p:cNvSpPr>
                <a:spLocks/>
              </p:cNvSpPr>
              <p:nvPr/>
            </p:nvSpPr>
            <p:spPr bwMode="auto">
              <a:xfrm>
                <a:off x="2262" y="2075"/>
                <a:ext cx="41" cy="29"/>
              </a:xfrm>
              <a:custGeom>
                <a:avLst/>
                <a:gdLst>
                  <a:gd name="T0" fmla="*/ 0 w 41"/>
                  <a:gd name="T1" fmla="*/ 5 h 29"/>
                  <a:gd name="T2" fmla="*/ 15 w 41"/>
                  <a:gd name="T3" fmla="*/ 29 h 29"/>
                  <a:gd name="T4" fmla="*/ 41 w 41"/>
                  <a:gd name="T5" fmla="*/ 22 h 29"/>
                  <a:gd name="T6" fmla="*/ 28 w 41"/>
                  <a:gd name="T7" fmla="*/ 0 h 29"/>
                  <a:gd name="T8" fmla="*/ 0 w 41"/>
                  <a:gd name="T9" fmla="*/ 5 h 29"/>
                </a:gdLst>
                <a:ahLst/>
                <a:cxnLst>
                  <a:cxn ang="0">
                    <a:pos x="T0" y="T1"/>
                  </a:cxn>
                  <a:cxn ang="0">
                    <a:pos x="T2" y="T3"/>
                  </a:cxn>
                  <a:cxn ang="0">
                    <a:pos x="T4" y="T5"/>
                  </a:cxn>
                  <a:cxn ang="0">
                    <a:pos x="T6" y="T7"/>
                  </a:cxn>
                  <a:cxn ang="0">
                    <a:pos x="T8" y="T9"/>
                  </a:cxn>
                </a:cxnLst>
                <a:rect l="0" t="0" r="r" b="b"/>
                <a:pathLst>
                  <a:path w="41" h="29">
                    <a:moveTo>
                      <a:pt x="0" y="5"/>
                    </a:moveTo>
                    <a:lnTo>
                      <a:pt x="15" y="29"/>
                    </a:lnTo>
                    <a:lnTo>
                      <a:pt x="41" y="22"/>
                    </a:lnTo>
                    <a:lnTo>
                      <a:pt x="28" y="0"/>
                    </a:lnTo>
                    <a:lnTo>
                      <a:pt x="0" y="5"/>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1" name="Freeform 158">
                <a:extLst>
                  <a:ext uri="{FF2B5EF4-FFF2-40B4-BE49-F238E27FC236}">
                    <a16:creationId xmlns:a16="http://schemas.microsoft.com/office/drawing/2014/main" id="{3BCBF2AD-166D-4999-9A80-CF25A63D143A}"/>
                  </a:ext>
                </a:extLst>
              </p:cNvPr>
              <p:cNvSpPr>
                <a:spLocks/>
              </p:cNvSpPr>
              <p:nvPr/>
            </p:nvSpPr>
            <p:spPr bwMode="auto">
              <a:xfrm>
                <a:off x="2290" y="2071"/>
                <a:ext cx="37" cy="26"/>
              </a:xfrm>
              <a:custGeom>
                <a:avLst/>
                <a:gdLst>
                  <a:gd name="T0" fmla="*/ 0 w 37"/>
                  <a:gd name="T1" fmla="*/ 4 h 26"/>
                  <a:gd name="T2" fmla="*/ 13 w 37"/>
                  <a:gd name="T3" fmla="*/ 26 h 26"/>
                  <a:gd name="T4" fmla="*/ 37 w 37"/>
                  <a:gd name="T5" fmla="*/ 21 h 26"/>
                  <a:gd name="T6" fmla="*/ 24 w 37"/>
                  <a:gd name="T7" fmla="*/ 0 h 26"/>
                  <a:gd name="T8" fmla="*/ 0 w 37"/>
                  <a:gd name="T9" fmla="*/ 4 h 26"/>
                </a:gdLst>
                <a:ahLst/>
                <a:cxnLst>
                  <a:cxn ang="0">
                    <a:pos x="T0" y="T1"/>
                  </a:cxn>
                  <a:cxn ang="0">
                    <a:pos x="T2" y="T3"/>
                  </a:cxn>
                  <a:cxn ang="0">
                    <a:pos x="T4" y="T5"/>
                  </a:cxn>
                  <a:cxn ang="0">
                    <a:pos x="T6" y="T7"/>
                  </a:cxn>
                  <a:cxn ang="0">
                    <a:pos x="T8" y="T9"/>
                  </a:cxn>
                </a:cxnLst>
                <a:rect l="0" t="0" r="r" b="b"/>
                <a:pathLst>
                  <a:path w="37" h="26">
                    <a:moveTo>
                      <a:pt x="0" y="4"/>
                    </a:moveTo>
                    <a:lnTo>
                      <a:pt x="13" y="26"/>
                    </a:lnTo>
                    <a:lnTo>
                      <a:pt x="37" y="21"/>
                    </a:lnTo>
                    <a:lnTo>
                      <a:pt x="24" y="0"/>
                    </a:lnTo>
                    <a:lnTo>
                      <a:pt x="0" y="4"/>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2" name="Freeform 159">
                <a:extLst>
                  <a:ext uri="{FF2B5EF4-FFF2-40B4-BE49-F238E27FC236}">
                    <a16:creationId xmlns:a16="http://schemas.microsoft.com/office/drawing/2014/main" id="{D6CFA28E-4AB4-415C-A270-B9D3819341DA}"/>
                  </a:ext>
                </a:extLst>
              </p:cNvPr>
              <p:cNvSpPr>
                <a:spLocks/>
              </p:cNvSpPr>
              <p:nvPr/>
            </p:nvSpPr>
            <p:spPr bwMode="auto">
              <a:xfrm>
                <a:off x="2314" y="2067"/>
                <a:ext cx="36" cy="25"/>
              </a:xfrm>
              <a:custGeom>
                <a:avLst/>
                <a:gdLst>
                  <a:gd name="T0" fmla="*/ 0 w 36"/>
                  <a:gd name="T1" fmla="*/ 4 h 25"/>
                  <a:gd name="T2" fmla="*/ 13 w 36"/>
                  <a:gd name="T3" fmla="*/ 25 h 25"/>
                  <a:gd name="T4" fmla="*/ 36 w 36"/>
                  <a:gd name="T5" fmla="*/ 20 h 25"/>
                  <a:gd name="T6" fmla="*/ 24 w 36"/>
                  <a:gd name="T7" fmla="*/ 0 h 25"/>
                  <a:gd name="T8" fmla="*/ 0 w 36"/>
                  <a:gd name="T9" fmla="*/ 4 h 25"/>
                </a:gdLst>
                <a:ahLst/>
                <a:cxnLst>
                  <a:cxn ang="0">
                    <a:pos x="T0" y="T1"/>
                  </a:cxn>
                  <a:cxn ang="0">
                    <a:pos x="T2" y="T3"/>
                  </a:cxn>
                  <a:cxn ang="0">
                    <a:pos x="T4" y="T5"/>
                  </a:cxn>
                  <a:cxn ang="0">
                    <a:pos x="T6" y="T7"/>
                  </a:cxn>
                  <a:cxn ang="0">
                    <a:pos x="T8" y="T9"/>
                  </a:cxn>
                </a:cxnLst>
                <a:rect l="0" t="0" r="r" b="b"/>
                <a:pathLst>
                  <a:path w="36" h="25">
                    <a:moveTo>
                      <a:pt x="0" y="4"/>
                    </a:moveTo>
                    <a:lnTo>
                      <a:pt x="13" y="25"/>
                    </a:lnTo>
                    <a:lnTo>
                      <a:pt x="36" y="20"/>
                    </a:lnTo>
                    <a:lnTo>
                      <a:pt x="24" y="0"/>
                    </a:lnTo>
                    <a:lnTo>
                      <a:pt x="0" y="4"/>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3" name="Freeform 160">
                <a:extLst>
                  <a:ext uri="{FF2B5EF4-FFF2-40B4-BE49-F238E27FC236}">
                    <a16:creationId xmlns:a16="http://schemas.microsoft.com/office/drawing/2014/main" id="{1EF11C1B-0640-484F-9C21-C0B776617611}"/>
                  </a:ext>
                </a:extLst>
              </p:cNvPr>
              <p:cNvSpPr>
                <a:spLocks/>
              </p:cNvSpPr>
              <p:nvPr/>
            </p:nvSpPr>
            <p:spPr bwMode="auto">
              <a:xfrm>
                <a:off x="2338" y="2063"/>
                <a:ext cx="33" cy="24"/>
              </a:xfrm>
              <a:custGeom>
                <a:avLst/>
                <a:gdLst>
                  <a:gd name="T0" fmla="*/ 0 w 33"/>
                  <a:gd name="T1" fmla="*/ 4 h 24"/>
                  <a:gd name="T2" fmla="*/ 12 w 33"/>
                  <a:gd name="T3" fmla="*/ 24 h 24"/>
                  <a:gd name="T4" fmla="*/ 33 w 33"/>
                  <a:gd name="T5" fmla="*/ 20 h 24"/>
                  <a:gd name="T6" fmla="*/ 21 w 33"/>
                  <a:gd name="T7" fmla="*/ 0 h 24"/>
                  <a:gd name="T8" fmla="*/ 0 w 33"/>
                  <a:gd name="T9" fmla="*/ 4 h 24"/>
                </a:gdLst>
                <a:ahLst/>
                <a:cxnLst>
                  <a:cxn ang="0">
                    <a:pos x="T0" y="T1"/>
                  </a:cxn>
                  <a:cxn ang="0">
                    <a:pos x="T2" y="T3"/>
                  </a:cxn>
                  <a:cxn ang="0">
                    <a:pos x="T4" y="T5"/>
                  </a:cxn>
                  <a:cxn ang="0">
                    <a:pos x="T6" y="T7"/>
                  </a:cxn>
                  <a:cxn ang="0">
                    <a:pos x="T8" y="T9"/>
                  </a:cxn>
                </a:cxnLst>
                <a:rect l="0" t="0" r="r" b="b"/>
                <a:pathLst>
                  <a:path w="33" h="24">
                    <a:moveTo>
                      <a:pt x="0" y="4"/>
                    </a:moveTo>
                    <a:lnTo>
                      <a:pt x="12" y="24"/>
                    </a:lnTo>
                    <a:lnTo>
                      <a:pt x="33" y="20"/>
                    </a:lnTo>
                    <a:lnTo>
                      <a:pt x="21" y="0"/>
                    </a:lnTo>
                    <a:lnTo>
                      <a:pt x="0" y="4"/>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4" name="Freeform 161">
                <a:extLst>
                  <a:ext uri="{FF2B5EF4-FFF2-40B4-BE49-F238E27FC236}">
                    <a16:creationId xmlns:a16="http://schemas.microsoft.com/office/drawing/2014/main" id="{19AB109C-DA0A-4CEA-9BF3-0AC511CD1E34}"/>
                  </a:ext>
                </a:extLst>
              </p:cNvPr>
              <p:cNvSpPr>
                <a:spLocks/>
              </p:cNvSpPr>
              <p:nvPr/>
            </p:nvSpPr>
            <p:spPr bwMode="auto">
              <a:xfrm>
                <a:off x="2359" y="2060"/>
                <a:ext cx="30" cy="23"/>
              </a:xfrm>
              <a:custGeom>
                <a:avLst/>
                <a:gdLst>
                  <a:gd name="T0" fmla="*/ 0 w 30"/>
                  <a:gd name="T1" fmla="*/ 3 h 23"/>
                  <a:gd name="T2" fmla="*/ 12 w 30"/>
                  <a:gd name="T3" fmla="*/ 23 h 23"/>
                  <a:gd name="T4" fmla="*/ 30 w 30"/>
                  <a:gd name="T5" fmla="*/ 19 h 23"/>
                  <a:gd name="T6" fmla="*/ 18 w 30"/>
                  <a:gd name="T7" fmla="*/ 0 h 23"/>
                  <a:gd name="T8" fmla="*/ 0 w 30"/>
                  <a:gd name="T9" fmla="*/ 3 h 23"/>
                </a:gdLst>
                <a:ahLst/>
                <a:cxnLst>
                  <a:cxn ang="0">
                    <a:pos x="T0" y="T1"/>
                  </a:cxn>
                  <a:cxn ang="0">
                    <a:pos x="T2" y="T3"/>
                  </a:cxn>
                  <a:cxn ang="0">
                    <a:pos x="T4" y="T5"/>
                  </a:cxn>
                  <a:cxn ang="0">
                    <a:pos x="T6" y="T7"/>
                  </a:cxn>
                  <a:cxn ang="0">
                    <a:pos x="T8" y="T9"/>
                  </a:cxn>
                </a:cxnLst>
                <a:rect l="0" t="0" r="r" b="b"/>
                <a:pathLst>
                  <a:path w="30" h="23">
                    <a:moveTo>
                      <a:pt x="0" y="3"/>
                    </a:moveTo>
                    <a:lnTo>
                      <a:pt x="12" y="23"/>
                    </a:lnTo>
                    <a:lnTo>
                      <a:pt x="30" y="19"/>
                    </a:lnTo>
                    <a:lnTo>
                      <a:pt x="18" y="0"/>
                    </a:lnTo>
                    <a:lnTo>
                      <a:pt x="0" y="3"/>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5" name="Freeform 162">
                <a:extLst>
                  <a:ext uri="{FF2B5EF4-FFF2-40B4-BE49-F238E27FC236}">
                    <a16:creationId xmlns:a16="http://schemas.microsoft.com/office/drawing/2014/main" id="{4AD1BAD6-0119-4FF4-A50E-0E40EF13EB22}"/>
                  </a:ext>
                </a:extLst>
              </p:cNvPr>
              <p:cNvSpPr>
                <a:spLocks/>
              </p:cNvSpPr>
              <p:nvPr/>
            </p:nvSpPr>
            <p:spPr bwMode="auto">
              <a:xfrm>
                <a:off x="2213" y="2110"/>
                <a:ext cx="48" cy="34"/>
              </a:xfrm>
              <a:custGeom>
                <a:avLst/>
                <a:gdLst>
                  <a:gd name="T0" fmla="*/ 0 w 48"/>
                  <a:gd name="T1" fmla="*/ 8 h 34"/>
                  <a:gd name="T2" fmla="*/ 15 w 48"/>
                  <a:gd name="T3" fmla="*/ 34 h 34"/>
                  <a:gd name="T4" fmla="*/ 48 w 48"/>
                  <a:gd name="T5" fmla="*/ 25 h 34"/>
                  <a:gd name="T6" fmla="*/ 34 w 48"/>
                  <a:gd name="T7" fmla="*/ 0 h 34"/>
                  <a:gd name="T8" fmla="*/ 0 w 48"/>
                  <a:gd name="T9" fmla="*/ 8 h 34"/>
                </a:gdLst>
                <a:ahLst/>
                <a:cxnLst>
                  <a:cxn ang="0">
                    <a:pos x="T0" y="T1"/>
                  </a:cxn>
                  <a:cxn ang="0">
                    <a:pos x="T2" y="T3"/>
                  </a:cxn>
                  <a:cxn ang="0">
                    <a:pos x="T4" y="T5"/>
                  </a:cxn>
                  <a:cxn ang="0">
                    <a:pos x="T6" y="T7"/>
                  </a:cxn>
                  <a:cxn ang="0">
                    <a:pos x="T8" y="T9"/>
                  </a:cxn>
                </a:cxnLst>
                <a:rect l="0" t="0" r="r" b="b"/>
                <a:pathLst>
                  <a:path w="48" h="34">
                    <a:moveTo>
                      <a:pt x="0" y="8"/>
                    </a:moveTo>
                    <a:lnTo>
                      <a:pt x="15" y="34"/>
                    </a:lnTo>
                    <a:lnTo>
                      <a:pt x="48" y="25"/>
                    </a:lnTo>
                    <a:lnTo>
                      <a:pt x="34" y="0"/>
                    </a:lnTo>
                    <a:lnTo>
                      <a:pt x="0" y="8"/>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6" name="Freeform 163">
                <a:extLst>
                  <a:ext uri="{FF2B5EF4-FFF2-40B4-BE49-F238E27FC236}">
                    <a16:creationId xmlns:a16="http://schemas.microsoft.com/office/drawing/2014/main" id="{C7905CE5-BAC0-4DB1-8758-2955CF4D9724}"/>
                  </a:ext>
                </a:extLst>
              </p:cNvPr>
              <p:cNvSpPr>
                <a:spLocks/>
              </p:cNvSpPr>
              <p:nvPr/>
            </p:nvSpPr>
            <p:spPr bwMode="auto">
              <a:xfrm>
                <a:off x="2247" y="2104"/>
                <a:ext cx="43" cy="31"/>
              </a:xfrm>
              <a:custGeom>
                <a:avLst/>
                <a:gdLst>
                  <a:gd name="T0" fmla="*/ 0 w 43"/>
                  <a:gd name="T1" fmla="*/ 6 h 31"/>
                  <a:gd name="T2" fmla="*/ 14 w 43"/>
                  <a:gd name="T3" fmla="*/ 31 h 31"/>
                  <a:gd name="T4" fmla="*/ 43 w 43"/>
                  <a:gd name="T5" fmla="*/ 23 h 31"/>
                  <a:gd name="T6" fmla="*/ 30 w 43"/>
                  <a:gd name="T7" fmla="*/ 0 h 31"/>
                  <a:gd name="T8" fmla="*/ 0 w 43"/>
                  <a:gd name="T9" fmla="*/ 6 h 31"/>
                </a:gdLst>
                <a:ahLst/>
                <a:cxnLst>
                  <a:cxn ang="0">
                    <a:pos x="T0" y="T1"/>
                  </a:cxn>
                  <a:cxn ang="0">
                    <a:pos x="T2" y="T3"/>
                  </a:cxn>
                  <a:cxn ang="0">
                    <a:pos x="T4" y="T5"/>
                  </a:cxn>
                  <a:cxn ang="0">
                    <a:pos x="T6" y="T7"/>
                  </a:cxn>
                  <a:cxn ang="0">
                    <a:pos x="T8" y="T9"/>
                  </a:cxn>
                </a:cxnLst>
                <a:rect l="0" t="0" r="r" b="b"/>
                <a:pathLst>
                  <a:path w="43" h="31">
                    <a:moveTo>
                      <a:pt x="0" y="6"/>
                    </a:moveTo>
                    <a:lnTo>
                      <a:pt x="14" y="31"/>
                    </a:lnTo>
                    <a:lnTo>
                      <a:pt x="43" y="23"/>
                    </a:lnTo>
                    <a:lnTo>
                      <a:pt x="30" y="0"/>
                    </a:lnTo>
                    <a:lnTo>
                      <a:pt x="0" y="6"/>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7" name="Freeform 164">
                <a:extLst>
                  <a:ext uri="{FF2B5EF4-FFF2-40B4-BE49-F238E27FC236}">
                    <a16:creationId xmlns:a16="http://schemas.microsoft.com/office/drawing/2014/main" id="{74FDFCFF-4768-4A48-AFF8-71E543E9F5DB}"/>
                  </a:ext>
                </a:extLst>
              </p:cNvPr>
              <p:cNvSpPr>
                <a:spLocks/>
              </p:cNvSpPr>
              <p:nvPr/>
            </p:nvSpPr>
            <p:spPr bwMode="auto">
              <a:xfrm>
                <a:off x="2277" y="2097"/>
                <a:ext cx="39" cy="30"/>
              </a:xfrm>
              <a:custGeom>
                <a:avLst/>
                <a:gdLst>
                  <a:gd name="T0" fmla="*/ 0 w 39"/>
                  <a:gd name="T1" fmla="*/ 7 h 30"/>
                  <a:gd name="T2" fmla="*/ 13 w 39"/>
                  <a:gd name="T3" fmla="*/ 30 h 30"/>
                  <a:gd name="T4" fmla="*/ 39 w 39"/>
                  <a:gd name="T5" fmla="*/ 23 h 30"/>
                  <a:gd name="T6" fmla="*/ 26 w 39"/>
                  <a:gd name="T7" fmla="*/ 0 h 30"/>
                  <a:gd name="T8" fmla="*/ 0 w 39"/>
                  <a:gd name="T9" fmla="*/ 7 h 30"/>
                </a:gdLst>
                <a:ahLst/>
                <a:cxnLst>
                  <a:cxn ang="0">
                    <a:pos x="T0" y="T1"/>
                  </a:cxn>
                  <a:cxn ang="0">
                    <a:pos x="T2" y="T3"/>
                  </a:cxn>
                  <a:cxn ang="0">
                    <a:pos x="T4" y="T5"/>
                  </a:cxn>
                  <a:cxn ang="0">
                    <a:pos x="T6" y="T7"/>
                  </a:cxn>
                  <a:cxn ang="0">
                    <a:pos x="T8" y="T9"/>
                  </a:cxn>
                </a:cxnLst>
                <a:rect l="0" t="0" r="r" b="b"/>
                <a:pathLst>
                  <a:path w="39" h="30">
                    <a:moveTo>
                      <a:pt x="0" y="7"/>
                    </a:moveTo>
                    <a:lnTo>
                      <a:pt x="13" y="30"/>
                    </a:lnTo>
                    <a:lnTo>
                      <a:pt x="39" y="23"/>
                    </a:lnTo>
                    <a:lnTo>
                      <a:pt x="26" y="0"/>
                    </a:lnTo>
                    <a:lnTo>
                      <a:pt x="0" y="7"/>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8" name="Freeform 165">
                <a:extLst>
                  <a:ext uri="{FF2B5EF4-FFF2-40B4-BE49-F238E27FC236}">
                    <a16:creationId xmlns:a16="http://schemas.microsoft.com/office/drawing/2014/main" id="{6C9FA1FE-1D8E-4468-8D14-3C3C0C0D3DBC}"/>
                  </a:ext>
                </a:extLst>
              </p:cNvPr>
              <p:cNvSpPr>
                <a:spLocks/>
              </p:cNvSpPr>
              <p:nvPr/>
            </p:nvSpPr>
            <p:spPr bwMode="auto">
              <a:xfrm>
                <a:off x="2303" y="2092"/>
                <a:ext cx="38" cy="28"/>
              </a:xfrm>
              <a:custGeom>
                <a:avLst/>
                <a:gdLst>
                  <a:gd name="T0" fmla="*/ 0 w 38"/>
                  <a:gd name="T1" fmla="*/ 5 h 28"/>
                  <a:gd name="T2" fmla="*/ 13 w 38"/>
                  <a:gd name="T3" fmla="*/ 28 h 28"/>
                  <a:gd name="T4" fmla="*/ 38 w 38"/>
                  <a:gd name="T5" fmla="*/ 21 h 28"/>
                  <a:gd name="T6" fmla="*/ 24 w 38"/>
                  <a:gd name="T7" fmla="*/ 0 h 28"/>
                  <a:gd name="T8" fmla="*/ 0 w 38"/>
                  <a:gd name="T9" fmla="*/ 5 h 28"/>
                </a:gdLst>
                <a:ahLst/>
                <a:cxnLst>
                  <a:cxn ang="0">
                    <a:pos x="T0" y="T1"/>
                  </a:cxn>
                  <a:cxn ang="0">
                    <a:pos x="T2" y="T3"/>
                  </a:cxn>
                  <a:cxn ang="0">
                    <a:pos x="T4" y="T5"/>
                  </a:cxn>
                  <a:cxn ang="0">
                    <a:pos x="T6" y="T7"/>
                  </a:cxn>
                  <a:cxn ang="0">
                    <a:pos x="T8" y="T9"/>
                  </a:cxn>
                </a:cxnLst>
                <a:rect l="0" t="0" r="r" b="b"/>
                <a:pathLst>
                  <a:path w="38" h="28">
                    <a:moveTo>
                      <a:pt x="0" y="5"/>
                    </a:moveTo>
                    <a:lnTo>
                      <a:pt x="13" y="28"/>
                    </a:lnTo>
                    <a:lnTo>
                      <a:pt x="38" y="21"/>
                    </a:lnTo>
                    <a:lnTo>
                      <a:pt x="24" y="0"/>
                    </a:lnTo>
                    <a:lnTo>
                      <a:pt x="0" y="5"/>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9" name="Freeform 166">
                <a:extLst>
                  <a:ext uri="{FF2B5EF4-FFF2-40B4-BE49-F238E27FC236}">
                    <a16:creationId xmlns:a16="http://schemas.microsoft.com/office/drawing/2014/main" id="{AEE1EBBA-6997-48CB-B158-22469236A09E}"/>
                  </a:ext>
                </a:extLst>
              </p:cNvPr>
              <p:cNvSpPr>
                <a:spLocks/>
              </p:cNvSpPr>
              <p:nvPr/>
            </p:nvSpPr>
            <p:spPr bwMode="auto">
              <a:xfrm>
                <a:off x="2327" y="2087"/>
                <a:ext cx="34" cy="26"/>
              </a:xfrm>
              <a:custGeom>
                <a:avLst/>
                <a:gdLst>
                  <a:gd name="T0" fmla="*/ 0 w 34"/>
                  <a:gd name="T1" fmla="*/ 5 h 26"/>
                  <a:gd name="T2" fmla="*/ 14 w 34"/>
                  <a:gd name="T3" fmla="*/ 26 h 26"/>
                  <a:gd name="T4" fmla="*/ 34 w 34"/>
                  <a:gd name="T5" fmla="*/ 21 h 26"/>
                  <a:gd name="T6" fmla="*/ 23 w 34"/>
                  <a:gd name="T7" fmla="*/ 0 h 26"/>
                  <a:gd name="T8" fmla="*/ 0 w 34"/>
                  <a:gd name="T9" fmla="*/ 5 h 26"/>
                </a:gdLst>
                <a:ahLst/>
                <a:cxnLst>
                  <a:cxn ang="0">
                    <a:pos x="T0" y="T1"/>
                  </a:cxn>
                  <a:cxn ang="0">
                    <a:pos x="T2" y="T3"/>
                  </a:cxn>
                  <a:cxn ang="0">
                    <a:pos x="T4" y="T5"/>
                  </a:cxn>
                  <a:cxn ang="0">
                    <a:pos x="T6" y="T7"/>
                  </a:cxn>
                  <a:cxn ang="0">
                    <a:pos x="T8" y="T9"/>
                  </a:cxn>
                </a:cxnLst>
                <a:rect l="0" t="0" r="r" b="b"/>
                <a:pathLst>
                  <a:path w="34" h="26">
                    <a:moveTo>
                      <a:pt x="0" y="5"/>
                    </a:moveTo>
                    <a:lnTo>
                      <a:pt x="14" y="26"/>
                    </a:lnTo>
                    <a:lnTo>
                      <a:pt x="34" y="21"/>
                    </a:lnTo>
                    <a:lnTo>
                      <a:pt x="23" y="0"/>
                    </a:lnTo>
                    <a:lnTo>
                      <a:pt x="0" y="5"/>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0" name="Freeform 167">
                <a:extLst>
                  <a:ext uri="{FF2B5EF4-FFF2-40B4-BE49-F238E27FC236}">
                    <a16:creationId xmlns:a16="http://schemas.microsoft.com/office/drawing/2014/main" id="{C566BD15-E176-4C1A-A37E-020A2F1A9FD9}"/>
                  </a:ext>
                </a:extLst>
              </p:cNvPr>
              <p:cNvSpPr>
                <a:spLocks/>
              </p:cNvSpPr>
              <p:nvPr/>
            </p:nvSpPr>
            <p:spPr bwMode="auto">
              <a:xfrm>
                <a:off x="2350" y="2083"/>
                <a:ext cx="31" cy="25"/>
              </a:xfrm>
              <a:custGeom>
                <a:avLst/>
                <a:gdLst>
                  <a:gd name="T0" fmla="*/ 0 w 31"/>
                  <a:gd name="T1" fmla="*/ 4 h 25"/>
                  <a:gd name="T2" fmla="*/ 11 w 31"/>
                  <a:gd name="T3" fmla="*/ 25 h 25"/>
                  <a:gd name="T4" fmla="*/ 31 w 31"/>
                  <a:gd name="T5" fmla="*/ 18 h 25"/>
                  <a:gd name="T6" fmla="*/ 21 w 31"/>
                  <a:gd name="T7" fmla="*/ 0 h 25"/>
                  <a:gd name="T8" fmla="*/ 0 w 31"/>
                  <a:gd name="T9" fmla="*/ 4 h 25"/>
                </a:gdLst>
                <a:ahLst/>
                <a:cxnLst>
                  <a:cxn ang="0">
                    <a:pos x="T0" y="T1"/>
                  </a:cxn>
                  <a:cxn ang="0">
                    <a:pos x="T2" y="T3"/>
                  </a:cxn>
                  <a:cxn ang="0">
                    <a:pos x="T4" y="T5"/>
                  </a:cxn>
                  <a:cxn ang="0">
                    <a:pos x="T6" y="T7"/>
                  </a:cxn>
                  <a:cxn ang="0">
                    <a:pos x="T8" y="T9"/>
                  </a:cxn>
                </a:cxnLst>
                <a:rect l="0" t="0" r="r" b="b"/>
                <a:pathLst>
                  <a:path w="31" h="25">
                    <a:moveTo>
                      <a:pt x="0" y="4"/>
                    </a:moveTo>
                    <a:lnTo>
                      <a:pt x="11" y="25"/>
                    </a:lnTo>
                    <a:lnTo>
                      <a:pt x="31" y="18"/>
                    </a:lnTo>
                    <a:lnTo>
                      <a:pt x="21" y="0"/>
                    </a:lnTo>
                    <a:lnTo>
                      <a:pt x="0" y="4"/>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1" name="Freeform 168">
                <a:extLst>
                  <a:ext uri="{FF2B5EF4-FFF2-40B4-BE49-F238E27FC236}">
                    <a16:creationId xmlns:a16="http://schemas.microsoft.com/office/drawing/2014/main" id="{1FFD0F5E-1D78-444D-85CE-1D017BE063E1}"/>
                  </a:ext>
                </a:extLst>
              </p:cNvPr>
              <p:cNvSpPr>
                <a:spLocks/>
              </p:cNvSpPr>
              <p:nvPr/>
            </p:nvSpPr>
            <p:spPr bwMode="auto">
              <a:xfrm>
                <a:off x="2371" y="2079"/>
                <a:ext cx="28" cy="22"/>
              </a:xfrm>
              <a:custGeom>
                <a:avLst/>
                <a:gdLst>
                  <a:gd name="T0" fmla="*/ 0 w 28"/>
                  <a:gd name="T1" fmla="*/ 4 h 22"/>
                  <a:gd name="T2" fmla="*/ 10 w 28"/>
                  <a:gd name="T3" fmla="*/ 22 h 22"/>
                  <a:gd name="T4" fmla="*/ 28 w 28"/>
                  <a:gd name="T5" fmla="*/ 18 h 22"/>
                  <a:gd name="T6" fmla="*/ 18 w 28"/>
                  <a:gd name="T7" fmla="*/ 0 h 22"/>
                  <a:gd name="T8" fmla="*/ 0 w 28"/>
                  <a:gd name="T9" fmla="*/ 4 h 22"/>
                </a:gdLst>
                <a:ahLst/>
                <a:cxnLst>
                  <a:cxn ang="0">
                    <a:pos x="T0" y="T1"/>
                  </a:cxn>
                  <a:cxn ang="0">
                    <a:pos x="T2" y="T3"/>
                  </a:cxn>
                  <a:cxn ang="0">
                    <a:pos x="T4" y="T5"/>
                  </a:cxn>
                  <a:cxn ang="0">
                    <a:pos x="T6" y="T7"/>
                  </a:cxn>
                  <a:cxn ang="0">
                    <a:pos x="T8" y="T9"/>
                  </a:cxn>
                </a:cxnLst>
                <a:rect l="0" t="0" r="r" b="b"/>
                <a:pathLst>
                  <a:path w="28" h="22">
                    <a:moveTo>
                      <a:pt x="0" y="4"/>
                    </a:moveTo>
                    <a:lnTo>
                      <a:pt x="10" y="22"/>
                    </a:lnTo>
                    <a:lnTo>
                      <a:pt x="28" y="18"/>
                    </a:lnTo>
                    <a:lnTo>
                      <a:pt x="18" y="0"/>
                    </a:lnTo>
                    <a:lnTo>
                      <a:pt x="0" y="4"/>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2" name="Freeform 169">
                <a:extLst>
                  <a:ext uri="{FF2B5EF4-FFF2-40B4-BE49-F238E27FC236}">
                    <a16:creationId xmlns:a16="http://schemas.microsoft.com/office/drawing/2014/main" id="{13E273FD-8639-4E24-92BC-97F197F39492}"/>
                  </a:ext>
                </a:extLst>
              </p:cNvPr>
              <p:cNvSpPr>
                <a:spLocks/>
              </p:cNvSpPr>
              <p:nvPr/>
            </p:nvSpPr>
            <p:spPr bwMode="auto">
              <a:xfrm>
                <a:off x="2228" y="2135"/>
                <a:ext cx="47" cy="35"/>
              </a:xfrm>
              <a:custGeom>
                <a:avLst/>
                <a:gdLst>
                  <a:gd name="T0" fmla="*/ 0 w 47"/>
                  <a:gd name="T1" fmla="*/ 9 h 35"/>
                  <a:gd name="T2" fmla="*/ 16 w 47"/>
                  <a:gd name="T3" fmla="*/ 35 h 35"/>
                  <a:gd name="T4" fmla="*/ 47 w 47"/>
                  <a:gd name="T5" fmla="*/ 25 h 35"/>
                  <a:gd name="T6" fmla="*/ 33 w 47"/>
                  <a:gd name="T7" fmla="*/ 0 h 35"/>
                  <a:gd name="T8" fmla="*/ 0 w 47"/>
                  <a:gd name="T9" fmla="*/ 9 h 35"/>
                </a:gdLst>
                <a:ahLst/>
                <a:cxnLst>
                  <a:cxn ang="0">
                    <a:pos x="T0" y="T1"/>
                  </a:cxn>
                  <a:cxn ang="0">
                    <a:pos x="T2" y="T3"/>
                  </a:cxn>
                  <a:cxn ang="0">
                    <a:pos x="T4" y="T5"/>
                  </a:cxn>
                  <a:cxn ang="0">
                    <a:pos x="T6" y="T7"/>
                  </a:cxn>
                  <a:cxn ang="0">
                    <a:pos x="T8" y="T9"/>
                  </a:cxn>
                </a:cxnLst>
                <a:rect l="0" t="0" r="r" b="b"/>
                <a:pathLst>
                  <a:path w="47" h="35">
                    <a:moveTo>
                      <a:pt x="0" y="9"/>
                    </a:moveTo>
                    <a:lnTo>
                      <a:pt x="16" y="35"/>
                    </a:lnTo>
                    <a:lnTo>
                      <a:pt x="47" y="25"/>
                    </a:lnTo>
                    <a:lnTo>
                      <a:pt x="33" y="0"/>
                    </a:lnTo>
                    <a:lnTo>
                      <a:pt x="0" y="9"/>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3" name="Freeform 170">
                <a:extLst>
                  <a:ext uri="{FF2B5EF4-FFF2-40B4-BE49-F238E27FC236}">
                    <a16:creationId xmlns:a16="http://schemas.microsoft.com/office/drawing/2014/main" id="{09E7397E-BA32-455B-958E-6CF18E3F6400}"/>
                  </a:ext>
                </a:extLst>
              </p:cNvPr>
              <p:cNvSpPr>
                <a:spLocks/>
              </p:cNvSpPr>
              <p:nvPr/>
            </p:nvSpPr>
            <p:spPr bwMode="auto">
              <a:xfrm>
                <a:off x="2261" y="2127"/>
                <a:ext cx="43" cy="33"/>
              </a:xfrm>
              <a:custGeom>
                <a:avLst/>
                <a:gdLst>
                  <a:gd name="T0" fmla="*/ 0 w 43"/>
                  <a:gd name="T1" fmla="*/ 8 h 33"/>
                  <a:gd name="T2" fmla="*/ 14 w 43"/>
                  <a:gd name="T3" fmla="*/ 33 h 33"/>
                  <a:gd name="T4" fmla="*/ 43 w 43"/>
                  <a:gd name="T5" fmla="*/ 24 h 33"/>
                  <a:gd name="T6" fmla="*/ 29 w 43"/>
                  <a:gd name="T7" fmla="*/ 0 h 33"/>
                  <a:gd name="T8" fmla="*/ 0 w 43"/>
                  <a:gd name="T9" fmla="*/ 8 h 33"/>
                </a:gdLst>
                <a:ahLst/>
                <a:cxnLst>
                  <a:cxn ang="0">
                    <a:pos x="T0" y="T1"/>
                  </a:cxn>
                  <a:cxn ang="0">
                    <a:pos x="T2" y="T3"/>
                  </a:cxn>
                  <a:cxn ang="0">
                    <a:pos x="T4" y="T5"/>
                  </a:cxn>
                  <a:cxn ang="0">
                    <a:pos x="T6" y="T7"/>
                  </a:cxn>
                  <a:cxn ang="0">
                    <a:pos x="T8" y="T9"/>
                  </a:cxn>
                </a:cxnLst>
                <a:rect l="0" t="0" r="r" b="b"/>
                <a:pathLst>
                  <a:path w="43" h="33">
                    <a:moveTo>
                      <a:pt x="0" y="8"/>
                    </a:moveTo>
                    <a:lnTo>
                      <a:pt x="14" y="33"/>
                    </a:lnTo>
                    <a:lnTo>
                      <a:pt x="43" y="24"/>
                    </a:lnTo>
                    <a:lnTo>
                      <a:pt x="29" y="0"/>
                    </a:lnTo>
                    <a:lnTo>
                      <a:pt x="0" y="8"/>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4" name="Freeform 171">
                <a:extLst>
                  <a:ext uri="{FF2B5EF4-FFF2-40B4-BE49-F238E27FC236}">
                    <a16:creationId xmlns:a16="http://schemas.microsoft.com/office/drawing/2014/main" id="{3997BCF0-BF69-4765-A326-1C75F49AAB00}"/>
                  </a:ext>
                </a:extLst>
              </p:cNvPr>
              <p:cNvSpPr>
                <a:spLocks/>
              </p:cNvSpPr>
              <p:nvPr/>
            </p:nvSpPr>
            <p:spPr bwMode="auto">
              <a:xfrm>
                <a:off x="2290" y="2120"/>
                <a:ext cx="40" cy="31"/>
              </a:xfrm>
              <a:custGeom>
                <a:avLst/>
                <a:gdLst>
                  <a:gd name="T0" fmla="*/ 0 w 40"/>
                  <a:gd name="T1" fmla="*/ 7 h 31"/>
                  <a:gd name="T2" fmla="*/ 14 w 40"/>
                  <a:gd name="T3" fmla="*/ 31 h 31"/>
                  <a:gd name="T4" fmla="*/ 40 w 40"/>
                  <a:gd name="T5" fmla="*/ 22 h 31"/>
                  <a:gd name="T6" fmla="*/ 26 w 40"/>
                  <a:gd name="T7" fmla="*/ 0 h 31"/>
                  <a:gd name="T8" fmla="*/ 0 w 40"/>
                  <a:gd name="T9" fmla="*/ 7 h 31"/>
                </a:gdLst>
                <a:ahLst/>
                <a:cxnLst>
                  <a:cxn ang="0">
                    <a:pos x="T0" y="T1"/>
                  </a:cxn>
                  <a:cxn ang="0">
                    <a:pos x="T2" y="T3"/>
                  </a:cxn>
                  <a:cxn ang="0">
                    <a:pos x="T4" y="T5"/>
                  </a:cxn>
                  <a:cxn ang="0">
                    <a:pos x="T6" y="T7"/>
                  </a:cxn>
                  <a:cxn ang="0">
                    <a:pos x="T8" y="T9"/>
                  </a:cxn>
                </a:cxnLst>
                <a:rect l="0" t="0" r="r" b="b"/>
                <a:pathLst>
                  <a:path w="40" h="31">
                    <a:moveTo>
                      <a:pt x="0" y="7"/>
                    </a:moveTo>
                    <a:lnTo>
                      <a:pt x="14" y="31"/>
                    </a:lnTo>
                    <a:lnTo>
                      <a:pt x="40" y="22"/>
                    </a:lnTo>
                    <a:lnTo>
                      <a:pt x="26" y="0"/>
                    </a:lnTo>
                    <a:lnTo>
                      <a:pt x="0" y="7"/>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5" name="Freeform 172">
                <a:extLst>
                  <a:ext uri="{FF2B5EF4-FFF2-40B4-BE49-F238E27FC236}">
                    <a16:creationId xmlns:a16="http://schemas.microsoft.com/office/drawing/2014/main" id="{01B2ED13-57D6-4A64-B2C6-BEFE262769D4}"/>
                  </a:ext>
                </a:extLst>
              </p:cNvPr>
              <p:cNvSpPr>
                <a:spLocks/>
              </p:cNvSpPr>
              <p:nvPr/>
            </p:nvSpPr>
            <p:spPr bwMode="auto">
              <a:xfrm>
                <a:off x="2316" y="2113"/>
                <a:ext cx="36" cy="29"/>
              </a:xfrm>
              <a:custGeom>
                <a:avLst/>
                <a:gdLst>
                  <a:gd name="T0" fmla="*/ 0 w 36"/>
                  <a:gd name="T1" fmla="*/ 7 h 29"/>
                  <a:gd name="T2" fmla="*/ 14 w 36"/>
                  <a:gd name="T3" fmla="*/ 29 h 29"/>
                  <a:gd name="T4" fmla="*/ 36 w 36"/>
                  <a:gd name="T5" fmla="*/ 21 h 29"/>
                  <a:gd name="T6" fmla="*/ 25 w 36"/>
                  <a:gd name="T7" fmla="*/ 0 h 29"/>
                  <a:gd name="T8" fmla="*/ 0 w 36"/>
                  <a:gd name="T9" fmla="*/ 7 h 29"/>
                </a:gdLst>
                <a:ahLst/>
                <a:cxnLst>
                  <a:cxn ang="0">
                    <a:pos x="T0" y="T1"/>
                  </a:cxn>
                  <a:cxn ang="0">
                    <a:pos x="T2" y="T3"/>
                  </a:cxn>
                  <a:cxn ang="0">
                    <a:pos x="T4" y="T5"/>
                  </a:cxn>
                  <a:cxn ang="0">
                    <a:pos x="T6" y="T7"/>
                  </a:cxn>
                  <a:cxn ang="0">
                    <a:pos x="T8" y="T9"/>
                  </a:cxn>
                </a:cxnLst>
                <a:rect l="0" t="0" r="r" b="b"/>
                <a:pathLst>
                  <a:path w="36" h="29">
                    <a:moveTo>
                      <a:pt x="0" y="7"/>
                    </a:moveTo>
                    <a:lnTo>
                      <a:pt x="14" y="29"/>
                    </a:lnTo>
                    <a:lnTo>
                      <a:pt x="36" y="21"/>
                    </a:lnTo>
                    <a:lnTo>
                      <a:pt x="25" y="0"/>
                    </a:lnTo>
                    <a:lnTo>
                      <a:pt x="0" y="7"/>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6" name="Freeform 173">
                <a:extLst>
                  <a:ext uri="{FF2B5EF4-FFF2-40B4-BE49-F238E27FC236}">
                    <a16:creationId xmlns:a16="http://schemas.microsoft.com/office/drawing/2014/main" id="{73D2807A-FAF9-4DA3-ADCA-5262E2BA47BE}"/>
                  </a:ext>
                </a:extLst>
              </p:cNvPr>
              <p:cNvSpPr>
                <a:spLocks/>
              </p:cNvSpPr>
              <p:nvPr/>
            </p:nvSpPr>
            <p:spPr bwMode="auto">
              <a:xfrm>
                <a:off x="2341" y="2108"/>
                <a:ext cx="32" cy="26"/>
              </a:xfrm>
              <a:custGeom>
                <a:avLst/>
                <a:gdLst>
                  <a:gd name="T0" fmla="*/ 0 w 32"/>
                  <a:gd name="T1" fmla="*/ 5 h 26"/>
                  <a:gd name="T2" fmla="*/ 11 w 32"/>
                  <a:gd name="T3" fmla="*/ 26 h 26"/>
                  <a:gd name="T4" fmla="*/ 32 w 32"/>
                  <a:gd name="T5" fmla="*/ 19 h 26"/>
                  <a:gd name="T6" fmla="*/ 20 w 32"/>
                  <a:gd name="T7" fmla="*/ 0 h 26"/>
                  <a:gd name="T8" fmla="*/ 0 w 32"/>
                  <a:gd name="T9" fmla="*/ 5 h 26"/>
                </a:gdLst>
                <a:ahLst/>
                <a:cxnLst>
                  <a:cxn ang="0">
                    <a:pos x="T0" y="T1"/>
                  </a:cxn>
                  <a:cxn ang="0">
                    <a:pos x="T2" y="T3"/>
                  </a:cxn>
                  <a:cxn ang="0">
                    <a:pos x="T4" y="T5"/>
                  </a:cxn>
                  <a:cxn ang="0">
                    <a:pos x="T6" y="T7"/>
                  </a:cxn>
                  <a:cxn ang="0">
                    <a:pos x="T8" y="T9"/>
                  </a:cxn>
                </a:cxnLst>
                <a:rect l="0" t="0" r="r" b="b"/>
                <a:pathLst>
                  <a:path w="32" h="26">
                    <a:moveTo>
                      <a:pt x="0" y="5"/>
                    </a:moveTo>
                    <a:lnTo>
                      <a:pt x="11" y="26"/>
                    </a:lnTo>
                    <a:lnTo>
                      <a:pt x="32" y="19"/>
                    </a:lnTo>
                    <a:lnTo>
                      <a:pt x="20" y="0"/>
                    </a:lnTo>
                    <a:lnTo>
                      <a:pt x="0" y="5"/>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7" name="Freeform 174">
                <a:extLst>
                  <a:ext uri="{FF2B5EF4-FFF2-40B4-BE49-F238E27FC236}">
                    <a16:creationId xmlns:a16="http://schemas.microsoft.com/office/drawing/2014/main" id="{9992205C-BCF5-413D-A86A-F9D8CC24CB3E}"/>
                  </a:ext>
                </a:extLst>
              </p:cNvPr>
              <p:cNvSpPr>
                <a:spLocks/>
              </p:cNvSpPr>
              <p:nvPr/>
            </p:nvSpPr>
            <p:spPr bwMode="auto">
              <a:xfrm>
                <a:off x="2361" y="2101"/>
                <a:ext cx="32" cy="26"/>
              </a:xfrm>
              <a:custGeom>
                <a:avLst/>
                <a:gdLst>
                  <a:gd name="T0" fmla="*/ 0 w 32"/>
                  <a:gd name="T1" fmla="*/ 7 h 26"/>
                  <a:gd name="T2" fmla="*/ 12 w 32"/>
                  <a:gd name="T3" fmla="*/ 26 h 26"/>
                  <a:gd name="T4" fmla="*/ 32 w 32"/>
                  <a:gd name="T5" fmla="*/ 20 h 26"/>
                  <a:gd name="T6" fmla="*/ 20 w 32"/>
                  <a:gd name="T7" fmla="*/ 0 h 26"/>
                  <a:gd name="T8" fmla="*/ 0 w 32"/>
                  <a:gd name="T9" fmla="*/ 7 h 26"/>
                </a:gdLst>
                <a:ahLst/>
                <a:cxnLst>
                  <a:cxn ang="0">
                    <a:pos x="T0" y="T1"/>
                  </a:cxn>
                  <a:cxn ang="0">
                    <a:pos x="T2" y="T3"/>
                  </a:cxn>
                  <a:cxn ang="0">
                    <a:pos x="T4" y="T5"/>
                  </a:cxn>
                  <a:cxn ang="0">
                    <a:pos x="T6" y="T7"/>
                  </a:cxn>
                  <a:cxn ang="0">
                    <a:pos x="T8" y="T9"/>
                  </a:cxn>
                </a:cxnLst>
                <a:rect l="0" t="0" r="r" b="b"/>
                <a:pathLst>
                  <a:path w="32" h="26">
                    <a:moveTo>
                      <a:pt x="0" y="7"/>
                    </a:moveTo>
                    <a:lnTo>
                      <a:pt x="12" y="26"/>
                    </a:lnTo>
                    <a:lnTo>
                      <a:pt x="32" y="20"/>
                    </a:lnTo>
                    <a:lnTo>
                      <a:pt x="20" y="0"/>
                    </a:lnTo>
                    <a:lnTo>
                      <a:pt x="0" y="7"/>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8" name="Freeform 175">
                <a:extLst>
                  <a:ext uri="{FF2B5EF4-FFF2-40B4-BE49-F238E27FC236}">
                    <a16:creationId xmlns:a16="http://schemas.microsoft.com/office/drawing/2014/main" id="{EA2E7F1C-614A-4007-934B-556318F7B0BD}"/>
                  </a:ext>
                </a:extLst>
              </p:cNvPr>
              <p:cNvSpPr>
                <a:spLocks/>
              </p:cNvSpPr>
              <p:nvPr/>
            </p:nvSpPr>
            <p:spPr bwMode="auto">
              <a:xfrm>
                <a:off x="2381" y="2097"/>
                <a:ext cx="29" cy="24"/>
              </a:xfrm>
              <a:custGeom>
                <a:avLst/>
                <a:gdLst>
                  <a:gd name="T0" fmla="*/ 0 w 29"/>
                  <a:gd name="T1" fmla="*/ 4 h 24"/>
                  <a:gd name="T2" fmla="*/ 12 w 29"/>
                  <a:gd name="T3" fmla="*/ 24 h 24"/>
                  <a:gd name="T4" fmla="*/ 29 w 29"/>
                  <a:gd name="T5" fmla="*/ 19 h 24"/>
                  <a:gd name="T6" fmla="*/ 18 w 29"/>
                  <a:gd name="T7" fmla="*/ 0 h 24"/>
                  <a:gd name="T8" fmla="*/ 0 w 29"/>
                  <a:gd name="T9" fmla="*/ 4 h 24"/>
                </a:gdLst>
                <a:ahLst/>
                <a:cxnLst>
                  <a:cxn ang="0">
                    <a:pos x="T0" y="T1"/>
                  </a:cxn>
                  <a:cxn ang="0">
                    <a:pos x="T2" y="T3"/>
                  </a:cxn>
                  <a:cxn ang="0">
                    <a:pos x="T4" y="T5"/>
                  </a:cxn>
                  <a:cxn ang="0">
                    <a:pos x="T6" y="T7"/>
                  </a:cxn>
                  <a:cxn ang="0">
                    <a:pos x="T8" y="T9"/>
                  </a:cxn>
                </a:cxnLst>
                <a:rect l="0" t="0" r="r" b="b"/>
                <a:pathLst>
                  <a:path w="29" h="24">
                    <a:moveTo>
                      <a:pt x="0" y="4"/>
                    </a:moveTo>
                    <a:lnTo>
                      <a:pt x="12" y="24"/>
                    </a:lnTo>
                    <a:lnTo>
                      <a:pt x="29" y="19"/>
                    </a:lnTo>
                    <a:lnTo>
                      <a:pt x="18" y="0"/>
                    </a:lnTo>
                    <a:lnTo>
                      <a:pt x="0" y="4"/>
                    </a:lnTo>
                    <a:close/>
                  </a:path>
                </a:pathLst>
              </a:custGeom>
              <a:solidFill>
                <a:srgbClr val="FFFFFF"/>
              </a:solidFill>
              <a:ln w="36513"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9" name="Freeform 176">
                <a:extLst>
                  <a:ext uri="{FF2B5EF4-FFF2-40B4-BE49-F238E27FC236}">
                    <a16:creationId xmlns:a16="http://schemas.microsoft.com/office/drawing/2014/main" id="{08F3EECA-3E27-47C9-A644-DCB8F2E56785}"/>
                  </a:ext>
                </a:extLst>
              </p:cNvPr>
              <p:cNvSpPr>
                <a:spLocks/>
              </p:cNvSpPr>
              <p:nvPr/>
            </p:nvSpPr>
            <p:spPr bwMode="auto">
              <a:xfrm>
                <a:off x="2138" y="2181"/>
                <a:ext cx="350" cy="1109"/>
              </a:xfrm>
              <a:custGeom>
                <a:avLst/>
                <a:gdLst>
                  <a:gd name="T0" fmla="*/ 252 w 268"/>
                  <a:gd name="T1" fmla="*/ 0 h 850"/>
                  <a:gd name="T2" fmla="*/ 16 w 268"/>
                  <a:gd name="T3" fmla="*/ 0 h 850"/>
                  <a:gd name="T4" fmla="*/ 0 w 268"/>
                  <a:gd name="T5" fmla="*/ 36 h 850"/>
                  <a:gd name="T6" fmla="*/ 0 w 268"/>
                  <a:gd name="T7" fmla="*/ 814 h 850"/>
                  <a:gd name="T8" fmla="*/ 16 w 268"/>
                  <a:gd name="T9" fmla="*/ 850 h 850"/>
                  <a:gd name="T10" fmla="*/ 252 w 268"/>
                  <a:gd name="T11" fmla="*/ 850 h 850"/>
                  <a:gd name="T12" fmla="*/ 268 w 268"/>
                  <a:gd name="T13" fmla="*/ 814 h 850"/>
                  <a:gd name="T14" fmla="*/ 268 w 268"/>
                  <a:gd name="T15" fmla="*/ 36 h 850"/>
                  <a:gd name="T16" fmla="*/ 252 w 268"/>
                  <a:gd name="T17" fmla="*/ 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850">
                    <a:moveTo>
                      <a:pt x="252" y="0"/>
                    </a:moveTo>
                    <a:cubicBezTo>
                      <a:pt x="16" y="0"/>
                      <a:pt x="16" y="0"/>
                      <a:pt x="16" y="0"/>
                    </a:cubicBezTo>
                    <a:cubicBezTo>
                      <a:pt x="7" y="0"/>
                      <a:pt x="0" y="16"/>
                      <a:pt x="0" y="36"/>
                    </a:cubicBezTo>
                    <a:cubicBezTo>
                      <a:pt x="0" y="814"/>
                      <a:pt x="0" y="814"/>
                      <a:pt x="0" y="814"/>
                    </a:cubicBezTo>
                    <a:cubicBezTo>
                      <a:pt x="0" y="834"/>
                      <a:pt x="7" y="850"/>
                      <a:pt x="16" y="850"/>
                    </a:cubicBezTo>
                    <a:cubicBezTo>
                      <a:pt x="252" y="850"/>
                      <a:pt x="252" y="850"/>
                      <a:pt x="252" y="850"/>
                    </a:cubicBezTo>
                    <a:cubicBezTo>
                      <a:pt x="261" y="850"/>
                      <a:pt x="268" y="834"/>
                      <a:pt x="268" y="814"/>
                    </a:cubicBezTo>
                    <a:cubicBezTo>
                      <a:pt x="268" y="36"/>
                      <a:pt x="268" y="36"/>
                      <a:pt x="268" y="36"/>
                    </a:cubicBezTo>
                    <a:cubicBezTo>
                      <a:pt x="268" y="16"/>
                      <a:pt x="261" y="0"/>
                      <a:pt x="252" y="0"/>
                    </a:cubicBezTo>
                    <a:close/>
                  </a:path>
                </a:pathLst>
              </a:custGeom>
              <a:solidFill>
                <a:srgbClr val="178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0" name="Rectangle 177">
                <a:extLst>
                  <a:ext uri="{FF2B5EF4-FFF2-40B4-BE49-F238E27FC236}">
                    <a16:creationId xmlns:a16="http://schemas.microsoft.com/office/drawing/2014/main" id="{62F45802-6E1D-4F43-A89D-3FA52C1F9158}"/>
                  </a:ext>
                </a:extLst>
              </p:cNvPr>
              <p:cNvSpPr>
                <a:spLocks noChangeArrowheads="1"/>
              </p:cNvSpPr>
              <p:nvPr/>
            </p:nvSpPr>
            <p:spPr bwMode="auto">
              <a:xfrm>
                <a:off x="2171" y="2244"/>
                <a:ext cx="123" cy="35"/>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1" name="Rectangle 178">
                <a:extLst>
                  <a:ext uri="{FF2B5EF4-FFF2-40B4-BE49-F238E27FC236}">
                    <a16:creationId xmlns:a16="http://schemas.microsoft.com/office/drawing/2014/main" id="{E00340C6-FA85-4AE5-BD8E-90D9875F4789}"/>
                  </a:ext>
                </a:extLst>
              </p:cNvPr>
              <p:cNvSpPr>
                <a:spLocks noChangeArrowheads="1"/>
              </p:cNvSpPr>
              <p:nvPr/>
            </p:nvSpPr>
            <p:spPr bwMode="auto">
              <a:xfrm>
                <a:off x="2333" y="2244"/>
                <a:ext cx="122" cy="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2" name="Rectangle 179">
                <a:extLst>
                  <a:ext uri="{FF2B5EF4-FFF2-40B4-BE49-F238E27FC236}">
                    <a16:creationId xmlns:a16="http://schemas.microsoft.com/office/drawing/2014/main" id="{65A0EB68-55D8-47BA-B6D7-494297AD6BB6}"/>
                  </a:ext>
                </a:extLst>
              </p:cNvPr>
              <p:cNvSpPr>
                <a:spLocks noChangeArrowheads="1"/>
              </p:cNvSpPr>
              <p:nvPr/>
            </p:nvSpPr>
            <p:spPr bwMode="auto">
              <a:xfrm>
                <a:off x="2171" y="2349"/>
                <a:ext cx="123" cy="34"/>
              </a:xfrm>
              <a:prstGeom prst="rect">
                <a:avLst/>
              </a:prstGeom>
              <a:solidFill>
                <a:srgbClr val="465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3" name="Rectangle 180">
                <a:extLst>
                  <a:ext uri="{FF2B5EF4-FFF2-40B4-BE49-F238E27FC236}">
                    <a16:creationId xmlns:a16="http://schemas.microsoft.com/office/drawing/2014/main" id="{0AAA568C-E1B8-4603-838A-563AEEFCF805}"/>
                  </a:ext>
                </a:extLst>
              </p:cNvPr>
              <p:cNvSpPr>
                <a:spLocks noChangeArrowheads="1"/>
              </p:cNvSpPr>
              <p:nvPr/>
            </p:nvSpPr>
            <p:spPr bwMode="auto">
              <a:xfrm>
                <a:off x="2333" y="2349"/>
                <a:ext cx="122" cy="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4" name="Rectangle 181">
                <a:extLst>
                  <a:ext uri="{FF2B5EF4-FFF2-40B4-BE49-F238E27FC236}">
                    <a16:creationId xmlns:a16="http://schemas.microsoft.com/office/drawing/2014/main" id="{3D9B3F80-ABFF-4655-B282-02AA4887A474}"/>
                  </a:ext>
                </a:extLst>
              </p:cNvPr>
              <p:cNvSpPr>
                <a:spLocks noChangeArrowheads="1"/>
              </p:cNvSpPr>
              <p:nvPr/>
            </p:nvSpPr>
            <p:spPr bwMode="auto">
              <a:xfrm>
                <a:off x="2171" y="2454"/>
                <a:ext cx="123" cy="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5" name="Rectangle 182">
                <a:extLst>
                  <a:ext uri="{FF2B5EF4-FFF2-40B4-BE49-F238E27FC236}">
                    <a16:creationId xmlns:a16="http://schemas.microsoft.com/office/drawing/2014/main" id="{4083D87A-ED79-48AA-8ED2-84DD52CB3877}"/>
                  </a:ext>
                </a:extLst>
              </p:cNvPr>
              <p:cNvSpPr>
                <a:spLocks noChangeArrowheads="1"/>
              </p:cNvSpPr>
              <p:nvPr/>
            </p:nvSpPr>
            <p:spPr bwMode="auto">
              <a:xfrm>
                <a:off x="2333" y="2454"/>
                <a:ext cx="122" cy="34"/>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6" name="Rectangle 183">
                <a:extLst>
                  <a:ext uri="{FF2B5EF4-FFF2-40B4-BE49-F238E27FC236}">
                    <a16:creationId xmlns:a16="http://schemas.microsoft.com/office/drawing/2014/main" id="{3F273EA7-4734-4310-95D8-A2A55C4AE56B}"/>
                  </a:ext>
                </a:extLst>
              </p:cNvPr>
              <p:cNvSpPr>
                <a:spLocks noChangeArrowheads="1"/>
              </p:cNvSpPr>
              <p:nvPr/>
            </p:nvSpPr>
            <p:spPr bwMode="auto">
              <a:xfrm>
                <a:off x="2171" y="2558"/>
                <a:ext cx="123" cy="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7" name="Rectangle 184">
                <a:extLst>
                  <a:ext uri="{FF2B5EF4-FFF2-40B4-BE49-F238E27FC236}">
                    <a16:creationId xmlns:a16="http://schemas.microsoft.com/office/drawing/2014/main" id="{98031A1F-473C-4DFB-A2A8-5E6F852E9596}"/>
                  </a:ext>
                </a:extLst>
              </p:cNvPr>
              <p:cNvSpPr>
                <a:spLocks noChangeArrowheads="1"/>
              </p:cNvSpPr>
              <p:nvPr/>
            </p:nvSpPr>
            <p:spPr bwMode="auto">
              <a:xfrm>
                <a:off x="2333" y="2558"/>
                <a:ext cx="122" cy="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8" name="Rectangle 185">
                <a:extLst>
                  <a:ext uri="{FF2B5EF4-FFF2-40B4-BE49-F238E27FC236}">
                    <a16:creationId xmlns:a16="http://schemas.microsoft.com/office/drawing/2014/main" id="{6F860776-FE4C-4E35-A224-82F199775B33}"/>
                  </a:ext>
                </a:extLst>
              </p:cNvPr>
              <p:cNvSpPr>
                <a:spLocks noChangeArrowheads="1"/>
              </p:cNvSpPr>
              <p:nvPr/>
            </p:nvSpPr>
            <p:spPr bwMode="auto">
              <a:xfrm>
                <a:off x="2171" y="2664"/>
                <a:ext cx="123" cy="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9" name="Rectangle 186">
                <a:extLst>
                  <a:ext uri="{FF2B5EF4-FFF2-40B4-BE49-F238E27FC236}">
                    <a16:creationId xmlns:a16="http://schemas.microsoft.com/office/drawing/2014/main" id="{C38F3965-8FDB-4731-AA6D-66C6000A1374}"/>
                  </a:ext>
                </a:extLst>
              </p:cNvPr>
              <p:cNvSpPr>
                <a:spLocks noChangeArrowheads="1"/>
              </p:cNvSpPr>
              <p:nvPr/>
            </p:nvSpPr>
            <p:spPr bwMode="auto">
              <a:xfrm>
                <a:off x="2333" y="2664"/>
                <a:ext cx="122" cy="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0" name="Rectangle 187">
                <a:extLst>
                  <a:ext uri="{FF2B5EF4-FFF2-40B4-BE49-F238E27FC236}">
                    <a16:creationId xmlns:a16="http://schemas.microsoft.com/office/drawing/2014/main" id="{991A939E-4844-4A92-8411-92E6E446C38B}"/>
                  </a:ext>
                </a:extLst>
              </p:cNvPr>
              <p:cNvSpPr>
                <a:spLocks noChangeArrowheads="1"/>
              </p:cNvSpPr>
              <p:nvPr/>
            </p:nvSpPr>
            <p:spPr bwMode="auto">
              <a:xfrm>
                <a:off x="2171" y="2768"/>
                <a:ext cx="123" cy="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1" name="Rectangle 188">
                <a:extLst>
                  <a:ext uri="{FF2B5EF4-FFF2-40B4-BE49-F238E27FC236}">
                    <a16:creationId xmlns:a16="http://schemas.microsoft.com/office/drawing/2014/main" id="{3C57DCE8-A597-4E5C-852C-902F690026D3}"/>
                  </a:ext>
                </a:extLst>
              </p:cNvPr>
              <p:cNvSpPr>
                <a:spLocks noChangeArrowheads="1"/>
              </p:cNvSpPr>
              <p:nvPr/>
            </p:nvSpPr>
            <p:spPr bwMode="auto">
              <a:xfrm>
                <a:off x="2333" y="2768"/>
                <a:ext cx="122" cy="34"/>
              </a:xfrm>
              <a:prstGeom prst="rect">
                <a:avLst/>
              </a:prstGeom>
              <a:solidFill>
                <a:srgbClr val="465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2" name="Rectangle 189">
                <a:extLst>
                  <a:ext uri="{FF2B5EF4-FFF2-40B4-BE49-F238E27FC236}">
                    <a16:creationId xmlns:a16="http://schemas.microsoft.com/office/drawing/2014/main" id="{AFAC77E6-61B7-42D5-AB9A-E0D21BB9C2FD}"/>
                  </a:ext>
                </a:extLst>
              </p:cNvPr>
              <p:cNvSpPr>
                <a:spLocks noChangeArrowheads="1"/>
              </p:cNvSpPr>
              <p:nvPr/>
            </p:nvSpPr>
            <p:spPr bwMode="auto">
              <a:xfrm>
                <a:off x="2171" y="2872"/>
                <a:ext cx="123" cy="36"/>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3" name="Rectangle 190">
                <a:extLst>
                  <a:ext uri="{FF2B5EF4-FFF2-40B4-BE49-F238E27FC236}">
                    <a16:creationId xmlns:a16="http://schemas.microsoft.com/office/drawing/2014/main" id="{9C3E81E4-381E-4E1A-A34F-6BAF0CB65BC9}"/>
                  </a:ext>
                </a:extLst>
              </p:cNvPr>
              <p:cNvSpPr>
                <a:spLocks noChangeArrowheads="1"/>
              </p:cNvSpPr>
              <p:nvPr/>
            </p:nvSpPr>
            <p:spPr bwMode="auto">
              <a:xfrm>
                <a:off x="2333" y="2872"/>
                <a:ext cx="122" cy="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4" name="Rectangle 191">
                <a:extLst>
                  <a:ext uri="{FF2B5EF4-FFF2-40B4-BE49-F238E27FC236}">
                    <a16:creationId xmlns:a16="http://schemas.microsoft.com/office/drawing/2014/main" id="{FB22AC75-B17B-4932-AEB9-C450EE2D19BE}"/>
                  </a:ext>
                </a:extLst>
              </p:cNvPr>
              <p:cNvSpPr>
                <a:spLocks noChangeArrowheads="1"/>
              </p:cNvSpPr>
              <p:nvPr/>
            </p:nvSpPr>
            <p:spPr bwMode="auto">
              <a:xfrm>
                <a:off x="2171" y="2978"/>
                <a:ext cx="123" cy="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5" name="Rectangle 192">
                <a:extLst>
                  <a:ext uri="{FF2B5EF4-FFF2-40B4-BE49-F238E27FC236}">
                    <a16:creationId xmlns:a16="http://schemas.microsoft.com/office/drawing/2014/main" id="{B54B324F-6FCE-4B2C-9F8F-A100F5DD7B92}"/>
                  </a:ext>
                </a:extLst>
              </p:cNvPr>
              <p:cNvSpPr>
                <a:spLocks noChangeArrowheads="1"/>
              </p:cNvSpPr>
              <p:nvPr/>
            </p:nvSpPr>
            <p:spPr bwMode="auto">
              <a:xfrm>
                <a:off x="2333" y="2978"/>
                <a:ext cx="122" cy="34"/>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6" name="Rectangle 193">
                <a:extLst>
                  <a:ext uri="{FF2B5EF4-FFF2-40B4-BE49-F238E27FC236}">
                    <a16:creationId xmlns:a16="http://schemas.microsoft.com/office/drawing/2014/main" id="{6CB97B80-7223-400F-A1C5-1ACF6B3E06A4}"/>
                  </a:ext>
                </a:extLst>
              </p:cNvPr>
              <p:cNvSpPr>
                <a:spLocks noChangeArrowheads="1"/>
              </p:cNvSpPr>
              <p:nvPr/>
            </p:nvSpPr>
            <p:spPr bwMode="auto">
              <a:xfrm>
                <a:off x="2171" y="3082"/>
                <a:ext cx="123" cy="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7" name="Rectangle 194">
                <a:extLst>
                  <a:ext uri="{FF2B5EF4-FFF2-40B4-BE49-F238E27FC236}">
                    <a16:creationId xmlns:a16="http://schemas.microsoft.com/office/drawing/2014/main" id="{DA290099-6571-48E0-85B7-85807F1DEDCF}"/>
                  </a:ext>
                </a:extLst>
              </p:cNvPr>
              <p:cNvSpPr>
                <a:spLocks noChangeArrowheads="1"/>
              </p:cNvSpPr>
              <p:nvPr/>
            </p:nvSpPr>
            <p:spPr bwMode="auto">
              <a:xfrm>
                <a:off x="2333" y="3082"/>
                <a:ext cx="122" cy="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8" name="Rectangle 195">
                <a:extLst>
                  <a:ext uri="{FF2B5EF4-FFF2-40B4-BE49-F238E27FC236}">
                    <a16:creationId xmlns:a16="http://schemas.microsoft.com/office/drawing/2014/main" id="{8974BDCD-01AA-4A64-A341-A2511660CEC2}"/>
                  </a:ext>
                </a:extLst>
              </p:cNvPr>
              <p:cNvSpPr>
                <a:spLocks noChangeArrowheads="1"/>
              </p:cNvSpPr>
              <p:nvPr/>
            </p:nvSpPr>
            <p:spPr bwMode="auto">
              <a:xfrm>
                <a:off x="2171" y="3187"/>
                <a:ext cx="123" cy="35"/>
              </a:xfrm>
              <a:prstGeom prst="rect">
                <a:avLst/>
              </a:prstGeom>
              <a:solidFill>
                <a:srgbClr val="465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9" name="Rectangle 196">
                <a:extLst>
                  <a:ext uri="{FF2B5EF4-FFF2-40B4-BE49-F238E27FC236}">
                    <a16:creationId xmlns:a16="http://schemas.microsoft.com/office/drawing/2014/main" id="{C9D1320F-4A8D-4D73-A7C0-32D4B4D2F11A}"/>
                  </a:ext>
                </a:extLst>
              </p:cNvPr>
              <p:cNvSpPr>
                <a:spLocks noChangeArrowheads="1"/>
              </p:cNvSpPr>
              <p:nvPr/>
            </p:nvSpPr>
            <p:spPr bwMode="auto">
              <a:xfrm>
                <a:off x="2333" y="3187"/>
                <a:ext cx="122" cy="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0" name="Freeform 197">
                <a:extLst>
                  <a:ext uri="{FF2B5EF4-FFF2-40B4-BE49-F238E27FC236}">
                    <a16:creationId xmlns:a16="http://schemas.microsoft.com/office/drawing/2014/main" id="{5845AAC3-1F17-47D0-85B1-562FDB962695}"/>
                  </a:ext>
                </a:extLst>
              </p:cNvPr>
              <p:cNvSpPr>
                <a:spLocks/>
              </p:cNvSpPr>
              <p:nvPr/>
            </p:nvSpPr>
            <p:spPr bwMode="auto">
              <a:xfrm>
                <a:off x="1073" y="2739"/>
                <a:ext cx="33" cy="80"/>
              </a:xfrm>
              <a:custGeom>
                <a:avLst/>
                <a:gdLst>
                  <a:gd name="T0" fmla="*/ 0 w 25"/>
                  <a:gd name="T1" fmla="*/ 0 h 61"/>
                  <a:gd name="T2" fmla="*/ 0 w 25"/>
                  <a:gd name="T3" fmla="*/ 61 h 61"/>
                  <a:gd name="T4" fmla="*/ 23 w 25"/>
                  <a:gd name="T5" fmla="*/ 61 h 61"/>
                  <a:gd name="T6" fmla="*/ 18 w 25"/>
                  <a:gd name="T7" fmla="*/ 7 h 61"/>
                  <a:gd name="T8" fmla="*/ 0 w 25"/>
                  <a:gd name="T9" fmla="*/ 0 h 61"/>
                </a:gdLst>
                <a:ahLst/>
                <a:cxnLst>
                  <a:cxn ang="0">
                    <a:pos x="T0" y="T1"/>
                  </a:cxn>
                  <a:cxn ang="0">
                    <a:pos x="T2" y="T3"/>
                  </a:cxn>
                  <a:cxn ang="0">
                    <a:pos x="T4" y="T5"/>
                  </a:cxn>
                  <a:cxn ang="0">
                    <a:pos x="T6" y="T7"/>
                  </a:cxn>
                  <a:cxn ang="0">
                    <a:pos x="T8" y="T9"/>
                  </a:cxn>
                </a:cxnLst>
                <a:rect l="0" t="0" r="r" b="b"/>
                <a:pathLst>
                  <a:path w="25" h="61">
                    <a:moveTo>
                      <a:pt x="0" y="0"/>
                    </a:moveTo>
                    <a:cubicBezTo>
                      <a:pt x="1" y="7"/>
                      <a:pt x="17" y="45"/>
                      <a:pt x="0" y="61"/>
                    </a:cubicBezTo>
                    <a:cubicBezTo>
                      <a:pt x="5" y="61"/>
                      <a:pt x="23" y="61"/>
                      <a:pt x="23" y="61"/>
                    </a:cubicBezTo>
                    <a:cubicBezTo>
                      <a:pt x="23" y="61"/>
                      <a:pt x="25" y="36"/>
                      <a:pt x="18" y="7"/>
                    </a:cubicBezTo>
                    <a:cubicBezTo>
                      <a:pt x="11" y="4"/>
                      <a:pt x="0" y="0"/>
                      <a:pt x="0" y="0"/>
                    </a:cubicBezTo>
                    <a:close/>
                  </a:path>
                </a:pathLst>
              </a:custGeom>
              <a:solidFill>
                <a:srgbClr val="ACB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1" name="Freeform 198">
                <a:extLst>
                  <a:ext uri="{FF2B5EF4-FFF2-40B4-BE49-F238E27FC236}">
                    <a16:creationId xmlns:a16="http://schemas.microsoft.com/office/drawing/2014/main" id="{6AFFECF7-7399-40B3-B8F8-9CA22B2B00B9}"/>
                  </a:ext>
                </a:extLst>
              </p:cNvPr>
              <p:cNvSpPr>
                <a:spLocks/>
              </p:cNvSpPr>
              <p:nvPr/>
            </p:nvSpPr>
            <p:spPr bwMode="auto">
              <a:xfrm>
                <a:off x="952" y="2686"/>
                <a:ext cx="51" cy="31"/>
              </a:xfrm>
              <a:custGeom>
                <a:avLst/>
                <a:gdLst>
                  <a:gd name="T0" fmla="*/ 0 w 51"/>
                  <a:gd name="T1" fmla="*/ 5 h 31"/>
                  <a:gd name="T2" fmla="*/ 17 w 51"/>
                  <a:gd name="T3" fmla="*/ 31 h 31"/>
                  <a:gd name="T4" fmla="*/ 51 w 51"/>
                  <a:gd name="T5" fmla="*/ 25 h 31"/>
                  <a:gd name="T6" fmla="*/ 37 w 51"/>
                  <a:gd name="T7" fmla="*/ 0 h 31"/>
                  <a:gd name="T8" fmla="*/ 0 w 51"/>
                  <a:gd name="T9" fmla="*/ 5 h 31"/>
                </a:gdLst>
                <a:ahLst/>
                <a:cxnLst>
                  <a:cxn ang="0">
                    <a:pos x="T0" y="T1"/>
                  </a:cxn>
                  <a:cxn ang="0">
                    <a:pos x="T2" y="T3"/>
                  </a:cxn>
                  <a:cxn ang="0">
                    <a:pos x="T4" y="T5"/>
                  </a:cxn>
                  <a:cxn ang="0">
                    <a:pos x="T6" y="T7"/>
                  </a:cxn>
                  <a:cxn ang="0">
                    <a:pos x="T8" y="T9"/>
                  </a:cxn>
                </a:cxnLst>
                <a:rect l="0" t="0" r="r" b="b"/>
                <a:pathLst>
                  <a:path w="51" h="31">
                    <a:moveTo>
                      <a:pt x="0" y="5"/>
                    </a:moveTo>
                    <a:lnTo>
                      <a:pt x="17" y="31"/>
                    </a:lnTo>
                    <a:lnTo>
                      <a:pt x="51" y="25"/>
                    </a:lnTo>
                    <a:lnTo>
                      <a:pt x="37" y="0"/>
                    </a:lnTo>
                    <a:lnTo>
                      <a:pt x="0" y="5"/>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2" name="Freeform 199">
                <a:extLst>
                  <a:ext uri="{FF2B5EF4-FFF2-40B4-BE49-F238E27FC236}">
                    <a16:creationId xmlns:a16="http://schemas.microsoft.com/office/drawing/2014/main" id="{99629315-C601-44DD-8EFA-B81D8A72CCD0}"/>
                  </a:ext>
                </a:extLst>
              </p:cNvPr>
              <p:cNvSpPr>
                <a:spLocks/>
              </p:cNvSpPr>
              <p:nvPr/>
            </p:nvSpPr>
            <p:spPr bwMode="auto">
              <a:xfrm>
                <a:off x="989" y="2682"/>
                <a:ext cx="45" cy="29"/>
              </a:xfrm>
              <a:custGeom>
                <a:avLst/>
                <a:gdLst>
                  <a:gd name="T0" fmla="*/ 0 w 45"/>
                  <a:gd name="T1" fmla="*/ 4 h 29"/>
                  <a:gd name="T2" fmla="*/ 14 w 45"/>
                  <a:gd name="T3" fmla="*/ 29 h 29"/>
                  <a:gd name="T4" fmla="*/ 45 w 45"/>
                  <a:gd name="T5" fmla="*/ 23 h 29"/>
                  <a:gd name="T6" fmla="*/ 31 w 45"/>
                  <a:gd name="T7" fmla="*/ 0 h 29"/>
                  <a:gd name="T8" fmla="*/ 0 w 45"/>
                  <a:gd name="T9" fmla="*/ 4 h 29"/>
                </a:gdLst>
                <a:ahLst/>
                <a:cxnLst>
                  <a:cxn ang="0">
                    <a:pos x="T0" y="T1"/>
                  </a:cxn>
                  <a:cxn ang="0">
                    <a:pos x="T2" y="T3"/>
                  </a:cxn>
                  <a:cxn ang="0">
                    <a:pos x="T4" y="T5"/>
                  </a:cxn>
                  <a:cxn ang="0">
                    <a:pos x="T6" y="T7"/>
                  </a:cxn>
                  <a:cxn ang="0">
                    <a:pos x="T8" y="T9"/>
                  </a:cxn>
                </a:cxnLst>
                <a:rect l="0" t="0" r="r" b="b"/>
                <a:pathLst>
                  <a:path w="45" h="29">
                    <a:moveTo>
                      <a:pt x="0" y="4"/>
                    </a:moveTo>
                    <a:lnTo>
                      <a:pt x="14" y="29"/>
                    </a:lnTo>
                    <a:lnTo>
                      <a:pt x="45" y="23"/>
                    </a:lnTo>
                    <a:lnTo>
                      <a:pt x="31" y="0"/>
                    </a:lnTo>
                    <a:lnTo>
                      <a:pt x="0" y="4"/>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3" name="Freeform 200">
                <a:extLst>
                  <a:ext uri="{FF2B5EF4-FFF2-40B4-BE49-F238E27FC236}">
                    <a16:creationId xmlns:a16="http://schemas.microsoft.com/office/drawing/2014/main" id="{34A0975D-9589-4543-AD9E-BB42F70BF951}"/>
                  </a:ext>
                </a:extLst>
              </p:cNvPr>
              <p:cNvSpPr>
                <a:spLocks/>
              </p:cNvSpPr>
              <p:nvPr/>
            </p:nvSpPr>
            <p:spPr bwMode="auto">
              <a:xfrm>
                <a:off x="1020" y="2678"/>
                <a:ext cx="42" cy="27"/>
              </a:xfrm>
              <a:custGeom>
                <a:avLst/>
                <a:gdLst>
                  <a:gd name="T0" fmla="*/ 0 w 42"/>
                  <a:gd name="T1" fmla="*/ 4 h 27"/>
                  <a:gd name="T2" fmla="*/ 14 w 42"/>
                  <a:gd name="T3" fmla="*/ 27 h 27"/>
                  <a:gd name="T4" fmla="*/ 42 w 42"/>
                  <a:gd name="T5" fmla="*/ 22 h 27"/>
                  <a:gd name="T6" fmla="*/ 27 w 42"/>
                  <a:gd name="T7" fmla="*/ 0 h 27"/>
                  <a:gd name="T8" fmla="*/ 0 w 42"/>
                  <a:gd name="T9" fmla="*/ 4 h 27"/>
                </a:gdLst>
                <a:ahLst/>
                <a:cxnLst>
                  <a:cxn ang="0">
                    <a:pos x="T0" y="T1"/>
                  </a:cxn>
                  <a:cxn ang="0">
                    <a:pos x="T2" y="T3"/>
                  </a:cxn>
                  <a:cxn ang="0">
                    <a:pos x="T4" y="T5"/>
                  </a:cxn>
                  <a:cxn ang="0">
                    <a:pos x="T6" y="T7"/>
                  </a:cxn>
                  <a:cxn ang="0">
                    <a:pos x="T8" y="T9"/>
                  </a:cxn>
                </a:cxnLst>
                <a:rect l="0" t="0" r="r" b="b"/>
                <a:pathLst>
                  <a:path w="42" h="27">
                    <a:moveTo>
                      <a:pt x="0" y="4"/>
                    </a:moveTo>
                    <a:lnTo>
                      <a:pt x="14" y="27"/>
                    </a:lnTo>
                    <a:lnTo>
                      <a:pt x="42" y="22"/>
                    </a:lnTo>
                    <a:lnTo>
                      <a:pt x="27" y="0"/>
                    </a:lnTo>
                    <a:lnTo>
                      <a:pt x="0" y="4"/>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4" name="Freeform 201">
                <a:extLst>
                  <a:ext uri="{FF2B5EF4-FFF2-40B4-BE49-F238E27FC236}">
                    <a16:creationId xmlns:a16="http://schemas.microsoft.com/office/drawing/2014/main" id="{2F714FFE-8ED6-46C5-A27D-6E9E71E77415}"/>
                  </a:ext>
                </a:extLst>
              </p:cNvPr>
              <p:cNvSpPr>
                <a:spLocks/>
              </p:cNvSpPr>
              <p:nvPr/>
            </p:nvSpPr>
            <p:spPr bwMode="auto">
              <a:xfrm>
                <a:off x="1047" y="2675"/>
                <a:ext cx="39" cy="25"/>
              </a:xfrm>
              <a:custGeom>
                <a:avLst/>
                <a:gdLst>
                  <a:gd name="T0" fmla="*/ 0 w 39"/>
                  <a:gd name="T1" fmla="*/ 3 h 25"/>
                  <a:gd name="T2" fmla="*/ 15 w 39"/>
                  <a:gd name="T3" fmla="*/ 25 h 25"/>
                  <a:gd name="T4" fmla="*/ 39 w 39"/>
                  <a:gd name="T5" fmla="*/ 21 h 25"/>
                  <a:gd name="T6" fmla="*/ 26 w 39"/>
                  <a:gd name="T7" fmla="*/ 0 h 25"/>
                  <a:gd name="T8" fmla="*/ 0 w 39"/>
                  <a:gd name="T9" fmla="*/ 3 h 25"/>
                </a:gdLst>
                <a:ahLst/>
                <a:cxnLst>
                  <a:cxn ang="0">
                    <a:pos x="T0" y="T1"/>
                  </a:cxn>
                  <a:cxn ang="0">
                    <a:pos x="T2" y="T3"/>
                  </a:cxn>
                  <a:cxn ang="0">
                    <a:pos x="T4" y="T5"/>
                  </a:cxn>
                  <a:cxn ang="0">
                    <a:pos x="T6" y="T7"/>
                  </a:cxn>
                  <a:cxn ang="0">
                    <a:pos x="T8" y="T9"/>
                  </a:cxn>
                </a:cxnLst>
                <a:rect l="0" t="0" r="r" b="b"/>
                <a:pathLst>
                  <a:path w="39" h="25">
                    <a:moveTo>
                      <a:pt x="0" y="3"/>
                    </a:moveTo>
                    <a:lnTo>
                      <a:pt x="15" y="25"/>
                    </a:lnTo>
                    <a:lnTo>
                      <a:pt x="39" y="21"/>
                    </a:lnTo>
                    <a:lnTo>
                      <a:pt x="26" y="0"/>
                    </a:lnTo>
                    <a:lnTo>
                      <a:pt x="0" y="3"/>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5" name="Freeform 202">
                <a:extLst>
                  <a:ext uri="{FF2B5EF4-FFF2-40B4-BE49-F238E27FC236}">
                    <a16:creationId xmlns:a16="http://schemas.microsoft.com/office/drawing/2014/main" id="{EE766164-874C-4E16-BBC4-F3A0FB170EC4}"/>
                  </a:ext>
                </a:extLst>
              </p:cNvPr>
              <p:cNvSpPr>
                <a:spLocks/>
              </p:cNvSpPr>
              <p:nvPr/>
            </p:nvSpPr>
            <p:spPr bwMode="auto">
              <a:xfrm>
                <a:off x="1073" y="2671"/>
                <a:ext cx="36" cy="25"/>
              </a:xfrm>
              <a:custGeom>
                <a:avLst/>
                <a:gdLst>
                  <a:gd name="T0" fmla="*/ 0 w 36"/>
                  <a:gd name="T1" fmla="*/ 4 h 25"/>
                  <a:gd name="T2" fmla="*/ 13 w 36"/>
                  <a:gd name="T3" fmla="*/ 25 h 25"/>
                  <a:gd name="T4" fmla="*/ 36 w 36"/>
                  <a:gd name="T5" fmla="*/ 21 h 25"/>
                  <a:gd name="T6" fmla="*/ 24 w 36"/>
                  <a:gd name="T7" fmla="*/ 0 h 25"/>
                  <a:gd name="T8" fmla="*/ 0 w 36"/>
                  <a:gd name="T9" fmla="*/ 4 h 25"/>
                </a:gdLst>
                <a:ahLst/>
                <a:cxnLst>
                  <a:cxn ang="0">
                    <a:pos x="T0" y="T1"/>
                  </a:cxn>
                  <a:cxn ang="0">
                    <a:pos x="T2" y="T3"/>
                  </a:cxn>
                  <a:cxn ang="0">
                    <a:pos x="T4" y="T5"/>
                  </a:cxn>
                  <a:cxn ang="0">
                    <a:pos x="T6" y="T7"/>
                  </a:cxn>
                  <a:cxn ang="0">
                    <a:pos x="T8" y="T9"/>
                  </a:cxn>
                </a:cxnLst>
                <a:rect l="0" t="0" r="r" b="b"/>
                <a:pathLst>
                  <a:path w="36" h="25">
                    <a:moveTo>
                      <a:pt x="0" y="4"/>
                    </a:moveTo>
                    <a:lnTo>
                      <a:pt x="13" y="25"/>
                    </a:lnTo>
                    <a:lnTo>
                      <a:pt x="36" y="21"/>
                    </a:lnTo>
                    <a:lnTo>
                      <a:pt x="24" y="0"/>
                    </a:lnTo>
                    <a:lnTo>
                      <a:pt x="0" y="4"/>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6" name="Freeform 203">
                <a:extLst>
                  <a:ext uri="{FF2B5EF4-FFF2-40B4-BE49-F238E27FC236}">
                    <a16:creationId xmlns:a16="http://schemas.microsoft.com/office/drawing/2014/main" id="{95B225DF-78B2-432B-9622-D4866ABDEEB7}"/>
                  </a:ext>
                </a:extLst>
              </p:cNvPr>
              <p:cNvSpPr>
                <a:spLocks/>
              </p:cNvSpPr>
              <p:nvPr/>
            </p:nvSpPr>
            <p:spPr bwMode="auto">
              <a:xfrm>
                <a:off x="1097" y="2669"/>
                <a:ext cx="32" cy="23"/>
              </a:xfrm>
              <a:custGeom>
                <a:avLst/>
                <a:gdLst>
                  <a:gd name="T0" fmla="*/ 0 w 32"/>
                  <a:gd name="T1" fmla="*/ 2 h 23"/>
                  <a:gd name="T2" fmla="*/ 12 w 32"/>
                  <a:gd name="T3" fmla="*/ 23 h 23"/>
                  <a:gd name="T4" fmla="*/ 32 w 32"/>
                  <a:gd name="T5" fmla="*/ 19 h 23"/>
                  <a:gd name="T6" fmla="*/ 21 w 32"/>
                  <a:gd name="T7" fmla="*/ 0 h 23"/>
                  <a:gd name="T8" fmla="*/ 0 w 32"/>
                  <a:gd name="T9" fmla="*/ 2 h 23"/>
                </a:gdLst>
                <a:ahLst/>
                <a:cxnLst>
                  <a:cxn ang="0">
                    <a:pos x="T0" y="T1"/>
                  </a:cxn>
                  <a:cxn ang="0">
                    <a:pos x="T2" y="T3"/>
                  </a:cxn>
                  <a:cxn ang="0">
                    <a:pos x="T4" y="T5"/>
                  </a:cxn>
                  <a:cxn ang="0">
                    <a:pos x="T6" y="T7"/>
                  </a:cxn>
                  <a:cxn ang="0">
                    <a:pos x="T8" y="T9"/>
                  </a:cxn>
                </a:cxnLst>
                <a:rect l="0" t="0" r="r" b="b"/>
                <a:pathLst>
                  <a:path w="32" h="23">
                    <a:moveTo>
                      <a:pt x="0" y="2"/>
                    </a:moveTo>
                    <a:lnTo>
                      <a:pt x="12" y="23"/>
                    </a:lnTo>
                    <a:lnTo>
                      <a:pt x="32" y="19"/>
                    </a:lnTo>
                    <a:lnTo>
                      <a:pt x="21" y="0"/>
                    </a:lnTo>
                    <a:lnTo>
                      <a:pt x="0" y="2"/>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07" name="Freeform 205">
              <a:extLst>
                <a:ext uri="{FF2B5EF4-FFF2-40B4-BE49-F238E27FC236}">
                  <a16:creationId xmlns:a16="http://schemas.microsoft.com/office/drawing/2014/main" id="{6E6D4E52-076E-4DED-980D-A461BB870759}"/>
                </a:ext>
              </a:extLst>
            </p:cNvPr>
            <p:cNvSpPr>
              <a:spLocks/>
            </p:cNvSpPr>
            <p:nvPr/>
          </p:nvSpPr>
          <p:spPr bwMode="auto">
            <a:xfrm>
              <a:off x="1774826" y="4232276"/>
              <a:ext cx="49213" cy="34925"/>
            </a:xfrm>
            <a:custGeom>
              <a:avLst/>
              <a:gdLst>
                <a:gd name="T0" fmla="*/ 0 w 31"/>
                <a:gd name="T1" fmla="*/ 3 h 22"/>
                <a:gd name="T2" fmla="*/ 11 w 31"/>
                <a:gd name="T3" fmla="*/ 22 h 22"/>
                <a:gd name="T4" fmla="*/ 31 w 31"/>
                <a:gd name="T5" fmla="*/ 19 h 22"/>
                <a:gd name="T6" fmla="*/ 19 w 31"/>
                <a:gd name="T7" fmla="*/ 0 h 22"/>
                <a:gd name="T8" fmla="*/ 0 w 31"/>
                <a:gd name="T9" fmla="*/ 3 h 22"/>
              </a:gdLst>
              <a:ahLst/>
              <a:cxnLst>
                <a:cxn ang="0">
                  <a:pos x="T0" y="T1"/>
                </a:cxn>
                <a:cxn ang="0">
                  <a:pos x="T2" y="T3"/>
                </a:cxn>
                <a:cxn ang="0">
                  <a:pos x="T4" y="T5"/>
                </a:cxn>
                <a:cxn ang="0">
                  <a:pos x="T6" y="T7"/>
                </a:cxn>
                <a:cxn ang="0">
                  <a:pos x="T8" y="T9"/>
                </a:cxn>
              </a:cxnLst>
              <a:rect l="0" t="0" r="r" b="b"/>
              <a:pathLst>
                <a:path w="31" h="22">
                  <a:moveTo>
                    <a:pt x="0" y="3"/>
                  </a:moveTo>
                  <a:lnTo>
                    <a:pt x="11" y="22"/>
                  </a:lnTo>
                  <a:lnTo>
                    <a:pt x="31" y="19"/>
                  </a:lnTo>
                  <a:lnTo>
                    <a:pt x="19" y="0"/>
                  </a:lnTo>
                  <a:lnTo>
                    <a:pt x="0" y="3"/>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8" name="Freeform 206">
              <a:extLst>
                <a:ext uri="{FF2B5EF4-FFF2-40B4-BE49-F238E27FC236}">
                  <a16:creationId xmlns:a16="http://schemas.microsoft.com/office/drawing/2014/main" id="{3022EFF3-D91D-4636-84D7-B3FEDA5A4660}"/>
                </a:ext>
              </a:extLst>
            </p:cNvPr>
            <p:cNvSpPr>
              <a:spLocks/>
            </p:cNvSpPr>
            <p:nvPr/>
          </p:nvSpPr>
          <p:spPr bwMode="auto">
            <a:xfrm>
              <a:off x="1538288" y="4303713"/>
              <a:ext cx="76200" cy="50800"/>
            </a:xfrm>
            <a:custGeom>
              <a:avLst/>
              <a:gdLst>
                <a:gd name="T0" fmla="*/ 0 w 48"/>
                <a:gd name="T1" fmla="*/ 6 h 32"/>
                <a:gd name="T2" fmla="*/ 16 w 48"/>
                <a:gd name="T3" fmla="*/ 32 h 32"/>
                <a:gd name="T4" fmla="*/ 48 w 48"/>
                <a:gd name="T5" fmla="*/ 24 h 32"/>
                <a:gd name="T6" fmla="*/ 34 w 48"/>
                <a:gd name="T7" fmla="*/ 0 h 32"/>
                <a:gd name="T8" fmla="*/ 0 w 48"/>
                <a:gd name="T9" fmla="*/ 6 h 32"/>
              </a:gdLst>
              <a:ahLst/>
              <a:cxnLst>
                <a:cxn ang="0">
                  <a:pos x="T0" y="T1"/>
                </a:cxn>
                <a:cxn ang="0">
                  <a:pos x="T2" y="T3"/>
                </a:cxn>
                <a:cxn ang="0">
                  <a:pos x="T4" y="T5"/>
                </a:cxn>
                <a:cxn ang="0">
                  <a:pos x="T6" y="T7"/>
                </a:cxn>
                <a:cxn ang="0">
                  <a:pos x="T8" y="T9"/>
                </a:cxn>
              </a:cxnLst>
              <a:rect l="0" t="0" r="r" b="b"/>
              <a:pathLst>
                <a:path w="48" h="32">
                  <a:moveTo>
                    <a:pt x="0" y="6"/>
                  </a:moveTo>
                  <a:lnTo>
                    <a:pt x="16" y="32"/>
                  </a:lnTo>
                  <a:lnTo>
                    <a:pt x="48" y="24"/>
                  </a:lnTo>
                  <a:lnTo>
                    <a:pt x="34" y="0"/>
                  </a:lnTo>
                  <a:lnTo>
                    <a:pt x="0" y="6"/>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9" name="Freeform 207">
              <a:extLst>
                <a:ext uri="{FF2B5EF4-FFF2-40B4-BE49-F238E27FC236}">
                  <a16:creationId xmlns:a16="http://schemas.microsoft.com/office/drawing/2014/main" id="{706D9A63-E615-45F5-8D3B-415769F7623B}"/>
                </a:ext>
              </a:extLst>
            </p:cNvPr>
            <p:cNvSpPr>
              <a:spLocks/>
            </p:cNvSpPr>
            <p:nvPr/>
          </p:nvSpPr>
          <p:spPr bwMode="auto">
            <a:xfrm>
              <a:off x="1592263" y="4294188"/>
              <a:ext cx="69850" cy="47625"/>
            </a:xfrm>
            <a:custGeom>
              <a:avLst/>
              <a:gdLst>
                <a:gd name="T0" fmla="*/ 0 w 44"/>
                <a:gd name="T1" fmla="*/ 6 h 30"/>
                <a:gd name="T2" fmla="*/ 14 w 44"/>
                <a:gd name="T3" fmla="*/ 30 h 30"/>
                <a:gd name="T4" fmla="*/ 44 w 44"/>
                <a:gd name="T5" fmla="*/ 24 h 30"/>
                <a:gd name="T6" fmla="*/ 31 w 44"/>
                <a:gd name="T7" fmla="*/ 0 h 30"/>
                <a:gd name="T8" fmla="*/ 0 w 44"/>
                <a:gd name="T9" fmla="*/ 6 h 30"/>
              </a:gdLst>
              <a:ahLst/>
              <a:cxnLst>
                <a:cxn ang="0">
                  <a:pos x="T0" y="T1"/>
                </a:cxn>
                <a:cxn ang="0">
                  <a:pos x="T2" y="T3"/>
                </a:cxn>
                <a:cxn ang="0">
                  <a:pos x="T4" y="T5"/>
                </a:cxn>
                <a:cxn ang="0">
                  <a:pos x="T6" y="T7"/>
                </a:cxn>
                <a:cxn ang="0">
                  <a:pos x="T8" y="T9"/>
                </a:cxn>
              </a:cxnLst>
              <a:rect l="0" t="0" r="r" b="b"/>
              <a:pathLst>
                <a:path w="44" h="30">
                  <a:moveTo>
                    <a:pt x="0" y="6"/>
                  </a:moveTo>
                  <a:lnTo>
                    <a:pt x="14" y="30"/>
                  </a:lnTo>
                  <a:lnTo>
                    <a:pt x="44" y="24"/>
                  </a:lnTo>
                  <a:lnTo>
                    <a:pt x="31" y="0"/>
                  </a:lnTo>
                  <a:lnTo>
                    <a:pt x="0" y="6"/>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0" name="Freeform 208">
              <a:extLst>
                <a:ext uri="{FF2B5EF4-FFF2-40B4-BE49-F238E27FC236}">
                  <a16:creationId xmlns:a16="http://schemas.microsoft.com/office/drawing/2014/main" id="{E65D984F-7BDC-4691-A48E-15AAAB9657F6}"/>
                </a:ext>
              </a:extLst>
            </p:cNvPr>
            <p:cNvSpPr>
              <a:spLocks/>
            </p:cNvSpPr>
            <p:nvPr/>
          </p:nvSpPr>
          <p:spPr bwMode="auto">
            <a:xfrm>
              <a:off x="1641476" y="4286251"/>
              <a:ext cx="65088" cy="46038"/>
            </a:xfrm>
            <a:custGeom>
              <a:avLst/>
              <a:gdLst>
                <a:gd name="T0" fmla="*/ 0 w 41"/>
                <a:gd name="T1" fmla="*/ 5 h 29"/>
                <a:gd name="T2" fmla="*/ 13 w 41"/>
                <a:gd name="T3" fmla="*/ 29 h 29"/>
                <a:gd name="T4" fmla="*/ 41 w 41"/>
                <a:gd name="T5" fmla="*/ 22 h 29"/>
                <a:gd name="T6" fmla="*/ 28 w 41"/>
                <a:gd name="T7" fmla="*/ 0 h 29"/>
                <a:gd name="T8" fmla="*/ 0 w 41"/>
                <a:gd name="T9" fmla="*/ 5 h 29"/>
              </a:gdLst>
              <a:ahLst/>
              <a:cxnLst>
                <a:cxn ang="0">
                  <a:pos x="T0" y="T1"/>
                </a:cxn>
                <a:cxn ang="0">
                  <a:pos x="T2" y="T3"/>
                </a:cxn>
                <a:cxn ang="0">
                  <a:pos x="T4" y="T5"/>
                </a:cxn>
                <a:cxn ang="0">
                  <a:pos x="T6" y="T7"/>
                </a:cxn>
                <a:cxn ang="0">
                  <a:pos x="T8" y="T9"/>
                </a:cxn>
              </a:cxnLst>
              <a:rect l="0" t="0" r="r" b="b"/>
              <a:pathLst>
                <a:path w="41" h="29">
                  <a:moveTo>
                    <a:pt x="0" y="5"/>
                  </a:moveTo>
                  <a:lnTo>
                    <a:pt x="13" y="29"/>
                  </a:lnTo>
                  <a:lnTo>
                    <a:pt x="41" y="22"/>
                  </a:lnTo>
                  <a:lnTo>
                    <a:pt x="28" y="0"/>
                  </a:lnTo>
                  <a:lnTo>
                    <a:pt x="0" y="5"/>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1" name="Freeform 209">
              <a:extLst>
                <a:ext uri="{FF2B5EF4-FFF2-40B4-BE49-F238E27FC236}">
                  <a16:creationId xmlns:a16="http://schemas.microsoft.com/office/drawing/2014/main" id="{FCD3D996-9D25-435C-B72F-54B821017DC4}"/>
                </a:ext>
              </a:extLst>
            </p:cNvPr>
            <p:cNvSpPr>
              <a:spLocks/>
            </p:cNvSpPr>
            <p:nvPr/>
          </p:nvSpPr>
          <p:spPr bwMode="auto">
            <a:xfrm>
              <a:off x="1685926" y="4279901"/>
              <a:ext cx="58738" cy="41275"/>
            </a:xfrm>
            <a:custGeom>
              <a:avLst/>
              <a:gdLst>
                <a:gd name="T0" fmla="*/ 0 w 37"/>
                <a:gd name="T1" fmla="*/ 4 h 26"/>
                <a:gd name="T2" fmla="*/ 13 w 37"/>
                <a:gd name="T3" fmla="*/ 26 h 26"/>
                <a:gd name="T4" fmla="*/ 37 w 37"/>
                <a:gd name="T5" fmla="*/ 21 h 26"/>
                <a:gd name="T6" fmla="*/ 24 w 37"/>
                <a:gd name="T7" fmla="*/ 0 h 26"/>
                <a:gd name="T8" fmla="*/ 0 w 37"/>
                <a:gd name="T9" fmla="*/ 4 h 26"/>
              </a:gdLst>
              <a:ahLst/>
              <a:cxnLst>
                <a:cxn ang="0">
                  <a:pos x="T0" y="T1"/>
                </a:cxn>
                <a:cxn ang="0">
                  <a:pos x="T2" y="T3"/>
                </a:cxn>
                <a:cxn ang="0">
                  <a:pos x="T4" y="T5"/>
                </a:cxn>
                <a:cxn ang="0">
                  <a:pos x="T6" y="T7"/>
                </a:cxn>
                <a:cxn ang="0">
                  <a:pos x="T8" y="T9"/>
                </a:cxn>
              </a:cxnLst>
              <a:rect l="0" t="0" r="r" b="b"/>
              <a:pathLst>
                <a:path w="37" h="26">
                  <a:moveTo>
                    <a:pt x="0" y="4"/>
                  </a:moveTo>
                  <a:lnTo>
                    <a:pt x="13" y="26"/>
                  </a:lnTo>
                  <a:lnTo>
                    <a:pt x="37" y="21"/>
                  </a:lnTo>
                  <a:lnTo>
                    <a:pt x="24" y="0"/>
                  </a:lnTo>
                  <a:lnTo>
                    <a:pt x="0" y="4"/>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2" name="Freeform 210">
              <a:extLst>
                <a:ext uri="{FF2B5EF4-FFF2-40B4-BE49-F238E27FC236}">
                  <a16:creationId xmlns:a16="http://schemas.microsoft.com/office/drawing/2014/main" id="{71E1F016-F0DE-4E2A-95B2-D9FD42E65C9D}"/>
                </a:ext>
              </a:extLst>
            </p:cNvPr>
            <p:cNvSpPr>
              <a:spLocks/>
            </p:cNvSpPr>
            <p:nvPr/>
          </p:nvSpPr>
          <p:spPr bwMode="auto">
            <a:xfrm>
              <a:off x="1724026" y="4273551"/>
              <a:ext cx="57150" cy="39688"/>
            </a:xfrm>
            <a:custGeom>
              <a:avLst/>
              <a:gdLst>
                <a:gd name="T0" fmla="*/ 0 w 36"/>
                <a:gd name="T1" fmla="*/ 4 h 25"/>
                <a:gd name="T2" fmla="*/ 13 w 36"/>
                <a:gd name="T3" fmla="*/ 25 h 25"/>
                <a:gd name="T4" fmla="*/ 36 w 36"/>
                <a:gd name="T5" fmla="*/ 20 h 25"/>
                <a:gd name="T6" fmla="*/ 23 w 36"/>
                <a:gd name="T7" fmla="*/ 0 h 25"/>
                <a:gd name="T8" fmla="*/ 0 w 36"/>
                <a:gd name="T9" fmla="*/ 4 h 25"/>
              </a:gdLst>
              <a:ahLst/>
              <a:cxnLst>
                <a:cxn ang="0">
                  <a:pos x="T0" y="T1"/>
                </a:cxn>
                <a:cxn ang="0">
                  <a:pos x="T2" y="T3"/>
                </a:cxn>
                <a:cxn ang="0">
                  <a:pos x="T4" y="T5"/>
                </a:cxn>
                <a:cxn ang="0">
                  <a:pos x="T6" y="T7"/>
                </a:cxn>
                <a:cxn ang="0">
                  <a:pos x="T8" y="T9"/>
                </a:cxn>
              </a:cxnLst>
              <a:rect l="0" t="0" r="r" b="b"/>
              <a:pathLst>
                <a:path w="36" h="25">
                  <a:moveTo>
                    <a:pt x="0" y="4"/>
                  </a:moveTo>
                  <a:lnTo>
                    <a:pt x="13" y="25"/>
                  </a:lnTo>
                  <a:lnTo>
                    <a:pt x="36" y="20"/>
                  </a:lnTo>
                  <a:lnTo>
                    <a:pt x="23" y="0"/>
                  </a:lnTo>
                  <a:lnTo>
                    <a:pt x="0" y="4"/>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3" name="Freeform 211">
              <a:extLst>
                <a:ext uri="{FF2B5EF4-FFF2-40B4-BE49-F238E27FC236}">
                  <a16:creationId xmlns:a16="http://schemas.microsoft.com/office/drawing/2014/main" id="{66596EDD-63B3-46C9-BC68-398509235DA9}"/>
                </a:ext>
              </a:extLst>
            </p:cNvPr>
            <p:cNvSpPr>
              <a:spLocks/>
            </p:cNvSpPr>
            <p:nvPr/>
          </p:nvSpPr>
          <p:spPr bwMode="auto">
            <a:xfrm>
              <a:off x="1760538" y="4267201"/>
              <a:ext cx="50800" cy="38100"/>
            </a:xfrm>
            <a:custGeom>
              <a:avLst/>
              <a:gdLst>
                <a:gd name="T0" fmla="*/ 0 w 32"/>
                <a:gd name="T1" fmla="*/ 4 h 24"/>
                <a:gd name="T2" fmla="*/ 13 w 32"/>
                <a:gd name="T3" fmla="*/ 24 h 24"/>
                <a:gd name="T4" fmla="*/ 32 w 32"/>
                <a:gd name="T5" fmla="*/ 19 h 24"/>
                <a:gd name="T6" fmla="*/ 20 w 32"/>
                <a:gd name="T7" fmla="*/ 0 h 24"/>
                <a:gd name="T8" fmla="*/ 0 w 32"/>
                <a:gd name="T9" fmla="*/ 4 h 24"/>
              </a:gdLst>
              <a:ahLst/>
              <a:cxnLst>
                <a:cxn ang="0">
                  <a:pos x="T0" y="T1"/>
                </a:cxn>
                <a:cxn ang="0">
                  <a:pos x="T2" y="T3"/>
                </a:cxn>
                <a:cxn ang="0">
                  <a:pos x="T4" y="T5"/>
                </a:cxn>
                <a:cxn ang="0">
                  <a:pos x="T6" y="T7"/>
                </a:cxn>
                <a:cxn ang="0">
                  <a:pos x="T8" y="T9"/>
                </a:cxn>
              </a:cxnLst>
              <a:rect l="0" t="0" r="r" b="b"/>
              <a:pathLst>
                <a:path w="32" h="24">
                  <a:moveTo>
                    <a:pt x="0" y="4"/>
                  </a:moveTo>
                  <a:lnTo>
                    <a:pt x="13" y="24"/>
                  </a:lnTo>
                  <a:lnTo>
                    <a:pt x="32" y="19"/>
                  </a:lnTo>
                  <a:lnTo>
                    <a:pt x="20" y="0"/>
                  </a:lnTo>
                  <a:lnTo>
                    <a:pt x="0" y="4"/>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4" name="Freeform 212">
              <a:extLst>
                <a:ext uri="{FF2B5EF4-FFF2-40B4-BE49-F238E27FC236}">
                  <a16:creationId xmlns:a16="http://schemas.microsoft.com/office/drawing/2014/main" id="{F4C55E2E-D972-4FCF-9D13-76CF94AA128D}"/>
                </a:ext>
              </a:extLst>
            </p:cNvPr>
            <p:cNvSpPr>
              <a:spLocks/>
            </p:cNvSpPr>
            <p:nvPr/>
          </p:nvSpPr>
          <p:spPr bwMode="auto">
            <a:xfrm>
              <a:off x="1792288" y="4262438"/>
              <a:ext cx="47625" cy="34925"/>
            </a:xfrm>
            <a:custGeom>
              <a:avLst/>
              <a:gdLst>
                <a:gd name="T0" fmla="*/ 0 w 30"/>
                <a:gd name="T1" fmla="*/ 3 h 22"/>
                <a:gd name="T2" fmla="*/ 12 w 30"/>
                <a:gd name="T3" fmla="*/ 22 h 22"/>
                <a:gd name="T4" fmla="*/ 30 w 30"/>
                <a:gd name="T5" fmla="*/ 18 h 22"/>
                <a:gd name="T6" fmla="*/ 20 w 30"/>
                <a:gd name="T7" fmla="*/ 0 h 22"/>
                <a:gd name="T8" fmla="*/ 0 w 30"/>
                <a:gd name="T9" fmla="*/ 3 h 22"/>
              </a:gdLst>
              <a:ahLst/>
              <a:cxnLst>
                <a:cxn ang="0">
                  <a:pos x="T0" y="T1"/>
                </a:cxn>
                <a:cxn ang="0">
                  <a:pos x="T2" y="T3"/>
                </a:cxn>
                <a:cxn ang="0">
                  <a:pos x="T4" y="T5"/>
                </a:cxn>
                <a:cxn ang="0">
                  <a:pos x="T6" y="T7"/>
                </a:cxn>
                <a:cxn ang="0">
                  <a:pos x="T8" y="T9"/>
                </a:cxn>
              </a:cxnLst>
              <a:rect l="0" t="0" r="r" b="b"/>
              <a:pathLst>
                <a:path w="30" h="22">
                  <a:moveTo>
                    <a:pt x="0" y="3"/>
                  </a:moveTo>
                  <a:lnTo>
                    <a:pt x="12" y="22"/>
                  </a:lnTo>
                  <a:lnTo>
                    <a:pt x="30" y="18"/>
                  </a:lnTo>
                  <a:lnTo>
                    <a:pt x="20" y="0"/>
                  </a:lnTo>
                  <a:lnTo>
                    <a:pt x="0" y="3"/>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5" name="Freeform 213">
              <a:extLst>
                <a:ext uri="{FF2B5EF4-FFF2-40B4-BE49-F238E27FC236}">
                  <a16:creationId xmlns:a16="http://schemas.microsoft.com/office/drawing/2014/main" id="{93317397-0FEF-424F-BC92-00E560438643}"/>
                </a:ext>
              </a:extLst>
            </p:cNvPr>
            <p:cNvSpPr>
              <a:spLocks/>
            </p:cNvSpPr>
            <p:nvPr/>
          </p:nvSpPr>
          <p:spPr bwMode="auto">
            <a:xfrm>
              <a:off x="1563688" y="4341813"/>
              <a:ext cx="76200" cy="53975"/>
            </a:xfrm>
            <a:custGeom>
              <a:avLst/>
              <a:gdLst>
                <a:gd name="T0" fmla="*/ 0 w 48"/>
                <a:gd name="T1" fmla="*/ 8 h 34"/>
                <a:gd name="T2" fmla="*/ 15 w 48"/>
                <a:gd name="T3" fmla="*/ 34 h 34"/>
                <a:gd name="T4" fmla="*/ 48 w 48"/>
                <a:gd name="T5" fmla="*/ 25 h 34"/>
                <a:gd name="T6" fmla="*/ 32 w 48"/>
                <a:gd name="T7" fmla="*/ 0 h 34"/>
                <a:gd name="T8" fmla="*/ 0 w 48"/>
                <a:gd name="T9" fmla="*/ 8 h 34"/>
              </a:gdLst>
              <a:ahLst/>
              <a:cxnLst>
                <a:cxn ang="0">
                  <a:pos x="T0" y="T1"/>
                </a:cxn>
                <a:cxn ang="0">
                  <a:pos x="T2" y="T3"/>
                </a:cxn>
                <a:cxn ang="0">
                  <a:pos x="T4" y="T5"/>
                </a:cxn>
                <a:cxn ang="0">
                  <a:pos x="T6" y="T7"/>
                </a:cxn>
                <a:cxn ang="0">
                  <a:pos x="T8" y="T9"/>
                </a:cxn>
              </a:cxnLst>
              <a:rect l="0" t="0" r="r" b="b"/>
              <a:pathLst>
                <a:path w="48" h="34">
                  <a:moveTo>
                    <a:pt x="0" y="8"/>
                  </a:moveTo>
                  <a:lnTo>
                    <a:pt x="15" y="34"/>
                  </a:lnTo>
                  <a:lnTo>
                    <a:pt x="48" y="25"/>
                  </a:lnTo>
                  <a:lnTo>
                    <a:pt x="32" y="0"/>
                  </a:lnTo>
                  <a:lnTo>
                    <a:pt x="0" y="8"/>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6" name="Freeform 214">
              <a:extLst>
                <a:ext uri="{FF2B5EF4-FFF2-40B4-BE49-F238E27FC236}">
                  <a16:creationId xmlns:a16="http://schemas.microsoft.com/office/drawing/2014/main" id="{677A81C0-6A5F-4EC7-B417-097E2BEFF7B4}"/>
                </a:ext>
              </a:extLst>
            </p:cNvPr>
            <p:cNvSpPr>
              <a:spLocks/>
            </p:cNvSpPr>
            <p:nvPr/>
          </p:nvSpPr>
          <p:spPr bwMode="auto">
            <a:xfrm>
              <a:off x="1614488" y="4332288"/>
              <a:ext cx="71438" cy="49213"/>
            </a:xfrm>
            <a:custGeom>
              <a:avLst/>
              <a:gdLst>
                <a:gd name="T0" fmla="*/ 0 w 45"/>
                <a:gd name="T1" fmla="*/ 6 h 31"/>
                <a:gd name="T2" fmla="*/ 16 w 45"/>
                <a:gd name="T3" fmla="*/ 31 h 31"/>
                <a:gd name="T4" fmla="*/ 45 w 45"/>
                <a:gd name="T5" fmla="*/ 23 h 31"/>
                <a:gd name="T6" fmla="*/ 30 w 45"/>
                <a:gd name="T7" fmla="*/ 0 h 31"/>
                <a:gd name="T8" fmla="*/ 0 w 45"/>
                <a:gd name="T9" fmla="*/ 6 h 31"/>
              </a:gdLst>
              <a:ahLst/>
              <a:cxnLst>
                <a:cxn ang="0">
                  <a:pos x="T0" y="T1"/>
                </a:cxn>
                <a:cxn ang="0">
                  <a:pos x="T2" y="T3"/>
                </a:cxn>
                <a:cxn ang="0">
                  <a:pos x="T4" y="T5"/>
                </a:cxn>
                <a:cxn ang="0">
                  <a:pos x="T6" y="T7"/>
                </a:cxn>
                <a:cxn ang="0">
                  <a:pos x="T8" y="T9"/>
                </a:cxn>
              </a:cxnLst>
              <a:rect l="0" t="0" r="r" b="b"/>
              <a:pathLst>
                <a:path w="45" h="31">
                  <a:moveTo>
                    <a:pt x="0" y="6"/>
                  </a:moveTo>
                  <a:lnTo>
                    <a:pt x="16" y="31"/>
                  </a:lnTo>
                  <a:lnTo>
                    <a:pt x="45" y="23"/>
                  </a:lnTo>
                  <a:lnTo>
                    <a:pt x="30" y="0"/>
                  </a:lnTo>
                  <a:lnTo>
                    <a:pt x="0" y="6"/>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7" name="Freeform 215">
              <a:extLst>
                <a:ext uri="{FF2B5EF4-FFF2-40B4-BE49-F238E27FC236}">
                  <a16:creationId xmlns:a16="http://schemas.microsoft.com/office/drawing/2014/main" id="{F47654D9-AF7D-44F9-B06E-B669132DFD82}"/>
                </a:ext>
              </a:extLst>
            </p:cNvPr>
            <p:cNvSpPr>
              <a:spLocks/>
            </p:cNvSpPr>
            <p:nvPr/>
          </p:nvSpPr>
          <p:spPr bwMode="auto">
            <a:xfrm>
              <a:off x="1662113" y="4321176"/>
              <a:ext cx="65088" cy="47625"/>
            </a:xfrm>
            <a:custGeom>
              <a:avLst/>
              <a:gdLst>
                <a:gd name="T0" fmla="*/ 0 w 41"/>
                <a:gd name="T1" fmla="*/ 7 h 30"/>
                <a:gd name="T2" fmla="*/ 15 w 41"/>
                <a:gd name="T3" fmla="*/ 30 h 30"/>
                <a:gd name="T4" fmla="*/ 41 w 41"/>
                <a:gd name="T5" fmla="*/ 23 h 30"/>
                <a:gd name="T6" fmla="*/ 28 w 41"/>
                <a:gd name="T7" fmla="*/ 0 h 30"/>
                <a:gd name="T8" fmla="*/ 0 w 41"/>
                <a:gd name="T9" fmla="*/ 7 h 30"/>
              </a:gdLst>
              <a:ahLst/>
              <a:cxnLst>
                <a:cxn ang="0">
                  <a:pos x="T0" y="T1"/>
                </a:cxn>
                <a:cxn ang="0">
                  <a:pos x="T2" y="T3"/>
                </a:cxn>
                <a:cxn ang="0">
                  <a:pos x="T4" y="T5"/>
                </a:cxn>
                <a:cxn ang="0">
                  <a:pos x="T6" y="T7"/>
                </a:cxn>
                <a:cxn ang="0">
                  <a:pos x="T8" y="T9"/>
                </a:cxn>
              </a:cxnLst>
              <a:rect l="0" t="0" r="r" b="b"/>
              <a:pathLst>
                <a:path w="41" h="30">
                  <a:moveTo>
                    <a:pt x="0" y="7"/>
                  </a:moveTo>
                  <a:lnTo>
                    <a:pt x="15" y="30"/>
                  </a:lnTo>
                  <a:lnTo>
                    <a:pt x="41" y="23"/>
                  </a:lnTo>
                  <a:lnTo>
                    <a:pt x="28" y="0"/>
                  </a:lnTo>
                  <a:lnTo>
                    <a:pt x="0" y="7"/>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8" name="Freeform 216">
              <a:extLst>
                <a:ext uri="{FF2B5EF4-FFF2-40B4-BE49-F238E27FC236}">
                  <a16:creationId xmlns:a16="http://schemas.microsoft.com/office/drawing/2014/main" id="{C639E399-8391-4593-B714-D617247AA525}"/>
                </a:ext>
              </a:extLst>
            </p:cNvPr>
            <p:cNvSpPr>
              <a:spLocks/>
            </p:cNvSpPr>
            <p:nvPr/>
          </p:nvSpPr>
          <p:spPr bwMode="auto">
            <a:xfrm>
              <a:off x="1706563" y="4313238"/>
              <a:ext cx="57150" cy="44450"/>
            </a:xfrm>
            <a:custGeom>
              <a:avLst/>
              <a:gdLst>
                <a:gd name="T0" fmla="*/ 0 w 36"/>
                <a:gd name="T1" fmla="*/ 5 h 28"/>
                <a:gd name="T2" fmla="*/ 13 w 36"/>
                <a:gd name="T3" fmla="*/ 28 h 28"/>
                <a:gd name="T4" fmla="*/ 36 w 36"/>
                <a:gd name="T5" fmla="*/ 21 h 28"/>
                <a:gd name="T6" fmla="*/ 24 w 36"/>
                <a:gd name="T7" fmla="*/ 0 h 28"/>
                <a:gd name="T8" fmla="*/ 0 w 36"/>
                <a:gd name="T9" fmla="*/ 5 h 28"/>
              </a:gdLst>
              <a:ahLst/>
              <a:cxnLst>
                <a:cxn ang="0">
                  <a:pos x="T0" y="T1"/>
                </a:cxn>
                <a:cxn ang="0">
                  <a:pos x="T2" y="T3"/>
                </a:cxn>
                <a:cxn ang="0">
                  <a:pos x="T4" y="T5"/>
                </a:cxn>
                <a:cxn ang="0">
                  <a:pos x="T6" y="T7"/>
                </a:cxn>
                <a:cxn ang="0">
                  <a:pos x="T8" y="T9"/>
                </a:cxn>
              </a:cxnLst>
              <a:rect l="0" t="0" r="r" b="b"/>
              <a:pathLst>
                <a:path w="36" h="28">
                  <a:moveTo>
                    <a:pt x="0" y="5"/>
                  </a:moveTo>
                  <a:lnTo>
                    <a:pt x="13" y="28"/>
                  </a:lnTo>
                  <a:lnTo>
                    <a:pt x="36" y="21"/>
                  </a:lnTo>
                  <a:lnTo>
                    <a:pt x="24" y="0"/>
                  </a:lnTo>
                  <a:lnTo>
                    <a:pt x="0" y="5"/>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9" name="Freeform 217">
              <a:extLst>
                <a:ext uri="{FF2B5EF4-FFF2-40B4-BE49-F238E27FC236}">
                  <a16:creationId xmlns:a16="http://schemas.microsoft.com/office/drawing/2014/main" id="{BB116629-456A-4CA2-AF14-B838C14080D7}"/>
                </a:ext>
              </a:extLst>
            </p:cNvPr>
            <p:cNvSpPr>
              <a:spLocks/>
            </p:cNvSpPr>
            <p:nvPr/>
          </p:nvSpPr>
          <p:spPr bwMode="auto">
            <a:xfrm>
              <a:off x="1744663" y="4305301"/>
              <a:ext cx="53975" cy="41275"/>
            </a:xfrm>
            <a:custGeom>
              <a:avLst/>
              <a:gdLst>
                <a:gd name="T0" fmla="*/ 0 w 34"/>
                <a:gd name="T1" fmla="*/ 5 h 26"/>
                <a:gd name="T2" fmla="*/ 12 w 34"/>
                <a:gd name="T3" fmla="*/ 26 h 26"/>
                <a:gd name="T4" fmla="*/ 34 w 34"/>
                <a:gd name="T5" fmla="*/ 20 h 26"/>
                <a:gd name="T6" fmla="*/ 23 w 34"/>
                <a:gd name="T7" fmla="*/ 0 h 26"/>
                <a:gd name="T8" fmla="*/ 0 w 34"/>
                <a:gd name="T9" fmla="*/ 5 h 26"/>
              </a:gdLst>
              <a:ahLst/>
              <a:cxnLst>
                <a:cxn ang="0">
                  <a:pos x="T0" y="T1"/>
                </a:cxn>
                <a:cxn ang="0">
                  <a:pos x="T2" y="T3"/>
                </a:cxn>
                <a:cxn ang="0">
                  <a:pos x="T4" y="T5"/>
                </a:cxn>
                <a:cxn ang="0">
                  <a:pos x="T6" y="T7"/>
                </a:cxn>
                <a:cxn ang="0">
                  <a:pos x="T8" y="T9"/>
                </a:cxn>
              </a:cxnLst>
              <a:rect l="0" t="0" r="r" b="b"/>
              <a:pathLst>
                <a:path w="34" h="26">
                  <a:moveTo>
                    <a:pt x="0" y="5"/>
                  </a:moveTo>
                  <a:lnTo>
                    <a:pt x="12" y="26"/>
                  </a:lnTo>
                  <a:lnTo>
                    <a:pt x="34" y="20"/>
                  </a:lnTo>
                  <a:lnTo>
                    <a:pt x="23" y="0"/>
                  </a:lnTo>
                  <a:lnTo>
                    <a:pt x="0" y="5"/>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0" name="Freeform 218">
              <a:extLst>
                <a:ext uri="{FF2B5EF4-FFF2-40B4-BE49-F238E27FC236}">
                  <a16:creationId xmlns:a16="http://schemas.microsoft.com/office/drawing/2014/main" id="{D0C3CBA1-4B55-4282-A8B2-814FB3F6C8FB}"/>
                </a:ext>
              </a:extLst>
            </p:cNvPr>
            <p:cNvSpPr>
              <a:spLocks/>
            </p:cNvSpPr>
            <p:nvPr/>
          </p:nvSpPr>
          <p:spPr bwMode="auto">
            <a:xfrm>
              <a:off x="1781176" y="4297363"/>
              <a:ext cx="49213" cy="39688"/>
            </a:xfrm>
            <a:custGeom>
              <a:avLst/>
              <a:gdLst>
                <a:gd name="T0" fmla="*/ 0 w 31"/>
                <a:gd name="T1" fmla="*/ 5 h 25"/>
                <a:gd name="T2" fmla="*/ 11 w 31"/>
                <a:gd name="T3" fmla="*/ 25 h 25"/>
                <a:gd name="T4" fmla="*/ 31 w 31"/>
                <a:gd name="T5" fmla="*/ 19 h 25"/>
                <a:gd name="T6" fmla="*/ 19 w 31"/>
                <a:gd name="T7" fmla="*/ 0 h 25"/>
                <a:gd name="T8" fmla="*/ 0 w 31"/>
                <a:gd name="T9" fmla="*/ 5 h 25"/>
              </a:gdLst>
              <a:ahLst/>
              <a:cxnLst>
                <a:cxn ang="0">
                  <a:pos x="T0" y="T1"/>
                </a:cxn>
                <a:cxn ang="0">
                  <a:pos x="T2" y="T3"/>
                </a:cxn>
                <a:cxn ang="0">
                  <a:pos x="T4" y="T5"/>
                </a:cxn>
                <a:cxn ang="0">
                  <a:pos x="T6" y="T7"/>
                </a:cxn>
                <a:cxn ang="0">
                  <a:pos x="T8" y="T9"/>
                </a:cxn>
              </a:cxnLst>
              <a:rect l="0" t="0" r="r" b="b"/>
              <a:pathLst>
                <a:path w="31" h="25">
                  <a:moveTo>
                    <a:pt x="0" y="5"/>
                  </a:moveTo>
                  <a:lnTo>
                    <a:pt x="11" y="25"/>
                  </a:lnTo>
                  <a:lnTo>
                    <a:pt x="31" y="19"/>
                  </a:lnTo>
                  <a:lnTo>
                    <a:pt x="19" y="0"/>
                  </a:lnTo>
                  <a:lnTo>
                    <a:pt x="0" y="5"/>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1" name="Freeform 219">
              <a:extLst>
                <a:ext uri="{FF2B5EF4-FFF2-40B4-BE49-F238E27FC236}">
                  <a16:creationId xmlns:a16="http://schemas.microsoft.com/office/drawing/2014/main" id="{C7B1257E-E345-454E-850F-362F59695A89}"/>
                </a:ext>
              </a:extLst>
            </p:cNvPr>
            <p:cNvSpPr>
              <a:spLocks/>
            </p:cNvSpPr>
            <p:nvPr/>
          </p:nvSpPr>
          <p:spPr bwMode="auto">
            <a:xfrm>
              <a:off x="1811338" y="4291013"/>
              <a:ext cx="46038" cy="36513"/>
            </a:xfrm>
            <a:custGeom>
              <a:avLst/>
              <a:gdLst>
                <a:gd name="T0" fmla="*/ 0 w 29"/>
                <a:gd name="T1" fmla="*/ 4 h 23"/>
                <a:gd name="T2" fmla="*/ 12 w 29"/>
                <a:gd name="T3" fmla="*/ 23 h 23"/>
                <a:gd name="T4" fmla="*/ 29 w 29"/>
                <a:gd name="T5" fmla="*/ 18 h 23"/>
                <a:gd name="T6" fmla="*/ 18 w 29"/>
                <a:gd name="T7" fmla="*/ 0 h 23"/>
                <a:gd name="T8" fmla="*/ 0 w 29"/>
                <a:gd name="T9" fmla="*/ 4 h 23"/>
              </a:gdLst>
              <a:ahLst/>
              <a:cxnLst>
                <a:cxn ang="0">
                  <a:pos x="T0" y="T1"/>
                </a:cxn>
                <a:cxn ang="0">
                  <a:pos x="T2" y="T3"/>
                </a:cxn>
                <a:cxn ang="0">
                  <a:pos x="T4" y="T5"/>
                </a:cxn>
                <a:cxn ang="0">
                  <a:pos x="T6" y="T7"/>
                </a:cxn>
                <a:cxn ang="0">
                  <a:pos x="T8" y="T9"/>
                </a:cxn>
              </a:cxnLst>
              <a:rect l="0" t="0" r="r" b="b"/>
              <a:pathLst>
                <a:path w="29" h="23">
                  <a:moveTo>
                    <a:pt x="0" y="4"/>
                  </a:moveTo>
                  <a:lnTo>
                    <a:pt x="12" y="23"/>
                  </a:lnTo>
                  <a:lnTo>
                    <a:pt x="29" y="18"/>
                  </a:lnTo>
                  <a:lnTo>
                    <a:pt x="18" y="0"/>
                  </a:lnTo>
                  <a:lnTo>
                    <a:pt x="0" y="4"/>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2" name="Freeform 220">
              <a:extLst>
                <a:ext uri="{FF2B5EF4-FFF2-40B4-BE49-F238E27FC236}">
                  <a16:creationId xmlns:a16="http://schemas.microsoft.com/office/drawing/2014/main" id="{6F2FEE23-BF1C-45EB-94AC-FDE5BD643FDB}"/>
                </a:ext>
              </a:extLst>
            </p:cNvPr>
            <p:cNvSpPr>
              <a:spLocks/>
            </p:cNvSpPr>
            <p:nvPr/>
          </p:nvSpPr>
          <p:spPr bwMode="auto">
            <a:xfrm>
              <a:off x="1587501" y="4381501"/>
              <a:ext cx="74613" cy="53975"/>
            </a:xfrm>
            <a:custGeom>
              <a:avLst/>
              <a:gdLst>
                <a:gd name="T0" fmla="*/ 0 w 47"/>
                <a:gd name="T1" fmla="*/ 9 h 34"/>
                <a:gd name="T2" fmla="*/ 16 w 47"/>
                <a:gd name="T3" fmla="*/ 34 h 34"/>
                <a:gd name="T4" fmla="*/ 47 w 47"/>
                <a:gd name="T5" fmla="*/ 24 h 34"/>
                <a:gd name="T6" fmla="*/ 33 w 47"/>
                <a:gd name="T7" fmla="*/ 0 h 34"/>
                <a:gd name="T8" fmla="*/ 0 w 47"/>
                <a:gd name="T9" fmla="*/ 9 h 34"/>
              </a:gdLst>
              <a:ahLst/>
              <a:cxnLst>
                <a:cxn ang="0">
                  <a:pos x="T0" y="T1"/>
                </a:cxn>
                <a:cxn ang="0">
                  <a:pos x="T2" y="T3"/>
                </a:cxn>
                <a:cxn ang="0">
                  <a:pos x="T4" y="T5"/>
                </a:cxn>
                <a:cxn ang="0">
                  <a:pos x="T6" y="T7"/>
                </a:cxn>
                <a:cxn ang="0">
                  <a:pos x="T8" y="T9"/>
                </a:cxn>
              </a:cxnLst>
              <a:rect l="0" t="0" r="r" b="b"/>
              <a:pathLst>
                <a:path w="47" h="34">
                  <a:moveTo>
                    <a:pt x="0" y="9"/>
                  </a:moveTo>
                  <a:lnTo>
                    <a:pt x="16" y="34"/>
                  </a:lnTo>
                  <a:lnTo>
                    <a:pt x="47" y="24"/>
                  </a:lnTo>
                  <a:lnTo>
                    <a:pt x="33" y="0"/>
                  </a:lnTo>
                  <a:lnTo>
                    <a:pt x="0" y="9"/>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3" name="Freeform 221">
              <a:extLst>
                <a:ext uri="{FF2B5EF4-FFF2-40B4-BE49-F238E27FC236}">
                  <a16:creationId xmlns:a16="http://schemas.microsoft.com/office/drawing/2014/main" id="{1841F19C-D0D7-4BA2-A3B0-7CBA47A1ED24}"/>
                </a:ext>
              </a:extLst>
            </p:cNvPr>
            <p:cNvSpPr>
              <a:spLocks/>
            </p:cNvSpPr>
            <p:nvPr/>
          </p:nvSpPr>
          <p:spPr bwMode="auto">
            <a:xfrm>
              <a:off x="1639888" y="4368801"/>
              <a:ext cx="68263" cy="50800"/>
            </a:xfrm>
            <a:custGeom>
              <a:avLst/>
              <a:gdLst>
                <a:gd name="T0" fmla="*/ 0 w 43"/>
                <a:gd name="T1" fmla="*/ 8 h 32"/>
                <a:gd name="T2" fmla="*/ 14 w 43"/>
                <a:gd name="T3" fmla="*/ 32 h 32"/>
                <a:gd name="T4" fmla="*/ 43 w 43"/>
                <a:gd name="T5" fmla="*/ 23 h 32"/>
                <a:gd name="T6" fmla="*/ 29 w 43"/>
                <a:gd name="T7" fmla="*/ 0 h 32"/>
                <a:gd name="T8" fmla="*/ 0 w 43"/>
                <a:gd name="T9" fmla="*/ 8 h 32"/>
              </a:gdLst>
              <a:ahLst/>
              <a:cxnLst>
                <a:cxn ang="0">
                  <a:pos x="T0" y="T1"/>
                </a:cxn>
                <a:cxn ang="0">
                  <a:pos x="T2" y="T3"/>
                </a:cxn>
                <a:cxn ang="0">
                  <a:pos x="T4" y="T5"/>
                </a:cxn>
                <a:cxn ang="0">
                  <a:pos x="T6" y="T7"/>
                </a:cxn>
                <a:cxn ang="0">
                  <a:pos x="T8" y="T9"/>
                </a:cxn>
              </a:cxnLst>
              <a:rect l="0" t="0" r="r" b="b"/>
              <a:pathLst>
                <a:path w="43" h="32">
                  <a:moveTo>
                    <a:pt x="0" y="8"/>
                  </a:moveTo>
                  <a:lnTo>
                    <a:pt x="14" y="32"/>
                  </a:lnTo>
                  <a:lnTo>
                    <a:pt x="43" y="23"/>
                  </a:lnTo>
                  <a:lnTo>
                    <a:pt x="29" y="0"/>
                  </a:lnTo>
                  <a:lnTo>
                    <a:pt x="0" y="8"/>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4" name="Freeform 222">
              <a:extLst>
                <a:ext uri="{FF2B5EF4-FFF2-40B4-BE49-F238E27FC236}">
                  <a16:creationId xmlns:a16="http://schemas.microsoft.com/office/drawing/2014/main" id="{1D291FEC-4242-47D2-AF05-AAE25BE0A8C1}"/>
                </a:ext>
              </a:extLst>
            </p:cNvPr>
            <p:cNvSpPr>
              <a:spLocks/>
            </p:cNvSpPr>
            <p:nvPr/>
          </p:nvSpPr>
          <p:spPr bwMode="auto">
            <a:xfrm>
              <a:off x="1685926" y="4357688"/>
              <a:ext cx="61913" cy="47625"/>
            </a:xfrm>
            <a:custGeom>
              <a:avLst/>
              <a:gdLst>
                <a:gd name="T0" fmla="*/ 0 w 39"/>
                <a:gd name="T1" fmla="*/ 7 h 30"/>
                <a:gd name="T2" fmla="*/ 14 w 39"/>
                <a:gd name="T3" fmla="*/ 30 h 30"/>
                <a:gd name="T4" fmla="*/ 39 w 39"/>
                <a:gd name="T5" fmla="*/ 22 h 30"/>
                <a:gd name="T6" fmla="*/ 26 w 39"/>
                <a:gd name="T7" fmla="*/ 0 h 30"/>
                <a:gd name="T8" fmla="*/ 0 w 39"/>
                <a:gd name="T9" fmla="*/ 7 h 30"/>
              </a:gdLst>
              <a:ahLst/>
              <a:cxnLst>
                <a:cxn ang="0">
                  <a:pos x="T0" y="T1"/>
                </a:cxn>
                <a:cxn ang="0">
                  <a:pos x="T2" y="T3"/>
                </a:cxn>
                <a:cxn ang="0">
                  <a:pos x="T4" y="T5"/>
                </a:cxn>
                <a:cxn ang="0">
                  <a:pos x="T6" y="T7"/>
                </a:cxn>
                <a:cxn ang="0">
                  <a:pos x="T8" y="T9"/>
                </a:cxn>
              </a:cxnLst>
              <a:rect l="0" t="0" r="r" b="b"/>
              <a:pathLst>
                <a:path w="39" h="30">
                  <a:moveTo>
                    <a:pt x="0" y="7"/>
                  </a:moveTo>
                  <a:lnTo>
                    <a:pt x="14" y="30"/>
                  </a:lnTo>
                  <a:lnTo>
                    <a:pt x="39" y="22"/>
                  </a:lnTo>
                  <a:lnTo>
                    <a:pt x="26" y="0"/>
                  </a:lnTo>
                  <a:lnTo>
                    <a:pt x="0" y="7"/>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5" name="Freeform 223">
              <a:extLst>
                <a:ext uri="{FF2B5EF4-FFF2-40B4-BE49-F238E27FC236}">
                  <a16:creationId xmlns:a16="http://schemas.microsoft.com/office/drawing/2014/main" id="{58F3ACA2-BDFC-4C2B-9CA3-3DFA9BC5C746}"/>
                </a:ext>
              </a:extLst>
            </p:cNvPr>
            <p:cNvSpPr>
              <a:spLocks/>
            </p:cNvSpPr>
            <p:nvPr/>
          </p:nvSpPr>
          <p:spPr bwMode="auto">
            <a:xfrm>
              <a:off x="1727201" y="4346576"/>
              <a:ext cx="57150" cy="46038"/>
            </a:xfrm>
            <a:custGeom>
              <a:avLst/>
              <a:gdLst>
                <a:gd name="T0" fmla="*/ 0 w 36"/>
                <a:gd name="T1" fmla="*/ 7 h 29"/>
                <a:gd name="T2" fmla="*/ 13 w 36"/>
                <a:gd name="T3" fmla="*/ 29 h 29"/>
                <a:gd name="T4" fmla="*/ 36 w 36"/>
                <a:gd name="T5" fmla="*/ 21 h 29"/>
                <a:gd name="T6" fmla="*/ 23 w 36"/>
                <a:gd name="T7" fmla="*/ 0 h 29"/>
                <a:gd name="T8" fmla="*/ 0 w 36"/>
                <a:gd name="T9" fmla="*/ 7 h 29"/>
              </a:gdLst>
              <a:ahLst/>
              <a:cxnLst>
                <a:cxn ang="0">
                  <a:pos x="T0" y="T1"/>
                </a:cxn>
                <a:cxn ang="0">
                  <a:pos x="T2" y="T3"/>
                </a:cxn>
                <a:cxn ang="0">
                  <a:pos x="T4" y="T5"/>
                </a:cxn>
                <a:cxn ang="0">
                  <a:pos x="T6" y="T7"/>
                </a:cxn>
                <a:cxn ang="0">
                  <a:pos x="T8" y="T9"/>
                </a:cxn>
              </a:cxnLst>
              <a:rect l="0" t="0" r="r" b="b"/>
              <a:pathLst>
                <a:path w="36" h="29">
                  <a:moveTo>
                    <a:pt x="0" y="7"/>
                  </a:moveTo>
                  <a:lnTo>
                    <a:pt x="13" y="29"/>
                  </a:lnTo>
                  <a:lnTo>
                    <a:pt x="36" y="21"/>
                  </a:lnTo>
                  <a:lnTo>
                    <a:pt x="23" y="0"/>
                  </a:lnTo>
                  <a:lnTo>
                    <a:pt x="0" y="7"/>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6" name="Freeform 224">
              <a:extLst>
                <a:ext uri="{FF2B5EF4-FFF2-40B4-BE49-F238E27FC236}">
                  <a16:creationId xmlns:a16="http://schemas.microsoft.com/office/drawing/2014/main" id="{F0CDF92C-A1F6-42E4-AF4A-17F47C455018}"/>
                </a:ext>
              </a:extLst>
            </p:cNvPr>
            <p:cNvSpPr>
              <a:spLocks/>
            </p:cNvSpPr>
            <p:nvPr/>
          </p:nvSpPr>
          <p:spPr bwMode="auto">
            <a:xfrm>
              <a:off x="1763713" y="4337051"/>
              <a:ext cx="53975" cy="42863"/>
            </a:xfrm>
            <a:custGeom>
              <a:avLst/>
              <a:gdLst>
                <a:gd name="T0" fmla="*/ 0 w 34"/>
                <a:gd name="T1" fmla="*/ 6 h 27"/>
                <a:gd name="T2" fmla="*/ 13 w 34"/>
                <a:gd name="T3" fmla="*/ 27 h 27"/>
                <a:gd name="T4" fmla="*/ 34 w 34"/>
                <a:gd name="T5" fmla="*/ 20 h 27"/>
                <a:gd name="T6" fmla="*/ 22 w 34"/>
                <a:gd name="T7" fmla="*/ 0 h 27"/>
                <a:gd name="T8" fmla="*/ 0 w 34"/>
                <a:gd name="T9" fmla="*/ 6 h 27"/>
              </a:gdLst>
              <a:ahLst/>
              <a:cxnLst>
                <a:cxn ang="0">
                  <a:pos x="T0" y="T1"/>
                </a:cxn>
                <a:cxn ang="0">
                  <a:pos x="T2" y="T3"/>
                </a:cxn>
                <a:cxn ang="0">
                  <a:pos x="T4" y="T5"/>
                </a:cxn>
                <a:cxn ang="0">
                  <a:pos x="T6" y="T7"/>
                </a:cxn>
                <a:cxn ang="0">
                  <a:pos x="T8" y="T9"/>
                </a:cxn>
              </a:cxnLst>
              <a:rect l="0" t="0" r="r" b="b"/>
              <a:pathLst>
                <a:path w="34" h="27">
                  <a:moveTo>
                    <a:pt x="0" y="6"/>
                  </a:moveTo>
                  <a:lnTo>
                    <a:pt x="13" y="27"/>
                  </a:lnTo>
                  <a:lnTo>
                    <a:pt x="34" y="20"/>
                  </a:lnTo>
                  <a:lnTo>
                    <a:pt x="22" y="0"/>
                  </a:lnTo>
                  <a:lnTo>
                    <a:pt x="0" y="6"/>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7" name="Freeform 225">
              <a:extLst>
                <a:ext uri="{FF2B5EF4-FFF2-40B4-BE49-F238E27FC236}">
                  <a16:creationId xmlns:a16="http://schemas.microsoft.com/office/drawing/2014/main" id="{81EB3553-0FEC-4A13-BB80-538DFB64CA2F}"/>
                </a:ext>
              </a:extLst>
            </p:cNvPr>
            <p:cNvSpPr>
              <a:spLocks/>
            </p:cNvSpPr>
            <p:nvPr/>
          </p:nvSpPr>
          <p:spPr bwMode="auto">
            <a:xfrm>
              <a:off x="1798638" y="4327526"/>
              <a:ext cx="47625" cy="41275"/>
            </a:xfrm>
            <a:custGeom>
              <a:avLst/>
              <a:gdLst>
                <a:gd name="T0" fmla="*/ 0 w 30"/>
                <a:gd name="T1" fmla="*/ 6 h 26"/>
                <a:gd name="T2" fmla="*/ 12 w 30"/>
                <a:gd name="T3" fmla="*/ 26 h 26"/>
                <a:gd name="T4" fmla="*/ 30 w 30"/>
                <a:gd name="T5" fmla="*/ 20 h 26"/>
                <a:gd name="T6" fmla="*/ 20 w 30"/>
                <a:gd name="T7" fmla="*/ 0 h 26"/>
                <a:gd name="T8" fmla="*/ 0 w 30"/>
                <a:gd name="T9" fmla="*/ 6 h 26"/>
              </a:gdLst>
              <a:ahLst/>
              <a:cxnLst>
                <a:cxn ang="0">
                  <a:pos x="T0" y="T1"/>
                </a:cxn>
                <a:cxn ang="0">
                  <a:pos x="T2" y="T3"/>
                </a:cxn>
                <a:cxn ang="0">
                  <a:pos x="T4" y="T5"/>
                </a:cxn>
                <a:cxn ang="0">
                  <a:pos x="T6" y="T7"/>
                </a:cxn>
                <a:cxn ang="0">
                  <a:pos x="T8" y="T9"/>
                </a:cxn>
              </a:cxnLst>
              <a:rect l="0" t="0" r="r" b="b"/>
              <a:pathLst>
                <a:path w="30" h="26">
                  <a:moveTo>
                    <a:pt x="0" y="6"/>
                  </a:moveTo>
                  <a:lnTo>
                    <a:pt x="12" y="26"/>
                  </a:lnTo>
                  <a:lnTo>
                    <a:pt x="30" y="20"/>
                  </a:lnTo>
                  <a:lnTo>
                    <a:pt x="20" y="0"/>
                  </a:lnTo>
                  <a:lnTo>
                    <a:pt x="0" y="6"/>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8" name="Freeform 226">
              <a:extLst>
                <a:ext uri="{FF2B5EF4-FFF2-40B4-BE49-F238E27FC236}">
                  <a16:creationId xmlns:a16="http://schemas.microsoft.com/office/drawing/2014/main" id="{FF6081C7-E7A8-436B-9594-0147DFEFCF30}"/>
                </a:ext>
              </a:extLst>
            </p:cNvPr>
            <p:cNvSpPr>
              <a:spLocks/>
            </p:cNvSpPr>
            <p:nvPr/>
          </p:nvSpPr>
          <p:spPr bwMode="auto">
            <a:xfrm>
              <a:off x="1830388" y="4319588"/>
              <a:ext cx="46038" cy="39688"/>
            </a:xfrm>
            <a:custGeom>
              <a:avLst/>
              <a:gdLst>
                <a:gd name="T0" fmla="*/ 0 w 29"/>
                <a:gd name="T1" fmla="*/ 5 h 25"/>
                <a:gd name="T2" fmla="*/ 10 w 29"/>
                <a:gd name="T3" fmla="*/ 25 h 25"/>
                <a:gd name="T4" fmla="*/ 29 w 29"/>
                <a:gd name="T5" fmla="*/ 18 h 25"/>
                <a:gd name="T6" fmla="*/ 17 w 29"/>
                <a:gd name="T7" fmla="*/ 0 h 25"/>
                <a:gd name="T8" fmla="*/ 0 w 29"/>
                <a:gd name="T9" fmla="*/ 5 h 25"/>
              </a:gdLst>
              <a:ahLst/>
              <a:cxnLst>
                <a:cxn ang="0">
                  <a:pos x="T0" y="T1"/>
                </a:cxn>
                <a:cxn ang="0">
                  <a:pos x="T2" y="T3"/>
                </a:cxn>
                <a:cxn ang="0">
                  <a:pos x="T4" y="T5"/>
                </a:cxn>
                <a:cxn ang="0">
                  <a:pos x="T6" y="T7"/>
                </a:cxn>
                <a:cxn ang="0">
                  <a:pos x="T8" y="T9"/>
                </a:cxn>
              </a:cxnLst>
              <a:rect l="0" t="0" r="r" b="b"/>
              <a:pathLst>
                <a:path w="29" h="25">
                  <a:moveTo>
                    <a:pt x="0" y="5"/>
                  </a:moveTo>
                  <a:lnTo>
                    <a:pt x="10" y="25"/>
                  </a:lnTo>
                  <a:lnTo>
                    <a:pt x="29" y="18"/>
                  </a:lnTo>
                  <a:lnTo>
                    <a:pt x="17" y="0"/>
                  </a:lnTo>
                  <a:lnTo>
                    <a:pt x="0" y="5"/>
                  </a:lnTo>
                  <a:close/>
                </a:path>
              </a:pathLst>
            </a:custGeom>
            <a:solidFill>
              <a:srgbClr val="FFFFFF"/>
            </a:solidFill>
            <a:ln w="3492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9" name="Freeform 227">
              <a:extLst>
                <a:ext uri="{FF2B5EF4-FFF2-40B4-BE49-F238E27FC236}">
                  <a16:creationId xmlns:a16="http://schemas.microsoft.com/office/drawing/2014/main" id="{68EC0A2E-BFC0-4D39-83DA-1A154563D566}"/>
                </a:ext>
              </a:extLst>
            </p:cNvPr>
            <p:cNvSpPr>
              <a:spLocks/>
            </p:cNvSpPr>
            <p:nvPr/>
          </p:nvSpPr>
          <p:spPr bwMode="auto">
            <a:xfrm>
              <a:off x="1420813" y="4452938"/>
              <a:ext cx="608013" cy="912813"/>
            </a:xfrm>
            <a:custGeom>
              <a:avLst/>
              <a:gdLst>
                <a:gd name="T0" fmla="*/ 277 w 294"/>
                <a:gd name="T1" fmla="*/ 0 h 441"/>
                <a:gd name="T2" fmla="*/ 18 w 294"/>
                <a:gd name="T3" fmla="*/ 0 h 441"/>
                <a:gd name="T4" fmla="*/ 0 w 294"/>
                <a:gd name="T5" fmla="*/ 19 h 441"/>
                <a:gd name="T6" fmla="*/ 0 w 294"/>
                <a:gd name="T7" fmla="*/ 423 h 441"/>
                <a:gd name="T8" fmla="*/ 18 w 294"/>
                <a:gd name="T9" fmla="*/ 441 h 441"/>
                <a:gd name="T10" fmla="*/ 277 w 294"/>
                <a:gd name="T11" fmla="*/ 441 h 441"/>
                <a:gd name="T12" fmla="*/ 294 w 294"/>
                <a:gd name="T13" fmla="*/ 423 h 441"/>
                <a:gd name="T14" fmla="*/ 294 w 294"/>
                <a:gd name="T15" fmla="*/ 19 h 441"/>
                <a:gd name="T16" fmla="*/ 277 w 294"/>
                <a:gd name="T17"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441">
                  <a:moveTo>
                    <a:pt x="277" y="0"/>
                  </a:moveTo>
                  <a:cubicBezTo>
                    <a:pt x="18" y="0"/>
                    <a:pt x="18" y="0"/>
                    <a:pt x="18" y="0"/>
                  </a:cubicBezTo>
                  <a:cubicBezTo>
                    <a:pt x="8" y="0"/>
                    <a:pt x="0" y="9"/>
                    <a:pt x="0" y="19"/>
                  </a:cubicBezTo>
                  <a:cubicBezTo>
                    <a:pt x="0" y="423"/>
                    <a:pt x="0" y="423"/>
                    <a:pt x="0" y="423"/>
                  </a:cubicBezTo>
                  <a:cubicBezTo>
                    <a:pt x="0" y="433"/>
                    <a:pt x="8" y="441"/>
                    <a:pt x="18" y="441"/>
                  </a:cubicBezTo>
                  <a:cubicBezTo>
                    <a:pt x="277" y="441"/>
                    <a:pt x="277" y="441"/>
                    <a:pt x="277" y="441"/>
                  </a:cubicBezTo>
                  <a:cubicBezTo>
                    <a:pt x="287" y="441"/>
                    <a:pt x="294" y="433"/>
                    <a:pt x="294" y="423"/>
                  </a:cubicBezTo>
                  <a:cubicBezTo>
                    <a:pt x="294" y="19"/>
                    <a:pt x="294" y="19"/>
                    <a:pt x="294" y="19"/>
                  </a:cubicBezTo>
                  <a:cubicBezTo>
                    <a:pt x="294" y="9"/>
                    <a:pt x="287" y="0"/>
                    <a:pt x="277" y="0"/>
                  </a:cubicBezTo>
                  <a:close/>
                </a:path>
              </a:pathLst>
            </a:custGeom>
            <a:solidFill>
              <a:srgbClr val="5BA9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0" name="Rectangle 228">
              <a:extLst>
                <a:ext uri="{FF2B5EF4-FFF2-40B4-BE49-F238E27FC236}">
                  <a16:creationId xmlns:a16="http://schemas.microsoft.com/office/drawing/2014/main" id="{F2007012-5966-46ED-867C-3EE8EB2906A2}"/>
                </a:ext>
              </a:extLst>
            </p:cNvPr>
            <p:cNvSpPr>
              <a:spLocks noChangeArrowheads="1"/>
            </p:cNvSpPr>
            <p:nvPr/>
          </p:nvSpPr>
          <p:spPr bwMode="auto">
            <a:xfrm>
              <a:off x="1506538" y="4514851"/>
              <a:ext cx="93663" cy="44450"/>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1" name="Rectangle 229">
              <a:extLst>
                <a:ext uri="{FF2B5EF4-FFF2-40B4-BE49-F238E27FC236}">
                  <a16:creationId xmlns:a16="http://schemas.microsoft.com/office/drawing/2014/main" id="{8D99E55A-359E-47AF-AF76-E0BA9EB5DD36}"/>
                </a:ext>
              </a:extLst>
            </p:cNvPr>
            <p:cNvSpPr>
              <a:spLocks noChangeArrowheads="1"/>
            </p:cNvSpPr>
            <p:nvPr/>
          </p:nvSpPr>
          <p:spPr bwMode="auto">
            <a:xfrm>
              <a:off x="1685926" y="4514851"/>
              <a:ext cx="90488" cy="44450"/>
            </a:xfrm>
            <a:prstGeom prst="rect">
              <a:avLst/>
            </a:prstGeom>
            <a:solidFill>
              <a:srgbClr val="5C7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2" name="Rectangle 230">
              <a:extLst>
                <a:ext uri="{FF2B5EF4-FFF2-40B4-BE49-F238E27FC236}">
                  <a16:creationId xmlns:a16="http://schemas.microsoft.com/office/drawing/2014/main" id="{88DDC468-8DC4-427E-93D5-9D4FD26B1317}"/>
                </a:ext>
              </a:extLst>
            </p:cNvPr>
            <p:cNvSpPr>
              <a:spLocks noChangeArrowheads="1"/>
            </p:cNvSpPr>
            <p:nvPr/>
          </p:nvSpPr>
          <p:spPr bwMode="auto">
            <a:xfrm>
              <a:off x="1862138" y="4514851"/>
              <a:ext cx="92075" cy="444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3" name="Rectangle 231">
              <a:extLst>
                <a:ext uri="{FF2B5EF4-FFF2-40B4-BE49-F238E27FC236}">
                  <a16:creationId xmlns:a16="http://schemas.microsoft.com/office/drawing/2014/main" id="{1E3C07B5-B4B0-4679-807D-B7B89D16171B}"/>
                </a:ext>
              </a:extLst>
            </p:cNvPr>
            <p:cNvSpPr>
              <a:spLocks noChangeArrowheads="1"/>
            </p:cNvSpPr>
            <p:nvPr/>
          </p:nvSpPr>
          <p:spPr bwMode="auto">
            <a:xfrm>
              <a:off x="1506538" y="4606926"/>
              <a:ext cx="93663" cy="444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4" name="Rectangle 232">
              <a:extLst>
                <a:ext uri="{FF2B5EF4-FFF2-40B4-BE49-F238E27FC236}">
                  <a16:creationId xmlns:a16="http://schemas.microsoft.com/office/drawing/2014/main" id="{C1B3D03B-AA68-4763-B04F-C11229BF97C0}"/>
                </a:ext>
              </a:extLst>
            </p:cNvPr>
            <p:cNvSpPr>
              <a:spLocks noChangeArrowheads="1"/>
            </p:cNvSpPr>
            <p:nvPr/>
          </p:nvSpPr>
          <p:spPr bwMode="auto">
            <a:xfrm>
              <a:off x="1685926" y="4606926"/>
              <a:ext cx="90488" cy="444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5" name="Rectangle 233">
              <a:extLst>
                <a:ext uri="{FF2B5EF4-FFF2-40B4-BE49-F238E27FC236}">
                  <a16:creationId xmlns:a16="http://schemas.microsoft.com/office/drawing/2014/main" id="{3A22DB73-271D-410C-8602-E3E675EB83F1}"/>
                </a:ext>
              </a:extLst>
            </p:cNvPr>
            <p:cNvSpPr>
              <a:spLocks noChangeArrowheads="1"/>
            </p:cNvSpPr>
            <p:nvPr/>
          </p:nvSpPr>
          <p:spPr bwMode="auto">
            <a:xfrm>
              <a:off x="1862138" y="4606926"/>
              <a:ext cx="92075" cy="44450"/>
            </a:xfrm>
            <a:prstGeom prst="rect">
              <a:avLst/>
            </a:prstGeom>
            <a:solidFill>
              <a:srgbClr val="CEDB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6" name="Rectangle 234">
              <a:extLst>
                <a:ext uri="{FF2B5EF4-FFF2-40B4-BE49-F238E27FC236}">
                  <a16:creationId xmlns:a16="http://schemas.microsoft.com/office/drawing/2014/main" id="{B0F2AB0F-03CA-4AC2-8B99-44900A679106}"/>
                </a:ext>
              </a:extLst>
            </p:cNvPr>
            <p:cNvSpPr>
              <a:spLocks noChangeArrowheads="1"/>
            </p:cNvSpPr>
            <p:nvPr/>
          </p:nvSpPr>
          <p:spPr bwMode="auto">
            <a:xfrm>
              <a:off x="1506538" y="4700588"/>
              <a:ext cx="93663" cy="444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7" name="Rectangle 235">
              <a:extLst>
                <a:ext uri="{FF2B5EF4-FFF2-40B4-BE49-F238E27FC236}">
                  <a16:creationId xmlns:a16="http://schemas.microsoft.com/office/drawing/2014/main" id="{7C8D87B6-2C74-4ACF-B403-778CB87B2F93}"/>
                </a:ext>
              </a:extLst>
            </p:cNvPr>
            <p:cNvSpPr>
              <a:spLocks noChangeArrowheads="1"/>
            </p:cNvSpPr>
            <p:nvPr/>
          </p:nvSpPr>
          <p:spPr bwMode="auto">
            <a:xfrm>
              <a:off x="1685926" y="4700588"/>
              <a:ext cx="90488" cy="44450"/>
            </a:xfrm>
            <a:prstGeom prst="rect">
              <a:avLst/>
            </a:prstGeom>
            <a:solidFill>
              <a:srgbClr val="5C7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8" name="Rectangle 236">
              <a:extLst>
                <a:ext uri="{FF2B5EF4-FFF2-40B4-BE49-F238E27FC236}">
                  <a16:creationId xmlns:a16="http://schemas.microsoft.com/office/drawing/2014/main" id="{E8CC1BB1-1CF3-4A38-A305-A654C1F7641B}"/>
                </a:ext>
              </a:extLst>
            </p:cNvPr>
            <p:cNvSpPr>
              <a:spLocks noChangeArrowheads="1"/>
            </p:cNvSpPr>
            <p:nvPr/>
          </p:nvSpPr>
          <p:spPr bwMode="auto">
            <a:xfrm>
              <a:off x="1862138" y="4700588"/>
              <a:ext cx="92075" cy="44450"/>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9" name="Rectangle 237">
              <a:extLst>
                <a:ext uri="{FF2B5EF4-FFF2-40B4-BE49-F238E27FC236}">
                  <a16:creationId xmlns:a16="http://schemas.microsoft.com/office/drawing/2014/main" id="{99C63D96-B4AB-4243-8701-04D3109F5298}"/>
                </a:ext>
              </a:extLst>
            </p:cNvPr>
            <p:cNvSpPr>
              <a:spLocks noChangeArrowheads="1"/>
            </p:cNvSpPr>
            <p:nvPr/>
          </p:nvSpPr>
          <p:spPr bwMode="auto">
            <a:xfrm>
              <a:off x="1506538" y="4792663"/>
              <a:ext cx="93663" cy="44450"/>
            </a:xfrm>
            <a:prstGeom prst="rect">
              <a:avLst/>
            </a:prstGeom>
            <a:solidFill>
              <a:srgbClr val="CEDB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0" name="Rectangle 238">
              <a:extLst>
                <a:ext uri="{FF2B5EF4-FFF2-40B4-BE49-F238E27FC236}">
                  <a16:creationId xmlns:a16="http://schemas.microsoft.com/office/drawing/2014/main" id="{3A37F328-C2A0-4BFD-8F48-7D56F2CF426F}"/>
                </a:ext>
              </a:extLst>
            </p:cNvPr>
            <p:cNvSpPr>
              <a:spLocks noChangeArrowheads="1"/>
            </p:cNvSpPr>
            <p:nvPr/>
          </p:nvSpPr>
          <p:spPr bwMode="auto">
            <a:xfrm>
              <a:off x="1685926" y="4792663"/>
              <a:ext cx="90488" cy="444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1" name="Rectangle 239">
              <a:extLst>
                <a:ext uri="{FF2B5EF4-FFF2-40B4-BE49-F238E27FC236}">
                  <a16:creationId xmlns:a16="http://schemas.microsoft.com/office/drawing/2014/main" id="{348849EF-48A3-4A17-A730-9901735C6A46}"/>
                </a:ext>
              </a:extLst>
            </p:cNvPr>
            <p:cNvSpPr>
              <a:spLocks noChangeArrowheads="1"/>
            </p:cNvSpPr>
            <p:nvPr/>
          </p:nvSpPr>
          <p:spPr bwMode="auto">
            <a:xfrm>
              <a:off x="1862138" y="4792663"/>
              <a:ext cx="92075" cy="444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2" name="Rectangle 240">
              <a:extLst>
                <a:ext uri="{FF2B5EF4-FFF2-40B4-BE49-F238E27FC236}">
                  <a16:creationId xmlns:a16="http://schemas.microsoft.com/office/drawing/2014/main" id="{A1B67B65-F0B8-4409-BDE0-668D8AAF4CB6}"/>
                </a:ext>
              </a:extLst>
            </p:cNvPr>
            <p:cNvSpPr>
              <a:spLocks noChangeArrowheads="1"/>
            </p:cNvSpPr>
            <p:nvPr/>
          </p:nvSpPr>
          <p:spPr bwMode="auto">
            <a:xfrm>
              <a:off x="1506538" y="4884738"/>
              <a:ext cx="93663" cy="444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3" name="Rectangle 241">
              <a:extLst>
                <a:ext uri="{FF2B5EF4-FFF2-40B4-BE49-F238E27FC236}">
                  <a16:creationId xmlns:a16="http://schemas.microsoft.com/office/drawing/2014/main" id="{C52DE4F9-F808-4C3D-A1D8-79441A3CB9E3}"/>
                </a:ext>
              </a:extLst>
            </p:cNvPr>
            <p:cNvSpPr>
              <a:spLocks noChangeArrowheads="1"/>
            </p:cNvSpPr>
            <p:nvPr/>
          </p:nvSpPr>
          <p:spPr bwMode="auto">
            <a:xfrm>
              <a:off x="1685926" y="4884738"/>
              <a:ext cx="90488" cy="44450"/>
            </a:xfrm>
            <a:prstGeom prst="rect">
              <a:avLst/>
            </a:prstGeom>
            <a:solidFill>
              <a:srgbClr val="5C7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4" name="Rectangle 242">
              <a:extLst>
                <a:ext uri="{FF2B5EF4-FFF2-40B4-BE49-F238E27FC236}">
                  <a16:creationId xmlns:a16="http://schemas.microsoft.com/office/drawing/2014/main" id="{2B173BD7-F7EA-46F7-B0B4-EF0666222EEE}"/>
                </a:ext>
              </a:extLst>
            </p:cNvPr>
            <p:cNvSpPr>
              <a:spLocks noChangeArrowheads="1"/>
            </p:cNvSpPr>
            <p:nvPr/>
          </p:nvSpPr>
          <p:spPr bwMode="auto">
            <a:xfrm>
              <a:off x="1862138" y="4884738"/>
              <a:ext cx="92075" cy="44450"/>
            </a:xfrm>
            <a:prstGeom prst="rect">
              <a:avLst/>
            </a:prstGeom>
            <a:solidFill>
              <a:srgbClr val="5C7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5" name="Rectangle 243">
              <a:extLst>
                <a:ext uri="{FF2B5EF4-FFF2-40B4-BE49-F238E27FC236}">
                  <a16:creationId xmlns:a16="http://schemas.microsoft.com/office/drawing/2014/main" id="{5711C269-F545-4AE5-9A4B-DB2AEBBEE990}"/>
                </a:ext>
              </a:extLst>
            </p:cNvPr>
            <p:cNvSpPr>
              <a:spLocks noChangeArrowheads="1"/>
            </p:cNvSpPr>
            <p:nvPr/>
          </p:nvSpPr>
          <p:spPr bwMode="auto">
            <a:xfrm>
              <a:off x="1506538" y="4976813"/>
              <a:ext cx="93663" cy="44450"/>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6" name="Rectangle 244">
              <a:extLst>
                <a:ext uri="{FF2B5EF4-FFF2-40B4-BE49-F238E27FC236}">
                  <a16:creationId xmlns:a16="http://schemas.microsoft.com/office/drawing/2014/main" id="{F720FCD0-487A-4588-8E00-8737D036EA37}"/>
                </a:ext>
              </a:extLst>
            </p:cNvPr>
            <p:cNvSpPr>
              <a:spLocks noChangeArrowheads="1"/>
            </p:cNvSpPr>
            <p:nvPr/>
          </p:nvSpPr>
          <p:spPr bwMode="auto">
            <a:xfrm>
              <a:off x="1685926" y="4976813"/>
              <a:ext cx="90488" cy="44450"/>
            </a:xfrm>
            <a:prstGeom prst="rect">
              <a:avLst/>
            </a:prstGeom>
            <a:solidFill>
              <a:srgbClr val="CEDB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7" name="Rectangle 245">
              <a:extLst>
                <a:ext uri="{FF2B5EF4-FFF2-40B4-BE49-F238E27FC236}">
                  <a16:creationId xmlns:a16="http://schemas.microsoft.com/office/drawing/2014/main" id="{3B92FC7E-BD41-4ABE-9464-2C045704D7E5}"/>
                </a:ext>
              </a:extLst>
            </p:cNvPr>
            <p:cNvSpPr>
              <a:spLocks noChangeArrowheads="1"/>
            </p:cNvSpPr>
            <p:nvPr/>
          </p:nvSpPr>
          <p:spPr bwMode="auto">
            <a:xfrm>
              <a:off x="1862138" y="4976813"/>
              <a:ext cx="92075" cy="444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8" name="Rectangle 246">
              <a:extLst>
                <a:ext uri="{FF2B5EF4-FFF2-40B4-BE49-F238E27FC236}">
                  <a16:creationId xmlns:a16="http://schemas.microsoft.com/office/drawing/2014/main" id="{FB3B8AB4-A3EC-46F4-B08B-7D02D6836110}"/>
                </a:ext>
              </a:extLst>
            </p:cNvPr>
            <p:cNvSpPr>
              <a:spLocks noChangeArrowheads="1"/>
            </p:cNvSpPr>
            <p:nvPr/>
          </p:nvSpPr>
          <p:spPr bwMode="auto">
            <a:xfrm>
              <a:off x="1506538" y="5068888"/>
              <a:ext cx="93663" cy="46038"/>
            </a:xfrm>
            <a:prstGeom prst="rect">
              <a:avLst/>
            </a:prstGeom>
            <a:solidFill>
              <a:srgbClr val="5C7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9" name="Rectangle 247">
              <a:extLst>
                <a:ext uri="{FF2B5EF4-FFF2-40B4-BE49-F238E27FC236}">
                  <a16:creationId xmlns:a16="http://schemas.microsoft.com/office/drawing/2014/main" id="{E6CA84CE-CD5F-4A48-8967-13FCC64CBE00}"/>
                </a:ext>
              </a:extLst>
            </p:cNvPr>
            <p:cNvSpPr>
              <a:spLocks noChangeArrowheads="1"/>
            </p:cNvSpPr>
            <p:nvPr/>
          </p:nvSpPr>
          <p:spPr bwMode="auto">
            <a:xfrm>
              <a:off x="1685926" y="5068888"/>
              <a:ext cx="9048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0" name="Rectangle 248">
              <a:extLst>
                <a:ext uri="{FF2B5EF4-FFF2-40B4-BE49-F238E27FC236}">
                  <a16:creationId xmlns:a16="http://schemas.microsoft.com/office/drawing/2014/main" id="{123119BF-32FE-4CE3-8326-56BC9C88E434}"/>
                </a:ext>
              </a:extLst>
            </p:cNvPr>
            <p:cNvSpPr>
              <a:spLocks noChangeArrowheads="1"/>
            </p:cNvSpPr>
            <p:nvPr/>
          </p:nvSpPr>
          <p:spPr bwMode="auto">
            <a:xfrm>
              <a:off x="1862138" y="5068888"/>
              <a:ext cx="92075" cy="46038"/>
            </a:xfrm>
            <a:prstGeom prst="rect">
              <a:avLst/>
            </a:prstGeom>
            <a:solidFill>
              <a:srgbClr val="5C7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1" name="Rectangle 249">
              <a:extLst>
                <a:ext uri="{FF2B5EF4-FFF2-40B4-BE49-F238E27FC236}">
                  <a16:creationId xmlns:a16="http://schemas.microsoft.com/office/drawing/2014/main" id="{AFF90C73-172D-4827-9D9F-75BC5222064E}"/>
                </a:ext>
              </a:extLst>
            </p:cNvPr>
            <p:cNvSpPr>
              <a:spLocks noChangeArrowheads="1"/>
            </p:cNvSpPr>
            <p:nvPr/>
          </p:nvSpPr>
          <p:spPr bwMode="auto">
            <a:xfrm>
              <a:off x="1506538" y="5162551"/>
              <a:ext cx="93663" cy="428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2" name="Rectangle 250">
              <a:extLst>
                <a:ext uri="{FF2B5EF4-FFF2-40B4-BE49-F238E27FC236}">
                  <a16:creationId xmlns:a16="http://schemas.microsoft.com/office/drawing/2014/main" id="{E05B2FA0-8709-4DA7-ADEA-2F09F26F79A3}"/>
                </a:ext>
              </a:extLst>
            </p:cNvPr>
            <p:cNvSpPr>
              <a:spLocks noChangeArrowheads="1"/>
            </p:cNvSpPr>
            <p:nvPr/>
          </p:nvSpPr>
          <p:spPr bwMode="auto">
            <a:xfrm>
              <a:off x="1685926" y="5162551"/>
              <a:ext cx="90488" cy="42863"/>
            </a:xfrm>
            <a:prstGeom prst="rect">
              <a:avLst/>
            </a:prstGeom>
            <a:solidFill>
              <a:srgbClr val="F29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3" name="Rectangle 251">
              <a:extLst>
                <a:ext uri="{FF2B5EF4-FFF2-40B4-BE49-F238E27FC236}">
                  <a16:creationId xmlns:a16="http://schemas.microsoft.com/office/drawing/2014/main" id="{F1DD780C-9B10-4F5B-B53B-9D03EF923674}"/>
                </a:ext>
              </a:extLst>
            </p:cNvPr>
            <p:cNvSpPr>
              <a:spLocks noChangeArrowheads="1"/>
            </p:cNvSpPr>
            <p:nvPr/>
          </p:nvSpPr>
          <p:spPr bwMode="auto">
            <a:xfrm>
              <a:off x="1862138" y="5162551"/>
              <a:ext cx="92075" cy="428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4" name="Rectangle 252">
              <a:extLst>
                <a:ext uri="{FF2B5EF4-FFF2-40B4-BE49-F238E27FC236}">
                  <a16:creationId xmlns:a16="http://schemas.microsoft.com/office/drawing/2014/main" id="{DABD6577-0D42-424B-9722-BCA4817081BD}"/>
                </a:ext>
              </a:extLst>
            </p:cNvPr>
            <p:cNvSpPr>
              <a:spLocks noChangeArrowheads="1"/>
            </p:cNvSpPr>
            <p:nvPr/>
          </p:nvSpPr>
          <p:spPr bwMode="auto">
            <a:xfrm>
              <a:off x="1506538" y="5253038"/>
              <a:ext cx="93663" cy="46038"/>
            </a:xfrm>
            <a:prstGeom prst="rect">
              <a:avLst/>
            </a:prstGeom>
            <a:solidFill>
              <a:srgbClr val="5C77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5" name="Rectangle 253">
              <a:extLst>
                <a:ext uri="{FF2B5EF4-FFF2-40B4-BE49-F238E27FC236}">
                  <a16:creationId xmlns:a16="http://schemas.microsoft.com/office/drawing/2014/main" id="{E6E5B048-3D22-4286-B215-A1A6A73C9168}"/>
                </a:ext>
              </a:extLst>
            </p:cNvPr>
            <p:cNvSpPr>
              <a:spLocks noChangeArrowheads="1"/>
            </p:cNvSpPr>
            <p:nvPr/>
          </p:nvSpPr>
          <p:spPr bwMode="auto">
            <a:xfrm>
              <a:off x="1685926" y="5253038"/>
              <a:ext cx="90488"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6" name="Rectangle 254">
              <a:extLst>
                <a:ext uri="{FF2B5EF4-FFF2-40B4-BE49-F238E27FC236}">
                  <a16:creationId xmlns:a16="http://schemas.microsoft.com/office/drawing/2014/main" id="{2EEA1938-B21C-4D54-8AA9-69A1387634AA}"/>
                </a:ext>
              </a:extLst>
            </p:cNvPr>
            <p:cNvSpPr>
              <a:spLocks noChangeArrowheads="1"/>
            </p:cNvSpPr>
            <p:nvPr/>
          </p:nvSpPr>
          <p:spPr bwMode="auto">
            <a:xfrm>
              <a:off x="1862138" y="5253038"/>
              <a:ext cx="92075" cy="4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7" name="Rectangle 255">
              <a:extLst>
                <a:ext uri="{FF2B5EF4-FFF2-40B4-BE49-F238E27FC236}">
                  <a16:creationId xmlns:a16="http://schemas.microsoft.com/office/drawing/2014/main" id="{C39E3466-7D31-429A-9BE7-25A96E537D9D}"/>
                </a:ext>
              </a:extLst>
            </p:cNvPr>
            <p:cNvSpPr>
              <a:spLocks noChangeArrowheads="1"/>
            </p:cNvSpPr>
            <p:nvPr/>
          </p:nvSpPr>
          <p:spPr bwMode="auto">
            <a:xfrm>
              <a:off x="3917951" y="5241926"/>
              <a:ext cx="444500" cy="584200"/>
            </a:xfrm>
            <a:prstGeom prst="rect">
              <a:avLst/>
            </a:prstGeom>
            <a:solidFill>
              <a:srgbClr val="B7C2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8" name="Rectangle 256">
              <a:extLst>
                <a:ext uri="{FF2B5EF4-FFF2-40B4-BE49-F238E27FC236}">
                  <a16:creationId xmlns:a16="http://schemas.microsoft.com/office/drawing/2014/main" id="{0CF74A23-6425-48F9-8982-266E434E49A8}"/>
                </a:ext>
              </a:extLst>
            </p:cNvPr>
            <p:cNvSpPr>
              <a:spLocks noChangeArrowheads="1"/>
            </p:cNvSpPr>
            <p:nvPr/>
          </p:nvSpPr>
          <p:spPr bwMode="auto">
            <a:xfrm>
              <a:off x="4362451" y="5241926"/>
              <a:ext cx="701675" cy="584200"/>
            </a:xfrm>
            <a:prstGeom prst="rect">
              <a:avLst/>
            </a:prstGeom>
            <a:solidFill>
              <a:srgbClr val="D3D7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9" name="Freeform 257">
              <a:extLst>
                <a:ext uri="{FF2B5EF4-FFF2-40B4-BE49-F238E27FC236}">
                  <a16:creationId xmlns:a16="http://schemas.microsoft.com/office/drawing/2014/main" id="{E5DE9DF0-8FEC-4594-9F19-D36879978109}"/>
                </a:ext>
              </a:extLst>
            </p:cNvPr>
            <p:cNvSpPr>
              <a:spLocks/>
            </p:cNvSpPr>
            <p:nvPr/>
          </p:nvSpPr>
          <p:spPr bwMode="auto">
            <a:xfrm>
              <a:off x="3917951" y="4953001"/>
              <a:ext cx="444500" cy="288925"/>
            </a:xfrm>
            <a:custGeom>
              <a:avLst/>
              <a:gdLst>
                <a:gd name="T0" fmla="*/ 0 w 280"/>
                <a:gd name="T1" fmla="*/ 182 h 182"/>
                <a:gd name="T2" fmla="*/ 280 w 280"/>
                <a:gd name="T3" fmla="*/ 182 h 182"/>
                <a:gd name="T4" fmla="*/ 140 w 280"/>
                <a:gd name="T5" fmla="*/ 0 h 182"/>
                <a:gd name="T6" fmla="*/ 0 w 280"/>
                <a:gd name="T7" fmla="*/ 182 h 182"/>
              </a:gdLst>
              <a:ahLst/>
              <a:cxnLst>
                <a:cxn ang="0">
                  <a:pos x="T0" y="T1"/>
                </a:cxn>
                <a:cxn ang="0">
                  <a:pos x="T2" y="T3"/>
                </a:cxn>
                <a:cxn ang="0">
                  <a:pos x="T4" y="T5"/>
                </a:cxn>
                <a:cxn ang="0">
                  <a:pos x="T6" y="T7"/>
                </a:cxn>
              </a:cxnLst>
              <a:rect l="0" t="0" r="r" b="b"/>
              <a:pathLst>
                <a:path w="280" h="182">
                  <a:moveTo>
                    <a:pt x="0" y="182"/>
                  </a:moveTo>
                  <a:lnTo>
                    <a:pt x="280" y="182"/>
                  </a:lnTo>
                  <a:lnTo>
                    <a:pt x="140" y="0"/>
                  </a:lnTo>
                  <a:lnTo>
                    <a:pt x="0" y="182"/>
                  </a:lnTo>
                  <a:close/>
                </a:path>
              </a:pathLst>
            </a:custGeom>
            <a:solidFill>
              <a:srgbClr val="D3D7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0" name="Freeform 258">
              <a:extLst>
                <a:ext uri="{FF2B5EF4-FFF2-40B4-BE49-F238E27FC236}">
                  <a16:creationId xmlns:a16="http://schemas.microsoft.com/office/drawing/2014/main" id="{7D391ECC-F3BA-4045-9AC0-E95E280AD26F}"/>
                </a:ext>
              </a:extLst>
            </p:cNvPr>
            <p:cNvSpPr>
              <a:spLocks/>
            </p:cNvSpPr>
            <p:nvPr/>
          </p:nvSpPr>
          <p:spPr bwMode="auto">
            <a:xfrm>
              <a:off x="4140201" y="4953001"/>
              <a:ext cx="923925" cy="288925"/>
            </a:xfrm>
            <a:custGeom>
              <a:avLst/>
              <a:gdLst>
                <a:gd name="T0" fmla="*/ 0 w 582"/>
                <a:gd name="T1" fmla="*/ 0 h 182"/>
                <a:gd name="T2" fmla="*/ 140 w 582"/>
                <a:gd name="T3" fmla="*/ 182 h 182"/>
                <a:gd name="T4" fmla="*/ 582 w 582"/>
                <a:gd name="T5" fmla="*/ 182 h 182"/>
                <a:gd name="T6" fmla="*/ 442 w 582"/>
                <a:gd name="T7" fmla="*/ 0 h 182"/>
                <a:gd name="T8" fmla="*/ 0 w 582"/>
                <a:gd name="T9" fmla="*/ 0 h 182"/>
              </a:gdLst>
              <a:ahLst/>
              <a:cxnLst>
                <a:cxn ang="0">
                  <a:pos x="T0" y="T1"/>
                </a:cxn>
                <a:cxn ang="0">
                  <a:pos x="T2" y="T3"/>
                </a:cxn>
                <a:cxn ang="0">
                  <a:pos x="T4" y="T5"/>
                </a:cxn>
                <a:cxn ang="0">
                  <a:pos x="T6" y="T7"/>
                </a:cxn>
                <a:cxn ang="0">
                  <a:pos x="T8" y="T9"/>
                </a:cxn>
              </a:cxnLst>
              <a:rect l="0" t="0" r="r" b="b"/>
              <a:pathLst>
                <a:path w="582" h="182">
                  <a:moveTo>
                    <a:pt x="0" y="0"/>
                  </a:moveTo>
                  <a:lnTo>
                    <a:pt x="140" y="182"/>
                  </a:lnTo>
                  <a:lnTo>
                    <a:pt x="582" y="182"/>
                  </a:lnTo>
                  <a:lnTo>
                    <a:pt x="442" y="0"/>
                  </a:lnTo>
                  <a:lnTo>
                    <a:pt x="0" y="0"/>
                  </a:lnTo>
                  <a:close/>
                </a:path>
              </a:pathLst>
            </a:custGeom>
            <a:solidFill>
              <a:srgbClr val="889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1" name="Freeform 259">
              <a:extLst>
                <a:ext uri="{FF2B5EF4-FFF2-40B4-BE49-F238E27FC236}">
                  <a16:creationId xmlns:a16="http://schemas.microsoft.com/office/drawing/2014/main" id="{A66583C3-F91C-4703-A869-A8CC32CAFAE1}"/>
                </a:ext>
              </a:extLst>
            </p:cNvPr>
            <p:cNvSpPr>
              <a:spLocks/>
            </p:cNvSpPr>
            <p:nvPr/>
          </p:nvSpPr>
          <p:spPr bwMode="auto">
            <a:xfrm>
              <a:off x="4086226" y="5105401"/>
              <a:ext cx="101600" cy="111125"/>
            </a:xfrm>
            <a:custGeom>
              <a:avLst/>
              <a:gdLst>
                <a:gd name="T0" fmla="*/ 25 w 49"/>
                <a:gd name="T1" fmla="*/ 1 h 54"/>
                <a:gd name="T2" fmla="*/ 1 w 49"/>
                <a:gd name="T3" fmla="*/ 25 h 54"/>
                <a:gd name="T4" fmla="*/ 1 w 49"/>
                <a:gd name="T5" fmla="*/ 51 h 54"/>
                <a:gd name="T6" fmla="*/ 5 w 49"/>
                <a:gd name="T7" fmla="*/ 54 h 54"/>
                <a:gd name="T8" fmla="*/ 45 w 49"/>
                <a:gd name="T9" fmla="*/ 54 h 54"/>
                <a:gd name="T10" fmla="*/ 48 w 49"/>
                <a:gd name="T11" fmla="*/ 51 h 54"/>
                <a:gd name="T12" fmla="*/ 48 w 49"/>
                <a:gd name="T13" fmla="*/ 21 h 54"/>
                <a:gd name="T14" fmla="*/ 25 w 49"/>
                <a:gd name="T15" fmla="*/ 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54">
                  <a:moveTo>
                    <a:pt x="25" y="1"/>
                  </a:moveTo>
                  <a:cubicBezTo>
                    <a:pt x="12" y="1"/>
                    <a:pt x="0" y="9"/>
                    <a:pt x="1" y="25"/>
                  </a:cubicBezTo>
                  <a:cubicBezTo>
                    <a:pt x="1" y="51"/>
                    <a:pt x="1" y="51"/>
                    <a:pt x="1" y="51"/>
                  </a:cubicBezTo>
                  <a:cubicBezTo>
                    <a:pt x="1" y="52"/>
                    <a:pt x="3" y="54"/>
                    <a:pt x="5" y="54"/>
                  </a:cubicBezTo>
                  <a:cubicBezTo>
                    <a:pt x="45" y="54"/>
                    <a:pt x="45" y="54"/>
                    <a:pt x="45" y="54"/>
                  </a:cubicBezTo>
                  <a:cubicBezTo>
                    <a:pt x="47" y="54"/>
                    <a:pt x="48" y="52"/>
                    <a:pt x="48" y="51"/>
                  </a:cubicBezTo>
                  <a:cubicBezTo>
                    <a:pt x="48" y="51"/>
                    <a:pt x="49" y="43"/>
                    <a:pt x="48" y="21"/>
                  </a:cubicBezTo>
                  <a:cubicBezTo>
                    <a:pt x="48" y="0"/>
                    <a:pt x="25" y="1"/>
                    <a:pt x="25" y="1"/>
                  </a:cubicBezTo>
                  <a:close/>
                </a:path>
              </a:pathLst>
            </a:custGeom>
            <a:solidFill>
              <a:srgbClr val="FBF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2" name="Freeform 260">
              <a:extLst>
                <a:ext uri="{FF2B5EF4-FFF2-40B4-BE49-F238E27FC236}">
                  <a16:creationId xmlns:a16="http://schemas.microsoft.com/office/drawing/2014/main" id="{9F13CB72-3A2E-4154-8ECD-CF0B7896D449}"/>
                </a:ext>
              </a:extLst>
            </p:cNvPr>
            <p:cNvSpPr>
              <a:spLocks/>
            </p:cNvSpPr>
            <p:nvPr/>
          </p:nvSpPr>
          <p:spPr bwMode="auto">
            <a:xfrm>
              <a:off x="4203701" y="4967288"/>
              <a:ext cx="119063" cy="42863"/>
            </a:xfrm>
            <a:custGeom>
              <a:avLst/>
              <a:gdLst>
                <a:gd name="T0" fmla="*/ 0 w 75"/>
                <a:gd name="T1" fmla="*/ 0 h 27"/>
                <a:gd name="T2" fmla="*/ 20 w 75"/>
                <a:gd name="T3" fmla="*/ 27 h 27"/>
                <a:gd name="T4" fmla="*/ 75 w 75"/>
                <a:gd name="T5" fmla="*/ 27 h 27"/>
                <a:gd name="T6" fmla="*/ 54 w 75"/>
                <a:gd name="T7" fmla="*/ 0 h 27"/>
                <a:gd name="T8" fmla="*/ 0 w 75"/>
                <a:gd name="T9" fmla="*/ 0 h 27"/>
              </a:gdLst>
              <a:ahLst/>
              <a:cxnLst>
                <a:cxn ang="0">
                  <a:pos x="T0" y="T1"/>
                </a:cxn>
                <a:cxn ang="0">
                  <a:pos x="T2" y="T3"/>
                </a:cxn>
                <a:cxn ang="0">
                  <a:pos x="T4" y="T5"/>
                </a:cxn>
                <a:cxn ang="0">
                  <a:pos x="T6" y="T7"/>
                </a:cxn>
                <a:cxn ang="0">
                  <a:pos x="T8" y="T9"/>
                </a:cxn>
              </a:cxnLst>
              <a:rect l="0" t="0" r="r" b="b"/>
              <a:pathLst>
                <a:path w="75" h="27">
                  <a:moveTo>
                    <a:pt x="0" y="0"/>
                  </a:moveTo>
                  <a:lnTo>
                    <a:pt x="20" y="27"/>
                  </a:lnTo>
                  <a:lnTo>
                    <a:pt x="75" y="27"/>
                  </a:lnTo>
                  <a:lnTo>
                    <a:pt x="54"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3" name="Freeform 261">
              <a:extLst>
                <a:ext uri="{FF2B5EF4-FFF2-40B4-BE49-F238E27FC236}">
                  <a16:creationId xmlns:a16="http://schemas.microsoft.com/office/drawing/2014/main" id="{E33659FA-8AD1-448E-A108-92760C3AC7A8}"/>
                </a:ext>
              </a:extLst>
            </p:cNvPr>
            <p:cNvSpPr>
              <a:spLocks/>
            </p:cNvSpPr>
            <p:nvPr/>
          </p:nvSpPr>
          <p:spPr bwMode="auto">
            <a:xfrm>
              <a:off x="4289426" y="4967288"/>
              <a:ext cx="120650" cy="42863"/>
            </a:xfrm>
            <a:custGeom>
              <a:avLst/>
              <a:gdLst>
                <a:gd name="T0" fmla="*/ 0 w 76"/>
                <a:gd name="T1" fmla="*/ 0 h 27"/>
                <a:gd name="T2" fmla="*/ 21 w 76"/>
                <a:gd name="T3" fmla="*/ 27 h 27"/>
                <a:gd name="T4" fmla="*/ 76 w 76"/>
                <a:gd name="T5" fmla="*/ 27 h 27"/>
                <a:gd name="T6" fmla="*/ 55 w 76"/>
                <a:gd name="T7" fmla="*/ 0 h 27"/>
                <a:gd name="T8" fmla="*/ 0 w 76"/>
                <a:gd name="T9" fmla="*/ 0 h 27"/>
              </a:gdLst>
              <a:ahLst/>
              <a:cxnLst>
                <a:cxn ang="0">
                  <a:pos x="T0" y="T1"/>
                </a:cxn>
                <a:cxn ang="0">
                  <a:pos x="T2" y="T3"/>
                </a:cxn>
                <a:cxn ang="0">
                  <a:pos x="T4" y="T5"/>
                </a:cxn>
                <a:cxn ang="0">
                  <a:pos x="T6" y="T7"/>
                </a:cxn>
                <a:cxn ang="0">
                  <a:pos x="T8" y="T9"/>
                </a:cxn>
              </a:cxnLst>
              <a:rect l="0" t="0" r="r" b="b"/>
              <a:pathLst>
                <a:path w="76" h="27">
                  <a:moveTo>
                    <a:pt x="0" y="0"/>
                  </a:moveTo>
                  <a:lnTo>
                    <a:pt x="21" y="27"/>
                  </a:lnTo>
                  <a:lnTo>
                    <a:pt x="76"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4" name="Freeform 262">
              <a:extLst>
                <a:ext uri="{FF2B5EF4-FFF2-40B4-BE49-F238E27FC236}">
                  <a16:creationId xmlns:a16="http://schemas.microsoft.com/office/drawing/2014/main" id="{B4397409-79E7-4A91-9853-6D4BA3DDDFD1}"/>
                </a:ext>
              </a:extLst>
            </p:cNvPr>
            <p:cNvSpPr>
              <a:spLocks/>
            </p:cNvSpPr>
            <p:nvPr/>
          </p:nvSpPr>
          <p:spPr bwMode="auto">
            <a:xfrm>
              <a:off x="4376738" y="4967288"/>
              <a:ext cx="119063" cy="42863"/>
            </a:xfrm>
            <a:custGeom>
              <a:avLst/>
              <a:gdLst>
                <a:gd name="T0" fmla="*/ 0 w 75"/>
                <a:gd name="T1" fmla="*/ 0 h 27"/>
                <a:gd name="T2" fmla="*/ 21 w 75"/>
                <a:gd name="T3" fmla="*/ 27 h 27"/>
                <a:gd name="T4" fmla="*/ 75 w 75"/>
                <a:gd name="T5" fmla="*/ 27 h 27"/>
                <a:gd name="T6" fmla="*/ 55 w 75"/>
                <a:gd name="T7" fmla="*/ 0 h 27"/>
                <a:gd name="T8" fmla="*/ 0 w 75"/>
                <a:gd name="T9" fmla="*/ 0 h 27"/>
              </a:gdLst>
              <a:ahLst/>
              <a:cxnLst>
                <a:cxn ang="0">
                  <a:pos x="T0" y="T1"/>
                </a:cxn>
                <a:cxn ang="0">
                  <a:pos x="T2" y="T3"/>
                </a:cxn>
                <a:cxn ang="0">
                  <a:pos x="T4" y="T5"/>
                </a:cxn>
                <a:cxn ang="0">
                  <a:pos x="T6" y="T7"/>
                </a:cxn>
                <a:cxn ang="0">
                  <a:pos x="T8" y="T9"/>
                </a:cxn>
              </a:cxnLst>
              <a:rect l="0" t="0" r="r" b="b"/>
              <a:pathLst>
                <a:path w="75" h="27">
                  <a:moveTo>
                    <a:pt x="0" y="0"/>
                  </a:moveTo>
                  <a:lnTo>
                    <a:pt x="21" y="27"/>
                  </a:lnTo>
                  <a:lnTo>
                    <a:pt x="75"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5" name="Freeform 263">
              <a:extLst>
                <a:ext uri="{FF2B5EF4-FFF2-40B4-BE49-F238E27FC236}">
                  <a16:creationId xmlns:a16="http://schemas.microsoft.com/office/drawing/2014/main" id="{EC79455F-1A77-499B-84FD-91ED8D5C7CA4}"/>
                </a:ext>
              </a:extLst>
            </p:cNvPr>
            <p:cNvSpPr>
              <a:spLocks/>
            </p:cNvSpPr>
            <p:nvPr/>
          </p:nvSpPr>
          <p:spPr bwMode="auto">
            <a:xfrm>
              <a:off x="4464051" y="4967288"/>
              <a:ext cx="119063" cy="44450"/>
            </a:xfrm>
            <a:custGeom>
              <a:avLst/>
              <a:gdLst>
                <a:gd name="T0" fmla="*/ 0 w 75"/>
                <a:gd name="T1" fmla="*/ 0 h 28"/>
                <a:gd name="T2" fmla="*/ 20 w 75"/>
                <a:gd name="T3" fmla="*/ 27 h 28"/>
                <a:gd name="T4" fmla="*/ 75 w 75"/>
                <a:gd name="T5" fmla="*/ 28 h 28"/>
                <a:gd name="T6" fmla="*/ 54 w 75"/>
                <a:gd name="T7" fmla="*/ 0 h 28"/>
                <a:gd name="T8" fmla="*/ 0 w 75"/>
                <a:gd name="T9" fmla="*/ 0 h 28"/>
              </a:gdLst>
              <a:ahLst/>
              <a:cxnLst>
                <a:cxn ang="0">
                  <a:pos x="T0" y="T1"/>
                </a:cxn>
                <a:cxn ang="0">
                  <a:pos x="T2" y="T3"/>
                </a:cxn>
                <a:cxn ang="0">
                  <a:pos x="T4" y="T5"/>
                </a:cxn>
                <a:cxn ang="0">
                  <a:pos x="T6" y="T7"/>
                </a:cxn>
                <a:cxn ang="0">
                  <a:pos x="T8" y="T9"/>
                </a:cxn>
              </a:cxnLst>
              <a:rect l="0" t="0" r="r" b="b"/>
              <a:pathLst>
                <a:path w="75" h="28">
                  <a:moveTo>
                    <a:pt x="0" y="0"/>
                  </a:moveTo>
                  <a:lnTo>
                    <a:pt x="20" y="27"/>
                  </a:lnTo>
                  <a:lnTo>
                    <a:pt x="75" y="28"/>
                  </a:lnTo>
                  <a:lnTo>
                    <a:pt x="54"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6" name="Freeform 264">
              <a:extLst>
                <a:ext uri="{FF2B5EF4-FFF2-40B4-BE49-F238E27FC236}">
                  <a16:creationId xmlns:a16="http://schemas.microsoft.com/office/drawing/2014/main" id="{06EB201F-C9B8-44B3-B439-40D12FCB43D9}"/>
                </a:ext>
              </a:extLst>
            </p:cNvPr>
            <p:cNvSpPr>
              <a:spLocks/>
            </p:cNvSpPr>
            <p:nvPr/>
          </p:nvSpPr>
          <p:spPr bwMode="auto">
            <a:xfrm>
              <a:off x="4549776" y="4967288"/>
              <a:ext cx="119063" cy="44450"/>
            </a:xfrm>
            <a:custGeom>
              <a:avLst/>
              <a:gdLst>
                <a:gd name="T0" fmla="*/ 0 w 75"/>
                <a:gd name="T1" fmla="*/ 0 h 28"/>
                <a:gd name="T2" fmla="*/ 21 w 75"/>
                <a:gd name="T3" fmla="*/ 28 h 28"/>
                <a:gd name="T4" fmla="*/ 75 w 75"/>
                <a:gd name="T5" fmla="*/ 28 h 28"/>
                <a:gd name="T6" fmla="*/ 55 w 75"/>
                <a:gd name="T7" fmla="*/ 0 h 28"/>
                <a:gd name="T8" fmla="*/ 0 w 75"/>
                <a:gd name="T9" fmla="*/ 0 h 28"/>
              </a:gdLst>
              <a:ahLst/>
              <a:cxnLst>
                <a:cxn ang="0">
                  <a:pos x="T0" y="T1"/>
                </a:cxn>
                <a:cxn ang="0">
                  <a:pos x="T2" y="T3"/>
                </a:cxn>
                <a:cxn ang="0">
                  <a:pos x="T4" y="T5"/>
                </a:cxn>
                <a:cxn ang="0">
                  <a:pos x="T6" y="T7"/>
                </a:cxn>
                <a:cxn ang="0">
                  <a:pos x="T8" y="T9"/>
                </a:cxn>
              </a:cxnLst>
              <a:rect l="0" t="0" r="r" b="b"/>
              <a:pathLst>
                <a:path w="75" h="28">
                  <a:moveTo>
                    <a:pt x="0" y="0"/>
                  </a:moveTo>
                  <a:lnTo>
                    <a:pt x="21" y="28"/>
                  </a:lnTo>
                  <a:lnTo>
                    <a:pt x="75" y="28"/>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7" name="Freeform 265">
              <a:extLst>
                <a:ext uri="{FF2B5EF4-FFF2-40B4-BE49-F238E27FC236}">
                  <a16:creationId xmlns:a16="http://schemas.microsoft.com/office/drawing/2014/main" id="{0FAA3967-C4F2-4FFB-A779-8E0117030A81}"/>
                </a:ext>
              </a:extLst>
            </p:cNvPr>
            <p:cNvSpPr>
              <a:spLocks/>
            </p:cNvSpPr>
            <p:nvPr/>
          </p:nvSpPr>
          <p:spPr bwMode="auto">
            <a:xfrm>
              <a:off x="4637088" y="4967288"/>
              <a:ext cx="119063" cy="44450"/>
            </a:xfrm>
            <a:custGeom>
              <a:avLst/>
              <a:gdLst>
                <a:gd name="T0" fmla="*/ 0 w 75"/>
                <a:gd name="T1" fmla="*/ 0 h 28"/>
                <a:gd name="T2" fmla="*/ 20 w 75"/>
                <a:gd name="T3" fmla="*/ 28 h 28"/>
                <a:gd name="T4" fmla="*/ 75 w 75"/>
                <a:gd name="T5" fmla="*/ 28 h 28"/>
                <a:gd name="T6" fmla="*/ 54 w 75"/>
                <a:gd name="T7" fmla="*/ 0 h 28"/>
                <a:gd name="T8" fmla="*/ 0 w 75"/>
                <a:gd name="T9" fmla="*/ 0 h 28"/>
              </a:gdLst>
              <a:ahLst/>
              <a:cxnLst>
                <a:cxn ang="0">
                  <a:pos x="T0" y="T1"/>
                </a:cxn>
                <a:cxn ang="0">
                  <a:pos x="T2" y="T3"/>
                </a:cxn>
                <a:cxn ang="0">
                  <a:pos x="T4" y="T5"/>
                </a:cxn>
                <a:cxn ang="0">
                  <a:pos x="T6" y="T7"/>
                </a:cxn>
                <a:cxn ang="0">
                  <a:pos x="T8" y="T9"/>
                </a:cxn>
              </a:cxnLst>
              <a:rect l="0" t="0" r="r" b="b"/>
              <a:pathLst>
                <a:path w="75" h="28">
                  <a:moveTo>
                    <a:pt x="0" y="0"/>
                  </a:moveTo>
                  <a:lnTo>
                    <a:pt x="20" y="28"/>
                  </a:lnTo>
                  <a:lnTo>
                    <a:pt x="75" y="28"/>
                  </a:lnTo>
                  <a:lnTo>
                    <a:pt x="54"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8" name="Freeform 266">
              <a:extLst>
                <a:ext uri="{FF2B5EF4-FFF2-40B4-BE49-F238E27FC236}">
                  <a16:creationId xmlns:a16="http://schemas.microsoft.com/office/drawing/2014/main" id="{AFC49700-5D03-46BC-A4A1-BFEFA4E09CDA}"/>
                </a:ext>
              </a:extLst>
            </p:cNvPr>
            <p:cNvSpPr>
              <a:spLocks/>
            </p:cNvSpPr>
            <p:nvPr/>
          </p:nvSpPr>
          <p:spPr bwMode="auto">
            <a:xfrm>
              <a:off x="4722813" y="4967288"/>
              <a:ext cx="119063" cy="44450"/>
            </a:xfrm>
            <a:custGeom>
              <a:avLst/>
              <a:gdLst>
                <a:gd name="T0" fmla="*/ 0 w 75"/>
                <a:gd name="T1" fmla="*/ 0 h 28"/>
                <a:gd name="T2" fmla="*/ 21 w 75"/>
                <a:gd name="T3" fmla="*/ 28 h 28"/>
                <a:gd name="T4" fmla="*/ 75 w 75"/>
                <a:gd name="T5" fmla="*/ 28 h 28"/>
                <a:gd name="T6" fmla="*/ 55 w 75"/>
                <a:gd name="T7" fmla="*/ 0 h 28"/>
                <a:gd name="T8" fmla="*/ 0 w 75"/>
                <a:gd name="T9" fmla="*/ 0 h 28"/>
              </a:gdLst>
              <a:ahLst/>
              <a:cxnLst>
                <a:cxn ang="0">
                  <a:pos x="T0" y="T1"/>
                </a:cxn>
                <a:cxn ang="0">
                  <a:pos x="T2" y="T3"/>
                </a:cxn>
                <a:cxn ang="0">
                  <a:pos x="T4" y="T5"/>
                </a:cxn>
                <a:cxn ang="0">
                  <a:pos x="T6" y="T7"/>
                </a:cxn>
                <a:cxn ang="0">
                  <a:pos x="T8" y="T9"/>
                </a:cxn>
              </a:cxnLst>
              <a:rect l="0" t="0" r="r" b="b"/>
              <a:pathLst>
                <a:path w="75" h="28">
                  <a:moveTo>
                    <a:pt x="0" y="0"/>
                  </a:moveTo>
                  <a:lnTo>
                    <a:pt x="21" y="28"/>
                  </a:lnTo>
                  <a:lnTo>
                    <a:pt x="75" y="28"/>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9" name="Freeform 267">
              <a:extLst>
                <a:ext uri="{FF2B5EF4-FFF2-40B4-BE49-F238E27FC236}">
                  <a16:creationId xmlns:a16="http://schemas.microsoft.com/office/drawing/2014/main" id="{854EE801-948D-4CEB-95E6-C69D7CFCC119}"/>
                </a:ext>
              </a:extLst>
            </p:cNvPr>
            <p:cNvSpPr>
              <a:spLocks/>
            </p:cNvSpPr>
            <p:nvPr/>
          </p:nvSpPr>
          <p:spPr bwMode="auto">
            <a:xfrm>
              <a:off x="4235451" y="5010151"/>
              <a:ext cx="120650" cy="42863"/>
            </a:xfrm>
            <a:custGeom>
              <a:avLst/>
              <a:gdLst>
                <a:gd name="T0" fmla="*/ 0 w 76"/>
                <a:gd name="T1" fmla="*/ 0 h 27"/>
                <a:gd name="T2" fmla="*/ 21 w 76"/>
                <a:gd name="T3" fmla="*/ 27 h 27"/>
                <a:gd name="T4" fmla="*/ 76 w 76"/>
                <a:gd name="T5" fmla="*/ 27 h 27"/>
                <a:gd name="T6" fmla="*/ 55 w 76"/>
                <a:gd name="T7" fmla="*/ 0 h 27"/>
                <a:gd name="T8" fmla="*/ 0 w 76"/>
                <a:gd name="T9" fmla="*/ 0 h 27"/>
              </a:gdLst>
              <a:ahLst/>
              <a:cxnLst>
                <a:cxn ang="0">
                  <a:pos x="T0" y="T1"/>
                </a:cxn>
                <a:cxn ang="0">
                  <a:pos x="T2" y="T3"/>
                </a:cxn>
                <a:cxn ang="0">
                  <a:pos x="T4" y="T5"/>
                </a:cxn>
                <a:cxn ang="0">
                  <a:pos x="T6" y="T7"/>
                </a:cxn>
                <a:cxn ang="0">
                  <a:pos x="T8" y="T9"/>
                </a:cxn>
              </a:cxnLst>
              <a:rect l="0" t="0" r="r" b="b"/>
              <a:pathLst>
                <a:path w="76" h="27">
                  <a:moveTo>
                    <a:pt x="0" y="0"/>
                  </a:moveTo>
                  <a:lnTo>
                    <a:pt x="21" y="27"/>
                  </a:lnTo>
                  <a:lnTo>
                    <a:pt x="76"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0" name="Freeform 268">
              <a:extLst>
                <a:ext uri="{FF2B5EF4-FFF2-40B4-BE49-F238E27FC236}">
                  <a16:creationId xmlns:a16="http://schemas.microsoft.com/office/drawing/2014/main" id="{8ED16022-1227-4B6D-8917-97CB6098AD4B}"/>
                </a:ext>
              </a:extLst>
            </p:cNvPr>
            <p:cNvSpPr>
              <a:spLocks/>
            </p:cNvSpPr>
            <p:nvPr/>
          </p:nvSpPr>
          <p:spPr bwMode="auto">
            <a:xfrm>
              <a:off x="4322763" y="5010151"/>
              <a:ext cx="120650" cy="42863"/>
            </a:xfrm>
            <a:custGeom>
              <a:avLst/>
              <a:gdLst>
                <a:gd name="T0" fmla="*/ 0 w 76"/>
                <a:gd name="T1" fmla="*/ 0 h 27"/>
                <a:gd name="T2" fmla="*/ 21 w 76"/>
                <a:gd name="T3" fmla="*/ 27 h 27"/>
                <a:gd name="T4" fmla="*/ 76 w 76"/>
                <a:gd name="T5" fmla="*/ 27 h 27"/>
                <a:gd name="T6" fmla="*/ 55 w 76"/>
                <a:gd name="T7" fmla="*/ 0 h 27"/>
                <a:gd name="T8" fmla="*/ 0 w 76"/>
                <a:gd name="T9" fmla="*/ 0 h 27"/>
              </a:gdLst>
              <a:ahLst/>
              <a:cxnLst>
                <a:cxn ang="0">
                  <a:pos x="T0" y="T1"/>
                </a:cxn>
                <a:cxn ang="0">
                  <a:pos x="T2" y="T3"/>
                </a:cxn>
                <a:cxn ang="0">
                  <a:pos x="T4" y="T5"/>
                </a:cxn>
                <a:cxn ang="0">
                  <a:pos x="T6" y="T7"/>
                </a:cxn>
                <a:cxn ang="0">
                  <a:pos x="T8" y="T9"/>
                </a:cxn>
              </a:cxnLst>
              <a:rect l="0" t="0" r="r" b="b"/>
              <a:pathLst>
                <a:path w="76" h="27">
                  <a:moveTo>
                    <a:pt x="0" y="0"/>
                  </a:moveTo>
                  <a:lnTo>
                    <a:pt x="21" y="27"/>
                  </a:lnTo>
                  <a:lnTo>
                    <a:pt x="76"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1" name="Freeform 269">
              <a:extLst>
                <a:ext uri="{FF2B5EF4-FFF2-40B4-BE49-F238E27FC236}">
                  <a16:creationId xmlns:a16="http://schemas.microsoft.com/office/drawing/2014/main" id="{41F757A5-F86A-42C3-9DFF-F98263317A00}"/>
                </a:ext>
              </a:extLst>
            </p:cNvPr>
            <p:cNvSpPr>
              <a:spLocks/>
            </p:cNvSpPr>
            <p:nvPr/>
          </p:nvSpPr>
          <p:spPr bwMode="auto">
            <a:xfrm>
              <a:off x="4410076" y="5010151"/>
              <a:ext cx="117475" cy="42863"/>
            </a:xfrm>
            <a:custGeom>
              <a:avLst/>
              <a:gdLst>
                <a:gd name="T0" fmla="*/ 0 w 74"/>
                <a:gd name="T1" fmla="*/ 0 h 27"/>
                <a:gd name="T2" fmla="*/ 21 w 74"/>
                <a:gd name="T3" fmla="*/ 27 h 27"/>
                <a:gd name="T4" fmla="*/ 74 w 74"/>
                <a:gd name="T5" fmla="*/ 27 h 27"/>
                <a:gd name="T6" fmla="*/ 54 w 74"/>
                <a:gd name="T7" fmla="*/ 0 h 27"/>
                <a:gd name="T8" fmla="*/ 0 w 74"/>
                <a:gd name="T9" fmla="*/ 0 h 27"/>
              </a:gdLst>
              <a:ahLst/>
              <a:cxnLst>
                <a:cxn ang="0">
                  <a:pos x="T0" y="T1"/>
                </a:cxn>
                <a:cxn ang="0">
                  <a:pos x="T2" y="T3"/>
                </a:cxn>
                <a:cxn ang="0">
                  <a:pos x="T4" y="T5"/>
                </a:cxn>
                <a:cxn ang="0">
                  <a:pos x="T6" y="T7"/>
                </a:cxn>
                <a:cxn ang="0">
                  <a:pos x="T8" y="T9"/>
                </a:cxn>
              </a:cxnLst>
              <a:rect l="0" t="0" r="r" b="b"/>
              <a:pathLst>
                <a:path w="74" h="27">
                  <a:moveTo>
                    <a:pt x="0" y="0"/>
                  </a:moveTo>
                  <a:lnTo>
                    <a:pt x="21" y="27"/>
                  </a:lnTo>
                  <a:lnTo>
                    <a:pt x="74" y="27"/>
                  </a:lnTo>
                  <a:lnTo>
                    <a:pt x="54"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2" name="Freeform 270">
              <a:extLst>
                <a:ext uri="{FF2B5EF4-FFF2-40B4-BE49-F238E27FC236}">
                  <a16:creationId xmlns:a16="http://schemas.microsoft.com/office/drawing/2014/main" id="{70A18095-38C3-42D9-AC64-DEEB707C3280}"/>
                </a:ext>
              </a:extLst>
            </p:cNvPr>
            <p:cNvSpPr>
              <a:spLocks/>
            </p:cNvSpPr>
            <p:nvPr/>
          </p:nvSpPr>
          <p:spPr bwMode="auto">
            <a:xfrm>
              <a:off x="4495801" y="5010151"/>
              <a:ext cx="119063" cy="42863"/>
            </a:xfrm>
            <a:custGeom>
              <a:avLst/>
              <a:gdLst>
                <a:gd name="T0" fmla="*/ 0 w 75"/>
                <a:gd name="T1" fmla="*/ 0 h 27"/>
                <a:gd name="T2" fmla="*/ 20 w 75"/>
                <a:gd name="T3" fmla="*/ 27 h 27"/>
                <a:gd name="T4" fmla="*/ 75 w 75"/>
                <a:gd name="T5" fmla="*/ 27 h 27"/>
                <a:gd name="T6" fmla="*/ 55 w 75"/>
                <a:gd name="T7" fmla="*/ 1 h 27"/>
                <a:gd name="T8" fmla="*/ 0 w 75"/>
                <a:gd name="T9" fmla="*/ 0 h 27"/>
              </a:gdLst>
              <a:ahLst/>
              <a:cxnLst>
                <a:cxn ang="0">
                  <a:pos x="T0" y="T1"/>
                </a:cxn>
                <a:cxn ang="0">
                  <a:pos x="T2" y="T3"/>
                </a:cxn>
                <a:cxn ang="0">
                  <a:pos x="T4" y="T5"/>
                </a:cxn>
                <a:cxn ang="0">
                  <a:pos x="T6" y="T7"/>
                </a:cxn>
                <a:cxn ang="0">
                  <a:pos x="T8" y="T9"/>
                </a:cxn>
              </a:cxnLst>
              <a:rect l="0" t="0" r="r" b="b"/>
              <a:pathLst>
                <a:path w="75" h="27">
                  <a:moveTo>
                    <a:pt x="0" y="0"/>
                  </a:moveTo>
                  <a:lnTo>
                    <a:pt x="20" y="27"/>
                  </a:lnTo>
                  <a:lnTo>
                    <a:pt x="75" y="27"/>
                  </a:lnTo>
                  <a:lnTo>
                    <a:pt x="55" y="1"/>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3" name="Freeform 271">
              <a:extLst>
                <a:ext uri="{FF2B5EF4-FFF2-40B4-BE49-F238E27FC236}">
                  <a16:creationId xmlns:a16="http://schemas.microsoft.com/office/drawing/2014/main" id="{AC7B52FB-AF83-43E4-85F9-DC1634503E4E}"/>
                </a:ext>
              </a:extLst>
            </p:cNvPr>
            <p:cNvSpPr>
              <a:spLocks/>
            </p:cNvSpPr>
            <p:nvPr/>
          </p:nvSpPr>
          <p:spPr bwMode="auto">
            <a:xfrm>
              <a:off x="4583113" y="5011738"/>
              <a:ext cx="119063" cy="41275"/>
            </a:xfrm>
            <a:custGeom>
              <a:avLst/>
              <a:gdLst>
                <a:gd name="T0" fmla="*/ 0 w 75"/>
                <a:gd name="T1" fmla="*/ 0 h 26"/>
                <a:gd name="T2" fmla="*/ 20 w 75"/>
                <a:gd name="T3" fmla="*/ 26 h 26"/>
                <a:gd name="T4" fmla="*/ 75 w 75"/>
                <a:gd name="T5" fmla="*/ 26 h 26"/>
                <a:gd name="T6" fmla="*/ 54 w 75"/>
                <a:gd name="T7" fmla="*/ 0 h 26"/>
                <a:gd name="T8" fmla="*/ 0 w 75"/>
                <a:gd name="T9" fmla="*/ 0 h 26"/>
              </a:gdLst>
              <a:ahLst/>
              <a:cxnLst>
                <a:cxn ang="0">
                  <a:pos x="T0" y="T1"/>
                </a:cxn>
                <a:cxn ang="0">
                  <a:pos x="T2" y="T3"/>
                </a:cxn>
                <a:cxn ang="0">
                  <a:pos x="T4" y="T5"/>
                </a:cxn>
                <a:cxn ang="0">
                  <a:pos x="T6" y="T7"/>
                </a:cxn>
                <a:cxn ang="0">
                  <a:pos x="T8" y="T9"/>
                </a:cxn>
              </a:cxnLst>
              <a:rect l="0" t="0" r="r" b="b"/>
              <a:pathLst>
                <a:path w="75" h="26">
                  <a:moveTo>
                    <a:pt x="0" y="0"/>
                  </a:moveTo>
                  <a:lnTo>
                    <a:pt x="20" y="26"/>
                  </a:lnTo>
                  <a:lnTo>
                    <a:pt x="75" y="26"/>
                  </a:lnTo>
                  <a:lnTo>
                    <a:pt x="54"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4" name="Freeform 272">
              <a:extLst>
                <a:ext uri="{FF2B5EF4-FFF2-40B4-BE49-F238E27FC236}">
                  <a16:creationId xmlns:a16="http://schemas.microsoft.com/office/drawing/2014/main" id="{C9C3CC6E-4CF6-4DDE-83EA-C2D5365B158F}"/>
                </a:ext>
              </a:extLst>
            </p:cNvPr>
            <p:cNvSpPr>
              <a:spLocks/>
            </p:cNvSpPr>
            <p:nvPr/>
          </p:nvSpPr>
          <p:spPr bwMode="auto">
            <a:xfrm>
              <a:off x="4668838" y="5011738"/>
              <a:ext cx="119063" cy="41275"/>
            </a:xfrm>
            <a:custGeom>
              <a:avLst/>
              <a:gdLst>
                <a:gd name="T0" fmla="*/ 0 w 75"/>
                <a:gd name="T1" fmla="*/ 0 h 26"/>
                <a:gd name="T2" fmla="*/ 21 w 75"/>
                <a:gd name="T3" fmla="*/ 26 h 26"/>
                <a:gd name="T4" fmla="*/ 75 w 75"/>
                <a:gd name="T5" fmla="*/ 26 h 26"/>
                <a:gd name="T6" fmla="*/ 55 w 75"/>
                <a:gd name="T7" fmla="*/ 0 h 26"/>
                <a:gd name="T8" fmla="*/ 0 w 75"/>
                <a:gd name="T9" fmla="*/ 0 h 26"/>
              </a:gdLst>
              <a:ahLst/>
              <a:cxnLst>
                <a:cxn ang="0">
                  <a:pos x="T0" y="T1"/>
                </a:cxn>
                <a:cxn ang="0">
                  <a:pos x="T2" y="T3"/>
                </a:cxn>
                <a:cxn ang="0">
                  <a:pos x="T4" y="T5"/>
                </a:cxn>
                <a:cxn ang="0">
                  <a:pos x="T6" y="T7"/>
                </a:cxn>
                <a:cxn ang="0">
                  <a:pos x="T8" y="T9"/>
                </a:cxn>
              </a:cxnLst>
              <a:rect l="0" t="0" r="r" b="b"/>
              <a:pathLst>
                <a:path w="75" h="26">
                  <a:moveTo>
                    <a:pt x="0" y="0"/>
                  </a:moveTo>
                  <a:lnTo>
                    <a:pt x="21" y="26"/>
                  </a:lnTo>
                  <a:lnTo>
                    <a:pt x="75" y="26"/>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5" name="Freeform 273">
              <a:extLst>
                <a:ext uri="{FF2B5EF4-FFF2-40B4-BE49-F238E27FC236}">
                  <a16:creationId xmlns:a16="http://schemas.microsoft.com/office/drawing/2014/main" id="{689AAE19-CF75-42D9-92DF-5184FFD51E50}"/>
                </a:ext>
              </a:extLst>
            </p:cNvPr>
            <p:cNvSpPr>
              <a:spLocks/>
            </p:cNvSpPr>
            <p:nvPr/>
          </p:nvSpPr>
          <p:spPr bwMode="auto">
            <a:xfrm>
              <a:off x="4756151" y="5011738"/>
              <a:ext cx="119063" cy="41275"/>
            </a:xfrm>
            <a:custGeom>
              <a:avLst/>
              <a:gdLst>
                <a:gd name="T0" fmla="*/ 0 w 75"/>
                <a:gd name="T1" fmla="*/ 0 h 26"/>
                <a:gd name="T2" fmla="*/ 20 w 75"/>
                <a:gd name="T3" fmla="*/ 26 h 26"/>
                <a:gd name="T4" fmla="*/ 75 w 75"/>
                <a:gd name="T5" fmla="*/ 26 h 26"/>
                <a:gd name="T6" fmla="*/ 54 w 75"/>
                <a:gd name="T7" fmla="*/ 0 h 26"/>
                <a:gd name="T8" fmla="*/ 0 w 75"/>
                <a:gd name="T9" fmla="*/ 0 h 26"/>
              </a:gdLst>
              <a:ahLst/>
              <a:cxnLst>
                <a:cxn ang="0">
                  <a:pos x="T0" y="T1"/>
                </a:cxn>
                <a:cxn ang="0">
                  <a:pos x="T2" y="T3"/>
                </a:cxn>
                <a:cxn ang="0">
                  <a:pos x="T4" y="T5"/>
                </a:cxn>
                <a:cxn ang="0">
                  <a:pos x="T6" y="T7"/>
                </a:cxn>
                <a:cxn ang="0">
                  <a:pos x="T8" y="T9"/>
                </a:cxn>
              </a:cxnLst>
              <a:rect l="0" t="0" r="r" b="b"/>
              <a:pathLst>
                <a:path w="75" h="26">
                  <a:moveTo>
                    <a:pt x="0" y="0"/>
                  </a:moveTo>
                  <a:lnTo>
                    <a:pt x="20" y="26"/>
                  </a:lnTo>
                  <a:lnTo>
                    <a:pt x="75" y="26"/>
                  </a:lnTo>
                  <a:lnTo>
                    <a:pt x="54"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6" name="Freeform 274">
              <a:extLst>
                <a:ext uri="{FF2B5EF4-FFF2-40B4-BE49-F238E27FC236}">
                  <a16:creationId xmlns:a16="http://schemas.microsoft.com/office/drawing/2014/main" id="{570A5A95-1865-46C4-A391-4C9A438D18E8}"/>
                </a:ext>
              </a:extLst>
            </p:cNvPr>
            <p:cNvSpPr>
              <a:spLocks/>
            </p:cNvSpPr>
            <p:nvPr/>
          </p:nvSpPr>
          <p:spPr bwMode="auto">
            <a:xfrm>
              <a:off x="4268788" y="5053013"/>
              <a:ext cx="120650" cy="41275"/>
            </a:xfrm>
            <a:custGeom>
              <a:avLst/>
              <a:gdLst>
                <a:gd name="T0" fmla="*/ 0 w 76"/>
                <a:gd name="T1" fmla="*/ 0 h 26"/>
                <a:gd name="T2" fmla="*/ 21 w 76"/>
                <a:gd name="T3" fmla="*/ 26 h 26"/>
                <a:gd name="T4" fmla="*/ 76 w 76"/>
                <a:gd name="T5" fmla="*/ 26 h 26"/>
                <a:gd name="T6" fmla="*/ 55 w 76"/>
                <a:gd name="T7" fmla="*/ 0 h 26"/>
                <a:gd name="T8" fmla="*/ 0 w 76"/>
                <a:gd name="T9" fmla="*/ 0 h 26"/>
              </a:gdLst>
              <a:ahLst/>
              <a:cxnLst>
                <a:cxn ang="0">
                  <a:pos x="T0" y="T1"/>
                </a:cxn>
                <a:cxn ang="0">
                  <a:pos x="T2" y="T3"/>
                </a:cxn>
                <a:cxn ang="0">
                  <a:pos x="T4" y="T5"/>
                </a:cxn>
                <a:cxn ang="0">
                  <a:pos x="T6" y="T7"/>
                </a:cxn>
                <a:cxn ang="0">
                  <a:pos x="T8" y="T9"/>
                </a:cxn>
              </a:cxnLst>
              <a:rect l="0" t="0" r="r" b="b"/>
              <a:pathLst>
                <a:path w="76" h="26">
                  <a:moveTo>
                    <a:pt x="0" y="0"/>
                  </a:moveTo>
                  <a:lnTo>
                    <a:pt x="21" y="26"/>
                  </a:lnTo>
                  <a:lnTo>
                    <a:pt x="76" y="26"/>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7" name="Freeform 275">
              <a:extLst>
                <a:ext uri="{FF2B5EF4-FFF2-40B4-BE49-F238E27FC236}">
                  <a16:creationId xmlns:a16="http://schemas.microsoft.com/office/drawing/2014/main" id="{0E5003AD-10DB-407F-B1DF-8893F0136DB3}"/>
                </a:ext>
              </a:extLst>
            </p:cNvPr>
            <p:cNvSpPr>
              <a:spLocks/>
            </p:cNvSpPr>
            <p:nvPr/>
          </p:nvSpPr>
          <p:spPr bwMode="auto">
            <a:xfrm>
              <a:off x="4356101" y="5053013"/>
              <a:ext cx="117475" cy="41275"/>
            </a:xfrm>
            <a:custGeom>
              <a:avLst/>
              <a:gdLst>
                <a:gd name="T0" fmla="*/ 0 w 74"/>
                <a:gd name="T1" fmla="*/ 0 h 26"/>
                <a:gd name="T2" fmla="*/ 21 w 74"/>
                <a:gd name="T3" fmla="*/ 26 h 26"/>
                <a:gd name="T4" fmla="*/ 74 w 74"/>
                <a:gd name="T5" fmla="*/ 26 h 26"/>
                <a:gd name="T6" fmla="*/ 55 w 74"/>
                <a:gd name="T7" fmla="*/ 0 h 26"/>
                <a:gd name="T8" fmla="*/ 0 w 74"/>
                <a:gd name="T9" fmla="*/ 0 h 26"/>
              </a:gdLst>
              <a:ahLst/>
              <a:cxnLst>
                <a:cxn ang="0">
                  <a:pos x="T0" y="T1"/>
                </a:cxn>
                <a:cxn ang="0">
                  <a:pos x="T2" y="T3"/>
                </a:cxn>
                <a:cxn ang="0">
                  <a:pos x="T4" y="T5"/>
                </a:cxn>
                <a:cxn ang="0">
                  <a:pos x="T6" y="T7"/>
                </a:cxn>
                <a:cxn ang="0">
                  <a:pos x="T8" y="T9"/>
                </a:cxn>
              </a:cxnLst>
              <a:rect l="0" t="0" r="r" b="b"/>
              <a:pathLst>
                <a:path w="74" h="26">
                  <a:moveTo>
                    <a:pt x="0" y="0"/>
                  </a:moveTo>
                  <a:lnTo>
                    <a:pt x="21" y="26"/>
                  </a:lnTo>
                  <a:lnTo>
                    <a:pt x="74" y="26"/>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8" name="Freeform 276">
              <a:extLst>
                <a:ext uri="{FF2B5EF4-FFF2-40B4-BE49-F238E27FC236}">
                  <a16:creationId xmlns:a16="http://schemas.microsoft.com/office/drawing/2014/main" id="{65E1C96D-3F28-4746-B691-23A57C49B52F}"/>
                </a:ext>
              </a:extLst>
            </p:cNvPr>
            <p:cNvSpPr>
              <a:spLocks/>
            </p:cNvSpPr>
            <p:nvPr/>
          </p:nvSpPr>
          <p:spPr bwMode="auto">
            <a:xfrm>
              <a:off x="4443413" y="5053013"/>
              <a:ext cx="117475" cy="41275"/>
            </a:xfrm>
            <a:custGeom>
              <a:avLst/>
              <a:gdLst>
                <a:gd name="T0" fmla="*/ 0 w 74"/>
                <a:gd name="T1" fmla="*/ 0 h 26"/>
                <a:gd name="T2" fmla="*/ 19 w 74"/>
                <a:gd name="T3" fmla="*/ 26 h 26"/>
                <a:gd name="T4" fmla="*/ 74 w 74"/>
                <a:gd name="T5" fmla="*/ 26 h 26"/>
                <a:gd name="T6" fmla="*/ 53 w 74"/>
                <a:gd name="T7" fmla="*/ 0 h 26"/>
                <a:gd name="T8" fmla="*/ 0 w 74"/>
                <a:gd name="T9" fmla="*/ 0 h 26"/>
              </a:gdLst>
              <a:ahLst/>
              <a:cxnLst>
                <a:cxn ang="0">
                  <a:pos x="T0" y="T1"/>
                </a:cxn>
                <a:cxn ang="0">
                  <a:pos x="T2" y="T3"/>
                </a:cxn>
                <a:cxn ang="0">
                  <a:pos x="T4" y="T5"/>
                </a:cxn>
                <a:cxn ang="0">
                  <a:pos x="T6" y="T7"/>
                </a:cxn>
                <a:cxn ang="0">
                  <a:pos x="T8" y="T9"/>
                </a:cxn>
              </a:cxnLst>
              <a:rect l="0" t="0" r="r" b="b"/>
              <a:pathLst>
                <a:path w="74" h="26">
                  <a:moveTo>
                    <a:pt x="0" y="0"/>
                  </a:moveTo>
                  <a:lnTo>
                    <a:pt x="19" y="26"/>
                  </a:lnTo>
                  <a:lnTo>
                    <a:pt x="74" y="26"/>
                  </a:lnTo>
                  <a:lnTo>
                    <a:pt x="53"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9" name="Freeform 277">
              <a:extLst>
                <a:ext uri="{FF2B5EF4-FFF2-40B4-BE49-F238E27FC236}">
                  <a16:creationId xmlns:a16="http://schemas.microsoft.com/office/drawing/2014/main" id="{05F2FB3C-B439-4A1C-A309-7A1D481F405A}"/>
                </a:ext>
              </a:extLst>
            </p:cNvPr>
            <p:cNvSpPr>
              <a:spLocks/>
            </p:cNvSpPr>
            <p:nvPr/>
          </p:nvSpPr>
          <p:spPr bwMode="auto">
            <a:xfrm>
              <a:off x="4527551" y="5053013"/>
              <a:ext cx="120650" cy="41275"/>
            </a:xfrm>
            <a:custGeom>
              <a:avLst/>
              <a:gdLst>
                <a:gd name="T0" fmla="*/ 0 w 76"/>
                <a:gd name="T1" fmla="*/ 0 h 26"/>
                <a:gd name="T2" fmla="*/ 21 w 76"/>
                <a:gd name="T3" fmla="*/ 26 h 26"/>
                <a:gd name="T4" fmla="*/ 76 w 76"/>
                <a:gd name="T5" fmla="*/ 26 h 26"/>
                <a:gd name="T6" fmla="*/ 55 w 76"/>
                <a:gd name="T7" fmla="*/ 0 h 26"/>
                <a:gd name="T8" fmla="*/ 0 w 76"/>
                <a:gd name="T9" fmla="*/ 0 h 26"/>
              </a:gdLst>
              <a:ahLst/>
              <a:cxnLst>
                <a:cxn ang="0">
                  <a:pos x="T0" y="T1"/>
                </a:cxn>
                <a:cxn ang="0">
                  <a:pos x="T2" y="T3"/>
                </a:cxn>
                <a:cxn ang="0">
                  <a:pos x="T4" y="T5"/>
                </a:cxn>
                <a:cxn ang="0">
                  <a:pos x="T6" y="T7"/>
                </a:cxn>
                <a:cxn ang="0">
                  <a:pos x="T8" y="T9"/>
                </a:cxn>
              </a:cxnLst>
              <a:rect l="0" t="0" r="r" b="b"/>
              <a:pathLst>
                <a:path w="76" h="26">
                  <a:moveTo>
                    <a:pt x="0" y="0"/>
                  </a:moveTo>
                  <a:lnTo>
                    <a:pt x="21" y="26"/>
                  </a:lnTo>
                  <a:lnTo>
                    <a:pt x="76" y="26"/>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0" name="Freeform 278">
              <a:extLst>
                <a:ext uri="{FF2B5EF4-FFF2-40B4-BE49-F238E27FC236}">
                  <a16:creationId xmlns:a16="http://schemas.microsoft.com/office/drawing/2014/main" id="{EAF1553F-024E-4A43-9749-B0108786C8D8}"/>
                </a:ext>
              </a:extLst>
            </p:cNvPr>
            <p:cNvSpPr>
              <a:spLocks/>
            </p:cNvSpPr>
            <p:nvPr/>
          </p:nvSpPr>
          <p:spPr bwMode="auto">
            <a:xfrm>
              <a:off x="4614863" y="5053013"/>
              <a:ext cx="120650" cy="41275"/>
            </a:xfrm>
            <a:custGeom>
              <a:avLst/>
              <a:gdLst>
                <a:gd name="T0" fmla="*/ 0 w 76"/>
                <a:gd name="T1" fmla="*/ 0 h 26"/>
                <a:gd name="T2" fmla="*/ 21 w 76"/>
                <a:gd name="T3" fmla="*/ 26 h 26"/>
                <a:gd name="T4" fmla="*/ 76 w 76"/>
                <a:gd name="T5" fmla="*/ 26 h 26"/>
                <a:gd name="T6" fmla="*/ 55 w 76"/>
                <a:gd name="T7" fmla="*/ 0 h 26"/>
                <a:gd name="T8" fmla="*/ 0 w 76"/>
                <a:gd name="T9" fmla="*/ 0 h 26"/>
              </a:gdLst>
              <a:ahLst/>
              <a:cxnLst>
                <a:cxn ang="0">
                  <a:pos x="T0" y="T1"/>
                </a:cxn>
                <a:cxn ang="0">
                  <a:pos x="T2" y="T3"/>
                </a:cxn>
                <a:cxn ang="0">
                  <a:pos x="T4" y="T5"/>
                </a:cxn>
                <a:cxn ang="0">
                  <a:pos x="T6" y="T7"/>
                </a:cxn>
                <a:cxn ang="0">
                  <a:pos x="T8" y="T9"/>
                </a:cxn>
              </a:cxnLst>
              <a:rect l="0" t="0" r="r" b="b"/>
              <a:pathLst>
                <a:path w="76" h="26">
                  <a:moveTo>
                    <a:pt x="0" y="0"/>
                  </a:moveTo>
                  <a:lnTo>
                    <a:pt x="21" y="26"/>
                  </a:lnTo>
                  <a:lnTo>
                    <a:pt x="76" y="26"/>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1" name="Freeform 279">
              <a:extLst>
                <a:ext uri="{FF2B5EF4-FFF2-40B4-BE49-F238E27FC236}">
                  <a16:creationId xmlns:a16="http://schemas.microsoft.com/office/drawing/2014/main" id="{07480AFD-0B11-45C3-9B10-C18DD21A5BE5}"/>
                </a:ext>
              </a:extLst>
            </p:cNvPr>
            <p:cNvSpPr>
              <a:spLocks/>
            </p:cNvSpPr>
            <p:nvPr/>
          </p:nvSpPr>
          <p:spPr bwMode="auto">
            <a:xfrm>
              <a:off x="4702176" y="5053013"/>
              <a:ext cx="119063" cy="42863"/>
            </a:xfrm>
            <a:custGeom>
              <a:avLst/>
              <a:gdLst>
                <a:gd name="T0" fmla="*/ 0 w 75"/>
                <a:gd name="T1" fmla="*/ 0 h 27"/>
                <a:gd name="T2" fmla="*/ 21 w 75"/>
                <a:gd name="T3" fmla="*/ 26 h 27"/>
                <a:gd name="T4" fmla="*/ 75 w 75"/>
                <a:gd name="T5" fmla="*/ 27 h 27"/>
                <a:gd name="T6" fmla="*/ 54 w 75"/>
                <a:gd name="T7" fmla="*/ 0 h 27"/>
                <a:gd name="T8" fmla="*/ 0 w 75"/>
                <a:gd name="T9" fmla="*/ 0 h 27"/>
              </a:gdLst>
              <a:ahLst/>
              <a:cxnLst>
                <a:cxn ang="0">
                  <a:pos x="T0" y="T1"/>
                </a:cxn>
                <a:cxn ang="0">
                  <a:pos x="T2" y="T3"/>
                </a:cxn>
                <a:cxn ang="0">
                  <a:pos x="T4" y="T5"/>
                </a:cxn>
                <a:cxn ang="0">
                  <a:pos x="T6" y="T7"/>
                </a:cxn>
                <a:cxn ang="0">
                  <a:pos x="T8" y="T9"/>
                </a:cxn>
              </a:cxnLst>
              <a:rect l="0" t="0" r="r" b="b"/>
              <a:pathLst>
                <a:path w="75" h="27">
                  <a:moveTo>
                    <a:pt x="0" y="0"/>
                  </a:moveTo>
                  <a:lnTo>
                    <a:pt x="21" y="26"/>
                  </a:lnTo>
                  <a:lnTo>
                    <a:pt x="75" y="27"/>
                  </a:lnTo>
                  <a:lnTo>
                    <a:pt x="54"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2" name="Freeform 280">
              <a:extLst>
                <a:ext uri="{FF2B5EF4-FFF2-40B4-BE49-F238E27FC236}">
                  <a16:creationId xmlns:a16="http://schemas.microsoft.com/office/drawing/2014/main" id="{AC269BC9-FB72-41CF-B8E8-39B24B1B008E}"/>
                </a:ext>
              </a:extLst>
            </p:cNvPr>
            <p:cNvSpPr>
              <a:spLocks/>
            </p:cNvSpPr>
            <p:nvPr/>
          </p:nvSpPr>
          <p:spPr bwMode="auto">
            <a:xfrm>
              <a:off x="4787901" y="5053013"/>
              <a:ext cx="120650" cy="42863"/>
            </a:xfrm>
            <a:custGeom>
              <a:avLst/>
              <a:gdLst>
                <a:gd name="T0" fmla="*/ 0 w 76"/>
                <a:gd name="T1" fmla="*/ 0 h 27"/>
                <a:gd name="T2" fmla="*/ 21 w 76"/>
                <a:gd name="T3" fmla="*/ 27 h 27"/>
                <a:gd name="T4" fmla="*/ 76 w 76"/>
                <a:gd name="T5" fmla="*/ 27 h 27"/>
                <a:gd name="T6" fmla="*/ 55 w 76"/>
                <a:gd name="T7" fmla="*/ 0 h 27"/>
                <a:gd name="T8" fmla="*/ 0 w 76"/>
                <a:gd name="T9" fmla="*/ 0 h 27"/>
              </a:gdLst>
              <a:ahLst/>
              <a:cxnLst>
                <a:cxn ang="0">
                  <a:pos x="T0" y="T1"/>
                </a:cxn>
                <a:cxn ang="0">
                  <a:pos x="T2" y="T3"/>
                </a:cxn>
                <a:cxn ang="0">
                  <a:pos x="T4" y="T5"/>
                </a:cxn>
                <a:cxn ang="0">
                  <a:pos x="T6" y="T7"/>
                </a:cxn>
                <a:cxn ang="0">
                  <a:pos x="T8" y="T9"/>
                </a:cxn>
              </a:cxnLst>
              <a:rect l="0" t="0" r="r" b="b"/>
              <a:pathLst>
                <a:path w="76" h="27">
                  <a:moveTo>
                    <a:pt x="0" y="0"/>
                  </a:moveTo>
                  <a:lnTo>
                    <a:pt x="21" y="27"/>
                  </a:lnTo>
                  <a:lnTo>
                    <a:pt x="76"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3" name="Freeform 281">
              <a:extLst>
                <a:ext uri="{FF2B5EF4-FFF2-40B4-BE49-F238E27FC236}">
                  <a16:creationId xmlns:a16="http://schemas.microsoft.com/office/drawing/2014/main" id="{577C5BB6-F6C2-4670-BA70-3DE3CEAAEEC1}"/>
                </a:ext>
              </a:extLst>
            </p:cNvPr>
            <p:cNvSpPr>
              <a:spLocks/>
            </p:cNvSpPr>
            <p:nvPr/>
          </p:nvSpPr>
          <p:spPr bwMode="auto">
            <a:xfrm>
              <a:off x="4302126" y="5094288"/>
              <a:ext cx="117475" cy="41275"/>
            </a:xfrm>
            <a:custGeom>
              <a:avLst/>
              <a:gdLst>
                <a:gd name="T0" fmla="*/ 0 w 74"/>
                <a:gd name="T1" fmla="*/ 0 h 26"/>
                <a:gd name="T2" fmla="*/ 21 w 74"/>
                <a:gd name="T3" fmla="*/ 26 h 26"/>
                <a:gd name="T4" fmla="*/ 74 w 74"/>
                <a:gd name="T5" fmla="*/ 26 h 26"/>
                <a:gd name="T6" fmla="*/ 55 w 74"/>
                <a:gd name="T7" fmla="*/ 0 h 26"/>
                <a:gd name="T8" fmla="*/ 0 w 74"/>
                <a:gd name="T9" fmla="*/ 0 h 26"/>
              </a:gdLst>
              <a:ahLst/>
              <a:cxnLst>
                <a:cxn ang="0">
                  <a:pos x="T0" y="T1"/>
                </a:cxn>
                <a:cxn ang="0">
                  <a:pos x="T2" y="T3"/>
                </a:cxn>
                <a:cxn ang="0">
                  <a:pos x="T4" y="T5"/>
                </a:cxn>
                <a:cxn ang="0">
                  <a:pos x="T6" y="T7"/>
                </a:cxn>
                <a:cxn ang="0">
                  <a:pos x="T8" y="T9"/>
                </a:cxn>
              </a:cxnLst>
              <a:rect l="0" t="0" r="r" b="b"/>
              <a:pathLst>
                <a:path w="74" h="26">
                  <a:moveTo>
                    <a:pt x="0" y="0"/>
                  </a:moveTo>
                  <a:lnTo>
                    <a:pt x="21" y="26"/>
                  </a:lnTo>
                  <a:lnTo>
                    <a:pt x="74" y="26"/>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4" name="Freeform 282">
              <a:extLst>
                <a:ext uri="{FF2B5EF4-FFF2-40B4-BE49-F238E27FC236}">
                  <a16:creationId xmlns:a16="http://schemas.microsoft.com/office/drawing/2014/main" id="{7C8276AE-FDD4-4BE7-B87B-B471B21832D6}"/>
                </a:ext>
              </a:extLst>
            </p:cNvPr>
            <p:cNvSpPr>
              <a:spLocks/>
            </p:cNvSpPr>
            <p:nvPr/>
          </p:nvSpPr>
          <p:spPr bwMode="auto">
            <a:xfrm>
              <a:off x="4389438" y="5094288"/>
              <a:ext cx="117475" cy="42863"/>
            </a:xfrm>
            <a:custGeom>
              <a:avLst/>
              <a:gdLst>
                <a:gd name="T0" fmla="*/ 0 w 74"/>
                <a:gd name="T1" fmla="*/ 0 h 27"/>
                <a:gd name="T2" fmla="*/ 19 w 74"/>
                <a:gd name="T3" fmla="*/ 26 h 27"/>
                <a:gd name="T4" fmla="*/ 74 w 74"/>
                <a:gd name="T5" fmla="*/ 27 h 27"/>
                <a:gd name="T6" fmla="*/ 53 w 74"/>
                <a:gd name="T7" fmla="*/ 0 h 27"/>
                <a:gd name="T8" fmla="*/ 0 w 74"/>
                <a:gd name="T9" fmla="*/ 0 h 27"/>
              </a:gdLst>
              <a:ahLst/>
              <a:cxnLst>
                <a:cxn ang="0">
                  <a:pos x="T0" y="T1"/>
                </a:cxn>
                <a:cxn ang="0">
                  <a:pos x="T2" y="T3"/>
                </a:cxn>
                <a:cxn ang="0">
                  <a:pos x="T4" y="T5"/>
                </a:cxn>
                <a:cxn ang="0">
                  <a:pos x="T6" y="T7"/>
                </a:cxn>
                <a:cxn ang="0">
                  <a:pos x="T8" y="T9"/>
                </a:cxn>
              </a:cxnLst>
              <a:rect l="0" t="0" r="r" b="b"/>
              <a:pathLst>
                <a:path w="74" h="27">
                  <a:moveTo>
                    <a:pt x="0" y="0"/>
                  </a:moveTo>
                  <a:lnTo>
                    <a:pt x="19" y="26"/>
                  </a:lnTo>
                  <a:lnTo>
                    <a:pt x="74" y="27"/>
                  </a:lnTo>
                  <a:lnTo>
                    <a:pt x="53"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5" name="Freeform 283">
              <a:extLst>
                <a:ext uri="{FF2B5EF4-FFF2-40B4-BE49-F238E27FC236}">
                  <a16:creationId xmlns:a16="http://schemas.microsoft.com/office/drawing/2014/main" id="{A957DCC0-428F-4C06-A802-F799216FB2D6}"/>
                </a:ext>
              </a:extLst>
            </p:cNvPr>
            <p:cNvSpPr>
              <a:spLocks/>
            </p:cNvSpPr>
            <p:nvPr/>
          </p:nvSpPr>
          <p:spPr bwMode="auto">
            <a:xfrm>
              <a:off x="4473576" y="5094288"/>
              <a:ext cx="120650" cy="42863"/>
            </a:xfrm>
            <a:custGeom>
              <a:avLst/>
              <a:gdLst>
                <a:gd name="T0" fmla="*/ 0 w 76"/>
                <a:gd name="T1" fmla="*/ 0 h 27"/>
                <a:gd name="T2" fmla="*/ 21 w 76"/>
                <a:gd name="T3" fmla="*/ 27 h 27"/>
                <a:gd name="T4" fmla="*/ 76 w 76"/>
                <a:gd name="T5" fmla="*/ 27 h 27"/>
                <a:gd name="T6" fmla="*/ 55 w 76"/>
                <a:gd name="T7" fmla="*/ 0 h 27"/>
                <a:gd name="T8" fmla="*/ 0 w 76"/>
                <a:gd name="T9" fmla="*/ 0 h 27"/>
              </a:gdLst>
              <a:ahLst/>
              <a:cxnLst>
                <a:cxn ang="0">
                  <a:pos x="T0" y="T1"/>
                </a:cxn>
                <a:cxn ang="0">
                  <a:pos x="T2" y="T3"/>
                </a:cxn>
                <a:cxn ang="0">
                  <a:pos x="T4" y="T5"/>
                </a:cxn>
                <a:cxn ang="0">
                  <a:pos x="T6" y="T7"/>
                </a:cxn>
                <a:cxn ang="0">
                  <a:pos x="T8" y="T9"/>
                </a:cxn>
              </a:cxnLst>
              <a:rect l="0" t="0" r="r" b="b"/>
              <a:pathLst>
                <a:path w="76" h="27">
                  <a:moveTo>
                    <a:pt x="0" y="0"/>
                  </a:moveTo>
                  <a:lnTo>
                    <a:pt x="21" y="27"/>
                  </a:lnTo>
                  <a:lnTo>
                    <a:pt x="76"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6" name="Freeform 284">
              <a:extLst>
                <a:ext uri="{FF2B5EF4-FFF2-40B4-BE49-F238E27FC236}">
                  <a16:creationId xmlns:a16="http://schemas.microsoft.com/office/drawing/2014/main" id="{56CFD5AB-497A-42CD-8CFC-17EA20F96187}"/>
                </a:ext>
              </a:extLst>
            </p:cNvPr>
            <p:cNvSpPr>
              <a:spLocks/>
            </p:cNvSpPr>
            <p:nvPr/>
          </p:nvSpPr>
          <p:spPr bwMode="auto">
            <a:xfrm>
              <a:off x="4560888" y="5094288"/>
              <a:ext cx="120650" cy="42863"/>
            </a:xfrm>
            <a:custGeom>
              <a:avLst/>
              <a:gdLst>
                <a:gd name="T0" fmla="*/ 0 w 76"/>
                <a:gd name="T1" fmla="*/ 0 h 27"/>
                <a:gd name="T2" fmla="*/ 21 w 76"/>
                <a:gd name="T3" fmla="*/ 27 h 27"/>
                <a:gd name="T4" fmla="*/ 76 w 76"/>
                <a:gd name="T5" fmla="*/ 27 h 27"/>
                <a:gd name="T6" fmla="*/ 55 w 76"/>
                <a:gd name="T7" fmla="*/ 0 h 27"/>
                <a:gd name="T8" fmla="*/ 0 w 76"/>
                <a:gd name="T9" fmla="*/ 0 h 27"/>
              </a:gdLst>
              <a:ahLst/>
              <a:cxnLst>
                <a:cxn ang="0">
                  <a:pos x="T0" y="T1"/>
                </a:cxn>
                <a:cxn ang="0">
                  <a:pos x="T2" y="T3"/>
                </a:cxn>
                <a:cxn ang="0">
                  <a:pos x="T4" y="T5"/>
                </a:cxn>
                <a:cxn ang="0">
                  <a:pos x="T6" y="T7"/>
                </a:cxn>
                <a:cxn ang="0">
                  <a:pos x="T8" y="T9"/>
                </a:cxn>
              </a:cxnLst>
              <a:rect l="0" t="0" r="r" b="b"/>
              <a:pathLst>
                <a:path w="76" h="27">
                  <a:moveTo>
                    <a:pt x="0" y="0"/>
                  </a:moveTo>
                  <a:lnTo>
                    <a:pt x="21" y="27"/>
                  </a:lnTo>
                  <a:lnTo>
                    <a:pt x="76"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7" name="Freeform 285">
              <a:extLst>
                <a:ext uri="{FF2B5EF4-FFF2-40B4-BE49-F238E27FC236}">
                  <a16:creationId xmlns:a16="http://schemas.microsoft.com/office/drawing/2014/main" id="{1D87F9DC-FB32-4EC7-93AA-1903A8047A47}"/>
                </a:ext>
              </a:extLst>
            </p:cNvPr>
            <p:cNvSpPr>
              <a:spLocks/>
            </p:cNvSpPr>
            <p:nvPr/>
          </p:nvSpPr>
          <p:spPr bwMode="auto">
            <a:xfrm>
              <a:off x="4648201" y="5094288"/>
              <a:ext cx="119063" cy="42863"/>
            </a:xfrm>
            <a:custGeom>
              <a:avLst/>
              <a:gdLst>
                <a:gd name="T0" fmla="*/ 0 w 75"/>
                <a:gd name="T1" fmla="*/ 0 h 27"/>
                <a:gd name="T2" fmla="*/ 21 w 75"/>
                <a:gd name="T3" fmla="*/ 27 h 27"/>
                <a:gd name="T4" fmla="*/ 75 w 75"/>
                <a:gd name="T5" fmla="*/ 27 h 27"/>
                <a:gd name="T6" fmla="*/ 55 w 75"/>
                <a:gd name="T7" fmla="*/ 0 h 27"/>
                <a:gd name="T8" fmla="*/ 0 w 75"/>
                <a:gd name="T9" fmla="*/ 0 h 27"/>
              </a:gdLst>
              <a:ahLst/>
              <a:cxnLst>
                <a:cxn ang="0">
                  <a:pos x="T0" y="T1"/>
                </a:cxn>
                <a:cxn ang="0">
                  <a:pos x="T2" y="T3"/>
                </a:cxn>
                <a:cxn ang="0">
                  <a:pos x="T4" y="T5"/>
                </a:cxn>
                <a:cxn ang="0">
                  <a:pos x="T6" y="T7"/>
                </a:cxn>
                <a:cxn ang="0">
                  <a:pos x="T8" y="T9"/>
                </a:cxn>
              </a:cxnLst>
              <a:rect l="0" t="0" r="r" b="b"/>
              <a:pathLst>
                <a:path w="75" h="27">
                  <a:moveTo>
                    <a:pt x="0" y="0"/>
                  </a:moveTo>
                  <a:lnTo>
                    <a:pt x="21" y="27"/>
                  </a:lnTo>
                  <a:lnTo>
                    <a:pt x="75"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8" name="Freeform 286">
              <a:extLst>
                <a:ext uri="{FF2B5EF4-FFF2-40B4-BE49-F238E27FC236}">
                  <a16:creationId xmlns:a16="http://schemas.microsoft.com/office/drawing/2014/main" id="{2322A2F5-5165-4F61-959F-DB996827F317}"/>
                </a:ext>
              </a:extLst>
            </p:cNvPr>
            <p:cNvSpPr>
              <a:spLocks/>
            </p:cNvSpPr>
            <p:nvPr/>
          </p:nvSpPr>
          <p:spPr bwMode="auto">
            <a:xfrm>
              <a:off x="4735513" y="5094288"/>
              <a:ext cx="119063" cy="42863"/>
            </a:xfrm>
            <a:custGeom>
              <a:avLst/>
              <a:gdLst>
                <a:gd name="T0" fmla="*/ 0 w 75"/>
                <a:gd name="T1" fmla="*/ 0 h 27"/>
                <a:gd name="T2" fmla="*/ 20 w 75"/>
                <a:gd name="T3" fmla="*/ 27 h 27"/>
                <a:gd name="T4" fmla="*/ 75 w 75"/>
                <a:gd name="T5" fmla="*/ 27 h 27"/>
                <a:gd name="T6" fmla="*/ 54 w 75"/>
                <a:gd name="T7" fmla="*/ 1 h 27"/>
                <a:gd name="T8" fmla="*/ 0 w 75"/>
                <a:gd name="T9" fmla="*/ 0 h 27"/>
              </a:gdLst>
              <a:ahLst/>
              <a:cxnLst>
                <a:cxn ang="0">
                  <a:pos x="T0" y="T1"/>
                </a:cxn>
                <a:cxn ang="0">
                  <a:pos x="T2" y="T3"/>
                </a:cxn>
                <a:cxn ang="0">
                  <a:pos x="T4" y="T5"/>
                </a:cxn>
                <a:cxn ang="0">
                  <a:pos x="T6" y="T7"/>
                </a:cxn>
                <a:cxn ang="0">
                  <a:pos x="T8" y="T9"/>
                </a:cxn>
              </a:cxnLst>
              <a:rect l="0" t="0" r="r" b="b"/>
              <a:pathLst>
                <a:path w="75" h="27">
                  <a:moveTo>
                    <a:pt x="0" y="0"/>
                  </a:moveTo>
                  <a:lnTo>
                    <a:pt x="20" y="27"/>
                  </a:lnTo>
                  <a:lnTo>
                    <a:pt x="75" y="27"/>
                  </a:lnTo>
                  <a:lnTo>
                    <a:pt x="54" y="1"/>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9" name="Freeform 287">
              <a:extLst>
                <a:ext uri="{FF2B5EF4-FFF2-40B4-BE49-F238E27FC236}">
                  <a16:creationId xmlns:a16="http://schemas.microsoft.com/office/drawing/2014/main" id="{A2373465-EAD3-4A45-AA48-89CF28B41D79}"/>
                </a:ext>
              </a:extLst>
            </p:cNvPr>
            <p:cNvSpPr>
              <a:spLocks/>
            </p:cNvSpPr>
            <p:nvPr/>
          </p:nvSpPr>
          <p:spPr bwMode="auto">
            <a:xfrm>
              <a:off x="4821238" y="5095876"/>
              <a:ext cx="120650" cy="41275"/>
            </a:xfrm>
            <a:custGeom>
              <a:avLst/>
              <a:gdLst>
                <a:gd name="T0" fmla="*/ 0 w 76"/>
                <a:gd name="T1" fmla="*/ 0 h 26"/>
                <a:gd name="T2" fmla="*/ 21 w 76"/>
                <a:gd name="T3" fmla="*/ 26 h 26"/>
                <a:gd name="T4" fmla="*/ 76 w 76"/>
                <a:gd name="T5" fmla="*/ 26 h 26"/>
                <a:gd name="T6" fmla="*/ 55 w 76"/>
                <a:gd name="T7" fmla="*/ 0 h 26"/>
                <a:gd name="T8" fmla="*/ 0 w 76"/>
                <a:gd name="T9" fmla="*/ 0 h 26"/>
              </a:gdLst>
              <a:ahLst/>
              <a:cxnLst>
                <a:cxn ang="0">
                  <a:pos x="T0" y="T1"/>
                </a:cxn>
                <a:cxn ang="0">
                  <a:pos x="T2" y="T3"/>
                </a:cxn>
                <a:cxn ang="0">
                  <a:pos x="T4" y="T5"/>
                </a:cxn>
                <a:cxn ang="0">
                  <a:pos x="T6" y="T7"/>
                </a:cxn>
                <a:cxn ang="0">
                  <a:pos x="T8" y="T9"/>
                </a:cxn>
              </a:cxnLst>
              <a:rect l="0" t="0" r="r" b="b"/>
              <a:pathLst>
                <a:path w="76" h="26">
                  <a:moveTo>
                    <a:pt x="0" y="0"/>
                  </a:moveTo>
                  <a:lnTo>
                    <a:pt x="21" y="26"/>
                  </a:lnTo>
                  <a:lnTo>
                    <a:pt x="76" y="26"/>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0" name="Freeform 288">
              <a:extLst>
                <a:ext uri="{FF2B5EF4-FFF2-40B4-BE49-F238E27FC236}">
                  <a16:creationId xmlns:a16="http://schemas.microsoft.com/office/drawing/2014/main" id="{0DAADE07-D7AC-4468-9A5F-C4B13F386EEB}"/>
                </a:ext>
              </a:extLst>
            </p:cNvPr>
            <p:cNvSpPr>
              <a:spLocks/>
            </p:cNvSpPr>
            <p:nvPr/>
          </p:nvSpPr>
          <p:spPr bwMode="auto">
            <a:xfrm>
              <a:off x="4335463" y="5135563"/>
              <a:ext cx="117475" cy="44450"/>
            </a:xfrm>
            <a:custGeom>
              <a:avLst/>
              <a:gdLst>
                <a:gd name="T0" fmla="*/ 0 w 74"/>
                <a:gd name="T1" fmla="*/ 0 h 28"/>
                <a:gd name="T2" fmla="*/ 19 w 74"/>
                <a:gd name="T3" fmla="*/ 28 h 28"/>
                <a:gd name="T4" fmla="*/ 74 w 74"/>
                <a:gd name="T5" fmla="*/ 28 h 28"/>
                <a:gd name="T6" fmla="*/ 53 w 74"/>
                <a:gd name="T7" fmla="*/ 0 h 28"/>
                <a:gd name="T8" fmla="*/ 0 w 74"/>
                <a:gd name="T9" fmla="*/ 0 h 28"/>
              </a:gdLst>
              <a:ahLst/>
              <a:cxnLst>
                <a:cxn ang="0">
                  <a:pos x="T0" y="T1"/>
                </a:cxn>
                <a:cxn ang="0">
                  <a:pos x="T2" y="T3"/>
                </a:cxn>
                <a:cxn ang="0">
                  <a:pos x="T4" y="T5"/>
                </a:cxn>
                <a:cxn ang="0">
                  <a:pos x="T6" y="T7"/>
                </a:cxn>
                <a:cxn ang="0">
                  <a:pos x="T8" y="T9"/>
                </a:cxn>
              </a:cxnLst>
              <a:rect l="0" t="0" r="r" b="b"/>
              <a:pathLst>
                <a:path w="74" h="28">
                  <a:moveTo>
                    <a:pt x="0" y="0"/>
                  </a:moveTo>
                  <a:lnTo>
                    <a:pt x="19" y="28"/>
                  </a:lnTo>
                  <a:lnTo>
                    <a:pt x="74" y="28"/>
                  </a:lnTo>
                  <a:lnTo>
                    <a:pt x="53"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1" name="Freeform 289">
              <a:extLst>
                <a:ext uri="{FF2B5EF4-FFF2-40B4-BE49-F238E27FC236}">
                  <a16:creationId xmlns:a16="http://schemas.microsoft.com/office/drawing/2014/main" id="{BD3E3331-4D5D-4D86-8153-7FE485C98EB1}"/>
                </a:ext>
              </a:extLst>
            </p:cNvPr>
            <p:cNvSpPr>
              <a:spLocks/>
            </p:cNvSpPr>
            <p:nvPr/>
          </p:nvSpPr>
          <p:spPr bwMode="auto">
            <a:xfrm>
              <a:off x="4419601" y="5135563"/>
              <a:ext cx="120650" cy="44450"/>
            </a:xfrm>
            <a:custGeom>
              <a:avLst/>
              <a:gdLst>
                <a:gd name="T0" fmla="*/ 0 w 76"/>
                <a:gd name="T1" fmla="*/ 0 h 28"/>
                <a:gd name="T2" fmla="*/ 21 w 76"/>
                <a:gd name="T3" fmla="*/ 28 h 28"/>
                <a:gd name="T4" fmla="*/ 76 w 76"/>
                <a:gd name="T5" fmla="*/ 28 h 28"/>
                <a:gd name="T6" fmla="*/ 55 w 76"/>
                <a:gd name="T7" fmla="*/ 1 h 28"/>
                <a:gd name="T8" fmla="*/ 0 w 76"/>
                <a:gd name="T9" fmla="*/ 0 h 28"/>
              </a:gdLst>
              <a:ahLst/>
              <a:cxnLst>
                <a:cxn ang="0">
                  <a:pos x="T0" y="T1"/>
                </a:cxn>
                <a:cxn ang="0">
                  <a:pos x="T2" y="T3"/>
                </a:cxn>
                <a:cxn ang="0">
                  <a:pos x="T4" y="T5"/>
                </a:cxn>
                <a:cxn ang="0">
                  <a:pos x="T6" y="T7"/>
                </a:cxn>
                <a:cxn ang="0">
                  <a:pos x="T8" y="T9"/>
                </a:cxn>
              </a:cxnLst>
              <a:rect l="0" t="0" r="r" b="b"/>
              <a:pathLst>
                <a:path w="76" h="28">
                  <a:moveTo>
                    <a:pt x="0" y="0"/>
                  </a:moveTo>
                  <a:lnTo>
                    <a:pt x="21" y="28"/>
                  </a:lnTo>
                  <a:lnTo>
                    <a:pt x="76" y="28"/>
                  </a:lnTo>
                  <a:lnTo>
                    <a:pt x="55" y="1"/>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2" name="Freeform 290">
              <a:extLst>
                <a:ext uri="{FF2B5EF4-FFF2-40B4-BE49-F238E27FC236}">
                  <a16:creationId xmlns:a16="http://schemas.microsoft.com/office/drawing/2014/main" id="{68F6CF3B-DB05-414E-A502-0B85200D0DF5}"/>
                </a:ext>
              </a:extLst>
            </p:cNvPr>
            <p:cNvSpPr>
              <a:spLocks/>
            </p:cNvSpPr>
            <p:nvPr/>
          </p:nvSpPr>
          <p:spPr bwMode="auto">
            <a:xfrm>
              <a:off x="4506913" y="5137151"/>
              <a:ext cx="120650" cy="42863"/>
            </a:xfrm>
            <a:custGeom>
              <a:avLst/>
              <a:gdLst>
                <a:gd name="T0" fmla="*/ 0 w 76"/>
                <a:gd name="T1" fmla="*/ 0 h 27"/>
                <a:gd name="T2" fmla="*/ 21 w 76"/>
                <a:gd name="T3" fmla="*/ 27 h 27"/>
                <a:gd name="T4" fmla="*/ 76 w 76"/>
                <a:gd name="T5" fmla="*/ 27 h 27"/>
                <a:gd name="T6" fmla="*/ 55 w 76"/>
                <a:gd name="T7" fmla="*/ 0 h 27"/>
                <a:gd name="T8" fmla="*/ 0 w 76"/>
                <a:gd name="T9" fmla="*/ 0 h 27"/>
              </a:gdLst>
              <a:ahLst/>
              <a:cxnLst>
                <a:cxn ang="0">
                  <a:pos x="T0" y="T1"/>
                </a:cxn>
                <a:cxn ang="0">
                  <a:pos x="T2" y="T3"/>
                </a:cxn>
                <a:cxn ang="0">
                  <a:pos x="T4" y="T5"/>
                </a:cxn>
                <a:cxn ang="0">
                  <a:pos x="T6" y="T7"/>
                </a:cxn>
                <a:cxn ang="0">
                  <a:pos x="T8" y="T9"/>
                </a:cxn>
              </a:cxnLst>
              <a:rect l="0" t="0" r="r" b="b"/>
              <a:pathLst>
                <a:path w="76" h="27">
                  <a:moveTo>
                    <a:pt x="0" y="0"/>
                  </a:moveTo>
                  <a:lnTo>
                    <a:pt x="21" y="27"/>
                  </a:lnTo>
                  <a:lnTo>
                    <a:pt x="76"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3" name="Freeform 291">
              <a:extLst>
                <a:ext uri="{FF2B5EF4-FFF2-40B4-BE49-F238E27FC236}">
                  <a16:creationId xmlns:a16="http://schemas.microsoft.com/office/drawing/2014/main" id="{D8EB50E7-67A1-4EA1-A0AE-70455CB9C1FC}"/>
                </a:ext>
              </a:extLst>
            </p:cNvPr>
            <p:cNvSpPr>
              <a:spLocks/>
            </p:cNvSpPr>
            <p:nvPr/>
          </p:nvSpPr>
          <p:spPr bwMode="auto">
            <a:xfrm>
              <a:off x="4594226" y="5137151"/>
              <a:ext cx="120650" cy="42863"/>
            </a:xfrm>
            <a:custGeom>
              <a:avLst/>
              <a:gdLst>
                <a:gd name="T0" fmla="*/ 0 w 76"/>
                <a:gd name="T1" fmla="*/ 0 h 27"/>
                <a:gd name="T2" fmla="*/ 21 w 76"/>
                <a:gd name="T3" fmla="*/ 27 h 27"/>
                <a:gd name="T4" fmla="*/ 76 w 76"/>
                <a:gd name="T5" fmla="*/ 27 h 27"/>
                <a:gd name="T6" fmla="*/ 55 w 76"/>
                <a:gd name="T7" fmla="*/ 0 h 27"/>
                <a:gd name="T8" fmla="*/ 0 w 76"/>
                <a:gd name="T9" fmla="*/ 0 h 27"/>
              </a:gdLst>
              <a:ahLst/>
              <a:cxnLst>
                <a:cxn ang="0">
                  <a:pos x="T0" y="T1"/>
                </a:cxn>
                <a:cxn ang="0">
                  <a:pos x="T2" y="T3"/>
                </a:cxn>
                <a:cxn ang="0">
                  <a:pos x="T4" y="T5"/>
                </a:cxn>
                <a:cxn ang="0">
                  <a:pos x="T6" y="T7"/>
                </a:cxn>
                <a:cxn ang="0">
                  <a:pos x="T8" y="T9"/>
                </a:cxn>
              </a:cxnLst>
              <a:rect l="0" t="0" r="r" b="b"/>
              <a:pathLst>
                <a:path w="76" h="27">
                  <a:moveTo>
                    <a:pt x="0" y="0"/>
                  </a:moveTo>
                  <a:lnTo>
                    <a:pt x="21" y="27"/>
                  </a:lnTo>
                  <a:lnTo>
                    <a:pt x="76"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4" name="Freeform 292">
              <a:extLst>
                <a:ext uri="{FF2B5EF4-FFF2-40B4-BE49-F238E27FC236}">
                  <a16:creationId xmlns:a16="http://schemas.microsoft.com/office/drawing/2014/main" id="{4D172E04-4E1B-41AA-AD45-EF14DC6F4DBA}"/>
                </a:ext>
              </a:extLst>
            </p:cNvPr>
            <p:cNvSpPr>
              <a:spLocks/>
            </p:cNvSpPr>
            <p:nvPr/>
          </p:nvSpPr>
          <p:spPr bwMode="auto">
            <a:xfrm>
              <a:off x="4681538" y="5137151"/>
              <a:ext cx="119063" cy="42863"/>
            </a:xfrm>
            <a:custGeom>
              <a:avLst/>
              <a:gdLst>
                <a:gd name="T0" fmla="*/ 0 w 75"/>
                <a:gd name="T1" fmla="*/ 0 h 27"/>
                <a:gd name="T2" fmla="*/ 21 w 75"/>
                <a:gd name="T3" fmla="*/ 27 h 27"/>
                <a:gd name="T4" fmla="*/ 75 w 75"/>
                <a:gd name="T5" fmla="*/ 27 h 27"/>
                <a:gd name="T6" fmla="*/ 54 w 75"/>
                <a:gd name="T7" fmla="*/ 0 h 27"/>
                <a:gd name="T8" fmla="*/ 0 w 75"/>
                <a:gd name="T9" fmla="*/ 0 h 27"/>
              </a:gdLst>
              <a:ahLst/>
              <a:cxnLst>
                <a:cxn ang="0">
                  <a:pos x="T0" y="T1"/>
                </a:cxn>
                <a:cxn ang="0">
                  <a:pos x="T2" y="T3"/>
                </a:cxn>
                <a:cxn ang="0">
                  <a:pos x="T4" y="T5"/>
                </a:cxn>
                <a:cxn ang="0">
                  <a:pos x="T6" y="T7"/>
                </a:cxn>
                <a:cxn ang="0">
                  <a:pos x="T8" y="T9"/>
                </a:cxn>
              </a:cxnLst>
              <a:rect l="0" t="0" r="r" b="b"/>
              <a:pathLst>
                <a:path w="75" h="27">
                  <a:moveTo>
                    <a:pt x="0" y="0"/>
                  </a:moveTo>
                  <a:lnTo>
                    <a:pt x="21" y="27"/>
                  </a:lnTo>
                  <a:lnTo>
                    <a:pt x="75" y="27"/>
                  </a:lnTo>
                  <a:lnTo>
                    <a:pt x="54"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5" name="Freeform 293">
              <a:extLst>
                <a:ext uri="{FF2B5EF4-FFF2-40B4-BE49-F238E27FC236}">
                  <a16:creationId xmlns:a16="http://schemas.microsoft.com/office/drawing/2014/main" id="{71401AB4-C1A6-44D1-ABA4-486EE038544D}"/>
                </a:ext>
              </a:extLst>
            </p:cNvPr>
            <p:cNvSpPr>
              <a:spLocks/>
            </p:cNvSpPr>
            <p:nvPr/>
          </p:nvSpPr>
          <p:spPr bwMode="auto">
            <a:xfrm>
              <a:off x="4767263" y="5137151"/>
              <a:ext cx="120650" cy="44450"/>
            </a:xfrm>
            <a:custGeom>
              <a:avLst/>
              <a:gdLst>
                <a:gd name="T0" fmla="*/ 0 w 76"/>
                <a:gd name="T1" fmla="*/ 0 h 28"/>
                <a:gd name="T2" fmla="*/ 21 w 76"/>
                <a:gd name="T3" fmla="*/ 27 h 28"/>
                <a:gd name="T4" fmla="*/ 76 w 76"/>
                <a:gd name="T5" fmla="*/ 28 h 28"/>
                <a:gd name="T6" fmla="*/ 55 w 76"/>
                <a:gd name="T7" fmla="*/ 0 h 28"/>
                <a:gd name="T8" fmla="*/ 0 w 76"/>
                <a:gd name="T9" fmla="*/ 0 h 28"/>
              </a:gdLst>
              <a:ahLst/>
              <a:cxnLst>
                <a:cxn ang="0">
                  <a:pos x="T0" y="T1"/>
                </a:cxn>
                <a:cxn ang="0">
                  <a:pos x="T2" y="T3"/>
                </a:cxn>
                <a:cxn ang="0">
                  <a:pos x="T4" y="T5"/>
                </a:cxn>
                <a:cxn ang="0">
                  <a:pos x="T6" y="T7"/>
                </a:cxn>
                <a:cxn ang="0">
                  <a:pos x="T8" y="T9"/>
                </a:cxn>
              </a:cxnLst>
              <a:rect l="0" t="0" r="r" b="b"/>
              <a:pathLst>
                <a:path w="76" h="28">
                  <a:moveTo>
                    <a:pt x="0" y="0"/>
                  </a:moveTo>
                  <a:lnTo>
                    <a:pt x="21" y="27"/>
                  </a:lnTo>
                  <a:lnTo>
                    <a:pt x="76" y="28"/>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6" name="Freeform 294">
              <a:extLst>
                <a:ext uri="{FF2B5EF4-FFF2-40B4-BE49-F238E27FC236}">
                  <a16:creationId xmlns:a16="http://schemas.microsoft.com/office/drawing/2014/main" id="{D544B59C-833E-4D1F-A205-B3E0C6EDC888}"/>
                </a:ext>
              </a:extLst>
            </p:cNvPr>
            <p:cNvSpPr>
              <a:spLocks/>
            </p:cNvSpPr>
            <p:nvPr/>
          </p:nvSpPr>
          <p:spPr bwMode="auto">
            <a:xfrm>
              <a:off x="4854576" y="5137151"/>
              <a:ext cx="120650" cy="44450"/>
            </a:xfrm>
            <a:custGeom>
              <a:avLst/>
              <a:gdLst>
                <a:gd name="T0" fmla="*/ 0 w 76"/>
                <a:gd name="T1" fmla="*/ 0 h 28"/>
                <a:gd name="T2" fmla="*/ 21 w 76"/>
                <a:gd name="T3" fmla="*/ 28 h 28"/>
                <a:gd name="T4" fmla="*/ 76 w 76"/>
                <a:gd name="T5" fmla="*/ 28 h 28"/>
                <a:gd name="T6" fmla="*/ 55 w 76"/>
                <a:gd name="T7" fmla="*/ 0 h 28"/>
                <a:gd name="T8" fmla="*/ 0 w 76"/>
                <a:gd name="T9" fmla="*/ 0 h 28"/>
              </a:gdLst>
              <a:ahLst/>
              <a:cxnLst>
                <a:cxn ang="0">
                  <a:pos x="T0" y="T1"/>
                </a:cxn>
                <a:cxn ang="0">
                  <a:pos x="T2" y="T3"/>
                </a:cxn>
                <a:cxn ang="0">
                  <a:pos x="T4" y="T5"/>
                </a:cxn>
                <a:cxn ang="0">
                  <a:pos x="T6" y="T7"/>
                </a:cxn>
                <a:cxn ang="0">
                  <a:pos x="T8" y="T9"/>
                </a:cxn>
              </a:cxnLst>
              <a:rect l="0" t="0" r="r" b="b"/>
              <a:pathLst>
                <a:path w="76" h="28">
                  <a:moveTo>
                    <a:pt x="0" y="0"/>
                  </a:moveTo>
                  <a:lnTo>
                    <a:pt x="21" y="28"/>
                  </a:lnTo>
                  <a:lnTo>
                    <a:pt x="76" y="28"/>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7" name="Freeform 295">
              <a:extLst>
                <a:ext uri="{FF2B5EF4-FFF2-40B4-BE49-F238E27FC236}">
                  <a16:creationId xmlns:a16="http://schemas.microsoft.com/office/drawing/2014/main" id="{775951E0-814A-4628-A18F-907A2F8E45CD}"/>
                </a:ext>
              </a:extLst>
            </p:cNvPr>
            <p:cNvSpPr>
              <a:spLocks/>
            </p:cNvSpPr>
            <p:nvPr/>
          </p:nvSpPr>
          <p:spPr bwMode="auto">
            <a:xfrm>
              <a:off x="4365626" y="5180013"/>
              <a:ext cx="120650" cy="41275"/>
            </a:xfrm>
            <a:custGeom>
              <a:avLst/>
              <a:gdLst>
                <a:gd name="T0" fmla="*/ 0 w 76"/>
                <a:gd name="T1" fmla="*/ 0 h 26"/>
                <a:gd name="T2" fmla="*/ 21 w 76"/>
                <a:gd name="T3" fmla="*/ 26 h 26"/>
                <a:gd name="T4" fmla="*/ 76 w 76"/>
                <a:gd name="T5" fmla="*/ 26 h 26"/>
                <a:gd name="T6" fmla="*/ 55 w 76"/>
                <a:gd name="T7" fmla="*/ 0 h 26"/>
                <a:gd name="T8" fmla="*/ 0 w 76"/>
                <a:gd name="T9" fmla="*/ 0 h 26"/>
              </a:gdLst>
              <a:ahLst/>
              <a:cxnLst>
                <a:cxn ang="0">
                  <a:pos x="T0" y="T1"/>
                </a:cxn>
                <a:cxn ang="0">
                  <a:pos x="T2" y="T3"/>
                </a:cxn>
                <a:cxn ang="0">
                  <a:pos x="T4" y="T5"/>
                </a:cxn>
                <a:cxn ang="0">
                  <a:pos x="T6" y="T7"/>
                </a:cxn>
                <a:cxn ang="0">
                  <a:pos x="T8" y="T9"/>
                </a:cxn>
              </a:cxnLst>
              <a:rect l="0" t="0" r="r" b="b"/>
              <a:pathLst>
                <a:path w="76" h="26">
                  <a:moveTo>
                    <a:pt x="0" y="0"/>
                  </a:moveTo>
                  <a:lnTo>
                    <a:pt x="21" y="26"/>
                  </a:lnTo>
                  <a:lnTo>
                    <a:pt x="76" y="26"/>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8" name="Freeform 296">
              <a:extLst>
                <a:ext uri="{FF2B5EF4-FFF2-40B4-BE49-F238E27FC236}">
                  <a16:creationId xmlns:a16="http://schemas.microsoft.com/office/drawing/2014/main" id="{EC2BE623-ACDC-4625-812F-7D1E66275AE9}"/>
                </a:ext>
              </a:extLst>
            </p:cNvPr>
            <p:cNvSpPr>
              <a:spLocks/>
            </p:cNvSpPr>
            <p:nvPr/>
          </p:nvSpPr>
          <p:spPr bwMode="auto">
            <a:xfrm>
              <a:off x="4452938" y="5180013"/>
              <a:ext cx="120650" cy="42863"/>
            </a:xfrm>
            <a:custGeom>
              <a:avLst/>
              <a:gdLst>
                <a:gd name="T0" fmla="*/ 0 w 76"/>
                <a:gd name="T1" fmla="*/ 0 h 27"/>
                <a:gd name="T2" fmla="*/ 21 w 76"/>
                <a:gd name="T3" fmla="*/ 26 h 27"/>
                <a:gd name="T4" fmla="*/ 76 w 76"/>
                <a:gd name="T5" fmla="*/ 27 h 27"/>
                <a:gd name="T6" fmla="*/ 55 w 76"/>
                <a:gd name="T7" fmla="*/ 0 h 27"/>
                <a:gd name="T8" fmla="*/ 0 w 76"/>
                <a:gd name="T9" fmla="*/ 0 h 27"/>
              </a:gdLst>
              <a:ahLst/>
              <a:cxnLst>
                <a:cxn ang="0">
                  <a:pos x="T0" y="T1"/>
                </a:cxn>
                <a:cxn ang="0">
                  <a:pos x="T2" y="T3"/>
                </a:cxn>
                <a:cxn ang="0">
                  <a:pos x="T4" y="T5"/>
                </a:cxn>
                <a:cxn ang="0">
                  <a:pos x="T6" y="T7"/>
                </a:cxn>
                <a:cxn ang="0">
                  <a:pos x="T8" y="T9"/>
                </a:cxn>
              </a:cxnLst>
              <a:rect l="0" t="0" r="r" b="b"/>
              <a:pathLst>
                <a:path w="76" h="27">
                  <a:moveTo>
                    <a:pt x="0" y="0"/>
                  </a:moveTo>
                  <a:lnTo>
                    <a:pt x="21" y="26"/>
                  </a:lnTo>
                  <a:lnTo>
                    <a:pt x="76"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9" name="Freeform 297">
              <a:extLst>
                <a:ext uri="{FF2B5EF4-FFF2-40B4-BE49-F238E27FC236}">
                  <a16:creationId xmlns:a16="http://schemas.microsoft.com/office/drawing/2014/main" id="{D9D67009-8DCA-46DB-BCF6-AC45B1C1D569}"/>
                </a:ext>
              </a:extLst>
            </p:cNvPr>
            <p:cNvSpPr>
              <a:spLocks/>
            </p:cNvSpPr>
            <p:nvPr/>
          </p:nvSpPr>
          <p:spPr bwMode="auto">
            <a:xfrm>
              <a:off x="4540251" y="5180013"/>
              <a:ext cx="120650" cy="42863"/>
            </a:xfrm>
            <a:custGeom>
              <a:avLst/>
              <a:gdLst>
                <a:gd name="T0" fmla="*/ 0 w 76"/>
                <a:gd name="T1" fmla="*/ 0 h 27"/>
                <a:gd name="T2" fmla="*/ 21 w 76"/>
                <a:gd name="T3" fmla="*/ 27 h 27"/>
                <a:gd name="T4" fmla="*/ 76 w 76"/>
                <a:gd name="T5" fmla="*/ 27 h 27"/>
                <a:gd name="T6" fmla="*/ 55 w 76"/>
                <a:gd name="T7" fmla="*/ 0 h 27"/>
                <a:gd name="T8" fmla="*/ 0 w 76"/>
                <a:gd name="T9" fmla="*/ 0 h 27"/>
              </a:gdLst>
              <a:ahLst/>
              <a:cxnLst>
                <a:cxn ang="0">
                  <a:pos x="T0" y="T1"/>
                </a:cxn>
                <a:cxn ang="0">
                  <a:pos x="T2" y="T3"/>
                </a:cxn>
                <a:cxn ang="0">
                  <a:pos x="T4" y="T5"/>
                </a:cxn>
                <a:cxn ang="0">
                  <a:pos x="T6" y="T7"/>
                </a:cxn>
                <a:cxn ang="0">
                  <a:pos x="T8" y="T9"/>
                </a:cxn>
              </a:cxnLst>
              <a:rect l="0" t="0" r="r" b="b"/>
              <a:pathLst>
                <a:path w="76" h="27">
                  <a:moveTo>
                    <a:pt x="0" y="0"/>
                  </a:moveTo>
                  <a:lnTo>
                    <a:pt x="21" y="27"/>
                  </a:lnTo>
                  <a:lnTo>
                    <a:pt x="76"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0" name="Freeform 298">
              <a:extLst>
                <a:ext uri="{FF2B5EF4-FFF2-40B4-BE49-F238E27FC236}">
                  <a16:creationId xmlns:a16="http://schemas.microsoft.com/office/drawing/2014/main" id="{215A6FE9-39E3-4D4B-A63F-518A01F0D194}"/>
                </a:ext>
              </a:extLst>
            </p:cNvPr>
            <p:cNvSpPr>
              <a:spLocks/>
            </p:cNvSpPr>
            <p:nvPr/>
          </p:nvSpPr>
          <p:spPr bwMode="auto">
            <a:xfrm>
              <a:off x="4627563" y="5180013"/>
              <a:ext cx="119063" cy="42863"/>
            </a:xfrm>
            <a:custGeom>
              <a:avLst/>
              <a:gdLst>
                <a:gd name="T0" fmla="*/ 0 w 75"/>
                <a:gd name="T1" fmla="*/ 0 h 27"/>
                <a:gd name="T2" fmla="*/ 21 w 75"/>
                <a:gd name="T3" fmla="*/ 27 h 27"/>
                <a:gd name="T4" fmla="*/ 75 w 75"/>
                <a:gd name="T5" fmla="*/ 27 h 27"/>
                <a:gd name="T6" fmla="*/ 55 w 75"/>
                <a:gd name="T7" fmla="*/ 0 h 27"/>
                <a:gd name="T8" fmla="*/ 0 w 75"/>
                <a:gd name="T9" fmla="*/ 0 h 27"/>
              </a:gdLst>
              <a:ahLst/>
              <a:cxnLst>
                <a:cxn ang="0">
                  <a:pos x="T0" y="T1"/>
                </a:cxn>
                <a:cxn ang="0">
                  <a:pos x="T2" y="T3"/>
                </a:cxn>
                <a:cxn ang="0">
                  <a:pos x="T4" y="T5"/>
                </a:cxn>
                <a:cxn ang="0">
                  <a:pos x="T6" y="T7"/>
                </a:cxn>
                <a:cxn ang="0">
                  <a:pos x="T8" y="T9"/>
                </a:cxn>
              </a:cxnLst>
              <a:rect l="0" t="0" r="r" b="b"/>
              <a:pathLst>
                <a:path w="75" h="27">
                  <a:moveTo>
                    <a:pt x="0" y="0"/>
                  </a:moveTo>
                  <a:lnTo>
                    <a:pt x="21" y="27"/>
                  </a:lnTo>
                  <a:lnTo>
                    <a:pt x="75" y="27"/>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1" name="Freeform 299">
              <a:extLst>
                <a:ext uri="{FF2B5EF4-FFF2-40B4-BE49-F238E27FC236}">
                  <a16:creationId xmlns:a16="http://schemas.microsoft.com/office/drawing/2014/main" id="{8D1C2B46-5A0A-4DC9-BDF0-4157D06E5915}"/>
                </a:ext>
              </a:extLst>
            </p:cNvPr>
            <p:cNvSpPr>
              <a:spLocks/>
            </p:cNvSpPr>
            <p:nvPr/>
          </p:nvSpPr>
          <p:spPr bwMode="auto">
            <a:xfrm>
              <a:off x="4714876" y="5180013"/>
              <a:ext cx="119063" cy="42863"/>
            </a:xfrm>
            <a:custGeom>
              <a:avLst/>
              <a:gdLst>
                <a:gd name="T0" fmla="*/ 0 w 75"/>
                <a:gd name="T1" fmla="*/ 0 h 27"/>
                <a:gd name="T2" fmla="*/ 20 w 75"/>
                <a:gd name="T3" fmla="*/ 27 h 27"/>
                <a:gd name="T4" fmla="*/ 75 w 75"/>
                <a:gd name="T5" fmla="*/ 27 h 27"/>
                <a:gd name="T6" fmla="*/ 54 w 75"/>
                <a:gd name="T7" fmla="*/ 0 h 27"/>
                <a:gd name="T8" fmla="*/ 0 w 75"/>
                <a:gd name="T9" fmla="*/ 0 h 27"/>
              </a:gdLst>
              <a:ahLst/>
              <a:cxnLst>
                <a:cxn ang="0">
                  <a:pos x="T0" y="T1"/>
                </a:cxn>
                <a:cxn ang="0">
                  <a:pos x="T2" y="T3"/>
                </a:cxn>
                <a:cxn ang="0">
                  <a:pos x="T4" y="T5"/>
                </a:cxn>
                <a:cxn ang="0">
                  <a:pos x="T6" y="T7"/>
                </a:cxn>
                <a:cxn ang="0">
                  <a:pos x="T8" y="T9"/>
                </a:cxn>
              </a:cxnLst>
              <a:rect l="0" t="0" r="r" b="b"/>
              <a:pathLst>
                <a:path w="75" h="27">
                  <a:moveTo>
                    <a:pt x="0" y="0"/>
                  </a:moveTo>
                  <a:lnTo>
                    <a:pt x="20" y="27"/>
                  </a:lnTo>
                  <a:lnTo>
                    <a:pt x="75" y="27"/>
                  </a:lnTo>
                  <a:lnTo>
                    <a:pt x="54"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2" name="Freeform 300">
              <a:extLst>
                <a:ext uri="{FF2B5EF4-FFF2-40B4-BE49-F238E27FC236}">
                  <a16:creationId xmlns:a16="http://schemas.microsoft.com/office/drawing/2014/main" id="{947966C4-A6F8-4D6A-998F-BF8223AE9BD6}"/>
                </a:ext>
              </a:extLst>
            </p:cNvPr>
            <p:cNvSpPr>
              <a:spLocks/>
            </p:cNvSpPr>
            <p:nvPr/>
          </p:nvSpPr>
          <p:spPr bwMode="auto">
            <a:xfrm>
              <a:off x="4800601" y="5180013"/>
              <a:ext cx="120650" cy="42863"/>
            </a:xfrm>
            <a:custGeom>
              <a:avLst/>
              <a:gdLst>
                <a:gd name="T0" fmla="*/ 0 w 76"/>
                <a:gd name="T1" fmla="*/ 0 h 27"/>
                <a:gd name="T2" fmla="*/ 21 w 76"/>
                <a:gd name="T3" fmla="*/ 27 h 27"/>
                <a:gd name="T4" fmla="*/ 76 w 76"/>
                <a:gd name="T5" fmla="*/ 27 h 27"/>
                <a:gd name="T6" fmla="*/ 55 w 76"/>
                <a:gd name="T7" fmla="*/ 1 h 27"/>
                <a:gd name="T8" fmla="*/ 0 w 76"/>
                <a:gd name="T9" fmla="*/ 0 h 27"/>
              </a:gdLst>
              <a:ahLst/>
              <a:cxnLst>
                <a:cxn ang="0">
                  <a:pos x="T0" y="T1"/>
                </a:cxn>
                <a:cxn ang="0">
                  <a:pos x="T2" y="T3"/>
                </a:cxn>
                <a:cxn ang="0">
                  <a:pos x="T4" y="T5"/>
                </a:cxn>
                <a:cxn ang="0">
                  <a:pos x="T6" y="T7"/>
                </a:cxn>
                <a:cxn ang="0">
                  <a:pos x="T8" y="T9"/>
                </a:cxn>
              </a:cxnLst>
              <a:rect l="0" t="0" r="r" b="b"/>
              <a:pathLst>
                <a:path w="76" h="27">
                  <a:moveTo>
                    <a:pt x="0" y="0"/>
                  </a:moveTo>
                  <a:lnTo>
                    <a:pt x="21" y="27"/>
                  </a:lnTo>
                  <a:lnTo>
                    <a:pt x="76" y="27"/>
                  </a:lnTo>
                  <a:lnTo>
                    <a:pt x="55" y="1"/>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3" name="Freeform 301">
              <a:extLst>
                <a:ext uri="{FF2B5EF4-FFF2-40B4-BE49-F238E27FC236}">
                  <a16:creationId xmlns:a16="http://schemas.microsoft.com/office/drawing/2014/main" id="{E0552DD7-554F-4957-91FF-A28239DD61F2}"/>
                </a:ext>
              </a:extLst>
            </p:cNvPr>
            <p:cNvSpPr>
              <a:spLocks/>
            </p:cNvSpPr>
            <p:nvPr/>
          </p:nvSpPr>
          <p:spPr bwMode="auto">
            <a:xfrm>
              <a:off x="4887913" y="5181601"/>
              <a:ext cx="120650" cy="41275"/>
            </a:xfrm>
            <a:custGeom>
              <a:avLst/>
              <a:gdLst>
                <a:gd name="T0" fmla="*/ 0 w 76"/>
                <a:gd name="T1" fmla="*/ 0 h 26"/>
                <a:gd name="T2" fmla="*/ 21 w 76"/>
                <a:gd name="T3" fmla="*/ 26 h 26"/>
                <a:gd name="T4" fmla="*/ 76 w 76"/>
                <a:gd name="T5" fmla="*/ 26 h 26"/>
                <a:gd name="T6" fmla="*/ 55 w 76"/>
                <a:gd name="T7" fmla="*/ 0 h 26"/>
                <a:gd name="T8" fmla="*/ 0 w 76"/>
                <a:gd name="T9" fmla="*/ 0 h 26"/>
              </a:gdLst>
              <a:ahLst/>
              <a:cxnLst>
                <a:cxn ang="0">
                  <a:pos x="T0" y="T1"/>
                </a:cxn>
                <a:cxn ang="0">
                  <a:pos x="T2" y="T3"/>
                </a:cxn>
                <a:cxn ang="0">
                  <a:pos x="T4" y="T5"/>
                </a:cxn>
                <a:cxn ang="0">
                  <a:pos x="T6" y="T7"/>
                </a:cxn>
                <a:cxn ang="0">
                  <a:pos x="T8" y="T9"/>
                </a:cxn>
              </a:cxnLst>
              <a:rect l="0" t="0" r="r" b="b"/>
              <a:pathLst>
                <a:path w="76" h="26">
                  <a:moveTo>
                    <a:pt x="0" y="0"/>
                  </a:moveTo>
                  <a:lnTo>
                    <a:pt x="21" y="26"/>
                  </a:lnTo>
                  <a:lnTo>
                    <a:pt x="76" y="26"/>
                  </a:lnTo>
                  <a:lnTo>
                    <a:pt x="55" y="0"/>
                  </a:lnTo>
                  <a:lnTo>
                    <a:pt x="0" y="0"/>
                  </a:lnTo>
                  <a:close/>
                </a:path>
              </a:pathLst>
            </a:custGeom>
            <a:solidFill>
              <a:srgbClr val="FFFFFF"/>
            </a:solidFill>
            <a:ln w="28575" cap="flat">
              <a:solidFill>
                <a:srgbClr val="BED53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4" name="Rectangle 302">
              <a:extLst>
                <a:ext uri="{FF2B5EF4-FFF2-40B4-BE49-F238E27FC236}">
                  <a16:creationId xmlns:a16="http://schemas.microsoft.com/office/drawing/2014/main" id="{80CB503D-E81C-4265-80F0-BD27BFC53725}"/>
                </a:ext>
              </a:extLst>
            </p:cNvPr>
            <p:cNvSpPr>
              <a:spLocks noChangeArrowheads="1"/>
            </p:cNvSpPr>
            <p:nvPr/>
          </p:nvSpPr>
          <p:spPr bwMode="auto">
            <a:xfrm>
              <a:off x="4459288" y="5392738"/>
              <a:ext cx="515938" cy="365125"/>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5" name="Freeform 303">
              <a:extLst>
                <a:ext uri="{FF2B5EF4-FFF2-40B4-BE49-F238E27FC236}">
                  <a16:creationId xmlns:a16="http://schemas.microsoft.com/office/drawing/2014/main" id="{8289C038-6AC5-4B81-B315-1D0A1C2DD608}"/>
                </a:ext>
              </a:extLst>
            </p:cNvPr>
            <p:cNvSpPr>
              <a:spLocks/>
            </p:cNvSpPr>
            <p:nvPr/>
          </p:nvSpPr>
          <p:spPr bwMode="auto">
            <a:xfrm>
              <a:off x="4459288" y="5392738"/>
              <a:ext cx="255588" cy="365125"/>
            </a:xfrm>
            <a:custGeom>
              <a:avLst/>
              <a:gdLst>
                <a:gd name="T0" fmla="*/ 0 w 123"/>
                <a:gd name="T1" fmla="*/ 0 h 176"/>
                <a:gd name="T2" fmla="*/ 0 w 123"/>
                <a:gd name="T3" fmla="*/ 176 h 176"/>
                <a:gd name="T4" fmla="*/ 39 w 123"/>
                <a:gd name="T5" fmla="*/ 176 h 176"/>
                <a:gd name="T6" fmla="*/ 23 w 123"/>
                <a:gd name="T7" fmla="*/ 91 h 176"/>
                <a:gd name="T8" fmla="*/ 120 w 123"/>
                <a:gd name="T9" fmla="*/ 0 h 176"/>
                <a:gd name="T10" fmla="*/ 0 w 123"/>
                <a:gd name="T11" fmla="*/ 0 h 176"/>
              </a:gdLst>
              <a:ahLst/>
              <a:cxnLst>
                <a:cxn ang="0">
                  <a:pos x="T0" y="T1"/>
                </a:cxn>
                <a:cxn ang="0">
                  <a:pos x="T2" y="T3"/>
                </a:cxn>
                <a:cxn ang="0">
                  <a:pos x="T4" y="T5"/>
                </a:cxn>
                <a:cxn ang="0">
                  <a:pos x="T6" y="T7"/>
                </a:cxn>
                <a:cxn ang="0">
                  <a:pos x="T8" y="T9"/>
                </a:cxn>
                <a:cxn ang="0">
                  <a:pos x="T10" y="T11"/>
                </a:cxn>
              </a:cxnLst>
              <a:rect l="0" t="0" r="r" b="b"/>
              <a:pathLst>
                <a:path w="123" h="176">
                  <a:moveTo>
                    <a:pt x="0" y="0"/>
                  </a:moveTo>
                  <a:cubicBezTo>
                    <a:pt x="0" y="176"/>
                    <a:pt x="0" y="176"/>
                    <a:pt x="0" y="176"/>
                  </a:cubicBezTo>
                  <a:cubicBezTo>
                    <a:pt x="0" y="176"/>
                    <a:pt x="30" y="176"/>
                    <a:pt x="39" y="176"/>
                  </a:cubicBezTo>
                  <a:cubicBezTo>
                    <a:pt x="40" y="148"/>
                    <a:pt x="29" y="104"/>
                    <a:pt x="23" y="91"/>
                  </a:cubicBezTo>
                  <a:cubicBezTo>
                    <a:pt x="79" y="86"/>
                    <a:pt x="123" y="21"/>
                    <a:pt x="120" y="0"/>
                  </a:cubicBezTo>
                  <a:lnTo>
                    <a:pt x="0" y="0"/>
                  </a:lnTo>
                  <a:close/>
                </a:path>
              </a:pathLst>
            </a:custGeom>
            <a:solidFill>
              <a:srgbClr val="91B5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6" name="Freeform 304">
              <a:extLst>
                <a:ext uri="{FF2B5EF4-FFF2-40B4-BE49-F238E27FC236}">
                  <a16:creationId xmlns:a16="http://schemas.microsoft.com/office/drawing/2014/main" id="{0002FC86-41F4-47E4-B285-B24701055B75}"/>
                </a:ext>
              </a:extLst>
            </p:cNvPr>
            <p:cNvSpPr>
              <a:spLocks/>
            </p:cNvSpPr>
            <p:nvPr/>
          </p:nvSpPr>
          <p:spPr bwMode="auto">
            <a:xfrm>
              <a:off x="4459288" y="5561013"/>
              <a:ext cx="52388" cy="22225"/>
            </a:xfrm>
            <a:custGeom>
              <a:avLst/>
              <a:gdLst>
                <a:gd name="T0" fmla="*/ 0 w 25"/>
                <a:gd name="T1" fmla="*/ 0 h 11"/>
                <a:gd name="T2" fmla="*/ 0 w 25"/>
                <a:gd name="T3" fmla="*/ 3 h 11"/>
                <a:gd name="T4" fmla="*/ 24 w 25"/>
                <a:gd name="T5" fmla="*/ 11 h 11"/>
                <a:gd name="T6" fmla="*/ 23 w 25"/>
                <a:gd name="T7" fmla="*/ 10 h 11"/>
                <a:gd name="T8" fmla="*/ 25 w 25"/>
                <a:gd name="T9" fmla="*/ 10 h 11"/>
                <a:gd name="T10" fmla="*/ 0 w 25"/>
                <a:gd name="T11" fmla="*/ 0 h 11"/>
              </a:gdLst>
              <a:ahLst/>
              <a:cxnLst>
                <a:cxn ang="0">
                  <a:pos x="T0" y="T1"/>
                </a:cxn>
                <a:cxn ang="0">
                  <a:pos x="T2" y="T3"/>
                </a:cxn>
                <a:cxn ang="0">
                  <a:pos x="T4" y="T5"/>
                </a:cxn>
                <a:cxn ang="0">
                  <a:pos x="T6" y="T7"/>
                </a:cxn>
                <a:cxn ang="0">
                  <a:pos x="T8" y="T9"/>
                </a:cxn>
                <a:cxn ang="0">
                  <a:pos x="T10" y="T11"/>
                </a:cxn>
              </a:cxnLst>
              <a:rect l="0" t="0" r="r" b="b"/>
              <a:pathLst>
                <a:path w="25" h="11">
                  <a:moveTo>
                    <a:pt x="0" y="0"/>
                  </a:moveTo>
                  <a:cubicBezTo>
                    <a:pt x="0" y="0"/>
                    <a:pt x="0" y="1"/>
                    <a:pt x="0" y="3"/>
                  </a:cubicBezTo>
                  <a:cubicBezTo>
                    <a:pt x="1" y="3"/>
                    <a:pt x="24" y="11"/>
                    <a:pt x="24" y="11"/>
                  </a:cubicBezTo>
                  <a:cubicBezTo>
                    <a:pt x="23" y="10"/>
                    <a:pt x="23" y="10"/>
                    <a:pt x="23" y="10"/>
                  </a:cubicBezTo>
                  <a:cubicBezTo>
                    <a:pt x="23" y="10"/>
                    <a:pt x="24" y="10"/>
                    <a:pt x="25" y="10"/>
                  </a:cubicBezTo>
                  <a:cubicBezTo>
                    <a:pt x="17" y="6"/>
                    <a:pt x="0" y="0"/>
                    <a:pt x="0" y="0"/>
                  </a:cubicBezTo>
                  <a:close/>
                </a:path>
              </a:pathLst>
            </a:custGeom>
            <a:solidFill>
              <a:srgbClr val="C0D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7" name="Freeform 305">
              <a:extLst>
                <a:ext uri="{FF2B5EF4-FFF2-40B4-BE49-F238E27FC236}">
                  <a16:creationId xmlns:a16="http://schemas.microsoft.com/office/drawing/2014/main" id="{07A9EBA6-4F95-4C0A-9687-A66041E407C8}"/>
                </a:ext>
              </a:extLst>
            </p:cNvPr>
            <p:cNvSpPr>
              <a:spLocks/>
            </p:cNvSpPr>
            <p:nvPr/>
          </p:nvSpPr>
          <p:spPr bwMode="auto">
            <a:xfrm>
              <a:off x="4478338" y="5522913"/>
              <a:ext cx="49213" cy="38100"/>
            </a:xfrm>
            <a:custGeom>
              <a:avLst/>
              <a:gdLst>
                <a:gd name="T0" fmla="*/ 4 w 24"/>
                <a:gd name="T1" fmla="*/ 18 h 18"/>
                <a:gd name="T2" fmla="*/ 24 w 24"/>
                <a:gd name="T3" fmla="*/ 0 h 18"/>
                <a:gd name="T4" fmla="*/ 4 w 24"/>
                <a:gd name="T5" fmla="*/ 18 h 18"/>
              </a:gdLst>
              <a:ahLst/>
              <a:cxnLst>
                <a:cxn ang="0">
                  <a:pos x="T0" y="T1"/>
                </a:cxn>
                <a:cxn ang="0">
                  <a:pos x="T2" y="T3"/>
                </a:cxn>
                <a:cxn ang="0">
                  <a:pos x="T4" y="T5"/>
                </a:cxn>
              </a:cxnLst>
              <a:rect l="0" t="0" r="r" b="b"/>
              <a:pathLst>
                <a:path w="24" h="18">
                  <a:moveTo>
                    <a:pt x="4" y="18"/>
                  </a:moveTo>
                  <a:cubicBezTo>
                    <a:pt x="17" y="18"/>
                    <a:pt x="24" y="6"/>
                    <a:pt x="24" y="0"/>
                  </a:cubicBezTo>
                  <a:cubicBezTo>
                    <a:pt x="17" y="11"/>
                    <a:pt x="0" y="18"/>
                    <a:pt x="4" y="18"/>
                  </a:cubicBezTo>
                  <a:close/>
                </a:path>
              </a:pathLst>
            </a:custGeom>
            <a:solidFill>
              <a:srgbClr val="6A8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8" name="Freeform 306">
              <a:extLst>
                <a:ext uri="{FF2B5EF4-FFF2-40B4-BE49-F238E27FC236}">
                  <a16:creationId xmlns:a16="http://schemas.microsoft.com/office/drawing/2014/main" id="{B7D7133A-9D3D-418C-827B-1361BEB9C8C9}"/>
                </a:ext>
              </a:extLst>
            </p:cNvPr>
            <p:cNvSpPr>
              <a:spLocks/>
            </p:cNvSpPr>
            <p:nvPr/>
          </p:nvSpPr>
          <p:spPr bwMode="auto">
            <a:xfrm>
              <a:off x="4514851" y="5507038"/>
              <a:ext cx="68263" cy="63500"/>
            </a:xfrm>
            <a:custGeom>
              <a:avLst/>
              <a:gdLst>
                <a:gd name="T0" fmla="*/ 4 w 33"/>
                <a:gd name="T1" fmla="*/ 28 h 31"/>
                <a:gd name="T2" fmla="*/ 33 w 33"/>
                <a:gd name="T3" fmla="*/ 0 h 31"/>
                <a:gd name="T4" fmla="*/ 4 w 33"/>
                <a:gd name="T5" fmla="*/ 28 h 31"/>
              </a:gdLst>
              <a:ahLst/>
              <a:cxnLst>
                <a:cxn ang="0">
                  <a:pos x="T0" y="T1"/>
                </a:cxn>
                <a:cxn ang="0">
                  <a:pos x="T2" y="T3"/>
                </a:cxn>
                <a:cxn ang="0">
                  <a:pos x="T4" y="T5"/>
                </a:cxn>
              </a:cxnLst>
              <a:rect l="0" t="0" r="r" b="b"/>
              <a:pathLst>
                <a:path w="33" h="31">
                  <a:moveTo>
                    <a:pt x="4" y="28"/>
                  </a:moveTo>
                  <a:cubicBezTo>
                    <a:pt x="17" y="31"/>
                    <a:pt x="29" y="11"/>
                    <a:pt x="33" y="0"/>
                  </a:cubicBezTo>
                  <a:cubicBezTo>
                    <a:pt x="20" y="19"/>
                    <a:pt x="0" y="27"/>
                    <a:pt x="4" y="28"/>
                  </a:cubicBezTo>
                  <a:close/>
                </a:path>
              </a:pathLst>
            </a:custGeom>
            <a:solidFill>
              <a:srgbClr val="6A8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9" name="Freeform 307">
              <a:extLst>
                <a:ext uri="{FF2B5EF4-FFF2-40B4-BE49-F238E27FC236}">
                  <a16:creationId xmlns:a16="http://schemas.microsoft.com/office/drawing/2014/main" id="{B0077527-1AA1-422F-9F45-65989A7796BE}"/>
                </a:ext>
              </a:extLst>
            </p:cNvPr>
            <p:cNvSpPr>
              <a:spLocks/>
            </p:cNvSpPr>
            <p:nvPr/>
          </p:nvSpPr>
          <p:spPr bwMode="auto">
            <a:xfrm>
              <a:off x="4719638" y="5392738"/>
              <a:ext cx="255588" cy="365125"/>
            </a:xfrm>
            <a:custGeom>
              <a:avLst/>
              <a:gdLst>
                <a:gd name="T0" fmla="*/ 100 w 123"/>
                <a:gd name="T1" fmla="*/ 91 h 176"/>
                <a:gd name="T2" fmla="*/ 84 w 123"/>
                <a:gd name="T3" fmla="*/ 176 h 176"/>
                <a:gd name="T4" fmla="*/ 123 w 123"/>
                <a:gd name="T5" fmla="*/ 176 h 176"/>
                <a:gd name="T6" fmla="*/ 123 w 123"/>
                <a:gd name="T7" fmla="*/ 0 h 176"/>
                <a:gd name="T8" fmla="*/ 3 w 123"/>
                <a:gd name="T9" fmla="*/ 0 h 176"/>
                <a:gd name="T10" fmla="*/ 100 w 123"/>
                <a:gd name="T11" fmla="*/ 91 h 176"/>
              </a:gdLst>
              <a:ahLst/>
              <a:cxnLst>
                <a:cxn ang="0">
                  <a:pos x="T0" y="T1"/>
                </a:cxn>
                <a:cxn ang="0">
                  <a:pos x="T2" y="T3"/>
                </a:cxn>
                <a:cxn ang="0">
                  <a:pos x="T4" y="T5"/>
                </a:cxn>
                <a:cxn ang="0">
                  <a:pos x="T6" y="T7"/>
                </a:cxn>
                <a:cxn ang="0">
                  <a:pos x="T8" y="T9"/>
                </a:cxn>
                <a:cxn ang="0">
                  <a:pos x="T10" y="T11"/>
                </a:cxn>
              </a:cxnLst>
              <a:rect l="0" t="0" r="r" b="b"/>
              <a:pathLst>
                <a:path w="123" h="176">
                  <a:moveTo>
                    <a:pt x="100" y="91"/>
                  </a:moveTo>
                  <a:cubicBezTo>
                    <a:pt x="94" y="104"/>
                    <a:pt x="82" y="148"/>
                    <a:pt x="84" y="176"/>
                  </a:cubicBezTo>
                  <a:cubicBezTo>
                    <a:pt x="93" y="176"/>
                    <a:pt x="123" y="176"/>
                    <a:pt x="123" y="176"/>
                  </a:cubicBezTo>
                  <a:cubicBezTo>
                    <a:pt x="123" y="0"/>
                    <a:pt x="123" y="0"/>
                    <a:pt x="123" y="0"/>
                  </a:cubicBezTo>
                  <a:cubicBezTo>
                    <a:pt x="3" y="0"/>
                    <a:pt x="3" y="0"/>
                    <a:pt x="3" y="0"/>
                  </a:cubicBezTo>
                  <a:cubicBezTo>
                    <a:pt x="0" y="21"/>
                    <a:pt x="44" y="86"/>
                    <a:pt x="100" y="91"/>
                  </a:cubicBezTo>
                  <a:close/>
                </a:path>
              </a:pathLst>
            </a:custGeom>
            <a:solidFill>
              <a:srgbClr val="91B5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0" name="Freeform 308">
              <a:extLst>
                <a:ext uri="{FF2B5EF4-FFF2-40B4-BE49-F238E27FC236}">
                  <a16:creationId xmlns:a16="http://schemas.microsoft.com/office/drawing/2014/main" id="{81807DCB-B9D7-4819-8CAC-1285C7FECE45}"/>
                </a:ext>
              </a:extLst>
            </p:cNvPr>
            <p:cNvSpPr>
              <a:spLocks/>
            </p:cNvSpPr>
            <p:nvPr/>
          </p:nvSpPr>
          <p:spPr bwMode="auto">
            <a:xfrm>
              <a:off x="4922838" y="5561013"/>
              <a:ext cx="52388" cy="22225"/>
            </a:xfrm>
            <a:custGeom>
              <a:avLst/>
              <a:gdLst>
                <a:gd name="T0" fmla="*/ 2 w 25"/>
                <a:gd name="T1" fmla="*/ 10 h 11"/>
                <a:gd name="T2" fmla="*/ 1 w 25"/>
                <a:gd name="T3" fmla="*/ 11 h 11"/>
                <a:gd name="T4" fmla="*/ 25 w 25"/>
                <a:gd name="T5" fmla="*/ 3 h 11"/>
                <a:gd name="T6" fmla="*/ 25 w 25"/>
                <a:gd name="T7" fmla="*/ 0 h 11"/>
                <a:gd name="T8" fmla="*/ 0 w 25"/>
                <a:gd name="T9" fmla="*/ 10 h 11"/>
                <a:gd name="T10" fmla="*/ 2 w 25"/>
                <a:gd name="T11" fmla="*/ 10 h 11"/>
              </a:gdLst>
              <a:ahLst/>
              <a:cxnLst>
                <a:cxn ang="0">
                  <a:pos x="T0" y="T1"/>
                </a:cxn>
                <a:cxn ang="0">
                  <a:pos x="T2" y="T3"/>
                </a:cxn>
                <a:cxn ang="0">
                  <a:pos x="T4" y="T5"/>
                </a:cxn>
                <a:cxn ang="0">
                  <a:pos x="T6" y="T7"/>
                </a:cxn>
                <a:cxn ang="0">
                  <a:pos x="T8" y="T9"/>
                </a:cxn>
                <a:cxn ang="0">
                  <a:pos x="T10" y="T11"/>
                </a:cxn>
              </a:cxnLst>
              <a:rect l="0" t="0" r="r" b="b"/>
              <a:pathLst>
                <a:path w="25" h="11">
                  <a:moveTo>
                    <a:pt x="2" y="10"/>
                  </a:moveTo>
                  <a:cubicBezTo>
                    <a:pt x="1" y="11"/>
                    <a:pt x="1" y="11"/>
                    <a:pt x="1" y="11"/>
                  </a:cubicBezTo>
                  <a:cubicBezTo>
                    <a:pt x="1" y="11"/>
                    <a:pt x="24" y="3"/>
                    <a:pt x="25" y="3"/>
                  </a:cubicBezTo>
                  <a:cubicBezTo>
                    <a:pt x="25" y="1"/>
                    <a:pt x="25" y="0"/>
                    <a:pt x="25" y="0"/>
                  </a:cubicBezTo>
                  <a:cubicBezTo>
                    <a:pt x="25" y="0"/>
                    <a:pt x="8" y="6"/>
                    <a:pt x="0" y="10"/>
                  </a:cubicBezTo>
                  <a:cubicBezTo>
                    <a:pt x="0" y="10"/>
                    <a:pt x="2" y="10"/>
                    <a:pt x="2" y="10"/>
                  </a:cubicBezTo>
                  <a:close/>
                </a:path>
              </a:pathLst>
            </a:custGeom>
            <a:solidFill>
              <a:srgbClr val="C0D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1" name="Freeform 309">
              <a:extLst>
                <a:ext uri="{FF2B5EF4-FFF2-40B4-BE49-F238E27FC236}">
                  <a16:creationId xmlns:a16="http://schemas.microsoft.com/office/drawing/2014/main" id="{51A6F036-364A-441C-83D0-A390748E660F}"/>
                </a:ext>
              </a:extLst>
            </p:cNvPr>
            <p:cNvSpPr>
              <a:spLocks/>
            </p:cNvSpPr>
            <p:nvPr/>
          </p:nvSpPr>
          <p:spPr bwMode="auto">
            <a:xfrm>
              <a:off x="4905376" y="5522913"/>
              <a:ext cx="50800" cy="38100"/>
            </a:xfrm>
            <a:custGeom>
              <a:avLst/>
              <a:gdLst>
                <a:gd name="T0" fmla="*/ 0 w 25"/>
                <a:gd name="T1" fmla="*/ 0 h 18"/>
                <a:gd name="T2" fmla="*/ 21 w 25"/>
                <a:gd name="T3" fmla="*/ 18 h 18"/>
                <a:gd name="T4" fmla="*/ 0 w 25"/>
                <a:gd name="T5" fmla="*/ 0 h 18"/>
              </a:gdLst>
              <a:ahLst/>
              <a:cxnLst>
                <a:cxn ang="0">
                  <a:pos x="T0" y="T1"/>
                </a:cxn>
                <a:cxn ang="0">
                  <a:pos x="T2" y="T3"/>
                </a:cxn>
                <a:cxn ang="0">
                  <a:pos x="T4" y="T5"/>
                </a:cxn>
              </a:cxnLst>
              <a:rect l="0" t="0" r="r" b="b"/>
              <a:pathLst>
                <a:path w="25" h="18">
                  <a:moveTo>
                    <a:pt x="0" y="0"/>
                  </a:moveTo>
                  <a:cubicBezTo>
                    <a:pt x="1" y="6"/>
                    <a:pt x="8" y="18"/>
                    <a:pt x="21" y="18"/>
                  </a:cubicBezTo>
                  <a:cubicBezTo>
                    <a:pt x="25" y="18"/>
                    <a:pt x="8" y="11"/>
                    <a:pt x="0" y="0"/>
                  </a:cubicBezTo>
                  <a:close/>
                </a:path>
              </a:pathLst>
            </a:custGeom>
            <a:solidFill>
              <a:srgbClr val="6A8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2" name="Freeform 310">
              <a:extLst>
                <a:ext uri="{FF2B5EF4-FFF2-40B4-BE49-F238E27FC236}">
                  <a16:creationId xmlns:a16="http://schemas.microsoft.com/office/drawing/2014/main" id="{C69B5169-77C9-4F43-BB85-80BCEAE9DEBC}"/>
                </a:ext>
              </a:extLst>
            </p:cNvPr>
            <p:cNvSpPr>
              <a:spLocks/>
            </p:cNvSpPr>
            <p:nvPr/>
          </p:nvSpPr>
          <p:spPr bwMode="auto">
            <a:xfrm>
              <a:off x="4851401" y="5507038"/>
              <a:ext cx="68263" cy="63500"/>
            </a:xfrm>
            <a:custGeom>
              <a:avLst/>
              <a:gdLst>
                <a:gd name="T0" fmla="*/ 0 w 33"/>
                <a:gd name="T1" fmla="*/ 0 h 31"/>
                <a:gd name="T2" fmla="*/ 29 w 33"/>
                <a:gd name="T3" fmla="*/ 28 h 31"/>
                <a:gd name="T4" fmla="*/ 0 w 33"/>
                <a:gd name="T5" fmla="*/ 0 h 31"/>
              </a:gdLst>
              <a:ahLst/>
              <a:cxnLst>
                <a:cxn ang="0">
                  <a:pos x="T0" y="T1"/>
                </a:cxn>
                <a:cxn ang="0">
                  <a:pos x="T2" y="T3"/>
                </a:cxn>
                <a:cxn ang="0">
                  <a:pos x="T4" y="T5"/>
                </a:cxn>
              </a:cxnLst>
              <a:rect l="0" t="0" r="r" b="b"/>
              <a:pathLst>
                <a:path w="33" h="31">
                  <a:moveTo>
                    <a:pt x="0" y="0"/>
                  </a:moveTo>
                  <a:cubicBezTo>
                    <a:pt x="4" y="11"/>
                    <a:pt x="15" y="31"/>
                    <a:pt x="29" y="28"/>
                  </a:cubicBezTo>
                  <a:cubicBezTo>
                    <a:pt x="33" y="27"/>
                    <a:pt x="13" y="19"/>
                    <a:pt x="0" y="0"/>
                  </a:cubicBezTo>
                  <a:close/>
                </a:path>
              </a:pathLst>
            </a:custGeom>
            <a:solidFill>
              <a:srgbClr val="6A8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3" name="Rectangle 311">
              <a:extLst>
                <a:ext uri="{FF2B5EF4-FFF2-40B4-BE49-F238E27FC236}">
                  <a16:creationId xmlns:a16="http://schemas.microsoft.com/office/drawing/2014/main" id="{0D7F38E6-64CE-4BD5-8A8D-8152C8DD9FD3}"/>
                </a:ext>
              </a:extLst>
            </p:cNvPr>
            <p:cNvSpPr>
              <a:spLocks noChangeArrowheads="1"/>
            </p:cNvSpPr>
            <p:nvPr/>
          </p:nvSpPr>
          <p:spPr bwMode="auto">
            <a:xfrm>
              <a:off x="4037013" y="5380038"/>
              <a:ext cx="96838" cy="377825"/>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4" name="Rectangle 312">
              <a:extLst>
                <a:ext uri="{FF2B5EF4-FFF2-40B4-BE49-F238E27FC236}">
                  <a16:creationId xmlns:a16="http://schemas.microsoft.com/office/drawing/2014/main" id="{DFE51C35-36F2-4D7E-8275-39FFE991CBFD}"/>
                </a:ext>
              </a:extLst>
            </p:cNvPr>
            <p:cNvSpPr>
              <a:spLocks noChangeArrowheads="1"/>
            </p:cNvSpPr>
            <p:nvPr/>
          </p:nvSpPr>
          <p:spPr bwMode="auto">
            <a:xfrm>
              <a:off x="4159251" y="5380038"/>
              <a:ext cx="95250" cy="377825"/>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5" name="Freeform 313">
              <a:extLst>
                <a:ext uri="{FF2B5EF4-FFF2-40B4-BE49-F238E27FC236}">
                  <a16:creationId xmlns:a16="http://schemas.microsoft.com/office/drawing/2014/main" id="{95449E77-0053-4B3C-A933-3D8D1993B2BF}"/>
                </a:ext>
              </a:extLst>
            </p:cNvPr>
            <p:cNvSpPr>
              <a:spLocks/>
            </p:cNvSpPr>
            <p:nvPr/>
          </p:nvSpPr>
          <p:spPr bwMode="auto">
            <a:xfrm>
              <a:off x="3883026" y="5718176"/>
              <a:ext cx="177800" cy="128588"/>
            </a:xfrm>
            <a:custGeom>
              <a:avLst/>
              <a:gdLst>
                <a:gd name="T0" fmla="*/ 62 w 86"/>
                <a:gd name="T1" fmla="*/ 37 h 62"/>
                <a:gd name="T2" fmla="*/ 69 w 86"/>
                <a:gd name="T3" fmla="*/ 11 h 62"/>
                <a:gd name="T4" fmla="*/ 54 w 86"/>
                <a:gd name="T5" fmla="*/ 42 h 62"/>
                <a:gd name="T6" fmla="*/ 57 w 86"/>
                <a:gd name="T7" fmla="*/ 0 h 62"/>
                <a:gd name="T8" fmla="*/ 38 w 86"/>
                <a:gd name="T9" fmla="*/ 43 h 62"/>
                <a:gd name="T10" fmla="*/ 41 w 86"/>
                <a:gd name="T11" fmla="*/ 5 h 62"/>
                <a:gd name="T12" fmla="*/ 28 w 86"/>
                <a:gd name="T13" fmla="*/ 44 h 62"/>
                <a:gd name="T14" fmla="*/ 24 w 86"/>
                <a:gd name="T15" fmla="*/ 6 h 62"/>
                <a:gd name="T16" fmla="*/ 17 w 86"/>
                <a:gd name="T17" fmla="*/ 28 h 62"/>
                <a:gd name="T18" fmla="*/ 17 w 86"/>
                <a:gd name="T19" fmla="*/ 32 h 62"/>
                <a:gd name="T20" fmla="*/ 17 w 86"/>
                <a:gd name="T21" fmla="*/ 28 h 62"/>
                <a:gd name="T22" fmla="*/ 0 w 86"/>
                <a:gd name="T23" fmla="*/ 4 h 62"/>
                <a:gd name="T24" fmla="*/ 17 w 86"/>
                <a:gd name="T25" fmla="*/ 57 h 62"/>
                <a:gd name="T26" fmla="*/ 65 w 86"/>
                <a:gd name="T27" fmla="*/ 54 h 62"/>
                <a:gd name="T28" fmla="*/ 86 w 86"/>
                <a:gd name="T29" fmla="*/ 29 h 62"/>
                <a:gd name="T30" fmla="*/ 62 w 86"/>
                <a:gd name="T31" fmla="*/ 3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62">
                  <a:moveTo>
                    <a:pt x="62" y="37"/>
                  </a:moveTo>
                  <a:cubicBezTo>
                    <a:pt x="66" y="27"/>
                    <a:pt x="61" y="19"/>
                    <a:pt x="69" y="11"/>
                  </a:cubicBezTo>
                  <a:cubicBezTo>
                    <a:pt x="57" y="19"/>
                    <a:pt x="54" y="26"/>
                    <a:pt x="54" y="42"/>
                  </a:cubicBezTo>
                  <a:cubicBezTo>
                    <a:pt x="50" y="36"/>
                    <a:pt x="45" y="11"/>
                    <a:pt x="57" y="0"/>
                  </a:cubicBezTo>
                  <a:cubicBezTo>
                    <a:pt x="52" y="1"/>
                    <a:pt x="37" y="17"/>
                    <a:pt x="38" y="43"/>
                  </a:cubicBezTo>
                  <a:cubicBezTo>
                    <a:pt x="35" y="37"/>
                    <a:pt x="32" y="26"/>
                    <a:pt x="41" y="5"/>
                  </a:cubicBezTo>
                  <a:cubicBezTo>
                    <a:pt x="28" y="20"/>
                    <a:pt x="28" y="29"/>
                    <a:pt x="28" y="44"/>
                  </a:cubicBezTo>
                  <a:cubicBezTo>
                    <a:pt x="24" y="37"/>
                    <a:pt x="18" y="24"/>
                    <a:pt x="24" y="6"/>
                  </a:cubicBezTo>
                  <a:cubicBezTo>
                    <a:pt x="20" y="14"/>
                    <a:pt x="17" y="19"/>
                    <a:pt x="17" y="28"/>
                  </a:cubicBezTo>
                  <a:cubicBezTo>
                    <a:pt x="17" y="29"/>
                    <a:pt x="18" y="31"/>
                    <a:pt x="17" y="32"/>
                  </a:cubicBezTo>
                  <a:cubicBezTo>
                    <a:pt x="17" y="31"/>
                    <a:pt x="17" y="29"/>
                    <a:pt x="17" y="28"/>
                  </a:cubicBezTo>
                  <a:cubicBezTo>
                    <a:pt x="15" y="18"/>
                    <a:pt x="7" y="4"/>
                    <a:pt x="0" y="4"/>
                  </a:cubicBezTo>
                  <a:cubicBezTo>
                    <a:pt x="8" y="19"/>
                    <a:pt x="15" y="46"/>
                    <a:pt x="17" y="57"/>
                  </a:cubicBezTo>
                  <a:cubicBezTo>
                    <a:pt x="32" y="58"/>
                    <a:pt x="46" y="62"/>
                    <a:pt x="65" y="54"/>
                  </a:cubicBezTo>
                  <a:cubicBezTo>
                    <a:pt x="75" y="33"/>
                    <a:pt x="81" y="30"/>
                    <a:pt x="86" y="29"/>
                  </a:cubicBezTo>
                  <a:cubicBezTo>
                    <a:pt x="78" y="25"/>
                    <a:pt x="67" y="31"/>
                    <a:pt x="62" y="37"/>
                  </a:cubicBezTo>
                  <a:close/>
                </a:path>
              </a:pathLst>
            </a:custGeom>
            <a:solidFill>
              <a:srgbClr val="6A8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6" name="Freeform 314">
              <a:extLst>
                <a:ext uri="{FF2B5EF4-FFF2-40B4-BE49-F238E27FC236}">
                  <a16:creationId xmlns:a16="http://schemas.microsoft.com/office/drawing/2014/main" id="{559876D2-A70A-45B1-A8BD-A9F53AC8F251}"/>
                </a:ext>
              </a:extLst>
            </p:cNvPr>
            <p:cNvSpPr>
              <a:spLocks/>
            </p:cNvSpPr>
            <p:nvPr/>
          </p:nvSpPr>
          <p:spPr bwMode="auto">
            <a:xfrm>
              <a:off x="3917951" y="5775326"/>
              <a:ext cx="3175" cy="7938"/>
            </a:xfrm>
            <a:custGeom>
              <a:avLst/>
              <a:gdLst>
                <a:gd name="T0" fmla="*/ 0 w 1"/>
                <a:gd name="T1" fmla="*/ 0 h 4"/>
                <a:gd name="T2" fmla="*/ 0 w 1"/>
                <a:gd name="T3" fmla="*/ 4 h 4"/>
                <a:gd name="T4" fmla="*/ 0 w 1"/>
                <a:gd name="T5" fmla="*/ 0 h 4"/>
              </a:gdLst>
              <a:ahLst/>
              <a:cxnLst>
                <a:cxn ang="0">
                  <a:pos x="T0" y="T1"/>
                </a:cxn>
                <a:cxn ang="0">
                  <a:pos x="T2" y="T3"/>
                </a:cxn>
                <a:cxn ang="0">
                  <a:pos x="T4" y="T5"/>
                </a:cxn>
              </a:cxnLst>
              <a:rect l="0" t="0" r="r" b="b"/>
              <a:pathLst>
                <a:path w="1" h="4">
                  <a:moveTo>
                    <a:pt x="0" y="0"/>
                  </a:moveTo>
                  <a:cubicBezTo>
                    <a:pt x="0" y="1"/>
                    <a:pt x="0" y="3"/>
                    <a:pt x="0" y="4"/>
                  </a:cubicBezTo>
                  <a:cubicBezTo>
                    <a:pt x="1" y="3"/>
                    <a:pt x="0" y="1"/>
                    <a:pt x="0" y="0"/>
                  </a:cubicBezTo>
                  <a:close/>
                </a:path>
              </a:pathLst>
            </a:custGeom>
            <a:solidFill>
              <a:srgbClr val="6A8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0" name="Freeform 338">
              <a:extLst>
                <a:ext uri="{FF2B5EF4-FFF2-40B4-BE49-F238E27FC236}">
                  <a16:creationId xmlns:a16="http://schemas.microsoft.com/office/drawing/2014/main" id="{2A48EF85-4A71-419F-BD4F-97432032C9C0}"/>
                </a:ext>
              </a:extLst>
            </p:cNvPr>
            <p:cNvSpPr>
              <a:spLocks/>
            </p:cNvSpPr>
            <p:nvPr/>
          </p:nvSpPr>
          <p:spPr bwMode="auto">
            <a:xfrm>
              <a:off x="9202738" y="4214813"/>
              <a:ext cx="1212850" cy="1349375"/>
            </a:xfrm>
            <a:custGeom>
              <a:avLst/>
              <a:gdLst>
                <a:gd name="T0" fmla="*/ 527 w 585"/>
                <a:gd name="T1" fmla="*/ 167 h 652"/>
                <a:gd name="T2" fmla="*/ 512 w 585"/>
                <a:gd name="T3" fmla="*/ 167 h 652"/>
                <a:gd name="T4" fmla="*/ 512 w 585"/>
                <a:gd name="T5" fmla="*/ 153 h 652"/>
                <a:gd name="T6" fmla="*/ 519 w 585"/>
                <a:gd name="T7" fmla="*/ 153 h 652"/>
                <a:gd name="T8" fmla="*/ 519 w 585"/>
                <a:gd name="T9" fmla="*/ 149 h 652"/>
                <a:gd name="T10" fmla="*/ 512 w 585"/>
                <a:gd name="T11" fmla="*/ 149 h 652"/>
                <a:gd name="T12" fmla="*/ 512 w 585"/>
                <a:gd name="T13" fmla="*/ 140 h 652"/>
                <a:gd name="T14" fmla="*/ 489 w 585"/>
                <a:gd name="T15" fmla="*/ 140 h 652"/>
                <a:gd name="T16" fmla="*/ 489 w 585"/>
                <a:gd name="T17" fmla="*/ 149 h 652"/>
                <a:gd name="T18" fmla="*/ 482 w 585"/>
                <a:gd name="T19" fmla="*/ 149 h 652"/>
                <a:gd name="T20" fmla="*/ 482 w 585"/>
                <a:gd name="T21" fmla="*/ 153 h 652"/>
                <a:gd name="T22" fmla="*/ 489 w 585"/>
                <a:gd name="T23" fmla="*/ 153 h 652"/>
                <a:gd name="T24" fmla="*/ 489 w 585"/>
                <a:gd name="T25" fmla="*/ 167 h 652"/>
                <a:gd name="T26" fmla="*/ 474 w 585"/>
                <a:gd name="T27" fmla="*/ 167 h 652"/>
                <a:gd name="T28" fmla="*/ 474 w 585"/>
                <a:gd name="T29" fmla="*/ 274 h 652"/>
                <a:gd name="T30" fmla="*/ 390 w 585"/>
                <a:gd name="T31" fmla="*/ 274 h 652"/>
                <a:gd name="T32" fmla="*/ 390 w 585"/>
                <a:gd name="T33" fmla="*/ 190 h 652"/>
                <a:gd name="T34" fmla="*/ 294 w 585"/>
                <a:gd name="T35" fmla="*/ 272 h 652"/>
                <a:gd name="T36" fmla="*/ 294 w 585"/>
                <a:gd name="T37" fmla="*/ 190 h 652"/>
                <a:gd name="T38" fmla="*/ 199 w 585"/>
                <a:gd name="T39" fmla="*/ 272 h 652"/>
                <a:gd name="T40" fmla="*/ 199 w 585"/>
                <a:gd name="T41" fmla="*/ 190 h 652"/>
                <a:gd name="T42" fmla="*/ 99 w 585"/>
                <a:gd name="T43" fmla="*/ 275 h 652"/>
                <a:gd name="T44" fmla="*/ 93 w 585"/>
                <a:gd name="T45" fmla="*/ 14 h 652"/>
                <a:gd name="T46" fmla="*/ 79 w 585"/>
                <a:gd name="T47" fmla="*/ 0 h 652"/>
                <a:gd name="T48" fmla="*/ 29 w 585"/>
                <a:gd name="T49" fmla="*/ 0 h 652"/>
                <a:gd name="T50" fmla="*/ 16 w 585"/>
                <a:gd name="T51" fmla="*/ 14 h 652"/>
                <a:gd name="T52" fmla="*/ 1 w 585"/>
                <a:gd name="T53" fmla="*/ 638 h 652"/>
                <a:gd name="T54" fmla="*/ 13 w 585"/>
                <a:gd name="T55" fmla="*/ 652 h 652"/>
                <a:gd name="T56" fmla="*/ 83 w 585"/>
                <a:gd name="T57" fmla="*/ 652 h 652"/>
                <a:gd name="T58" fmla="*/ 95 w 585"/>
                <a:gd name="T59" fmla="*/ 652 h 652"/>
                <a:gd name="T60" fmla="*/ 179 w 585"/>
                <a:gd name="T61" fmla="*/ 652 h 652"/>
                <a:gd name="T62" fmla="*/ 199 w 585"/>
                <a:gd name="T63" fmla="*/ 652 h 652"/>
                <a:gd name="T64" fmla="*/ 275 w 585"/>
                <a:gd name="T65" fmla="*/ 652 h 652"/>
                <a:gd name="T66" fmla="*/ 294 w 585"/>
                <a:gd name="T67" fmla="*/ 652 h 652"/>
                <a:gd name="T68" fmla="*/ 381 w 585"/>
                <a:gd name="T69" fmla="*/ 652 h 652"/>
                <a:gd name="T70" fmla="*/ 390 w 585"/>
                <a:gd name="T71" fmla="*/ 652 h 652"/>
                <a:gd name="T72" fmla="*/ 585 w 585"/>
                <a:gd name="T73" fmla="*/ 652 h 652"/>
                <a:gd name="T74" fmla="*/ 585 w 585"/>
                <a:gd name="T75" fmla="*/ 274 h 652"/>
                <a:gd name="T76" fmla="*/ 527 w 585"/>
                <a:gd name="T77" fmla="*/ 274 h 652"/>
                <a:gd name="T78" fmla="*/ 527 w 585"/>
                <a:gd name="T79" fmla="*/ 167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5" h="652">
                  <a:moveTo>
                    <a:pt x="527" y="167"/>
                  </a:moveTo>
                  <a:cubicBezTo>
                    <a:pt x="512" y="167"/>
                    <a:pt x="512" y="167"/>
                    <a:pt x="512" y="167"/>
                  </a:cubicBezTo>
                  <a:cubicBezTo>
                    <a:pt x="512" y="153"/>
                    <a:pt x="512" y="153"/>
                    <a:pt x="512" y="153"/>
                  </a:cubicBezTo>
                  <a:cubicBezTo>
                    <a:pt x="519" y="153"/>
                    <a:pt x="519" y="153"/>
                    <a:pt x="519" y="153"/>
                  </a:cubicBezTo>
                  <a:cubicBezTo>
                    <a:pt x="519" y="149"/>
                    <a:pt x="519" y="149"/>
                    <a:pt x="519" y="149"/>
                  </a:cubicBezTo>
                  <a:cubicBezTo>
                    <a:pt x="512" y="149"/>
                    <a:pt x="512" y="149"/>
                    <a:pt x="512" y="149"/>
                  </a:cubicBezTo>
                  <a:cubicBezTo>
                    <a:pt x="512" y="140"/>
                    <a:pt x="512" y="140"/>
                    <a:pt x="512" y="140"/>
                  </a:cubicBezTo>
                  <a:cubicBezTo>
                    <a:pt x="489" y="140"/>
                    <a:pt x="489" y="140"/>
                    <a:pt x="489" y="140"/>
                  </a:cubicBezTo>
                  <a:cubicBezTo>
                    <a:pt x="489" y="149"/>
                    <a:pt x="489" y="149"/>
                    <a:pt x="489" y="149"/>
                  </a:cubicBezTo>
                  <a:cubicBezTo>
                    <a:pt x="482" y="149"/>
                    <a:pt x="482" y="149"/>
                    <a:pt x="482" y="149"/>
                  </a:cubicBezTo>
                  <a:cubicBezTo>
                    <a:pt x="482" y="153"/>
                    <a:pt x="482" y="153"/>
                    <a:pt x="482" y="153"/>
                  </a:cubicBezTo>
                  <a:cubicBezTo>
                    <a:pt x="489" y="153"/>
                    <a:pt x="489" y="153"/>
                    <a:pt x="489" y="153"/>
                  </a:cubicBezTo>
                  <a:cubicBezTo>
                    <a:pt x="489" y="167"/>
                    <a:pt x="489" y="167"/>
                    <a:pt x="489" y="167"/>
                  </a:cubicBezTo>
                  <a:cubicBezTo>
                    <a:pt x="474" y="167"/>
                    <a:pt x="474" y="167"/>
                    <a:pt x="474" y="167"/>
                  </a:cubicBezTo>
                  <a:cubicBezTo>
                    <a:pt x="474" y="274"/>
                    <a:pt x="474" y="274"/>
                    <a:pt x="474" y="274"/>
                  </a:cubicBezTo>
                  <a:cubicBezTo>
                    <a:pt x="390" y="274"/>
                    <a:pt x="390" y="274"/>
                    <a:pt x="390" y="274"/>
                  </a:cubicBezTo>
                  <a:cubicBezTo>
                    <a:pt x="390" y="190"/>
                    <a:pt x="390" y="190"/>
                    <a:pt x="390" y="190"/>
                  </a:cubicBezTo>
                  <a:cubicBezTo>
                    <a:pt x="294" y="272"/>
                    <a:pt x="294" y="272"/>
                    <a:pt x="294" y="272"/>
                  </a:cubicBezTo>
                  <a:cubicBezTo>
                    <a:pt x="294" y="190"/>
                    <a:pt x="294" y="190"/>
                    <a:pt x="294" y="190"/>
                  </a:cubicBezTo>
                  <a:cubicBezTo>
                    <a:pt x="199" y="272"/>
                    <a:pt x="199" y="272"/>
                    <a:pt x="199" y="272"/>
                  </a:cubicBezTo>
                  <a:cubicBezTo>
                    <a:pt x="199" y="190"/>
                    <a:pt x="199" y="190"/>
                    <a:pt x="199" y="190"/>
                  </a:cubicBezTo>
                  <a:cubicBezTo>
                    <a:pt x="99" y="275"/>
                    <a:pt x="99" y="275"/>
                    <a:pt x="99" y="275"/>
                  </a:cubicBezTo>
                  <a:cubicBezTo>
                    <a:pt x="93" y="14"/>
                    <a:pt x="93" y="14"/>
                    <a:pt x="93" y="14"/>
                  </a:cubicBezTo>
                  <a:cubicBezTo>
                    <a:pt x="92" y="7"/>
                    <a:pt x="86" y="0"/>
                    <a:pt x="79" y="0"/>
                  </a:cubicBezTo>
                  <a:cubicBezTo>
                    <a:pt x="29" y="0"/>
                    <a:pt x="29" y="0"/>
                    <a:pt x="29" y="0"/>
                  </a:cubicBezTo>
                  <a:cubicBezTo>
                    <a:pt x="22" y="0"/>
                    <a:pt x="16" y="7"/>
                    <a:pt x="16" y="14"/>
                  </a:cubicBezTo>
                  <a:cubicBezTo>
                    <a:pt x="1" y="638"/>
                    <a:pt x="1" y="638"/>
                    <a:pt x="1" y="638"/>
                  </a:cubicBezTo>
                  <a:cubicBezTo>
                    <a:pt x="0" y="646"/>
                    <a:pt x="6" y="652"/>
                    <a:pt x="13" y="652"/>
                  </a:cubicBezTo>
                  <a:cubicBezTo>
                    <a:pt x="83" y="652"/>
                    <a:pt x="83" y="652"/>
                    <a:pt x="83" y="652"/>
                  </a:cubicBezTo>
                  <a:cubicBezTo>
                    <a:pt x="95" y="652"/>
                    <a:pt x="95" y="652"/>
                    <a:pt x="95" y="652"/>
                  </a:cubicBezTo>
                  <a:cubicBezTo>
                    <a:pt x="179" y="652"/>
                    <a:pt x="179" y="652"/>
                    <a:pt x="179" y="652"/>
                  </a:cubicBezTo>
                  <a:cubicBezTo>
                    <a:pt x="199" y="652"/>
                    <a:pt x="199" y="652"/>
                    <a:pt x="199" y="652"/>
                  </a:cubicBezTo>
                  <a:cubicBezTo>
                    <a:pt x="275" y="652"/>
                    <a:pt x="275" y="652"/>
                    <a:pt x="275" y="652"/>
                  </a:cubicBezTo>
                  <a:cubicBezTo>
                    <a:pt x="294" y="652"/>
                    <a:pt x="294" y="652"/>
                    <a:pt x="294" y="652"/>
                  </a:cubicBezTo>
                  <a:cubicBezTo>
                    <a:pt x="381" y="652"/>
                    <a:pt x="381" y="652"/>
                    <a:pt x="381" y="652"/>
                  </a:cubicBezTo>
                  <a:cubicBezTo>
                    <a:pt x="390" y="652"/>
                    <a:pt x="390" y="652"/>
                    <a:pt x="390" y="652"/>
                  </a:cubicBezTo>
                  <a:cubicBezTo>
                    <a:pt x="585" y="652"/>
                    <a:pt x="585" y="652"/>
                    <a:pt x="585" y="652"/>
                  </a:cubicBezTo>
                  <a:cubicBezTo>
                    <a:pt x="585" y="274"/>
                    <a:pt x="585" y="274"/>
                    <a:pt x="585" y="274"/>
                  </a:cubicBezTo>
                  <a:cubicBezTo>
                    <a:pt x="527" y="274"/>
                    <a:pt x="527" y="274"/>
                    <a:pt x="527" y="274"/>
                  </a:cubicBezTo>
                  <a:lnTo>
                    <a:pt x="527" y="167"/>
                  </a:lnTo>
                  <a:close/>
                </a:path>
              </a:pathLst>
            </a:custGeom>
            <a:solidFill>
              <a:srgbClr val="178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1" name="Rectangle 339">
              <a:extLst>
                <a:ext uri="{FF2B5EF4-FFF2-40B4-BE49-F238E27FC236}">
                  <a16:creationId xmlns:a16="http://schemas.microsoft.com/office/drawing/2014/main" id="{4454F505-C6C2-43E1-BC00-CDD4B3A42AD2}"/>
                </a:ext>
              </a:extLst>
            </p:cNvPr>
            <p:cNvSpPr>
              <a:spLocks noChangeArrowheads="1"/>
            </p:cNvSpPr>
            <p:nvPr/>
          </p:nvSpPr>
          <p:spPr bwMode="auto">
            <a:xfrm>
              <a:off x="9436101" y="4897438"/>
              <a:ext cx="152400" cy="68263"/>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2" name="Rectangle 340">
              <a:extLst>
                <a:ext uri="{FF2B5EF4-FFF2-40B4-BE49-F238E27FC236}">
                  <a16:creationId xmlns:a16="http://schemas.microsoft.com/office/drawing/2014/main" id="{90C5E3CF-AFF6-4674-8542-6A5BBE7F0D7E}"/>
                </a:ext>
              </a:extLst>
            </p:cNvPr>
            <p:cNvSpPr>
              <a:spLocks noChangeArrowheads="1"/>
            </p:cNvSpPr>
            <p:nvPr/>
          </p:nvSpPr>
          <p:spPr bwMode="auto">
            <a:xfrm>
              <a:off x="9436101" y="5024438"/>
              <a:ext cx="152400" cy="68263"/>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3" name="Rectangle 341">
              <a:extLst>
                <a:ext uri="{FF2B5EF4-FFF2-40B4-BE49-F238E27FC236}">
                  <a16:creationId xmlns:a16="http://schemas.microsoft.com/office/drawing/2014/main" id="{4F2CC1E0-3E96-4758-A7DD-0338BB537A5E}"/>
                </a:ext>
              </a:extLst>
            </p:cNvPr>
            <p:cNvSpPr>
              <a:spLocks noChangeArrowheads="1"/>
            </p:cNvSpPr>
            <p:nvPr/>
          </p:nvSpPr>
          <p:spPr bwMode="auto">
            <a:xfrm>
              <a:off x="9436101" y="5153026"/>
              <a:ext cx="152400" cy="65088"/>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4" name="Rectangle 342">
              <a:extLst>
                <a:ext uri="{FF2B5EF4-FFF2-40B4-BE49-F238E27FC236}">
                  <a16:creationId xmlns:a16="http://schemas.microsoft.com/office/drawing/2014/main" id="{244F2D79-2E19-4404-9CC3-8A1562EAC1F1}"/>
                </a:ext>
              </a:extLst>
            </p:cNvPr>
            <p:cNvSpPr>
              <a:spLocks noChangeArrowheads="1"/>
            </p:cNvSpPr>
            <p:nvPr/>
          </p:nvSpPr>
          <p:spPr bwMode="auto">
            <a:xfrm>
              <a:off x="9642476" y="4897438"/>
              <a:ext cx="155575" cy="68263"/>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5" name="Rectangle 343">
              <a:extLst>
                <a:ext uri="{FF2B5EF4-FFF2-40B4-BE49-F238E27FC236}">
                  <a16:creationId xmlns:a16="http://schemas.microsoft.com/office/drawing/2014/main" id="{880D1B20-6A9A-47FB-BFE4-EAA17714E16D}"/>
                </a:ext>
              </a:extLst>
            </p:cNvPr>
            <p:cNvSpPr>
              <a:spLocks noChangeArrowheads="1"/>
            </p:cNvSpPr>
            <p:nvPr/>
          </p:nvSpPr>
          <p:spPr bwMode="auto">
            <a:xfrm>
              <a:off x="9642476" y="5024438"/>
              <a:ext cx="155575" cy="68263"/>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6" name="Rectangle 344">
              <a:extLst>
                <a:ext uri="{FF2B5EF4-FFF2-40B4-BE49-F238E27FC236}">
                  <a16:creationId xmlns:a16="http://schemas.microsoft.com/office/drawing/2014/main" id="{E4595F8A-8C10-4739-AB47-F6ED35AC9165}"/>
                </a:ext>
              </a:extLst>
            </p:cNvPr>
            <p:cNvSpPr>
              <a:spLocks noChangeArrowheads="1"/>
            </p:cNvSpPr>
            <p:nvPr/>
          </p:nvSpPr>
          <p:spPr bwMode="auto">
            <a:xfrm>
              <a:off x="9642476" y="5153026"/>
              <a:ext cx="155575" cy="65088"/>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7" name="Rectangle 345">
              <a:extLst>
                <a:ext uri="{FF2B5EF4-FFF2-40B4-BE49-F238E27FC236}">
                  <a16:creationId xmlns:a16="http://schemas.microsoft.com/office/drawing/2014/main" id="{0486AEF8-31D4-4DF8-99A2-D350F23477D8}"/>
                </a:ext>
              </a:extLst>
            </p:cNvPr>
            <p:cNvSpPr>
              <a:spLocks noChangeArrowheads="1"/>
            </p:cNvSpPr>
            <p:nvPr/>
          </p:nvSpPr>
          <p:spPr bwMode="auto">
            <a:xfrm>
              <a:off x="9852026" y="4897438"/>
              <a:ext cx="152400" cy="68263"/>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8" name="Rectangle 346">
              <a:extLst>
                <a:ext uri="{FF2B5EF4-FFF2-40B4-BE49-F238E27FC236}">
                  <a16:creationId xmlns:a16="http://schemas.microsoft.com/office/drawing/2014/main" id="{FC5A4C1F-CCAF-4968-9EEC-58E31F7B2CF0}"/>
                </a:ext>
              </a:extLst>
            </p:cNvPr>
            <p:cNvSpPr>
              <a:spLocks noChangeArrowheads="1"/>
            </p:cNvSpPr>
            <p:nvPr/>
          </p:nvSpPr>
          <p:spPr bwMode="auto">
            <a:xfrm>
              <a:off x="9852026" y="5024438"/>
              <a:ext cx="152400" cy="68263"/>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9" name="Rectangle 347">
              <a:extLst>
                <a:ext uri="{FF2B5EF4-FFF2-40B4-BE49-F238E27FC236}">
                  <a16:creationId xmlns:a16="http://schemas.microsoft.com/office/drawing/2014/main" id="{B9F194D8-A78B-44FC-AC2D-71F583D08ABB}"/>
                </a:ext>
              </a:extLst>
            </p:cNvPr>
            <p:cNvSpPr>
              <a:spLocks noChangeArrowheads="1"/>
            </p:cNvSpPr>
            <p:nvPr/>
          </p:nvSpPr>
          <p:spPr bwMode="auto">
            <a:xfrm>
              <a:off x="9852026" y="5153026"/>
              <a:ext cx="152400" cy="65088"/>
            </a:xfrm>
            <a:prstGeom prst="rect">
              <a:avLst/>
            </a:prstGeom>
            <a:solidFill>
              <a:srgbClr val="FBF0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0" name="Freeform 348">
              <a:extLst>
                <a:ext uri="{FF2B5EF4-FFF2-40B4-BE49-F238E27FC236}">
                  <a16:creationId xmlns:a16="http://schemas.microsoft.com/office/drawing/2014/main" id="{A8BE2F1B-F01E-461B-AC01-6D5B6FB6F893}"/>
                </a:ext>
              </a:extLst>
            </p:cNvPr>
            <p:cNvSpPr>
              <a:spLocks/>
            </p:cNvSpPr>
            <p:nvPr/>
          </p:nvSpPr>
          <p:spPr bwMode="auto">
            <a:xfrm>
              <a:off x="9232901" y="3979863"/>
              <a:ext cx="130175" cy="134938"/>
            </a:xfrm>
            <a:custGeom>
              <a:avLst/>
              <a:gdLst>
                <a:gd name="T0" fmla="*/ 5 w 63"/>
                <a:gd name="T1" fmla="*/ 0 h 65"/>
                <a:gd name="T2" fmla="*/ 37 w 63"/>
                <a:gd name="T3" fmla="*/ 57 h 65"/>
                <a:gd name="T4" fmla="*/ 18 w 63"/>
                <a:gd name="T5" fmla="*/ 22 h 65"/>
                <a:gd name="T6" fmla="*/ 39 w 63"/>
                <a:gd name="T7" fmla="*/ 56 h 65"/>
                <a:gd name="T8" fmla="*/ 5 w 63"/>
                <a:gd name="T9" fmla="*/ 0 h 65"/>
              </a:gdLst>
              <a:ahLst/>
              <a:cxnLst>
                <a:cxn ang="0">
                  <a:pos x="T0" y="T1"/>
                </a:cxn>
                <a:cxn ang="0">
                  <a:pos x="T2" y="T3"/>
                </a:cxn>
                <a:cxn ang="0">
                  <a:pos x="T4" y="T5"/>
                </a:cxn>
                <a:cxn ang="0">
                  <a:pos x="T6" y="T7"/>
                </a:cxn>
                <a:cxn ang="0">
                  <a:pos x="T8" y="T9"/>
                </a:cxn>
              </a:cxnLst>
              <a:rect l="0" t="0" r="r" b="b"/>
              <a:pathLst>
                <a:path w="63" h="65">
                  <a:moveTo>
                    <a:pt x="5" y="0"/>
                  </a:moveTo>
                  <a:cubicBezTo>
                    <a:pt x="0" y="54"/>
                    <a:pt x="29" y="65"/>
                    <a:pt x="37" y="57"/>
                  </a:cubicBezTo>
                  <a:cubicBezTo>
                    <a:pt x="32" y="46"/>
                    <a:pt x="23" y="28"/>
                    <a:pt x="18" y="22"/>
                  </a:cubicBezTo>
                  <a:cubicBezTo>
                    <a:pt x="28" y="30"/>
                    <a:pt x="35" y="50"/>
                    <a:pt x="39" y="56"/>
                  </a:cubicBezTo>
                  <a:cubicBezTo>
                    <a:pt x="63" y="20"/>
                    <a:pt x="35" y="12"/>
                    <a:pt x="5" y="0"/>
                  </a:cubicBezTo>
                  <a:close/>
                </a:path>
              </a:pathLst>
            </a:custGeom>
            <a:solidFill>
              <a:srgbClr val="7B9C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1" name="Freeform 349">
              <a:extLst>
                <a:ext uri="{FF2B5EF4-FFF2-40B4-BE49-F238E27FC236}">
                  <a16:creationId xmlns:a16="http://schemas.microsoft.com/office/drawing/2014/main" id="{AA986060-B2A8-4AD6-985F-6EC1AD07FAEF}"/>
                </a:ext>
              </a:extLst>
            </p:cNvPr>
            <p:cNvSpPr>
              <a:spLocks/>
            </p:cNvSpPr>
            <p:nvPr/>
          </p:nvSpPr>
          <p:spPr bwMode="auto">
            <a:xfrm>
              <a:off x="9282113" y="3990976"/>
              <a:ext cx="141288" cy="176213"/>
            </a:xfrm>
            <a:custGeom>
              <a:avLst/>
              <a:gdLst>
                <a:gd name="T0" fmla="*/ 12 w 68"/>
                <a:gd name="T1" fmla="*/ 58 h 85"/>
                <a:gd name="T2" fmla="*/ 47 w 68"/>
                <a:gd name="T3" fmla="*/ 24 h 85"/>
                <a:gd name="T4" fmla="*/ 14 w 68"/>
                <a:gd name="T5" fmla="*/ 66 h 85"/>
                <a:gd name="T6" fmla="*/ 68 w 68"/>
                <a:gd name="T7" fmla="*/ 0 h 85"/>
                <a:gd name="T8" fmla="*/ 12 w 68"/>
                <a:gd name="T9" fmla="*/ 58 h 85"/>
              </a:gdLst>
              <a:ahLst/>
              <a:cxnLst>
                <a:cxn ang="0">
                  <a:pos x="T0" y="T1"/>
                </a:cxn>
                <a:cxn ang="0">
                  <a:pos x="T2" y="T3"/>
                </a:cxn>
                <a:cxn ang="0">
                  <a:pos x="T4" y="T5"/>
                </a:cxn>
                <a:cxn ang="0">
                  <a:pos x="T6" y="T7"/>
                </a:cxn>
                <a:cxn ang="0">
                  <a:pos x="T8" y="T9"/>
                </a:cxn>
              </a:cxnLst>
              <a:rect l="0" t="0" r="r" b="b"/>
              <a:pathLst>
                <a:path w="68" h="85">
                  <a:moveTo>
                    <a:pt x="12" y="58"/>
                  </a:moveTo>
                  <a:cubicBezTo>
                    <a:pt x="23" y="48"/>
                    <a:pt x="41" y="33"/>
                    <a:pt x="47" y="24"/>
                  </a:cubicBezTo>
                  <a:cubicBezTo>
                    <a:pt x="40" y="40"/>
                    <a:pt x="20" y="59"/>
                    <a:pt x="14" y="66"/>
                  </a:cubicBezTo>
                  <a:cubicBezTo>
                    <a:pt x="63" y="85"/>
                    <a:pt x="64" y="43"/>
                    <a:pt x="68" y="0"/>
                  </a:cubicBezTo>
                  <a:cubicBezTo>
                    <a:pt x="4" y="11"/>
                    <a:pt x="0" y="49"/>
                    <a:pt x="12" y="58"/>
                  </a:cubicBezTo>
                  <a:close/>
                </a:path>
              </a:pathLst>
            </a:custGeom>
            <a:solidFill>
              <a:srgbClr val="C4C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2" name="Freeform 350">
              <a:extLst>
                <a:ext uri="{FF2B5EF4-FFF2-40B4-BE49-F238E27FC236}">
                  <a16:creationId xmlns:a16="http://schemas.microsoft.com/office/drawing/2014/main" id="{48AA6F98-B512-4B24-84C5-F369E6221FA4}"/>
                </a:ext>
              </a:extLst>
            </p:cNvPr>
            <p:cNvSpPr>
              <a:spLocks/>
            </p:cNvSpPr>
            <p:nvPr/>
          </p:nvSpPr>
          <p:spPr bwMode="auto">
            <a:xfrm>
              <a:off x="8997951" y="5662613"/>
              <a:ext cx="134938" cy="119063"/>
            </a:xfrm>
            <a:custGeom>
              <a:avLst/>
              <a:gdLst>
                <a:gd name="T0" fmla="*/ 64 w 65"/>
                <a:gd name="T1" fmla="*/ 1 h 58"/>
                <a:gd name="T2" fmla="*/ 5 w 65"/>
                <a:gd name="T3" fmla="*/ 49 h 58"/>
                <a:gd name="T4" fmla="*/ 0 w 65"/>
                <a:gd name="T5" fmla="*/ 54 h 58"/>
                <a:gd name="T6" fmla="*/ 3 w 65"/>
                <a:gd name="T7" fmla="*/ 58 h 58"/>
                <a:gd name="T8" fmla="*/ 65 w 65"/>
                <a:gd name="T9" fmla="*/ 2 h 58"/>
                <a:gd name="T10" fmla="*/ 64 w 65"/>
                <a:gd name="T11" fmla="*/ 1 h 58"/>
              </a:gdLst>
              <a:ahLst/>
              <a:cxnLst>
                <a:cxn ang="0">
                  <a:pos x="T0" y="T1"/>
                </a:cxn>
                <a:cxn ang="0">
                  <a:pos x="T2" y="T3"/>
                </a:cxn>
                <a:cxn ang="0">
                  <a:pos x="T4" y="T5"/>
                </a:cxn>
                <a:cxn ang="0">
                  <a:pos x="T6" y="T7"/>
                </a:cxn>
                <a:cxn ang="0">
                  <a:pos x="T8" y="T9"/>
                </a:cxn>
                <a:cxn ang="0">
                  <a:pos x="T10" y="T11"/>
                </a:cxn>
              </a:cxnLst>
              <a:rect l="0" t="0" r="r" b="b"/>
              <a:pathLst>
                <a:path w="65" h="58">
                  <a:moveTo>
                    <a:pt x="64" y="1"/>
                  </a:moveTo>
                  <a:cubicBezTo>
                    <a:pt x="60" y="2"/>
                    <a:pt x="6" y="42"/>
                    <a:pt x="5" y="49"/>
                  </a:cubicBezTo>
                  <a:cubicBezTo>
                    <a:pt x="3" y="52"/>
                    <a:pt x="2" y="53"/>
                    <a:pt x="0" y="54"/>
                  </a:cubicBezTo>
                  <a:cubicBezTo>
                    <a:pt x="1" y="57"/>
                    <a:pt x="2" y="57"/>
                    <a:pt x="3" y="58"/>
                  </a:cubicBezTo>
                  <a:cubicBezTo>
                    <a:pt x="3" y="57"/>
                    <a:pt x="63" y="3"/>
                    <a:pt x="65" y="2"/>
                  </a:cubicBezTo>
                  <a:cubicBezTo>
                    <a:pt x="65" y="2"/>
                    <a:pt x="65" y="0"/>
                    <a:pt x="64" y="1"/>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3" name="Freeform 351">
              <a:extLst>
                <a:ext uri="{FF2B5EF4-FFF2-40B4-BE49-F238E27FC236}">
                  <a16:creationId xmlns:a16="http://schemas.microsoft.com/office/drawing/2014/main" id="{BA361A1F-5A22-41CF-93DC-7B90148DAD1C}"/>
                </a:ext>
              </a:extLst>
            </p:cNvPr>
            <p:cNvSpPr>
              <a:spLocks/>
            </p:cNvSpPr>
            <p:nvPr/>
          </p:nvSpPr>
          <p:spPr bwMode="auto">
            <a:xfrm>
              <a:off x="8943976" y="5775326"/>
              <a:ext cx="61913" cy="68263"/>
            </a:xfrm>
            <a:custGeom>
              <a:avLst/>
              <a:gdLst>
                <a:gd name="T0" fmla="*/ 20 w 30"/>
                <a:gd name="T1" fmla="*/ 1 h 33"/>
                <a:gd name="T2" fmla="*/ 0 w 30"/>
                <a:gd name="T3" fmla="*/ 20 h 33"/>
                <a:gd name="T4" fmla="*/ 1 w 30"/>
                <a:gd name="T5" fmla="*/ 30 h 33"/>
                <a:gd name="T6" fmla="*/ 13 w 30"/>
                <a:gd name="T7" fmla="*/ 33 h 33"/>
                <a:gd name="T8" fmla="*/ 29 w 30"/>
                <a:gd name="T9" fmla="*/ 15 h 33"/>
                <a:gd name="T10" fmla="*/ 20 w 30"/>
                <a:gd name="T11" fmla="*/ 1 h 33"/>
              </a:gdLst>
              <a:ahLst/>
              <a:cxnLst>
                <a:cxn ang="0">
                  <a:pos x="T0" y="T1"/>
                </a:cxn>
                <a:cxn ang="0">
                  <a:pos x="T2" y="T3"/>
                </a:cxn>
                <a:cxn ang="0">
                  <a:pos x="T4" y="T5"/>
                </a:cxn>
                <a:cxn ang="0">
                  <a:pos x="T6" y="T7"/>
                </a:cxn>
                <a:cxn ang="0">
                  <a:pos x="T8" y="T9"/>
                </a:cxn>
                <a:cxn ang="0">
                  <a:pos x="T10" y="T11"/>
                </a:cxn>
              </a:cxnLst>
              <a:rect l="0" t="0" r="r" b="b"/>
              <a:pathLst>
                <a:path w="30" h="33">
                  <a:moveTo>
                    <a:pt x="20" y="1"/>
                  </a:moveTo>
                  <a:cubicBezTo>
                    <a:pt x="16" y="1"/>
                    <a:pt x="10" y="3"/>
                    <a:pt x="0" y="20"/>
                  </a:cubicBezTo>
                  <a:cubicBezTo>
                    <a:pt x="0" y="24"/>
                    <a:pt x="1" y="30"/>
                    <a:pt x="1" y="30"/>
                  </a:cubicBezTo>
                  <a:cubicBezTo>
                    <a:pt x="13" y="33"/>
                    <a:pt x="13" y="33"/>
                    <a:pt x="13" y="33"/>
                  </a:cubicBezTo>
                  <a:cubicBezTo>
                    <a:pt x="29" y="15"/>
                    <a:pt x="29" y="15"/>
                    <a:pt x="29" y="15"/>
                  </a:cubicBezTo>
                  <a:cubicBezTo>
                    <a:pt x="29" y="15"/>
                    <a:pt x="30" y="0"/>
                    <a:pt x="20" y="1"/>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4" name="Freeform 352">
              <a:extLst>
                <a:ext uri="{FF2B5EF4-FFF2-40B4-BE49-F238E27FC236}">
                  <a16:creationId xmlns:a16="http://schemas.microsoft.com/office/drawing/2014/main" id="{98617DDF-7F4E-4B0D-8052-0D7D9B0FCE19}"/>
                </a:ext>
              </a:extLst>
            </p:cNvPr>
            <p:cNvSpPr>
              <a:spLocks/>
            </p:cNvSpPr>
            <p:nvPr/>
          </p:nvSpPr>
          <p:spPr bwMode="auto">
            <a:xfrm>
              <a:off x="8970963" y="5754688"/>
              <a:ext cx="38100" cy="53975"/>
            </a:xfrm>
            <a:custGeom>
              <a:avLst/>
              <a:gdLst>
                <a:gd name="T0" fmla="*/ 1 w 18"/>
                <a:gd name="T1" fmla="*/ 12 h 26"/>
                <a:gd name="T2" fmla="*/ 14 w 18"/>
                <a:gd name="T3" fmla="*/ 24 h 26"/>
                <a:gd name="T4" fmla="*/ 17 w 18"/>
                <a:gd name="T5" fmla="*/ 12 h 26"/>
                <a:gd name="T6" fmla="*/ 1 w 18"/>
                <a:gd name="T7" fmla="*/ 12 h 26"/>
              </a:gdLst>
              <a:ahLst/>
              <a:cxnLst>
                <a:cxn ang="0">
                  <a:pos x="T0" y="T1"/>
                </a:cxn>
                <a:cxn ang="0">
                  <a:pos x="T2" y="T3"/>
                </a:cxn>
                <a:cxn ang="0">
                  <a:pos x="T4" y="T5"/>
                </a:cxn>
                <a:cxn ang="0">
                  <a:pos x="T6" y="T7"/>
                </a:cxn>
              </a:cxnLst>
              <a:rect l="0" t="0" r="r" b="b"/>
              <a:pathLst>
                <a:path w="18" h="26">
                  <a:moveTo>
                    <a:pt x="1" y="12"/>
                  </a:moveTo>
                  <a:cubicBezTo>
                    <a:pt x="2" y="16"/>
                    <a:pt x="0" y="26"/>
                    <a:pt x="14" y="24"/>
                  </a:cubicBezTo>
                  <a:cubicBezTo>
                    <a:pt x="17" y="22"/>
                    <a:pt x="18" y="15"/>
                    <a:pt x="17" y="12"/>
                  </a:cubicBezTo>
                  <a:cubicBezTo>
                    <a:pt x="17" y="10"/>
                    <a:pt x="12" y="0"/>
                    <a:pt x="1" y="12"/>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5" name="Freeform 353">
              <a:extLst>
                <a:ext uri="{FF2B5EF4-FFF2-40B4-BE49-F238E27FC236}">
                  <a16:creationId xmlns:a16="http://schemas.microsoft.com/office/drawing/2014/main" id="{4CF982EC-AE00-4074-A804-7CC87AB7FAF0}"/>
                </a:ext>
              </a:extLst>
            </p:cNvPr>
            <p:cNvSpPr>
              <a:spLocks/>
            </p:cNvSpPr>
            <p:nvPr/>
          </p:nvSpPr>
          <p:spPr bwMode="auto">
            <a:xfrm>
              <a:off x="8713788" y="5662613"/>
              <a:ext cx="268288" cy="125413"/>
            </a:xfrm>
            <a:custGeom>
              <a:avLst/>
              <a:gdLst>
                <a:gd name="T0" fmla="*/ 1 w 129"/>
                <a:gd name="T1" fmla="*/ 3 h 61"/>
                <a:gd name="T2" fmla="*/ 116 w 129"/>
                <a:gd name="T3" fmla="*/ 56 h 61"/>
                <a:gd name="T4" fmla="*/ 126 w 129"/>
                <a:gd name="T5" fmla="*/ 61 h 61"/>
                <a:gd name="T6" fmla="*/ 129 w 129"/>
                <a:gd name="T7" fmla="*/ 53 h 61"/>
                <a:gd name="T8" fmla="*/ 3 w 129"/>
                <a:gd name="T9" fmla="*/ 0 h 61"/>
                <a:gd name="T10" fmla="*/ 1 w 129"/>
                <a:gd name="T11" fmla="*/ 3 h 61"/>
              </a:gdLst>
              <a:ahLst/>
              <a:cxnLst>
                <a:cxn ang="0">
                  <a:pos x="T0" y="T1"/>
                </a:cxn>
                <a:cxn ang="0">
                  <a:pos x="T2" y="T3"/>
                </a:cxn>
                <a:cxn ang="0">
                  <a:pos x="T4" y="T5"/>
                </a:cxn>
                <a:cxn ang="0">
                  <a:pos x="T6" y="T7"/>
                </a:cxn>
                <a:cxn ang="0">
                  <a:pos x="T8" y="T9"/>
                </a:cxn>
                <a:cxn ang="0">
                  <a:pos x="T10" y="T11"/>
                </a:cxn>
              </a:cxnLst>
              <a:rect l="0" t="0" r="r" b="b"/>
              <a:pathLst>
                <a:path w="129" h="61">
                  <a:moveTo>
                    <a:pt x="1" y="3"/>
                  </a:moveTo>
                  <a:cubicBezTo>
                    <a:pt x="7" y="7"/>
                    <a:pt x="104" y="61"/>
                    <a:pt x="116" y="56"/>
                  </a:cubicBezTo>
                  <a:cubicBezTo>
                    <a:pt x="121" y="57"/>
                    <a:pt x="123" y="59"/>
                    <a:pt x="126" y="61"/>
                  </a:cubicBezTo>
                  <a:cubicBezTo>
                    <a:pt x="129" y="57"/>
                    <a:pt x="129" y="55"/>
                    <a:pt x="129" y="53"/>
                  </a:cubicBezTo>
                  <a:cubicBezTo>
                    <a:pt x="127" y="53"/>
                    <a:pt x="5" y="2"/>
                    <a:pt x="3" y="0"/>
                  </a:cubicBezTo>
                  <a:cubicBezTo>
                    <a:pt x="1" y="0"/>
                    <a:pt x="0" y="1"/>
                    <a:pt x="1" y="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6" name="Freeform 354">
              <a:extLst>
                <a:ext uri="{FF2B5EF4-FFF2-40B4-BE49-F238E27FC236}">
                  <a16:creationId xmlns:a16="http://schemas.microsoft.com/office/drawing/2014/main" id="{B9CB595E-377D-419D-BCA8-8AF45357A63B}"/>
                </a:ext>
              </a:extLst>
            </p:cNvPr>
            <p:cNvSpPr>
              <a:spLocks/>
            </p:cNvSpPr>
            <p:nvPr/>
          </p:nvSpPr>
          <p:spPr bwMode="auto">
            <a:xfrm>
              <a:off x="8990013" y="5799138"/>
              <a:ext cx="101600" cy="260350"/>
            </a:xfrm>
            <a:custGeom>
              <a:avLst/>
              <a:gdLst>
                <a:gd name="T0" fmla="*/ 10 w 49"/>
                <a:gd name="T1" fmla="*/ 10 h 126"/>
                <a:gd name="T2" fmla="*/ 6 w 49"/>
                <a:gd name="T3" fmla="*/ 0 h 126"/>
                <a:gd name="T4" fmla="*/ 0 w 49"/>
                <a:gd name="T5" fmla="*/ 3 h 126"/>
                <a:gd name="T6" fmla="*/ 46 w 49"/>
                <a:gd name="T7" fmla="*/ 124 h 126"/>
                <a:gd name="T8" fmla="*/ 49 w 49"/>
                <a:gd name="T9" fmla="*/ 123 h 126"/>
                <a:gd name="T10" fmla="*/ 10 w 49"/>
                <a:gd name="T11" fmla="*/ 10 h 126"/>
              </a:gdLst>
              <a:ahLst/>
              <a:cxnLst>
                <a:cxn ang="0">
                  <a:pos x="T0" y="T1"/>
                </a:cxn>
                <a:cxn ang="0">
                  <a:pos x="T2" y="T3"/>
                </a:cxn>
                <a:cxn ang="0">
                  <a:pos x="T4" y="T5"/>
                </a:cxn>
                <a:cxn ang="0">
                  <a:pos x="T6" y="T7"/>
                </a:cxn>
                <a:cxn ang="0">
                  <a:pos x="T8" y="T9"/>
                </a:cxn>
                <a:cxn ang="0">
                  <a:pos x="T10" y="T11"/>
                </a:cxn>
              </a:cxnLst>
              <a:rect l="0" t="0" r="r" b="b"/>
              <a:pathLst>
                <a:path w="49" h="126">
                  <a:moveTo>
                    <a:pt x="10" y="10"/>
                  </a:moveTo>
                  <a:cubicBezTo>
                    <a:pt x="8" y="6"/>
                    <a:pt x="7" y="3"/>
                    <a:pt x="6" y="0"/>
                  </a:cubicBezTo>
                  <a:cubicBezTo>
                    <a:pt x="2" y="0"/>
                    <a:pt x="1" y="2"/>
                    <a:pt x="0" y="3"/>
                  </a:cubicBezTo>
                  <a:cubicBezTo>
                    <a:pt x="1" y="4"/>
                    <a:pt x="45" y="122"/>
                    <a:pt x="46" y="124"/>
                  </a:cubicBezTo>
                  <a:cubicBezTo>
                    <a:pt x="47" y="125"/>
                    <a:pt x="49" y="126"/>
                    <a:pt x="49" y="123"/>
                  </a:cubicBezTo>
                  <a:cubicBezTo>
                    <a:pt x="48" y="118"/>
                    <a:pt x="20" y="16"/>
                    <a:pt x="10" y="10"/>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7" name="Freeform 355">
              <a:extLst>
                <a:ext uri="{FF2B5EF4-FFF2-40B4-BE49-F238E27FC236}">
                  <a16:creationId xmlns:a16="http://schemas.microsoft.com/office/drawing/2014/main" id="{951D6069-E950-4D9D-BBBA-C0EA6A35E1F9}"/>
                </a:ext>
              </a:extLst>
            </p:cNvPr>
            <p:cNvSpPr>
              <a:spLocks/>
            </p:cNvSpPr>
            <p:nvPr/>
          </p:nvSpPr>
          <p:spPr bwMode="auto">
            <a:xfrm>
              <a:off x="8955088" y="5815013"/>
              <a:ext cx="36513" cy="430213"/>
            </a:xfrm>
            <a:custGeom>
              <a:avLst/>
              <a:gdLst>
                <a:gd name="T0" fmla="*/ 6 w 18"/>
                <a:gd name="T1" fmla="*/ 3 h 208"/>
                <a:gd name="T2" fmla="*/ 0 w 18"/>
                <a:gd name="T3" fmla="*/ 205 h 208"/>
                <a:gd name="T4" fmla="*/ 18 w 18"/>
                <a:gd name="T5" fmla="*/ 206 h 208"/>
                <a:gd name="T6" fmla="*/ 16 w 18"/>
                <a:gd name="T7" fmla="*/ 3 h 208"/>
                <a:gd name="T8" fmla="*/ 6 w 18"/>
                <a:gd name="T9" fmla="*/ 3 h 208"/>
              </a:gdLst>
              <a:ahLst/>
              <a:cxnLst>
                <a:cxn ang="0">
                  <a:pos x="T0" y="T1"/>
                </a:cxn>
                <a:cxn ang="0">
                  <a:pos x="T2" y="T3"/>
                </a:cxn>
                <a:cxn ang="0">
                  <a:pos x="T4" y="T5"/>
                </a:cxn>
                <a:cxn ang="0">
                  <a:pos x="T6" y="T7"/>
                </a:cxn>
                <a:cxn ang="0">
                  <a:pos x="T8" y="T9"/>
                </a:cxn>
              </a:cxnLst>
              <a:rect l="0" t="0" r="r" b="b"/>
              <a:pathLst>
                <a:path w="18" h="208">
                  <a:moveTo>
                    <a:pt x="6" y="3"/>
                  </a:moveTo>
                  <a:cubicBezTo>
                    <a:pt x="6" y="7"/>
                    <a:pt x="0" y="205"/>
                    <a:pt x="0" y="205"/>
                  </a:cubicBezTo>
                  <a:cubicBezTo>
                    <a:pt x="0" y="205"/>
                    <a:pt x="8" y="208"/>
                    <a:pt x="18" y="206"/>
                  </a:cubicBezTo>
                  <a:cubicBezTo>
                    <a:pt x="18" y="199"/>
                    <a:pt x="16" y="4"/>
                    <a:pt x="16" y="3"/>
                  </a:cubicBezTo>
                  <a:cubicBezTo>
                    <a:pt x="15" y="2"/>
                    <a:pt x="10" y="0"/>
                    <a:pt x="6" y="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8" name="Freeform 356">
              <a:extLst>
                <a:ext uri="{FF2B5EF4-FFF2-40B4-BE49-F238E27FC236}">
                  <a16:creationId xmlns:a16="http://schemas.microsoft.com/office/drawing/2014/main" id="{FBE83C86-CFB3-4068-AC47-14201E2E5D1B}"/>
                </a:ext>
              </a:extLst>
            </p:cNvPr>
            <p:cNvSpPr>
              <a:spLocks/>
            </p:cNvSpPr>
            <p:nvPr/>
          </p:nvSpPr>
          <p:spPr bwMode="auto">
            <a:xfrm>
              <a:off x="10571163" y="5508626"/>
              <a:ext cx="130175" cy="115888"/>
            </a:xfrm>
            <a:custGeom>
              <a:avLst/>
              <a:gdLst>
                <a:gd name="T0" fmla="*/ 62 w 63"/>
                <a:gd name="T1" fmla="*/ 1 h 56"/>
                <a:gd name="T2" fmla="*/ 5 w 63"/>
                <a:gd name="T3" fmla="*/ 48 h 56"/>
                <a:gd name="T4" fmla="*/ 0 w 63"/>
                <a:gd name="T5" fmla="*/ 52 h 56"/>
                <a:gd name="T6" fmla="*/ 3 w 63"/>
                <a:gd name="T7" fmla="*/ 56 h 56"/>
                <a:gd name="T8" fmla="*/ 63 w 63"/>
                <a:gd name="T9" fmla="*/ 2 h 56"/>
                <a:gd name="T10" fmla="*/ 62 w 63"/>
                <a:gd name="T11" fmla="*/ 1 h 56"/>
              </a:gdLst>
              <a:ahLst/>
              <a:cxnLst>
                <a:cxn ang="0">
                  <a:pos x="T0" y="T1"/>
                </a:cxn>
                <a:cxn ang="0">
                  <a:pos x="T2" y="T3"/>
                </a:cxn>
                <a:cxn ang="0">
                  <a:pos x="T4" y="T5"/>
                </a:cxn>
                <a:cxn ang="0">
                  <a:pos x="T6" y="T7"/>
                </a:cxn>
                <a:cxn ang="0">
                  <a:pos x="T8" y="T9"/>
                </a:cxn>
                <a:cxn ang="0">
                  <a:pos x="T10" y="T11"/>
                </a:cxn>
              </a:cxnLst>
              <a:rect l="0" t="0" r="r" b="b"/>
              <a:pathLst>
                <a:path w="63" h="56">
                  <a:moveTo>
                    <a:pt x="62" y="1"/>
                  </a:moveTo>
                  <a:cubicBezTo>
                    <a:pt x="59" y="2"/>
                    <a:pt x="6" y="40"/>
                    <a:pt x="5" y="48"/>
                  </a:cubicBezTo>
                  <a:cubicBezTo>
                    <a:pt x="3" y="50"/>
                    <a:pt x="2" y="51"/>
                    <a:pt x="0" y="52"/>
                  </a:cubicBezTo>
                  <a:cubicBezTo>
                    <a:pt x="1" y="55"/>
                    <a:pt x="2" y="55"/>
                    <a:pt x="3" y="56"/>
                  </a:cubicBezTo>
                  <a:cubicBezTo>
                    <a:pt x="3" y="55"/>
                    <a:pt x="61" y="3"/>
                    <a:pt x="63" y="2"/>
                  </a:cubicBezTo>
                  <a:cubicBezTo>
                    <a:pt x="63" y="1"/>
                    <a:pt x="63" y="0"/>
                    <a:pt x="62" y="1"/>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9" name="Freeform 357">
              <a:extLst>
                <a:ext uri="{FF2B5EF4-FFF2-40B4-BE49-F238E27FC236}">
                  <a16:creationId xmlns:a16="http://schemas.microsoft.com/office/drawing/2014/main" id="{EF91D6AD-795B-4A47-BD1C-AF4A5B5DC589}"/>
                </a:ext>
              </a:extLst>
            </p:cNvPr>
            <p:cNvSpPr>
              <a:spLocks/>
            </p:cNvSpPr>
            <p:nvPr/>
          </p:nvSpPr>
          <p:spPr bwMode="auto">
            <a:xfrm>
              <a:off x="10518776" y="5619751"/>
              <a:ext cx="60325" cy="66675"/>
            </a:xfrm>
            <a:custGeom>
              <a:avLst/>
              <a:gdLst>
                <a:gd name="T0" fmla="*/ 19 w 29"/>
                <a:gd name="T1" fmla="*/ 0 h 32"/>
                <a:gd name="T2" fmla="*/ 0 w 29"/>
                <a:gd name="T3" fmla="*/ 19 h 32"/>
                <a:gd name="T4" fmla="*/ 1 w 29"/>
                <a:gd name="T5" fmla="*/ 28 h 32"/>
                <a:gd name="T6" fmla="*/ 13 w 29"/>
                <a:gd name="T7" fmla="*/ 32 h 32"/>
                <a:gd name="T8" fmla="*/ 28 w 29"/>
                <a:gd name="T9" fmla="*/ 14 h 32"/>
                <a:gd name="T10" fmla="*/ 19 w 29"/>
                <a:gd name="T11" fmla="*/ 0 h 32"/>
              </a:gdLst>
              <a:ahLst/>
              <a:cxnLst>
                <a:cxn ang="0">
                  <a:pos x="T0" y="T1"/>
                </a:cxn>
                <a:cxn ang="0">
                  <a:pos x="T2" y="T3"/>
                </a:cxn>
                <a:cxn ang="0">
                  <a:pos x="T4" y="T5"/>
                </a:cxn>
                <a:cxn ang="0">
                  <a:pos x="T6" y="T7"/>
                </a:cxn>
                <a:cxn ang="0">
                  <a:pos x="T8" y="T9"/>
                </a:cxn>
                <a:cxn ang="0">
                  <a:pos x="T10" y="T11"/>
                </a:cxn>
              </a:cxnLst>
              <a:rect l="0" t="0" r="r" b="b"/>
              <a:pathLst>
                <a:path w="29" h="32">
                  <a:moveTo>
                    <a:pt x="19" y="0"/>
                  </a:moveTo>
                  <a:cubicBezTo>
                    <a:pt x="15" y="0"/>
                    <a:pt x="9" y="2"/>
                    <a:pt x="0" y="19"/>
                  </a:cubicBezTo>
                  <a:cubicBezTo>
                    <a:pt x="0" y="23"/>
                    <a:pt x="1" y="28"/>
                    <a:pt x="1" y="28"/>
                  </a:cubicBezTo>
                  <a:cubicBezTo>
                    <a:pt x="13" y="32"/>
                    <a:pt x="13" y="32"/>
                    <a:pt x="13" y="32"/>
                  </a:cubicBezTo>
                  <a:cubicBezTo>
                    <a:pt x="28" y="14"/>
                    <a:pt x="28" y="14"/>
                    <a:pt x="28" y="14"/>
                  </a:cubicBezTo>
                  <a:cubicBezTo>
                    <a:pt x="28" y="14"/>
                    <a:pt x="29" y="0"/>
                    <a:pt x="19" y="0"/>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0" name="Freeform 358">
              <a:extLst>
                <a:ext uri="{FF2B5EF4-FFF2-40B4-BE49-F238E27FC236}">
                  <a16:creationId xmlns:a16="http://schemas.microsoft.com/office/drawing/2014/main" id="{30F1E189-3C3D-4EF0-8E54-F1C93ED70D5F}"/>
                </a:ext>
              </a:extLst>
            </p:cNvPr>
            <p:cNvSpPr>
              <a:spLocks/>
            </p:cNvSpPr>
            <p:nvPr/>
          </p:nvSpPr>
          <p:spPr bwMode="auto">
            <a:xfrm>
              <a:off x="10545763" y="5599113"/>
              <a:ext cx="34925" cy="50800"/>
            </a:xfrm>
            <a:custGeom>
              <a:avLst/>
              <a:gdLst>
                <a:gd name="T0" fmla="*/ 1 w 17"/>
                <a:gd name="T1" fmla="*/ 12 h 24"/>
                <a:gd name="T2" fmla="*/ 13 w 17"/>
                <a:gd name="T3" fmla="*/ 23 h 24"/>
                <a:gd name="T4" fmla="*/ 16 w 17"/>
                <a:gd name="T5" fmla="*/ 12 h 24"/>
                <a:gd name="T6" fmla="*/ 1 w 17"/>
                <a:gd name="T7" fmla="*/ 12 h 24"/>
              </a:gdLst>
              <a:ahLst/>
              <a:cxnLst>
                <a:cxn ang="0">
                  <a:pos x="T0" y="T1"/>
                </a:cxn>
                <a:cxn ang="0">
                  <a:pos x="T2" y="T3"/>
                </a:cxn>
                <a:cxn ang="0">
                  <a:pos x="T4" y="T5"/>
                </a:cxn>
                <a:cxn ang="0">
                  <a:pos x="T6" y="T7"/>
                </a:cxn>
              </a:cxnLst>
              <a:rect l="0" t="0" r="r" b="b"/>
              <a:pathLst>
                <a:path w="17" h="24">
                  <a:moveTo>
                    <a:pt x="1" y="12"/>
                  </a:moveTo>
                  <a:cubicBezTo>
                    <a:pt x="2" y="15"/>
                    <a:pt x="0" y="24"/>
                    <a:pt x="13" y="23"/>
                  </a:cubicBezTo>
                  <a:cubicBezTo>
                    <a:pt x="16" y="21"/>
                    <a:pt x="17" y="14"/>
                    <a:pt x="16" y="12"/>
                  </a:cubicBezTo>
                  <a:cubicBezTo>
                    <a:pt x="16" y="10"/>
                    <a:pt x="11" y="0"/>
                    <a:pt x="1" y="12"/>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1" name="Freeform 359">
              <a:extLst>
                <a:ext uri="{FF2B5EF4-FFF2-40B4-BE49-F238E27FC236}">
                  <a16:creationId xmlns:a16="http://schemas.microsoft.com/office/drawing/2014/main" id="{7DACE9D3-09A5-4A09-A69C-609C04E6BC09}"/>
                </a:ext>
              </a:extLst>
            </p:cNvPr>
            <p:cNvSpPr>
              <a:spLocks/>
            </p:cNvSpPr>
            <p:nvPr/>
          </p:nvSpPr>
          <p:spPr bwMode="auto">
            <a:xfrm>
              <a:off x="10294938" y="5508626"/>
              <a:ext cx="261938" cy="122238"/>
            </a:xfrm>
            <a:custGeom>
              <a:avLst/>
              <a:gdLst>
                <a:gd name="T0" fmla="*/ 2 w 126"/>
                <a:gd name="T1" fmla="*/ 3 h 59"/>
                <a:gd name="T2" fmla="*/ 112 w 126"/>
                <a:gd name="T3" fmla="*/ 54 h 59"/>
                <a:gd name="T4" fmla="*/ 123 w 126"/>
                <a:gd name="T5" fmla="*/ 59 h 59"/>
                <a:gd name="T6" fmla="*/ 125 w 126"/>
                <a:gd name="T7" fmla="*/ 51 h 59"/>
                <a:gd name="T8" fmla="*/ 3 w 126"/>
                <a:gd name="T9" fmla="*/ 0 h 59"/>
                <a:gd name="T10" fmla="*/ 2 w 126"/>
                <a:gd name="T11" fmla="*/ 3 h 59"/>
              </a:gdLst>
              <a:ahLst/>
              <a:cxnLst>
                <a:cxn ang="0">
                  <a:pos x="T0" y="T1"/>
                </a:cxn>
                <a:cxn ang="0">
                  <a:pos x="T2" y="T3"/>
                </a:cxn>
                <a:cxn ang="0">
                  <a:pos x="T4" y="T5"/>
                </a:cxn>
                <a:cxn ang="0">
                  <a:pos x="T6" y="T7"/>
                </a:cxn>
                <a:cxn ang="0">
                  <a:pos x="T8" y="T9"/>
                </a:cxn>
                <a:cxn ang="0">
                  <a:pos x="T10" y="T11"/>
                </a:cxn>
              </a:cxnLst>
              <a:rect l="0" t="0" r="r" b="b"/>
              <a:pathLst>
                <a:path w="126" h="59">
                  <a:moveTo>
                    <a:pt x="2" y="3"/>
                  </a:moveTo>
                  <a:cubicBezTo>
                    <a:pt x="7" y="6"/>
                    <a:pt x="101" y="59"/>
                    <a:pt x="112" y="54"/>
                  </a:cubicBezTo>
                  <a:cubicBezTo>
                    <a:pt x="117" y="56"/>
                    <a:pt x="120" y="57"/>
                    <a:pt x="123" y="59"/>
                  </a:cubicBezTo>
                  <a:cubicBezTo>
                    <a:pt x="126" y="56"/>
                    <a:pt x="125" y="53"/>
                    <a:pt x="125" y="51"/>
                  </a:cubicBezTo>
                  <a:cubicBezTo>
                    <a:pt x="124" y="51"/>
                    <a:pt x="6" y="1"/>
                    <a:pt x="3" y="0"/>
                  </a:cubicBezTo>
                  <a:cubicBezTo>
                    <a:pt x="2" y="0"/>
                    <a:pt x="0" y="1"/>
                    <a:pt x="2" y="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2" name="Freeform 360">
              <a:extLst>
                <a:ext uri="{FF2B5EF4-FFF2-40B4-BE49-F238E27FC236}">
                  <a16:creationId xmlns:a16="http://schemas.microsoft.com/office/drawing/2014/main" id="{002472C8-2A3F-4AB0-A28F-C5E76F1DE1A1}"/>
                </a:ext>
              </a:extLst>
            </p:cNvPr>
            <p:cNvSpPr>
              <a:spLocks/>
            </p:cNvSpPr>
            <p:nvPr/>
          </p:nvSpPr>
          <p:spPr bwMode="auto">
            <a:xfrm>
              <a:off x="10563226" y="5640388"/>
              <a:ext cx="96838" cy="254000"/>
            </a:xfrm>
            <a:custGeom>
              <a:avLst/>
              <a:gdLst>
                <a:gd name="T0" fmla="*/ 10 w 47"/>
                <a:gd name="T1" fmla="*/ 10 h 122"/>
                <a:gd name="T2" fmla="*/ 6 w 47"/>
                <a:gd name="T3" fmla="*/ 0 h 122"/>
                <a:gd name="T4" fmla="*/ 0 w 47"/>
                <a:gd name="T5" fmla="*/ 2 h 122"/>
                <a:gd name="T6" fmla="*/ 45 w 47"/>
                <a:gd name="T7" fmla="*/ 120 h 122"/>
                <a:gd name="T8" fmla="*/ 47 w 47"/>
                <a:gd name="T9" fmla="*/ 119 h 122"/>
                <a:gd name="T10" fmla="*/ 10 w 47"/>
                <a:gd name="T11" fmla="*/ 10 h 122"/>
              </a:gdLst>
              <a:ahLst/>
              <a:cxnLst>
                <a:cxn ang="0">
                  <a:pos x="T0" y="T1"/>
                </a:cxn>
                <a:cxn ang="0">
                  <a:pos x="T2" y="T3"/>
                </a:cxn>
                <a:cxn ang="0">
                  <a:pos x="T4" y="T5"/>
                </a:cxn>
                <a:cxn ang="0">
                  <a:pos x="T6" y="T7"/>
                </a:cxn>
                <a:cxn ang="0">
                  <a:pos x="T8" y="T9"/>
                </a:cxn>
                <a:cxn ang="0">
                  <a:pos x="T10" y="T11"/>
                </a:cxn>
              </a:cxnLst>
              <a:rect l="0" t="0" r="r" b="b"/>
              <a:pathLst>
                <a:path w="47" h="122">
                  <a:moveTo>
                    <a:pt x="10" y="10"/>
                  </a:moveTo>
                  <a:cubicBezTo>
                    <a:pt x="8" y="6"/>
                    <a:pt x="7" y="3"/>
                    <a:pt x="6" y="0"/>
                  </a:cubicBezTo>
                  <a:cubicBezTo>
                    <a:pt x="3" y="0"/>
                    <a:pt x="1" y="1"/>
                    <a:pt x="0" y="2"/>
                  </a:cubicBezTo>
                  <a:cubicBezTo>
                    <a:pt x="1" y="4"/>
                    <a:pt x="44" y="118"/>
                    <a:pt x="45" y="120"/>
                  </a:cubicBezTo>
                  <a:cubicBezTo>
                    <a:pt x="46" y="121"/>
                    <a:pt x="47" y="122"/>
                    <a:pt x="47" y="119"/>
                  </a:cubicBezTo>
                  <a:cubicBezTo>
                    <a:pt x="47" y="114"/>
                    <a:pt x="20" y="15"/>
                    <a:pt x="10" y="10"/>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3" name="Freeform 361">
              <a:extLst>
                <a:ext uri="{FF2B5EF4-FFF2-40B4-BE49-F238E27FC236}">
                  <a16:creationId xmlns:a16="http://schemas.microsoft.com/office/drawing/2014/main" id="{9271A075-0B2B-4B78-A0A8-1ED4691DD14D}"/>
                </a:ext>
              </a:extLst>
            </p:cNvPr>
            <p:cNvSpPr>
              <a:spLocks/>
            </p:cNvSpPr>
            <p:nvPr/>
          </p:nvSpPr>
          <p:spPr bwMode="auto">
            <a:xfrm>
              <a:off x="10529888" y="5656263"/>
              <a:ext cx="36513" cy="417513"/>
            </a:xfrm>
            <a:custGeom>
              <a:avLst/>
              <a:gdLst>
                <a:gd name="T0" fmla="*/ 6 w 18"/>
                <a:gd name="T1" fmla="*/ 3 h 202"/>
                <a:gd name="T2" fmla="*/ 0 w 18"/>
                <a:gd name="T3" fmla="*/ 199 h 202"/>
                <a:gd name="T4" fmla="*/ 18 w 18"/>
                <a:gd name="T5" fmla="*/ 200 h 202"/>
                <a:gd name="T6" fmla="*/ 15 w 18"/>
                <a:gd name="T7" fmla="*/ 3 h 202"/>
                <a:gd name="T8" fmla="*/ 6 w 18"/>
                <a:gd name="T9" fmla="*/ 3 h 202"/>
              </a:gdLst>
              <a:ahLst/>
              <a:cxnLst>
                <a:cxn ang="0">
                  <a:pos x="T0" y="T1"/>
                </a:cxn>
                <a:cxn ang="0">
                  <a:pos x="T2" y="T3"/>
                </a:cxn>
                <a:cxn ang="0">
                  <a:pos x="T4" y="T5"/>
                </a:cxn>
                <a:cxn ang="0">
                  <a:pos x="T6" y="T7"/>
                </a:cxn>
                <a:cxn ang="0">
                  <a:pos x="T8" y="T9"/>
                </a:cxn>
              </a:cxnLst>
              <a:rect l="0" t="0" r="r" b="b"/>
              <a:pathLst>
                <a:path w="18" h="202">
                  <a:moveTo>
                    <a:pt x="6" y="3"/>
                  </a:moveTo>
                  <a:cubicBezTo>
                    <a:pt x="6" y="7"/>
                    <a:pt x="0" y="199"/>
                    <a:pt x="0" y="199"/>
                  </a:cubicBezTo>
                  <a:cubicBezTo>
                    <a:pt x="0" y="199"/>
                    <a:pt x="8" y="202"/>
                    <a:pt x="18" y="200"/>
                  </a:cubicBezTo>
                  <a:cubicBezTo>
                    <a:pt x="18" y="194"/>
                    <a:pt x="15" y="5"/>
                    <a:pt x="15" y="3"/>
                  </a:cubicBezTo>
                  <a:cubicBezTo>
                    <a:pt x="14" y="2"/>
                    <a:pt x="10" y="0"/>
                    <a:pt x="6" y="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4" name="Freeform 362">
              <a:extLst>
                <a:ext uri="{FF2B5EF4-FFF2-40B4-BE49-F238E27FC236}">
                  <a16:creationId xmlns:a16="http://schemas.microsoft.com/office/drawing/2014/main" id="{C9C517FA-2FC0-42A9-9167-4FBE9279D9BA}"/>
                </a:ext>
              </a:extLst>
            </p:cNvPr>
            <p:cNvSpPr>
              <a:spLocks/>
            </p:cNvSpPr>
            <p:nvPr/>
          </p:nvSpPr>
          <p:spPr bwMode="auto">
            <a:xfrm>
              <a:off x="9709151" y="5535613"/>
              <a:ext cx="131763" cy="117475"/>
            </a:xfrm>
            <a:custGeom>
              <a:avLst/>
              <a:gdLst>
                <a:gd name="T0" fmla="*/ 63 w 64"/>
                <a:gd name="T1" fmla="*/ 1 h 57"/>
                <a:gd name="T2" fmla="*/ 5 w 64"/>
                <a:gd name="T3" fmla="*/ 49 h 57"/>
                <a:gd name="T4" fmla="*/ 0 w 64"/>
                <a:gd name="T5" fmla="*/ 53 h 57"/>
                <a:gd name="T6" fmla="*/ 2 w 64"/>
                <a:gd name="T7" fmla="*/ 57 h 57"/>
                <a:gd name="T8" fmla="*/ 64 w 64"/>
                <a:gd name="T9" fmla="*/ 2 h 57"/>
                <a:gd name="T10" fmla="*/ 63 w 64"/>
                <a:gd name="T11" fmla="*/ 1 h 57"/>
              </a:gdLst>
              <a:ahLst/>
              <a:cxnLst>
                <a:cxn ang="0">
                  <a:pos x="T0" y="T1"/>
                </a:cxn>
                <a:cxn ang="0">
                  <a:pos x="T2" y="T3"/>
                </a:cxn>
                <a:cxn ang="0">
                  <a:pos x="T4" y="T5"/>
                </a:cxn>
                <a:cxn ang="0">
                  <a:pos x="T6" y="T7"/>
                </a:cxn>
                <a:cxn ang="0">
                  <a:pos x="T8" y="T9"/>
                </a:cxn>
                <a:cxn ang="0">
                  <a:pos x="T10" y="T11"/>
                </a:cxn>
              </a:cxnLst>
              <a:rect l="0" t="0" r="r" b="b"/>
              <a:pathLst>
                <a:path w="64" h="57">
                  <a:moveTo>
                    <a:pt x="63" y="1"/>
                  </a:moveTo>
                  <a:cubicBezTo>
                    <a:pt x="59" y="2"/>
                    <a:pt x="6" y="41"/>
                    <a:pt x="5" y="49"/>
                  </a:cubicBezTo>
                  <a:cubicBezTo>
                    <a:pt x="3" y="51"/>
                    <a:pt x="1" y="52"/>
                    <a:pt x="0" y="53"/>
                  </a:cubicBezTo>
                  <a:cubicBezTo>
                    <a:pt x="0" y="56"/>
                    <a:pt x="2" y="56"/>
                    <a:pt x="2" y="57"/>
                  </a:cubicBezTo>
                  <a:cubicBezTo>
                    <a:pt x="3" y="56"/>
                    <a:pt x="62" y="3"/>
                    <a:pt x="64" y="2"/>
                  </a:cubicBezTo>
                  <a:cubicBezTo>
                    <a:pt x="64" y="1"/>
                    <a:pt x="64" y="0"/>
                    <a:pt x="63" y="1"/>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5" name="Freeform 363">
              <a:extLst>
                <a:ext uri="{FF2B5EF4-FFF2-40B4-BE49-F238E27FC236}">
                  <a16:creationId xmlns:a16="http://schemas.microsoft.com/office/drawing/2014/main" id="{3224E473-FABE-44DD-B914-767E58238979}"/>
                </a:ext>
              </a:extLst>
            </p:cNvPr>
            <p:cNvSpPr>
              <a:spLocks/>
            </p:cNvSpPr>
            <p:nvPr/>
          </p:nvSpPr>
          <p:spPr bwMode="auto">
            <a:xfrm>
              <a:off x="9655176" y="5649913"/>
              <a:ext cx="61913" cy="65088"/>
            </a:xfrm>
            <a:custGeom>
              <a:avLst/>
              <a:gdLst>
                <a:gd name="T0" fmla="*/ 20 w 30"/>
                <a:gd name="T1" fmla="*/ 0 h 32"/>
                <a:gd name="T2" fmla="*/ 0 w 30"/>
                <a:gd name="T3" fmla="*/ 19 h 32"/>
                <a:gd name="T4" fmla="*/ 1 w 30"/>
                <a:gd name="T5" fmla="*/ 29 h 32"/>
                <a:gd name="T6" fmla="*/ 13 w 30"/>
                <a:gd name="T7" fmla="*/ 32 h 32"/>
                <a:gd name="T8" fmla="*/ 29 w 30"/>
                <a:gd name="T9" fmla="*/ 14 h 32"/>
                <a:gd name="T10" fmla="*/ 20 w 30"/>
                <a:gd name="T11" fmla="*/ 0 h 32"/>
              </a:gdLst>
              <a:ahLst/>
              <a:cxnLst>
                <a:cxn ang="0">
                  <a:pos x="T0" y="T1"/>
                </a:cxn>
                <a:cxn ang="0">
                  <a:pos x="T2" y="T3"/>
                </a:cxn>
                <a:cxn ang="0">
                  <a:pos x="T4" y="T5"/>
                </a:cxn>
                <a:cxn ang="0">
                  <a:pos x="T6" y="T7"/>
                </a:cxn>
                <a:cxn ang="0">
                  <a:pos x="T8" y="T9"/>
                </a:cxn>
                <a:cxn ang="0">
                  <a:pos x="T10" y="T11"/>
                </a:cxn>
              </a:cxnLst>
              <a:rect l="0" t="0" r="r" b="b"/>
              <a:pathLst>
                <a:path w="30" h="32">
                  <a:moveTo>
                    <a:pt x="20" y="0"/>
                  </a:moveTo>
                  <a:cubicBezTo>
                    <a:pt x="16" y="0"/>
                    <a:pt x="10" y="2"/>
                    <a:pt x="0" y="19"/>
                  </a:cubicBezTo>
                  <a:cubicBezTo>
                    <a:pt x="0" y="23"/>
                    <a:pt x="1" y="29"/>
                    <a:pt x="1" y="29"/>
                  </a:cubicBezTo>
                  <a:cubicBezTo>
                    <a:pt x="13" y="32"/>
                    <a:pt x="13" y="32"/>
                    <a:pt x="13" y="32"/>
                  </a:cubicBezTo>
                  <a:cubicBezTo>
                    <a:pt x="29" y="14"/>
                    <a:pt x="29" y="14"/>
                    <a:pt x="29" y="14"/>
                  </a:cubicBezTo>
                  <a:cubicBezTo>
                    <a:pt x="29" y="14"/>
                    <a:pt x="30" y="0"/>
                    <a:pt x="20" y="0"/>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6" name="Freeform 364">
              <a:extLst>
                <a:ext uri="{FF2B5EF4-FFF2-40B4-BE49-F238E27FC236}">
                  <a16:creationId xmlns:a16="http://schemas.microsoft.com/office/drawing/2014/main" id="{B06684F0-4249-4DB9-8B08-CBEE792CC95C}"/>
                </a:ext>
              </a:extLst>
            </p:cNvPr>
            <p:cNvSpPr>
              <a:spLocks/>
            </p:cNvSpPr>
            <p:nvPr/>
          </p:nvSpPr>
          <p:spPr bwMode="auto">
            <a:xfrm>
              <a:off x="9682163" y="5626101"/>
              <a:ext cx="34925" cy="53975"/>
            </a:xfrm>
            <a:custGeom>
              <a:avLst/>
              <a:gdLst>
                <a:gd name="T0" fmla="*/ 1 w 17"/>
                <a:gd name="T1" fmla="*/ 13 h 26"/>
                <a:gd name="T2" fmla="*/ 14 w 17"/>
                <a:gd name="T3" fmla="*/ 24 h 26"/>
                <a:gd name="T4" fmla="*/ 17 w 17"/>
                <a:gd name="T5" fmla="*/ 13 h 26"/>
                <a:gd name="T6" fmla="*/ 1 w 17"/>
                <a:gd name="T7" fmla="*/ 13 h 26"/>
              </a:gdLst>
              <a:ahLst/>
              <a:cxnLst>
                <a:cxn ang="0">
                  <a:pos x="T0" y="T1"/>
                </a:cxn>
                <a:cxn ang="0">
                  <a:pos x="T2" y="T3"/>
                </a:cxn>
                <a:cxn ang="0">
                  <a:pos x="T4" y="T5"/>
                </a:cxn>
                <a:cxn ang="0">
                  <a:pos x="T6" y="T7"/>
                </a:cxn>
              </a:cxnLst>
              <a:rect l="0" t="0" r="r" b="b"/>
              <a:pathLst>
                <a:path w="17" h="26">
                  <a:moveTo>
                    <a:pt x="1" y="13"/>
                  </a:moveTo>
                  <a:cubicBezTo>
                    <a:pt x="2" y="16"/>
                    <a:pt x="0" y="26"/>
                    <a:pt x="14" y="24"/>
                  </a:cubicBezTo>
                  <a:cubicBezTo>
                    <a:pt x="17" y="22"/>
                    <a:pt x="17" y="15"/>
                    <a:pt x="17" y="13"/>
                  </a:cubicBezTo>
                  <a:cubicBezTo>
                    <a:pt x="17" y="11"/>
                    <a:pt x="12" y="0"/>
                    <a:pt x="1" y="1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7" name="Freeform 365">
              <a:extLst>
                <a:ext uri="{FF2B5EF4-FFF2-40B4-BE49-F238E27FC236}">
                  <a16:creationId xmlns:a16="http://schemas.microsoft.com/office/drawing/2014/main" id="{B464128A-9474-4AB1-98CE-DF7111B04766}"/>
                </a:ext>
              </a:extLst>
            </p:cNvPr>
            <p:cNvSpPr>
              <a:spLocks/>
            </p:cNvSpPr>
            <p:nvPr/>
          </p:nvSpPr>
          <p:spPr bwMode="auto">
            <a:xfrm>
              <a:off x="9426576" y="5535613"/>
              <a:ext cx="265113" cy="123825"/>
            </a:xfrm>
            <a:custGeom>
              <a:avLst/>
              <a:gdLst>
                <a:gd name="T0" fmla="*/ 2 w 128"/>
                <a:gd name="T1" fmla="*/ 3 h 60"/>
                <a:gd name="T2" fmla="*/ 115 w 128"/>
                <a:gd name="T3" fmla="*/ 55 h 60"/>
                <a:gd name="T4" fmla="*/ 125 w 128"/>
                <a:gd name="T5" fmla="*/ 60 h 60"/>
                <a:gd name="T6" fmla="*/ 128 w 128"/>
                <a:gd name="T7" fmla="*/ 52 h 60"/>
                <a:gd name="T8" fmla="*/ 3 w 128"/>
                <a:gd name="T9" fmla="*/ 0 h 60"/>
                <a:gd name="T10" fmla="*/ 2 w 128"/>
                <a:gd name="T11" fmla="*/ 3 h 60"/>
              </a:gdLst>
              <a:ahLst/>
              <a:cxnLst>
                <a:cxn ang="0">
                  <a:pos x="T0" y="T1"/>
                </a:cxn>
                <a:cxn ang="0">
                  <a:pos x="T2" y="T3"/>
                </a:cxn>
                <a:cxn ang="0">
                  <a:pos x="T4" y="T5"/>
                </a:cxn>
                <a:cxn ang="0">
                  <a:pos x="T6" y="T7"/>
                </a:cxn>
                <a:cxn ang="0">
                  <a:pos x="T8" y="T9"/>
                </a:cxn>
                <a:cxn ang="0">
                  <a:pos x="T10" y="T11"/>
                </a:cxn>
              </a:cxnLst>
              <a:rect l="0" t="0" r="r" b="b"/>
              <a:pathLst>
                <a:path w="128" h="60">
                  <a:moveTo>
                    <a:pt x="2" y="3"/>
                  </a:moveTo>
                  <a:cubicBezTo>
                    <a:pt x="7" y="7"/>
                    <a:pt x="103" y="60"/>
                    <a:pt x="115" y="55"/>
                  </a:cubicBezTo>
                  <a:cubicBezTo>
                    <a:pt x="120" y="57"/>
                    <a:pt x="122" y="58"/>
                    <a:pt x="125" y="60"/>
                  </a:cubicBezTo>
                  <a:cubicBezTo>
                    <a:pt x="128" y="57"/>
                    <a:pt x="128" y="54"/>
                    <a:pt x="128" y="52"/>
                  </a:cubicBezTo>
                  <a:cubicBezTo>
                    <a:pt x="126" y="52"/>
                    <a:pt x="6" y="1"/>
                    <a:pt x="3" y="0"/>
                  </a:cubicBezTo>
                  <a:cubicBezTo>
                    <a:pt x="2" y="0"/>
                    <a:pt x="0" y="1"/>
                    <a:pt x="2" y="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8" name="Freeform 366">
              <a:extLst>
                <a:ext uri="{FF2B5EF4-FFF2-40B4-BE49-F238E27FC236}">
                  <a16:creationId xmlns:a16="http://schemas.microsoft.com/office/drawing/2014/main" id="{E9145FB6-EBF1-4A18-901A-BF37C0D6CFFC}"/>
                </a:ext>
              </a:extLst>
            </p:cNvPr>
            <p:cNvSpPr>
              <a:spLocks/>
            </p:cNvSpPr>
            <p:nvPr/>
          </p:nvSpPr>
          <p:spPr bwMode="auto">
            <a:xfrm>
              <a:off x="9701213" y="5670551"/>
              <a:ext cx="98425" cy="257175"/>
            </a:xfrm>
            <a:custGeom>
              <a:avLst/>
              <a:gdLst>
                <a:gd name="T0" fmla="*/ 10 w 48"/>
                <a:gd name="T1" fmla="*/ 10 h 124"/>
                <a:gd name="T2" fmla="*/ 6 w 48"/>
                <a:gd name="T3" fmla="*/ 0 h 124"/>
                <a:gd name="T4" fmla="*/ 0 w 48"/>
                <a:gd name="T5" fmla="*/ 3 h 124"/>
                <a:gd name="T6" fmla="*/ 46 w 48"/>
                <a:gd name="T7" fmla="*/ 123 h 124"/>
                <a:gd name="T8" fmla="*/ 48 w 48"/>
                <a:gd name="T9" fmla="*/ 122 h 124"/>
                <a:gd name="T10" fmla="*/ 10 w 48"/>
                <a:gd name="T11" fmla="*/ 10 h 124"/>
              </a:gdLst>
              <a:ahLst/>
              <a:cxnLst>
                <a:cxn ang="0">
                  <a:pos x="T0" y="T1"/>
                </a:cxn>
                <a:cxn ang="0">
                  <a:pos x="T2" y="T3"/>
                </a:cxn>
                <a:cxn ang="0">
                  <a:pos x="T4" y="T5"/>
                </a:cxn>
                <a:cxn ang="0">
                  <a:pos x="T6" y="T7"/>
                </a:cxn>
                <a:cxn ang="0">
                  <a:pos x="T8" y="T9"/>
                </a:cxn>
                <a:cxn ang="0">
                  <a:pos x="T10" y="T11"/>
                </a:cxn>
              </a:cxnLst>
              <a:rect l="0" t="0" r="r" b="b"/>
              <a:pathLst>
                <a:path w="48" h="124">
                  <a:moveTo>
                    <a:pt x="10" y="10"/>
                  </a:moveTo>
                  <a:cubicBezTo>
                    <a:pt x="8" y="6"/>
                    <a:pt x="7" y="3"/>
                    <a:pt x="6" y="0"/>
                  </a:cubicBezTo>
                  <a:cubicBezTo>
                    <a:pt x="2" y="0"/>
                    <a:pt x="1" y="2"/>
                    <a:pt x="0" y="3"/>
                  </a:cubicBezTo>
                  <a:cubicBezTo>
                    <a:pt x="1" y="4"/>
                    <a:pt x="45" y="120"/>
                    <a:pt x="46" y="123"/>
                  </a:cubicBezTo>
                  <a:cubicBezTo>
                    <a:pt x="46" y="124"/>
                    <a:pt x="48" y="124"/>
                    <a:pt x="48" y="122"/>
                  </a:cubicBezTo>
                  <a:cubicBezTo>
                    <a:pt x="47" y="116"/>
                    <a:pt x="20" y="15"/>
                    <a:pt x="10" y="10"/>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9" name="Freeform 367">
              <a:extLst>
                <a:ext uri="{FF2B5EF4-FFF2-40B4-BE49-F238E27FC236}">
                  <a16:creationId xmlns:a16="http://schemas.microsoft.com/office/drawing/2014/main" id="{E504B14F-2DF5-40FB-B21C-B41E6D0624E9}"/>
                </a:ext>
              </a:extLst>
            </p:cNvPr>
            <p:cNvSpPr>
              <a:spLocks/>
            </p:cNvSpPr>
            <p:nvPr/>
          </p:nvSpPr>
          <p:spPr bwMode="auto">
            <a:xfrm>
              <a:off x="9664701" y="5686426"/>
              <a:ext cx="38100" cy="425450"/>
            </a:xfrm>
            <a:custGeom>
              <a:avLst/>
              <a:gdLst>
                <a:gd name="T0" fmla="*/ 6 w 18"/>
                <a:gd name="T1" fmla="*/ 3 h 205"/>
                <a:gd name="T2" fmla="*/ 0 w 18"/>
                <a:gd name="T3" fmla="*/ 203 h 205"/>
                <a:gd name="T4" fmla="*/ 18 w 18"/>
                <a:gd name="T5" fmla="*/ 204 h 205"/>
                <a:gd name="T6" fmla="*/ 15 w 18"/>
                <a:gd name="T7" fmla="*/ 3 h 205"/>
                <a:gd name="T8" fmla="*/ 6 w 18"/>
                <a:gd name="T9" fmla="*/ 3 h 205"/>
              </a:gdLst>
              <a:ahLst/>
              <a:cxnLst>
                <a:cxn ang="0">
                  <a:pos x="T0" y="T1"/>
                </a:cxn>
                <a:cxn ang="0">
                  <a:pos x="T2" y="T3"/>
                </a:cxn>
                <a:cxn ang="0">
                  <a:pos x="T4" y="T5"/>
                </a:cxn>
                <a:cxn ang="0">
                  <a:pos x="T6" y="T7"/>
                </a:cxn>
                <a:cxn ang="0">
                  <a:pos x="T8" y="T9"/>
                </a:cxn>
              </a:cxnLst>
              <a:rect l="0" t="0" r="r" b="b"/>
              <a:pathLst>
                <a:path w="18" h="205">
                  <a:moveTo>
                    <a:pt x="6" y="3"/>
                  </a:moveTo>
                  <a:cubicBezTo>
                    <a:pt x="6" y="7"/>
                    <a:pt x="0" y="203"/>
                    <a:pt x="0" y="203"/>
                  </a:cubicBezTo>
                  <a:cubicBezTo>
                    <a:pt x="0" y="203"/>
                    <a:pt x="8" y="205"/>
                    <a:pt x="18" y="204"/>
                  </a:cubicBezTo>
                  <a:cubicBezTo>
                    <a:pt x="18" y="197"/>
                    <a:pt x="16" y="4"/>
                    <a:pt x="15" y="3"/>
                  </a:cubicBezTo>
                  <a:cubicBezTo>
                    <a:pt x="14" y="2"/>
                    <a:pt x="10" y="0"/>
                    <a:pt x="6" y="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0" name="Freeform 368">
              <a:extLst>
                <a:ext uri="{FF2B5EF4-FFF2-40B4-BE49-F238E27FC236}">
                  <a16:creationId xmlns:a16="http://schemas.microsoft.com/office/drawing/2014/main" id="{72C429FF-FC5A-415B-ABF2-CACF6628A9E7}"/>
                </a:ext>
              </a:extLst>
            </p:cNvPr>
            <p:cNvSpPr>
              <a:spLocks/>
            </p:cNvSpPr>
            <p:nvPr/>
          </p:nvSpPr>
          <p:spPr bwMode="auto">
            <a:xfrm>
              <a:off x="10823576" y="5795963"/>
              <a:ext cx="60325" cy="66675"/>
            </a:xfrm>
            <a:custGeom>
              <a:avLst/>
              <a:gdLst>
                <a:gd name="T0" fmla="*/ 20 w 29"/>
                <a:gd name="T1" fmla="*/ 1 h 32"/>
                <a:gd name="T2" fmla="*/ 0 w 29"/>
                <a:gd name="T3" fmla="*/ 19 h 32"/>
                <a:gd name="T4" fmla="*/ 1 w 29"/>
                <a:gd name="T5" fmla="*/ 28 h 32"/>
                <a:gd name="T6" fmla="*/ 13 w 29"/>
                <a:gd name="T7" fmla="*/ 32 h 32"/>
                <a:gd name="T8" fmla="*/ 29 w 29"/>
                <a:gd name="T9" fmla="*/ 14 h 32"/>
                <a:gd name="T10" fmla="*/ 20 w 29"/>
                <a:gd name="T11" fmla="*/ 1 h 32"/>
              </a:gdLst>
              <a:ahLst/>
              <a:cxnLst>
                <a:cxn ang="0">
                  <a:pos x="T0" y="T1"/>
                </a:cxn>
                <a:cxn ang="0">
                  <a:pos x="T2" y="T3"/>
                </a:cxn>
                <a:cxn ang="0">
                  <a:pos x="T4" y="T5"/>
                </a:cxn>
                <a:cxn ang="0">
                  <a:pos x="T6" y="T7"/>
                </a:cxn>
                <a:cxn ang="0">
                  <a:pos x="T8" y="T9"/>
                </a:cxn>
                <a:cxn ang="0">
                  <a:pos x="T10" y="T11"/>
                </a:cxn>
              </a:cxnLst>
              <a:rect l="0" t="0" r="r" b="b"/>
              <a:pathLst>
                <a:path w="29" h="32">
                  <a:moveTo>
                    <a:pt x="20" y="1"/>
                  </a:moveTo>
                  <a:cubicBezTo>
                    <a:pt x="16" y="0"/>
                    <a:pt x="10" y="2"/>
                    <a:pt x="0" y="19"/>
                  </a:cubicBezTo>
                  <a:cubicBezTo>
                    <a:pt x="0" y="23"/>
                    <a:pt x="1" y="28"/>
                    <a:pt x="1" y="28"/>
                  </a:cubicBezTo>
                  <a:cubicBezTo>
                    <a:pt x="13" y="32"/>
                    <a:pt x="13" y="32"/>
                    <a:pt x="13" y="32"/>
                  </a:cubicBezTo>
                  <a:cubicBezTo>
                    <a:pt x="29" y="14"/>
                    <a:pt x="29" y="14"/>
                    <a:pt x="29" y="14"/>
                  </a:cubicBezTo>
                  <a:cubicBezTo>
                    <a:pt x="29" y="14"/>
                    <a:pt x="29" y="0"/>
                    <a:pt x="20" y="1"/>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1" name="Freeform 369">
              <a:extLst>
                <a:ext uri="{FF2B5EF4-FFF2-40B4-BE49-F238E27FC236}">
                  <a16:creationId xmlns:a16="http://schemas.microsoft.com/office/drawing/2014/main" id="{54CDA2AF-FD3A-4CE2-9D50-A0FD07621D16}"/>
                </a:ext>
              </a:extLst>
            </p:cNvPr>
            <p:cNvSpPr>
              <a:spLocks/>
            </p:cNvSpPr>
            <p:nvPr/>
          </p:nvSpPr>
          <p:spPr bwMode="auto">
            <a:xfrm>
              <a:off x="10852151" y="5775326"/>
              <a:ext cx="33338" cy="52388"/>
            </a:xfrm>
            <a:custGeom>
              <a:avLst/>
              <a:gdLst>
                <a:gd name="T0" fmla="*/ 1 w 16"/>
                <a:gd name="T1" fmla="*/ 12 h 25"/>
                <a:gd name="T2" fmla="*/ 13 w 16"/>
                <a:gd name="T3" fmla="*/ 23 h 25"/>
                <a:gd name="T4" fmla="*/ 16 w 16"/>
                <a:gd name="T5" fmla="*/ 12 h 25"/>
                <a:gd name="T6" fmla="*/ 1 w 16"/>
                <a:gd name="T7" fmla="*/ 12 h 25"/>
              </a:gdLst>
              <a:ahLst/>
              <a:cxnLst>
                <a:cxn ang="0">
                  <a:pos x="T0" y="T1"/>
                </a:cxn>
                <a:cxn ang="0">
                  <a:pos x="T2" y="T3"/>
                </a:cxn>
                <a:cxn ang="0">
                  <a:pos x="T4" y="T5"/>
                </a:cxn>
                <a:cxn ang="0">
                  <a:pos x="T6" y="T7"/>
                </a:cxn>
              </a:cxnLst>
              <a:rect l="0" t="0" r="r" b="b"/>
              <a:pathLst>
                <a:path w="16" h="25">
                  <a:moveTo>
                    <a:pt x="1" y="12"/>
                  </a:moveTo>
                  <a:cubicBezTo>
                    <a:pt x="1" y="15"/>
                    <a:pt x="0" y="25"/>
                    <a:pt x="13" y="23"/>
                  </a:cubicBezTo>
                  <a:cubicBezTo>
                    <a:pt x="16" y="21"/>
                    <a:pt x="16" y="14"/>
                    <a:pt x="16" y="12"/>
                  </a:cubicBezTo>
                  <a:cubicBezTo>
                    <a:pt x="16" y="10"/>
                    <a:pt x="11" y="0"/>
                    <a:pt x="1" y="12"/>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2" name="Freeform 370">
              <a:extLst>
                <a:ext uri="{FF2B5EF4-FFF2-40B4-BE49-F238E27FC236}">
                  <a16:creationId xmlns:a16="http://schemas.microsoft.com/office/drawing/2014/main" id="{5EA82D7D-E261-4339-8F24-51630F17674F}"/>
                </a:ext>
              </a:extLst>
            </p:cNvPr>
            <p:cNvSpPr>
              <a:spLocks/>
            </p:cNvSpPr>
            <p:nvPr/>
          </p:nvSpPr>
          <p:spPr bwMode="auto">
            <a:xfrm>
              <a:off x="10879138" y="5788026"/>
              <a:ext cx="168275" cy="20638"/>
            </a:xfrm>
            <a:custGeom>
              <a:avLst/>
              <a:gdLst>
                <a:gd name="T0" fmla="*/ 80 w 81"/>
                <a:gd name="T1" fmla="*/ 6 h 10"/>
                <a:gd name="T2" fmla="*/ 8 w 81"/>
                <a:gd name="T3" fmla="*/ 5 h 10"/>
                <a:gd name="T4" fmla="*/ 1 w 81"/>
                <a:gd name="T5" fmla="*/ 5 h 10"/>
                <a:gd name="T6" fmla="*/ 1 w 81"/>
                <a:gd name="T7" fmla="*/ 10 h 10"/>
                <a:gd name="T8" fmla="*/ 80 w 81"/>
                <a:gd name="T9" fmla="*/ 8 h 10"/>
                <a:gd name="T10" fmla="*/ 80 w 81"/>
                <a:gd name="T11" fmla="*/ 6 h 10"/>
              </a:gdLst>
              <a:ahLst/>
              <a:cxnLst>
                <a:cxn ang="0">
                  <a:pos x="T0" y="T1"/>
                </a:cxn>
                <a:cxn ang="0">
                  <a:pos x="T2" y="T3"/>
                </a:cxn>
                <a:cxn ang="0">
                  <a:pos x="T4" y="T5"/>
                </a:cxn>
                <a:cxn ang="0">
                  <a:pos x="T6" y="T7"/>
                </a:cxn>
                <a:cxn ang="0">
                  <a:pos x="T8" y="T9"/>
                </a:cxn>
                <a:cxn ang="0">
                  <a:pos x="T10" y="T11"/>
                </a:cxn>
              </a:cxnLst>
              <a:rect l="0" t="0" r="r" b="b"/>
              <a:pathLst>
                <a:path w="81" h="10">
                  <a:moveTo>
                    <a:pt x="80" y="6"/>
                  </a:moveTo>
                  <a:cubicBezTo>
                    <a:pt x="77" y="5"/>
                    <a:pt x="13" y="0"/>
                    <a:pt x="8" y="5"/>
                  </a:cubicBezTo>
                  <a:cubicBezTo>
                    <a:pt x="5" y="6"/>
                    <a:pt x="3" y="6"/>
                    <a:pt x="1" y="5"/>
                  </a:cubicBezTo>
                  <a:cubicBezTo>
                    <a:pt x="0" y="8"/>
                    <a:pt x="1" y="9"/>
                    <a:pt x="1" y="10"/>
                  </a:cubicBezTo>
                  <a:cubicBezTo>
                    <a:pt x="2" y="10"/>
                    <a:pt x="78" y="8"/>
                    <a:pt x="80" y="8"/>
                  </a:cubicBezTo>
                  <a:cubicBezTo>
                    <a:pt x="81" y="8"/>
                    <a:pt x="81" y="7"/>
                    <a:pt x="80" y="6"/>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3" name="Freeform 371">
              <a:extLst>
                <a:ext uri="{FF2B5EF4-FFF2-40B4-BE49-F238E27FC236}">
                  <a16:creationId xmlns:a16="http://schemas.microsoft.com/office/drawing/2014/main" id="{5497D175-69A0-4453-A0EA-08C8635FEA24}"/>
                </a:ext>
              </a:extLst>
            </p:cNvPr>
            <p:cNvSpPr>
              <a:spLocks/>
            </p:cNvSpPr>
            <p:nvPr/>
          </p:nvSpPr>
          <p:spPr bwMode="auto">
            <a:xfrm>
              <a:off x="10744201" y="5567363"/>
              <a:ext cx="125413" cy="228600"/>
            </a:xfrm>
            <a:custGeom>
              <a:avLst/>
              <a:gdLst>
                <a:gd name="T0" fmla="*/ 0 w 60"/>
                <a:gd name="T1" fmla="*/ 3 h 111"/>
                <a:gd name="T2" fmla="*/ 50 w 60"/>
                <a:gd name="T3" fmla="*/ 102 h 111"/>
                <a:gd name="T4" fmla="*/ 55 w 60"/>
                <a:gd name="T5" fmla="*/ 111 h 111"/>
                <a:gd name="T6" fmla="*/ 60 w 60"/>
                <a:gd name="T7" fmla="*/ 108 h 111"/>
                <a:gd name="T8" fmla="*/ 2 w 60"/>
                <a:gd name="T9" fmla="*/ 1 h 111"/>
                <a:gd name="T10" fmla="*/ 0 w 60"/>
                <a:gd name="T11" fmla="*/ 3 h 111"/>
              </a:gdLst>
              <a:ahLst/>
              <a:cxnLst>
                <a:cxn ang="0">
                  <a:pos x="T0" y="T1"/>
                </a:cxn>
                <a:cxn ang="0">
                  <a:pos x="T2" y="T3"/>
                </a:cxn>
                <a:cxn ang="0">
                  <a:pos x="T4" y="T5"/>
                </a:cxn>
                <a:cxn ang="0">
                  <a:pos x="T6" y="T7"/>
                </a:cxn>
                <a:cxn ang="0">
                  <a:pos x="T8" y="T9"/>
                </a:cxn>
                <a:cxn ang="0">
                  <a:pos x="T10" y="T11"/>
                </a:cxn>
              </a:cxnLst>
              <a:rect l="0" t="0" r="r" b="b"/>
              <a:pathLst>
                <a:path w="60" h="111">
                  <a:moveTo>
                    <a:pt x="0" y="3"/>
                  </a:moveTo>
                  <a:cubicBezTo>
                    <a:pt x="2" y="8"/>
                    <a:pt x="40" y="98"/>
                    <a:pt x="50" y="102"/>
                  </a:cubicBezTo>
                  <a:cubicBezTo>
                    <a:pt x="53" y="106"/>
                    <a:pt x="54" y="108"/>
                    <a:pt x="55" y="111"/>
                  </a:cubicBezTo>
                  <a:cubicBezTo>
                    <a:pt x="58" y="111"/>
                    <a:pt x="59" y="109"/>
                    <a:pt x="60" y="108"/>
                  </a:cubicBezTo>
                  <a:cubicBezTo>
                    <a:pt x="59" y="106"/>
                    <a:pt x="4" y="4"/>
                    <a:pt x="2" y="1"/>
                  </a:cubicBezTo>
                  <a:cubicBezTo>
                    <a:pt x="2" y="0"/>
                    <a:pt x="0" y="0"/>
                    <a:pt x="0" y="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4" name="Freeform 372">
              <a:extLst>
                <a:ext uri="{FF2B5EF4-FFF2-40B4-BE49-F238E27FC236}">
                  <a16:creationId xmlns:a16="http://schemas.microsoft.com/office/drawing/2014/main" id="{9C665A87-5B9A-4BB6-8488-9D5E005087E3}"/>
                </a:ext>
              </a:extLst>
            </p:cNvPr>
            <p:cNvSpPr>
              <a:spLocks/>
            </p:cNvSpPr>
            <p:nvPr/>
          </p:nvSpPr>
          <p:spPr bwMode="auto">
            <a:xfrm>
              <a:off x="10775951" y="5816601"/>
              <a:ext cx="100013" cy="298450"/>
            </a:xfrm>
            <a:custGeom>
              <a:avLst/>
              <a:gdLst>
                <a:gd name="T0" fmla="*/ 39 w 48"/>
                <a:gd name="T1" fmla="*/ 0 h 144"/>
                <a:gd name="T2" fmla="*/ 0 w 48"/>
                <a:gd name="T3" fmla="*/ 142 h 144"/>
                <a:gd name="T4" fmla="*/ 3 w 48"/>
                <a:gd name="T5" fmla="*/ 142 h 144"/>
                <a:gd name="T6" fmla="*/ 43 w 48"/>
                <a:gd name="T7" fmla="*/ 15 h 144"/>
                <a:gd name="T8" fmla="*/ 46 w 48"/>
                <a:gd name="T9" fmla="*/ 3 h 144"/>
                <a:gd name="T10" fmla="*/ 39 w 48"/>
                <a:gd name="T11" fmla="*/ 0 h 144"/>
              </a:gdLst>
              <a:ahLst/>
              <a:cxnLst>
                <a:cxn ang="0">
                  <a:pos x="T0" y="T1"/>
                </a:cxn>
                <a:cxn ang="0">
                  <a:pos x="T2" y="T3"/>
                </a:cxn>
                <a:cxn ang="0">
                  <a:pos x="T4" y="T5"/>
                </a:cxn>
                <a:cxn ang="0">
                  <a:pos x="T6" y="T7"/>
                </a:cxn>
                <a:cxn ang="0">
                  <a:pos x="T8" y="T9"/>
                </a:cxn>
                <a:cxn ang="0">
                  <a:pos x="T10" y="T11"/>
                </a:cxn>
              </a:cxnLst>
              <a:rect l="0" t="0" r="r" b="b"/>
              <a:pathLst>
                <a:path w="48" h="144">
                  <a:moveTo>
                    <a:pt x="39" y="0"/>
                  </a:moveTo>
                  <a:cubicBezTo>
                    <a:pt x="39" y="2"/>
                    <a:pt x="1" y="138"/>
                    <a:pt x="0" y="142"/>
                  </a:cubicBezTo>
                  <a:cubicBezTo>
                    <a:pt x="0" y="143"/>
                    <a:pt x="1" y="144"/>
                    <a:pt x="3" y="142"/>
                  </a:cubicBezTo>
                  <a:cubicBezTo>
                    <a:pt x="6" y="137"/>
                    <a:pt x="48" y="27"/>
                    <a:pt x="43" y="15"/>
                  </a:cubicBezTo>
                  <a:cubicBezTo>
                    <a:pt x="44" y="9"/>
                    <a:pt x="45" y="6"/>
                    <a:pt x="46" y="3"/>
                  </a:cubicBezTo>
                  <a:cubicBezTo>
                    <a:pt x="43" y="0"/>
                    <a:pt x="41" y="0"/>
                    <a:pt x="39" y="0"/>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5" name="Freeform 373">
              <a:extLst>
                <a:ext uri="{FF2B5EF4-FFF2-40B4-BE49-F238E27FC236}">
                  <a16:creationId xmlns:a16="http://schemas.microsoft.com/office/drawing/2014/main" id="{198D8AB1-A0CD-489A-A6D1-D3CE997036BF}"/>
                </a:ext>
              </a:extLst>
            </p:cNvPr>
            <p:cNvSpPr>
              <a:spLocks/>
            </p:cNvSpPr>
            <p:nvPr/>
          </p:nvSpPr>
          <p:spPr bwMode="auto">
            <a:xfrm>
              <a:off x="10833101" y="5834063"/>
              <a:ext cx="38100" cy="417513"/>
            </a:xfrm>
            <a:custGeom>
              <a:avLst/>
              <a:gdLst>
                <a:gd name="T0" fmla="*/ 6 w 18"/>
                <a:gd name="T1" fmla="*/ 3 h 202"/>
                <a:gd name="T2" fmla="*/ 0 w 18"/>
                <a:gd name="T3" fmla="*/ 199 h 202"/>
                <a:gd name="T4" fmla="*/ 18 w 18"/>
                <a:gd name="T5" fmla="*/ 200 h 202"/>
                <a:gd name="T6" fmla="*/ 15 w 18"/>
                <a:gd name="T7" fmla="*/ 3 h 202"/>
                <a:gd name="T8" fmla="*/ 6 w 18"/>
                <a:gd name="T9" fmla="*/ 3 h 202"/>
              </a:gdLst>
              <a:ahLst/>
              <a:cxnLst>
                <a:cxn ang="0">
                  <a:pos x="T0" y="T1"/>
                </a:cxn>
                <a:cxn ang="0">
                  <a:pos x="T2" y="T3"/>
                </a:cxn>
                <a:cxn ang="0">
                  <a:pos x="T4" y="T5"/>
                </a:cxn>
                <a:cxn ang="0">
                  <a:pos x="T6" y="T7"/>
                </a:cxn>
                <a:cxn ang="0">
                  <a:pos x="T8" y="T9"/>
                </a:cxn>
              </a:cxnLst>
              <a:rect l="0" t="0" r="r" b="b"/>
              <a:pathLst>
                <a:path w="18" h="202">
                  <a:moveTo>
                    <a:pt x="6" y="3"/>
                  </a:moveTo>
                  <a:cubicBezTo>
                    <a:pt x="6" y="7"/>
                    <a:pt x="0" y="199"/>
                    <a:pt x="0" y="199"/>
                  </a:cubicBezTo>
                  <a:cubicBezTo>
                    <a:pt x="0" y="199"/>
                    <a:pt x="9" y="202"/>
                    <a:pt x="18" y="200"/>
                  </a:cubicBezTo>
                  <a:cubicBezTo>
                    <a:pt x="18" y="194"/>
                    <a:pt x="16" y="4"/>
                    <a:pt x="15" y="3"/>
                  </a:cubicBezTo>
                  <a:cubicBezTo>
                    <a:pt x="14" y="2"/>
                    <a:pt x="10" y="0"/>
                    <a:pt x="6" y="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6" name="Freeform 374">
              <a:extLst>
                <a:ext uri="{FF2B5EF4-FFF2-40B4-BE49-F238E27FC236}">
                  <a16:creationId xmlns:a16="http://schemas.microsoft.com/office/drawing/2014/main" id="{31C36908-F11F-4538-9293-5B7182CC595B}"/>
                </a:ext>
              </a:extLst>
            </p:cNvPr>
            <p:cNvSpPr>
              <a:spLocks/>
            </p:cNvSpPr>
            <p:nvPr/>
          </p:nvSpPr>
          <p:spPr bwMode="auto">
            <a:xfrm>
              <a:off x="10074276" y="5584826"/>
              <a:ext cx="58738" cy="68263"/>
            </a:xfrm>
            <a:custGeom>
              <a:avLst/>
              <a:gdLst>
                <a:gd name="T0" fmla="*/ 19 w 29"/>
                <a:gd name="T1" fmla="*/ 1 h 33"/>
                <a:gd name="T2" fmla="*/ 0 w 29"/>
                <a:gd name="T3" fmla="*/ 20 h 33"/>
                <a:gd name="T4" fmla="*/ 1 w 29"/>
                <a:gd name="T5" fmla="*/ 29 h 33"/>
                <a:gd name="T6" fmla="*/ 13 w 29"/>
                <a:gd name="T7" fmla="*/ 33 h 33"/>
                <a:gd name="T8" fmla="*/ 29 w 29"/>
                <a:gd name="T9" fmla="*/ 15 h 33"/>
                <a:gd name="T10" fmla="*/ 19 w 29"/>
                <a:gd name="T11" fmla="*/ 1 h 33"/>
              </a:gdLst>
              <a:ahLst/>
              <a:cxnLst>
                <a:cxn ang="0">
                  <a:pos x="T0" y="T1"/>
                </a:cxn>
                <a:cxn ang="0">
                  <a:pos x="T2" y="T3"/>
                </a:cxn>
                <a:cxn ang="0">
                  <a:pos x="T4" y="T5"/>
                </a:cxn>
                <a:cxn ang="0">
                  <a:pos x="T6" y="T7"/>
                </a:cxn>
                <a:cxn ang="0">
                  <a:pos x="T8" y="T9"/>
                </a:cxn>
                <a:cxn ang="0">
                  <a:pos x="T10" y="T11"/>
                </a:cxn>
              </a:cxnLst>
              <a:rect l="0" t="0" r="r" b="b"/>
              <a:pathLst>
                <a:path w="29" h="33">
                  <a:moveTo>
                    <a:pt x="19" y="1"/>
                  </a:moveTo>
                  <a:cubicBezTo>
                    <a:pt x="16" y="1"/>
                    <a:pt x="10" y="3"/>
                    <a:pt x="0" y="20"/>
                  </a:cubicBezTo>
                  <a:cubicBezTo>
                    <a:pt x="0" y="24"/>
                    <a:pt x="1" y="29"/>
                    <a:pt x="1" y="29"/>
                  </a:cubicBezTo>
                  <a:cubicBezTo>
                    <a:pt x="13" y="33"/>
                    <a:pt x="13" y="33"/>
                    <a:pt x="13" y="33"/>
                  </a:cubicBezTo>
                  <a:cubicBezTo>
                    <a:pt x="29" y="15"/>
                    <a:pt x="29" y="15"/>
                    <a:pt x="29" y="15"/>
                  </a:cubicBezTo>
                  <a:cubicBezTo>
                    <a:pt x="29" y="15"/>
                    <a:pt x="29" y="0"/>
                    <a:pt x="19" y="1"/>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7" name="Freeform 375">
              <a:extLst>
                <a:ext uri="{FF2B5EF4-FFF2-40B4-BE49-F238E27FC236}">
                  <a16:creationId xmlns:a16="http://schemas.microsoft.com/office/drawing/2014/main" id="{3225E03E-A74A-4C38-B0CB-22775A4515F5}"/>
                </a:ext>
              </a:extLst>
            </p:cNvPr>
            <p:cNvSpPr>
              <a:spLocks/>
            </p:cNvSpPr>
            <p:nvPr/>
          </p:nvSpPr>
          <p:spPr bwMode="auto">
            <a:xfrm>
              <a:off x="10101263" y="5564188"/>
              <a:ext cx="34925" cy="52388"/>
            </a:xfrm>
            <a:custGeom>
              <a:avLst/>
              <a:gdLst>
                <a:gd name="T0" fmla="*/ 1 w 17"/>
                <a:gd name="T1" fmla="*/ 12 h 25"/>
                <a:gd name="T2" fmla="*/ 14 w 17"/>
                <a:gd name="T3" fmla="*/ 24 h 25"/>
                <a:gd name="T4" fmla="*/ 17 w 17"/>
                <a:gd name="T5" fmla="*/ 12 h 25"/>
                <a:gd name="T6" fmla="*/ 1 w 17"/>
                <a:gd name="T7" fmla="*/ 12 h 25"/>
              </a:gdLst>
              <a:ahLst/>
              <a:cxnLst>
                <a:cxn ang="0">
                  <a:pos x="T0" y="T1"/>
                </a:cxn>
                <a:cxn ang="0">
                  <a:pos x="T2" y="T3"/>
                </a:cxn>
                <a:cxn ang="0">
                  <a:pos x="T4" y="T5"/>
                </a:cxn>
                <a:cxn ang="0">
                  <a:pos x="T6" y="T7"/>
                </a:cxn>
              </a:cxnLst>
              <a:rect l="0" t="0" r="r" b="b"/>
              <a:pathLst>
                <a:path w="17" h="25">
                  <a:moveTo>
                    <a:pt x="1" y="12"/>
                  </a:moveTo>
                  <a:cubicBezTo>
                    <a:pt x="2" y="16"/>
                    <a:pt x="0" y="25"/>
                    <a:pt x="14" y="24"/>
                  </a:cubicBezTo>
                  <a:cubicBezTo>
                    <a:pt x="17" y="21"/>
                    <a:pt x="17" y="14"/>
                    <a:pt x="17" y="12"/>
                  </a:cubicBezTo>
                  <a:cubicBezTo>
                    <a:pt x="16" y="10"/>
                    <a:pt x="11" y="0"/>
                    <a:pt x="1" y="12"/>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8" name="Freeform 376">
              <a:extLst>
                <a:ext uri="{FF2B5EF4-FFF2-40B4-BE49-F238E27FC236}">
                  <a16:creationId xmlns:a16="http://schemas.microsoft.com/office/drawing/2014/main" id="{E26BFF7A-4D17-48D0-817E-69B1D6ABB815}"/>
                </a:ext>
              </a:extLst>
            </p:cNvPr>
            <p:cNvSpPr>
              <a:spLocks/>
            </p:cNvSpPr>
            <p:nvPr/>
          </p:nvSpPr>
          <p:spPr bwMode="auto">
            <a:xfrm>
              <a:off x="10129838" y="5576888"/>
              <a:ext cx="166688" cy="22225"/>
            </a:xfrm>
            <a:custGeom>
              <a:avLst/>
              <a:gdLst>
                <a:gd name="T0" fmla="*/ 80 w 81"/>
                <a:gd name="T1" fmla="*/ 6 h 11"/>
                <a:gd name="T2" fmla="*/ 8 w 81"/>
                <a:gd name="T3" fmla="*/ 6 h 11"/>
                <a:gd name="T4" fmla="*/ 1 w 81"/>
                <a:gd name="T5" fmla="*/ 6 h 11"/>
                <a:gd name="T6" fmla="*/ 1 w 81"/>
                <a:gd name="T7" fmla="*/ 11 h 11"/>
                <a:gd name="T8" fmla="*/ 80 w 81"/>
                <a:gd name="T9" fmla="*/ 8 h 11"/>
                <a:gd name="T10" fmla="*/ 80 w 81"/>
                <a:gd name="T11" fmla="*/ 6 h 11"/>
              </a:gdLst>
              <a:ahLst/>
              <a:cxnLst>
                <a:cxn ang="0">
                  <a:pos x="T0" y="T1"/>
                </a:cxn>
                <a:cxn ang="0">
                  <a:pos x="T2" y="T3"/>
                </a:cxn>
                <a:cxn ang="0">
                  <a:pos x="T4" y="T5"/>
                </a:cxn>
                <a:cxn ang="0">
                  <a:pos x="T6" y="T7"/>
                </a:cxn>
                <a:cxn ang="0">
                  <a:pos x="T8" y="T9"/>
                </a:cxn>
                <a:cxn ang="0">
                  <a:pos x="T10" y="T11"/>
                </a:cxn>
              </a:cxnLst>
              <a:rect l="0" t="0" r="r" b="b"/>
              <a:pathLst>
                <a:path w="81" h="11">
                  <a:moveTo>
                    <a:pt x="80" y="6"/>
                  </a:moveTo>
                  <a:cubicBezTo>
                    <a:pt x="77" y="6"/>
                    <a:pt x="13" y="0"/>
                    <a:pt x="8" y="6"/>
                  </a:cubicBezTo>
                  <a:cubicBezTo>
                    <a:pt x="5" y="6"/>
                    <a:pt x="3" y="6"/>
                    <a:pt x="1" y="6"/>
                  </a:cubicBezTo>
                  <a:cubicBezTo>
                    <a:pt x="0" y="8"/>
                    <a:pt x="1" y="10"/>
                    <a:pt x="1" y="11"/>
                  </a:cubicBezTo>
                  <a:cubicBezTo>
                    <a:pt x="2" y="10"/>
                    <a:pt x="78" y="8"/>
                    <a:pt x="80" y="8"/>
                  </a:cubicBezTo>
                  <a:cubicBezTo>
                    <a:pt x="81" y="8"/>
                    <a:pt x="81" y="7"/>
                    <a:pt x="80" y="6"/>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9" name="Freeform 377">
              <a:extLst>
                <a:ext uri="{FF2B5EF4-FFF2-40B4-BE49-F238E27FC236}">
                  <a16:creationId xmlns:a16="http://schemas.microsoft.com/office/drawing/2014/main" id="{C5A60867-C73A-4321-80C5-B50FA6B1AD77}"/>
                </a:ext>
              </a:extLst>
            </p:cNvPr>
            <p:cNvSpPr>
              <a:spLocks/>
            </p:cNvSpPr>
            <p:nvPr/>
          </p:nvSpPr>
          <p:spPr bwMode="auto">
            <a:xfrm>
              <a:off x="9994901" y="5354638"/>
              <a:ext cx="123825" cy="230188"/>
            </a:xfrm>
            <a:custGeom>
              <a:avLst/>
              <a:gdLst>
                <a:gd name="T0" fmla="*/ 0 w 60"/>
                <a:gd name="T1" fmla="*/ 3 h 111"/>
                <a:gd name="T2" fmla="*/ 50 w 60"/>
                <a:gd name="T3" fmla="*/ 102 h 111"/>
                <a:gd name="T4" fmla="*/ 54 w 60"/>
                <a:gd name="T5" fmla="*/ 111 h 111"/>
                <a:gd name="T6" fmla="*/ 60 w 60"/>
                <a:gd name="T7" fmla="*/ 108 h 111"/>
                <a:gd name="T8" fmla="*/ 2 w 60"/>
                <a:gd name="T9" fmla="*/ 1 h 111"/>
                <a:gd name="T10" fmla="*/ 0 w 60"/>
                <a:gd name="T11" fmla="*/ 3 h 111"/>
              </a:gdLst>
              <a:ahLst/>
              <a:cxnLst>
                <a:cxn ang="0">
                  <a:pos x="T0" y="T1"/>
                </a:cxn>
                <a:cxn ang="0">
                  <a:pos x="T2" y="T3"/>
                </a:cxn>
                <a:cxn ang="0">
                  <a:pos x="T4" y="T5"/>
                </a:cxn>
                <a:cxn ang="0">
                  <a:pos x="T6" y="T7"/>
                </a:cxn>
                <a:cxn ang="0">
                  <a:pos x="T8" y="T9"/>
                </a:cxn>
                <a:cxn ang="0">
                  <a:pos x="T10" y="T11"/>
                </a:cxn>
              </a:cxnLst>
              <a:rect l="0" t="0" r="r" b="b"/>
              <a:pathLst>
                <a:path w="60" h="111">
                  <a:moveTo>
                    <a:pt x="0" y="3"/>
                  </a:moveTo>
                  <a:cubicBezTo>
                    <a:pt x="2" y="8"/>
                    <a:pt x="40" y="99"/>
                    <a:pt x="50" y="102"/>
                  </a:cubicBezTo>
                  <a:cubicBezTo>
                    <a:pt x="52" y="106"/>
                    <a:pt x="54" y="108"/>
                    <a:pt x="54" y="111"/>
                  </a:cubicBezTo>
                  <a:cubicBezTo>
                    <a:pt x="58" y="111"/>
                    <a:pt x="59" y="109"/>
                    <a:pt x="60" y="108"/>
                  </a:cubicBezTo>
                  <a:cubicBezTo>
                    <a:pt x="59" y="107"/>
                    <a:pt x="3" y="4"/>
                    <a:pt x="2" y="1"/>
                  </a:cubicBezTo>
                  <a:cubicBezTo>
                    <a:pt x="2" y="1"/>
                    <a:pt x="0" y="0"/>
                    <a:pt x="0" y="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0" name="Freeform 378">
              <a:extLst>
                <a:ext uri="{FF2B5EF4-FFF2-40B4-BE49-F238E27FC236}">
                  <a16:creationId xmlns:a16="http://schemas.microsoft.com/office/drawing/2014/main" id="{E8E2D5C6-C8FD-47D6-9027-3BAE09A21DAC}"/>
                </a:ext>
              </a:extLst>
            </p:cNvPr>
            <p:cNvSpPr>
              <a:spLocks/>
            </p:cNvSpPr>
            <p:nvPr/>
          </p:nvSpPr>
          <p:spPr bwMode="auto">
            <a:xfrm>
              <a:off x="10023476" y="5605463"/>
              <a:ext cx="101600" cy="300038"/>
            </a:xfrm>
            <a:custGeom>
              <a:avLst/>
              <a:gdLst>
                <a:gd name="T0" fmla="*/ 40 w 49"/>
                <a:gd name="T1" fmla="*/ 1 h 145"/>
                <a:gd name="T2" fmla="*/ 1 w 49"/>
                <a:gd name="T3" fmla="*/ 142 h 145"/>
                <a:gd name="T4" fmla="*/ 3 w 49"/>
                <a:gd name="T5" fmla="*/ 143 h 145"/>
                <a:gd name="T6" fmla="*/ 44 w 49"/>
                <a:gd name="T7" fmla="*/ 15 h 145"/>
                <a:gd name="T8" fmla="*/ 47 w 49"/>
                <a:gd name="T9" fmla="*/ 3 h 145"/>
                <a:gd name="T10" fmla="*/ 40 w 49"/>
                <a:gd name="T11" fmla="*/ 1 h 145"/>
              </a:gdLst>
              <a:ahLst/>
              <a:cxnLst>
                <a:cxn ang="0">
                  <a:pos x="T0" y="T1"/>
                </a:cxn>
                <a:cxn ang="0">
                  <a:pos x="T2" y="T3"/>
                </a:cxn>
                <a:cxn ang="0">
                  <a:pos x="T4" y="T5"/>
                </a:cxn>
                <a:cxn ang="0">
                  <a:pos x="T6" y="T7"/>
                </a:cxn>
                <a:cxn ang="0">
                  <a:pos x="T8" y="T9"/>
                </a:cxn>
                <a:cxn ang="0">
                  <a:pos x="T10" y="T11"/>
                </a:cxn>
              </a:cxnLst>
              <a:rect l="0" t="0" r="r" b="b"/>
              <a:pathLst>
                <a:path w="49" h="145">
                  <a:moveTo>
                    <a:pt x="40" y="1"/>
                  </a:moveTo>
                  <a:cubicBezTo>
                    <a:pt x="40" y="2"/>
                    <a:pt x="2" y="139"/>
                    <a:pt x="1" y="142"/>
                  </a:cubicBezTo>
                  <a:cubicBezTo>
                    <a:pt x="0" y="144"/>
                    <a:pt x="2" y="145"/>
                    <a:pt x="3" y="143"/>
                  </a:cubicBezTo>
                  <a:cubicBezTo>
                    <a:pt x="7" y="138"/>
                    <a:pt x="49" y="27"/>
                    <a:pt x="44" y="15"/>
                  </a:cubicBezTo>
                  <a:cubicBezTo>
                    <a:pt x="45" y="9"/>
                    <a:pt x="46" y="7"/>
                    <a:pt x="47" y="3"/>
                  </a:cubicBezTo>
                  <a:cubicBezTo>
                    <a:pt x="44" y="0"/>
                    <a:pt x="42" y="1"/>
                    <a:pt x="40" y="1"/>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1" name="Freeform 379">
              <a:extLst>
                <a:ext uri="{FF2B5EF4-FFF2-40B4-BE49-F238E27FC236}">
                  <a16:creationId xmlns:a16="http://schemas.microsoft.com/office/drawing/2014/main" id="{9DB53B44-ABA9-49D0-A56E-AACCDE332A80}"/>
                </a:ext>
              </a:extLst>
            </p:cNvPr>
            <p:cNvSpPr>
              <a:spLocks/>
            </p:cNvSpPr>
            <p:nvPr/>
          </p:nvSpPr>
          <p:spPr bwMode="auto">
            <a:xfrm>
              <a:off x="10083801" y="5622926"/>
              <a:ext cx="38100" cy="420688"/>
            </a:xfrm>
            <a:custGeom>
              <a:avLst/>
              <a:gdLst>
                <a:gd name="T0" fmla="*/ 6 w 18"/>
                <a:gd name="T1" fmla="*/ 3 h 203"/>
                <a:gd name="T2" fmla="*/ 0 w 18"/>
                <a:gd name="T3" fmla="*/ 200 h 203"/>
                <a:gd name="T4" fmla="*/ 18 w 18"/>
                <a:gd name="T5" fmla="*/ 201 h 203"/>
                <a:gd name="T6" fmla="*/ 15 w 18"/>
                <a:gd name="T7" fmla="*/ 3 h 203"/>
                <a:gd name="T8" fmla="*/ 6 w 18"/>
                <a:gd name="T9" fmla="*/ 3 h 203"/>
              </a:gdLst>
              <a:ahLst/>
              <a:cxnLst>
                <a:cxn ang="0">
                  <a:pos x="T0" y="T1"/>
                </a:cxn>
                <a:cxn ang="0">
                  <a:pos x="T2" y="T3"/>
                </a:cxn>
                <a:cxn ang="0">
                  <a:pos x="T4" y="T5"/>
                </a:cxn>
                <a:cxn ang="0">
                  <a:pos x="T6" y="T7"/>
                </a:cxn>
                <a:cxn ang="0">
                  <a:pos x="T8" y="T9"/>
                </a:cxn>
              </a:cxnLst>
              <a:rect l="0" t="0" r="r" b="b"/>
              <a:pathLst>
                <a:path w="18" h="203">
                  <a:moveTo>
                    <a:pt x="6" y="3"/>
                  </a:moveTo>
                  <a:cubicBezTo>
                    <a:pt x="6" y="7"/>
                    <a:pt x="0" y="200"/>
                    <a:pt x="0" y="200"/>
                  </a:cubicBezTo>
                  <a:cubicBezTo>
                    <a:pt x="0" y="200"/>
                    <a:pt x="8" y="203"/>
                    <a:pt x="18" y="201"/>
                  </a:cubicBezTo>
                  <a:cubicBezTo>
                    <a:pt x="18" y="195"/>
                    <a:pt x="15" y="5"/>
                    <a:pt x="15" y="3"/>
                  </a:cubicBezTo>
                  <a:cubicBezTo>
                    <a:pt x="14" y="2"/>
                    <a:pt x="10" y="0"/>
                    <a:pt x="6" y="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2" name="Freeform 380">
              <a:extLst>
                <a:ext uri="{FF2B5EF4-FFF2-40B4-BE49-F238E27FC236}">
                  <a16:creationId xmlns:a16="http://schemas.microsoft.com/office/drawing/2014/main" id="{F14F32AE-6E76-4123-A8EE-9A5C900F0103}"/>
                </a:ext>
              </a:extLst>
            </p:cNvPr>
            <p:cNvSpPr>
              <a:spLocks/>
            </p:cNvSpPr>
            <p:nvPr/>
          </p:nvSpPr>
          <p:spPr bwMode="auto">
            <a:xfrm>
              <a:off x="9310688" y="5691188"/>
              <a:ext cx="61913" cy="69850"/>
            </a:xfrm>
            <a:custGeom>
              <a:avLst/>
              <a:gdLst>
                <a:gd name="T0" fmla="*/ 20 w 30"/>
                <a:gd name="T1" fmla="*/ 1 h 34"/>
                <a:gd name="T2" fmla="*/ 0 w 30"/>
                <a:gd name="T3" fmla="*/ 20 h 34"/>
                <a:gd name="T4" fmla="*/ 0 w 30"/>
                <a:gd name="T5" fmla="*/ 30 h 34"/>
                <a:gd name="T6" fmla="*/ 13 w 30"/>
                <a:gd name="T7" fmla="*/ 34 h 34"/>
                <a:gd name="T8" fmla="*/ 30 w 30"/>
                <a:gd name="T9" fmla="*/ 15 h 34"/>
                <a:gd name="T10" fmla="*/ 20 w 30"/>
                <a:gd name="T11" fmla="*/ 1 h 34"/>
              </a:gdLst>
              <a:ahLst/>
              <a:cxnLst>
                <a:cxn ang="0">
                  <a:pos x="T0" y="T1"/>
                </a:cxn>
                <a:cxn ang="0">
                  <a:pos x="T2" y="T3"/>
                </a:cxn>
                <a:cxn ang="0">
                  <a:pos x="T4" y="T5"/>
                </a:cxn>
                <a:cxn ang="0">
                  <a:pos x="T6" y="T7"/>
                </a:cxn>
                <a:cxn ang="0">
                  <a:pos x="T8" y="T9"/>
                </a:cxn>
                <a:cxn ang="0">
                  <a:pos x="T10" y="T11"/>
                </a:cxn>
              </a:cxnLst>
              <a:rect l="0" t="0" r="r" b="b"/>
              <a:pathLst>
                <a:path w="30" h="34">
                  <a:moveTo>
                    <a:pt x="20" y="1"/>
                  </a:moveTo>
                  <a:cubicBezTo>
                    <a:pt x="16" y="0"/>
                    <a:pt x="10" y="3"/>
                    <a:pt x="0" y="20"/>
                  </a:cubicBezTo>
                  <a:cubicBezTo>
                    <a:pt x="0" y="24"/>
                    <a:pt x="0" y="30"/>
                    <a:pt x="0" y="30"/>
                  </a:cubicBezTo>
                  <a:cubicBezTo>
                    <a:pt x="13" y="34"/>
                    <a:pt x="13" y="34"/>
                    <a:pt x="13" y="34"/>
                  </a:cubicBezTo>
                  <a:cubicBezTo>
                    <a:pt x="30" y="15"/>
                    <a:pt x="30" y="15"/>
                    <a:pt x="30" y="15"/>
                  </a:cubicBezTo>
                  <a:cubicBezTo>
                    <a:pt x="30" y="15"/>
                    <a:pt x="30" y="0"/>
                    <a:pt x="20" y="1"/>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3" name="Freeform 381">
              <a:extLst>
                <a:ext uri="{FF2B5EF4-FFF2-40B4-BE49-F238E27FC236}">
                  <a16:creationId xmlns:a16="http://schemas.microsoft.com/office/drawing/2014/main" id="{61856BD4-940A-4FD9-9241-BC7FAE2FE248}"/>
                </a:ext>
              </a:extLst>
            </p:cNvPr>
            <p:cNvSpPr>
              <a:spLocks/>
            </p:cNvSpPr>
            <p:nvPr/>
          </p:nvSpPr>
          <p:spPr bwMode="auto">
            <a:xfrm>
              <a:off x="9340851" y="5667376"/>
              <a:ext cx="34925" cy="57150"/>
            </a:xfrm>
            <a:custGeom>
              <a:avLst/>
              <a:gdLst>
                <a:gd name="T0" fmla="*/ 1 w 17"/>
                <a:gd name="T1" fmla="*/ 13 h 27"/>
                <a:gd name="T2" fmla="*/ 13 w 17"/>
                <a:gd name="T3" fmla="*/ 25 h 27"/>
                <a:gd name="T4" fmla="*/ 17 w 17"/>
                <a:gd name="T5" fmla="*/ 13 h 27"/>
                <a:gd name="T6" fmla="*/ 1 w 17"/>
                <a:gd name="T7" fmla="*/ 13 h 27"/>
              </a:gdLst>
              <a:ahLst/>
              <a:cxnLst>
                <a:cxn ang="0">
                  <a:pos x="T0" y="T1"/>
                </a:cxn>
                <a:cxn ang="0">
                  <a:pos x="T2" y="T3"/>
                </a:cxn>
                <a:cxn ang="0">
                  <a:pos x="T4" y="T5"/>
                </a:cxn>
                <a:cxn ang="0">
                  <a:pos x="T6" y="T7"/>
                </a:cxn>
              </a:cxnLst>
              <a:rect l="0" t="0" r="r" b="b"/>
              <a:pathLst>
                <a:path w="17" h="27">
                  <a:moveTo>
                    <a:pt x="1" y="13"/>
                  </a:moveTo>
                  <a:cubicBezTo>
                    <a:pt x="1" y="16"/>
                    <a:pt x="0" y="27"/>
                    <a:pt x="13" y="25"/>
                  </a:cubicBezTo>
                  <a:cubicBezTo>
                    <a:pt x="17" y="23"/>
                    <a:pt x="17" y="15"/>
                    <a:pt x="17" y="13"/>
                  </a:cubicBezTo>
                  <a:cubicBezTo>
                    <a:pt x="16" y="11"/>
                    <a:pt x="11" y="0"/>
                    <a:pt x="1" y="1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4" name="Freeform 382">
              <a:extLst>
                <a:ext uri="{FF2B5EF4-FFF2-40B4-BE49-F238E27FC236}">
                  <a16:creationId xmlns:a16="http://schemas.microsoft.com/office/drawing/2014/main" id="{5066EAFD-8DD8-4B6E-8F38-3D268A47FB8E}"/>
                </a:ext>
              </a:extLst>
            </p:cNvPr>
            <p:cNvSpPr>
              <a:spLocks/>
            </p:cNvSpPr>
            <p:nvPr/>
          </p:nvSpPr>
          <p:spPr bwMode="auto">
            <a:xfrm>
              <a:off x="9369426" y="5683251"/>
              <a:ext cx="176213" cy="22225"/>
            </a:xfrm>
            <a:custGeom>
              <a:avLst/>
              <a:gdLst>
                <a:gd name="T0" fmla="*/ 84 w 85"/>
                <a:gd name="T1" fmla="*/ 6 h 11"/>
                <a:gd name="T2" fmla="*/ 8 w 85"/>
                <a:gd name="T3" fmla="*/ 6 h 11"/>
                <a:gd name="T4" fmla="*/ 1 w 85"/>
                <a:gd name="T5" fmla="*/ 6 h 11"/>
                <a:gd name="T6" fmla="*/ 1 w 85"/>
                <a:gd name="T7" fmla="*/ 11 h 11"/>
                <a:gd name="T8" fmla="*/ 84 w 85"/>
                <a:gd name="T9" fmla="*/ 8 h 11"/>
                <a:gd name="T10" fmla="*/ 84 w 85"/>
                <a:gd name="T11" fmla="*/ 6 h 11"/>
              </a:gdLst>
              <a:ahLst/>
              <a:cxnLst>
                <a:cxn ang="0">
                  <a:pos x="T0" y="T1"/>
                </a:cxn>
                <a:cxn ang="0">
                  <a:pos x="T2" y="T3"/>
                </a:cxn>
                <a:cxn ang="0">
                  <a:pos x="T4" y="T5"/>
                </a:cxn>
                <a:cxn ang="0">
                  <a:pos x="T6" y="T7"/>
                </a:cxn>
                <a:cxn ang="0">
                  <a:pos x="T8" y="T9"/>
                </a:cxn>
                <a:cxn ang="0">
                  <a:pos x="T10" y="T11"/>
                </a:cxn>
              </a:cxnLst>
              <a:rect l="0" t="0" r="r" b="b"/>
              <a:pathLst>
                <a:path w="85" h="11">
                  <a:moveTo>
                    <a:pt x="84" y="6"/>
                  </a:moveTo>
                  <a:cubicBezTo>
                    <a:pt x="80" y="5"/>
                    <a:pt x="13" y="0"/>
                    <a:pt x="8" y="6"/>
                  </a:cubicBezTo>
                  <a:cubicBezTo>
                    <a:pt x="5" y="6"/>
                    <a:pt x="3" y="6"/>
                    <a:pt x="1" y="6"/>
                  </a:cubicBezTo>
                  <a:cubicBezTo>
                    <a:pt x="0" y="8"/>
                    <a:pt x="1" y="9"/>
                    <a:pt x="1" y="11"/>
                  </a:cubicBezTo>
                  <a:cubicBezTo>
                    <a:pt x="2" y="10"/>
                    <a:pt x="82" y="8"/>
                    <a:pt x="84" y="8"/>
                  </a:cubicBezTo>
                  <a:cubicBezTo>
                    <a:pt x="84" y="8"/>
                    <a:pt x="85" y="7"/>
                    <a:pt x="84" y="6"/>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5" name="Freeform 383">
              <a:extLst>
                <a:ext uri="{FF2B5EF4-FFF2-40B4-BE49-F238E27FC236}">
                  <a16:creationId xmlns:a16="http://schemas.microsoft.com/office/drawing/2014/main" id="{C3599448-ED1E-4DF3-B7FC-80BEB2267867}"/>
                </a:ext>
              </a:extLst>
            </p:cNvPr>
            <p:cNvSpPr>
              <a:spLocks/>
            </p:cNvSpPr>
            <p:nvPr/>
          </p:nvSpPr>
          <p:spPr bwMode="auto">
            <a:xfrm>
              <a:off x="9228138" y="5449888"/>
              <a:ext cx="130175" cy="241300"/>
            </a:xfrm>
            <a:custGeom>
              <a:avLst/>
              <a:gdLst>
                <a:gd name="T0" fmla="*/ 0 w 63"/>
                <a:gd name="T1" fmla="*/ 2 h 116"/>
                <a:gd name="T2" fmla="*/ 52 w 63"/>
                <a:gd name="T3" fmla="*/ 106 h 116"/>
                <a:gd name="T4" fmla="*/ 57 w 63"/>
                <a:gd name="T5" fmla="*/ 116 h 116"/>
                <a:gd name="T6" fmla="*/ 63 w 63"/>
                <a:gd name="T7" fmla="*/ 112 h 116"/>
                <a:gd name="T8" fmla="*/ 2 w 63"/>
                <a:gd name="T9" fmla="*/ 1 h 116"/>
                <a:gd name="T10" fmla="*/ 0 w 63"/>
                <a:gd name="T11" fmla="*/ 2 h 116"/>
              </a:gdLst>
              <a:ahLst/>
              <a:cxnLst>
                <a:cxn ang="0">
                  <a:pos x="T0" y="T1"/>
                </a:cxn>
                <a:cxn ang="0">
                  <a:pos x="T2" y="T3"/>
                </a:cxn>
                <a:cxn ang="0">
                  <a:pos x="T4" y="T5"/>
                </a:cxn>
                <a:cxn ang="0">
                  <a:pos x="T6" y="T7"/>
                </a:cxn>
                <a:cxn ang="0">
                  <a:pos x="T8" y="T9"/>
                </a:cxn>
                <a:cxn ang="0">
                  <a:pos x="T10" y="T11"/>
                </a:cxn>
              </a:cxnLst>
              <a:rect l="0" t="0" r="r" b="b"/>
              <a:pathLst>
                <a:path w="63" h="116">
                  <a:moveTo>
                    <a:pt x="0" y="2"/>
                  </a:moveTo>
                  <a:cubicBezTo>
                    <a:pt x="1" y="8"/>
                    <a:pt x="41" y="103"/>
                    <a:pt x="52" y="106"/>
                  </a:cubicBezTo>
                  <a:cubicBezTo>
                    <a:pt x="55" y="110"/>
                    <a:pt x="56" y="113"/>
                    <a:pt x="57" y="116"/>
                  </a:cubicBezTo>
                  <a:cubicBezTo>
                    <a:pt x="61" y="116"/>
                    <a:pt x="62" y="114"/>
                    <a:pt x="63" y="112"/>
                  </a:cubicBezTo>
                  <a:cubicBezTo>
                    <a:pt x="62" y="111"/>
                    <a:pt x="3" y="3"/>
                    <a:pt x="2" y="1"/>
                  </a:cubicBezTo>
                  <a:cubicBezTo>
                    <a:pt x="1" y="0"/>
                    <a:pt x="0" y="0"/>
                    <a:pt x="0" y="2"/>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6" name="Freeform 384">
              <a:extLst>
                <a:ext uri="{FF2B5EF4-FFF2-40B4-BE49-F238E27FC236}">
                  <a16:creationId xmlns:a16="http://schemas.microsoft.com/office/drawing/2014/main" id="{9BAF37FF-68A1-4E6B-9EC8-36B08CE50675}"/>
                </a:ext>
              </a:extLst>
            </p:cNvPr>
            <p:cNvSpPr>
              <a:spLocks/>
            </p:cNvSpPr>
            <p:nvPr/>
          </p:nvSpPr>
          <p:spPr bwMode="auto">
            <a:xfrm>
              <a:off x="9259888" y="5711826"/>
              <a:ext cx="104775" cy="314325"/>
            </a:xfrm>
            <a:custGeom>
              <a:avLst/>
              <a:gdLst>
                <a:gd name="T0" fmla="*/ 41 w 51"/>
                <a:gd name="T1" fmla="*/ 1 h 152"/>
                <a:gd name="T2" fmla="*/ 0 w 51"/>
                <a:gd name="T3" fmla="*/ 149 h 152"/>
                <a:gd name="T4" fmla="*/ 3 w 51"/>
                <a:gd name="T5" fmla="*/ 150 h 152"/>
                <a:gd name="T6" fmla="*/ 45 w 51"/>
                <a:gd name="T7" fmla="*/ 16 h 152"/>
                <a:gd name="T8" fmla="*/ 49 w 51"/>
                <a:gd name="T9" fmla="*/ 3 h 152"/>
                <a:gd name="T10" fmla="*/ 41 w 51"/>
                <a:gd name="T11" fmla="*/ 1 h 152"/>
              </a:gdLst>
              <a:ahLst/>
              <a:cxnLst>
                <a:cxn ang="0">
                  <a:pos x="T0" y="T1"/>
                </a:cxn>
                <a:cxn ang="0">
                  <a:pos x="T2" y="T3"/>
                </a:cxn>
                <a:cxn ang="0">
                  <a:pos x="T4" y="T5"/>
                </a:cxn>
                <a:cxn ang="0">
                  <a:pos x="T6" y="T7"/>
                </a:cxn>
                <a:cxn ang="0">
                  <a:pos x="T8" y="T9"/>
                </a:cxn>
                <a:cxn ang="0">
                  <a:pos x="T10" y="T11"/>
                </a:cxn>
              </a:cxnLst>
              <a:rect l="0" t="0" r="r" b="b"/>
              <a:pathLst>
                <a:path w="51" h="152">
                  <a:moveTo>
                    <a:pt x="41" y="1"/>
                  </a:moveTo>
                  <a:cubicBezTo>
                    <a:pt x="41" y="3"/>
                    <a:pt x="1" y="146"/>
                    <a:pt x="0" y="149"/>
                  </a:cubicBezTo>
                  <a:cubicBezTo>
                    <a:pt x="0" y="150"/>
                    <a:pt x="1" y="152"/>
                    <a:pt x="3" y="150"/>
                  </a:cubicBezTo>
                  <a:cubicBezTo>
                    <a:pt x="6" y="144"/>
                    <a:pt x="51" y="29"/>
                    <a:pt x="45" y="16"/>
                  </a:cubicBezTo>
                  <a:cubicBezTo>
                    <a:pt x="46" y="10"/>
                    <a:pt x="47" y="7"/>
                    <a:pt x="49" y="3"/>
                  </a:cubicBezTo>
                  <a:cubicBezTo>
                    <a:pt x="45" y="0"/>
                    <a:pt x="43" y="1"/>
                    <a:pt x="41" y="1"/>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7" name="Freeform 385">
              <a:extLst>
                <a:ext uri="{FF2B5EF4-FFF2-40B4-BE49-F238E27FC236}">
                  <a16:creationId xmlns:a16="http://schemas.microsoft.com/office/drawing/2014/main" id="{60A8E130-89EF-4DEA-9756-14CCC11159CD}"/>
                </a:ext>
              </a:extLst>
            </p:cNvPr>
            <p:cNvSpPr>
              <a:spLocks/>
            </p:cNvSpPr>
            <p:nvPr/>
          </p:nvSpPr>
          <p:spPr bwMode="auto">
            <a:xfrm>
              <a:off x="9321801" y="5730876"/>
              <a:ext cx="39688" cy="438150"/>
            </a:xfrm>
            <a:custGeom>
              <a:avLst/>
              <a:gdLst>
                <a:gd name="T0" fmla="*/ 6 w 19"/>
                <a:gd name="T1" fmla="*/ 3 h 212"/>
                <a:gd name="T2" fmla="*/ 0 w 19"/>
                <a:gd name="T3" fmla="*/ 209 h 212"/>
                <a:gd name="T4" fmla="*/ 19 w 19"/>
                <a:gd name="T5" fmla="*/ 210 h 212"/>
                <a:gd name="T6" fmla="*/ 16 w 19"/>
                <a:gd name="T7" fmla="*/ 3 h 212"/>
                <a:gd name="T8" fmla="*/ 6 w 19"/>
                <a:gd name="T9" fmla="*/ 3 h 212"/>
              </a:gdLst>
              <a:ahLst/>
              <a:cxnLst>
                <a:cxn ang="0">
                  <a:pos x="T0" y="T1"/>
                </a:cxn>
                <a:cxn ang="0">
                  <a:pos x="T2" y="T3"/>
                </a:cxn>
                <a:cxn ang="0">
                  <a:pos x="T4" y="T5"/>
                </a:cxn>
                <a:cxn ang="0">
                  <a:pos x="T6" y="T7"/>
                </a:cxn>
                <a:cxn ang="0">
                  <a:pos x="T8" y="T9"/>
                </a:cxn>
              </a:cxnLst>
              <a:rect l="0" t="0" r="r" b="b"/>
              <a:pathLst>
                <a:path w="19" h="212">
                  <a:moveTo>
                    <a:pt x="6" y="3"/>
                  </a:moveTo>
                  <a:cubicBezTo>
                    <a:pt x="6" y="7"/>
                    <a:pt x="0" y="209"/>
                    <a:pt x="0" y="209"/>
                  </a:cubicBezTo>
                  <a:cubicBezTo>
                    <a:pt x="0" y="209"/>
                    <a:pt x="9" y="212"/>
                    <a:pt x="19" y="210"/>
                  </a:cubicBezTo>
                  <a:cubicBezTo>
                    <a:pt x="19" y="203"/>
                    <a:pt x="16" y="4"/>
                    <a:pt x="16" y="3"/>
                  </a:cubicBezTo>
                  <a:cubicBezTo>
                    <a:pt x="15" y="2"/>
                    <a:pt x="10" y="0"/>
                    <a:pt x="6" y="3"/>
                  </a:cubicBezTo>
                  <a:close/>
                </a:path>
              </a:pathLst>
            </a:custGeom>
            <a:solidFill>
              <a:srgbClr val="FFF7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8" name="Freeform 386">
              <a:extLst>
                <a:ext uri="{FF2B5EF4-FFF2-40B4-BE49-F238E27FC236}">
                  <a16:creationId xmlns:a16="http://schemas.microsoft.com/office/drawing/2014/main" id="{5BA8AC37-2301-4BBA-8C9B-17DFA6FB02AF}"/>
                </a:ext>
              </a:extLst>
            </p:cNvPr>
            <p:cNvSpPr>
              <a:spLocks/>
            </p:cNvSpPr>
            <p:nvPr/>
          </p:nvSpPr>
          <p:spPr bwMode="auto">
            <a:xfrm>
              <a:off x="7307263" y="5132388"/>
              <a:ext cx="700088" cy="514350"/>
            </a:xfrm>
            <a:custGeom>
              <a:avLst/>
              <a:gdLst>
                <a:gd name="T0" fmla="*/ 0 w 441"/>
                <a:gd name="T1" fmla="*/ 266 h 324"/>
                <a:gd name="T2" fmla="*/ 408 w 441"/>
                <a:gd name="T3" fmla="*/ 324 h 324"/>
                <a:gd name="T4" fmla="*/ 441 w 441"/>
                <a:gd name="T5" fmla="*/ 58 h 324"/>
                <a:gd name="T6" fmla="*/ 34 w 441"/>
                <a:gd name="T7" fmla="*/ 0 h 324"/>
                <a:gd name="T8" fmla="*/ 0 w 441"/>
                <a:gd name="T9" fmla="*/ 266 h 324"/>
              </a:gdLst>
              <a:ahLst/>
              <a:cxnLst>
                <a:cxn ang="0">
                  <a:pos x="T0" y="T1"/>
                </a:cxn>
                <a:cxn ang="0">
                  <a:pos x="T2" y="T3"/>
                </a:cxn>
                <a:cxn ang="0">
                  <a:pos x="T4" y="T5"/>
                </a:cxn>
                <a:cxn ang="0">
                  <a:pos x="T6" y="T7"/>
                </a:cxn>
                <a:cxn ang="0">
                  <a:pos x="T8" y="T9"/>
                </a:cxn>
              </a:cxnLst>
              <a:rect l="0" t="0" r="r" b="b"/>
              <a:pathLst>
                <a:path w="441" h="324">
                  <a:moveTo>
                    <a:pt x="0" y="266"/>
                  </a:moveTo>
                  <a:lnTo>
                    <a:pt x="408" y="324"/>
                  </a:lnTo>
                  <a:lnTo>
                    <a:pt x="441" y="58"/>
                  </a:lnTo>
                  <a:lnTo>
                    <a:pt x="34" y="0"/>
                  </a:lnTo>
                  <a:lnTo>
                    <a:pt x="0" y="266"/>
                  </a:lnTo>
                  <a:close/>
                </a:path>
              </a:pathLst>
            </a:custGeom>
            <a:solidFill>
              <a:srgbClr val="B3C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9" name="Freeform 387">
              <a:extLst>
                <a:ext uri="{FF2B5EF4-FFF2-40B4-BE49-F238E27FC236}">
                  <a16:creationId xmlns:a16="http://schemas.microsoft.com/office/drawing/2014/main" id="{960278D5-7C09-4344-B8B8-04E4BE2755C7}"/>
                </a:ext>
              </a:extLst>
            </p:cNvPr>
            <p:cNvSpPr>
              <a:spLocks/>
            </p:cNvSpPr>
            <p:nvPr/>
          </p:nvSpPr>
          <p:spPr bwMode="auto">
            <a:xfrm>
              <a:off x="7567613" y="5343526"/>
              <a:ext cx="684213" cy="477838"/>
            </a:xfrm>
            <a:custGeom>
              <a:avLst/>
              <a:gdLst>
                <a:gd name="T0" fmla="*/ 219 w 331"/>
                <a:gd name="T1" fmla="*/ 0 h 231"/>
                <a:gd name="T2" fmla="*/ 208 w 331"/>
                <a:gd name="T3" fmla="*/ 87 h 231"/>
                <a:gd name="T4" fmla="*/ 197 w 331"/>
                <a:gd name="T5" fmla="*/ 171 h 231"/>
                <a:gd name="T6" fmla="*/ 0 w 331"/>
                <a:gd name="T7" fmla="*/ 143 h 231"/>
                <a:gd name="T8" fmla="*/ 13 w 331"/>
                <a:gd name="T9" fmla="*/ 188 h 231"/>
                <a:gd name="T10" fmla="*/ 192 w 331"/>
                <a:gd name="T11" fmla="*/ 214 h 231"/>
                <a:gd name="T12" fmla="*/ 200 w 331"/>
                <a:gd name="T13" fmla="*/ 215 h 231"/>
                <a:gd name="T14" fmla="*/ 260 w 331"/>
                <a:gd name="T15" fmla="*/ 166 h 231"/>
                <a:gd name="T16" fmla="*/ 306 w 331"/>
                <a:gd name="T17" fmla="*/ 230 h 231"/>
                <a:gd name="T18" fmla="*/ 315 w 331"/>
                <a:gd name="T19" fmla="*/ 231 h 231"/>
                <a:gd name="T20" fmla="*/ 331 w 331"/>
                <a:gd name="T21" fmla="*/ 105 h 231"/>
                <a:gd name="T22" fmla="*/ 322 w 331"/>
                <a:gd name="T23" fmla="*/ 14 h 231"/>
                <a:gd name="T24" fmla="*/ 219 w 331"/>
                <a:gd name="T25"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1" h="231">
                  <a:moveTo>
                    <a:pt x="219" y="0"/>
                  </a:moveTo>
                  <a:cubicBezTo>
                    <a:pt x="208" y="87"/>
                    <a:pt x="208" y="87"/>
                    <a:pt x="208" y="87"/>
                  </a:cubicBezTo>
                  <a:cubicBezTo>
                    <a:pt x="197" y="171"/>
                    <a:pt x="197" y="171"/>
                    <a:pt x="197" y="171"/>
                  </a:cubicBezTo>
                  <a:cubicBezTo>
                    <a:pt x="0" y="143"/>
                    <a:pt x="0" y="143"/>
                    <a:pt x="0" y="143"/>
                  </a:cubicBezTo>
                  <a:cubicBezTo>
                    <a:pt x="10" y="155"/>
                    <a:pt x="16" y="171"/>
                    <a:pt x="13" y="188"/>
                  </a:cubicBezTo>
                  <a:cubicBezTo>
                    <a:pt x="192" y="214"/>
                    <a:pt x="192" y="214"/>
                    <a:pt x="192" y="214"/>
                  </a:cubicBezTo>
                  <a:cubicBezTo>
                    <a:pt x="200" y="215"/>
                    <a:pt x="200" y="215"/>
                    <a:pt x="200" y="215"/>
                  </a:cubicBezTo>
                  <a:cubicBezTo>
                    <a:pt x="204" y="184"/>
                    <a:pt x="231" y="162"/>
                    <a:pt x="260" y="166"/>
                  </a:cubicBezTo>
                  <a:cubicBezTo>
                    <a:pt x="289" y="170"/>
                    <a:pt x="310" y="199"/>
                    <a:pt x="306" y="230"/>
                  </a:cubicBezTo>
                  <a:cubicBezTo>
                    <a:pt x="315" y="231"/>
                    <a:pt x="315" y="231"/>
                    <a:pt x="315" y="231"/>
                  </a:cubicBezTo>
                  <a:cubicBezTo>
                    <a:pt x="331" y="105"/>
                    <a:pt x="331" y="105"/>
                    <a:pt x="331" y="105"/>
                  </a:cubicBezTo>
                  <a:cubicBezTo>
                    <a:pt x="322" y="14"/>
                    <a:pt x="322" y="14"/>
                    <a:pt x="322" y="14"/>
                  </a:cubicBezTo>
                  <a:lnTo>
                    <a:pt x="219" y="0"/>
                  </a:ln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0" name="Freeform 388">
              <a:extLst>
                <a:ext uri="{FF2B5EF4-FFF2-40B4-BE49-F238E27FC236}">
                  <a16:creationId xmlns:a16="http://schemas.microsoft.com/office/drawing/2014/main" id="{B06016AB-EB0A-46C9-856C-C5B2CCD539A4}"/>
                </a:ext>
              </a:extLst>
            </p:cNvPr>
            <p:cNvSpPr>
              <a:spLocks/>
            </p:cNvSpPr>
            <p:nvPr/>
          </p:nvSpPr>
          <p:spPr bwMode="auto">
            <a:xfrm>
              <a:off x="7300913" y="5602288"/>
              <a:ext cx="125413" cy="98425"/>
            </a:xfrm>
            <a:custGeom>
              <a:avLst/>
              <a:gdLst>
                <a:gd name="T0" fmla="*/ 2 w 60"/>
                <a:gd name="T1" fmla="*/ 43 h 48"/>
                <a:gd name="T2" fmla="*/ 36 w 60"/>
                <a:gd name="T3" fmla="*/ 48 h 48"/>
                <a:gd name="T4" fmla="*/ 60 w 60"/>
                <a:gd name="T5" fmla="*/ 8 h 48"/>
                <a:gd name="T6" fmla="*/ 0 w 60"/>
                <a:gd name="T7" fmla="*/ 0 h 48"/>
                <a:gd name="T8" fmla="*/ 2 w 60"/>
                <a:gd name="T9" fmla="*/ 43 h 48"/>
              </a:gdLst>
              <a:ahLst/>
              <a:cxnLst>
                <a:cxn ang="0">
                  <a:pos x="T0" y="T1"/>
                </a:cxn>
                <a:cxn ang="0">
                  <a:pos x="T2" y="T3"/>
                </a:cxn>
                <a:cxn ang="0">
                  <a:pos x="T4" y="T5"/>
                </a:cxn>
                <a:cxn ang="0">
                  <a:pos x="T6" y="T7"/>
                </a:cxn>
                <a:cxn ang="0">
                  <a:pos x="T8" y="T9"/>
                </a:cxn>
              </a:cxnLst>
              <a:rect l="0" t="0" r="r" b="b"/>
              <a:pathLst>
                <a:path w="60" h="48">
                  <a:moveTo>
                    <a:pt x="2" y="43"/>
                  </a:moveTo>
                  <a:cubicBezTo>
                    <a:pt x="36" y="48"/>
                    <a:pt x="36" y="48"/>
                    <a:pt x="36" y="48"/>
                  </a:cubicBezTo>
                  <a:cubicBezTo>
                    <a:pt x="38" y="31"/>
                    <a:pt x="47" y="17"/>
                    <a:pt x="60" y="8"/>
                  </a:cubicBezTo>
                  <a:cubicBezTo>
                    <a:pt x="0" y="0"/>
                    <a:pt x="0" y="0"/>
                    <a:pt x="0" y="0"/>
                  </a:cubicBezTo>
                  <a:lnTo>
                    <a:pt x="2" y="43"/>
                  </a:ln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1" name="Freeform 389">
              <a:extLst>
                <a:ext uri="{FF2B5EF4-FFF2-40B4-BE49-F238E27FC236}">
                  <a16:creationId xmlns:a16="http://schemas.microsoft.com/office/drawing/2014/main" id="{0EDB3A9B-0656-49C5-9733-3AE70337F317}"/>
                </a:ext>
              </a:extLst>
            </p:cNvPr>
            <p:cNvSpPr>
              <a:spLocks/>
            </p:cNvSpPr>
            <p:nvPr/>
          </p:nvSpPr>
          <p:spPr bwMode="auto">
            <a:xfrm>
              <a:off x="8037513" y="5373688"/>
              <a:ext cx="182563" cy="155575"/>
            </a:xfrm>
            <a:custGeom>
              <a:avLst/>
              <a:gdLst>
                <a:gd name="T0" fmla="*/ 10 w 115"/>
                <a:gd name="T1" fmla="*/ 0 h 98"/>
                <a:gd name="T2" fmla="*/ 0 w 115"/>
                <a:gd name="T3" fmla="*/ 81 h 98"/>
                <a:gd name="T4" fmla="*/ 115 w 115"/>
                <a:gd name="T5" fmla="*/ 98 h 98"/>
                <a:gd name="T6" fmla="*/ 107 w 115"/>
                <a:gd name="T7" fmla="*/ 13 h 98"/>
                <a:gd name="T8" fmla="*/ 10 w 115"/>
                <a:gd name="T9" fmla="*/ 0 h 98"/>
              </a:gdLst>
              <a:ahLst/>
              <a:cxnLst>
                <a:cxn ang="0">
                  <a:pos x="T0" y="T1"/>
                </a:cxn>
                <a:cxn ang="0">
                  <a:pos x="T2" y="T3"/>
                </a:cxn>
                <a:cxn ang="0">
                  <a:pos x="T4" y="T5"/>
                </a:cxn>
                <a:cxn ang="0">
                  <a:pos x="T6" y="T7"/>
                </a:cxn>
                <a:cxn ang="0">
                  <a:pos x="T8" y="T9"/>
                </a:cxn>
              </a:cxnLst>
              <a:rect l="0" t="0" r="r" b="b"/>
              <a:pathLst>
                <a:path w="115" h="98">
                  <a:moveTo>
                    <a:pt x="10" y="0"/>
                  </a:moveTo>
                  <a:lnTo>
                    <a:pt x="0" y="81"/>
                  </a:lnTo>
                  <a:lnTo>
                    <a:pt x="115" y="98"/>
                  </a:lnTo>
                  <a:lnTo>
                    <a:pt x="107" y="13"/>
                  </a:lnTo>
                  <a:lnTo>
                    <a:pt x="10" y="0"/>
                  </a:lnTo>
                  <a:close/>
                </a:path>
              </a:pathLst>
            </a:custGeom>
            <a:solidFill>
              <a:srgbClr val="B3C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2" name="Freeform 390">
              <a:extLst>
                <a:ext uri="{FF2B5EF4-FFF2-40B4-BE49-F238E27FC236}">
                  <a16:creationId xmlns:a16="http://schemas.microsoft.com/office/drawing/2014/main" id="{C2D302E6-41AB-4B81-B762-F6B9338C8DE2}"/>
                </a:ext>
              </a:extLst>
            </p:cNvPr>
            <p:cNvSpPr>
              <a:spLocks/>
            </p:cNvSpPr>
            <p:nvPr/>
          </p:nvSpPr>
          <p:spPr bwMode="auto">
            <a:xfrm>
              <a:off x="8067676" y="5392738"/>
              <a:ext cx="44450" cy="47625"/>
            </a:xfrm>
            <a:custGeom>
              <a:avLst/>
              <a:gdLst>
                <a:gd name="T0" fmla="*/ 11 w 21"/>
                <a:gd name="T1" fmla="*/ 0 h 23"/>
                <a:gd name="T2" fmla="*/ 0 w 21"/>
                <a:gd name="T3" fmla="*/ 12 h 23"/>
                <a:gd name="T4" fmla="*/ 10 w 21"/>
                <a:gd name="T5" fmla="*/ 23 h 23"/>
                <a:gd name="T6" fmla="*/ 21 w 21"/>
                <a:gd name="T7" fmla="*/ 12 h 23"/>
                <a:gd name="T8" fmla="*/ 11 w 21"/>
                <a:gd name="T9" fmla="*/ 0 h 23"/>
              </a:gdLst>
              <a:ahLst/>
              <a:cxnLst>
                <a:cxn ang="0">
                  <a:pos x="T0" y="T1"/>
                </a:cxn>
                <a:cxn ang="0">
                  <a:pos x="T2" y="T3"/>
                </a:cxn>
                <a:cxn ang="0">
                  <a:pos x="T4" y="T5"/>
                </a:cxn>
                <a:cxn ang="0">
                  <a:pos x="T6" y="T7"/>
                </a:cxn>
                <a:cxn ang="0">
                  <a:pos x="T8" y="T9"/>
                </a:cxn>
              </a:cxnLst>
              <a:rect l="0" t="0" r="r" b="b"/>
              <a:pathLst>
                <a:path w="21" h="23">
                  <a:moveTo>
                    <a:pt x="11" y="0"/>
                  </a:moveTo>
                  <a:cubicBezTo>
                    <a:pt x="5" y="0"/>
                    <a:pt x="0" y="5"/>
                    <a:pt x="0" y="12"/>
                  </a:cubicBezTo>
                  <a:cubicBezTo>
                    <a:pt x="0" y="18"/>
                    <a:pt x="5" y="23"/>
                    <a:pt x="10" y="23"/>
                  </a:cubicBezTo>
                  <a:cubicBezTo>
                    <a:pt x="16" y="23"/>
                    <a:pt x="21" y="18"/>
                    <a:pt x="21" y="12"/>
                  </a:cubicBezTo>
                  <a:cubicBezTo>
                    <a:pt x="21" y="5"/>
                    <a:pt x="16" y="0"/>
                    <a:pt x="11" y="0"/>
                  </a:cubicBezTo>
                  <a:close/>
                </a:path>
              </a:pathLst>
            </a:custGeom>
            <a:solidFill>
              <a:srgbClr val="6D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3" name="Freeform 391">
              <a:extLst>
                <a:ext uri="{FF2B5EF4-FFF2-40B4-BE49-F238E27FC236}">
                  <a16:creationId xmlns:a16="http://schemas.microsoft.com/office/drawing/2014/main" id="{E0E46777-3EB5-439E-B535-104C5F78413F}"/>
                </a:ext>
              </a:extLst>
            </p:cNvPr>
            <p:cNvSpPr>
              <a:spLocks/>
            </p:cNvSpPr>
            <p:nvPr/>
          </p:nvSpPr>
          <p:spPr bwMode="auto">
            <a:xfrm>
              <a:off x="8067676" y="5441951"/>
              <a:ext cx="44450" cy="71438"/>
            </a:xfrm>
            <a:custGeom>
              <a:avLst/>
              <a:gdLst>
                <a:gd name="T0" fmla="*/ 10 w 21"/>
                <a:gd name="T1" fmla="*/ 0 h 34"/>
                <a:gd name="T2" fmla="*/ 0 w 21"/>
                <a:gd name="T3" fmla="*/ 9 h 34"/>
                <a:gd name="T4" fmla="*/ 0 w 21"/>
                <a:gd name="T5" fmla="*/ 11 h 34"/>
                <a:gd name="T6" fmla="*/ 0 w 21"/>
                <a:gd name="T7" fmla="*/ 31 h 34"/>
                <a:gd name="T8" fmla="*/ 3 w 21"/>
                <a:gd name="T9" fmla="*/ 32 h 34"/>
                <a:gd name="T10" fmla="*/ 8 w 21"/>
                <a:gd name="T11" fmla="*/ 32 h 34"/>
                <a:gd name="T12" fmla="*/ 11 w 21"/>
                <a:gd name="T13" fmla="*/ 33 h 34"/>
                <a:gd name="T14" fmla="*/ 20 w 21"/>
                <a:gd name="T15" fmla="*/ 34 h 34"/>
                <a:gd name="T16" fmla="*/ 20 w 21"/>
                <a:gd name="T17" fmla="*/ 29 h 34"/>
                <a:gd name="T18" fmla="*/ 21 w 21"/>
                <a:gd name="T19" fmla="*/ 11 h 34"/>
                <a:gd name="T20" fmla="*/ 10 w 21"/>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4">
                  <a:moveTo>
                    <a:pt x="10" y="0"/>
                  </a:moveTo>
                  <a:cubicBezTo>
                    <a:pt x="5" y="0"/>
                    <a:pt x="1" y="4"/>
                    <a:pt x="0" y="9"/>
                  </a:cubicBezTo>
                  <a:cubicBezTo>
                    <a:pt x="0" y="10"/>
                    <a:pt x="0" y="10"/>
                    <a:pt x="0" y="11"/>
                  </a:cubicBezTo>
                  <a:cubicBezTo>
                    <a:pt x="0" y="31"/>
                    <a:pt x="0" y="31"/>
                    <a:pt x="0" y="31"/>
                  </a:cubicBezTo>
                  <a:cubicBezTo>
                    <a:pt x="3" y="32"/>
                    <a:pt x="3" y="32"/>
                    <a:pt x="3" y="32"/>
                  </a:cubicBezTo>
                  <a:cubicBezTo>
                    <a:pt x="8" y="32"/>
                    <a:pt x="8" y="32"/>
                    <a:pt x="8" y="32"/>
                  </a:cubicBezTo>
                  <a:cubicBezTo>
                    <a:pt x="11" y="33"/>
                    <a:pt x="11" y="33"/>
                    <a:pt x="11" y="33"/>
                  </a:cubicBezTo>
                  <a:cubicBezTo>
                    <a:pt x="20" y="34"/>
                    <a:pt x="20" y="34"/>
                    <a:pt x="20" y="34"/>
                  </a:cubicBezTo>
                  <a:cubicBezTo>
                    <a:pt x="20" y="29"/>
                    <a:pt x="20" y="29"/>
                    <a:pt x="20" y="29"/>
                  </a:cubicBezTo>
                  <a:cubicBezTo>
                    <a:pt x="21" y="11"/>
                    <a:pt x="21" y="11"/>
                    <a:pt x="21" y="11"/>
                  </a:cubicBezTo>
                  <a:cubicBezTo>
                    <a:pt x="21" y="5"/>
                    <a:pt x="16" y="0"/>
                    <a:pt x="10" y="0"/>
                  </a:cubicBezTo>
                  <a:close/>
                </a:path>
              </a:pathLst>
            </a:custGeom>
            <a:solidFill>
              <a:srgbClr val="6D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4" name="Freeform 392">
              <a:extLst>
                <a:ext uri="{FF2B5EF4-FFF2-40B4-BE49-F238E27FC236}">
                  <a16:creationId xmlns:a16="http://schemas.microsoft.com/office/drawing/2014/main" id="{52BDA8D5-A71C-4060-A8A9-CD667114445F}"/>
                </a:ext>
              </a:extLst>
            </p:cNvPr>
            <p:cNvSpPr>
              <a:spLocks/>
            </p:cNvSpPr>
            <p:nvPr/>
          </p:nvSpPr>
          <p:spPr bwMode="auto">
            <a:xfrm>
              <a:off x="8074026" y="5454651"/>
              <a:ext cx="60325" cy="60325"/>
            </a:xfrm>
            <a:custGeom>
              <a:avLst/>
              <a:gdLst>
                <a:gd name="T0" fmla="*/ 26 w 29"/>
                <a:gd name="T1" fmla="*/ 22 h 29"/>
                <a:gd name="T2" fmla="*/ 25 w 29"/>
                <a:gd name="T3" fmla="*/ 22 h 29"/>
                <a:gd name="T4" fmla="*/ 17 w 29"/>
                <a:gd name="T5" fmla="*/ 23 h 29"/>
                <a:gd name="T6" fmla="*/ 8 w 29"/>
                <a:gd name="T7" fmla="*/ 26 h 29"/>
                <a:gd name="T8" fmla="*/ 8 w 29"/>
                <a:gd name="T9" fmla="*/ 4 h 29"/>
                <a:gd name="T10" fmla="*/ 4 w 29"/>
                <a:gd name="T11" fmla="*/ 0 h 29"/>
                <a:gd name="T12" fmla="*/ 1 w 29"/>
                <a:gd name="T13" fmla="*/ 3 h 29"/>
                <a:gd name="T14" fmla="*/ 1 w 29"/>
                <a:gd name="T15" fmla="*/ 4 h 29"/>
                <a:gd name="T16" fmla="*/ 0 w 29"/>
                <a:gd name="T17" fmla="*/ 26 h 29"/>
                <a:gd name="T18" fmla="*/ 5 w 29"/>
                <a:gd name="T19" fmla="*/ 26 h 29"/>
                <a:gd name="T20" fmla="*/ 8 w 29"/>
                <a:gd name="T21" fmla="*/ 27 h 29"/>
                <a:gd name="T22" fmla="*/ 17 w 29"/>
                <a:gd name="T23" fmla="*/ 28 h 29"/>
                <a:gd name="T24" fmla="*/ 27 w 29"/>
                <a:gd name="T25" fmla="*/ 29 h 29"/>
                <a:gd name="T26" fmla="*/ 27 w 29"/>
                <a:gd name="T27" fmla="*/ 29 h 29"/>
                <a:gd name="T28" fmla="*/ 29 w 29"/>
                <a:gd name="T29" fmla="*/ 27 h 29"/>
                <a:gd name="T30" fmla="*/ 29 w 29"/>
                <a:gd name="T31" fmla="*/ 27 h 29"/>
                <a:gd name="T32" fmla="*/ 29 w 29"/>
                <a:gd name="T33" fmla="*/ 25 h 29"/>
                <a:gd name="T34" fmla="*/ 26 w 29"/>
                <a:gd name="T35" fmla="*/ 2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26" y="22"/>
                  </a:moveTo>
                  <a:cubicBezTo>
                    <a:pt x="25" y="22"/>
                    <a:pt x="25" y="22"/>
                    <a:pt x="25" y="22"/>
                  </a:cubicBezTo>
                  <a:cubicBezTo>
                    <a:pt x="17" y="23"/>
                    <a:pt x="17" y="23"/>
                    <a:pt x="17" y="23"/>
                  </a:cubicBezTo>
                  <a:cubicBezTo>
                    <a:pt x="8" y="26"/>
                    <a:pt x="8" y="26"/>
                    <a:pt x="8" y="26"/>
                  </a:cubicBezTo>
                  <a:cubicBezTo>
                    <a:pt x="8" y="4"/>
                    <a:pt x="8" y="4"/>
                    <a:pt x="8" y="4"/>
                  </a:cubicBezTo>
                  <a:cubicBezTo>
                    <a:pt x="8" y="2"/>
                    <a:pt x="6" y="0"/>
                    <a:pt x="4" y="0"/>
                  </a:cubicBezTo>
                  <a:cubicBezTo>
                    <a:pt x="2" y="0"/>
                    <a:pt x="1" y="1"/>
                    <a:pt x="1" y="3"/>
                  </a:cubicBezTo>
                  <a:cubicBezTo>
                    <a:pt x="1" y="4"/>
                    <a:pt x="1" y="4"/>
                    <a:pt x="1" y="4"/>
                  </a:cubicBezTo>
                  <a:cubicBezTo>
                    <a:pt x="0" y="26"/>
                    <a:pt x="0" y="26"/>
                    <a:pt x="0" y="26"/>
                  </a:cubicBezTo>
                  <a:cubicBezTo>
                    <a:pt x="5" y="26"/>
                    <a:pt x="5" y="26"/>
                    <a:pt x="5" y="26"/>
                  </a:cubicBezTo>
                  <a:cubicBezTo>
                    <a:pt x="8" y="27"/>
                    <a:pt x="8" y="27"/>
                    <a:pt x="8" y="27"/>
                  </a:cubicBezTo>
                  <a:cubicBezTo>
                    <a:pt x="17" y="28"/>
                    <a:pt x="17" y="28"/>
                    <a:pt x="17" y="28"/>
                  </a:cubicBezTo>
                  <a:cubicBezTo>
                    <a:pt x="27" y="29"/>
                    <a:pt x="27" y="29"/>
                    <a:pt x="27" y="29"/>
                  </a:cubicBezTo>
                  <a:cubicBezTo>
                    <a:pt x="27" y="29"/>
                    <a:pt x="27" y="29"/>
                    <a:pt x="27" y="29"/>
                  </a:cubicBezTo>
                  <a:cubicBezTo>
                    <a:pt x="28" y="29"/>
                    <a:pt x="29" y="28"/>
                    <a:pt x="29" y="27"/>
                  </a:cubicBezTo>
                  <a:cubicBezTo>
                    <a:pt x="29" y="27"/>
                    <a:pt x="29" y="27"/>
                    <a:pt x="29" y="27"/>
                  </a:cubicBezTo>
                  <a:cubicBezTo>
                    <a:pt x="29" y="26"/>
                    <a:pt x="29" y="25"/>
                    <a:pt x="29" y="25"/>
                  </a:cubicBezTo>
                  <a:cubicBezTo>
                    <a:pt x="28" y="23"/>
                    <a:pt x="27" y="22"/>
                    <a:pt x="26" y="22"/>
                  </a:cubicBezTo>
                  <a:close/>
                </a:path>
              </a:pathLst>
            </a:custGeom>
            <a:solidFill>
              <a:srgbClr val="ADB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5" name="Freeform 393">
              <a:extLst>
                <a:ext uri="{FF2B5EF4-FFF2-40B4-BE49-F238E27FC236}">
                  <a16:creationId xmlns:a16="http://schemas.microsoft.com/office/drawing/2014/main" id="{F59C74D6-3AED-43A0-97E0-89FF5C2676F1}"/>
                </a:ext>
              </a:extLst>
            </p:cNvPr>
            <p:cNvSpPr>
              <a:spLocks/>
            </p:cNvSpPr>
            <p:nvPr/>
          </p:nvSpPr>
          <p:spPr bwMode="auto">
            <a:xfrm>
              <a:off x="8132763" y="5470526"/>
              <a:ext cx="39688" cy="46038"/>
            </a:xfrm>
            <a:custGeom>
              <a:avLst/>
              <a:gdLst>
                <a:gd name="T0" fmla="*/ 18 w 19"/>
                <a:gd name="T1" fmla="*/ 0 h 22"/>
                <a:gd name="T2" fmla="*/ 16 w 19"/>
                <a:gd name="T3" fmla="*/ 2 h 22"/>
                <a:gd name="T4" fmla="*/ 1 w 19"/>
                <a:gd name="T5" fmla="*/ 19 h 22"/>
                <a:gd name="T6" fmla="*/ 1 w 19"/>
                <a:gd name="T7" fmla="*/ 19 h 22"/>
                <a:gd name="T8" fmla="*/ 1 w 19"/>
                <a:gd name="T9" fmla="*/ 20 h 22"/>
                <a:gd name="T10" fmla="*/ 0 w 19"/>
                <a:gd name="T11" fmla="*/ 21 h 22"/>
                <a:gd name="T12" fmla="*/ 0 w 19"/>
                <a:gd name="T13" fmla="*/ 22 h 22"/>
                <a:gd name="T14" fmla="*/ 3 w 19"/>
                <a:gd name="T15" fmla="*/ 22 h 22"/>
                <a:gd name="T16" fmla="*/ 3 w 19"/>
                <a:gd name="T17" fmla="*/ 22 h 22"/>
                <a:gd name="T18" fmla="*/ 18 w 19"/>
                <a:gd name="T19" fmla="*/ 4 h 22"/>
                <a:gd name="T20" fmla="*/ 19 w 19"/>
                <a:gd name="T21" fmla="*/ 1 h 22"/>
                <a:gd name="T22" fmla="*/ 18 w 19"/>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2">
                  <a:moveTo>
                    <a:pt x="18" y="0"/>
                  </a:moveTo>
                  <a:cubicBezTo>
                    <a:pt x="17" y="0"/>
                    <a:pt x="16" y="1"/>
                    <a:pt x="16" y="2"/>
                  </a:cubicBezTo>
                  <a:cubicBezTo>
                    <a:pt x="1" y="19"/>
                    <a:pt x="1" y="19"/>
                    <a:pt x="1" y="19"/>
                  </a:cubicBezTo>
                  <a:cubicBezTo>
                    <a:pt x="1" y="19"/>
                    <a:pt x="1" y="19"/>
                    <a:pt x="1" y="19"/>
                  </a:cubicBezTo>
                  <a:cubicBezTo>
                    <a:pt x="1" y="20"/>
                    <a:pt x="1" y="20"/>
                    <a:pt x="1" y="20"/>
                  </a:cubicBezTo>
                  <a:cubicBezTo>
                    <a:pt x="0" y="20"/>
                    <a:pt x="0" y="21"/>
                    <a:pt x="0" y="21"/>
                  </a:cubicBezTo>
                  <a:cubicBezTo>
                    <a:pt x="0" y="21"/>
                    <a:pt x="0" y="22"/>
                    <a:pt x="0" y="22"/>
                  </a:cubicBezTo>
                  <a:cubicBezTo>
                    <a:pt x="3" y="22"/>
                    <a:pt x="3" y="22"/>
                    <a:pt x="3" y="22"/>
                  </a:cubicBezTo>
                  <a:cubicBezTo>
                    <a:pt x="3" y="22"/>
                    <a:pt x="3" y="22"/>
                    <a:pt x="3" y="22"/>
                  </a:cubicBezTo>
                  <a:cubicBezTo>
                    <a:pt x="18" y="4"/>
                    <a:pt x="18" y="4"/>
                    <a:pt x="18" y="4"/>
                  </a:cubicBezTo>
                  <a:cubicBezTo>
                    <a:pt x="19" y="3"/>
                    <a:pt x="19" y="1"/>
                    <a:pt x="19" y="1"/>
                  </a:cubicBezTo>
                  <a:cubicBezTo>
                    <a:pt x="18" y="1"/>
                    <a:pt x="18" y="1"/>
                    <a:pt x="18" y="0"/>
                  </a:cubicBezTo>
                  <a:close/>
                </a:path>
              </a:pathLst>
            </a:custGeom>
            <a:solidFill>
              <a:srgbClr val="6D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6" name="Freeform 394">
              <a:extLst>
                <a:ext uri="{FF2B5EF4-FFF2-40B4-BE49-F238E27FC236}">
                  <a16:creationId xmlns:a16="http://schemas.microsoft.com/office/drawing/2014/main" id="{4FDD13CE-1564-4BDC-A63A-CF9E36CDB59E}"/>
                </a:ext>
              </a:extLst>
            </p:cNvPr>
            <p:cNvSpPr>
              <a:spLocks/>
            </p:cNvSpPr>
            <p:nvPr/>
          </p:nvSpPr>
          <p:spPr bwMode="auto">
            <a:xfrm>
              <a:off x="7591426" y="5248276"/>
              <a:ext cx="85725" cy="106363"/>
            </a:xfrm>
            <a:custGeom>
              <a:avLst/>
              <a:gdLst>
                <a:gd name="T0" fmla="*/ 17 w 41"/>
                <a:gd name="T1" fmla="*/ 11 h 52"/>
                <a:gd name="T2" fmla="*/ 0 w 41"/>
                <a:gd name="T3" fmla="*/ 32 h 52"/>
                <a:gd name="T4" fmla="*/ 25 w 41"/>
                <a:gd name="T5" fmla="*/ 52 h 52"/>
                <a:gd name="T6" fmla="*/ 41 w 41"/>
                <a:gd name="T7" fmla="*/ 30 h 52"/>
                <a:gd name="T8" fmla="*/ 17 w 41"/>
                <a:gd name="T9" fmla="*/ 11 h 52"/>
              </a:gdLst>
              <a:ahLst/>
              <a:cxnLst>
                <a:cxn ang="0">
                  <a:pos x="T0" y="T1"/>
                </a:cxn>
                <a:cxn ang="0">
                  <a:pos x="T2" y="T3"/>
                </a:cxn>
                <a:cxn ang="0">
                  <a:pos x="T4" y="T5"/>
                </a:cxn>
                <a:cxn ang="0">
                  <a:pos x="T6" y="T7"/>
                </a:cxn>
                <a:cxn ang="0">
                  <a:pos x="T8" y="T9"/>
                </a:cxn>
              </a:cxnLst>
              <a:rect l="0" t="0" r="r" b="b"/>
              <a:pathLst>
                <a:path w="41" h="52">
                  <a:moveTo>
                    <a:pt x="17" y="11"/>
                  </a:moveTo>
                  <a:cubicBezTo>
                    <a:pt x="0" y="32"/>
                    <a:pt x="0" y="32"/>
                    <a:pt x="0" y="32"/>
                  </a:cubicBezTo>
                  <a:cubicBezTo>
                    <a:pt x="25" y="52"/>
                    <a:pt x="25" y="52"/>
                    <a:pt x="25" y="52"/>
                  </a:cubicBezTo>
                  <a:cubicBezTo>
                    <a:pt x="25" y="52"/>
                    <a:pt x="38" y="35"/>
                    <a:pt x="41" y="30"/>
                  </a:cubicBezTo>
                  <a:cubicBezTo>
                    <a:pt x="31" y="0"/>
                    <a:pt x="17" y="11"/>
                    <a:pt x="17" y="11"/>
                  </a:cubicBezTo>
                  <a:close/>
                </a:path>
              </a:pathLst>
            </a:custGeom>
            <a:solidFill>
              <a:srgbClr val="6D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7" name="Freeform 395">
              <a:extLst>
                <a:ext uri="{FF2B5EF4-FFF2-40B4-BE49-F238E27FC236}">
                  <a16:creationId xmlns:a16="http://schemas.microsoft.com/office/drawing/2014/main" id="{E4759E33-514E-4BA2-9C04-2E8FF8FCDCCA}"/>
                </a:ext>
              </a:extLst>
            </p:cNvPr>
            <p:cNvSpPr>
              <a:spLocks/>
            </p:cNvSpPr>
            <p:nvPr/>
          </p:nvSpPr>
          <p:spPr bwMode="auto">
            <a:xfrm>
              <a:off x="7651751" y="5264151"/>
              <a:ext cx="120650" cy="100013"/>
            </a:xfrm>
            <a:custGeom>
              <a:avLst/>
              <a:gdLst>
                <a:gd name="T0" fmla="*/ 35 w 58"/>
                <a:gd name="T1" fmla="*/ 5 h 48"/>
                <a:gd name="T2" fmla="*/ 0 w 58"/>
                <a:gd name="T3" fmla="*/ 0 h 48"/>
                <a:gd name="T4" fmla="*/ 21 w 58"/>
                <a:gd name="T5" fmla="*/ 39 h 48"/>
                <a:gd name="T6" fmla="*/ 12 w 58"/>
                <a:gd name="T7" fmla="*/ 43 h 48"/>
                <a:gd name="T8" fmla="*/ 40 w 58"/>
                <a:gd name="T9" fmla="*/ 48 h 48"/>
                <a:gd name="T10" fmla="*/ 58 w 58"/>
                <a:gd name="T11" fmla="*/ 24 h 48"/>
                <a:gd name="T12" fmla="*/ 49 w 58"/>
                <a:gd name="T13" fmla="*/ 28 h 48"/>
                <a:gd name="T14" fmla="*/ 35 w 58"/>
                <a:gd name="T15" fmla="*/ 5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8">
                  <a:moveTo>
                    <a:pt x="35" y="5"/>
                  </a:moveTo>
                  <a:cubicBezTo>
                    <a:pt x="0" y="0"/>
                    <a:pt x="0" y="0"/>
                    <a:pt x="0" y="0"/>
                  </a:cubicBezTo>
                  <a:cubicBezTo>
                    <a:pt x="13" y="6"/>
                    <a:pt x="21" y="39"/>
                    <a:pt x="21" y="39"/>
                  </a:cubicBezTo>
                  <a:cubicBezTo>
                    <a:pt x="12" y="43"/>
                    <a:pt x="12" y="43"/>
                    <a:pt x="12" y="43"/>
                  </a:cubicBezTo>
                  <a:cubicBezTo>
                    <a:pt x="40" y="48"/>
                    <a:pt x="40" y="48"/>
                    <a:pt x="40" y="48"/>
                  </a:cubicBezTo>
                  <a:cubicBezTo>
                    <a:pt x="58" y="24"/>
                    <a:pt x="58" y="24"/>
                    <a:pt x="58" y="24"/>
                  </a:cubicBezTo>
                  <a:cubicBezTo>
                    <a:pt x="58" y="24"/>
                    <a:pt x="52" y="26"/>
                    <a:pt x="49" y="28"/>
                  </a:cubicBezTo>
                  <a:cubicBezTo>
                    <a:pt x="44" y="5"/>
                    <a:pt x="35" y="5"/>
                    <a:pt x="35" y="5"/>
                  </a:cubicBezTo>
                  <a:close/>
                </a:path>
              </a:pathLst>
            </a:custGeom>
            <a:solidFill>
              <a:srgbClr val="6D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8" name="Freeform 396">
              <a:extLst>
                <a:ext uri="{FF2B5EF4-FFF2-40B4-BE49-F238E27FC236}">
                  <a16:creationId xmlns:a16="http://schemas.microsoft.com/office/drawing/2014/main" id="{B48F3065-E4AE-4D2A-9C1D-3A579D43CDB8}"/>
                </a:ext>
              </a:extLst>
            </p:cNvPr>
            <p:cNvSpPr>
              <a:spLocks/>
            </p:cNvSpPr>
            <p:nvPr/>
          </p:nvSpPr>
          <p:spPr bwMode="auto">
            <a:xfrm>
              <a:off x="7712076" y="5370513"/>
              <a:ext cx="82550" cy="90488"/>
            </a:xfrm>
            <a:custGeom>
              <a:avLst/>
              <a:gdLst>
                <a:gd name="T0" fmla="*/ 29 w 40"/>
                <a:gd name="T1" fmla="*/ 0 h 44"/>
                <a:gd name="T2" fmla="*/ 0 w 40"/>
                <a:gd name="T3" fmla="*/ 13 h 44"/>
                <a:gd name="T4" fmla="*/ 10 w 40"/>
                <a:gd name="T5" fmla="*/ 39 h 44"/>
                <a:gd name="T6" fmla="*/ 38 w 40"/>
                <a:gd name="T7" fmla="*/ 26 h 44"/>
                <a:gd name="T8" fmla="*/ 29 w 40"/>
                <a:gd name="T9" fmla="*/ 0 h 44"/>
              </a:gdLst>
              <a:ahLst/>
              <a:cxnLst>
                <a:cxn ang="0">
                  <a:pos x="T0" y="T1"/>
                </a:cxn>
                <a:cxn ang="0">
                  <a:pos x="T2" y="T3"/>
                </a:cxn>
                <a:cxn ang="0">
                  <a:pos x="T4" y="T5"/>
                </a:cxn>
                <a:cxn ang="0">
                  <a:pos x="T6" y="T7"/>
                </a:cxn>
                <a:cxn ang="0">
                  <a:pos x="T8" y="T9"/>
                </a:cxn>
              </a:cxnLst>
              <a:rect l="0" t="0" r="r" b="b"/>
              <a:pathLst>
                <a:path w="40" h="44">
                  <a:moveTo>
                    <a:pt x="29" y="0"/>
                  </a:moveTo>
                  <a:cubicBezTo>
                    <a:pt x="0" y="13"/>
                    <a:pt x="0" y="13"/>
                    <a:pt x="0" y="13"/>
                  </a:cubicBezTo>
                  <a:cubicBezTo>
                    <a:pt x="0" y="13"/>
                    <a:pt x="8" y="34"/>
                    <a:pt x="10" y="39"/>
                  </a:cubicBezTo>
                  <a:cubicBezTo>
                    <a:pt x="40" y="44"/>
                    <a:pt x="38" y="26"/>
                    <a:pt x="38" y="26"/>
                  </a:cubicBezTo>
                  <a:lnTo>
                    <a:pt x="29" y="0"/>
                  </a:lnTo>
                  <a:close/>
                </a:path>
              </a:pathLst>
            </a:custGeom>
            <a:solidFill>
              <a:srgbClr val="6D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9" name="Freeform 397">
              <a:extLst>
                <a:ext uri="{FF2B5EF4-FFF2-40B4-BE49-F238E27FC236}">
                  <a16:creationId xmlns:a16="http://schemas.microsoft.com/office/drawing/2014/main" id="{356FB8D4-90C7-45D7-9059-95F6BB4D02AD}"/>
                </a:ext>
              </a:extLst>
            </p:cNvPr>
            <p:cNvSpPr>
              <a:spLocks/>
            </p:cNvSpPr>
            <p:nvPr/>
          </p:nvSpPr>
          <p:spPr bwMode="auto">
            <a:xfrm>
              <a:off x="7659688" y="5429251"/>
              <a:ext cx="122238" cy="106363"/>
            </a:xfrm>
            <a:custGeom>
              <a:avLst/>
              <a:gdLst>
                <a:gd name="T0" fmla="*/ 17 w 59"/>
                <a:gd name="T1" fmla="*/ 9 h 51"/>
                <a:gd name="T2" fmla="*/ 18 w 59"/>
                <a:gd name="T3" fmla="*/ 0 h 51"/>
                <a:gd name="T4" fmla="*/ 0 w 59"/>
                <a:gd name="T5" fmla="*/ 24 h 51"/>
                <a:gd name="T6" fmla="*/ 11 w 59"/>
                <a:gd name="T7" fmla="*/ 51 h 51"/>
                <a:gd name="T8" fmla="*/ 12 w 59"/>
                <a:gd name="T9" fmla="*/ 41 h 51"/>
                <a:gd name="T10" fmla="*/ 38 w 59"/>
                <a:gd name="T11" fmla="*/ 39 h 51"/>
                <a:gd name="T12" fmla="*/ 59 w 59"/>
                <a:gd name="T13" fmla="*/ 9 h 51"/>
                <a:gd name="T14" fmla="*/ 17 w 59"/>
                <a:gd name="T15" fmla="*/ 9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1">
                  <a:moveTo>
                    <a:pt x="17" y="9"/>
                  </a:moveTo>
                  <a:cubicBezTo>
                    <a:pt x="18" y="0"/>
                    <a:pt x="18" y="0"/>
                    <a:pt x="18" y="0"/>
                  </a:cubicBezTo>
                  <a:cubicBezTo>
                    <a:pt x="0" y="24"/>
                    <a:pt x="0" y="24"/>
                    <a:pt x="0" y="24"/>
                  </a:cubicBezTo>
                  <a:cubicBezTo>
                    <a:pt x="11" y="51"/>
                    <a:pt x="11" y="51"/>
                    <a:pt x="11" y="51"/>
                  </a:cubicBezTo>
                  <a:cubicBezTo>
                    <a:pt x="11" y="51"/>
                    <a:pt x="12" y="45"/>
                    <a:pt x="12" y="41"/>
                  </a:cubicBezTo>
                  <a:cubicBezTo>
                    <a:pt x="33" y="47"/>
                    <a:pt x="38" y="39"/>
                    <a:pt x="38" y="39"/>
                  </a:cubicBezTo>
                  <a:cubicBezTo>
                    <a:pt x="59" y="9"/>
                    <a:pt x="59" y="9"/>
                    <a:pt x="59" y="9"/>
                  </a:cubicBezTo>
                  <a:cubicBezTo>
                    <a:pt x="48" y="18"/>
                    <a:pt x="17" y="9"/>
                    <a:pt x="17" y="9"/>
                  </a:cubicBezTo>
                  <a:close/>
                </a:path>
              </a:pathLst>
            </a:custGeom>
            <a:solidFill>
              <a:srgbClr val="6D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0" name="Freeform 398">
              <a:extLst>
                <a:ext uri="{FF2B5EF4-FFF2-40B4-BE49-F238E27FC236}">
                  <a16:creationId xmlns:a16="http://schemas.microsoft.com/office/drawing/2014/main" id="{0BA5AA14-8E27-4E7E-9588-CEB2CE213AF2}"/>
                </a:ext>
              </a:extLst>
            </p:cNvPr>
            <p:cNvSpPr>
              <a:spLocks/>
            </p:cNvSpPr>
            <p:nvPr/>
          </p:nvSpPr>
          <p:spPr bwMode="auto">
            <a:xfrm>
              <a:off x="7542213" y="5413376"/>
              <a:ext cx="104775" cy="95250"/>
            </a:xfrm>
            <a:custGeom>
              <a:avLst/>
              <a:gdLst>
                <a:gd name="T0" fmla="*/ 0 w 51"/>
                <a:gd name="T1" fmla="*/ 0 h 46"/>
                <a:gd name="T2" fmla="*/ 18 w 51"/>
                <a:gd name="T3" fmla="*/ 41 h 46"/>
                <a:gd name="T4" fmla="*/ 47 w 51"/>
                <a:gd name="T5" fmla="*/ 46 h 46"/>
                <a:gd name="T6" fmla="*/ 51 w 51"/>
                <a:gd name="T7" fmla="*/ 14 h 46"/>
                <a:gd name="T8" fmla="*/ 17 w 51"/>
                <a:gd name="T9" fmla="*/ 9 h 46"/>
                <a:gd name="T10" fmla="*/ 0 w 51"/>
                <a:gd name="T11" fmla="*/ 0 h 46"/>
              </a:gdLst>
              <a:ahLst/>
              <a:cxnLst>
                <a:cxn ang="0">
                  <a:pos x="T0" y="T1"/>
                </a:cxn>
                <a:cxn ang="0">
                  <a:pos x="T2" y="T3"/>
                </a:cxn>
                <a:cxn ang="0">
                  <a:pos x="T4" y="T5"/>
                </a:cxn>
                <a:cxn ang="0">
                  <a:pos x="T6" y="T7"/>
                </a:cxn>
                <a:cxn ang="0">
                  <a:pos x="T8" y="T9"/>
                </a:cxn>
                <a:cxn ang="0">
                  <a:pos x="T10" y="T11"/>
                </a:cxn>
              </a:cxnLst>
              <a:rect l="0" t="0" r="r" b="b"/>
              <a:pathLst>
                <a:path w="51" h="46">
                  <a:moveTo>
                    <a:pt x="0" y="0"/>
                  </a:moveTo>
                  <a:cubicBezTo>
                    <a:pt x="10" y="29"/>
                    <a:pt x="11" y="38"/>
                    <a:pt x="18" y="41"/>
                  </a:cubicBezTo>
                  <a:cubicBezTo>
                    <a:pt x="26" y="44"/>
                    <a:pt x="47" y="46"/>
                    <a:pt x="47" y="46"/>
                  </a:cubicBezTo>
                  <a:cubicBezTo>
                    <a:pt x="51" y="14"/>
                    <a:pt x="51" y="14"/>
                    <a:pt x="51" y="14"/>
                  </a:cubicBezTo>
                  <a:cubicBezTo>
                    <a:pt x="51" y="14"/>
                    <a:pt x="31" y="11"/>
                    <a:pt x="17" y="9"/>
                  </a:cubicBezTo>
                  <a:cubicBezTo>
                    <a:pt x="4" y="7"/>
                    <a:pt x="0" y="0"/>
                    <a:pt x="0" y="0"/>
                  </a:cubicBezTo>
                  <a:close/>
                </a:path>
              </a:pathLst>
            </a:custGeom>
            <a:solidFill>
              <a:srgbClr val="6D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1" name="Freeform 399">
              <a:extLst>
                <a:ext uri="{FF2B5EF4-FFF2-40B4-BE49-F238E27FC236}">
                  <a16:creationId xmlns:a16="http://schemas.microsoft.com/office/drawing/2014/main" id="{F6E147D7-4125-40E7-8044-A912C121E20E}"/>
                </a:ext>
              </a:extLst>
            </p:cNvPr>
            <p:cNvSpPr>
              <a:spLocks/>
            </p:cNvSpPr>
            <p:nvPr/>
          </p:nvSpPr>
          <p:spPr bwMode="auto">
            <a:xfrm>
              <a:off x="7534276" y="5338763"/>
              <a:ext cx="95250" cy="90488"/>
            </a:xfrm>
            <a:custGeom>
              <a:avLst/>
              <a:gdLst>
                <a:gd name="T0" fmla="*/ 7 w 46"/>
                <a:gd name="T1" fmla="*/ 0 h 44"/>
                <a:gd name="T2" fmla="*/ 14 w 46"/>
                <a:gd name="T3" fmla="*/ 8 h 44"/>
                <a:gd name="T4" fmla="*/ 3 w 46"/>
                <a:gd name="T5" fmla="*/ 24 h 44"/>
                <a:gd name="T6" fmla="*/ 26 w 46"/>
                <a:gd name="T7" fmla="*/ 44 h 44"/>
                <a:gd name="T8" fmla="*/ 38 w 46"/>
                <a:gd name="T9" fmla="*/ 27 h 44"/>
                <a:gd name="T10" fmla="*/ 46 w 46"/>
                <a:gd name="T11" fmla="*/ 33 h 44"/>
                <a:gd name="T12" fmla="*/ 36 w 46"/>
                <a:gd name="T13" fmla="*/ 4 h 44"/>
                <a:gd name="T14" fmla="*/ 7 w 46"/>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4">
                  <a:moveTo>
                    <a:pt x="7" y="0"/>
                  </a:moveTo>
                  <a:cubicBezTo>
                    <a:pt x="14" y="8"/>
                    <a:pt x="14" y="8"/>
                    <a:pt x="14" y="8"/>
                  </a:cubicBezTo>
                  <a:cubicBezTo>
                    <a:pt x="14" y="8"/>
                    <a:pt x="6" y="19"/>
                    <a:pt x="3" y="24"/>
                  </a:cubicBezTo>
                  <a:cubicBezTo>
                    <a:pt x="0" y="42"/>
                    <a:pt x="26" y="44"/>
                    <a:pt x="26" y="44"/>
                  </a:cubicBezTo>
                  <a:cubicBezTo>
                    <a:pt x="38" y="27"/>
                    <a:pt x="38" y="27"/>
                    <a:pt x="38" y="27"/>
                  </a:cubicBezTo>
                  <a:cubicBezTo>
                    <a:pt x="46" y="33"/>
                    <a:pt x="46" y="33"/>
                    <a:pt x="46" y="33"/>
                  </a:cubicBezTo>
                  <a:cubicBezTo>
                    <a:pt x="36" y="4"/>
                    <a:pt x="36" y="4"/>
                    <a:pt x="36" y="4"/>
                  </a:cubicBezTo>
                  <a:lnTo>
                    <a:pt x="7" y="0"/>
                  </a:lnTo>
                  <a:close/>
                </a:path>
              </a:pathLst>
            </a:custGeom>
            <a:solidFill>
              <a:srgbClr val="6D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2" name="Freeform 400">
              <a:extLst>
                <a:ext uri="{FF2B5EF4-FFF2-40B4-BE49-F238E27FC236}">
                  <a16:creationId xmlns:a16="http://schemas.microsoft.com/office/drawing/2014/main" id="{65D0C5A6-A9E0-44BB-9D63-3A46A9962F31}"/>
                </a:ext>
              </a:extLst>
            </p:cNvPr>
            <p:cNvSpPr>
              <a:spLocks noEditPoints="1"/>
            </p:cNvSpPr>
            <p:nvPr/>
          </p:nvSpPr>
          <p:spPr bwMode="auto">
            <a:xfrm>
              <a:off x="7997826" y="5703888"/>
              <a:ext cx="188913" cy="200025"/>
            </a:xfrm>
            <a:custGeom>
              <a:avLst/>
              <a:gdLst>
                <a:gd name="T0" fmla="*/ 51 w 91"/>
                <a:gd name="T1" fmla="*/ 3 h 97"/>
                <a:gd name="T2" fmla="*/ 3 w 91"/>
                <a:gd name="T3" fmla="*/ 42 h 97"/>
                <a:gd name="T4" fmla="*/ 39 w 91"/>
                <a:gd name="T5" fmla="*/ 94 h 97"/>
                <a:gd name="T6" fmla="*/ 88 w 91"/>
                <a:gd name="T7" fmla="*/ 54 h 97"/>
                <a:gd name="T8" fmla="*/ 51 w 91"/>
                <a:gd name="T9" fmla="*/ 3 h 97"/>
                <a:gd name="T10" fmla="*/ 69 w 91"/>
                <a:gd name="T11" fmla="*/ 52 h 97"/>
                <a:gd name="T12" fmla="*/ 42 w 91"/>
                <a:gd name="T13" fmla="*/ 74 h 97"/>
                <a:gd name="T14" fmla="*/ 22 w 91"/>
                <a:gd name="T15" fmla="*/ 45 h 97"/>
                <a:gd name="T16" fmla="*/ 48 w 91"/>
                <a:gd name="T17" fmla="*/ 23 h 97"/>
                <a:gd name="T18" fmla="*/ 69 w 91"/>
                <a:gd name="T1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7">
                  <a:moveTo>
                    <a:pt x="51" y="3"/>
                  </a:moveTo>
                  <a:cubicBezTo>
                    <a:pt x="27" y="0"/>
                    <a:pt x="6" y="17"/>
                    <a:pt x="3" y="42"/>
                  </a:cubicBezTo>
                  <a:cubicBezTo>
                    <a:pt x="0" y="67"/>
                    <a:pt x="16" y="90"/>
                    <a:pt x="39" y="94"/>
                  </a:cubicBezTo>
                  <a:cubicBezTo>
                    <a:pt x="63" y="97"/>
                    <a:pt x="84" y="79"/>
                    <a:pt x="88" y="54"/>
                  </a:cubicBezTo>
                  <a:cubicBezTo>
                    <a:pt x="91" y="30"/>
                    <a:pt x="74" y="7"/>
                    <a:pt x="51" y="3"/>
                  </a:cubicBezTo>
                  <a:close/>
                  <a:moveTo>
                    <a:pt x="69" y="52"/>
                  </a:moveTo>
                  <a:cubicBezTo>
                    <a:pt x="67" y="66"/>
                    <a:pt x="55" y="75"/>
                    <a:pt x="42" y="74"/>
                  </a:cubicBezTo>
                  <a:cubicBezTo>
                    <a:pt x="29" y="72"/>
                    <a:pt x="20" y="59"/>
                    <a:pt x="22" y="45"/>
                  </a:cubicBezTo>
                  <a:cubicBezTo>
                    <a:pt x="23" y="31"/>
                    <a:pt x="35" y="21"/>
                    <a:pt x="48" y="23"/>
                  </a:cubicBezTo>
                  <a:cubicBezTo>
                    <a:pt x="61" y="25"/>
                    <a:pt x="71" y="38"/>
                    <a:pt x="69" y="52"/>
                  </a:cubicBez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3" name="Freeform 401">
              <a:extLst>
                <a:ext uri="{FF2B5EF4-FFF2-40B4-BE49-F238E27FC236}">
                  <a16:creationId xmlns:a16="http://schemas.microsoft.com/office/drawing/2014/main" id="{A86E1338-2432-4FED-896C-31123B684A31}"/>
                </a:ext>
              </a:extLst>
            </p:cNvPr>
            <p:cNvSpPr>
              <a:spLocks noEditPoints="1"/>
            </p:cNvSpPr>
            <p:nvPr/>
          </p:nvSpPr>
          <p:spPr bwMode="auto">
            <a:xfrm>
              <a:off x="7391401" y="5616576"/>
              <a:ext cx="187325" cy="200025"/>
            </a:xfrm>
            <a:custGeom>
              <a:avLst/>
              <a:gdLst>
                <a:gd name="T0" fmla="*/ 51 w 91"/>
                <a:gd name="T1" fmla="*/ 3 h 97"/>
                <a:gd name="T2" fmla="*/ 3 w 91"/>
                <a:gd name="T3" fmla="*/ 43 h 97"/>
                <a:gd name="T4" fmla="*/ 40 w 91"/>
                <a:gd name="T5" fmla="*/ 94 h 97"/>
                <a:gd name="T6" fmla="*/ 88 w 91"/>
                <a:gd name="T7" fmla="*/ 55 h 97"/>
                <a:gd name="T8" fmla="*/ 51 w 91"/>
                <a:gd name="T9" fmla="*/ 3 h 97"/>
                <a:gd name="T10" fmla="*/ 69 w 91"/>
                <a:gd name="T11" fmla="*/ 52 h 97"/>
                <a:gd name="T12" fmla="*/ 42 w 91"/>
                <a:gd name="T13" fmla="*/ 74 h 97"/>
                <a:gd name="T14" fmla="*/ 22 w 91"/>
                <a:gd name="T15" fmla="*/ 45 h 97"/>
                <a:gd name="T16" fmla="*/ 49 w 91"/>
                <a:gd name="T17" fmla="*/ 23 h 97"/>
                <a:gd name="T18" fmla="*/ 69 w 91"/>
                <a:gd name="T1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7">
                  <a:moveTo>
                    <a:pt x="51" y="3"/>
                  </a:moveTo>
                  <a:cubicBezTo>
                    <a:pt x="28" y="0"/>
                    <a:pt x="6" y="18"/>
                    <a:pt x="3" y="43"/>
                  </a:cubicBezTo>
                  <a:cubicBezTo>
                    <a:pt x="0" y="68"/>
                    <a:pt x="17" y="91"/>
                    <a:pt x="40" y="94"/>
                  </a:cubicBezTo>
                  <a:cubicBezTo>
                    <a:pt x="63" y="97"/>
                    <a:pt x="85" y="80"/>
                    <a:pt x="88" y="55"/>
                  </a:cubicBezTo>
                  <a:cubicBezTo>
                    <a:pt x="91" y="30"/>
                    <a:pt x="75" y="7"/>
                    <a:pt x="51" y="3"/>
                  </a:cubicBezTo>
                  <a:close/>
                  <a:moveTo>
                    <a:pt x="69" y="52"/>
                  </a:moveTo>
                  <a:cubicBezTo>
                    <a:pt x="68" y="66"/>
                    <a:pt x="56" y="76"/>
                    <a:pt x="42" y="74"/>
                  </a:cubicBezTo>
                  <a:cubicBezTo>
                    <a:pt x="29" y="72"/>
                    <a:pt x="20" y="59"/>
                    <a:pt x="22" y="45"/>
                  </a:cubicBezTo>
                  <a:cubicBezTo>
                    <a:pt x="24" y="31"/>
                    <a:pt x="36" y="22"/>
                    <a:pt x="49" y="23"/>
                  </a:cubicBezTo>
                  <a:cubicBezTo>
                    <a:pt x="62" y="25"/>
                    <a:pt x="71" y="38"/>
                    <a:pt x="69" y="52"/>
                  </a:cubicBez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4" name="Oval 402">
              <a:extLst>
                <a:ext uri="{FF2B5EF4-FFF2-40B4-BE49-F238E27FC236}">
                  <a16:creationId xmlns:a16="http://schemas.microsoft.com/office/drawing/2014/main" id="{1FA1D028-44C3-48B8-AC47-15DA94FBC469}"/>
                </a:ext>
              </a:extLst>
            </p:cNvPr>
            <p:cNvSpPr>
              <a:spLocks noChangeArrowheads="1"/>
            </p:cNvSpPr>
            <p:nvPr/>
          </p:nvSpPr>
          <p:spPr bwMode="auto">
            <a:xfrm>
              <a:off x="2770188" y="5856288"/>
              <a:ext cx="66675" cy="71438"/>
            </a:xfrm>
            <a:prstGeom prst="ellipse">
              <a:avLst/>
            </a:pr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5" name="Freeform 403">
              <a:extLst>
                <a:ext uri="{FF2B5EF4-FFF2-40B4-BE49-F238E27FC236}">
                  <a16:creationId xmlns:a16="http://schemas.microsoft.com/office/drawing/2014/main" id="{FA9C5E78-0A94-4389-BE3D-D34D9F6E5B7E}"/>
                </a:ext>
              </a:extLst>
            </p:cNvPr>
            <p:cNvSpPr>
              <a:spLocks/>
            </p:cNvSpPr>
            <p:nvPr/>
          </p:nvSpPr>
          <p:spPr bwMode="auto">
            <a:xfrm>
              <a:off x="2790826" y="6072188"/>
              <a:ext cx="25400" cy="141288"/>
            </a:xfrm>
            <a:custGeom>
              <a:avLst/>
              <a:gdLst>
                <a:gd name="T0" fmla="*/ 10 w 12"/>
                <a:gd name="T1" fmla="*/ 1 h 68"/>
                <a:gd name="T2" fmla="*/ 6 w 12"/>
                <a:gd name="T3" fmla="*/ 0 h 68"/>
                <a:gd name="T4" fmla="*/ 0 w 12"/>
                <a:gd name="T5" fmla="*/ 4 h 68"/>
                <a:gd name="T6" fmla="*/ 0 w 12"/>
                <a:gd name="T7" fmla="*/ 63 h 68"/>
                <a:gd name="T8" fmla="*/ 5 w 12"/>
                <a:gd name="T9" fmla="*/ 68 h 68"/>
                <a:gd name="T10" fmla="*/ 9 w 12"/>
                <a:gd name="T11" fmla="*/ 68 h 68"/>
                <a:gd name="T12" fmla="*/ 12 w 12"/>
                <a:gd name="T13" fmla="*/ 65 h 68"/>
                <a:gd name="T14" fmla="*/ 12 w 12"/>
                <a:gd name="T15" fmla="*/ 4 h 68"/>
                <a:gd name="T16" fmla="*/ 10 w 12"/>
                <a:gd name="T17"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68">
                  <a:moveTo>
                    <a:pt x="10" y="1"/>
                  </a:moveTo>
                  <a:cubicBezTo>
                    <a:pt x="9" y="0"/>
                    <a:pt x="7" y="0"/>
                    <a:pt x="6" y="0"/>
                  </a:cubicBezTo>
                  <a:cubicBezTo>
                    <a:pt x="2" y="0"/>
                    <a:pt x="0" y="2"/>
                    <a:pt x="0" y="4"/>
                  </a:cubicBezTo>
                  <a:cubicBezTo>
                    <a:pt x="0" y="63"/>
                    <a:pt x="0" y="63"/>
                    <a:pt x="0" y="63"/>
                  </a:cubicBezTo>
                  <a:cubicBezTo>
                    <a:pt x="0" y="66"/>
                    <a:pt x="2" y="68"/>
                    <a:pt x="5" y="68"/>
                  </a:cubicBezTo>
                  <a:cubicBezTo>
                    <a:pt x="9" y="68"/>
                    <a:pt x="9" y="68"/>
                    <a:pt x="9" y="68"/>
                  </a:cubicBezTo>
                  <a:cubicBezTo>
                    <a:pt x="10" y="68"/>
                    <a:pt x="12" y="66"/>
                    <a:pt x="12" y="65"/>
                  </a:cubicBezTo>
                  <a:cubicBezTo>
                    <a:pt x="12" y="4"/>
                    <a:pt x="12" y="4"/>
                    <a:pt x="12" y="4"/>
                  </a:cubicBezTo>
                  <a:cubicBezTo>
                    <a:pt x="12" y="3"/>
                    <a:pt x="11" y="2"/>
                    <a:pt x="10" y="1"/>
                  </a:cubicBezTo>
                  <a:close/>
                </a:path>
              </a:pathLst>
            </a:cu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6" name="Freeform 404">
              <a:extLst>
                <a:ext uri="{FF2B5EF4-FFF2-40B4-BE49-F238E27FC236}">
                  <a16:creationId xmlns:a16="http://schemas.microsoft.com/office/drawing/2014/main" id="{A7AA94F2-84CC-44E5-BB1E-3F54D8237C5D}"/>
                </a:ext>
              </a:extLst>
            </p:cNvPr>
            <p:cNvSpPr>
              <a:spLocks/>
            </p:cNvSpPr>
            <p:nvPr/>
          </p:nvSpPr>
          <p:spPr bwMode="auto">
            <a:xfrm>
              <a:off x="2790826" y="6189663"/>
              <a:ext cx="107950" cy="23813"/>
            </a:xfrm>
            <a:custGeom>
              <a:avLst/>
              <a:gdLst>
                <a:gd name="T0" fmla="*/ 49 w 52"/>
                <a:gd name="T1" fmla="*/ 0 h 11"/>
                <a:gd name="T2" fmla="*/ 3 w 52"/>
                <a:gd name="T3" fmla="*/ 0 h 11"/>
                <a:gd name="T4" fmla="*/ 1 w 52"/>
                <a:gd name="T5" fmla="*/ 1 h 11"/>
                <a:gd name="T6" fmla="*/ 0 w 52"/>
                <a:gd name="T7" fmla="*/ 5 h 11"/>
                <a:gd name="T8" fmla="*/ 0 w 52"/>
                <a:gd name="T9" fmla="*/ 8 h 11"/>
                <a:gd name="T10" fmla="*/ 4 w 52"/>
                <a:gd name="T11" fmla="*/ 11 h 11"/>
                <a:gd name="T12" fmla="*/ 49 w 52"/>
                <a:gd name="T13" fmla="*/ 11 h 11"/>
                <a:gd name="T14" fmla="*/ 51 w 52"/>
                <a:gd name="T15" fmla="*/ 9 h 11"/>
                <a:gd name="T16" fmla="*/ 52 w 52"/>
                <a:gd name="T17" fmla="*/ 5 h 11"/>
                <a:gd name="T18" fmla="*/ 49 w 52"/>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1">
                  <a:moveTo>
                    <a:pt x="49" y="0"/>
                  </a:moveTo>
                  <a:cubicBezTo>
                    <a:pt x="3" y="0"/>
                    <a:pt x="3" y="0"/>
                    <a:pt x="3" y="0"/>
                  </a:cubicBezTo>
                  <a:cubicBezTo>
                    <a:pt x="2" y="0"/>
                    <a:pt x="1" y="0"/>
                    <a:pt x="1" y="1"/>
                  </a:cubicBezTo>
                  <a:cubicBezTo>
                    <a:pt x="0" y="2"/>
                    <a:pt x="0" y="4"/>
                    <a:pt x="0" y="5"/>
                  </a:cubicBezTo>
                  <a:cubicBezTo>
                    <a:pt x="0" y="6"/>
                    <a:pt x="0" y="7"/>
                    <a:pt x="0" y="8"/>
                  </a:cubicBezTo>
                  <a:cubicBezTo>
                    <a:pt x="1" y="10"/>
                    <a:pt x="2" y="11"/>
                    <a:pt x="4" y="11"/>
                  </a:cubicBezTo>
                  <a:cubicBezTo>
                    <a:pt x="49" y="11"/>
                    <a:pt x="49" y="11"/>
                    <a:pt x="49" y="11"/>
                  </a:cubicBezTo>
                  <a:cubicBezTo>
                    <a:pt x="50" y="11"/>
                    <a:pt x="51" y="11"/>
                    <a:pt x="51" y="9"/>
                  </a:cubicBezTo>
                  <a:cubicBezTo>
                    <a:pt x="52" y="8"/>
                    <a:pt x="52" y="7"/>
                    <a:pt x="52" y="5"/>
                  </a:cubicBezTo>
                  <a:cubicBezTo>
                    <a:pt x="52" y="2"/>
                    <a:pt x="51" y="0"/>
                    <a:pt x="49" y="0"/>
                  </a:cubicBezTo>
                  <a:close/>
                </a:path>
              </a:pathLst>
            </a:cu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406">
              <a:extLst>
                <a:ext uri="{FF2B5EF4-FFF2-40B4-BE49-F238E27FC236}">
                  <a16:creationId xmlns:a16="http://schemas.microsoft.com/office/drawing/2014/main" id="{644AB50F-26A8-4F5A-AC50-8E49E8A65663}"/>
                </a:ext>
              </a:extLst>
            </p:cNvPr>
            <p:cNvSpPr>
              <a:spLocks/>
            </p:cNvSpPr>
            <p:nvPr/>
          </p:nvSpPr>
          <p:spPr bwMode="auto">
            <a:xfrm>
              <a:off x="2732088" y="5937251"/>
              <a:ext cx="142875" cy="222250"/>
            </a:xfrm>
            <a:custGeom>
              <a:avLst/>
              <a:gdLst>
                <a:gd name="T0" fmla="*/ 49 w 69"/>
                <a:gd name="T1" fmla="*/ 11 h 107"/>
                <a:gd name="T2" fmla="*/ 37 w 69"/>
                <a:gd name="T3" fmla="*/ 0 h 107"/>
                <a:gd name="T4" fmla="*/ 34 w 69"/>
                <a:gd name="T5" fmla="*/ 0 h 107"/>
                <a:gd name="T6" fmla="*/ 22 w 69"/>
                <a:gd name="T7" fmla="*/ 11 h 107"/>
                <a:gd name="T8" fmla="*/ 22 w 69"/>
                <a:gd name="T9" fmla="*/ 63 h 107"/>
                <a:gd name="T10" fmla="*/ 0 w 69"/>
                <a:gd name="T11" fmla="*/ 107 h 107"/>
                <a:gd name="T12" fmla="*/ 35 w 69"/>
                <a:gd name="T13" fmla="*/ 107 h 107"/>
                <a:gd name="T14" fmla="*/ 69 w 69"/>
                <a:gd name="T15" fmla="*/ 107 h 107"/>
                <a:gd name="T16" fmla="*/ 49 w 69"/>
                <a:gd name="T17" fmla="*/ 63 h 107"/>
                <a:gd name="T18" fmla="*/ 49 w 69"/>
                <a:gd name="T19" fmla="*/ 1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107">
                  <a:moveTo>
                    <a:pt x="49" y="11"/>
                  </a:moveTo>
                  <a:cubicBezTo>
                    <a:pt x="49" y="5"/>
                    <a:pt x="44" y="0"/>
                    <a:pt x="37" y="0"/>
                  </a:cubicBezTo>
                  <a:cubicBezTo>
                    <a:pt x="34" y="0"/>
                    <a:pt x="34" y="0"/>
                    <a:pt x="34" y="0"/>
                  </a:cubicBezTo>
                  <a:cubicBezTo>
                    <a:pt x="27" y="0"/>
                    <a:pt x="22" y="5"/>
                    <a:pt x="22" y="11"/>
                  </a:cubicBezTo>
                  <a:cubicBezTo>
                    <a:pt x="22" y="63"/>
                    <a:pt x="22" y="63"/>
                    <a:pt x="22" y="63"/>
                  </a:cubicBezTo>
                  <a:cubicBezTo>
                    <a:pt x="0" y="107"/>
                    <a:pt x="0" y="107"/>
                    <a:pt x="0" y="107"/>
                  </a:cubicBezTo>
                  <a:cubicBezTo>
                    <a:pt x="35" y="107"/>
                    <a:pt x="35" y="107"/>
                    <a:pt x="35" y="107"/>
                  </a:cubicBezTo>
                  <a:cubicBezTo>
                    <a:pt x="69" y="107"/>
                    <a:pt x="69" y="107"/>
                    <a:pt x="69" y="107"/>
                  </a:cubicBezTo>
                  <a:cubicBezTo>
                    <a:pt x="49" y="63"/>
                    <a:pt x="49" y="63"/>
                    <a:pt x="49" y="63"/>
                  </a:cubicBezTo>
                  <a:lnTo>
                    <a:pt x="49" y="11"/>
                  </a:lnTo>
                  <a:close/>
                </a:path>
              </a:pathLst>
            </a:custGeom>
            <a:solidFill>
              <a:srgbClr val="63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407">
              <a:extLst>
                <a:ext uri="{FF2B5EF4-FFF2-40B4-BE49-F238E27FC236}">
                  <a16:creationId xmlns:a16="http://schemas.microsoft.com/office/drawing/2014/main" id="{1B6A00CB-05C2-4370-B459-633EE6647BDA}"/>
                </a:ext>
              </a:extLst>
            </p:cNvPr>
            <p:cNvSpPr>
              <a:spLocks/>
            </p:cNvSpPr>
            <p:nvPr/>
          </p:nvSpPr>
          <p:spPr bwMode="auto">
            <a:xfrm>
              <a:off x="2701925" y="5951538"/>
              <a:ext cx="115888" cy="71438"/>
            </a:xfrm>
            <a:custGeom>
              <a:avLst/>
              <a:gdLst>
                <a:gd name="T0" fmla="*/ 54 w 56"/>
                <a:gd name="T1" fmla="*/ 1 h 34"/>
                <a:gd name="T2" fmla="*/ 47 w 56"/>
                <a:gd name="T3" fmla="*/ 2 h 34"/>
                <a:gd name="T4" fmla="*/ 27 w 56"/>
                <a:gd name="T5" fmla="*/ 24 h 34"/>
                <a:gd name="T6" fmla="*/ 7 w 56"/>
                <a:gd name="T7" fmla="*/ 14 h 34"/>
                <a:gd name="T8" fmla="*/ 1 w 56"/>
                <a:gd name="T9" fmla="*/ 16 h 34"/>
                <a:gd name="T10" fmla="*/ 2 w 56"/>
                <a:gd name="T11" fmla="*/ 22 h 34"/>
                <a:gd name="T12" fmla="*/ 26 w 56"/>
                <a:gd name="T13" fmla="*/ 34 h 34"/>
                <a:gd name="T14" fmla="*/ 29 w 56"/>
                <a:gd name="T15" fmla="*/ 34 h 34"/>
                <a:gd name="T16" fmla="*/ 32 w 56"/>
                <a:gd name="T17" fmla="*/ 32 h 34"/>
                <a:gd name="T18" fmla="*/ 54 w 56"/>
                <a:gd name="T19" fmla="*/ 8 h 34"/>
                <a:gd name="T20" fmla="*/ 54 w 56"/>
                <a:gd name="T21"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34">
                  <a:moveTo>
                    <a:pt x="54" y="1"/>
                  </a:moveTo>
                  <a:cubicBezTo>
                    <a:pt x="52" y="0"/>
                    <a:pt x="49" y="0"/>
                    <a:pt x="47" y="2"/>
                  </a:cubicBezTo>
                  <a:cubicBezTo>
                    <a:pt x="27" y="24"/>
                    <a:pt x="27" y="24"/>
                    <a:pt x="27" y="24"/>
                  </a:cubicBezTo>
                  <a:cubicBezTo>
                    <a:pt x="7" y="14"/>
                    <a:pt x="7" y="14"/>
                    <a:pt x="7" y="14"/>
                  </a:cubicBezTo>
                  <a:cubicBezTo>
                    <a:pt x="5" y="13"/>
                    <a:pt x="2" y="14"/>
                    <a:pt x="1" y="16"/>
                  </a:cubicBezTo>
                  <a:cubicBezTo>
                    <a:pt x="0" y="19"/>
                    <a:pt x="0" y="21"/>
                    <a:pt x="2" y="22"/>
                  </a:cubicBezTo>
                  <a:cubicBezTo>
                    <a:pt x="26" y="34"/>
                    <a:pt x="26" y="34"/>
                    <a:pt x="26" y="34"/>
                  </a:cubicBezTo>
                  <a:cubicBezTo>
                    <a:pt x="27" y="34"/>
                    <a:pt x="28" y="34"/>
                    <a:pt x="29" y="34"/>
                  </a:cubicBezTo>
                  <a:cubicBezTo>
                    <a:pt x="30" y="34"/>
                    <a:pt x="31" y="33"/>
                    <a:pt x="32" y="32"/>
                  </a:cubicBezTo>
                  <a:cubicBezTo>
                    <a:pt x="54" y="8"/>
                    <a:pt x="54" y="8"/>
                    <a:pt x="54" y="8"/>
                  </a:cubicBezTo>
                  <a:cubicBezTo>
                    <a:pt x="56" y="6"/>
                    <a:pt x="56" y="3"/>
                    <a:pt x="54" y="1"/>
                  </a:cubicBezTo>
                  <a:close/>
                </a:path>
              </a:pathLst>
            </a:cu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Oval 408">
              <a:extLst>
                <a:ext uri="{FF2B5EF4-FFF2-40B4-BE49-F238E27FC236}">
                  <a16:creationId xmlns:a16="http://schemas.microsoft.com/office/drawing/2014/main" id="{6DAFC038-52EC-4BA9-A6DD-7025CFAF57E2}"/>
                </a:ext>
              </a:extLst>
            </p:cNvPr>
            <p:cNvSpPr>
              <a:spLocks noChangeArrowheads="1"/>
            </p:cNvSpPr>
            <p:nvPr/>
          </p:nvSpPr>
          <p:spPr bwMode="auto">
            <a:xfrm>
              <a:off x="2300288" y="5808663"/>
              <a:ext cx="66675" cy="71438"/>
            </a:xfrm>
            <a:prstGeom prst="ellipse">
              <a:avLst/>
            </a:pr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409">
              <a:extLst>
                <a:ext uri="{FF2B5EF4-FFF2-40B4-BE49-F238E27FC236}">
                  <a16:creationId xmlns:a16="http://schemas.microsoft.com/office/drawing/2014/main" id="{D0A60AA8-0B3D-4CC1-AF5A-B40F3B62EFE7}"/>
                </a:ext>
              </a:extLst>
            </p:cNvPr>
            <p:cNvSpPr>
              <a:spLocks/>
            </p:cNvSpPr>
            <p:nvPr/>
          </p:nvSpPr>
          <p:spPr bwMode="auto">
            <a:xfrm>
              <a:off x="2305050" y="6022976"/>
              <a:ext cx="23813" cy="193675"/>
            </a:xfrm>
            <a:custGeom>
              <a:avLst/>
              <a:gdLst>
                <a:gd name="T0" fmla="*/ 6 w 12"/>
                <a:gd name="T1" fmla="*/ 0 h 94"/>
                <a:gd name="T2" fmla="*/ 0 w 12"/>
                <a:gd name="T3" fmla="*/ 5 h 94"/>
                <a:gd name="T4" fmla="*/ 0 w 12"/>
                <a:gd name="T5" fmla="*/ 89 h 94"/>
                <a:gd name="T6" fmla="*/ 6 w 12"/>
                <a:gd name="T7" fmla="*/ 94 h 94"/>
                <a:gd name="T8" fmla="*/ 12 w 12"/>
                <a:gd name="T9" fmla="*/ 89 h 94"/>
                <a:gd name="T10" fmla="*/ 12 w 12"/>
                <a:gd name="T11" fmla="*/ 5 h 94"/>
                <a:gd name="T12" fmla="*/ 6 w 12"/>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12" h="94">
                  <a:moveTo>
                    <a:pt x="6" y="0"/>
                  </a:moveTo>
                  <a:cubicBezTo>
                    <a:pt x="2" y="0"/>
                    <a:pt x="0" y="2"/>
                    <a:pt x="0" y="5"/>
                  </a:cubicBezTo>
                  <a:cubicBezTo>
                    <a:pt x="0" y="89"/>
                    <a:pt x="0" y="89"/>
                    <a:pt x="0" y="89"/>
                  </a:cubicBezTo>
                  <a:cubicBezTo>
                    <a:pt x="0" y="92"/>
                    <a:pt x="2" y="94"/>
                    <a:pt x="6" y="94"/>
                  </a:cubicBezTo>
                  <a:cubicBezTo>
                    <a:pt x="9" y="94"/>
                    <a:pt x="12" y="92"/>
                    <a:pt x="12" y="89"/>
                  </a:cubicBezTo>
                  <a:cubicBezTo>
                    <a:pt x="12" y="5"/>
                    <a:pt x="12" y="5"/>
                    <a:pt x="12" y="5"/>
                  </a:cubicBezTo>
                  <a:cubicBezTo>
                    <a:pt x="12" y="2"/>
                    <a:pt x="9" y="0"/>
                    <a:pt x="6" y="0"/>
                  </a:cubicBezTo>
                  <a:close/>
                </a:path>
              </a:pathLst>
            </a:cu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410">
              <a:extLst>
                <a:ext uri="{FF2B5EF4-FFF2-40B4-BE49-F238E27FC236}">
                  <a16:creationId xmlns:a16="http://schemas.microsoft.com/office/drawing/2014/main" id="{E46F1A0B-CAB9-4828-9861-DB2848EDBA5C}"/>
                </a:ext>
              </a:extLst>
            </p:cNvPr>
            <p:cNvSpPr>
              <a:spLocks/>
            </p:cNvSpPr>
            <p:nvPr/>
          </p:nvSpPr>
          <p:spPr bwMode="auto">
            <a:xfrm>
              <a:off x="2341563" y="6022976"/>
              <a:ext cx="25400" cy="193675"/>
            </a:xfrm>
            <a:custGeom>
              <a:avLst/>
              <a:gdLst>
                <a:gd name="T0" fmla="*/ 6 w 12"/>
                <a:gd name="T1" fmla="*/ 0 h 94"/>
                <a:gd name="T2" fmla="*/ 0 w 12"/>
                <a:gd name="T3" fmla="*/ 5 h 94"/>
                <a:gd name="T4" fmla="*/ 0 w 12"/>
                <a:gd name="T5" fmla="*/ 89 h 94"/>
                <a:gd name="T6" fmla="*/ 6 w 12"/>
                <a:gd name="T7" fmla="*/ 94 h 94"/>
                <a:gd name="T8" fmla="*/ 12 w 12"/>
                <a:gd name="T9" fmla="*/ 89 h 94"/>
                <a:gd name="T10" fmla="*/ 12 w 12"/>
                <a:gd name="T11" fmla="*/ 5 h 94"/>
                <a:gd name="T12" fmla="*/ 6 w 12"/>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12" h="94">
                  <a:moveTo>
                    <a:pt x="6" y="0"/>
                  </a:moveTo>
                  <a:cubicBezTo>
                    <a:pt x="2" y="0"/>
                    <a:pt x="0" y="2"/>
                    <a:pt x="0" y="5"/>
                  </a:cubicBezTo>
                  <a:cubicBezTo>
                    <a:pt x="0" y="89"/>
                    <a:pt x="0" y="89"/>
                    <a:pt x="0" y="89"/>
                  </a:cubicBezTo>
                  <a:cubicBezTo>
                    <a:pt x="0" y="92"/>
                    <a:pt x="2" y="94"/>
                    <a:pt x="6" y="94"/>
                  </a:cubicBezTo>
                  <a:cubicBezTo>
                    <a:pt x="9" y="94"/>
                    <a:pt x="12" y="92"/>
                    <a:pt x="12" y="89"/>
                  </a:cubicBezTo>
                  <a:cubicBezTo>
                    <a:pt x="12" y="5"/>
                    <a:pt x="12" y="5"/>
                    <a:pt x="12" y="5"/>
                  </a:cubicBezTo>
                  <a:cubicBezTo>
                    <a:pt x="12" y="2"/>
                    <a:pt x="9" y="0"/>
                    <a:pt x="6" y="0"/>
                  </a:cubicBezTo>
                  <a:close/>
                </a:path>
              </a:pathLst>
            </a:cu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411">
              <a:extLst>
                <a:ext uri="{FF2B5EF4-FFF2-40B4-BE49-F238E27FC236}">
                  <a16:creationId xmlns:a16="http://schemas.microsoft.com/office/drawing/2014/main" id="{4D5A118F-2D45-4FEE-89EA-CFDF9771F01A}"/>
                </a:ext>
              </a:extLst>
            </p:cNvPr>
            <p:cNvSpPr>
              <a:spLocks/>
            </p:cNvSpPr>
            <p:nvPr/>
          </p:nvSpPr>
          <p:spPr bwMode="auto">
            <a:xfrm>
              <a:off x="2346325" y="5897563"/>
              <a:ext cx="61913" cy="100013"/>
            </a:xfrm>
            <a:custGeom>
              <a:avLst/>
              <a:gdLst>
                <a:gd name="T0" fmla="*/ 10 w 30"/>
                <a:gd name="T1" fmla="*/ 2 h 48"/>
                <a:gd name="T2" fmla="*/ 4 w 30"/>
                <a:gd name="T3" fmla="*/ 2 h 48"/>
                <a:gd name="T4" fmla="*/ 1 w 30"/>
                <a:gd name="T5" fmla="*/ 7 h 48"/>
                <a:gd name="T6" fmla="*/ 21 w 30"/>
                <a:gd name="T7" fmla="*/ 47 h 48"/>
                <a:gd name="T8" fmla="*/ 27 w 30"/>
                <a:gd name="T9" fmla="*/ 47 h 48"/>
                <a:gd name="T10" fmla="*/ 30 w 30"/>
                <a:gd name="T11" fmla="*/ 42 h 48"/>
                <a:gd name="T12" fmla="*/ 10 w 30"/>
                <a:gd name="T13" fmla="*/ 2 h 48"/>
              </a:gdLst>
              <a:ahLst/>
              <a:cxnLst>
                <a:cxn ang="0">
                  <a:pos x="T0" y="T1"/>
                </a:cxn>
                <a:cxn ang="0">
                  <a:pos x="T2" y="T3"/>
                </a:cxn>
                <a:cxn ang="0">
                  <a:pos x="T4" y="T5"/>
                </a:cxn>
                <a:cxn ang="0">
                  <a:pos x="T6" y="T7"/>
                </a:cxn>
                <a:cxn ang="0">
                  <a:pos x="T8" y="T9"/>
                </a:cxn>
                <a:cxn ang="0">
                  <a:pos x="T10" y="T11"/>
                </a:cxn>
                <a:cxn ang="0">
                  <a:pos x="T12" y="T13"/>
                </a:cxn>
              </a:cxnLst>
              <a:rect l="0" t="0" r="r" b="b"/>
              <a:pathLst>
                <a:path w="30" h="48">
                  <a:moveTo>
                    <a:pt x="10" y="2"/>
                  </a:moveTo>
                  <a:cubicBezTo>
                    <a:pt x="9" y="0"/>
                    <a:pt x="6" y="0"/>
                    <a:pt x="4" y="2"/>
                  </a:cubicBezTo>
                  <a:cubicBezTo>
                    <a:pt x="2" y="3"/>
                    <a:pt x="0" y="5"/>
                    <a:pt x="1" y="7"/>
                  </a:cubicBezTo>
                  <a:cubicBezTo>
                    <a:pt x="21" y="47"/>
                    <a:pt x="21" y="47"/>
                    <a:pt x="21" y="47"/>
                  </a:cubicBezTo>
                  <a:cubicBezTo>
                    <a:pt x="22" y="48"/>
                    <a:pt x="24" y="48"/>
                    <a:pt x="27" y="47"/>
                  </a:cubicBezTo>
                  <a:cubicBezTo>
                    <a:pt x="29" y="45"/>
                    <a:pt x="30" y="43"/>
                    <a:pt x="30" y="42"/>
                  </a:cubicBezTo>
                  <a:lnTo>
                    <a:pt x="10" y="2"/>
                  </a:lnTo>
                  <a:close/>
                </a:path>
              </a:pathLst>
            </a:cu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412">
              <a:extLst>
                <a:ext uri="{FF2B5EF4-FFF2-40B4-BE49-F238E27FC236}">
                  <a16:creationId xmlns:a16="http://schemas.microsoft.com/office/drawing/2014/main" id="{04ADF256-2B6A-49A0-B3B1-FFD27F9F4B60}"/>
                </a:ext>
              </a:extLst>
            </p:cNvPr>
            <p:cNvSpPr>
              <a:spLocks/>
            </p:cNvSpPr>
            <p:nvPr/>
          </p:nvSpPr>
          <p:spPr bwMode="auto">
            <a:xfrm>
              <a:off x="2387600" y="5976938"/>
              <a:ext cx="73025" cy="49213"/>
            </a:xfrm>
            <a:custGeom>
              <a:avLst/>
              <a:gdLst>
                <a:gd name="T0" fmla="*/ 32 w 35"/>
                <a:gd name="T1" fmla="*/ 14 h 24"/>
                <a:gd name="T2" fmla="*/ 7 w 35"/>
                <a:gd name="T3" fmla="*/ 1 h 24"/>
                <a:gd name="T4" fmla="*/ 1 w 35"/>
                <a:gd name="T5" fmla="*/ 4 h 24"/>
                <a:gd name="T6" fmla="*/ 3 w 35"/>
                <a:gd name="T7" fmla="*/ 11 h 24"/>
                <a:gd name="T8" fmla="*/ 28 w 35"/>
                <a:gd name="T9" fmla="*/ 23 h 24"/>
                <a:gd name="T10" fmla="*/ 34 w 35"/>
                <a:gd name="T11" fmla="*/ 20 h 24"/>
                <a:gd name="T12" fmla="*/ 32 w 35"/>
                <a:gd name="T13" fmla="*/ 14 h 24"/>
              </a:gdLst>
              <a:ahLst/>
              <a:cxnLst>
                <a:cxn ang="0">
                  <a:pos x="T0" y="T1"/>
                </a:cxn>
                <a:cxn ang="0">
                  <a:pos x="T2" y="T3"/>
                </a:cxn>
                <a:cxn ang="0">
                  <a:pos x="T4" y="T5"/>
                </a:cxn>
                <a:cxn ang="0">
                  <a:pos x="T6" y="T7"/>
                </a:cxn>
                <a:cxn ang="0">
                  <a:pos x="T8" y="T9"/>
                </a:cxn>
                <a:cxn ang="0">
                  <a:pos x="T10" y="T11"/>
                </a:cxn>
                <a:cxn ang="0">
                  <a:pos x="T12" y="T13"/>
                </a:cxn>
              </a:cxnLst>
              <a:rect l="0" t="0" r="r" b="b"/>
              <a:pathLst>
                <a:path w="35" h="24">
                  <a:moveTo>
                    <a:pt x="32" y="14"/>
                  </a:moveTo>
                  <a:cubicBezTo>
                    <a:pt x="7" y="1"/>
                    <a:pt x="7" y="1"/>
                    <a:pt x="7" y="1"/>
                  </a:cubicBezTo>
                  <a:cubicBezTo>
                    <a:pt x="5" y="0"/>
                    <a:pt x="2" y="1"/>
                    <a:pt x="1" y="4"/>
                  </a:cubicBezTo>
                  <a:cubicBezTo>
                    <a:pt x="0" y="6"/>
                    <a:pt x="1" y="9"/>
                    <a:pt x="3" y="11"/>
                  </a:cubicBezTo>
                  <a:cubicBezTo>
                    <a:pt x="28" y="23"/>
                    <a:pt x="28" y="23"/>
                    <a:pt x="28" y="23"/>
                  </a:cubicBezTo>
                  <a:cubicBezTo>
                    <a:pt x="30" y="24"/>
                    <a:pt x="32" y="23"/>
                    <a:pt x="34" y="20"/>
                  </a:cubicBezTo>
                  <a:cubicBezTo>
                    <a:pt x="35" y="18"/>
                    <a:pt x="34" y="15"/>
                    <a:pt x="32" y="14"/>
                  </a:cubicBezTo>
                  <a:close/>
                </a:path>
              </a:pathLst>
            </a:cu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413">
              <a:extLst>
                <a:ext uri="{FF2B5EF4-FFF2-40B4-BE49-F238E27FC236}">
                  <a16:creationId xmlns:a16="http://schemas.microsoft.com/office/drawing/2014/main" id="{7C194A54-97C3-4B41-8E44-8909E93CC439}"/>
                </a:ext>
              </a:extLst>
            </p:cNvPr>
            <p:cNvSpPr>
              <a:spLocks/>
            </p:cNvSpPr>
            <p:nvPr/>
          </p:nvSpPr>
          <p:spPr bwMode="auto">
            <a:xfrm>
              <a:off x="2259013" y="5897563"/>
              <a:ext cx="61913" cy="100013"/>
            </a:xfrm>
            <a:custGeom>
              <a:avLst/>
              <a:gdLst>
                <a:gd name="T0" fmla="*/ 27 w 30"/>
                <a:gd name="T1" fmla="*/ 2 h 48"/>
                <a:gd name="T2" fmla="*/ 21 w 30"/>
                <a:gd name="T3" fmla="*/ 2 h 48"/>
                <a:gd name="T4" fmla="*/ 10 w 30"/>
                <a:gd name="T5" fmla="*/ 24 h 48"/>
                <a:gd name="T6" fmla="*/ 1 w 30"/>
                <a:gd name="T7" fmla="*/ 42 h 48"/>
                <a:gd name="T8" fmla="*/ 1 w 30"/>
                <a:gd name="T9" fmla="*/ 44 h 48"/>
                <a:gd name="T10" fmla="*/ 2 w 30"/>
                <a:gd name="T11" fmla="*/ 46 h 48"/>
                <a:gd name="T12" fmla="*/ 4 w 30"/>
                <a:gd name="T13" fmla="*/ 47 h 48"/>
                <a:gd name="T14" fmla="*/ 10 w 30"/>
                <a:gd name="T15" fmla="*/ 46 h 48"/>
                <a:gd name="T16" fmla="*/ 17 w 30"/>
                <a:gd name="T17" fmla="*/ 32 h 48"/>
                <a:gd name="T18" fmla="*/ 17 w 30"/>
                <a:gd name="T19" fmla="*/ 32 h 48"/>
                <a:gd name="T20" fmla="*/ 30 w 30"/>
                <a:gd name="T21" fmla="*/ 7 h 48"/>
                <a:gd name="T22" fmla="*/ 30 w 30"/>
                <a:gd name="T23" fmla="*/ 4 h 48"/>
                <a:gd name="T24" fmla="*/ 27 w 30"/>
                <a:gd name="T25"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8">
                  <a:moveTo>
                    <a:pt x="27" y="2"/>
                  </a:moveTo>
                  <a:cubicBezTo>
                    <a:pt x="25" y="0"/>
                    <a:pt x="22" y="0"/>
                    <a:pt x="21" y="2"/>
                  </a:cubicBezTo>
                  <a:cubicBezTo>
                    <a:pt x="10" y="24"/>
                    <a:pt x="10" y="24"/>
                    <a:pt x="10" y="24"/>
                  </a:cubicBezTo>
                  <a:cubicBezTo>
                    <a:pt x="1" y="42"/>
                    <a:pt x="1" y="42"/>
                    <a:pt x="1" y="42"/>
                  </a:cubicBezTo>
                  <a:cubicBezTo>
                    <a:pt x="0" y="42"/>
                    <a:pt x="0" y="43"/>
                    <a:pt x="1" y="44"/>
                  </a:cubicBezTo>
                  <a:cubicBezTo>
                    <a:pt x="1" y="45"/>
                    <a:pt x="2" y="45"/>
                    <a:pt x="2" y="46"/>
                  </a:cubicBezTo>
                  <a:cubicBezTo>
                    <a:pt x="4" y="47"/>
                    <a:pt x="4" y="47"/>
                    <a:pt x="4" y="47"/>
                  </a:cubicBezTo>
                  <a:cubicBezTo>
                    <a:pt x="6" y="48"/>
                    <a:pt x="9" y="48"/>
                    <a:pt x="10" y="46"/>
                  </a:cubicBezTo>
                  <a:cubicBezTo>
                    <a:pt x="17" y="32"/>
                    <a:pt x="17" y="32"/>
                    <a:pt x="17" y="32"/>
                  </a:cubicBezTo>
                  <a:cubicBezTo>
                    <a:pt x="17" y="32"/>
                    <a:pt x="17" y="32"/>
                    <a:pt x="17" y="32"/>
                  </a:cubicBezTo>
                  <a:cubicBezTo>
                    <a:pt x="30" y="7"/>
                    <a:pt x="30" y="7"/>
                    <a:pt x="30" y="7"/>
                  </a:cubicBezTo>
                  <a:cubicBezTo>
                    <a:pt x="30" y="6"/>
                    <a:pt x="30" y="5"/>
                    <a:pt x="30" y="4"/>
                  </a:cubicBezTo>
                  <a:cubicBezTo>
                    <a:pt x="29" y="3"/>
                    <a:pt x="28" y="3"/>
                    <a:pt x="27" y="2"/>
                  </a:cubicBezTo>
                  <a:close/>
                </a:path>
              </a:pathLst>
            </a:cu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414">
              <a:extLst>
                <a:ext uri="{FF2B5EF4-FFF2-40B4-BE49-F238E27FC236}">
                  <a16:creationId xmlns:a16="http://schemas.microsoft.com/office/drawing/2014/main" id="{D3C4CDC2-0263-4EE8-AD18-CC4DC6BE9418}"/>
                </a:ext>
              </a:extLst>
            </p:cNvPr>
            <p:cNvSpPr>
              <a:spLocks/>
            </p:cNvSpPr>
            <p:nvPr/>
          </p:nvSpPr>
          <p:spPr bwMode="auto">
            <a:xfrm>
              <a:off x="2212975" y="5945188"/>
              <a:ext cx="71438" cy="52388"/>
            </a:xfrm>
            <a:custGeom>
              <a:avLst/>
              <a:gdLst>
                <a:gd name="T0" fmla="*/ 31 w 34"/>
                <a:gd name="T1" fmla="*/ 15 h 25"/>
                <a:gd name="T2" fmla="*/ 7 w 34"/>
                <a:gd name="T3" fmla="*/ 1 h 25"/>
                <a:gd name="T4" fmla="*/ 1 w 34"/>
                <a:gd name="T5" fmla="*/ 3 h 25"/>
                <a:gd name="T6" fmla="*/ 3 w 34"/>
                <a:gd name="T7" fmla="*/ 10 h 25"/>
                <a:gd name="T8" fmla="*/ 26 w 34"/>
                <a:gd name="T9" fmla="*/ 24 h 25"/>
                <a:gd name="T10" fmla="*/ 33 w 34"/>
                <a:gd name="T11" fmla="*/ 22 h 25"/>
                <a:gd name="T12" fmla="*/ 31 w 34"/>
                <a:gd name="T13" fmla="*/ 15 h 25"/>
              </a:gdLst>
              <a:ahLst/>
              <a:cxnLst>
                <a:cxn ang="0">
                  <a:pos x="T0" y="T1"/>
                </a:cxn>
                <a:cxn ang="0">
                  <a:pos x="T2" y="T3"/>
                </a:cxn>
                <a:cxn ang="0">
                  <a:pos x="T4" y="T5"/>
                </a:cxn>
                <a:cxn ang="0">
                  <a:pos x="T6" y="T7"/>
                </a:cxn>
                <a:cxn ang="0">
                  <a:pos x="T8" y="T9"/>
                </a:cxn>
                <a:cxn ang="0">
                  <a:pos x="T10" y="T11"/>
                </a:cxn>
                <a:cxn ang="0">
                  <a:pos x="T12" y="T13"/>
                </a:cxn>
              </a:cxnLst>
              <a:rect l="0" t="0" r="r" b="b"/>
              <a:pathLst>
                <a:path w="34" h="25">
                  <a:moveTo>
                    <a:pt x="31" y="15"/>
                  </a:moveTo>
                  <a:cubicBezTo>
                    <a:pt x="7" y="1"/>
                    <a:pt x="7" y="1"/>
                    <a:pt x="7" y="1"/>
                  </a:cubicBezTo>
                  <a:cubicBezTo>
                    <a:pt x="5" y="0"/>
                    <a:pt x="2" y="1"/>
                    <a:pt x="1" y="3"/>
                  </a:cubicBezTo>
                  <a:cubicBezTo>
                    <a:pt x="0" y="6"/>
                    <a:pt x="0" y="9"/>
                    <a:pt x="3" y="10"/>
                  </a:cubicBezTo>
                  <a:cubicBezTo>
                    <a:pt x="26" y="24"/>
                    <a:pt x="26" y="24"/>
                    <a:pt x="26" y="24"/>
                  </a:cubicBezTo>
                  <a:cubicBezTo>
                    <a:pt x="28" y="25"/>
                    <a:pt x="31" y="24"/>
                    <a:pt x="33" y="22"/>
                  </a:cubicBezTo>
                  <a:cubicBezTo>
                    <a:pt x="34" y="19"/>
                    <a:pt x="33" y="16"/>
                    <a:pt x="31" y="15"/>
                  </a:cubicBezTo>
                  <a:close/>
                </a:path>
              </a:pathLst>
            </a:cu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415">
              <a:extLst>
                <a:ext uri="{FF2B5EF4-FFF2-40B4-BE49-F238E27FC236}">
                  <a16:creationId xmlns:a16="http://schemas.microsoft.com/office/drawing/2014/main" id="{C528147E-9AB6-45FD-B16B-41502D396035}"/>
                </a:ext>
              </a:extLst>
            </p:cNvPr>
            <p:cNvSpPr>
              <a:spLocks/>
            </p:cNvSpPr>
            <p:nvPr/>
          </p:nvSpPr>
          <p:spPr bwMode="auto">
            <a:xfrm>
              <a:off x="2252663" y="5889626"/>
              <a:ext cx="163513" cy="201613"/>
            </a:xfrm>
            <a:custGeom>
              <a:avLst/>
              <a:gdLst>
                <a:gd name="T0" fmla="*/ 58 w 79"/>
                <a:gd name="T1" fmla="*/ 15 h 97"/>
                <a:gd name="T2" fmla="*/ 43 w 79"/>
                <a:gd name="T3" fmla="*/ 0 h 97"/>
                <a:gd name="T4" fmla="*/ 36 w 79"/>
                <a:gd name="T5" fmla="*/ 0 h 97"/>
                <a:gd name="T6" fmla="*/ 22 w 79"/>
                <a:gd name="T7" fmla="*/ 15 h 97"/>
                <a:gd name="T8" fmla="*/ 22 w 79"/>
                <a:gd name="T9" fmla="*/ 61 h 97"/>
                <a:gd name="T10" fmla="*/ 0 w 79"/>
                <a:gd name="T11" fmla="*/ 97 h 97"/>
                <a:gd name="T12" fmla="*/ 40 w 79"/>
                <a:gd name="T13" fmla="*/ 97 h 97"/>
                <a:gd name="T14" fmla="*/ 79 w 79"/>
                <a:gd name="T15" fmla="*/ 97 h 97"/>
                <a:gd name="T16" fmla="*/ 58 w 79"/>
                <a:gd name="T17" fmla="*/ 61 h 97"/>
                <a:gd name="T18" fmla="*/ 58 w 79"/>
                <a:gd name="T19" fmla="*/ 1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97">
                  <a:moveTo>
                    <a:pt x="58" y="15"/>
                  </a:moveTo>
                  <a:cubicBezTo>
                    <a:pt x="58" y="6"/>
                    <a:pt x="51" y="0"/>
                    <a:pt x="43" y="0"/>
                  </a:cubicBezTo>
                  <a:cubicBezTo>
                    <a:pt x="36" y="0"/>
                    <a:pt x="36" y="0"/>
                    <a:pt x="36" y="0"/>
                  </a:cubicBezTo>
                  <a:cubicBezTo>
                    <a:pt x="28" y="0"/>
                    <a:pt x="22" y="6"/>
                    <a:pt x="22" y="15"/>
                  </a:cubicBezTo>
                  <a:cubicBezTo>
                    <a:pt x="22" y="61"/>
                    <a:pt x="22" y="61"/>
                    <a:pt x="22" y="61"/>
                  </a:cubicBezTo>
                  <a:cubicBezTo>
                    <a:pt x="0" y="97"/>
                    <a:pt x="0" y="97"/>
                    <a:pt x="0" y="97"/>
                  </a:cubicBezTo>
                  <a:cubicBezTo>
                    <a:pt x="40" y="97"/>
                    <a:pt x="40" y="97"/>
                    <a:pt x="40" y="97"/>
                  </a:cubicBezTo>
                  <a:cubicBezTo>
                    <a:pt x="79" y="97"/>
                    <a:pt x="79" y="97"/>
                    <a:pt x="79" y="97"/>
                  </a:cubicBezTo>
                  <a:cubicBezTo>
                    <a:pt x="58" y="61"/>
                    <a:pt x="58" y="61"/>
                    <a:pt x="58" y="61"/>
                  </a:cubicBezTo>
                  <a:lnTo>
                    <a:pt x="58" y="15"/>
                  </a:lnTo>
                  <a:close/>
                </a:path>
              </a:pathLst>
            </a:custGeom>
            <a:solidFill>
              <a:srgbClr val="63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416">
              <a:extLst>
                <a:ext uri="{FF2B5EF4-FFF2-40B4-BE49-F238E27FC236}">
                  <a16:creationId xmlns:a16="http://schemas.microsoft.com/office/drawing/2014/main" id="{EE78FACE-464C-4768-97A6-A65E10642F5F}"/>
                </a:ext>
              </a:extLst>
            </p:cNvPr>
            <p:cNvSpPr>
              <a:spLocks/>
            </p:cNvSpPr>
            <p:nvPr/>
          </p:nvSpPr>
          <p:spPr bwMode="auto">
            <a:xfrm>
              <a:off x="2427288" y="5997576"/>
              <a:ext cx="33338" cy="26988"/>
            </a:xfrm>
            <a:custGeom>
              <a:avLst/>
              <a:gdLst>
                <a:gd name="T0" fmla="*/ 12 w 16"/>
                <a:gd name="T1" fmla="*/ 1 h 13"/>
                <a:gd name="T2" fmla="*/ 6 w 16"/>
                <a:gd name="T3" fmla="*/ 1 h 13"/>
                <a:gd name="T4" fmla="*/ 1 w 16"/>
                <a:gd name="T5" fmla="*/ 5 h 13"/>
                <a:gd name="T6" fmla="*/ 1 w 16"/>
                <a:gd name="T7" fmla="*/ 12 h 13"/>
                <a:gd name="T8" fmla="*/ 2 w 16"/>
                <a:gd name="T9" fmla="*/ 13 h 13"/>
                <a:gd name="T10" fmla="*/ 3 w 16"/>
                <a:gd name="T11" fmla="*/ 13 h 13"/>
                <a:gd name="T12" fmla="*/ 4 w 16"/>
                <a:gd name="T13" fmla="*/ 11 h 13"/>
                <a:gd name="T14" fmla="*/ 4 w 16"/>
                <a:gd name="T15" fmla="*/ 7 h 13"/>
                <a:gd name="T16" fmla="*/ 7 w 16"/>
                <a:gd name="T17" fmla="*/ 5 h 13"/>
                <a:gd name="T18" fmla="*/ 10 w 16"/>
                <a:gd name="T19" fmla="*/ 5 h 13"/>
                <a:gd name="T20" fmla="*/ 12 w 16"/>
                <a:gd name="T21" fmla="*/ 8 h 13"/>
                <a:gd name="T22" fmla="*/ 14 w 16"/>
                <a:gd name="T23" fmla="*/ 9 h 13"/>
                <a:gd name="T24" fmla="*/ 15 w 16"/>
                <a:gd name="T25" fmla="*/ 7 h 13"/>
                <a:gd name="T26" fmla="*/ 12 w 16"/>
                <a:gd name="T2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3">
                  <a:moveTo>
                    <a:pt x="12" y="1"/>
                  </a:moveTo>
                  <a:cubicBezTo>
                    <a:pt x="10" y="0"/>
                    <a:pt x="8" y="0"/>
                    <a:pt x="6" y="1"/>
                  </a:cubicBezTo>
                  <a:cubicBezTo>
                    <a:pt x="4" y="2"/>
                    <a:pt x="3" y="3"/>
                    <a:pt x="1" y="5"/>
                  </a:cubicBezTo>
                  <a:cubicBezTo>
                    <a:pt x="0" y="7"/>
                    <a:pt x="0" y="10"/>
                    <a:pt x="1" y="12"/>
                  </a:cubicBezTo>
                  <a:cubicBezTo>
                    <a:pt x="1" y="13"/>
                    <a:pt x="1" y="13"/>
                    <a:pt x="2" y="13"/>
                  </a:cubicBezTo>
                  <a:cubicBezTo>
                    <a:pt x="2" y="13"/>
                    <a:pt x="2" y="13"/>
                    <a:pt x="3" y="13"/>
                  </a:cubicBezTo>
                  <a:cubicBezTo>
                    <a:pt x="4" y="13"/>
                    <a:pt x="4" y="12"/>
                    <a:pt x="4" y="11"/>
                  </a:cubicBezTo>
                  <a:cubicBezTo>
                    <a:pt x="3" y="10"/>
                    <a:pt x="4" y="8"/>
                    <a:pt x="4" y="7"/>
                  </a:cubicBezTo>
                  <a:cubicBezTo>
                    <a:pt x="5" y="6"/>
                    <a:pt x="6" y="5"/>
                    <a:pt x="7" y="5"/>
                  </a:cubicBezTo>
                  <a:cubicBezTo>
                    <a:pt x="8" y="4"/>
                    <a:pt x="9" y="4"/>
                    <a:pt x="10" y="5"/>
                  </a:cubicBezTo>
                  <a:cubicBezTo>
                    <a:pt x="11" y="5"/>
                    <a:pt x="12" y="6"/>
                    <a:pt x="12" y="8"/>
                  </a:cubicBezTo>
                  <a:cubicBezTo>
                    <a:pt x="13" y="9"/>
                    <a:pt x="13" y="9"/>
                    <a:pt x="14" y="9"/>
                  </a:cubicBezTo>
                  <a:cubicBezTo>
                    <a:pt x="15" y="9"/>
                    <a:pt x="16" y="8"/>
                    <a:pt x="15" y="7"/>
                  </a:cubicBezTo>
                  <a:cubicBezTo>
                    <a:pt x="15" y="4"/>
                    <a:pt x="14" y="2"/>
                    <a:pt x="12" y="1"/>
                  </a:cubicBez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417">
              <a:extLst>
                <a:ext uri="{FF2B5EF4-FFF2-40B4-BE49-F238E27FC236}">
                  <a16:creationId xmlns:a16="http://schemas.microsoft.com/office/drawing/2014/main" id="{5EC0A250-2C14-4BFA-9126-00867132C215}"/>
                </a:ext>
              </a:extLst>
            </p:cNvPr>
            <p:cNvSpPr>
              <a:spLocks/>
            </p:cNvSpPr>
            <p:nvPr/>
          </p:nvSpPr>
          <p:spPr bwMode="auto">
            <a:xfrm>
              <a:off x="2487613" y="6024563"/>
              <a:ext cx="57150" cy="9525"/>
            </a:xfrm>
            <a:custGeom>
              <a:avLst/>
              <a:gdLst>
                <a:gd name="T0" fmla="*/ 1 w 28"/>
                <a:gd name="T1" fmla="*/ 0 h 5"/>
                <a:gd name="T2" fmla="*/ 0 w 28"/>
                <a:gd name="T3" fmla="*/ 5 h 5"/>
                <a:gd name="T4" fmla="*/ 28 w 28"/>
                <a:gd name="T5" fmla="*/ 3 h 5"/>
                <a:gd name="T6" fmla="*/ 25 w 28"/>
                <a:gd name="T7" fmla="*/ 1 h 5"/>
                <a:gd name="T8" fmla="*/ 1 w 28"/>
                <a:gd name="T9" fmla="*/ 0 h 5"/>
              </a:gdLst>
              <a:ahLst/>
              <a:cxnLst>
                <a:cxn ang="0">
                  <a:pos x="T0" y="T1"/>
                </a:cxn>
                <a:cxn ang="0">
                  <a:pos x="T2" y="T3"/>
                </a:cxn>
                <a:cxn ang="0">
                  <a:pos x="T4" y="T5"/>
                </a:cxn>
                <a:cxn ang="0">
                  <a:pos x="T6" y="T7"/>
                </a:cxn>
                <a:cxn ang="0">
                  <a:pos x="T8" y="T9"/>
                </a:cxn>
              </a:cxnLst>
              <a:rect l="0" t="0" r="r" b="b"/>
              <a:pathLst>
                <a:path w="28" h="5">
                  <a:moveTo>
                    <a:pt x="1" y="0"/>
                  </a:moveTo>
                  <a:cubicBezTo>
                    <a:pt x="0" y="5"/>
                    <a:pt x="0" y="5"/>
                    <a:pt x="0" y="5"/>
                  </a:cubicBezTo>
                  <a:cubicBezTo>
                    <a:pt x="0" y="5"/>
                    <a:pt x="17" y="3"/>
                    <a:pt x="28" y="3"/>
                  </a:cubicBezTo>
                  <a:cubicBezTo>
                    <a:pt x="27" y="2"/>
                    <a:pt x="25" y="1"/>
                    <a:pt x="25" y="1"/>
                  </a:cubicBezTo>
                  <a:lnTo>
                    <a:pt x="1" y="0"/>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418">
              <a:extLst>
                <a:ext uri="{FF2B5EF4-FFF2-40B4-BE49-F238E27FC236}">
                  <a16:creationId xmlns:a16="http://schemas.microsoft.com/office/drawing/2014/main" id="{BA5564D2-7AB8-45E5-B580-E7E51FB82D1F}"/>
                </a:ext>
              </a:extLst>
            </p:cNvPr>
            <p:cNvSpPr>
              <a:spLocks/>
            </p:cNvSpPr>
            <p:nvPr/>
          </p:nvSpPr>
          <p:spPr bwMode="auto">
            <a:xfrm>
              <a:off x="2427288" y="5992813"/>
              <a:ext cx="66675" cy="73025"/>
            </a:xfrm>
            <a:custGeom>
              <a:avLst/>
              <a:gdLst>
                <a:gd name="T0" fmla="*/ 31 w 32"/>
                <a:gd name="T1" fmla="*/ 7 h 35"/>
                <a:gd name="T2" fmla="*/ 17 w 32"/>
                <a:gd name="T3" fmla="*/ 0 h 35"/>
                <a:gd name="T4" fmla="*/ 15 w 32"/>
                <a:gd name="T5" fmla="*/ 1 h 35"/>
                <a:gd name="T6" fmla="*/ 1 w 32"/>
                <a:gd name="T7" fmla="*/ 22 h 35"/>
                <a:gd name="T8" fmla="*/ 1 w 32"/>
                <a:gd name="T9" fmla="*/ 24 h 35"/>
                <a:gd name="T10" fmla="*/ 27 w 32"/>
                <a:gd name="T11" fmla="*/ 35 h 35"/>
                <a:gd name="T12" fmla="*/ 29 w 32"/>
                <a:gd name="T13" fmla="*/ 34 h 35"/>
                <a:gd name="T14" fmla="*/ 32 w 32"/>
                <a:gd name="T15" fmla="*/ 8 h 35"/>
                <a:gd name="T16" fmla="*/ 31 w 32"/>
                <a:gd name="T17"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5">
                  <a:moveTo>
                    <a:pt x="31" y="7"/>
                  </a:moveTo>
                  <a:cubicBezTo>
                    <a:pt x="17" y="0"/>
                    <a:pt x="17" y="0"/>
                    <a:pt x="17" y="0"/>
                  </a:cubicBezTo>
                  <a:cubicBezTo>
                    <a:pt x="16" y="0"/>
                    <a:pt x="15" y="1"/>
                    <a:pt x="15" y="1"/>
                  </a:cubicBezTo>
                  <a:cubicBezTo>
                    <a:pt x="1" y="22"/>
                    <a:pt x="1" y="22"/>
                    <a:pt x="1" y="22"/>
                  </a:cubicBezTo>
                  <a:cubicBezTo>
                    <a:pt x="0" y="23"/>
                    <a:pt x="1" y="23"/>
                    <a:pt x="1" y="24"/>
                  </a:cubicBezTo>
                  <a:cubicBezTo>
                    <a:pt x="27" y="35"/>
                    <a:pt x="27" y="35"/>
                    <a:pt x="27" y="35"/>
                  </a:cubicBezTo>
                  <a:cubicBezTo>
                    <a:pt x="28" y="35"/>
                    <a:pt x="29" y="35"/>
                    <a:pt x="29" y="34"/>
                  </a:cubicBezTo>
                  <a:cubicBezTo>
                    <a:pt x="32" y="8"/>
                    <a:pt x="32" y="8"/>
                    <a:pt x="32" y="8"/>
                  </a:cubicBezTo>
                  <a:cubicBezTo>
                    <a:pt x="32" y="8"/>
                    <a:pt x="32" y="7"/>
                    <a:pt x="31" y="7"/>
                  </a:cubicBezTo>
                  <a:close/>
                </a:path>
              </a:pathLst>
            </a:custGeom>
            <a:solidFill>
              <a:srgbClr val="63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419">
              <a:extLst>
                <a:ext uri="{FF2B5EF4-FFF2-40B4-BE49-F238E27FC236}">
                  <a16:creationId xmlns:a16="http://schemas.microsoft.com/office/drawing/2014/main" id="{21CB5A72-2000-4333-BC2D-0C0FB6F3B076}"/>
                </a:ext>
              </a:extLst>
            </p:cNvPr>
            <p:cNvSpPr>
              <a:spLocks/>
            </p:cNvSpPr>
            <p:nvPr/>
          </p:nvSpPr>
          <p:spPr bwMode="auto">
            <a:xfrm>
              <a:off x="2457450" y="5986463"/>
              <a:ext cx="41275" cy="23813"/>
            </a:xfrm>
            <a:custGeom>
              <a:avLst/>
              <a:gdLst>
                <a:gd name="T0" fmla="*/ 19 w 20"/>
                <a:gd name="T1" fmla="*/ 8 h 11"/>
                <a:gd name="T2" fmla="*/ 1 w 20"/>
                <a:gd name="T3" fmla="*/ 0 h 11"/>
                <a:gd name="T4" fmla="*/ 0 w 20"/>
                <a:gd name="T5" fmla="*/ 1 h 11"/>
                <a:gd name="T6" fmla="*/ 0 w 20"/>
                <a:gd name="T7" fmla="*/ 2 h 11"/>
                <a:gd name="T8" fmla="*/ 1 w 20"/>
                <a:gd name="T9" fmla="*/ 4 h 11"/>
                <a:gd name="T10" fmla="*/ 17 w 20"/>
                <a:gd name="T11" fmla="*/ 11 h 11"/>
                <a:gd name="T12" fmla="*/ 18 w 20"/>
                <a:gd name="T13" fmla="*/ 10 h 11"/>
                <a:gd name="T14" fmla="*/ 20 w 20"/>
                <a:gd name="T15" fmla="*/ 9 h 11"/>
                <a:gd name="T16" fmla="*/ 19 w 20"/>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1">
                  <a:moveTo>
                    <a:pt x="19" y="8"/>
                  </a:moveTo>
                  <a:cubicBezTo>
                    <a:pt x="1" y="0"/>
                    <a:pt x="1" y="0"/>
                    <a:pt x="1" y="0"/>
                  </a:cubicBezTo>
                  <a:cubicBezTo>
                    <a:pt x="1" y="0"/>
                    <a:pt x="0" y="0"/>
                    <a:pt x="0" y="1"/>
                  </a:cubicBezTo>
                  <a:cubicBezTo>
                    <a:pt x="0" y="2"/>
                    <a:pt x="0" y="2"/>
                    <a:pt x="0" y="2"/>
                  </a:cubicBezTo>
                  <a:cubicBezTo>
                    <a:pt x="0" y="3"/>
                    <a:pt x="0" y="4"/>
                    <a:pt x="1" y="4"/>
                  </a:cubicBezTo>
                  <a:cubicBezTo>
                    <a:pt x="17" y="11"/>
                    <a:pt x="17" y="11"/>
                    <a:pt x="17" y="11"/>
                  </a:cubicBezTo>
                  <a:cubicBezTo>
                    <a:pt x="17" y="11"/>
                    <a:pt x="18" y="11"/>
                    <a:pt x="18" y="10"/>
                  </a:cubicBezTo>
                  <a:cubicBezTo>
                    <a:pt x="20" y="9"/>
                    <a:pt x="20" y="9"/>
                    <a:pt x="20" y="9"/>
                  </a:cubicBezTo>
                  <a:cubicBezTo>
                    <a:pt x="20" y="9"/>
                    <a:pt x="19" y="8"/>
                    <a:pt x="19" y="8"/>
                  </a:cubicBez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420">
              <a:extLst>
                <a:ext uri="{FF2B5EF4-FFF2-40B4-BE49-F238E27FC236}">
                  <a16:creationId xmlns:a16="http://schemas.microsoft.com/office/drawing/2014/main" id="{BE86A812-9A19-48D3-BF48-F6F8E6D4CDF9}"/>
                </a:ext>
              </a:extLst>
            </p:cNvPr>
            <p:cNvSpPr>
              <a:spLocks/>
            </p:cNvSpPr>
            <p:nvPr/>
          </p:nvSpPr>
          <p:spPr bwMode="auto">
            <a:xfrm>
              <a:off x="2562225" y="6037263"/>
              <a:ext cx="6350" cy="3175"/>
            </a:xfrm>
            <a:custGeom>
              <a:avLst/>
              <a:gdLst>
                <a:gd name="T0" fmla="*/ 0 w 3"/>
                <a:gd name="T1" fmla="*/ 0 h 2"/>
                <a:gd name="T2" fmla="*/ 3 w 3"/>
                <a:gd name="T3" fmla="*/ 2 h 2"/>
                <a:gd name="T4" fmla="*/ 3 w 3"/>
                <a:gd name="T5" fmla="*/ 1 h 2"/>
                <a:gd name="T6" fmla="*/ 1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1" y="1"/>
                    <a:pt x="3" y="2"/>
                  </a:cubicBezTo>
                  <a:cubicBezTo>
                    <a:pt x="3" y="1"/>
                    <a:pt x="3" y="1"/>
                    <a:pt x="3" y="1"/>
                  </a:cubicBezTo>
                  <a:cubicBezTo>
                    <a:pt x="1" y="0"/>
                    <a:pt x="1" y="0"/>
                    <a:pt x="1" y="0"/>
                  </a:cubicBezTo>
                  <a:lnTo>
                    <a:pt x="0" y="0"/>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421">
              <a:extLst>
                <a:ext uri="{FF2B5EF4-FFF2-40B4-BE49-F238E27FC236}">
                  <a16:creationId xmlns:a16="http://schemas.microsoft.com/office/drawing/2014/main" id="{DBDBC06F-B42F-44E0-BCCE-009FCE51929D}"/>
                </a:ext>
              </a:extLst>
            </p:cNvPr>
            <p:cNvSpPr>
              <a:spLocks/>
            </p:cNvSpPr>
            <p:nvPr/>
          </p:nvSpPr>
          <p:spPr bwMode="auto">
            <a:xfrm>
              <a:off x="2578100" y="6049963"/>
              <a:ext cx="7938" cy="7938"/>
            </a:xfrm>
            <a:custGeom>
              <a:avLst/>
              <a:gdLst>
                <a:gd name="T0" fmla="*/ 0 w 4"/>
                <a:gd name="T1" fmla="*/ 1 h 4"/>
                <a:gd name="T2" fmla="*/ 4 w 4"/>
                <a:gd name="T3" fmla="*/ 4 h 4"/>
                <a:gd name="T4" fmla="*/ 4 w 4"/>
                <a:gd name="T5" fmla="*/ 3 h 4"/>
                <a:gd name="T6" fmla="*/ 1 w 4"/>
                <a:gd name="T7" fmla="*/ 0 h 4"/>
                <a:gd name="T8" fmla="*/ 0 w 4"/>
                <a:gd name="T9" fmla="*/ 1 h 4"/>
              </a:gdLst>
              <a:ahLst/>
              <a:cxnLst>
                <a:cxn ang="0">
                  <a:pos x="T0" y="T1"/>
                </a:cxn>
                <a:cxn ang="0">
                  <a:pos x="T2" y="T3"/>
                </a:cxn>
                <a:cxn ang="0">
                  <a:pos x="T4" y="T5"/>
                </a:cxn>
                <a:cxn ang="0">
                  <a:pos x="T6" y="T7"/>
                </a:cxn>
                <a:cxn ang="0">
                  <a:pos x="T8" y="T9"/>
                </a:cxn>
              </a:cxnLst>
              <a:rect l="0" t="0" r="r" b="b"/>
              <a:pathLst>
                <a:path w="4" h="4">
                  <a:moveTo>
                    <a:pt x="0" y="1"/>
                  </a:moveTo>
                  <a:cubicBezTo>
                    <a:pt x="1" y="2"/>
                    <a:pt x="3" y="3"/>
                    <a:pt x="4" y="4"/>
                  </a:cubicBezTo>
                  <a:cubicBezTo>
                    <a:pt x="4" y="3"/>
                    <a:pt x="4" y="3"/>
                    <a:pt x="4" y="3"/>
                  </a:cubicBezTo>
                  <a:cubicBezTo>
                    <a:pt x="3" y="2"/>
                    <a:pt x="2" y="1"/>
                    <a:pt x="1" y="0"/>
                  </a:cubicBezTo>
                  <a:lnTo>
                    <a:pt x="0" y="1"/>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422">
              <a:extLst>
                <a:ext uri="{FF2B5EF4-FFF2-40B4-BE49-F238E27FC236}">
                  <a16:creationId xmlns:a16="http://schemas.microsoft.com/office/drawing/2014/main" id="{CD84B99A-53C8-46F1-9E73-F8F43A8E4468}"/>
                </a:ext>
              </a:extLst>
            </p:cNvPr>
            <p:cNvSpPr>
              <a:spLocks/>
            </p:cNvSpPr>
            <p:nvPr/>
          </p:nvSpPr>
          <p:spPr bwMode="auto">
            <a:xfrm>
              <a:off x="2611438" y="6088063"/>
              <a:ext cx="6350" cy="11113"/>
            </a:xfrm>
            <a:custGeom>
              <a:avLst/>
              <a:gdLst>
                <a:gd name="T0" fmla="*/ 0 w 3"/>
                <a:gd name="T1" fmla="*/ 1 h 5"/>
                <a:gd name="T2" fmla="*/ 2 w 3"/>
                <a:gd name="T3" fmla="*/ 5 h 5"/>
                <a:gd name="T4" fmla="*/ 3 w 3"/>
                <a:gd name="T5" fmla="*/ 5 h 5"/>
                <a:gd name="T6" fmla="*/ 0 w 3"/>
                <a:gd name="T7" fmla="*/ 0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1" y="2"/>
                    <a:pt x="1" y="4"/>
                    <a:pt x="2" y="5"/>
                  </a:cubicBezTo>
                  <a:cubicBezTo>
                    <a:pt x="3" y="5"/>
                    <a:pt x="3" y="5"/>
                    <a:pt x="3" y="5"/>
                  </a:cubicBezTo>
                  <a:cubicBezTo>
                    <a:pt x="2" y="3"/>
                    <a:pt x="1" y="2"/>
                    <a:pt x="0" y="0"/>
                  </a:cubicBezTo>
                  <a:lnTo>
                    <a:pt x="0" y="1"/>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423">
              <a:extLst>
                <a:ext uri="{FF2B5EF4-FFF2-40B4-BE49-F238E27FC236}">
                  <a16:creationId xmlns:a16="http://schemas.microsoft.com/office/drawing/2014/main" id="{7D34E1E4-A5FB-4530-AFEE-CCB9A82533A3}"/>
                </a:ext>
              </a:extLst>
            </p:cNvPr>
            <p:cNvSpPr>
              <a:spLocks/>
            </p:cNvSpPr>
            <p:nvPr/>
          </p:nvSpPr>
          <p:spPr bwMode="auto">
            <a:xfrm>
              <a:off x="2597150" y="6067426"/>
              <a:ext cx="6350" cy="7938"/>
            </a:xfrm>
            <a:custGeom>
              <a:avLst/>
              <a:gdLst>
                <a:gd name="T0" fmla="*/ 0 w 3"/>
                <a:gd name="T1" fmla="*/ 1 h 4"/>
                <a:gd name="T2" fmla="*/ 3 w 3"/>
                <a:gd name="T3" fmla="*/ 4 h 4"/>
                <a:gd name="T4" fmla="*/ 3 w 3"/>
                <a:gd name="T5" fmla="*/ 4 h 4"/>
                <a:gd name="T6" fmla="*/ 0 w 3"/>
                <a:gd name="T7" fmla="*/ 0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1" y="2"/>
                    <a:pt x="2" y="3"/>
                    <a:pt x="3" y="4"/>
                  </a:cubicBezTo>
                  <a:cubicBezTo>
                    <a:pt x="3" y="4"/>
                    <a:pt x="3" y="4"/>
                    <a:pt x="3" y="4"/>
                  </a:cubicBezTo>
                  <a:cubicBezTo>
                    <a:pt x="2" y="3"/>
                    <a:pt x="1" y="1"/>
                    <a:pt x="0" y="0"/>
                  </a:cubicBezTo>
                  <a:lnTo>
                    <a:pt x="0" y="1"/>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424">
              <a:extLst>
                <a:ext uri="{FF2B5EF4-FFF2-40B4-BE49-F238E27FC236}">
                  <a16:creationId xmlns:a16="http://schemas.microsoft.com/office/drawing/2014/main" id="{A4CCDEA2-F617-45B0-BC82-A2589435F72B}"/>
                </a:ext>
              </a:extLst>
            </p:cNvPr>
            <p:cNvSpPr>
              <a:spLocks/>
            </p:cNvSpPr>
            <p:nvPr/>
          </p:nvSpPr>
          <p:spPr bwMode="auto">
            <a:xfrm>
              <a:off x="2620963" y="6113463"/>
              <a:ext cx="6350" cy="9525"/>
            </a:xfrm>
            <a:custGeom>
              <a:avLst/>
              <a:gdLst>
                <a:gd name="T0" fmla="*/ 0 w 3"/>
                <a:gd name="T1" fmla="*/ 0 h 5"/>
                <a:gd name="T2" fmla="*/ 2 w 3"/>
                <a:gd name="T3" fmla="*/ 5 h 5"/>
                <a:gd name="T4" fmla="*/ 3 w 3"/>
                <a:gd name="T5" fmla="*/ 5 h 5"/>
                <a:gd name="T6" fmla="*/ 1 w 3"/>
                <a:gd name="T7" fmla="*/ 0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2"/>
                    <a:pt x="1" y="3"/>
                    <a:pt x="2" y="5"/>
                  </a:cubicBezTo>
                  <a:cubicBezTo>
                    <a:pt x="3" y="5"/>
                    <a:pt x="3" y="5"/>
                    <a:pt x="3" y="5"/>
                  </a:cubicBezTo>
                  <a:cubicBezTo>
                    <a:pt x="2" y="3"/>
                    <a:pt x="2" y="1"/>
                    <a:pt x="1" y="0"/>
                  </a:cubicBezTo>
                  <a:lnTo>
                    <a:pt x="0" y="0"/>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425">
              <a:extLst>
                <a:ext uri="{FF2B5EF4-FFF2-40B4-BE49-F238E27FC236}">
                  <a16:creationId xmlns:a16="http://schemas.microsoft.com/office/drawing/2014/main" id="{B7580484-1658-4A12-8519-98E2DD1A2C75}"/>
                </a:ext>
              </a:extLst>
            </p:cNvPr>
            <p:cNvSpPr>
              <a:spLocks/>
            </p:cNvSpPr>
            <p:nvPr/>
          </p:nvSpPr>
          <p:spPr bwMode="auto">
            <a:xfrm>
              <a:off x="2630488" y="6138863"/>
              <a:ext cx="1588" cy="9525"/>
            </a:xfrm>
            <a:custGeom>
              <a:avLst/>
              <a:gdLst>
                <a:gd name="T0" fmla="*/ 0 w 1"/>
                <a:gd name="T1" fmla="*/ 0 h 5"/>
                <a:gd name="T2" fmla="*/ 0 w 1"/>
                <a:gd name="T3" fmla="*/ 5 h 5"/>
                <a:gd name="T4" fmla="*/ 1 w 1"/>
                <a:gd name="T5" fmla="*/ 5 h 5"/>
                <a:gd name="T6" fmla="*/ 0 w 1"/>
                <a:gd name="T7" fmla="*/ 0 h 5"/>
              </a:gdLst>
              <a:ahLst/>
              <a:cxnLst>
                <a:cxn ang="0">
                  <a:pos x="T0" y="T1"/>
                </a:cxn>
                <a:cxn ang="0">
                  <a:pos x="T2" y="T3"/>
                </a:cxn>
                <a:cxn ang="0">
                  <a:pos x="T4" y="T5"/>
                </a:cxn>
                <a:cxn ang="0">
                  <a:pos x="T6" y="T7"/>
                </a:cxn>
              </a:cxnLst>
              <a:rect l="0" t="0" r="r" b="b"/>
              <a:pathLst>
                <a:path w="1" h="5">
                  <a:moveTo>
                    <a:pt x="0" y="0"/>
                  </a:moveTo>
                  <a:cubicBezTo>
                    <a:pt x="0" y="2"/>
                    <a:pt x="0" y="4"/>
                    <a:pt x="0" y="5"/>
                  </a:cubicBezTo>
                  <a:cubicBezTo>
                    <a:pt x="1" y="5"/>
                    <a:pt x="1" y="5"/>
                    <a:pt x="1" y="5"/>
                  </a:cubicBezTo>
                  <a:cubicBezTo>
                    <a:pt x="1" y="3"/>
                    <a:pt x="1" y="2"/>
                    <a:pt x="0" y="0"/>
                  </a:cubicBez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426">
              <a:extLst>
                <a:ext uri="{FF2B5EF4-FFF2-40B4-BE49-F238E27FC236}">
                  <a16:creationId xmlns:a16="http://schemas.microsoft.com/office/drawing/2014/main" id="{3C636BAB-1625-4C2F-B1FE-C70F1D068AE0}"/>
                </a:ext>
              </a:extLst>
            </p:cNvPr>
            <p:cNvSpPr>
              <a:spLocks/>
            </p:cNvSpPr>
            <p:nvPr/>
          </p:nvSpPr>
          <p:spPr bwMode="auto">
            <a:xfrm>
              <a:off x="2632075" y="6165851"/>
              <a:ext cx="0" cy="4763"/>
            </a:xfrm>
            <a:custGeom>
              <a:avLst/>
              <a:gdLst>
                <a:gd name="T0" fmla="*/ 3 h 3"/>
                <a:gd name="T1" fmla="*/ 3 h 3"/>
                <a:gd name="T2" fmla="*/ 0 h 3"/>
                <a:gd name="T3" fmla="*/ 0 h 3"/>
                <a:gd name="T4" fmla="*/ 3 h 3"/>
              </a:gdLst>
              <a:ahLst/>
              <a:cxnLst>
                <a:cxn ang="0">
                  <a:pos x="0" y="T0"/>
                </a:cxn>
                <a:cxn ang="0">
                  <a:pos x="0" y="T1"/>
                </a:cxn>
                <a:cxn ang="0">
                  <a:pos x="0" y="T2"/>
                </a:cxn>
                <a:cxn ang="0">
                  <a:pos x="0" y="T3"/>
                </a:cxn>
                <a:cxn ang="0">
                  <a:pos x="0" y="T4"/>
                </a:cxn>
              </a:cxnLst>
              <a:rect l="0" t="0" r="r" b="b"/>
              <a:pathLst>
                <a:path h="3">
                  <a:moveTo>
                    <a:pt x="0" y="3"/>
                  </a:moveTo>
                  <a:cubicBezTo>
                    <a:pt x="0" y="3"/>
                    <a:pt x="0" y="3"/>
                    <a:pt x="0" y="3"/>
                  </a:cubicBezTo>
                  <a:cubicBezTo>
                    <a:pt x="0" y="2"/>
                    <a:pt x="0" y="1"/>
                    <a:pt x="0" y="0"/>
                  </a:cubicBezTo>
                  <a:cubicBezTo>
                    <a:pt x="0" y="0"/>
                    <a:pt x="0" y="0"/>
                    <a:pt x="0" y="0"/>
                  </a:cubicBezTo>
                  <a:cubicBezTo>
                    <a:pt x="0" y="1"/>
                    <a:pt x="0" y="2"/>
                    <a:pt x="0" y="3"/>
                  </a:cubicBez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427">
              <a:extLst>
                <a:ext uri="{FF2B5EF4-FFF2-40B4-BE49-F238E27FC236}">
                  <a16:creationId xmlns:a16="http://schemas.microsoft.com/office/drawing/2014/main" id="{DD527259-BDCF-4D41-95EC-CE5DCAB888C7}"/>
                </a:ext>
              </a:extLst>
            </p:cNvPr>
            <p:cNvSpPr>
              <a:spLocks/>
            </p:cNvSpPr>
            <p:nvPr/>
          </p:nvSpPr>
          <p:spPr bwMode="auto">
            <a:xfrm>
              <a:off x="2568575" y="6030913"/>
              <a:ext cx="3175" cy="3175"/>
            </a:xfrm>
            <a:custGeom>
              <a:avLst/>
              <a:gdLst>
                <a:gd name="T0" fmla="*/ 0 w 2"/>
                <a:gd name="T1" fmla="*/ 0 h 2"/>
                <a:gd name="T2" fmla="*/ 2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0"/>
                    <a:pt x="1" y="1"/>
                    <a:pt x="2" y="2"/>
                  </a:cubicBezTo>
                  <a:cubicBezTo>
                    <a:pt x="2" y="1"/>
                    <a:pt x="2" y="1"/>
                    <a:pt x="2" y="1"/>
                  </a:cubicBezTo>
                  <a:cubicBezTo>
                    <a:pt x="1" y="0"/>
                    <a:pt x="0" y="0"/>
                    <a:pt x="0" y="0"/>
                  </a:cubicBez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428">
              <a:extLst>
                <a:ext uri="{FF2B5EF4-FFF2-40B4-BE49-F238E27FC236}">
                  <a16:creationId xmlns:a16="http://schemas.microsoft.com/office/drawing/2014/main" id="{50562599-3BE4-438B-97E4-2B0FFDAD46A1}"/>
                </a:ext>
              </a:extLst>
            </p:cNvPr>
            <p:cNvSpPr>
              <a:spLocks/>
            </p:cNvSpPr>
            <p:nvPr/>
          </p:nvSpPr>
          <p:spPr bwMode="auto">
            <a:xfrm>
              <a:off x="2584450" y="6040438"/>
              <a:ext cx="7938" cy="9525"/>
            </a:xfrm>
            <a:custGeom>
              <a:avLst/>
              <a:gdLst>
                <a:gd name="T0" fmla="*/ 0 w 4"/>
                <a:gd name="T1" fmla="*/ 1 h 4"/>
                <a:gd name="T2" fmla="*/ 4 w 4"/>
                <a:gd name="T3" fmla="*/ 4 h 4"/>
                <a:gd name="T4" fmla="*/ 4 w 4"/>
                <a:gd name="T5" fmla="*/ 3 h 4"/>
                <a:gd name="T6" fmla="*/ 1 w 4"/>
                <a:gd name="T7" fmla="*/ 0 h 4"/>
                <a:gd name="T8" fmla="*/ 0 w 4"/>
                <a:gd name="T9" fmla="*/ 1 h 4"/>
              </a:gdLst>
              <a:ahLst/>
              <a:cxnLst>
                <a:cxn ang="0">
                  <a:pos x="T0" y="T1"/>
                </a:cxn>
                <a:cxn ang="0">
                  <a:pos x="T2" y="T3"/>
                </a:cxn>
                <a:cxn ang="0">
                  <a:pos x="T4" y="T5"/>
                </a:cxn>
                <a:cxn ang="0">
                  <a:pos x="T6" y="T7"/>
                </a:cxn>
                <a:cxn ang="0">
                  <a:pos x="T8" y="T9"/>
                </a:cxn>
              </a:cxnLst>
              <a:rect l="0" t="0" r="r" b="b"/>
              <a:pathLst>
                <a:path w="4" h="4">
                  <a:moveTo>
                    <a:pt x="0" y="1"/>
                  </a:moveTo>
                  <a:cubicBezTo>
                    <a:pt x="1" y="2"/>
                    <a:pt x="3" y="3"/>
                    <a:pt x="4" y="4"/>
                  </a:cubicBezTo>
                  <a:cubicBezTo>
                    <a:pt x="4" y="3"/>
                    <a:pt x="4" y="3"/>
                    <a:pt x="4" y="3"/>
                  </a:cubicBezTo>
                  <a:cubicBezTo>
                    <a:pt x="3" y="2"/>
                    <a:pt x="2" y="1"/>
                    <a:pt x="1" y="0"/>
                  </a:cubicBezTo>
                  <a:lnTo>
                    <a:pt x="0" y="1"/>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429">
              <a:extLst>
                <a:ext uri="{FF2B5EF4-FFF2-40B4-BE49-F238E27FC236}">
                  <a16:creationId xmlns:a16="http://schemas.microsoft.com/office/drawing/2014/main" id="{FF883B57-A542-4075-87FA-24E77BFB8D29}"/>
                </a:ext>
              </a:extLst>
            </p:cNvPr>
            <p:cNvSpPr>
              <a:spLocks/>
            </p:cNvSpPr>
            <p:nvPr/>
          </p:nvSpPr>
          <p:spPr bwMode="auto">
            <a:xfrm>
              <a:off x="2603500" y="6057901"/>
              <a:ext cx="7938" cy="7938"/>
            </a:xfrm>
            <a:custGeom>
              <a:avLst/>
              <a:gdLst>
                <a:gd name="T0" fmla="*/ 0 w 4"/>
                <a:gd name="T1" fmla="*/ 1 h 4"/>
                <a:gd name="T2" fmla="*/ 4 w 4"/>
                <a:gd name="T3" fmla="*/ 4 h 4"/>
                <a:gd name="T4" fmla="*/ 4 w 4"/>
                <a:gd name="T5" fmla="*/ 4 h 4"/>
                <a:gd name="T6" fmla="*/ 1 w 4"/>
                <a:gd name="T7" fmla="*/ 0 h 4"/>
                <a:gd name="T8" fmla="*/ 0 w 4"/>
                <a:gd name="T9" fmla="*/ 1 h 4"/>
              </a:gdLst>
              <a:ahLst/>
              <a:cxnLst>
                <a:cxn ang="0">
                  <a:pos x="T0" y="T1"/>
                </a:cxn>
                <a:cxn ang="0">
                  <a:pos x="T2" y="T3"/>
                </a:cxn>
                <a:cxn ang="0">
                  <a:pos x="T4" y="T5"/>
                </a:cxn>
                <a:cxn ang="0">
                  <a:pos x="T6" y="T7"/>
                </a:cxn>
                <a:cxn ang="0">
                  <a:pos x="T8" y="T9"/>
                </a:cxn>
              </a:cxnLst>
              <a:rect l="0" t="0" r="r" b="b"/>
              <a:pathLst>
                <a:path w="4" h="4">
                  <a:moveTo>
                    <a:pt x="0" y="1"/>
                  </a:moveTo>
                  <a:cubicBezTo>
                    <a:pt x="2" y="2"/>
                    <a:pt x="3" y="3"/>
                    <a:pt x="4" y="4"/>
                  </a:cubicBezTo>
                  <a:cubicBezTo>
                    <a:pt x="4" y="4"/>
                    <a:pt x="4" y="4"/>
                    <a:pt x="4" y="4"/>
                  </a:cubicBezTo>
                  <a:cubicBezTo>
                    <a:pt x="3" y="2"/>
                    <a:pt x="2" y="1"/>
                    <a:pt x="1" y="0"/>
                  </a:cubicBezTo>
                  <a:lnTo>
                    <a:pt x="0" y="1"/>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430">
              <a:extLst>
                <a:ext uri="{FF2B5EF4-FFF2-40B4-BE49-F238E27FC236}">
                  <a16:creationId xmlns:a16="http://schemas.microsoft.com/office/drawing/2014/main" id="{1D4690EB-5EDC-4899-BDA6-82BD66B8292B}"/>
                </a:ext>
              </a:extLst>
            </p:cNvPr>
            <p:cNvSpPr>
              <a:spLocks/>
            </p:cNvSpPr>
            <p:nvPr/>
          </p:nvSpPr>
          <p:spPr bwMode="auto">
            <a:xfrm>
              <a:off x="2620963" y="6075363"/>
              <a:ext cx="6350" cy="11113"/>
            </a:xfrm>
            <a:custGeom>
              <a:avLst/>
              <a:gdLst>
                <a:gd name="T0" fmla="*/ 0 w 3"/>
                <a:gd name="T1" fmla="*/ 1 h 5"/>
                <a:gd name="T2" fmla="*/ 2 w 3"/>
                <a:gd name="T3" fmla="*/ 5 h 5"/>
                <a:gd name="T4" fmla="*/ 3 w 3"/>
                <a:gd name="T5" fmla="*/ 4 h 5"/>
                <a:gd name="T6" fmla="*/ 0 w 3"/>
                <a:gd name="T7" fmla="*/ 0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1" y="2"/>
                    <a:pt x="1" y="4"/>
                    <a:pt x="2" y="5"/>
                  </a:cubicBezTo>
                  <a:cubicBezTo>
                    <a:pt x="3" y="4"/>
                    <a:pt x="3" y="4"/>
                    <a:pt x="3" y="4"/>
                  </a:cubicBezTo>
                  <a:cubicBezTo>
                    <a:pt x="2" y="3"/>
                    <a:pt x="1" y="2"/>
                    <a:pt x="0" y="0"/>
                  </a:cubicBezTo>
                  <a:lnTo>
                    <a:pt x="0" y="1"/>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431">
              <a:extLst>
                <a:ext uri="{FF2B5EF4-FFF2-40B4-BE49-F238E27FC236}">
                  <a16:creationId xmlns:a16="http://schemas.microsoft.com/office/drawing/2014/main" id="{479B3AAD-9CBB-451A-B559-E2F4AED02F26}"/>
                </a:ext>
              </a:extLst>
            </p:cNvPr>
            <p:cNvSpPr>
              <a:spLocks/>
            </p:cNvSpPr>
            <p:nvPr/>
          </p:nvSpPr>
          <p:spPr bwMode="auto">
            <a:xfrm>
              <a:off x="2643188" y="6122988"/>
              <a:ext cx="1588" cy="11113"/>
            </a:xfrm>
            <a:custGeom>
              <a:avLst/>
              <a:gdLst>
                <a:gd name="T0" fmla="*/ 0 w 1"/>
                <a:gd name="T1" fmla="*/ 0 h 5"/>
                <a:gd name="T2" fmla="*/ 1 w 1"/>
                <a:gd name="T3" fmla="*/ 5 h 5"/>
                <a:gd name="T4" fmla="*/ 1 w 1"/>
                <a:gd name="T5" fmla="*/ 5 h 5"/>
                <a:gd name="T6" fmla="*/ 0 w 1"/>
                <a:gd name="T7" fmla="*/ 0 h 5"/>
              </a:gdLst>
              <a:ahLst/>
              <a:cxnLst>
                <a:cxn ang="0">
                  <a:pos x="T0" y="T1"/>
                </a:cxn>
                <a:cxn ang="0">
                  <a:pos x="T2" y="T3"/>
                </a:cxn>
                <a:cxn ang="0">
                  <a:pos x="T4" y="T5"/>
                </a:cxn>
                <a:cxn ang="0">
                  <a:pos x="T6" y="T7"/>
                </a:cxn>
              </a:cxnLst>
              <a:rect l="0" t="0" r="r" b="b"/>
              <a:pathLst>
                <a:path w="1" h="5">
                  <a:moveTo>
                    <a:pt x="0" y="0"/>
                  </a:moveTo>
                  <a:cubicBezTo>
                    <a:pt x="0" y="2"/>
                    <a:pt x="0" y="4"/>
                    <a:pt x="1" y="5"/>
                  </a:cubicBezTo>
                  <a:cubicBezTo>
                    <a:pt x="1" y="5"/>
                    <a:pt x="1" y="5"/>
                    <a:pt x="1" y="5"/>
                  </a:cubicBezTo>
                  <a:cubicBezTo>
                    <a:pt x="1" y="3"/>
                    <a:pt x="1" y="2"/>
                    <a:pt x="0" y="0"/>
                  </a:cubicBez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432">
              <a:extLst>
                <a:ext uri="{FF2B5EF4-FFF2-40B4-BE49-F238E27FC236}">
                  <a16:creationId xmlns:a16="http://schemas.microsoft.com/office/drawing/2014/main" id="{47D7BB8B-045C-4B89-9DA6-7A812D0841F8}"/>
                </a:ext>
              </a:extLst>
            </p:cNvPr>
            <p:cNvSpPr>
              <a:spLocks/>
            </p:cNvSpPr>
            <p:nvPr/>
          </p:nvSpPr>
          <p:spPr bwMode="auto">
            <a:xfrm>
              <a:off x="2633663" y="6099176"/>
              <a:ext cx="4763" cy="9525"/>
            </a:xfrm>
            <a:custGeom>
              <a:avLst/>
              <a:gdLst>
                <a:gd name="T0" fmla="*/ 0 w 2"/>
                <a:gd name="T1" fmla="*/ 0 h 5"/>
                <a:gd name="T2" fmla="*/ 2 w 2"/>
                <a:gd name="T3" fmla="*/ 5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cubicBezTo>
                    <a:pt x="1" y="2"/>
                    <a:pt x="1" y="3"/>
                    <a:pt x="2" y="5"/>
                  </a:cubicBezTo>
                  <a:cubicBezTo>
                    <a:pt x="2" y="5"/>
                    <a:pt x="2" y="5"/>
                    <a:pt x="2" y="5"/>
                  </a:cubicBezTo>
                  <a:cubicBezTo>
                    <a:pt x="2" y="3"/>
                    <a:pt x="1" y="2"/>
                    <a:pt x="0" y="0"/>
                  </a:cubicBez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433">
              <a:extLst>
                <a:ext uri="{FF2B5EF4-FFF2-40B4-BE49-F238E27FC236}">
                  <a16:creationId xmlns:a16="http://schemas.microsoft.com/office/drawing/2014/main" id="{539D8E9D-5B15-48B8-8760-53F7A2AFF3EF}"/>
                </a:ext>
              </a:extLst>
            </p:cNvPr>
            <p:cNvSpPr>
              <a:spLocks/>
            </p:cNvSpPr>
            <p:nvPr/>
          </p:nvSpPr>
          <p:spPr bwMode="auto">
            <a:xfrm>
              <a:off x="2644775" y="6149976"/>
              <a:ext cx="1588" cy="6350"/>
            </a:xfrm>
            <a:custGeom>
              <a:avLst/>
              <a:gdLst>
                <a:gd name="T0" fmla="*/ 0 w 1"/>
                <a:gd name="T1" fmla="*/ 3 h 3"/>
                <a:gd name="T2" fmla="*/ 0 w 1"/>
                <a:gd name="T3" fmla="*/ 3 h 3"/>
                <a:gd name="T4" fmla="*/ 1 w 1"/>
                <a:gd name="T5" fmla="*/ 0 h 3"/>
                <a:gd name="T6" fmla="*/ 0 w 1"/>
                <a:gd name="T7" fmla="*/ 0 h 3"/>
                <a:gd name="T8" fmla="*/ 0 w 1"/>
                <a:gd name="T9" fmla="*/ 3 h 3"/>
              </a:gdLst>
              <a:ahLst/>
              <a:cxnLst>
                <a:cxn ang="0">
                  <a:pos x="T0" y="T1"/>
                </a:cxn>
                <a:cxn ang="0">
                  <a:pos x="T2" y="T3"/>
                </a:cxn>
                <a:cxn ang="0">
                  <a:pos x="T4" y="T5"/>
                </a:cxn>
                <a:cxn ang="0">
                  <a:pos x="T6" y="T7"/>
                </a:cxn>
                <a:cxn ang="0">
                  <a:pos x="T8" y="T9"/>
                </a:cxn>
              </a:cxnLst>
              <a:rect l="0" t="0" r="r" b="b"/>
              <a:pathLst>
                <a:path w="1" h="3">
                  <a:moveTo>
                    <a:pt x="0" y="3"/>
                  </a:moveTo>
                  <a:cubicBezTo>
                    <a:pt x="0" y="3"/>
                    <a:pt x="0" y="3"/>
                    <a:pt x="0" y="3"/>
                  </a:cubicBezTo>
                  <a:cubicBezTo>
                    <a:pt x="1" y="2"/>
                    <a:pt x="1" y="1"/>
                    <a:pt x="1" y="0"/>
                  </a:cubicBezTo>
                  <a:cubicBezTo>
                    <a:pt x="0" y="0"/>
                    <a:pt x="0" y="0"/>
                    <a:pt x="0" y="0"/>
                  </a:cubicBezTo>
                  <a:cubicBezTo>
                    <a:pt x="0" y="1"/>
                    <a:pt x="0" y="2"/>
                    <a:pt x="0" y="3"/>
                  </a:cubicBez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434">
              <a:extLst>
                <a:ext uri="{FF2B5EF4-FFF2-40B4-BE49-F238E27FC236}">
                  <a16:creationId xmlns:a16="http://schemas.microsoft.com/office/drawing/2014/main" id="{05002312-6543-458D-854E-785A0A75B8EE}"/>
                </a:ext>
              </a:extLst>
            </p:cNvPr>
            <p:cNvSpPr>
              <a:spLocks/>
            </p:cNvSpPr>
            <p:nvPr/>
          </p:nvSpPr>
          <p:spPr bwMode="auto">
            <a:xfrm>
              <a:off x="2562225" y="6043613"/>
              <a:ext cx="6350" cy="3175"/>
            </a:xfrm>
            <a:custGeom>
              <a:avLst/>
              <a:gdLst>
                <a:gd name="T0" fmla="*/ 0 w 3"/>
                <a:gd name="T1" fmla="*/ 0 h 2"/>
                <a:gd name="T2" fmla="*/ 2 w 3"/>
                <a:gd name="T3" fmla="*/ 2 h 2"/>
                <a:gd name="T4" fmla="*/ 3 w 3"/>
                <a:gd name="T5" fmla="*/ 2 h 2"/>
                <a:gd name="T6" fmla="*/ 1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1" y="1"/>
                    <a:pt x="2" y="2"/>
                  </a:cubicBezTo>
                  <a:cubicBezTo>
                    <a:pt x="3" y="2"/>
                    <a:pt x="3" y="2"/>
                    <a:pt x="3" y="2"/>
                  </a:cubicBezTo>
                  <a:cubicBezTo>
                    <a:pt x="1" y="0"/>
                    <a:pt x="1" y="0"/>
                    <a:pt x="1" y="0"/>
                  </a:cubicBezTo>
                  <a:lnTo>
                    <a:pt x="0" y="0"/>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435">
              <a:extLst>
                <a:ext uri="{FF2B5EF4-FFF2-40B4-BE49-F238E27FC236}">
                  <a16:creationId xmlns:a16="http://schemas.microsoft.com/office/drawing/2014/main" id="{4FD6886A-97F2-4930-820F-EB7140580A86}"/>
                </a:ext>
              </a:extLst>
            </p:cNvPr>
            <p:cNvSpPr>
              <a:spLocks/>
            </p:cNvSpPr>
            <p:nvPr/>
          </p:nvSpPr>
          <p:spPr bwMode="auto">
            <a:xfrm>
              <a:off x="2576513" y="6057901"/>
              <a:ext cx="7938" cy="7938"/>
            </a:xfrm>
            <a:custGeom>
              <a:avLst/>
              <a:gdLst>
                <a:gd name="T0" fmla="*/ 0 w 4"/>
                <a:gd name="T1" fmla="*/ 1 h 4"/>
                <a:gd name="T2" fmla="*/ 3 w 4"/>
                <a:gd name="T3" fmla="*/ 4 h 4"/>
                <a:gd name="T4" fmla="*/ 4 w 4"/>
                <a:gd name="T5" fmla="*/ 4 h 4"/>
                <a:gd name="T6" fmla="*/ 1 w 4"/>
                <a:gd name="T7" fmla="*/ 0 h 4"/>
                <a:gd name="T8" fmla="*/ 0 w 4"/>
                <a:gd name="T9" fmla="*/ 1 h 4"/>
              </a:gdLst>
              <a:ahLst/>
              <a:cxnLst>
                <a:cxn ang="0">
                  <a:pos x="T0" y="T1"/>
                </a:cxn>
                <a:cxn ang="0">
                  <a:pos x="T2" y="T3"/>
                </a:cxn>
                <a:cxn ang="0">
                  <a:pos x="T4" y="T5"/>
                </a:cxn>
                <a:cxn ang="0">
                  <a:pos x="T6" y="T7"/>
                </a:cxn>
                <a:cxn ang="0">
                  <a:pos x="T8" y="T9"/>
                </a:cxn>
              </a:cxnLst>
              <a:rect l="0" t="0" r="r" b="b"/>
              <a:pathLst>
                <a:path w="4" h="4">
                  <a:moveTo>
                    <a:pt x="0" y="1"/>
                  </a:moveTo>
                  <a:cubicBezTo>
                    <a:pt x="1" y="2"/>
                    <a:pt x="2" y="3"/>
                    <a:pt x="3" y="4"/>
                  </a:cubicBezTo>
                  <a:cubicBezTo>
                    <a:pt x="4" y="4"/>
                    <a:pt x="4" y="4"/>
                    <a:pt x="4" y="4"/>
                  </a:cubicBezTo>
                  <a:cubicBezTo>
                    <a:pt x="3" y="2"/>
                    <a:pt x="2" y="1"/>
                    <a:pt x="1" y="0"/>
                  </a:cubicBezTo>
                  <a:lnTo>
                    <a:pt x="0" y="1"/>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436">
              <a:extLst>
                <a:ext uri="{FF2B5EF4-FFF2-40B4-BE49-F238E27FC236}">
                  <a16:creationId xmlns:a16="http://schemas.microsoft.com/office/drawing/2014/main" id="{7603D4C6-069E-4375-99AB-A6278EA2DCDB}"/>
                </a:ext>
              </a:extLst>
            </p:cNvPr>
            <p:cNvSpPr>
              <a:spLocks/>
            </p:cNvSpPr>
            <p:nvPr/>
          </p:nvSpPr>
          <p:spPr bwMode="auto">
            <a:xfrm>
              <a:off x="2592388" y="6078538"/>
              <a:ext cx="6350" cy="7938"/>
            </a:xfrm>
            <a:custGeom>
              <a:avLst/>
              <a:gdLst>
                <a:gd name="T0" fmla="*/ 0 w 3"/>
                <a:gd name="T1" fmla="*/ 0 h 4"/>
                <a:gd name="T2" fmla="*/ 3 w 3"/>
                <a:gd name="T3" fmla="*/ 4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cubicBezTo>
                    <a:pt x="1" y="1"/>
                    <a:pt x="2" y="3"/>
                    <a:pt x="3" y="4"/>
                  </a:cubicBezTo>
                  <a:cubicBezTo>
                    <a:pt x="3" y="4"/>
                    <a:pt x="3" y="4"/>
                    <a:pt x="3" y="4"/>
                  </a:cubicBezTo>
                  <a:cubicBezTo>
                    <a:pt x="2" y="2"/>
                    <a:pt x="1" y="1"/>
                    <a:pt x="0" y="0"/>
                  </a:cubicBez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437">
              <a:extLst>
                <a:ext uri="{FF2B5EF4-FFF2-40B4-BE49-F238E27FC236}">
                  <a16:creationId xmlns:a16="http://schemas.microsoft.com/office/drawing/2014/main" id="{500F2151-1E66-44FB-AD0B-75DD41E67141}"/>
                </a:ext>
              </a:extLst>
            </p:cNvPr>
            <p:cNvSpPr>
              <a:spLocks/>
            </p:cNvSpPr>
            <p:nvPr/>
          </p:nvSpPr>
          <p:spPr bwMode="auto">
            <a:xfrm>
              <a:off x="2624138" y="6146801"/>
              <a:ext cx="1588" cy="9525"/>
            </a:xfrm>
            <a:custGeom>
              <a:avLst/>
              <a:gdLst>
                <a:gd name="T0" fmla="*/ 0 w 1"/>
                <a:gd name="T1" fmla="*/ 1 h 5"/>
                <a:gd name="T2" fmla="*/ 0 w 1"/>
                <a:gd name="T3" fmla="*/ 5 h 5"/>
                <a:gd name="T4" fmla="*/ 1 w 1"/>
                <a:gd name="T5" fmla="*/ 5 h 5"/>
                <a:gd name="T6" fmla="*/ 0 w 1"/>
                <a:gd name="T7" fmla="*/ 0 h 5"/>
                <a:gd name="T8" fmla="*/ 0 w 1"/>
                <a:gd name="T9" fmla="*/ 1 h 5"/>
              </a:gdLst>
              <a:ahLst/>
              <a:cxnLst>
                <a:cxn ang="0">
                  <a:pos x="T0" y="T1"/>
                </a:cxn>
                <a:cxn ang="0">
                  <a:pos x="T2" y="T3"/>
                </a:cxn>
                <a:cxn ang="0">
                  <a:pos x="T4" y="T5"/>
                </a:cxn>
                <a:cxn ang="0">
                  <a:pos x="T6" y="T7"/>
                </a:cxn>
                <a:cxn ang="0">
                  <a:pos x="T8" y="T9"/>
                </a:cxn>
              </a:cxnLst>
              <a:rect l="0" t="0" r="r" b="b"/>
              <a:pathLst>
                <a:path w="1" h="5">
                  <a:moveTo>
                    <a:pt x="0" y="1"/>
                  </a:moveTo>
                  <a:cubicBezTo>
                    <a:pt x="0" y="2"/>
                    <a:pt x="0" y="4"/>
                    <a:pt x="0" y="5"/>
                  </a:cubicBezTo>
                  <a:cubicBezTo>
                    <a:pt x="1" y="5"/>
                    <a:pt x="1" y="5"/>
                    <a:pt x="1" y="5"/>
                  </a:cubicBezTo>
                  <a:cubicBezTo>
                    <a:pt x="1" y="4"/>
                    <a:pt x="1" y="2"/>
                    <a:pt x="0" y="0"/>
                  </a:cubicBezTo>
                  <a:lnTo>
                    <a:pt x="0" y="1"/>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438">
              <a:extLst>
                <a:ext uri="{FF2B5EF4-FFF2-40B4-BE49-F238E27FC236}">
                  <a16:creationId xmlns:a16="http://schemas.microsoft.com/office/drawing/2014/main" id="{D74B9918-EAC3-430D-AF4C-C9227916CBDA}"/>
                </a:ext>
              </a:extLst>
            </p:cNvPr>
            <p:cNvSpPr>
              <a:spLocks/>
            </p:cNvSpPr>
            <p:nvPr/>
          </p:nvSpPr>
          <p:spPr bwMode="auto">
            <a:xfrm>
              <a:off x="2605088" y="6099176"/>
              <a:ext cx="6350" cy="9525"/>
            </a:xfrm>
            <a:custGeom>
              <a:avLst/>
              <a:gdLst>
                <a:gd name="T0" fmla="*/ 0 w 3"/>
                <a:gd name="T1" fmla="*/ 0 h 5"/>
                <a:gd name="T2" fmla="*/ 3 w 3"/>
                <a:gd name="T3" fmla="*/ 5 h 5"/>
                <a:gd name="T4" fmla="*/ 3 w 3"/>
                <a:gd name="T5" fmla="*/ 4 h 5"/>
                <a:gd name="T6" fmla="*/ 1 w 3"/>
                <a:gd name="T7" fmla="*/ 0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1" y="2"/>
                    <a:pt x="2" y="3"/>
                    <a:pt x="3" y="5"/>
                  </a:cubicBezTo>
                  <a:cubicBezTo>
                    <a:pt x="3" y="4"/>
                    <a:pt x="3" y="4"/>
                    <a:pt x="3" y="4"/>
                  </a:cubicBezTo>
                  <a:cubicBezTo>
                    <a:pt x="3" y="3"/>
                    <a:pt x="2" y="1"/>
                    <a:pt x="1" y="0"/>
                  </a:cubicBezTo>
                  <a:lnTo>
                    <a:pt x="0" y="0"/>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439">
              <a:extLst>
                <a:ext uri="{FF2B5EF4-FFF2-40B4-BE49-F238E27FC236}">
                  <a16:creationId xmlns:a16="http://schemas.microsoft.com/office/drawing/2014/main" id="{2BDC510D-88FE-4F6F-AABE-41FAD4D7B91A}"/>
                </a:ext>
              </a:extLst>
            </p:cNvPr>
            <p:cNvSpPr>
              <a:spLocks/>
            </p:cNvSpPr>
            <p:nvPr/>
          </p:nvSpPr>
          <p:spPr bwMode="auto">
            <a:xfrm>
              <a:off x="2616200" y="6121401"/>
              <a:ext cx="4763" cy="11113"/>
            </a:xfrm>
            <a:custGeom>
              <a:avLst/>
              <a:gdLst>
                <a:gd name="T0" fmla="*/ 0 w 3"/>
                <a:gd name="T1" fmla="*/ 1 h 5"/>
                <a:gd name="T2" fmla="*/ 2 w 3"/>
                <a:gd name="T3" fmla="*/ 5 h 5"/>
                <a:gd name="T4" fmla="*/ 3 w 3"/>
                <a:gd name="T5" fmla="*/ 5 h 5"/>
                <a:gd name="T6" fmla="*/ 1 w 3"/>
                <a:gd name="T7" fmla="*/ 0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1" y="2"/>
                    <a:pt x="1" y="4"/>
                    <a:pt x="2" y="5"/>
                  </a:cubicBezTo>
                  <a:cubicBezTo>
                    <a:pt x="3" y="5"/>
                    <a:pt x="3" y="5"/>
                    <a:pt x="3" y="5"/>
                  </a:cubicBezTo>
                  <a:cubicBezTo>
                    <a:pt x="2" y="4"/>
                    <a:pt x="2" y="2"/>
                    <a:pt x="1" y="0"/>
                  </a:cubicBezTo>
                  <a:lnTo>
                    <a:pt x="0" y="1"/>
                  </a:ln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440">
              <a:extLst>
                <a:ext uri="{FF2B5EF4-FFF2-40B4-BE49-F238E27FC236}">
                  <a16:creationId xmlns:a16="http://schemas.microsoft.com/office/drawing/2014/main" id="{917B8402-B7BA-4239-B918-478190394A9D}"/>
                </a:ext>
              </a:extLst>
            </p:cNvPr>
            <p:cNvSpPr>
              <a:spLocks/>
            </p:cNvSpPr>
            <p:nvPr/>
          </p:nvSpPr>
          <p:spPr bwMode="auto">
            <a:xfrm>
              <a:off x="2624138" y="6173788"/>
              <a:ext cx="1588" cy="6350"/>
            </a:xfrm>
            <a:custGeom>
              <a:avLst/>
              <a:gdLst>
                <a:gd name="T0" fmla="*/ 0 w 1"/>
                <a:gd name="T1" fmla="*/ 3 h 3"/>
                <a:gd name="T2" fmla="*/ 1 w 1"/>
                <a:gd name="T3" fmla="*/ 3 h 3"/>
                <a:gd name="T4" fmla="*/ 1 w 1"/>
                <a:gd name="T5" fmla="*/ 0 h 3"/>
                <a:gd name="T6" fmla="*/ 1 w 1"/>
                <a:gd name="T7" fmla="*/ 0 h 3"/>
                <a:gd name="T8" fmla="*/ 0 w 1"/>
                <a:gd name="T9" fmla="*/ 3 h 3"/>
              </a:gdLst>
              <a:ahLst/>
              <a:cxnLst>
                <a:cxn ang="0">
                  <a:pos x="T0" y="T1"/>
                </a:cxn>
                <a:cxn ang="0">
                  <a:pos x="T2" y="T3"/>
                </a:cxn>
                <a:cxn ang="0">
                  <a:pos x="T4" y="T5"/>
                </a:cxn>
                <a:cxn ang="0">
                  <a:pos x="T6" y="T7"/>
                </a:cxn>
                <a:cxn ang="0">
                  <a:pos x="T8" y="T9"/>
                </a:cxn>
              </a:cxnLst>
              <a:rect l="0" t="0" r="r" b="b"/>
              <a:pathLst>
                <a:path w="1" h="3">
                  <a:moveTo>
                    <a:pt x="0" y="3"/>
                  </a:moveTo>
                  <a:cubicBezTo>
                    <a:pt x="1" y="3"/>
                    <a:pt x="1" y="3"/>
                    <a:pt x="1" y="3"/>
                  </a:cubicBezTo>
                  <a:cubicBezTo>
                    <a:pt x="1" y="2"/>
                    <a:pt x="1" y="1"/>
                    <a:pt x="1" y="0"/>
                  </a:cubicBezTo>
                  <a:cubicBezTo>
                    <a:pt x="1" y="0"/>
                    <a:pt x="1" y="0"/>
                    <a:pt x="1" y="0"/>
                  </a:cubicBezTo>
                  <a:cubicBezTo>
                    <a:pt x="0" y="1"/>
                    <a:pt x="0" y="2"/>
                    <a:pt x="0" y="3"/>
                  </a:cubicBezTo>
                  <a:close/>
                </a:path>
              </a:pathLst>
            </a:custGeom>
            <a:solidFill>
              <a:srgbClr val="4F6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441">
              <a:extLst>
                <a:ext uri="{FF2B5EF4-FFF2-40B4-BE49-F238E27FC236}">
                  <a16:creationId xmlns:a16="http://schemas.microsoft.com/office/drawing/2014/main" id="{6652ECAC-D8F3-43B4-8EAE-ACBFCD34AFFB}"/>
                </a:ext>
              </a:extLst>
            </p:cNvPr>
            <p:cNvSpPr>
              <a:spLocks noEditPoints="1"/>
            </p:cNvSpPr>
            <p:nvPr/>
          </p:nvSpPr>
          <p:spPr bwMode="auto">
            <a:xfrm>
              <a:off x="5394325" y="5256213"/>
              <a:ext cx="165100" cy="176213"/>
            </a:xfrm>
            <a:custGeom>
              <a:avLst/>
              <a:gdLst>
                <a:gd name="T0" fmla="*/ 47 w 80"/>
                <a:gd name="T1" fmla="*/ 4 h 85"/>
                <a:gd name="T2" fmla="*/ 4 w 80"/>
                <a:gd name="T3" fmla="*/ 34 h 85"/>
                <a:gd name="T4" fmla="*/ 33 w 80"/>
                <a:gd name="T5" fmla="*/ 80 h 85"/>
                <a:gd name="T6" fmla="*/ 77 w 80"/>
                <a:gd name="T7" fmla="*/ 50 h 85"/>
                <a:gd name="T8" fmla="*/ 47 w 80"/>
                <a:gd name="T9" fmla="*/ 4 h 85"/>
                <a:gd name="T10" fmla="*/ 72 w 80"/>
                <a:gd name="T11" fmla="*/ 49 h 85"/>
                <a:gd name="T12" fmla="*/ 34 w 80"/>
                <a:gd name="T13" fmla="*/ 76 h 85"/>
                <a:gd name="T14" fmla="*/ 8 w 80"/>
                <a:gd name="T15" fmla="*/ 35 h 85"/>
                <a:gd name="T16" fmla="*/ 46 w 80"/>
                <a:gd name="T17" fmla="*/ 8 h 85"/>
                <a:gd name="T18" fmla="*/ 72 w 80"/>
                <a:gd name="T19"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5">
                  <a:moveTo>
                    <a:pt x="47" y="4"/>
                  </a:moveTo>
                  <a:cubicBezTo>
                    <a:pt x="27" y="0"/>
                    <a:pt x="8" y="13"/>
                    <a:pt x="4" y="34"/>
                  </a:cubicBezTo>
                  <a:cubicBezTo>
                    <a:pt x="0" y="56"/>
                    <a:pt x="13" y="76"/>
                    <a:pt x="33" y="80"/>
                  </a:cubicBezTo>
                  <a:cubicBezTo>
                    <a:pt x="53" y="85"/>
                    <a:pt x="73" y="71"/>
                    <a:pt x="77" y="50"/>
                  </a:cubicBezTo>
                  <a:cubicBezTo>
                    <a:pt x="80" y="29"/>
                    <a:pt x="67" y="8"/>
                    <a:pt x="47" y="4"/>
                  </a:cubicBezTo>
                  <a:close/>
                  <a:moveTo>
                    <a:pt x="72" y="49"/>
                  </a:moveTo>
                  <a:cubicBezTo>
                    <a:pt x="69" y="67"/>
                    <a:pt x="52" y="79"/>
                    <a:pt x="34" y="76"/>
                  </a:cubicBezTo>
                  <a:cubicBezTo>
                    <a:pt x="16" y="72"/>
                    <a:pt x="5" y="54"/>
                    <a:pt x="8" y="35"/>
                  </a:cubicBezTo>
                  <a:cubicBezTo>
                    <a:pt x="11" y="17"/>
                    <a:pt x="29" y="5"/>
                    <a:pt x="46" y="8"/>
                  </a:cubicBezTo>
                  <a:cubicBezTo>
                    <a:pt x="64" y="12"/>
                    <a:pt x="76" y="30"/>
                    <a:pt x="72" y="49"/>
                  </a:cubicBez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442">
              <a:extLst>
                <a:ext uri="{FF2B5EF4-FFF2-40B4-BE49-F238E27FC236}">
                  <a16:creationId xmlns:a16="http://schemas.microsoft.com/office/drawing/2014/main" id="{F7AB9BD7-21B8-42D0-8C43-09AA58F20172}"/>
                </a:ext>
              </a:extLst>
            </p:cNvPr>
            <p:cNvSpPr>
              <a:spLocks noEditPoints="1"/>
            </p:cNvSpPr>
            <p:nvPr/>
          </p:nvSpPr>
          <p:spPr bwMode="auto">
            <a:xfrm>
              <a:off x="5656263" y="5305426"/>
              <a:ext cx="168275" cy="176213"/>
            </a:xfrm>
            <a:custGeom>
              <a:avLst/>
              <a:gdLst>
                <a:gd name="T0" fmla="*/ 48 w 81"/>
                <a:gd name="T1" fmla="*/ 5 h 85"/>
                <a:gd name="T2" fmla="*/ 4 w 81"/>
                <a:gd name="T3" fmla="*/ 35 h 85"/>
                <a:gd name="T4" fmla="*/ 34 w 81"/>
                <a:gd name="T5" fmla="*/ 81 h 85"/>
                <a:gd name="T6" fmla="*/ 77 w 81"/>
                <a:gd name="T7" fmla="*/ 51 h 85"/>
                <a:gd name="T8" fmla="*/ 48 w 81"/>
                <a:gd name="T9" fmla="*/ 5 h 85"/>
                <a:gd name="T10" fmla="*/ 73 w 81"/>
                <a:gd name="T11" fmla="*/ 50 h 85"/>
                <a:gd name="T12" fmla="*/ 35 w 81"/>
                <a:gd name="T13" fmla="*/ 77 h 85"/>
                <a:gd name="T14" fmla="*/ 9 w 81"/>
                <a:gd name="T15" fmla="*/ 36 h 85"/>
                <a:gd name="T16" fmla="*/ 47 w 81"/>
                <a:gd name="T17" fmla="*/ 9 h 85"/>
                <a:gd name="T18" fmla="*/ 73 w 81"/>
                <a:gd name="T19" fmla="*/ 5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5">
                  <a:moveTo>
                    <a:pt x="48" y="5"/>
                  </a:moveTo>
                  <a:cubicBezTo>
                    <a:pt x="28" y="0"/>
                    <a:pt x="8" y="14"/>
                    <a:pt x="4" y="35"/>
                  </a:cubicBezTo>
                  <a:cubicBezTo>
                    <a:pt x="0" y="56"/>
                    <a:pt x="14" y="77"/>
                    <a:pt x="34" y="81"/>
                  </a:cubicBezTo>
                  <a:cubicBezTo>
                    <a:pt x="54" y="85"/>
                    <a:pt x="73" y="72"/>
                    <a:pt x="77" y="51"/>
                  </a:cubicBezTo>
                  <a:cubicBezTo>
                    <a:pt x="81" y="29"/>
                    <a:pt x="68" y="9"/>
                    <a:pt x="48" y="5"/>
                  </a:cubicBezTo>
                  <a:close/>
                  <a:moveTo>
                    <a:pt x="73" y="50"/>
                  </a:moveTo>
                  <a:cubicBezTo>
                    <a:pt x="69" y="68"/>
                    <a:pt x="52" y="80"/>
                    <a:pt x="35" y="77"/>
                  </a:cubicBezTo>
                  <a:cubicBezTo>
                    <a:pt x="17" y="73"/>
                    <a:pt x="5" y="55"/>
                    <a:pt x="9" y="36"/>
                  </a:cubicBezTo>
                  <a:cubicBezTo>
                    <a:pt x="12" y="18"/>
                    <a:pt x="29" y="6"/>
                    <a:pt x="47" y="9"/>
                  </a:cubicBezTo>
                  <a:cubicBezTo>
                    <a:pt x="65" y="13"/>
                    <a:pt x="76" y="31"/>
                    <a:pt x="73" y="50"/>
                  </a:cubicBez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443">
              <a:extLst>
                <a:ext uri="{FF2B5EF4-FFF2-40B4-BE49-F238E27FC236}">
                  <a16:creationId xmlns:a16="http://schemas.microsoft.com/office/drawing/2014/main" id="{68C04FBD-1068-43F6-91A4-56A7ECE64160}"/>
                </a:ext>
              </a:extLst>
            </p:cNvPr>
            <p:cNvSpPr>
              <a:spLocks/>
            </p:cNvSpPr>
            <p:nvPr/>
          </p:nvSpPr>
          <p:spPr bwMode="auto">
            <a:xfrm>
              <a:off x="5470525" y="5149851"/>
              <a:ext cx="146050" cy="168275"/>
            </a:xfrm>
            <a:custGeom>
              <a:avLst/>
              <a:gdLst>
                <a:gd name="T0" fmla="*/ 1 w 71"/>
                <a:gd name="T1" fmla="*/ 77 h 81"/>
                <a:gd name="T2" fmla="*/ 2 w 71"/>
                <a:gd name="T3" fmla="*/ 81 h 81"/>
                <a:gd name="T4" fmla="*/ 3 w 71"/>
                <a:gd name="T5" fmla="*/ 81 h 81"/>
                <a:gd name="T6" fmla="*/ 5 w 71"/>
                <a:gd name="T7" fmla="*/ 80 h 81"/>
                <a:gd name="T8" fmla="*/ 53 w 71"/>
                <a:gd name="T9" fmla="*/ 5 h 81"/>
                <a:gd name="T10" fmla="*/ 70 w 71"/>
                <a:gd name="T11" fmla="*/ 9 h 81"/>
                <a:gd name="T12" fmla="*/ 71 w 71"/>
                <a:gd name="T13" fmla="*/ 4 h 81"/>
                <a:gd name="T14" fmla="*/ 51 w 71"/>
                <a:gd name="T15" fmla="*/ 0 h 81"/>
                <a:gd name="T16" fmla="*/ 1 w 71"/>
                <a:gd name="T17"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81">
                  <a:moveTo>
                    <a:pt x="1" y="77"/>
                  </a:moveTo>
                  <a:cubicBezTo>
                    <a:pt x="0" y="78"/>
                    <a:pt x="1" y="80"/>
                    <a:pt x="2" y="81"/>
                  </a:cubicBezTo>
                  <a:cubicBezTo>
                    <a:pt x="2" y="81"/>
                    <a:pt x="2" y="81"/>
                    <a:pt x="3" y="81"/>
                  </a:cubicBezTo>
                  <a:cubicBezTo>
                    <a:pt x="3" y="81"/>
                    <a:pt x="4" y="81"/>
                    <a:pt x="5" y="80"/>
                  </a:cubicBezTo>
                  <a:cubicBezTo>
                    <a:pt x="53" y="5"/>
                    <a:pt x="53" y="5"/>
                    <a:pt x="53" y="5"/>
                  </a:cubicBezTo>
                  <a:cubicBezTo>
                    <a:pt x="70" y="9"/>
                    <a:pt x="70" y="9"/>
                    <a:pt x="70" y="9"/>
                  </a:cubicBezTo>
                  <a:cubicBezTo>
                    <a:pt x="71" y="4"/>
                    <a:pt x="71" y="4"/>
                    <a:pt x="71" y="4"/>
                  </a:cubicBezTo>
                  <a:cubicBezTo>
                    <a:pt x="51" y="0"/>
                    <a:pt x="51" y="0"/>
                    <a:pt x="51" y="0"/>
                  </a:cubicBezTo>
                  <a:lnTo>
                    <a:pt x="1" y="77"/>
                  </a:ln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444">
              <a:extLst>
                <a:ext uri="{FF2B5EF4-FFF2-40B4-BE49-F238E27FC236}">
                  <a16:creationId xmlns:a16="http://schemas.microsoft.com/office/drawing/2014/main" id="{ADE331A5-9555-453A-AB79-93B728EBFFC5}"/>
                </a:ext>
              </a:extLst>
            </p:cNvPr>
            <p:cNvSpPr>
              <a:spLocks noEditPoints="1"/>
            </p:cNvSpPr>
            <p:nvPr/>
          </p:nvSpPr>
          <p:spPr bwMode="auto">
            <a:xfrm>
              <a:off x="5540375" y="5202238"/>
              <a:ext cx="198438" cy="196850"/>
            </a:xfrm>
            <a:custGeom>
              <a:avLst/>
              <a:gdLst>
                <a:gd name="T0" fmla="*/ 0 w 125"/>
                <a:gd name="T1" fmla="*/ 0 h 124"/>
                <a:gd name="T2" fmla="*/ 47 w 125"/>
                <a:gd name="T3" fmla="*/ 107 h 124"/>
                <a:gd name="T4" fmla="*/ 125 w 125"/>
                <a:gd name="T5" fmla="*/ 124 h 124"/>
                <a:gd name="T6" fmla="*/ 120 w 125"/>
                <a:gd name="T7" fmla="*/ 25 h 124"/>
                <a:gd name="T8" fmla="*/ 0 w 125"/>
                <a:gd name="T9" fmla="*/ 0 h 124"/>
                <a:gd name="T10" fmla="*/ 51 w 125"/>
                <a:gd name="T11" fmla="*/ 103 h 124"/>
                <a:gd name="T12" fmla="*/ 11 w 125"/>
                <a:gd name="T13" fmla="*/ 8 h 124"/>
                <a:gd name="T14" fmla="*/ 114 w 125"/>
                <a:gd name="T15" fmla="*/ 30 h 124"/>
                <a:gd name="T16" fmla="*/ 119 w 125"/>
                <a:gd name="T17" fmla="*/ 117 h 124"/>
                <a:gd name="T18" fmla="*/ 51 w 125"/>
                <a:gd name="T19" fmla="*/ 10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4">
                  <a:moveTo>
                    <a:pt x="0" y="0"/>
                  </a:moveTo>
                  <a:lnTo>
                    <a:pt x="47" y="107"/>
                  </a:lnTo>
                  <a:lnTo>
                    <a:pt x="125" y="124"/>
                  </a:lnTo>
                  <a:lnTo>
                    <a:pt x="120" y="25"/>
                  </a:lnTo>
                  <a:lnTo>
                    <a:pt x="0" y="0"/>
                  </a:lnTo>
                  <a:close/>
                  <a:moveTo>
                    <a:pt x="51" y="103"/>
                  </a:moveTo>
                  <a:lnTo>
                    <a:pt x="11" y="8"/>
                  </a:lnTo>
                  <a:lnTo>
                    <a:pt x="114" y="30"/>
                  </a:lnTo>
                  <a:lnTo>
                    <a:pt x="119" y="117"/>
                  </a:lnTo>
                  <a:lnTo>
                    <a:pt x="51" y="103"/>
                  </a:ln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445">
              <a:extLst>
                <a:ext uri="{FF2B5EF4-FFF2-40B4-BE49-F238E27FC236}">
                  <a16:creationId xmlns:a16="http://schemas.microsoft.com/office/drawing/2014/main" id="{80454F0D-2FBB-47A4-A700-1307A6E19BDF}"/>
                </a:ext>
              </a:extLst>
            </p:cNvPr>
            <p:cNvSpPr>
              <a:spLocks/>
            </p:cNvSpPr>
            <p:nvPr/>
          </p:nvSpPr>
          <p:spPr bwMode="auto">
            <a:xfrm>
              <a:off x="5614988" y="5221288"/>
              <a:ext cx="136525" cy="152400"/>
            </a:xfrm>
            <a:custGeom>
              <a:avLst/>
              <a:gdLst>
                <a:gd name="T0" fmla="*/ 0 w 86"/>
                <a:gd name="T1" fmla="*/ 92 h 96"/>
                <a:gd name="T2" fmla="*/ 5 w 86"/>
                <a:gd name="T3" fmla="*/ 96 h 96"/>
                <a:gd name="T4" fmla="*/ 86 w 86"/>
                <a:gd name="T5" fmla="*/ 4 h 96"/>
                <a:gd name="T6" fmla="*/ 81 w 86"/>
                <a:gd name="T7" fmla="*/ 0 h 96"/>
                <a:gd name="T8" fmla="*/ 0 w 86"/>
                <a:gd name="T9" fmla="*/ 92 h 96"/>
              </a:gdLst>
              <a:ahLst/>
              <a:cxnLst>
                <a:cxn ang="0">
                  <a:pos x="T0" y="T1"/>
                </a:cxn>
                <a:cxn ang="0">
                  <a:pos x="T2" y="T3"/>
                </a:cxn>
                <a:cxn ang="0">
                  <a:pos x="T4" y="T5"/>
                </a:cxn>
                <a:cxn ang="0">
                  <a:pos x="T6" y="T7"/>
                </a:cxn>
                <a:cxn ang="0">
                  <a:pos x="T8" y="T9"/>
                </a:cxn>
              </a:cxnLst>
              <a:rect l="0" t="0" r="r" b="b"/>
              <a:pathLst>
                <a:path w="86" h="96">
                  <a:moveTo>
                    <a:pt x="0" y="92"/>
                  </a:moveTo>
                  <a:lnTo>
                    <a:pt x="5" y="96"/>
                  </a:lnTo>
                  <a:lnTo>
                    <a:pt x="86" y="4"/>
                  </a:lnTo>
                  <a:lnTo>
                    <a:pt x="81" y="0"/>
                  </a:lnTo>
                  <a:lnTo>
                    <a:pt x="0" y="92"/>
                  </a:ln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446">
              <a:extLst>
                <a:ext uri="{FF2B5EF4-FFF2-40B4-BE49-F238E27FC236}">
                  <a16:creationId xmlns:a16="http://schemas.microsoft.com/office/drawing/2014/main" id="{EFA5E0CC-BDEA-466B-9F50-BC8F838B8836}"/>
                </a:ext>
              </a:extLst>
            </p:cNvPr>
            <p:cNvSpPr>
              <a:spLocks/>
            </p:cNvSpPr>
            <p:nvPr/>
          </p:nvSpPr>
          <p:spPr bwMode="auto">
            <a:xfrm>
              <a:off x="5710238" y="5216526"/>
              <a:ext cx="58738" cy="14288"/>
            </a:xfrm>
            <a:custGeom>
              <a:avLst/>
              <a:gdLst>
                <a:gd name="T0" fmla="*/ 14 w 28"/>
                <a:gd name="T1" fmla="*/ 6 h 7"/>
                <a:gd name="T2" fmla="*/ 28 w 28"/>
                <a:gd name="T3" fmla="*/ 3 h 7"/>
                <a:gd name="T4" fmla="*/ 1 w 28"/>
                <a:gd name="T5" fmla="*/ 0 h 7"/>
                <a:gd name="T6" fmla="*/ 14 w 28"/>
                <a:gd name="T7" fmla="*/ 6 h 7"/>
              </a:gdLst>
              <a:ahLst/>
              <a:cxnLst>
                <a:cxn ang="0">
                  <a:pos x="T0" y="T1"/>
                </a:cxn>
                <a:cxn ang="0">
                  <a:pos x="T2" y="T3"/>
                </a:cxn>
                <a:cxn ang="0">
                  <a:pos x="T4" y="T5"/>
                </a:cxn>
                <a:cxn ang="0">
                  <a:pos x="T6" y="T7"/>
                </a:cxn>
              </a:cxnLst>
              <a:rect l="0" t="0" r="r" b="b"/>
              <a:pathLst>
                <a:path w="28" h="7">
                  <a:moveTo>
                    <a:pt x="14" y="6"/>
                  </a:moveTo>
                  <a:cubicBezTo>
                    <a:pt x="21" y="7"/>
                    <a:pt x="28" y="6"/>
                    <a:pt x="28" y="3"/>
                  </a:cubicBezTo>
                  <a:cubicBezTo>
                    <a:pt x="1" y="0"/>
                    <a:pt x="1" y="0"/>
                    <a:pt x="1" y="0"/>
                  </a:cubicBezTo>
                  <a:cubicBezTo>
                    <a:pt x="0" y="4"/>
                    <a:pt x="6" y="4"/>
                    <a:pt x="14" y="6"/>
                  </a:cubicBez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447">
              <a:extLst>
                <a:ext uri="{FF2B5EF4-FFF2-40B4-BE49-F238E27FC236}">
                  <a16:creationId xmlns:a16="http://schemas.microsoft.com/office/drawing/2014/main" id="{7795ECC9-4D05-4B54-AFE9-6C1503D1B8CA}"/>
                </a:ext>
              </a:extLst>
            </p:cNvPr>
            <p:cNvSpPr>
              <a:spLocks/>
            </p:cNvSpPr>
            <p:nvPr/>
          </p:nvSpPr>
          <p:spPr bwMode="auto">
            <a:xfrm>
              <a:off x="5668963" y="5046663"/>
              <a:ext cx="49213" cy="49213"/>
            </a:xfrm>
            <a:custGeom>
              <a:avLst/>
              <a:gdLst>
                <a:gd name="T0" fmla="*/ 8 w 24"/>
                <a:gd name="T1" fmla="*/ 2 h 24"/>
                <a:gd name="T2" fmla="*/ 2 w 24"/>
                <a:gd name="T3" fmla="*/ 16 h 24"/>
                <a:gd name="T4" fmla="*/ 16 w 24"/>
                <a:gd name="T5" fmla="*/ 22 h 24"/>
                <a:gd name="T6" fmla="*/ 22 w 24"/>
                <a:gd name="T7" fmla="*/ 8 h 24"/>
                <a:gd name="T8" fmla="*/ 8 w 24"/>
                <a:gd name="T9" fmla="*/ 2 h 24"/>
              </a:gdLst>
              <a:ahLst/>
              <a:cxnLst>
                <a:cxn ang="0">
                  <a:pos x="T0" y="T1"/>
                </a:cxn>
                <a:cxn ang="0">
                  <a:pos x="T2" y="T3"/>
                </a:cxn>
                <a:cxn ang="0">
                  <a:pos x="T4" y="T5"/>
                </a:cxn>
                <a:cxn ang="0">
                  <a:pos x="T6" y="T7"/>
                </a:cxn>
                <a:cxn ang="0">
                  <a:pos x="T8" y="T9"/>
                </a:cxn>
              </a:cxnLst>
              <a:rect l="0" t="0" r="r" b="b"/>
              <a:pathLst>
                <a:path w="24" h="24">
                  <a:moveTo>
                    <a:pt x="8" y="2"/>
                  </a:moveTo>
                  <a:cubicBezTo>
                    <a:pt x="3" y="4"/>
                    <a:pt x="0" y="10"/>
                    <a:pt x="2" y="16"/>
                  </a:cubicBezTo>
                  <a:cubicBezTo>
                    <a:pt x="5" y="22"/>
                    <a:pt x="10" y="24"/>
                    <a:pt x="16" y="22"/>
                  </a:cubicBezTo>
                  <a:cubicBezTo>
                    <a:pt x="21" y="20"/>
                    <a:pt x="24" y="14"/>
                    <a:pt x="22" y="8"/>
                  </a:cubicBezTo>
                  <a:cubicBezTo>
                    <a:pt x="20" y="2"/>
                    <a:pt x="14" y="0"/>
                    <a:pt x="8" y="2"/>
                  </a:cubicBezTo>
                  <a:close/>
                </a:path>
              </a:pathLst>
            </a:custGeom>
            <a:solidFill>
              <a:srgbClr val="74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448">
              <a:extLst>
                <a:ext uri="{FF2B5EF4-FFF2-40B4-BE49-F238E27FC236}">
                  <a16:creationId xmlns:a16="http://schemas.microsoft.com/office/drawing/2014/main" id="{156383D9-FA80-4B1D-A8CC-A5079E2A9BDC}"/>
                </a:ext>
              </a:extLst>
            </p:cNvPr>
            <p:cNvSpPr>
              <a:spLocks/>
            </p:cNvSpPr>
            <p:nvPr/>
          </p:nvSpPr>
          <p:spPr bwMode="auto">
            <a:xfrm>
              <a:off x="5688013" y="5089526"/>
              <a:ext cx="74613" cy="134938"/>
            </a:xfrm>
            <a:custGeom>
              <a:avLst/>
              <a:gdLst>
                <a:gd name="T0" fmla="*/ 19 w 36"/>
                <a:gd name="T1" fmla="*/ 7 h 65"/>
                <a:gd name="T2" fmla="*/ 10 w 36"/>
                <a:gd name="T3" fmla="*/ 2 h 65"/>
                <a:gd name="T4" fmla="*/ 5 w 36"/>
                <a:gd name="T5" fmla="*/ 4 h 65"/>
                <a:gd name="T6" fmla="*/ 1 w 36"/>
                <a:gd name="T7" fmla="*/ 14 h 65"/>
                <a:gd name="T8" fmla="*/ 17 w 36"/>
                <a:gd name="T9" fmla="*/ 59 h 65"/>
                <a:gd name="T10" fmla="*/ 26 w 36"/>
                <a:gd name="T11" fmla="*/ 64 h 65"/>
                <a:gd name="T12" fmla="*/ 31 w 36"/>
                <a:gd name="T13" fmla="*/ 62 h 65"/>
                <a:gd name="T14" fmla="*/ 35 w 36"/>
                <a:gd name="T15" fmla="*/ 52 h 65"/>
                <a:gd name="T16" fmla="*/ 19 w 36"/>
                <a:gd name="T1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5">
                  <a:moveTo>
                    <a:pt x="19" y="7"/>
                  </a:moveTo>
                  <a:cubicBezTo>
                    <a:pt x="17" y="3"/>
                    <a:pt x="13" y="0"/>
                    <a:pt x="10" y="2"/>
                  </a:cubicBezTo>
                  <a:cubicBezTo>
                    <a:pt x="5" y="4"/>
                    <a:pt x="5" y="4"/>
                    <a:pt x="5" y="4"/>
                  </a:cubicBezTo>
                  <a:cubicBezTo>
                    <a:pt x="1" y="5"/>
                    <a:pt x="0" y="10"/>
                    <a:pt x="1" y="14"/>
                  </a:cubicBezTo>
                  <a:cubicBezTo>
                    <a:pt x="17" y="59"/>
                    <a:pt x="17" y="59"/>
                    <a:pt x="17" y="59"/>
                  </a:cubicBezTo>
                  <a:cubicBezTo>
                    <a:pt x="19" y="63"/>
                    <a:pt x="23" y="65"/>
                    <a:pt x="26" y="64"/>
                  </a:cubicBezTo>
                  <a:cubicBezTo>
                    <a:pt x="31" y="62"/>
                    <a:pt x="31" y="62"/>
                    <a:pt x="31" y="62"/>
                  </a:cubicBezTo>
                  <a:cubicBezTo>
                    <a:pt x="35" y="60"/>
                    <a:pt x="36" y="56"/>
                    <a:pt x="35" y="52"/>
                  </a:cubicBezTo>
                  <a:lnTo>
                    <a:pt x="19" y="7"/>
                  </a:lnTo>
                  <a:close/>
                </a:path>
              </a:pathLst>
            </a:custGeom>
            <a:solidFill>
              <a:srgbClr val="829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449">
              <a:extLst>
                <a:ext uri="{FF2B5EF4-FFF2-40B4-BE49-F238E27FC236}">
                  <a16:creationId xmlns:a16="http://schemas.microsoft.com/office/drawing/2014/main" id="{A37BB2A7-2466-4A61-9719-80DFF20FA160}"/>
                </a:ext>
              </a:extLst>
            </p:cNvPr>
            <p:cNvSpPr>
              <a:spLocks/>
            </p:cNvSpPr>
            <p:nvPr/>
          </p:nvSpPr>
          <p:spPr bwMode="auto">
            <a:xfrm>
              <a:off x="5661025" y="5187951"/>
              <a:ext cx="101600" cy="87313"/>
            </a:xfrm>
            <a:custGeom>
              <a:avLst/>
              <a:gdLst>
                <a:gd name="T0" fmla="*/ 48 w 49"/>
                <a:gd name="T1" fmla="*/ 5 h 42"/>
                <a:gd name="T2" fmla="*/ 38 w 49"/>
                <a:gd name="T3" fmla="*/ 2 h 42"/>
                <a:gd name="T4" fmla="*/ 22 w 49"/>
                <a:gd name="T5" fmla="*/ 13 h 42"/>
                <a:gd name="T6" fmla="*/ 3 w 49"/>
                <a:gd name="T7" fmla="*/ 26 h 42"/>
                <a:gd name="T8" fmla="*/ 0 w 49"/>
                <a:gd name="T9" fmla="*/ 30 h 42"/>
                <a:gd name="T10" fmla="*/ 1 w 49"/>
                <a:gd name="T11" fmla="*/ 37 h 42"/>
                <a:gd name="T12" fmla="*/ 11 w 49"/>
                <a:gd name="T13" fmla="*/ 40 h 42"/>
                <a:gd name="T14" fmla="*/ 45 w 49"/>
                <a:gd name="T15" fmla="*/ 17 h 42"/>
                <a:gd name="T16" fmla="*/ 46 w 49"/>
                <a:gd name="T17" fmla="*/ 16 h 42"/>
                <a:gd name="T18" fmla="*/ 49 w 49"/>
                <a:gd name="T19" fmla="*/ 13 h 42"/>
                <a:gd name="T20" fmla="*/ 48 w 49"/>
                <a:gd name="T21" fmla="*/ 7 h 42"/>
                <a:gd name="T22" fmla="*/ 48 w 49"/>
                <a:gd name="T23"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2">
                  <a:moveTo>
                    <a:pt x="48" y="5"/>
                  </a:moveTo>
                  <a:cubicBezTo>
                    <a:pt x="45" y="1"/>
                    <a:pt x="41" y="0"/>
                    <a:pt x="38" y="2"/>
                  </a:cubicBezTo>
                  <a:cubicBezTo>
                    <a:pt x="22" y="13"/>
                    <a:pt x="22" y="13"/>
                    <a:pt x="22" y="13"/>
                  </a:cubicBezTo>
                  <a:cubicBezTo>
                    <a:pt x="3" y="26"/>
                    <a:pt x="3" y="26"/>
                    <a:pt x="3" y="26"/>
                  </a:cubicBezTo>
                  <a:cubicBezTo>
                    <a:pt x="1" y="27"/>
                    <a:pt x="1" y="29"/>
                    <a:pt x="0" y="30"/>
                  </a:cubicBezTo>
                  <a:cubicBezTo>
                    <a:pt x="0" y="32"/>
                    <a:pt x="0" y="35"/>
                    <a:pt x="1" y="37"/>
                  </a:cubicBezTo>
                  <a:cubicBezTo>
                    <a:pt x="4" y="41"/>
                    <a:pt x="8" y="42"/>
                    <a:pt x="11" y="40"/>
                  </a:cubicBezTo>
                  <a:cubicBezTo>
                    <a:pt x="45" y="17"/>
                    <a:pt x="45" y="17"/>
                    <a:pt x="45" y="17"/>
                  </a:cubicBezTo>
                  <a:cubicBezTo>
                    <a:pt x="46" y="16"/>
                    <a:pt x="46" y="16"/>
                    <a:pt x="46" y="16"/>
                  </a:cubicBezTo>
                  <a:cubicBezTo>
                    <a:pt x="47" y="15"/>
                    <a:pt x="48" y="14"/>
                    <a:pt x="49" y="13"/>
                  </a:cubicBezTo>
                  <a:cubicBezTo>
                    <a:pt x="49" y="11"/>
                    <a:pt x="49" y="8"/>
                    <a:pt x="48" y="7"/>
                  </a:cubicBezTo>
                  <a:cubicBezTo>
                    <a:pt x="48" y="6"/>
                    <a:pt x="48" y="5"/>
                    <a:pt x="48" y="5"/>
                  </a:cubicBezTo>
                  <a:close/>
                </a:path>
              </a:pathLst>
            </a:custGeom>
            <a:solidFill>
              <a:srgbClr val="74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450">
              <a:extLst>
                <a:ext uri="{FF2B5EF4-FFF2-40B4-BE49-F238E27FC236}">
                  <a16:creationId xmlns:a16="http://schemas.microsoft.com/office/drawing/2014/main" id="{94100BBA-5481-467D-BEDF-9DAF534B4C43}"/>
                </a:ext>
              </a:extLst>
            </p:cNvPr>
            <p:cNvSpPr>
              <a:spLocks/>
            </p:cNvSpPr>
            <p:nvPr/>
          </p:nvSpPr>
          <p:spPr bwMode="auto">
            <a:xfrm>
              <a:off x="5621338" y="5237163"/>
              <a:ext cx="68263" cy="136525"/>
            </a:xfrm>
            <a:custGeom>
              <a:avLst/>
              <a:gdLst>
                <a:gd name="T0" fmla="*/ 28 w 33"/>
                <a:gd name="T1" fmla="*/ 2 h 66"/>
                <a:gd name="T2" fmla="*/ 19 w 33"/>
                <a:gd name="T3" fmla="*/ 7 h 66"/>
                <a:gd name="T4" fmla="*/ 2 w 33"/>
                <a:gd name="T5" fmla="*/ 55 h 66"/>
                <a:gd name="T6" fmla="*/ 6 w 33"/>
                <a:gd name="T7" fmla="*/ 65 h 66"/>
                <a:gd name="T8" fmla="*/ 15 w 33"/>
                <a:gd name="T9" fmla="*/ 60 h 66"/>
                <a:gd name="T10" fmla="*/ 32 w 33"/>
                <a:gd name="T11" fmla="*/ 12 h 66"/>
                <a:gd name="T12" fmla="*/ 28 w 33"/>
                <a:gd name="T13" fmla="*/ 2 h 66"/>
              </a:gdLst>
              <a:ahLst/>
              <a:cxnLst>
                <a:cxn ang="0">
                  <a:pos x="T0" y="T1"/>
                </a:cxn>
                <a:cxn ang="0">
                  <a:pos x="T2" y="T3"/>
                </a:cxn>
                <a:cxn ang="0">
                  <a:pos x="T4" y="T5"/>
                </a:cxn>
                <a:cxn ang="0">
                  <a:pos x="T6" y="T7"/>
                </a:cxn>
                <a:cxn ang="0">
                  <a:pos x="T8" y="T9"/>
                </a:cxn>
                <a:cxn ang="0">
                  <a:pos x="T10" y="T11"/>
                </a:cxn>
                <a:cxn ang="0">
                  <a:pos x="T12" y="T13"/>
                </a:cxn>
              </a:cxnLst>
              <a:rect l="0" t="0" r="r" b="b"/>
              <a:pathLst>
                <a:path w="33" h="66">
                  <a:moveTo>
                    <a:pt x="28" y="2"/>
                  </a:moveTo>
                  <a:cubicBezTo>
                    <a:pt x="25" y="0"/>
                    <a:pt x="21" y="2"/>
                    <a:pt x="19" y="7"/>
                  </a:cubicBezTo>
                  <a:cubicBezTo>
                    <a:pt x="2" y="55"/>
                    <a:pt x="2" y="55"/>
                    <a:pt x="2" y="55"/>
                  </a:cubicBezTo>
                  <a:cubicBezTo>
                    <a:pt x="0" y="59"/>
                    <a:pt x="2" y="64"/>
                    <a:pt x="6" y="65"/>
                  </a:cubicBezTo>
                  <a:cubicBezTo>
                    <a:pt x="9" y="66"/>
                    <a:pt x="13" y="64"/>
                    <a:pt x="15" y="60"/>
                  </a:cubicBezTo>
                  <a:cubicBezTo>
                    <a:pt x="32" y="12"/>
                    <a:pt x="32" y="12"/>
                    <a:pt x="32" y="12"/>
                  </a:cubicBezTo>
                  <a:cubicBezTo>
                    <a:pt x="33" y="8"/>
                    <a:pt x="32" y="3"/>
                    <a:pt x="28" y="2"/>
                  </a:cubicBezTo>
                  <a:close/>
                </a:path>
              </a:pathLst>
            </a:custGeom>
            <a:solidFill>
              <a:srgbClr val="74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451">
              <a:extLst>
                <a:ext uri="{FF2B5EF4-FFF2-40B4-BE49-F238E27FC236}">
                  <a16:creationId xmlns:a16="http://schemas.microsoft.com/office/drawing/2014/main" id="{26670F64-8CF2-4F36-9D10-3E64FD2D7C22}"/>
                </a:ext>
              </a:extLst>
            </p:cNvPr>
            <p:cNvSpPr>
              <a:spLocks/>
            </p:cNvSpPr>
            <p:nvPr/>
          </p:nvSpPr>
          <p:spPr bwMode="auto">
            <a:xfrm>
              <a:off x="5646738" y="5102226"/>
              <a:ext cx="74613" cy="88900"/>
            </a:xfrm>
            <a:custGeom>
              <a:avLst/>
              <a:gdLst>
                <a:gd name="T0" fmla="*/ 26 w 36"/>
                <a:gd name="T1" fmla="*/ 3 h 43"/>
                <a:gd name="T2" fmla="*/ 2 w 36"/>
                <a:gd name="T3" fmla="*/ 33 h 43"/>
                <a:gd name="T4" fmla="*/ 3 w 36"/>
                <a:gd name="T5" fmla="*/ 41 h 43"/>
                <a:gd name="T6" fmla="*/ 11 w 36"/>
                <a:gd name="T7" fmla="*/ 40 h 43"/>
                <a:gd name="T8" fmla="*/ 34 w 36"/>
                <a:gd name="T9" fmla="*/ 11 h 43"/>
                <a:gd name="T10" fmla="*/ 34 w 36"/>
                <a:gd name="T11" fmla="*/ 2 h 43"/>
                <a:gd name="T12" fmla="*/ 26 w 36"/>
                <a:gd name="T13" fmla="*/ 3 h 43"/>
              </a:gdLst>
              <a:ahLst/>
              <a:cxnLst>
                <a:cxn ang="0">
                  <a:pos x="T0" y="T1"/>
                </a:cxn>
                <a:cxn ang="0">
                  <a:pos x="T2" y="T3"/>
                </a:cxn>
                <a:cxn ang="0">
                  <a:pos x="T4" y="T5"/>
                </a:cxn>
                <a:cxn ang="0">
                  <a:pos x="T6" y="T7"/>
                </a:cxn>
                <a:cxn ang="0">
                  <a:pos x="T8" y="T9"/>
                </a:cxn>
                <a:cxn ang="0">
                  <a:pos x="T10" y="T11"/>
                </a:cxn>
                <a:cxn ang="0">
                  <a:pos x="T12" y="T13"/>
                </a:cxn>
              </a:cxnLst>
              <a:rect l="0" t="0" r="r" b="b"/>
              <a:pathLst>
                <a:path w="36" h="43">
                  <a:moveTo>
                    <a:pt x="26" y="3"/>
                  </a:moveTo>
                  <a:cubicBezTo>
                    <a:pt x="2" y="33"/>
                    <a:pt x="2" y="33"/>
                    <a:pt x="2" y="33"/>
                  </a:cubicBezTo>
                  <a:cubicBezTo>
                    <a:pt x="0" y="35"/>
                    <a:pt x="1" y="39"/>
                    <a:pt x="3" y="41"/>
                  </a:cubicBezTo>
                  <a:cubicBezTo>
                    <a:pt x="6" y="43"/>
                    <a:pt x="9" y="43"/>
                    <a:pt x="11" y="40"/>
                  </a:cubicBezTo>
                  <a:cubicBezTo>
                    <a:pt x="34" y="11"/>
                    <a:pt x="34" y="11"/>
                    <a:pt x="34" y="11"/>
                  </a:cubicBezTo>
                  <a:cubicBezTo>
                    <a:pt x="36" y="8"/>
                    <a:pt x="36" y="4"/>
                    <a:pt x="34" y="2"/>
                  </a:cubicBezTo>
                  <a:cubicBezTo>
                    <a:pt x="31" y="0"/>
                    <a:pt x="28" y="0"/>
                    <a:pt x="26" y="3"/>
                  </a:cubicBezTo>
                  <a:close/>
                </a:path>
              </a:pathLst>
            </a:custGeom>
            <a:solidFill>
              <a:srgbClr val="74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452">
              <a:extLst>
                <a:ext uri="{FF2B5EF4-FFF2-40B4-BE49-F238E27FC236}">
                  <a16:creationId xmlns:a16="http://schemas.microsoft.com/office/drawing/2014/main" id="{B3884425-00B6-46C4-9D70-E83852A0051B}"/>
                </a:ext>
              </a:extLst>
            </p:cNvPr>
            <p:cNvSpPr>
              <a:spLocks/>
            </p:cNvSpPr>
            <p:nvPr/>
          </p:nvSpPr>
          <p:spPr bwMode="auto">
            <a:xfrm>
              <a:off x="5607050" y="5149851"/>
              <a:ext cx="63500" cy="41275"/>
            </a:xfrm>
            <a:custGeom>
              <a:avLst/>
              <a:gdLst>
                <a:gd name="T0" fmla="*/ 28 w 31"/>
                <a:gd name="T1" fmla="*/ 9 h 20"/>
                <a:gd name="T2" fmla="*/ 6 w 31"/>
                <a:gd name="T3" fmla="*/ 0 h 20"/>
                <a:gd name="T4" fmla="*/ 1 w 31"/>
                <a:gd name="T5" fmla="*/ 4 h 20"/>
                <a:gd name="T6" fmla="*/ 2 w 31"/>
                <a:gd name="T7" fmla="*/ 11 h 20"/>
                <a:gd name="T8" fmla="*/ 24 w 31"/>
                <a:gd name="T9" fmla="*/ 19 h 20"/>
                <a:gd name="T10" fmla="*/ 30 w 31"/>
                <a:gd name="T11" fmla="*/ 15 h 20"/>
                <a:gd name="T12" fmla="*/ 28 w 3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31" h="20">
                  <a:moveTo>
                    <a:pt x="28" y="9"/>
                  </a:moveTo>
                  <a:cubicBezTo>
                    <a:pt x="6" y="0"/>
                    <a:pt x="6" y="0"/>
                    <a:pt x="6" y="0"/>
                  </a:cubicBezTo>
                  <a:cubicBezTo>
                    <a:pt x="4" y="0"/>
                    <a:pt x="1" y="1"/>
                    <a:pt x="1" y="4"/>
                  </a:cubicBezTo>
                  <a:cubicBezTo>
                    <a:pt x="0" y="7"/>
                    <a:pt x="0" y="10"/>
                    <a:pt x="2" y="11"/>
                  </a:cubicBezTo>
                  <a:cubicBezTo>
                    <a:pt x="24" y="19"/>
                    <a:pt x="24" y="19"/>
                    <a:pt x="24" y="19"/>
                  </a:cubicBezTo>
                  <a:cubicBezTo>
                    <a:pt x="26" y="20"/>
                    <a:pt x="29" y="18"/>
                    <a:pt x="30" y="15"/>
                  </a:cubicBezTo>
                  <a:cubicBezTo>
                    <a:pt x="31" y="13"/>
                    <a:pt x="30" y="10"/>
                    <a:pt x="28" y="9"/>
                  </a:cubicBezTo>
                  <a:close/>
                </a:path>
              </a:pathLst>
            </a:custGeom>
            <a:solidFill>
              <a:srgbClr val="74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453">
              <a:extLst>
                <a:ext uri="{FF2B5EF4-FFF2-40B4-BE49-F238E27FC236}">
                  <a16:creationId xmlns:a16="http://schemas.microsoft.com/office/drawing/2014/main" id="{3371B476-B004-446B-A5F4-FC5B6F55962F}"/>
                </a:ext>
              </a:extLst>
            </p:cNvPr>
            <p:cNvSpPr>
              <a:spLocks/>
            </p:cNvSpPr>
            <p:nvPr/>
          </p:nvSpPr>
          <p:spPr bwMode="auto">
            <a:xfrm>
              <a:off x="3346450" y="5324476"/>
              <a:ext cx="33338" cy="312738"/>
            </a:xfrm>
            <a:custGeom>
              <a:avLst/>
              <a:gdLst>
                <a:gd name="T0" fmla="*/ 14 w 16"/>
                <a:gd name="T1" fmla="*/ 0 h 151"/>
                <a:gd name="T2" fmla="*/ 2 w 16"/>
                <a:gd name="T3" fmla="*/ 0 h 151"/>
                <a:gd name="T4" fmla="*/ 0 w 16"/>
                <a:gd name="T5" fmla="*/ 3 h 151"/>
                <a:gd name="T6" fmla="*/ 0 w 16"/>
                <a:gd name="T7" fmla="*/ 148 h 151"/>
                <a:gd name="T8" fmla="*/ 2 w 16"/>
                <a:gd name="T9" fmla="*/ 151 h 151"/>
                <a:gd name="T10" fmla="*/ 14 w 16"/>
                <a:gd name="T11" fmla="*/ 151 h 151"/>
                <a:gd name="T12" fmla="*/ 16 w 16"/>
                <a:gd name="T13" fmla="*/ 148 h 151"/>
                <a:gd name="T14" fmla="*/ 16 w 16"/>
                <a:gd name="T15" fmla="*/ 3 h 151"/>
                <a:gd name="T16" fmla="*/ 14 w 16"/>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51">
                  <a:moveTo>
                    <a:pt x="14" y="0"/>
                  </a:moveTo>
                  <a:cubicBezTo>
                    <a:pt x="2" y="0"/>
                    <a:pt x="2" y="0"/>
                    <a:pt x="2" y="0"/>
                  </a:cubicBezTo>
                  <a:cubicBezTo>
                    <a:pt x="1" y="0"/>
                    <a:pt x="0" y="2"/>
                    <a:pt x="0" y="3"/>
                  </a:cubicBezTo>
                  <a:cubicBezTo>
                    <a:pt x="0" y="148"/>
                    <a:pt x="0" y="148"/>
                    <a:pt x="0" y="148"/>
                  </a:cubicBezTo>
                  <a:cubicBezTo>
                    <a:pt x="0" y="150"/>
                    <a:pt x="1" y="151"/>
                    <a:pt x="2" y="151"/>
                  </a:cubicBezTo>
                  <a:cubicBezTo>
                    <a:pt x="14" y="151"/>
                    <a:pt x="14" y="151"/>
                    <a:pt x="14" y="151"/>
                  </a:cubicBezTo>
                  <a:cubicBezTo>
                    <a:pt x="15" y="151"/>
                    <a:pt x="16" y="150"/>
                    <a:pt x="16" y="148"/>
                  </a:cubicBezTo>
                  <a:cubicBezTo>
                    <a:pt x="16" y="3"/>
                    <a:pt x="16" y="3"/>
                    <a:pt x="16" y="3"/>
                  </a:cubicBezTo>
                  <a:cubicBezTo>
                    <a:pt x="16" y="2"/>
                    <a:pt x="15" y="0"/>
                    <a:pt x="14" y="0"/>
                  </a:cubicBezTo>
                  <a:close/>
                </a:path>
              </a:pathLst>
            </a:custGeom>
            <a:solidFill>
              <a:srgbClr val="466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454">
              <a:extLst>
                <a:ext uri="{FF2B5EF4-FFF2-40B4-BE49-F238E27FC236}">
                  <a16:creationId xmlns:a16="http://schemas.microsoft.com/office/drawing/2014/main" id="{8733FF09-62AB-4CE9-AF47-FF7E5A39EB0D}"/>
                </a:ext>
              </a:extLst>
            </p:cNvPr>
            <p:cNvSpPr>
              <a:spLocks/>
            </p:cNvSpPr>
            <p:nvPr/>
          </p:nvSpPr>
          <p:spPr bwMode="auto">
            <a:xfrm>
              <a:off x="3176588" y="4997451"/>
              <a:ext cx="381000" cy="525463"/>
            </a:xfrm>
            <a:custGeom>
              <a:avLst/>
              <a:gdLst>
                <a:gd name="T0" fmla="*/ 85 w 184"/>
                <a:gd name="T1" fmla="*/ 0 h 254"/>
                <a:gd name="T2" fmla="*/ 0 w 184"/>
                <a:gd name="T3" fmla="*/ 179 h 254"/>
                <a:gd name="T4" fmla="*/ 177 w 184"/>
                <a:gd name="T5" fmla="*/ 179 h 254"/>
                <a:gd name="T6" fmla="*/ 85 w 184"/>
                <a:gd name="T7" fmla="*/ 0 h 254"/>
              </a:gdLst>
              <a:ahLst/>
              <a:cxnLst>
                <a:cxn ang="0">
                  <a:pos x="T0" y="T1"/>
                </a:cxn>
                <a:cxn ang="0">
                  <a:pos x="T2" y="T3"/>
                </a:cxn>
                <a:cxn ang="0">
                  <a:pos x="T4" y="T5"/>
                </a:cxn>
                <a:cxn ang="0">
                  <a:pos x="T6" y="T7"/>
                </a:cxn>
              </a:cxnLst>
              <a:rect l="0" t="0" r="r" b="b"/>
              <a:pathLst>
                <a:path w="184" h="254">
                  <a:moveTo>
                    <a:pt x="85" y="0"/>
                  </a:moveTo>
                  <a:cubicBezTo>
                    <a:pt x="37" y="0"/>
                    <a:pt x="0" y="114"/>
                    <a:pt x="0" y="179"/>
                  </a:cubicBezTo>
                  <a:cubicBezTo>
                    <a:pt x="9" y="254"/>
                    <a:pt x="178" y="233"/>
                    <a:pt x="177" y="179"/>
                  </a:cubicBezTo>
                  <a:cubicBezTo>
                    <a:pt x="184" y="134"/>
                    <a:pt x="136" y="0"/>
                    <a:pt x="85" y="0"/>
                  </a:cubicBezTo>
                  <a:close/>
                </a:path>
              </a:pathLst>
            </a:custGeom>
            <a:solidFill>
              <a:srgbClr val="93B8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455">
              <a:extLst>
                <a:ext uri="{FF2B5EF4-FFF2-40B4-BE49-F238E27FC236}">
                  <a16:creationId xmlns:a16="http://schemas.microsoft.com/office/drawing/2014/main" id="{D25F8B1E-42C2-4AEA-B830-3E9B32BBE5DD}"/>
                </a:ext>
              </a:extLst>
            </p:cNvPr>
            <p:cNvSpPr>
              <a:spLocks/>
            </p:cNvSpPr>
            <p:nvPr/>
          </p:nvSpPr>
          <p:spPr bwMode="auto">
            <a:xfrm>
              <a:off x="3205163" y="5032376"/>
              <a:ext cx="350838" cy="485775"/>
            </a:xfrm>
            <a:custGeom>
              <a:avLst/>
              <a:gdLst>
                <a:gd name="T0" fmla="*/ 78 w 169"/>
                <a:gd name="T1" fmla="*/ 0 h 235"/>
                <a:gd name="T2" fmla="*/ 0 w 169"/>
                <a:gd name="T3" fmla="*/ 165 h 235"/>
                <a:gd name="T4" fmla="*/ 163 w 169"/>
                <a:gd name="T5" fmla="*/ 165 h 235"/>
                <a:gd name="T6" fmla="*/ 78 w 169"/>
                <a:gd name="T7" fmla="*/ 0 h 235"/>
              </a:gdLst>
              <a:ahLst/>
              <a:cxnLst>
                <a:cxn ang="0">
                  <a:pos x="T0" y="T1"/>
                </a:cxn>
                <a:cxn ang="0">
                  <a:pos x="T2" y="T3"/>
                </a:cxn>
                <a:cxn ang="0">
                  <a:pos x="T4" y="T5"/>
                </a:cxn>
                <a:cxn ang="0">
                  <a:pos x="T6" y="T7"/>
                </a:cxn>
              </a:cxnLst>
              <a:rect l="0" t="0" r="r" b="b"/>
              <a:pathLst>
                <a:path w="169" h="235">
                  <a:moveTo>
                    <a:pt x="78" y="0"/>
                  </a:moveTo>
                  <a:cubicBezTo>
                    <a:pt x="33" y="0"/>
                    <a:pt x="0" y="105"/>
                    <a:pt x="0" y="165"/>
                  </a:cubicBezTo>
                  <a:cubicBezTo>
                    <a:pt x="8" y="235"/>
                    <a:pt x="164" y="215"/>
                    <a:pt x="163" y="165"/>
                  </a:cubicBezTo>
                  <a:cubicBezTo>
                    <a:pt x="169" y="124"/>
                    <a:pt x="125" y="0"/>
                    <a:pt x="78" y="0"/>
                  </a:cubicBezTo>
                  <a:close/>
                </a:path>
              </a:pathLst>
            </a:custGeom>
            <a:solidFill>
              <a:srgbClr val="7FA50D"/>
            </a:solidFill>
            <a:ln w="22225" cap="flat">
              <a:solidFill>
                <a:srgbClr val="BAD1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456">
              <a:extLst>
                <a:ext uri="{FF2B5EF4-FFF2-40B4-BE49-F238E27FC236}">
                  <a16:creationId xmlns:a16="http://schemas.microsoft.com/office/drawing/2014/main" id="{DA4FDBF3-927E-4E22-B84E-175625E505DC}"/>
                </a:ext>
              </a:extLst>
            </p:cNvPr>
            <p:cNvSpPr>
              <a:spLocks/>
            </p:cNvSpPr>
            <p:nvPr/>
          </p:nvSpPr>
          <p:spPr bwMode="auto">
            <a:xfrm>
              <a:off x="3235325" y="5072063"/>
              <a:ext cx="320675" cy="442913"/>
            </a:xfrm>
            <a:custGeom>
              <a:avLst/>
              <a:gdLst>
                <a:gd name="T0" fmla="*/ 72 w 155"/>
                <a:gd name="T1" fmla="*/ 0 h 214"/>
                <a:gd name="T2" fmla="*/ 0 w 155"/>
                <a:gd name="T3" fmla="*/ 150 h 214"/>
                <a:gd name="T4" fmla="*/ 150 w 155"/>
                <a:gd name="T5" fmla="*/ 150 h 214"/>
                <a:gd name="T6" fmla="*/ 72 w 155"/>
                <a:gd name="T7" fmla="*/ 0 h 214"/>
              </a:gdLst>
              <a:ahLst/>
              <a:cxnLst>
                <a:cxn ang="0">
                  <a:pos x="T0" y="T1"/>
                </a:cxn>
                <a:cxn ang="0">
                  <a:pos x="T2" y="T3"/>
                </a:cxn>
                <a:cxn ang="0">
                  <a:pos x="T4" y="T5"/>
                </a:cxn>
                <a:cxn ang="0">
                  <a:pos x="T6" y="T7"/>
                </a:cxn>
              </a:cxnLst>
              <a:rect l="0" t="0" r="r" b="b"/>
              <a:pathLst>
                <a:path w="155" h="214">
                  <a:moveTo>
                    <a:pt x="72" y="0"/>
                  </a:moveTo>
                  <a:cubicBezTo>
                    <a:pt x="31" y="0"/>
                    <a:pt x="0" y="96"/>
                    <a:pt x="0" y="150"/>
                  </a:cubicBezTo>
                  <a:cubicBezTo>
                    <a:pt x="8" y="214"/>
                    <a:pt x="150" y="196"/>
                    <a:pt x="150" y="150"/>
                  </a:cubicBezTo>
                  <a:cubicBezTo>
                    <a:pt x="155" y="113"/>
                    <a:pt x="115" y="0"/>
                    <a:pt x="72" y="0"/>
                  </a:cubicBezTo>
                  <a:close/>
                </a:path>
              </a:pathLst>
            </a:custGeom>
            <a:solidFill>
              <a:srgbClr val="C4C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457">
              <a:extLst>
                <a:ext uri="{FF2B5EF4-FFF2-40B4-BE49-F238E27FC236}">
                  <a16:creationId xmlns:a16="http://schemas.microsoft.com/office/drawing/2014/main" id="{493AFDB5-A0E5-4036-86B4-A748782179E4}"/>
                </a:ext>
              </a:extLst>
            </p:cNvPr>
            <p:cNvSpPr>
              <a:spLocks/>
            </p:cNvSpPr>
            <p:nvPr/>
          </p:nvSpPr>
          <p:spPr bwMode="auto">
            <a:xfrm>
              <a:off x="3092450" y="5889626"/>
              <a:ext cx="26988" cy="252413"/>
            </a:xfrm>
            <a:custGeom>
              <a:avLst/>
              <a:gdLst>
                <a:gd name="T0" fmla="*/ 11 w 13"/>
                <a:gd name="T1" fmla="*/ 0 h 122"/>
                <a:gd name="T2" fmla="*/ 2 w 13"/>
                <a:gd name="T3" fmla="*/ 0 h 122"/>
                <a:gd name="T4" fmla="*/ 0 w 13"/>
                <a:gd name="T5" fmla="*/ 2 h 122"/>
                <a:gd name="T6" fmla="*/ 0 w 13"/>
                <a:gd name="T7" fmla="*/ 120 h 122"/>
                <a:gd name="T8" fmla="*/ 2 w 13"/>
                <a:gd name="T9" fmla="*/ 122 h 122"/>
                <a:gd name="T10" fmla="*/ 11 w 13"/>
                <a:gd name="T11" fmla="*/ 122 h 122"/>
                <a:gd name="T12" fmla="*/ 13 w 13"/>
                <a:gd name="T13" fmla="*/ 120 h 122"/>
                <a:gd name="T14" fmla="*/ 13 w 13"/>
                <a:gd name="T15" fmla="*/ 2 h 122"/>
                <a:gd name="T16" fmla="*/ 11 w 13"/>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2">
                  <a:moveTo>
                    <a:pt x="11" y="0"/>
                  </a:moveTo>
                  <a:cubicBezTo>
                    <a:pt x="2" y="0"/>
                    <a:pt x="2" y="0"/>
                    <a:pt x="2" y="0"/>
                  </a:cubicBezTo>
                  <a:cubicBezTo>
                    <a:pt x="1" y="0"/>
                    <a:pt x="0" y="1"/>
                    <a:pt x="0" y="2"/>
                  </a:cubicBezTo>
                  <a:cubicBezTo>
                    <a:pt x="0" y="120"/>
                    <a:pt x="0" y="120"/>
                    <a:pt x="0" y="120"/>
                  </a:cubicBezTo>
                  <a:cubicBezTo>
                    <a:pt x="0" y="121"/>
                    <a:pt x="1" y="122"/>
                    <a:pt x="2" y="122"/>
                  </a:cubicBezTo>
                  <a:cubicBezTo>
                    <a:pt x="11" y="122"/>
                    <a:pt x="11" y="122"/>
                    <a:pt x="11" y="122"/>
                  </a:cubicBezTo>
                  <a:cubicBezTo>
                    <a:pt x="12" y="122"/>
                    <a:pt x="13" y="121"/>
                    <a:pt x="13" y="120"/>
                  </a:cubicBezTo>
                  <a:cubicBezTo>
                    <a:pt x="13" y="2"/>
                    <a:pt x="13" y="2"/>
                    <a:pt x="13" y="2"/>
                  </a:cubicBezTo>
                  <a:cubicBezTo>
                    <a:pt x="13" y="1"/>
                    <a:pt x="12" y="0"/>
                    <a:pt x="11" y="0"/>
                  </a:cubicBezTo>
                  <a:close/>
                </a:path>
              </a:pathLst>
            </a:custGeom>
            <a:solidFill>
              <a:srgbClr val="466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458">
              <a:extLst>
                <a:ext uri="{FF2B5EF4-FFF2-40B4-BE49-F238E27FC236}">
                  <a16:creationId xmlns:a16="http://schemas.microsoft.com/office/drawing/2014/main" id="{AF25DC17-E168-4E26-A97D-E88DC35C1137}"/>
                </a:ext>
              </a:extLst>
            </p:cNvPr>
            <p:cNvSpPr>
              <a:spLocks/>
            </p:cNvSpPr>
            <p:nvPr/>
          </p:nvSpPr>
          <p:spPr bwMode="auto">
            <a:xfrm>
              <a:off x="2955925" y="5624513"/>
              <a:ext cx="306388" cy="425450"/>
            </a:xfrm>
            <a:custGeom>
              <a:avLst/>
              <a:gdLst>
                <a:gd name="T0" fmla="*/ 69 w 148"/>
                <a:gd name="T1" fmla="*/ 0 h 205"/>
                <a:gd name="T2" fmla="*/ 0 w 148"/>
                <a:gd name="T3" fmla="*/ 145 h 205"/>
                <a:gd name="T4" fmla="*/ 143 w 148"/>
                <a:gd name="T5" fmla="*/ 145 h 205"/>
                <a:gd name="T6" fmla="*/ 69 w 148"/>
                <a:gd name="T7" fmla="*/ 0 h 205"/>
              </a:gdLst>
              <a:ahLst/>
              <a:cxnLst>
                <a:cxn ang="0">
                  <a:pos x="T0" y="T1"/>
                </a:cxn>
                <a:cxn ang="0">
                  <a:pos x="T2" y="T3"/>
                </a:cxn>
                <a:cxn ang="0">
                  <a:pos x="T4" y="T5"/>
                </a:cxn>
                <a:cxn ang="0">
                  <a:pos x="T6" y="T7"/>
                </a:cxn>
              </a:cxnLst>
              <a:rect l="0" t="0" r="r" b="b"/>
              <a:pathLst>
                <a:path w="148" h="205">
                  <a:moveTo>
                    <a:pt x="69" y="0"/>
                  </a:moveTo>
                  <a:cubicBezTo>
                    <a:pt x="29" y="0"/>
                    <a:pt x="0" y="92"/>
                    <a:pt x="0" y="145"/>
                  </a:cubicBezTo>
                  <a:cubicBezTo>
                    <a:pt x="7" y="205"/>
                    <a:pt x="144" y="188"/>
                    <a:pt x="143" y="145"/>
                  </a:cubicBezTo>
                  <a:cubicBezTo>
                    <a:pt x="148" y="109"/>
                    <a:pt x="110" y="0"/>
                    <a:pt x="69" y="0"/>
                  </a:cubicBezTo>
                  <a:close/>
                </a:path>
              </a:pathLst>
            </a:custGeom>
            <a:solidFill>
              <a:srgbClr val="93B8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459">
              <a:extLst>
                <a:ext uri="{FF2B5EF4-FFF2-40B4-BE49-F238E27FC236}">
                  <a16:creationId xmlns:a16="http://schemas.microsoft.com/office/drawing/2014/main" id="{7F24B9FA-2616-42E9-A54A-378EB4922C50}"/>
                </a:ext>
              </a:extLst>
            </p:cNvPr>
            <p:cNvSpPr>
              <a:spLocks/>
            </p:cNvSpPr>
            <p:nvPr/>
          </p:nvSpPr>
          <p:spPr bwMode="auto">
            <a:xfrm>
              <a:off x="2978150" y="5653088"/>
              <a:ext cx="284163" cy="393700"/>
            </a:xfrm>
            <a:custGeom>
              <a:avLst/>
              <a:gdLst>
                <a:gd name="T0" fmla="*/ 63 w 137"/>
                <a:gd name="T1" fmla="*/ 0 h 190"/>
                <a:gd name="T2" fmla="*/ 0 w 137"/>
                <a:gd name="T3" fmla="*/ 134 h 190"/>
                <a:gd name="T4" fmla="*/ 132 w 137"/>
                <a:gd name="T5" fmla="*/ 134 h 190"/>
                <a:gd name="T6" fmla="*/ 63 w 137"/>
                <a:gd name="T7" fmla="*/ 0 h 190"/>
              </a:gdLst>
              <a:ahLst/>
              <a:cxnLst>
                <a:cxn ang="0">
                  <a:pos x="T0" y="T1"/>
                </a:cxn>
                <a:cxn ang="0">
                  <a:pos x="T2" y="T3"/>
                </a:cxn>
                <a:cxn ang="0">
                  <a:pos x="T4" y="T5"/>
                </a:cxn>
                <a:cxn ang="0">
                  <a:pos x="T6" y="T7"/>
                </a:cxn>
              </a:cxnLst>
              <a:rect l="0" t="0" r="r" b="b"/>
              <a:pathLst>
                <a:path w="137" h="190">
                  <a:moveTo>
                    <a:pt x="63" y="0"/>
                  </a:moveTo>
                  <a:cubicBezTo>
                    <a:pt x="27" y="0"/>
                    <a:pt x="0" y="85"/>
                    <a:pt x="0" y="134"/>
                  </a:cubicBezTo>
                  <a:cubicBezTo>
                    <a:pt x="6" y="190"/>
                    <a:pt x="133" y="174"/>
                    <a:pt x="132" y="134"/>
                  </a:cubicBezTo>
                  <a:cubicBezTo>
                    <a:pt x="137" y="101"/>
                    <a:pt x="102" y="0"/>
                    <a:pt x="63" y="0"/>
                  </a:cubicBezTo>
                  <a:close/>
                </a:path>
              </a:pathLst>
            </a:custGeom>
            <a:solidFill>
              <a:srgbClr val="7FA50D"/>
            </a:solidFill>
            <a:ln w="17463" cap="flat">
              <a:solidFill>
                <a:srgbClr val="BAD1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460">
              <a:extLst>
                <a:ext uri="{FF2B5EF4-FFF2-40B4-BE49-F238E27FC236}">
                  <a16:creationId xmlns:a16="http://schemas.microsoft.com/office/drawing/2014/main" id="{4C260E71-2886-434D-AB32-374CDDA1370C}"/>
                </a:ext>
              </a:extLst>
            </p:cNvPr>
            <p:cNvSpPr>
              <a:spLocks/>
            </p:cNvSpPr>
            <p:nvPr/>
          </p:nvSpPr>
          <p:spPr bwMode="auto">
            <a:xfrm>
              <a:off x="3003550" y="5684838"/>
              <a:ext cx="258763" cy="358775"/>
            </a:xfrm>
            <a:custGeom>
              <a:avLst/>
              <a:gdLst>
                <a:gd name="T0" fmla="*/ 57 w 125"/>
                <a:gd name="T1" fmla="*/ 0 h 173"/>
                <a:gd name="T2" fmla="*/ 0 w 125"/>
                <a:gd name="T3" fmla="*/ 122 h 173"/>
                <a:gd name="T4" fmla="*/ 121 w 125"/>
                <a:gd name="T5" fmla="*/ 122 h 173"/>
                <a:gd name="T6" fmla="*/ 57 w 125"/>
                <a:gd name="T7" fmla="*/ 0 h 173"/>
              </a:gdLst>
              <a:ahLst/>
              <a:cxnLst>
                <a:cxn ang="0">
                  <a:pos x="T0" y="T1"/>
                </a:cxn>
                <a:cxn ang="0">
                  <a:pos x="T2" y="T3"/>
                </a:cxn>
                <a:cxn ang="0">
                  <a:pos x="T4" y="T5"/>
                </a:cxn>
                <a:cxn ang="0">
                  <a:pos x="T6" y="T7"/>
                </a:cxn>
              </a:cxnLst>
              <a:rect l="0" t="0" r="r" b="b"/>
              <a:pathLst>
                <a:path w="125" h="173">
                  <a:moveTo>
                    <a:pt x="57" y="0"/>
                  </a:moveTo>
                  <a:cubicBezTo>
                    <a:pt x="24" y="0"/>
                    <a:pt x="0" y="78"/>
                    <a:pt x="0" y="122"/>
                  </a:cubicBezTo>
                  <a:cubicBezTo>
                    <a:pt x="6" y="173"/>
                    <a:pt x="121" y="159"/>
                    <a:pt x="121" y="122"/>
                  </a:cubicBezTo>
                  <a:cubicBezTo>
                    <a:pt x="125" y="92"/>
                    <a:pt x="92" y="0"/>
                    <a:pt x="57" y="0"/>
                  </a:cubicBezTo>
                  <a:close/>
                </a:path>
              </a:pathLst>
            </a:custGeom>
            <a:solidFill>
              <a:srgbClr val="C4C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461">
              <a:extLst>
                <a:ext uri="{FF2B5EF4-FFF2-40B4-BE49-F238E27FC236}">
                  <a16:creationId xmlns:a16="http://schemas.microsoft.com/office/drawing/2014/main" id="{A2683BDA-81C6-4C9B-9A36-43A60B6CCBBD}"/>
                </a:ext>
              </a:extLst>
            </p:cNvPr>
            <p:cNvSpPr>
              <a:spLocks/>
            </p:cNvSpPr>
            <p:nvPr/>
          </p:nvSpPr>
          <p:spPr bwMode="auto">
            <a:xfrm>
              <a:off x="5659438" y="5995988"/>
              <a:ext cx="23813" cy="227013"/>
            </a:xfrm>
            <a:custGeom>
              <a:avLst/>
              <a:gdLst>
                <a:gd name="T0" fmla="*/ 10 w 12"/>
                <a:gd name="T1" fmla="*/ 0 h 110"/>
                <a:gd name="T2" fmla="*/ 2 w 12"/>
                <a:gd name="T3" fmla="*/ 0 h 110"/>
                <a:gd name="T4" fmla="*/ 0 w 12"/>
                <a:gd name="T5" fmla="*/ 2 h 110"/>
                <a:gd name="T6" fmla="*/ 0 w 12"/>
                <a:gd name="T7" fmla="*/ 108 h 110"/>
                <a:gd name="T8" fmla="*/ 2 w 12"/>
                <a:gd name="T9" fmla="*/ 110 h 110"/>
                <a:gd name="T10" fmla="*/ 10 w 12"/>
                <a:gd name="T11" fmla="*/ 110 h 110"/>
                <a:gd name="T12" fmla="*/ 12 w 12"/>
                <a:gd name="T13" fmla="*/ 108 h 110"/>
                <a:gd name="T14" fmla="*/ 12 w 12"/>
                <a:gd name="T15" fmla="*/ 2 h 110"/>
                <a:gd name="T16" fmla="*/ 10 w 12"/>
                <a:gd name="T1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0">
                  <a:moveTo>
                    <a:pt x="10" y="0"/>
                  </a:moveTo>
                  <a:cubicBezTo>
                    <a:pt x="2" y="0"/>
                    <a:pt x="2" y="0"/>
                    <a:pt x="2" y="0"/>
                  </a:cubicBezTo>
                  <a:cubicBezTo>
                    <a:pt x="1" y="0"/>
                    <a:pt x="0" y="1"/>
                    <a:pt x="0" y="2"/>
                  </a:cubicBezTo>
                  <a:cubicBezTo>
                    <a:pt x="0" y="108"/>
                    <a:pt x="0" y="108"/>
                    <a:pt x="0" y="108"/>
                  </a:cubicBezTo>
                  <a:cubicBezTo>
                    <a:pt x="0" y="109"/>
                    <a:pt x="1" y="110"/>
                    <a:pt x="2" y="110"/>
                  </a:cubicBezTo>
                  <a:cubicBezTo>
                    <a:pt x="10" y="110"/>
                    <a:pt x="10" y="110"/>
                    <a:pt x="10" y="110"/>
                  </a:cubicBezTo>
                  <a:cubicBezTo>
                    <a:pt x="11" y="110"/>
                    <a:pt x="12" y="109"/>
                    <a:pt x="12" y="108"/>
                  </a:cubicBezTo>
                  <a:cubicBezTo>
                    <a:pt x="12" y="2"/>
                    <a:pt x="12" y="2"/>
                    <a:pt x="12" y="2"/>
                  </a:cubicBezTo>
                  <a:cubicBezTo>
                    <a:pt x="12" y="1"/>
                    <a:pt x="11" y="0"/>
                    <a:pt x="10" y="0"/>
                  </a:cubicBezTo>
                  <a:close/>
                </a:path>
              </a:pathLst>
            </a:custGeom>
            <a:solidFill>
              <a:srgbClr val="466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462">
              <a:extLst>
                <a:ext uri="{FF2B5EF4-FFF2-40B4-BE49-F238E27FC236}">
                  <a16:creationId xmlns:a16="http://schemas.microsoft.com/office/drawing/2014/main" id="{E5A443E8-1F3B-4831-B26F-0741083C2892}"/>
                </a:ext>
              </a:extLst>
            </p:cNvPr>
            <p:cNvSpPr>
              <a:spLocks/>
            </p:cNvSpPr>
            <p:nvPr/>
          </p:nvSpPr>
          <p:spPr bwMode="auto">
            <a:xfrm>
              <a:off x="5537200" y="5757863"/>
              <a:ext cx="274638" cy="381000"/>
            </a:xfrm>
            <a:custGeom>
              <a:avLst/>
              <a:gdLst>
                <a:gd name="T0" fmla="*/ 61 w 133"/>
                <a:gd name="T1" fmla="*/ 0 h 184"/>
                <a:gd name="T2" fmla="*/ 0 w 133"/>
                <a:gd name="T3" fmla="*/ 130 h 184"/>
                <a:gd name="T4" fmla="*/ 128 w 133"/>
                <a:gd name="T5" fmla="*/ 130 h 184"/>
                <a:gd name="T6" fmla="*/ 61 w 133"/>
                <a:gd name="T7" fmla="*/ 0 h 184"/>
              </a:gdLst>
              <a:ahLst/>
              <a:cxnLst>
                <a:cxn ang="0">
                  <a:pos x="T0" y="T1"/>
                </a:cxn>
                <a:cxn ang="0">
                  <a:pos x="T2" y="T3"/>
                </a:cxn>
                <a:cxn ang="0">
                  <a:pos x="T4" y="T5"/>
                </a:cxn>
                <a:cxn ang="0">
                  <a:pos x="T6" y="T7"/>
                </a:cxn>
              </a:cxnLst>
              <a:rect l="0" t="0" r="r" b="b"/>
              <a:pathLst>
                <a:path w="133" h="184">
                  <a:moveTo>
                    <a:pt x="61" y="0"/>
                  </a:moveTo>
                  <a:cubicBezTo>
                    <a:pt x="26" y="0"/>
                    <a:pt x="0" y="83"/>
                    <a:pt x="0" y="130"/>
                  </a:cubicBezTo>
                  <a:cubicBezTo>
                    <a:pt x="6" y="184"/>
                    <a:pt x="129" y="169"/>
                    <a:pt x="128" y="130"/>
                  </a:cubicBezTo>
                  <a:cubicBezTo>
                    <a:pt x="133" y="98"/>
                    <a:pt x="98" y="0"/>
                    <a:pt x="61" y="0"/>
                  </a:cubicBezTo>
                  <a:close/>
                </a:path>
              </a:pathLst>
            </a:custGeom>
            <a:solidFill>
              <a:srgbClr val="93B8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463">
              <a:extLst>
                <a:ext uri="{FF2B5EF4-FFF2-40B4-BE49-F238E27FC236}">
                  <a16:creationId xmlns:a16="http://schemas.microsoft.com/office/drawing/2014/main" id="{0B5AEEEA-5BC0-4B2F-888F-69B7930DC718}"/>
                </a:ext>
              </a:extLst>
            </p:cNvPr>
            <p:cNvSpPr>
              <a:spLocks/>
            </p:cNvSpPr>
            <p:nvPr/>
          </p:nvSpPr>
          <p:spPr bwMode="auto">
            <a:xfrm>
              <a:off x="5554663" y="5783263"/>
              <a:ext cx="255588" cy="352425"/>
            </a:xfrm>
            <a:custGeom>
              <a:avLst/>
              <a:gdLst>
                <a:gd name="T0" fmla="*/ 57 w 123"/>
                <a:gd name="T1" fmla="*/ 0 h 170"/>
                <a:gd name="T2" fmla="*/ 0 w 123"/>
                <a:gd name="T3" fmla="*/ 120 h 170"/>
                <a:gd name="T4" fmla="*/ 119 w 123"/>
                <a:gd name="T5" fmla="*/ 120 h 170"/>
                <a:gd name="T6" fmla="*/ 57 w 123"/>
                <a:gd name="T7" fmla="*/ 0 h 170"/>
              </a:gdLst>
              <a:ahLst/>
              <a:cxnLst>
                <a:cxn ang="0">
                  <a:pos x="T0" y="T1"/>
                </a:cxn>
                <a:cxn ang="0">
                  <a:pos x="T2" y="T3"/>
                </a:cxn>
                <a:cxn ang="0">
                  <a:pos x="T4" y="T5"/>
                </a:cxn>
                <a:cxn ang="0">
                  <a:pos x="T6" y="T7"/>
                </a:cxn>
              </a:cxnLst>
              <a:rect l="0" t="0" r="r" b="b"/>
              <a:pathLst>
                <a:path w="123" h="170">
                  <a:moveTo>
                    <a:pt x="57" y="0"/>
                  </a:moveTo>
                  <a:cubicBezTo>
                    <a:pt x="24" y="0"/>
                    <a:pt x="0" y="76"/>
                    <a:pt x="0" y="120"/>
                  </a:cubicBezTo>
                  <a:cubicBezTo>
                    <a:pt x="6" y="170"/>
                    <a:pt x="120" y="156"/>
                    <a:pt x="119" y="120"/>
                  </a:cubicBezTo>
                  <a:cubicBezTo>
                    <a:pt x="123" y="90"/>
                    <a:pt x="92" y="0"/>
                    <a:pt x="57" y="0"/>
                  </a:cubicBezTo>
                  <a:close/>
                </a:path>
              </a:pathLst>
            </a:custGeom>
            <a:solidFill>
              <a:srgbClr val="7FA50D"/>
            </a:solidFill>
            <a:ln w="15875" cap="flat">
              <a:solidFill>
                <a:srgbClr val="BAD1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464">
              <a:extLst>
                <a:ext uri="{FF2B5EF4-FFF2-40B4-BE49-F238E27FC236}">
                  <a16:creationId xmlns:a16="http://schemas.microsoft.com/office/drawing/2014/main" id="{CEE61CB6-F0A0-441C-9948-7A623812C5E3}"/>
                </a:ext>
              </a:extLst>
            </p:cNvPr>
            <p:cNvSpPr>
              <a:spLocks/>
            </p:cNvSpPr>
            <p:nvPr/>
          </p:nvSpPr>
          <p:spPr bwMode="auto">
            <a:xfrm>
              <a:off x="5578475" y="5810251"/>
              <a:ext cx="231775" cy="323850"/>
            </a:xfrm>
            <a:custGeom>
              <a:avLst/>
              <a:gdLst>
                <a:gd name="T0" fmla="*/ 52 w 112"/>
                <a:gd name="T1" fmla="*/ 0 h 156"/>
                <a:gd name="T2" fmla="*/ 0 w 112"/>
                <a:gd name="T3" fmla="*/ 110 h 156"/>
                <a:gd name="T4" fmla="*/ 108 w 112"/>
                <a:gd name="T5" fmla="*/ 110 h 156"/>
                <a:gd name="T6" fmla="*/ 52 w 112"/>
                <a:gd name="T7" fmla="*/ 0 h 156"/>
              </a:gdLst>
              <a:ahLst/>
              <a:cxnLst>
                <a:cxn ang="0">
                  <a:pos x="T0" y="T1"/>
                </a:cxn>
                <a:cxn ang="0">
                  <a:pos x="T2" y="T3"/>
                </a:cxn>
                <a:cxn ang="0">
                  <a:pos x="T4" y="T5"/>
                </a:cxn>
                <a:cxn ang="0">
                  <a:pos x="T6" y="T7"/>
                </a:cxn>
              </a:cxnLst>
              <a:rect l="0" t="0" r="r" b="b"/>
              <a:pathLst>
                <a:path w="112" h="156">
                  <a:moveTo>
                    <a:pt x="52" y="0"/>
                  </a:moveTo>
                  <a:cubicBezTo>
                    <a:pt x="22" y="0"/>
                    <a:pt x="0" y="70"/>
                    <a:pt x="0" y="110"/>
                  </a:cubicBezTo>
                  <a:cubicBezTo>
                    <a:pt x="5" y="156"/>
                    <a:pt x="109" y="143"/>
                    <a:pt x="108" y="110"/>
                  </a:cubicBezTo>
                  <a:cubicBezTo>
                    <a:pt x="112" y="82"/>
                    <a:pt x="83" y="0"/>
                    <a:pt x="52" y="0"/>
                  </a:cubicBezTo>
                  <a:close/>
                </a:path>
              </a:pathLst>
            </a:custGeom>
            <a:solidFill>
              <a:srgbClr val="C4C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465">
              <a:extLst>
                <a:ext uri="{FF2B5EF4-FFF2-40B4-BE49-F238E27FC236}">
                  <a16:creationId xmlns:a16="http://schemas.microsoft.com/office/drawing/2014/main" id="{05F99BAB-E4E0-4DA5-9368-2C950EAEABB6}"/>
                </a:ext>
              </a:extLst>
            </p:cNvPr>
            <p:cNvSpPr>
              <a:spLocks/>
            </p:cNvSpPr>
            <p:nvPr/>
          </p:nvSpPr>
          <p:spPr bwMode="auto">
            <a:xfrm>
              <a:off x="10729913" y="5262563"/>
              <a:ext cx="33338" cy="309563"/>
            </a:xfrm>
            <a:custGeom>
              <a:avLst/>
              <a:gdLst>
                <a:gd name="T0" fmla="*/ 14 w 16"/>
                <a:gd name="T1" fmla="*/ 0 h 150"/>
                <a:gd name="T2" fmla="*/ 3 w 16"/>
                <a:gd name="T3" fmla="*/ 0 h 150"/>
                <a:gd name="T4" fmla="*/ 0 w 16"/>
                <a:gd name="T5" fmla="*/ 3 h 150"/>
                <a:gd name="T6" fmla="*/ 0 w 16"/>
                <a:gd name="T7" fmla="*/ 148 h 150"/>
                <a:gd name="T8" fmla="*/ 3 w 16"/>
                <a:gd name="T9" fmla="*/ 150 h 150"/>
                <a:gd name="T10" fmla="*/ 14 w 16"/>
                <a:gd name="T11" fmla="*/ 150 h 150"/>
                <a:gd name="T12" fmla="*/ 16 w 16"/>
                <a:gd name="T13" fmla="*/ 148 h 150"/>
                <a:gd name="T14" fmla="*/ 16 w 16"/>
                <a:gd name="T15" fmla="*/ 3 h 150"/>
                <a:gd name="T16" fmla="*/ 14 w 16"/>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50">
                  <a:moveTo>
                    <a:pt x="14" y="0"/>
                  </a:moveTo>
                  <a:cubicBezTo>
                    <a:pt x="3" y="0"/>
                    <a:pt x="3" y="0"/>
                    <a:pt x="3" y="0"/>
                  </a:cubicBezTo>
                  <a:cubicBezTo>
                    <a:pt x="1" y="0"/>
                    <a:pt x="0" y="1"/>
                    <a:pt x="0" y="3"/>
                  </a:cubicBezTo>
                  <a:cubicBezTo>
                    <a:pt x="0" y="148"/>
                    <a:pt x="0" y="148"/>
                    <a:pt x="0" y="148"/>
                  </a:cubicBezTo>
                  <a:cubicBezTo>
                    <a:pt x="0" y="149"/>
                    <a:pt x="1" y="150"/>
                    <a:pt x="3" y="150"/>
                  </a:cubicBezTo>
                  <a:cubicBezTo>
                    <a:pt x="14" y="150"/>
                    <a:pt x="14" y="150"/>
                    <a:pt x="14" y="150"/>
                  </a:cubicBezTo>
                  <a:cubicBezTo>
                    <a:pt x="15" y="150"/>
                    <a:pt x="16" y="149"/>
                    <a:pt x="16" y="148"/>
                  </a:cubicBezTo>
                  <a:cubicBezTo>
                    <a:pt x="16" y="3"/>
                    <a:pt x="16" y="3"/>
                    <a:pt x="16" y="3"/>
                  </a:cubicBezTo>
                  <a:cubicBezTo>
                    <a:pt x="16" y="1"/>
                    <a:pt x="15" y="0"/>
                    <a:pt x="14" y="0"/>
                  </a:cubicBezTo>
                  <a:close/>
                </a:path>
              </a:pathLst>
            </a:custGeom>
            <a:solidFill>
              <a:srgbClr val="466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466">
              <a:extLst>
                <a:ext uri="{FF2B5EF4-FFF2-40B4-BE49-F238E27FC236}">
                  <a16:creationId xmlns:a16="http://schemas.microsoft.com/office/drawing/2014/main" id="{2707C54D-AF6B-4BDF-9742-0E77CEF51648}"/>
                </a:ext>
              </a:extLst>
            </p:cNvPr>
            <p:cNvSpPr>
              <a:spLocks/>
            </p:cNvSpPr>
            <p:nvPr/>
          </p:nvSpPr>
          <p:spPr bwMode="auto">
            <a:xfrm>
              <a:off x="10563225" y="4935538"/>
              <a:ext cx="377825" cy="523875"/>
            </a:xfrm>
            <a:custGeom>
              <a:avLst/>
              <a:gdLst>
                <a:gd name="T0" fmla="*/ 84 w 183"/>
                <a:gd name="T1" fmla="*/ 0 h 253"/>
                <a:gd name="T2" fmla="*/ 0 w 183"/>
                <a:gd name="T3" fmla="*/ 178 h 253"/>
                <a:gd name="T4" fmla="*/ 177 w 183"/>
                <a:gd name="T5" fmla="*/ 178 h 253"/>
                <a:gd name="T6" fmla="*/ 84 w 183"/>
                <a:gd name="T7" fmla="*/ 0 h 253"/>
              </a:gdLst>
              <a:ahLst/>
              <a:cxnLst>
                <a:cxn ang="0">
                  <a:pos x="T0" y="T1"/>
                </a:cxn>
                <a:cxn ang="0">
                  <a:pos x="T2" y="T3"/>
                </a:cxn>
                <a:cxn ang="0">
                  <a:pos x="T4" y="T5"/>
                </a:cxn>
                <a:cxn ang="0">
                  <a:pos x="T6" y="T7"/>
                </a:cxn>
              </a:cxnLst>
              <a:rect l="0" t="0" r="r" b="b"/>
              <a:pathLst>
                <a:path w="183" h="253">
                  <a:moveTo>
                    <a:pt x="84" y="0"/>
                  </a:moveTo>
                  <a:cubicBezTo>
                    <a:pt x="36" y="0"/>
                    <a:pt x="0" y="114"/>
                    <a:pt x="0" y="178"/>
                  </a:cubicBezTo>
                  <a:cubicBezTo>
                    <a:pt x="8" y="253"/>
                    <a:pt x="177" y="232"/>
                    <a:pt x="177" y="178"/>
                  </a:cubicBezTo>
                  <a:cubicBezTo>
                    <a:pt x="183" y="134"/>
                    <a:pt x="136" y="0"/>
                    <a:pt x="84" y="0"/>
                  </a:cubicBezTo>
                  <a:close/>
                </a:path>
              </a:pathLst>
            </a:custGeom>
            <a:solidFill>
              <a:srgbClr val="93B8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467">
              <a:extLst>
                <a:ext uri="{FF2B5EF4-FFF2-40B4-BE49-F238E27FC236}">
                  <a16:creationId xmlns:a16="http://schemas.microsoft.com/office/drawing/2014/main" id="{1E4B73EE-E11E-4C65-B0DB-99C530911865}"/>
                </a:ext>
              </a:extLst>
            </p:cNvPr>
            <p:cNvSpPr>
              <a:spLocks/>
            </p:cNvSpPr>
            <p:nvPr/>
          </p:nvSpPr>
          <p:spPr bwMode="auto">
            <a:xfrm>
              <a:off x="10588625" y="4970463"/>
              <a:ext cx="350838" cy="484188"/>
            </a:xfrm>
            <a:custGeom>
              <a:avLst/>
              <a:gdLst>
                <a:gd name="T0" fmla="*/ 78 w 169"/>
                <a:gd name="T1" fmla="*/ 0 h 234"/>
                <a:gd name="T2" fmla="*/ 0 w 169"/>
                <a:gd name="T3" fmla="*/ 165 h 234"/>
                <a:gd name="T4" fmla="*/ 164 w 169"/>
                <a:gd name="T5" fmla="*/ 165 h 234"/>
                <a:gd name="T6" fmla="*/ 78 w 169"/>
                <a:gd name="T7" fmla="*/ 0 h 234"/>
              </a:gdLst>
              <a:ahLst/>
              <a:cxnLst>
                <a:cxn ang="0">
                  <a:pos x="T0" y="T1"/>
                </a:cxn>
                <a:cxn ang="0">
                  <a:pos x="T2" y="T3"/>
                </a:cxn>
                <a:cxn ang="0">
                  <a:pos x="T4" y="T5"/>
                </a:cxn>
                <a:cxn ang="0">
                  <a:pos x="T6" y="T7"/>
                </a:cxn>
              </a:cxnLst>
              <a:rect l="0" t="0" r="r" b="b"/>
              <a:pathLst>
                <a:path w="169" h="234">
                  <a:moveTo>
                    <a:pt x="78" y="0"/>
                  </a:moveTo>
                  <a:cubicBezTo>
                    <a:pt x="33" y="0"/>
                    <a:pt x="0" y="105"/>
                    <a:pt x="0" y="165"/>
                  </a:cubicBezTo>
                  <a:cubicBezTo>
                    <a:pt x="8" y="234"/>
                    <a:pt x="164" y="215"/>
                    <a:pt x="164" y="165"/>
                  </a:cubicBezTo>
                  <a:cubicBezTo>
                    <a:pt x="169" y="124"/>
                    <a:pt x="126" y="0"/>
                    <a:pt x="78" y="0"/>
                  </a:cubicBezTo>
                  <a:close/>
                </a:path>
              </a:pathLst>
            </a:custGeom>
            <a:solidFill>
              <a:srgbClr val="7FA50D"/>
            </a:solidFill>
            <a:ln w="22225" cap="flat">
              <a:solidFill>
                <a:srgbClr val="BAD1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468">
              <a:extLst>
                <a:ext uri="{FF2B5EF4-FFF2-40B4-BE49-F238E27FC236}">
                  <a16:creationId xmlns:a16="http://schemas.microsoft.com/office/drawing/2014/main" id="{5E3A7837-A379-4BEB-8E71-A5096FF05AE2}"/>
                </a:ext>
              </a:extLst>
            </p:cNvPr>
            <p:cNvSpPr>
              <a:spLocks/>
            </p:cNvSpPr>
            <p:nvPr/>
          </p:nvSpPr>
          <p:spPr bwMode="auto">
            <a:xfrm>
              <a:off x="10618788" y="5006976"/>
              <a:ext cx="320675" cy="442913"/>
            </a:xfrm>
            <a:custGeom>
              <a:avLst/>
              <a:gdLst>
                <a:gd name="T0" fmla="*/ 72 w 155"/>
                <a:gd name="T1" fmla="*/ 1 h 214"/>
                <a:gd name="T2" fmla="*/ 0 w 155"/>
                <a:gd name="T3" fmla="*/ 151 h 214"/>
                <a:gd name="T4" fmla="*/ 150 w 155"/>
                <a:gd name="T5" fmla="*/ 151 h 214"/>
                <a:gd name="T6" fmla="*/ 72 w 155"/>
                <a:gd name="T7" fmla="*/ 1 h 214"/>
              </a:gdLst>
              <a:ahLst/>
              <a:cxnLst>
                <a:cxn ang="0">
                  <a:pos x="T0" y="T1"/>
                </a:cxn>
                <a:cxn ang="0">
                  <a:pos x="T2" y="T3"/>
                </a:cxn>
                <a:cxn ang="0">
                  <a:pos x="T4" y="T5"/>
                </a:cxn>
                <a:cxn ang="0">
                  <a:pos x="T6" y="T7"/>
                </a:cxn>
              </a:cxnLst>
              <a:rect l="0" t="0" r="r" b="b"/>
              <a:pathLst>
                <a:path w="155" h="214">
                  <a:moveTo>
                    <a:pt x="72" y="1"/>
                  </a:moveTo>
                  <a:cubicBezTo>
                    <a:pt x="31" y="0"/>
                    <a:pt x="0" y="96"/>
                    <a:pt x="0" y="151"/>
                  </a:cubicBezTo>
                  <a:cubicBezTo>
                    <a:pt x="8" y="214"/>
                    <a:pt x="150" y="197"/>
                    <a:pt x="150" y="151"/>
                  </a:cubicBezTo>
                  <a:cubicBezTo>
                    <a:pt x="155" y="114"/>
                    <a:pt x="115" y="1"/>
                    <a:pt x="72" y="1"/>
                  </a:cubicBezTo>
                  <a:close/>
                </a:path>
              </a:pathLst>
            </a:custGeom>
            <a:solidFill>
              <a:srgbClr val="C4C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469">
              <a:extLst>
                <a:ext uri="{FF2B5EF4-FFF2-40B4-BE49-F238E27FC236}">
                  <a16:creationId xmlns:a16="http://schemas.microsoft.com/office/drawing/2014/main" id="{CF674F64-D610-4C2E-A314-58E1E65E45EE}"/>
                </a:ext>
              </a:extLst>
            </p:cNvPr>
            <p:cNvSpPr>
              <a:spLocks/>
            </p:cNvSpPr>
            <p:nvPr/>
          </p:nvSpPr>
          <p:spPr bwMode="auto">
            <a:xfrm>
              <a:off x="1223963" y="5268913"/>
              <a:ext cx="31750" cy="312738"/>
            </a:xfrm>
            <a:custGeom>
              <a:avLst/>
              <a:gdLst>
                <a:gd name="T0" fmla="*/ 14 w 16"/>
                <a:gd name="T1" fmla="*/ 0 h 151"/>
                <a:gd name="T2" fmla="*/ 2 w 16"/>
                <a:gd name="T3" fmla="*/ 0 h 151"/>
                <a:gd name="T4" fmla="*/ 0 w 16"/>
                <a:gd name="T5" fmla="*/ 3 h 151"/>
                <a:gd name="T6" fmla="*/ 0 w 16"/>
                <a:gd name="T7" fmla="*/ 148 h 151"/>
                <a:gd name="T8" fmla="*/ 2 w 16"/>
                <a:gd name="T9" fmla="*/ 151 h 151"/>
                <a:gd name="T10" fmla="*/ 14 w 16"/>
                <a:gd name="T11" fmla="*/ 151 h 151"/>
                <a:gd name="T12" fmla="*/ 16 w 16"/>
                <a:gd name="T13" fmla="*/ 148 h 151"/>
                <a:gd name="T14" fmla="*/ 16 w 16"/>
                <a:gd name="T15" fmla="*/ 3 h 151"/>
                <a:gd name="T16" fmla="*/ 14 w 16"/>
                <a:gd name="T1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51">
                  <a:moveTo>
                    <a:pt x="14" y="0"/>
                  </a:moveTo>
                  <a:cubicBezTo>
                    <a:pt x="2" y="0"/>
                    <a:pt x="2" y="0"/>
                    <a:pt x="2" y="0"/>
                  </a:cubicBezTo>
                  <a:cubicBezTo>
                    <a:pt x="1" y="0"/>
                    <a:pt x="0" y="2"/>
                    <a:pt x="0" y="3"/>
                  </a:cubicBezTo>
                  <a:cubicBezTo>
                    <a:pt x="0" y="148"/>
                    <a:pt x="0" y="148"/>
                    <a:pt x="0" y="148"/>
                  </a:cubicBezTo>
                  <a:cubicBezTo>
                    <a:pt x="0" y="150"/>
                    <a:pt x="1" y="151"/>
                    <a:pt x="2" y="151"/>
                  </a:cubicBezTo>
                  <a:cubicBezTo>
                    <a:pt x="14" y="151"/>
                    <a:pt x="14" y="151"/>
                    <a:pt x="14" y="151"/>
                  </a:cubicBezTo>
                  <a:cubicBezTo>
                    <a:pt x="15" y="151"/>
                    <a:pt x="16" y="150"/>
                    <a:pt x="16" y="148"/>
                  </a:cubicBezTo>
                  <a:cubicBezTo>
                    <a:pt x="16" y="3"/>
                    <a:pt x="16" y="3"/>
                    <a:pt x="16" y="3"/>
                  </a:cubicBezTo>
                  <a:cubicBezTo>
                    <a:pt x="16" y="2"/>
                    <a:pt x="15" y="0"/>
                    <a:pt x="14" y="0"/>
                  </a:cubicBezTo>
                  <a:close/>
                </a:path>
              </a:pathLst>
            </a:custGeom>
            <a:solidFill>
              <a:srgbClr val="466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470">
              <a:extLst>
                <a:ext uri="{FF2B5EF4-FFF2-40B4-BE49-F238E27FC236}">
                  <a16:creationId xmlns:a16="http://schemas.microsoft.com/office/drawing/2014/main" id="{2B1D3B77-6B22-4BC7-96A8-726D46A20FB0}"/>
                </a:ext>
              </a:extLst>
            </p:cNvPr>
            <p:cNvSpPr>
              <a:spLocks/>
            </p:cNvSpPr>
            <p:nvPr/>
          </p:nvSpPr>
          <p:spPr bwMode="auto">
            <a:xfrm>
              <a:off x="1125538" y="4940301"/>
              <a:ext cx="306388" cy="498475"/>
            </a:xfrm>
            <a:custGeom>
              <a:avLst/>
              <a:gdLst>
                <a:gd name="T0" fmla="*/ 142 w 148"/>
                <a:gd name="T1" fmla="*/ 179 h 240"/>
                <a:gd name="T2" fmla="*/ 50 w 148"/>
                <a:gd name="T3" fmla="*/ 0 h 240"/>
                <a:gd name="T4" fmla="*/ 0 w 148"/>
                <a:gd name="T5" fmla="*/ 43 h 240"/>
                <a:gd name="T6" fmla="*/ 0 w 148"/>
                <a:gd name="T7" fmla="*/ 219 h 240"/>
                <a:gd name="T8" fmla="*/ 142 w 148"/>
                <a:gd name="T9" fmla="*/ 179 h 240"/>
              </a:gdLst>
              <a:ahLst/>
              <a:cxnLst>
                <a:cxn ang="0">
                  <a:pos x="T0" y="T1"/>
                </a:cxn>
                <a:cxn ang="0">
                  <a:pos x="T2" y="T3"/>
                </a:cxn>
                <a:cxn ang="0">
                  <a:pos x="T4" y="T5"/>
                </a:cxn>
                <a:cxn ang="0">
                  <a:pos x="T6" y="T7"/>
                </a:cxn>
                <a:cxn ang="0">
                  <a:pos x="T8" y="T9"/>
                </a:cxn>
              </a:cxnLst>
              <a:rect l="0" t="0" r="r" b="b"/>
              <a:pathLst>
                <a:path w="148" h="240">
                  <a:moveTo>
                    <a:pt x="142" y="179"/>
                  </a:moveTo>
                  <a:cubicBezTo>
                    <a:pt x="148" y="134"/>
                    <a:pt x="101" y="0"/>
                    <a:pt x="50" y="0"/>
                  </a:cubicBezTo>
                  <a:cubicBezTo>
                    <a:pt x="31" y="0"/>
                    <a:pt x="13" y="18"/>
                    <a:pt x="0" y="43"/>
                  </a:cubicBezTo>
                  <a:cubicBezTo>
                    <a:pt x="0" y="219"/>
                    <a:pt x="0" y="219"/>
                    <a:pt x="0" y="219"/>
                  </a:cubicBezTo>
                  <a:cubicBezTo>
                    <a:pt x="51" y="240"/>
                    <a:pt x="143" y="218"/>
                    <a:pt x="142" y="179"/>
                  </a:cubicBezTo>
                  <a:close/>
                </a:path>
              </a:pathLst>
            </a:custGeom>
            <a:solidFill>
              <a:srgbClr val="93B8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471">
              <a:extLst>
                <a:ext uri="{FF2B5EF4-FFF2-40B4-BE49-F238E27FC236}">
                  <a16:creationId xmlns:a16="http://schemas.microsoft.com/office/drawing/2014/main" id="{B15A6708-18AE-45F8-8E1A-C104716C8397}"/>
                </a:ext>
              </a:extLst>
            </p:cNvPr>
            <p:cNvSpPr>
              <a:spLocks/>
            </p:cNvSpPr>
            <p:nvPr/>
          </p:nvSpPr>
          <p:spPr bwMode="auto">
            <a:xfrm>
              <a:off x="1130300" y="4979988"/>
              <a:ext cx="295275" cy="427038"/>
            </a:xfrm>
            <a:custGeom>
              <a:avLst/>
              <a:gdLst>
                <a:gd name="T0" fmla="*/ 52 w 143"/>
                <a:gd name="T1" fmla="*/ 206 h 206"/>
                <a:gd name="T2" fmla="*/ 0 w 143"/>
                <a:gd name="T3" fmla="*/ 194 h 206"/>
                <a:gd name="T4" fmla="*/ 0 w 143"/>
                <a:gd name="T5" fmla="*/ 61 h 206"/>
                <a:gd name="T6" fmla="*/ 55 w 143"/>
                <a:gd name="T7" fmla="*/ 0 h 206"/>
                <a:gd name="T8" fmla="*/ 90 w 143"/>
                <a:gd name="T9" fmla="*/ 23 h 206"/>
                <a:gd name="T10" fmla="*/ 138 w 143"/>
                <a:gd name="T11" fmla="*/ 163 h 206"/>
                <a:gd name="T12" fmla="*/ 138 w 143"/>
                <a:gd name="T13" fmla="*/ 163 h 206"/>
                <a:gd name="T14" fmla="*/ 138 w 143"/>
                <a:gd name="T15" fmla="*/ 164 h 206"/>
                <a:gd name="T16" fmla="*/ 131 w 143"/>
                <a:gd name="T17" fmla="*/ 181 h 206"/>
                <a:gd name="T18" fmla="*/ 52 w 143"/>
                <a:gd name="T19" fmla="*/ 206 h 206"/>
                <a:gd name="T20" fmla="*/ 52 w 143"/>
                <a:gd name="T21"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206">
                  <a:moveTo>
                    <a:pt x="52" y="206"/>
                  </a:moveTo>
                  <a:cubicBezTo>
                    <a:pt x="31" y="206"/>
                    <a:pt x="12" y="202"/>
                    <a:pt x="0" y="194"/>
                  </a:cubicBezTo>
                  <a:cubicBezTo>
                    <a:pt x="0" y="61"/>
                    <a:pt x="0" y="61"/>
                    <a:pt x="0" y="61"/>
                  </a:cubicBezTo>
                  <a:cubicBezTo>
                    <a:pt x="9" y="38"/>
                    <a:pt x="28" y="0"/>
                    <a:pt x="55" y="0"/>
                  </a:cubicBezTo>
                  <a:cubicBezTo>
                    <a:pt x="66" y="0"/>
                    <a:pt x="78" y="8"/>
                    <a:pt x="90" y="23"/>
                  </a:cubicBezTo>
                  <a:cubicBezTo>
                    <a:pt x="120" y="60"/>
                    <a:pt x="143" y="133"/>
                    <a:pt x="138" y="163"/>
                  </a:cubicBezTo>
                  <a:cubicBezTo>
                    <a:pt x="138" y="163"/>
                    <a:pt x="138" y="163"/>
                    <a:pt x="138" y="163"/>
                  </a:cubicBezTo>
                  <a:cubicBezTo>
                    <a:pt x="138" y="164"/>
                    <a:pt x="138" y="164"/>
                    <a:pt x="138" y="164"/>
                  </a:cubicBezTo>
                  <a:cubicBezTo>
                    <a:pt x="138" y="170"/>
                    <a:pt x="136" y="176"/>
                    <a:pt x="131" y="181"/>
                  </a:cubicBezTo>
                  <a:cubicBezTo>
                    <a:pt x="117" y="196"/>
                    <a:pt x="85" y="206"/>
                    <a:pt x="52" y="206"/>
                  </a:cubicBezTo>
                  <a:cubicBezTo>
                    <a:pt x="52" y="206"/>
                    <a:pt x="52" y="206"/>
                    <a:pt x="52" y="206"/>
                  </a:cubicBezTo>
                  <a:close/>
                </a:path>
              </a:pathLst>
            </a:custGeom>
            <a:solidFill>
              <a:srgbClr val="7FA5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472">
              <a:extLst>
                <a:ext uri="{FF2B5EF4-FFF2-40B4-BE49-F238E27FC236}">
                  <a16:creationId xmlns:a16="http://schemas.microsoft.com/office/drawing/2014/main" id="{DAA56063-4611-4E20-9BCA-A34BE86E2C71}"/>
                </a:ext>
              </a:extLst>
            </p:cNvPr>
            <p:cNvSpPr>
              <a:spLocks noEditPoints="1"/>
            </p:cNvSpPr>
            <p:nvPr/>
          </p:nvSpPr>
          <p:spPr bwMode="auto">
            <a:xfrm>
              <a:off x="1125538" y="4976813"/>
              <a:ext cx="306388" cy="434975"/>
            </a:xfrm>
            <a:custGeom>
              <a:avLst/>
              <a:gdLst>
                <a:gd name="T0" fmla="*/ 57 w 148"/>
                <a:gd name="T1" fmla="*/ 4 h 210"/>
                <a:gd name="T2" fmla="*/ 57 w 148"/>
                <a:gd name="T3" fmla="*/ 4 h 210"/>
                <a:gd name="T4" fmla="*/ 91 w 148"/>
                <a:gd name="T5" fmla="*/ 26 h 210"/>
                <a:gd name="T6" fmla="*/ 127 w 148"/>
                <a:gd name="T7" fmla="*/ 99 h 210"/>
                <a:gd name="T8" fmla="*/ 139 w 148"/>
                <a:gd name="T9" fmla="*/ 165 h 210"/>
                <a:gd name="T10" fmla="*/ 138 w 148"/>
                <a:gd name="T11" fmla="*/ 165 h 210"/>
                <a:gd name="T12" fmla="*/ 138 w 148"/>
                <a:gd name="T13" fmla="*/ 166 h 210"/>
                <a:gd name="T14" fmla="*/ 131 w 148"/>
                <a:gd name="T15" fmla="*/ 182 h 210"/>
                <a:gd name="T16" fmla="*/ 54 w 148"/>
                <a:gd name="T17" fmla="*/ 206 h 210"/>
                <a:gd name="T18" fmla="*/ 3 w 148"/>
                <a:gd name="T19" fmla="*/ 195 h 210"/>
                <a:gd name="T20" fmla="*/ 3 w 148"/>
                <a:gd name="T21" fmla="*/ 64 h 210"/>
                <a:gd name="T22" fmla="*/ 57 w 148"/>
                <a:gd name="T23" fmla="*/ 4 h 210"/>
                <a:gd name="T24" fmla="*/ 57 w 148"/>
                <a:gd name="T25" fmla="*/ 0 h 210"/>
                <a:gd name="T26" fmla="*/ 0 w 148"/>
                <a:gd name="T27" fmla="*/ 63 h 210"/>
                <a:gd name="T28" fmla="*/ 0 w 148"/>
                <a:gd name="T29" fmla="*/ 198 h 210"/>
                <a:gd name="T30" fmla="*/ 54 w 148"/>
                <a:gd name="T31" fmla="*/ 210 h 210"/>
                <a:gd name="T32" fmla="*/ 142 w 148"/>
                <a:gd name="T33" fmla="*/ 166 h 210"/>
                <a:gd name="T34" fmla="*/ 57 w 148"/>
                <a:gd name="T35" fmla="*/ 0 h 210"/>
                <a:gd name="T36" fmla="*/ 57 w 148"/>
                <a:gd name="T3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210">
                  <a:moveTo>
                    <a:pt x="57" y="4"/>
                  </a:moveTo>
                  <a:cubicBezTo>
                    <a:pt x="57" y="4"/>
                    <a:pt x="57" y="4"/>
                    <a:pt x="57" y="4"/>
                  </a:cubicBezTo>
                  <a:cubicBezTo>
                    <a:pt x="68" y="4"/>
                    <a:pt x="79" y="12"/>
                    <a:pt x="91" y="26"/>
                  </a:cubicBezTo>
                  <a:cubicBezTo>
                    <a:pt x="104" y="43"/>
                    <a:pt x="118" y="70"/>
                    <a:pt x="127" y="99"/>
                  </a:cubicBezTo>
                  <a:cubicBezTo>
                    <a:pt x="136" y="126"/>
                    <a:pt x="140" y="151"/>
                    <a:pt x="139" y="165"/>
                  </a:cubicBezTo>
                  <a:cubicBezTo>
                    <a:pt x="138" y="165"/>
                    <a:pt x="138" y="165"/>
                    <a:pt x="138" y="165"/>
                  </a:cubicBezTo>
                  <a:cubicBezTo>
                    <a:pt x="138" y="166"/>
                    <a:pt x="138" y="166"/>
                    <a:pt x="138" y="166"/>
                  </a:cubicBezTo>
                  <a:cubicBezTo>
                    <a:pt x="139" y="171"/>
                    <a:pt x="136" y="177"/>
                    <a:pt x="131" y="182"/>
                  </a:cubicBezTo>
                  <a:cubicBezTo>
                    <a:pt x="118" y="196"/>
                    <a:pt x="86" y="206"/>
                    <a:pt x="54" y="206"/>
                  </a:cubicBezTo>
                  <a:cubicBezTo>
                    <a:pt x="34" y="206"/>
                    <a:pt x="16" y="202"/>
                    <a:pt x="3" y="195"/>
                  </a:cubicBezTo>
                  <a:cubicBezTo>
                    <a:pt x="3" y="64"/>
                    <a:pt x="3" y="64"/>
                    <a:pt x="3" y="64"/>
                  </a:cubicBezTo>
                  <a:cubicBezTo>
                    <a:pt x="19" y="26"/>
                    <a:pt x="38" y="4"/>
                    <a:pt x="57" y="4"/>
                  </a:cubicBezTo>
                  <a:moveTo>
                    <a:pt x="57" y="0"/>
                  </a:moveTo>
                  <a:cubicBezTo>
                    <a:pt x="34" y="0"/>
                    <a:pt x="14" y="28"/>
                    <a:pt x="0" y="63"/>
                  </a:cubicBezTo>
                  <a:cubicBezTo>
                    <a:pt x="0" y="198"/>
                    <a:pt x="0" y="198"/>
                    <a:pt x="0" y="198"/>
                  </a:cubicBezTo>
                  <a:cubicBezTo>
                    <a:pt x="14" y="206"/>
                    <a:pt x="34" y="210"/>
                    <a:pt x="54" y="210"/>
                  </a:cubicBezTo>
                  <a:cubicBezTo>
                    <a:pt x="97" y="210"/>
                    <a:pt x="143" y="192"/>
                    <a:pt x="142" y="166"/>
                  </a:cubicBezTo>
                  <a:cubicBezTo>
                    <a:pt x="148" y="124"/>
                    <a:pt x="104" y="0"/>
                    <a:pt x="57" y="0"/>
                  </a:cubicBezTo>
                  <a:cubicBezTo>
                    <a:pt x="57" y="0"/>
                    <a:pt x="57" y="0"/>
                    <a:pt x="57" y="0"/>
                  </a:cubicBezTo>
                  <a:close/>
                </a:path>
              </a:pathLst>
            </a:custGeom>
            <a:solidFill>
              <a:srgbClr val="BAD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473">
              <a:extLst>
                <a:ext uri="{FF2B5EF4-FFF2-40B4-BE49-F238E27FC236}">
                  <a16:creationId xmlns:a16="http://schemas.microsoft.com/office/drawing/2014/main" id="{56ED4285-328C-4DE7-AA94-6757B060DCE2}"/>
                </a:ext>
              </a:extLst>
            </p:cNvPr>
            <p:cNvSpPr>
              <a:spLocks/>
            </p:cNvSpPr>
            <p:nvPr/>
          </p:nvSpPr>
          <p:spPr bwMode="auto">
            <a:xfrm>
              <a:off x="1125538" y="5014913"/>
              <a:ext cx="306388" cy="433388"/>
            </a:xfrm>
            <a:custGeom>
              <a:avLst/>
              <a:gdLst>
                <a:gd name="T0" fmla="*/ 142 w 148"/>
                <a:gd name="T1" fmla="*/ 151 h 209"/>
                <a:gd name="T2" fmla="*/ 64 w 148"/>
                <a:gd name="T3" fmla="*/ 0 h 209"/>
                <a:gd name="T4" fmla="*/ 0 w 148"/>
                <a:gd name="T5" fmla="*/ 98 h 209"/>
                <a:gd name="T6" fmla="*/ 0 w 148"/>
                <a:gd name="T7" fmla="*/ 168 h 209"/>
                <a:gd name="T8" fmla="*/ 142 w 148"/>
                <a:gd name="T9" fmla="*/ 151 h 209"/>
              </a:gdLst>
              <a:ahLst/>
              <a:cxnLst>
                <a:cxn ang="0">
                  <a:pos x="T0" y="T1"/>
                </a:cxn>
                <a:cxn ang="0">
                  <a:pos x="T2" y="T3"/>
                </a:cxn>
                <a:cxn ang="0">
                  <a:pos x="T4" y="T5"/>
                </a:cxn>
                <a:cxn ang="0">
                  <a:pos x="T6" y="T7"/>
                </a:cxn>
                <a:cxn ang="0">
                  <a:pos x="T8" y="T9"/>
                </a:cxn>
              </a:cxnLst>
              <a:rect l="0" t="0" r="r" b="b"/>
              <a:pathLst>
                <a:path w="148" h="209">
                  <a:moveTo>
                    <a:pt x="142" y="151"/>
                  </a:moveTo>
                  <a:cubicBezTo>
                    <a:pt x="148" y="113"/>
                    <a:pt x="108" y="0"/>
                    <a:pt x="64" y="0"/>
                  </a:cubicBezTo>
                  <a:cubicBezTo>
                    <a:pt x="35" y="0"/>
                    <a:pt x="11" y="50"/>
                    <a:pt x="0" y="98"/>
                  </a:cubicBezTo>
                  <a:cubicBezTo>
                    <a:pt x="0" y="168"/>
                    <a:pt x="0" y="168"/>
                    <a:pt x="0" y="168"/>
                  </a:cubicBezTo>
                  <a:cubicBezTo>
                    <a:pt x="29" y="209"/>
                    <a:pt x="143" y="191"/>
                    <a:pt x="142" y="151"/>
                  </a:cubicBezTo>
                  <a:close/>
                </a:path>
              </a:pathLst>
            </a:custGeom>
            <a:solidFill>
              <a:srgbClr val="C4C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474">
              <a:extLst>
                <a:ext uri="{FF2B5EF4-FFF2-40B4-BE49-F238E27FC236}">
                  <a16:creationId xmlns:a16="http://schemas.microsoft.com/office/drawing/2014/main" id="{6A0A2003-8723-4C18-82F1-87BF994B7076}"/>
                </a:ext>
              </a:extLst>
            </p:cNvPr>
            <p:cNvSpPr>
              <a:spLocks/>
            </p:cNvSpPr>
            <p:nvPr/>
          </p:nvSpPr>
          <p:spPr bwMode="auto">
            <a:xfrm>
              <a:off x="1479550" y="5032376"/>
              <a:ext cx="360363" cy="279400"/>
            </a:xfrm>
            <a:custGeom>
              <a:avLst/>
              <a:gdLst>
                <a:gd name="T0" fmla="*/ 135 w 174"/>
                <a:gd name="T1" fmla="*/ 21 h 135"/>
                <a:gd name="T2" fmla="*/ 124 w 174"/>
                <a:gd name="T3" fmla="*/ 23 h 135"/>
                <a:gd name="T4" fmla="*/ 83 w 174"/>
                <a:gd name="T5" fmla="*/ 0 h 135"/>
                <a:gd name="T6" fmla="*/ 36 w 174"/>
                <a:gd name="T7" fmla="*/ 35 h 135"/>
                <a:gd name="T8" fmla="*/ 0 w 174"/>
                <a:gd name="T9" fmla="*/ 75 h 135"/>
                <a:gd name="T10" fmla="*/ 22 w 174"/>
                <a:gd name="T11" fmla="*/ 112 h 135"/>
                <a:gd name="T12" fmla="*/ 45 w 174"/>
                <a:gd name="T13" fmla="*/ 135 h 135"/>
                <a:gd name="T14" fmla="*/ 68 w 174"/>
                <a:gd name="T15" fmla="*/ 111 h 135"/>
                <a:gd name="T16" fmla="*/ 68 w 174"/>
                <a:gd name="T17" fmla="*/ 106 h 135"/>
                <a:gd name="T18" fmla="*/ 83 w 174"/>
                <a:gd name="T19" fmla="*/ 108 h 135"/>
                <a:gd name="T20" fmla="*/ 100 w 174"/>
                <a:gd name="T21" fmla="*/ 105 h 135"/>
                <a:gd name="T22" fmla="*/ 118 w 174"/>
                <a:gd name="T23" fmla="*/ 119 h 135"/>
                <a:gd name="T24" fmla="*/ 136 w 174"/>
                <a:gd name="T25" fmla="*/ 105 h 135"/>
                <a:gd name="T26" fmla="*/ 174 w 174"/>
                <a:gd name="T27" fmla="*/ 63 h 135"/>
                <a:gd name="T28" fmla="*/ 135 w 174"/>
                <a:gd name="T29" fmla="*/ 2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135">
                  <a:moveTo>
                    <a:pt x="135" y="21"/>
                  </a:moveTo>
                  <a:cubicBezTo>
                    <a:pt x="131" y="21"/>
                    <a:pt x="128" y="22"/>
                    <a:pt x="124" y="23"/>
                  </a:cubicBezTo>
                  <a:cubicBezTo>
                    <a:pt x="115" y="9"/>
                    <a:pt x="100" y="0"/>
                    <a:pt x="83" y="0"/>
                  </a:cubicBezTo>
                  <a:cubicBezTo>
                    <a:pt x="62" y="0"/>
                    <a:pt x="43" y="15"/>
                    <a:pt x="36" y="35"/>
                  </a:cubicBezTo>
                  <a:cubicBezTo>
                    <a:pt x="16" y="36"/>
                    <a:pt x="0" y="53"/>
                    <a:pt x="0" y="75"/>
                  </a:cubicBezTo>
                  <a:cubicBezTo>
                    <a:pt x="0" y="91"/>
                    <a:pt x="9" y="105"/>
                    <a:pt x="22" y="112"/>
                  </a:cubicBezTo>
                  <a:cubicBezTo>
                    <a:pt x="23" y="125"/>
                    <a:pt x="33" y="135"/>
                    <a:pt x="45" y="135"/>
                  </a:cubicBezTo>
                  <a:cubicBezTo>
                    <a:pt x="58" y="135"/>
                    <a:pt x="68" y="124"/>
                    <a:pt x="68" y="111"/>
                  </a:cubicBezTo>
                  <a:cubicBezTo>
                    <a:pt x="68" y="109"/>
                    <a:pt x="68" y="107"/>
                    <a:pt x="68" y="106"/>
                  </a:cubicBezTo>
                  <a:cubicBezTo>
                    <a:pt x="73" y="107"/>
                    <a:pt x="78" y="108"/>
                    <a:pt x="83" y="108"/>
                  </a:cubicBezTo>
                  <a:cubicBezTo>
                    <a:pt x="89" y="108"/>
                    <a:pt x="95" y="107"/>
                    <a:pt x="100" y="105"/>
                  </a:cubicBezTo>
                  <a:cubicBezTo>
                    <a:pt x="102" y="113"/>
                    <a:pt x="110" y="119"/>
                    <a:pt x="118" y="119"/>
                  </a:cubicBezTo>
                  <a:cubicBezTo>
                    <a:pt x="127" y="119"/>
                    <a:pt x="134" y="113"/>
                    <a:pt x="136" y="105"/>
                  </a:cubicBezTo>
                  <a:cubicBezTo>
                    <a:pt x="157" y="104"/>
                    <a:pt x="174" y="86"/>
                    <a:pt x="174" y="63"/>
                  </a:cubicBezTo>
                  <a:cubicBezTo>
                    <a:pt x="174" y="40"/>
                    <a:pt x="156" y="21"/>
                    <a:pt x="135" y="21"/>
                  </a:cubicBezTo>
                  <a:close/>
                </a:path>
              </a:pathLst>
            </a:custGeom>
            <a:solidFill>
              <a:srgbClr val="8AA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475">
              <a:extLst>
                <a:ext uri="{FF2B5EF4-FFF2-40B4-BE49-F238E27FC236}">
                  <a16:creationId xmlns:a16="http://schemas.microsoft.com/office/drawing/2014/main" id="{CDAF8F72-16FB-40C3-A13F-9B2DA42F6CFA}"/>
                </a:ext>
              </a:extLst>
            </p:cNvPr>
            <p:cNvSpPr>
              <a:spLocks/>
            </p:cNvSpPr>
            <p:nvPr/>
          </p:nvSpPr>
          <p:spPr bwMode="auto">
            <a:xfrm>
              <a:off x="1649413" y="5203826"/>
              <a:ext cx="31750" cy="319088"/>
            </a:xfrm>
            <a:custGeom>
              <a:avLst/>
              <a:gdLst>
                <a:gd name="T0" fmla="*/ 6 w 20"/>
                <a:gd name="T1" fmla="*/ 0 h 201"/>
                <a:gd name="T2" fmla="*/ 0 w 20"/>
                <a:gd name="T3" fmla="*/ 201 h 201"/>
                <a:gd name="T4" fmla="*/ 20 w 20"/>
                <a:gd name="T5" fmla="*/ 201 h 201"/>
                <a:gd name="T6" fmla="*/ 10 w 20"/>
                <a:gd name="T7" fmla="*/ 0 h 201"/>
                <a:gd name="T8" fmla="*/ 6 w 20"/>
                <a:gd name="T9" fmla="*/ 0 h 201"/>
              </a:gdLst>
              <a:ahLst/>
              <a:cxnLst>
                <a:cxn ang="0">
                  <a:pos x="T0" y="T1"/>
                </a:cxn>
                <a:cxn ang="0">
                  <a:pos x="T2" y="T3"/>
                </a:cxn>
                <a:cxn ang="0">
                  <a:pos x="T4" y="T5"/>
                </a:cxn>
                <a:cxn ang="0">
                  <a:pos x="T6" y="T7"/>
                </a:cxn>
                <a:cxn ang="0">
                  <a:pos x="T8" y="T9"/>
                </a:cxn>
              </a:cxnLst>
              <a:rect l="0" t="0" r="r" b="b"/>
              <a:pathLst>
                <a:path w="20" h="201">
                  <a:moveTo>
                    <a:pt x="6" y="0"/>
                  </a:moveTo>
                  <a:lnTo>
                    <a:pt x="0" y="201"/>
                  </a:lnTo>
                  <a:lnTo>
                    <a:pt x="20" y="201"/>
                  </a:lnTo>
                  <a:lnTo>
                    <a:pt x="10" y="0"/>
                  </a:lnTo>
                  <a:lnTo>
                    <a:pt x="6" y="0"/>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476">
              <a:extLst>
                <a:ext uri="{FF2B5EF4-FFF2-40B4-BE49-F238E27FC236}">
                  <a16:creationId xmlns:a16="http://schemas.microsoft.com/office/drawing/2014/main" id="{587D30C5-D356-4598-B800-097632E15A83}"/>
                </a:ext>
              </a:extLst>
            </p:cNvPr>
            <p:cNvSpPr>
              <a:spLocks/>
            </p:cNvSpPr>
            <p:nvPr/>
          </p:nvSpPr>
          <p:spPr bwMode="auto">
            <a:xfrm>
              <a:off x="1571625" y="5232401"/>
              <a:ext cx="95250" cy="100013"/>
            </a:xfrm>
            <a:custGeom>
              <a:avLst/>
              <a:gdLst>
                <a:gd name="T0" fmla="*/ 0 w 60"/>
                <a:gd name="T1" fmla="*/ 0 h 63"/>
                <a:gd name="T2" fmla="*/ 53 w 60"/>
                <a:gd name="T3" fmla="*/ 63 h 63"/>
                <a:gd name="T4" fmla="*/ 60 w 60"/>
                <a:gd name="T5" fmla="*/ 57 h 63"/>
                <a:gd name="T6" fmla="*/ 1 w 60"/>
                <a:gd name="T7" fmla="*/ 0 h 63"/>
                <a:gd name="T8" fmla="*/ 0 w 60"/>
                <a:gd name="T9" fmla="*/ 0 h 63"/>
              </a:gdLst>
              <a:ahLst/>
              <a:cxnLst>
                <a:cxn ang="0">
                  <a:pos x="T0" y="T1"/>
                </a:cxn>
                <a:cxn ang="0">
                  <a:pos x="T2" y="T3"/>
                </a:cxn>
                <a:cxn ang="0">
                  <a:pos x="T4" y="T5"/>
                </a:cxn>
                <a:cxn ang="0">
                  <a:pos x="T6" y="T7"/>
                </a:cxn>
                <a:cxn ang="0">
                  <a:pos x="T8" y="T9"/>
                </a:cxn>
              </a:cxnLst>
              <a:rect l="0" t="0" r="r" b="b"/>
              <a:pathLst>
                <a:path w="60" h="63">
                  <a:moveTo>
                    <a:pt x="0" y="0"/>
                  </a:moveTo>
                  <a:lnTo>
                    <a:pt x="53" y="63"/>
                  </a:lnTo>
                  <a:lnTo>
                    <a:pt x="60" y="57"/>
                  </a:lnTo>
                  <a:lnTo>
                    <a:pt x="1" y="0"/>
                  </a:lnTo>
                  <a:lnTo>
                    <a:pt x="0" y="0"/>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477">
              <a:extLst>
                <a:ext uri="{FF2B5EF4-FFF2-40B4-BE49-F238E27FC236}">
                  <a16:creationId xmlns:a16="http://schemas.microsoft.com/office/drawing/2014/main" id="{0B0760AC-09F1-4395-9A9D-AF9B2E8B3D53}"/>
                </a:ext>
              </a:extLst>
            </p:cNvPr>
            <p:cNvSpPr>
              <a:spLocks/>
            </p:cNvSpPr>
            <p:nvPr/>
          </p:nvSpPr>
          <p:spPr bwMode="auto">
            <a:xfrm>
              <a:off x="1655763" y="5200651"/>
              <a:ext cx="52388" cy="88900"/>
            </a:xfrm>
            <a:custGeom>
              <a:avLst/>
              <a:gdLst>
                <a:gd name="T0" fmla="*/ 0 w 33"/>
                <a:gd name="T1" fmla="*/ 52 h 56"/>
                <a:gd name="T2" fmla="*/ 6 w 33"/>
                <a:gd name="T3" fmla="*/ 56 h 56"/>
                <a:gd name="T4" fmla="*/ 33 w 33"/>
                <a:gd name="T5" fmla="*/ 1 h 56"/>
                <a:gd name="T6" fmla="*/ 32 w 33"/>
                <a:gd name="T7" fmla="*/ 0 h 56"/>
                <a:gd name="T8" fmla="*/ 0 w 33"/>
                <a:gd name="T9" fmla="*/ 52 h 56"/>
              </a:gdLst>
              <a:ahLst/>
              <a:cxnLst>
                <a:cxn ang="0">
                  <a:pos x="T0" y="T1"/>
                </a:cxn>
                <a:cxn ang="0">
                  <a:pos x="T2" y="T3"/>
                </a:cxn>
                <a:cxn ang="0">
                  <a:pos x="T4" y="T5"/>
                </a:cxn>
                <a:cxn ang="0">
                  <a:pos x="T6" y="T7"/>
                </a:cxn>
                <a:cxn ang="0">
                  <a:pos x="T8" y="T9"/>
                </a:cxn>
              </a:cxnLst>
              <a:rect l="0" t="0" r="r" b="b"/>
              <a:pathLst>
                <a:path w="33" h="56">
                  <a:moveTo>
                    <a:pt x="0" y="52"/>
                  </a:moveTo>
                  <a:lnTo>
                    <a:pt x="6" y="56"/>
                  </a:lnTo>
                  <a:lnTo>
                    <a:pt x="33" y="1"/>
                  </a:lnTo>
                  <a:lnTo>
                    <a:pt x="32" y="0"/>
                  </a:lnTo>
                  <a:lnTo>
                    <a:pt x="0" y="52"/>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Oval 478">
              <a:extLst>
                <a:ext uri="{FF2B5EF4-FFF2-40B4-BE49-F238E27FC236}">
                  <a16:creationId xmlns:a16="http://schemas.microsoft.com/office/drawing/2014/main" id="{76E87F4F-30F0-4249-809D-A1D87EE79839}"/>
                </a:ext>
              </a:extLst>
            </p:cNvPr>
            <p:cNvSpPr>
              <a:spLocks noChangeArrowheads="1"/>
            </p:cNvSpPr>
            <p:nvPr/>
          </p:nvSpPr>
          <p:spPr bwMode="auto">
            <a:xfrm>
              <a:off x="1566863" y="5046663"/>
              <a:ext cx="174625" cy="184150"/>
            </a:xfrm>
            <a:prstGeom prst="ellipse">
              <a:avLst/>
            </a:prstGeom>
            <a:solidFill>
              <a:srgbClr val="CED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Oval 479">
              <a:extLst>
                <a:ext uri="{FF2B5EF4-FFF2-40B4-BE49-F238E27FC236}">
                  <a16:creationId xmlns:a16="http://schemas.microsoft.com/office/drawing/2014/main" id="{CB5B3F44-EC70-4B4B-B763-EF9EE86291CE}"/>
                </a:ext>
              </a:extLst>
            </p:cNvPr>
            <p:cNvSpPr>
              <a:spLocks noChangeArrowheads="1"/>
            </p:cNvSpPr>
            <p:nvPr/>
          </p:nvSpPr>
          <p:spPr bwMode="auto">
            <a:xfrm>
              <a:off x="1692275" y="5086351"/>
              <a:ext cx="125413" cy="136525"/>
            </a:xfrm>
            <a:prstGeom prst="ellipse">
              <a:avLst/>
            </a:pr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Oval 480">
              <a:extLst>
                <a:ext uri="{FF2B5EF4-FFF2-40B4-BE49-F238E27FC236}">
                  <a16:creationId xmlns:a16="http://schemas.microsoft.com/office/drawing/2014/main" id="{98E0724D-08F7-43FC-84B9-D09422A7652A}"/>
                </a:ext>
              </a:extLst>
            </p:cNvPr>
            <p:cNvSpPr>
              <a:spLocks noChangeArrowheads="1"/>
            </p:cNvSpPr>
            <p:nvPr/>
          </p:nvSpPr>
          <p:spPr bwMode="auto">
            <a:xfrm>
              <a:off x="1490663" y="5121276"/>
              <a:ext cx="114300" cy="122238"/>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Oval 481">
              <a:extLst>
                <a:ext uri="{FF2B5EF4-FFF2-40B4-BE49-F238E27FC236}">
                  <a16:creationId xmlns:a16="http://schemas.microsoft.com/office/drawing/2014/main" id="{AC9D46F3-B9E0-4497-925D-CC4D447BD0A6}"/>
                </a:ext>
              </a:extLst>
            </p:cNvPr>
            <p:cNvSpPr>
              <a:spLocks noChangeArrowheads="1"/>
            </p:cNvSpPr>
            <p:nvPr/>
          </p:nvSpPr>
          <p:spPr bwMode="auto">
            <a:xfrm>
              <a:off x="1700213" y="5211763"/>
              <a:ext cx="53975" cy="58738"/>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482">
              <a:extLst>
                <a:ext uri="{FF2B5EF4-FFF2-40B4-BE49-F238E27FC236}">
                  <a16:creationId xmlns:a16="http://schemas.microsoft.com/office/drawing/2014/main" id="{634FE9D9-74C9-4194-A011-362E031C8CC9}"/>
                </a:ext>
              </a:extLst>
            </p:cNvPr>
            <p:cNvSpPr>
              <a:spLocks/>
            </p:cNvSpPr>
            <p:nvPr/>
          </p:nvSpPr>
          <p:spPr bwMode="auto">
            <a:xfrm>
              <a:off x="8113713" y="4848226"/>
              <a:ext cx="406400" cy="314325"/>
            </a:xfrm>
            <a:custGeom>
              <a:avLst/>
              <a:gdLst>
                <a:gd name="T0" fmla="*/ 152 w 196"/>
                <a:gd name="T1" fmla="*/ 24 h 152"/>
                <a:gd name="T2" fmla="*/ 140 w 196"/>
                <a:gd name="T3" fmla="*/ 25 h 152"/>
                <a:gd name="T4" fmla="*/ 94 w 196"/>
                <a:gd name="T5" fmla="*/ 0 h 152"/>
                <a:gd name="T6" fmla="*/ 41 w 196"/>
                <a:gd name="T7" fmla="*/ 39 h 152"/>
                <a:gd name="T8" fmla="*/ 0 w 196"/>
                <a:gd name="T9" fmla="*/ 84 h 152"/>
                <a:gd name="T10" fmla="*/ 25 w 196"/>
                <a:gd name="T11" fmla="*/ 125 h 152"/>
                <a:gd name="T12" fmla="*/ 51 w 196"/>
                <a:gd name="T13" fmla="*/ 152 h 152"/>
                <a:gd name="T14" fmla="*/ 77 w 196"/>
                <a:gd name="T15" fmla="*/ 124 h 152"/>
                <a:gd name="T16" fmla="*/ 77 w 196"/>
                <a:gd name="T17" fmla="*/ 118 h 152"/>
                <a:gd name="T18" fmla="*/ 94 w 196"/>
                <a:gd name="T19" fmla="*/ 121 h 152"/>
                <a:gd name="T20" fmla="*/ 113 w 196"/>
                <a:gd name="T21" fmla="*/ 118 h 152"/>
                <a:gd name="T22" fmla="*/ 133 w 196"/>
                <a:gd name="T23" fmla="*/ 134 h 152"/>
                <a:gd name="T24" fmla="*/ 154 w 196"/>
                <a:gd name="T25" fmla="*/ 117 h 152"/>
                <a:gd name="T26" fmla="*/ 196 w 196"/>
                <a:gd name="T27" fmla="*/ 71 h 152"/>
                <a:gd name="T28" fmla="*/ 152 w 196"/>
                <a:gd name="T29" fmla="*/ 2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152">
                  <a:moveTo>
                    <a:pt x="152" y="24"/>
                  </a:moveTo>
                  <a:cubicBezTo>
                    <a:pt x="148" y="24"/>
                    <a:pt x="144" y="24"/>
                    <a:pt x="140" y="25"/>
                  </a:cubicBezTo>
                  <a:cubicBezTo>
                    <a:pt x="130" y="10"/>
                    <a:pt x="113" y="0"/>
                    <a:pt x="94" y="0"/>
                  </a:cubicBezTo>
                  <a:cubicBezTo>
                    <a:pt x="70" y="0"/>
                    <a:pt x="49" y="16"/>
                    <a:pt x="41" y="39"/>
                  </a:cubicBezTo>
                  <a:cubicBezTo>
                    <a:pt x="18" y="40"/>
                    <a:pt x="0" y="59"/>
                    <a:pt x="0" y="84"/>
                  </a:cubicBezTo>
                  <a:cubicBezTo>
                    <a:pt x="0" y="102"/>
                    <a:pt x="10" y="118"/>
                    <a:pt x="25" y="125"/>
                  </a:cubicBezTo>
                  <a:cubicBezTo>
                    <a:pt x="26" y="140"/>
                    <a:pt x="37" y="152"/>
                    <a:pt x="51" y="152"/>
                  </a:cubicBezTo>
                  <a:cubicBezTo>
                    <a:pt x="66" y="152"/>
                    <a:pt x="77" y="139"/>
                    <a:pt x="77" y="124"/>
                  </a:cubicBezTo>
                  <a:cubicBezTo>
                    <a:pt x="77" y="122"/>
                    <a:pt x="77" y="120"/>
                    <a:pt x="77" y="118"/>
                  </a:cubicBezTo>
                  <a:cubicBezTo>
                    <a:pt x="82" y="120"/>
                    <a:pt x="88" y="121"/>
                    <a:pt x="94" y="121"/>
                  </a:cubicBezTo>
                  <a:cubicBezTo>
                    <a:pt x="101" y="121"/>
                    <a:pt x="107" y="120"/>
                    <a:pt x="113" y="118"/>
                  </a:cubicBezTo>
                  <a:cubicBezTo>
                    <a:pt x="115" y="127"/>
                    <a:pt x="124" y="134"/>
                    <a:pt x="133" y="134"/>
                  </a:cubicBezTo>
                  <a:cubicBezTo>
                    <a:pt x="143" y="134"/>
                    <a:pt x="151" y="127"/>
                    <a:pt x="154" y="117"/>
                  </a:cubicBezTo>
                  <a:cubicBezTo>
                    <a:pt x="177" y="117"/>
                    <a:pt x="196" y="96"/>
                    <a:pt x="196" y="71"/>
                  </a:cubicBezTo>
                  <a:cubicBezTo>
                    <a:pt x="196" y="45"/>
                    <a:pt x="176" y="24"/>
                    <a:pt x="152" y="24"/>
                  </a:cubicBezTo>
                  <a:close/>
                </a:path>
              </a:pathLst>
            </a:custGeom>
            <a:solidFill>
              <a:srgbClr val="8AA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483">
              <a:extLst>
                <a:ext uri="{FF2B5EF4-FFF2-40B4-BE49-F238E27FC236}">
                  <a16:creationId xmlns:a16="http://schemas.microsoft.com/office/drawing/2014/main" id="{35F2B090-3C09-475C-81B7-5DEC6FE287F3}"/>
                </a:ext>
              </a:extLst>
            </p:cNvPr>
            <p:cNvSpPr>
              <a:spLocks/>
            </p:cNvSpPr>
            <p:nvPr/>
          </p:nvSpPr>
          <p:spPr bwMode="auto">
            <a:xfrm>
              <a:off x="8305800" y="5040313"/>
              <a:ext cx="33338" cy="358775"/>
            </a:xfrm>
            <a:custGeom>
              <a:avLst/>
              <a:gdLst>
                <a:gd name="T0" fmla="*/ 6 w 21"/>
                <a:gd name="T1" fmla="*/ 0 h 226"/>
                <a:gd name="T2" fmla="*/ 0 w 21"/>
                <a:gd name="T3" fmla="*/ 226 h 226"/>
                <a:gd name="T4" fmla="*/ 21 w 21"/>
                <a:gd name="T5" fmla="*/ 226 h 226"/>
                <a:gd name="T6" fmla="*/ 10 w 21"/>
                <a:gd name="T7" fmla="*/ 0 h 226"/>
                <a:gd name="T8" fmla="*/ 6 w 21"/>
                <a:gd name="T9" fmla="*/ 0 h 226"/>
              </a:gdLst>
              <a:ahLst/>
              <a:cxnLst>
                <a:cxn ang="0">
                  <a:pos x="T0" y="T1"/>
                </a:cxn>
                <a:cxn ang="0">
                  <a:pos x="T2" y="T3"/>
                </a:cxn>
                <a:cxn ang="0">
                  <a:pos x="T4" y="T5"/>
                </a:cxn>
                <a:cxn ang="0">
                  <a:pos x="T6" y="T7"/>
                </a:cxn>
                <a:cxn ang="0">
                  <a:pos x="T8" y="T9"/>
                </a:cxn>
              </a:cxnLst>
              <a:rect l="0" t="0" r="r" b="b"/>
              <a:pathLst>
                <a:path w="21" h="226">
                  <a:moveTo>
                    <a:pt x="6" y="0"/>
                  </a:moveTo>
                  <a:lnTo>
                    <a:pt x="0" y="226"/>
                  </a:lnTo>
                  <a:lnTo>
                    <a:pt x="21" y="226"/>
                  </a:lnTo>
                  <a:lnTo>
                    <a:pt x="10" y="0"/>
                  </a:lnTo>
                  <a:lnTo>
                    <a:pt x="6" y="0"/>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484">
              <a:extLst>
                <a:ext uri="{FF2B5EF4-FFF2-40B4-BE49-F238E27FC236}">
                  <a16:creationId xmlns:a16="http://schemas.microsoft.com/office/drawing/2014/main" id="{F7F6EFB6-F807-444E-988E-5F2A85DD580A}"/>
                </a:ext>
              </a:extLst>
            </p:cNvPr>
            <p:cNvSpPr>
              <a:spLocks/>
            </p:cNvSpPr>
            <p:nvPr/>
          </p:nvSpPr>
          <p:spPr bwMode="auto">
            <a:xfrm>
              <a:off x="8216900" y="5072063"/>
              <a:ext cx="106363" cy="111125"/>
            </a:xfrm>
            <a:custGeom>
              <a:avLst/>
              <a:gdLst>
                <a:gd name="T0" fmla="*/ 0 w 67"/>
                <a:gd name="T1" fmla="*/ 1 h 70"/>
                <a:gd name="T2" fmla="*/ 60 w 67"/>
                <a:gd name="T3" fmla="*/ 70 h 70"/>
                <a:gd name="T4" fmla="*/ 67 w 67"/>
                <a:gd name="T5" fmla="*/ 64 h 70"/>
                <a:gd name="T6" fmla="*/ 0 w 67"/>
                <a:gd name="T7" fmla="*/ 0 h 70"/>
                <a:gd name="T8" fmla="*/ 0 w 67"/>
                <a:gd name="T9" fmla="*/ 1 h 70"/>
              </a:gdLst>
              <a:ahLst/>
              <a:cxnLst>
                <a:cxn ang="0">
                  <a:pos x="T0" y="T1"/>
                </a:cxn>
                <a:cxn ang="0">
                  <a:pos x="T2" y="T3"/>
                </a:cxn>
                <a:cxn ang="0">
                  <a:pos x="T4" y="T5"/>
                </a:cxn>
                <a:cxn ang="0">
                  <a:pos x="T6" y="T7"/>
                </a:cxn>
                <a:cxn ang="0">
                  <a:pos x="T8" y="T9"/>
                </a:cxn>
              </a:cxnLst>
              <a:rect l="0" t="0" r="r" b="b"/>
              <a:pathLst>
                <a:path w="67" h="70">
                  <a:moveTo>
                    <a:pt x="0" y="1"/>
                  </a:moveTo>
                  <a:lnTo>
                    <a:pt x="60" y="70"/>
                  </a:lnTo>
                  <a:lnTo>
                    <a:pt x="67" y="64"/>
                  </a:lnTo>
                  <a:lnTo>
                    <a:pt x="0" y="0"/>
                  </a:lnTo>
                  <a:lnTo>
                    <a:pt x="0" y="1"/>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485">
              <a:extLst>
                <a:ext uri="{FF2B5EF4-FFF2-40B4-BE49-F238E27FC236}">
                  <a16:creationId xmlns:a16="http://schemas.microsoft.com/office/drawing/2014/main" id="{8C03CEF6-F8FE-4B36-B36C-AA401F0B7A79}"/>
                </a:ext>
              </a:extLst>
            </p:cNvPr>
            <p:cNvSpPr>
              <a:spLocks/>
            </p:cNvSpPr>
            <p:nvPr/>
          </p:nvSpPr>
          <p:spPr bwMode="auto">
            <a:xfrm>
              <a:off x="8312150" y="5035551"/>
              <a:ext cx="58738" cy="100013"/>
            </a:xfrm>
            <a:custGeom>
              <a:avLst/>
              <a:gdLst>
                <a:gd name="T0" fmla="*/ 0 w 37"/>
                <a:gd name="T1" fmla="*/ 59 h 63"/>
                <a:gd name="T2" fmla="*/ 7 w 37"/>
                <a:gd name="T3" fmla="*/ 63 h 63"/>
                <a:gd name="T4" fmla="*/ 37 w 37"/>
                <a:gd name="T5" fmla="*/ 2 h 63"/>
                <a:gd name="T6" fmla="*/ 36 w 37"/>
                <a:gd name="T7" fmla="*/ 0 h 63"/>
                <a:gd name="T8" fmla="*/ 0 w 37"/>
                <a:gd name="T9" fmla="*/ 59 h 63"/>
              </a:gdLst>
              <a:ahLst/>
              <a:cxnLst>
                <a:cxn ang="0">
                  <a:pos x="T0" y="T1"/>
                </a:cxn>
                <a:cxn ang="0">
                  <a:pos x="T2" y="T3"/>
                </a:cxn>
                <a:cxn ang="0">
                  <a:pos x="T4" y="T5"/>
                </a:cxn>
                <a:cxn ang="0">
                  <a:pos x="T6" y="T7"/>
                </a:cxn>
                <a:cxn ang="0">
                  <a:pos x="T8" y="T9"/>
                </a:cxn>
              </a:cxnLst>
              <a:rect l="0" t="0" r="r" b="b"/>
              <a:pathLst>
                <a:path w="37" h="63">
                  <a:moveTo>
                    <a:pt x="0" y="59"/>
                  </a:moveTo>
                  <a:lnTo>
                    <a:pt x="7" y="63"/>
                  </a:lnTo>
                  <a:lnTo>
                    <a:pt x="37" y="2"/>
                  </a:lnTo>
                  <a:lnTo>
                    <a:pt x="36" y="0"/>
                  </a:lnTo>
                  <a:lnTo>
                    <a:pt x="0" y="59"/>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Oval 486">
              <a:extLst>
                <a:ext uri="{FF2B5EF4-FFF2-40B4-BE49-F238E27FC236}">
                  <a16:creationId xmlns:a16="http://schemas.microsoft.com/office/drawing/2014/main" id="{A1D5C31A-5B48-4CD6-A8D5-000EBBCD5669}"/>
                </a:ext>
              </a:extLst>
            </p:cNvPr>
            <p:cNvSpPr>
              <a:spLocks noChangeArrowheads="1"/>
            </p:cNvSpPr>
            <p:nvPr/>
          </p:nvSpPr>
          <p:spPr bwMode="auto">
            <a:xfrm>
              <a:off x="8213725" y="4862513"/>
              <a:ext cx="193675" cy="206375"/>
            </a:xfrm>
            <a:prstGeom prst="ellipse">
              <a:avLst/>
            </a:prstGeom>
            <a:solidFill>
              <a:srgbClr val="CED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Oval 487">
              <a:extLst>
                <a:ext uri="{FF2B5EF4-FFF2-40B4-BE49-F238E27FC236}">
                  <a16:creationId xmlns:a16="http://schemas.microsoft.com/office/drawing/2014/main" id="{DD19B0E5-18DF-4A98-9141-7181FA20B927}"/>
                </a:ext>
              </a:extLst>
            </p:cNvPr>
            <p:cNvSpPr>
              <a:spLocks noChangeArrowheads="1"/>
            </p:cNvSpPr>
            <p:nvPr/>
          </p:nvSpPr>
          <p:spPr bwMode="auto">
            <a:xfrm>
              <a:off x="8351838" y="4908551"/>
              <a:ext cx="142875" cy="152400"/>
            </a:xfrm>
            <a:prstGeom prst="ellipse">
              <a:avLst/>
            </a:pr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9" name="Oval 488">
              <a:extLst>
                <a:ext uri="{FF2B5EF4-FFF2-40B4-BE49-F238E27FC236}">
                  <a16:creationId xmlns:a16="http://schemas.microsoft.com/office/drawing/2014/main" id="{45536328-40EB-4F64-BF52-8FF7A9829ED2}"/>
                </a:ext>
              </a:extLst>
            </p:cNvPr>
            <p:cNvSpPr>
              <a:spLocks noChangeArrowheads="1"/>
            </p:cNvSpPr>
            <p:nvPr/>
          </p:nvSpPr>
          <p:spPr bwMode="auto">
            <a:xfrm>
              <a:off x="8126413" y="4946651"/>
              <a:ext cx="128588" cy="138113"/>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0" name="Oval 489">
              <a:extLst>
                <a:ext uri="{FF2B5EF4-FFF2-40B4-BE49-F238E27FC236}">
                  <a16:creationId xmlns:a16="http://schemas.microsoft.com/office/drawing/2014/main" id="{5CEEBBF9-B3B2-4788-903F-D03C583BE65B}"/>
                </a:ext>
              </a:extLst>
            </p:cNvPr>
            <p:cNvSpPr>
              <a:spLocks noChangeArrowheads="1"/>
            </p:cNvSpPr>
            <p:nvPr/>
          </p:nvSpPr>
          <p:spPr bwMode="auto">
            <a:xfrm>
              <a:off x="8362950" y="5051426"/>
              <a:ext cx="58738" cy="63500"/>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1" name="Freeform 490">
              <a:extLst>
                <a:ext uri="{FF2B5EF4-FFF2-40B4-BE49-F238E27FC236}">
                  <a16:creationId xmlns:a16="http://schemas.microsoft.com/office/drawing/2014/main" id="{10B96C0B-4E6B-452A-B6DE-AADA5A535B87}"/>
                </a:ext>
              </a:extLst>
            </p:cNvPr>
            <p:cNvSpPr>
              <a:spLocks/>
            </p:cNvSpPr>
            <p:nvPr/>
          </p:nvSpPr>
          <p:spPr bwMode="auto">
            <a:xfrm>
              <a:off x="2420938" y="5021263"/>
              <a:ext cx="327025" cy="254000"/>
            </a:xfrm>
            <a:custGeom>
              <a:avLst/>
              <a:gdLst>
                <a:gd name="T0" fmla="*/ 122 w 158"/>
                <a:gd name="T1" fmla="*/ 19 h 122"/>
                <a:gd name="T2" fmla="*/ 113 w 158"/>
                <a:gd name="T3" fmla="*/ 20 h 122"/>
                <a:gd name="T4" fmla="*/ 75 w 158"/>
                <a:gd name="T5" fmla="*/ 0 h 122"/>
                <a:gd name="T6" fmla="*/ 33 w 158"/>
                <a:gd name="T7" fmla="*/ 31 h 122"/>
                <a:gd name="T8" fmla="*/ 0 w 158"/>
                <a:gd name="T9" fmla="*/ 67 h 122"/>
                <a:gd name="T10" fmla="*/ 20 w 158"/>
                <a:gd name="T11" fmla="*/ 101 h 122"/>
                <a:gd name="T12" fmla="*/ 41 w 158"/>
                <a:gd name="T13" fmla="*/ 122 h 122"/>
                <a:gd name="T14" fmla="*/ 62 w 158"/>
                <a:gd name="T15" fmla="*/ 100 h 122"/>
                <a:gd name="T16" fmla="*/ 62 w 158"/>
                <a:gd name="T17" fmla="*/ 95 h 122"/>
                <a:gd name="T18" fmla="*/ 75 w 158"/>
                <a:gd name="T19" fmla="*/ 97 h 122"/>
                <a:gd name="T20" fmla="*/ 91 w 158"/>
                <a:gd name="T21" fmla="*/ 95 h 122"/>
                <a:gd name="T22" fmla="*/ 107 w 158"/>
                <a:gd name="T23" fmla="*/ 108 h 122"/>
                <a:gd name="T24" fmla="*/ 123 w 158"/>
                <a:gd name="T25" fmla="*/ 95 h 122"/>
                <a:gd name="T26" fmla="*/ 158 w 158"/>
                <a:gd name="T27" fmla="*/ 57 h 122"/>
                <a:gd name="T28" fmla="*/ 122 w 158"/>
                <a:gd name="T29" fmla="*/ 1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22">
                  <a:moveTo>
                    <a:pt x="122" y="19"/>
                  </a:moveTo>
                  <a:cubicBezTo>
                    <a:pt x="119" y="19"/>
                    <a:pt x="116" y="19"/>
                    <a:pt x="113" y="20"/>
                  </a:cubicBezTo>
                  <a:cubicBezTo>
                    <a:pt x="104" y="8"/>
                    <a:pt x="91" y="0"/>
                    <a:pt x="75" y="0"/>
                  </a:cubicBezTo>
                  <a:cubicBezTo>
                    <a:pt x="56" y="0"/>
                    <a:pt x="39" y="13"/>
                    <a:pt x="33" y="31"/>
                  </a:cubicBezTo>
                  <a:cubicBezTo>
                    <a:pt x="15" y="32"/>
                    <a:pt x="0" y="48"/>
                    <a:pt x="0" y="67"/>
                  </a:cubicBezTo>
                  <a:cubicBezTo>
                    <a:pt x="0" y="82"/>
                    <a:pt x="8" y="95"/>
                    <a:pt x="20" y="101"/>
                  </a:cubicBezTo>
                  <a:cubicBezTo>
                    <a:pt x="21" y="113"/>
                    <a:pt x="30" y="122"/>
                    <a:pt x="41" y="122"/>
                  </a:cubicBezTo>
                  <a:cubicBezTo>
                    <a:pt x="53" y="122"/>
                    <a:pt x="62" y="112"/>
                    <a:pt x="62" y="100"/>
                  </a:cubicBezTo>
                  <a:cubicBezTo>
                    <a:pt x="62" y="98"/>
                    <a:pt x="62" y="97"/>
                    <a:pt x="62" y="95"/>
                  </a:cubicBezTo>
                  <a:cubicBezTo>
                    <a:pt x="66" y="97"/>
                    <a:pt x="71" y="97"/>
                    <a:pt x="75" y="97"/>
                  </a:cubicBezTo>
                  <a:cubicBezTo>
                    <a:pt x="81" y="97"/>
                    <a:pt x="86" y="96"/>
                    <a:pt x="91" y="95"/>
                  </a:cubicBezTo>
                  <a:cubicBezTo>
                    <a:pt x="93" y="102"/>
                    <a:pt x="99" y="108"/>
                    <a:pt x="107" y="108"/>
                  </a:cubicBezTo>
                  <a:cubicBezTo>
                    <a:pt x="115" y="108"/>
                    <a:pt x="121" y="102"/>
                    <a:pt x="123" y="95"/>
                  </a:cubicBezTo>
                  <a:cubicBezTo>
                    <a:pt x="142" y="94"/>
                    <a:pt x="158" y="77"/>
                    <a:pt x="158" y="57"/>
                  </a:cubicBezTo>
                  <a:cubicBezTo>
                    <a:pt x="158" y="36"/>
                    <a:pt x="142" y="19"/>
                    <a:pt x="122" y="19"/>
                  </a:cubicBezTo>
                  <a:close/>
                </a:path>
              </a:pathLst>
            </a:custGeom>
            <a:solidFill>
              <a:srgbClr val="8AA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Freeform 491">
              <a:extLst>
                <a:ext uri="{FF2B5EF4-FFF2-40B4-BE49-F238E27FC236}">
                  <a16:creationId xmlns:a16="http://schemas.microsoft.com/office/drawing/2014/main" id="{39EA3AE7-3EFD-45D9-BD17-15DD4C9F5986}"/>
                </a:ext>
              </a:extLst>
            </p:cNvPr>
            <p:cNvSpPr>
              <a:spLocks/>
            </p:cNvSpPr>
            <p:nvPr/>
          </p:nvSpPr>
          <p:spPr bwMode="auto">
            <a:xfrm>
              <a:off x="2576513" y="5176838"/>
              <a:ext cx="26988" cy="288925"/>
            </a:xfrm>
            <a:custGeom>
              <a:avLst/>
              <a:gdLst>
                <a:gd name="T0" fmla="*/ 4 w 17"/>
                <a:gd name="T1" fmla="*/ 0 h 182"/>
                <a:gd name="T2" fmla="*/ 0 w 17"/>
                <a:gd name="T3" fmla="*/ 182 h 182"/>
                <a:gd name="T4" fmla="*/ 17 w 17"/>
                <a:gd name="T5" fmla="*/ 182 h 182"/>
                <a:gd name="T6" fmla="*/ 6 w 17"/>
                <a:gd name="T7" fmla="*/ 0 h 182"/>
                <a:gd name="T8" fmla="*/ 4 w 17"/>
                <a:gd name="T9" fmla="*/ 0 h 182"/>
              </a:gdLst>
              <a:ahLst/>
              <a:cxnLst>
                <a:cxn ang="0">
                  <a:pos x="T0" y="T1"/>
                </a:cxn>
                <a:cxn ang="0">
                  <a:pos x="T2" y="T3"/>
                </a:cxn>
                <a:cxn ang="0">
                  <a:pos x="T4" y="T5"/>
                </a:cxn>
                <a:cxn ang="0">
                  <a:pos x="T6" y="T7"/>
                </a:cxn>
                <a:cxn ang="0">
                  <a:pos x="T8" y="T9"/>
                </a:cxn>
              </a:cxnLst>
              <a:rect l="0" t="0" r="r" b="b"/>
              <a:pathLst>
                <a:path w="17" h="182">
                  <a:moveTo>
                    <a:pt x="4" y="0"/>
                  </a:moveTo>
                  <a:lnTo>
                    <a:pt x="0" y="182"/>
                  </a:lnTo>
                  <a:lnTo>
                    <a:pt x="17" y="182"/>
                  </a:lnTo>
                  <a:lnTo>
                    <a:pt x="6" y="0"/>
                  </a:lnTo>
                  <a:lnTo>
                    <a:pt x="4" y="0"/>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Freeform 492">
              <a:extLst>
                <a:ext uri="{FF2B5EF4-FFF2-40B4-BE49-F238E27FC236}">
                  <a16:creationId xmlns:a16="http://schemas.microsoft.com/office/drawing/2014/main" id="{7F9F39A9-D630-4687-8A52-23D412FC52AF}"/>
                </a:ext>
              </a:extLst>
            </p:cNvPr>
            <p:cNvSpPr>
              <a:spLocks/>
            </p:cNvSpPr>
            <p:nvPr/>
          </p:nvSpPr>
          <p:spPr bwMode="auto">
            <a:xfrm>
              <a:off x="2503488" y="5202238"/>
              <a:ext cx="85725" cy="88900"/>
            </a:xfrm>
            <a:custGeom>
              <a:avLst/>
              <a:gdLst>
                <a:gd name="T0" fmla="*/ 0 w 54"/>
                <a:gd name="T1" fmla="*/ 1 h 56"/>
                <a:gd name="T2" fmla="*/ 48 w 54"/>
                <a:gd name="T3" fmla="*/ 56 h 56"/>
                <a:gd name="T4" fmla="*/ 54 w 54"/>
                <a:gd name="T5" fmla="*/ 51 h 56"/>
                <a:gd name="T6" fmla="*/ 0 w 54"/>
                <a:gd name="T7" fmla="*/ 0 h 56"/>
                <a:gd name="T8" fmla="*/ 0 w 54"/>
                <a:gd name="T9" fmla="*/ 1 h 56"/>
              </a:gdLst>
              <a:ahLst/>
              <a:cxnLst>
                <a:cxn ang="0">
                  <a:pos x="T0" y="T1"/>
                </a:cxn>
                <a:cxn ang="0">
                  <a:pos x="T2" y="T3"/>
                </a:cxn>
                <a:cxn ang="0">
                  <a:pos x="T4" y="T5"/>
                </a:cxn>
                <a:cxn ang="0">
                  <a:pos x="T6" y="T7"/>
                </a:cxn>
                <a:cxn ang="0">
                  <a:pos x="T8" y="T9"/>
                </a:cxn>
              </a:cxnLst>
              <a:rect l="0" t="0" r="r" b="b"/>
              <a:pathLst>
                <a:path w="54" h="56">
                  <a:moveTo>
                    <a:pt x="0" y="1"/>
                  </a:moveTo>
                  <a:lnTo>
                    <a:pt x="48" y="56"/>
                  </a:lnTo>
                  <a:lnTo>
                    <a:pt x="54" y="51"/>
                  </a:lnTo>
                  <a:lnTo>
                    <a:pt x="0" y="0"/>
                  </a:lnTo>
                  <a:lnTo>
                    <a:pt x="0" y="1"/>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Freeform 493">
              <a:extLst>
                <a:ext uri="{FF2B5EF4-FFF2-40B4-BE49-F238E27FC236}">
                  <a16:creationId xmlns:a16="http://schemas.microsoft.com/office/drawing/2014/main" id="{3F962007-9352-4828-955A-CB4B6348DF28}"/>
                </a:ext>
              </a:extLst>
            </p:cNvPr>
            <p:cNvSpPr>
              <a:spLocks/>
            </p:cNvSpPr>
            <p:nvPr/>
          </p:nvSpPr>
          <p:spPr bwMode="auto">
            <a:xfrm>
              <a:off x="2579688" y="5173663"/>
              <a:ext cx="46038" cy="77788"/>
            </a:xfrm>
            <a:custGeom>
              <a:avLst/>
              <a:gdLst>
                <a:gd name="T0" fmla="*/ 0 w 29"/>
                <a:gd name="T1" fmla="*/ 47 h 49"/>
                <a:gd name="T2" fmla="*/ 6 w 29"/>
                <a:gd name="T3" fmla="*/ 49 h 49"/>
                <a:gd name="T4" fmla="*/ 29 w 29"/>
                <a:gd name="T5" fmla="*/ 1 h 49"/>
                <a:gd name="T6" fmla="*/ 29 w 29"/>
                <a:gd name="T7" fmla="*/ 0 h 49"/>
                <a:gd name="T8" fmla="*/ 0 w 29"/>
                <a:gd name="T9" fmla="*/ 47 h 49"/>
              </a:gdLst>
              <a:ahLst/>
              <a:cxnLst>
                <a:cxn ang="0">
                  <a:pos x="T0" y="T1"/>
                </a:cxn>
                <a:cxn ang="0">
                  <a:pos x="T2" y="T3"/>
                </a:cxn>
                <a:cxn ang="0">
                  <a:pos x="T4" y="T5"/>
                </a:cxn>
                <a:cxn ang="0">
                  <a:pos x="T6" y="T7"/>
                </a:cxn>
                <a:cxn ang="0">
                  <a:pos x="T8" y="T9"/>
                </a:cxn>
              </a:cxnLst>
              <a:rect l="0" t="0" r="r" b="b"/>
              <a:pathLst>
                <a:path w="29" h="49">
                  <a:moveTo>
                    <a:pt x="0" y="47"/>
                  </a:moveTo>
                  <a:lnTo>
                    <a:pt x="6" y="49"/>
                  </a:lnTo>
                  <a:lnTo>
                    <a:pt x="29" y="1"/>
                  </a:lnTo>
                  <a:lnTo>
                    <a:pt x="29" y="0"/>
                  </a:lnTo>
                  <a:lnTo>
                    <a:pt x="0" y="47"/>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5" name="Oval 494">
              <a:extLst>
                <a:ext uri="{FF2B5EF4-FFF2-40B4-BE49-F238E27FC236}">
                  <a16:creationId xmlns:a16="http://schemas.microsoft.com/office/drawing/2014/main" id="{32ECAAED-8365-4B04-B941-02004FAF299D}"/>
                </a:ext>
              </a:extLst>
            </p:cNvPr>
            <p:cNvSpPr>
              <a:spLocks noChangeArrowheads="1"/>
            </p:cNvSpPr>
            <p:nvPr/>
          </p:nvSpPr>
          <p:spPr bwMode="auto">
            <a:xfrm>
              <a:off x="2498725" y="5033963"/>
              <a:ext cx="158750" cy="166688"/>
            </a:xfrm>
            <a:prstGeom prst="ellipse">
              <a:avLst/>
            </a:prstGeom>
            <a:solidFill>
              <a:srgbClr val="CED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6" name="Oval 495">
              <a:extLst>
                <a:ext uri="{FF2B5EF4-FFF2-40B4-BE49-F238E27FC236}">
                  <a16:creationId xmlns:a16="http://schemas.microsoft.com/office/drawing/2014/main" id="{698E4874-4930-4E9C-87CA-DE2078605AD5}"/>
                </a:ext>
              </a:extLst>
            </p:cNvPr>
            <p:cNvSpPr>
              <a:spLocks noChangeArrowheads="1"/>
            </p:cNvSpPr>
            <p:nvPr/>
          </p:nvSpPr>
          <p:spPr bwMode="auto">
            <a:xfrm>
              <a:off x="2613025" y="5072063"/>
              <a:ext cx="114300" cy="122238"/>
            </a:xfrm>
            <a:prstGeom prst="ellipse">
              <a:avLst/>
            </a:pr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7" name="Oval 496">
              <a:extLst>
                <a:ext uri="{FF2B5EF4-FFF2-40B4-BE49-F238E27FC236}">
                  <a16:creationId xmlns:a16="http://schemas.microsoft.com/office/drawing/2014/main" id="{FA86CEBB-2CE3-4A3A-9F68-A2A7960D31E0}"/>
                </a:ext>
              </a:extLst>
            </p:cNvPr>
            <p:cNvSpPr>
              <a:spLocks noChangeArrowheads="1"/>
            </p:cNvSpPr>
            <p:nvPr/>
          </p:nvSpPr>
          <p:spPr bwMode="auto">
            <a:xfrm>
              <a:off x="2430463" y="5102226"/>
              <a:ext cx="104775" cy="109538"/>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8" name="Oval 497">
              <a:extLst>
                <a:ext uri="{FF2B5EF4-FFF2-40B4-BE49-F238E27FC236}">
                  <a16:creationId xmlns:a16="http://schemas.microsoft.com/office/drawing/2014/main" id="{0A314B50-C6F4-4FF1-A292-6B2D9C9C8497}"/>
                </a:ext>
              </a:extLst>
            </p:cNvPr>
            <p:cNvSpPr>
              <a:spLocks noChangeArrowheads="1"/>
            </p:cNvSpPr>
            <p:nvPr/>
          </p:nvSpPr>
          <p:spPr bwMode="auto">
            <a:xfrm>
              <a:off x="2619375" y="5184776"/>
              <a:ext cx="49213" cy="50800"/>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Rectangle 498">
              <a:extLst>
                <a:ext uri="{FF2B5EF4-FFF2-40B4-BE49-F238E27FC236}">
                  <a16:creationId xmlns:a16="http://schemas.microsoft.com/office/drawing/2014/main" id="{C13B4BD7-6023-48BD-B809-CA45CD141077}"/>
                </a:ext>
              </a:extLst>
            </p:cNvPr>
            <p:cNvSpPr>
              <a:spLocks noChangeArrowheads="1"/>
            </p:cNvSpPr>
            <p:nvPr/>
          </p:nvSpPr>
          <p:spPr bwMode="auto">
            <a:xfrm>
              <a:off x="8535988" y="5268913"/>
              <a:ext cx="38100" cy="115888"/>
            </a:xfrm>
            <a:prstGeom prst="rect">
              <a:avLst/>
            </a:prstGeom>
            <a:solidFill>
              <a:srgbClr val="617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Freeform 499">
              <a:extLst>
                <a:ext uri="{FF2B5EF4-FFF2-40B4-BE49-F238E27FC236}">
                  <a16:creationId xmlns:a16="http://schemas.microsoft.com/office/drawing/2014/main" id="{8C6C44FE-BB53-4FC3-84AF-B01688E22AFE}"/>
                </a:ext>
              </a:extLst>
            </p:cNvPr>
            <p:cNvSpPr>
              <a:spLocks/>
            </p:cNvSpPr>
            <p:nvPr/>
          </p:nvSpPr>
          <p:spPr bwMode="auto">
            <a:xfrm>
              <a:off x="8324850" y="5078413"/>
              <a:ext cx="460375" cy="239713"/>
            </a:xfrm>
            <a:custGeom>
              <a:avLst/>
              <a:gdLst>
                <a:gd name="T0" fmla="*/ 168 w 222"/>
                <a:gd name="T1" fmla="*/ 56 h 116"/>
                <a:gd name="T2" fmla="*/ 118 w 222"/>
                <a:gd name="T3" fmla="*/ 4 h 116"/>
                <a:gd name="T4" fmla="*/ 103 w 222"/>
                <a:gd name="T5" fmla="*/ 4 h 116"/>
                <a:gd name="T6" fmla="*/ 54 w 222"/>
                <a:gd name="T7" fmla="*/ 56 h 116"/>
                <a:gd name="T8" fmla="*/ 4 w 222"/>
                <a:gd name="T9" fmla="*/ 108 h 116"/>
                <a:gd name="T10" fmla="*/ 11 w 222"/>
                <a:gd name="T11" fmla="*/ 116 h 116"/>
                <a:gd name="T12" fmla="*/ 111 w 222"/>
                <a:gd name="T13" fmla="*/ 116 h 116"/>
                <a:gd name="T14" fmla="*/ 210 w 222"/>
                <a:gd name="T15" fmla="*/ 116 h 116"/>
                <a:gd name="T16" fmla="*/ 218 w 222"/>
                <a:gd name="T17" fmla="*/ 108 h 116"/>
                <a:gd name="T18" fmla="*/ 168 w 222"/>
                <a:gd name="T19"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116">
                  <a:moveTo>
                    <a:pt x="168" y="56"/>
                  </a:moveTo>
                  <a:cubicBezTo>
                    <a:pt x="118" y="4"/>
                    <a:pt x="118" y="4"/>
                    <a:pt x="118" y="4"/>
                  </a:cubicBezTo>
                  <a:cubicBezTo>
                    <a:pt x="114" y="0"/>
                    <a:pt x="107" y="0"/>
                    <a:pt x="103" y="4"/>
                  </a:cubicBezTo>
                  <a:cubicBezTo>
                    <a:pt x="54" y="56"/>
                    <a:pt x="54" y="56"/>
                    <a:pt x="54" y="56"/>
                  </a:cubicBezTo>
                  <a:cubicBezTo>
                    <a:pt x="4" y="108"/>
                    <a:pt x="4" y="108"/>
                    <a:pt x="4" y="108"/>
                  </a:cubicBezTo>
                  <a:cubicBezTo>
                    <a:pt x="0" y="112"/>
                    <a:pt x="3" y="116"/>
                    <a:pt x="11" y="116"/>
                  </a:cubicBezTo>
                  <a:cubicBezTo>
                    <a:pt x="111" y="116"/>
                    <a:pt x="111" y="116"/>
                    <a:pt x="111" y="116"/>
                  </a:cubicBezTo>
                  <a:cubicBezTo>
                    <a:pt x="210" y="116"/>
                    <a:pt x="210" y="116"/>
                    <a:pt x="210" y="116"/>
                  </a:cubicBezTo>
                  <a:cubicBezTo>
                    <a:pt x="218" y="116"/>
                    <a:pt x="222" y="112"/>
                    <a:pt x="218" y="108"/>
                  </a:cubicBezTo>
                  <a:lnTo>
                    <a:pt x="168" y="56"/>
                  </a:lnTo>
                  <a:close/>
                </a:path>
              </a:pathLst>
            </a:custGeom>
            <a:solidFill>
              <a:srgbClr val="61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500">
              <a:extLst>
                <a:ext uri="{FF2B5EF4-FFF2-40B4-BE49-F238E27FC236}">
                  <a16:creationId xmlns:a16="http://schemas.microsoft.com/office/drawing/2014/main" id="{C19E6E65-E3B1-402F-9529-D659DFF3D07D}"/>
                </a:ext>
              </a:extLst>
            </p:cNvPr>
            <p:cNvSpPr>
              <a:spLocks/>
            </p:cNvSpPr>
            <p:nvPr/>
          </p:nvSpPr>
          <p:spPr bwMode="auto">
            <a:xfrm>
              <a:off x="8374063" y="5011738"/>
              <a:ext cx="361950" cy="188913"/>
            </a:xfrm>
            <a:custGeom>
              <a:avLst/>
              <a:gdLst>
                <a:gd name="T0" fmla="*/ 132 w 174"/>
                <a:gd name="T1" fmla="*/ 44 h 91"/>
                <a:gd name="T2" fmla="*/ 93 w 174"/>
                <a:gd name="T3" fmla="*/ 4 h 91"/>
                <a:gd name="T4" fmla="*/ 81 w 174"/>
                <a:gd name="T5" fmla="*/ 4 h 91"/>
                <a:gd name="T6" fmla="*/ 42 w 174"/>
                <a:gd name="T7" fmla="*/ 44 h 91"/>
                <a:gd name="T8" fmla="*/ 3 w 174"/>
                <a:gd name="T9" fmla="*/ 85 h 91"/>
                <a:gd name="T10" fmla="*/ 9 w 174"/>
                <a:gd name="T11" fmla="*/ 91 h 91"/>
                <a:gd name="T12" fmla="*/ 87 w 174"/>
                <a:gd name="T13" fmla="*/ 91 h 91"/>
                <a:gd name="T14" fmla="*/ 165 w 174"/>
                <a:gd name="T15" fmla="*/ 91 h 91"/>
                <a:gd name="T16" fmla="*/ 171 w 174"/>
                <a:gd name="T17" fmla="*/ 85 h 91"/>
                <a:gd name="T18" fmla="*/ 132 w 174"/>
                <a:gd name="T19" fmla="*/ 4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91">
                  <a:moveTo>
                    <a:pt x="132" y="44"/>
                  </a:moveTo>
                  <a:cubicBezTo>
                    <a:pt x="93" y="4"/>
                    <a:pt x="93" y="4"/>
                    <a:pt x="93" y="4"/>
                  </a:cubicBezTo>
                  <a:cubicBezTo>
                    <a:pt x="89" y="0"/>
                    <a:pt x="84" y="0"/>
                    <a:pt x="81" y="4"/>
                  </a:cubicBezTo>
                  <a:cubicBezTo>
                    <a:pt x="42" y="44"/>
                    <a:pt x="42" y="44"/>
                    <a:pt x="42" y="44"/>
                  </a:cubicBezTo>
                  <a:cubicBezTo>
                    <a:pt x="3" y="85"/>
                    <a:pt x="3" y="85"/>
                    <a:pt x="3" y="85"/>
                  </a:cubicBezTo>
                  <a:cubicBezTo>
                    <a:pt x="0" y="88"/>
                    <a:pt x="2" y="91"/>
                    <a:pt x="9" y="91"/>
                  </a:cubicBezTo>
                  <a:cubicBezTo>
                    <a:pt x="87" y="91"/>
                    <a:pt x="87" y="91"/>
                    <a:pt x="87" y="91"/>
                  </a:cubicBezTo>
                  <a:cubicBezTo>
                    <a:pt x="165" y="91"/>
                    <a:pt x="165" y="91"/>
                    <a:pt x="165" y="91"/>
                  </a:cubicBezTo>
                  <a:cubicBezTo>
                    <a:pt x="171" y="91"/>
                    <a:pt x="174" y="88"/>
                    <a:pt x="171" y="85"/>
                  </a:cubicBezTo>
                  <a:lnTo>
                    <a:pt x="132" y="44"/>
                  </a:lnTo>
                  <a:close/>
                </a:path>
              </a:pathLst>
            </a:custGeom>
            <a:solidFill>
              <a:srgbClr val="7E9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Freeform 501">
              <a:extLst>
                <a:ext uri="{FF2B5EF4-FFF2-40B4-BE49-F238E27FC236}">
                  <a16:creationId xmlns:a16="http://schemas.microsoft.com/office/drawing/2014/main" id="{9E9C629D-D775-41FF-B993-B087DACAD115}"/>
                </a:ext>
              </a:extLst>
            </p:cNvPr>
            <p:cNvSpPr>
              <a:spLocks/>
            </p:cNvSpPr>
            <p:nvPr/>
          </p:nvSpPr>
          <p:spPr bwMode="auto">
            <a:xfrm>
              <a:off x="8410575" y="4956176"/>
              <a:ext cx="288925" cy="150813"/>
            </a:xfrm>
            <a:custGeom>
              <a:avLst/>
              <a:gdLst>
                <a:gd name="T0" fmla="*/ 106 w 140"/>
                <a:gd name="T1" fmla="*/ 35 h 73"/>
                <a:gd name="T2" fmla="*/ 75 w 140"/>
                <a:gd name="T3" fmla="*/ 2 h 73"/>
                <a:gd name="T4" fmla="*/ 65 w 140"/>
                <a:gd name="T5" fmla="*/ 2 h 73"/>
                <a:gd name="T6" fmla="*/ 34 w 140"/>
                <a:gd name="T7" fmla="*/ 35 h 73"/>
                <a:gd name="T8" fmla="*/ 2 w 140"/>
                <a:gd name="T9" fmla="*/ 68 h 73"/>
                <a:gd name="T10" fmla="*/ 7 w 140"/>
                <a:gd name="T11" fmla="*/ 73 h 73"/>
                <a:gd name="T12" fmla="*/ 70 w 140"/>
                <a:gd name="T13" fmla="*/ 73 h 73"/>
                <a:gd name="T14" fmla="*/ 133 w 140"/>
                <a:gd name="T15" fmla="*/ 73 h 73"/>
                <a:gd name="T16" fmla="*/ 137 w 140"/>
                <a:gd name="T17" fmla="*/ 68 h 73"/>
                <a:gd name="T18" fmla="*/ 106 w 140"/>
                <a:gd name="T19"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73">
                  <a:moveTo>
                    <a:pt x="106" y="35"/>
                  </a:moveTo>
                  <a:cubicBezTo>
                    <a:pt x="75" y="2"/>
                    <a:pt x="75" y="2"/>
                    <a:pt x="75" y="2"/>
                  </a:cubicBezTo>
                  <a:cubicBezTo>
                    <a:pt x="72" y="0"/>
                    <a:pt x="68" y="0"/>
                    <a:pt x="65" y="2"/>
                  </a:cubicBezTo>
                  <a:cubicBezTo>
                    <a:pt x="34" y="35"/>
                    <a:pt x="34" y="35"/>
                    <a:pt x="34" y="35"/>
                  </a:cubicBezTo>
                  <a:cubicBezTo>
                    <a:pt x="2" y="68"/>
                    <a:pt x="2" y="68"/>
                    <a:pt x="2" y="68"/>
                  </a:cubicBezTo>
                  <a:cubicBezTo>
                    <a:pt x="0" y="71"/>
                    <a:pt x="2" y="73"/>
                    <a:pt x="7" y="73"/>
                  </a:cubicBezTo>
                  <a:cubicBezTo>
                    <a:pt x="70" y="73"/>
                    <a:pt x="70" y="73"/>
                    <a:pt x="70" y="73"/>
                  </a:cubicBezTo>
                  <a:cubicBezTo>
                    <a:pt x="133" y="73"/>
                    <a:pt x="133" y="73"/>
                    <a:pt x="133" y="73"/>
                  </a:cubicBezTo>
                  <a:cubicBezTo>
                    <a:pt x="138" y="73"/>
                    <a:pt x="140" y="71"/>
                    <a:pt x="137" y="68"/>
                  </a:cubicBezTo>
                  <a:lnTo>
                    <a:pt x="106" y="35"/>
                  </a:lnTo>
                  <a:close/>
                </a:path>
              </a:pathLst>
            </a:custGeom>
            <a:solidFill>
              <a:srgbClr val="91B5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3" name="Rectangle 502">
              <a:extLst>
                <a:ext uri="{FF2B5EF4-FFF2-40B4-BE49-F238E27FC236}">
                  <a16:creationId xmlns:a16="http://schemas.microsoft.com/office/drawing/2014/main" id="{497446D1-8297-484E-B6F0-509713238A23}"/>
                </a:ext>
              </a:extLst>
            </p:cNvPr>
            <p:cNvSpPr>
              <a:spLocks noChangeArrowheads="1"/>
            </p:cNvSpPr>
            <p:nvPr/>
          </p:nvSpPr>
          <p:spPr bwMode="auto">
            <a:xfrm>
              <a:off x="10945813" y="5527676"/>
              <a:ext cx="36513" cy="115888"/>
            </a:xfrm>
            <a:prstGeom prst="rect">
              <a:avLst/>
            </a:prstGeom>
            <a:solidFill>
              <a:srgbClr val="617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4" name="Freeform 503">
              <a:extLst>
                <a:ext uri="{FF2B5EF4-FFF2-40B4-BE49-F238E27FC236}">
                  <a16:creationId xmlns:a16="http://schemas.microsoft.com/office/drawing/2014/main" id="{520FCC83-C54B-4339-B866-02F3A73C207D}"/>
                </a:ext>
              </a:extLst>
            </p:cNvPr>
            <p:cNvSpPr>
              <a:spLocks/>
            </p:cNvSpPr>
            <p:nvPr/>
          </p:nvSpPr>
          <p:spPr bwMode="auto">
            <a:xfrm>
              <a:off x="10734675" y="5337176"/>
              <a:ext cx="334963" cy="239713"/>
            </a:xfrm>
            <a:custGeom>
              <a:avLst/>
              <a:gdLst>
                <a:gd name="T0" fmla="*/ 118 w 162"/>
                <a:gd name="T1" fmla="*/ 5 h 116"/>
                <a:gd name="T2" fmla="*/ 103 w 162"/>
                <a:gd name="T3" fmla="*/ 5 h 116"/>
                <a:gd name="T4" fmla="*/ 54 w 162"/>
                <a:gd name="T5" fmla="*/ 57 h 116"/>
                <a:gd name="T6" fmla="*/ 4 w 162"/>
                <a:gd name="T7" fmla="*/ 108 h 116"/>
                <a:gd name="T8" fmla="*/ 11 w 162"/>
                <a:gd name="T9" fmla="*/ 116 h 116"/>
                <a:gd name="T10" fmla="*/ 111 w 162"/>
                <a:gd name="T11" fmla="*/ 116 h 116"/>
                <a:gd name="T12" fmla="*/ 162 w 162"/>
                <a:gd name="T13" fmla="*/ 116 h 116"/>
                <a:gd name="T14" fmla="*/ 162 w 162"/>
                <a:gd name="T15" fmla="*/ 51 h 116"/>
                <a:gd name="T16" fmla="*/ 118 w 162"/>
                <a:gd name="T17"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16">
                  <a:moveTo>
                    <a:pt x="118" y="5"/>
                  </a:moveTo>
                  <a:cubicBezTo>
                    <a:pt x="114" y="0"/>
                    <a:pt x="107" y="0"/>
                    <a:pt x="103" y="5"/>
                  </a:cubicBezTo>
                  <a:cubicBezTo>
                    <a:pt x="54" y="57"/>
                    <a:pt x="54" y="57"/>
                    <a:pt x="54" y="57"/>
                  </a:cubicBezTo>
                  <a:cubicBezTo>
                    <a:pt x="4" y="108"/>
                    <a:pt x="4" y="108"/>
                    <a:pt x="4" y="108"/>
                  </a:cubicBezTo>
                  <a:cubicBezTo>
                    <a:pt x="0" y="113"/>
                    <a:pt x="3" y="116"/>
                    <a:pt x="11" y="116"/>
                  </a:cubicBezTo>
                  <a:cubicBezTo>
                    <a:pt x="111" y="116"/>
                    <a:pt x="111" y="116"/>
                    <a:pt x="111" y="116"/>
                  </a:cubicBezTo>
                  <a:cubicBezTo>
                    <a:pt x="162" y="116"/>
                    <a:pt x="162" y="116"/>
                    <a:pt x="162" y="116"/>
                  </a:cubicBezTo>
                  <a:cubicBezTo>
                    <a:pt x="162" y="51"/>
                    <a:pt x="162" y="51"/>
                    <a:pt x="162" y="51"/>
                  </a:cubicBezTo>
                  <a:lnTo>
                    <a:pt x="118" y="5"/>
                  </a:lnTo>
                  <a:close/>
                </a:path>
              </a:pathLst>
            </a:custGeom>
            <a:solidFill>
              <a:srgbClr val="61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5" name="Freeform 504">
              <a:extLst>
                <a:ext uri="{FF2B5EF4-FFF2-40B4-BE49-F238E27FC236}">
                  <a16:creationId xmlns:a16="http://schemas.microsoft.com/office/drawing/2014/main" id="{3C50AE24-3CC6-422A-A6C5-763728725D6E}"/>
                </a:ext>
              </a:extLst>
            </p:cNvPr>
            <p:cNvSpPr>
              <a:spLocks/>
            </p:cNvSpPr>
            <p:nvPr/>
          </p:nvSpPr>
          <p:spPr bwMode="auto">
            <a:xfrm>
              <a:off x="10783888" y="5272088"/>
              <a:ext cx="285750" cy="187325"/>
            </a:xfrm>
            <a:custGeom>
              <a:avLst/>
              <a:gdLst>
                <a:gd name="T0" fmla="*/ 132 w 138"/>
                <a:gd name="T1" fmla="*/ 44 h 90"/>
                <a:gd name="T2" fmla="*/ 93 w 138"/>
                <a:gd name="T3" fmla="*/ 3 h 90"/>
                <a:gd name="T4" fmla="*/ 81 w 138"/>
                <a:gd name="T5" fmla="*/ 3 h 90"/>
                <a:gd name="T6" fmla="*/ 42 w 138"/>
                <a:gd name="T7" fmla="*/ 44 h 90"/>
                <a:gd name="T8" fmla="*/ 3 w 138"/>
                <a:gd name="T9" fmla="*/ 84 h 90"/>
                <a:gd name="T10" fmla="*/ 9 w 138"/>
                <a:gd name="T11" fmla="*/ 90 h 90"/>
                <a:gd name="T12" fmla="*/ 87 w 138"/>
                <a:gd name="T13" fmla="*/ 90 h 90"/>
                <a:gd name="T14" fmla="*/ 138 w 138"/>
                <a:gd name="T15" fmla="*/ 90 h 90"/>
                <a:gd name="T16" fmla="*/ 138 w 138"/>
                <a:gd name="T17" fmla="*/ 51 h 90"/>
                <a:gd name="T18" fmla="*/ 132 w 138"/>
                <a:gd name="T19" fmla="*/ 4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90">
                  <a:moveTo>
                    <a:pt x="132" y="44"/>
                  </a:moveTo>
                  <a:cubicBezTo>
                    <a:pt x="93" y="3"/>
                    <a:pt x="93" y="3"/>
                    <a:pt x="93" y="3"/>
                  </a:cubicBezTo>
                  <a:cubicBezTo>
                    <a:pt x="89" y="0"/>
                    <a:pt x="84" y="0"/>
                    <a:pt x="81" y="3"/>
                  </a:cubicBezTo>
                  <a:cubicBezTo>
                    <a:pt x="42" y="44"/>
                    <a:pt x="42" y="44"/>
                    <a:pt x="42" y="44"/>
                  </a:cubicBezTo>
                  <a:cubicBezTo>
                    <a:pt x="3" y="84"/>
                    <a:pt x="3" y="84"/>
                    <a:pt x="3" y="84"/>
                  </a:cubicBezTo>
                  <a:cubicBezTo>
                    <a:pt x="0" y="88"/>
                    <a:pt x="2" y="90"/>
                    <a:pt x="9" y="90"/>
                  </a:cubicBezTo>
                  <a:cubicBezTo>
                    <a:pt x="87" y="90"/>
                    <a:pt x="87" y="90"/>
                    <a:pt x="87" y="90"/>
                  </a:cubicBezTo>
                  <a:cubicBezTo>
                    <a:pt x="138" y="90"/>
                    <a:pt x="138" y="90"/>
                    <a:pt x="138" y="90"/>
                  </a:cubicBezTo>
                  <a:cubicBezTo>
                    <a:pt x="138" y="51"/>
                    <a:pt x="138" y="51"/>
                    <a:pt x="138" y="51"/>
                  </a:cubicBezTo>
                  <a:lnTo>
                    <a:pt x="132" y="44"/>
                  </a:lnTo>
                  <a:close/>
                </a:path>
              </a:pathLst>
            </a:custGeom>
            <a:solidFill>
              <a:srgbClr val="7E9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Freeform 505">
              <a:extLst>
                <a:ext uri="{FF2B5EF4-FFF2-40B4-BE49-F238E27FC236}">
                  <a16:creationId xmlns:a16="http://schemas.microsoft.com/office/drawing/2014/main" id="{95B17324-C5CF-4F20-8655-CFC3FC0B9F50}"/>
                </a:ext>
              </a:extLst>
            </p:cNvPr>
            <p:cNvSpPr>
              <a:spLocks/>
            </p:cNvSpPr>
            <p:nvPr/>
          </p:nvSpPr>
          <p:spPr bwMode="auto">
            <a:xfrm>
              <a:off x="10818813" y="5214938"/>
              <a:ext cx="250825" cy="150813"/>
            </a:xfrm>
            <a:custGeom>
              <a:avLst/>
              <a:gdLst>
                <a:gd name="T0" fmla="*/ 106 w 121"/>
                <a:gd name="T1" fmla="*/ 35 h 73"/>
                <a:gd name="T2" fmla="*/ 75 w 121"/>
                <a:gd name="T3" fmla="*/ 3 h 73"/>
                <a:gd name="T4" fmla="*/ 65 w 121"/>
                <a:gd name="T5" fmla="*/ 3 h 73"/>
                <a:gd name="T6" fmla="*/ 34 w 121"/>
                <a:gd name="T7" fmla="*/ 35 h 73"/>
                <a:gd name="T8" fmla="*/ 2 w 121"/>
                <a:gd name="T9" fmla="*/ 68 h 73"/>
                <a:gd name="T10" fmla="*/ 7 w 121"/>
                <a:gd name="T11" fmla="*/ 73 h 73"/>
                <a:gd name="T12" fmla="*/ 70 w 121"/>
                <a:gd name="T13" fmla="*/ 73 h 73"/>
                <a:gd name="T14" fmla="*/ 121 w 121"/>
                <a:gd name="T15" fmla="*/ 73 h 73"/>
                <a:gd name="T16" fmla="*/ 121 w 121"/>
                <a:gd name="T17" fmla="*/ 51 h 73"/>
                <a:gd name="T18" fmla="*/ 106 w 121"/>
                <a:gd name="T19"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73">
                  <a:moveTo>
                    <a:pt x="106" y="35"/>
                  </a:moveTo>
                  <a:cubicBezTo>
                    <a:pt x="75" y="3"/>
                    <a:pt x="75" y="3"/>
                    <a:pt x="75" y="3"/>
                  </a:cubicBezTo>
                  <a:cubicBezTo>
                    <a:pt x="72" y="0"/>
                    <a:pt x="68" y="0"/>
                    <a:pt x="65" y="3"/>
                  </a:cubicBezTo>
                  <a:cubicBezTo>
                    <a:pt x="34" y="35"/>
                    <a:pt x="34" y="35"/>
                    <a:pt x="34" y="35"/>
                  </a:cubicBezTo>
                  <a:cubicBezTo>
                    <a:pt x="2" y="68"/>
                    <a:pt x="2" y="68"/>
                    <a:pt x="2" y="68"/>
                  </a:cubicBezTo>
                  <a:cubicBezTo>
                    <a:pt x="0" y="71"/>
                    <a:pt x="2" y="73"/>
                    <a:pt x="7" y="73"/>
                  </a:cubicBezTo>
                  <a:cubicBezTo>
                    <a:pt x="70" y="73"/>
                    <a:pt x="70" y="73"/>
                    <a:pt x="70" y="73"/>
                  </a:cubicBezTo>
                  <a:cubicBezTo>
                    <a:pt x="121" y="73"/>
                    <a:pt x="121" y="73"/>
                    <a:pt x="121" y="73"/>
                  </a:cubicBezTo>
                  <a:cubicBezTo>
                    <a:pt x="121" y="51"/>
                    <a:pt x="121" y="51"/>
                    <a:pt x="121" y="51"/>
                  </a:cubicBezTo>
                  <a:lnTo>
                    <a:pt x="106" y="35"/>
                  </a:lnTo>
                  <a:close/>
                </a:path>
              </a:pathLst>
            </a:custGeom>
            <a:solidFill>
              <a:srgbClr val="91B5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7" name="Freeform 506">
              <a:extLst>
                <a:ext uri="{FF2B5EF4-FFF2-40B4-BE49-F238E27FC236}">
                  <a16:creationId xmlns:a16="http://schemas.microsoft.com/office/drawing/2014/main" id="{A49C9805-0A84-4F6F-B200-CF01027BCDFE}"/>
                </a:ext>
              </a:extLst>
            </p:cNvPr>
            <p:cNvSpPr>
              <a:spLocks/>
            </p:cNvSpPr>
            <p:nvPr/>
          </p:nvSpPr>
          <p:spPr bwMode="auto">
            <a:xfrm>
              <a:off x="2651125" y="5945188"/>
              <a:ext cx="23813" cy="252413"/>
            </a:xfrm>
            <a:custGeom>
              <a:avLst/>
              <a:gdLst>
                <a:gd name="T0" fmla="*/ 4 w 15"/>
                <a:gd name="T1" fmla="*/ 0 h 159"/>
                <a:gd name="T2" fmla="*/ 0 w 15"/>
                <a:gd name="T3" fmla="*/ 159 h 159"/>
                <a:gd name="T4" fmla="*/ 15 w 15"/>
                <a:gd name="T5" fmla="*/ 159 h 159"/>
                <a:gd name="T6" fmla="*/ 6 w 15"/>
                <a:gd name="T7" fmla="*/ 0 h 159"/>
                <a:gd name="T8" fmla="*/ 4 w 15"/>
                <a:gd name="T9" fmla="*/ 0 h 159"/>
              </a:gdLst>
              <a:ahLst/>
              <a:cxnLst>
                <a:cxn ang="0">
                  <a:pos x="T0" y="T1"/>
                </a:cxn>
                <a:cxn ang="0">
                  <a:pos x="T2" y="T3"/>
                </a:cxn>
                <a:cxn ang="0">
                  <a:pos x="T4" y="T5"/>
                </a:cxn>
                <a:cxn ang="0">
                  <a:pos x="T6" y="T7"/>
                </a:cxn>
                <a:cxn ang="0">
                  <a:pos x="T8" y="T9"/>
                </a:cxn>
              </a:cxnLst>
              <a:rect l="0" t="0" r="r" b="b"/>
              <a:pathLst>
                <a:path w="15" h="159">
                  <a:moveTo>
                    <a:pt x="4" y="0"/>
                  </a:moveTo>
                  <a:lnTo>
                    <a:pt x="0" y="159"/>
                  </a:lnTo>
                  <a:lnTo>
                    <a:pt x="15" y="159"/>
                  </a:lnTo>
                  <a:lnTo>
                    <a:pt x="6" y="0"/>
                  </a:lnTo>
                  <a:lnTo>
                    <a:pt x="4" y="0"/>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8" name="Freeform 507">
              <a:extLst>
                <a:ext uri="{FF2B5EF4-FFF2-40B4-BE49-F238E27FC236}">
                  <a16:creationId xmlns:a16="http://schemas.microsoft.com/office/drawing/2014/main" id="{E5239AE7-25C7-4A20-804E-F8A7C929611C}"/>
                </a:ext>
              </a:extLst>
            </p:cNvPr>
            <p:cNvSpPr>
              <a:spLocks/>
            </p:cNvSpPr>
            <p:nvPr/>
          </p:nvSpPr>
          <p:spPr bwMode="auto">
            <a:xfrm>
              <a:off x="2586038" y="5965826"/>
              <a:ext cx="77788" cy="80963"/>
            </a:xfrm>
            <a:custGeom>
              <a:avLst/>
              <a:gdLst>
                <a:gd name="T0" fmla="*/ 0 w 49"/>
                <a:gd name="T1" fmla="*/ 2 h 51"/>
                <a:gd name="T2" fmla="*/ 45 w 49"/>
                <a:gd name="T3" fmla="*/ 51 h 51"/>
                <a:gd name="T4" fmla="*/ 49 w 49"/>
                <a:gd name="T5" fmla="*/ 46 h 51"/>
                <a:gd name="T6" fmla="*/ 2 w 49"/>
                <a:gd name="T7" fmla="*/ 0 h 51"/>
                <a:gd name="T8" fmla="*/ 0 w 49"/>
                <a:gd name="T9" fmla="*/ 2 h 51"/>
              </a:gdLst>
              <a:ahLst/>
              <a:cxnLst>
                <a:cxn ang="0">
                  <a:pos x="T0" y="T1"/>
                </a:cxn>
                <a:cxn ang="0">
                  <a:pos x="T2" y="T3"/>
                </a:cxn>
                <a:cxn ang="0">
                  <a:pos x="T4" y="T5"/>
                </a:cxn>
                <a:cxn ang="0">
                  <a:pos x="T6" y="T7"/>
                </a:cxn>
                <a:cxn ang="0">
                  <a:pos x="T8" y="T9"/>
                </a:cxn>
              </a:cxnLst>
              <a:rect l="0" t="0" r="r" b="b"/>
              <a:pathLst>
                <a:path w="49" h="51">
                  <a:moveTo>
                    <a:pt x="0" y="2"/>
                  </a:moveTo>
                  <a:lnTo>
                    <a:pt x="45" y="51"/>
                  </a:lnTo>
                  <a:lnTo>
                    <a:pt x="49" y="46"/>
                  </a:lnTo>
                  <a:lnTo>
                    <a:pt x="2" y="0"/>
                  </a:lnTo>
                  <a:lnTo>
                    <a:pt x="0" y="2"/>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9" name="Freeform 508">
              <a:extLst>
                <a:ext uri="{FF2B5EF4-FFF2-40B4-BE49-F238E27FC236}">
                  <a16:creationId xmlns:a16="http://schemas.microsoft.com/office/drawing/2014/main" id="{97781E2D-4CDB-475F-8DA9-0577D98F789F}"/>
                </a:ext>
              </a:extLst>
            </p:cNvPr>
            <p:cNvSpPr>
              <a:spLocks/>
            </p:cNvSpPr>
            <p:nvPr/>
          </p:nvSpPr>
          <p:spPr bwMode="auto">
            <a:xfrm>
              <a:off x="2657475" y="5942013"/>
              <a:ext cx="38100" cy="69850"/>
            </a:xfrm>
            <a:custGeom>
              <a:avLst/>
              <a:gdLst>
                <a:gd name="T0" fmla="*/ 0 w 24"/>
                <a:gd name="T1" fmla="*/ 41 h 44"/>
                <a:gd name="T2" fmla="*/ 4 w 24"/>
                <a:gd name="T3" fmla="*/ 44 h 44"/>
                <a:gd name="T4" fmla="*/ 24 w 24"/>
                <a:gd name="T5" fmla="*/ 1 h 44"/>
                <a:gd name="T6" fmla="*/ 23 w 24"/>
                <a:gd name="T7" fmla="*/ 0 h 44"/>
                <a:gd name="T8" fmla="*/ 0 w 24"/>
                <a:gd name="T9" fmla="*/ 41 h 44"/>
              </a:gdLst>
              <a:ahLst/>
              <a:cxnLst>
                <a:cxn ang="0">
                  <a:pos x="T0" y="T1"/>
                </a:cxn>
                <a:cxn ang="0">
                  <a:pos x="T2" y="T3"/>
                </a:cxn>
                <a:cxn ang="0">
                  <a:pos x="T4" y="T5"/>
                </a:cxn>
                <a:cxn ang="0">
                  <a:pos x="T6" y="T7"/>
                </a:cxn>
                <a:cxn ang="0">
                  <a:pos x="T8" y="T9"/>
                </a:cxn>
              </a:cxnLst>
              <a:rect l="0" t="0" r="r" b="b"/>
              <a:pathLst>
                <a:path w="24" h="44">
                  <a:moveTo>
                    <a:pt x="0" y="41"/>
                  </a:moveTo>
                  <a:lnTo>
                    <a:pt x="4" y="44"/>
                  </a:lnTo>
                  <a:lnTo>
                    <a:pt x="24" y="1"/>
                  </a:lnTo>
                  <a:lnTo>
                    <a:pt x="23" y="0"/>
                  </a:lnTo>
                  <a:lnTo>
                    <a:pt x="0" y="41"/>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0" name="Oval 509">
              <a:extLst>
                <a:ext uri="{FF2B5EF4-FFF2-40B4-BE49-F238E27FC236}">
                  <a16:creationId xmlns:a16="http://schemas.microsoft.com/office/drawing/2014/main" id="{FC4844F6-3769-4BC4-856F-B2BC384EC229}"/>
                </a:ext>
              </a:extLst>
            </p:cNvPr>
            <p:cNvSpPr>
              <a:spLocks noChangeArrowheads="1"/>
            </p:cNvSpPr>
            <p:nvPr/>
          </p:nvSpPr>
          <p:spPr bwMode="auto">
            <a:xfrm>
              <a:off x="2584450" y="5819776"/>
              <a:ext cx="138113" cy="146050"/>
            </a:xfrm>
            <a:prstGeom prst="ellipse">
              <a:avLst/>
            </a:prstGeom>
            <a:solidFill>
              <a:srgbClr val="CCD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1" name="Oval 510">
              <a:extLst>
                <a:ext uri="{FF2B5EF4-FFF2-40B4-BE49-F238E27FC236}">
                  <a16:creationId xmlns:a16="http://schemas.microsoft.com/office/drawing/2014/main" id="{E88EF3A7-9BD1-4E07-AAEF-925C260B1F33}"/>
                </a:ext>
              </a:extLst>
            </p:cNvPr>
            <p:cNvSpPr>
              <a:spLocks noChangeArrowheads="1"/>
            </p:cNvSpPr>
            <p:nvPr/>
          </p:nvSpPr>
          <p:spPr bwMode="auto">
            <a:xfrm>
              <a:off x="2657475" y="5843588"/>
              <a:ext cx="98425" cy="107950"/>
            </a:xfrm>
            <a:prstGeom prst="ellipse">
              <a:avLst/>
            </a:prstGeom>
            <a:solidFill>
              <a:srgbClr val="D0C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2" name="Oval 511">
              <a:extLst>
                <a:ext uri="{FF2B5EF4-FFF2-40B4-BE49-F238E27FC236}">
                  <a16:creationId xmlns:a16="http://schemas.microsoft.com/office/drawing/2014/main" id="{DC0EB149-3C18-4998-B8E9-AEB347998343}"/>
                </a:ext>
              </a:extLst>
            </p:cNvPr>
            <p:cNvSpPr>
              <a:spLocks noChangeArrowheads="1"/>
            </p:cNvSpPr>
            <p:nvPr/>
          </p:nvSpPr>
          <p:spPr bwMode="auto">
            <a:xfrm>
              <a:off x="2535238" y="5883276"/>
              <a:ext cx="90488" cy="96838"/>
            </a:xfrm>
            <a:prstGeom prst="ellipse">
              <a:avLst/>
            </a:prstGeom>
            <a:solidFill>
              <a:srgbClr val="ABC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3" name="Oval 512">
              <a:extLst>
                <a:ext uri="{FF2B5EF4-FFF2-40B4-BE49-F238E27FC236}">
                  <a16:creationId xmlns:a16="http://schemas.microsoft.com/office/drawing/2014/main" id="{1B42D851-7838-42FC-940F-6DD9A77A420A}"/>
                </a:ext>
              </a:extLst>
            </p:cNvPr>
            <p:cNvSpPr>
              <a:spLocks noChangeArrowheads="1"/>
            </p:cNvSpPr>
            <p:nvPr/>
          </p:nvSpPr>
          <p:spPr bwMode="auto">
            <a:xfrm>
              <a:off x="2657475" y="5908676"/>
              <a:ext cx="53975" cy="61913"/>
            </a:xfrm>
            <a:prstGeom prst="ellipse">
              <a:avLst/>
            </a:prstGeom>
            <a:solidFill>
              <a:srgbClr val="86A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4" name="Freeform 513">
              <a:extLst>
                <a:ext uri="{FF2B5EF4-FFF2-40B4-BE49-F238E27FC236}">
                  <a16:creationId xmlns:a16="http://schemas.microsoft.com/office/drawing/2014/main" id="{C83C7E8B-2CF1-4F99-9E02-A564A2447537}"/>
                </a:ext>
              </a:extLst>
            </p:cNvPr>
            <p:cNvSpPr>
              <a:spLocks/>
            </p:cNvSpPr>
            <p:nvPr/>
          </p:nvSpPr>
          <p:spPr bwMode="auto">
            <a:xfrm>
              <a:off x="2616200" y="6188076"/>
              <a:ext cx="90488" cy="34925"/>
            </a:xfrm>
            <a:custGeom>
              <a:avLst/>
              <a:gdLst>
                <a:gd name="T0" fmla="*/ 39 w 44"/>
                <a:gd name="T1" fmla="*/ 9 h 17"/>
                <a:gd name="T2" fmla="*/ 39 w 44"/>
                <a:gd name="T3" fmla="*/ 9 h 17"/>
                <a:gd name="T4" fmla="*/ 39 w 44"/>
                <a:gd name="T5" fmla="*/ 8 h 17"/>
                <a:gd name="T6" fmla="*/ 35 w 44"/>
                <a:gd name="T7" fmla="*/ 4 h 17"/>
                <a:gd name="T8" fmla="*/ 31 w 44"/>
                <a:gd name="T9" fmla="*/ 0 h 17"/>
                <a:gd name="T10" fmla="*/ 28 w 44"/>
                <a:gd name="T11" fmla="*/ 1 h 17"/>
                <a:gd name="T12" fmla="*/ 26 w 44"/>
                <a:gd name="T13" fmla="*/ 0 h 17"/>
                <a:gd name="T14" fmla="*/ 24 w 44"/>
                <a:gd name="T15" fmla="*/ 1 h 17"/>
                <a:gd name="T16" fmla="*/ 22 w 44"/>
                <a:gd name="T17" fmla="*/ 0 h 17"/>
                <a:gd name="T18" fmla="*/ 19 w 44"/>
                <a:gd name="T19" fmla="*/ 1 h 17"/>
                <a:gd name="T20" fmla="*/ 17 w 44"/>
                <a:gd name="T21" fmla="*/ 0 h 17"/>
                <a:gd name="T22" fmla="*/ 15 w 44"/>
                <a:gd name="T23" fmla="*/ 1 h 17"/>
                <a:gd name="T24" fmla="*/ 13 w 44"/>
                <a:gd name="T25" fmla="*/ 1 h 17"/>
                <a:gd name="T26" fmla="*/ 9 w 44"/>
                <a:gd name="T27" fmla="*/ 4 h 17"/>
                <a:gd name="T28" fmla="*/ 5 w 44"/>
                <a:gd name="T29" fmla="*/ 8 h 17"/>
                <a:gd name="T30" fmla="*/ 5 w 44"/>
                <a:gd name="T31" fmla="*/ 8 h 17"/>
                <a:gd name="T32" fmla="*/ 0 w 44"/>
                <a:gd name="T33" fmla="*/ 12 h 17"/>
                <a:gd name="T34" fmla="*/ 5 w 44"/>
                <a:gd name="T35" fmla="*/ 16 h 17"/>
                <a:gd name="T36" fmla="*/ 7 w 44"/>
                <a:gd name="T37" fmla="*/ 15 h 17"/>
                <a:gd name="T38" fmla="*/ 11 w 44"/>
                <a:gd name="T39" fmla="*/ 17 h 17"/>
                <a:gd name="T40" fmla="*/ 14 w 44"/>
                <a:gd name="T41" fmla="*/ 15 h 17"/>
                <a:gd name="T42" fmla="*/ 17 w 44"/>
                <a:gd name="T43" fmla="*/ 17 h 17"/>
                <a:gd name="T44" fmla="*/ 19 w 44"/>
                <a:gd name="T45" fmla="*/ 16 h 17"/>
                <a:gd name="T46" fmla="*/ 22 w 44"/>
                <a:gd name="T47" fmla="*/ 17 h 17"/>
                <a:gd name="T48" fmla="*/ 23 w 44"/>
                <a:gd name="T49" fmla="*/ 17 h 17"/>
                <a:gd name="T50" fmla="*/ 24 w 44"/>
                <a:gd name="T51" fmla="*/ 17 h 17"/>
                <a:gd name="T52" fmla="*/ 26 w 44"/>
                <a:gd name="T53" fmla="*/ 16 h 17"/>
                <a:gd name="T54" fmla="*/ 28 w 44"/>
                <a:gd name="T55" fmla="*/ 17 h 17"/>
                <a:gd name="T56" fmla="*/ 32 w 44"/>
                <a:gd name="T57" fmla="*/ 15 h 17"/>
                <a:gd name="T58" fmla="*/ 35 w 44"/>
                <a:gd name="T59" fmla="*/ 17 h 17"/>
                <a:gd name="T60" fmla="*/ 36 w 44"/>
                <a:gd name="T61" fmla="*/ 17 h 17"/>
                <a:gd name="T62" fmla="*/ 37 w 44"/>
                <a:gd name="T63" fmla="*/ 17 h 17"/>
                <a:gd name="T64" fmla="*/ 38 w 44"/>
                <a:gd name="T65" fmla="*/ 17 h 17"/>
                <a:gd name="T66" fmla="*/ 39 w 44"/>
                <a:gd name="T67" fmla="*/ 17 h 17"/>
                <a:gd name="T68" fmla="*/ 44 w 44"/>
                <a:gd name="T69" fmla="*/ 13 h 17"/>
                <a:gd name="T70" fmla="*/ 39 w 44"/>
                <a:gd name="T71"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17">
                  <a:moveTo>
                    <a:pt x="39" y="9"/>
                  </a:moveTo>
                  <a:cubicBezTo>
                    <a:pt x="39" y="9"/>
                    <a:pt x="39" y="9"/>
                    <a:pt x="39" y="9"/>
                  </a:cubicBezTo>
                  <a:cubicBezTo>
                    <a:pt x="39" y="9"/>
                    <a:pt x="39" y="8"/>
                    <a:pt x="39" y="8"/>
                  </a:cubicBezTo>
                  <a:cubicBezTo>
                    <a:pt x="39" y="6"/>
                    <a:pt x="37" y="4"/>
                    <a:pt x="35" y="4"/>
                  </a:cubicBezTo>
                  <a:cubicBezTo>
                    <a:pt x="35" y="2"/>
                    <a:pt x="33" y="0"/>
                    <a:pt x="31" y="0"/>
                  </a:cubicBezTo>
                  <a:cubicBezTo>
                    <a:pt x="30" y="0"/>
                    <a:pt x="29" y="1"/>
                    <a:pt x="28" y="1"/>
                  </a:cubicBezTo>
                  <a:cubicBezTo>
                    <a:pt x="28" y="1"/>
                    <a:pt x="27" y="0"/>
                    <a:pt x="26" y="0"/>
                  </a:cubicBezTo>
                  <a:cubicBezTo>
                    <a:pt x="25" y="0"/>
                    <a:pt x="25" y="1"/>
                    <a:pt x="24" y="1"/>
                  </a:cubicBezTo>
                  <a:cubicBezTo>
                    <a:pt x="23" y="1"/>
                    <a:pt x="23" y="0"/>
                    <a:pt x="22" y="0"/>
                  </a:cubicBezTo>
                  <a:cubicBezTo>
                    <a:pt x="21" y="0"/>
                    <a:pt x="20" y="1"/>
                    <a:pt x="19" y="1"/>
                  </a:cubicBezTo>
                  <a:cubicBezTo>
                    <a:pt x="19" y="1"/>
                    <a:pt x="18" y="0"/>
                    <a:pt x="17" y="0"/>
                  </a:cubicBezTo>
                  <a:cubicBezTo>
                    <a:pt x="16" y="0"/>
                    <a:pt x="15" y="1"/>
                    <a:pt x="15" y="1"/>
                  </a:cubicBezTo>
                  <a:cubicBezTo>
                    <a:pt x="14" y="1"/>
                    <a:pt x="14" y="1"/>
                    <a:pt x="13" y="1"/>
                  </a:cubicBezTo>
                  <a:cubicBezTo>
                    <a:pt x="11" y="1"/>
                    <a:pt x="9" y="2"/>
                    <a:pt x="9" y="4"/>
                  </a:cubicBezTo>
                  <a:cubicBezTo>
                    <a:pt x="7" y="4"/>
                    <a:pt x="5" y="6"/>
                    <a:pt x="5" y="8"/>
                  </a:cubicBezTo>
                  <a:cubicBezTo>
                    <a:pt x="5" y="8"/>
                    <a:pt x="5" y="8"/>
                    <a:pt x="5" y="8"/>
                  </a:cubicBezTo>
                  <a:cubicBezTo>
                    <a:pt x="2" y="8"/>
                    <a:pt x="0" y="10"/>
                    <a:pt x="0" y="12"/>
                  </a:cubicBezTo>
                  <a:cubicBezTo>
                    <a:pt x="0" y="14"/>
                    <a:pt x="2" y="16"/>
                    <a:pt x="5" y="16"/>
                  </a:cubicBezTo>
                  <a:cubicBezTo>
                    <a:pt x="6" y="16"/>
                    <a:pt x="7" y="16"/>
                    <a:pt x="7" y="15"/>
                  </a:cubicBezTo>
                  <a:cubicBezTo>
                    <a:pt x="8" y="16"/>
                    <a:pt x="9" y="17"/>
                    <a:pt x="11" y="17"/>
                  </a:cubicBezTo>
                  <a:cubicBezTo>
                    <a:pt x="12" y="17"/>
                    <a:pt x="13" y="16"/>
                    <a:pt x="14" y="15"/>
                  </a:cubicBezTo>
                  <a:cubicBezTo>
                    <a:pt x="15" y="16"/>
                    <a:pt x="16" y="17"/>
                    <a:pt x="17" y="17"/>
                  </a:cubicBezTo>
                  <a:cubicBezTo>
                    <a:pt x="18" y="17"/>
                    <a:pt x="19" y="17"/>
                    <a:pt x="19" y="16"/>
                  </a:cubicBezTo>
                  <a:cubicBezTo>
                    <a:pt x="20" y="17"/>
                    <a:pt x="21" y="17"/>
                    <a:pt x="22" y="17"/>
                  </a:cubicBezTo>
                  <a:cubicBezTo>
                    <a:pt x="22" y="17"/>
                    <a:pt x="23" y="17"/>
                    <a:pt x="23" y="17"/>
                  </a:cubicBezTo>
                  <a:cubicBezTo>
                    <a:pt x="23" y="17"/>
                    <a:pt x="24" y="17"/>
                    <a:pt x="24" y="17"/>
                  </a:cubicBezTo>
                  <a:cubicBezTo>
                    <a:pt x="25" y="17"/>
                    <a:pt x="26" y="17"/>
                    <a:pt x="26" y="16"/>
                  </a:cubicBezTo>
                  <a:cubicBezTo>
                    <a:pt x="27" y="17"/>
                    <a:pt x="28" y="17"/>
                    <a:pt x="28" y="17"/>
                  </a:cubicBezTo>
                  <a:cubicBezTo>
                    <a:pt x="30" y="17"/>
                    <a:pt x="31" y="16"/>
                    <a:pt x="32" y="15"/>
                  </a:cubicBezTo>
                  <a:cubicBezTo>
                    <a:pt x="32" y="16"/>
                    <a:pt x="34" y="17"/>
                    <a:pt x="35" y="17"/>
                  </a:cubicBezTo>
                  <a:cubicBezTo>
                    <a:pt x="35" y="17"/>
                    <a:pt x="36" y="17"/>
                    <a:pt x="36" y="17"/>
                  </a:cubicBezTo>
                  <a:cubicBezTo>
                    <a:pt x="36" y="17"/>
                    <a:pt x="37" y="17"/>
                    <a:pt x="37" y="17"/>
                  </a:cubicBezTo>
                  <a:cubicBezTo>
                    <a:pt x="38" y="17"/>
                    <a:pt x="38" y="17"/>
                    <a:pt x="38" y="17"/>
                  </a:cubicBezTo>
                  <a:cubicBezTo>
                    <a:pt x="39" y="17"/>
                    <a:pt x="39" y="17"/>
                    <a:pt x="39" y="17"/>
                  </a:cubicBezTo>
                  <a:cubicBezTo>
                    <a:pt x="42" y="17"/>
                    <a:pt x="44" y="15"/>
                    <a:pt x="44" y="13"/>
                  </a:cubicBezTo>
                  <a:cubicBezTo>
                    <a:pt x="44" y="11"/>
                    <a:pt x="42" y="9"/>
                    <a:pt x="39" y="9"/>
                  </a:cubicBezTo>
                  <a:close/>
                </a:path>
              </a:pathLst>
            </a:custGeom>
            <a:solidFill>
              <a:srgbClr val="6F8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5" name="Freeform 514">
              <a:extLst>
                <a:ext uri="{FF2B5EF4-FFF2-40B4-BE49-F238E27FC236}">
                  <a16:creationId xmlns:a16="http://schemas.microsoft.com/office/drawing/2014/main" id="{B13F675E-68C9-4F9B-B74E-46386F5E1EB8}"/>
                </a:ext>
              </a:extLst>
            </p:cNvPr>
            <p:cNvSpPr>
              <a:spLocks/>
            </p:cNvSpPr>
            <p:nvPr/>
          </p:nvSpPr>
          <p:spPr bwMode="auto">
            <a:xfrm>
              <a:off x="2663825" y="6208713"/>
              <a:ext cx="4763" cy="4763"/>
            </a:xfrm>
            <a:custGeom>
              <a:avLst/>
              <a:gdLst>
                <a:gd name="T0" fmla="*/ 2 w 3"/>
                <a:gd name="T1" fmla="*/ 1 h 2"/>
                <a:gd name="T2" fmla="*/ 0 w 3"/>
                <a:gd name="T3" fmla="*/ 1 h 2"/>
                <a:gd name="T4" fmla="*/ 2 w 3"/>
                <a:gd name="T5" fmla="*/ 2 h 2"/>
                <a:gd name="T6" fmla="*/ 3 w 3"/>
                <a:gd name="T7" fmla="*/ 0 h 2"/>
                <a:gd name="T8" fmla="*/ 2 w 3"/>
                <a:gd name="T9" fmla="*/ 1 h 2"/>
              </a:gdLst>
              <a:ahLst/>
              <a:cxnLst>
                <a:cxn ang="0">
                  <a:pos x="T0" y="T1"/>
                </a:cxn>
                <a:cxn ang="0">
                  <a:pos x="T2" y="T3"/>
                </a:cxn>
                <a:cxn ang="0">
                  <a:pos x="T4" y="T5"/>
                </a:cxn>
                <a:cxn ang="0">
                  <a:pos x="T6" y="T7"/>
                </a:cxn>
                <a:cxn ang="0">
                  <a:pos x="T8" y="T9"/>
                </a:cxn>
              </a:cxnLst>
              <a:rect l="0" t="0" r="r" b="b"/>
              <a:pathLst>
                <a:path w="3" h="2">
                  <a:moveTo>
                    <a:pt x="2" y="1"/>
                  </a:moveTo>
                  <a:cubicBezTo>
                    <a:pt x="1" y="1"/>
                    <a:pt x="1" y="1"/>
                    <a:pt x="0" y="1"/>
                  </a:cubicBezTo>
                  <a:cubicBezTo>
                    <a:pt x="1" y="2"/>
                    <a:pt x="2" y="2"/>
                    <a:pt x="2" y="2"/>
                  </a:cubicBezTo>
                  <a:cubicBezTo>
                    <a:pt x="3" y="1"/>
                    <a:pt x="3" y="1"/>
                    <a:pt x="3" y="0"/>
                  </a:cubicBezTo>
                  <a:cubicBezTo>
                    <a:pt x="3" y="0"/>
                    <a:pt x="2" y="1"/>
                    <a:pt x="2" y="1"/>
                  </a:cubicBezTo>
                  <a:close/>
                </a:path>
              </a:pathLst>
            </a:custGeom>
            <a:solidFill>
              <a:srgbClr val="5C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6" name="Freeform 515">
              <a:extLst>
                <a:ext uri="{FF2B5EF4-FFF2-40B4-BE49-F238E27FC236}">
                  <a16:creationId xmlns:a16="http://schemas.microsoft.com/office/drawing/2014/main" id="{AB939665-9B23-4353-A3E6-1BC4079B05CC}"/>
                </a:ext>
              </a:extLst>
            </p:cNvPr>
            <p:cNvSpPr>
              <a:spLocks/>
            </p:cNvSpPr>
            <p:nvPr/>
          </p:nvSpPr>
          <p:spPr bwMode="auto">
            <a:xfrm>
              <a:off x="2646363" y="6218238"/>
              <a:ext cx="7938" cy="3175"/>
            </a:xfrm>
            <a:custGeom>
              <a:avLst/>
              <a:gdLst>
                <a:gd name="T0" fmla="*/ 2 w 4"/>
                <a:gd name="T1" fmla="*/ 1 h 1"/>
                <a:gd name="T2" fmla="*/ 0 w 4"/>
                <a:gd name="T3" fmla="*/ 0 h 1"/>
                <a:gd name="T4" fmla="*/ 2 w 4"/>
                <a:gd name="T5" fmla="*/ 1 h 1"/>
                <a:gd name="T6" fmla="*/ 4 w 4"/>
                <a:gd name="T7" fmla="*/ 0 h 1"/>
                <a:gd name="T8" fmla="*/ 2 w 4"/>
                <a:gd name="T9" fmla="*/ 1 h 1"/>
              </a:gdLst>
              <a:ahLst/>
              <a:cxnLst>
                <a:cxn ang="0">
                  <a:pos x="T0" y="T1"/>
                </a:cxn>
                <a:cxn ang="0">
                  <a:pos x="T2" y="T3"/>
                </a:cxn>
                <a:cxn ang="0">
                  <a:pos x="T4" y="T5"/>
                </a:cxn>
                <a:cxn ang="0">
                  <a:pos x="T6" y="T7"/>
                </a:cxn>
                <a:cxn ang="0">
                  <a:pos x="T8" y="T9"/>
                </a:cxn>
              </a:cxnLst>
              <a:rect l="0" t="0" r="r" b="b"/>
              <a:pathLst>
                <a:path w="4" h="1">
                  <a:moveTo>
                    <a:pt x="2" y="1"/>
                  </a:moveTo>
                  <a:cubicBezTo>
                    <a:pt x="1" y="0"/>
                    <a:pt x="1" y="0"/>
                    <a:pt x="0" y="0"/>
                  </a:cubicBezTo>
                  <a:cubicBezTo>
                    <a:pt x="1" y="1"/>
                    <a:pt x="1" y="1"/>
                    <a:pt x="2" y="1"/>
                  </a:cubicBezTo>
                  <a:cubicBezTo>
                    <a:pt x="3" y="1"/>
                    <a:pt x="3" y="1"/>
                    <a:pt x="4" y="0"/>
                  </a:cubicBezTo>
                  <a:cubicBezTo>
                    <a:pt x="3" y="0"/>
                    <a:pt x="3" y="1"/>
                    <a:pt x="2" y="1"/>
                  </a:cubicBezTo>
                  <a:close/>
                </a:path>
              </a:pathLst>
            </a:custGeom>
            <a:solidFill>
              <a:srgbClr val="5C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7" name="Freeform 516">
              <a:extLst>
                <a:ext uri="{FF2B5EF4-FFF2-40B4-BE49-F238E27FC236}">
                  <a16:creationId xmlns:a16="http://schemas.microsoft.com/office/drawing/2014/main" id="{5B73BA05-A63B-4A6F-8A1E-1F195A475B5C}"/>
                </a:ext>
              </a:extLst>
            </p:cNvPr>
            <p:cNvSpPr>
              <a:spLocks/>
            </p:cNvSpPr>
            <p:nvPr/>
          </p:nvSpPr>
          <p:spPr bwMode="auto">
            <a:xfrm>
              <a:off x="2671763" y="6216651"/>
              <a:ext cx="6350" cy="6350"/>
            </a:xfrm>
            <a:custGeom>
              <a:avLst/>
              <a:gdLst>
                <a:gd name="T0" fmla="*/ 1 w 3"/>
                <a:gd name="T1" fmla="*/ 2 h 3"/>
                <a:gd name="T2" fmla="*/ 0 w 3"/>
                <a:gd name="T3" fmla="*/ 2 h 3"/>
                <a:gd name="T4" fmla="*/ 2 w 3"/>
                <a:gd name="T5" fmla="*/ 2 h 3"/>
                <a:gd name="T6" fmla="*/ 3 w 3"/>
                <a:gd name="T7" fmla="*/ 0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2"/>
                    <a:pt x="0" y="2"/>
                    <a:pt x="0" y="2"/>
                  </a:cubicBezTo>
                  <a:cubicBezTo>
                    <a:pt x="0" y="2"/>
                    <a:pt x="1" y="3"/>
                    <a:pt x="2" y="2"/>
                  </a:cubicBezTo>
                  <a:cubicBezTo>
                    <a:pt x="3" y="2"/>
                    <a:pt x="3" y="1"/>
                    <a:pt x="3" y="0"/>
                  </a:cubicBezTo>
                  <a:cubicBezTo>
                    <a:pt x="3" y="1"/>
                    <a:pt x="2" y="1"/>
                    <a:pt x="1" y="2"/>
                  </a:cubicBezTo>
                  <a:close/>
                </a:path>
              </a:pathLst>
            </a:custGeom>
            <a:solidFill>
              <a:srgbClr val="5C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8" name="Freeform 517">
              <a:extLst>
                <a:ext uri="{FF2B5EF4-FFF2-40B4-BE49-F238E27FC236}">
                  <a16:creationId xmlns:a16="http://schemas.microsoft.com/office/drawing/2014/main" id="{B6836E1F-B97F-40C2-8E3F-D81E2EE65E34}"/>
                </a:ext>
              </a:extLst>
            </p:cNvPr>
            <p:cNvSpPr>
              <a:spLocks/>
            </p:cNvSpPr>
            <p:nvPr/>
          </p:nvSpPr>
          <p:spPr bwMode="auto">
            <a:xfrm>
              <a:off x="2660650" y="6194426"/>
              <a:ext cx="4763" cy="7938"/>
            </a:xfrm>
            <a:custGeom>
              <a:avLst/>
              <a:gdLst>
                <a:gd name="T0" fmla="*/ 1 w 2"/>
                <a:gd name="T1" fmla="*/ 2 h 4"/>
                <a:gd name="T2" fmla="*/ 1 w 2"/>
                <a:gd name="T3" fmla="*/ 0 h 4"/>
                <a:gd name="T4" fmla="*/ 1 w 2"/>
                <a:gd name="T5" fmla="*/ 3 h 4"/>
                <a:gd name="T6" fmla="*/ 2 w 2"/>
                <a:gd name="T7" fmla="*/ 4 h 4"/>
                <a:gd name="T8" fmla="*/ 1 w 2"/>
                <a:gd name="T9" fmla="*/ 2 h 4"/>
              </a:gdLst>
              <a:ahLst/>
              <a:cxnLst>
                <a:cxn ang="0">
                  <a:pos x="T0" y="T1"/>
                </a:cxn>
                <a:cxn ang="0">
                  <a:pos x="T2" y="T3"/>
                </a:cxn>
                <a:cxn ang="0">
                  <a:pos x="T4" y="T5"/>
                </a:cxn>
                <a:cxn ang="0">
                  <a:pos x="T6" y="T7"/>
                </a:cxn>
                <a:cxn ang="0">
                  <a:pos x="T8" y="T9"/>
                </a:cxn>
              </a:cxnLst>
              <a:rect l="0" t="0" r="r" b="b"/>
              <a:pathLst>
                <a:path w="2" h="4">
                  <a:moveTo>
                    <a:pt x="1" y="2"/>
                  </a:moveTo>
                  <a:cubicBezTo>
                    <a:pt x="1" y="1"/>
                    <a:pt x="1" y="1"/>
                    <a:pt x="1" y="0"/>
                  </a:cubicBezTo>
                  <a:cubicBezTo>
                    <a:pt x="1" y="1"/>
                    <a:pt x="0" y="2"/>
                    <a:pt x="1" y="3"/>
                  </a:cubicBezTo>
                  <a:cubicBezTo>
                    <a:pt x="1" y="3"/>
                    <a:pt x="2" y="4"/>
                    <a:pt x="2" y="4"/>
                  </a:cubicBezTo>
                  <a:cubicBezTo>
                    <a:pt x="2" y="3"/>
                    <a:pt x="1" y="3"/>
                    <a:pt x="1" y="2"/>
                  </a:cubicBezTo>
                  <a:close/>
                </a:path>
              </a:pathLst>
            </a:custGeom>
            <a:solidFill>
              <a:srgbClr val="5C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9" name="Freeform 518">
              <a:extLst>
                <a:ext uri="{FF2B5EF4-FFF2-40B4-BE49-F238E27FC236}">
                  <a16:creationId xmlns:a16="http://schemas.microsoft.com/office/drawing/2014/main" id="{D127D9EC-0AD9-460F-8A2A-852504D39679}"/>
                </a:ext>
              </a:extLst>
            </p:cNvPr>
            <p:cNvSpPr>
              <a:spLocks/>
            </p:cNvSpPr>
            <p:nvPr/>
          </p:nvSpPr>
          <p:spPr bwMode="auto">
            <a:xfrm>
              <a:off x="2679700" y="6200776"/>
              <a:ext cx="6350" cy="3175"/>
            </a:xfrm>
            <a:custGeom>
              <a:avLst/>
              <a:gdLst>
                <a:gd name="T0" fmla="*/ 2 w 3"/>
                <a:gd name="T1" fmla="*/ 1 h 2"/>
                <a:gd name="T2" fmla="*/ 0 w 3"/>
                <a:gd name="T3" fmla="*/ 1 h 2"/>
                <a:gd name="T4" fmla="*/ 2 w 3"/>
                <a:gd name="T5" fmla="*/ 2 h 2"/>
                <a:gd name="T6" fmla="*/ 3 w 3"/>
                <a:gd name="T7" fmla="*/ 0 h 2"/>
                <a:gd name="T8" fmla="*/ 2 w 3"/>
                <a:gd name="T9" fmla="*/ 1 h 2"/>
              </a:gdLst>
              <a:ahLst/>
              <a:cxnLst>
                <a:cxn ang="0">
                  <a:pos x="T0" y="T1"/>
                </a:cxn>
                <a:cxn ang="0">
                  <a:pos x="T2" y="T3"/>
                </a:cxn>
                <a:cxn ang="0">
                  <a:pos x="T4" y="T5"/>
                </a:cxn>
                <a:cxn ang="0">
                  <a:pos x="T6" y="T7"/>
                </a:cxn>
                <a:cxn ang="0">
                  <a:pos x="T8" y="T9"/>
                </a:cxn>
              </a:cxnLst>
              <a:rect l="0" t="0" r="r" b="b"/>
              <a:pathLst>
                <a:path w="3" h="2">
                  <a:moveTo>
                    <a:pt x="2" y="1"/>
                  </a:moveTo>
                  <a:cubicBezTo>
                    <a:pt x="1" y="1"/>
                    <a:pt x="0" y="1"/>
                    <a:pt x="0" y="1"/>
                  </a:cubicBezTo>
                  <a:cubicBezTo>
                    <a:pt x="1" y="2"/>
                    <a:pt x="1" y="2"/>
                    <a:pt x="2" y="2"/>
                  </a:cubicBezTo>
                  <a:cubicBezTo>
                    <a:pt x="3" y="1"/>
                    <a:pt x="3" y="0"/>
                    <a:pt x="3" y="0"/>
                  </a:cubicBezTo>
                  <a:cubicBezTo>
                    <a:pt x="3" y="0"/>
                    <a:pt x="2" y="1"/>
                    <a:pt x="2" y="1"/>
                  </a:cubicBezTo>
                  <a:close/>
                </a:path>
              </a:pathLst>
            </a:custGeom>
            <a:solidFill>
              <a:srgbClr val="5C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0" name="Freeform 519">
              <a:extLst>
                <a:ext uri="{FF2B5EF4-FFF2-40B4-BE49-F238E27FC236}">
                  <a16:creationId xmlns:a16="http://schemas.microsoft.com/office/drawing/2014/main" id="{FB3D9EE5-CE7C-4350-9F41-E886AB810E3E}"/>
                </a:ext>
              </a:extLst>
            </p:cNvPr>
            <p:cNvSpPr>
              <a:spLocks/>
            </p:cNvSpPr>
            <p:nvPr/>
          </p:nvSpPr>
          <p:spPr bwMode="auto">
            <a:xfrm>
              <a:off x="2638425" y="6208713"/>
              <a:ext cx="6350" cy="6350"/>
            </a:xfrm>
            <a:custGeom>
              <a:avLst/>
              <a:gdLst>
                <a:gd name="T0" fmla="*/ 1 w 3"/>
                <a:gd name="T1" fmla="*/ 2 h 3"/>
                <a:gd name="T2" fmla="*/ 0 w 3"/>
                <a:gd name="T3" fmla="*/ 0 h 3"/>
                <a:gd name="T4" fmla="*/ 1 w 3"/>
                <a:gd name="T5" fmla="*/ 2 h 3"/>
                <a:gd name="T6" fmla="*/ 3 w 3"/>
                <a:gd name="T7" fmla="*/ 2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1"/>
                    <a:pt x="0" y="1"/>
                    <a:pt x="0" y="0"/>
                  </a:cubicBezTo>
                  <a:cubicBezTo>
                    <a:pt x="0" y="1"/>
                    <a:pt x="0" y="2"/>
                    <a:pt x="1" y="2"/>
                  </a:cubicBezTo>
                  <a:cubicBezTo>
                    <a:pt x="2" y="3"/>
                    <a:pt x="3" y="2"/>
                    <a:pt x="3" y="2"/>
                  </a:cubicBezTo>
                  <a:cubicBezTo>
                    <a:pt x="2" y="2"/>
                    <a:pt x="2" y="2"/>
                    <a:pt x="1" y="2"/>
                  </a:cubicBezTo>
                  <a:close/>
                </a:path>
              </a:pathLst>
            </a:custGeom>
            <a:solidFill>
              <a:srgbClr val="5C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1" name="Freeform 520">
              <a:extLst>
                <a:ext uri="{FF2B5EF4-FFF2-40B4-BE49-F238E27FC236}">
                  <a16:creationId xmlns:a16="http://schemas.microsoft.com/office/drawing/2014/main" id="{0E941731-B646-4550-A1E2-9FC20A885A99}"/>
                </a:ext>
              </a:extLst>
            </p:cNvPr>
            <p:cNvSpPr>
              <a:spLocks/>
            </p:cNvSpPr>
            <p:nvPr/>
          </p:nvSpPr>
          <p:spPr bwMode="auto">
            <a:xfrm>
              <a:off x="2625725" y="6207126"/>
              <a:ext cx="6350" cy="6350"/>
            </a:xfrm>
            <a:custGeom>
              <a:avLst/>
              <a:gdLst>
                <a:gd name="T0" fmla="*/ 1 w 3"/>
                <a:gd name="T1" fmla="*/ 2 h 3"/>
                <a:gd name="T2" fmla="*/ 0 w 3"/>
                <a:gd name="T3" fmla="*/ 0 h 3"/>
                <a:gd name="T4" fmla="*/ 1 w 3"/>
                <a:gd name="T5" fmla="*/ 2 h 3"/>
                <a:gd name="T6" fmla="*/ 3 w 3"/>
                <a:gd name="T7" fmla="*/ 2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1"/>
                    <a:pt x="0" y="1"/>
                    <a:pt x="0" y="0"/>
                  </a:cubicBezTo>
                  <a:cubicBezTo>
                    <a:pt x="0" y="1"/>
                    <a:pt x="0" y="2"/>
                    <a:pt x="1" y="2"/>
                  </a:cubicBezTo>
                  <a:cubicBezTo>
                    <a:pt x="2" y="3"/>
                    <a:pt x="2" y="2"/>
                    <a:pt x="3" y="2"/>
                  </a:cubicBezTo>
                  <a:cubicBezTo>
                    <a:pt x="2" y="2"/>
                    <a:pt x="2" y="2"/>
                    <a:pt x="1" y="2"/>
                  </a:cubicBezTo>
                  <a:close/>
                </a:path>
              </a:pathLst>
            </a:custGeom>
            <a:solidFill>
              <a:srgbClr val="5C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2" name="Freeform 521">
              <a:extLst>
                <a:ext uri="{FF2B5EF4-FFF2-40B4-BE49-F238E27FC236}">
                  <a16:creationId xmlns:a16="http://schemas.microsoft.com/office/drawing/2014/main" id="{AB395209-0C01-40BA-B5BE-EFDF394B0F29}"/>
                </a:ext>
              </a:extLst>
            </p:cNvPr>
            <p:cNvSpPr>
              <a:spLocks/>
            </p:cNvSpPr>
            <p:nvPr/>
          </p:nvSpPr>
          <p:spPr bwMode="auto">
            <a:xfrm>
              <a:off x="2643188" y="6196013"/>
              <a:ext cx="4763" cy="4763"/>
            </a:xfrm>
            <a:custGeom>
              <a:avLst/>
              <a:gdLst>
                <a:gd name="T0" fmla="*/ 1 w 3"/>
                <a:gd name="T1" fmla="*/ 0 h 2"/>
                <a:gd name="T2" fmla="*/ 0 w 3"/>
                <a:gd name="T3" fmla="*/ 2 h 2"/>
                <a:gd name="T4" fmla="*/ 2 w 3"/>
                <a:gd name="T5" fmla="*/ 0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1"/>
                    <a:pt x="0" y="2"/>
                  </a:cubicBezTo>
                  <a:cubicBezTo>
                    <a:pt x="0" y="1"/>
                    <a:pt x="1" y="1"/>
                    <a:pt x="2" y="0"/>
                  </a:cubicBezTo>
                  <a:cubicBezTo>
                    <a:pt x="2" y="0"/>
                    <a:pt x="3" y="0"/>
                    <a:pt x="3" y="1"/>
                  </a:cubicBezTo>
                  <a:cubicBezTo>
                    <a:pt x="3" y="0"/>
                    <a:pt x="2" y="0"/>
                    <a:pt x="1" y="0"/>
                  </a:cubicBezTo>
                  <a:close/>
                </a:path>
              </a:pathLst>
            </a:custGeom>
            <a:solidFill>
              <a:srgbClr val="5C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3" name="Freeform 522">
              <a:extLst>
                <a:ext uri="{FF2B5EF4-FFF2-40B4-BE49-F238E27FC236}">
                  <a16:creationId xmlns:a16="http://schemas.microsoft.com/office/drawing/2014/main" id="{723C25C8-17B5-4A78-8042-69CF3C1922AB}"/>
                </a:ext>
              </a:extLst>
            </p:cNvPr>
            <p:cNvSpPr>
              <a:spLocks/>
            </p:cNvSpPr>
            <p:nvPr/>
          </p:nvSpPr>
          <p:spPr bwMode="auto">
            <a:xfrm>
              <a:off x="2690813" y="6210301"/>
              <a:ext cx="4763" cy="6350"/>
            </a:xfrm>
            <a:custGeom>
              <a:avLst/>
              <a:gdLst>
                <a:gd name="T0" fmla="*/ 1 w 3"/>
                <a:gd name="T1" fmla="*/ 2 h 3"/>
                <a:gd name="T2" fmla="*/ 0 w 3"/>
                <a:gd name="T3" fmla="*/ 2 h 3"/>
                <a:gd name="T4" fmla="*/ 2 w 3"/>
                <a:gd name="T5" fmla="*/ 2 h 3"/>
                <a:gd name="T6" fmla="*/ 2 w 3"/>
                <a:gd name="T7" fmla="*/ 0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2"/>
                    <a:pt x="0" y="2"/>
                    <a:pt x="0" y="2"/>
                  </a:cubicBezTo>
                  <a:cubicBezTo>
                    <a:pt x="0" y="3"/>
                    <a:pt x="1" y="3"/>
                    <a:pt x="2" y="2"/>
                  </a:cubicBezTo>
                  <a:cubicBezTo>
                    <a:pt x="2" y="2"/>
                    <a:pt x="3" y="1"/>
                    <a:pt x="2" y="0"/>
                  </a:cubicBezTo>
                  <a:cubicBezTo>
                    <a:pt x="2" y="1"/>
                    <a:pt x="2" y="1"/>
                    <a:pt x="1" y="2"/>
                  </a:cubicBezTo>
                  <a:close/>
                </a:path>
              </a:pathLst>
            </a:custGeom>
            <a:solidFill>
              <a:srgbClr val="5C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4" name="Freeform 523">
              <a:extLst>
                <a:ext uri="{FF2B5EF4-FFF2-40B4-BE49-F238E27FC236}">
                  <a16:creationId xmlns:a16="http://schemas.microsoft.com/office/drawing/2014/main" id="{D7E2C12D-42C4-495C-B097-20CCEA357FFB}"/>
                </a:ext>
              </a:extLst>
            </p:cNvPr>
            <p:cNvSpPr>
              <a:spLocks/>
            </p:cNvSpPr>
            <p:nvPr/>
          </p:nvSpPr>
          <p:spPr bwMode="auto">
            <a:xfrm>
              <a:off x="2652713" y="6200776"/>
              <a:ext cx="4763" cy="7938"/>
            </a:xfrm>
            <a:custGeom>
              <a:avLst/>
              <a:gdLst>
                <a:gd name="T0" fmla="*/ 1 w 2"/>
                <a:gd name="T1" fmla="*/ 2 h 4"/>
                <a:gd name="T2" fmla="*/ 0 w 2"/>
                <a:gd name="T3" fmla="*/ 3 h 4"/>
                <a:gd name="T4" fmla="*/ 2 w 2"/>
                <a:gd name="T5" fmla="*/ 2 h 4"/>
                <a:gd name="T6" fmla="*/ 2 w 2"/>
                <a:gd name="T7" fmla="*/ 0 h 4"/>
                <a:gd name="T8" fmla="*/ 1 w 2"/>
                <a:gd name="T9" fmla="*/ 2 h 4"/>
              </a:gdLst>
              <a:ahLst/>
              <a:cxnLst>
                <a:cxn ang="0">
                  <a:pos x="T0" y="T1"/>
                </a:cxn>
                <a:cxn ang="0">
                  <a:pos x="T2" y="T3"/>
                </a:cxn>
                <a:cxn ang="0">
                  <a:pos x="T4" y="T5"/>
                </a:cxn>
                <a:cxn ang="0">
                  <a:pos x="T6" y="T7"/>
                </a:cxn>
                <a:cxn ang="0">
                  <a:pos x="T8" y="T9"/>
                </a:cxn>
              </a:cxnLst>
              <a:rect l="0" t="0" r="r" b="b"/>
              <a:pathLst>
                <a:path w="2" h="4">
                  <a:moveTo>
                    <a:pt x="1" y="2"/>
                  </a:moveTo>
                  <a:cubicBezTo>
                    <a:pt x="1" y="3"/>
                    <a:pt x="0" y="3"/>
                    <a:pt x="0" y="3"/>
                  </a:cubicBezTo>
                  <a:cubicBezTo>
                    <a:pt x="1" y="4"/>
                    <a:pt x="1" y="3"/>
                    <a:pt x="2" y="2"/>
                  </a:cubicBezTo>
                  <a:cubicBezTo>
                    <a:pt x="2" y="2"/>
                    <a:pt x="2" y="1"/>
                    <a:pt x="2" y="0"/>
                  </a:cubicBezTo>
                  <a:cubicBezTo>
                    <a:pt x="2" y="1"/>
                    <a:pt x="2" y="2"/>
                    <a:pt x="1" y="2"/>
                  </a:cubicBezTo>
                  <a:close/>
                </a:path>
              </a:pathLst>
            </a:custGeom>
            <a:solidFill>
              <a:srgbClr val="5C7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5" name="Freeform 524">
              <a:extLst>
                <a:ext uri="{FF2B5EF4-FFF2-40B4-BE49-F238E27FC236}">
                  <a16:creationId xmlns:a16="http://schemas.microsoft.com/office/drawing/2014/main" id="{BA9E9B68-D452-430E-99FE-BDC3220FD44B}"/>
                </a:ext>
              </a:extLst>
            </p:cNvPr>
            <p:cNvSpPr>
              <a:spLocks/>
            </p:cNvSpPr>
            <p:nvPr/>
          </p:nvSpPr>
          <p:spPr bwMode="auto">
            <a:xfrm>
              <a:off x="1422400" y="5610226"/>
              <a:ext cx="406400" cy="314325"/>
            </a:xfrm>
            <a:custGeom>
              <a:avLst/>
              <a:gdLst>
                <a:gd name="T0" fmla="*/ 152 w 196"/>
                <a:gd name="T1" fmla="*/ 24 h 152"/>
                <a:gd name="T2" fmla="*/ 140 w 196"/>
                <a:gd name="T3" fmla="*/ 25 h 152"/>
                <a:gd name="T4" fmla="*/ 94 w 196"/>
                <a:gd name="T5" fmla="*/ 0 h 152"/>
                <a:gd name="T6" fmla="*/ 41 w 196"/>
                <a:gd name="T7" fmla="*/ 39 h 152"/>
                <a:gd name="T8" fmla="*/ 0 w 196"/>
                <a:gd name="T9" fmla="*/ 84 h 152"/>
                <a:gd name="T10" fmla="*/ 25 w 196"/>
                <a:gd name="T11" fmla="*/ 125 h 152"/>
                <a:gd name="T12" fmla="*/ 51 w 196"/>
                <a:gd name="T13" fmla="*/ 152 h 152"/>
                <a:gd name="T14" fmla="*/ 77 w 196"/>
                <a:gd name="T15" fmla="*/ 124 h 152"/>
                <a:gd name="T16" fmla="*/ 77 w 196"/>
                <a:gd name="T17" fmla="*/ 118 h 152"/>
                <a:gd name="T18" fmla="*/ 94 w 196"/>
                <a:gd name="T19" fmla="*/ 121 h 152"/>
                <a:gd name="T20" fmla="*/ 113 w 196"/>
                <a:gd name="T21" fmla="*/ 118 h 152"/>
                <a:gd name="T22" fmla="*/ 133 w 196"/>
                <a:gd name="T23" fmla="*/ 134 h 152"/>
                <a:gd name="T24" fmla="*/ 154 w 196"/>
                <a:gd name="T25" fmla="*/ 118 h 152"/>
                <a:gd name="T26" fmla="*/ 196 w 196"/>
                <a:gd name="T27" fmla="*/ 71 h 152"/>
                <a:gd name="T28" fmla="*/ 152 w 196"/>
                <a:gd name="T29" fmla="*/ 2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152">
                  <a:moveTo>
                    <a:pt x="152" y="24"/>
                  </a:moveTo>
                  <a:cubicBezTo>
                    <a:pt x="148" y="24"/>
                    <a:pt x="144" y="24"/>
                    <a:pt x="140" y="25"/>
                  </a:cubicBezTo>
                  <a:cubicBezTo>
                    <a:pt x="130" y="10"/>
                    <a:pt x="113" y="0"/>
                    <a:pt x="94" y="0"/>
                  </a:cubicBezTo>
                  <a:cubicBezTo>
                    <a:pt x="70" y="0"/>
                    <a:pt x="49" y="16"/>
                    <a:pt x="41" y="39"/>
                  </a:cubicBezTo>
                  <a:cubicBezTo>
                    <a:pt x="18" y="40"/>
                    <a:pt x="0" y="60"/>
                    <a:pt x="0" y="84"/>
                  </a:cubicBezTo>
                  <a:cubicBezTo>
                    <a:pt x="0" y="102"/>
                    <a:pt x="10" y="118"/>
                    <a:pt x="25" y="125"/>
                  </a:cubicBezTo>
                  <a:cubicBezTo>
                    <a:pt x="26" y="140"/>
                    <a:pt x="37" y="152"/>
                    <a:pt x="51" y="152"/>
                  </a:cubicBezTo>
                  <a:cubicBezTo>
                    <a:pt x="66" y="152"/>
                    <a:pt x="77" y="139"/>
                    <a:pt x="77" y="124"/>
                  </a:cubicBezTo>
                  <a:cubicBezTo>
                    <a:pt x="77" y="122"/>
                    <a:pt x="77" y="120"/>
                    <a:pt x="77" y="118"/>
                  </a:cubicBezTo>
                  <a:cubicBezTo>
                    <a:pt x="82" y="120"/>
                    <a:pt x="88" y="121"/>
                    <a:pt x="94" y="121"/>
                  </a:cubicBezTo>
                  <a:cubicBezTo>
                    <a:pt x="101" y="121"/>
                    <a:pt x="107" y="120"/>
                    <a:pt x="113" y="118"/>
                  </a:cubicBezTo>
                  <a:cubicBezTo>
                    <a:pt x="116" y="127"/>
                    <a:pt x="124" y="134"/>
                    <a:pt x="133" y="134"/>
                  </a:cubicBezTo>
                  <a:cubicBezTo>
                    <a:pt x="143" y="134"/>
                    <a:pt x="151" y="127"/>
                    <a:pt x="154" y="118"/>
                  </a:cubicBezTo>
                  <a:cubicBezTo>
                    <a:pt x="177" y="117"/>
                    <a:pt x="196" y="96"/>
                    <a:pt x="196" y="71"/>
                  </a:cubicBezTo>
                  <a:cubicBezTo>
                    <a:pt x="196" y="45"/>
                    <a:pt x="176" y="24"/>
                    <a:pt x="152" y="24"/>
                  </a:cubicBezTo>
                  <a:close/>
                </a:path>
              </a:pathLst>
            </a:custGeom>
            <a:solidFill>
              <a:srgbClr val="8AA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6" name="Freeform 525">
              <a:extLst>
                <a:ext uri="{FF2B5EF4-FFF2-40B4-BE49-F238E27FC236}">
                  <a16:creationId xmlns:a16="http://schemas.microsoft.com/office/drawing/2014/main" id="{2298B117-06B5-4641-A83E-EC30965FED7E}"/>
                </a:ext>
              </a:extLst>
            </p:cNvPr>
            <p:cNvSpPr>
              <a:spLocks/>
            </p:cNvSpPr>
            <p:nvPr/>
          </p:nvSpPr>
          <p:spPr bwMode="auto">
            <a:xfrm>
              <a:off x="1614488" y="5802313"/>
              <a:ext cx="33338" cy="358775"/>
            </a:xfrm>
            <a:custGeom>
              <a:avLst/>
              <a:gdLst>
                <a:gd name="T0" fmla="*/ 5 w 21"/>
                <a:gd name="T1" fmla="*/ 0 h 226"/>
                <a:gd name="T2" fmla="*/ 0 w 21"/>
                <a:gd name="T3" fmla="*/ 226 h 226"/>
                <a:gd name="T4" fmla="*/ 21 w 21"/>
                <a:gd name="T5" fmla="*/ 226 h 226"/>
                <a:gd name="T6" fmla="*/ 9 w 21"/>
                <a:gd name="T7" fmla="*/ 0 h 226"/>
                <a:gd name="T8" fmla="*/ 5 w 21"/>
                <a:gd name="T9" fmla="*/ 0 h 226"/>
              </a:gdLst>
              <a:ahLst/>
              <a:cxnLst>
                <a:cxn ang="0">
                  <a:pos x="T0" y="T1"/>
                </a:cxn>
                <a:cxn ang="0">
                  <a:pos x="T2" y="T3"/>
                </a:cxn>
                <a:cxn ang="0">
                  <a:pos x="T4" y="T5"/>
                </a:cxn>
                <a:cxn ang="0">
                  <a:pos x="T6" y="T7"/>
                </a:cxn>
                <a:cxn ang="0">
                  <a:pos x="T8" y="T9"/>
                </a:cxn>
              </a:cxnLst>
              <a:rect l="0" t="0" r="r" b="b"/>
              <a:pathLst>
                <a:path w="21" h="226">
                  <a:moveTo>
                    <a:pt x="5" y="0"/>
                  </a:moveTo>
                  <a:lnTo>
                    <a:pt x="0" y="226"/>
                  </a:lnTo>
                  <a:lnTo>
                    <a:pt x="21" y="226"/>
                  </a:lnTo>
                  <a:lnTo>
                    <a:pt x="9" y="0"/>
                  </a:lnTo>
                  <a:lnTo>
                    <a:pt x="5" y="0"/>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7" name="Freeform 526">
              <a:extLst>
                <a:ext uri="{FF2B5EF4-FFF2-40B4-BE49-F238E27FC236}">
                  <a16:creationId xmlns:a16="http://schemas.microsoft.com/office/drawing/2014/main" id="{16F6B0F5-AE06-4B88-9DFC-BA8315F18B0E}"/>
                </a:ext>
              </a:extLst>
            </p:cNvPr>
            <p:cNvSpPr>
              <a:spLocks/>
            </p:cNvSpPr>
            <p:nvPr/>
          </p:nvSpPr>
          <p:spPr bwMode="auto">
            <a:xfrm>
              <a:off x="1525588" y="5834063"/>
              <a:ext cx="106363" cy="111125"/>
            </a:xfrm>
            <a:custGeom>
              <a:avLst/>
              <a:gdLst>
                <a:gd name="T0" fmla="*/ 0 w 67"/>
                <a:gd name="T1" fmla="*/ 1 h 70"/>
                <a:gd name="T2" fmla="*/ 60 w 67"/>
                <a:gd name="T3" fmla="*/ 70 h 70"/>
                <a:gd name="T4" fmla="*/ 67 w 67"/>
                <a:gd name="T5" fmla="*/ 64 h 70"/>
                <a:gd name="T6" fmla="*/ 1 w 67"/>
                <a:gd name="T7" fmla="*/ 0 h 70"/>
                <a:gd name="T8" fmla="*/ 0 w 67"/>
                <a:gd name="T9" fmla="*/ 1 h 70"/>
              </a:gdLst>
              <a:ahLst/>
              <a:cxnLst>
                <a:cxn ang="0">
                  <a:pos x="T0" y="T1"/>
                </a:cxn>
                <a:cxn ang="0">
                  <a:pos x="T2" y="T3"/>
                </a:cxn>
                <a:cxn ang="0">
                  <a:pos x="T4" y="T5"/>
                </a:cxn>
                <a:cxn ang="0">
                  <a:pos x="T6" y="T7"/>
                </a:cxn>
                <a:cxn ang="0">
                  <a:pos x="T8" y="T9"/>
                </a:cxn>
              </a:cxnLst>
              <a:rect l="0" t="0" r="r" b="b"/>
              <a:pathLst>
                <a:path w="67" h="70">
                  <a:moveTo>
                    <a:pt x="0" y="1"/>
                  </a:moveTo>
                  <a:lnTo>
                    <a:pt x="60" y="70"/>
                  </a:lnTo>
                  <a:lnTo>
                    <a:pt x="67" y="64"/>
                  </a:lnTo>
                  <a:lnTo>
                    <a:pt x="1" y="0"/>
                  </a:lnTo>
                  <a:lnTo>
                    <a:pt x="0" y="1"/>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8" name="Freeform 527">
              <a:extLst>
                <a:ext uri="{FF2B5EF4-FFF2-40B4-BE49-F238E27FC236}">
                  <a16:creationId xmlns:a16="http://schemas.microsoft.com/office/drawing/2014/main" id="{8B2BE164-30A4-425A-B1AE-881D76E79048}"/>
                </a:ext>
              </a:extLst>
            </p:cNvPr>
            <p:cNvSpPr>
              <a:spLocks/>
            </p:cNvSpPr>
            <p:nvPr/>
          </p:nvSpPr>
          <p:spPr bwMode="auto">
            <a:xfrm>
              <a:off x="1622425" y="5799138"/>
              <a:ext cx="57150" cy="98425"/>
            </a:xfrm>
            <a:custGeom>
              <a:avLst/>
              <a:gdLst>
                <a:gd name="T0" fmla="*/ 0 w 36"/>
                <a:gd name="T1" fmla="*/ 58 h 62"/>
                <a:gd name="T2" fmla="*/ 6 w 36"/>
                <a:gd name="T3" fmla="*/ 62 h 62"/>
                <a:gd name="T4" fmla="*/ 36 w 36"/>
                <a:gd name="T5" fmla="*/ 1 h 62"/>
                <a:gd name="T6" fmla="*/ 34 w 36"/>
                <a:gd name="T7" fmla="*/ 0 h 62"/>
                <a:gd name="T8" fmla="*/ 0 w 36"/>
                <a:gd name="T9" fmla="*/ 58 h 62"/>
              </a:gdLst>
              <a:ahLst/>
              <a:cxnLst>
                <a:cxn ang="0">
                  <a:pos x="T0" y="T1"/>
                </a:cxn>
                <a:cxn ang="0">
                  <a:pos x="T2" y="T3"/>
                </a:cxn>
                <a:cxn ang="0">
                  <a:pos x="T4" y="T5"/>
                </a:cxn>
                <a:cxn ang="0">
                  <a:pos x="T6" y="T7"/>
                </a:cxn>
                <a:cxn ang="0">
                  <a:pos x="T8" y="T9"/>
                </a:cxn>
              </a:cxnLst>
              <a:rect l="0" t="0" r="r" b="b"/>
              <a:pathLst>
                <a:path w="36" h="62">
                  <a:moveTo>
                    <a:pt x="0" y="58"/>
                  </a:moveTo>
                  <a:lnTo>
                    <a:pt x="6" y="62"/>
                  </a:lnTo>
                  <a:lnTo>
                    <a:pt x="36" y="1"/>
                  </a:lnTo>
                  <a:lnTo>
                    <a:pt x="34" y="0"/>
                  </a:lnTo>
                  <a:lnTo>
                    <a:pt x="0" y="58"/>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9" name="Oval 528">
              <a:extLst>
                <a:ext uri="{FF2B5EF4-FFF2-40B4-BE49-F238E27FC236}">
                  <a16:creationId xmlns:a16="http://schemas.microsoft.com/office/drawing/2014/main" id="{A0B5AF6B-DAC9-41E5-984E-811246AA2481}"/>
                </a:ext>
              </a:extLst>
            </p:cNvPr>
            <p:cNvSpPr>
              <a:spLocks noChangeArrowheads="1"/>
            </p:cNvSpPr>
            <p:nvPr/>
          </p:nvSpPr>
          <p:spPr bwMode="auto">
            <a:xfrm>
              <a:off x="1522413" y="5624513"/>
              <a:ext cx="193675" cy="209550"/>
            </a:xfrm>
            <a:prstGeom prst="ellipse">
              <a:avLst/>
            </a:prstGeom>
            <a:solidFill>
              <a:srgbClr val="CED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0" name="Oval 529">
              <a:extLst>
                <a:ext uri="{FF2B5EF4-FFF2-40B4-BE49-F238E27FC236}">
                  <a16:creationId xmlns:a16="http://schemas.microsoft.com/office/drawing/2014/main" id="{DE2A9ADD-FEF9-40F6-9D3C-B21DCFB8D9F3}"/>
                </a:ext>
              </a:extLst>
            </p:cNvPr>
            <p:cNvSpPr>
              <a:spLocks noChangeArrowheads="1"/>
            </p:cNvSpPr>
            <p:nvPr/>
          </p:nvSpPr>
          <p:spPr bwMode="auto">
            <a:xfrm>
              <a:off x="1660525" y="5670551"/>
              <a:ext cx="142875" cy="152400"/>
            </a:xfrm>
            <a:prstGeom prst="ellipse">
              <a:avLst/>
            </a:pr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1" name="Oval 530">
              <a:extLst>
                <a:ext uri="{FF2B5EF4-FFF2-40B4-BE49-F238E27FC236}">
                  <a16:creationId xmlns:a16="http://schemas.microsoft.com/office/drawing/2014/main" id="{A1DDB11D-83EC-4681-AC4E-6B1FC3100931}"/>
                </a:ext>
              </a:extLst>
            </p:cNvPr>
            <p:cNvSpPr>
              <a:spLocks noChangeArrowheads="1"/>
            </p:cNvSpPr>
            <p:nvPr/>
          </p:nvSpPr>
          <p:spPr bwMode="auto">
            <a:xfrm>
              <a:off x="1436688" y="5710238"/>
              <a:ext cx="127000" cy="136525"/>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2" name="Oval 531">
              <a:extLst>
                <a:ext uri="{FF2B5EF4-FFF2-40B4-BE49-F238E27FC236}">
                  <a16:creationId xmlns:a16="http://schemas.microsoft.com/office/drawing/2014/main" id="{F3ECA58C-229B-499D-882A-4FDBD22DA02B}"/>
                </a:ext>
              </a:extLst>
            </p:cNvPr>
            <p:cNvSpPr>
              <a:spLocks noChangeArrowheads="1"/>
            </p:cNvSpPr>
            <p:nvPr/>
          </p:nvSpPr>
          <p:spPr bwMode="auto">
            <a:xfrm>
              <a:off x="1670050" y="5813426"/>
              <a:ext cx="60325" cy="63500"/>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3" name="Freeform 532">
              <a:extLst>
                <a:ext uri="{FF2B5EF4-FFF2-40B4-BE49-F238E27FC236}">
                  <a16:creationId xmlns:a16="http://schemas.microsoft.com/office/drawing/2014/main" id="{28DCF139-52A1-430A-B998-7E1835716190}"/>
                </a:ext>
              </a:extLst>
            </p:cNvPr>
            <p:cNvSpPr>
              <a:spLocks/>
            </p:cNvSpPr>
            <p:nvPr/>
          </p:nvSpPr>
          <p:spPr bwMode="auto">
            <a:xfrm>
              <a:off x="5272088" y="5768976"/>
              <a:ext cx="363538" cy="284163"/>
            </a:xfrm>
            <a:custGeom>
              <a:avLst/>
              <a:gdLst>
                <a:gd name="T0" fmla="*/ 136 w 176"/>
                <a:gd name="T1" fmla="*/ 22 h 137"/>
                <a:gd name="T2" fmla="*/ 125 w 176"/>
                <a:gd name="T3" fmla="*/ 23 h 137"/>
                <a:gd name="T4" fmla="*/ 84 w 176"/>
                <a:gd name="T5" fmla="*/ 0 h 137"/>
                <a:gd name="T6" fmla="*/ 36 w 176"/>
                <a:gd name="T7" fmla="*/ 35 h 137"/>
                <a:gd name="T8" fmla="*/ 0 w 176"/>
                <a:gd name="T9" fmla="*/ 76 h 137"/>
                <a:gd name="T10" fmla="*/ 22 w 176"/>
                <a:gd name="T11" fmla="*/ 113 h 137"/>
                <a:gd name="T12" fmla="*/ 46 w 176"/>
                <a:gd name="T13" fmla="*/ 137 h 137"/>
                <a:gd name="T14" fmla="*/ 69 w 176"/>
                <a:gd name="T15" fmla="*/ 112 h 137"/>
                <a:gd name="T16" fmla="*/ 69 w 176"/>
                <a:gd name="T17" fmla="*/ 107 h 137"/>
                <a:gd name="T18" fmla="*/ 84 w 176"/>
                <a:gd name="T19" fmla="*/ 109 h 137"/>
                <a:gd name="T20" fmla="*/ 101 w 176"/>
                <a:gd name="T21" fmla="*/ 106 h 137"/>
                <a:gd name="T22" fmla="*/ 119 w 176"/>
                <a:gd name="T23" fmla="*/ 121 h 137"/>
                <a:gd name="T24" fmla="*/ 138 w 176"/>
                <a:gd name="T25" fmla="*/ 106 h 137"/>
                <a:gd name="T26" fmla="*/ 176 w 176"/>
                <a:gd name="T27" fmla="*/ 64 h 137"/>
                <a:gd name="T28" fmla="*/ 136 w 176"/>
                <a:gd name="T29" fmla="*/ 2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137">
                  <a:moveTo>
                    <a:pt x="136" y="22"/>
                  </a:moveTo>
                  <a:cubicBezTo>
                    <a:pt x="132" y="22"/>
                    <a:pt x="129" y="22"/>
                    <a:pt x="125" y="23"/>
                  </a:cubicBezTo>
                  <a:cubicBezTo>
                    <a:pt x="116" y="9"/>
                    <a:pt x="101" y="0"/>
                    <a:pt x="84" y="0"/>
                  </a:cubicBezTo>
                  <a:cubicBezTo>
                    <a:pt x="62" y="0"/>
                    <a:pt x="44" y="15"/>
                    <a:pt x="36" y="35"/>
                  </a:cubicBezTo>
                  <a:cubicBezTo>
                    <a:pt x="16" y="36"/>
                    <a:pt x="0" y="54"/>
                    <a:pt x="0" y="76"/>
                  </a:cubicBezTo>
                  <a:cubicBezTo>
                    <a:pt x="0" y="92"/>
                    <a:pt x="9" y="106"/>
                    <a:pt x="22" y="113"/>
                  </a:cubicBezTo>
                  <a:cubicBezTo>
                    <a:pt x="23" y="126"/>
                    <a:pt x="33" y="137"/>
                    <a:pt x="46" y="137"/>
                  </a:cubicBezTo>
                  <a:cubicBezTo>
                    <a:pt x="59" y="137"/>
                    <a:pt x="69" y="125"/>
                    <a:pt x="69" y="112"/>
                  </a:cubicBezTo>
                  <a:cubicBezTo>
                    <a:pt x="69" y="110"/>
                    <a:pt x="69" y="108"/>
                    <a:pt x="69" y="107"/>
                  </a:cubicBezTo>
                  <a:cubicBezTo>
                    <a:pt x="73" y="108"/>
                    <a:pt x="79" y="109"/>
                    <a:pt x="84" y="109"/>
                  </a:cubicBezTo>
                  <a:cubicBezTo>
                    <a:pt x="90" y="109"/>
                    <a:pt x="96" y="108"/>
                    <a:pt x="101" y="106"/>
                  </a:cubicBezTo>
                  <a:cubicBezTo>
                    <a:pt x="103" y="114"/>
                    <a:pt x="111" y="121"/>
                    <a:pt x="119" y="121"/>
                  </a:cubicBezTo>
                  <a:cubicBezTo>
                    <a:pt x="128" y="121"/>
                    <a:pt x="135" y="114"/>
                    <a:pt x="138" y="106"/>
                  </a:cubicBezTo>
                  <a:cubicBezTo>
                    <a:pt x="159" y="105"/>
                    <a:pt x="176" y="86"/>
                    <a:pt x="176" y="64"/>
                  </a:cubicBezTo>
                  <a:cubicBezTo>
                    <a:pt x="176" y="40"/>
                    <a:pt x="158" y="22"/>
                    <a:pt x="136" y="22"/>
                  </a:cubicBezTo>
                  <a:close/>
                </a:path>
              </a:pathLst>
            </a:custGeom>
            <a:solidFill>
              <a:srgbClr val="8AA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4" name="Freeform 533">
              <a:extLst>
                <a:ext uri="{FF2B5EF4-FFF2-40B4-BE49-F238E27FC236}">
                  <a16:creationId xmlns:a16="http://schemas.microsoft.com/office/drawing/2014/main" id="{9764F960-05F4-4DEC-8600-2FF5D50BEE5D}"/>
                </a:ext>
              </a:extLst>
            </p:cNvPr>
            <p:cNvSpPr>
              <a:spLocks/>
            </p:cNvSpPr>
            <p:nvPr/>
          </p:nvSpPr>
          <p:spPr bwMode="auto">
            <a:xfrm>
              <a:off x="5443538" y="5943601"/>
              <a:ext cx="30163" cy="320675"/>
            </a:xfrm>
            <a:custGeom>
              <a:avLst/>
              <a:gdLst>
                <a:gd name="T0" fmla="*/ 5 w 19"/>
                <a:gd name="T1" fmla="*/ 0 h 202"/>
                <a:gd name="T2" fmla="*/ 0 w 19"/>
                <a:gd name="T3" fmla="*/ 202 h 202"/>
                <a:gd name="T4" fmla="*/ 19 w 19"/>
                <a:gd name="T5" fmla="*/ 202 h 202"/>
                <a:gd name="T6" fmla="*/ 9 w 19"/>
                <a:gd name="T7" fmla="*/ 0 h 202"/>
                <a:gd name="T8" fmla="*/ 5 w 19"/>
                <a:gd name="T9" fmla="*/ 0 h 202"/>
              </a:gdLst>
              <a:ahLst/>
              <a:cxnLst>
                <a:cxn ang="0">
                  <a:pos x="T0" y="T1"/>
                </a:cxn>
                <a:cxn ang="0">
                  <a:pos x="T2" y="T3"/>
                </a:cxn>
                <a:cxn ang="0">
                  <a:pos x="T4" y="T5"/>
                </a:cxn>
                <a:cxn ang="0">
                  <a:pos x="T6" y="T7"/>
                </a:cxn>
                <a:cxn ang="0">
                  <a:pos x="T8" y="T9"/>
                </a:cxn>
              </a:cxnLst>
              <a:rect l="0" t="0" r="r" b="b"/>
              <a:pathLst>
                <a:path w="19" h="202">
                  <a:moveTo>
                    <a:pt x="5" y="0"/>
                  </a:moveTo>
                  <a:lnTo>
                    <a:pt x="0" y="202"/>
                  </a:lnTo>
                  <a:lnTo>
                    <a:pt x="19" y="202"/>
                  </a:lnTo>
                  <a:lnTo>
                    <a:pt x="9" y="0"/>
                  </a:lnTo>
                  <a:lnTo>
                    <a:pt x="5" y="0"/>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5" name="Freeform 534">
              <a:extLst>
                <a:ext uri="{FF2B5EF4-FFF2-40B4-BE49-F238E27FC236}">
                  <a16:creationId xmlns:a16="http://schemas.microsoft.com/office/drawing/2014/main" id="{F143CE82-C291-45FE-9A48-20A586DB58E6}"/>
                </a:ext>
              </a:extLst>
            </p:cNvPr>
            <p:cNvSpPr>
              <a:spLocks/>
            </p:cNvSpPr>
            <p:nvPr/>
          </p:nvSpPr>
          <p:spPr bwMode="auto">
            <a:xfrm>
              <a:off x="5362575" y="5970588"/>
              <a:ext cx="95250" cy="101600"/>
            </a:xfrm>
            <a:custGeom>
              <a:avLst/>
              <a:gdLst>
                <a:gd name="T0" fmla="*/ 0 w 60"/>
                <a:gd name="T1" fmla="*/ 1 h 64"/>
                <a:gd name="T2" fmla="*/ 55 w 60"/>
                <a:gd name="T3" fmla="*/ 64 h 64"/>
                <a:gd name="T4" fmla="*/ 60 w 60"/>
                <a:gd name="T5" fmla="*/ 57 h 64"/>
                <a:gd name="T6" fmla="*/ 1 w 60"/>
                <a:gd name="T7" fmla="*/ 0 h 64"/>
                <a:gd name="T8" fmla="*/ 0 w 60"/>
                <a:gd name="T9" fmla="*/ 1 h 64"/>
              </a:gdLst>
              <a:ahLst/>
              <a:cxnLst>
                <a:cxn ang="0">
                  <a:pos x="T0" y="T1"/>
                </a:cxn>
                <a:cxn ang="0">
                  <a:pos x="T2" y="T3"/>
                </a:cxn>
                <a:cxn ang="0">
                  <a:pos x="T4" y="T5"/>
                </a:cxn>
                <a:cxn ang="0">
                  <a:pos x="T6" y="T7"/>
                </a:cxn>
                <a:cxn ang="0">
                  <a:pos x="T8" y="T9"/>
                </a:cxn>
              </a:cxnLst>
              <a:rect l="0" t="0" r="r" b="b"/>
              <a:pathLst>
                <a:path w="60" h="64">
                  <a:moveTo>
                    <a:pt x="0" y="1"/>
                  </a:moveTo>
                  <a:lnTo>
                    <a:pt x="55" y="64"/>
                  </a:lnTo>
                  <a:lnTo>
                    <a:pt x="60" y="57"/>
                  </a:lnTo>
                  <a:lnTo>
                    <a:pt x="1" y="0"/>
                  </a:lnTo>
                  <a:lnTo>
                    <a:pt x="0" y="1"/>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6" name="Freeform 535">
              <a:extLst>
                <a:ext uri="{FF2B5EF4-FFF2-40B4-BE49-F238E27FC236}">
                  <a16:creationId xmlns:a16="http://schemas.microsoft.com/office/drawing/2014/main" id="{C3D5A4F5-EAE0-497C-9C52-BA8C0396C76D}"/>
                </a:ext>
              </a:extLst>
            </p:cNvPr>
            <p:cNvSpPr>
              <a:spLocks/>
            </p:cNvSpPr>
            <p:nvPr/>
          </p:nvSpPr>
          <p:spPr bwMode="auto">
            <a:xfrm>
              <a:off x="5449888" y="5938838"/>
              <a:ext cx="50800" cy="88900"/>
            </a:xfrm>
            <a:custGeom>
              <a:avLst/>
              <a:gdLst>
                <a:gd name="T0" fmla="*/ 0 w 32"/>
                <a:gd name="T1" fmla="*/ 53 h 56"/>
                <a:gd name="T2" fmla="*/ 5 w 32"/>
                <a:gd name="T3" fmla="*/ 56 h 56"/>
                <a:gd name="T4" fmla="*/ 32 w 32"/>
                <a:gd name="T5" fmla="*/ 2 h 56"/>
                <a:gd name="T6" fmla="*/ 31 w 32"/>
                <a:gd name="T7" fmla="*/ 0 h 56"/>
                <a:gd name="T8" fmla="*/ 0 w 32"/>
                <a:gd name="T9" fmla="*/ 53 h 56"/>
              </a:gdLst>
              <a:ahLst/>
              <a:cxnLst>
                <a:cxn ang="0">
                  <a:pos x="T0" y="T1"/>
                </a:cxn>
                <a:cxn ang="0">
                  <a:pos x="T2" y="T3"/>
                </a:cxn>
                <a:cxn ang="0">
                  <a:pos x="T4" y="T5"/>
                </a:cxn>
                <a:cxn ang="0">
                  <a:pos x="T6" y="T7"/>
                </a:cxn>
                <a:cxn ang="0">
                  <a:pos x="T8" y="T9"/>
                </a:cxn>
              </a:cxnLst>
              <a:rect l="0" t="0" r="r" b="b"/>
              <a:pathLst>
                <a:path w="32" h="56">
                  <a:moveTo>
                    <a:pt x="0" y="53"/>
                  </a:moveTo>
                  <a:lnTo>
                    <a:pt x="5" y="56"/>
                  </a:lnTo>
                  <a:lnTo>
                    <a:pt x="32" y="2"/>
                  </a:lnTo>
                  <a:lnTo>
                    <a:pt x="31" y="0"/>
                  </a:lnTo>
                  <a:lnTo>
                    <a:pt x="0" y="53"/>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7" name="Oval 536">
              <a:extLst>
                <a:ext uri="{FF2B5EF4-FFF2-40B4-BE49-F238E27FC236}">
                  <a16:creationId xmlns:a16="http://schemas.microsoft.com/office/drawing/2014/main" id="{2AEE0643-BAEC-4146-A77A-8AF4079B3A31}"/>
                </a:ext>
              </a:extLst>
            </p:cNvPr>
            <p:cNvSpPr>
              <a:spLocks noChangeArrowheads="1"/>
            </p:cNvSpPr>
            <p:nvPr/>
          </p:nvSpPr>
          <p:spPr bwMode="auto">
            <a:xfrm>
              <a:off x="5357813" y="5783263"/>
              <a:ext cx="176213" cy="187325"/>
            </a:xfrm>
            <a:prstGeom prst="ellipse">
              <a:avLst/>
            </a:prstGeom>
            <a:solidFill>
              <a:srgbClr val="CED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8" name="Oval 537">
              <a:extLst>
                <a:ext uri="{FF2B5EF4-FFF2-40B4-BE49-F238E27FC236}">
                  <a16:creationId xmlns:a16="http://schemas.microsoft.com/office/drawing/2014/main" id="{CAF87830-2771-4E2C-87A6-A83EA804AA85}"/>
                </a:ext>
              </a:extLst>
            </p:cNvPr>
            <p:cNvSpPr>
              <a:spLocks noChangeArrowheads="1"/>
            </p:cNvSpPr>
            <p:nvPr/>
          </p:nvSpPr>
          <p:spPr bwMode="auto">
            <a:xfrm>
              <a:off x="5484813" y="5826126"/>
              <a:ext cx="128588" cy="133350"/>
            </a:xfrm>
            <a:prstGeom prst="ellipse">
              <a:avLst/>
            </a:pr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9" name="Oval 538">
              <a:extLst>
                <a:ext uri="{FF2B5EF4-FFF2-40B4-BE49-F238E27FC236}">
                  <a16:creationId xmlns:a16="http://schemas.microsoft.com/office/drawing/2014/main" id="{4D3DBECF-6B20-4D40-B790-A57EF054CD1D}"/>
                </a:ext>
              </a:extLst>
            </p:cNvPr>
            <p:cNvSpPr>
              <a:spLocks noChangeArrowheads="1"/>
            </p:cNvSpPr>
            <p:nvPr/>
          </p:nvSpPr>
          <p:spPr bwMode="auto">
            <a:xfrm>
              <a:off x="5281613" y="5861051"/>
              <a:ext cx="115888" cy="122238"/>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0" name="Oval 539">
              <a:extLst>
                <a:ext uri="{FF2B5EF4-FFF2-40B4-BE49-F238E27FC236}">
                  <a16:creationId xmlns:a16="http://schemas.microsoft.com/office/drawing/2014/main" id="{15E65190-283C-4520-8B51-011BBCD4263C}"/>
                </a:ext>
              </a:extLst>
            </p:cNvPr>
            <p:cNvSpPr>
              <a:spLocks noChangeArrowheads="1"/>
            </p:cNvSpPr>
            <p:nvPr/>
          </p:nvSpPr>
          <p:spPr bwMode="auto">
            <a:xfrm>
              <a:off x="5492750" y="5951538"/>
              <a:ext cx="53975" cy="58738"/>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1" name="Freeform 540">
              <a:extLst>
                <a:ext uri="{FF2B5EF4-FFF2-40B4-BE49-F238E27FC236}">
                  <a16:creationId xmlns:a16="http://schemas.microsoft.com/office/drawing/2014/main" id="{1538ECF3-214F-429C-95F1-BE1B4E4F49BE}"/>
                </a:ext>
              </a:extLst>
            </p:cNvPr>
            <p:cNvSpPr>
              <a:spLocks/>
            </p:cNvSpPr>
            <p:nvPr/>
          </p:nvSpPr>
          <p:spPr bwMode="auto">
            <a:xfrm>
              <a:off x="1409700" y="5456238"/>
              <a:ext cx="26988" cy="261938"/>
            </a:xfrm>
            <a:custGeom>
              <a:avLst/>
              <a:gdLst>
                <a:gd name="T0" fmla="*/ 11 w 13"/>
                <a:gd name="T1" fmla="*/ 0 h 126"/>
                <a:gd name="T2" fmla="*/ 2 w 13"/>
                <a:gd name="T3" fmla="*/ 0 h 126"/>
                <a:gd name="T4" fmla="*/ 0 w 13"/>
                <a:gd name="T5" fmla="*/ 3 h 126"/>
                <a:gd name="T6" fmla="*/ 0 w 13"/>
                <a:gd name="T7" fmla="*/ 124 h 126"/>
                <a:gd name="T8" fmla="*/ 2 w 13"/>
                <a:gd name="T9" fmla="*/ 126 h 126"/>
                <a:gd name="T10" fmla="*/ 11 w 13"/>
                <a:gd name="T11" fmla="*/ 126 h 126"/>
                <a:gd name="T12" fmla="*/ 13 w 13"/>
                <a:gd name="T13" fmla="*/ 124 h 126"/>
                <a:gd name="T14" fmla="*/ 13 w 13"/>
                <a:gd name="T15" fmla="*/ 3 h 126"/>
                <a:gd name="T16" fmla="*/ 11 w 13"/>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6">
                  <a:moveTo>
                    <a:pt x="11" y="0"/>
                  </a:moveTo>
                  <a:cubicBezTo>
                    <a:pt x="2" y="0"/>
                    <a:pt x="2" y="0"/>
                    <a:pt x="2" y="0"/>
                  </a:cubicBezTo>
                  <a:cubicBezTo>
                    <a:pt x="1" y="0"/>
                    <a:pt x="0" y="1"/>
                    <a:pt x="0" y="3"/>
                  </a:cubicBezTo>
                  <a:cubicBezTo>
                    <a:pt x="0" y="124"/>
                    <a:pt x="0" y="124"/>
                    <a:pt x="0" y="124"/>
                  </a:cubicBezTo>
                  <a:cubicBezTo>
                    <a:pt x="0" y="125"/>
                    <a:pt x="1" y="126"/>
                    <a:pt x="2" y="126"/>
                  </a:cubicBezTo>
                  <a:cubicBezTo>
                    <a:pt x="11" y="126"/>
                    <a:pt x="11" y="126"/>
                    <a:pt x="11" y="126"/>
                  </a:cubicBezTo>
                  <a:cubicBezTo>
                    <a:pt x="12" y="126"/>
                    <a:pt x="13" y="125"/>
                    <a:pt x="13" y="124"/>
                  </a:cubicBezTo>
                  <a:cubicBezTo>
                    <a:pt x="13" y="3"/>
                    <a:pt x="13" y="3"/>
                    <a:pt x="13" y="3"/>
                  </a:cubicBezTo>
                  <a:cubicBezTo>
                    <a:pt x="13" y="1"/>
                    <a:pt x="12" y="0"/>
                    <a:pt x="11" y="0"/>
                  </a:cubicBezTo>
                  <a:close/>
                </a:path>
              </a:pathLst>
            </a:custGeom>
            <a:solidFill>
              <a:srgbClr val="466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2" name="Freeform 541">
              <a:extLst>
                <a:ext uri="{FF2B5EF4-FFF2-40B4-BE49-F238E27FC236}">
                  <a16:creationId xmlns:a16="http://schemas.microsoft.com/office/drawing/2014/main" id="{17B44433-FCC1-40E4-ACB6-E635C38A20BA}"/>
                </a:ext>
              </a:extLst>
            </p:cNvPr>
            <p:cNvSpPr>
              <a:spLocks/>
            </p:cNvSpPr>
            <p:nvPr/>
          </p:nvSpPr>
          <p:spPr bwMode="auto">
            <a:xfrm>
              <a:off x="1266825" y="5183188"/>
              <a:ext cx="319088" cy="439738"/>
            </a:xfrm>
            <a:custGeom>
              <a:avLst/>
              <a:gdLst>
                <a:gd name="T0" fmla="*/ 71 w 154"/>
                <a:gd name="T1" fmla="*/ 0 h 212"/>
                <a:gd name="T2" fmla="*/ 0 w 154"/>
                <a:gd name="T3" fmla="*/ 150 h 212"/>
                <a:gd name="T4" fmla="*/ 149 w 154"/>
                <a:gd name="T5" fmla="*/ 150 h 212"/>
                <a:gd name="T6" fmla="*/ 71 w 154"/>
                <a:gd name="T7" fmla="*/ 0 h 212"/>
              </a:gdLst>
              <a:ahLst/>
              <a:cxnLst>
                <a:cxn ang="0">
                  <a:pos x="T0" y="T1"/>
                </a:cxn>
                <a:cxn ang="0">
                  <a:pos x="T2" y="T3"/>
                </a:cxn>
                <a:cxn ang="0">
                  <a:pos x="T4" y="T5"/>
                </a:cxn>
                <a:cxn ang="0">
                  <a:pos x="T6" y="T7"/>
                </a:cxn>
              </a:cxnLst>
              <a:rect l="0" t="0" r="r" b="b"/>
              <a:pathLst>
                <a:path w="154" h="212">
                  <a:moveTo>
                    <a:pt x="71" y="0"/>
                  </a:moveTo>
                  <a:cubicBezTo>
                    <a:pt x="31" y="0"/>
                    <a:pt x="0" y="95"/>
                    <a:pt x="0" y="150"/>
                  </a:cubicBezTo>
                  <a:cubicBezTo>
                    <a:pt x="8" y="212"/>
                    <a:pt x="149" y="195"/>
                    <a:pt x="149" y="150"/>
                  </a:cubicBezTo>
                  <a:cubicBezTo>
                    <a:pt x="154" y="112"/>
                    <a:pt x="114" y="0"/>
                    <a:pt x="71" y="0"/>
                  </a:cubicBezTo>
                  <a:close/>
                </a:path>
              </a:pathLst>
            </a:custGeom>
            <a:solidFill>
              <a:srgbClr val="718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3" name="Freeform 542">
              <a:extLst>
                <a:ext uri="{FF2B5EF4-FFF2-40B4-BE49-F238E27FC236}">
                  <a16:creationId xmlns:a16="http://schemas.microsoft.com/office/drawing/2014/main" id="{92071064-9568-4E68-AF61-91A1FE187A8C}"/>
                </a:ext>
              </a:extLst>
            </p:cNvPr>
            <p:cNvSpPr>
              <a:spLocks/>
            </p:cNvSpPr>
            <p:nvPr/>
          </p:nvSpPr>
          <p:spPr bwMode="auto">
            <a:xfrm>
              <a:off x="1289050" y="5211763"/>
              <a:ext cx="296863" cy="407988"/>
            </a:xfrm>
            <a:custGeom>
              <a:avLst/>
              <a:gdLst>
                <a:gd name="T0" fmla="*/ 66 w 143"/>
                <a:gd name="T1" fmla="*/ 0 h 197"/>
                <a:gd name="T2" fmla="*/ 0 w 143"/>
                <a:gd name="T3" fmla="*/ 139 h 197"/>
                <a:gd name="T4" fmla="*/ 138 w 143"/>
                <a:gd name="T5" fmla="*/ 139 h 197"/>
                <a:gd name="T6" fmla="*/ 66 w 143"/>
                <a:gd name="T7" fmla="*/ 0 h 197"/>
              </a:gdLst>
              <a:ahLst/>
              <a:cxnLst>
                <a:cxn ang="0">
                  <a:pos x="T0" y="T1"/>
                </a:cxn>
                <a:cxn ang="0">
                  <a:pos x="T2" y="T3"/>
                </a:cxn>
                <a:cxn ang="0">
                  <a:pos x="T4" y="T5"/>
                </a:cxn>
                <a:cxn ang="0">
                  <a:pos x="T6" y="T7"/>
                </a:cxn>
              </a:cxnLst>
              <a:rect l="0" t="0" r="r" b="b"/>
              <a:pathLst>
                <a:path w="143" h="197">
                  <a:moveTo>
                    <a:pt x="66" y="0"/>
                  </a:moveTo>
                  <a:cubicBezTo>
                    <a:pt x="28" y="0"/>
                    <a:pt x="0" y="88"/>
                    <a:pt x="0" y="139"/>
                  </a:cubicBezTo>
                  <a:cubicBezTo>
                    <a:pt x="7" y="197"/>
                    <a:pt x="138" y="180"/>
                    <a:pt x="138" y="139"/>
                  </a:cubicBezTo>
                  <a:cubicBezTo>
                    <a:pt x="143" y="104"/>
                    <a:pt x="106" y="0"/>
                    <a:pt x="66" y="0"/>
                  </a:cubicBezTo>
                  <a:close/>
                </a:path>
              </a:pathLst>
            </a:custGeom>
            <a:solidFill>
              <a:srgbClr val="6B8D02"/>
            </a:solidFill>
            <a:ln w="17463" cap="flat">
              <a:solidFill>
                <a:srgbClr val="BAD1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4" name="Freeform 543">
              <a:extLst>
                <a:ext uri="{FF2B5EF4-FFF2-40B4-BE49-F238E27FC236}">
                  <a16:creationId xmlns:a16="http://schemas.microsoft.com/office/drawing/2014/main" id="{C608CDAA-81A8-475A-97D2-8DD31C0C7BF2}"/>
                </a:ext>
              </a:extLst>
            </p:cNvPr>
            <p:cNvSpPr>
              <a:spLocks/>
            </p:cNvSpPr>
            <p:nvPr/>
          </p:nvSpPr>
          <p:spPr bwMode="auto">
            <a:xfrm>
              <a:off x="1316038" y="5245101"/>
              <a:ext cx="268288" cy="371475"/>
            </a:xfrm>
            <a:custGeom>
              <a:avLst/>
              <a:gdLst>
                <a:gd name="T0" fmla="*/ 60 w 129"/>
                <a:gd name="T1" fmla="*/ 0 h 179"/>
                <a:gd name="T2" fmla="*/ 0 w 129"/>
                <a:gd name="T3" fmla="*/ 126 h 179"/>
                <a:gd name="T4" fmla="*/ 125 w 129"/>
                <a:gd name="T5" fmla="*/ 126 h 179"/>
                <a:gd name="T6" fmla="*/ 60 w 129"/>
                <a:gd name="T7" fmla="*/ 0 h 179"/>
              </a:gdLst>
              <a:ahLst/>
              <a:cxnLst>
                <a:cxn ang="0">
                  <a:pos x="T0" y="T1"/>
                </a:cxn>
                <a:cxn ang="0">
                  <a:pos x="T2" y="T3"/>
                </a:cxn>
                <a:cxn ang="0">
                  <a:pos x="T4" y="T5"/>
                </a:cxn>
                <a:cxn ang="0">
                  <a:pos x="T6" y="T7"/>
                </a:cxn>
              </a:cxnLst>
              <a:rect l="0" t="0" r="r" b="b"/>
              <a:pathLst>
                <a:path w="129" h="179">
                  <a:moveTo>
                    <a:pt x="60" y="0"/>
                  </a:moveTo>
                  <a:cubicBezTo>
                    <a:pt x="25" y="0"/>
                    <a:pt x="0" y="80"/>
                    <a:pt x="0" y="126"/>
                  </a:cubicBezTo>
                  <a:cubicBezTo>
                    <a:pt x="6" y="179"/>
                    <a:pt x="125" y="164"/>
                    <a:pt x="125" y="126"/>
                  </a:cubicBezTo>
                  <a:cubicBezTo>
                    <a:pt x="129" y="95"/>
                    <a:pt x="96" y="0"/>
                    <a:pt x="60" y="0"/>
                  </a:cubicBezTo>
                  <a:close/>
                </a:path>
              </a:pathLst>
            </a:custGeom>
            <a:solidFill>
              <a:srgbClr val="C4C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5" name="Rectangle 544">
              <a:extLst>
                <a:ext uri="{FF2B5EF4-FFF2-40B4-BE49-F238E27FC236}">
                  <a16:creationId xmlns:a16="http://schemas.microsoft.com/office/drawing/2014/main" id="{7EEF57C6-25D7-4BE1-B401-9D3AE292623D}"/>
                </a:ext>
              </a:extLst>
            </p:cNvPr>
            <p:cNvSpPr>
              <a:spLocks noChangeArrowheads="1"/>
            </p:cNvSpPr>
            <p:nvPr/>
          </p:nvSpPr>
          <p:spPr bwMode="auto">
            <a:xfrm>
              <a:off x="1381125" y="6086476"/>
              <a:ext cx="39688" cy="115888"/>
            </a:xfrm>
            <a:prstGeom prst="rect">
              <a:avLst/>
            </a:prstGeom>
            <a:solidFill>
              <a:srgbClr val="617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6" name="Freeform 545">
              <a:extLst>
                <a:ext uri="{FF2B5EF4-FFF2-40B4-BE49-F238E27FC236}">
                  <a16:creationId xmlns:a16="http://schemas.microsoft.com/office/drawing/2014/main" id="{708B8667-C10D-4DF1-B56D-B2E693D49034}"/>
                </a:ext>
              </a:extLst>
            </p:cNvPr>
            <p:cNvSpPr>
              <a:spLocks/>
            </p:cNvSpPr>
            <p:nvPr/>
          </p:nvSpPr>
          <p:spPr bwMode="auto">
            <a:xfrm>
              <a:off x="1169988" y="5895976"/>
              <a:ext cx="458788" cy="239713"/>
            </a:xfrm>
            <a:custGeom>
              <a:avLst/>
              <a:gdLst>
                <a:gd name="T0" fmla="*/ 168 w 222"/>
                <a:gd name="T1" fmla="*/ 57 h 116"/>
                <a:gd name="T2" fmla="*/ 118 w 222"/>
                <a:gd name="T3" fmla="*/ 5 h 116"/>
                <a:gd name="T4" fmla="*/ 103 w 222"/>
                <a:gd name="T5" fmla="*/ 5 h 116"/>
                <a:gd name="T6" fmla="*/ 54 w 222"/>
                <a:gd name="T7" fmla="*/ 57 h 116"/>
                <a:gd name="T8" fmla="*/ 4 w 222"/>
                <a:gd name="T9" fmla="*/ 108 h 116"/>
                <a:gd name="T10" fmla="*/ 12 w 222"/>
                <a:gd name="T11" fmla="*/ 116 h 116"/>
                <a:gd name="T12" fmla="*/ 111 w 222"/>
                <a:gd name="T13" fmla="*/ 116 h 116"/>
                <a:gd name="T14" fmla="*/ 210 w 222"/>
                <a:gd name="T15" fmla="*/ 116 h 116"/>
                <a:gd name="T16" fmla="*/ 218 w 222"/>
                <a:gd name="T17" fmla="*/ 108 h 116"/>
                <a:gd name="T18" fmla="*/ 168 w 222"/>
                <a:gd name="T19" fmla="*/ 5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116">
                  <a:moveTo>
                    <a:pt x="168" y="57"/>
                  </a:moveTo>
                  <a:cubicBezTo>
                    <a:pt x="118" y="5"/>
                    <a:pt x="118" y="5"/>
                    <a:pt x="118" y="5"/>
                  </a:cubicBezTo>
                  <a:cubicBezTo>
                    <a:pt x="114" y="0"/>
                    <a:pt x="107" y="0"/>
                    <a:pt x="103" y="5"/>
                  </a:cubicBezTo>
                  <a:cubicBezTo>
                    <a:pt x="54" y="57"/>
                    <a:pt x="54" y="57"/>
                    <a:pt x="54" y="57"/>
                  </a:cubicBezTo>
                  <a:cubicBezTo>
                    <a:pt x="4" y="108"/>
                    <a:pt x="4" y="108"/>
                    <a:pt x="4" y="108"/>
                  </a:cubicBezTo>
                  <a:cubicBezTo>
                    <a:pt x="0" y="113"/>
                    <a:pt x="3" y="116"/>
                    <a:pt x="12" y="116"/>
                  </a:cubicBezTo>
                  <a:cubicBezTo>
                    <a:pt x="111" y="116"/>
                    <a:pt x="111" y="116"/>
                    <a:pt x="111" y="116"/>
                  </a:cubicBezTo>
                  <a:cubicBezTo>
                    <a:pt x="210" y="116"/>
                    <a:pt x="210" y="116"/>
                    <a:pt x="210" y="116"/>
                  </a:cubicBezTo>
                  <a:cubicBezTo>
                    <a:pt x="219" y="116"/>
                    <a:pt x="222" y="113"/>
                    <a:pt x="218" y="108"/>
                  </a:cubicBezTo>
                  <a:lnTo>
                    <a:pt x="168" y="57"/>
                  </a:lnTo>
                  <a:close/>
                </a:path>
              </a:pathLst>
            </a:custGeom>
            <a:solidFill>
              <a:srgbClr val="61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7" name="Freeform 546">
              <a:extLst>
                <a:ext uri="{FF2B5EF4-FFF2-40B4-BE49-F238E27FC236}">
                  <a16:creationId xmlns:a16="http://schemas.microsoft.com/office/drawing/2014/main" id="{ACE81AB8-1400-41D7-A458-455960F1A18A}"/>
                </a:ext>
              </a:extLst>
            </p:cNvPr>
            <p:cNvSpPr>
              <a:spLocks/>
            </p:cNvSpPr>
            <p:nvPr/>
          </p:nvSpPr>
          <p:spPr bwMode="auto">
            <a:xfrm>
              <a:off x="1219200" y="5832476"/>
              <a:ext cx="360363" cy="185738"/>
            </a:xfrm>
            <a:custGeom>
              <a:avLst/>
              <a:gdLst>
                <a:gd name="T0" fmla="*/ 132 w 174"/>
                <a:gd name="T1" fmla="*/ 44 h 90"/>
                <a:gd name="T2" fmla="*/ 93 w 174"/>
                <a:gd name="T3" fmla="*/ 3 h 90"/>
                <a:gd name="T4" fmla="*/ 81 w 174"/>
                <a:gd name="T5" fmla="*/ 3 h 90"/>
                <a:gd name="T6" fmla="*/ 42 w 174"/>
                <a:gd name="T7" fmla="*/ 44 h 90"/>
                <a:gd name="T8" fmla="*/ 3 w 174"/>
                <a:gd name="T9" fmla="*/ 84 h 90"/>
                <a:gd name="T10" fmla="*/ 9 w 174"/>
                <a:gd name="T11" fmla="*/ 90 h 90"/>
                <a:gd name="T12" fmla="*/ 87 w 174"/>
                <a:gd name="T13" fmla="*/ 90 h 90"/>
                <a:gd name="T14" fmla="*/ 165 w 174"/>
                <a:gd name="T15" fmla="*/ 90 h 90"/>
                <a:gd name="T16" fmla="*/ 171 w 174"/>
                <a:gd name="T17" fmla="*/ 84 h 90"/>
                <a:gd name="T18" fmla="*/ 132 w 174"/>
                <a:gd name="T19" fmla="*/ 4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90">
                  <a:moveTo>
                    <a:pt x="132" y="44"/>
                  </a:moveTo>
                  <a:cubicBezTo>
                    <a:pt x="93" y="3"/>
                    <a:pt x="93" y="3"/>
                    <a:pt x="93" y="3"/>
                  </a:cubicBezTo>
                  <a:cubicBezTo>
                    <a:pt x="90" y="0"/>
                    <a:pt x="84" y="0"/>
                    <a:pt x="81" y="3"/>
                  </a:cubicBezTo>
                  <a:cubicBezTo>
                    <a:pt x="42" y="44"/>
                    <a:pt x="42" y="44"/>
                    <a:pt x="42" y="44"/>
                  </a:cubicBezTo>
                  <a:cubicBezTo>
                    <a:pt x="3" y="84"/>
                    <a:pt x="3" y="84"/>
                    <a:pt x="3" y="84"/>
                  </a:cubicBezTo>
                  <a:cubicBezTo>
                    <a:pt x="0" y="88"/>
                    <a:pt x="2" y="90"/>
                    <a:pt x="9" y="90"/>
                  </a:cubicBezTo>
                  <a:cubicBezTo>
                    <a:pt x="87" y="90"/>
                    <a:pt x="87" y="90"/>
                    <a:pt x="87" y="90"/>
                  </a:cubicBezTo>
                  <a:cubicBezTo>
                    <a:pt x="165" y="90"/>
                    <a:pt x="165" y="90"/>
                    <a:pt x="165" y="90"/>
                  </a:cubicBezTo>
                  <a:cubicBezTo>
                    <a:pt x="171" y="90"/>
                    <a:pt x="174" y="88"/>
                    <a:pt x="171" y="84"/>
                  </a:cubicBezTo>
                  <a:lnTo>
                    <a:pt x="132" y="44"/>
                  </a:lnTo>
                  <a:close/>
                </a:path>
              </a:pathLst>
            </a:custGeom>
            <a:solidFill>
              <a:srgbClr val="7E9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8" name="Freeform 547">
              <a:extLst>
                <a:ext uri="{FF2B5EF4-FFF2-40B4-BE49-F238E27FC236}">
                  <a16:creationId xmlns:a16="http://schemas.microsoft.com/office/drawing/2014/main" id="{2E2605D8-E368-4CC6-BAA7-BF40A42CEED0}"/>
                </a:ext>
              </a:extLst>
            </p:cNvPr>
            <p:cNvSpPr>
              <a:spLocks/>
            </p:cNvSpPr>
            <p:nvPr/>
          </p:nvSpPr>
          <p:spPr bwMode="auto">
            <a:xfrm>
              <a:off x="1254125" y="5773738"/>
              <a:ext cx="290513" cy="150813"/>
            </a:xfrm>
            <a:custGeom>
              <a:avLst/>
              <a:gdLst>
                <a:gd name="T0" fmla="*/ 106 w 140"/>
                <a:gd name="T1" fmla="*/ 35 h 73"/>
                <a:gd name="T2" fmla="*/ 75 w 140"/>
                <a:gd name="T3" fmla="*/ 3 h 73"/>
                <a:gd name="T4" fmla="*/ 65 w 140"/>
                <a:gd name="T5" fmla="*/ 3 h 73"/>
                <a:gd name="T6" fmla="*/ 34 w 140"/>
                <a:gd name="T7" fmla="*/ 35 h 73"/>
                <a:gd name="T8" fmla="*/ 2 w 140"/>
                <a:gd name="T9" fmla="*/ 68 h 73"/>
                <a:gd name="T10" fmla="*/ 7 w 140"/>
                <a:gd name="T11" fmla="*/ 73 h 73"/>
                <a:gd name="T12" fmla="*/ 70 w 140"/>
                <a:gd name="T13" fmla="*/ 73 h 73"/>
                <a:gd name="T14" fmla="*/ 133 w 140"/>
                <a:gd name="T15" fmla="*/ 73 h 73"/>
                <a:gd name="T16" fmla="*/ 137 w 140"/>
                <a:gd name="T17" fmla="*/ 68 h 73"/>
                <a:gd name="T18" fmla="*/ 106 w 140"/>
                <a:gd name="T19"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73">
                  <a:moveTo>
                    <a:pt x="106" y="35"/>
                  </a:moveTo>
                  <a:cubicBezTo>
                    <a:pt x="75" y="3"/>
                    <a:pt x="75" y="3"/>
                    <a:pt x="75" y="3"/>
                  </a:cubicBezTo>
                  <a:cubicBezTo>
                    <a:pt x="72" y="0"/>
                    <a:pt x="68" y="0"/>
                    <a:pt x="65" y="3"/>
                  </a:cubicBezTo>
                  <a:cubicBezTo>
                    <a:pt x="34" y="35"/>
                    <a:pt x="34" y="35"/>
                    <a:pt x="34" y="35"/>
                  </a:cubicBezTo>
                  <a:cubicBezTo>
                    <a:pt x="2" y="68"/>
                    <a:pt x="2" y="68"/>
                    <a:pt x="2" y="68"/>
                  </a:cubicBezTo>
                  <a:cubicBezTo>
                    <a:pt x="0" y="71"/>
                    <a:pt x="2" y="73"/>
                    <a:pt x="7" y="73"/>
                  </a:cubicBezTo>
                  <a:cubicBezTo>
                    <a:pt x="70" y="73"/>
                    <a:pt x="70" y="73"/>
                    <a:pt x="70" y="73"/>
                  </a:cubicBezTo>
                  <a:cubicBezTo>
                    <a:pt x="133" y="73"/>
                    <a:pt x="133" y="73"/>
                    <a:pt x="133" y="73"/>
                  </a:cubicBezTo>
                  <a:cubicBezTo>
                    <a:pt x="138" y="73"/>
                    <a:pt x="140" y="71"/>
                    <a:pt x="137" y="68"/>
                  </a:cubicBezTo>
                  <a:lnTo>
                    <a:pt x="106" y="35"/>
                  </a:lnTo>
                  <a:close/>
                </a:path>
              </a:pathLst>
            </a:custGeom>
            <a:solidFill>
              <a:srgbClr val="91B5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9" name="Rectangle 548">
              <a:extLst>
                <a:ext uri="{FF2B5EF4-FFF2-40B4-BE49-F238E27FC236}">
                  <a16:creationId xmlns:a16="http://schemas.microsoft.com/office/drawing/2014/main" id="{58953CAA-D25B-4EA1-9F7F-C8A271FB9926}"/>
                </a:ext>
              </a:extLst>
            </p:cNvPr>
            <p:cNvSpPr>
              <a:spLocks noChangeArrowheads="1"/>
            </p:cNvSpPr>
            <p:nvPr/>
          </p:nvSpPr>
          <p:spPr bwMode="auto">
            <a:xfrm>
              <a:off x="1857375" y="5989638"/>
              <a:ext cx="36513" cy="115888"/>
            </a:xfrm>
            <a:prstGeom prst="rect">
              <a:avLst/>
            </a:prstGeom>
            <a:solidFill>
              <a:srgbClr val="617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0" name="Freeform 549">
              <a:extLst>
                <a:ext uri="{FF2B5EF4-FFF2-40B4-BE49-F238E27FC236}">
                  <a16:creationId xmlns:a16="http://schemas.microsoft.com/office/drawing/2014/main" id="{C4A24452-493A-4976-8F3F-3424849E9E5A}"/>
                </a:ext>
              </a:extLst>
            </p:cNvPr>
            <p:cNvSpPr>
              <a:spLocks/>
            </p:cNvSpPr>
            <p:nvPr/>
          </p:nvSpPr>
          <p:spPr bwMode="auto">
            <a:xfrm>
              <a:off x="1646238" y="5799138"/>
              <a:ext cx="460375" cy="239713"/>
            </a:xfrm>
            <a:custGeom>
              <a:avLst/>
              <a:gdLst>
                <a:gd name="T0" fmla="*/ 168 w 222"/>
                <a:gd name="T1" fmla="*/ 56 h 116"/>
                <a:gd name="T2" fmla="*/ 118 w 222"/>
                <a:gd name="T3" fmla="*/ 4 h 116"/>
                <a:gd name="T4" fmla="*/ 103 w 222"/>
                <a:gd name="T5" fmla="*/ 4 h 116"/>
                <a:gd name="T6" fmla="*/ 54 w 222"/>
                <a:gd name="T7" fmla="*/ 56 h 116"/>
                <a:gd name="T8" fmla="*/ 4 w 222"/>
                <a:gd name="T9" fmla="*/ 108 h 116"/>
                <a:gd name="T10" fmla="*/ 11 w 222"/>
                <a:gd name="T11" fmla="*/ 116 h 116"/>
                <a:gd name="T12" fmla="*/ 111 w 222"/>
                <a:gd name="T13" fmla="*/ 116 h 116"/>
                <a:gd name="T14" fmla="*/ 210 w 222"/>
                <a:gd name="T15" fmla="*/ 116 h 116"/>
                <a:gd name="T16" fmla="*/ 218 w 222"/>
                <a:gd name="T17" fmla="*/ 108 h 116"/>
                <a:gd name="T18" fmla="*/ 168 w 222"/>
                <a:gd name="T19"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116">
                  <a:moveTo>
                    <a:pt x="168" y="56"/>
                  </a:moveTo>
                  <a:cubicBezTo>
                    <a:pt x="118" y="4"/>
                    <a:pt x="118" y="4"/>
                    <a:pt x="118" y="4"/>
                  </a:cubicBezTo>
                  <a:cubicBezTo>
                    <a:pt x="114" y="0"/>
                    <a:pt x="107" y="0"/>
                    <a:pt x="103" y="4"/>
                  </a:cubicBezTo>
                  <a:cubicBezTo>
                    <a:pt x="54" y="56"/>
                    <a:pt x="54" y="56"/>
                    <a:pt x="54" y="56"/>
                  </a:cubicBezTo>
                  <a:cubicBezTo>
                    <a:pt x="4" y="108"/>
                    <a:pt x="4" y="108"/>
                    <a:pt x="4" y="108"/>
                  </a:cubicBezTo>
                  <a:cubicBezTo>
                    <a:pt x="0" y="112"/>
                    <a:pt x="3" y="116"/>
                    <a:pt x="11" y="116"/>
                  </a:cubicBezTo>
                  <a:cubicBezTo>
                    <a:pt x="111" y="116"/>
                    <a:pt x="111" y="116"/>
                    <a:pt x="111" y="116"/>
                  </a:cubicBezTo>
                  <a:cubicBezTo>
                    <a:pt x="210" y="116"/>
                    <a:pt x="210" y="116"/>
                    <a:pt x="210" y="116"/>
                  </a:cubicBezTo>
                  <a:cubicBezTo>
                    <a:pt x="218" y="116"/>
                    <a:pt x="222" y="112"/>
                    <a:pt x="218" y="108"/>
                  </a:cubicBezTo>
                  <a:lnTo>
                    <a:pt x="168" y="56"/>
                  </a:lnTo>
                  <a:close/>
                </a:path>
              </a:pathLst>
            </a:custGeom>
            <a:solidFill>
              <a:srgbClr val="61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1" name="Freeform 550">
              <a:extLst>
                <a:ext uri="{FF2B5EF4-FFF2-40B4-BE49-F238E27FC236}">
                  <a16:creationId xmlns:a16="http://schemas.microsoft.com/office/drawing/2014/main" id="{61D016BB-FB34-4617-8797-DA5B49110C69}"/>
                </a:ext>
              </a:extLst>
            </p:cNvPr>
            <p:cNvSpPr>
              <a:spLocks/>
            </p:cNvSpPr>
            <p:nvPr/>
          </p:nvSpPr>
          <p:spPr bwMode="auto">
            <a:xfrm>
              <a:off x="1695450" y="5732463"/>
              <a:ext cx="360363" cy="188913"/>
            </a:xfrm>
            <a:custGeom>
              <a:avLst/>
              <a:gdLst>
                <a:gd name="T0" fmla="*/ 132 w 174"/>
                <a:gd name="T1" fmla="*/ 44 h 91"/>
                <a:gd name="T2" fmla="*/ 93 w 174"/>
                <a:gd name="T3" fmla="*/ 4 h 91"/>
                <a:gd name="T4" fmla="*/ 81 w 174"/>
                <a:gd name="T5" fmla="*/ 4 h 91"/>
                <a:gd name="T6" fmla="*/ 42 w 174"/>
                <a:gd name="T7" fmla="*/ 44 h 91"/>
                <a:gd name="T8" fmla="*/ 3 w 174"/>
                <a:gd name="T9" fmla="*/ 85 h 91"/>
                <a:gd name="T10" fmla="*/ 9 w 174"/>
                <a:gd name="T11" fmla="*/ 91 h 91"/>
                <a:gd name="T12" fmla="*/ 87 w 174"/>
                <a:gd name="T13" fmla="*/ 91 h 91"/>
                <a:gd name="T14" fmla="*/ 165 w 174"/>
                <a:gd name="T15" fmla="*/ 91 h 91"/>
                <a:gd name="T16" fmla="*/ 171 w 174"/>
                <a:gd name="T17" fmla="*/ 85 h 91"/>
                <a:gd name="T18" fmla="*/ 132 w 174"/>
                <a:gd name="T19" fmla="*/ 4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91">
                  <a:moveTo>
                    <a:pt x="132" y="44"/>
                  </a:moveTo>
                  <a:cubicBezTo>
                    <a:pt x="93" y="4"/>
                    <a:pt x="93" y="4"/>
                    <a:pt x="93" y="4"/>
                  </a:cubicBezTo>
                  <a:cubicBezTo>
                    <a:pt x="89" y="0"/>
                    <a:pt x="84" y="0"/>
                    <a:pt x="81" y="4"/>
                  </a:cubicBezTo>
                  <a:cubicBezTo>
                    <a:pt x="42" y="44"/>
                    <a:pt x="42" y="44"/>
                    <a:pt x="42" y="44"/>
                  </a:cubicBezTo>
                  <a:cubicBezTo>
                    <a:pt x="3" y="85"/>
                    <a:pt x="3" y="85"/>
                    <a:pt x="3" y="85"/>
                  </a:cubicBezTo>
                  <a:cubicBezTo>
                    <a:pt x="0" y="88"/>
                    <a:pt x="2" y="91"/>
                    <a:pt x="9" y="91"/>
                  </a:cubicBezTo>
                  <a:cubicBezTo>
                    <a:pt x="87" y="91"/>
                    <a:pt x="87" y="91"/>
                    <a:pt x="87" y="91"/>
                  </a:cubicBezTo>
                  <a:cubicBezTo>
                    <a:pt x="165" y="91"/>
                    <a:pt x="165" y="91"/>
                    <a:pt x="165" y="91"/>
                  </a:cubicBezTo>
                  <a:cubicBezTo>
                    <a:pt x="171" y="91"/>
                    <a:pt x="174" y="88"/>
                    <a:pt x="171" y="85"/>
                  </a:cubicBezTo>
                  <a:lnTo>
                    <a:pt x="132" y="44"/>
                  </a:lnTo>
                  <a:close/>
                </a:path>
              </a:pathLst>
            </a:custGeom>
            <a:solidFill>
              <a:srgbClr val="7E9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2" name="Freeform 551">
              <a:extLst>
                <a:ext uri="{FF2B5EF4-FFF2-40B4-BE49-F238E27FC236}">
                  <a16:creationId xmlns:a16="http://schemas.microsoft.com/office/drawing/2014/main" id="{FB66C668-0C09-4F18-ABE4-C7008F91B368}"/>
                </a:ext>
              </a:extLst>
            </p:cNvPr>
            <p:cNvSpPr>
              <a:spLocks/>
            </p:cNvSpPr>
            <p:nvPr/>
          </p:nvSpPr>
          <p:spPr bwMode="auto">
            <a:xfrm>
              <a:off x="1730375" y="5673726"/>
              <a:ext cx="290513" cy="153988"/>
            </a:xfrm>
            <a:custGeom>
              <a:avLst/>
              <a:gdLst>
                <a:gd name="T0" fmla="*/ 106 w 140"/>
                <a:gd name="T1" fmla="*/ 36 h 74"/>
                <a:gd name="T2" fmla="*/ 75 w 140"/>
                <a:gd name="T3" fmla="*/ 3 h 74"/>
                <a:gd name="T4" fmla="*/ 65 w 140"/>
                <a:gd name="T5" fmla="*/ 3 h 74"/>
                <a:gd name="T6" fmla="*/ 34 w 140"/>
                <a:gd name="T7" fmla="*/ 36 h 74"/>
                <a:gd name="T8" fmla="*/ 2 w 140"/>
                <a:gd name="T9" fmla="*/ 69 h 74"/>
                <a:gd name="T10" fmla="*/ 7 w 140"/>
                <a:gd name="T11" fmla="*/ 74 h 74"/>
                <a:gd name="T12" fmla="*/ 70 w 140"/>
                <a:gd name="T13" fmla="*/ 74 h 74"/>
                <a:gd name="T14" fmla="*/ 133 w 140"/>
                <a:gd name="T15" fmla="*/ 74 h 74"/>
                <a:gd name="T16" fmla="*/ 137 w 140"/>
                <a:gd name="T17" fmla="*/ 69 h 74"/>
                <a:gd name="T18" fmla="*/ 106 w 140"/>
                <a:gd name="T19"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74">
                  <a:moveTo>
                    <a:pt x="106" y="36"/>
                  </a:moveTo>
                  <a:cubicBezTo>
                    <a:pt x="75" y="3"/>
                    <a:pt x="75" y="3"/>
                    <a:pt x="75" y="3"/>
                  </a:cubicBezTo>
                  <a:cubicBezTo>
                    <a:pt x="72" y="0"/>
                    <a:pt x="68" y="0"/>
                    <a:pt x="65" y="3"/>
                  </a:cubicBezTo>
                  <a:cubicBezTo>
                    <a:pt x="34" y="36"/>
                    <a:pt x="34" y="36"/>
                    <a:pt x="34" y="36"/>
                  </a:cubicBezTo>
                  <a:cubicBezTo>
                    <a:pt x="2" y="69"/>
                    <a:pt x="2" y="69"/>
                    <a:pt x="2" y="69"/>
                  </a:cubicBezTo>
                  <a:cubicBezTo>
                    <a:pt x="0" y="71"/>
                    <a:pt x="2" y="74"/>
                    <a:pt x="7" y="74"/>
                  </a:cubicBezTo>
                  <a:cubicBezTo>
                    <a:pt x="70" y="74"/>
                    <a:pt x="70" y="74"/>
                    <a:pt x="70" y="74"/>
                  </a:cubicBezTo>
                  <a:cubicBezTo>
                    <a:pt x="133" y="74"/>
                    <a:pt x="133" y="74"/>
                    <a:pt x="133" y="74"/>
                  </a:cubicBezTo>
                  <a:cubicBezTo>
                    <a:pt x="138" y="74"/>
                    <a:pt x="140" y="71"/>
                    <a:pt x="137" y="69"/>
                  </a:cubicBezTo>
                  <a:lnTo>
                    <a:pt x="106" y="36"/>
                  </a:lnTo>
                  <a:close/>
                </a:path>
              </a:pathLst>
            </a:custGeom>
            <a:solidFill>
              <a:srgbClr val="91B5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3" name="Rectangle 552">
              <a:extLst>
                <a:ext uri="{FF2B5EF4-FFF2-40B4-BE49-F238E27FC236}">
                  <a16:creationId xmlns:a16="http://schemas.microsoft.com/office/drawing/2014/main" id="{F7DD1285-BADE-408E-9C1E-FEE72997A2F1}"/>
                </a:ext>
              </a:extLst>
            </p:cNvPr>
            <p:cNvSpPr>
              <a:spLocks noChangeArrowheads="1"/>
            </p:cNvSpPr>
            <p:nvPr/>
          </p:nvSpPr>
          <p:spPr bwMode="auto">
            <a:xfrm>
              <a:off x="5221288" y="6156326"/>
              <a:ext cx="33338" cy="104775"/>
            </a:xfrm>
            <a:prstGeom prst="rect">
              <a:avLst/>
            </a:prstGeom>
            <a:solidFill>
              <a:srgbClr val="617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4" name="Freeform 553">
              <a:extLst>
                <a:ext uri="{FF2B5EF4-FFF2-40B4-BE49-F238E27FC236}">
                  <a16:creationId xmlns:a16="http://schemas.microsoft.com/office/drawing/2014/main" id="{CF55AE9C-F77C-47D3-84B4-FA982CD14042}"/>
                </a:ext>
              </a:extLst>
            </p:cNvPr>
            <p:cNvSpPr>
              <a:spLocks/>
            </p:cNvSpPr>
            <p:nvPr/>
          </p:nvSpPr>
          <p:spPr bwMode="auto">
            <a:xfrm>
              <a:off x="5030788" y="5986463"/>
              <a:ext cx="412750" cy="215900"/>
            </a:xfrm>
            <a:custGeom>
              <a:avLst/>
              <a:gdLst>
                <a:gd name="T0" fmla="*/ 151 w 199"/>
                <a:gd name="T1" fmla="*/ 50 h 104"/>
                <a:gd name="T2" fmla="*/ 106 w 199"/>
                <a:gd name="T3" fmla="*/ 3 h 104"/>
                <a:gd name="T4" fmla="*/ 93 w 199"/>
                <a:gd name="T5" fmla="*/ 3 h 104"/>
                <a:gd name="T6" fmla="*/ 48 w 199"/>
                <a:gd name="T7" fmla="*/ 50 h 104"/>
                <a:gd name="T8" fmla="*/ 4 w 199"/>
                <a:gd name="T9" fmla="*/ 96 h 104"/>
                <a:gd name="T10" fmla="*/ 10 w 199"/>
                <a:gd name="T11" fmla="*/ 104 h 104"/>
                <a:gd name="T12" fmla="*/ 100 w 199"/>
                <a:gd name="T13" fmla="*/ 104 h 104"/>
                <a:gd name="T14" fmla="*/ 189 w 199"/>
                <a:gd name="T15" fmla="*/ 104 h 104"/>
                <a:gd name="T16" fmla="*/ 196 w 199"/>
                <a:gd name="T17" fmla="*/ 96 h 104"/>
                <a:gd name="T18" fmla="*/ 151 w 199"/>
                <a:gd name="T19"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04">
                  <a:moveTo>
                    <a:pt x="151" y="50"/>
                  </a:moveTo>
                  <a:cubicBezTo>
                    <a:pt x="106" y="3"/>
                    <a:pt x="106" y="3"/>
                    <a:pt x="106" y="3"/>
                  </a:cubicBezTo>
                  <a:cubicBezTo>
                    <a:pt x="103" y="0"/>
                    <a:pt x="96" y="0"/>
                    <a:pt x="93" y="3"/>
                  </a:cubicBezTo>
                  <a:cubicBezTo>
                    <a:pt x="48" y="50"/>
                    <a:pt x="48" y="50"/>
                    <a:pt x="48" y="50"/>
                  </a:cubicBezTo>
                  <a:cubicBezTo>
                    <a:pt x="4" y="96"/>
                    <a:pt x="4" y="96"/>
                    <a:pt x="4" y="96"/>
                  </a:cubicBezTo>
                  <a:cubicBezTo>
                    <a:pt x="0" y="100"/>
                    <a:pt x="3" y="104"/>
                    <a:pt x="10" y="104"/>
                  </a:cubicBezTo>
                  <a:cubicBezTo>
                    <a:pt x="100" y="104"/>
                    <a:pt x="100" y="104"/>
                    <a:pt x="100" y="104"/>
                  </a:cubicBezTo>
                  <a:cubicBezTo>
                    <a:pt x="189" y="104"/>
                    <a:pt x="189" y="104"/>
                    <a:pt x="189" y="104"/>
                  </a:cubicBezTo>
                  <a:cubicBezTo>
                    <a:pt x="196" y="104"/>
                    <a:pt x="199" y="100"/>
                    <a:pt x="196" y="96"/>
                  </a:cubicBezTo>
                  <a:lnTo>
                    <a:pt x="151" y="50"/>
                  </a:lnTo>
                  <a:close/>
                </a:path>
              </a:pathLst>
            </a:custGeom>
            <a:solidFill>
              <a:srgbClr val="61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5" name="Freeform 554">
              <a:extLst>
                <a:ext uri="{FF2B5EF4-FFF2-40B4-BE49-F238E27FC236}">
                  <a16:creationId xmlns:a16="http://schemas.microsoft.com/office/drawing/2014/main" id="{49243B4B-6C14-4E2B-867B-F3940C20BA7A}"/>
                </a:ext>
              </a:extLst>
            </p:cNvPr>
            <p:cNvSpPr>
              <a:spLocks/>
            </p:cNvSpPr>
            <p:nvPr/>
          </p:nvSpPr>
          <p:spPr bwMode="auto">
            <a:xfrm>
              <a:off x="5075238" y="5927726"/>
              <a:ext cx="323850" cy="169863"/>
            </a:xfrm>
            <a:custGeom>
              <a:avLst/>
              <a:gdLst>
                <a:gd name="T0" fmla="*/ 119 w 157"/>
                <a:gd name="T1" fmla="*/ 40 h 82"/>
                <a:gd name="T2" fmla="*/ 84 w 157"/>
                <a:gd name="T3" fmla="*/ 3 h 82"/>
                <a:gd name="T4" fmla="*/ 73 w 157"/>
                <a:gd name="T5" fmla="*/ 3 h 82"/>
                <a:gd name="T6" fmla="*/ 38 w 157"/>
                <a:gd name="T7" fmla="*/ 40 h 82"/>
                <a:gd name="T8" fmla="*/ 3 w 157"/>
                <a:gd name="T9" fmla="*/ 76 h 82"/>
                <a:gd name="T10" fmla="*/ 9 w 157"/>
                <a:gd name="T11" fmla="*/ 82 h 82"/>
                <a:gd name="T12" fmla="*/ 79 w 157"/>
                <a:gd name="T13" fmla="*/ 82 h 82"/>
                <a:gd name="T14" fmla="*/ 148 w 157"/>
                <a:gd name="T15" fmla="*/ 82 h 82"/>
                <a:gd name="T16" fmla="*/ 154 w 157"/>
                <a:gd name="T17" fmla="*/ 76 h 82"/>
                <a:gd name="T18" fmla="*/ 119 w 157"/>
                <a:gd name="T19"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82">
                  <a:moveTo>
                    <a:pt x="119" y="40"/>
                  </a:moveTo>
                  <a:cubicBezTo>
                    <a:pt x="84" y="3"/>
                    <a:pt x="84" y="3"/>
                    <a:pt x="84" y="3"/>
                  </a:cubicBezTo>
                  <a:cubicBezTo>
                    <a:pt x="81" y="0"/>
                    <a:pt x="76" y="0"/>
                    <a:pt x="73" y="3"/>
                  </a:cubicBezTo>
                  <a:cubicBezTo>
                    <a:pt x="38" y="40"/>
                    <a:pt x="38" y="40"/>
                    <a:pt x="38" y="40"/>
                  </a:cubicBezTo>
                  <a:cubicBezTo>
                    <a:pt x="3" y="76"/>
                    <a:pt x="3" y="76"/>
                    <a:pt x="3" y="76"/>
                  </a:cubicBezTo>
                  <a:cubicBezTo>
                    <a:pt x="0" y="79"/>
                    <a:pt x="3" y="82"/>
                    <a:pt x="9" y="82"/>
                  </a:cubicBezTo>
                  <a:cubicBezTo>
                    <a:pt x="79" y="82"/>
                    <a:pt x="79" y="82"/>
                    <a:pt x="79" y="82"/>
                  </a:cubicBezTo>
                  <a:cubicBezTo>
                    <a:pt x="148" y="82"/>
                    <a:pt x="148" y="82"/>
                    <a:pt x="148" y="82"/>
                  </a:cubicBezTo>
                  <a:cubicBezTo>
                    <a:pt x="154" y="82"/>
                    <a:pt x="157" y="79"/>
                    <a:pt x="154" y="76"/>
                  </a:cubicBezTo>
                  <a:lnTo>
                    <a:pt x="119" y="40"/>
                  </a:lnTo>
                  <a:close/>
                </a:path>
              </a:pathLst>
            </a:custGeom>
            <a:solidFill>
              <a:srgbClr val="7A99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6" name="Freeform 555">
              <a:extLst>
                <a:ext uri="{FF2B5EF4-FFF2-40B4-BE49-F238E27FC236}">
                  <a16:creationId xmlns:a16="http://schemas.microsoft.com/office/drawing/2014/main" id="{79D2C6FE-6A71-4831-889E-FA80B68B5D9D}"/>
                </a:ext>
              </a:extLst>
            </p:cNvPr>
            <p:cNvSpPr>
              <a:spLocks/>
            </p:cNvSpPr>
            <p:nvPr/>
          </p:nvSpPr>
          <p:spPr bwMode="auto">
            <a:xfrm>
              <a:off x="5105400" y="5875338"/>
              <a:ext cx="263525" cy="136525"/>
            </a:xfrm>
            <a:custGeom>
              <a:avLst/>
              <a:gdLst>
                <a:gd name="T0" fmla="*/ 96 w 127"/>
                <a:gd name="T1" fmla="*/ 32 h 66"/>
                <a:gd name="T2" fmla="*/ 68 w 127"/>
                <a:gd name="T3" fmla="*/ 3 h 66"/>
                <a:gd name="T4" fmla="*/ 59 w 127"/>
                <a:gd name="T5" fmla="*/ 3 h 66"/>
                <a:gd name="T6" fmla="*/ 31 w 127"/>
                <a:gd name="T7" fmla="*/ 32 h 66"/>
                <a:gd name="T8" fmla="*/ 3 w 127"/>
                <a:gd name="T9" fmla="*/ 61 h 66"/>
                <a:gd name="T10" fmla="*/ 7 w 127"/>
                <a:gd name="T11" fmla="*/ 66 h 66"/>
                <a:gd name="T12" fmla="*/ 64 w 127"/>
                <a:gd name="T13" fmla="*/ 66 h 66"/>
                <a:gd name="T14" fmla="*/ 120 w 127"/>
                <a:gd name="T15" fmla="*/ 66 h 66"/>
                <a:gd name="T16" fmla="*/ 124 w 127"/>
                <a:gd name="T17" fmla="*/ 61 h 66"/>
                <a:gd name="T18" fmla="*/ 96 w 127"/>
                <a:gd name="T19" fmla="*/ 3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66">
                  <a:moveTo>
                    <a:pt x="96" y="32"/>
                  </a:moveTo>
                  <a:cubicBezTo>
                    <a:pt x="68" y="3"/>
                    <a:pt x="68" y="3"/>
                    <a:pt x="68" y="3"/>
                  </a:cubicBezTo>
                  <a:cubicBezTo>
                    <a:pt x="65" y="0"/>
                    <a:pt x="62" y="0"/>
                    <a:pt x="59" y="3"/>
                  </a:cubicBezTo>
                  <a:cubicBezTo>
                    <a:pt x="31" y="32"/>
                    <a:pt x="31" y="32"/>
                    <a:pt x="31" y="32"/>
                  </a:cubicBezTo>
                  <a:cubicBezTo>
                    <a:pt x="3" y="61"/>
                    <a:pt x="3" y="61"/>
                    <a:pt x="3" y="61"/>
                  </a:cubicBezTo>
                  <a:cubicBezTo>
                    <a:pt x="0" y="64"/>
                    <a:pt x="2" y="66"/>
                    <a:pt x="7" y="66"/>
                  </a:cubicBezTo>
                  <a:cubicBezTo>
                    <a:pt x="64" y="66"/>
                    <a:pt x="64" y="66"/>
                    <a:pt x="64" y="66"/>
                  </a:cubicBezTo>
                  <a:cubicBezTo>
                    <a:pt x="120" y="66"/>
                    <a:pt x="120" y="66"/>
                    <a:pt x="120" y="66"/>
                  </a:cubicBezTo>
                  <a:cubicBezTo>
                    <a:pt x="125" y="66"/>
                    <a:pt x="127" y="64"/>
                    <a:pt x="124" y="61"/>
                  </a:cubicBezTo>
                  <a:lnTo>
                    <a:pt x="96" y="32"/>
                  </a:lnTo>
                  <a:close/>
                </a:path>
              </a:pathLst>
            </a:custGeom>
            <a:solidFill>
              <a:srgbClr val="B0C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7" name="Rectangle 556">
              <a:extLst>
                <a:ext uri="{FF2B5EF4-FFF2-40B4-BE49-F238E27FC236}">
                  <a16:creationId xmlns:a16="http://schemas.microsoft.com/office/drawing/2014/main" id="{89284E16-966A-45D2-9E87-91061525C0E5}"/>
                </a:ext>
              </a:extLst>
            </p:cNvPr>
            <p:cNvSpPr>
              <a:spLocks noChangeArrowheads="1"/>
            </p:cNvSpPr>
            <p:nvPr/>
          </p:nvSpPr>
          <p:spPr bwMode="auto">
            <a:xfrm>
              <a:off x="1911350" y="5402263"/>
              <a:ext cx="34925" cy="104775"/>
            </a:xfrm>
            <a:prstGeom prst="rect">
              <a:avLst/>
            </a:prstGeom>
            <a:solidFill>
              <a:srgbClr val="617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8" name="Freeform 557">
              <a:extLst>
                <a:ext uri="{FF2B5EF4-FFF2-40B4-BE49-F238E27FC236}">
                  <a16:creationId xmlns:a16="http://schemas.microsoft.com/office/drawing/2014/main" id="{78D7618F-329A-413D-86A8-9EEF0EE15BA4}"/>
                </a:ext>
              </a:extLst>
            </p:cNvPr>
            <p:cNvSpPr>
              <a:spLocks/>
            </p:cNvSpPr>
            <p:nvPr/>
          </p:nvSpPr>
          <p:spPr bwMode="auto">
            <a:xfrm>
              <a:off x="1724025" y="5235576"/>
              <a:ext cx="406400" cy="212725"/>
            </a:xfrm>
            <a:custGeom>
              <a:avLst/>
              <a:gdLst>
                <a:gd name="T0" fmla="*/ 149 w 196"/>
                <a:gd name="T1" fmla="*/ 50 h 103"/>
                <a:gd name="T2" fmla="*/ 105 w 196"/>
                <a:gd name="T3" fmla="*/ 4 h 103"/>
                <a:gd name="T4" fmla="*/ 91 w 196"/>
                <a:gd name="T5" fmla="*/ 4 h 103"/>
                <a:gd name="T6" fmla="*/ 47 w 196"/>
                <a:gd name="T7" fmla="*/ 50 h 103"/>
                <a:gd name="T8" fmla="*/ 4 w 196"/>
                <a:gd name="T9" fmla="*/ 96 h 103"/>
                <a:gd name="T10" fmla="*/ 10 w 196"/>
                <a:gd name="T11" fmla="*/ 103 h 103"/>
                <a:gd name="T12" fmla="*/ 98 w 196"/>
                <a:gd name="T13" fmla="*/ 103 h 103"/>
                <a:gd name="T14" fmla="*/ 186 w 196"/>
                <a:gd name="T15" fmla="*/ 103 h 103"/>
                <a:gd name="T16" fmla="*/ 193 w 196"/>
                <a:gd name="T17" fmla="*/ 96 h 103"/>
                <a:gd name="T18" fmla="*/ 149 w 196"/>
                <a:gd name="T19" fmla="*/ 5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103">
                  <a:moveTo>
                    <a:pt x="149" y="50"/>
                  </a:moveTo>
                  <a:cubicBezTo>
                    <a:pt x="105" y="4"/>
                    <a:pt x="105" y="4"/>
                    <a:pt x="105" y="4"/>
                  </a:cubicBezTo>
                  <a:cubicBezTo>
                    <a:pt x="101" y="0"/>
                    <a:pt x="95" y="0"/>
                    <a:pt x="91" y="4"/>
                  </a:cubicBezTo>
                  <a:cubicBezTo>
                    <a:pt x="47" y="50"/>
                    <a:pt x="47" y="50"/>
                    <a:pt x="47" y="50"/>
                  </a:cubicBezTo>
                  <a:cubicBezTo>
                    <a:pt x="4" y="96"/>
                    <a:pt x="4" y="96"/>
                    <a:pt x="4" y="96"/>
                  </a:cubicBezTo>
                  <a:cubicBezTo>
                    <a:pt x="0" y="99"/>
                    <a:pt x="3" y="103"/>
                    <a:pt x="10" y="103"/>
                  </a:cubicBezTo>
                  <a:cubicBezTo>
                    <a:pt x="98" y="103"/>
                    <a:pt x="98" y="103"/>
                    <a:pt x="98" y="103"/>
                  </a:cubicBezTo>
                  <a:cubicBezTo>
                    <a:pt x="186" y="103"/>
                    <a:pt x="186" y="103"/>
                    <a:pt x="186" y="103"/>
                  </a:cubicBezTo>
                  <a:cubicBezTo>
                    <a:pt x="193" y="103"/>
                    <a:pt x="196" y="99"/>
                    <a:pt x="193" y="96"/>
                  </a:cubicBezTo>
                  <a:lnTo>
                    <a:pt x="149" y="50"/>
                  </a:lnTo>
                  <a:close/>
                </a:path>
              </a:pathLst>
            </a:custGeom>
            <a:solidFill>
              <a:srgbClr val="61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9" name="Freeform 558">
              <a:extLst>
                <a:ext uri="{FF2B5EF4-FFF2-40B4-BE49-F238E27FC236}">
                  <a16:creationId xmlns:a16="http://schemas.microsoft.com/office/drawing/2014/main" id="{D5D05A81-85FC-4CD3-9DF9-F4EE0792408B}"/>
                </a:ext>
              </a:extLst>
            </p:cNvPr>
            <p:cNvSpPr>
              <a:spLocks/>
            </p:cNvSpPr>
            <p:nvPr/>
          </p:nvSpPr>
          <p:spPr bwMode="auto">
            <a:xfrm>
              <a:off x="1768475" y="5176838"/>
              <a:ext cx="319088" cy="166688"/>
            </a:xfrm>
            <a:custGeom>
              <a:avLst/>
              <a:gdLst>
                <a:gd name="T0" fmla="*/ 117 w 154"/>
                <a:gd name="T1" fmla="*/ 39 h 80"/>
                <a:gd name="T2" fmla="*/ 82 w 154"/>
                <a:gd name="T3" fmla="*/ 3 h 80"/>
                <a:gd name="T4" fmla="*/ 72 w 154"/>
                <a:gd name="T5" fmla="*/ 3 h 80"/>
                <a:gd name="T6" fmla="*/ 37 w 154"/>
                <a:gd name="T7" fmla="*/ 39 h 80"/>
                <a:gd name="T8" fmla="*/ 3 w 154"/>
                <a:gd name="T9" fmla="*/ 75 h 80"/>
                <a:gd name="T10" fmla="*/ 8 w 154"/>
                <a:gd name="T11" fmla="*/ 80 h 80"/>
                <a:gd name="T12" fmla="*/ 77 w 154"/>
                <a:gd name="T13" fmla="*/ 80 h 80"/>
                <a:gd name="T14" fmla="*/ 146 w 154"/>
                <a:gd name="T15" fmla="*/ 80 h 80"/>
                <a:gd name="T16" fmla="*/ 151 w 154"/>
                <a:gd name="T17" fmla="*/ 75 h 80"/>
                <a:gd name="T18" fmla="*/ 117 w 154"/>
                <a:gd name="T19" fmla="*/ 3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80">
                  <a:moveTo>
                    <a:pt x="117" y="39"/>
                  </a:moveTo>
                  <a:cubicBezTo>
                    <a:pt x="82" y="3"/>
                    <a:pt x="82" y="3"/>
                    <a:pt x="82" y="3"/>
                  </a:cubicBezTo>
                  <a:cubicBezTo>
                    <a:pt x="79" y="0"/>
                    <a:pt x="75" y="0"/>
                    <a:pt x="72" y="3"/>
                  </a:cubicBezTo>
                  <a:cubicBezTo>
                    <a:pt x="37" y="39"/>
                    <a:pt x="37" y="39"/>
                    <a:pt x="37" y="39"/>
                  </a:cubicBezTo>
                  <a:cubicBezTo>
                    <a:pt x="3" y="75"/>
                    <a:pt x="3" y="75"/>
                    <a:pt x="3" y="75"/>
                  </a:cubicBezTo>
                  <a:cubicBezTo>
                    <a:pt x="0" y="78"/>
                    <a:pt x="2" y="80"/>
                    <a:pt x="8" y="80"/>
                  </a:cubicBezTo>
                  <a:cubicBezTo>
                    <a:pt x="77" y="80"/>
                    <a:pt x="77" y="80"/>
                    <a:pt x="77" y="80"/>
                  </a:cubicBezTo>
                  <a:cubicBezTo>
                    <a:pt x="146" y="80"/>
                    <a:pt x="146" y="80"/>
                    <a:pt x="146" y="80"/>
                  </a:cubicBezTo>
                  <a:cubicBezTo>
                    <a:pt x="152" y="80"/>
                    <a:pt x="154" y="78"/>
                    <a:pt x="151" y="75"/>
                  </a:cubicBezTo>
                  <a:lnTo>
                    <a:pt x="117" y="39"/>
                  </a:lnTo>
                  <a:close/>
                </a:path>
              </a:pathLst>
            </a:custGeom>
            <a:solidFill>
              <a:srgbClr val="7E9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559">
              <a:extLst>
                <a:ext uri="{FF2B5EF4-FFF2-40B4-BE49-F238E27FC236}">
                  <a16:creationId xmlns:a16="http://schemas.microsoft.com/office/drawing/2014/main" id="{02EF8453-0591-4031-8DA5-92FC5329359F}"/>
                </a:ext>
              </a:extLst>
            </p:cNvPr>
            <p:cNvSpPr>
              <a:spLocks/>
            </p:cNvSpPr>
            <p:nvPr/>
          </p:nvSpPr>
          <p:spPr bwMode="auto">
            <a:xfrm>
              <a:off x="1798638" y="5127626"/>
              <a:ext cx="257175" cy="131763"/>
            </a:xfrm>
            <a:custGeom>
              <a:avLst/>
              <a:gdLst>
                <a:gd name="T0" fmla="*/ 94 w 124"/>
                <a:gd name="T1" fmla="*/ 31 h 64"/>
                <a:gd name="T2" fmla="*/ 66 w 124"/>
                <a:gd name="T3" fmla="*/ 2 h 64"/>
                <a:gd name="T4" fmla="*/ 58 w 124"/>
                <a:gd name="T5" fmla="*/ 2 h 64"/>
                <a:gd name="T6" fmla="*/ 30 w 124"/>
                <a:gd name="T7" fmla="*/ 31 h 64"/>
                <a:gd name="T8" fmla="*/ 2 w 124"/>
                <a:gd name="T9" fmla="*/ 60 h 64"/>
                <a:gd name="T10" fmla="*/ 7 w 124"/>
                <a:gd name="T11" fmla="*/ 64 h 64"/>
                <a:gd name="T12" fmla="*/ 62 w 124"/>
                <a:gd name="T13" fmla="*/ 64 h 64"/>
                <a:gd name="T14" fmla="*/ 118 w 124"/>
                <a:gd name="T15" fmla="*/ 64 h 64"/>
                <a:gd name="T16" fmla="*/ 122 w 124"/>
                <a:gd name="T17" fmla="*/ 60 h 64"/>
                <a:gd name="T18" fmla="*/ 94 w 124"/>
                <a:gd name="T19"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64">
                  <a:moveTo>
                    <a:pt x="94" y="31"/>
                  </a:moveTo>
                  <a:cubicBezTo>
                    <a:pt x="66" y="2"/>
                    <a:pt x="66" y="2"/>
                    <a:pt x="66" y="2"/>
                  </a:cubicBezTo>
                  <a:cubicBezTo>
                    <a:pt x="64" y="0"/>
                    <a:pt x="60" y="0"/>
                    <a:pt x="58" y="2"/>
                  </a:cubicBezTo>
                  <a:cubicBezTo>
                    <a:pt x="30" y="31"/>
                    <a:pt x="30" y="31"/>
                    <a:pt x="30" y="31"/>
                  </a:cubicBezTo>
                  <a:cubicBezTo>
                    <a:pt x="2" y="60"/>
                    <a:pt x="2" y="60"/>
                    <a:pt x="2" y="60"/>
                  </a:cubicBezTo>
                  <a:cubicBezTo>
                    <a:pt x="0" y="62"/>
                    <a:pt x="2" y="64"/>
                    <a:pt x="7" y="64"/>
                  </a:cubicBezTo>
                  <a:cubicBezTo>
                    <a:pt x="62" y="64"/>
                    <a:pt x="62" y="64"/>
                    <a:pt x="62" y="64"/>
                  </a:cubicBezTo>
                  <a:cubicBezTo>
                    <a:pt x="118" y="64"/>
                    <a:pt x="118" y="64"/>
                    <a:pt x="118" y="64"/>
                  </a:cubicBezTo>
                  <a:cubicBezTo>
                    <a:pt x="122" y="64"/>
                    <a:pt x="124" y="62"/>
                    <a:pt x="122" y="60"/>
                  </a:cubicBezTo>
                  <a:lnTo>
                    <a:pt x="94" y="31"/>
                  </a:lnTo>
                  <a:close/>
                </a:path>
              </a:pathLst>
            </a:custGeom>
            <a:solidFill>
              <a:srgbClr val="91B5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1" name="Rectangle 560">
              <a:extLst>
                <a:ext uri="{FF2B5EF4-FFF2-40B4-BE49-F238E27FC236}">
                  <a16:creationId xmlns:a16="http://schemas.microsoft.com/office/drawing/2014/main" id="{DA246C7C-6859-4FFB-AC56-A9307094A387}"/>
                </a:ext>
              </a:extLst>
            </p:cNvPr>
            <p:cNvSpPr>
              <a:spLocks noChangeArrowheads="1"/>
            </p:cNvSpPr>
            <p:nvPr/>
          </p:nvSpPr>
          <p:spPr bwMode="auto">
            <a:xfrm>
              <a:off x="8739188" y="5372101"/>
              <a:ext cx="39688" cy="115888"/>
            </a:xfrm>
            <a:prstGeom prst="rect">
              <a:avLst/>
            </a:prstGeom>
            <a:solidFill>
              <a:srgbClr val="617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2" name="Freeform 561">
              <a:extLst>
                <a:ext uri="{FF2B5EF4-FFF2-40B4-BE49-F238E27FC236}">
                  <a16:creationId xmlns:a16="http://schemas.microsoft.com/office/drawing/2014/main" id="{A1FF5B23-B2D7-47F6-87A9-B148963F5944}"/>
                </a:ext>
              </a:extLst>
            </p:cNvPr>
            <p:cNvSpPr>
              <a:spLocks/>
            </p:cNvSpPr>
            <p:nvPr/>
          </p:nvSpPr>
          <p:spPr bwMode="auto">
            <a:xfrm>
              <a:off x="8528050" y="5183188"/>
              <a:ext cx="460375" cy="238125"/>
            </a:xfrm>
            <a:custGeom>
              <a:avLst/>
              <a:gdLst>
                <a:gd name="T0" fmla="*/ 168 w 222"/>
                <a:gd name="T1" fmla="*/ 56 h 115"/>
                <a:gd name="T2" fmla="*/ 118 w 222"/>
                <a:gd name="T3" fmla="*/ 4 h 115"/>
                <a:gd name="T4" fmla="*/ 103 w 222"/>
                <a:gd name="T5" fmla="*/ 4 h 115"/>
                <a:gd name="T6" fmla="*/ 54 w 222"/>
                <a:gd name="T7" fmla="*/ 56 h 115"/>
                <a:gd name="T8" fmla="*/ 4 w 222"/>
                <a:gd name="T9" fmla="*/ 108 h 115"/>
                <a:gd name="T10" fmla="*/ 12 w 222"/>
                <a:gd name="T11" fmla="*/ 115 h 115"/>
                <a:gd name="T12" fmla="*/ 111 w 222"/>
                <a:gd name="T13" fmla="*/ 115 h 115"/>
                <a:gd name="T14" fmla="*/ 210 w 222"/>
                <a:gd name="T15" fmla="*/ 115 h 115"/>
                <a:gd name="T16" fmla="*/ 218 w 222"/>
                <a:gd name="T17" fmla="*/ 108 h 115"/>
                <a:gd name="T18" fmla="*/ 168 w 222"/>
                <a:gd name="T19" fmla="*/ 5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115">
                  <a:moveTo>
                    <a:pt x="168" y="56"/>
                  </a:moveTo>
                  <a:cubicBezTo>
                    <a:pt x="118" y="4"/>
                    <a:pt x="118" y="4"/>
                    <a:pt x="118" y="4"/>
                  </a:cubicBezTo>
                  <a:cubicBezTo>
                    <a:pt x="114" y="0"/>
                    <a:pt x="107" y="0"/>
                    <a:pt x="103" y="4"/>
                  </a:cubicBezTo>
                  <a:cubicBezTo>
                    <a:pt x="54" y="56"/>
                    <a:pt x="54" y="56"/>
                    <a:pt x="54" y="56"/>
                  </a:cubicBezTo>
                  <a:cubicBezTo>
                    <a:pt x="4" y="108"/>
                    <a:pt x="4" y="108"/>
                    <a:pt x="4" y="108"/>
                  </a:cubicBezTo>
                  <a:cubicBezTo>
                    <a:pt x="0" y="112"/>
                    <a:pt x="3" y="115"/>
                    <a:pt x="12" y="115"/>
                  </a:cubicBezTo>
                  <a:cubicBezTo>
                    <a:pt x="111" y="115"/>
                    <a:pt x="111" y="115"/>
                    <a:pt x="111" y="115"/>
                  </a:cubicBezTo>
                  <a:cubicBezTo>
                    <a:pt x="210" y="115"/>
                    <a:pt x="210" y="115"/>
                    <a:pt x="210" y="115"/>
                  </a:cubicBezTo>
                  <a:cubicBezTo>
                    <a:pt x="219" y="115"/>
                    <a:pt x="222" y="112"/>
                    <a:pt x="218" y="108"/>
                  </a:cubicBezTo>
                  <a:lnTo>
                    <a:pt x="168" y="56"/>
                  </a:lnTo>
                  <a:close/>
                </a:path>
              </a:pathLst>
            </a:custGeom>
            <a:solidFill>
              <a:srgbClr val="61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3" name="Freeform 562">
              <a:extLst>
                <a:ext uri="{FF2B5EF4-FFF2-40B4-BE49-F238E27FC236}">
                  <a16:creationId xmlns:a16="http://schemas.microsoft.com/office/drawing/2014/main" id="{E0C69450-79C3-4B7F-A329-62C4727840A5}"/>
                </a:ext>
              </a:extLst>
            </p:cNvPr>
            <p:cNvSpPr>
              <a:spLocks/>
            </p:cNvSpPr>
            <p:nvPr/>
          </p:nvSpPr>
          <p:spPr bwMode="auto">
            <a:xfrm>
              <a:off x="8577263" y="5116513"/>
              <a:ext cx="360363" cy="188913"/>
            </a:xfrm>
            <a:custGeom>
              <a:avLst/>
              <a:gdLst>
                <a:gd name="T0" fmla="*/ 132 w 174"/>
                <a:gd name="T1" fmla="*/ 44 h 91"/>
                <a:gd name="T2" fmla="*/ 93 w 174"/>
                <a:gd name="T3" fmla="*/ 3 h 91"/>
                <a:gd name="T4" fmla="*/ 81 w 174"/>
                <a:gd name="T5" fmla="*/ 3 h 91"/>
                <a:gd name="T6" fmla="*/ 42 w 174"/>
                <a:gd name="T7" fmla="*/ 44 h 91"/>
                <a:gd name="T8" fmla="*/ 3 w 174"/>
                <a:gd name="T9" fmla="*/ 84 h 91"/>
                <a:gd name="T10" fmla="*/ 9 w 174"/>
                <a:gd name="T11" fmla="*/ 91 h 91"/>
                <a:gd name="T12" fmla="*/ 87 w 174"/>
                <a:gd name="T13" fmla="*/ 91 h 91"/>
                <a:gd name="T14" fmla="*/ 165 w 174"/>
                <a:gd name="T15" fmla="*/ 91 h 91"/>
                <a:gd name="T16" fmla="*/ 171 w 174"/>
                <a:gd name="T17" fmla="*/ 84 h 91"/>
                <a:gd name="T18" fmla="*/ 132 w 174"/>
                <a:gd name="T19" fmla="*/ 4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91">
                  <a:moveTo>
                    <a:pt x="132" y="44"/>
                  </a:moveTo>
                  <a:cubicBezTo>
                    <a:pt x="93" y="3"/>
                    <a:pt x="93" y="3"/>
                    <a:pt x="93" y="3"/>
                  </a:cubicBezTo>
                  <a:cubicBezTo>
                    <a:pt x="90" y="0"/>
                    <a:pt x="84" y="0"/>
                    <a:pt x="81" y="3"/>
                  </a:cubicBezTo>
                  <a:cubicBezTo>
                    <a:pt x="42" y="44"/>
                    <a:pt x="42" y="44"/>
                    <a:pt x="42" y="44"/>
                  </a:cubicBezTo>
                  <a:cubicBezTo>
                    <a:pt x="3" y="84"/>
                    <a:pt x="3" y="84"/>
                    <a:pt x="3" y="84"/>
                  </a:cubicBezTo>
                  <a:cubicBezTo>
                    <a:pt x="0" y="88"/>
                    <a:pt x="2" y="91"/>
                    <a:pt x="9" y="91"/>
                  </a:cubicBezTo>
                  <a:cubicBezTo>
                    <a:pt x="87" y="91"/>
                    <a:pt x="87" y="91"/>
                    <a:pt x="87" y="91"/>
                  </a:cubicBezTo>
                  <a:cubicBezTo>
                    <a:pt x="165" y="91"/>
                    <a:pt x="165" y="91"/>
                    <a:pt x="165" y="91"/>
                  </a:cubicBezTo>
                  <a:cubicBezTo>
                    <a:pt x="171" y="91"/>
                    <a:pt x="174" y="88"/>
                    <a:pt x="171" y="84"/>
                  </a:cubicBezTo>
                  <a:lnTo>
                    <a:pt x="132" y="44"/>
                  </a:lnTo>
                  <a:close/>
                </a:path>
              </a:pathLst>
            </a:custGeom>
            <a:solidFill>
              <a:srgbClr val="7E9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4" name="Freeform 563">
              <a:extLst>
                <a:ext uri="{FF2B5EF4-FFF2-40B4-BE49-F238E27FC236}">
                  <a16:creationId xmlns:a16="http://schemas.microsoft.com/office/drawing/2014/main" id="{AFA208B5-2EB8-4886-BFB1-FB5333179C7A}"/>
                </a:ext>
              </a:extLst>
            </p:cNvPr>
            <p:cNvSpPr>
              <a:spLocks/>
            </p:cNvSpPr>
            <p:nvPr/>
          </p:nvSpPr>
          <p:spPr bwMode="auto">
            <a:xfrm>
              <a:off x="8613775" y="5059363"/>
              <a:ext cx="288925" cy="150813"/>
            </a:xfrm>
            <a:custGeom>
              <a:avLst/>
              <a:gdLst>
                <a:gd name="T0" fmla="*/ 106 w 140"/>
                <a:gd name="T1" fmla="*/ 36 h 73"/>
                <a:gd name="T2" fmla="*/ 75 w 140"/>
                <a:gd name="T3" fmla="*/ 3 h 73"/>
                <a:gd name="T4" fmla="*/ 65 w 140"/>
                <a:gd name="T5" fmla="*/ 3 h 73"/>
                <a:gd name="T6" fmla="*/ 34 w 140"/>
                <a:gd name="T7" fmla="*/ 36 h 73"/>
                <a:gd name="T8" fmla="*/ 2 w 140"/>
                <a:gd name="T9" fmla="*/ 68 h 73"/>
                <a:gd name="T10" fmla="*/ 7 w 140"/>
                <a:gd name="T11" fmla="*/ 73 h 73"/>
                <a:gd name="T12" fmla="*/ 70 w 140"/>
                <a:gd name="T13" fmla="*/ 73 h 73"/>
                <a:gd name="T14" fmla="*/ 133 w 140"/>
                <a:gd name="T15" fmla="*/ 73 h 73"/>
                <a:gd name="T16" fmla="*/ 137 w 140"/>
                <a:gd name="T17" fmla="*/ 68 h 73"/>
                <a:gd name="T18" fmla="*/ 106 w 140"/>
                <a:gd name="T19"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73">
                  <a:moveTo>
                    <a:pt x="106" y="36"/>
                  </a:moveTo>
                  <a:cubicBezTo>
                    <a:pt x="75" y="3"/>
                    <a:pt x="75" y="3"/>
                    <a:pt x="75" y="3"/>
                  </a:cubicBezTo>
                  <a:cubicBezTo>
                    <a:pt x="72" y="0"/>
                    <a:pt x="68" y="0"/>
                    <a:pt x="65" y="3"/>
                  </a:cubicBezTo>
                  <a:cubicBezTo>
                    <a:pt x="34" y="36"/>
                    <a:pt x="34" y="36"/>
                    <a:pt x="34" y="36"/>
                  </a:cubicBezTo>
                  <a:cubicBezTo>
                    <a:pt x="2" y="68"/>
                    <a:pt x="2" y="68"/>
                    <a:pt x="2" y="68"/>
                  </a:cubicBezTo>
                  <a:cubicBezTo>
                    <a:pt x="0" y="71"/>
                    <a:pt x="2" y="73"/>
                    <a:pt x="7" y="73"/>
                  </a:cubicBezTo>
                  <a:cubicBezTo>
                    <a:pt x="70" y="73"/>
                    <a:pt x="70" y="73"/>
                    <a:pt x="70" y="73"/>
                  </a:cubicBezTo>
                  <a:cubicBezTo>
                    <a:pt x="133" y="73"/>
                    <a:pt x="133" y="73"/>
                    <a:pt x="133" y="73"/>
                  </a:cubicBezTo>
                  <a:cubicBezTo>
                    <a:pt x="138" y="73"/>
                    <a:pt x="140" y="71"/>
                    <a:pt x="137" y="68"/>
                  </a:cubicBezTo>
                  <a:lnTo>
                    <a:pt x="106" y="36"/>
                  </a:lnTo>
                  <a:close/>
                </a:path>
              </a:pathLst>
            </a:custGeom>
            <a:solidFill>
              <a:srgbClr val="91B5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5" name="Freeform 564">
              <a:extLst>
                <a:ext uri="{FF2B5EF4-FFF2-40B4-BE49-F238E27FC236}">
                  <a16:creationId xmlns:a16="http://schemas.microsoft.com/office/drawing/2014/main" id="{54320907-A6E4-43C9-8B54-18E29FF7E37F}"/>
                </a:ext>
              </a:extLst>
            </p:cNvPr>
            <p:cNvSpPr>
              <a:spLocks/>
            </p:cNvSpPr>
            <p:nvPr/>
          </p:nvSpPr>
          <p:spPr bwMode="auto">
            <a:xfrm>
              <a:off x="8783638" y="4837113"/>
              <a:ext cx="404813" cy="315913"/>
            </a:xfrm>
            <a:custGeom>
              <a:avLst/>
              <a:gdLst>
                <a:gd name="T0" fmla="*/ 152 w 196"/>
                <a:gd name="T1" fmla="*/ 24 h 152"/>
                <a:gd name="T2" fmla="*/ 141 w 196"/>
                <a:gd name="T3" fmla="*/ 26 h 152"/>
                <a:gd name="T4" fmla="*/ 94 w 196"/>
                <a:gd name="T5" fmla="*/ 0 h 152"/>
                <a:gd name="T6" fmla="*/ 41 w 196"/>
                <a:gd name="T7" fmla="*/ 39 h 152"/>
                <a:gd name="T8" fmla="*/ 0 w 196"/>
                <a:gd name="T9" fmla="*/ 84 h 152"/>
                <a:gd name="T10" fmla="*/ 26 w 196"/>
                <a:gd name="T11" fmla="*/ 125 h 152"/>
                <a:gd name="T12" fmla="*/ 52 w 196"/>
                <a:gd name="T13" fmla="*/ 152 h 152"/>
                <a:gd name="T14" fmla="*/ 78 w 196"/>
                <a:gd name="T15" fmla="*/ 124 h 152"/>
                <a:gd name="T16" fmla="*/ 77 w 196"/>
                <a:gd name="T17" fmla="*/ 119 h 152"/>
                <a:gd name="T18" fmla="*/ 94 w 196"/>
                <a:gd name="T19" fmla="*/ 122 h 152"/>
                <a:gd name="T20" fmla="*/ 113 w 196"/>
                <a:gd name="T21" fmla="*/ 118 h 152"/>
                <a:gd name="T22" fmla="*/ 134 w 196"/>
                <a:gd name="T23" fmla="*/ 134 h 152"/>
                <a:gd name="T24" fmla="*/ 154 w 196"/>
                <a:gd name="T25" fmla="*/ 118 h 152"/>
                <a:gd name="T26" fmla="*/ 196 w 196"/>
                <a:gd name="T27" fmla="*/ 71 h 152"/>
                <a:gd name="T28" fmla="*/ 152 w 196"/>
                <a:gd name="T29" fmla="*/ 2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152">
                  <a:moveTo>
                    <a:pt x="152" y="24"/>
                  </a:moveTo>
                  <a:cubicBezTo>
                    <a:pt x="148" y="24"/>
                    <a:pt x="144" y="25"/>
                    <a:pt x="141" y="26"/>
                  </a:cubicBezTo>
                  <a:cubicBezTo>
                    <a:pt x="130" y="10"/>
                    <a:pt x="113" y="0"/>
                    <a:pt x="94" y="0"/>
                  </a:cubicBezTo>
                  <a:cubicBezTo>
                    <a:pt x="70" y="0"/>
                    <a:pt x="50" y="16"/>
                    <a:pt x="41" y="39"/>
                  </a:cubicBezTo>
                  <a:cubicBezTo>
                    <a:pt x="19" y="40"/>
                    <a:pt x="0" y="60"/>
                    <a:pt x="0" y="84"/>
                  </a:cubicBezTo>
                  <a:cubicBezTo>
                    <a:pt x="0" y="103"/>
                    <a:pt x="11" y="118"/>
                    <a:pt x="26" y="125"/>
                  </a:cubicBezTo>
                  <a:cubicBezTo>
                    <a:pt x="26" y="140"/>
                    <a:pt x="38" y="152"/>
                    <a:pt x="52" y="152"/>
                  </a:cubicBezTo>
                  <a:cubicBezTo>
                    <a:pt x="66" y="152"/>
                    <a:pt x="78" y="140"/>
                    <a:pt x="78" y="124"/>
                  </a:cubicBezTo>
                  <a:cubicBezTo>
                    <a:pt x="78" y="122"/>
                    <a:pt x="78" y="120"/>
                    <a:pt x="77" y="119"/>
                  </a:cubicBezTo>
                  <a:cubicBezTo>
                    <a:pt x="83" y="120"/>
                    <a:pt x="88" y="122"/>
                    <a:pt x="94" y="122"/>
                  </a:cubicBezTo>
                  <a:cubicBezTo>
                    <a:pt x="101" y="122"/>
                    <a:pt x="107" y="120"/>
                    <a:pt x="113" y="118"/>
                  </a:cubicBezTo>
                  <a:cubicBezTo>
                    <a:pt x="116" y="127"/>
                    <a:pt x="124" y="134"/>
                    <a:pt x="134" y="134"/>
                  </a:cubicBezTo>
                  <a:cubicBezTo>
                    <a:pt x="143" y="134"/>
                    <a:pt x="152" y="127"/>
                    <a:pt x="154" y="118"/>
                  </a:cubicBezTo>
                  <a:cubicBezTo>
                    <a:pt x="178" y="117"/>
                    <a:pt x="196" y="96"/>
                    <a:pt x="196" y="71"/>
                  </a:cubicBezTo>
                  <a:cubicBezTo>
                    <a:pt x="196" y="45"/>
                    <a:pt x="177" y="24"/>
                    <a:pt x="152" y="24"/>
                  </a:cubicBezTo>
                  <a:close/>
                </a:path>
              </a:pathLst>
            </a:custGeom>
            <a:solidFill>
              <a:srgbClr val="8AA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6" name="Freeform 565">
              <a:extLst>
                <a:ext uri="{FF2B5EF4-FFF2-40B4-BE49-F238E27FC236}">
                  <a16:creationId xmlns:a16="http://schemas.microsoft.com/office/drawing/2014/main" id="{A47774F0-4C88-4A6D-A0CD-AAF3B6201B86}"/>
                </a:ext>
              </a:extLst>
            </p:cNvPr>
            <p:cNvSpPr>
              <a:spLocks/>
            </p:cNvSpPr>
            <p:nvPr/>
          </p:nvSpPr>
          <p:spPr bwMode="auto">
            <a:xfrm>
              <a:off x="8977313" y="5030788"/>
              <a:ext cx="33338" cy="360363"/>
            </a:xfrm>
            <a:custGeom>
              <a:avLst/>
              <a:gdLst>
                <a:gd name="T0" fmla="*/ 5 w 21"/>
                <a:gd name="T1" fmla="*/ 0 h 227"/>
                <a:gd name="T2" fmla="*/ 0 w 21"/>
                <a:gd name="T3" fmla="*/ 227 h 227"/>
                <a:gd name="T4" fmla="*/ 21 w 21"/>
                <a:gd name="T5" fmla="*/ 227 h 227"/>
                <a:gd name="T6" fmla="*/ 9 w 21"/>
                <a:gd name="T7" fmla="*/ 0 h 227"/>
                <a:gd name="T8" fmla="*/ 5 w 21"/>
                <a:gd name="T9" fmla="*/ 0 h 227"/>
              </a:gdLst>
              <a:ahLst/>
              <a:cxnLst>
                <a:cxn ang="0">
                  <a:pos x="T0" y="T1"/>
                </a:cxn>
                <a:cxn ang="0">
                  <a:pos x="T2" y="T3"/>
                </a:cxn>
                <a:cxn ang="0">
                  <a:pos x="T4" y="T5"/>
                </a:cxn>
                <a:cxn ang="0">
                  <a:pos x="T6" y="T7"/>
                </a:cxn>
                <a:cxn ang="0">
                  <a:pos x="T8" y="T9"/>
                </a:cxn>
              </a:cxnLst>
              <a:rect l="0" t="0" r="r" b="b"/>
              <a:pathLst>
                <a:path w="21" h="227">
                  <a:moveTo>
                    <a:pt x="5" y="0"/>
                  </a:moveTo>
                  <a:lnTo>
                    <a:pt x="0" y="227"/>
                  </a:lnTo>
                  <a:lnTo>
                    <a:pt x="21" y="227"/>
                  </a:lnTo>
                  <a:lnTo>
                    <a:pt x="9" y="0"/>
                  </a:lnTo>
                  <a:lnTo>
                    <a:pt x="5" y="0"/>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7" name="Freeform 566">
              <a:extLst>
                <a:ext uri="{FF2B5EF4-FFF2-40B4-BE49-F238E27FC236}">
                  <a16:creationId xmlns:a16="http://schemas.microsoft.com/office/drawing/2014/main" id="{792D78B9-AAAA-4E50-940B-76875421C530}"/>
                </a:ext>
              </a:extLst>
            </p:cNvPr>
            <p:cNvSpPr>
              <a:spLocks/>
            </p:cNvSpPr>
            <p:nvPr/>
          </p:nvSpPr>
          <p:spPr bwMode="auto">
            <a:xfrm>
              <a:off x="8886825" y="5060951"/>
              <a:ext cx="107950" cy="114300"/>
            </a:xfrm>
            <a:custGeom>
              <a:avLst/>
              <a:gdLst>
                <a:gd name="T0" fmla="*/ 0 w 68"/>
                <a:gd name="T1" fmla="*/ 1 h 72"/>
                <a:gd name="T2" fmla="*/ 61 w 68"/>
                <a:gd name="T3" fmla="*/ 72 h 72"/>
                <a:gd name="T4" fmla="*/ 68 w 68"/>
                <a:gd name="T5" fmla="*/ 65 h 72"/>
                <a:gd name="T6" fmla="*/ 1 w 68"/>
                <a:gd name="T7" fmla="*/ 0 h 72"/>
                <a:gd name="T8" fmla="*/ 0 w 68"/>
                <a:gd name="T9" fmla="*/ 1 h 72"/>
              </a:gdLst>
              <a:ahLst/>
              <a:cxnLst>
                <a:cxn ang="0">
                  <a:pos x="T0" y="T1"/>
                </a:cxn>
                <a:cxn ang="0">
                  <a:pos x="T2" y="T3"/>
                </a:cxn>
                <a:cxn ang="0">
                  <a:pos x="T4" y="T5"/>
                </a:cxn>
                <a:cxn ang="0">
                  <a:pos x="T6" y="T7"/>
                </a:cxn>
                <a:cxn ang="0">
                  <a:pos x="T8" y="T9"/>
                </a:cxn>
              </a:cxnLst>
              <a:rect l="0" t="0" r="r" b="b"/>
              <a:pathLst>
                <a:path w="68" h="72">
                  <a:moveTo>
                    <a:pt x="0" y="1"/>
                  </a:moveTo>
                  <a:lnTo>
                    <a:pt x="61" y="72"/>
                  </a:lnTo>
                  <a:lnTo>
                    <a:pt x="68" y="65"/>
                  </a:lnTo>
                  <a:lnTo>
                    <a:pt x="1" y="0"/>
                  </a:lnTo>
                  <a:lnTo>
                    <a:pt x="0" y="1"/>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8" name="Freeform 567">
              <a:extLst>
                <a:ext uri="{FF2B5EF4-FFF2-40B4-BE49-F238E27FC236}">
                  <a16:creationId xmlns:a16="http://schemas.microsoft.com/office/drawing/2014/main" id="{0F20B0E9-6565-4EF7-8B34-9790D6CE7C0D}"/>
                </a:ext>
              </a:extLst>
            </p:cNvPr>
            <p:cNvSpPr>
              <a:spLocks/>
            </p:cNvSpPr>
            <p:nvPr/>
          </p:nvSpPr>
          <p:spPr bwMode="auto">
            <a:xfrm>
              <a:off x="8983663" y="5027613"/>
              <a:ext cx="55563" cy="98425"/>
            </a:xfrm>
            <a:custGeom>
              <a:avLst/>
              <a:gdLst>
                <a:gd name="T0" fmla="*/ 0 w 35"/>
                <a:gd name="T1" fmla="*/ 58 h 62"/>
                <a:gd name="T2" fmla="*/ 5 w 35"/>
                <a:gd name="T3" fmla="*/ 62 h 62"/>
                <a:gd name="T4" fmla="*/ 35 w 35"/>
                <a:gd name="T5" fmla="*/ 0 h 62"/>
                <a:gd name="T6" fmla="*/ 35 w 35"/>
                <a:gd name="T7" fmla="*/ 0 h 62"/>
                <a:gd name="T8" fmla="*/ 0 w 35"/>
                <a:gd name="T9" fmla="*/ 58 h 62"/>
              </a:gdLst>
              <a:ahLst/>
              <a:cxnLst>
                <a:cxn ang="0">
                  <a:pos x="T0" y="T1"/>
                </a:cxn>
                <a:cxn ang="0">
                  <a:pos x="T2" y="T3"/>
                </a:cxn>
                <a:cxn ang="0">
                  <a:pos x="T4" y="T5"/>
                </a:cxn>
                <a:cxn ang="0">
                  <a:pos x="T6" y="T7"/>
                </a:cxn>
                <a:cxn ang="0">
                  <a:pos x="T8" y="T9"/>
                </a:cxn>
              </a:cxnLst>
              <a:rect l="0" t="0" r="r" b="b"/>
              <a:pathLst>
                <a:path w="35" h="62">
                  <a:moveTo>
                    <a:pt x="0" y="58"/>
                  </a:moveTo>
                  <a:lnTo>
                    <a:pt x="5" y="62"/>
                  </a:lnTo>
                  <a:lnTo>
                    <a:pt x="35" y="0"/>
                  </a:lnTo>
                  <a:lnTo>
                    <a:pt x="35" y="0"/>
                  </a:lnTo>
                  <a:lnTo>
                    <a:pt x="0" y="58"/>
                  </a:lnTo>
                  <a:close/>
                </a:path>
              </a:pathLst>
            </a:custGeom>
            <a:solidFill>
              <a:srgbClr val="43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9" name="Oval 568">
              <a:extLst>
                <a:ext uri="{FF2B5EF4-FFF2-40B4-BE49-F238E27FC236}">
                  <a16:creationId xmlns:a16="http://schemas.microsoft.com/office/drawing/2014/main" id="{7F0ED634-DCA1-4D8C-B166-2F15FC716021}"/>
                </a:ext>
              </a:extLst>
            </p:cNvPr>
            <p:cNvSpPr>
              <a:spLocks noChangeArrowheads="1"/>
            </p:cNvSpPr>
            <p:nvPr/>
          </p:nvSpPr>
          <p:spPr bwMode="auto">
            <a:xfrm>
              <a:off x="8882063" y="4851401"/>
              <a:ext cx="195263" cy="209550"/>
            </a:xfrm>
            <a:prstGeom prst="ellipse">
              <a:avLst/>
            </a:prstGeom>
            <a:solidFill>
              <a:srgbClr val="CED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0" name="Oval 569">
              <a:extLst>
                <a:ext uri="{FF2B5EF4-FFF2-40B4-BE49-F238E27FC236}">
                  <a16:creationId xmlns:a16="http://schemas.microsoft.com/office/drawing/2014/main" id="{C5F9EC8C-FE89-4775-80D9-47457BB5A71C}"/>
                </a:ext>
              </a:extLst>
            </p:cNvPr>
            <p:cNvSpPr>
              <a:spLocks noChangeArrowheads="1"/>
            </p:cNvSpPr>
            <p:nvPr/>
          </p:nvSpPr>
          <p:spPr bwMode="auto">
            <a:xfrm>
              <a:off x="9023350" y="4899026"/>
              <a:ext cx="142875" cy="152400"/>
            </a:xfrm>
            <a:prstGeom prst="ellipse">
              <a:avLst/>
            </a:prstGeom>
            <a:solidFill>
              <a:srgbClr val="D6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1" name="Oval 570">
              <a:extLst>
                <a:ext uri="{FF2B5EF4-FFF2-40B4-BE49-F238E27FC236}">
                  <a16:creationId xmlns:a16="http://schemas.microsoft.com/office/drawing/2014/main" id="{DF2E38AF-EC41-4990-90E4-1E7A2338F42B}"/>
                </a:ext>
              </a:extLst>
            </p:cNvPr>
            <p:cNvSpPr>
              <a:spLocks noChangeArrowheads="1"/>
            </p:cNvSpPr>
            <p:nvPr/>
          </p:nvSpPr>
          <p:spPr bwMode="auto">
            <a:xfrm>
              <a:off x="8797925" y="4938713"/>
              <a:ext cx="128588" cy="134938"/>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2" name="Oval 571">
              <a:extLst>
                <a:ext uri="{FF2B5EF4-FFF2-40B4-BE49-F238E27FC236}">
                  <a16:creationId xmlns:a16="http://schemas.microsoft.com/office/drawing/2014/main" id="{97B1D3EB-F727-4CE8-8DAF-48337CFCC508}"/>
                </a:ext>
              </a:extLst>
            </p:cNvPr>
            <p:cNvSpPr>
              <a:spLocks noChangeArrowheads="1"/>
            </p:cNvSpPr>
            <p:nvPr/>
          </p:nvSpPr>
          <p:spPr bwMode="auto">
            <a:xfrm>
              <a:off x="9031288" y="5040313"/>
              <a:ext cx="60325" cy="65088"/>
            </a:xfrm>
            <a:prstGeom prst="ellipse">
              <a:avLst/>
            </a:prstGeom>
            <a:solidFill>
              <a:srgbClr val="B1C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Freeform 572">
              <a:extLst>
                <a:ext uri="{FF2B5EF4-FFF2-40B4-BE49-F238E27FC236}">
                  <a16:creationId xmlns:a16="http://schemas.microsoft.com/office/drawing/2014/main" id="{B4521708-6897-4F81-B772-C9A99DC2666F}"/>
                </a:ext>
              </a:extLst>
            </p:cNvPr>
            <p:cNvSpPr>
              <a:spLocks/>
            </p:cNvSpPr>
            <p:nvPr/>
          </p:nvSpPr>
          <p:spPr bwMode="auto">
            <a:xfrm>
              <a:off x="3540125" y="5603876"/>
              <a:ext cx="158750" cy="177800"/>
            </a:xfrm>
            <a:custGeom>
              <a:avLst/>
              <a:gdLst>
                <a:gd name="T0" fmla="*/ 6 w 77"/>
                <a:gd name="T1" fmla="*/ 79 h 86"/>
                <a:gd name="T2" fmla="*/ 14 w 77"/>
                <a:gd name="T3" fmla="*/ 86 h 86"/>
                <a:gd name="T4" fmla="*/ 63 w 77"/>
                <a:gd name="T5" fmla="*/ 86 h 86"/>
                <a:gd name="T6" fmla="*/ 71 w 77"/>
                <a:gd name="T7" fmla="*/ 79 h 86"/>
                <a:gd name="T8" fmla="*/ 77 w 77"/>
                <a:gd name="T9" fmla="*/ 0 h 86"/>
                <a:gd name="T10" fmla="*/ 0 w 77"/>
                <a:gd name="T11" fmla="*/ 0 h 86"/>
                <a:gd name="T12" fmla="*/ 6 w 77"/>
                <a:gd name="T13" fmla="*/ 79 h 86"/>
              </a:gdLst>
              <a:ahLst/>
              <a:cxnLst>
                <a:cxn ang="0">
                  <a:pos x="T0" y="T1"/>
                </a:cxn>
                <a:cxn ang="0">
                  <a:pos x="T2" y="T3"/>
                </a:cxn>
                <a:cxn ang="0">
                  <a:pos x="T4" y="T5"/>
                </a:cxn>
                <a:cxn ang="0">
                  <a:pos x="T6" y="T7"/>
                </a:cxn>
                <a:cxn ang="0">
                  <a:pos x="T8" y="T9"/>
                </a:cxn>
                <a:cxn ang="0">
                  <a:pos x="T10" y="T11"/>
                </a:cxn>
                <a:cxn ang="0">
                  <a:pos x="T12" y="T13"/>
                </a:cxn>
              </a:cxnLst>
              <a:rect l="0" t="0" r="r" b="b"/>
              <a:pathLst>
                <a:path w="77" h="86">
                  <a:moveTo>
                    <a:pt x="6" y="79"/>
                  </a:moveTo>
                  <a:cubicBezTo>
                    <a:pt x="6" y="83"/>
                    <a:pt x="10" y="86"/>
                    <a:pt x="14" y="86"/>
                  </a:cubicBezTo>
                  <a:cubicBezTo>
                    <a:pt x="63" y="86"/>
                    <a:pt x="63" y="86"/>
                    <a:pt x="63" y="86"/>
                  </a:cubicBezTo>
                  <a:cubicBezTo>
                    <a:pt x="67" y="86"/>
                    <a:pt x="71" y="83"/>
                    <a:pt x="71" y="79"/>
                  </a:cubicBezTo>
                  <a:cubicBezTo>
                    <a:pt x="77" y="0"/>
                    <a:pt x="77" y="0"/>
                    <a:pt x="77" y="0"/>
                  </a:cubicBezTo>
                  <a:cubicBezTo>
                    <a:pt x="0" y="0"/>
                    <a:pt x="0" y="0"/>
                    <a:pt x="0" y="0"/>
                  </a:cubicBezTo>
                  <a:lnTo>
                    <a:pt x="6" y="79"/>
                  </a:lnTo>
                  <a:close/>
                </a:path>
              </a:pathLst>
            </a:custGeom>
            <a:solidFill>
              <a:srgbClr val="64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4" name="Freeform 573">
              <a:extLst>
                <a:ext uri="{FF2B5EF4-FFF2-40B4-BE49-F238E27FC236}">
                  <a16:creationId xmlns:a16="http://schemas.microsoft.com/office/drawing/2014/main" id="{8E577CDF-ED6D-4FEA-AC52-5CCE775EF2A7}"/>
                </a:ext>
              </a:extLst>
            </p:cNvPr>
            <p:cNvSpPr>
              <a:spLocks/>
            </p:cNvSpPr>
            <p:nvPr/>
          </p:nvSpPr>
          <p:spPr bwMode="auto">
            <a:xfrm>
              <a:off x="3529013" y="5597526"/>
              <a:ext cx="180975" cy="12700"/>
            </a:xfrm>
            <a:custGeom>
              <a:avLst/>
              <a:gdLst>
                <a:gd name="T0" fmla="*/ 84 w 87"/>
                <a:gd name="T1" fmla="*/ 0 h 6"/>
                <a:gd name="T2" fmla="*/ 3 w 87"/>
                <a:gd name="T3" fmla="*/ 0 h 6"/>
                <a:gd name="T4" fmla="*/ 0 w 87"/>
                <a:gd name="T5" fmla="*/ 3 h 6"/>
                <a:gd name="T6" fmla="*/ 3 w 87"/>
                <a:gd name="T7" fmla="*/ 6 h 6"/>
                <a:gd name="T8" fmla="*/ 84 w 87"/>
                <a:gd name="T9" fmla="*/ 6 h 6"/>
                <a:gd name="T10" fmla="*/ 87 w 87"/>
                <a:gd name="T11" fmla="*/ 3 h 6"/>
                <a:gd name="T12" fmla="*/ 84 w 8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7" h="6">
                  <a:moveTo>
                    <a:pt x="84" y="0"/>
                  </a:moveTo>
                  <a:cubicBezTo>
                    <a:pt x="3" y="0"/>
                    <a:pt x="3" y="0"/>
                    <a:pt x="3" y="0"/>
                  </a:cubicBezTo>
                  <a:cubicBezTo>
                    <a:pt x="1" y="0"/>
                    <a:pt x="0" y="1"/>
                    <a:pt x="0" y="3"/>
                  </a:cubicBezTo>
                  <a:cubicBezTo>
                    <a:pt x="0" y="5"/>
                    <a:pt x="1" y="6"/>
                    <a:pt x="3" y="6"/>
                  </a:cubicBezTo>
                  <a:cubicBezTo>
                    <a:pt x="84" y="6"/>
                    <a:pt x="84" y="6"/>
                    <a:pt x="84" y="6"/>
                  </a:cubicBezTo>
                  <a:cubicBezTo>
                    <a:pt x="86" y="6"/>
                    <a:pt x="87" y="5"/>
                    <a:pt x="87" y="3"/>
                  </a:cubicBezTo>
                  <a:cubicBezTo>
                    <a:pt x="87" y="1"/>
                    <a:pt x="86" y="0"/>
                    <a:pt x="84" y="0"/>
                  </a:cubicBezTo>
                  <a:close/>
                </a:path>
              </a:pathLst>
            </a:custGeom>
            <a:solidFill>
              <a:srgbClr val="596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5" name="Freeform 574">
              <a:extLst>
                <a:ext uri="{FF2B5EF4-FFF2-40B4-BE49-F238E27FC236}">
                  <a16:creationId xmlns:a16="http://schemas.microsoft.com/office/drawing/2014/main" id="{BB3C600C-4156-4275-981A-88D5476C76B4}"/>
                </a:ext>
              </a:extLst>
            </p:cNvPr>
            <p:cNvSpPr>
              <a:spLocks/>
            </p:cNvSpPr>
            <p:nvPr/>
          </p:nvSpPr>
          <p:spPr bwMode="auto">
            <a:xfrm>
              <a:off x="3589338" y="5643563"/>
              <a:ext cx="30163" cy="39688"/>
            </a:xfrm>
            <a:custGeom>
              <a:avLst/>
              <a:gdLst>
                <a:gd name="T0" fmla="*/ 5 w 15"/>
                <a:gd name="T1" fmla="*/ 5 h 19"/>
                <a:gd name="T2" fmla="*/ 0 w 15"/>
                <a:gd name="T3" fmla="*/ 13 h 19"/>
                <a:gd name="T4" fmla="*/ 10 w 15"/>
                <a:gd name="T5" fmla="*/ 19 h 19"/>
                <a:gd name="T6" fmla="*/ 15 w 15"/>
                <a:gd name="T7" fmla="*/ 10 h 19"/>
                <a:gd name="T8" fmla="*/ 5 w 15"/>
                <a:gd name="T9" fmla="*/ 5 h 19"/>
              </a:gdLst>
              <a:ahLst/>
              <a:cxnLst>
                <a:cxn ang="0">
                  <a:pos x="T0" y="T1"/>
                </a:cxn>
                <a:cxn ang="0">
                  <a:pos x="T2" y="T3"/>
                </a:cxn>
                <a:cxn ang="0">
                  <a:pos x="T4" y="T5"/>
                </a:cxn>
                <a:cxn ang="0">
                  <a:pos x="T6" y="T7"/>
                </a:cxn>
                <a:cxn ang="0">
                  <a:pos x="T8" y="T9"/>
                </a:cxn>
              </a:cxnLst>
              <a:rect l="0" t="0" r="r" b="b"/>
              <a:pathLst>
                <a:path w="15" h="19">
                  <a:moveTo>
                    <a:pt x="5" y="5"/>
                  </a:moveTo>
                  <a:cubicBezTo>
                    <a:pt x="0" y="13"/>
                    <a:pt x="0" y="13"/>
                    <a:pt x="0" y="13"/>
                  </a:cubicBezTo>
                  <a:cubicBezTo>
                    <a:pt x="10" y="19"/>
                    <a:pt x="10" y="19"/>
                    <a:pt x="10" y="19"/>
                  </a:cubicBezTo>
                  <a:cubicBezTo>
                    <a:pt x="10" y="19"/>
                    <a:pt x="14" y="12"/>
                    <a:pt x="15" y="10"/>
                  </a:cubicBezTo>
                  <a:cubicBezTo>
                    <a:pt x="9" y="0"/>
                    <a:pt x="5" y="5"/>
                    <a:pt x="5" y="5"/>
                  </a:cubicBez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6" name="Freeform 575">
              <a:extLst>
                <a:ext uri="{FF2B5EF4-FFF2-40B4-BE49-F238E27FC236}">
                  <a16:creationId xmlns:a16="http://schemas.microsoft.com/office/drawing/2014/main" id="{5EC20D26-5F58-4634-AD08-D76EA3818081}"/>
                </a:ext>
              </a:extLst>
            </p:cNvPr>
            <p:cNvSpPr>
              <a:spLocks/>
            </p:cNvSpPr>
            <p:nvPr/>
          </p:nvSpPr>
          <p:spPr bwMode="auto">
            <a:xfrm>
              <a:off x="3608388" y="5649913"/>
              <a:ext cx="44450" cy="30163"/>
            </a:xfrm>
            <a:custGeom>
              <a:avLst/>
              <a:gdLst>
                <a:gd name="T0" fmla="*/ 13 w 22"/>
                <a:gd name="T1" fmla="*/ 0 h 15"/>
                <a:gd name="T2" fmla="*/ 0 w 22"/>
                <a:gd name="T3" fmla="*/ 0 h 15"/>
                <a:gd name="T4" fmla="*/ 10 w 22"/>
                <a:gd name="T5" fmla="*/ 13 h 15"/>
                <a:gd name="T6" fmla="*/ 7 w 22"/>
                <a:gd name="T7" fmla="*/ 15 h 15"/>
                <a:gd name="T8" fmla="*/ 17 w 22"/>
                <a:gd name="T9" fmla="*/ 15 h 15"/>
                <a:gd name="T10" fmla="*/ 22 w 22"/>
                <a:gd name="T11" fmla="*/ 6 h 15"/>
                <a:gd name="T12" fmla="*/ 19 w 22"/>
                <a:gd name="T13" fmla="*/ 8 h 15"/>
                <a:gd name="T14" fmla="*/ 13 w 22"/>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5">
                  <a:moveTo>
                    <a:pt x="13" y="0"/>
                  </a:moveTo>
                  <a:cubicBezTo>
                    <a:pt x="0" y="0"/>
                    <a:pt x="0" y="0"/>
                    <a:pt x="0" y="0"/>
                  </a:cubicBezTo>
                  <a:cubicBezTo>
                    <a:pt x="5" y="2"/>
                    <a:pt x="10" y="13"/>
                    <a:pt x="10" y="13"/>
                  </a:cubicBezTo>
                  <a:cubicBezTo>
                    <a:pt x="7" y="15"/>
                    <a:pt x="7" y="15"/>
                    <a:pt x="7" y="15"/>
                  </a:cubicBezTo>
                  <a:cubicBezTo>
                    <a:pt x="17" y="15"/>
                    <a:pt x="17" y="15"/>
                    <a:pt x="17" y="15"/>
                  </a:cubicBezTo>
                  <a:cubicBezTo>
                    <a:pt x="22" y="6"/>
                    <a:pt x="22" y="6"/>
                    <a:pt x="22" y="6"/>
                  </a:cubicBezTo>
                  <a:cubicBezTo>
                    <a:pt x="22" y="6"/>
                    <a:pt x="20" y="7"/>
                    <a:pt x="19" y="8"/>
                  </a:cubicBezTo>
                  <a:cubicBezTo>
                    <a:pt x="16" y="0"/>
                    <a:pt x="13" y="0"/>
                    <a:pt x="13" y="0"/>
                  </a:cubicBez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7" name="Freeform 576">
              <a:extLst>
                <a:ext uri="{FF2B5EF4-FFF2-40B4-BE49-F238E27FC236}">
                  <a16:creationId xmlns:a16="http://schemas.microsoft.com/office/drawing/2014/main" id="{F1D8BFCA-0228-4317-9841-E30366B76685}"/>
                </a:ext>
              </a:extLst>
            </p:cNvPr>
            <p:cNvSpPr>
              <a:spLocks/>
            </p:cNvSpPr>
            <p:nvPr/>
          </p:nvSpPr>
          <p:spPr bwMode="auto">
            <a:xfrm>
              <a:off x="3636963" y="5683251"/>
              <a:ext cx="30163" cy="30163"/>
            </a:xfrm>
            <a:custGeom>
              <a:avLst/>
              <a:gdLst>
                <a:gd name="T0" fmla="*/ 9 w 15"/>
                <a:gd name="T1" fmla="*/ 0 h 15"/>
                <a:gd name="T2" fmla="*/ 0 w 15"/>
                <a:gd name="T3" fmla="*/ 6 h 15"/>
                <a:gd name="T4" fmla="*/ 4 w 15"/>
                <a:gd name="T5" fmla="*/ 15 h 15"/>
                <a:gd name="T6" fmla="*/ 14 w 15"/>
                <a:gd name="T7" fmla="*/ 9 h 15"/>
                <a:gd name="T8" fmla="*/ 9 w 15"/>
                <a:gd name="T9" fmla="*/ 0 h 15"/>
              </a:gdLst>
              <a:ahLst/>
              <a:cxnLst>
                <a:cxn ang="0">
                  <a:pos x="T0" y="T1"/>
                </a:cxn>
                <a:cxn ang="0">
                  <a:pos x="T2" y="T3"/>
                </a:cxn>
                <a:cxn ang="0">
                  <a:pos x="T4" y="T5"/>
                </a:cxn>
                <a:cxn ang="0">
                  <a:pos x="T6" y="T7"/>
                </a:cxn>
                <a:cxn ang="0">
                  <a:pos x="T8" y="T9"/>
                </a:cxn>
              </a:cxnLst>
              <a:rect l="0" t="0" r="r" b="b"/>
              <a:pathLst>
                <a:path w="15" h="15">
                  <a:moveTo>
                    <a:pt x="9" y="0"/>
                  </a:moveTo>
                  <a:cubicBezTo>
                    <a:pt x="0" y="6"/>
                    <a:pt x="0" y="6"/>
                    <a:pt x="0" y="6"/>
                  </a:cubicBezTo>
                  <a:cubicBezTo>
                    <a:pt x="0" y="6"/>
                    <a:pt x="3" y="13"/>
                    <a:pt x="4" y="15"/>
                  </a:cubicBezTo>
                  <a:cubicBezTo>
                    <a:pt x="15" y="15"/>
                    <a:pt x="14" y="9"/>
                    <a:pt x="14" y="9"/>
                  </a:cubicBezTo>
                  <a:lnTo>
                    <a:pt x="9" y="0"/>
                  </a:ln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8" name="Freeform 577">
              <a:extLst>
                <a:ext uri="{FF2B5EF4-FFF2-40B4-BE49-F238E27FC236}">
                  <a16:creationId xmlns:a16="http://schemas.microsoft.com/office/drawing/2014/main" id="{6D879525-F438-4020-909D-F8EC1A002DD3}"/>
                </a:ext>
              </a:extLst>
            </p:cNvPr>
            <p:cNvSpPr>
              <a:spLocks/>
            </p:cNvSpPr>
            <p:nvPr/>
          </p:nvSpPr>
          <p:spPr bwMode="auto">
            <a:xfrm>
              <a:off x="3622675" y="5707063"/>
              <a:ext cx="41275" cy="39688"/>
            </a:xfrm>
            <a:custGeom>
              <a:avLst/>
              <a:gdLst>
                <a:gd name="T0" fmla="*/ 5 w 20"/>
                <a:gd name="T1" fmla="*/ 3 h 19"/>
                <a:gd name="T2" fmla="*/ 5 w 20"/>
                <a:gd name="T3" fmla="*/ 0 h 19"/>
                <a:gd name="T4" fmla="*/ 0 w 20"/>
                <a:gd name="T5" fmla="*/ 9 h 19"/>
                <a:gd name="T6" fmla="*/ 5 w 20"/>
                <a:gd name="T7" fmla="*/ 19 h 19"/>
                <a:gd name="T8" fmla="*/ 5 w 20"/>
                <a:gd name="T9" fmla="*/ 15 h 19"/>
                <a:gd name="T10" fmla="*/ 14 w 20"/>
                <a:gd name="T11" fmla="*/ 13 h 19"/>
                <a:gd name="T12" fmla="*/ 20 w 20"/>
                <a:gd name="T13" fmla="*/ 1 h 19"/>
                <a:gd name="T14" fmla="*/ 5 w 20"/>
                <a:gd name="T15" fmla="*/ 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5" y="3"/>
                  </a:moveTo>
                  <a:cubicBezTo>
                    <a:pt x="5" y="0"/>
                    <a:pt x="5" y="0"/>
                    <a:pt x="5" y="0"/>
                  </a:cubicBezTo>
                  <a:cubicBezTo>
                    <a:pt x="0" y="9"/>
                    <a:pt x="0" y="9"/>
                    <a:pt x="0" y="9"/>
                  </a:cubicBezTo>
                  <a:cubicBezTo>
                    <a:pt x="5" y="19"/>
                    <a:pt x="5" y="19"/>
                    <a:pt x="5" y="19"/>
                  </a:cubicBezTo>
                  <a:cubicBezTo>
                    <a:pt x="5" y="19"/>
                    <a:pt x="5" y="16"/>
                    <a:pt x="5" y="15"/>
                  </a:cubicBezTo>
                  <a:cubicBezTo>
                    <a:pt x="12" y="16"/>
                    <a:pt x="14" y="13"/>
                    <a:pt x="14" y="13"/>
                  </a:cubicBezTo>
                  <a:cubicBezTo>
                    <a:pt x="20" y="1"/>
                    <a:pt x="20" y="1"/>
                    <a:pt x="20" y="1"/>
                  </a:cubicBezTo>
                  <a:cubicBezTo>
                    <a:pt x="16" y="5"/>
                    <a:pt x="5" y="3"/>
                    <a:pt x="5" y="3"/>
                  </a:cubicBez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9" name="Freeform 578">
              <a:extLst>
                <a:ext uri="{FF2B5EF4-FFF2-40B4-BE49-F238E27FC236}">
                  <a16:creationId xmlns:a16="http://schemas.microsoft.com/office/drawing/2014/main" id="{8E63F5D9-E76E-432C-ACCE-89D2EB1B7D2E}"/>
                </a:ext>
              </a:extLst>
            </p:cNvPr>
            <p:cNvSpPr>
              <a:spLocks/>
            </p:cNvSpPr>
            <p:nvPr/>
          </p:nvSpPr>
          <p:spPr bwMode="auto">
            <a:xfrm>
              <a:off x="3576638" y="5710238"/>
              <a:ext cx="39688" cy="28575"/>
            </a:xfrm>
            <a:custGeom>
              <a:avLst/>
              <a:gdLst>
                <a:gd name="T0" fmla="*/ 6 w 19"/>
                <a:gd name="T1" fmla="*/ 2 h 14"/>
                <a:gd name="T2" fmla="*/ 0 w 19"/>
                <a:gd name="T3" fmla="*/ 0 h 14"/>
                <a:gd name="T4" fmla="*/ 8 w 19"/>
                <a:gd name="T5" fmla="*/ 13 h 14"/>
                <a:gd name="T6" fmla="*/ 19 w 19"/>
                <a:gd name="T7" fmla="*/ 14 h 14"/>
                <a:gd name="T8" fmla="*/ 19 w 19"/>
                <a:gd name="T9" fmla="*/ 2 h 14"/>
                <a:gd name="T10" fmla="*/ 6 w 19"/>
                <a:gd name="T11" fmla="*/ 2 h 14"/>
              </a:gdLst>
              <a:ahLst/>
              <a:cxnLst>
                <a:cxn ang="0">
                  <a:pos x="T0" y="T1"/>
                </a:cxn>
                <a:cxn ang="0">
                  <a:pos x="T2" y="T3"/>
                </a:cxn>
                <a:cxn ang="0">
                  <a:pos x="T4" y="T5"/>
                </a:cxn>
                <a:cxn ang="0">
                  <a:pos x="T6" y="T7"/>
                </a:cxn>
                <a:cxn ang="0">
                  <a:pos x="T8" y="T9"/>
                </a:cxn>
                <a:cxn ang="0">
                  <a:pos x="T10" y="T11"/>
                </a:cxn>
              </a:cxnLst>
              <a:rect l="0" t="0" r="r" b="b"/>
              <a:pathLst>
                <a:path w="19" h="14">
                  <a:moveTo>
                    <a:pt x="6" y="2"/>
                  </a:moveTo>
                  <a:cubicBezTo>
                    <a:pt x="1" y="2"/>
                    <a:pt x="0" y="0"/>
                    <a:pt x="0" y="0"/>
                  </a:cubicBezTo>
                  <a:cubicBezTo>
                    <a:pt x="5" y="10"/>
                    <a:pt x="5" y="13"/>
                    <a:pt x="8" y="13"/>
                  </a:cubicBezTo>
                  <a:cubicBezTo>
                    <a:pt x="11" y="14"/>
                    <a:pt x="19" y="14"/>
                    <a:pt x="19" y="14"/>
                  </a:cubicBezTo>
                  <a:cubicBezTo>
                    <a:pt x="19" y="2"/>
                    <a:pt x="19" y="2"/>
                    <a:pt x="19" y="2"/>
                  </a:cubicBezTo>
                  <a:cubicBezTo>
                    <a:pt x="19" y="2"/>
                    <a:pt x="11" y="2"/>
                    <a:pt x="6" y="2"/>
                  </a:cubicBez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0" name="Freeform 579">
              <a:extLst>
                <a:ext uri="{FF2B5EF4-FFF2-40B4-BE49-F238E27FC236}">
                  <a16:creationId xmlns:a16="http://schemas.microsoft.com/office/drawing/2014/main" id="{79151D2F-D90C-43E8-BDDC-4E7C41FCF6B7}"/>
                </a:ext>
              </a:extLst>
            </p:cNvPr>
            <p:cNvSpPr>
              <a:spLocks/>
            </p:cNvSpPr>
            <p:nvPr/>
          </p:nvSpPr>
          <p:spPr bwMode="auto">
            <a:xfrm>
              <a:off x="3575050" y="5683251"/>
              <a:ext cx="30163" cy="30163"/>
            </a:xfrm>
            <a:custGeom>
              <a:avLst/>
              <a:gdLst>
                <a:gd name="T0" fmla="*/ 0 w 15"/>
                <a:gd name="T1" fmla="*/ 0 h 15"/>
                <a:gd name="T2" fmla="*/ 3 w 15"/>
                <a:gd name="T3" fmla="*/ 2 h 15"/>
                <a:gd name="T4" fmla="*/ 0 w 15"/>
                <a:gd name="T5" fmla="*/ 9 h 15"/>
                <a:gd name="T6" fmla="*/ 9 w 15"/>
                <a:gd name="T7" fmla="*/ 15 h 15"/>
                <a:gd name="T8" fmla="*/ 13 w 15"/>
                <a:gd name="T9" fmla="*/ 8 h 15"/>
                <a:gd name="T10" fmla="*/ 15 w 15"/>
                <a:gd name="T11" fmla="*/ 10 h 15"/>
                <a:gd name="T12" fmla="*/ 10 w 15"/>
                <a:gd name="T13" fmla="*/ 0 h 15"/>
                <a:gd name="T14" fmla="*/ 0 w 15"/>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0" y="0"/>
                  </a:moveTo>
                  <a:cubicBezTo>
                    <a:pt x="3" y="2"/>
                    <a:pt x="3" y="2"/>
                    <a:pt x="3" y="2"/>
                  </a:cubicBezTo>
                  <a:cubicBezTo>
                    <a:pt x="3" y="2"/>
                    <a:pt x="1" y="7"/>
                    <a:pt x="0" y="9"/>
                  </a:cubicBezTo>
                  <a:cubicBezTo>
                    <a:pt x="0" y="15"/>
                    <a:pt x="9" y="15"/>
                    <a:pt x="9" y="15"/>
                  </a:cubicBezTo>
                  <a:cubicBezTo>
                    <a:pt x="13" y="8"/>
                    <a:pt x="13" y="8"/>
                    <a:pt x="13" y="8"/>
                  </a:cubicBezTo>
                  <a:cubicBezTo>
                    <a:pt x="15" y="10"/>
                    <a:pt x="15" y="10"/>
                    <a:pt x="15" y="10"/>
                  </a:cubicBezTo>
                  <a:cubicBezTo>
                    <a:pt x="10" y="0"/>
                    <a:pt x="10" y="0"/>
                    <a:pt x="10" y="0"/>
                  </a:cubicBezTo>
                  <a:lnTo>
                    <a:pt x="0" y="0"/>
                  </a:ln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1" name="Freeform 580">
              <a:extLst>
                <a:ext uri="{FF2B5EF4-FFF2-40B4-BE49-F238E27FC236}">
                  <a16:creationId xmlns:a16="http://schemas.microsoft.com/office/drawing/2014/main" id="{D7FECD50-5B57-41C7-B0B9-FBE21D25BB02}"/>
                </a:ext>
              </a:extLst>
            </p:cNvPr>
            <p:cNvSpPr>
              <a:spLocks/>
            </p:cNvSpPr>
            <p:nvPr/>
          </p:nvSpPr>
          <p:spPr bwMode="auto">
            <a:xfrm>
              <a:off x="3402013" y="5635626"/>
              <a:ext cx="160338" cy="177800"/>
            </a:xfrm>
            <a:custGeom>
              <a:avLst/>
              <a:gdLst>
                <a:gd name="T0" fmla="*/ 6 w 77"/>
                <a:gd name="T1" fmla="*/ 79 h 86"/>
                <a:gd name="T2" fmla="*/ 14 w 77"/>
                <a:gd name="T3" fmla="*/ 86 h 86"/>
                <a:gd name="T4" fmla="*/ 63 w 77"/>
                <a:gd name="T5" fmla="*/ 86 h 86"/>
                <a:gd name="T6" fmla="*/ 71 w 77"/>
                <a:gd name="T7" fmla="*/ 79 h 86"/>
                <a:gd name="T8" fmla="*/ 77 w 77"/>
                <a:gd name="T9" fmla="*/ 0 h 86"/>
                <a:gd name="T10" fmla="*/ 0 w 77"/>
                <a:gd name="T11" fmla="*/ 0 h 86"/>
                <a:gd name="T12" fmla="*/ 6 w 77"/>
                <a:gd name="T13" fmla="*/ 79 h 86"/>
              </a:gdLst>
              <a:ahLst/>
              <a:cxnLst>
                <a:cxn ang="0">
                  <a:pos x="T0" y="T1"/>
                </a:cxn>
                <a:cxn ang="0">
                  <a:pos x="T2" y="T3"/>
                </a:cxn>
                <a:cxn ang="0">
                  <a:pos x="T4" y="T5"/>
                </a:cxn>
                <a:cxn ang="0">
                  <a:pos x="T6" y="T7"/>
                </a:cxn>
                <a:cxn ang="0">
                  <a:pos x="T8" y="T9"/>
                </a:cxn>
                <a:cxn ang="0">
                  <a:pos x="T10" y="T11"/>
                </a:cxn>
                <a:cxn ang="0">
                  <a:pos x="T12" y="T13"/>
                </a:cxn>
              </a:cxnLst>
              <a:rect l="0" t="0" r="r" b="b"/>
              <a:pathLst>
                <a:path w="77" h="86">
                  <a:moveTo>
                    <a:pt x="6" y="79"/>
                  </a:moveTo>
                  <a:cubicBezTo>
                    <a:pt x="6" y="83"/>
                    <a:pt x="10" y="86"/>
                    <a:pt x="14" y="86"/>
                  </a:cubicBezTo>
                  <a:cubicBezTo>
                    <a:pt x="63" y="86"/>
                    <a:pt x="63" y="86"/>
                    <a:pt x="63" y="86"/>
                  </a:cubicBezTo>
                  <a:cubicBezTo>
                    <a:pt x="67" y="86"/>
                    <a:pt x="71" y="83"/>
                    <a:pt x="71" y="79"/>
                  </a:cubicBezTo>
                  <a:cubicBezTo>
                    <a:pt x="77" y="0"/>
                    <a:pt x="77" y="0"/>
                    <a:pt x="77" y="0"/>
                  </a:cubicBezTo>
                  <a:cubicBezTo>
                    <a:pt x="0" y="0"/>
                    <a:pt x="0" y="0"/>
                    <a:pt x="0" y="0"/>
                  </a:cubicBezTo>
                  <a:lnTo>
                    <a:pt x="6" y="79"/>
                  </a:lnTo>
                  <a:close/>
                </a:path>
              </a:pathLst>
            </a:custGeom>
            <a:solidFill>
              <a:srgbClr val="74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2" name="Freeform 581">
              <a:extLst>
                <a:ext uri="{FF2B5EF4-FFF2-40B4-BE49-F238E27FC236}">
                  <a16:creationId xmlns:a16="http://schemas.microsoft.com/office/drawing/2014/main" id="{17492C13-DE2B-4FD8-810C-2D60CAD6A4EC}"/>
                </a:ext>
              </a:extLst>
            </p:cNvPr>
            <p:cNvSpPr>
              <a:spLocks/>
            </p:cNvSpPr>
            <p:nvPr/>
          </p:nvSpPr>
          <p:spPr bwMode="auto">
            <a:xfrm>
              <a:off x="3392488" y="5629276"/>
              <a:ext cx="179388" cy="11113"/>
            </a:xfrm>
            <a:custGeom>
              <a:avLst/>
              <a:gdLst>
                <a:gd name="T0" fmla="*/ 84 w 87"/>
                <a:gd name="T1" fmla="*/ 0 h 6"/>
                <a:gd name="T2" fmla="*/ 3 w 87"/>
                <a:gd name="T3" fmla="*/ 0 h 6"/>
                <a:gd name="T4" fmla="*/ 0 w 87"/>
                <a:gd name="T5" fmla="*/ 3 h 6"/>
                <a:gd name="T6" fmla="*/ 3 w 87"/>
                <a:gd name="T7" fmla="*/ 6 h 6"/>
                <a:gd name="T8" fmla="*/ 84 w 87"/>
                <a:gd name="T9" fmla="*/ 6 h 6"/>
                <a:gd name="T10" fmla="*/ 87 w 87"/>
                <a:gd name="T11" fmla="*/ 3 h 6"/>
                <a:gd name="T12" fmla="*/ 84 w 8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7" h="6">
                  <a:moveTo>
                    <a:pt x="84" y="0"/>
                  </a:moveTo>
                  <a:cubicBezTo>
                    <a:pt x="3" y="0"/>
                    <a:pt x="3" y="0"/>
                    <a:pt x="3" y="0"/>
                  </a:cubicBezTo>
                  <a:cubicBezTo>
                    <a:pt x="1" y="0"/>
                    <a:pt x="0" y="2"/>
                    <a:pt x="0" y="3"/>
                  </a:cubicBezTo>
                  <a:cubicBezTo>
                    <a:pt x="0" y="5"/>
                    <a:pt x="1" y="6"/>
                    <a:pt x="3" y="6"/>
                  </a:cubicBezTo>
                  <a:cubicBezTo>
                    <a:pt x="84" y="6"/>
                    <a:pt x="84" y="6"/>
                    <a:pt x="84" y="6"/>
                  </a:cubicBezTo>
                  <a:cubicBezTo>
                    <a:pt x="86" y="6"/>
                    <a:pt x="87" y="5"/>
                    <a:pt x="87" y="3"/>
                  </a:cubicBezTo>
                  <a:cubicBezTo>
                    <a:pt x="87" y="2"/>
                    <a:pt x="86" y="0"/>
                    <a:pt x="84" y="0"/>
                  </a:cubicBezTo>
                  <a:close/>
                </a:path>
              </a:pathLst>
            </a:custGeom>
            <a:solidFill>
              <a:srgbClr val="617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3" name="Freeform 582">
              <a:extLst>
                <a:ext uri="{FF2B5EF4-FFF2-40B4-BE49-F238E27FC236}">
                  <a16:creationId xmlns:a16="http://schemas.microsoft.com/office/drawing/2014/main" id="{66045950-50E7-46E3-9DE8-2C5C6A85743B}"/>
                </a:ext>
              </a:extLst>
            </p:cNvPr>
            <p:cNvSpPr>
              <a:spLocks/>
            </p:cNvSpPr>
            <p:nvPr/>
          </p:nvSpPr>
          <p:spPr bwMode="auto">
            <a:xfrm>
              <a:off x="3452813" y="5676901"/>
              <a:ext cx="30163" cy="36513"/>
            </a:xfrm>
            <a:custGeom>
              <a:avLst/>
              <a:gdLst>
                <a:gd name="T0" fmla="*/ 5 w 15"/>
                <a:gd name="T1" fmla="*/ 4 h 18"/>
                <a:gd name="T2" fmla="*/ 0 w 15"/>
                <a:gd name="T3" fmla="*/ 13 h 18"/>
                <a:gd name="T4" fmla="*/ 10 w 15"/>
                <a:gd name="T5" fmla="*/ 18 h 18"/>
                <a:gd name="T6" fmla="*/ 15 w 15"/>
                <a:gd name="T7" fmla="*/ 10 h 18"/>
                <a:gd name="T8" fmla="*/ 5 w 15"/>
                <a:gd name="T9" fmla="*/ 4 h 18"/>
              </a:gdLst>
              <a:ahLst/>
              <a:cxnLst>
                <a:cxn ang="0">
                  <a:pos x="T0" y="T1"/>
                </a:cxn>
                <a:cxn ang="0">
                  <a:pos x="T2" y="T3"/>
                </a:cxn>
                <a:cxn ang="0">
                  <a:pos x="T4" y="T5"/>
                </a:cxn>
                <a:cxn ang="0">
                  <a:pos x="T6" y="T7"/>
                </a:cxn>
                <a:cxn ang="0">
                  <a:pos x="T8" y="T9"/>
                </a:cxn>
              </a:cxnLst>
              <a:rect l="0" t="0" r="r" b="b"/>
              <a:pathLst>
                <a:path w="15" h="18">
                  <a:moveTo>
                    <a:pt x="5" y="4"/>
                  </a:moveTo>
                  <a:cubicBezTo>
                    <a:pt x="0" y="13"/>
                    <a:pt x="0" y="13"/>
                    <a:pt x="0" y="13"/>
                  </a:cubicBezTo>
                  <a:cubicBezTo>
                    <a:pt x="10" y="18"/>
                    <a:pt x="10" y="18"/>
                    <a:pt x="10" y="18"/>
                  </a:cubicBezTo>
                  <a:cubicBezTo>
                    <a:pt x="10" y="18"/>
                    <a:pt x="14" y="12"/>
                    <a:pt x="15" y="10"/>
                  </a:cubicBezTo>
                  <a:cubicBezTo>
                    <a:pt x="10" y="0"/>
                    <a:pt x="5" y="4"/>
                    <a:pt x="5" y="4"/>
                  </a:cubicBez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4" name="Freeform 583">
              <a:extLst>
                <a:ext uri="{FF2B5EF4-FFF2-40B4-BE49-F238E27FC236}">
                  <a16:creationId xmlns:a16="http://schemas.microsoft.com/office/drawing/2014/main" id="{0A72C61E-E3CA-4CD8-A8A9-E458909DC5FE}"/>
                </a:ext>
              </a:extLst>
            </p:cNvPr>
            <p:cNvSpPr>
              <a:spLocks/>
            </p:cNvSpPr>
            <p:nvPr/>
          </p:nvSpPr>
          <p:spPr bwMode="auto">
            <a:xfrm>
              <a:off x="3471863" y="5680076"/>
              <a:ext cx="44450" cy="33338"/>
            </a:xfrm>
            <a:custGeom>
              <a:avLst/>
              <a:gdLst>
                <a:gd name="T0" fmla="*/ 13 w 22"/>
                <a:gd name="T1" fmla="*/ 1 h 16"/>
                <a:gd name="T2" fmla="*/ 0 w 22"/>
                <a:gd name="T3" fmla="*/ 1 h 16"/>
                <a:gd name="T4" fmla="*/ 10 w 22"/>
                <a:gd name="T5" fmla="*/ 14 h 16"/>
                <a:gd name="T6" fmla="*/ 7 w 22"/>
                <a:gd name="T7" fmla="*/ 15 h 16"/>
                <a:gd name="T8" fmla="*/ 17 w 22"/>
                <a:gd name="T9" fmla="*/ 16 h 16"/>
                <a:gd name="T10" fmla="*/ 22 w 22"/>
                <a:gd name="T11" fmla="*/ 6 h 16"/>
                <a:gd name="T12" fmla="*/ 19 w 22"/>
                <a:gd name="T13" fmla="*/ 8 h 16"/>
                <a:gd name="T14" fmla="*/ 13 w 22"/>
                <a:gd name="T15" fmla="*/ 1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3" y="1"/>
                  </a:moveTo>
                  <a:cubicBezTo>
                    <a:pt x="0" y="1"/>
                    <a:pt x="0" y="1"/>
                    <a:pt x="0" y="1"/>
                  </a:cubicBezTo>
                  <a:cubicBezTo>
                    <a:pt x="5" y="2"/>
                    <a:pt x="10" y="14"/>
                    <a:pt x="10" y="14"/>
                  </a:cubicBezTo>
                  <a:cubicBezTo>
                    <a:pt x="7" y="15"/>
                    <a:pt x="7" y="15"/>
                    <a:pt x="7" y="15"/>
                  </a:cubicBezTo>
                  <a:cubicBezTo>
                    <a:pt x="17" y="16"/>
                    <a:pt x="17" y="16"/>
                    <a:pt x="17" y="16"/>
                  </a:cubicBezTo>
                  <a:cubicBezTo>
                    <a:pt x="22" y="6"/>
                    <a:pt x="22" y="6"/>
                    <a:pt x="22" y="6"/>
                  </a:cubicBezTo>
                  <a:cubicBezTo>
                    <a:pt x="22" y="6"/>
                    <a:pt x="20" y="7"/>
                    <a:pt x="19" y="8"/>
                  </a:cubicBezTo>
                  <a:cubicBezTo>
                    <a:pt x="16" y="0"/>
                    <a:pt x="13" y="1"/>
                    <a:pt x="13" y="1"/>
                  </a:cubicBez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5" name="Freeform 584">
              <a:extLst>
                <a:ext uri="{FF2B5EF4-FFF2-40B4-BE49-F238E27FC236}">
                  <a16:creationId xmlns:a16="http://schemas.microsoft.com/office/drawing/2014/main" id="{812C5E56-5D27-484E-B808-2A264C76973B}"/>
                </a:ext>
              </a:extLst>
            </p:cNvPr>
            <p:cNvSpPr>
              <a:spLocks/>
            </p:cNvSpPr>
            <p:nvPr/>
          </p:nvSpPr>
          <p:spPr bwMode="auto">
            <a:xfrm>
              <a:off x="3500438" y="5713413"/>
              <a:ext cx="30163" cy="31750"/>
            </a:xfrm>
            <a:custGeom>
              <a:avLst/>
              <a:gdLst>
                <a:gd name="T0" fmla="*/ 9 w 15"/>
                <a:gd name="T1" fmla="*/ 0 h 15"/>
                <a:gd name="T2" fmla="*/ 0 w 15"/>
                <a:gd name="T3" fmla="*/ 6 h 15"/>
                <a:gd name="T4" fmla="*/ 4 w 15"/>
                <a:gd name="T5" fmla="*/ 15 h 15"/>
                <a:gd name="T6" fmla="*/ 14 w 15"/>
                <a:gd name="T7" fmla="*/ 9 h 15"/>
                <a:gd name="T8" fmla="*/ 9 w 15"/>
                <a:gd name="T9" fmla="*/ 0 h 15"/>
              </a:gdLst>
              <a:ahLst/>
              <a:cxnLst>
                <a:cxn ang="0">
                  <a:pos x="T0" y="T1"/>
                </a:cxn>
                <a:cxn ang="0">
                  <a:pos x="T2" y="T3"/>
                </a:cxn>
                <a:cxn ang="0">
                  <a:pos x="T4" y="T5"/>
                </a:cxn>
                <a:cxn ang="0">
                  <a:pos x="T6" y="T7"/>
                </a:cxn>
                <a:cxn ang="0">
                  <a:pos x="T8" y="T9"/>
                </a:cxn>
              </a:cxnLst>
              <a:rect l="0" t="0" r="r" b="b"/>
              <a:pathLst>
                <a:path w="15" h="15">
                  <a:moveTo>
                    <a:pt x="9" y="0"/>
                  </a:moveTo>
                  <a:cubicBezTo>
                    <a:pt x="0" y="6"/>
                    <a:pt x="0" y="6"/>
                    <a:pt x="0" y="6"/>
                  </a:cubicBezTo>
                  <a:cubicBezTo>
                    <a:pt x="0" y="6"/>
                    <a:pt x="4" y="13"/>
                    <a:pt x="4" y="15"/>
                  </a:cubicBezTo>
                  <a:cubicBezTo>
                    <a:pt x="15" y="15"/>
                    <a:pt x="14" y="9"/>
                    <a:pt x="14" y="9"/>
                  </a:cubicBezTo>
                  <a:lnTo>
                    <a:pt x="9" y="0"/>
                  </a:ln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6" name="Freeform 585">
              <a:extLst>
                <a:ext uri="{FF2B5EF4-FFF2-40B4-BE49-F238E27FC236}">
                  <a16:creationId xmlns:a16="http://schemas.microsoft.com/office/drawing/2014/main" id="{DE676DF1-45F1-483F-8707-FA0B0E6ABF26}"/>
                </a:ext>
              </a:extLst>
            </p:cNvPr>
            <p:cNvSpPr>
              <a:spLocks/>
            </p:cNvSpPr>
            <p:nvPr/>
          </p:nvSpPr>
          <p:spPr bwMode="auto">
            <a:xfrm>
              <a:off x="3486150" y="5738813"/>
              <a:ext cx="41275" cy="39688"/>
            </a:xfrm>
            <a:custGeom>
              <a:avLst/>
              <a:gdLst>
                <a:gd name="T0" fmla="*/ 5 w 20"/>
                <a:gd name="T1" fmla="*/ 4 h 19"/>
                <a:gd name="T2" fmla="*/ 5 w 20"/>
                <a:gd name="T3" fmla="*/ 0 h 19"/>
                <a:gd name="T4" fmla="*/ 0 w 20"/>
                <a:gd name="T5" fmla="*/ 9 h 19"/>
                <a:gd name="T6" fmla="*/ 5 w 20"/>
                <a:gd name="T7" fmla="*/ 19 h 19"/>
                <a:gd name="T8" fmla="*/ 5 w 20"/>
                <a:gd name="T9" fmla="*/ 15 h 19"/>
                <a:gd name="T10" fmla="*/ 14 w 20"/>
                <a:gd name="T11" fmla="*/ 13 h 19"/>
                <a:gd name="T12" fmla="*/ 20 w 20"/>
                <a:gd name="T13" fmla="*/ 1 h 19"/>
                <a:gd name="T14" fmla="*/ 5 w 20"/>
                <a:gd name="T15" fmla="*/ 4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5" y="4"/>
                  </a:moveTo>
                  <a:cubicBezTo>
                    <a:pt x="5" y="0"/>
                    <a:pt x="5" y="0"/>
                    <a:pt x="5" y="0"/>
                  </a:cubicBezTo>
                  <a:cubicBezTo>
                    <a:pt x="0" y="9"/>
                    <a:pt x="0" y="9"/>
                    <a:pt x="0" y="9"/>
                  </a:cubicBezTo>
                  <a:cubicBezTo>
                    <a:pt x="5" y="19"/>
                    <a:pt x="5" y="19"/>
                    <a:pt x="5" y="19"/>
                  </a:cubicBezTo>
                  <a:cubicBezTo>
                    <a:pt x="5" y="19"/>
                    <a:pt x="5" y="17"/>
                    <a:pt x="5" y="15"/>
                  </a:cubicBezTo>
                  <a:cubicBezTo>
                    <a:pt x="12" y="16"/>
                    <a:pt x="14" y="13"/>
                    <a:pt x="14" y="13"/>
                  </a:cubicBezTo>
                  <a:cubicBezTo>
                    <a:pt x="20" y="1"/>
                    <a:pt x="20" y="1"/>
                    <a:pt x="20" y="1"/>
                  </a:cubicBezTo>
                  <a:cubicBezTo>
                    <a:pt x="16" y="5"/>
                    <a:pt x="5" y="4"/>
                    <a:pt x="5" y="4"/>
                  </a:cubicBez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7" name="Freeform 586">
              <a:extLst>
                <a:ext uri="{FF2B5EF4-FFF2-40B4-BE49-F238E27FC236}">
                  <a16:creationId xmlns:a16="http://schemas.microsoft.com/office/drawing/2014/main" id="{4D834087-9922-48FE-A3F5-248A58E4B657}"/>
                </a:ext>
              </a:extLst>
            </p:cNvPr>
            <p:cNvSpPr>
              <a:spLocks/>
            </p:cNvSpPr>
            <p:nvPr/>
          </p:nvSpPr>
          <p:spPr bwMode="auto">
            <a:xfrm>
              <a:off x="3440113" y="5740401"/>
              <a:ext cx="39688" cy="28575"/>
            </a:xfrm>
            <a:custGeom>
              <a:avLst/>
              <a:gdLst>
                <a:gd name="T0" fmla="*/ 6 w 19"/>
                <a:gd name="T1" fmla="*/ 3 h 14"/>
                <a:gd name="T2" fmla="*/ 0 w 19"/>
                <a:gd name="T3" fmla="*/ 0 h 14"/>
                <a:gd name="T4" fmla="*/ 8 w 19"/>
                <a:gd name="T5" fmla="*/ 14 h 14"/>
                <a:gd name="T6" fmla="*/ 19 w 19"/>
                <a:gd name="T7" fmla="*/ 14 h 14"/>
                <a:gd name="T8" fmla="*/ 19 w 19"/>
                <a:gd name="T9" fmla="*/ 3 h 14"/>
                <a:gd name="T10" fmla="*/ 6 w 19"/>
                <a:gd name="T11" fmla="*/ 3 h 14"/>
              </a:gdLst>
              <a:ahLst/>
              <a:cxnLst>
                <a:cxn ang="0">
                  <a:pos x="T0" y="T1"/>
                </a:cxn>
                <a:cxn ang="0">
                  <a:pos x="T2" y="T3"/>
                </a:cxn>
                <a:cxn ang="0">
                  <a:pos x="T4" y="T5"/>
                </a:cxn>
                <a:cxn ang="0">
                  <a:pos x="T6" y="T7"/>
                </a:cxn>
                <a:cxn ang="0">
                  <a:pos x="T8" y="T9"/>
                </a:cxn>
                <a:cxn ang="0">
                  <a:pos x="T10" y="T11"/>
                </a:cxn>
              </a:cxnLst>
              <a:rect l="0" t="0" r="r" b="b"/>
              <a:pathLst>
                <a:path w="19" h="14">
                  <a:moveTo>
                    <a:pt x="6" y="3"/>
                  </a:moveTo>
                  <a:cubicBezTo>
                    <a:pt x="1" y="3"/>
                    <a:pt x="0" y="0"/>
                    <a:pt x="0" y="0"/>
                  </a:cubicBezTo>
                  <a:cubicBezTo>
                    <a:pt x="5" y="10"/>
                    <a:pt x="5" y="13"/>
                    <a:pt x="8" y="14"/>
                  </a:cubicBezTo>
                  <a:cubicBezTo>
                    <a:pt x="11" y="14"/>
                    <a:pt x="19" y="14"/>
                    <a:pt x="19" y="14"/>
                  </a:cubicBezTo>
                  <a:cubicBezTo>
                    <a:pt x="19" y="3"/>
                    <a:pt x="19" y="3"/>
                    <a:pt x="19" y="3"/>
                  </a:cubicBezTo>
                  <a:cubicBezTo>
                    <a:pt x="19" y="3"/>
                    <a:pt x="11" y="2"/>
                    <a:pt x="6" y="3"/>
                  </a:cubicBez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Freeform 587">
              <a:extLst>
                <a:ext uri="{FF2B5EF4-FFF2-40B4-BE49-F238E27FC236}">
                  <a16:creationId xmlns:a16="http://schemas.microsoft.com/office/drawing/2014/main" id="{CD71EAD9-70B7-4F7C-9310-2F593DDB5D25}"/>
                </a:ext>
              </a:extLst>
            </p:cNvPr>
            <p:cNvSpPr>
              <a:spLocks/>
            </p:cNvSpPr>
            <p:nvPr/>
          </p:nvSpPr>
          <p:spPr bwMode="auto">
            <a:xfrm>
              <a:off x="3438525" y="5713413"/>
              <a:ext cx="33338" cy="33338"/>
            </a:xfrm>
            <a:custGeom>
              <a:avLst/>
              <a:gdLst>
                <a:gd name="T0" fmla="*/ 0 w 16"/>
                <a:gd name="T1" fmla="*/ 0 h 16"/>
                <a:gd name="T2" fmla="*/ 3 w 16"/>
                <a:gd name="T3" fmla="*/ 2 h 16"/>
                <a:gd name="T4" fmla="*/ 0 w 16"/>
                <a:gd name="T5" fmla="*/ 9 h 16"/>
                <a:gd name="T6" fmla="*/ 9 w 16"/>
                <a:gd name="T7" fmla="*/ 15 h 16"/>
                <a:gd name="T8" fmla="*/ 13 w 16"/>
                <a:gd name="T9" fmla="*/ 8 h 16"/>
                <a:gd name="T10" fmla="*/ 16 w 16"/>
                <a:gd name="T11" fmla="*/ 10 h 16"/>
                <a:gd name="T12" fmla="*/ 10 w 16"/>
                <a:gd name="T13" fmla="*/ 0 h 16"/>
                <a:gd name="T14" fmla="*/ 0 w 16"/>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0" y="0"/>
                  </a:moveTo>
                  <a:cubicBezTo>
                    <a:pt x="3" y="2"/>
                    <a:pt x="3" y="2"/>
                    <a:pt x="3" y="2"/>
                  </a:cubicBezTo>
                  <a:cubicBezTo>
                    <a:pt x="3" y="2"/>
                    <a:pt x="1" y="7"/>
                    <a:pt x="0" y="9"/>
                  </a:cubicBezTo>
                  <a:cubicBezTo>
                    <a:pt x="0" y="16"/>
                    <a:pt x="9" y="15"/>
                    <a:pt x="9" y="15"/>
                  </a:cubicBezTo>
                  <a:cubicBezTo>
                    <a:pt x="13" y="8"/>
                    <a:pt x="13" y="8"/>
                    <a:pt x="13" y="8"/>
                  </a:cubicBezTo>
                  <a:cubicBezTo>
                    <a:pt x="16" y="10"/>
                    <a:pt x="16" y="10"/>
                    <a:pt x="16" y="10"/>
                  </a:cubicBezTo>
                  <a:cubicBezTo>
                    <a:pt x="10" y="0"/>
                    <a:pt x="10" y="0"/>
                    <a:pt x="10" y="0"/>
                  </a:cubicBezTo>
                  <a:lnTo>
                    <a:pt x="0" y="0"/>
                  </a:lnTo>
                  <a:close/>
                </a:path>
              </a:pathLst>
            </a:custGeom>
            <a:solidFill>
              <a:srgbClr val="4B5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9" name="Freeform 588">
              <a:extLst>
                <a:ext uri="{FF2B5EF4-FFF2-40B4-BE49-F238E27FC236}">
                  <a16:creationId xmlns:a16="http://schemas.microsoft.com/office/drawing/2014/main" id="{89E9C8C9-49F1-4D21-997E-CE77387985BA}"/>
                </a:ext>
              </a:extLst>
            </p:cNvPr>
            <p:cNvSpPr>
              <a:spLocks/>
            </p:cNvSpPr>
            <p:nvPr/>
          </p:nvSpPr>
          <p:spPr bwMode="auto">
            <a:xfrm>
              <a:off x="6056313" y="6067426"/>
              <a:ext cx="93663" cy="101600"/>
            </a:xfrm>
            <a:custGeom>
              <a:avLst/>
              <a:gdLst>
                <a:gd name="T0" fmla="*/ 15 w 45"/>
                <a:gd name="T1" fmla="*/ 35 h 49"/>
                <a:gd name="T2" fmla="*/ 39 w 45"/>
                <a:gd name="T3" fmla="*/ 18 h 49"/>
                <a:gd name="T4" fmla="*/ 0 w 45"/>
                <a:gd name="T5" fmla="*/ 45 h 49"/>
                <a:gd name="T6" fmla="*/ 39 w 45"/>
                <a:gd name="T7" fmla="*/ 20 h 49"/>
                <a:gd name="T8" fmla="*/ 15 w 45"/>
                <a:gd name="T9" fmla="*/ 35 h 49"/>
              </a:gdLst>
              <a:ahLst/>
              <a:cxnLst>
                <a:cxn ang="0">
                  <a:pos x="T0" y="T1"/>
                </a:cxn>
                <a:cxn ang="0">
                  <a:pos x="T2" y="T3"/>
                </a:cxn>
                <a:cxn ang="0">
                  <a:pos x="T4" y="T5"/>
                </a:cxn>
                <a:cxn ang="0">
                  <a:pos x="T6" y="T7"/>
                </a:cxn>
                <a:cxn ang="0">
                  <a:pos x="T8" y="T9"/>
                </a:cxn>
              </a:cxnLst>
              <a:rect l="0" t="0" r="r" b="b"/>
              <a:pathLst>
                <a:path w="45" h="49">
                  <a:moveTo>
                    <a:pt x="15" y="35"/>
                  </a:moveTo>
                  <a:cubicBezTo>
                    <a:pt x="21" y="27"/>
                    <a:pt x="34" y="21"/>
                    <a:pt x="39" y="18"/>
                  </a:cubicBezTo>
                  <a:cubicBezTo>
                    <a:pt x="14" y="0"/>
                    <a:pt x="8" y="21"/>
                    <a:pt x="0" y="45"/>
                  </a:cubicBezTo>
                  <a:cubicBezTo>
                    <a:pt x="37" y="49"/>
                    <a:pt x="45" y="27"/>
                    <a:pt x="39" y="20"/>
                  </a:cubicBezTo>
                  <a:cubicBezTo>
                    <a:pt x="31" y="24"/>
                    <a:pt x="20" y="31"/>
                    <a:pt x="15" y="35"/>
                  </a:cubicBezTo>
                  <a:close/>
                </a:path>
              </a:pathLst>
            </a:custGeom>
            <a:solidFill>
              <a:srgbClr val="6C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0" name="Freeform 589">
              <a:extLst>
                <a:ext uri="{FF2B5EF4-FFF2-40B4-BE49-F238E27FC236}">
                  <a16:creationId xmlns:a16="http://schemas.microsoft.com/office/drawing/2014/main" id="{7009AA54-D560-48E4-BCE1-EBBBBC8FACE2}"/>
                </a:ext>
              </a:extLst>
            </p:cNvPr>
            <p:cNvSpPr>
              <a:spLocks/>
            </p:cNvSpPr>
            <p:nvPr/>
          </p:nvSpPr>
          <p:spPr bwMode="auto">
            <a:xfrm>
              <a:off x="6064250" y="6019801"/>
              <a:ext cx="120650" cy="109538"/>
            </a:xfrm>
            <a:custGeom>
              <a:avLst/>
              <a:gdLst>
                <a:gd name="T0" fmla="*/ 0 w 58"/>
                <a:gd name="T1" fmla="*/ 0 h 53"/>
                <a:gd name="T2" fmla="*/ 39 w 58"/>
                <a:gd name="T3" fmla="*/ 44 h 53"/>
                <a:gd name="T4" fmla="*/ 16 w 58"/>
                <a:gd name="T5" fmla="*/ 16 h 53"/>
                <a:gd name="T6" fmla="*/ 45 w 58"/>
                <a:gd name="T7" fmla="*/ 43 h 53"/>
                <a:gd name="T8" fmla="*/ 0 w 58"/>
                <a:gd name="T9" fmla="*/ 0 h 53"/>
              </a:gdLst>
              <a:ahLst/>
              <a:cxnLst>
                <a:cxn ang="0">
                  <a:pos x="T0" y="T1"/>
                </a:cxn>
                <a:cxn ang="0">
                  <a:pos x="T2" y="T3"/>
                </a:cxn>
                <a:cxn ang="0">
                  <a:pos x="T4" y="T5"/>
                </a:cxn>
                <a:cxn ang="0">
                  <a:pos x="T6" y="T7"/>
                </a:cxn>
                <a:cxn ang="0">
                  <a:pos x="T8" y="T9"/>
                </a:cxn>
              </a:cxnLst>
              <a:rect l="0" t="0" r="r" b="b"/>
              <a:pathLst>
                <a:path w="58" h="53">
                  <a:moveTo>
                    <a:pt x="0" y="0"/>
                  </a:moveTo>
                  <a:cubicBezTo>
                    <a:pt x="7" y="50"/>
                    <a:pt x="33" y="53"/>
                    <a:pt x="39" y="44"/>
                  </a:cubicBezTo>
                  <a:cubicBezTo>
                    <a:pt x="32" y="35"/>
                    <a:pt x="22" y="21"/>
                    <a:pt x="16" y="16"/>
                  </a:cubicBezTo>
                  <a:cubicBezTo>
                    <a:pt x="27" y="22"/>
                    <a:pt x="40" y="38"/>
                    <a:pt x="45" y="43"/>
                  </a:cubicBezTo>
                  <a:cubicBezTo>
                    <a:pt x="58" y="4"/>
                    <a:pt x="29" y="3"/>
                    <a:pt x="0" y="0"/>
                  </a:cubicBezTo>
                  <a:close/>
                </a:path>
              </a:pathLst>
            </a:custGeom>
            <a:solidFill>
              <a:srgbClr val="C2C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1" name="Freeform 590">
              <a:extLst>
                <a:ext uri="{FF2B5EF4-FFF2-40B4-BE49-F238E27FC236}">
                  <a16:creationId xmlns:a16="http://schemas.microsoft.com/office/drawing/2014/main" id="{F0D3E63D-5310-45D1-B786-7119DF117D87}"/>
                </a:ext>
              </a:extLst>
            </p:cNvPr>
            <p:cNvSpPr>
              <a:spLocks/>
            </p:cNvSpPr>
            <p:nvPr/>
          </p:nvSpPr>
          <p:spPr bwMode="auto">
            <a:xfrm>
              <a:off x="6178550" y="5861051"/>
              <a:ext cx="598488" cy="307975"/>
            </a:xfrm>
            <a:custGeom>
              <a:avLst/>
              <a:gdLst>
                <a:gd name="T0" fmla="*/ 237 w 289"/>
                <a:gd name="T1" fmla="*/ 64 h 149"/>
                <a:gd name="T2" fmla="*/ 61 w 289"/>
                <a:gd name="T3" fmla="*/ 11 h 149"/>
                <a:gd name="T4" fmla="*/ 10 w 289"/>
                <a:gd name="T5" fmla="*/ 88 h 149"/>
                <a:gd name="T6" fmla="*/ 9 w 289"/>
                <a:gd name="T7" fmla="*/ 149 h 149"/>
                <a:gd name="T8" fmla="*/ 17 w 289"/>
                <a:gd name="T9" fmla="*/ 149 h 149"/>
                <a:gd name="T10" fmla="*/ 63 w 289"/>
                <a:gd name="T11" fmla="*/ 104 h 149"/>
                <a:gd name="T12" fmla="*/ 105 w 289"/>
                <a:gd name="T13" fmla="*/ 149 h 149"/>
                <a:gd name="T14" fmla="*/ 178 w 289"/>
                <a:gd name="T15" fmla="*/ 149 h 149"/>
                <a:gd name="T16" fmla="*/ 239 w 289"/>
                <a:gd name="T17" fmla="*/ 107 h 149"/>
                <a:gd name="T18" fmla="*/ 267 w 289"/>
                <a:gd name="T19" fmla="*/ 141 h 149"/>
                <a:gd name="T20" fmla="*/ 286 w 289"/>
                <a:gd name="T21" fmla="*/ 116 h 149"/>
                <a:gd name="T22" fmla="*/ 237 w 289"/>
                <a:gd name="T23" fmla="*/ 6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149">
                  <a:moveTo>
                    <a:pt x="237" y="64"/>
                  </a:moveTo>
                  <a:cubicBezTo>
                    <a:pt x="166" y="0"/>
                    <a:pt x="94" y="7"/>
                    <a:pt x="61" y="11"/>
                  </a:cubicBezTo>
                  <a:cubicBezTo>
                    <a:pt x="0" y="26"/>
                    <a:pt x="10" y="88"/>
                    <a:pt x="10" y="88"/>
                  </a:cubicBezTo>
                  <a:cubicBezTo>
                    <a:pt x="1" y="97"/>
                    <a:pt x="9" y="149"/>
                    <a:pt x="9" y="149"/>
                  </a:cubicBezTo>
                  <a:cubicBezTo>
                    <a:pt x="9" y="149"/>
                    <a:pt x="13" y="149"/>
                    <a:pt x="17" y="149"/>
                  </a:cubicBezTo>
                  <a:cubicBezTo>
                    <a:pt x="22" y="122"/>
                    <a:pt x="31" y="103"/>
                    <a:pt x="63" y="104"/>
                  </a:cubicBezTo>
                  <a:cubicBezTo>
                    <a:pt x="96" y="106"/>
                    <a:pt x="105" y="149"/>
                    <a:pt x="105" y="149"/>
                  </a:cubicBezTo>
                  <a:cubicBezTo>
                    <a:pt x="105" y="149"/>
                    <a:pt x="163" y="148"/>
                    <a:pt x="178" y="149"/>
                  </a:cubicBezTo>
                  <a:cubicBezTo>
                    <a:pt x="188" y="94"/>
                    <a:pt x="230" y="102"/>
                    <a:pt x="239" y="107"/>
                  </a:cubicBezTo>
                  <a:cubicBezTo>
                    <a:pt x="256" y="114"/>
                    <a:pt x="265" y="130"/>
                    <a:pt x="267" y="141"/>
                  </a:cubicBezTo>
                  <a:cubicBezTo>
                    <a:pt x="289" y="139"/>
                    <a:pt x="288" y="124"/>
                    <a:pt x="286" y="116"/>
                  </a:cubicBezTo>
                  <a:cubicBezTo>
                    <a:pt x="281" y="95"/>
                    <a:pt x="271" y="88"/>
                    <a:pt x="237" y="64"/>
                  </a:cubicBezTo>
                  <a:close/>
                </a:path>
              </a:pathLst>
            </a:custGeom>
            <a:solidFill>
              <a:srgbClr val="769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2" name="Freeform 591">
              <a:extLst>
                <a:ext uri="{FF2B5EF4-FFF2-40B4-BE49-F238E27FC236}">
                  <a16:creationId xmlns:a16="http://schemas.microsoft.com/office/drawing/2014/main" id="{3CA7D6B1-B2BA-4F76-9BE6-49152CC5E6FB}"/>
                </a:ext>
              </a:extLst>
            </p:cNvPr>
            <p:cNvSpPr>
              <a:spLocks/>
            </p:cNvSpPr>
            <p:nvPr/>
          </p:nvSpPr>
          <p:spPr bwMode="auto">
            <a:xfrm>
              <a:off x="6219825" y="5894388"/>
              <a:ext cx="166688" cy="115888"/>
            </a:xfrm>
            <a:custGeom>
              <a:avLst/>
              <a:gdLst>
                <a:gd name="T0" fmla="*/ 5 w 80"/>
                <a:gd name="T1" fmla="*/ 56 h 56"/>
                <a:gd name="T2" fmla="*/ 80 w 80"/>
                <a:gd name="T3" fmla="*/ 56 h 56"/>
                <a:gd name="T4" fmla="*/ 80 w 80"/>
                <a:gd name="T5" fmla="*/ 10 h 56"/>
                <a:gd name="T6" fmla="*/ 5 w 80"/>
                <a:gd name="T7" fmla="*/ 56 h 56"/>
              </a:gdLst>
              <a:ahLst/>
              <a:cxnLst>
                <a:cxn ang="0">
                  <a:pos x="T0" y="T1"/>
                </a:cxn>
                <a:cxn ang="0">
                  <a:pos x="T2" y="T3"/>
                </a:cxn>
                <a:cxn ang="0">
                  <a:pos x="T4" y="T5"/>
                </a:cxn>
                <a:cxn ang="0">
                  <a:pos x="T6" y="T7"/>
                </a:cxn>
              </a:cxnLst>
              <a:rect l="0" t="0" r="r" b="b"/>
              <a:pathLst>
                <a:path w="80" h="56">
                  <a:moveTo>
                    <a:pt x="5" y="56"/>
                  </a:moveTo>
                  <a:cubicBezTo>
                    <a:pt x="80" y="56"/>
                    <a:pt x="80" y="56"/>
                    <a:pt x="80" y="56"/>
                  </a:cubicBezTo>
                  <a:cubicBezTo>
                    <a:pt x="80" y="56"/>
                    <a:pt x="80" y="18"/>
                    <a:pt x="80" y="10"/>
                  </a:cubicBezTo>
                  <a:cubicBezTo>
                    <a:pt x="0" y="0"/>
                    <a:pt x="5" y="56"/>
                    <a:pt x="5" y="56"/>
                  </a:cubicBezTo>
                  <a:close/>
                </a:path>
              </a:pathLst>
            </a:custGeom>
            <a:solidFill>
              <a:srgbClr val="C3CB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3" name="Freeform 592">
              <a:extLst>
                <a:ext uri="{FF2B5EF4-FFF2-40B4-BE49-F238E27FC236}">
                  <a16:creationId xmlns:a16="http://schemas.microsoft.com/office/drawing/2014/main" id="{2D2351A8-7363-4528-8148-C03C68248A8F}"/>
                </a:ext>
              </a:extLst>
            </p:cNvPr>
            <p:cNvSpPr>
              <a:spLocks/>
            </p:cNvSpPr>
            <p:nvPr/>
          </p:nvSpPr>
          <p:spPr bwMode="auto">
            <a:xfrm>
              <a:off x="6410325" y="5916613"/>
              <a:ext cx="214313" cy="93663"/>
            </a:xfrm>
            <a:custGeom>
              <a:avLst/>
              <a:gdLst>
                <a:gd name="T0" fmla="*/ 0 w 103"/>
                <a:gd name="T1" fmla="*/ 0 h 45"/>
                <a:gd name="T2" fmla="*/ 0 w 103"/>
                <a:gd name="T3" fmla="*/ 45 h 45"/>
                <a:gd name="T4" fmla="*/ 103 w 103"/>
                <a:gd name="T5" fmla="*/ 45 h 45"/>
                <a:gd name="T6" fmla="*/ 0 w 103"/>
                <a:gd name="T7" fmla="*/ 0 h 45"/>
              </a:gdLst>
              <a:ahLst/>
              <a:cxnLst>
                <a:cxn ang="0">
                  <a:pos x="T0" y="T1"/>
                </a:cxn>
                <a:cxn ang="0">
                  <a:pos x="T2" y="T3"/>
                </a:cxn>
                <a:cxn ang="0">
                  <a:pos x="T4" y="T5"/>
                </a:cxn>
                <a:cxn ang="0">
                  <a:pos x="T6" y="T7"/>
                </a:cxn>
              </a:cxnLst>
              <a:rect l="0" t="0" r="r" b="b"/>
              <a:pathLst>
                <a:path w="103" h="45">
                  <a:moveTo>
                    <a:pt x="0" y="0"/>
                  </a:moveTo>
                  <a:cubicBezTo>
                    <a:pt x="0" y="45"/>
                    <a:pt x="0" y="45"/>
                    <a:pt x="0" y="45"/>
                  </a:cubicBezTo>
                  <a:cubicBezTo>
                    <a:pt x="0" y="45"/>
                    <a:pt x="91" y="45"/>
                    <a:pt x="103" y="45"/>
                  </a:cubicBezTo>
                  <a:cubicBezTo>
                    <a:pt x="67" y="2"/>
                    <a:pt x="0" y="0"/>
                    <a:pt x="0" y="0"/>
                  </a:cubicBezTo>
                  <a:close/>
                </a:path>
              </a:pathLst>
            </a:custGeom>
            <a:solidFill>
              <a:srgbClr val="C3CB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4" name="Freeform 593">
              <a:extLst>
                <a:ext uri="{FF2B5EF4-FFF2-40B4-BE49-F238E27FC236}">
                  <a16:creationId xmlns:a16="http://schemas.microsoft.com/office/drawing/2014/main" id="{6CB89B55-C311-4A46-82C3-7A6D9DC7223F}"/>
                </a:ext>
              </a:extLst>
            </p:cNvPr>
            <p:cNvSpPr>
              <a:spLocks/>
            </p:cNvSpPr>
            <p:nvPr/>
          </p:nvSpPr>
          <p:spPr bwMode="auto">
            <a:xfrm>
              <a:off x="6716713" y="6053138"/>
              <a:ext cx="46038" cy="44450"/>
            </a:xfrm>
            <a:custGeom>
              <a:avLst/>
              <a:gdLst>
                <a:gd name="T0" fmla="*/ 5 w 22"/>
                <a:gd name="T1" fmla="*/ 3 h 21"/>
                <a:gd name="T2" fmla="*/ 17 w 22"/>
                <a:gd name="T3" fmla="*/ 19 h 21"/>
                <a:gd name="T4" fmla="*/ 19 w 22"/>
                <a:gd name="T5" fmla="*/ 13 h 21"/>
                <a:gd name="T6" fmla="*/ 5 w 22"/>
                <a:gd name="T7" fmla="*/ 3 h 21"/>
              </a:gdLst>
              <a:ahLst/>
              <a:cxnLst>
                <a:cxn ang="0">
                  <a:pos x="T0" y="T1"/>
                </a:cxn>
                <a:cxn ang="0">
                  <a:pos x="T2" y="T3"/>
                </a:cxn>
                <a:cxn ang="0">
                  <a:pos x="T4" y="T5"/>
                </a:cxn>
                <a:cxn ang="0">
                  <a:pos x="T6" y="T7"/>
                </a:cxn>
              </a:cxnLst>
              <a:rect l="0" t="0" r="r" b="b"/>
              <a:pathLst>
                <a:path w="22" h="21">
                  <a:moveTo>
                    <a:pt x="5" y="3"/>
                  </a:moveTo>
                  <a:cubicBezTo>
                    <a:pt x="0" y="19"/>
                    <a:pt x="17" y="19"/>
                    <a:pt x="17" y="19"/>
                  </a:cubicBezTo>
                  <a:cubicBezTo>
                    <a:pt x="17" y="19"/>
                    <a:pt x="22" y="21"/>
                    <a:pt x="19" y="13"/>
                  </a:cubicBezTo>
                  <a:cubicBezTo>
                    <a:pt x="17" y="5"/>
                    <a:pt x="9" y="0"/>
                    <a:pt x="5" y="3"/>
                  </a:cubicBezTo>
                  <a:close/>
                </a:path>
              </a:pathLst>
            </a:custGeom>
            <a:solidFill>
              <a:srgbClr val="C3CB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5" name="Freeform 594">
              <a:extLst>
                <a:ext uri="{FF2B5EF4-FFF2-40B4-BE49-F238E27FC236}">
                  <a16:creationId xmlns:a16="http://schemas.microsoft.com/office/drawing/2014/main" id="{774F6B7F-ED1C-4C61-8FF2-F1FBAB416FD2}"/>
                </a:ext>
              </a:extLst>
            </p:cNvPr>
            <p:cNvSpPr>
              <a:spLocks noEditPoints="1"/>
            </p:cNvSpPr>
            <p:nvPr/>
          </p:nvSpPr>
          <p:spPr bwMode="auto">
            <a:xfrm>
              <a:off x="6227763" y="6092826"/>
              <a:ext cx="146050" cy="152400"/>
            </a:xfrm>
            <a:custGeom>
              <a:avLst/>
              <a:gdLst>
                <a:gd name="T0" fmla="*/ 35 w 70"/>
                <a:gd name="T1" fmla="*/ 0 h 74"/>
                <a:gd name="T2" fmla="*/ 0 w 70"/>
                <a:gd name="T3" fmla="*/ 37 h 74"/>
                <a:gd name="T4" fmla="*/ 35 w 70"/>
                <a:gd name="T5" fmla="*/ 74 h 74"/>
                <a:gd name="T6" fmla="*/ 70 w 70"/>
                <a:gd name="T7" fmla="*/ 37 h 74"/>
                <a:gd name="T8" fmla="*/ 35 w 70"/>
                <a:gd name="T9" fmla="*/ 0 h 74"/>
                <a:gd name="T10" fmla="*/ 35 w 70"/>
                <a:gd name="T11" fmla="*/ 57 h 74"/>
                <a:gd name="T12" fmla="*/ 17 w 70"/>
                <a:gd name="T13" fmla="*/ 37 h 74"/>
                <a:gd name="T14" fmla="*/ 35 w 70"/>
                <a:gd name="T15" fmla="*/ 17 h 74"/>
                <a:gd name="T16" fmla="*/ 53 w 70"/>
                <a:gd name="T17" fmla="*/ 37 h 74"/>
                <a:gd name="T18" fmla="*/ 35 w 70"/>
                <a:gd name="T19" fmla="*/ 5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4">
                  <a:moveTo>
                    <a:pt x="35" y="0"/>
                  </a:moveTo>
                  <a:cubicBezTo>
                    <a:pt x="16" y="0"/>
                    <a:pt x="0" y="16"/>
                    <a:pt x="0" y="37"/>
                  </a:cubicBezTo>
                  <a:cubicBezTo>
                    <a:pt x="0" y="57"/>
                    <a:pt x="16" y="74"/>
                    <a:pt x="35" y="74"/>
                  </a:cubicBezTo>
                  <a:cubicBezTo>
                    <a:pt x="54" y="74"/>
                    <a:pt x="70" y="57"/>
                    <a:pt x="70" y="37"/>
                  </a:cubicBezTo>
                  <a:cubicBezTo>
                    <a:pt x="70" y="16"/>
                    <a:pt x="54" y="0"/>
                    <a:pt x="35" y="0"/>
                  </a:cubicBezTo>
                  <a:close/>
                  <a:moveTo>
                    <a:pt x="35" y="57"/>
                  </a:moveTo>
                  <a:cubicBezTo>
                    <a:pt x="25" y="57"/>
                    <a:pt x="17" y="48"/>
                    <a:pt x="17" y="37"/>
                  </a:cubicBezTo>
                  <a:cubicBezTo>
                    <a:pt x="17" y="26"/>
                    <a:pt x="25" y="17"/>
                    <a:pt x="35" y="17"/>
                  </a:cubicBezTo>
                  <a:cubicBezTo>
                    <a:pt x="45" y="17"/>
                    <a:pt x="53" y="26"/>
                    <a:pt x="53" y="37"/>
                  </a:cubicBezTo>
                  <a:cubicBezTo>
                    <a:pt x="53" y="48"/>
                    <a:pt x="45" y="57"/>
                    <a:pt x="35" y="57"/>
                  </a:cubicBez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6" name="Freeform 595">
              <a:extLst>
                <a:ext uri="{FF2B5EF4-FFF2-40B4-BE49-F238E27FC236}">
                  <a16:creationId xmlns:a16="http://schemas.microsoft.com/office/drawing/2014/main" id="{658DAADF-3A2E-49E0-9C0B-14092D1DC77D}"/>
                </a:ext>
              </a:extLst>
            </p:cNvPr>
            <p:cNvSpPr>
              <a:spLocks noEditPoints="1"/>
            </p:cNvSpPr>
            <p:nvPr/>
          </p:nvSpPr>
          <p:spPr bwMode="auto">
            <a:xfrm>
              <a:off x="6572250" y="6092826"/>
              <a:ext cx="142875" cy="152400"/>
            </a:xfrm>
            <a:custGeom>
              <a:avLst/>
              <a:gdLst>
                <a:gd name="T0" fmla="*/ 34 w 69"/>
                <a:gd name="T1" fmla="*/ 0 h 74"/>
                <a:gd name="T2" fmla="*/ 0 w 69"/>
                <a:gd name="T3" fmla="*/ 37 h 74"/>
                <a:gd name="T4" fmla="*/ 34 w 69"/>
                <a:gd name="T5" fmla="*/ 74 h 74"/>
                <a:gd name="T6" fmla="*/ 69 w 69"/>
                <a:gd name="T7" fmla="*/ 37 h 74"/>
                <a:gd name="T8" fmla="*/ 34 w 69"/>
                <a:gd name="T9" fmla="*/ 0 h 74"/>
                <a:gd name="T10" fmla="*/ 34 w 69"/>
                <a:gd name="T11" fmla="*/ 57 h 74"/>
                <a:gd name="T12" fmla="*/ 16 w 69"/>
                <a:gd name="T13" fmla="*/ 37 h 74"/>
                <a:gd name="T14" fmla="*/ 34 w 69"/>
                <a:gd name="T15" fmla="*/ 17 h 74"/>
                <a:gd name="T16" fmla="*/ 53 w 69"/>
                <a:gd name="T17" fmla="*/ 37 h 74"/>
                <a:gd name="T18" fmla="*/ 34 w 69"/>
                <a:gd name="T19" fmla="*/ 5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4">
                  <a:moveTo>
                    <a:pt x="34" y="0"/>
                  </a:moveTo>
                  <a:cubicBezTo>
                    <a:pt x="15" y="0"/>
                    <a:pt x="0" y="16"/>
                    <a:pt x="0" y="37"/>
                  </a:cubicBezTo>
                  <a:cubicBezTo>
                    <a:pt x="0" y="57"/>
                    <a:pt x="15" y="74"/>
                    <a:pt x="34" y="74"/>
                  </a:cubicBezTo>
                  <a:cubicBezTo>
                    <a:pt x="54" y="74"/>
                    <a:pt x="69" y="57"/>
                    <a:pt x="69" y="37"/>
                  </a:cubicBezTo>
                  <a:cubicBezTo>
                    <a:pt x="69" y="16"/>
                    <a:pt x="54" y="0"/>
                    <a:pt x="34" y="0"/>
                  </a:cubicBezTo>
                  <a:close/>
                  <a:moveTo>
                    <a:pt x="34" y="57"/>
                  </a:moveTo>
                  <a:cubicBezTo>
                    <a:pt x="24" y="57"/>
                    <a:pt x="16" y="48"/>
                    <a:pt x="16" y="37"/>
                  </a:cubicBezTo>
                  <a:cubicBezTo>
                    <a:pt x="16" y="26"/>
                    <a:pt x="24" y="17"/>
                    <a:pt x="34" y="17"/>
                  </a:cubicBezTo>
                  <a:cubicBezTo>
                    <a:pt x="45" y="17"/>
                    <a:pt x="53" y="26"/>
                    <a:pt x="53" y="37"/>
                  </a:cubicBezTo>
                  <a:cubicBezTo>
                    <a:pt x="53" y="48"/>
                    <a:pt x="45" y="57"/>
                    <a:pt x="34" y="57"/>
                  </a:cubicBezTo>
                  <a:close/>
                </a:path>
              </a:pathLst>
            </a:custGeom>
            <a:solidFill>
              <a:srgbClr val="465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613" name="Freeform 336">
            <a:extLst>
              <a:ext uri="{FF2B5EF4-FFF2-40B4-BE49-F238E27FC236}">
                <a16:creationId xmlns:a16="http://schemas.microsoft.com/office/drawing/2014/main" id="{B4007C43-6C49-4241-BF70-4C8272446B0E}"/>
              </a:ext>
            </a:extLst>
          </p:cNvPr>
          <p:cNvSpPr>
            <a:spLocks/>
          </p:cNvSpPr>
          <p:nvPr/>
        </p:nvSpPr>
        <p:spPr bwMode="auto">
          <a:xfrm>
            <a:off x="6294438" y="3878693"/>
            <a:ext cx="890588" cy="417513"/>
          </a:xfrm>
          <a:custGeom>
            <a:avLst/>
            <a:gdLst>
              <a:gd name="T0" fmla="*/ 328 w 430"/>
              <a:gd name="T1" fmla="*/ 78 h 202"/>
              <a:gd name="T2" fmla="*/ 319 w 430"/>
              <a:gd name="T3" fmla="*/ 78 h 202"/>
              <a:gd name="T4" fmla="*/ 199 w 430"/>
              <a:gd name="T5" fmla="*/ 0 h 202"/>
              <a:gd name="T6" fmla="*/ 93 w 430"/>
              <a:gd name="T7" fmla="*/ 44 h 202"/>
              <a:gd name="T8" fmla="*/ 0 w 430"/>
              <a:gd name="T9" fmla="*/ 104 h 202"/>
              <a:gd name="T10" fmla="*/ 100 w 430"/>
              <a:gd name="T11" fmla="*/ 164 h 202"/>
              <a:gd name="T12" fmla="*/ 137 w 430"/>
              <a:gd name="T13" fmla="*/ 159 h 202"/>
              <a:gd name="T14" fmla="*/ 209 w 430"/>
              <a:gd name="T15" fmla="*/ 202 h 202"/>
              <a:gd name="T16" fmla="*/ 275 w 430"/>
              <a:gd name="T17" fmla="*/ 175 h 202"/>
              <a:gd name="T18" fmla="*/ 328 w 430"/>
              <a:gd name="T19" fmla="*/ 182 h 202"/>
              <a:gd name="T20" fmla="*/ 430 w 430"/>
              <a:gd name="T21" fmla="*/ 130 h 202"/>
              <a:gd name="T22" fmla="*/ 328 w 430"/>
              <a:gd name="T23" fmla="*/ 7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0" h="202">
                <a:moveTo>
                  <a:pt x="328" y="78"/>
                </a:moveTo>
                <a:cubicBezTo>
                  <a:pt x="325" y="78"/>
                  <a:pt x="322" y="78"/>
                  <a:pt x="319" y="78"/>
                </a:cubicBezTo>
                <a:cubicBezTo>
                  <a:pt x="315" y="35"/>
                  <a:pt x="263" y="0"/>
                  <a:pt x="199" y="0"/>
                </a:cubicBezTo>
                <a:cubicBezTo>
                  <a:pt x="153" y="0"/>
                  <a:pt x="113" y="18"/>
                  <a:pt x="93" y="44"/>
                </a:cubicBezTo>
                <a:cubicBezTo>
                  <a:pt x="41" y="46"/>
                  <a:pt x="0" y="72"/>
                  <a:pt x="0" y="104"/>
                </a:cubicBezTo>
                <a:cubicBezTo>
                  <a:pt x="0" y="137"/>
                  <a:pt x="45" y="164"/>
                  <a:pt x="100" y="164"/>
                </a:cubicBezTo>
                <a:cubicBezTo>
                  <a:pt x="113" y="164"/>
                  <a:pt x="126" y="162"/>
                  <a:pt x="137" y="159"/>
                </a:cubicBezTo>
                <a:cubicBezTo>
                  <a:pt x="140" y="183"/>
                  <a:pt x="171" y="202"/>
                  <a:pt x="209" y="202"/>
                </a:cubicBezTo>
                <a:cubicBezTo>
                  <a:pt x="239" y="202"/>
                  <a:pt x="264" y="191"/>
                  <a:pt x="275" y="175"/>
                </a:cubicBezTo>
                <a:cubicBezTo>
                  <a:pt x="291" y="179"/>
                  <a:pt x="308" y="182"/>
                  <a:pt x="328" y="182"/>
                </a:cubicBezTo>
                <a:cubicBezTo>
                  <a:pt x="384" y="182"/>
                  <a:pt x="430" y="159"/>
                  <a:pt x="430" y="130"/>
                </a:cubicBezTo>
                <a:cubicBezTo>
                  <a:pt x="430" y="101"/>
                  <a:pt x="384" y="78"/>
                  <a:pt x="328" y="78"/>
                </a:cubicBezTo>
                <a:close/>
              </a:path>
            </a:pathLst>
          </a:custGeom>
          <a:solidFill>
            <a:srgbClr val="94D5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1929242704"/>
      </p:ext>
    </p:extLst>
  </p:cSld>
  <p:clrMapOvr>
    <a:masterClrMapping/>
  </p:clrMapOvr>
  <mc:AlternateContent xmlns:mc="http://schemas.openxmlformats.org/markup-compatibility/2006" xmlns:p14="http://schemas.microsoft.com/office/powerpoint/2010/main">
    <mc:Choice Requires="p14">
      <p:transition spd="slow" p14:dur="1600" advTm="3690">
        <p:blinds dir="vert"/>
      </p:transition>
    </mc:Choice>
    <mc:Fallback xmlns="" xmlns:a16="http://schemas.microsoft.com/office/drawing/2014/main" xmlns:a14="http://schemas.microsoft.com/office/drawing/2010/main">
      <p:transition spd="slow" advTm="3690">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62584A3B-59A0-BF7E-88AF-7FF93D9B49A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07845" y="4518126"/>
            <a:ext cx="4389437" cy="1835049"/>
          </a:xfrm>
          <a:prstGeom prst="rect">
            <a:avLst/>
          </a:prstGeom>
        </p:spPr>
      </p:pic>
      <p:pic>
        <p:nvPicPr>
          <p:cNvPr id="4" name="图片 3">
            <a:extLst>
              <a:ext uri="{FF2B5EF4-FFF2-40B4-BE49-F238E27FC236}">
                <a16:creationId xmlns:a16="http://schemas.microsoft.com/office/drawing/2014/main" id="{873EA64D-8122-44B7-A63B-911E2C55204B}"/>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509474" y="1074510"/>
            <a:ext cx="4950618" cy="5667375"/>
          </a:xfrm>
          <a:prstGeom prst="rect">
            <a:avLst/>
          </a:prstGeom>
        </p:spPr>
      </p:pic>
      <p:pic>
        <p:nvPicPr>
          <p:cNvPr id="6" name="图片 5">
            <a:extLst>
              <a:ext uri="{FF2B5EF4-FFF2-40B4-BE49-F238E27FC236}">
                <a16:creationId xmlns:a16="http://schemas.microsoft.com/office/drawing/2014/main" id="{02BC6240-8BC9-4C45-AA38-5082CEA7044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5600700"/>
            <a:ext cx="12192000" cy="1257300"/>
          </a:xfrm>
          <a:prstGeom prst="rect">
            <a:avLst/>
          </a:prstGeom>
        </p:spPr>
      </p:pic>
      <p:pic>
        <p:nvPicPr>
          <p:cNvPr id="8" name="图片 7">
            <a:extLst>
              <a:ext uri="{FF2B5EF4-FFF2-40B4-BE49-F238E27FC236}">
                <a16:creationId xmlns:a16="http://schemas.microsoft.com/office/drawing/2014/main" id="{3294AA0E-12DA-452C-B2A4-EA42E46216EB}"/>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210550" y="0"/>
            <a:ext cx="3923392" cy="1943100"/>
          </a:xfrm>
          <a:prstGeom prst="rect">
            <a:avLst/>
          </a:prstGeom>
        </p:spPr>
      </p:pic>
      <p:pic>
        <p:nvPicPr>
          <p:cNvPr id="10" name="图片 9">
            <a:extLst>
              <a:ext uri="{FF2B5EF4-FFF2-40B4-BE49-F238E27FC236}">
                <a16:creationId xmlns:a16="http://schemas.microsoft.com/office/drawing/2014/main" id="{CFB41362-D1DF-4A86-9FA0-CA9BAE84D65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373232" y="5135496"/>
            <a:ext cx="2872208" cy="1493904"/>
          </a:xfrm>
          <a:prstGeom prst="rect">
            <a:avLst/>
          </a:prstGeom>
        </p:spPr>
      </p:pic>
      <p:pic>
        <p:nvPicPr>
          <p:cNvPr id="12" name="图片 11">
            <a:extLst>
              <a:ext uri="{FF2B5EF4-FFF2-40B4-BE49-F238E27FC236}">
                <a16:creationId xmlns:a16="http://schemas.microsoft.com/office/drawing/2014/main" id="{373C8907-59B9-4994-84AA-2E72178829A7}"/>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21555" y="1066800"/>
            <a:ext cx="542925" cy="561975"/>
          </a:xfrm>
          <a:prstGeom prst="rect">
            <a:avLst/>
          </a:prstGeom>
        </p:spPr>
      </p:pic>
      <p:pic>
        <p:nvPicPr>
          <p:cNvPr id="14" name="图片 13">
            <a:extLst>
              <a:ext uri="{FF2B5EF4-FFF2-40B4-BE49-F238E27FC236}">
                <a16:creationId xmlns:a16="http://schemas.microsoft.com/office/drawing/2014/main" id="{8D59D8B6-CB7F-4E26-8B79-1E6BBC6582A2}"/>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881299" y="266700"/>
            <a:ext cx="895350" cy="923925"/>
          </a:xfrm>
          <a:prstGeom prst="rect">
            <a:avLst/>
          </a:prstGeom>
        </p:spPr>
      </p:pic>
      <p:grpSp>
        <p:nvGrpSpPr>
          <p:cNvPr id="23" name="组合 22">
            <a:extLst>
              <a:ext uri="{FF2B5EF4-FFF2-40B4-BE49-F238E27FC236}">
                <a16:creationId xmlns:a16="http://schemas.microsoft.com/office/drawing/2014/main" id="{A31CD777-4AD2-491B-8061-4FCE95D5F2DB}"/>
              </a:ext>
            </a:extLst>
          </p:cNvPr>
          <p:cNvGrpSpPr/>
          <p:nvPr/>
        </p:nvGrpSpPr>
        <p:grpSpPr>
          <a:xfrm>
            <a:off x="8543925" y="933450"/>
            <a:ext cx="3153632" cy="3370914"/>
            <a:chOff x="8543925" y="933450"/>
            <a:chExt cx="3153632" cy="3370914"/>
          </a:xfrm>
        </p:grpSpPr>
        <p:pic>
          <p:nvPicPr>
            <p:cNvPr id="20" name="图片 19">
              <a:extLst>
                <a:ext uri="{FF2B5EF4-FFF2-40B4-BE49-F238E27FC236}">
                  <a16:creationId xmlns:a16="http://schemas.microsoft.com/office/drawing/2014/main" id="{266C2F6F-A156-4EA1-B521-93B051091D5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646935" y="1347787"/>
              <a:ext cx="3050622" cy="2956577"/>
            </a:xfrm>
            <a:prstGeom prst="rect">
              <a:avLst/>
            </a:prstGeom>
          </p:spPr>
        </p:pic>
        <p:sp>
          <p:nvSpPr>
            <p:cNvPr id="22" name="矩形 21">
              <a:extLst>
                <a:ext uri="{FF2B5EF4-FFF2-40B4-BE49-F238E27FC236}">
                  <a16:creationId xmlns:a16="http://schemas.microsoft.com/office/drawing/2014/main" id="{AE1332DD-8D9C-4A51-B34A-B279581F7BD5}"/>
                </a:ext>
              </a:extLst>
            </p:cNvPr>
            <p:cNvSpPr/>
            <p:nvPr/>
          </p:nvSpPr>
          <p:spPr>
            <a:xfrm>
              <a:off x="8543925" y="933450"/>
              <a:ext cx="3138601" cy="3068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 name="组合 2">
            <a:extLst>
              <a:ext uri="{FF2B5EF4-FFF2-40B4-BE49-F238E27FC236}">
                <a16:creationId xmlns:a16="http://schemas.microsoft.com/office/drawing/2014/main" id="{6DE2DE1E-0EC5-C329-5246-D1ADADCE1336}"/>
              </a:ext>
            </a:extLst>
          </p:cNvPr>
          <p:cNvGrpSpPr/>
          <p:nvPr/>
        </p:nvGrpSpPr>
        <p:grpSpPr>
          <a:xfrm>
            <a:off x="4797298" y="1628775"/>
            <a:ext cx="5934128" cy="2215991"/>
            <a:chOff x="11125527" y="2095317"/>
            <a:chExt cx="5934128" cy="2215991"/>
          </a:xfrm>
        </p:grpSpPr>
        <p:sp>
          <p:nvSpPr>
            <p:cNvPr id="13" name="文本框 12">
              <a:extLst>
                <a:ext uri="{FF2B5EF4-FFF2-40B4-BE49-F238E27FC236}">
                  <a16:creationId xmlns:a16="http://schemas.microsoft.com/office/drawing/2014/main" id="{DE73E1A3-B5DD-0C3E-1B5B-049391E7C82A}"/>
                </a:ext>
              </a:extLst>
            </p:cNvPr>
            <p:cNvSpPr txBox="1"/>
            <p:nvPr/>
          </p:nvSpPr>
          <p:spPr>
            <a:xfrm>
              <a:off x="11125527" y="2095317"/>
              <a:ext cx="1922321" cy="2215991"/>
            </a:xfrm>
            <a:prstGeom prst="rect">
              <a:avLst/>
            </a:prstGeom>
            <a:noFill/>
          </p:spPr>
          <p:txBody>
            <a:bodyPr wrap="none" rtlCol="0">
              <a:spAutoFit/>
            </a:bodyPr>
            <a:lstStyle>
              <a:defPPr>
                <a:defRPr lang="zh-CN"/>
              </a:defPPr>
              <a:lvl1pPr algn="ctr">
                <a:defRPr sz="8800" b="1">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方正粗黑宋简体" panose="02000000000000000000" pitchFamily="2" charset="-122"/>
                  <a:ea typeface="方正粗黑宋简体" panose="02000000000000000000" pitchFamily="2" charset="-122"/>
                  <a:cs typeface="+mn-ea"/>
                </a:defRPr>
              </a:lvl1pPr>
            </a:lstStyle>
            <a:p>
              <a:r>
                <a:rPr lang="zh-CN" altLang="en-US" sz="13800" dirty="0">
                  <a:latin typeface="胡晓波骚包体" panose="02010600030101010101" pitchFamily="2" charset="-122"/>
                  <a:ea typeface="胡晓波骚包体" panose="02010600030101010101" pitchFamily="2" charset="-122"/>
                  <a:sym typeface="+mn-lt"/>
                </a:rPr>
                <a:t>感</a:t>
              </a:r>
            </a:p>
          </p:txBody>
        </p:sp>
        <p:sp>
          <p:nvSpPr>
            <p:cNvPr id="16" name="文本框 15">
              <a:extLst>
                <a:ext uri="{FF2B5EF4-FFF2-40B4-BE49-F238E27FC236}">
                  <a16:creationId xmlns:a16="http://schemas.microsoft.com/office/drawing/2014/main" id="{CB8AD643-25D1-803E-4D44-624D93F0FAA8}"/>
                </a:ext>
              </a:extLst>
            </p:cNvPr>
            <p:cNvSpPr txBox="1"/>
            <p:nvPr/>
          </p:nvSpPr>
          <p:spPr>
            <a:xfrm>
              <a:off x="12417868" y="2095317"/>
              <a:ext cx="1922321" cy="2215991"/>
            </a:xfrm>
            <a:prstGeom prst="rect">
              <a:avLst/>
            </a:prstGeom>
            <a:noFill/>
          </p:spPr>
          <p:txBody>
            <a:bodyPr wrap="none" rtlCol="0">
              <a:spAutoFit/>
            </a:bodyPr>
            <a:lstStyle>
              <a:defPPr>
                <a:defRPr lang="zh-CN"/>
              </a:defPPr>
              <a:lvl1pPr algn="ctr">
                <a:defRPr sz="8800" b="1">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方正粗黑宋简体" panose="02000000000000000000" pitchFamily="2" charset="-122"/>
                  <a:ea typeface="方正粗黑宋简体" panose="02000000000000000000" pitchFamily="2" charset="-122"/>
                  <a:cs typeface="+mn-ea"/>
                </a:defRPr>
              </a:lvl1pPr>
            </a:lstStyle>
            <a:p>
              <a:r>
                <a:rPr lang="zh-CN" altLang="en-US" sz="13800" dirty="0">
                  <a:latin typeface="胡晓波骚包体" panose="02010600030101010101" pitchFamily="2" charset="-122"/>
                  <a:ea typeface="胡晓波骚包体" panose="02010600030101010101" pitchFamily="2" charset="-122"/>
                  <a:sym typeface="+mn-lt"/>
                </a:rPr>
                <a:t>谢</a:t>
              </a:r>
            </a:p>
          </p:txBody>
        </p:sp>
        <p:sp>
          <p:nvSpPr>
            <p:cNvPr id="17" name="文本框 16">
              <a:extLst>
                <a:ext uri="{FF2B5EF4-FFF2-40B4-BE49-F238E27FC236}">
                  <a16:creationId xmlns:a16="http://schemas.microsoft.com/office/drawing/2014/main" id="{EF45601F-9462-16DF-7104-9FC42AE7C5C6}"/>
                </a:ext>
              </a:extLst>
            </p:cNvPr>
            <p:cNvSpPr txBox="1"/>
            <p:nvPr/>
          </p:nvSpPr>
          <p:spPr>
            <a:xfrm>
              <a:off x="13844993" y="2095317"/>
              <a:ext cx="1922321" cy="2215991"/>
            </a:xfrm>
            <a:prstGeom prst="rect">
              <a:avLst/>
            </a:prstGeom>
            <a:noFill/>
          </p:spPr>
          <p:txBody>
            <a:bodyPr wrap="none" rtlCol="0">
              <a:spAutoFit/>
            </a:bodyPr>
            <a:lstStyle>
              <a:defPPr>
                <a:defRPr lang="zh-CN"/>
              </a:defPPr>
              <a:lvl1pPr algn="ctr">
                <a:defRPr sz="8800" b="1">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方正粗黑宋简体" panose="02000000000000000000" pitchFamily="2" charset="-122"/>
                  <a:ea typeface="方正粗黑宋简体" panose="02000000000000000000" pitchFamily="2" charset="-122"/>
                  <a:cs typeface="+mn-ea"/>
                </a:defRPr>
              </a:lvl1pPr>
            </a:lstStyle>
            <a:p>
              <a:r>
                <a:rPr lang="zh-CN" altLang="en-US" sz="13800">
                  <a:latin typeface="胡晓波骚包体" panose="02010600030101010101" pitchFamily="2" charset="-122"/>
                  <a:ea typeface="胡晓波骚包体" panose="02010600030101010101" pitchFamily="2" charset="-122"/>
                  <a:sym typeface="+mn-lt"/>
                </a:rPr>
                <a:t>聆</a:t>
              </a:r>
              <a:endParaRPr lang="zh-CN" altLang="en-US" sz="13800" dirty="0">
                <a:latin typeface="胡晓波骚包体" panose="02010600030101010101" pitchFamily="2" charset="-122"/>
                <a:ea typeface="胡晓波骚包体" panose="02010600030101010101" pitchFamily="2" charset="-122"/>
                <a:sym typeface="+mn-lt"/>
              </a:endParaRPr>
            </a:p>
          </p:txBody>
        </p:sp>
        <p:sp>
          <p:nvSpPr>
            <p:cNvPr id="18" name="文本框 17">
              <a:extLst>
                <a:ext uri="{FF2B5EF4-FFF2-40B4-BE49-F238E27FC236}">
                  <a16:creationId xmlns:a16="http://schemas.microsoft.com/office/drawing/2014/main" id="{B131F08A-045A-C539-303A-11DD3DDAA325}"/>
                </a:ext>
              </a:extLst>
            </p:cNvPr>
            <p:cNvSpPr txBox="1"/>
            <p:nvPr/>
          </p:nvSpPr>
          <p:spPr>
            <a:xfrm>
              <a:off x="15137334" y="2095317"/>
              <a:ext cx="1922321" cy="2215991"/>
            </a:xfrm>
            <a:prstGeom prst="rect">
              <a:avLst/>
            </a:prstGeom>
            <a:noFill/>
          </p:spPr>
          <p:txBody>
            <a:bodyPr wrap="none" rtlCol="0">
              <a:spAutoFit/>
            </a:bodyPr>
            <a:lstStyle>
              <a:defPPr>
                <a:defRPr lang="zh-CN"/>
              </a:defPPr>
              <a:lvl1pPr algn="ctr">
                <a:defRPr sz="8800" b="1">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方正粗黑宋简体" panose="02000000000000000000" pitchFamily="2" charset="-122"/>
                  <a:ea typeface="方正粗黑宋简体" panose="02000000000000000000" pitchFamily="2" charset="-122"/>
                  <a:cs typeface="+mn-ea"/>
                </a:defRPr>
              </a:lvl1pPr>
            </a:lstStyle>
            <a:p>
              <a:r>
                <a:rPr lang="zh-CN" altLang="en-US" sz="13800" dirty="0">
                  <a:latin typeface="胡晓波骚包体" panose="02010600030101010101" pitchFamily="2" charset="-122"/>
                  <a:ea typeface="胡晓波骚包体" panose="02010600030101010101" pitchFamily="2" charset="-122"/>
                  <a:sym typeface="+mn-lt"/>
                </a:rPr>
                <a:t>听</a:t>
              </a:r>
            </a:p>
          </p:txBody>
        </p:sp>
      </p:grpSp>
    </p:spTree>
    <p:extLst>
      <p:ext uri="{BB962C8B-B14F-4D97-AF65-F5344CB8AC3E}">
        <p14:creationId xmlns:p14="http://schemas.microsoft.com/office/powerpoint/2010/main" val="4281607447"/>
      </p:ext>
    </p:extLst>
  </p:cSld>
  <p:clrMapOvr>
    <a:masterClrMapping/>
  </p:clrMapOvr>
  <mc:AlternateContent xmlns:mc="http://schemas.openxmlformats.org/markup-compatibility/2006" xmlns:p14="http://schemas.microsoft.com/office/powerpoint/2010/main">
    <mc:Choice Requires="p14">
      <p:transition spd="slow" p14:dur="1600" advTm="5221">
        <p:blinds dir="vert"/>
      </p:transition>
    </mc:Choice>
    <mc:Fallback xmlns="" xmlns:a16="http://schemas.microsoft.com/office/drawing/2014/main" xmlns:a14="http://schemas.microsoft.com/office/drawing/2010/main">
      <p:transition spd="slow" advTm="5221">
        <p:blinds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792BA8D-E265-B1A9-4C2B-3B0EA160959A}"/>
              </a:ext>
            </a:extLst>
          </p:cNvPr>
          <p:cNvPicPr>
            <a:picLocks noChangeAspect="1"/>
          </p:cNvPicPr>
          <p:nvPr/>
        </p:nvPicPr>
        <p:blipFill>
          <a:blip r:embed="rId3"/>
          <a:stretch>
            <a:fillRect/>
          </a:stretch>
        </p:blipFill>
        <p:spPr>
          <a:xfrm>
            <a:off x="2535627" y="267728"/>
            <a:ext cx="7120745" cy="3511600"/>
          </a:xfrm>
          <a:prstGeom prst="rect">
            <a:avLst/>
          </a:prstGeom>
        </p:spPr>
      </p:pic>
      <p:pic>
        <p:nvPicPr>
          <p:cNvPr id="18" name="图片 17">
            <a:extLst>
              <a:ext uri="{FF2B5EF4-FFF2-40B4-BE49-F238E27FC236}">
                <a16:creationId xmlns:a16="http://schemas.microsoft.com/office/drawing/2014/main" id="{F360050D-91E3-9E70-226E-D483F3E77D2A}"/>
              </a:ext>
            </a:extLst>
          </p:cNvPr>
          <p:cNvPicPr>
            <a:picLocks noChangeAspect="1"/>
          </p:cNvPicPr>
          <p:nvPr/>
        </p:nvPicPr>
        <p:blipFill>
          <a:blip r:embed="rId4"/>
          <a:stretch>
            <a:fillRect/>
          </a:stretch>
        </p:blipFill>
        <p:spPr>
          <a:xfrm>
            <a:off x="3274401" y="3519714"/>
            <a:ext cx="5931922" cy="2219136"/>
          </a:xfrm>
          <a:prstGeom prst="rect">
            <a:avLst/>
          </a:prstGeom>
        </p:spPr>
      </p:pic>
    </p:spTree>
    <p:extLst>
      <p:ext uri="{BB962C8B-B14F-4D97-AF65-F5344CB8AC3E}">
        <p14:creationId xmlns:p14="http://schemas.microsoft.com/office/powerpoint/2010/main" val="26971088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F815D64-C4AF-1ACF-6265-BAD81EF10684}"/>
              </a:ext>
            </a:extLst>
          </p:cNvPr>
          <p:cNvSpPr txBox="1"/>
          <p:nvPr/>
        </p:nvSpPr>
        <p:spPr>
          <a:xfrm>
            <a:off x="2120900" y="3111500"/>
            <a:ext cx="5202130" cy="1200329"/>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3560319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2BC6240-8BC9-4C45-AA38-5082CEA704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600700"/>
            <a:ext cx="12192000" cy="1257300"/>
          </a:xfrm>
          <a:prstGeom prst="rect">
            <a:avLst/>
          </a:prstGeom>
        </p:spPr>
      </p:pic>
      <p:pic>
        <p:nvPicPr>
          <p:cNvPr id="8" name="图片 7">
            <a:extLst>
              <a:ext uri="{FF2B5EF4-FFF2-40B4-BE49-F238E27FC236}">
                <a16:creationId xmlns:a16="http://schemas.microsoft.com/office/drawing/2014/main" id="{3294AA0E-12DA-452C-B2A4-EA42E46216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10550" y="0"/>
            <a:ext cx="3923392" cy="1943100"/>
          </a:xfrm>
          <a:prstGeom prst="rect">
            <a:avLst/>
          </a:prstGeom>
        </p:spPr>
      </p:pic>
      <p:pic>
        <p:nvPicPr>
          <p:cNvPr id="12" name="图片 11">
            <a:extLst>
              <a:ext uri="{FF2B5EF4-FFF2-40B4-BE49-F238E27FC236}">
                <a16:creationId xmlns:a16="http://schemas.microsoft.com/office/drawing/2014/main" id="{373C8907-59B9-4994-84AA-2E72178829A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21555" y="1066800"/>
            <a:ext cx="542925" cy="561975"/>
          </a:xfrm>
          <a:prstGeom prst="rect">
            <a:avLst/>
          </a:prstGeom>
        </p:spPr>
      </p:pic>
      <p:pic>
        <p:nvPicPr>
          <p:cNvPr id="14" name="图片 13">
            <a:extLst>
              <a:ext uri="{FF2B5EF4-FFF2-40B4-BE49-F238E27FC236}">
                <a16:creationId xmlns:a16="http://schemas.microsoft.com/office/drawing/2014/main" id="{8D59D8B6-CB7F-4E26-8B79-1E6BBC6582A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881299" y="266700"/>
            <a:ext cx="895350" cy="923925"/>
          </a:xfrm>
          <a:prstGeom prst="rect">
            <a:avLst/>
          </a:prstGeom>
        </p:spPr>
      </p:pic>
      <p:grpSp>
        <p:nvGrpSpPr>
          <p:cNvPr id="4" name="组合 3">
            <a:extLst>
              <a:ext uri="{FF2B5EF4-FFF2-40B4-BE49-F238E27FC236}">
                <a16:creationId xmlns:a16="http://schemas.microsoft.com/office/drawing/2014/main" id="{E06FCB1C-3AF4-4442-94A0-4E68EBC108FE}"/>
              </a:ext>
            </a:extLst>
          </p:cNvPr>
          <p:cNvGrpSpPr/>
          <p:nvPr/>
        </p:nvGrpSpPr>
        <p:grpSpPr>
          <a:xfrm>
            <a:off x="4667250" y="1115118"/>
            <a:ext cx="5505450" cy="4336997"/>
            <a:chOff x="4667250" y="1115118"/>
            <a:chExt cx="5505450" cy="4336997"/>
          </a:xfrm>
        </p:grpSpPr>
        <p:sp>
          <p:nvSpPr>
            <p:cNvPr id="2" name="矩形: 圆角 1">
              <a:extLst>
                <a:ext uri="{FF2B5EF4-FFF2-40B4-BE49-F238E27FC236}">
                  <a16:creationId xmlns:a16="http://schemas.microsoft.com/office/drawing/2014/main" id="{C4F82447-F76D-4869-AD14-6CBC71AEE416}"/>
                </a:ext>
              </a:extLst>
            </p:cNvPr>
            <p:cNvSpPr/>
            <p:nvPr/>
          </p:nvSpPr>
          <p:spPr>
            <a:xfrm>
              <a:off x="4667250" y="2946400"/>
              <a:ext cx="5505450" cy="2505715"/>
            </a:xfrm>
            <a:prstGeom prst="roundRect">
              <a:avLst/>
            </a:prstGeom>
            <a:noFill/>
            <a:ln w="38100">
              <a:solidFill>
                <a:srgbClr val="137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片 18">
              <a:extLst>
                <a:ext uri="{FF2B5EF4-FFF2-40B4-BE49-F238E27FC236}">
                  <a16:creationId xmlns:a16="http://schemas.microsoft.com/office/drawing/2014/main" id="{9526718C-D2D9-4AF5-94FB-388631474A0C}"/>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327431" y="1115118"/>
              <a:ext cx="4185088" cy="2293867"/>
            </a:xfrm>
            <a:prstGeom prst="rect">
              <a:avLst/>
            </a:prstGeom>
          </p:spPr>
        </p:pic>
      </p:grpSp>
      <p:pic>
        <p:nvPicPr>
          <p:cNvPr id="15" name="图片 14">
            <a:extLst>
              <a:ext uri="{FF2B5EF4-FFF2-40B4-BE49-F238E27FC236}">
                <a16:creationId xmlns:a16="http://schemas.microsoft.com/office/drawing/2014/main" id="{6BED6E4C-C1D1-4865-A408-B8F8F13F2C15}"/>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39817" y="1901946"/>
            <a:ext cx="4013133" cy="4431375"/>
          </a:xfrm>
          <a:prstGeom prst="rect">
            <a:avLst/>
          </a:prstGeom>
        </p:spPr>
      </p:pic>
      <p:sp>
        <p:nvSpPr>
          <p:cNvPr id="21" name="文本框 20">
            <a:extLst>
              <a:ext uri="{FF2B5EF4-FFF2-40B4-BE49-F238E27FC236}">
                <a16:creationId xmlns:a16="http://schemas.microsoft.com/office/drawing/2014/main" id="{52539B69-C42C-4D34-99C5-BC133C8344A7}"/>
              </a:ext>
            </a:extLst>
          </p:cNvPr>
          <p:cNvSpPr txBox="1"/>
          <p:nvPr/>
        </p:nvSpPr>
        <p:spPr>
          <a:xfrm>
            <a:off x="4710792" y="3455915"/>
            <a:ext cx="5391150" cy="1107996"/>
          </a:xfrm>
          <a:prstGeom prst="rect">
            <a:avLst/>
          </a:prstGeom>
          <a:noFill/>
        </p:spPr>
        <p:txBody>
          <a:bodyPr wrap="square" rtlCol="0">
            <a:spAutoFit/>
          </a:bodyPr>
          <a:lstStyle>
            <a:defPPr>
              <a:defRPr lang="zh-CN"/>
            </a:defPPr>
            <a:lvl1pPr algn="ctr">
              <a:defRPr sz="8800" b="1">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方正粗黑宋简体" panose="02000000000000000000" pitchFamily="2" charset="-122"/>
                <a:ea typeface="方正粗黑宋简体" panose="02000000000000000000" pitchFamily="2" charset="-122"/>
                <a:cs typeface="+mn-ea"/>
              </a:defRPr>
            </a:lvl1pPr>
          </a:lstStyle>
          <a:p>
            <a:r>
              <a:rPr lang="zh-CN" altLang="en-US" sz="6600" dirty="0">
                <a:latin typeface="+mn-lt"/>
                <a:ea typeface="+mn-ea"/>
                <a:sym typeface="+mn-lt"/>
              </a:rPr>
              <a:t>我们的地球</a:t>
            </a:r>
          </a:p>
        </p:txBody>
      </p:sp>
      <p:sp>
        <p:nvSpPr>
          <p:cNvPr id="26" name="文本框 25">
            <a:extLst>
              <a:ext uri="{FF2B5EF4-FFF2-40B4-BE49-F238E27FC236}">
                <a16:creationId xmlns:a16="http://schemas.microsoft.com/office/drawing/2014/main" id="{F027BECC-7C6D-411C-80CA-252324DA7342}"/>
              </a:ext>
            </a:extLst>
          </p:cNvPr>
          <p:cNvSpPr txBox="1"/>
          <p:nvPr/>
        </p:nvSpPr>
        <p:spPr>
          <a:xfrm>
            <a:off x="6358280" y="1813524"/>
            <a:ext cx="2065332" cy="1323439"/>
          </a:xfrm>
          <a:prstGeom prst="rect">
            <a:avLst/>
          </a:prstGeom>
          <a:noFill/>
        </p:spPr>
        <p:txBody>
          <a:bodyPr wrap="square" rtlCol="0">
            <a:spAutoFit/>
          </a:bodyPr>
          <a:lstStyle>
            <a:defPPr>
              <a:defRPr lang="zh-CN"/>
            </a:defPPr>
            <a:lvl1pPr>
              <a:defRPr sz="80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defRPr>
            </a:lvl1pPr>
          </a:lstStyle>
          <a:p>
            <a:pPr algn="ctr"/>
            <a:r>
              <a:rPr lang="en-US" altLang="zh-CN" b="1" dirty="0">
                <a:latin typeface="+mn-lt"/>
                <a:ea typeface="+mn-ea"/>
                <a:cs typeface="+mn-ea"/>
                <a:sym typeface="+mn-lt"/>
              </a:rPr>
              <a:t>01</a:t>
            </a:r>
            <a:endParaRPr lang="zh-CN" altLang="en-US" b="1" dirty="0">
              <a:latin typeface="+mn-lt"/>
              <a:ea typeface="+mn-ea"/>
              <a:cs typeface="+mn-ea"/>
              <a:sym typeface="+mn-lt"/>
            </a:endParaRPr>
          </a:p>
        </p:txBody>
      </p:sp>
    </p:spTree>
    <p:extLst>
      <p:ext uri="{BB962C8B-B14F-4D97-AF65-F5344CB8AC3E}">
        <p14:creationId xmlns:p14="http://schemas.microsoft.com/office/powerpoint/2010/main" val="424388079"/>
      </p:ext>
    </p:extLst>
  </p:cSld>
  <p:clrMapOvr>
    <a:masterClrMapping/>
  </p:clrMapOvr>
  <mc:AlternateContent xmlns:mc="http://schemas.openxmlformats.org/markup-compatibility/2006" xmlns:p14="http://schemas.microsoft.com/office/powerpoint/2010/main">
    <mc:Choice Requires="p14">
      <p:transition spd="slow" p14:dur="1600" advTm="3368">
        <p:blinds dir="vert"/>
      </p:transition>
    </mc:Choice>
    <mc:Fallback xmlns="" xmlns:a16="http://schemas.microsoft.com/office/drawing/2014/main" xmlns:a14="http://schemas.microsoft.com/office/drawing/2010/main">
      <p:transition spd="slow" advTm="3368">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694014" y="377925"/>
              <a:ext cx="2656496" cy="523220"/>
            </a:xfrm>
            <a:prstGeom prst="rect">
              <a:avLst/>
            </a:prstGeom>
            <a:noFill/>
          </p:spPr>
          <p:txBody>
            <a:bodyPr wrap="none" rtlCol="0">
              <a:spAutoFit/>
            </a:bodyPr>
            <a:lstStyle/>
            <a:p>
              <a:pPr algn="ctr"/>
              <a:r>
                <a:rPr lang="zh-CN" altLang="en-US" sz="2800" b="1">
                  <a:solidFill>
                    <a:schemeClr val="bg1"/>
                  </a:solidFill>
                  <a:cs typeface="+mn-ea"/>
                  <a:sym typeface="+mn-lt"/>
                </a:rPr>
                <a:t>一   我们的地球</a:t>
              </a:r>
            </a:p>
          </p:txBody>
        </p:sp>
      </p:grpSp>
      <p:pic>
        <p:nvPicPr>
          <p:cNvPr id="71" name="图片 70">
            <a:extLst>
              <a:ext uri="{FF2B5EF4-FFF2-40B4-BE49-F238E27FC236}">
                <a16:creationId xmlns:a16="http://schemas.microsoft.com/office/drawing/2014/main" id="{8F2F948A-9005-4BB4-93FE-CE52A42D51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8305" y="2680569"/>
            <a:ext cx="8655622" cy="3611713"/>
          </a:xfrm>
          <a:prstGeom prst="rect">
            <a:avLst/>
          </a:prstGeom>
        </p:spPr>
      </p:pic>
      <p:grpSp>
        <p:nvGrpSpPr>
          <p:cNvPr id="5" name="组合 4">
            <a:extLst>
              <a:ext uri="{FF2B5EF4-FFF2-40B4-BE49-F238E27FC236}">
                <a16:creationId xmlns:a16="http://schemas.microsoft.com/office/drawing/2014/main" id="{BC775143-9009-43B2-B123-3E4C1B1F8824}"/>
              </a:ext>
            </a:extLst>
          </p:cNvPr>
          <p:cNvGrpSpPr/>
          <p:nvPr/>
        </p:nvGrpSpPr>
        <p:grpSpPr>
          <a:xfrm>
            <a:off x="2775134" y="1611085"/>
            <a:ext cx="8139608" cy="4897664"/>
            <a:chOff x="2775134" y="1611085"/>
            <a:chExt cx="8139608" cy="4897664"/>
          </a:xfrm>
        </p:grpSpPr>
        <p:sp>
          <p:nvSpPr>
            <p:cNvPr id="68" name="矩形 67">
              <a:extLst>
                <a:ext uri="{FF2B5EF4-FFF2-40B4-BE49-F238E27FC236}">
                  <a16:creationId xmlns:a16="http://schemas.microsoft.com/office/drawing/2014/main" id="{29371CE1-235C-4B35-9100-8AA50D58BC00}"/>
                </a:ext>
              </a:extLst>
            </p:cNvPr>
            <p:cNvSpPr/>
            <p:nvPr/>
          </p:nvSpPr>
          <p:spPr>
            <a:xfrm>
              <a:off x="6668626" y="2632445"/>
              <a:ext cx="3604914" cy="1569660"/>
            </a:xfrm>
            <a:prstGeom prst="rect">
              <a:avLst/>
            </a:prstGeom>
          </p:spPr>
          <p:txBody>
            <a:bodyPr wrap="square">
              <a:spAutoFit/>
            </a:bodyPr>
            <a:lstStyle/>
            <a:p>
              <a:pPr>
                <a:lnSpc>
                  <a:spcPct val="150000"/>
                </a:lnSpc>
              </a:pPr>
              <a:r>
                <a:rPr lang="zh-CN" altLang="en-US" sz="1600">
                  <a:cs typeface="+mn-ea"/>
                  <a:sym typeface="+mn-lt"/>
                </a:rPr>
                <a:t>地球虽大（半径</a:t>
              </a:r>
              <a:r>
                <a:rPr lang="en-US" altLang="zh-CN" sz="1600" b="1">
                  <a:solidFill>
                    <a:srgbClr val="1DAA12"/>
                  </a:solidFill>
                  <a:cs typeface="+mn-ea"/>
                  <a:sym typeface="+mn-lt"/>
                </a:rPr>
                <a:t>6300</a:t>
              </a:r>
              <a:r>
                <a:rPr lang="zh-CN" altLang="en-US" sz="1600">
                  <a:cs typeface="+mn-ea"/>
                  <a:sym typeface="+mn-lt"/>
                </a:rPr>
                <a:t>多公里），但生物只能在海拔</a:t>
              </a:r>
              <a:r>
                <a:rPr lang="en-US" altLang="zh-CN" sz="1600" b="1">
                  <a:solidFill>
                    <a:srgbClr val="1DAA12"/>
                  </a:solidFill>
                  <a:cs typeface="+mn-ea"/>
                  <a:sym typeface="+mn-lt"/>
                </a:rPr>
                <a:t>8</a:t>
              </a:r>
              <a:r>
                <a:rPr lang="zh-CN" altLang="en-US" sz="1600">
                  <a:cs typeface="+mn-ea"/>
                  <a:sym typeface="+mn-lt"/>
                </a:rPr>
                <a:t>千米到海底</a:t>
              </a:r>
              <a:r>
                <a:rPr lang="en-US" altLang="zh-CN" sz="1600" b="1">
                  <a:solidFill>
                    <a:srgbClr val="1DAA12"/>
                  </a:solidFill>
                  <a:cs typeface="+mn-ea"/>
                  <a:sym typeface="+mn-lt"/>
                </a:rPr>
                <a:t>11</a:t>
              </a:r>
              <a:r>
                <a:rPr lang="zh-CN" altLang="en-US" sz="1600">
                  <a:cs typeface="+mn-ea"/>
                  <a:sym typeface="+mn-lt"/>
                </a:rPr>
                <a:t>千米的范围内生活，而占了</a:t>
              </a:r>
              <a:r>
                <a:rPr lang="en-US" altLang="zh-CN" sz="1600" b="1">
                  <a:solidFill>
                    <a:srgbClr val="1DAA12"/>
                  </a:solidFill>
                  <a:cs typeface="+mn-ea"/>
                  <a:sym typeface="+mn-lt"/>
                </a:rPr>
                <a:t>95%</a:t>
              </a:r>
              <a:r>
                <a:rPr lang="zh-CN" altLang="en-US" sz="1600">
                  <a:cs typeface="+mn-ea"/>
                  <a:sym typeface="+mn-lt"/>
                </a:rPr>
                <a:t>的生物都只能生存在中间约</a:t>
              </a:r>
              <a:r>
                <a:rPr lang="en-US" altLang="zh-CN" sz="1600" b="1">
                  <a:solidFill>
                    <a:srgbClr val="1DAA12"/>
                  </a:solidFill>
                  <a:cs typeface="+mn-ea"/>
                  <a:sym typeface="+mn-lt"/>
                </a:rPr>
                <a:t>3</a:t>
              </a:r>
              <a:r>
                <a:rPr lang="zh-CN" altLang="en-US" sz="1600">
                  <a:cs typeface="+mn-ea"/>
                  <a:sym typeface="+mn-lt"/>
                </a:rPr>
                <a:t>公里的范围内。</a:t>
              </a:r>
            </a:p>
          </p:txBody>
        </p:sp>
        <p:sp>
          <p:nvSpPr>
            <p:cNvPr id="23" name="round-cloud_17918">
              <a:extLst>
                <a:ext uri="{FF2B5EF4-FFF2-40B4-BE49-F238E27FC236}">
                  <a16:creationId xmlns:a16="http://schemas.microsoft.com/office/drawing/2014/main" id="{1A029A27-011F-44D5-81DA-63576BC4ABC6}"/>
                </a:ext>
              </a:extLst>
            </p:cNvPr>
            <p:cNvSpPr>
              <a:spLocks noChangeAspect="1"/>
            </p:cNvSpPr>
            <p:nvPr/>
          </p:nvSpPr>
          <p:spPr bwMode="auto">
            <a:xfrm>
              <a:off x="5808619" y="1611085"/>
              <a:ext cx="5106123" cy="2807431"/>
            </a:xfrm>
            <a:custGeom>
              <a:avLst/>
              <a:gdLst>
                <a:gd name="T0" fmla="*/ 3358 w 4397"/>
                <a:gd name="T1" fmla="*/ 852 h 2592"/>
                <a:gd name="T2" fmla="*/ 2605 w 4397"/>
                <a:gd name="T3" fmla="*/ 425 h 2592"/>
                <a:gd name="T4" fmla="*/ 2393 w 4397"/>
                <a:gd name="T5" fmla="*/ 452 h 2592"/>
                <a:gd name="T6" fmla="*/ 1627 w 4397"/>
                <a:gd name="T7" fmla="*/ 0 h 2592"/>
                <a:gd name="T8" fmla="*/ 750 w 4397"/>
                <a:gd name="T9" fmla="*/ 846 h 2592"/>
                <a:gd name="T10" fmla="*/ 0 w 4397"/>
                <a:gd name="T11" fmla="*/ 1715 h 2592"/>
                <a:gd name="T12" fmla="*/ 878 w 4397"/>
                <a:gd name="T13" fmla="*/ 2592 h 2592"/>
                <a:gd name="T14" fmla="*/ 3519 w 4397"/>
                <a:gd name="T15" fmla="*/ 2592 h 2592"/>
                <a:gd name="T16" fmla="*/ 4397 w 4397"/>
                <a:gd name="T17" fmla="*/ 1715 h 2592"/>
                <a:gd name="T18" fmla="*/ 3358 w 4397"/>
                <a:gd name="T19" fmla="*/ 852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97" h="2592">
                  <a:moveTo>
                    <a:pt x="3358" y="852"/>
                  </a:moveTo>
                  <a:cubicBezTo>
                    <a:pt x="3200" y="588"/>
                    <a:pt x="2914" y="425"/>
                    <a:pt x="2605" y="425"/>
                  </a:cubicBezTo>
                  <a:cubicBezTo>
                    <a:pt x="2535" y="425"/>
                    <a:pt x="2463" y="434"/>
                    <a:pt x="2393" y="452"/>
                  </a:cubicBezTo>
                  <a:cubicBezTo>
                    <a:pt x="2238" y="172"/>
                    <a:pt x="1947" y="0"/>
                    <a:pt x="1627" y="0"/>
                  </a:cubicBezTo>
                  <a:cubicBezTo>
                    <a:pt x="1155" y="0"/>
                    <a:pt x="768" y="375"/>
                    <a:pt x="750" y="846"/>
                  </a:cubicBezTo>
                  <a:cubicBezTo>
                    <a:pt x="320" y="909"/>
                    <a:pt x="0" y="1276"/>
                    <a:pt x="0" y="1715"/>
                  </a:cubicBezTo>
                  <a:cubicBezTo>
                    <a:pt x="0" y="2199"/>
                    <a:pt x="394" y="2592"/>
                    <a:pt x="878" y="2592"/>
                  </a:cubicBezTo>
                  <a:lnTo>
                    <a:pt x="3519" y="2592"/>
                  </a:lnTo>
                  <a:cubicBezTo>
                    <a:pt x="4003" y="2592"/>
                    <a:pt x="4397" y="2199"/>
                    <a:pt x="4397" y="1715"/>
                  </a:cubicBezTo>
                  <a:cubicBezTo>
                    <a:pt x="4397" y="1178"/>
                    <a:pt x="3908" y="749"/>
                    <a:pt x="3358" y="852"/>
                  </a:cubicBezTo>
                  <a:close/>
                </a:path>
              </a:pathLst>
            </a:custGeom>
            <a:noFill/>
            <a:ln>
              <a:solidFill>
                <a:srgbClr val="1DAA12"/>
              </a:solidFill>
            </a:ln>
          </p:spPr>
          <p:txBody>
            <a:bodyPr/>
            <a:lstStyle/>
            <a:p>
              <a:endParaRPr lang="zh-CN" altLang="en-US">
                <a:cs typeface="+mn-ea"/>
                <a:sym typeface="+mn-lt"/>
              </a:endParaRPr>
            </a:p>
          </p:txBody>
        </p:sp>
        <p:sp>
          <p:nvSpPr>
            <p:cNvPr id="25" name="round-cloud_17918">
              <a:extLst>
                <a:ext uri="{FF2B5EF4-FFF2-40B4-BE49-F238E27FC236}">
                  <a16:creationId xmlns:a16="http://schemas.microsoft.com/office/drawing/2014/main" id="{AAED52C4-0ED3-4912-B3F9-7FFE1A9ECEB0}"/>
                </a:ext>
              </a:extLst>
            </p:cNvPr>
            <p:cNvSpPr>
              <a:spLocks noChangeAspect="1"/>
            </p:cNvSpPr>
            <p:nvPr/>
          </p:nvSpPr>
          <p:spPr bwMode="auto">
            <a:xfrm>
              <a:off x="2775134" y="3701318"/>
              <a:ext cx="5106123" cy="2807431"/>
            </a:xfrm>
            <a:custGeom>
              <a:avLst/>
              <a:gdLst>
                <a:gd name="T0" fmla="*/ 3358 w 4397"/>
                <a:gd name="T1" fmla="*/ 852 h 2592"/>
                <a:gd name="T2" fmla="*/ 2605 w 4397"/>
                <a:gd name="T3" fmla="*/ 425 h 2592"/>
                <a:gd name="T4" fmla="*/ 2393 w 4397"/>
                <a:gd name="T5" fmla="*/ 452 h 2592"/>
                <a:gd name="T6" fmla="*/ 1627 w 4397"/>
                <a:gd name="T7" fmla="*/ 0 h 2592"/>
                <a:gd name="T8" fmla="*/ 750 w 4397"/>
                <a:gd name="T9" fmla="*/ 846 h 2592"/>
                <a:gd name="T10" fmla="*/ 0 w 4397"/>
                <a:gd name="T11" fmla="*/ 1715 h 2592"/>
                <a:gd name="T12" fmla="*/ 878 w 4397"/>
                <a:gd name="T13" fmla="*/ 2592 h 2592"/>
                <a:gd name="T14" fmla="*/ 3519 w 4397"/>
                <a:gd name="T15" fmla="*/ 2592 h 2592"/>
                <a:gd name="T16" fmla="*/ 4397 w 4397"/>
                <a:gd name="T17" fmla="*/ 1715 h 2592"/>
                <a:gd name="T18" fmla="*/ 3358 w 4397"/>
                <a:gd name="T19" fmla="*/ 852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97" h="2592">
                  <a:moveTo>
                    <a:pt x="3358" y="852"/>
                  </a:moveTo>
                  <a:cubicBezTo>
                    <a:pt x="3200" y="588"/>
                    <a:pt x="2914" y="425"/>
                    <a:pt x="2605" y="425"/>
                  </a:cubicBezTo>
                  <a:cubicBezTo>
                    <a:pt x="2535" y="425"/>
                    <a:pt x="2463" y="434"/>
                    <a:pt x="2393" y="452"/>
                  </a:cubicBezTo>
                  <a:cubicBezTo>
                    <a:pt x="2238" y="172"/>
                    <a:pt x="1947" y="0"/>
                    <a:pt x="1627" y="0"/>
                  </a:cubicBezTo>
                  <a:cubicBezTo>
                    <a:pt x="1155" y="0"/>
                    <a:pt x="768" y="375"/>
                    <a:pt x="750" y="846"/>
                  </a:cubicBezTo>
                  <a:cubicBezTo>
                    <a:pt x="320" y="909"/>
                    <a:pt x="0" y="1276"/>
                    <a:pt x="0" y="1715"/>
                  </a:cubicBezTo>
                  <a:cubicBezTo>
                    <a:pt x="0" y="2199"/>
                    <a:pt x="394" y="2592"/>
                    <a:pt x="878" y="2592"/>
                  </a:cubicBezTo>
                  <a:lnTo>
                    <a:pt x="3519" y="2592"/>
                  </a:lnTo>
                  <a:cubicBezTo>
                    <a:pt x="4003" y="2592"/>
                    <a:pt x="4397" y="2199"/>
                    <a:pt x="4397" y="1715"/>
                  </a:cubicBezTo>
                  <a:cubicBezTo>
                    <a:pt x="4397" y="1178"/>
                    <a:pt x="3908" y="749"/>
                    <a:pt x="3358" y="852"/>
                  </a:cubicBezTo>
                  <a:close/>
                </a:path>
              </a:pathLst>
            </a:custGeom>
            <a:noFill/>
            <a:ln>
              <a:noFill/>
            </a:ln>
          </p:spPr>
          <p:txBody>
            <a:bodyPr/>
            <a:lstStyle/>
            <a:p>
              <a:endParaRPr lang="zh-CN" altLang="en-US">
                <a:cs typeface="+mn-ea"/>
                <a:sym typeface="+mn-lt"/>
              </a:endParaRPr>
            </a:p>
          </p:txBody>
        </p:sp>
      </p:grpSp>
    </p:spTree>
    <p:extLst>
      <p:ext uri="{BB962C8B-B14F-4D97-AF65-F5344CB8AC3E}">
        <p14:creationId xmlns:p14="http://schemas.microsoft.com/office/powerpoint/2010/main" val="1011997833"/>
      </p:ext>
    </p:extLst>
  </p:cSld>
  <p:clrMapOvr>
    <a:masterClrMapping/>
  </p:clrMapOvr>
  <mc:AlternateContent xmlns:mc="http://schemas.openxmlformats.org/markup-compatibility/2006" xmlns:p14="http://schemas.microsoft.com/office/powerpoint/2010/main">
    <mc:Choice Requires="p14">
      <p:transition spd="slow" p14:dur="1600" advTm="2669">
        <p:blinds dir="vert"/>
      </p:transition>
    </mc:Choice>
    <mc:Fallback xmlns="" xmlns:a16="http://schemas.microsoft.com/office/drawing/2014/main" xmlns:a14="http://schemas.microsoft.com/office/drawing/2010/main">
      <p:transition spd="slow" advTm="2669">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AB1B37DE-77A1-45CD-8008-FEC8BEEE258F}"/>
              </a:ext>
            </a:extLst>
          </p:cNvPr>
          <p:cNvSpPr/>
          <p:nvPr/>
        </p:nvSpPr>
        <p:spPr>
          <a:xfrm>
            <a:off x="1298575" y="2141773"/>
            <a:ext cx="4821337" cy="3254644"/>
          </a:xfrm>
          <a:prstGeom prst="rect">
            <a:avLst/>
          </a:prstGeom>
          <a:solidFill>
            <a:srgbClr val="17880E"/>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694014" y="377925"/>
              <a:ext cx="2656496" cy="523220"/>
            </a:xfrm>
            <a:prstGeom prst="rect">
              <a:avLst/>
            </a:prstGeom>
            <a:noFill/>
          </p:spPr>
          <p:txBody>
            <a:bodyPr wrap="none" rtlCol="0">
              <a:spAutoFit/>
            </a:bodyPr>
            <a:lstStyle/>
            <a:p>
              <a:pPr algn="ctr"/>
              <a:r>
                <a:rPr lang="zh-CN" altLang="en-US" sz="2800" b="1">
                  <a:solidFill>
                    <a:schemeClr val="bg1"/>
                  </a:solidFill>
                  <a:cs typeface="+mn-ea"/>
                  <a:sym typeface="+mn-lt"/>
                </a:rPr>
                <a:t>一   我们的地球</a:t>
              </a:r>
            </a:p>
          </p:txBody>
        </p:sp>
      </p:grpSp>
      <p:sp>
        <p:nvSpPr>
          <p:cNvPr id="2" name="矩形 1">
            <a:extLst>
              <a:ext uri="{FF2B5EF4-FFF2-40B4-BE49-F238E27FC236}">
                <a16:creationId xmlns:a16="http://schemas.microsoft.com/office/drawing/2014/main" id="{F01EB3D3-980D-4EB6-B1F6-B08DBF902E6B}"/>
              </a:ext>
            </a:extLst>
          </p:cNvPr>
          <p:cNvSpPr/>
          <p:nvPr/>
        </p:nvSpPr>
        <p:spPr>
          <a:xfrm>
            <a:off x="6425608" y="1823222"/>
            <a:ext cx="4512033" cy="3493264"/>
          </a:xfrm>
          <a:prstGeom prst="rect">
            <a:avLst/>
          </a:prstGeom>
        </p:spPr>
        <p:txBody>
          <a:bodyPr wrap="square">
            <a:spAutoFit/>
          </a:bodyPr>
          <a:lstStyle/>
          <a:p>
            <a:pPr marL="285750" indent="-285750">
              <a:lnSpc>
                <a:spcPct val="150000"/>
              </a:lnSpc>
              <a:buFont typeface="Wingdings" panose="05000000000000000000" pitchFamily="2" charset="2"/>
              <a:buChar char="Ø"/>
            </a:pPr>
            <a:r>
              <a:rPr lang="zh-CN" altLang="en-US" sz="1600">
                <a:cs typeface="+mn-ea"/>
                <a:sym typeface="+mn-lt"/>
              </a:rPr>
              <a:t>由于人们对工业高度发达的负面影响预料不够</a:t>
            </a:r>
            <a:r>
              <a:rPr lang="en-US" altLang="zh-CN" sz="1600">
                <a:cs typeface="+mn-ea"/>
                <a:sym typeface="+mn-lt"/>
              </a:rPr>
              <a:t>,</a:t>
            </a:r>
            <a:r>
              <a:rPr lang="zh-CN" altLang="en-US" sz="1600">
                <a:cs typeface="+mn-ea"/>
                <a:sym typeface="+mn-lt"/>
              </a:rPr>
              <a:t>预防不利，导致了全球性的 三大危机：</a:t>
            </a:r>
            <a:r>
              <a:rPr lang="zh-CN" altLang="en-US" sz="1600" b="1">
                <a:solidFill>
                  <a:srgbClr val="1DAA12"/>
                </a:solidFill>
                <a:cs typeface="+mn-ea"/>
                <a:sym typeface="+mn-lt"/>
              </a:rPr>
              <a:t>资源短缺</a:t>
            </a:r>
            <a:r>
              <a:rPr lang="zh-CN" altLang="en-US" sz="1600">
                <a:cs typeface="+mn-ea"/>
                <a:sym typeface="+mn-lt"/>
              </a:rPr>
              <a:t>、</a:t>
            </a:r>
            <a:r>
              <a:rPr lang="zh-CN" altLang="en-US" sz="1600" b="1">
                <a:solidFill>
                  <a:srgbClr val="1DAA12"/>
                </a:solidFill>
                <a:cs typeface="+mn-ea"/>
                <a:sym typeface="+mn-lt"/>
              </a:rPr>
              <a:t>环境污染</a:t>
            </a:r>
            <a:r>
              <a:rPr lang="zh-CN" altLang="en-US" sz="1600">
                <a:cs typeface="+mn-ea"/>
                <a:sym typeface="+mn-lt"/>
              </a:rPr>
              <a:t>、</a:t>
            </a:r>
            <a:r>
              <a:rPr lang="zh-CN" altLang="en-US" sz="1600" b="1">
                <a:solidFill>
                  <a:srgbClr val="1DAA12"/>
                </a:solidFill>
                <a:cs typeface="+mn-ea"/>
                <a:sym typeface="+mn-lt"/>
              </a:rPr>
              <a:t>生态破坏</a:t>
            </a:r>
            <a:r>
              <a:rPr lang="zh-CN" altLang="en-US" sz="1600">
                <a:cs typeface="+mn-ea"/>
                <a:sym typeface="+mn-lt"/>
              </a:rPr>
              <a:t>。人类不断的向环境排放污染物质。但由于大气、水、土壤等的扩散、稀释、</a:t>
            </a:r>
            <a:r>
              <a:rPr lang="zh-CN" altLang="en-US" sz="1600" b="1">
                <a:solidFill>
                  <a:srgbClr val="1DAA12"/>
                </a:solidFill>
                <a:cs typeface="+mn-ea"/>
                <a:sym typeface="+mn-lt"/>
              </a:rPr>
              <a:t>氧化还原</a:t>
            </a:r>
            <a:r>
              <a:rPr lang="zh-CN" altLang="en-US" sz="1600">
                <a:cs typeface="+mn-ea"/>
                <a:sym typeface="+mn-lt"/>
              </a:rPr>
              <a:t>、</a:t>
            </a:r>
            <a:r>
              <a:rPr lang="zh-CN" altLang="en-US" sz="1600" b="1">
                <a:solidFill>
                  <a:srgbClr val="1DAA12"/>
                </a:solidFill>
                <a:cs typeface="+mn-ea"/>
                <a:sym typeface="+mn-lt"/>
              </a:rPr>
              <a:t>生物降解</a:t>
            </a:r>
            <a:r>
              <a:rPr lang="zh-CN" altLang="en-US" sz="1600">
                <a:cs typeface="+mn-ea"/>
                <a:sym typeface="+mn-lt"/>
              </a:rPr>
              <a:t>等的作用。如果排放的物质超过了环境的自净能力，环境质量就会发生不良变化，危害人类健康和生存，这就发生了环境污染 。 </a:t>
            </a:r>
          </a:p>
          <a:p>
            <a:pPr marL="285750" indent="-285750">
              <a:lnSpc>
                <a:spcPct val="150000"/>
              </a:lnSpc>
              <a:spcBef>
                <a:spcPts val="600"/>
              </a:spcBef>
              <a:buFont typeface="Wingdings" panose="05000000000000000000" pitchFamily="2" charset="2"/>
              <a:buChar char="Ø"/>
            </a:pPr>
            <a:r>
              <a:rPr lang="zh-CN" altLang="en-US" sz="1600">
                <a:cs typeface="+mn-ea"/>
                <a:sym typeface="+mn-lt"/>
              </a:rPr>
              <a:t>环境污染会降低生物生产量，加剧</a:t>
            </a:r>
            <a:r>
              <a:rPr lang="zh-CN" altLang="en-US" sz="1600" b="1">
                <a:solidFill>
                  <a:srgbClr val="1DAA12"/>
                </a:solidFill>
                <a:cs typeface="+mn-ea"/>
                <a:sym typeface="+mn-lt"/>
              </a:rPr>
              <a:t>环境破坏</a:t>
            </a:r>
            <a:r>
              <a:rPr lang="zh-CN" altLang="en-US" sz="1600">
                <a:cs typeface="+mn-ea"/>
                <a:sym typeface="+mn-lt"/>
              </a:rPr>
              <a:t>。</a:t>
            </a:r>
          </a:p>
        </p:txBody>
      </p:sp>
      <p:pic>
        <p:nvPicPr>
          <p:cNvPr id="4" name="图片 3">
            <a:extLst>
              <a:ext uri="{FF2B5EF4-FFF2-40B4-BE49-F238E27FC236}">
                <a16:creationId xmlns:a16="http://schemas.microsoft.com/office/drawing/2014/main" id="{025B6895-754C-44FD-8B35-47689578A6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9422" y="1979847"/>
            <a:ext cx="4799515" cy="3254644"/>
          </a:xfrm>
          <a:prstGeom prst="rect">
            <a:avLst/>
          </a:prstGeom>
          <a:ln w="41275">
            <a:solidFill>
              <a:schemeClr val="bg1"/>
            </a:solidFill>
          </a:ln>
        </p:spPr>
      </p:pic>
    </p:spTree>
    <p:extLst>
      <p:ext uri="{BB962C8B-B14F-4D97-AF65-F5344CB8AC3E}">
        <p14:creationId xmlns:p14="http://schemas.microsoft.com/office/powerpoint/2010/main" val="924051098"/>
      </p:ext>
    </p:extLst>
  </p:cSld>
  <p:clrMapOvr>
    <a:masterClrMapping/>
  </p:clrMapOvr>
  <mc:AlternateContent xmlns:mc="http://schemas.openxmlformats.org/markup-compatibility/2006" xmlns:p14="http://schemas.microsoft.com/office/powerpoint/2010/main">
    <mc:Choice Requires="p14">
      <p:transition spd="slow" p14:dur="1600" advTm="5163">
        <p:blinds dir="vert"/>
      </p:transition>
    </mc:Choice>
    <mc:Fallback xmlns="" xmlns:a16="http://schemas.microsoft.com/office/drawing/2014/main" xmlns:a14="http://schemas.microsoft.com/office/drawing/2010/main">
      <p:transition spd="slow" advTm="5163">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2BC6240-8BC9-4C45-AA38-5082CEA704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600700"/>
            <a:ext cx="12192000" cy="1257300"/>
          </a:xfrm>
          <a:prstGeom prst="rect">
            <a:avLst/>
          </a:prstGeom>
        </p:spPr>
      </p:pic>
      <p:pic>
        <p:nvPicPr>
          <p:cNvPr id="8" name="图片 7">
            <a:extLst>
              <a:ext uri="{FF2B5EF4-FFF2-40B4-BE49-F238E27FC236}">
                <a16:creationId xmlns:a16="http://schemas.microsoft.com/office/drawing/2014/main" id="{3294AA0E-12DA-452C-B2A4-EA42E46216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10550" y="0"/>
            <a:ext cx="3923392" cy="1943100"/>
          </a:xfrm>
          <a:prstGeom prst="rect">
            <a:avLst/>
          </a:prstGeom>
        </p:spPr>
      </p:pic>
      <p:pic>
        <p:nvPicPr>
          <p:cNvPr id="12" name="图片 11">
            <a:extLst>
              <a:ext uri="{FF2B5EF4-FFF2-40B4-BE49-F238E27FC236}">
                <a16:creationId xmlns:a16="http://schemas.microsoft.com/office/drawing/2014/main" id="{373C8907-59B9-4994-84AA-2E72178829A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21555" y="1066800"/>
            <a:ext cx="542925" cy="561975"/>
          </a:xfrm>
          <a:prstGeom prst="rect">
            <a:avLst/>
          </a:prstGeom>
        </p:spPr>
      </p:pic>
      <p:pic>
        <p:nvPicPr>
          <p:cNvPr id="14" name="图片 13">
            <a:extLst>
              <a:ext uri="{FF2B5EF4-FFF2-40B4-BE49-F238E27FC236}">
                <a16:creationId xmlns:a16="http://schemas.microsoft.com/office/drawing/2014/main" id="{8D59D8B6-CB7F-4E26-8B79-1E6BBC6582A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881299" y="266700"/>
            <a:ext cx="895350" cy="923925"/>
          </a:xfrm>
          <a:prstGeom prst="rect">
            <a:avLst/>
          </a:prstGeom>
        </p:spPr>
      </p:pic>
      <p:grpSp>
        <p:nvGrpSpPr>
          <p:cNvPr id="4" name="组合 3">
            <a:extLst>
              <a:ext uri="{FF2B5EF4-FFF2-40B4-BE49-F238E27FC236}">
                <a16:creationId xmlns:a16="http://schemas.microsoft.com/office/drawing/2014/main" id="{E06FCB1C-3AF4-4442-94A0-4E68EBC108FE}"/>
              </a:ext>
            </a:extLst>
          </p:cNvPr>
          <p:cNvGrpSpPr/>
          <p:nvPr/>
        </p:nvGrpSpPr>
        <p:grpSpPr>
          <a:xfrm>
            <a:off x="4667250" y="1115118"/>
            <a:ext cx="5505450" cy="4336997"/>
            <a:chOff x="4667250" y="1115118"/>
            <a:chExt cx="5505450" cy="4336997"/>
          </a:xfrm>
        </p:grpSpPr>
        <p:sp>
          <p:nvSpPr>
            <p:cNvPr id="2" name="矩形: 圆角 1">
              <a:extLst>
                <a:ext uri="{FF2B5EF4-FFF2-40B4-BE49-F238E27FC236}">
                  <a16:creationId xmlns:a16="http://schemas.microsoft.com/office/drawing/2014/main" id="{C4F82447-F76D-4869-AD14-6CBC71AEE416}"/>
                </a:ext>
              </a:extLst>
            </p:cNvPr>
            <p:cNvSpPr/>
            <p:nvPr/>
          </p:nvSpPr>
          <p:spPr>
            <a:xfrm>
              <a:off x="4667250" y="2946400"/>
              <a:ext cx="5505450" cy="2505715"/>
            </a:xfrm>
            <a:prstGeom prst="roundRect">
              <a:avLst/>
            </a:prstGeom>
            <a:noFill/>
            <a:ln w="38100">
              <a:solidFill>
                <a:srgbClr val="137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片 18">
              <a:extLst>
                <a:ext uri="{FF2B5EF4-FFF2-40B4-BE49-F238E27FC236}">
                  <a16:creationId xmlns:a16="http://schemas.microsoft.com/office/drawing/2014/main" id="{9526718C-D2D9-4AF5-94FB-388631474A0C}"/>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327431" y="1115118"/>
              <a:ext cx="4185088" cy="2293867"/>
            </a:xfrm>
            <a:prstGeom prst="rect">
              <a:avLst/>
            </a:prstGeom>
          </p:spPr>
        </p:pic>
      </p:grpSp>
      <p:pic>
        <p:nvPicPr>
          <p:cNvPr id="15" name="图片 14">
            <a:extLst>
              <a:ext uri="{FF2B5EF4-FFF2-40B4-BE49-F238E27FC236}">
                <a16:creationId xmlns:a16="http://schemas.microsoft.com/office/drawing/2014/main" id="{6BED6E4C-C1D1-4865-A408-B8F8F13F2C15}"/>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39817" y="1901946"/>
            <a:ext cx="4013133" cy="4431375"/>
          </a:xfrm>
          <a:prstGeom prst="rect">
            <a:avLst/>
          </a:prstGeom>
        </p:spPr>
      </p:pic>
      <p:sp>
        <p:nvSpPr>
          <p:cNvPr id="21" name="文本框 20">
            <a:extLst>
              <a:ext uri="{FF2B5EF4-FFF2-40B4-BE49-F238E27FC236}">
                <a16:creationId xmlns:a16="http://schemas.microsoft.com/office/drawing/2014/main" id="{52539B69-C42C-4D34-99C5-BC133C8344A7}"/>
              </a:ext>
            </a:extLst>
          </p:cNvPr>
          <p:cNvSpPr txBox="1"/>
          <p:nvPr/>
        </p:nvSpPr>
        <p:spPr>
          <a:xfrm>
            <a:off x="4725306" y="3499457"/>
            <a:ext cx="5391150" cy="1107996"/>
          </a:xfrm>
          <a:prstGeom prst="rect">
            <a:avLst/>
          </a:prstGeom>
          <a:noFill/>
        </p:spPr>
        <p:txBody>
          <a:bodyPr wrap="square" rtlCol="0">
            <a:spAutoFit/>
          </a:bodyPr>
          <a:lstStyle>
            <a:defPPr>
              <a:defRPr lang="zh-CN"/>
            </a:defPPr>
            <a:lvl1pPr algn="ctr">
              <a:defRPr sz="8800" b="1">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方正粗黑宋简体" panose="02000000000000000000" pitchFamily="2" charset="-122"/>
                <a:ea typeface="方正粗黑宋简体" panose="02000000000000000000" pitchFamily="2" charset="-122"/>
                <a:cs typeface="+mn-ea"/>
              </a:defRPr>
            </a:lvl1pPr>
          </a:lstStyle>
          <a:p>
            <a:r>
              <a:rPr lang="zh-CN" altLang="en-US" sz="6600" dirty="0">
                <a:latin typeface="+mn-lt"/>
                <a:ea typeface="+mn-ea"/>
                <a:sym typeface="+mn-lt"/>
              </a:rPr>
              <a:t>污染的分类</a:t>
            </a:r>
          </a:p>
        </p:txBody>
      </p:sp>
      <p:sp>
        <p:nvSpPr>
          <p:cNvPr id="26" name="文本框 25">
            <a:extLst>
              <a:ext uri="{FF2B5EF4-FFF2-40B4-BE49-F238E27FC236}">
                <a16:creationId xmlns:a16="http://schemas.microsoft.com/office/drawing/2014/main" id="{F027BECC-7C6D-411C-80CA-252324DA7342}"/>
              </a:ext>
            </a:extLst>
          </p:cNvPr>
          <p:cNvSpPr txBox="1"/>
          <p:nvPr/>
        </p:nvSpPr>
        <p:spPr>
          <a:xfrm>
            <a:off x="6358280" y="1813524"/>
            <a:ext cx="2065332" cy="1323439"/>
          </a:xfrm>
          <a:prstGeom prst="rect">
            <a:avLst/>
          </a:prstGeom>
          <a:noFill/>
        </p:spPr>
        <p:txBody>
          <a:bodyPr wrap="square" rtlCol="0">
            <a:spAutoFit/>
          </a:bodyPr>
          <a:lstStyle>
            <a:defPPr>
              <a:defRPr lang="zh-CN"/>
            </a:defPPr>
            <a:lvl1pPr>
              <a:defRPr sz="8000">
                <a:ln w="25400">
                  <a:solidFill>
                    <a:schemeClr val="bg1"/>
                  </a:solidFill>
                </a:ln>
                <a:gradFill>
                  <a:gsLst>
                    <a:gs pos="0">
                      <a:srgbClr val="0D5008"/>
                    </a:gs>
                    <a:gs pos="100000">
                      <a:srgbClr val="13700B"/>
                    </a:gs>
                  </a:gsLst>
                  <a:lin ang="5400000" scaled="1"/>
                </a:gra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defRPr>
            </a:lvl1pPr>
          </a:lstStyle>
          <a:p>
            <a:pPr algn="ctr"/>
            <a:r>
              <a:rPr lang="en-US" altLang="zh-CN" b="1" dirty="0">
                <a:latin typeface="+mn-lt"/>
                <a:ea typeface="+mn-ea"/>
                <a:cs typeface="+mn-ea"/>
                <a:sym typeface="+mn-lt"/>
              </a:rPr>
              <a:t>02</a:t>
            </a:r>
            <a:endParaRPr lang="zh-CN" altLang="en-US" b="1" dirty="0">
              <a:latin typeface="+mn-lt"/>
              <a:ea typeface="+mn-ea"/>
              <a:cs typeface="+mn-ea"/>
              <a:sym typeface="+mn-lt"/>
            </a:endParaRPr>
          </a:p>
        </p:txBody>
      </p:sp>
    </p:spTree>
    <p:extLst>
      <p:ext uri="{BB962C8B-B14F-4D97-AF65-F5344CB8AC3E}">
        <p14:creationId xmlns:p14="http://schemas.microsoft.com/office/powerpoint/2010/main" val="3090822942"/>
      </p:ext>
    </p:extLst>
  </p:cSld>
  <p:clrMapOvr>
    <a:masterClrMapping/>
  </p:clrMapOvr>
  <mc:AlternateContent xmlns:mc="http://schemas.openxmlformats.org/markup-compatibility/2006" xmlns:p14="http://schemas.microsoft.com/office/powerpoint/2010/main">
    <mc:Choice Requires="p14">
      <p:transition spd="slow" p14:dur="1600" advTm="3935">
        <p:blinds dir="vert"/>
      </p:transition>
    </mc:Choice>
    <mc:Fallback xmlns="" xmlns:a16="http://schemas.microsoft.com/office/drawing/2014/main" xmlns:a14="http://schemas.microsoft.com/office/drawing/2010/main">
      <p:transition spd="slow" advTm="3935">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767753" y="377925"/>
              <a:ext cx="2656496" cy="523220"/>
            </a:xfrm>
            <a:prstGeom prst="rect">
              <a:avLst/>
            </a:prstGeom>
            <a:noFill/>
          </p:spPr>
          <p:txBody>
            <a:bodyPr wrap="none" rtlCol="0">
              <a:spAutoFit/>
            </a:bodyPr>
            <a:lstStyle/>
            <a:p>
              <a:pPr algn="ctr"/>
              <a:r>
                <a:rPr lang="zh-CN" altLang="en-US" sz="2800" b="1">
                  <a:solidFill>
                    <a:schemeClr val="bg1"/>
                  </a:solidFill>
                  <a:cs typeface="+mn-ea"/>
                  <a:sym typeface="+mn-lt"/>
                </a:rPr>
                <a:t>二   污染的分类</a:t>
              </a:r>
            </a:p>
          </p:txBody>
        </p:sp>
      </p:grpSp>
      <p:grpSp>
        <p:nvGrpSpPr>
          <p:cNvPr id="35" name="组合 34">
            <a:extLst>
              <a:ext uri="{FF2B5EF4-FFF2-40B4-BE49-F238E27FC236}">
                <a16:creationId xmlns:a16="http://schemas.microsoft.com/office/drawing/2014/main" id="{CF37D0E1-06B4-474C-800F-9E54920F00CA}"/>
              </a:ext>
            </a:extLst>
          </p:cNvPr>
          <p:cNvGrpSpPr/>
          <p:nvPr/>
        </p:nvGrpSpPr>
        <p:grpSpPr>
          <a:xfrm>
            <a:off x="4078648" y="1749612"/>
            <a:ext cx="4377921" cy="4029647"/>
            <a:chOff x="4078648" y="1981841"/>
            <a:chExt cx="4377921" cy="4029647"/>
          </a:xfrm>
        </p:grpSpPr>
        <p:grpSp>
          <p:nvGrpSpPr>
            <p:cNvPr id="34" name="组合 33">
              <a:extLst>
                <a:ext uri="{FF2B5EF4-FFF2-40B4-BE49-F238E27FC236}">
                  <a16:creationId xmlns:a16="http://schemas.microsoft.com/office/drawing/2014/main" id="{2D440AE4-D288-46E7-B42D-767A00579072}"/>
                </a:ext>
              </a:extLst>
            </p:cNvPr>
            <p:cNvGrpSpPr/>
            <p:nvPr/>
          </p:nvGrpSpPr>
          <p:grpSpPr>
            <a:xfrm>
              <a:off x="5334341" y="1981841"/>
              <a:ext cx="1610770" cy="1650223"/>
              <a:chOff x="5334341" y="1981841"/>
              <a:chExt cx="1610770" cy="1650223"/>
            </a:xfrm>
          </p:grpSpPr>
          <p:sp>
            <p:nvSpPr>
              <p:cNvPr id="7" name="Freeform 7">
                <a:extLst>
                  <a:ext uri="{FF2B5EF4-FFF2-40B4-BE49-F238E27FC236}">
                    <a16:creationId xmlns:a16="http://schemas.microsoft.com/office/drawing/2014/main" id="{2EDA84C6-00F9-48CB-8063-E5E67A46395B}"/>
                  </a:ext>
                </a:extLst>
              </p:cNvPr>
              <p:cNvSpPr>
                <a:spLocks/>
              </p:cNvSpPr>
              <p:nvPr/>
            </p:nvSpPr>
            <p:spPr bwMode="auto">
              <a:xfrm>
                <a:off x="5334341" y="1981841"/>
                <a:ext cx="1574038" cy="1650223"/>
              </a:xfrm>
              <a:custGeom>
                <a:avLst/>
                <a:gdLst>
                  <a:gd name="T0" fmla="*/ 665 w 695"/>
                  <a:gd name="T1" fmla="*/ 542 h 729"/>
                  <a:gd name="T2" fmla="*/ 0 w 695"/>
                  <a:gd name="T3" fmla="*/ 539 h 729"/>
                  <a:gd name="T4" fmla="*/ 175 w 695"/>
                  <a:gd name="T5" fmla="*/ 460 h 729"/>
                  <a:gd name="T6" fmla="*/ 665 w 695"/>
                  <a:gd name="T7" fmla="*/ 542 h 729"/>
                </a:gdLst>
                <a:ahLst/>
                <a:cxnLst>
                  <a:cxn ang="0">
                    <a:pos x="T0" y="T1"/>
                  </a:cxn>
                  <a:cxn ang="0">
                    <a:pos x="T2" y="T3"/>
                  </a:cxn>
                  <a:cxn ang="0">
                    <a:pos x="T4" y="T5"/>
                  </a:cxn>
                  <a:cxn ang="0">
                    <a:pos x="T6" y="T7"/>
                  </a:cxn>
                </a:cxnLst>
                <a:rect l="0" t="0" r="r" b="b"/>
                <a:pathLst>
                  <a:path w="695" h="729">
                    <a:moveTo>
                      <a:pt x="665" y="542"/>
                    </a:moveTo>
                    <a:cubicBezTo>
                      <a:pt x="695" y="163"/>
                      <a:pt x="157" y="0"/>
                      <a:pt x="0" y="539"/>
                    </a:cubicBezTo>
                    <a:cubicBezTo>
                      <a:pt x="0" y="539"/>
                      <a:pt x="92" y="446"/>
                      <a:pt x="175" y="460"/>
                    </a:cubicBezTo>
                    <a:cubicBezTo>
                      <a:pt x="290" y="480"/>
                      <a:pt x="368" y="729"/>
                      <a:pt x="665" y="542"/>
                    </a:cubicBezTo>
                    <a:close/>
                  </a:path>
                </a:pathLst>
              </a:custGeom>
              <a:gradFill>
                <a:gsLst>
                  <a:gs pos="0">
                    <a:srgbClr val="1DAA12"/>
                  </a:gs>
                  <a:gs pos="100000">
                    <a:srgbClr val="51AE08"/>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30" name="组合 29">
                <a:extLst>
                  <a:ext uri="{FF2B5EF4-FFF2-40B4-BE49-F238E27FC236}">
                    <a16:creationId xmlns:a16="http://schemas.microsoft.com/office/drawing/2014/main" id="{D42D9E1B-8464-4838-BC9F-358B7A68385E}"/>
                  </a:ext>
                </a:extLst>
              </p:cNvPr>
              <p:cNvGrpSpPr/>
              <p:nvPr/>
            </p:nvGrpSpPr>
            <p:grpSpPr>
              <a:xfrm>
                <a:off x="5334341" y="2417184"/>
                <a:ext cx="1610770" cy="880210"/>
                <a:chOff x="5334341" y="2417184"/>
                <a:chExt cx="1610770" cy="880210"/>
              </a:xfrm>
            </p:grpSpPr>
            <p:sp>
              <p:nvSpPr>
                <p:cNvPr id="8" name="Freeform 8">
                  <a:extLst>
                    <a:ext uri="{FF2B5EF4-FFF2-40B4-BE49-F238E27FC236}">
                      <a16:creationId xmlns:a16="http://schemas.microsoft.com/office/drawing/2014/main" id="{90890124-1FF2-486A-A878-71DA9B890005}"/>
                    </a:ext>
                  </a:extLst>
                </p:cNvPr>
                <p:cNvSpPr>
                  <a:spLocks/>
                </p:cNvSpPr>
                <p:nvPr/>
              </p:nvSpPr>
              <p:spPr bwMode="auto">
                <a:xfrm>
                  <a:off x="5334341" y="2829400"/>
                  <a:ext cx="604039" cy="372763"/>
                </a:xfrm>
                <a:custGeom>
                  <a:avLst/>
                  <a:gdLst>
                    <a:gd name="T0" fmla="*/ 44 w 267"/>
                    <a:gd name="T1" fmla="*/ 51 h 165"/>
                    <a:gd name="T2" fmla="*/ 0 w 267"/>
                    <a:gd name="T3" fmla="*/ 165 h 165"/>
                    <a:gd name="T4" fmla="*/ 175 w 267"/>
                    <a:gd name="T5" fmla="*/ 86 h 165"/>
                    <a:gd name="T6" fmla="*/ 267 w 267"/>
                    <a:gd name="T7" fmla="*/ 141 h 165"/>
                    <a:gd name="T8" fmla="*/ 267 w 267"/>
                    <a:gd name="T9" fmla="*/ 141 h 165"/>
                    <a:gd name="T10" fmla="*/ 44 w 267"/>
                    <a:gd name="T11" fmla="*/ 51 h 165"/>
                  </a:gdLst>
                  <a:ahLst/>
                  <a:cxnLst>
                    <a:cxn ang="0">
                      <a:pos x="T0" y="T1"/>
                    </a:cxn>
                    <a:cxn ang="0">
                      <a:pos x="T2" y="T3"/>
                    </a:cxn>
                    <a:cxn ang="0">
                      <a:pos x="T4" y="T5"/>
                    </a:cxn>
                    <a:cxn ang="0">
                      <a:pos x="T6" y="T7"/>
                    </a:cxn>
                    <a:cxn ang="0">
                      <a:pos x="T8" y="T9"/>
                    </a:cxn>
                    <a:cxn ang="0">
                      <a:pos x="T10" y="T11"/>
                    </a:cxn>
                  </a:cxnLst>
                  <a:rect l="0" t="0" r="r" b="b"/>
                  <a:pathLst>
                    <a:path w="267" h="165">
                      <a:moveTo>
                        <a:pt x="44" y="51"/>
                      </a:moveTo>
                      <a:cubicBezTo>
                        <a:pt x="27" y="85"/>
                        <a:pt x="12" y="123"/>
                        <a:pt x="0" y="165"/>
                      </a:cubicBezTo>
                      <a:cubicBezTo>
                        <a:pt x="0" y="165"/>
                        <a:pt x="92" y="72"/>
                        <a:pt x="175" y="86"/>
                      </a:cubicBezTo>
                      <a:cubicBezTo>
                        <a:pt x="207" y="92"/>
                        <a:pt x="236" y="114"/>
                        <a:pt x="267" y="141"/>
                      </a:cubicBezTo>
                      <a:cubicBezTo>
                        <a:pt x="267" y="141"/>
                        <a:pt x="267" y="141"/>
                        <a:pt x="267" y="141"/>
                      </a:cubicBezTo>
                      <a:cubicBezTo>
                        <a:pt x="247" y="107"/>
                        <a:pt x="144" y="0"/>
                        <a:pt x="44" y="51"/>
                      </a:cubicBezTo>
                      <a:close/>
                    </a:path>
                  </a:pathLst>
                </a:custGeom>
                <a:solidFill>
                  <a:srgbClr val="178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9">
                  <a:extLst>
                    <a:ext uri="{FF2B5EF4-FFF2-40B4-BE49-F238E27FC236}">
                      <a16:creationId xmlns:a16="http://schemas.microsoft.com/office/drawing/2014/main" id="{D5820B6D-791E-4F59-9A85-A2C4981EA7C6}"/>
                    </a:ext>
                  </a:extLst>
                </p:cNvPr>
                <p:cNvSpPr>
                  <a:spLocks/>
                </p:cNvSpPr>
                <p:nvPr/>
              </p:nvSpPr>
              <p:spPr bwMode="auto">
                <a:xfrm>
                  <a:off x="5640442" y="2417184"/>
                  <a:ext cx="1304669" cy="880210"/>
                </a:xfrm>
                <a:custGeom>
                  <a:avLst/>
                  <a:gdLst>
                    <a:gd name="T0" fmla="*/ 576 w 576"/>
                    <a:gd name="T1" fmla="*/ 371 h 389"/>
                    <a:gd name="T2" fmla="*/ 556 w 576"/>
                    <a:gd name="T3" fmla="*/ 389 h 389"/>
                    <a:gd name="T4" fmla="*/ 0 w 576"/>
                    <a:gd name="T5" fmla="*/ 177 h 389"/>
                    <a:gd name="T6" fmla="*/ 576 w 576"/>
                    <a:gd name="T7" fmla="*/ 371 h 389"/>
                  </a:gdLst>
                  <a:ahLst/>
                  <a:cxnLst>
                    <a:cxn ang="0">
                      <a:pos x="T0" y="T1"/>
                    </a:cxn>
                    <a:cxn ang="0">
                      <a:pos x="T2" y="T3"/>
                    </a:cxn>
                    <a:cxn ang="0">
                      <a:pos x="T4" y="T5"/>
                    </a:cxn>
                    <a:cxn ang="0">
                      <a:pos x="T6" y="T7"/>
                    </a:cxn>
                  </a:cxnLst>
                  <a:rect l="0" t="0" r="r" b="b"/>
                  <a:pathLst>
                    <a:path w="576" h="389">
                      <a:moveTo>
                        <a:pt x="576" y="371"/>
                      </a:moveTo>
                      <a:cubicBezTo>
                        <a:pt x="556" y="389"/>
                        <a:pt x="556" y="389"/>
                        <a:pt x="556" y="389"/>
                      </a:cubicBezTo>
                      <a:cubicBezTo>
                        <a:pt x="439" y="237"/>
                        <a:pt x="164" y="23"/>
                        <a:pt x="0" y="177"/>
                      </a:cubicBezTo>
                      <a:cubicBezTo>
                        <a:pt x="171" y="0"/>
                        <a:pt x="462" y="214"/>
                        <a:pt x="576" y="371"/>
                      </a:cubicBezTo>
                      <a:close/>
                    </a:path>
                  </a:pathLst>
                </a:custGeom>
                <a:solidFill>
                  <a:srgbClr val="5D71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32" name="组合 31">
              <a:extLst>
                <a:ext uri="{FF2B5EF4-FFF2-40B4-BE49-F238E27FC236}">
                  <a16:creationId xmlns:a16="http://schemas.microsoft.com/office/drawing/2014/main" id="{7D4F01FB-6BC9-49A6-9AB4-29D30A4B1D72}"/>
                </a:ext>
              </a:extLst>
            </p:cNvPr>
            <p:cNvGrpSpPr/>
            <p:nvPr/>
          </p:nvGrpSpPr>
          <p:grpSpPr>
            <a:xfrm>
              <a:off x="4078648" y="4202092"/>
              <a:ext cx="1525062" cy="1723687"/>
              <a:chOff x="4078648" y="4202092"/>
              <a:chExt cx="1525062" cy="1723687"/>
            </a:xfrm>
          </p:grpSpPr>
          <p:sp>
            <p:nvSpPr>
              <p:cNvPr id="10" name="Freeform 10">
                <a:extLst>
                  <a:ext uri="{FF2B5EF4-FFF2-40B4-BE49-F238E27FC236}">
                    <a16:creationId xmlns:a16="http://schemas.microsoft.com/office/drawing/2014/main" id="{348DF6EE-2E56-47E2-B46E-D03B9D9BB506}"/>
                  </a:ext>
                </a:extLst>
              </p:cNvPr>
              <p:cNvSpPr>
                <a:spLocks/>
              </p:cNvSpPr>
              <p:nvPr/>
            </p:nvSpPr>
            <p:spPr bwMode="auto">
              <a:xfrm>
                <a:off x="4078648" y="4316369"/>
                <a:ext cx="1525062" cy="1609410"/>
              </a:xfrm>
              <a:custGeom>
                <a:avLst/>
                <a:gdLst>
                  <a:gd name="T0" fmla="*/ 343 w 673"/>
                  <a:gd name="T1" fmla="*/ 0 h 711"/>
                  <a:gd name="T2" fmla="*/ 673 w 673"/>
                  <a:gd name="T3" fmla="*/ 577 h 711"/>
                  <a:gd name="T4" fmla="*/ 517 w 673"/>
                  <a:gd name="T5" fmla="*/ 465 h 711"/>
                  <a:gd name="T6" fmla="*/ 343 w 673"/>
                  <a:gd name="T7" fmla="*/ 0 h 711"/>
                </a:gdLst>
                <a:ahLst/>
                <a:cxnLst>
                  <a:cxn ang="0">
                    <a:pos x="T0" y="T1"/>
                  </a:cxn>
                  <a:cxn ang="0">
                    <a:pos x="T2" y="T3"/>
                  </a:cxn>
                  <a:cxn ang="0">
                    <a:pos x="T4" y="T5"/>
                  </a:cxn>
                  <a:cxn ang="0">
                    <a:pos x="T6" y="T7"/>
                  </a:cxn>
                </a:cxnLst>
                <a:rect l="0" t="0" r="r" b="b"/>
                <a:pathLst>
                  <a:path w="673" h="711">
                    <a:moveTo>
                      <a:pt x="343" y="0"/>
                    </a:moveTo>
                    <a:cubicBezTo>
                      <a:pt x="0" y="163"/>
                      <a:pt x="127" y="711"/>
                      <a:pt x="673" y="577"/>
                    </a:cubicBezTo>
                    <a:cubicBezTo>
                      <a:pt x="673" y="577"/>
                      <a:pt x="546" y="544"/>
                      <a:pt x="517" y="465"/>
                    </a:cubicBezTo>
                    <a:cubicBezTo>
                      <a:pt x="477" y="356"/>
                      <a:pt x="654" y="164"/>
                      <a:pt x="343" y="0"/>
                    </a:cubicBezTo>
                    <a:close/>
                  </a:path>
                </a:pathLst>
              </a:custGeom>
              <a:gradFill>
                <a:gsLst>
                  <a:gs pos="0">
                    <a:srgbClr val="1DAA12"/>
                  </a:gs>
                  <a:gs pos="100000">
                    <a:srgbClr val="51AE08"/>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11">
                <a:extLst>
                  <a:ext uri="{FF2B5EF4-FFF2-40B4-BE49-F238E27FC236}">
                    <a16:creationId xmlns:a16="http://schemas.microsoft.com/office/drawing/2014/main" id="{D09072F2-739D-4EE9-98B6-8B76481C09E9}"/>
                  </a:ext>
                </a:extLst>
              </p:cNvPr>
              <p:cNvSpPr>
                <a:spLocks/>
              </p:cNvSpPr>
              <p:nvPr/>
            </p:nvSpPr>
            <p:spPr bwMode="auto">
              <a:xfrm>
                <a:off x="5116670" y="5125836"/>
                <a:ext cx="487040" cy="541458"/>
              </a:xfrm>
              <a:custGeom>
                <a:avLst/>
                <a:gdLst>
                  <a:gd name="T0" fmla="*/ 94 w 215"/>
                  <a:gd name="T1" fmla="*/ 239 h 239"/>
                  <a:gd name="T2" fmla="*/ 215 w 215"/>
                  <a:gd name="T3" fmla="*/ 219 h 239"/>
                  <a:gd name="T4" fmla="*/ 59 w 215"/>
                  <a:gd name="T5" fmla="*/ 107 h 239"/>
                  <a:gd name="T6" fmla="*/ 61 w 215"/>
                  <a:gd name="T7" fmla="*/ 0 h 239"/>
                  <a:gd name="T8" fmla="*/ 61 w 215"/>
                  <a:gd name="T9" fmla="*/ 0 h 239"/>
                  <a:gd name="T10" fmla="*/ 94 w 215"/>
                  <a:gd name="T11" fmla="*/ 239 h 239"/>
                </a:gdLst>
                <a:ahLst/>
                <a:cxnLst>
                  <a:cxn ang="0">
                    <a:pos x="T0" y="T1"/>
                  </a:cxn>
                  <a:cxn ang="0">
                    <a:pos x="T2" y="T3"/>
                  </a:cxn>
                  <a:cxn ang="0">
                    <a:pos x="T4" y="T5"/>
                  </a:cxn>
                  <a:cxn ang="0">
                    <a:pos x="T6" y="T7"/>
                  </a:cxn>
                  <a:cxn ang="0">
                    <a:pos x="T8" y="T9"/>
                  </a:cxn>
                  <a:cxn ang="0">
                    <a:pos x="T10" y="T11"/>
                  </a:cxn>
                </a:cxnLst>
                <a:rect l="0" t="0" r="r" b="b"/>
                <a:pathLst>
                  <a:path w="215" h="239">
                    <a:moveTo>
                      <a:pt x="94" y="239"/>
                    </a:moveTo>
                    <a:cubicBezTo>
                      <a:pt x="132" y="236"/>
                      <a:pt x="172" y="230"/>
                      <a:pt x="215" y="219"/>
                    </a:cubicBezTo>
                    <a:cubicBezTo>
                      <a:pt x="215" y="219"/>
                      <a:pt x="88" y="186"/>
                      <a:pt x="59" y="107"/>
                    </a:cubicBezTo>
                    <a:cubicBezTo>
                      <a:pt x="48" y="77"/>
                      <a:pt x="53" y="40"/>
                      <a:pt x="61" y="0"/>
                    </a:cubicBezTo>
                    <a:cubicBezTo>
                      <a:pt x="61" y="0"/>
                      <a:pt x="61" y="0"/>
                      <a:pt x="61" y="0"/>
                    </a:cubicBezTo>
                    <a:cubicBezTo>
                      <a:pt x="41" y="34"/>
                      <a:pt x="0" y="177"/>
                      <a:pt x="94" y="239"/>
                    </a:cubicBezTo>
                    <a:close/>
                  </a:path>
                </a:pathLst>
              </a:custGeom>
              <a:solidFill>
                <a:srgbClr val="178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12">
                <a:extLst>
                  <a:ext uri="{FF2B5EF4-FFF2-40B4-BE49-F238E27FC236}">
                    <a16:creationId xmlns:a16="http://schemas.microsoft.com/office/drawing/2014/main" id="{20437D3D-A359-49B5-BA18-6AB6DA0C4644}"/>
                  </a:ext>
                </a:extLst>
              </p:cNvPr>
              <p:cNvSpPr>
                <a:spLocks/>
              </p:cNvSpPr>
              <p:nvPr/>
            </p:nvSpPr>
            <p:spPr bwMode="auto">
              <a:xfrm>
                <a:off x="4577932" y="4202092"/>
                <a:ext cx="538737" cy="1346843"/>
              </a:xfrm>
              <a:custGeom>
                <a:avLst/>
                <a:gdLst>
                  <a:gd name="T0" fmla="*/ 119 w 238"/>
                  <a:gd name="T1" fmla="*/ 0 h 595"/>
                  <a:gd name="T2" fmla="*/ 144 w 238"/>
                  <a:gd name="T3" fmla="*/ 8 h 595"/>
                  <a:gd name="T4" fmla="*/ 238 w 238"/>
                  <a:gd name="T5" fmla="*/ 595 h 595"/>
                  <a:gd name="T6" fmla="*/ 119 w 238"/>
                  <a:gd name="T7" fmla="*/ 0 h 595"/>
                </a:gdLst>
                <a:ahLst/>
                <a:cxnLst>
                  <a:cxn ang="0">
                    <a:pos x="T0" y="T1"/>
                  </a:cxn>
                  <a:cxn ang="0">
                    <a:pos x="T2" y="T3"/>
                  </a:cxn>
                  <a:cxn ang="0">
                    <a:pos x="T4" y="T5"/>
                  </a:cxn>
                  <a:cxn ang="0">
                    <a:pos x="T6" y="T7"/>
                  </a:cxn>
                </a:cxnLst>
                <a:rect l="0" t="0" r="r" b="b"/>
                <a:pathLst>
                  <a:path w="238" h="595">
                    <a:moveTo>
                      <a:pt x="119" y="0"/>
                    </a:moveTo>
                    <a:cubicBezTo>
                      <a:pt x="144" y="8"/>
                      <a:pt x="144" y="8"/>
                      <a:pt x="144" y="8"/>
                    </a:cubicBezTo>
                    <a:cubicBezTo>
                      <a:pt x="70" y="185"/>
                      <a:pt x="23" y="530"/>
                      <a:pt x="238" y="595"/>
                    </a:cubicBezTo>
                    <a:cubicBezTo>
                      <a:pt x="0" y="536"/>
                      <a:pt x="39" y="177"/>
                      <a:pt x="119" y="0"/>
                    </a:cubicBezTo>
                    <a:close/>
                  </a:path>
                </a:pathLst>
              </a:custGeom>
              <a:solidFill>
                <a:srgbClr val="5D71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1" name="组合 30">
              <a:extLst>
                <a:ext uri="{FF2B5EF4-FFF2-40B4-BE49-F238E27FC236}">
                  <a16:creationId xmlns:a16="http://schemas.microsoft.com/office/drawing/2014/main" id="{EF299FF7-0E70-497C-8EB5-B4F75A128F8B}"/>
                </a:ext>
              </a:extLst>
            </p:cNvPr>
            <p:cNvGrpSpPr/>
            <p:nvPr/>
          </p:nvGrpSpPr>
          <p:grpSpPr>
            <a:xfrm>
              <a:off x="6711114" y="4222499"/>
              <a:ext cx="1745455" cy="1788989"/>
              <a:chOff x="6711114" y="4222499"/>
              <a:chExt cx="1745455" cy="1788989"/>
            </a:xfrm>
          </p:grpSpPr>
          <p:sp>
            <p:nvSpPr>
              <p:cNvPr id="14" name="Freeform 13">
                <a:extLst>
                  <a:ext uri="{FF2B5EF4-FFF2-40B4-BE49-F238E27FC236}">
                    <a16:creationId xmlns:a16="http://schemas.microsoft.com/office/drawing/2014/main" id="{6C3374C2-F582-4718-A21C-3867241EF122}"/>
                  </a:ext>
                </a:extLst>
              </p:cNvPr>
              <p:cNvSpPr>
                <a:spLocks/>
              </p:cNvSpPr>
              <p:nvPr/>
            </p:nvSpPr>
            <p:spPr bwMode="auto">
              <a:xfrm>
                <a:off x="6788660" y="4222499"/>
                <a:ext cx="1667909" cy="1788989"/>
              </a:xfrm>
              <a:custGeom>
                <a:avLst/>
                <a:gdLst>
                  <a:gd name="T0" fmla="*/ 13 w 736"/>
                  <a:gd name="T1" fmla="*/ 575 h 790"/>
                  <a:gd name="T2" fmla="*/ 348 w 736"/>
                  <a:gd name="T3" fmla="*/ 0 h 790"/>
                  <a:gd name="T4" fmla="*/ 328 w 736"/>
                  <a:gd name="T5" fmla="*/ 192 h 790"/>
                  <a:gd name="T6" fmla="*/ 13 w 736"/>
                  <a:gd name="T7" fmla="*/ 575 h 790"/>
                </a:gdLst>
                <a:ahLst/>
                <a:cxnLst>
                  <a:cxn ang="0">
                    <a:pos x="T0" y="T1"/>
                  </a:cxn>
                  <a:cxn ang="0">
                    <a:pos x="T2" y="T3"/>
                  </a:cxn>
                  <a:cxn ang="0">
                    <a:pos x="T4" y="T5"/>
                  </a:cxn>
                  <a:cxn ang="0">
                    <a:pos x="T6" y="T7"/>
                  </a:cxn>
                </a:cxnLst>
                <a:rect l="0" t="0" r="r" b="b"/>
                <a:pathLst>
                  <a:path w="736" h="790">
                    <a:moveTo>
                      <a:pt x="13" y="575"/>
                    </a:moveTo>
                    <a:cubicBezTo>
                      <a:pt x="326" y="790"/>
                      <a:pt x="736" y="406"/>
                      <a:pt x="348" y="0"/>
                    </a:cubicBezTo>
                    <a:cubicBezTo>
                      <a:pt x="348" y="0"/>
                      <a:pt x="382" y="127"/>
                      <a:pt x="328" y="192"/>
                    </a:cubicBezTo>
                    <a:cubicBezTo>
                      <a:pt x="254" y="281"/>
                      <a:pt x="0" y="224"/>
                      <a:pt x="13" y="575"/>
                    </a:cubicBezTo>
                    <a:close/>
                  </a:path>
                </a:pathLst>
              </a:custGeom>
              <a:gradFill>
                <a:gsLst>
                  <a:gs pos="0">
                    <a:srgbClr val="1DAA12"/>
                  </a:gs>
                  <a:gs pos="100000">
                    <a:srgbClr val="51AE08"/>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14">
                <a:extLst>
                  <a:ext uri="{FF2B5EF4-FFF2-40B4-BE49-F238E27FC236}">
                    <a16:creationId xmlns:a16="http://schemas.microsoft.com/office/drawing/2014/main" id="{01E0E779-6BC4-4CA1-9662-06FBDF754EFA}"/>
                  </a:ext>
                </a:extLst>
              </p:cNvPr>
              <p:cNvSpPr>
                <a:spLocks/>
              </p:cNvSpPr>
              <p:nvPr/>
            </p:nvSpPr>
            <p:spPr bwMode="auto">
              <a:xfrm>
                <a:off x="7320595" y="4222499"/>
                <a:ext cx="431262" cy="552342"/>
              </a:xfrm>
              <a:custGeom>
                <a:avLst/>
                <a:gdLst>
                  <a:gd name="T0" fmla="*/ 190 w 190"/>
                  <a:gd name="T1" fmla="*/ 95 h 244"/>
                  <a:gd name="T2" fmla="*/ 113 w 190"/>
                  <a:gd name="T3" fmla="*/ 0 h 244"/>
                  <a:gd name="T4" fmla="*/ 93 w 190"/>
                  <a:gd name="T5" fmla="*/ 192 h 244"/>
                  <a:gd name="T6" fmla="*/ 0 w 190"/>
                  <a:gd name="T7" fmla="*/ 244 h 244"/>
                  <a:gd name="T8" fmla="*/ 0 w 190"/>
                  <a:gd name="T9" fmla="*/ 244 h 244"/>
                  <a:gd name="T10" fmla="*/ 190 w 190"/>
                  <a:gd name="T11" fmla="*/ 95 h 244"/>
                </a:gdLst>
                <a:ahLst/>
                <a:cxnLst>
                  <a:cxn ang="0">
                    <a:pos x="T0" y="T1"/>
                  </a:cxn>
                  <a:cxn ang="0">
                    <a:pos x="T2" y="T3"/>
                  </a:cxn>
                  <a:cxn ang="0">
                    <a:pos x="T4" y="T5"/>
                  </a:cxn>
                  <a:cxn ang="0">
                    <a:pos x="T6" y="T7"/>
                  </a:cxn>
                  <a:cxn ang="0">
                    <a:pos x="T8" y="T9"/>
                  </a:cxn>
                  <a:cxn ang="0">
                    <a:pos x="T10" y="T11"/>
                  </a:cxn>
                </a:cxnLst>
                <a:rect l="0" t="0" r="r" b="b"/>
                <a:pathLst>
                  <a:path w="190" h="244">
                    <a:moveTo>
                      <a:pt x="190" y="95"/>
                    </a:moveTo>
                    <a:cubicBezTo>
                      <a:pt x="169" y="64"/>
                      <a:pt x="143" y="32"/>
                      <a:pt x="113" y="0"/>
                    </a:cubicBezTo>
                    <a:cubicBezTo>
                      <a:pt x="113" y="0"/>
                      <a:pt x="147" y="127"/>
                      <a:pt x="93" y="192"/>
                    </a:cubicBezTo>
                    <a:cubicBezTo>
                      <a:pt x="73" y="216"/>
                      <a:pt x="39" y="230"/>
                      <a:pt x="0" y="244"/>
                    </a:cubicBezTo>
                    <a:cubicBezTo>
                      <a:pt x="0" y="244"/>
                      <a:pt x="0" y="244"/>
                      <a:pt x="0" y="244"/>
                    </a:cubicBezTo>
                    <a:cubicBezTo>
                      <a:pt x="39" y="244"/>
                      <a:pt x="184" y="208"/>
                      <a:pt x="190" y="95"/>
                    </a:cubicBezTo>
                    <a:close/>
                  </a:path>
                </a:pathLst>
              </a:custGeom>
              <a:solidFill>
                <a:srgbClr val="178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15">
                <a:extLst>
                  <a:ext uri="{FF2B5EF4-FFF2-40B4-BE49-F238E27FC236}">
                    <a16:creationId xmlns:a16="http://schemas.microsoft.com/office/drawing/2014/main" id="{D3C3187B-FDD0-41EC-993E-91670619572A}"/>
                  </a:ext>
                </a:extLst>
              </p:cNvPr>
              <p:cNvSpPr>
                <a:spLocks/>
              </p:cNvSpPr>
              <p:nvPr/>
            </p:nvSpPr>
            <p:spPr bwMode="auto">
              <a:xfrm>
                <a:off x="6711114" y="4680969"/>
                <a:ext cx="1198555" cy="908779"/>
              </a:xfrm>
              <a:custGeom>
                <a:avLst/>
                <a:gdLst>
                  <a:gd name="T0" fmla="*/ 5 w 529"/>
                  <a:gd name="T1" fmla="*/ 402 h 402"/>
                  <a:gd name="T2" fmla="*/ 0 w 529"/>
                  <a:gd name="T3" fmla="*/ 376 h 402"/>
                  <a:gd name="T4" fmla="*/ 461 w 529"/>
                  <a:gd name="T5" fmla="*/ 0 h 402"/>
                  <a:gd name="T6" fmla="*/ 5 w 529"/>
                  <a:gd name="T7" fmla="*/ 402 h 402"/>
                </a:gdLst>
                <a:ahLst/>
                <a:cxnLst>
                  <a:cxn ang="0">
                    <a:pos x="T0" y="T1"/>
                  </a:cxn>
                  <a:cxn ang="0">
                    <a:pos x="T2" y="T3"/>
                  </a:cxn>
                  <a:cxn ang="0">
                    <a:pos x="T4" y="T5"/>
                  </a:cxn>
                  <a:cxn ang="0">
                    <a:pos x="T6" y="T7"/>
                  </a:cxn>
                </a:cxnLst>
                <a:rect l="0" t="0" r="r" b="b"/>
                <a:pathLst>
                  <a:path w="529" h="402">
                    <a:moveTo>
                      <a:pt x="5" y="402"/>
                    </a:moveTo>
                    <a:cubicBezTo>
                      <a:pt x="0" y="376"/>
                      <a:pt x="0" y="376"/>
                      <a:pt x="0" y="376"/>
                    </a:cubicBezTo>
                    <a:cubicBezTo>
                      <a:pt x="190" y="351"/>
                      <a:pt x="513" y="220"/>
                      <a:pt x="461" y="0"/>
                    </a:cubicBezTo>
                    <a:cubicBezTo>
                      <a:pt x="529" y="237"/>
                      <a:pt x="199" y="382"/>
                      <a:pt x="5" y="402"/>
                    </a:cubicBezTo>
                    <a:close/>
                  </a:path>
                </a:pathLst>
              </a:custGeom>
              <a:solidFill>
                <a:srgbClr val="5D71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29" name="组合 28">
            <a:extLst>
              <a:ext uri="{FF2B5EF4-FFF2-40B4-BE49-F238E27FC236}">
                <a16:creationId xmlns:a16="http://schemas.microsoft.com/office/drawing/2014/main" id="{24A45DB0-221B-4183-98C7-F2DD5B55BF15}"/>
              </a:ext>
            </a:extLst>
          </p:cNvPr>
          <p:cNvGrpSpPr/>
          <p:nvPr/>
        </p:nvGrpSpPr>
        <p:grpSpPr>
          <a:xfrm>
            <a:off x="5531606" y="3269232"/>
            <a:ext cx="1295146" cy="2885510"/>
            <a:chOff x="5531606" y="3501461"/>
            <a:chExt cx="1295146" cy="2885510"/>
          </a:xfrm>
        </p:grpSpPr>
        <p:sp>
          <p:nvSpPr>
            <p:cNvPr id="5" name="Freeform 5">
              <a:extLst>
                <a:ext uri="{FF2B5EF4-FFF2-40B4-BE49-F238E27FC236}">
                  <a16:creationId xmlns:a16="http://schemas.microsoft.com/office/drawing/2014/main" id="{57E4BCE7-36E5-4A72-9779-BB500FA8ABEF}"/>
                </a:ext>
              </a:extLst>
            </p:cNvPr>
            <p:cNvSpPr>
              <a:spLocks/>
            </p:cNvSpPr>
            <p:nvPr/>
          </p:nvSpPr>
          <p:spPr bwMode="auto">
            <a:xfrm>
              <a:off x="5531606" y="4109581"/>
              <a:ext cx="1295146" cy="1156381"/>
            </a:xfrm>
            <a:custGeom>
              <a:avLst/>
              <a:gdLst>
                <a:gd name="T0" fmla="*/ 0 w 572"/>
                <a:gd name="T1" fmla="*/ 0 h 511"/>
                <a:gd name="T2" fmla="*/ 572 w 572"/>
                <a:gd name="T3" fmla="*/ 0 h 511"/>
                <a:gd name="T4" fmla="*/ 572 w 572"/>
                <a:gd name="T5" fmla="*/ 285 h 511"/>
                <a:gd name="T6" fmla="*/ 347 w 572"/>
                <a:gd name="T7" fmla="*/ 511 h 511"/>
                <a:gd name="T8" fmla="*/ 226 w 572"/>
                <a:gd name="T9" fmla="*/ 511 h 511"/>
                <a:gd name="T10" fmla="*/ 0 w 572"/>
                <a:gd name="T11" fmla="*/ 285 h 511"/>
                <a:gd name="T12" fmla="*/ 0 w 572"/>
                <a:gd name="T13" fmla="*/ 0 h 511"/>
              </a:gdLst>
              <a:ahLst/>
              <a:cxnLst>
                <a:cxn ang="0">
                  <a:pos x="T0" y="T1"/>
                </a:cxn>
                <a:cxn ang="0">
                  <a:pos x="T2" y="T3"/>
                </a:cxn>
                <a:cxn ang="0">
                  <a:pos x="T4" y="T5"/>
                </a:cxn>
                <a:cxn ang="0">
                  <a:pos x="T6" y="T7"/>
                </a:cxn>
                <a:cxn ang="0">
                  <a:pos x="T8" y="T9"/>
                </a:cxn>
                <a:cxn ang="0">
                  <a:pos x="T10" y="T11"/>
                </a:cxn>
                <a:cxn ang="0">
                  <a:pos x="T12" y="T13"/>
                </a:cxn>
              </a:cxnLst>
              <a:rect l="0" t="0" r="r" b="b"/>
              <a:pathLst>
                <a:path w="572" h="511">
                  <a:moveTo>
                    <a:pt x="0" y="0"/>
                  </a:moveTo>
                  <a:cubicBezTo>
                    <a:pt x="572" y="0"/>
                    <a:pt x="572" y="0"/>
                    <a:pt x="572" y="0"/>
                  </a:cubicBezTo>
                  <a:cubicBezTo>
                    <a:pt x="572" y="285"/>
                    <a:pt x="572" y="285"/>
                    <a:pt x="572" y="285"/>
                  </a:cubicBezTo>
                  <a:cubicBezTo>
                    <a:pt x="572" y="410"/>
                    <a:pt x="471" y="511"/>
                    <a:pt x="347" y="511"/>
                  </a:cubicBezTo>
                  <a:cubicBezTo>
                    <a:pt x="226" y="511"/>
                    <a:pt x="226" y="511"/>
                    <a:pt x="226" y="511"/>
                  </a:cubicBezTo>
                  <a:cubicBezTo>
                    <a:pt x="102" y="511"/>
                    <a:pt x="0" y="410"/>
                    <a:pt x="0" y="285"/>
                  </a:cubicBezTo>
                  <a:cubicBezTo>
                    <a:pt x="0" y="0"/>
                    <a:pt x="0" y="0"/>
                    <a:pt x="0" y="0"/>
                  </a:cubicBezTo>
                  <a:close/>
                </a:path>
              </a:pathLst>
            </a:custGeom>
            <a:solidFill>
              <a:srgbClr val="FF70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Rectangle 6">
              <a:extLst>
                <a:ext uri="{FF2B5EF4-FFF2-40B4-BE49-F238E27FC236}">
                  <a16:creationId xmlns:a16="http://schemas.microsoft.com/office/drawing/2014/main" id="{49EE4CF6-F660-43A2-8AD9-A09FAE351EF2}"/>
                </a:ext>
              </a:extLst>
            </p:cNvPr>
            <p:cNvSpPr>
              <a:spLocks noChangeArrowheads="1"/>
            </p:cNvSpPr>
            <p:nvPr/>
          </p:nvSpPr>
          <p:spPr bwMode="auto">
            <a:xfrm>
              <a:off x="5531606" y="4109581"/>
              <a:ext cx="1295146" cy="1795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16">
              <a:extLst>
                <a:ext uri="{FF2B5EF4-FFF2-40B4-BE49-F238E27FC236}">
                  <a16:creationId xmlns:a16="http://schemas.microsoft.com/office/drawing/2014/main" id="{6A679787-AAAF-4597-9848-0C046856974B}"/>
                </a:ext>
              </a:extLst>
            </p:cNvPr>
            <p:cNvSpPr>
              <a:spLocks/>
            </p:cNvSpPr>
            <p:nvPr/>
          </p:nvSpPr>
          <p:spPr bwMode="auto">
            <a:xfrm>
              <a:off x="6045856" y="5265962"/>
              <a:ext cx="269369" cy="216311"/>
            </a:xfrm>
            <a:custGeom>
              <a:avLst/>
              <a:gdLst>
                <a:gd name="T0" fmla="*/ 0 w 119"/>
                <a:gd name="T1" fmla="*/ 0 h 95"/>
                <a:gd name="T2" fmla="*/ 119 w 119"/>
                <a:gd name="T3" fmla="*/ 0 h 95"/>
                <a:gd name="T4" fmla="*/ 119 w 119"/>
                <a:gd name="T5" fmla="*/ 78 h 95"/>
                <a:gd name="T6" fmla="*/ 102 w 119"/>
                <a:gd name="T7" fmla="*/ 95 h 95"/>
                <a:gd name="T8" fmla="*/ 17 w 119"/>
                <a:gd name="T9" fmla="*/ 95 h 95"/>
                <a:gd name="T10" fmla="*/ 0 w 119"/>
                <a:gd name="T11" fmla="*/ 78 h 95"/>
                <a:gd name="T12" fmla="*/ 0 w 119"/>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119" h="95">
                  <a:moveTo>
                    <a:pt x="0" y="0"/>
                  </a:moveTo>
                  <a:cubicBezTo>
                    <a:pt x="119" y="0"/>
                    <a:pt x="119" y="0"/>
                    <a:pt x="119" y="0"/>
                  </a:cubicBezTo>
                  <a:cubicBezTo>
                    <a:pt x="119" y="78"/>
                    <a:pt x="119" y="78"/>
                    <a:pt x="119" y="78"/>
                  </a:cubicBezTo>
                  <a:cubicBezTo>
                    <a:pt x="119" y="87"/>
                    <a:pt x="111" y="95"/>
                    <a:pt x="102" y="95"/>
                  </a:cubicBezTo>
                  <a:cubicBezTo>
                    <a:pt x="17" y="95"/>
                    <a:pt x="17" y="95"/>
                    <a:pt x="17" y="95"/>
                  </a:cubicBezTo>
                  <a:cubicBezTo>
                    <a:pt x="7" y="95"/>
                    <a:pt x="0" y="87"/>
                    <a:pt x="0" y="78"/>
                  </a:cubicBezTo>
                  <a:cubicBezTo>
                    <a:pt x="0" y="0"/>
                    <a:pt x="0" y="0"/>
                    <a:pt x="0" y="0"/>
                  </a:cubicBez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17">
              <a:extLst>
                <a:ext uri="{FF2B5EF4-FFF2-40B4-BE49-F238E27FC236}">
                  <a16:creationId xmlns:a16="http://schemas.microsoft.com/office/drawing/2014/main" id="{8AF2BCA5-D33A-4C74-BB9A-2894EC2167D0}"/>
                </a:ext>
              </a:extLst>
            </p:cNvPr>
            <p:cNvSpPr>
              <a:spLocks/>
            </p:cNvSpPr>
            <p:nvPr/>
          </p:nvSpPr>
          <p:spPr bwMode="auto">
            <a:xfrm>
              <a:off x="6131564" y="5482273"/>
              <a:ext cx="95231" cy="904698"/>
            </a:xfrm>
            <a:custGeom>
              <a:avLst/>
              <a:gdLst>
                <a:gd name="T0" fmla="*/ 0 w 42"/>
                <a:gd name="T1" fmla="*/ 0 h 400"/>
                <a:gd name="T2" fmla="*/ 42 w 42"/>
                <a:gd name="T3" fmla="*/ 0 h 400"/>
                <a:gd name="T4" fmla="*/ 42 w 42"/>
                <a:gd name="T5" fmla="*/ 400 h 400"/>
                <a:gd name="T6" fmla="*/ 21 w 42"/>
                <a:gd name="T7" fmla="*/ 400 h 400"/>
                <a:gd name="T8" fmla="*/ 0 w 42"/>
                <a:gd name="T9" fmla="*/ 400 h 400"/>
                <a:gd name="T10" fmla="*/ 0 w 42"/>
                <a:gd name="T11" fmla="*/ 0 h 400"/>
              </a:gdLst>
              <a:ahLst/>
              <a:cxnLst>
                <a:cxn ang="0">
                  <a:pos x="T0" y="T1"/>
                </a:cxn>
                <a:cxn ang="0">
                  <a:pos x="T2" y="T3"/>
                </a:cxn>
                <a:cxn ang="0">
                  <a:pos x="T4" y="T5"/>
                </a:cxn>
                <a:cxn ang="0">
                  <a:pos x="T6" y="T7"/>
                </a:cxn>
                <a:cxn ang="0">
                  <a:pos x="T8" y="T9"/>
                </a:cxn>
                <a:cxn ang="0">
                  <a:pos x="T10" y="T11"/>
                </a:cxn>
              </a:cxnLst>
              <a:rect l="0" t="0" r="r" b="b"/>
              <a:pathLst>
                <a:path w="42" h="400">
                  <a:moveTo>
                    <a:pt x="0" y="0"/>
                  </a:moveTo>
                  <a:cubicBezTo>
                    <a:pt x="42" y="0"/>
                    <a:pt x="42" y="0"/>
                    <a:pt x="42" y="0"/>
                  </a:cubicBezTo>
                  <a:cubicBezTo>
                    <a:pt x="42" y="400"/>
                    <a:pt x="42" y="400"/>
                    <a:pt x="42" y="400"/>
                  </a:cubicBezTo>
                  <a:cubicBezTo>
                    <a:pt x="35" y="400"/>
                    <a:pt x="28" y="400"/>
                    <a:pt x="21" y="400"/>
                  </a:cubicBezTo>
                  <a:cubicBezTo>
                    <a:pt x="14" y="400"/>
                    <a:pt x="7" y="400"/>
                    <a:pt x="0" y="400"/>
                  </a:cubicBezTo>
                  <a:cubicBezTo>
                    <a:pt x="0" y="0"/>
                    <a:pt x="0" y="0"/>
                    <a:pt x="0" y="0"/>
                  </a:cubicBezTo>
                  <a:close/>
                </a:path>
              </a:pathLst>
            </a:custGeom>
            <a:solidFill>
              <a:srgbClr val="6C7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18">
              <a:extLst>
                <a:ext uri="{FF2B5EF4-FFF2-40B4-BE49-F238E27FC236}">
                  <a16:creationId xmlns:a16="http://schemas.microsoft.com/office/drawing/2014/main" id="{0D82EBE9-C802-4100-AF92-46ED3098C88F}"/>
                </a:ext>
              </a:extLst>
            </p:cNvPr>
            <p:cNvSpPr>
              <a:spLocks/>
            </p:cNvSpPr>
            <p:nvPr/>
          </p:nvSpPr>
          <p:spPr bwMode="auto">
            <a:xfrm>
              <a:off x="5730232" y="3501461"/>
              <a:ext cx="233997" cy="608120"/>
            </a:xfrm>
            <a:custGeom>
              <a:avLst/>
              <a:gdLst>
                <a:gd name="T0" fmla="*/ 103 w 103"/>
                <a:gd name="T1" fmla="*/ 68 h 269"/>
                <a:gd name="T2" fmla="*/ 103 w 103"/>
                <a:gd name="T3" fmla="*/ 269 h 269"/>
                <a:gd name="T4" fmla="*/ 0 w 103"/>
                <a:gd name="T5" fmla="*/ 269 h 269"/>
                <a:gd name="T6" fmla="*/ 0 w 103"/>
                <a:gd name="T7" fmla="*/ 68 h 269"/>
                <a:gd name="T8" fmla="*/ 103 w 103"/>
                <a:gd name="T9" fmla="*/ 68 h 269"/>
              </a:gdLst>
              <a:ahLst/>
              <a:cxnLst>
                <a:cxn ang="0">
                  <a:pos x="T0" y="T1"/>
                </a:cxn>
                <a:cxn ang="0">
                  <a:pos x="T2" y="T3"/>
                </a:cxn>
                <a:cxn ang="0">
                  <a:pos x="T4" y="T5"/>
                </a:cxn>
                <a:cxn ang="0">
                  <a:pos x="T6" y="T7"/>
                </a:cxn>
                <a:cxn ang="0">
                  <a:pos x="T8" y="T9"/>
                </a:cxn>
              </a:cxnLst>
              <a:rect l="0" t="0" r="r" b="b"/>
              <a:pathLst>
                <a:path w="103" h="269">
                  <a:moveTo>
                    <a:pt x="103" y="68"/>
                  </a:moveTo>
                  <a:cubicBezTo>
                    <a:pt x="103" y="269"/>
                    <a:pt x="103" y="269"/>
                    <a:pt x="103" y="269"/>
                  </a:cubicBezTo>
                  <a:cubicBezTo>
                    <a:pt x="0" y="269"/>
                    <a:pt x="0" y="269"/>
                    <a:pt x="0" y="269"/>
                  </a:cubicBezTo>
                  <a:cubicBezTo>
                    <a:pt x="0" y="68"/>
                    <a:pt x="0" y="68"/>
                    <a:pt x="0" y="68"/>
                  </a:cubicBezTo>
                  <a:cubicBezTo>
                    <a:pt x="0" y="0"/>
                    <a:pt x="103" y="0"/>
                    <a:pt x="103" y="68"/>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19">
              <a:extLst>
                <a:ext uri="{FF2B5EF4-FFF2-40B4-BE49-F238E27FC236}">
                  <a16:creationId xmlns:a16="http://schemas.microsoft.com/office/drawing/2014/main" id="{D0C35875-339C-4BCF-B070-44CEA8F46690}"/>
                </a:ext>
              </a:extLst>
            </p:cNvPr>
            <p:cNvSpPr>
              <a:spLocks/>
            </p:cNvSpPr>
            <p:nvPr/>
          </p:nvSpPr>
          <p:spPr bwMode="auto">
            <a:xfrm>
              <a:off x="5825463" y="3530031"/>
              <a:ext cx="138766" cy="579551"/>
            </a:xfrm>
            <a:custGeom>
              <a:avLst/>
              <a:gdLst>
                <a:gd name="T0" fmla="*/ 41 w 61"/>
                <a:gd name="T1" fmla="*/ 55 h 256"/>
                <a:gd name="T2" fmla="*/ 41 w 61"/>
                <a:gd name="T3" fmla="*/ 256 h 256"/>
                <a:gd name="T4" fmla="*/ 61 w 61"/>
                <a:gd name="T5" fmla="*/ 256 h 256"/>
                <a:gd name="T6" fmla="*/ 61 w 61"/>
                <a:gd name="T7" fmla="*/ 55 h 256"/>
                <a:gd name="T8" fmla="*/ 0 w 61"/>
                <a:gd name="T9" fmla="*/ 5 h 256"/>
                <a:gd name="T10" fmla="*/ 41 w 61"/>
                <a:gd name="T11" fmla="*/ 55 h 256"/>
              </a:gdLst>
              <a:ahLst/>
              <a:cxnLst>
                <a:cxn ang="0">
                  <a:pos x="T0" y="T1"/>
                </a:cxn>
                <a:cxn ang="0">
                  <a:pos x="T2" y="T3"/>
                </a:cxn>
                <a:cxn ang="0">
                  <a:pos x="T4" y="T5"/>
                </a:cxn>
                <a:cxn ang="0">
                  <a:pos x="T6" y="T7"/>
                </a:cxn>
                <a:cxn ang="0">
                  <a:pos x="T8" y="T9"/>
                </a:cxn>
                <a:cxn ang="0">
                  <a:pos x="T10" y="T11"/>
                </a:cxn>
              </a:cxnLst>
              <a:rect l="0" t="0" r="r" b="b"/>
              <a:pathLst>
                <a:path w="61" h="256">
                  <a:moveTo>
                    <a:pt x="41" y="55"/>
                  </a:moveTo>
                  <a:cubicBezTo>
                    <a:pt x="41" y="256"/>
                    <a:pt x="41" y="256"/>
                    <a:pt x="41" y="256"/>
                  </a:cubicBezTo>
                  <a:cubicBezTo>
                    <a:pt x="61" y="256"/>
                    <a:pt x="61" y="256"/>
                    <a:pt x="61" y="256"/>
                  </a:cubicBezTo>
                  <a:cubicBezTo>
                    <a:pt x="61" y="55"/>
                    <a:pt x="61" y="55"/>
                    <a:pt x="61" y="55"/>
                  </a:cubicBezTo>
                  <a:cubicBezTo>
                    <a:pt x="61" y="16"/>
                    <a:pt x="28" y="0"/>
                    <a:pt x="0" y="5"/>
                  </a:cubicBezTo>
                  <a:cubicBezTo>
                    <a:pt x="22" y="8"/>
                    <a:pt x="41" y="25"/>
                    <a:pt x="41" y="55"/>
                  </a:cubicBez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20">
              <a:extLst>
                <a:ext uri="{FF2B5EF4-FFF2-40B4-BE49-F238E27FC236}">
                  <a16:creationId xmlns:a16="http://schemas.microsoft.com/office/drawing/2014/main" id="{69586C33-0E28-4BF1-9F77-12C6BFDC1358}"/>
                </a:ext>
              </a:extLst>
            </p:cNvPr>
            <p:cNvSpPr>
              <a:spLocks/>
            </p:cNvSpPr>
            <p:nvPr/>
          </p:nvSpPr>
          <p:spPr bwMode="auto">
            <a:xfrm>
              <a:off x="6396851" y="3501461"/>
              <a:ext cx="231276" cy="608120"/>
            </a:xfrm>
            <a:custGeom>
              <a:avLst/>
              <a:gdLst>
                <a:gd name="T0" fmla="*/ 102 w 102"/>
                <a:gd name="T1" fmla="*/ 68 h 269"/>
                <a:gd name="T2" fmla="*/ 102 w 102"/>
                <a:gd name="T3" fmla="*/ 269 h 269"/>
                <a:gd name="T4" fmla="*/ 0 w 102"/>
                <a:gd name="T5" fmla="*/ 269 h 269"/>
                <a:gd name="T6" fmla="*/ 0 w 102"/>
                <a:gd name="T7" fmla="*/ 68 h 269"/>
                <a:gd name="T8" fmla="*/ 102 w 102"/>
                <a:gd name="T9" fmla="*/ 68 h 269"/>
              </a:gdLst>
              <a:ahLst/>
              <a:cxnLst>
                <a:cxn ang="0">
                  <a:pos x="T0" y="T1"/>
                </a:cxn>
                <a:cxn ang="0">
                  <a:pos x="T2" y="T3"/>
                </a:cxn>
                <a:cxn ang="0">
                  <a:pos x="T4" y="T5"/>
                </a:cxn>
                <a:cxn ang="0">
                  <a:pos x="T6" y="T7"/>
                </a:cxn>
                <a:cxn ang="0">
                  <a:pos x="T8" y="T9"/>
                </a:cxn>
              </a:cxnLst>
              <a:rect l="0" t="0" r="r" b="b"/>
              <a:pathLst>
                <a:path w="102" h="269">
                  <a:moveTo>
                    <a:pt x="102" y="68"/>
                  </a:moveTo>
                  <a:cubicBezTo>
                    <a:pt x="102" y="269"/>
                    <a:pt x="102" y="269"/>
                    <a:pt x="102" y="269"/>
                  </a:cubicBezTo>
                  <a:cubicBezTo>
                    <a:pt x="0" y="269"/>
                    <a:pt x="0" y="269"/>
                    <a:pt x="0" y="269"/>
                  </a:cubicBezTo>
                  <a:cubicBezTo>
                    <a:pt x="0" y="68"/>
                    <a:pt x="0" y="68"/>
                    <a:pt x="0" y="68"/>
                  </a:cubicBezTo>
                  <a:cubicBezTo>
                    <a:pt x="0" y="0"/>
                    <a:pt x="102" y="0"/>
                    <a:pt x="102" y="68"/>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1">
              <a:extLst>
                <a:ext uri="{FF2B5EF4-FFF2-40B4-BE49-F238E27FC236}">
                  <a16:creationId xmlns:a16="http://schemas.microsoft.com/office/drawing/2014/main" id="{8A11D977-8C46-4417-ADC0-A4A0CC31DFAD}"/>
                </a:ext>
              </a:extLst>
            </p:cNvPr>
            <p:cNvSpPr>
              <a:spLocks/>
            </p:cNvSpPr>
            <p:nvPr/>
          </p:nvSpPr>
          <p:spPr bwMode="auto">
            <a:xfrm>
              <a:off x="6489361" y="3530031"/>
              <a:ext cx="138766" cy="579551"/>
            </a:xfrm>
            <a:custGeom>
              <a:avLst/>
              <a:gdLst>
                <a:gd name="T0" fmla="*/ 42 w 61"/>
                <a:gd name="T1" fmla="*/ 55 h 256"/>
                <a:gd name="T2" fmla="*/ 42 w 61"/>
                <a:gd name="T3" fmla="*/ 256 h 256"/>
                <a:gd name="T4" fmla="*/ 61 w 61"/>
                <a:gd name="T5" fmla="*/ 256 h 256"/>
                <a:gd name="T6" fmla="*/ 61 w 61"/>
                <a:gd name="T7" fmla="*/ 55 h 256"/>
                <a:gd name="T8" fmla="*/ 0 w 61"/>
                <a:gd name="T9" fmla="*/ 5 h 256"/>
                <a:gd name="T10" fmla="*/ 42 w 61"/>
                <a:gd name="T11" fmla="*/ 55 h 256"/>
              </a:gdLst>
              <a:ahLst/>
              <a:cxnLst>
                <a:cxn ang="0">
                  <a:pos x="T0" y="T1"/>
                </a:cxn>
                <a:cxn ang="0">
                  <a:pos x="T2" y="T3"/>
                </a:cxn>
                <a:cxn ang="0">
                  <a:pos x="T4" y="T5"/>
                </a:cxn>
                <a:cxn ang="0">
                  <a:pos x="T6" y="T7"/>
                </a:cxn>
                <a:cxn ang="0">
                  <a:pos x="T8" y="T9"/>
                </a:cxn>
                <a:cxn ang="0">
                  <a:pos x="T10" y="T11"/>
                </a:cxn>
              </a:cxnLst>
              <a:rect l="0" t="0" r="r" b="b"/>
              <a:pathLst>
                <a:path w="61" h="256">
                  <a:moveTo>
                    <a:pt x="42" y="55"/>
                  </a:moveTo>
                  <a:cubicBezTo>
                    <a:pt x="42" y="256"/>
                    <a:pt x="42" y="256"/>
                    <a:pt x="42" y="256"/>
                  </a:cubicBezTo>
                  <a:cubicBezTo>
                    <a:pt x="61" y="256"/>
                    <a:pt x="61" y="256"/>
                    <a:pt x="61" y="256"/>
                  </a:cubicBezTo>
                  <a:cubicBezTo>
                    <a:pt x="61" y="55"/>
                    <a:pt x="61" y="55"/>
                    <a:pt x="61" y="55"/>
                  </a:cubicBezTo>
                  <a:cubicBezTo>
                    <a:pt x="61" y="16"/>
                    <a:pt x="29" y="0"/>
                    <a:pt x="0" y="5"/>
                  </a:cubicBezTo>
                  <a:cubicBezTo>
                    <a:pt x="22" y="8"/>
                    <a:pt x="42" y="25"/>
                    <a:pt x="42" y="55"/>
                  </a:cubicBez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3" name="矩形 22">
            <a:extLst>
              <a:ext uri="{FF2B5EF4-FFF2-40B4-BE49-F238E27FC236}">
                <a16:creationId xmlns:a16="http://schemas.microsoft.com/office/drawing/2014/main" id="{CE96D9C5-3ABE-4C5F-8653-9847396E8227}"/>
              </a:ext>
            </a:extLst>
          </p:cNvPr>
          <p:cNvSpPr/>
          <p:nvPr/>
        </p:nvSpPr>
        <p:spPr>
          <a:xfrm>
            <a:off x="5346734" y="1476781"/>
            <a:ext cx="1569660" cy="369332"/>
          </a:xfrm>
          <a:prstGeom prst="rect">
            <a:avLst/>
          </a:prstGeom>
        </p:spPr>
        <p:txBody>
          <a:bodyPr wrap="none">
            <a:spAutoFit/>
          </a:bodyPr>
          <a:lstStyle/>
          <a:p>
            <a:pPr algn="ctr"/>
            <a:r>
              <a:rPr lang="zh-CN" altLang="en-US" b="1">
                <a:solidFill>
                  <a:srgbClr val="17880E"/>
                </a:solidFill>
                <a:cs typeface="+mn-ea"/>
                <a:sym typeface="+mn-lt"/>
              </a:rPr>
              <a:t>按环境要素分</a:t>
            </a:r>
          </a:p>
        </p:txBody>
      </p:sp>
      <p:sp>
        <p:nvSpPr>
          <p:cNvPr id="24" name="矩形 23">
            <a:extLst>
              <a:ext uri="{FF2B5EF4-FFF2-40B4-BE49-F238E27FC236}">
                <a16:creationId xmlns:a16="http://schemas.microsoft.com/office/drawing/2014/main" id="{7EF7CA0D-44BD-42A3-A963-F766B4F28B44}"/>
              </a:ext>
            </a:extLst>
          </p:cNvPr>
          <p:cNvSpPr/>
          <p:nvPr/>
        </p:nvSpPr>
        <p:spPr>
          <a:xfrm>
            <a:off x="8239862" y="4033529"/>
            <a:ext cx="1667909" cy="369332"/>
          </a:xfrm>
          <a:prstGeom prst="rect">
            <a:avLst/>
          </a:prstGeom>
        </p:spPr>
        <p:txBody>
          <a:bodyPr wrap="square">
            <a:spAutoFit/>
          </a:bodyPr>
          <a:lstStyle/>
          <a:p>
            <a:r>
              <a:rPr lang="zh-CN" altLang="en-US" b="1">
                <a:solidFill>
                  <a:srgbClr val="17880E"/>
                </a:solidFill>
                <a:cs typeface="+mn-ea"/>
                <a:sym typeface="+mn-lt"/>
              </a:rPr>
              <a:t>按人类活动分</a:t>
            </a:r>
          </a:p>
        </p:txBody>
      </p:sp>
      <p:sp>
        <p:nvSpPr>
          <p:cNvPr id="25" name="矩形 24">
            <a:extLst>
              <a:ext uri="{FF2B5EF4-FFF2-40B4-BE49-F238E27FC236}">
                <a16:creationId xmlns:a16="http://schemas.microsoft.com/office/drawing/2014/main" id="{97C4FE08-805B-4B3F-9320-EA2722E4E2BD}"/>
              </a:ext>
            </a:extLst>
          </p:cNvPr>
          <p:cNvSpPr/>
          <p:nvPr/>
        </p:nvSpPr>
        <p:spPr>
          <a:xfrm>
            <a:off x="2348348" y="3955331"/>
            <a:ext cx="1800493" cy="369332"/>
          </a:xfrm>
          <a:prstGeom prst="rect">
            <a:avLst/>
          </a:prstGeom>
        </p:spPr>
        <p:txBody>
          <a:bodyPr wrap="none">
            <a:spAutoFit/>
          </a:bodyPr>
          <a:lstStyle/>
          <a:p>
            <a:r>
              <a:rPr lang="zh-CN" altLang="en-US" b="1">
                <a:solidFill>
                  <a:srgbClr val="17880E"/>
                </a:solidFill>
                <a:cs typeface="+mn-ea"/>
                <a:sym typeface="+mn-lt"/>
              </a:rPr>
              <a:t>按的性质来源分</a:t>
            </a:r>
          </a:p>
        </p:txBody>
      </p:sp>
      <p:sp>
        <p:nvSpPr>
          <p:cNvPr id="26" name="矩形 25">
            <a:extLst>
              <a:ext uri="{FF2B5EF4-FFF2-40B4-BE49-F238E27FC236}">
                <a16:creationId xmlns:a16="http://schemas.microsoft.com/office/drawing/2014/main" id="{06525944-4E56-4654-901E-4DD8B07BE0A3}"/>
              </a:ext>
            </a:extLst>
          </p:cNvPr>
          <p:cNvSpPr/>
          <p:nvPr/>
        </p:nvSpPr>
        <p:spPr>
          <a:xfrm>
            <a:off x="7057027" y="1450247"/>
            <a:ext cx="2152524" cy="1061829"/>
          </a:xfrm>
          <a:prstGeom prst="rect">
            <a:avLst/>
          </a:prstGeom>
        </p:spPr>
        <p:txBody>
          <a:bodyPr wrap="square">
            <a:spAutoFit/>
          </a:bodyPr>
          <a:lstStyle/>
          <a:p>
            <a:pPr>
              <a:lnSpc>
                <a:spcPct val="150000"/>
              </a:lnSpc>
            </a:pPr>
            <a:r>
              <a:rPr lang="zh-CN" altLang="en-US" sz="1400" b="1">
                <a:solidFill>
                  <a:schemeClr val="tx1">
                    <a:lumMod val="65000"/>
                    <a:lumOff val="35000"/>
                  </a:schemeClr>
                </a:solidFill>
                <a:cs typeface="+mn-ea"/>
                <a:sym typeface="+mn-lt"/>
              </a:rPr>
              <a:t>大气污染</a:t>
            </a:r>
            <a:endParaRPr lang="en-US" altLang="zh-CN" sz="1400">
              <a:solidFill>
                <a:schemeClr val="tx1">
                  <a:lumMod val="65000"/>
                  <a:lumOff val="35000"/>
                </a:schemeClr>
              </a:solidFill>
              <a:cs typeface="+mn-ea"/>
              <a:sym typeface="+mn-lt"/>
            </a:endParaRPr>
          </a:p>
          <a:p>
            <a:pPr>
              <a:lnSpc>
                <a:spcPct val="150000"/>
              </a:lnSpc>
            </a:pPr>
            <a:r>
              <a:rPr lang="zh-CN" altLang="en-US" sz="1400" b="1">
                <a:solidFill>
                  <a:schemeClr val="tx1">
                    <a:lumMod val="65000"/>
                    <a:lumOff val="35000"/>
                  </a:schemeClr>
                </a:solidFill>
                <a:cs typeface="+mn-ea"/>
                <a:sym typeface="+mn-lt"/>
              </a:rPr>
              <a:t>水体污染</a:t>
            </a:r>
            <a:endParaRPr lang="en-US" altLang="zh-CN" sz="1400">
              <a:solidFill>
                <a:schemeClr val="tx1">
                  <a:lumMod val="65000"/>
                  <a:lumOff val="35000"/>
                </a:schemeClr>
              </a:solidFill>
              <a:cs typeface="+mn-ea"/>
              <a:sym typeface="+mn-lt"/>
            </a:endParaRPr>
          </a:p>
          <a:p>
            <a:pPr>
              <a:lnSpc>
                <a:spcPct val="150000"/>
              </a:lnSpc>
            </a:pPr>
            <a:r>
              <a:rPr lang="zh-CN" altLang="en-US" sz="1400" b="1">
                <a:solidFill>
                  <a:schemeClr val="tx1">
                    <a:lumMod val="65000"/>
                    <a:lumOff val="35000"/>
                  </a:schemeClr>
                </a:solidFill>
                <a:cs typeface="+mn-ea"/>
                <a:sym typeface="+mn-lt"/>
              </a:rPr>
              <a:t>土壤污染</a:t>
            </a:r>
            <a:endParaRPr lang="zh-CN" altLang="en-US" sz="1400">
              <a:solidFill>
                <a:schemeClr val="tx1">
                  <a:lumMod val="65000"/>
                  <a:lumOff val="35000"/>
                </a:schemeClr>
              </a:solidFill>
              <a:cs typeface="+mn-ea"/>
              <a:sym typeface="+mn-lt"/>
            </a:endParaRPr>
          </a:p>
        </p:txBody>
      </p:sp>
      <p:sp>
        <p:nvSpPr>
          <p:cNvPr id="27" name="矩形 26">
            <a:extLst>
              <a:ext uri="{FF2B5EF4-FFF2-40B4-BE49-F238E27FC236}">
                <a16:creationId xmlns:a16="http://schemas.microsoft.com/office/drawing/2014/main" id="{7C600AFF-3DE5-48B1-B1D6-3FD07C1A26F5}"/>
              </a:ext>
            </a:extLst>
          </p:cNvPr>
          <p:cNvSpPr/>
          <p:nvPr/>
        </p:nvSpPr>
        <p:spPr>
          <a:xfrm>
            <a:off x="8264378" y="4460789"/>
            <a:ext cx="1261884" cy="1061829"/>
          </a:xfrm>
          <a:prstGeom prst="rect">
            <a:avLst/>
          </a:prstGeom>
        </p:spPr>
        <p:txBody>
          <a:bodyPr wrap="none">
            <a:spAutoFit/>
          </a:bodyPr>
          <a:lstStyle/>
          <a:p>
            <a:pPr>
              <a:lnSpc>
                <a:spcPct val="150000"/>
              </a:lnSpc>
            </a:pPr>
            <a:r>
              <a:rPr lang="zh-CN" altLang="en-US" sz="1400" b="1">
                <a:solidFill>
                  <a:schemeClr val="tx1">
                    <a:lumMod val="65000"/>
                    <a:lumOff val="35000"/>
                  </a:schemeClr>
                </a:solidFill>
                <a:cs typeface="+mn-ea"/>
                <a:sym typeface="+mn-lt"/>
              </a:rPr>
              <a:t>工业环境污染</a:t>
            </a:r>
            <a:endParaRPr lang="en-US" altLang="zh-CN" sz="1400" b="1">
              <a:solidFill>
                <a:schemeClr val="tx1">
                  <a:lumMod val="65000"/>
                  <a:lumOff val="35000"/>
                </a:schemeClr>
              </a:solidFill>
              <a:cs typeface="+mn-ea"/>
              <a:sym typeface="+mn-lt"/>
            </a:endParaRPr>
          </a:p>
          <a:p>
            <a:pPr>
              <a:lnSpc>
                <a:spcPct val="150000"/>
              </a:lnSpc>
            </a:pPr>
            <a:r>
              <a:rPr lang="zh-CN" altLang="en-US" sz="1400" b="1">
                <a:solidFill>
                  <a:schemeClr val="tx1">
                    <a:lumMod val="65000"/>
                    <a:lumOff val="35000"/>
                  </a:schemeClr>
                </a:solidFill>
                <a:cs typeface="+mn-ea"/>
                <a:sym typeface="+mn-lt"/>
              </a:rPr>
              <a:t>城市环境污染</a:t>
            </a:r>
            <a:endParaRPr lang="en-US" altLang="zh-CN" sz="1400" b="1">
              <a:solidFill>
                <a:schemeClr val="tx1">
                  <a:lumMod val="65000"/>
                  <a:lumOff val="35000"/>
                </a:schemeClr>
              </a:solidFill>
              <a:cs typeface="+mn-ea"/>
              <a:sym typeface="+mn-lt"/>
            </a:endParaRPr>
          </a:p>
          <a:p>
            <a:pPr>
              <a:lnSpc>
                <a:spcPct val="150000"/>
              </a:lnSpc>
            </a:pPr>
            <a:r>
              <a:rPr lang="zh-CN" altLang="en-US" sz="1400" b="1">
                <a:solidFill>
                  <a:schemeClr val="tx1">
                    <a:lumMod val="65000"/>
                    <a:lumOff val="35000"/>
                  </a:schemeClr>
                </a:solidFill>
                <a:cs typeface="+mn-ea"/>
                <a:sym typeface="+mn-lt"/>
              </a:rPr>
              <a:t>农业环境污染</a:t>
            </a:r>
          </a:p>
        </p:txBody>
      </p:sp>
      <p:sp>
        <p:nvSpPr>
          <p:cNvPr id="28" name="矩形 27">
            <a:extLst>
              <a:ext uri="{FF2B5EF4-FFF2-40B4-BE49-F238E27FC236}">
                <a16:creationId xmlns:a16="http://schemas.microsoft.com/office/drawing/2014/main" id="{C9BD4750-8EBD-44F5-8624-7796BA61DF1F}"/>
              </a:ext>
            </a:extLst>
          </p:cNvPr>
          <p:cNvSpPr/>
          <p:nvPr/>
        </p:nvSpPr>
        <p:spPr>
          <a:xfrm>
            <a:off x="1999997" y="4311001"/>
            <a:ext cx="2312218" cy="1384995"/>
          </a:xfrm>
          <a:prstGeom prst="rect">
            <a:avLst/>
          </a:prstGeom>
        </p:spPr>
        <p:txBody>
          <a:bodyPr wrap="square">
            <a:spAutoFit/>
          </a:bodyPr>
          <a:lstStyle/>
          <a:p>
            <a:pPr>
              <a:lnSpc>
                <a:spcPct val="150000"/>
              </a:lnSpc>
            </a:pPr>
            <a:r>
              <a:rPr lang="zh-CN" altLang="en-US" sz="1400" b="1">
                <a:solidFill>
                  <a:schemeClr val="tx1">
                    <a:lumMod val="65000"/>
                    <a:lumOff val="35000"/>
                  </a:schemeClr>
                </a:solidFill>
                <a:cs typeface="+mn-ea"/>
                <a:sym typeface="+mn-lt"/>
              </a:rPr>
              <a:t>化学污染、生物污染、物理污染（噪声污染、放射性、电磁波）固体废物污染、能源污染</a:t>
            </a:r>
          </a:p>
        </p:txBody>
      </p:sp>
    </p:spTree>
    <p:extLst>
      <p:ext uri="{BB962C8B-B14F-4D97-AF65-F5344CB8AC3E}">
        <p14:creationId xmlns:p14="http://schemas.microsoft.com/office/powerpoint/2010/main" val="3661390048"/>
      </p:ext>
    </p:extLst>
  </p:cSld>
  <p:clrMapOvr>
    <a:masterClrMapping/>
  </p:clrMapOvr>
  <mc:AlternateContent xmlns:mc="http://schemas.openxmlformats.org/markup-compatibility/2006" xmlns:p14="http://schemas.microsoft.com/office/powerpoint/2010/main">
    <mc:Choice Requires="p14">
      <p:transition spd="slow" p14:dur="1600" advTm="4223">
        <p:blinds dir="vert"/>
      </p:transition>
    </mc:Choice>
    <mc:Fallback xmlns="" xmlns:a16="http://schemas.microsoft.com/office/drawing/2014/main" xmlns:a14="http://schemas.microsoft.com/office/drawing/2010/main">
      <p:transition spd="slow" advTm="4223">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99B2EFCD-2E3D-43C7-A4CA-1740A83FC69A}"/>
              </a:ext>
            </a:extLst>
          </p:cNvPr>
          <p:cNvGrpSpPr/>
          <p:nvPr/>
        </p:nvGrpSpPr>
        <p:grpSpPr>
          <a:xfrm>
            <a:off x="1600872" y="1336873"/>
            <a:ext cx="4872498" cy="4795412"/>
            <a:chOff x="1600872" y="1336873"/>
            <a:chExt cx="4872498" cy="4795412"/>
          </a:xfrm>
        </p:grpSpPr>
        <p:pic>
          <p:nvPicPr>
            <p:cNvPr id="3" name="图片 2">
              <a:extLst>
                <a:ext uri="{FF2B5EF4-FFF2-40B4-BE49-F238E27FC236}">
                  <a16:creationId xmlns:a16="http://schemas.microsoft.com/office/drawing/2014/main" id="{87FAD4EA-7A27-4999-A685-DAA778FCC1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0872" y="1336873"/>
              <a:ext cx="4872498" cy="4795412"/>
            </a:xfrm>
            <a:prstGeom prst="rect">
              <a:avLst/>
            </a:prstGeom>
          </p:spPr>
        </p:pic>
        <p:sp>
          <p:nvSpPr>
            <p:cNvPr id="7" name="矩形 6">
              <a:extLst>
                <a:ext uri="{FF2B5EF4-FFF2-40B4-BE49-F238E27FC236}">
                  <a16:creationId xmlns:a16="http://schemas.microsoft.com/office/drawing/2014/main" id="{C77C5ED6-16BE-41EF-A180-BC4C918A80CF}"/>
                </a:ext>
              </a:extLst>
            </p:cNvPr>
            <p:cNvSpPr/>
            <p:nvPr/>
          </p:nvSpPr>
          <p:spPr>
            <a:xfrm>
              <a:off x="3033935" y="3492500"/>
              <a:ext cx="2031325" cy="646331"/>
            </a:xfrm>
            <a:prstGeom prst="rect">
              <a:avLst/>
            </a:prstGeom>
          </p:spPr>
          <p:txBody>
            <a:bodyPr wrap="none">
              <a:spAutoFit/>
            </a:bodyPr>
            <a:lstStyle/>
            <a:p>
              <a:r>
                <a:rPr lang="zh-CN" altLang="en-US" sz="3600" b="1">
                  <a:solidFill>
                    <a:schemeClr val="bg1"/>
                  </a:solidFill>
                  <a:effectLst>
                    <a:outerShdw blurRad="38100" dist="38100" dir="2700000" algn="tl">
                      <a:srgbClr val="000000">
                        <a:alpha val="43137"/>
                      </a:srgbClr>
                    </a:outerShdw>
                  </a:effectLst>
                  <a:cs typeface="+mn-ea"/>
                  <a:sym typeface="+mn-lt"/>
                </a:rPr>
                <a:t>三大污染</a:t>
              </a:r>
              <a:endParaRPr lang="zh-CN" altLang="en-US" sz="3600">
                <a:solidFill>
                  <a:schemeClr val="bg1"/>
                </a:solidFill>
                <a:effectLst>
                  <a:outerShdw blurRad="38100" dist="38100" dir="2700000" algn="tl">
                    <a:srgbClr val="000000">
                      <a:alpha val="43137"/>
                    </a:srgbClr>
                  </a:outerShdw>
                </a:effectLst>
                <a:cs typeface="+mn-ea"/>
                <a:sym typeface="+mn-lt"/>
              </a:endParaRPr>
            </a:p>
          </p:txBody>
        </p:sp>
      </p:grpSp>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767753" y="377925"/>
              <a:ext cx="2656496" cy="523220"/>
            </a:xfrm>
            <a:prstGeom prst="rect">
              <a:avLst/>
            </a:prstGeom>
            <a:noFill/>
          </p:spPr>
          <p:txBody>
            <a:bodyPr wrap="none" rtlCol="0">
              <a:spAutoFit/>
            </a:bodyPr>
            <a:lstStyle/>
            <a:p>
              <a:pPr algn="ctr"/>
              <a:r>
                <a:rPr lang="zh-CN" altLang="en-US" sz="2800" b="1">
                  <a:solidFill>
                    <a:schemeClr val="bg1"/>
                  </a:solidFill>
                  <a:cs typeface="+mn-ea"/>
                  <a:sym typeface="+mn-lt"/>
                </a:rPr>
                <a:t>二   污染的分类</a:t>
              </a:r>
            </a:p>
          </p:txBody>
        </p:sp>
      </p:grpSp>
      <p:sp>
        <p:nvSpPr>
          <p:cNvPr id="4" name="椭圆 3">
            <a:extLst>
              <a:ext uri="{FF2B5EF4-FFF2-40B4-BE49-F238E27FC236}">
                <a16:creationId xmlns:a16="http://schemas.microsoft.com/office/drawing/2014/main" id="{AC874F20-316D-465B-BB6B-CF4819A6659F}"/>
              </a:ext>
            </a:extLst>
          </p:cNvPr>
          <p:cNvSpPr/>
          <p:nvPr/>
        </p:nvSpPr>
        <p:spPr>
          <a:xfrm>
            <a:off x="2144485" y="1874157"/>
            <a:ext cx="3878942" cy="3878942"/>
          </a:xfrm>
          <a:prstGeom prst="ellipse">
            <a:avLst/>
          </a:prstGeom>
          <a:noFill/>
          <a:ln w="41275">
            <a:solidFill>
              <a:srgbClr val="17880E">
                <a:alpha val="74000"/>
              </a:srgb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a:extLst>
              <a:ext uri="{FF2B5EF4-FFF2-40B4-BE49-F238E27FC236}">
                <a16:creationId xmlns:a16="http://schemas.microsoft.com/office/drawing/2014/main" id="{0EE1DFE0-3921-44C5-9487-07FA61BB1C74}"/>
              </a:ext>
            </a:extLst>
          </p:cNvPr>
          <p:cNvSpPr/>
          <p:nvPr/>
        </p:nvSpPr>
        <p:spPr>
          <a:xfrm>
            <a:off x="6460672" y="1894568"/>
            <a:ext cx="493485" cy="493485"/>
          </a:xfrm>
          <a:prstGeom prst="ellipse">
            <a:avLst/>
          </a:prstGeom>
          <a:gradFill flip="none" rotWithShape="1">
            <a:gsLst>
              <a:gs pos="0">
                <a:srgbClr val="17880E"/>
              </a:gs>
              <a:gs pos="100000">
                <a:srgbClr val="51AE08"/>
              </a:gs>
            </a:gsLst>
            <a:lin ang="2700000" scaled="1"/>
            <a:tileRect/>
          </a:gra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effectLst>
                  <a:outerShdw blurRad="38100" dist="38100" dir="2700000" algn="tl">
                    <a:srgbClr val="000000">
                      <a:alpha val="43137"/>
                    </a:srgbClr>
                  </a:outerShdw>
                </a:effectLst>
                <a:cs typeface="+mn-ea"/>
                <a:sym typeface="+mn-lt"/>
              </a:rPr>
              <a:t>1</a:t>
            </a:r>
            <a:endParaRPr lang="zh-CN" altLang="en-US" sz="2400" b="1">
              <a:effectLst>
                <a:outerShdw blurRad="38100" dist="38100" dir="2700000" algn="tl">
                  <a:srgbClr val="000000">
                    <a:alpha val="43137"/>
                  </a:srgbClr>
                </a:outerShdw>
              </a:effectLst>
              <a:cs typeface="+mn-ea"/>
              <a:sym typeface="+mn-lt"/>
            </a:endParaRPr>
          </a:p>
        </p:txBody>
      </p:sp>
      <p:sp>
        <p:nvSpPr>
          <p:cNvPr id="18" name="椭圆 17">
            <a:extLst>
              <a:ext uri="{FF2B5EF4-FFF2-40B4-BE49-F238E27FC236}">
                <a16:creationId xmlns:a16="http://schemas.microsoft.com/office/drawing/2014/main" id="{E9547029-3C6A-4D87-88F0-F42918389768}"/>
              </a:ext>
            </a:extLst>
          </p:cNvPr>
          <p:cNvSpPr/>
          <p:nvPr/>
        </p:nvSpPr>
        <p:spPr>
          <a:xfrm>
            <a:off x="7070271" y="3494314"/>
            <a:ext cx="493485" cy="493485"/>
          </a:xfrm>
          <a:prstGeom prst="ellipse">
            <a:avLst/>
          </a:prstGeom>
          <a:gradFill flip="none" rotWithShape="1">
            <a:gsLst>
              <a:gs pos="0">
                <a:srgbClr val="17880E"/>
              </a:gs>
              <a:gs pos="100000">
                <a:srgbClr val="51AE08"/>
              </a:gs>
            </a:gsLst>
            <a:lin ang="2700000" scaled="1"/>
            <a:tileRect/>
          </a:gra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a:effectLst>
                  <a:outerShdw blurRad="38100" dist="38100" dir="2700000" algn="tl">
                    <a:srgbClr val="000000">
                      <a:alpha val="43137"/>
                    </a:srgbClr>
                  </a:outerShdw>
                </a:effectLst>
                <a:cs typeface="+mn-ea"/>
                <a:sym typeface="+mn-lt"/>
              </a:rPr>
              <a:t>2</a:t>
            </a:r>
            <a:endParaRPr lang="zh-CN" altLang="en-US" sz="2400" b="1">
              <a:effectLst>
                <a:outerShdw blurRad="38100" dist="38100" dir="2700000" algn="tl">
                  <a:srgbClr val="000000">
                    <a:alpha val="43137"/>
                  </a:srgbClr>
                </a:outerShdw>
              </a:effectLst>
              <a:cs typeface="+mn-ea"/>
              <a:sym typeface="+mn-lt"/>
            </a:endParaRPr>
          </a:p>
        </p:txBody>
      </p:sp>
      <p:sp>
        <p:nvSpPr>
          <p:cNvPr id="19" name="椭圆 18">
            <a:extLst>
              <a:ext uri="{FF2B5EF4-FFF2-40B4-BE49-F238E27FC236}">
                <a16:creationId xmlns:a16="http://schemas.microsoft.com/office/drawing/2014/main" id="{3F3C7798-5094-4396-B37B-A8573D902904}"/>
              </a:ext>
            </a:extLst>
          </p:cNvPr>
          <p:cNvSpPr/>
          <p:nvPr/>
        </p:nvSpPr>
        <p:spPr>
          <a:xfrm>
            <a:off x="6460672" y="5203825"/>
            <a:ext cx="493485" cy="493485"/>
          </a:xfrm>
          <a:prstGeom prst="ellipse">
            <a:avLst/>
          </a:prstGeom>
          <a:gradFill flip="none" rotWithShape="1">
            <a:gsLst>
              <a:gs pos="0">
                <a:srgbClr val="17880E"/>
              </a:gs>
              <a:gs pos="100000">
                <a:srgbClr val="51AE08"/>
              </a:gs>
            </a:gsLst>
            <a:lin ang="2700000" scaled="1"/>
            <a:tileRect/>
          </a:gra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a:effectLst>
                  <a:outerShdw blurRad="38100" dist="38100" dir="2700000" algn="tl">
                    <a:srgbClr val="000000">
                      <a:alpha val="43137"/>
                    </a:srgbClr>
                  </a:outerShdw>
                </a:effectLst>
                <a:cs typeface="+mn-ea"/>
                <a:sym typeface="+mn-lt"/>
              </a:rPr>
              <a:t>3</a:t>
            </a:r>
            <a:endParaRPr lang="zh-CN" altLang="en-US" sz="2400" b="1">
              <a:effectLst>
                <a:outerShdw blurRad="38100" dist="38100" dir="2700000" algn="tl">
                  <a:srgbClr val="000000">
                    <a:alpha val="43137"/>
                  </a:srgbClr>
                </a:outerShdw>
              </a:effectLst>
              <a:cs typeface="+mn-ea"/>
              <a:sym typeface="+mn-lt"/>
            </a:endParaRPr>
          </a:p>
        </p:txBody>
      </p:sp>
      <p:sp>
        <p:nvSpPr>
          <p:cNvPr id="22" name="矩形 21">
            <a:extLst>
              <a:ext uri="{FF2B5EF4-FFF2-40B4-BE49-F238E27FC236}">
                <a16:creationId xmlns:a16="http://schemas.microsoft.com/office/drawing/2014/main" id="{2C599935-9F6E-463E-83FB-01899EB2263A}"/>
              </a:ext>
            </a:extLst>
          </p:cNvPr>
          <p:cNvSpPr/>
          <p:nvPr/>
        </p:nvSpPr>
        <p:spPr>
          <a:xfrm>
            <a:off x="7139791" y="1835553"/>
            <a:ext cx="2042914" cy="523220"/>
          </a:xfrm>
          <a:prstGeom prst="rect">
            <a:avLst/>
          </a:prstGeom>
        </p:spPr>
        <p:txBody>
          <a:bodyPr wrap="square">
            <a:spAutoFit/>
          </a:bodyPr>
          <a:lstStyle/>
          <a:p>
            <a:pPr algn="dist"/>
            <a:r>
              <a:rPr lang="zh-CN" altLang="en-US" sz="2800" b="1">
                <a:solidFill>
                  <a:srgbClr val="17880E"/>
                </a:solidFill>
                <a:cs typeface="+mn-ea"/>
                <a:sym typeface="+mn-lt"/>
              </a:rPr>
              <a:t>海洋污染</a:t>
            </a:r>
            <a:endParaRPr lang="zh-CN" altLang="en-US" sz="2800">
              <a:solidFill>
                <a:srgbClr val="17880E"/>
              </a:solidFill>
              <a:cs typeface="+mn-ea"/>
              <a:sym typeface="+mn-lt"/>
            </a:endParaRPr>
          </a:p>
        </p:txBody>
      </p:sp>
      <p:sp>
        <p:nvSpPr>
          <p:cNvPr id="23" name="矩形 22">
            <a:extLst>
              <a:ext uri="{FF2B5EF4-FFF2-40B4-BE49-F238E27FC236}">
                <a16:creationId xmlns:a16="http://schemas.microsoft.com/office/drawing/2014/main" id="{9797AA92-A509-49A3-AEF3-5725A9898C69}"/>
              </a:ext>
            </a:extLst>
          </p:cNvPr>
          <p:cNvSpPr/>
          <p:nvPr/>
        </p:nvSpPr>
        <p:spPr>
          <a:xfrm>
            <a:off x="7803895" y="3472543"/>
            <a:ext cx="2042914" cy="523220"/>
          </a:xfrm>
          <a:prstGeom prst="rect">
            <a:avLst/>
          </a:prstGeom>
        </p:spPr>
        <p:txBody>
          <a:bodyPr wrap="square">
            <a:spAutoFit/>
          </a:bodyPr>
          <a:lstStyle/>
          <a:p>
            <a:pPr algn="dist"/>
            <a:r>
              <a:rPr lang="zh-CN" altLang="en-US" sz="2800" b="1">
                <a:solidFill>
                  <a:srgbClr val="17880E"/>
                </a:solidFill>
                <a:cs typeface="+mn-ea"/>
                <a:sym typeface="+mn-lt"/>
              </a:rPr>
              <a:t>陆地污染</a:t>
            </a:r>
            <a:endParaRPr lang="zh-CN" altLang="en-US" sz="2800">
              <a:solidFill>
                <a:srgbClr val="17880E"/>
              </a:solidFill>
              <a:cs typeface="+mn-ea"/>
              <a:sym typeface="+mn-lt"/>
            </a:endParaRPr>
          </a:p>
        </p:txBody>
      </p:sp>
      <p:sp>
        <p:nvSpPr>
          <p:cNvPr id="24" name="矩形 23">
            <a:extLst>
              <a:ext uri="{FF2B5EF4-FFF2-40B4-BE49-F238E27FC236}">
                <a16:creationId xmlns:a16="http://schemas.microsoft.com/office/drawing/2014/main" id="{FAC4F0B6-6BFE-40AE-8AD4-0A78AA797D15}"/>
              </a:ext>
            </a:extLst>
          </p:cNvPr>
          <p:cNvSpPr/>
          <p:nvPr/>
        </p:nvSpPr>
        <p:spPr>
          <a:xfrm>
            <a:off x="7139791" y="5165775"/>
            <a:ext cx="2042914" cy="523220"/>
          </a:xfrm>
          <a:prstGeom prst="rect">
            <a:avLst/>
          </a:prstGeom>
        </p:spPr>
        <p:txBody>
          <a:bodyPr wrap="square">
            <a:spAutoFit/>
          </a:bodyPr>
          <a:lstStyle/>
          <a:p>
            <a:pPr algn="dist"/>
            <a:r>
              <a:rPr lang="zh-CN" altLang="en-US" sz="2800" b="1">
                <a:solidFill>
                  <a:srgbClr val="17880E"/>
                </a:solidFill>
                <a:cs typeface="+mn-ea"/>
                <a:sym typeface="+mn-lt"/>
              </a:rPr>
              <a:t>空气污染</a:t>
            </a:r>
            <a:endParaRPr lang="zh-CN" altLang="en-US" sz="2800">
              <a:solidFill>
                <a:srgbClr val="17880E"/>
              </a:solidFill>
              <a:cs typeface="+mn-ea"/>
              <a:sym typeface="+mn-lt"/>
            </a:endParaRPr>
          </a:p>
        </p:txBody>
      </p:sp>
      <p:cxnSp>
        <p:nvCxnSpPr>
          <p:cNvPr id="9" name="直接连接符 8">
            <a:extLst>
              <a:ext uri="{FF2B5EF4-FFF2-40B4-BE49-F238E27FC236}">
                <a16:creationId xmlns:a16="http://schemas.microsoft.com/office/drawing/2014/main" id="{348F7065-80E7-460A-9F17-8B25872D0F5B}"/>
              </a:ext>
            </a:extLst>
          </p:cNvPr>
          <p:cNvCxnSpPr>
            <a:cxnSpLocks/>
            <a:endCxn id="5" idx="2"/>
          </p:cNvCxnSpPr>
          <p:nvPr/>
        </p:nvCxnSpPr>
        <p:spPr>
          <a:xfrm flipV="1">
            <a:off x="5646057" y="2141311"/>
            <a:ext cx="814615" cy="427718"/>
          </a:xfrm>
          <a:prstGeom prst="line">
            <a:avLst/>
          </a:prstGeom>
          <a:noFill/>
          <a:ln w="41275">
            <a:solidFill>
              <a:srgbClr val="17880E">
                <a:alpha val="74000"/>
              </a:srgbClr>
            </a:solidFill>
            <a:prstDash val="sys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a:extLst>
              <a:ext uri="{FF2B5EF4-FFF2-40B4-BE49-F238E27FC236}">
                <a16:creationId xmlns:a16="http://schemas.microsoft.com/office/drawing/2014/main" id="{4C11C617-35E5-4A2A-8F6A-2E49B6AA9328}"/>
              </a:ext>
            </a:extLst>
          </p:cNvPr>
          <p:cNvCxnSpPr>
            <a:cxnSpLocks/>
          </p:cNvCxnSpPr>
          <p:nvPr/>
        </p:nvCxnSpPr>
        <p:spPr>
          <a:xfrm>
            <a:off x="6008007" y="3739546"/>
            <a:ext cx="1103993" cy="0"/>
          </a:xfrm>
          <a:prstGeom prst="line">
            <a:avLst/>
          </a:prstGeom>
          <a:noFill/>
          <a:ln w="41275">
            <a:solidFill>
              <a:srgbClr val="17880E">
                <a:alpha val="74000"/>
              </a:srgbClr>
            </a:solidFill>
            <a:prstDash val="sys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33" name="直接连接符 32">
            <a:extLst>
              <a:ext uri="{FF2B5EF4-FFF2-40B4-BE49-F238E27FC236}">
                <a16:creationId xmlns:a16="http://schemas.microsoft.com/office/drawing/2014/main" id="{54CBA2D0-1BCD-431D-A73A-A2EFB0AAA153}"/>
              </a:ext>
            </a:extLst>
          </p:cNvPr>
          <p:cNvCxnSpPr>
            <a:cxnSpLocks/>
          </p:cNvCxnSpPr>
          <p:nvPr/>
        </p:nvCxnSpPr>
        <p:spPr>
          <a:xfrm>
            <a:off x="5646057" y="4973411"/>
            <a:ext cx="814615" cy="427718"/>
          </a:xfrm>
          <a:prstGeom prst="line">
            <a:avLst/>
          </a:prstGeom>
          <a:noFill/>
          <a:ln w="41275">
            <a:solidFill>
              <a:srgbClr val="17880E">
                <a:alpha val="74000"/>
              </a:srgbClr>
            </a:solidFill>
            <a:prstDash val="sysDash"/>
          </a:ln>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393671981"/>
      </p:ext>
    </p:extLst>
  </p:cSld>
  <p:clrMapOvr>
    <a:masterClrMapping/>
  </p:clrMapOvr>
  <mc:AlternateContent xmlns:mc="http://schemas.openxmlformats.org/markup-compatibility/2006" xmlns:p14="http://schemas.microsoft.com/office/powerpoint/2010/main">
    <mc:Choice Requires="p14">
      <p:transition spd="slow" p14:dur="1600" advTm="5008">
        <p:blinds dir="vert"/>
      </p:transition>
    </mc:Choice>
    <mc:Fallback xmlns="" xmlns:a16="http://schemas.microsoft.com/office/drawing/2014/main" xmlns:a14="http://schemas.microsoft.com/office/drawing/2010/main">
      <p:transition spd="slow" advTm="5008">
        <p:blinds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a:extLst>
              <a:ext uri="{FF2B5EF4-FFF2-40B4-BE49-F238E27FC236}">
                <a16:creationId xmlns:a16="http://schemas.microsoft.com/office/drawing/2014/main" id="{63628EA4-0BC2-43E7-AFB4-F4012153355B}"/>
              </a:ext>
            </a:extLst>
          </p:cNvPr>
          <p:cNvGrpSpPr/>
          <p:nvPr/>
        </p:nvGrpSpPr>
        <p:grpSpPr>
          <a:xfrm>
            <a:off x="3140529" y="0"/>
            <a:ext cx="5910942" cy="1006928"/>
            <a:chOff x="3140529" y="0"/>
            <a:chExt cx="5910942" cy="1006928"/>
          </a:xfrm>
        </p:grpSpPr>
        <p:sp>
          <p:nvSpPr>
            <p:cNvPr id="45" name="矩形 44">
              <a:extLst>
                <a:ext uri="{FF2B5EF4-FFF2-40B4-BE49-F238E27FC236}">
                  <a16:creationId xmlns:a16="http://schemas.microsoft.com/office/drawing/2014/main" id="{5ACC15D0-7D48-42EA-95A3-51916354D993}"/>
                </a:ext>
              </a:extLst>
            </p:cNvPr>
            <p:cNvSpPr/>
            <p:nvPr/>
          </p:nvSpPr>
          <p:spPr>
            <a:xfrm>
              <a:off x="3140529" y="272143"/>
              <a:ext cx="5910942" cy="734785"/>
            </a:xfrm>
            <a:prstGeom prst="rect">
              <a:avLst/>
            </a:prstGeom>
            <a:solidFill>
              <a:srgbClr val="5BA902"/>
            </a:solidFill>
            <a:ln w="41275">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7" name="矩形 46">
              <a:extLst>
                <a:ext uri="{FF2B5EF4-FFF2-40B4-BE49-F238E27FC236}">
                  <a16:creationId xmlns:a16="http://schemas.microsoft.com/office/drawing/2014/main" id="{A110178A-CF3E-4631-8A24-32CC3652AA28}"/>
                </a:ext>
              </a:extLst>
            </p:cNvPr>
            <p:cNvSpPr/>
            <p:nvPr/>
          </p:nvSpPr>
          <p:spPr>
            <a:xfrm>
              <a:off x="3217863" y="349251"/>
              <a:ext cx="5743575" cy="568324"/>
            </a:xfrm>
            <a:prstGeom prst="rect">
              <a:avLst/>
            </a:prstGeom>
            <a:noFill/>
            <a:ln w="22225">
              <a:solidFill>
                <a:schemeClr val="bg1">
                  <a:alpha val="7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57" name="组合 56">
              <a:extLst>
                <a:ext uri="{FF2B5EF4-FFF2-40B4-BE49-F238E27FC236}">
                  <a16:creationId xmlns:a16="http://schemas.microsoft.com/office/drawing/2014/main" id="{560D2DE1-84C4-4C42-AB8E-00E3BA4AB27D}"/>
                </a:ext>
              </a:extLst>
            </p:cNvPr>
            <p:cNvGrpSpPr/>
            <p:nvPr/>
          </p:nvGrpSpPr>
          <p:grpSpPr>
            <a:xfrm>
              <a:off x="3478169" y="0"/>
              <a:ext cx="5235662" cy="774700"/>
              <a:chOff x="3478169" y="0"/>
              <a:chExt cx="5235662" cy="774700"/>
            </a:xfrm>
            <a:effectLst>
              <a:outerShdw blurRad="50800" dist="38100" dir="2700000" algn="tl" rotWithShape="0">
                <a:prstClr val="black">
                  <a:alpha val="40000"/>
                </a:prstClr>
              </a:outerShdw>
            </a:effectLst>
          </p:grpSpPr>
          <p:sp>
            <p:nvSpPr>
              <p:cNvPr id="51" name="任意多边形: 形状 50">
                <a:extLst>
                  <a:ext uri="{FF2B5EF4-FFF2-40B4-BE49-F238E27FC236}">
                    <a16:creationId xmlns:a16="http://schemas.microsoft.com/office/drawing/2014/main" id="{FD89059A-17C1-4075-A844-61AEBAAB1B10}"/>
                  </a:ext>
                </a:extLst>
              </p:cNvPr>
              <p:cNvSpPr/>
              <p:nvPr/>
            </p:nvSpPr>
            <p:spPr>
              <a:xfrm>
                <a:off x="34781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0" name="任意多边形: 形状 49">
                <a:extLst>
                  <a:ext uri="{FF2B5EF4-FFF2-40B4-BE49-F238E27FC236}">
                    <a16:creationId xmlns:a16="http://schemas.microsoft.com/office/drawing/2014/main" id="{C4816438-1708-43E5-AAA0-20B6FF168DD9}"/>
                  </a:ext>
                </a:extLst>
              </p:cNvPr>
              <p:cNvSpPr/>
              <p:nvPr/>
            </p:nvSpPr>
            <p:spPr>
              <a:xfrm>
                <a:off x="8456569" y="0"/>
                <a:ext cx="257262" cy="774700"/>
              </a:xfrm>
              <a:custGeom>
                <a:avLst/>
                <a:gdLst>
                  <a:gd name="connsiteX0" fmla="*/ 0 w 257262"/>
                  <a:gd name="connsiteY0" fmla="*/ 0 h 774700"/>
                  <a:gd name="connsiteX1" fmla="*/ 257262 w 257262"/>
                  <a:gd name="connsiteY1" fmla="*/ 0 h 774700"/>
                  <a:gd name="connsiteX2" fmla="*/ 257262 w 257262"/>
                  <a:gd name="connsiteY2" fmla="*/ 646069 h 774700"/>
                  <a:gd name="connsiteX3" fmla="*/ 128631 w 257262"/>
                  <a:gd name="connsiteY3" fmla="*/ 774700 h 774700"/>
                  <a:gd name="connsiteX4" fmla="*/ 0 w 257262"/>
                  <a:gd name="connsiteY4" fmla="*/ 646069 h 774700"/>
                  <a:gd name="connsiteX5" fmla="*/ 0 w 257262"/>
                  <a:gd name="connsiteY5" fmla="*/ 0 h 77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262" h="774700">
                    <a:moveTo>
                      <a:pt x="0" y="0"/>
                    </a:moveTo>
                    <a:lnTo>
                      <a:pt x="257262" y="0"/>
                    </a:lnTo>
                    <a:lnTo>
                      <a:pt x="257262" y="646069"/>
                    </a:lnTo>
                    <a:cubicBezTo>
                      <a:pt x="257262" y="717110"/>
                      <a:pt x="199672" y="774700"/>
                      <a:pt x="128631" y="774700"/>
                    </a:cubicBezTo>
                    <a:cubicBezTo>
                      <a:pt x="57590" y="774700"/>
                      <a:pt x="0" y="717110"/>
                      <a:pt x="0" y="646069"/>
                    </a:cubicBezTo>
                    <a:lnTo>
                      <a:pt x="0" y="0"/>
                    </a:lnTo>
                    <a:close/>
                  </a:path>
                </a:pathLst>
              </a:custGeom>
              <a:solidFill>
                <a:srgbClr val="468238"/>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5" name="椭圆 54">
                <a:extLst>
                  <a:ext uri="{FF2B5EF4-FFF2-40B4-BE49-F238E27FC236}">
                    <a16:creationId xmlns:a16="http://schemas.microsoft.com/office/drawing/2014/main" id="{AC37DA83-ECBE-4773-9B26-1813F74FEFD7}"/>
                  </a:ext>
                </a:extLst>
              </p:cNvPr>
              <p:cNvSpPr/>
              <p:nvPr/>
            </p:nvSpPr>
            <p:spPr>
              <a:xfrm>
                <a:off x="35440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6" name="椭圆 55">
                <a:extLst>
                  <a:ext uri="{FF2B5EF4-FFF2-40B4-BE49-F238E27FC236}">
                    <a16:creationId xmlns:a16="http://schemas.microsoft.com/office/drawing/2014/main" id="{7A5B8019-06DD-4B33-8E78-37BBA2431E40}"/>
                  </a:ext>
                </a:extLst>
              </p:cNvPr>
              <p:cNvSpPr/>
              <p:nvPr/>
            </p:nvSpPr>
            <p:spPr>
              <a:xfrm>
                <a:off x="8522494" y="565718"/>
                <a:ext cx="125412" cy="125412"/>
              </a:xfrm>
              <a:prstGeom prst="ellipse">
                <a:avLst/>
              </a:prstGeom>
              <a:solidFill>
                <a:srgbClr val="FFFF00"/>
              </a:solidFill>
              <a:ln w="41275">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58" name="文本框 57">
              <a:extLst>
                <a:ext uri="{FF2B5EF4-FFF2-40B4-BE49-F238E27FC236}">
                  <a16:creationId xmlns:a16="http://schemas.microsoft.com/office/drawing/2014/main" id="{4E8B16D2-62CA-45A4-8483-5F664C4F8A66}"/>
                </a:ext>
              </a:extLst>
            </p:cNvPr>
            <p:cNvSpPr txBox="1"/>
            <p:nvPr/>
          </p:nvSpPr>
          <p:spPr>
            <a:xfrm>
              <a:off x="4767753" y="377925"/>
              <a:ext cx="2656496" cy="523220"/>
            </a:xfrm>
            <a:prstGeom prst="rect">
              <a:avLst/>
            </a:prstGeom>
            <a:noFill/>
          </p:spPr>
          <p:txBody>
            <a:bodyPr wrap="none" rtlCol="0">
              <a:spAutoFit/>
            </a:bodyPr>
            <a:lstStyle/>
            <a:p>
              <a:pPr algn="ctr"/>
              <a:r>
                <a:rPr lang="zh-CN" altLang="en-US" sz="2800" b="1">
                  <a:solidFill>
                    <a:schemeClr val="bg1"/>
                  </a:solidFill>
                  <a:cs typeface="+mn-ea"/>
                  <a:sym typeface="+mn-lt"/>
                </a:rPr>
                <a:t>二   污染的分类</a:t>
              </a:r>
            </a:p>
          </p:txBody>
        </p:sp>
      </p:grpSp>
      <p:sp>
        <p:nvSpPr>
          <p:cNvPr id="11" name="Rectangle 3">
            <a:extLst>
              <a:ext uri="{FF2B5EF4-FFF2-40B4-BE49-F238E27FC236}">
                <a16:creationId xmlns:a16="http://schemas.microsoft.com/office/drawing/2014/main" id="{EE390570-B20C-4779-9007-60D0CF05E456}"/>
              </a:ext>
            </a:extLst>
          </p:cNvPr>
          <p:cNvSpPr txBox="1">
            <a:spLocks noChangeArrowheads="1"/>
          </p:cNvSpPr>
          <p:nvPr/>
        </p:nvSpPr>
        <p:spPr>
          <a:xfrm>
            <a:off x="1420180" y="1577483"/>
            <a:ext cx="9449300" cy="1292662"/>
          </a:xfrm>
          <a:prstGeom prst="rect">
            <a:avLst/>
          </a:prstGeom>
        </p:spPr>
        <p:txBody>
          <a:bodyPr wrap="square">
            <a:spAutoFit/>
          </a:bodyPr>
          <a:lstStyle>
            <a:defPPr>
              <a:defRPr lang="zh-CN"/>
            </a:defPPr>
            <a:lvl1pPr marL="285750" indent="-285750">
              <a:lnSpc>
                <a:spcPct val="150000"/>
              </a:lnSpc>
              <a:buFont typeface="Wingdings" panose="05000000000000000000" pitchFamily="2" charset="2"/>
              <a:buChar char="Ø"/>
              <a:defRPr sz="1600">
                <a:latin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zh-CN" altLang="en-US" sz="2000" b="1">
                <a:solidFill>
                  <a:srgbClr val="17880E"/>
                </a:solidFill>
                <a:latin typeface="+mn-lt"/>
                <a:cs typeface="+mn-ea"/>
                <a:sym typeface="+mn-lt"/>
              </a:rPr>
              <a:t>海洋污染：</a:t>
            </a:r>
            <a:r>
              <a:rPr lang="zh-CN" altLang="en-US">
                <a:latin typeface="+mn-lt"/>
                <a:cs typeface="+mn-ea"/>
                <a:sym typeface="+mn-lt"/>
              </a:rPr>
              <a:t>主要是从油船与油井漏出来的原油，农田用的杀虫剂和化肥，工厂排出的污水，矿场流出的酸性溶液；它们使得大部分的海洋湖泊都受到污染，结果不但海洋生物受害，就是鸟类和人类也可能因吃了这些生物而中毒。 </a:t>
            </a:r>
          </a:p>
        </p:txBody>
      </p:sp>
      <p:grpSp>
        <p:nvGrpSpPr>
          <p:cNvPr id="6" name="组合 5">
            <a:extLst>
              <a:ext uri="{FF2B5EF4-FFF2-40B4-BE49-F238E27FC236}">
                <a16:creationId xmlns:a16="http://schemas.microsoft.com/office/drawing/2014/main" id="{22614F46-BB0C-45C0-9C8E-6FA93C743F97}"/>
              </a:ext>
            </a:extLst>
          </p:cNvPr>
          <p:cNvGrpSpPr/>
          <p:nvPr/>
        </p:nvGrpSpPr>
        <p:grpSpPr>
          <a:xfrm>
            <a:off x="4947716" y="3099677"/>
            <a:ext cx="2658661" cy="2652731"/>
            <a:chOff x="4739909" y="3240884"/>
            <a:chExt cx="2658661" cy="2652731"/>
          </a:xfrm>
        </p:grpSpPr>
        <p:pic>
          <p:nvPicPr>
            <p:cNvPr id="18" name="PA-图片 38">
              <a:extLst>
                <a:ext uri="{FF2B5EF4-FFF2-40B4-BE49-F238E27FC236}">
                  <a16:creationId xmlns:a16="http://schemas.microsoft.com/office/drawing/2014/main" id="{25240E34-F54E-47E3-BA38-2B6537026AE8}"/>
                </a:ext>
              </a:extLst>
            </p:cNvPr>
            <p:cNvPicPr>
              <a:picLocks noChangeAspect="1"/>
            </p:cNvPicPr>
            <p:nvPr>
              <p:custDataLst>
                <p:tags r:id="rId5"/>
              </p:custDataLst>
            </p:nvPr>
          </p:nvPicPr>
          <p:blipFill>
            <a:blip r:embed="rId9" cstate="screen">
              <a:extLst>
                <a:ext uri="{28A0092B-C50C-407E-A947-70E740481C1C}">
                  <a14:useLocalDpi xmlns:a14="http://schemas.microsoft.com/office/drawing/2010/main"/>
                </a:ext>
              </a:extLst>
            </a:blip>
            <a:srcRect/>
            <a:stretch>
              <a:fillRect/>
            </a:stretch>
          </p:blipFill>
          <p:spPr>
            <a:xfrm>
              <a:off x="4739909" y="3240884"/>
              <a:ext cx="2652707" cy="2652731"/>
            </a:xfrm>
            <a:custGeom>
              <a:avLst/>
              <a:gdLst>
                <a:gd name="connsiteX0" fmla="*/ 0 w 3401878"/>
                <a:gd name="connsiteY0" fmla="*/ 0 h 3401879"/>
                <a:gd name="connsiteX1" fmla="*/ 3401878 w 3401878"/>
                <a:gd name="connsiteY1" fmla="*/ 0 h 3401879"/>
                <a:gd name="connsiteX2" fmla="*/ 3401878 w 3401878"/>
                <a:gd name="connsiteY2" fmla="*/ 2744403 h 3401879"/>
                <a:gd name="connsiteX3" fmla="*/ 2744402 w 3401878"/>
                <a:gd name="connsiteY3" fmla="*/ 3401879 h 3401879"/>
                <a:gd name="connsiteX4" fmla="*/ 0 w 3401878"/>
                <a:gd name="connsiteY4" fmla="*/ 3401879 h 3401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1878" h="3401879">
                  <a:moveTo>
                    <a:pt x="0" y="0"/>
                  </a:moveTo>
                  <a:lnTo>
                    <a:pt x="3401878" y="0"/>
                  </a:lnTo>
                  <a:lnTo>
                    <a:pt x="3401878" y="2744403"/>
                  </a:lnTo>
                  <a:lnTo>
                    <a:pt x="2744402" y="3401879"/>
                  </a:lnTo>
                  <a:lnTo>
                    <a:pt x="0" y="3401879"/>
                  </a:lnTo>
                  <a:close/>
                </a:path>
              </a:pathLst>
            </a:custGeom>
            <a:noFill/>
          </p:spPr>
        </p:pic>
        <p:sp>
          <p:nvSpPr>
            <p:cNvPr id="20" name="PA-装饰 直角三角形 41">
              <a:extLst>
                <a:ext uri="{FF2B5EF4-FFF2-40B4-BE49-F238E27FC236}">
                  <a16:creationId xmlns:a16="http://schemas.microsoft.com/office/drawing/2014/main" id="{C39C1217-C0F1-483C-8F8B-6238879F1A3B}"/>
                </a:ext>
              </a:extLst>
            </p:cNvPr>
            <p:cNvSpPr/>
            <p:nvPr>
              <p:custDataLst>
                <p:tags r:id="rId6"/>
              </p:custDataLst>
            </p:nvPr>
          </p:nvSpPr>
          <p:spPr>
            <a:xfrm rot="5400000">
              <a:off x="6882932" y="5377753"/>
              <a:ext cx="515638" cy="515638"/>
            </a:xfrm>
            <a:prstGeom prst="rtTriangle">
              <a:avLst/>
            </a:prstGeom>
            <a:solidFill>
              <a:srgbClr val="17880E"/>
            </a:solidFill>
            <a:ln>
              <a:noFill/>
            </a:ln>
            <a:effectLst>
              <a:outerShdw blurRad="50800" dist="50800" dir="1044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6">
            <a:extLst>
              <a:ext uri="{FF2B5EF4-FFF2-40B4-BE49-F238E27FC236}">
                <a16:creationId xmlns:a16="http://schemas.microsoft.com/office/drawing/2014/main" id="{2C805A10-9ADD-4641-8F61-F0EEF73E25AF}"/>
              </a:ext>
            </a:extLst>
          </p:cNvPr>
          <p:cNvGrpSpPr/>
          <p:nvPr/>
        </p:nvGrpSpPr>
        <p:grpSpPr>
          <a:xfrm>
            <a:off x="1768878" y="3099678"/>
            <a:ext cx="2652693" cy="2652730"/>
            <a:chOff x="1841449" y="3240885"/>
            <a:chExt cx="2652693" cy="2652730"/>
          </a:xfrm>
        </p:grpSpPr>
        <p:pic>
          <p:nvPicPr>
            <p:cNvPr id="19" name="PA-图片 37">
              <a:extLst>
                <a:ext uri="{FF2B5EF4-FFF2-40B4-BE49-F238E27FC236}">
                  <a16:creationId xmlns:a16="http://schemas.microsoft.com/office/drawing/2014/main" id="{FE9C0251-B322-4730-9712-DAE3651C9185}"/>
                </a:ext>
              </a:extLst>
            </p:cNvPr>
            <p:cNvPicPr>
              <a:picLocks noChangeAspect="1"/>
            </p:cNvPicPr>
            <p:nvPr>
              <p:custDataLst>
                <p:tags r:id="rId3"/>
              </p:custDataLst>
            </p:nvPr>
          </p:nvPicPr>
          <p:blipFill>
            <a:blip r:embed="rId10" cstate="screen">
              <a:extLst>
                <a:ext uri="{BEBA8EAE-BF5A-486C-A8C5-ECC9F3942E4B}">
                  <a14:imgProps xmlns:a14="http://schemas.microsoft.com/office/drawing/2010/main">
                    <a14:imgLayer r:embed="rId11">
                      <a14:imgEffect>
                        <a14:brightnessContrast bright="8000" contrast="12000"/>
                      </a14:imgEffect>
                    </a14:imgLayer>
                  </a14:imgProps>
                </a:ext>
                <a:ext uri="{28A0092B-C50C-407E-A947-70E740481C1C}">
                  <a14:useLocalDpi xmlns:a14="http://schemas.microsoft.com/office/drawing/2010/main"/>
                </a:ext>
              </a:extLst>
            </a:blip>
            <a:srcRect/>
            <a:stretch>
              <a:fillRect/>
            </a:stretch>
          </p:blipFill>
          <p:spPr>
            <a:xfrm>
              <a:off x="1841449" y="3240885"/>
              <a:ext cx="2652693" cy="2652730"/>
            </a:xfrm>
            <a:custGeom>
              <a:avLst/>
              <a:gdLst>
                <a:gd name="connsiteX0" fmla="*/ 0 w 3401877"/>
                <a:gd name="connsiteY0" fmla="*/ 0 h 3401877"/>
                <a:gd name="connsiteX1" fmla="*/ 3401877 w 3401877"/>
                <a:gd name="connsiteY1" fmla="*/ 0 h 3401877"/>
                <a:gd name="connsiteX2" fmla="*/ 3401877 w 3401877"/>
                <a:gd name="connsiteY2" fmla="*/ 2726386 h 3401877"/>
                <a:gd name="connsiteX3" fmla="*/ 2726386 w 3401877"/>
                <a:gd name="connsiteY3" fmla="*/ 3401877 h 3401877"/>
                <a:gd name="connsiteX4" fmla="*/ 0 w 3401877"/>
                <a:gd name="connsiteY4" fmla="*/ 3401877 h 3401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1877" h="3401877">
                  <a:moveTo>
                    <a:pt x="0" y="0"/>
                  </a:moveTo>
                  <a:lnTo>
                    <a:pt x="3401877" y="0"/>
                  </a:lnTo>
                  <a:lnTo>
                    <a:pt x="3401877" y="2726386"/>
                  </a:lnTo>
                  <a:lnTo>
                    <a:pt x="2726386" y="3401877"/>
                  </a:lnTo>
                  <a:lnTo>
                    <a:pt x="0" y="3401877"/>
                  </a:lnTo>
                  <a:close/>
                </a:path>
              </a:pathLst>
            </a:custGeom>
            <a:noFill/>
          </p:spPr>
        </p:pic>
        <p:sp>
          <p:nvSpPr>
            <p:cNvPr id="21" name="PA-装饰 直角三角形 42">
              <a:extLst>
                <a:ext uri="{FF2B5EF4-FFF2-40B4-BE49-F238E27FC236}">
                  <a16:creationId xmlns:a16="http://schemas.microsoft.com/office/drawing/2014/main" id="{53180F48-CABB-43B4-A7AD-3FE2EC2FFCC4}"/>
                </a:ext>
              </a:extLst>
            </p:cNvPr>
            <p:cNvSpPr/>
            <p:nvPr>
              <p:custDataLst>
                <p:tags r:id="rId4"/>
              </p:custDataLst>
            </p:nvPr>
          </p:nvSpPr>
          <p:spPr>
            <a:xfrm rot="5400000">
              <a:off x="3971538" y="5377753"/>
              <a:ext cx="515638" cy="515638"/>
            </a:xfrm>
            <a:prstGeom prst="rtTriangle">
              <a:avLst/>
            </a:prstGeom>
            <a:solidFill>
              <a:srgbClr val="17880E"/>
            </a:solidFill>
            <a:ln>
              <a:noFill/>
            </a:ln>
            <a:effectLst>
              <a:outerShdw blurRad="50800" dist="50800" dir="1044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a:extLst>
              <a:ext uri="{FF2B5EF4-FFF2-40B4-BE49-F238E27FC236}">
                <a16:creationId xmlns:a16="http://schemas.microsoft.com/office/drawing/2014/main" id="{70546D82-8EF1-4254-9805-0F74D722D7F3}"/>
              </a:ext>
            </a:extLst>
          </p:cNvPr>
          <p:cNvGrpSpPr/>
          <p:nvPr/>
        </p:nvGrpSpPr>
        <p:grpSpPr>
          <a:xfrm>
            <a:off x="8132522" y="3096482"/>
            <a:ext cx="2661091" cy="2656925"/>
            <a:chOff x="7638393" y="3237689"/>
            <a:chExt cx="2661091" cy="2656925"/>
          </a:xfrm>
        </p:grpSpPr>
        <p:pic>
          <p:nvPicPr>
            <p:cNvPr id="17" name="PA-图片 39">
              <a:extLst>
                <a:ext uri="{FF2B5EF4-FFF2-40B4-BE49-F238E27FC236}">
                  <a16:creationId xmlns:a16="http://schemas.microsoft.com/office/drawing/2014/main" id="{015CBA7A-7BEB-4ED9-B0D9-F91A375451D5}"/>
                </a:ext>
              </a:extLst>
            </p:cNvPr>
            <p:cNvPicPr>
              <a:picLocks noChangeAspect="1"/>
            </p:cNvPicPr>
            <p:nvPr>
              <p:custDataLst>
                <p:tags r:id="rId1"/>
              </p:custDataLst>
            </p:nvPr>
          </p:nvPicPr>
          <p:blipFill>
            <a:blip r:embed="rId12" cstate="screen">
              <a:extLst>
                <a:ext uri="{28A0092B-C50C-407E-A947-70E740481C1C}">
                  <a14:useLocalDpi xmlns:a14="http://schemas.microsoft.com/office/drawing/2010/main"/>
                </a:ext>
              </a:extLst>
            </a:blip>
            <a:srcRect/>
            <a:stretch>
              <a:fillRect/>
            </a:stretch>
          </p:blipFill>
          <p:spPr>
            <a:xfrm>
              <a:off x="7638393" y="3237689"/>
              <a:ext cx="2652674" cy="2652731"/>
            </a:xfrm>
            <a:custGeom>
              <a:avLst/>
              <a:gdLst>
                <a:gd name="connsiteX0" fmla="*/ 0 w 3401879"/>
                <a:gd name="connsiteY0" fmla="*/ 0 h 3401877"/>
                <a:gd name="connsiteX1" fmla="*/ 3401879 w 3401879"/>
                <a:gd name="connsiteY1" fmla="*/ 0 h 3401877"/>
                <a:gd name="connsiteX2" fmla="*/ 3401879 w 3401879"/>
                <a:gd name="connsiteY2" fmla="*/ 2748499 h 3401877"/>
                <a:gd name="connsiteX3" fmla="*/ 2748501 w 3401879"/>
                <a:gd name="connsiteY3" fmla="*/ 3401877 h 3401877"/>
                <a:gd name="connsiteX4" fmla="*/ 0 w 3401879"/>
                <a:gd name="connsiteY4" fmla="*/ 3401877 h 3401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1879" h="3401877">
                  <a:moveTo>
                    <a:pt x="0" y="0"/>
                  </a:moveTo>
                  <a:lnTo>
                    <a:pt x="3401879" y="0"/>
                  </a:lnTo>
                  <a:lnTo>
                    <a:pt x="3401879" y="2748499"/>
                  </a:lnTo>
                  <a:lnTo>
                    <a:pt x="2748501" y="3401877"/>
                  </a:lnTo>
                  <a:lnTo>
                    <a:pt x="0" y="3401877"/>
                  </a:lnTo>
                  <a:close/>
                </a:path>
              </a:pathLst>
            </a:custGeom>
            <a:blipFill dpi="0" rotWithShape="1">
              <a:blip r:embed="rId13" cstate="screen">
                <a:extLst>
                  <a:ext uri="{28A0092B-C50C-407E-A947-70E740481C1C}">
                    <a14:useLocalDpi xmlns:a14="http://schemas.microsoft.com/office/drawing/2010/main"/>
                  </a:ext>
                </a:extLst>
              </a:blip>
              <a:srcRect/>
              <a:stretch>
                <a:fillRect/>
              </a:stretch>
            </a:blipFill>
          </p:spPr>
        </p:pic>
        <p:sp>
          <p:nvSpPr>
            <p:cNvPr id="22" name="PA-装饰 直角三角形 43">
              <a:extLst>
                <a:ext uri="{FF2B5EF4-FFF2-40B4-BE49-F238E27FC236}">
                  <a16:creationId xmlns:a16="http://schemas.microsoft.com/office/drawing/2014/main" id="{485768CF-77BE-4328-BC4E-7B7F874D8F0D}"/>
                </a:ext>
              </a:extLst>
            </p:cNvPr>
            <p:cNvSpPr/>
            <p:nvPr>
              <p:custDataLst>
                <p:tags r:id="rId2"/>
              </p:custDataLst>
            </p:nvPr>
          </p:nvSpPr>
          <p:spPr>
            <a:xfrm rot="5400000">
              <a:off x="9783846" y="5378976"/>
              <a:ext cx="515638" cy="515638"/>
            </a:xfrm>
            <a:prstGeom prst="rtTriangle">
              <a:avLst/>
            </a:prstGeom>
            <a:solidFill>
              <a:srgbClr val="17880E"/>
            </a:solidFill>
            <a:ln>
              <a:noFill/>
            </a:ln>
            <a:effectLst>
              <a:outerShdw blurRad="50800" dist="50800" dir="1044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604645554"/>
      </p:ext>
    </p:extLst>
  </p:cSld>
  <p:clrMapOvr>
    <a:masterClrMapping/>
  </p:clrMapOvr>
  <mc:AlternateContent xmlns:mc="http://schemas.openxmlformats.org/markup-compatibility/2006" xmlns:p14="http://schemas.microsoft.com/office/powerpoint/2010/main">
    <mc:Choice Requires="p14">
      <p:transition spd="slow" p14:dur="1600" advTm="4149">
        <p:blinds dir="vert"/>
      </p:transition>
    </mc:Choice>
    <mc:Fallback xmlns="" xmlns:a16="http://schemas.microsoft.com/office/drawing/2014/main" xmlns:a14="http://schemas.microsoft.com/office/drawing/2010/main">
      <p:transition spd="slow" advTm="4149">
        <p:blinds dir="vert"/>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MARTLAYOUT_SHAPETYPE" val="Picture"/>
  <p:tag name="SMARTLAYOUT_SHAPEPICTURE" val="2|KeepOriginal|False|False|PictureBox|None|2abd477250584873819b942517c12aef.jpeg"/>
  <p:tag name="PA" val="v5.2.3"/>
  <p:tag name="RESOURCELIBID_SMARTLAYOUT" val="556123"/>
</p:tagLst>
</file>

<file path=ppt/tags/tag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A" val="v5.2.3"/>
  <p:tag name="SMARTLAYOUT_SHAPETYPE" val="Ornament"/>
  <p:tag name="RESOURCELIBID_SMARTLAYOUT" val="556123"/>
</p:tagLst>
</file>

<file path=ppt/tags/tag3.xml><?xml version="1.0" encoding="utf-8"?>
<p:tagLst xmlns:a="http://schemas.openxmlformats.org/drawingml/2006/main" xmlns:r="http://schemas.openxmlformats.org/officeDocument/2006/relationships" xmlns:p="http://schemas.openxmlformats.org/presentationml/2006/main">
  <p:tag name="SMARTLAYOUT_SHAPETYPE" val="Picture"/>
  <p:tag name="SMARTLAYOUT_SHAPEPICTURE" val="0|KeepOriginal|False|False|PictureBox|None|203bfe03662d4fadb4375fb688f3a4fc.jpeg"/>
  <p:tag name="PA" val="v5.2.3"/>
  <p:tag name="RESOURCELIBID_SMARTLAYOUT" val="556123"/>
</p:tagLst>
</file>

<file path=ppt/tags/tag4.xml><?xml version="1.0" encoding="utf-8"?>
<p:tagLst xmlns:a="http://schemas.openxmlformats.org/drawingml/2006/main" xmlns:r="http://schemas.openxmlformats.org/officeDocument/2006/relationships" xmlns:p="http://schemas.openxmlformats.org/presentationml/2006/main">
  <p:tag name="PA" val="v5.2.3"/>
  <p:tag name="SMARTLAYOUT_SHAPETYPE" val="Ornament"/>
  <p:tag name="RESOURCELIBID_SMARTLAYOUT" val="556123"/>
</p:tagLst>
</file>

<file path=ppt/tags/tag5.xml><?xml version="1.0" encoding="utf-8"?>
<p:tagLst xmlns:a="http://schemas.openxmlformats.org/drawingml/2006/main" xmlns:r="http://schemas.openxmlformats.org/officeDocument/2006/relationships" xmlns:p="http://schemas.openxmlformats.org/presentationml/2006/main">
  <p:tag name="SMARTLAYOUT_SHAPETYPE" val="Picture"/>
  <p:tag name="SMARTLAYOUT_SHAPEPICTURE" val="1|KeepOriginal|False|False|PictureBox|None|451012d510d9453f81249c66f3e081b8.jpg"/>
  <p:tag name="PA" val="v5.2.3"/>
  <p:tag name="RESOURCELIBID_SMARTLAYOUT" val="556123"/>
</p:tagLst>
</file>

<file path=ppt/tags/tag6.xml><?xml version="1.0" encoding="utf-8"?>
<p:tagLst xmlns:a="http://schemas.openxmlformats.org/drawingml/2006/main" xmlns:r="http://schemas.openxmlformats.org/officeDocument/2006/relationships" xmlns:p="http://schemas.openxmlformats.org/presentationml/2006/main">
  <p:tag name="PA" val="v5.2.3"/>
  <p:tag name="SMARTLAYOUT_SHAPETYPE" val="Ornament"/>
  <p:tag name="RESOURCELIBID_SMARTLAYOUT" val="556123"/>
</p:tagLst>
</file>

<file path=ppt/tags/tag7.xml><?xml version="1.0" encoding="utf-8"?>
<p:tagLst xmlns:a="http://schemas.openxmlformats.org/drawingml/2006/main" xmlns:r="http://schemas.openxmlformats.org/officeDocument/2006/relationships" xmlns:p="http://schemas.openxmlformats.org/presentationml/2006/main">
  <p:tag name="SMARTLAYOUT_SHAPETYPE" val="Picture"/>
  <p:tag name="SMARTLAYOUT_SHAPEPICTURE" val="1|KeepOriginal|False|False|PictureBox|None|b632f46650844295a7204b07885f068e.jpeg"/>
  <p:tag name="PA" val="v5.2.3"/>
  <p:tag name="RESOURCELIBID_SMARTLAYOUT" val="556095"/>
</p:tagLst>
</file>

<file path=ppt/tags/tag8.xml><?xml version="1.0" encoding="utf-8"?>
<p:tagLst xmlns:a="http://schemas.openxmlformats.org/drawingml/2006/main" xmlns:r="http://schemas.openxmlformats.org/officeDocument/2006/relationships" xmlns:p="http://schemas.openxmlformats.org/presentationml/2006/main">
  <p:tag name="SMARTLAYOUT_SHAPETYPE" val="Picture"/>
  <p:tag name="SMARTLAYOUT_SHAPEPICTURE" val="0|KeepOriginal|False|False|PictureBox|None|328f942c87b346faa1a6fe8068b68d25.jpeg"/>
  <p:tag name="PA" val="v5.2.3"/>
  <p:tag name="RESOURCELIBID_SMARTLAYOUT" val="556095"/>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erkfliy">
      <a:majorFont>
        <a:latin typeface="Arial"/>
        <a:ea typeface="阿里巴巴普惠体 2.0 55 Regular"/>
        <a:cs typeface=""/>
      </a:majorFont>
      <a:minorFont>
        <a:latin typeface="Arial"/>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bg1"/>
            </a:gs>
            <a:gs pos="100000">
              <a:srgbClr val="ABD3D5">
                <a:alpha val="94000"/>
              </a:srgbClr>
            </a:gs>
          </a:gsLst>
          <a:path path="circle">
            <a:fillToRect l="50000" t="50000" r="50000" b="50000"/>
          </a:path>
        </a:gradFill>
        <a:ln w="41275">
          <a:solidFill>
            <a:schemeClr val="bg1">
              <a:alpha val="74000"/>
            </a:schemeClr>
          </a:solidFill>
          <a:prstDash val="sysDash"/>
        </a:ln>
        <a:effectLst>
          <a:glow rad="228600">
            <a:schemeClr val="tx1">
              <a:alpha val="14000"/>
            </a:schemeClr>
          </a:glo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gerkfliy">
      <a:majorFont>
        <a:latin typeface="Arial"/>
        <a:ea typeface="阿里巴巴普惠体 2.0 55 Regular"/>
        <a:cs typeface=""/>
      </a:majorFont>
      <a:minorFont>
        <a:latin typeface="Arial"/>
        <a:ea typeface="阿里巴巴普惠体 2.0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565</TotalTime>
  <Words>1025</Words>
  <Application>Microsoft Office PowerPoint</Application>
  <PresentationFormat>宽屏</PresentationFormat>
  <Paragraphs>135</Paragraphs>
  <Slides>23</Slides>
  <Notes>22</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23</vt:i4>
      </vt:variant>
    </vt:vector>
  </HeadingPairs>
  <TitlesOfParts>
    <vt:vector size="29" baseType="lpstr">
      <vt:lpstr>等线</vt:lpstr>
      <vt:lpstr>胡晓波骚包体</vt:lpstr>
      <vt:lpstr>Arial</vt:lpstr>
      <vt:lpstr>Wingdings</vt:lpstr>
      <vt:lpstr>51PPT模板网   www.51pptmoban.com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PowerPoint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环境污染与环境保护公益知识宣讲ppt模板</dc:title>
  <dc:creator>user</dc:creator>
  <cp:keywords>51PPT模板网</cp:keywords>
  <dc:description>www.51pptmoban.com</dc:description>
  <cp:lastModifiedBy>Win user</cp:lastModifiedBy>
  <cp:revision>62</cp:revision>
  <dcterms:created xsi:type="dcterms:W3CDTF">2019-02-18T08:23:24Z</dcterms:created>
  <dcterms:modified xsi:type="dcterms:W3CDTF">2022-06-01T14:34:17Z</dcterms:modified>
</cp:coreProperties>
</file>