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sldIdLst>
    <p:sldId id="263" r:id="rId3"/>
    <p:sldId id="268" r:id="rId4"/>
    <p:sldId id="269" r:id="rId5"/>
    <p:sldId id="266" r:id="rId6"/>
    <p:sldId id="306" r:id="rId7"/>
    <p:sldId id="308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415" userDrawn="1">
          <p15:clr>
            <a:srgbClr val="A4A3A4"/>
          </p15:clr>
        </p15:guide>
        <p15:guide id="3" pos="7265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CB2"/>
    <a:srgbClr val="55A3DD"/>
    <a:srgbClr val="4272DE"/>
    <a:srgbClr val="E8EDF7"/>
    <a:srgbClr val="D3E8FF"/>
    <a:srgbClr val="C7E1F4"/>
    <a:srgbClr val="132E68"/>
    <a:srgbClr val="3F9AFF"/>
    <a:srgbClr val="91F2F7"/>
    <a:srgbClr val="D8E9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68" autoAdjust="0"/>
    <p:restoredTop sz="92732" autoAdjust="0"/>
  </p:normalViewPr>
  <p:slideViewPr>
    <p:cSldViewPr snapToGrid="0">
      <p:cViewPr varScale="1">
        <p:scale>
          <a:sx n="101" d="100"/>
          <a:sy n="101" d="100"/>
        </p:scale>
        <p:origin x="138" y="108"/>
      </p:cViewPr>
      <p:guideLst>
        <p:guide orient="horz" pos="346"/>
        <p:guide pos="415"/>
        <p:guide pos="7265"/>
        <p:guide orient="horz" pos="3974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B08887-AF36-43AB-993C-DF9F1F06F94C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60C3E-7C08-4C95-B76C-D6636B2CBC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897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B60C3E-7C08-4C95-B76C-D6636B2CBC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896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B60C3E-7C08-4C95-B76C-D6636B2CBCF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91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9A430-8127-43C8-BA22-87A1272A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8735DF-3D4C-4DB9-996C-936ABF86C4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EE5F4E-0074-426C-9DDB-BA81D354FC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C93C88-E78D-4869-AFA6-6D356D72F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B5E676-E4E2-4252-83A2-C913DA7FE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944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16C566-40EA-48F8-B61C-F1EC29D9D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45BAC5A-A487-490E-B483-C9CBEA634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EA0649-3317-4A9A-901A-7810A0C702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8A818B-A455-48C0-98A1-E9BB74B9E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236088-5BC3-40C8-8DFC-8DD717B2D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14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E8A1B8A-9A63-489A-8739-333C36400F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8C9E6FC-9ADB-40DD-8F73-5569170F3D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7E9D9B-06C6-4FD5-AE2F-D995CA5C44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B88686-1B28-45D6-97F9-B7D415A3B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F1EC42-EBD8-4580-88E4-A29298AC2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8439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145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7246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0F76BD-2758-468E-AF3C-4D96E403A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33006E-4D18-4332-A25D-46084790EE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0CFCD1-008F-4CBE-B60D-B8D18AB9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E833F6-9B6C-4395-8DCC-8F8D7DBD8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472F17-9377-4365-A79D-39C5EC172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705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A90DA5-EEBF-4DE0-AB35-89E9F387B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90D58B-6AFD-4FC9-B460-EE5BCCAD54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9DE0BA-67A2-41EA-A8DA-46F4DA5A1D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2B8EFEE-C08E-4CAD-9952-07395FB2C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220DD4-8D6B-4F5F-BAAF-E36514AEA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940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93CA16-E8EC-4E1F-AB24-469B75919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35F3D4-9D80-4BCF-B81F-3570CF0B69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62C2679-478C-4AE5-BEF3-EF8B5420F3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820C57-7616-4DD9-A0A7-D9D6E745AE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F52A9C0-3AC4-4787-BC5C-9903C3F9D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A308D89-17BF-4908-A246-39FA602AE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163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710609-2F03-4DAC-BA97-E57EC0F4D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6DBFE0E-2DB6-4A4D-BDE0-142FB99DF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00B597A-B87F-4EEE-B716-0865BA9E47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7CBC167-CFBD-4259-A398-254684FC13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55E6CB0-A779-46CE-BA6C-1BF7A3F54E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54C2243-D69D-43DE-9EC5-8554E702D6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1BBE169-FC7E-455E-983D-9FB89B065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3FAB0DA-E80E-4B7F-A3F6-567296D3E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281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EF95B9-63F2-4F43-98E2-555212DF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E757E1C-D6B4-4C36-B98D-3B1B29AF1D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609B592-6FD6-4876-96A6-B2FFE133C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6B3B91F-DE8F-4AD9-B39C-7761B6C5C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910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BC431-70A2-4640-A955-3479863B9C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39B46F6-EC56-44D2-83FC-BCF8C61CD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C3BC871-F0C4-438D-90E2-620216524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890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9B4873-6782-4878-9C5D-FF453A8B5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AC730F4-9920-4819-8806-96BD49DFC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27561EF-8C2F-41F6-AD06-E8F01862BB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AE2A58E-8DDC-4244-AA36-58383AAE9B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49CF1D-3B14-4D59-A17E-A29FA81E4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F7305C2-E338-4F82-A12D-8FFF02569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431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4EEB15-FC16-4E30-AED6-4C74F5AA2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71DDD2D-04B5-46BD-AE45-0101B5D448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26AC1BC-9B02-4F05-81CA-38C4004CBB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EF11B9B-CE90-4496-8B8C-ACE1A6B159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AB21C0B-BFA6-4A6A-AAFD-97BCAC9E5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4AA659D-7E78-4430-88AC-AC7A2E74D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090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10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9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2C1F1"/>
            </a:gs>
            <a:gs pos="100000">
              <a:srgbClr val="1D47A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C75B491-32B5-4C41-94BB-14C78A306814}"/>
              </a:ext>
            </a:extLst>
          </p:cNvPr>
          <p:cNvSpPr txBox="1"/>
          <p:nvPr/>
        </p:nvSpPr>
        <p:spPr>
          <a:xfrm>
            <a:off x="547678" y="1798266"/>
            <a:ext cx="4285579" cy="1938992"/>
          </a:xfrm>
          <a:prstGeom prst="rect">
            <a:avLst/>
          </a:prstGeom>
          <a:noFill/>
          <a:effectLst>
            <a:outerShdw blurRad="127000" dist="63500" dir="2700000" algn="tl" rotWithShape="0">
              <a:srgbClr val="1A409E">
                <a:alpha val="40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A459D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6000" spc="100" dirty="0">
                <a:solidFill>
                  <a:schemeClr val="bg1"/>
                </a:solidFill>
                <a:cs typeface="OPPOSans B" panose="00020600040101010101" pitchFamily="18" charset="-122"/>
              </a:rPr>
              <a:t>无纸化设备</a:t>
            </a:r>
            <a:endParaRPr lang="en-US" altLang="zh-CN" sz="6000" spc="100" dirty="0">
              <a:solidFill>
                <a:schemeClr val="bg1"/>
              </a:solidFill>
              <a:cs typeface="OPPOSans B" panose="00020600040101010101" pitchFamily="18" charset="-122"/>
            </a:endParaRPr>
          </a:p>
          <a:p>
            <a:r>
              <a:rPr lang="zh-CN" altLang="en-US" sz="6000" spc="100" dirty="0">
                <a:solidFill>
                  <a:schemeClr val="bg1"/>
                </a:solidFill>
                <a:cs typeface="OPPOSans B" panose="00020600040101010101" pitchFamily="18" charset="-122"/>
              </a:rPr>
              <a:t>应用报告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ED1303-4C56-4F28-9ED2-76543F3CAF31}"/>
              </a:ext>
            </a:extLst>
          </p:cNvPr>
          <p:cNvSpPr txBox="1"/>
          <p:nvPr/>
        </p:nvSpPr>
        <p:spPr>
          <a:xfrm>
            <a:off x="569793" y="494019"/>
            <a:ext cx="5235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100" dirty="0">
                <a:gradFill>
                  <a:gsLst>
                    <a:gs pos="0">
                      <a:srgbClr val="91F2F7"/>
                    </a:gs>
                    <a:gs pos="100000">
                      <a:schemeClr val="bg1"/>
                    </a:gs>
                  </a:gsLst>
                  <a:lin ang="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H" panose="00020600040101010101" pitchFamily="18" charset="-122"/>
              </a:rPr>
              <a:t>APPLICATION REPORT OF PAPERLESS EQUIPMENT</a:t>
            </a:r>
            <a:endParaRPr lang="zh-CN" altLang="en-US" sz="1400" b="1" spc="100" dirty="0">
              <a:gradFill>
                <a:gsLst>
                  <a:gs pos="0">
                    <a:srgbClr val="91F2F7"/>
                  </a:gs>
                  <a:gs pos="100000">
                    <a:schemeClr val="bg1"/>
                  </a:gs>
                </a:gsLst>
                <a:lin ang="0" scaled="0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  <a:cs typeface="阿里巴巴普惠体 H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B69F0D-24E8-4672-A9C9-9A27ABA83B64}"/>
              </a:ext>
            </a:extLst>
          </p:cNvPr>
          <p:cNvSpPr txBox="1"/>
          <p:nvPr/>
        </p:nvSpPr>
        <p:spPr>
          <a:xfrm>
            <a:off x="554758" y="5195303"/>
            <a:ext cx="1952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l"/>
            <a:r>
              <a:rPr lang="zh-CN" altLang="en-US" dirty="0"/>
              <a:t>汇报人：马自强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253E15-B105-4795-A6E4-B8EDD3AE4414}"/>
              </a:ext>
            </a:extLst>
          </p:cNvPr>
          <p:cNvSpPr txBox="1"/>
          <p:nvPr/>
        </p:nvSpPr>
        <p:spPr>
          <a:xfrm>
            <a:off x="2671200" y="5195303"/>
            <a:ext cx="27309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2B3F5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</a:rPr>
              <a:t>汇报时间：</a:t>
            </a:r>
            <a:r>
              <a:rPr lang="en-US" altLang="zh-CN" sz="1600" dirty="0">
                <a:solidFill>
                  <a:schemeClr val="bg1"/>
                </a:solidFill>
              </a:rPr>
              <a:t>2022.05.06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39C271DC-E0C0-4209-8EA2-0AE18AD7A4ED}"/>
              </a:ext>
            </a:extLst>
          </p:cNvPr>
          <p:cNvSpPr/>
          <p:nvPr/>
        </p:nvSpPr>
        <p:spPr>
          <a:xfrm>
            <a:off x="6952507" y="592688"/>
            <a:ext cx="8756367" cy="8715241"/>
          </a:xfrm>
          <a:prstGeom prst="roundRect">
            <a:avLst>
              <a:gd name="adj" fmla="val 6135"/>
            </a:avLst>
          </a:prstGeom>
          <a:solidFill>
            <a:schemeClr val="bg1"/>
          </a:solidFill>
          <a:ln>
            <a:noFill/>
          </a:ln>
          <a:effectLst>
            <a:outerShdw blurRad="381000" dist="88900" dir="2700000" algn="tl" rotWithShape="0">
              <a:srgbClr val="1A409E">
                <a:alpha val="40000"/>
              </a:srgbClr>
            </a:outerShdw>
          </a:effectLst>
          <a:scene3d>
            <a:camera prst="orthographicFront">
              <a:rot lat="1413386" lon="19046853" rev="18204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4D9A4F8B-F5E7-4432-8A7E-4846463219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000500" y="1370467"/>
            <a:ext cx="8794230" cy="4299401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5F26FE91-C605-4BB6-8B0F-026950708069}"/>
              </a:ext>
            </a:extLst>
          </p:cNvPr>
          <p:cNvSpPr txBox="1"/>
          <p:nvPr/>
        </p:nvSpPr>
        <p:spPr>
          <a:xfrm>
            <a:off x="568583" y="3737406"/>
            <a:ext cx="45687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H" panose="00020600040101010101" pitchFamily="18" charset="-122"/>
              </a:rPr>
              <a:t>无纸化系统二期小组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94A38FAD-21AD-4049-86B5-EEE68647E1E0}"/>
              </a:ext>
            </a:extLst>
          </p:cNvPr>
          <p:cNvCxnSpPr>
            <a:cxnSpLocks/>
          </p:cNvCxnSpPr>
          <p:nvPr/>
        </p:nvCxnSpPr>
        <p:spPr>
          <a:xfrm>
            <a:off x="11506396" y="585179"/>
            <a:ext cx="0" cy="2147401"/>
          </a:xfrm>
          <a:prstGeom prst="line">
            <a:avLst/>
          </a:prstGeom>
          <a:ln w="12700">
            <a:gradFill>
              <a:gsLst>
                <a:gs pos="0">
                  <a:srgbClr val="91F2F7"/>
                </a:gs>
                <a:gs pos="100000">
                  <a:srgbClr val="91F2F7">
                    <a:alpha val="0"/>
                  </a:srgbClr>
                </a:gs>
              </a:gsLst>
              <a:lin ang="5400000" scaled="0"/>
            </a:gradFill>
            <a:prstDash val="lgDash"/>
            <a:headEnd type="oval" w="lg" len="lg"/>
            <a:tailEnd type="arrow"/>
          </a:ln>
          <a:effectLst>
            <a:outerShdw dist="12700" dir="2700000" algn="tl" rotWithShape="0">
              <a:srgbClr val="55A3DD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AAAE4B7F-4036-4227-8BCE-4EF82672FCE3}"/>
              </a:ext>
            </a:extLst>
          </p:cNvPr>
          <p:cNvCxnSpPr>
            <a:cxnSpLocks/>
          </p:cNvCxnSpPr>
          <p:nvPr/>
        </p:nvCxnSpPr>
        <p:spPr>
          <a:xfrm>
            <a:off x="-83122" y="4601842"/>
            <a:ext cx="5077317" cy="30999"/>
          </a:xfrm>
          <a:prstGeom prst="line">
            <a:avLst/>
          </a:prstGeom>
          <a:ln w="22225" cap="rnd">
            <a:gradFill>
              <a:gsLst>
                <a:gs pos="0">
                  <a:srgbClr val="55A3DD"/>
                </a:gs>
                <a:gs pos="100000">
                  <a:srgbClr val="91F2F7">
                    <a:alpha val="0"/>
                  </a:srgbClr>
                </a:gs>
              </a:gsLst>
              <a:lin ang="0" scaled="0"/>
            </a:gra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D5C88F5-682F-46F4-B8C2-5420211ED27C}"/>
              </a:ext>
            </a:extLst>
          </p:cNvPr>
          <p:cNvSpPr/>
          <p:nvPr/>
        </p:nvSpPr>
        <p:spPr>
          <a:xfrm flipV="1">
            <a:off x="668557" y="4505255"/>
            <a:ext cx="1063107" cy="22417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F2F7"/>
              </a:gs>
              <a:gs pos="86000">
                <a:srgbClr val="50A8EF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1795CAC7-CC92-41E6-814B-CDEF08C104F3}"/>
              </a:ext>
            </a:extLst>
          </p:cNvPr>
          <p:cNvSpPr/>
          <p:nvPr/>
        </p:nvSpPr>
        <p:spPr>
          <a:xfrm rot="18493416">
            <a:off x="832579" y="5829564"/>
            <a:ext cx="832464" cy="846387"/>
          </a:xfrm>
          <a:custGeom>
            <a:avLst/>
            <a:gdLst>
              <a:gd name="connsiteX0" fmla="*/ 793886 w 1036381"/>
              <a:gd name="connsiteY0" fmla="*/ 1030854 h 1053715"/>
              <a:gd name="connsiteX1" fmla="*/ 793886 w 1036381"/>
              <a:gd name="connsiteY1" fmla="*/ 1030854 h 1053715"/>
              <a:gd name="connsiteX2" fmla="*/ 793886 w 1036381"/>
              <a:gd name="connsiteY2" fmla="*/ 1030855 h 1053715"/>
              <a:gd name="connsiteX3" fmla="*/ 705677 w 1036381"/>
              <a:gd name="connsiteY3" fmla="*/ 918855 h 1053715"/>
              <a:gd name="connsiteX4" fmla="*/ 705677 w 1036381"/>
              <a:gd name="connsiteY4" fmla="*/ 918855 h 1053715"/>
              <a:gd name="connsiteX5" fmla="*/ 705677 w 1036381"/>
              <a:gd name="connsiteY5" fmla="*/ 918856 h 1053715"/>
              <a:gd name="connsiteX6" fmla="*/ 617467 w 1036381"/>
              <a:gd name="connsiteY6" fmla="*/ 806855 h 1053715"/>
              <a:gd name="connsiteX7" fmla="*/ 617467 w 1036381"/>
              <a:gd name="connsiteY7" fmla="*/ 806856 h 1053715"/>
              <a:gd name="connsiteX8" fmla="*/ 617467 w 1036381"/>
              <a:gd name="connsiteY8" fmla="*/ 806856 h 1053715"/>
              <a:gd name="connsiteX9" fmla="*/ 529258 w 1036381"/>
              <a:gd name="connsiteY9" fmla="*/ 694856 h 1053715"/>
              <a:gd name="connsiteX10" fmla="*/ 529258 w 1036381"/>
              <a:gd name="connsiteY10" fmla="*/ 694856 h 1053715"/>
              <a:gd name="connsiteX11" fmla="*/ 529258 w 1036381"/>
              <a:gd name="connsiteY11" fmla="*/ 694857 h 1053715"/>
              <a:gd name="connsiteX12" fmla="*/ 441048 w 1036381"/>
              <a:gd name="connsiteY12" fmla="*/ 582857 h 1053715"/>
              <a:gd name="connsiteX13" fmla="*/ 441048 w 1036381"/>
              <a:gd name="connsiteY13" fmla="*/ 582857 h 1053715"/>
              <a:gd name="connsiteX14" fmla="*/ 441048 w 1036381"/>
              <a:gd name="connsiteY14" fmla="*/ 582857 h 1053715"/>
              <a:gd name="connsiteX15" fmla="*/ 352838 w 1036381"/>
              <a:gd name="connsiteY15" fmla="*/ 470857 h 1053715"/>
              <a:gd name="connsiteX16" fmla="*/ 352839 w 1036381"/>
              <a:gd name="connsiteY16" fmla="*/ 470858 h 1053715"/>
              <a:gd name="connsiteX17" fmla="*/ 352839 w 1036381"/>
              <a:gd name="connsiteY17" fmla="*/ 470858 h 1053715"/>
              <a:gd name="connsiteX18" fmla="*/ 264628 w 1036381"/>
              <a:gd name="connsiteY18" fmla="*/ 358857 h 1053715"/>
              <a:gd name="connsiteX19" fmla="*/ 264629 w 1036381"/>
              <a:gd name="connsiteY19" fmla="*/ 358858 h 1053715"/>
              <a:gd name="connsiteX20" fmla="*/ 264628 w 1036381"/>
              <a:gd name="connsiteY20" fmla="*/ 358858 h 1053715"/>
              <a:gd name="connsiteX21" fmla="*/ 176419 w 1036381"/>
              <a:gd name="connsiteY21" fmla="*/ 246858 h 1053715"/>
              <a:gd name="connsiteX22" fmla="*/ 176419 w 1036381"/>
              <a:gd name="connsiteY22" fmla="*/ 246858 h 1053715"/>
              <a:gd name="connsiteX23" fmla="*/ 176419 w 1036381"/>
              <a:gd name="connsiteY23" fmla="*/ 246859 h 1053715"/>
              <a:gd name="connsiteX24" fmla="*/ 88209 w 1036381"/>
              <a:gd name="connsiteY24" fmla="*/ 134858 h 1053715"/>
              <a:gd name="connsiteX25" fmla="*/ 88210 w 1036381"/>
              <a:gd name="connsiteY25" fmla="*/ 134859 h 1053715"/>
              <a:gd name="connsiteX26" fmla="*/ 88209 w 1036381"/>
              <a:gd name="connsiteY26" fmla="*/ 134859 h 1053715"/>
              <a:gd name="connsiteX27" fmla="*/ 0 w 1036381"/>
              <a:gd name="connsiteY27" fmla="*/ 22859 h 1053715"/>
              <a:gd name="connsiteX28" fmla="*/ 0 w 1036381"/>
              <a:gd name="connsiteY28" fmla="*/ 22859 h 1053715"/>
              <a:gd name="connsiteX29" fmla="*/ 0 w 1036381"/>
              <a:gd name="connsiteY29" fmla="*/ 22860 h 1053715"/>
              <a:gd name="connsiteX30" fmla="*/ 1029685 w 1036381"/>
              <a:gd name="connsiteY30" fmla="*/ 1014691 h 1053715"/>
              <a:gd name="connsiteX31" fmla="*/ 1036381 w 1036381"/>
              <a:gd name="connsiteY31" fmla="*/ 1030855 h 1053715"/>
              <a:gd name="connsiteX32" fmla="*/ 1036380 w 1036381"/>
              <a:gd name="connsiteY32" fmla="*/ 1030855 h 1053715"/>
              <a:gd name="connsiteX33" fmla="*/ 1013520 w 1036381"/>
              <a:gd name="connsiteY33" fmla="*/ 1053715 h 1053715"/>
              <a:gd name="connsiteX34" fmla="*/ 816746 w 1036381"/>
              <a:gd name="connsiteY34" fmla="*/ 1053714 h 1053715"/>
              <a:gd name="connsiteX35" fmla="*/ 800582 w 1036381"/>
              <a:gd name="connsiteY35" fmla="*/ 1047018 h 1053715"/>
              <a:gd name="connsiteX36" fmla="*/ 793886 w 1036381"/>
              <a:gd name="connsiteY36" fmla="*/ 1030854 h 1053715"/>
              <a:gd name="connsiteX37" fmla="*/ 800582 w 1036381"/>
              <a:gd name="connsiteY37" fmla="*/ 1014690 h 1053715"/>
              <a:gd name="connsiteX38" fmla="*/ 816746 w 1036381"/>
              <a:gd name="connsiteY38" fmla="*/ 1007995 h 1053715"/>
              <a:gd name="connsiteX39" fmla="*/ 1013521 w 1036381"/>
              <a:gd name="connsiteY39" fmla="*/ 1007995 h 1053715"/>
              <a:gd name="connsiteX40" fmla="*/ 1029685 w 1036381"/>
              <a:gd name="connsiteY40" fmla="*/ 1014691 h 1053715"/>
              <a:gd name="connsiteX41" fmla="*/ 853266 w 1036381"/>
              <a:gd name="connsiteY41" fmla="*/ 790692 h 1053715"/>
              <a:gd name="connsiteX42" fmla="*/ 859962 w 1036381"/>
              <a:gd name="connsiteY42" fmla="*/ 806856 h 1053715"/>
              <a:gd name="connsiteX43" fmla="*/ 859961 w 1036381"/>
              <a:gd name="connsiteY43" fmla="*/ 806856 h 1053715"/>
              <a:gd name="connsiteX44" fmla="*/ 837101 w 1036381"/>
              <a:gd name="connsiteY44" fmla="*/ 829716 h 1053715"/>
              <a:gd name="connsiteX45" fmla="*/ 640327 w 1036381"/>
              <a:gd name="connsiteY45" fmla="*/ 829715 h 1053715"/>
              <a:gd name="connsiteX46" fmla="*/ 624162 w 1036381"/>
              <a:gd name="connsiteY46" fmla="*/ 823020 h 1053715"/>
              <a:gd name="connsiteX47" fmla="*/ 617467 w 1036381"/>
              <a:gd name="connsiteY47" fmla="*/ 806856 h 1053715"/>
              <a:gd name="connsiteX48" fmla="*/ 624163 w 1036381"/>
              <a:gd name="connsiteY48" fmla="*/ 790692 h 1053715"/>
              <a:gd name="connsiteX49" fmla="*/ 640327 w 1036381"/>
              <a:gd name="connsiteY49" fmla="*/ 783996 h 1053715"/>
              <a:gd name="connsiteX50" fmla="*/ 837102 w 1036381"/>
              <a:gd name="connsiteY50" fmla="*/ 783996 h 1053715"/>
              <a:gd name="connsiteX51" fmla="*/ 853266 w 1036381"/>
              <a:gd name="connsiteY51" fmla="*/ 790692 h 1053715"/>
              <a:gd name="connsiteX52" fmla="*/ 765057 w 1036381"/>
              <a:gd name="connsiteY52" fmla="*/ 678693 h 1053715"/>
              <a:gd name="connsiteX53" fmla="*/ 771752 w 1036381"/>
              <a:gd name="connsiteY53" fmla="*/ 694857 h 1053715"/>
              <a:gd name="connsiteX54" fmla="*/ 771751 w 1036381"/>
              <a:gd name="connsiteY54" fmla="*/ 694857 h 1053715"/>
              <a:gd name="connsiteX55" fmla="*/ 748891 w 1036381"/>
              <a:gd name="connsiteY55" fmla="*/ 717717 h 1053715"/>
              <a:gd name="connsiteX56" fmla="*/ 552117 w 1036381"/>
              <a:gd name="connsiteY56" fmla="*/ 717716 h 1053715"/>
              <a:gd name="connsiteX57" fmla="*/ 535953 w 1036381"/>
              <a:gd name="connsiteY57" fmla="*/ 711020 h 1053715"/>
              <a:gd name="connsiteX58" fmla="*/ 529258 w 1036381"/>
              <a:gd name="connsiteY58" fmla="*/ 694856 h 1053715"/>
              <a:gd name="connsiteX59" fmla="*/ 535953 w 1036381"/>
              <a:gd name="connsiteY59" fmla="*/ 678692 h 1053715"/>
              <a:gd name="connsiteX60" fmla="*/ 552118 w 1036381"/>
              <a:gd name="connsiteY60" fmla="*/ 671997 h 1053715"/>
              <a:gd name="connsiteX61" fmla="*/ 748892 w 1036381"/>
              <a:gd name="connsiteY61" fmla="*/ 671997 h 1053715"/>
              <a:gd name="connsiteX62" fmla="*/ 765057 w 1036381"/>
              <a:gd name="connsiteY62" fmla="*/ 678693 h 1053715"/>
              <a:gd name="connsiteX63" fmla="*/ 676847 w 1036381"/>
              <a:gd name="connsiteY63" fmla="*/ 566693 h 1053715"/>
              <a:gd name="connsiteX64" fmla="*/ 683543 w 1036381"/>
              <a:gd name="connsiteY64" fmla="*/ 582857 h 1053715"/>
              <a:gd name="connsiteX65" fmla="*/ 683542 w 1036381"/>
              <a:gd name="connsiteY65" fmla="*/ 582858 h 1053715"/>
              <a:gd name="connsiteX66" fmla="*/ 660682 w 1036381"/>
              <a:gd name="connsiteY66" fmla="*/ 605718 h 1053715"/>
              <a:gd name="connsiteX67" fmla="*/ 463908 w 1036381"/>
              <a:gd name="connsiteY67" fmla="*/ 605717 h 1053715"/>
              <a:gd name="connsiteX68" fmla="*/ 447743 w 1036381"/>
              <a:gd name="connsiteY68" fmla="*/ 599021 h 1053715"/>
              <a:gd name="connsiteX69" fmla="*/ 441048 w 1036381"/>
              <a:gd name="connsiteY69" fmla="*/ 582857 h 1053715"/>
              <a:gd name="connsiteX70" fmla="*/ 447744 w 1036381"/>
              <a:gd name="connsiteY70" fmla="*/ 566693 h 1053715"/>
              <a:gd name="connsiteX71" fmla="*/ 463908 w 1036381"/>
              <a:gd name="connsiteY71" fmla="*/ 559997 h 1053715"/>
              <a:gd name="connsiteX72" fmla="*/ 660683 w 1036381"/>
              <a:gd name="connsiteY72" fmla="*/ 559998 h 1053715"/>
              <a:gd name="connsiteX73" fmla="*/ 676847 w 1036381"/>
              <a:gd name="connsiteY73" fmla="*/ 566693 h 1053715"/>
              <a:gd name="connsiteX74" fmla="*/ 588638 w 1036381"/>
              <a:gd name="connsiteY74" fmla="*/ 454694 h 1053715"/>
              <a:gd name="connsiteX75" fmla="*/ 595333 w 1036381"/>
              <a:gd name="connsiteY75" fmla="*/ 470858 h 1053715"/>
              <a:gd name="connsiteX76" fmla="*/ 595332 w 1036381"/>
              <a:gd name="connsiteY76" fmla="*/ 470858 h 1053715"/>
              <a:gd name="connsiteX77" fmla="*/ 572472 w 1036381"/>
              <a:gd name="connsiteY77" fmla="*/ 493718 h 1053715"/>
              <a:gd name="connsiteX78" fmla="*/ 375698 w 1036381"/>
              <a:gd name="connsiteY78" fmla="*/ 493717 h 1053715"/>
              <a:gd name="connsiteX79" fmla="*/ 359534 w 1036381"/>
              <a:gd name="connsiteY79" fmla="*/ 487022 h 1053715"/>
              <a:gd name="connsiteX80" fmla="*/ 352839 w 1036381"/>
              <a:gd name="connsiteY80" fmla="*/ 470858 h 1053715"/>
              <a:gd name="connsiteX81" fmla="*/ 359534 w 1036381"/>
              <a:gd name="connsiteY81" fmla="*/ 454694 h 1053715"/>
              <a:gd name="connsiteX82" fmla="*/ 375698 w 1036381"/>
              <a:gd name="connsiteY82" fmla="*/ 447998 h 1053715"/>
              <a:gd name="connsiteX83" fmla="*/ 572473 w 1036381"/>
              <a:gd name="connsiteY83" fmla="*/ 447998 h 1053715"/>
              <a:gd name="connsiteX84" fmla="*/ 588638 w 1036381"/>
              <a:gd name="connsiteY84" fmla="*/ 454694 h 1053715"/>
              <a:gd name="connsiteX85" fmla="*/ 500427 w 1036381"/>
              <a:gd name="connsiteY85" fmla="*/ 342694 h 1053715"/>
              <a:gd name="connsiteX86" fmla="*/ 507123 w 1036381"/>
              <a:gd name="connsiteY86" fmla="*/ 358858 h 1053715"/>
              <a:gd name="connsiteX87" fmla="*/ 507122 w 1036381"/>
              <a:gd name="connsiteY87" fmla="*/ 358858 h 1053715"/>
              <a:gd name="connsiteX88" fmla="*/ 484262 w 1036381"/>
              <a:gd name="connsiteY88" fmla="*/ 381718 h 1053715"/>
              <a:gd name="connsiteX89" fmla="*/ 287488 w 1036381"/>
              <a:gd name="connsiteY89" fmla="*/ 381717 h 1053715"/>
              <a:gd name="connsiteX90" fmla="*/ 271324 w 1036381"/>
              <a:gd name="connsiteY90" fmla="*/ 375021 h 1053715"/>
              <a:gd name="connsiteX91" fmla="*/ 264629 w 1036381"/>
              <a:gd name="connsiteY91" fmla="*/ 358858 h 1053715"/>
              <a:gd name="connsiteX92" fmla="*/ 271324 w 1036381"/>
              <a:gd name="connsiteY92" fmla="*/ 342694 h 1053715"/>
              <a:gd name="connsiteX93" fmla="*/ 287488 w 1036381"/>
              <a:gd name="connsiteY93" fmla="*/ 335998 h 1053715"/>
              <a:gd name="connsiteX94" fmla="*/ 484263 w 1036381"/>
              <a:gd name="connsiteY94" fmla="*/ 335998 h 1053715"/>
              <a:gd name="connsiteX95" fmla="*/ 500427 w 1036381"/>
              <a:gd name="connsiteY95" fmla="*/ 342694 h 1053715"/>
              <a:gd name="connsiteX96" fmla="*/ 412218 w 1036381"/>
              <a:gd name="connsiteY96" fmla="*/ 230694 h 1053715"/>
              <a:gd name="connsiteX97" fmla="*/ 418914 w 1036381"/>
              <a:gd name="connsiteY97" fmla="*/ 246859 h 1053715"/>
              <a:gd name="connsiteX98" fmla="*/ 418913 w 1036381"/>
              <a:gd name="connsiteY98" fmla="*/ 246859 h 1053715"/>
              <a:gd name="connsiteX99" fmla="*/ 396053 w 1036381"/>
              <a:gd name="connsiteY99" fmla="*/ 269719 h 1053715"/>
              <a:gd name="connsiteX100" fmla="*/ 199279 w 1036381"/>
              <a:gd name="connsiteY100" fmla="*/ 269718 h 1053715"/>
              <a:gd name="connsiteX101" fmla="*/ 183114 w 1036381"/>
              <a:gd name="connsiteY101" fmla="*/ 263022 h 1053715"/>
              <a:gd name="connsiteX102" fmla="*/ 176419 w 1036381"/>
              <a:gd name="connsiteY102" fmla="*/ 246858 h 1053715"/>
              <a:gd name="connsiteX103" fmla="*/ 183114 w 1036381"/>
              <a:gd name="connsiteY103" fmla="*/ 230694 h 1053715"/>
              <a:gd name="connsiteX104" fmla="*/ 199279 w 1036381"/>
              <a:gd name="connsiteY104" fmla="*/ 223999 h 1053715"/>
              <a:gd name="connsiteX105" fmla="*/ 396054 w 1036381"/>
              <a:gd name="connsiteY105" fmla="*/ 223999 h 1053715"/>
              <a:gd name="connsiteX106" fmla="*/ 412218 w 1036381"/>
              <a:gd name="connsiteY106" fmla="*/ 230694 h 1053715"/>
              <a:gd name="connsiteX107" fmla="*/ 324008 w 1036381"/>
              <a:gd name="connsiteY107" fmla="*/ 118695 h 1053715"/>
              <a:gd name="connsiteX108" fmla="*/ 330704 w 1036381"/>
              <a:gd name="connsiteY108" fmla="*/ 134859 h 1053715"/>
              <a:gd name="connsiteX109" fmla="*/ 330703 w 1036381"/>
              <a:gd name="connsiteY109" fmla="*/ 134859 h 1053715"/>
              <a:gd name="connsiteX110" fmla="*/ 307843 w 1036381"/>
              <a:gd name="connsiteY110" fmla="*/ 157719 h 1053715"/>
              <a:gd name="connsiteX111" fmla="*/ 111069 w 1036381"/>
              <a:gd name="connsiteY111" fmla="*/ 157718 h 1053715"/>
              <a:gd name="connsiteX112" fmla="*/ 94905 w 1036381"/>
              <a:gd name="connsiteY112" fmla="*/ 151023 h 1053715"/>
              <a:gd name="connsiteX113" fmla="*/ 88210 w 1036381"/>
              <a:gd name="connsiteY113" fmla="*/ 134859 h 1053715"/>
              <a:gd name="connsiteX114" fmla="*/ 94905 w 1036381"/>
              <a:gd name="connsiteY114" fmla="*/ 118695 h 1053715"/>
              <a:gd name="connsiteX115" fmla="*/ 111069 w 1036381"/>
              <a:gd name="connsiteY115" fmla="*/ 111999 h 1053715"/>
              <a:gd name="connsiteX116" fmla="*/ 307844 w 1036381"/>
              <a:gd name="connsiteY116" fmla="*/ 111999 h 1053715"/>
              <a:gd name="connsiteX117" fmla="*/ 324008 w 1036381"/>
              <a:gd name="connsiteY117" fmla="*/ 118695 h 1053715"/>
              <a:gd name="connsiteX118" fmla="*/ 235799 w 1036381"/>
              <a:gd name="connsiteY118" fmla="*/ 6696 h 1053715"/>
              <a:gd name="connsiteX119" fmla="*/ 242495 w 1036381"/>
              <a:gd name="connsiteY119" fmla="*/ 22860 h 1053715"/>
              <a:gd name="connsiteX120" fmla="*/ 242494 w 1036381"/>
              <a:gd name="connsiteY120" fmla="*/ 22860 h 1053715"/>
              <a:gd name="connsiteX121" fmla="*/ 219634 w 1036381"/>
              <a:gd name="connsiteY121" fmla="*/ 45720 h 1053715"/>
              <a:gd name="connsiteX122" fmla="*/ 22860 w 1036381"/>
              <a:gd name="connsiteY122" fmla="*/ 45719 h 1053715"/>
              <a:gd name="connsiteX123" fmla="*/ 6695 w 1036381"/>
              <a:gd name="connsiteY123" fmla="*/ 39023 h 1053715"/>
              <a:gd name="connsiteX124" fmla="*/ 0 w 1036381"/>
              <a:gd name="connsiteY124" fmla="*/ 22859 h 1053715"/>
              <a:gd name="connsiteX125" fmla="*/ 6695 w 1036381"/>
              <a:gd name="connsiteY125" fmla="*/ 6695 h 1053715"/>
              <a:gd name="connsiteX126" fmla="*/ 22860 w 1036381"/>
              <a:gd name="connsiteY126" fmla="*/ 0 h 1053715"/>
              <a:gd name="connsiteX127" fmla="*/ 219634 w 1036381"/>
              <a:gd name="connsiteY127" fmla="*/ 0 h 1053715"/>
              <a:gd name="connsiteX128" fmla="*/ 235799 w 1036381"/>
              <a:gd name="connsiteY128" fmla="*/ 6696 h 1053715"/>
              <a:gd name="connsiteX129" fmla="*/ 941476 w 1036381"/>
              <a:gd name="connsiteY129" fmla="*/ 902691 h 1053715"/>
              <a:gd name="connsiteX130" fmla="*/ 948172 w 1036381"/>
              <a:gd name="connsiteY130" fmla="*/ 918856 h 1053715"/>
              <a:gd name="connsiteX131" fmla="*/ 948170 w 1036381"/>
              <a:gd name="connsiteY131" fmla="*/ 918856 h 1053715"/>
              <a:gd name="connsiteX132" fmla="*/ 925310 w 1036381"/>
              <a:gd name="connsiteY132" fmla="*/ 941716 h 1053715"/>
              <a:gd name="connsiteX133" fmla="*/ 728536 w 1036381"/>
              <a:gd name="connsiteY133" fmla="*/ 941715 h 1053715"/>
              <a:gd name="connsiteX134" fmla="*/ 712372 w 1036381"/>
              <a:gd name="connsiteY134" fmla="*/ 935019 h 1053715"/>
              <a:gd name="connsiteX135" fmla="*/ 705677 w 1036381"/>
              <a:gd name="connsiteY135" fmla="*/ 918855 h 1053715"/>
              <a:gd name="connsiteX136" fmla="*/ 712372 w 1036381"/>
              <a:gd name="connsiteY136" fmla="*/ 902691 h 1053715"/>
              <a:gd name="connsiteX137" fmla="*/ 728537 w 1036381"/>
              <a:gd name="connsiteY137" fmla="*/ 895996 h 1053715"/>
              <a:gd name="connsiteX138" fmla="*/ 925311 w 1036381"/>
              <a:gd name="connsiteY138" fmla="*/ 895996 h 1053715"/>
              <a:gd name="connsiteX139" fmla="*/ 941476 w 1036381"/>
              <a:gd name="connsiteY139" fmla="*/ 902691 h 1053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036381" h="1053715">
                <a:moveTo>
                  <a:pt x="793886" y="1030854"/>
                </a:moveTo>
                <a:lnTo>
                  <a:pt x="793886" y="1030854"/>
                </a:lnTo>
                <a:lnTo>
                  <a:pt x="793886" y="1030855"/>
                </a:lnTo>
                <a:close/>
                <a:moveTo>
                  <a:pt x="705677" y="918855"/>
                </a:moveTo>
                <a:lnTo>
                  <a:pt x="705677" y="918855"/>
                </a:lnTo>
                <a:lnTo>
                  <a:pt x="705677" y="918856"/>
                </a:lnTo>
                <a:close/>
                <a:moveTo>
                  <a:pt x="617467" y="806855"/>
                </a:moveTo>
                <a:lnTo>
                  <a:pt x="617467" y="806856"/>
                </a:lnTo>
                <a:lnTo>
                  <a:pt x="617467" y="806856"/>
                </a:lnTo>
                <a:close/>
                <a:moveTo>
                  <a:pt x="529258" y="694856"/>
                </a:moveTo>
                <a:lnTo>
                  <a:pt x="529258" y="694856"/>
                </a:lnTo>
                <a:lnTo>
                  <a:pt x="529258" y="694857"/>
                </a:lnTo>
                <a:close/>
                <a:moveTo>
                  <a:pt x="441048" y="582857"/>
                </a:moveTo>
                <a:lnTo>
                  <a:pt x="441048" y="582857"/>
                </a:lnTo>
                <a:lnTo>
                  <a:pt x="441048" y="582857"/>
                </a:lnTo>
                <a:close/>
                <a:moveTo>
                  <a:pt x="352838" y="470857"/>
                </a:moveTo>
                <a:lnTo>
                  <a:pt x="352839" y="470858"/>
                </a:lnTo>
                <a:lnTo>
                  <a:pt x="352839" y="470858"/>
                </a:lnTo>
                <a:close/>
                <a:moveTo>
                  <a:pt x="264628" y="358857"/>
                </a:moveTo>
                <a:lnTo>
                  <a:pt x="264629" y="358858"/>
                </a:lnTo>
                <a:lnTo>
                  <a:pt x="264628" y="358858"/>
                </a:lnTo>
                <a:close/>
                <a:moveTo>
                  <a:pt x="176419" y="246858"/>
                </a:moveTo>
                <a:lnTo>
                  <a:pt x="176419" y="246858"/>
                </a:lnTo>
                <a:lnTo>
                  <a:pt x="176419" y="246859"/>
                </a:lnTo>
                <a:close/>
                <a:moveTo>
                  <a:pt x="88209" y="134858"/>
                </a:moveTo>
                <a:lnTo>
                  <a:pt x="88210" y="134859"/>
                </a:lnTo>
                <a:lnTo>
                  <a:pt x="88209" y="134859"/>
                </a:lnTo>
                <a:close/>
                <a:moveTo>
                  <a:pt x="0" y="22859"/>
                </a:moveTo>
                <a:lnTo>
                  <a:pt x="0" y="22859"/>
                </a:lnTo>
                <a:lnTo>
                  <a:pt x="0" y="22860"/>
                </a:lnTo>
                <a:close/>
                <a:moveTo>
                  <a:pt x="1029685" y="1014691"/>
                </a:moveTo>
                <a:cubicBezTo>
                  <a:pt x="1033822" y="1018828"/>
                  <a:pt x="1036381" y="1024543"/>
                  <a:pt x="1036381" y="1030855"/>
                </a:cubicBezTo>
                <a:lnTo>
                  <a:pt x="1036380" y="1030855"/>
                </a:lnTo>
                <a:cubicBezTo>
                  <a:pt x="1036380" y="1043480"/>
                  <a:pt x="1026145" y="1053715"/>
                  <a:pt x="1013520" y="1053715"/>
                </a:cubicBezTo>
                <a:lnTo>
                  <a:pt x="816746" y="1053714"/>
                </a:lnTo>
                <a:cubicBezTo>
                  <a:pt x="810434" y="1053714"/>
                  <a:pt x="804719" y="1051155"/>
                  <a:pt x="800582" y="1047018"/>
                </a:cubicBezTo>
                <a:lnTo>
                  <a:pt x="793886" y="1030854"/>
                </a:lnTo>
                <a:lnTo>
                  <a:pt x="800582" y="1014690"/>
                </a:lnTo>
                <a:cubicBezTo>
                  <a:pt x="804719" y="1010554"/>
                  <a:pt x="810434" y="1007995"/>
                  <a:pt x="816746" y="1007995"/>
                </a:cubicBezTo>
                <a:lnTo>
                  <a:pt x="1013521" y="1007995"/>
                </a:lnTo>
                <a:cubicBezTo>
                  <a:pt x="1019833" y="1007995"/>
                  <a:pt x="1025549" y="1010554"/>
                  <a:pt x="1029685" y="1014691"/>
                </a:cubicBezTo>
                <a:close/>
                <a:moveTo>
                  <a:pt x="853266" y="790692"/>
                </a:moveTo>
                <a:cubicBezTo>
                  <a:pt x="857403" y="794829"/>
                  <a:pt x="859962" y="800544"/>
                  <a:pt x="859962" y="806856"/>
                </a:cubicBezTo>
                <a:lnTo>
                  <a:pt x="859961" y="806856"/>
                </a:lnTo>
                <a:cubicBezTo>
                  <a:pt x="859961" y="819481"/>
                  <a:pt x="849726" y="829716"/>
                  <a:pt x="837101" y="829716"/>
                </a:cubicBezTo>
                <a:lnTo>
                  <a:pt x="640327" y="829715"/>
                </a:lnTo>
                <a:cubicBezTo>
                  <a:pt x="634014" y="829715"/>
                  <a:pt x="628299" y="827156"/>
                  <a:pt x="624162" y="823020"/>
                </a:cubicBezTo>
                <a:lnTo>
                  <a:pt x="617467" y="806856"/>
                </a:lnTo>
                <a:lnTo>
                  <a:pt x="624163" y="790692"/>
                </a:lnTo>
                <a:cubicBezTo>
                  <a:pt x="628300" y="786555"/>
                  <a:pt x="634015" y="783996"/>
                  <a:pt x="640327" y="783996"/>
                </a:cubicBezTo>
                <a:lnTo>
                  <a:pt x="837102" y="783996"/>
                </a:lnTo>
                <a:cubicBezTo>
                  <a:pt x="843414" y="783997"/>
                  <a:pt x="849130" y="786555"/>
                  <a:pt x="853266" y="790692"/>
                </a:cubicBezTo>
                <a:close/>
                <a:moveTo>
                  <a:pt x="765057" y="678693"/>
                </a:moveTo>
                <a:cubicBezTo>
                  <a:pt x="769194" y="682829"/>
                  <a:pt x="771752" y="688544"/>
                  <a:pt x="771752" y="694857"/>
                </a:cubicBezTo>
                <a:lnTo>
                  <a:pt x="771751" y="694857"/>
                </a:lnTo>
                <a:cubicBezTo>
                  <a:pt x="771751" y="707482"/>
                  <a:pt x="761516" y="717717"/>
                  <a:pt x="748891" y="717717"/>
                </a:cubicBezTo>
                <a:lnTo>
                  <a:pt x="552117" y="717716"/>
                </a:lnTo>
                <a:cubicBezTo>
                  <a:pt x="545805" y="717716"/>
                  <a:pt x="540090" y="715157"/>
                  <a:pt x="535953" y="711020"/>
                </a:cubicBezTo>
                <a:lnTo>
                  <a:pt x="529258" y="694856"/>
                </a:lnTo>
                <a:lnTo>
                  <a:pt x="535953" y="678692"/>
                </a:lnTo>
                <a:cubicBezTo>
                  <a:pt x="540090" y="674556"/>
                  <a:pt x="545805" y="671997"/>
                  <a:pt x="552118" y="671997"/>
                </a:cubicBezTo>
                <a:lnTo>
                  <a:pt x="748892" y="671997"/>
                </a:lnTo>
                <a:cubicBezTo>
                  <a:pt x="755205" y="671997"/>
                  <a:pt x="760920" y="674556"/>
                  <a:pt x="765057" y="678693"/>
                </a:cubicBezTo>
                <a:close/>
                <a:moveTo>
                  <a:pt x="676847" y="566693"/>
                </a:moveTo>
                <a:cubicBezTo>
                  <a:pt x="680984" y="570830"/>
                  <a:pt x="683543" y="576545"/>
                  <a:pt x="683543" y="582857"/>
                </a:cubicBezTo>
                <a:lnTo>
                  <a:pt x="683542" y="582858"/>
                </a:lnTo>
                <a:cubicBezTo>
                  <a:pt x="683542" y="595483"/>
                  <a:pt x="673307" y="605718"/>
                  <a:pt x="660682" y="605718"/>
                </a:cubicBezTo>
                <a:lnTo>
                  <a:pt x="463908" y="605717"/>
                </a:lnTo>
                <a:cubicBezTo>
                  <a:pt x="457595" y="605716"/>
                  <a:pt x="451880" y="603158"/>
                  <a:pt x="447743" y="599021"/>
                </a:cubicBezTo>
                <a:lnTo>
                  <a:pt x="441048" y="582857"/>
                </a:lnTo>
                <a:lnTo>
                  <a:pt x="447744" y="566693"/>
                </a:lnTo>
                <a:cubicBezTo>
                  <a:pt x="451881" y="562556"/>
                  <a:pt x="457596" y="559997"/>
                  <a:pt x="463908" y="559997"/>
                </a:cubicBezTo>
                <a:lnTo>
                  <a:pt x="660683" y="559998"/>
                </a:lnTo>
                <a:cubicBezTo>
                  <a:pt x="666995" y="559998"/>
                  <a:pt x="672711" y="562556"/>
                  <a:pt x="676847" y="566693"/>
                </a:cubicBezTo>
                <a:close/>
                <a:moveTo>
                  <a:pt x="588638" y="454694"/>
                </a:moveTo>
                <a:cubicBezTo>
                  <a:pt x="592775" y="458831"/>
                  <a:pt x="595333" y="464546"/>
                  <a:pt x="595333" y="470858"/>
                </a:cubicBezTo>
                <a:lnTo>
                  <a:pt x="595332" y="470858"/>
                </a:lnTo>
                <a:cubicBezTo>
                  <a:pt x="595332" y="483483"/>
                  <a:pt x="585097" y="493718"/>
                  <a:pt x="572472" y="493718"/>
                </a:cubicBezTo>
                <a:lnTo>
                  <a:pt x="375698" y="493717"/>
                </a:lnTo>
                <a:cubicBezTo>
                  <a:pt x="369386" y="493717"/>
                  <a:pt x="363671" y="491158"/>
                  <a:pt x="359534" y="487022"/>
                </a:cubicBezTo>
                <a:lnTo>
                  <a:pt x="352839" y="470858"/>
                </a:lnTo>
                <a:lnTo>
                  <a:pt x="359534" y="454694"/>
                </a:lnTo>
                <a:cubicBezTo>
                  <a:pt x="363671" y="450557"/>
                  <a:pt x="369386" y="447998"/>
                  <a:pt x="375698" y="447998"/>
                </a:cubicBezTo>
                <a:lnTo>
                  <a:pt x="572473" y="447998"/>
                </a:lnTo>
                <a:cubicBezTo>
                  <a:pt x="578786" y="447998"/>
                  <a:pt x="584501" y="450557"/>
                  <a:pt x="588638" y="454694"/>
                </a:cubicBezTo>
                <a:close/>
                <a:moveTo>
                  <a:pt x="500427" y="342694"/>
                </a:moveTo>
                <a:cubicBezTo>
                  <a:pt x="504564" y="346831"/>
                  <a:pt x="507123" y="352546"/>
                  <a:pt x="507123" y="358858"/>
                </a:cubicBezTo>
                <a:lnTo>
                  <a:pt x="507122" y="358858"/>
                </a:lnTo>
                <a:cubicBezTo>
                  <a:pt x="507122" y="371483"/>
                  <a:pt x="496887" y="381718"/>
                  <a:pt x="484262" y="381718"/>
                </a:cubicBezTo>
                <a:lnTo>
                  <a:pt x="287488" y="381717"/>
                </a:lnTo>
                <a:cubicBezTo>
                  <a:pt x="281176" y="381717"/>
                  <a:pt x="275461" y="379158"/>
                  <a:pt x="271324" y="375021"/>
                </a:cubicBezTo>
                <a:lnTo>
                  <a:pt x="264629" y="358858"/>
                </a:lnTo>
                <a:lnTo>
                  <a:pt x="271324" y="342694"/>
                </a:lnTo>
                <a:cubicBezTo>
                  <a:pt x="275461" y="338557"/>
                  <a:pt x="281176" y="335998"/>
                  <a:pt x="287488" y="335998"/>
                </a:cubicBezTo>
                <a:lnTo>
                  <a:pt x="484263" y="335998"/>
                </a:lnTo>
                <a:cubicBezTo>
                  <a:pt x="490575" y="335998"/>
                  <a:pt x="496291" y="338557"/>
                  <a:pt x="500427" y="342694"/>
                </a:cubicBezTo>
                <a:close/>
                <a:moveTo>
                  <a:pt x="412218" y="230694"/>
                </a:moveTo>
                <a:cubicBezTo>
                  <a:pt x="416355" y="234831"/>
                  <a:pt x="418914" y="240546"/>
                  <a:pt x="418914" y="246859"/>
                </a:cubicBezTo>
                <a:lnTo>
                  <a:pt x="418913" y="246859"/>
                </a:lnTo>
                <a:cubicBezTo>
                  <a:pt x="418913" y="259484"/>
                  <a:pt x="408678" y="269719"/>
                  <a:pt x="396053" y="269719"/>
                </a:cubicBezTo>
                <a:lnTo>
                  <a:pt x="199279" y="269718"/>
                </a:lnTo>
                <a:cubicBezTo>
                  <a:pt x="192966" y="269718"/>
                  <a:pt x="187251" y="267159"/>
                  <a:pt x="183114" y="263022"/>
                </a:cubicBezTo>
                <a:lnTo>
                  <a:pt x="176419" y="246858"/>
                </a:lnTo>
                <a:lnTo>
                  <a:pt x="183114" y="230694"/>
                </a:lnTo>
                <a:cubicBezTo>
                  <a:pt x="187251" y="226557"/>
                  <a:pt x="192966" y="223999"/>
                  <a:pt x="199279" y="223999"/>
                </a:cubicBezTo>
                <a:lnTo>
                  <a:pt x="396054" y="223999"/>
                </a:lnTo>
                <a:cubicBezTo>
                  <a:pt x="402366" y="223999"/>
                  <a:pt x="408081" y="226557"/>
                  <a:pt x="412218" y="230694"/>
                </a:cubicBezTo>
                <a:close/>
                <a:moveTo>
                  <a:pt x="324008" y="118695"/>
                </a:moveTo>
                <a:cubicBezTo>
                  <a:pt x="328145" y="122832"/>
                  <a:pt x="330704" y="128547"/>
                  <a:pt x="330704" y="134859"/>
                </a:cubicBezTo>
                <a:lnTo>
                  <a:pt x="330703" y="134859"/>
                </a:lnTo>
                <a:cubicBezTo>
                  <a:pt x="330703" y="147484"/>
                  <a:pt x="320468" y="157719"/>
                  <a:pt x="307843" y="157719"/>
                </a:cubicBezTo>
                <a:lnTo>
                  <a:pt x="111069" y="157718"/>
                </a:lnTo>
                <a:cubicBezTo>
                  <a:pt x="104757" y="157718"/>
                  <a:pt x="99042" y="155160"/>
                  <a:pt x="94905" y="151023"/>
                </a:cubicBezTo>
                <a:lnTo>
                  <a:pt x="88210" y="134859"/>
                </a:lnTo>
                <a:lnTo>
                  <a:pt x="94905" y="118695"/>
                </a:lnTo>
                <a:cubicBezTo>
                  <a:pt x="99042" y="114558"/>
                  <a:pt x="104757" y="111999"/>
                  <a:pt x="111069" y="111999"/>
                </a:cubicBezTo>
                <a:lnTo>
                  <a:pt x="307844" y="111999"/>
                </a:lnTo>
                <a:cubicBezTo>
                  <a:pt x="314156" y="111999"/>
                  <a:pt x="319872" y="114558"/>
                  <a:pt x="324008" y="118695"/>
                </a:cubicBezTo>
                <a:close/>
                <a:moveTo>
                  <a:pt x="235799" y="6696"/>
                </a:moveTo>
                <a:cubicBezTo>
                  <a:pt x="239936" y="10832"/>
                  <a:pt x="242495" y="16548"/>
                  <a:pt x="242495" y="22860"/>
                </a:cubicBezTo>
                <a:lnTo>
                  <a:pt x="242494" y="22860"/>
                </a:lnTo>
                <a:cubicBezTo>
                  <a:pt x="242493" y="35485"/>
                  <a:pt x="232258" y="45720"/>
                  <a:pt x="219634" y="45720"/>
                </a:cubicBezTo>
                <a:lnTo>
                  <a:pt x="22860" y="45719"/>
                </a:lnTo>
                <a:cubicBezTo>
                  <a:pt x="16547" y="45719"/>
                  <a:pt x="10832" y="43160"/>
                  <a:pt x="6695" y="39023"/>
                </a:cubicBezTo>
                <a:lnTo>
                  <a:pt x="0" y="22859"/>
                </a:lnTo>
                <a:lnTo>
                  <a:pt x="6695" y="6695"/>
                </a:lnTo>
                <a:cubicBezTo>
                  <a:pt x="10832" y="2559"/>
                  <a:pt x="16547" y="0"/>
                  <a:pt x="22860" y="0"/>
                </a:cubicBezTo>
                <a:lnTo>
                  <a:pt x="219634" y="0"/>
                </a:lnTo>
                <a:cubicBezTo>
                  <a:pt x="225947" y="0"/>
                  <a:pt x="231662" y="2559"/>
                  <a:pt x="235799" y="6696"/>
                </a:cubicBezTo>
                <a:close/>
                <a:moveTo>
                  <a:pt x="941476" y="902691"/>
                </a:moveTo>
                <a:cubicBezTo>
                  <a:pt x="945613" y="906828"/>
                  <a:pt x="948171" y="912543"/>
                  <a:pt x="948172" y="918856"/>
                </a:cubicBezTo>
                <a:lnTo>
                  <a:pt x="948170" y="918856"/>
                </a:lnTo>
                <a:cubicBezTo>
                  <a:pt x="948170" y="931481"/>
                  <a:pt x="937935" y="941716"/>
                  <a:pt x="925310" y="941716"/>
                </a:cubicBezTo>
                <a:lnTo>
                  <a:pt x="728536" y="941715"/>
                </a:lnTo>
                <a:cubicBezTo>
                  <a:pt x="722224" y="941715"/>
                  <a:pt x="716509" y="939156"/>
                  <a:pt x="712372" y="935019"/>
                </a:cubicBezTo>
                <a:lnTo>
                  <a:pt x="705677" y="918855"/>
                </a:lnTo>
                <a:lnTo>
                  <a:pt x="712372" y="902691"/>
                </a:lnTo>
                <a:cubicBezTo>
                  <a:pt x="716509" y="898554"/>
                  <a:pt x="722224" y="895996"/>
                  <a:pt x="728537" y="895996"/>
                </a:cubicBezTo>
                <a:lnTo>
                  <a:pt x="925311" y="895996"/>
                </a:lnTo>
                <a:cubicBezTo>
                  <a:pt x="931624" y="895996"/>
                  <a:pt x="937339" y="898554"/>
                  <a:pt x="941476" y="902691"/>
                </a:cubicBezTo>
                <a:close/>
              </a:path>
            </a:pathLst>
          </a:custGeom>
          <a:gradFill>
            <a:gsLst>
              <a:gs pos="0">
                <a:srgbClr val="2F60DD">
                  <a:alpha val="50000"/>
                </a:srgbClr>
              </a:gs>
              <a:gs pos="100000">
                <a:srgbClr val="91F2F7">
                  <a:alpha val="14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479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2C1F1"/>
            </a:gs>
            <a:gs pos="100000">
              <a:srgbClr val="1D47A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D53AF64-622A-4677-82EF-BC1B268EC61C}"/>
              </a:ext>
            </a:extLst>
          </p:cNvPr>
          <p:cNvSpPr/>
          <p:nvPr/>
        </p:nvSpPr>
        <p:spPr>
          <a:xfrm>
            <a:off x="668019" y="1401452"/>
            <a:ext cx="2439283" cy="2027548"/>
          </a:xfrm>
          <a:prstGeom prst="roundRect">
            <a:avLst>
              <a:gd name="adj" fmla="val 6847"/>
            </a:avLst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  <a:effectLst>
            <a:outerShdw blurRad="254000" dist="88900" dir="2700000" algn="tl" rotWithShape="0">
              <a:srgbClr val="1A409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695E7D9-FF39-4EF5-94C6-170D1AC1D767}"/>
              </a:ext>
            </a:extLst>
          </p:cNvPr>
          <p:cNvSpPr/>
          <p:nvPr/>
        </p:nvSpPr>
        <p:spPr>
          <a:xfrm>
            <a:off x="668019" y="1595634"/>
            <a:ext cx="2263582" cy="184627"/>
          </a:xfrm>
          <a:prstGeom prst="rect">
            <a:avLst/>
          </a:prstGeom>
          <a:gradFill>
            <a:gsLst>
              <a:gs pos="0">
                <a:srgbClr val="91F2F7"/>
              </a:gs>
              <a:gs pos="86000">
                <a:srgbClr val="50A8EF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3FF4E6B-5AD8-439F-936E-40905F526AE2}"/>
              </a:ext>
            </a:extLst>
          </p:cNvPr>
          <p:cNvSpPr txBox="1"/>
          <p:nvPr/>
        </p:nvSpPr>
        <p:spPr>
          <a:xfrm>
            <a:off x="740871" y="1517873"/>
            <a:ext cx="2263582" cy="1696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>
              <a:lnSpc>
                <a:spcPct val="110000"/>
              </a:lnSpc>
            </a:pPr>
            <a:r>
              <a:rPr lang="zh-CN" altLang="zh-CN" sz="15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物流业的供给侧改革</a:t>
            </a:r>
            <a:r>
              <a:rPr lang="en-US" altLang="zh-CN" sz="1600" dirty="0"/>
              <a:t>: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zh-CN" sz="1500" dirty="0"/>
              <a:t>推动互联网、大数据、云计算等信息技术与物流深度融合，推动物流业乃至中国经济的转型升级。</a:t>
            </a:r>
            <a:endParaRPr lang="en-US" altLang="zh-CN" sz="1500" dirty="0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586ED748-5EB5-4FED-A769-473D63B9CB44}"/>
              </a:ext>
            </a:extLst>
          </p:cNvPr>
          <p:cNvSpPr/>
          <p:nvPr/>
        </p:nvSpPr>
        <p:spPr>
          <a:xfrm>
            <a:off x="668019" y="3552909"/>
            <a:ext cx="5191066" cy="1069595"/>
          </a:xfrm>
          <a:prstGeom prst="roundRect">
            <a:avLst>
              <a:gd name="adj" fmla="val 6847"/>
            </a:avLst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  <a:effectLst>
            <a:outerShdw blurRad="254000" dist="88900" dir="2700000" algn="tl" rotWithShape="0">
              <a:srgbClr val="1A409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0C5BB00A-C36F-48F7-8F72-D782A132C4B9}"/>
              </a:ext>
            </a:extLst>
          </p:cNvPr>
          <p:cNvSpPr/>
          <p:nvPr/>
        </p:nvSpPr>
        <p:spPr>
          <a:xfrm>
            <a:off x="668019" y="3700843"/>
            <a:ext cx="1404000" cy="200629"/>
          </a:xfrm>
          <a:prstGeom prst="rect">
            <a:avLst/>
          </a:prstGeom>
          <a:gradFill>
            <a:gsLst>
              <a:gs pos="0">
                <a:srgbClr val="91F2F7"/>
              </a:gs>
              <a:gs pos="86000">
                <a:srgbClr val="50A8EF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3478FFF-3C2A-4870-9E72-8C918EF4BEF6}"/>
              </a:ext>
            </a:extLst>
          </p:cNvPr>
          <p:cNvSpPr txBox="1"/>
          <p:nvPr/>
        </p:nvSpPr>
        <p:spPr>
          <a:xfrm>
            <a:off x="740871" y="3628884"/>
            <a:ext cx="4968048" cy="918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zh-CN" sz="15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提效</a:t>
            </a:r>
            <a:r>
              <a:rPr lang="en-US" altLang="zh-CN" sz="15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+</a:t>
            </a:r>
            <a:r>
              <a:rPr lang="zh-CN" altLang="zh-CN" sz="15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降本</a:t>
            </a:r>
            <a:r>
              <a:rPr lang="en-US" altLang="zh-CN" sz="15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:</a:t>
            </a:r>
          </a:p>
          <a:p>
            <a:pPr>
              <a:spcBef>
                <a:spcPts val="600"/>
              </a:spcBef>
            </a:pPr>
            <a:r>
              <a:rPr lang="zh-CN" altLang="zh-CN" sz="1500" dirty="0"/>
              <a:t>物流行业从信息化到智能化，提效</a:t>
            </a:r>
            <a:r>
              <a:rPr lang="en-US" altLang="zh-CN" sz="1500" dirty="0"/>
              <a:t>+</a:t>
            </a:r>
            <a:r>
              <a:rPr lang="zh-CN" altLang="zh-CN" sz="1500" dirty="0"/>
              <a:t>降本是一个非常重要的课题。</a:t>
            </a:r>
            <a:endParaRPr lang="en-US" altLang="zh-CN" sz="15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D5E8AA-77CE-44DC-AEB8-87739B8DB3C7}"/>
              </a:ext>
            </a:extLst>
          </p:cNvPr>
          <p:cNvSpPr txBox="1"/>
          <p:nvPr/>
        </p:nvSpPr>
        <p:spPr>
          <a:xfrm>
            <a:off x="539789" y="493029"/>
            <a:ext cx="1874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100" dirty="0">
                <a:solidFill>
                  <a:schemeClr val="bg1"/>
                </a:solidFill>
                <a:effectLst>
                  <a:outerShdw blurRad="88900" dist="63500" dir="2700000" algn="tl" rotWithShape="0">
                    <a:srgbClr val="1A409E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背景与意义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7946D0C-A817-4322-B5F0-DFD1221BEB26}"/>
              </a:ext>
            </a:extLst>
          </p:cNvPr>
          <p:cNvSpPr txBox="1"/>
          <p:nvPr/>
        </p:nvSpPr>
        <p:spPr>
          <a:xfrm>
            <a:off x="569167" y="847231"/>
            <a:ext cx="4238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100" dirty="0">
                <a:solidFill>
                  <a:schemeClr val="bg1">
                    <a:alpha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H" panose="00020600040101010101" pitchFamily="18" charset="-122"/>
              </a:rPr>
              <a:t>BACKGROUND AND SIGNIFICANCE</a:t>
            </a:r>
            <a:endParaRPr lang="zh-CN" altLang="en-US" sz="1400" b="1" spc="100" dirty="0">
              <a:solidFill>
                <a:schemeClr val="bg1">
                  <a:alpha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阿里巴巴普惠体 H" panose="00020600040101010101" pitchFamily="18" charset="-122"/>
            </a:endParaRPr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620CE201-39AF-46EA-8E4C-2A54C88D58BA}"/>
              </a:ext>
            </a:extLst>
          </p:cNvPr>
          <p:cNvSpPr/>
          <p:nvPr/>
        </p:nvSpPr>
        <p:spPr>
          <a:xfrm>
            <a:off x="13124314" y="4407095"/>
            <a:ext cx="3391042" cy="2055079"/>
          </a:xfrm>
          <a:prstGeom prst="roundRect">
            <a:avLst>
              <a:gd name="adj" fmla="val 6847"/>
            </a:avLst>
          </a:prstGeom>
          <a:solidFill>
            <a:schemeClr val="bg1"/>
          </a:solidFill>
          <a:ln>
            <a:noFill/>
          </a:ln>
          <a:effectLst>
            <a:outerShdw blurRad="254000" dist="88900" dir="2700000" algn="tl" rotWithShape="0">
              <a:srgbClr val="1A409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091F61C-26BE-4229-93B2-864C6530461A}"/>
              </a:ext>
            </a:extLst>
          </p:cNvPr>
          <p:cNvGrpSpPr/>
          <p:nvPr/>
        </p:nvGrpSpPr>
        <p:grpSpPr>
          <a:xfrm>
            <a:off x="3307746" y="1401452"/>
            <a:ext cx="2562272" cy="2027548"/>
            <a:chOff x="3307746" y="1401452"/>
            <a:chExt cx="2562272" cy="2027548"/>
          </a:xfrm>
        </p:grpSpPr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9AEE8374-CC65-424C-AC70-311D8D4DD2DB}"/>
                </a:ext>
              </a:extLst>
            </p:cNvPr>
            <p:cNvSpPr/>
            <p:nvPr/>
          </p:nvSpPr>
          <p:spPr>
            <a:xfrm>
              <a:off x="3307746" y="1401452"/>
              <a:ext cx="2562272" cy="2027548"/>
            </a:xfrm>
            <a:prstGeom prst="roundRect">
              <a:avLst>
                <a:gd name="adj" fmla="val 6847"/>
              </a:avLst>
            </a:prstGeom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/>
                </a:gs>
              </a:gsLst>
              <a:lin ang="0" scaled="0"/>
            </a:gradFill>
            <a:ln>
              <a:noFill/>
            </a:ln>
            <a:effectLst>
              <a:outerShdw blurRad="254000" dist="88900" dir="2700000" algn="tl" rotWithShape="0">
                <a:srgbClr val="1A409E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9950FD15-9AC7-4E4F-B38B-563829AA7AB0}"/>
                </a:ext>
              </a:extLst>
            </p:cNvPr>
            <p:cNvSpPr/>
            <p:nvPr/>
          </p:nvSpPr>
          <p:spPr>
            <a:xfrm>
              <a:off x="3307746" y="1595634"/>
              <a:ext cx="2050067" cy="200629"/>
            </a:xfrm>
            <a:prstGeom prst="rect">
              <a:avLst/>
            </a:prstGeom>
            <a:gradFill>
              <a:gsLst>
                <a:gs pos="0">
                  <a:srgbClr val="91F2F7"/>
                </a:gs>
                <a:gs pos="86000">
                  <a:srgbClr val="50A8EF"/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BC41797-CAE3-4D03-A63C-3DCAE77026D8}"/>
                </a:ext>
              </a:extLst>
            </p:cNvPr>
            <p:cNvSpPr txBox="1"/>
            <p:nvPr/>
          </p:nvSpPr>
          <p:spPr>
            <a:xfrm>
              <a:off x="3431993" y="1527799"/>
              <a:ext cx="2365878" cy="1696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kern="100" spc="100">
                  <a:solidFill>
                    <a:srgbClr val="132E68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zh-CN" altLang="zh-CN" sz="1500" dirty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互联网</a:t>
              </a:r>
              <a:r>
                <a:rPr lang="en-US" altLang="zh-CN" sz="1500" dirty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+</a:t>
              </a:r>
              <a:r>
                <a:rPr lang="zh-CN" altLang="zh-CN" sz="1500" dirty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物流模式</a:t>
              </a:r>
              <a:r>
                <a:rPr lang="en-US" altLang="zh-CN" sz="1500" dirty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:</a:t>
              </a:r>
            </a:p>
            <a:p>
              <a:pPr>
                <a:lnSpc>
                  <a:spcPct val="110000"/>
                </a:lnSpc>
                <a:spcBef>
                  <a:spcPts val="600"/>
                </a:spcBef>
              </a:pPr>
              <a:r>
                <a:rPr lang="zh-CN" altLang="zh-CN" sz="1500" dirty="0"/>
                <a:t>随着</a:t>
              </a:r>
              <a:r>
                <a:rPr lang="zh-CN" altLang="en-US" sz="1500" dirty="0"/>
                <a:t>支付及网购软件</a:t>
              </a:r>
              <a:r>
                <a:rPr lang="zh-CN" altLang="zh-CN" sz="1500" dirty="0"/>
                <a:t>的普及，“无纸化”这个概念逐渐被更多传统行业所青睐，互联网</a:t>
              </a:r>
              <a:r>
                <a:rPr lang="en-US" altLang="zh-CN" sz="1500" dirty="0"/>
                <a:t>+</a:t>
              </a:r>
              <a:r>
                <a:rPr lang="zh-CN" altLang="zh-CN" sz="1500" dirty="0"/>
                <a:t>物流模式已经形成。</a:t>
              </a:r>
              <a:endParaRPr lang="en-US" altLang="zh-CN" sz="1500" dirty="0"/>
            </a:p>
          </p:txBody>
        </p:sp>
      </p:grp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23569A11-FA9A-4E82-B177-90A17CE6242C}"/>
              </a:ext>
            </a:extLst>
          </p:cNvPr>
          <p:cNvSpPr/>
          <p:nvPr/>
        </p:nvSpPr>
        <p:spPr>
          <a:xfrm>
            <a:off x="13820932" y="6804827"/>
            <a:ext cx="1571036" cy="4673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88900" dir="2700000" algn="tl" rotWithShape="0">
              <a:srgbClr val="1A409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70403A25-4502-457D-BA4A-B0D46135B8EB}"/>
              </a:ext>
            </a:extLst>
          </p:cNvPr>
          <p:cNvSpPr/>
          <p:nvPr/>
        </p:nvSpPr>
        <p:spPr>
          <a:xfrm>
            <a:off x="668019" y="4744904"/>
            <a:ext cx="5191066" cy="1551793"/>
          </a:xfrm>
          <a:prstGeom prst="roundRect">
            <a:avLst>
              <a:gd name="adj" fmla="val 6847"/>
            </a:avLst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  <a:effectLst>
            <a:outerShdw blurRad="254000" dist="88900" dir="2700000" algn="tl" rotWithShape="0">
              <a:srgbClr val="1A409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2" name="平行四边形 32">
            <a:extLst>
              <a:ext uri="{FF2B5EF4-FFF2-40B4-BE49-F238E27FC236}">
                <a16:creationId xmlns:a16="http://schemas.microsoft.com/office/drawing/2014/main" id="{01C3AB04-9B20-4186-A25E-7A7497965744}"/>
              </a:ext>
            </a:extLst>
          </p:cNvPr>
          <p:cNvSpPr/>
          <p:nvPr/>
        </p:nvSpPr>
        <p:spPr>
          <a:xfrm>
            <a:off x="-4046335" y="3451371"/>
            <a:ext cx="1968136" cy="2553629"/>
          </a:xfrm>
          <a:custGeom>
            <a:avLst/>
            <a:gdLst>
              <a:gd name="connsiteX0" fmla="*/ 104631 w 1801855"/>
              <a:gd name="connsiteY0" fmla="*/ 2329962 h 2337882"/>
              <a:gd name="connsiteX1" fmla="*/ 1762486 w 1801855"/>
              <a:gd name="connsiteY1" fmla="*/ 1487092 h 2337882"/>
              <a:gd name="connsiteX2" fmla="*/ 1801855 w 1801855"/>
              <a:gd name="connsiteY2" fmla="*/ 1422910 h 2337882"/>
              <a:gd name="connsiteX3" fmla="*/ 1801855 w 1801855"/>
              <a:gd name="connsiteY3" fmla="*/ 72103 h 2337882"/>
              <a:gd name="connsiteX4" fmla="*/ 1697224 w 1801855"/>
              <a:gd name="connsiteY4" fmla="*/ 7921 h 2337882"/>
              <a:gd name="connsiteX5" fmla="*/ 39370 w 1801855"/>
              <a:gd name="connsiteY5" fmla="*/ 850791 h 2337882"/>
              <a:gd name="connsiteX6" fmla="*/ 0 w 1801855"/>
              <a:gd name="connsiteY6" fmla="*/ 914972 h 2337882"/>
              <a:gd name="connsiteX7" fmla="*/ 0 w 1801855"/>
              <a:gd name="connsiteY7" fmla="*/ 2265781 h 2337882"/>
              <a:gd name="connsiteX8" fmla="*/ 104631 w 1801855"/>
              <a:gd name="connsiteY8" fmla="*/ 2329962 h 233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01855" h="2337882">
                <a:moveTo>
                  <a:pt x="104631" y="2329962"/>
                </a:moveTo>
                <a:lnTo>
                  <a:pt x="1762486" y="1487092"/>
                </a:lnTo>
                <a:cubicBezTo>
                  <a:pt x="1786659" y="1474802"/>
                  <a:pt x="1801855" y="1450028"/>
                  <a:pt x="1801855" y="1422910"/>
                </a:cubicBezTo>
                <a:lnTo>
                  <a:pt x="1801855" y="72103"/>
                </a:lnTo>
                <a:cubicBezTo>
                  <a:pt x="1801855" y="18344"/>
                  <a:pt x="1745146" y="-16442"/>
                  <a:pt x="1697224" y="7921"/>
                </a:cubicBezTo>
                <a:lnTo>
                  <a:pt x="39370" y="850791"/>
                </a:lnTo>
                <a:cubicBezTo>
                  <a:pt x="15197" y="863081"/>
                  <a:pt x="0" y="887855"/>
                  <a:pt x="0" y="914972"/>
                </a:cubicBezTo>
                <a:lnTo>
                  <a:pt x="0" y="2265781"/>
                </a:lnTo>
                <a:cubicBezTo>
                  <a:pt x="0" y="2319539"/>
                  <a:pt x="56710" y="2354325"/>
                  <a:pt x="104631" y="2329962"/>
                </a:cubicBezTo>
              </a:path>
            </a:pathLst>
          </a:custGeom>
          <a:gradFill>
            <a:gsLst>
              <a:gs pos="0">
                <a:srgbClr val="132E68">
                  <a:alpha val="10000"/>
                </a:srgbClr>
              </a:gs>
              <a:gs pos="99000">
                <a:srgbClr val="132E68">
                  <a:alpha val="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3" name="平行四边形 32">
            <a:extLst>
              <a:ext uri="{FF2B5EF4-FFF2-40B4-BE49-F238E27FC236}">
                <a16:creationId xmlns:a16="http://schemas.microsoft.com/office/drawing/2014/main" id="{F7F2C0F1-56A9-474C-BE05-B91C3D78227F}"/>
              </a:ext>
            </a:extLst>
          </p:cNvPr>
          <p:cNvSpPr/>
          <p:nvPr/>
        </p:nvSpPr>
        <p:spPr>
          <a:xfrm>
            <a:off x="-3849711" y="3603124"/>
            <a:ext cx="1968136" cy="2553629"/>
          </a:xfrm>
          <a:custGeom>
            <a:avLst/>
            <a:gdLst>
              <a:gd name="connsiteX0" fmla="*/ 104631 w 1801855"/>
              <a:gd name="connsiteY0" fmla="*/ 2329962 h 2337882"/>
              <a:gd name="connsiteX1" fmla="*/ 1762486 w 1801855"/>
              <a:gd name="connsiteY1" fmla="*/ 1487092 h 2337882"/>
              <a:gd name="connsiteX2" fmla="*/ 1801855 w 1801855"/>
              <a:gd name="connsiteY2" fmla="*/ 1422910 h 2337882"/>
              <a:gd name="connsiteX3" fmla="*/ 1801855 w 1801855"/>
              <a:gd name="connsiteY3" fmla="*/ 72103 h 2337882"/>
              <a:gd name="connsiteX4" fmla="*/ 1697224 w 1801855"/>
              <a:gd name="connsiteY4" fmla="*/ 7921 h 2337882"/>
              <a:gd name="connsiteX5" fmla="*/ 39370 w 1801855"/>
              <a:gd name="connsiteY5" fmla="*/ 850791 h 2337882"/>
              <a:gd name="connsiteX6" fmla="*/ 0 w 1801855"/>
              <a:gd name="connsiteY6" fmla="*/ 914972 h 2337882"/>
              <a:gd name="connsiteX7" fmla="*/ 0 w 1801855"/>
              <a:gd name="connsiteY7" fmla="*/ 2265781 h 2337882"/>
              <a:gd name="connsiteX8" fmla="*/ 104631 w 1801855"/>
              <a:gd name="connsiteY8" fmla="*/ 2329962 h 233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01855" h="2337882">
                <a:moveTo>
                  <a:pt x="104631" y="2329962"/>
                </a:moveTo>
                <a:lnTo>
                  <a:pt x="1762486" y="1487092"/>
                </a:lnTo>
                <a:cubicBezTo>
                  <a:pt x="1786659" y="1474802"/>
                  <a:pt x="1801855" y="1450028"/>
                  <a:pt x="1801855" y="1422910"/>
                </a:cubicBezTo>
                <a:lnTo>
                  <a:pt x="1801855" y="72103"/>
                </a:lnTo>
                <a:cubicBezTo>
                  <a:pt x="1801855" y="18344"/>
                  <a:pt x="1745146" y="-16442"/>
                  <a:pt x="1697224" y="7921"/>
                </a:cubicBezTo>
                <a:lnTo>
                  <a:pt x="39370" y="850791"/>
                </a:lnTo>
                <a:cubicBezTo>
                  <a:pt x="15197" y="863081"/>
                  <a:pt x="0" y="887855"/>
                  <a:pt x="0" y="914972"/>
                </a:cubicBezTo>
                <a:lnTo>
                  <a:pt x="0" y="2265781"/>
                </a:lnTo>
                <a:cubicBezTo>
                  <a:pt x="0" y="2319539"/>
                  <a:pt x="56710" y="2354325"/>
                  <a:pt x="104631" y="2329962"/>
                </a:cubicBezTo>
              </a:path>
            </a:pathLst>
          </a:custGeom>
          <a:gradFill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7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9EC8BCB-37E1-4CDA-9B3A-718E01F9032E}"/>
              </a:ext>
            </a:extLst>
          </p:cNvPr>
          <p:cNvSpPr txBox="1"/>
          <p:nvPr/>
        </p:nvSpPr>
        <p:spPr>
          <a:xfrm>
            <a:off x="2332797" y="5347246"/>
            <a:ext cx="1879412" cy="389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ctr"/>
            <a:r>
              <a:rPr lang="zh-CN" altLang="zh-CN" sz="900" dirty="0"/>
              <a:t>本次车间对</a:t>
            </a:r>
            <a:r>
              <a:rPr lang="zh-CN" altLang="en-US" sz="900" dirty="0"/>
              <a:t>无纸化</a:t>
            </a:r>
            <a:r>
              <a:rPr lang="zh-CN" altLang="zh-CN" sz="900" dirty="0"/>
              <a:t>系统的应用正是向此目标迈进的第一步。</a:t>
            </a: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D451A374-60FF-42B2-8D62-B0FCD956E09C}"/>
              </a:ext>
            </a:extLst>
          </p:cNvPr>
          <p:cNvSpPr/>
          <p:nvPr/>
        </p:nvSpPr>
        <p:spPr>
          <a:xfrm>
            <a:off x="668019" y="4894401"/>
            <a:ext cx="806718" cy="200629"/>
          </a:xfrm>
          <a:prstGeom prst="rect">
            <a:avLst/>
          </a:prstGeom>
          <a:gradFill>
            <a:gsLst>
              <a:gs pos="0">
                <a:srgbClr val="91F2F7"/>
              </a:gs>
              <a:gs pos="86000">
                <a:srgbClr val="50A8EF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CD1C8A33-DF2C-4D28-8203-1158FA46C084}"/>
              </a:ext>
            </a:extLst>
          </p:cNvPr>
          <p:cNvSpPr txBox="1"/>
          <p:nvPr/>
        </p:nvSpPr>
        <p:spPr>
          <a:xfrm>
            <a:off x="740871" y="4827100"/>
            <a:ext cx="92506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15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目标</a:t>
            </a:r>
            <a:r>
              <a:rPr lang="en-US" altLang="zh-CN" sz="15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:</a:t>
            </a: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089CB97D-9AD2-4AA8-847E-0AA879E55A82}"/>
              </a:ext>
            </a:extLst>
          </p:cNvPr>
          <p:cNvSpPr/>
          <p:nvPr/>
        </p:nvSpPr>
        <p:spPr>
          <a:xfrm>
            <a:off x="828675" y="5106853"/>
            <a:ext cx="4824873" cy="868525"/>
          </a:xfrm>
          <a:custGeom>
            <a:avLst/>
            <a:gdLst>
              <a:gd name="connsiteX0" fmla="*/ 907133 w 4824873"/>
              <a:gd name="connsiteY0" fmla="*/ 0 h 868525"/>
              <a:gd name="connsiteX1" fmla="*/ 3917740 w 4824873"/>
              <a:gd name="connsiteY1" fmla="*/ 0 h 868525"/>
              <a:gd name="connsiteX2" fmla="*/ 4015552 w 4824873"/>
              <a:gd name="connsiteY2" fmla="*/ 97812 h 868525"/>
              <a:gd name="connsiteX3" fmla="*/ 4015552 w 4824873"/>
              <a:gd name="connsiteY3" fmla="*/ 281667 h 868525"/>
              <a:gd name="connsiteX4" fmla="*/ 4727061 w 4824873"/>
              <a:gd name="connsiteY4" fmla="*/ 281667 h 868525"/>
              <a:gd name="connsiteX5" fmla="*/ 4824873 w 4824873"/>
              <a:gd name="connsiteY5" fmla="*/ 379479 h 868525"/>
              <a:gd name="connsiteX6" fmla="*/ 4824873 w 4824873"/>
              <a:gd name="connsiteY6" fmla="*/ 770713 h 868525"/>
              <a:gd name="connsiteX7" fmla="*/ 4727061 w 4824873"/>
              <a:gd name="connsiteY7" fmla="*/ 868525 h 868525"/>
              <a:gd name="connsiteX8" fmla="*/ 97812 w 4824873"/>
              <a:gd name="connsiteY8" fmla="*/ 868525 h 868525"/>
              <a:gd name="connsiteX9" fmla="*/ 0 w 4824873"/>
              <a:gd name="connsiteY9" fmla="*/ 770713 h 868525"/>
              <a:gd name="connsiteX10" fmla="*/ 0 w 4824873"/>
              <a:gd name="connsiteY10" fmla="*/ 379479 h 868525"/>
              <a:gd name="connsiteX11" fmla="*/ 97812 w 4824873"/>
              <a:gd name="connsiteY11" fmla="*/ 281667 h 868525"/>
              <a:gd name="connsiteX12" fmla="*/ 809321 w 4824873"/>
              <a:gd name="connsiteY12" fmla="*/ 281667 h 868525"/>
              <a:gd name="connsiteX13" fmla="*/ 809321 w 4824873"/>
              <a:gd name="connsiteY13" fmla="*/ 97812 h 868525"/>
              <a:gd name="connsiteX14" fmla="*/ 907133 w 4824873"/>
              <a:gd name="connsiteY14" fmla="*/ 0 h 86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824873" h="868525">
                <a:moveTo>
                  <a:pt x="907133" y="0"/>
                </a:moveTo>
                <a:lnTo>
                  <a:pt x="3917740" y="0"/>
                </a:lnTo>
                <a:cubicBezTo>
                  <a:pt x="3971760" y="0"/>
                  <a:pt x="4015552" y="43792"/>
                  <a:pt x="4015552" y="97812"/>
                </a:cubicBezTo>
                <a:lnTo>
                  <a:pt x="4015552" y="281667"/>
                </a:lnTo>
                <a:lnTo>
                  <a:pt x="4727061" y="281667"/>
                </a:lnTo>
                <a:cubicBezTo>
                  <a:pt x="4781081" y="281667"/>
                  <a:pt x="4824873" y="325459"/>
                  <a:pt x="4824873" y="379479"/>
                </a:cubicBezTo>
                <a:lnTo>
                  <a:pt x="4824873" y="770713"/>
                </a:lnTo>
                <a:cubicBezTo>
                  <a:pt x="4824873" y="824733"/>
                  <a:pt x="4781081" y="868525"/>
                  <a:pt x="4727061" y="868525"/>
                </a:cubicBezTo>
                <a:lnTo>
                  <a:pt x="97812" y="868525"/>
                </a:lnTo>
                <a:cubicBezTo>
                  <a:pt x="43792" y="868525"/>
                  <a:pt x="0" y="824733"/>
                  <a:pt x="0" y="770713"/>
                </a:cubicBezTo>
                <a:lnTo>
                  <a:pt x="0" y="379479"/>
                </a:lnTo>
                <a:cubicBezTo>
                  <a:pt x="0" y="325459"/>
                  <a:pt x="43792" y="281667"/>
                  <a:pt x="97812" y="281667"/>
                </a:cubicBezTo>
                <a:lnTo>
                  <a:pt x="809321" y="281667"/>
                </a:lnTo>
                <a:lnTo>
                  <a:pt x="809321" y="97812"/>
                </a:lnTo>
                <a:cubicBezTo>
                  <a:pt x="809321" y="43792"/>
                  <a:pt x="853113" y="0"/>
                  <a:pt x="907133" y="0"/>
                </a:cubicBezTo>
                <a:close/>
              </a:path>
            </a:pathLst>
          </a:custGeom>
          <a:ln w="12700">
            <a:solidFill>
              <a:srgbClr val="1F4CB2"/>
            </a:solidFill>
            <a:prstDash val="lgDash"/>
            <a:headEnd type="none" w="lg" len="lg"/>
            <a:tailEnd type="none"/>
          </a:ln>
          <a:effectLst>
            <a:outerShdw dist="12700" dir="2700000" algn="tl" rotWithShape="0">
              <a:srgbClr val="55A3DD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BCB5B09B-7667-4700-A3EC-04961AB53881}"/>
              </a:ext>
            </a:extLst>
          </p:cNvPr>
          <p:cNvGrpSpPr/>
          <p:nvPr/>
        </p:nvGrpSpPr>
        <p:grpSpPr>
          <a:xfrm>
            <a:off x="878670" y="5209174"/>
            <a:ext cx="1596593" cy="395070"/>
            <a:chOff x="9126683" y="680608"/>
            <a:chExt cx="1596593" cy="395070"/>
          </a:xfrm>
        </p:grpSpPr>
        <p:sp>
          <p:nvSpPr>
            <p:cNvPr id="102" name="矩形: 圆角 101">
              <a:extLst>
                <a:ext uri="{FF2B5EF4-FFF2-40B4-BE49-F238E27FC236}">
                  <a16:creationId xmlns:a16="http://schemas.microsoft.com/office/drawing/2014/main" id="{0853D131-6196-420E-BD0A-F44C69892302}"/>
                </a:ext>
              </a:extLst>
            </p:cNvPr>
            <p:cNvSpPr/>
            <p:nvPr/>
          </p:nvSpPr>
          <p:spPr>
            <a:xfrm>
              <a:off x="9201937" y="680608"/>
              <a:ext cx="1441927" cy="395070"/>
            </a:xfrm>
            <a:prstGeom prst="roundRect">
              <a:avLst>
                <a:gd name="adj" fmla="val 23752"/>
              </a:avLst>
            </a:prstGeom>
            <a:gradFill>
              <a:gsLst>
                <a:gs pos="0">
                  <a:srgbClr val="52C1F1"/>
                </a:gs>
                <a:gs pos="100000">
                  <a:srgbClr val="1D47AF"/>
                </a:gs>
              </a:gsLst>
              <a:lin ang="0" scaled="0"/>
            </a:gradFill>
            <a:ln>
              <a:noFill/>
            </a:ln>
            <a:effectLst>
              <a:outerShdw dist="88900" dir="2700000" algn="tl" rotWithShape="0">
                <a:srgbClr val="1A409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570BDF2A-3104-4DD2-92E7-FE9084DB6D22}"/>
                </a:ext>
              </a:extLst>
            </p:cNvPr>
            <p:cNvSpPr txBox="1"/>
            <p:nvPr/>
          </p:nvSpPr>
          <p:spPr>
            <a:xfrm>
              <a:off x="9126683" y="717204"/>
              <a:ext cx="1596593" cy="333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600" b="1" kern="100" spc="100">
                  <a:solidFill>
                    <a:srgbClr val="132E68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algn="ctr"/>
              <a:r>
                <a:rPr lang="zh-CN" altLang="en-US" sz="1500" b="0" dirty="0">
                  <a:solidFill>
                    <a:schemeClr val="bg1"/>
                  </a:solidFill>
                </a:rPr>
                <a:t>优化物流管理</a:t>
              </a: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D25D9EB3-69D5-4749-A711-6EA5E4446DD0}"/>
              </a:ext>
            </a:extLst>
          </p:cNvPr>
          <p:cNvGrpSpPr/>
          <p:nvPr/>
        </p:nvGrpSpPr>
        <p:grpSpPr>
          <a:xfrm>
            <a:off x="2082950" y="5761586"/>
            <a:ext cx="2281926" cy="406036"/>
            <a:chOff x="8860583" y="758269"/>
            <a:chExt cx="2266562" cy="406036"/>
          </a:xfrm>
        </p:grpSpPr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BBC90A95-3412-464C-80EE-87F535A7CEF3}"/>
                </a:ext>
              </a:extLst>
            </p:cNvPr>
            <p:cNvSpPr/>
            <p:nvPr/>
          </p:nvSpPr>
          <p:spPr>
            <a:xfrm>
              <a:off x="8860583" y="758269"/>
              <a:ext cx="2266562" cy="406036"/>
            </a:xfrm>
            <a:prstGeom prst="roundRect">
              <a:avLst>
                <a:gd name="adj" fmla="val 27505"/>
              </a:avLst>
            </a:prstGeom>
            <a:gradFill>
              <a:gsLst>
                <a:gs pos="0">
                  <a:srgbClr val="52C1F1"/>
                </a:gs>
                <a:gs pos="100000">
                  <a:srgbClr val="1D47AF"/>
                </a:gs>
              </a:gsLst>
              <a:lin ang="0" scaled="0"/>
            </a:gradFill>
            <a:ln>
              <a:noFill/>
            </a:ln>
            <a:effectLst>
              <a:outerShdw dist="88900" dir="2700000" algn="tl" rotWithShape="0">
                <a:srgbClr val="1A409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4B8C7DF0-C50D-41C5-96EC-5C2E812E3861}"/>
                </a:ext>
              </a:extLst>
            </p:cNvPr>
            <p:cNvSpPr txBox="1"/>
            <p:nvPr/>
          </p:nvSpPr>
          <p:spPr>
            <a:xfrm>
              <a:off x="9065985" y="786560"/>
              <a:ext cx="1855760" cy="333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600" b="1" kern="100" spc="100">
                  <a:solidFill>
                    <a:srgbClr val="132E68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algn="ctr"/>
              <a:r>
                <a:rPr lang="zh-CN" altLang="en-US" sz="1500" b="0" dirty="0">
                  <a:solidFill>
                    <a:schemeClr val="bg1"/>
                  </a:solidFill>
                </a:rPr>
                <a:t>最终全程无纸化</a:t>
              </a: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AA240D01-B9CA-41A4-AAE4-8959500FEC13}"/>
              </a:ext>
            </a:extLst>
          </p:cNvPr>
          <p:cNvGrpSpPr/>
          <p:nvPr/>
        </p:nvGrpSpPr>
        <p:grpSpPr>
          <a:xfrm>
            <a:off x="2456788" y="4873091"/>
            <a:ext cx="1596593" cy="395070"/>
            <a:chOff x="9126683" y="680608"/>
            <a:chExt cx="1596593" cy="395070"/>
          </a:xfrm>
        </p:grpSpPr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6F5FBDD7-8F97-4490-95C6-99FB5272F567}"/>
                </a:ext>
              </a:extLst>
            </p:cNvPr>
            <p:cNvSpPr/>
            <p:nvPr/>
          </p:nvSpPr>
          <p:spPr>
            <a:xfrm>
              <a:off x="9201937" y="680608"/>
              <a:ext cx="1441927" cy="395070"/>
            </a:xfrm>
            <a:prstGeom prst="roundRect">
              <a:avLst>
                <a:gd name="adj" fmla="val 23752"/>
              </a:avLst>
            </a:prstGeom>
            <a:gradFill>
              <a:gsLst>
                <a:gs pos="0">
                  <a:srgbClr val="52C1F1"/>
                </a:gs>
                <a:gs pos="100000">
                  <a:srgbClr val="1D47AF"/>
                </a:gs>
              </a:gsLst>
              <a:lin ang="0" scaled="0"/>
            </a:gradFill>
            <a:ln>
              <a:noFill/>
            </a:ln>
            <a:effectLst>
              <a:outerShdw dist="88900" dir="2700000" algn="tl" rotWithShape="0">
                <a:srgbClr val="1A409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63319AE3-9187-4F66-B7BE-ECDFCC7E89A0}"/>
                </a:ext>
              </a:extLst>
            </p:cNvPr>
            <p:cNvSpPr txBox="1"/>
            <p:nvPr/>
          </p:nvSpPr>
          <p:spPr>
            <a:xfrm>
              <a:off x="9126683" y="717204"/>
              <a:ext cx="1596593" cy="333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600" b="1" kern="100" spc="100">
                  <a:solidFill>
                    <a:srgbClr val="132E68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algn="ctr"/>
              <a:r>
                <a:rPr lang="zh-CN" altLang="en-US" sz="1500" b="0" dirty="0">
                  <a:solidFill>
                    <a:schemeClr val="bg1"/>
                  </a:solidFill>
                </a:rPr>
                <a:t>降低物流成本</a:t>
              </a: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7D1E0645-4A97-4A38-9B24-7370C0B20411}"/>
              </a:ext>
            </a:extLst>
          </p:cNvPr>
          <p:cNvGrpSpPr/>
          <p:nvPr/>
        </p:nvGrpSpPr>
        <p:grpSpPr>
          <a:xfrm>
            <a:off x="4034906" y="5223312"/>
            <a:ext cx="1596593" cy="395070"/>
            <a:chOff x="9126683" y="680608"/>
            <a:chExt cx="1596593" cy="395070"/>
          </a:xfrm>
        </p:grpSpPr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51E6CAEE-FACD-465A-BF7A-4771AE948A61}"/>
                </a:ext>
              </a:extLst>
            </p:cNvPr>
            <p:cNvSpPr/>
            <p:nvPr/>
          </p:nvSpPr>
          <p:spPr>
            <a:xfrm>
              <a:off x="9201937" y="680608"/>
              <a:ext cx="1441927" cy="395070"/>
            </a:xfrm>
            <a:prstGeom prst="roundRect">
              <a:avLst>
                <a:gd name="adj" fmla="val 23752"/>
              </a:avLst>
            </a:prstGeom>
            <a:gradFill>
              <a:gsLst>
                <a:gs pos="0">
                  <a:srgbClr val="52C1F1"/>
                </a:gs>
                <a:gs pos="100000">
                  <a:srgbClr val="1D47AF"/>
                </a:gs>
              </a:gsLst>
              <a:lin ang="0" scaled="0"/>
            </a:gradFill>
            <a:ln>
              <a:noFill/>
            </a:ln>
            <a:effectLst>
              <a:outerShdw dist="88900" dir="2700000" algn="tl" rotWithShape="0">
                <a:srgbClr val="1A409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A17093FD-7EB8-45E4-8D33-74077D7023E5}"/>
                </a:ext>
              </a:extLst>
            </p:cNvPr>
            <p:cNvSpPr txBox="1"/>
            <p:nvPr/>
          </p:nvSpPr>
          <p:spPr>
            <a:xfrm>
              <a:off x="9126683" y="717204"/>
              <a:ext cx="1596593" cy="333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600" b="1" kern="100" spc="100">
                  <a:solidFill>
                    <a:srgbClr val="132E68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algn="ctr"/>
              <a:r>
                <a:rPr lang="zh-CN" altLang="en-US" sz="1500" b="0" dirty="0">
                  <a:solidFill>
                    <a:schemeClr val="bg1"/>
                  </a:solidFill>
                </a:rPr>
                <a:t>提高风控</a:t>
              </a:r>
            </a:p>
          </p:txBody>
        </p:sp>
      </p:grpSp>
      <p:sp>
        <p:nvSpPr>
          <p:cNvPr id="155" name="矩形: 圆角 154">
            <a:extLst>
              <a:ext uri="{FF2B5EF4-FFF2-40B4-BE49-F238E27FC236}">
                <a16:creationId xmlns:a16="http://schemas.microsoft.com/office/drawing/2014/main" id="{BE5DF88D-3F24-4C13-9981-4EEB4C492297}"/>
              </a:ext>
            </a:extLst>
          </p:cNvPr>
          <p:cNvSpPr/>
          <p:nvPr/>
        </p:nvSpPr>
        <p:spPr>
          <a:xfrm>
            <a:off x="6589302" y="3458241"/>
            <a:ext cx="4943886" cy="2342184"/>
          </a:xfrm>
          <a:prstGeom prst="roundRect">
            <a:avLst>
              <a:gd name="adj" fmla="val 5763"/>
            </a:avLst>
          </a:prstGeom>
          <a:solidFill>
            <a:schemeClr val="bg1"/>
          </a:solidFill>
          <a:ln>
            <a:noFill/>
          </a:ln>
          <a:effectLst>
            <a:outerShdw blurRad="254000" dist="88900" dir="2700000" algn="tl" rotWithShape="0">
              <a:srgbClr val="1A409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425670F4-9D85-4137-9DDA-EDE8C5C0D0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2034" y="1155007"/>
            <a:ext cx="3684067" cy="5183753"/>
          </a:xfrm>
          <a:custGeom>
            <a:avLst/>
            <a:gdLst>
              <a:gd name="connsiteX0" fmla="*/ 0 w 4912828"/>
              <a:gd name="connsiteY0" fmla="*/ 0 h 5194019"/>
              <a:gd name="connsiteX1" fmla="*/ 4912828 w 4912828"/>
              <a:gd name="connsiteY1" fmla="*/ 0 h 5194019"/>
              <a:gd name="connsiteX2" fmla="*/ 4912828 w 4912828"/>
              <a:gd name="connsiteY2" fmla="*/ 371143 h 5194019"/>
              <a:gd name="connsiteX3" fmla="*/ 4703712 w 4912828"/>
              <a:gd name="connsiteY3" fmla="*/ 371143 h 5194019"/>
              <a:gd name="connsiteX4" fmla="*/ 4703712 w 4912828"/>
              <a:gd name="connsiteY4" fmla="*/ 5194019 h 5194019"/>
              <a:gd name="connsiteX5" fmla="*/ 0 w 4912828"/>
              <a:gd name="connsiteY5" fmla="*/ 5194019 h 519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2828" h="5194019">
                <a:moveTo>
                  <a:pt x="0" y="0"/>
                </a:moveTo>
                <a:lnTo>
                  <a:pt x="4912828" y="0"/>
                </a:lnTo>
                <a:lnTo>
                  <a:pt x="4912828" y="371143"/>
                </a:lnTo>
                <a:lnTo>
                  <a:pt x="4703712" y="371143"/>
                </a:lnTo>
                <a:lnTo>
                  <a:pt x="4703712" y="5194019"/>
                </a:lnTo>
                <a:lnTo>
                  <a:pt x="0" y="5194019"/>
                </a:lnTo>
                <a:close/>
              </a:path>
            </a:pathLst>
          </a:custGeom>
          <a:effectLst>
            <a:outerShdw blurRad="63500" dist="50800" dir="5400000" algn="t" rotWithShape="0">
              <a:srgbClr val="132E68">
                <a:alpha val="40000"/>
              </a:srgbClr>
            </a:outerShdw>
          </a:effectLst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7E48D7B-AD03-44B8-857D-0F7DE6781803}"/>
              </a:ext>
            </a:extLst>
          </p:cNvPr>
          <p:cNvSpPr/>
          <p:nvPr/>
        </p:nvSpPr>
        <p:spPr>
          <a:xfrm>
            <a:off x="8237264" y="1519253"/>
            <a:ext cx="3295924" cy="1687498"/>
          </a:xfrm>
          <a:prstGeom prst="roundRect">
            <a:avLst>
              <a:gd name="adj" fmla="val 6847"/>
            </a:avLst>
          </a:prstGeom>
          <a:solidFill>
            <a:schemeClr val="bg1">
              <a:alpha val="1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D6B44C41-F1F2-46F0-AC9B-1E19C825D6A1}"/>
              </a:ext>
            </a:extLst>
          </p:cNvPr>
          <p:cNvSpPr txBox="1"/>
          <p:nvPr/>
        </p:nvSpPr>
        <p:spPr>
          <a:xfrm>
            <a:off x="8348703" y="1725411"/>
            <a:ext cx="3073046" cy="1249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b="1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zh-CN" sz="1500" b="0" dirty="0">
                <a:solidFill>
                  <a:schemeClr val="bg1">
                    <a:alpha val="70000"/>
                  </a:schemeClr>
                </a:solidFill>
              </a:rPr>
              <a:t>无纸化使用场景一般是：</a:t>
            </a:r>
            <a:endParaRPr lang="en-US" altLang="zh-CN" sz="1500" b="0" dirty="0">
              <a:solidFill>
                <a:schemeClr val="bg1">
                  <a:alpha val="70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zh-CN" altLang="zh-CN" sz="1500" b="0" dirty="0">
                <a:solidFill>
                  <a:schemeClr val="bg1">
                    <a:alpha val="70000"/>
                  </a:schemeClr>
                </a:solidFill>
              </a:rPr>
              <a:t>长链条的业务形态，并且线下业务复杂的工作。</a:t>
            </a:r>
            <a:endParaRPr lang="en-US" altLang="zh-CN" sz="1500" b="0" dirty="0">
              <a:solidFill>
                <a:schemeClr val="bg1">
                  <a:alpha val="70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zh-CN" altLang="zh-CN" sz="1500" b="0" dirty="0">
                <a:solidFill>
                  <a:schemeClr val="bg1">
                    <a:alpha val="70000"/>
                  </a:schemeClr>
                </a:solidFill>
              </a:rPr>
              <a:t>通常</a:t>
            </a:r>
            <a:r>
              <a:rPr lang="zh-CN" altLang="zh-CN" sz="1500" dirty="0">
                <a:solidFill>
                  <a:schemeClr val="bg1"/>
                </a:solidFill>
              </a:rPr>
              <a:t>不适用于产中物流</a:t>
            </a:r>
            <a:r>
              <a:rPr lang="zh-CN" altLang="zh-CN" sz="1500" b="0" dirty="0">
                <a:solidFill>
                  <a:schemeClr val="bg1">
                    <a:alpha val="70000"/>
                  </a:schemeClr>
                </a:solidFill>
              </a:rPr>
              <a:t>的使用。</a:t>
            </a:r>
            <a:endParaRPr lang="en-US" altLang="zh-CN" sz="1500" b="0" dirty="0">
              <a:solidFill>
                <a:schemeClr val="bg1">
                  <a:alpha val="70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8A6FF7-B320-47E5-948B-0C2217EA02E1}"/>
              </a:ext>
            </a:extLst>
          </p:cNvPr>
          <p:cNvSpPr txBox="1"/>
          <p:nvPr/>
        </p:nvSpPr>
        <p:spPr>
          <a:xfrm>
            <a:off x="8348703" y="3854300"/>
            <a:ext cx="3174721" cy="586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b="1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zh-CN" sz="1500" b="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车间用探索的精神尝试由“长”到“短”的业务应用</a:t>
            </a:r>
            <a:r>
              <a:rPr lang="zh-CN" altLang="en-US" sz="1500" b="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：</a:t>
            </a:r>
            <a:endParaRPr lang="zh-CN" altLang="zh-CN" sz="1500" b="0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13023A9-D852-48E8-ADCE-275135C967D3}"/>
              </a:ext>
            </a:extLst>
          </p:cNvPr>
          <p:cNvSpPr txBox="1"/>
          <p:nvPr/>
        </p:nvSpPr>
        <p:spPr>
          <a:xfrm>
            <a:off x="8348703" y="4522764"/>
            <a:ext cx="3139299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b="0" kern="100" spc="100">
                <a:solidFill>
                  <a:srgbClr val="132E68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zh-CN" sz="1500" dirty="0"/>
              <a:t>使</a:t>
            </a:r>
            <a:r>
              <a:rPr lang="zh-CN" altLang="zh-CN" sz="1500" dirty="0">
                <a:solidFill>
                  <a:schemeClr val="accent2"/>
                </a:solidFill>
              </a:rPr>
              <a:t>传统模式</a:t>
            </a:r>
            <a:r>
              <a:rPr lang="zh-CN" altLang="zh-CN" sz="1500" dirty="0"/>
              <a:t>与</a:t>
            </a:r>
            <a:r>
              <a:rPr lang="zh-CN" altLang="zh-CN" sz="1500" dirty="0">
                <a:solidFill>
                  <a:schemeClr val="accent2"/>
                </a:solidFill>
              </a:rPr>
              <a:t>新业态</a:t>
            </a:r>
            <a:r>
              <a:rPr lang="zh-CN" altLang="zh-CN" sz="1500" dirty="0"/>
              <a:t>相结合，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53EB24E-6261-49C0-BD50-4499176B54C0}"/>
              </a:ext>
            </a:extLst>
          </p:cNvPr>
          <p:cNvSpPr txBox="1"/>
          <p:nvPr/>
        </p:nvSpPr>
        <p:spPr>
          <a:xfrm>
            <a:off x="8348703" y="4920385"/>
            <a:ext cx="3139299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b="0" kern="100" spc="100">
                <a:solidFill>
                  <a:srgbClr val="132E68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zh-CN" sz="1500" dirty="0"/>
              <a:t>为</a:t>
            </a:r>
            <a:r>
              <a:rPr lang="zh-CN" altLang="zh-CN" sz="1500" dirty="0">
                <a:solidFill>
                  <a:schemeClr val="accent2"/>
                </a:solidFill>
              </a:rPr>
              <a:t>绿色物流</a:t>
            </a:r>
            <a:r>
              <a:rPr lang="zh-CN" altLang="zh-CN" sz="1500" dirty="0"/>
              <a:t>的实现添砖加瓦。 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E6B7DC26-2354-4C0D-8721-349A8D4A83B9}"/>
              </a:ext>
            </a:extLst>
          </p:cNvPr>
          <p:cNvCxnSpPr>
            <a:cxnSpLocks/>
          </p:cNvCxnSpPr>
          <p:nvPr/>
        </p:nvCxnSpPr>
        <p:spPr>
          <a:xfrm>
            <a:off x="9836484" y="3042619"/>
            <a:ext cx="0" cy="379509"/>
          </a:xfrm>
          <a:prstGeom prst="line">
            <a:avLst/>
          </a:prstGeom>
          <a:ln w="12700">
            <a:solidFill>
              <a:schemeClr val="bg1"/>
            </a:solidFill>
            <a:prstDash val="lgDash"/>
            <a:headEnd type="none" w="lg" len="lg"/>
            <a:tailEnd type="triangle"/>
          </a:ln>
          <a:effectLst>
            <a:outerShdw dist="12700" dir="2700000" algn="tl" rotWithShape="0">
              <a:srgbClr val="55A3DD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id="{943ED487-A519-42DE-AD42-80BD2B8382C9}"/>
              </a:ext>
            </a:extLst>
          </p:cNvPr>
          <p:cNvCxnSpPr>
            <a:cxnSpLocks/>
          </p:cNvCxnSpPr>
          <p:nvPr/>
        </p:nvCxnSpPr>
        <p:spPr>
          <a:xfrm>
            <a:off x="7326687" y="1900671"/>
            <a:ext cx="1022016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  <a:prstDash val="lgDash"/>
            <a:headEnd type="none" w="lg" len="lg"/>
            <a:tailEnd type="triangle"/>
          </a:ln>
          <a:effectLst>
            <a:outerShdw dist="12700" dir="2700000" algn="tl" rotWithShape="0">
              <a:srgbClr val="55A3DD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id="{3EE8D805-9D74-4D72-8F56-56BDE4E946CF}"/>
              </a:ext>
            </a:extLst>
          </p:cNvPr>
          <p:cNvSpPr/>
          <p:nvPr/>
        </p:nvSpPr>
        <p:spPr>
          <a:xfrm rot="18493416">
            <a:off x="10541749" y="5831542"/>
            <a:ext cx="832464" cy="846387"/>
          </a:xfrm>
          <a:custGeom>
            <a:avLst/>
            <a:gdLst>
              <a:gd name="connsiteX0" fmla="*/ 793886 w 1036381"/>
              <a:gd name="connsiteY0" fmla="*/ 1030854 h 1053715"/>
              <a:gd name="connsiteX1" fmla="*/ 793886 w 1036381"/>
              <a:gd name="connsiteY1" fmla="*/ 1030854 h 1053715"/>
              <a:gd name="connsiteX2" fmla="*/ 793886 w 1036381"/>
              <a:gd name="connsiteY2" fmla="*/ 1030855 h 1053715"/>
              <a:gd name="connsiteX3" fmla="*/ 705677 w 1036381"/>
              <a:gd name="connsiteY3" fmla="*/ 918855 h 1053715"/>
              <a:gd name="connsiteX4" fmla="*/ 705677 w 1036381"/>
              <a:gd name="connsiteY4" fmla="*/ 918855 h 1053715"/>
              <a:gd name="connsiteX5" fmla="*/ 705677 w 1036381"/>
              <a:gd name="connsiteY5" fmla="*/ 918856 h 1053715"/>
              <a:gd name="connsiteX6" fmla="*/ 617467 w 1036381"/>
              <a:gd name="connsiteY6" fmla="*/ 806855 h 1053715"/>
              <a:gd name="connsiteX7" fmla="*/ 617467 w 1036381"/>
              <a:gd name="connsiteY7" fmla="*/ 806856 h 1053715"/>
              <a:gd name="connsiteX8" fmla="*/ 617467 w 1036381"/>
              <a:gd name="connsiteY8" fmla="*/ 806856 h 1053715"/>
              <a:gd name="connsiteX9" fmla="*/ 529258 w 1036381"/>
              <a:gd name="connsiteY9" fmla="*/ 694856 h 1053715"/>
              <a:gd name="connsiteX10" fmla="*/ 529258 w 1036381"/>
              <a:gd name="connsiteY10" fmla="*/ 694856 h 1053715"/>
              <a:gd name="connsiteX11" fmla="*/ 529258 w 1036381"/>
              <a:gd name="connsiteY11" fmla="*/ 694857 h 1053715"/>
              <a:gd name="connsiteX12" fmla="*/ 441048 w 1036381"/>
              <a:gd name="connsiteY12" fmla="*/ 582857 h 1053715"/>
              <a:gd name="connsiteX13" fmla="*/ 441048 w 1036381"/>
              <a:gd name="connsiteY13" fmla="*/ 582857 h 1053715"/>
              <a:gd name="connsiteX14" fmla="*/ 441048 w 1036381"/>
              <a:gd name="connsiteY14" fmla="*/ 582857 h 1053715"/>
              <a:gd name="connsiteX15" fmla="*/ 352838 w 1036381"/>
              <a:gd name="connsiteY15" fmla="*/ 470857 h 1053715"/>
              <a:gd name="connsiteX16" fmla="*/ 352839 w 1036381"/>
              <a:gd name="connsiteY16" fmla="*/ 470858 h 1053715"/>
              <a:gd name="connsiteX17" fmla="*/ 352839 w 1036381"/>
              <a:gd name="connsiteY17" fmla="*/ 470858 h 1053715"/>
              <a:gd name="connsiteX18" fmla="*/ 264628 w 1036381"/>
              <a:gd name="connsiteY18" fmla="*/ 358857 h 1053715"/>
              <a:gd name="connsiteX19" fmla="*/ 264629 w 1036381"/>
              <a:gd name="connsiteY19" fmla="*/ 358858 h 1053715"/>
              <a:gd name="connsiteX20" fmla="*/ 264628 w 1036381"/>
              <a:gd name="connsiteY20" fmla="*/ 358858 h 1053715"/>
              <a:gd name="connsiteX21" fmla="*/ 176419 w 1036381"/>
              <a:gd name="connsiteY21" fmla="*/ 246858 h 1053715"/>
              <a:gd name="connsiteX22" fmla="*/ 176419 w 1036381"/>
              <a:gd name="connsiteY22" fmla="*/ 246858 h 1053715"/>
              <a:gd name="connsiteX23" fmla="*/ 176419 w 1036381"/>
              <a:gd name="connsiteY23" fmla="*/ 246859 h 1053715"/>
              <a:gd name="connsiteX24" fmla="*/ 88209 w 1036381"/>
              <a:gd name="connsiteY24" fmla="*/ 134858 h 1053715"/>
              <a:gd name="connsiteX25" fmla="*/ 88210 w 1036381"/>
              <a:gd name="connsiteY25" fmla="*/ 134859 h 1053715"/>
              <a:gd name="connsiteX26" fmla="*/ 88209 w 1036381"/>
              <a:gd name="connsiteY26" fmla="*/ 134859 h 1053715"/>
              <a:gd name="connsiteX27" fmla="*/ 0 w 1036381"/>
              <a:gd name="connsiteY27" fmla="*/ 22859 h 1053715"/>
              <a:gd name="connsiteX28" fmla="*/ 0 w 1036381"/>
              <a:gd name="connsiteY28" fmla="*/ 22859 h 1053715"/>
              <a:gd name="connsiteX29" fmla="*/ 0 w 1036381"/>
              <a:gd name="connsiteY29" fmla="*/ 22860 h 1053715"/>
              <a:gd name="connsiteX30" fmla="*/ 1029685 w 1036381"/>
              <a:gd name="connsiteY30" fmla="*/ 1014691 h 1053715"/>
              <a:gd name="connsiteX31" fmla="*/ 1036381 w 1036381"/>
              <a:gd name="connsiteY31" fmla="*/ 1030855 h 1053715"/>
              <a:gd name="connsiteX32" fmla="*/ 1036380 w 1036381"/>
              <a:gd name="connsiteY32" fmla="*/ 1030855 h 1053715"/>
              <a:gd name="connsiteX33" fmla="*/ 1013520 w 1036381"/>
              <a:gd name="connsiteY33" fmla="*/ 1053715 h 1053715"/>
              <a:gd name="connsiteX34" fmla="*/ 816746 w 1036381"/>
              <a:gd name="connsiteY34" fmla="*/ 1053714 h 1053715"/>
              <a:gd name="connsiteX35" fmla="*/ 800582 w 1036381"/>
              <a:gd name="connsiteY35" fmla="*/ 1047018 h 1053715"/>
              <a:gd name="connsiteX36" fmla="*/ 793886 w 1036381"/>
              <a:gd name="connsiteY36" fmla="*/ 1030854 h 1053715"/>
              <a:gd name="connsiteX37" fmla="*/ 800582 w 1036381"/>
              <a:gd name="connsiteY37" fmla="*/ 1014690 h 1053715"/>
              <a:gd name="connsiteX38" fmla="*/ 816746 w 1036381"/>
              <a:gd name="connsiteY38" fmla="*/ 1007995 h 1053715"/>
              <a:gd name="connsiteX39" fmla="*/ 1013521 w 1036381"/>
              <a:gd name="connsiteY39" fmla="*/ 1007995 h 1053715"/>
              <a:gd name="connsiteX40" fmla="*/ 1029685 w 1036381"/>
              <a:gd name="connsiteY40" fmla="*/ 1014691 h 1053715"/>
              <a:gd name="connsiteX41" fmla="*/ 853266 w 1036381"/>
              <a:gd name="connsiteY41" fmla="*/ 790692 h 1053715"/>
              <a:gd name="connsiteX42" fmla="*/ 859962 w 1036381"/>
              <a:gd name="connsiteY42" fmla="*/ 806856 h 1053715"/>
              <a:gd name="connsiteX43" fmla="*/ 859961 w 1036381"/>
              <a:gd name="connsiteY43" fmla="*/ 806856 h 1053715"/>
              <a:gd name="connsiteX44" fmla="*/ 837101 w 1036381"/>
              <a:gd name="connsiteY44" fmla="*/ 829716 h 1053715"/>
              <a:gd name="connsiteX45" fmla="*/ 640327 w 1036381"/>
              <a:gd name="connsiteY45" fmla="*/ 829715 h 1053715"/>
              <a:gd name="connsiteX46" fmla="*/ 624162 w 1036381"/>
              <a:gd name="connsiteY46" fmla="*/ 823020 h 1053715"/>
              <a:gd name="connsiteX47" fmla="*/ 617467 w 1036381"/>
              <a:gd name="connsiteY47" fmla="*/ 806856 h 1053715"/>
              <a:gd name="connsiteX48" fmla="*/ 624163 w 1036381"/>
              <a:gd name="connsiteY48" fmla="*/ 790692 h 1053715"/>
              <a:gd name="connsiteX49" fmla="*/ 640327 w 1036381"/>
              <a:gd name="connsiteY49" fmla="*/ 783996 h 1053715"/>
              <a:gd name="connsiteX50" fmla="*/ 837102 w 1036381"/>
              <a:gd name="connsiteY50" fmla="*/ 783996 h 1053715"/>
              <a:gd name="connsiteX51" fmla="*/ 853266 w 1036381"/>
              <a:gd name="connsiteY51" fmla="*/ 790692 h 1053715"/>
              <a:gd name="connsiteX52" fmla="*/ 765057 w 1036381"/>
              <a:gd name="connsiteY52" fmla="*/ 678693 h 1053715"/>
              <a:gd name="connsiteX53" fmla="*/ 771752 w 1036381"/>
              <a:gd name="connsiteY53" fmla="*/ 694857 h 1053715"/>
              <a:gd name="connsiteX54" fmla="*/ 771751 w 1036381"/>
              <a:gd name="connsiteY54" fmla="*/ 694857 h 1053715"/>
              <a:gd name="connsiteX55" fmla="*/ 748891 w 1036381"/>
              <a:gd name="connsiteY55" fmla="*/ 717717 h 1053715"/>
              <a:gd name="connsiteX56" fmla="*/ 552117 w 1036381"/>
              <a:gd name="connsiteY56" fmla="*/ 717716 h 1053715"/>
              <a:gd name="connsiteX57" fmla="*/ 535953 w 1036381"/>
              <a:gd name="connsiteY57" fmla="*/ 711020 h 1053715"/>
              <a:gd name="connsiteX58" fmla="*/ 529258 w 1036381"/>
              <a:gd name="connsiteY58" fmla="*/ 694856 h 1053715"/>
              <a:gd name="connsiteX59" fmla="*/ 535953 w 1036381"/>
              <a:gd name="connsiteY59" fmla="*/ 678692 h 1053715"/>
              <a:gd name="connsiteX60" fmla="*/ 552118 w 1036381"/>
              <a:gd name="connsiteY60" fmla="*/ 671997 h 1053715"/>
              <a:gd name="connsiteX61" fmla="*/ 748892 w 1036381"/>
              <a:gd name="connsiteY61" fmla="*/ 671997 h 1053715"/>
              <a:gd name="connsiteX62" fmla="*/ 765057 w 1036381"/>
              <a:gd name="connsiteY62" fmla="*/ 678693 h 1053715"/>
              <a:gd name="connsiteX63" fmla="*/ 676847 w 1036381"/>
              <a:gd name="connsiteY63" fmla="*/ 566693 h 1053715"/>
              <a:gd name="connsiteX64" fmla="*/ 683543 w 1036381"/>
              <a:gd name="connsiteY64" fmla="*/ 582857 h 1053715"/>
              <a:gd name="connsiteX65" fmla="*/ 683542 w 1036381"/>
              <a:gd name="connsiteY65" fmla="*/ 582858 h 1053715"/>
              <a:gd name="connsiteX66" fmla="*/ 660682 w 1036381"/>
              <a:gd name="connsiteY66" fmla="*/ 605718 h 1053715"/>
              <a:gd name="connsiteX67" fmla="*/ 463908 w 1036381"/>
              <a:gd name="connsiteY67" fmla="*/ 605717 h 1053715"/>
              <a:gd name="connsiteX68" fmla="*/ 447743 w 1036381"/>
              <a:gd name="connsiteY68" fmla="*/ 599021 h 1053715"/>
              <a:gd name="connsiteX69" fmla="*/ 441048 w 1036381"/>
              <a:gd name="connsiteY69" fmla="*/ 582857 h 1053715"/>
              <a:gd name="connsiteX70" fmla="*/ 447744 w 1036381"/>
              <a:gd name="connsiteY70" fmla="*/ 566693 h 1053715"/>
              <a:gd name="connsiteX71" fmla="*/ 463908 w 1036381"/>
              <a:gd name="connsiteY71" fmla="*/ 559997 h 1053715"/>
              <a:gd name="connsiteX72" fmla="*/ 660683 w 1036381"/>
              <a:gd name="connsiteY72" fmla="*/ 559998 h 1053715"/>
              <a:gd name="connsiteX73" fmla="*/ 676847 w 1036381"/>
              <a:gd name="connsiteY73" fmla="*/ 566693 h 1053715"/>
              <a:gd name="connsiteX74" fmla="*/ 588638 w 1036381"/>
              <a:gd name="connsiteY74" fmla="*/ 454694 h 1053715"/>
              <a:gd name="connsiteX75" fmla="*/ 595333 w 1036381"/>
              <a:gd name="connsiteY75" fmla="*/ 470858 h 1053715"/>
              <a:gd name="connsiteX76" fmla="*/ 595332 w 1036381"/>
              <a:gd name="connsiteY76" fmla="*/ 470858 h 1053715"/>
              <a:gd name="connsiteX77" fmla="*/ 572472 w 1036381"/>
              <a:gd name="connsiteY77" fmla="*/ 493718 h 1053715"/>
              <a:gd name="connsiteX78" fmla="*/ 375698 w 1036381"/>
              <a:gd name="connsiteY78" fmla="*/ 493717 h 1053715"/>
              <a:gd name="connsiteX79" fmla="*/ 359534 w 1036381"/>
              <a:gd name="connsiteY79" fmla="*/ 487022 h 1053715"/>
              <a:gd name="connsiteX80" fmla="*/ 352839 w 1036381"/>
              <a:gd name="connsiteY80" fmla="*/ 470858 h 1053715"/>
              <a:gd name="connsiteX81" fmla="*/ 359534 w 1036381"/>
              <a:gd name="connsiteY81" fmla="*/ 454694 h 1053715"/>
              <a:gd name="connsiteX82" fmla="*/ 375698 w 1036381"/>
              <a:gd name="connsiteY82" fmla="*/ 447998 h 1053715"/>
              <a:gd name="connsiteX83" fmla="*/ 572473 w 1036381"/>
              <a:gd name="connsiteY83" fmla="*/ 447998 h 1053715"/>
              <a:gd name="connsiteX84" fmla="*/ 588638 w 1036381"/>
              <a:gd name="connsiteY84" fmla="*/ 454694 h 1053715"/>
              <a:gd name="connsiteX85" fmla="*/ 500427 w 1036381"/>
              <a:gd name="connsiteY85" fmla="*/ 342694 h 1053715"/>
              <a:gd name="connsiteX86" fmla="*/ 507123 w 1036381"/>
              <a:gd name="connsiteY86" fmla="*/ 358858 h 1053715"/>
              <a:gd name="connsiteX87" fmla="*/ 507122 w 1036381"/>
              <a:gd name="connsiteY87" fmla="*/ 358858 h 1053715"/>
              <a:gd name="connsiteX88" fmla="*/ 484262 w 1036381"/>
              <a:gd name="connsiteY88" fmla="*/ 381718 h 1053715"/>
              <a:gd name="connsiteX89" fmla="*/ 287488 w 1036381"/>
              <a:gd name="connsiteY89" fmla="*/ 381717 h 1053715"/>
              <a:gd name="connsiteX90" fmla="*/ 271324 w 1036381"/>
              <a:gd name="connsiteY90" fmla="*/ 375021 h 1053715"/>
              <a:gd name="connsiteX91" fmla="*/ 264629 w 1036381"/>
              <a:gd name="connsiteY91" fmla="*/ 358858 h 1053715"/>
              <a:gd name="connsiteX92" fmla="*/ 271324 w 1036381"/>
              <a:gd name="connsiteY92" fmla="*/ 342694 h 1053715"/>
              <a:gd name="connsiteX93" fmla="*/ 287488 w 1036381"/>
              <a:gd name="connsiteY93" fmla="*/ 335998 h 1053715"/>
              <a:gd name="connsiteX94" fmla="*/ 484263 w 1036381"/>
              <a:gd name="connsiteY94" fmla="*/ 335998 h 1053715"/>
              <a:gd name="connsiteX95" fmla="*/ 500427 w 1036381"/>
              <a:gd name="connsiteY95" fmla="*/ 342694 h 1053715"/>
              <a:gd name="connsiteX96" fmla="*/ 412218 w 1036381"/>
              <a:gd name="connsiteY96" fmla="*/ 230694 h 1053715"/>
              <a:gd name="connsiteX97" fmla="*/ 418914 w 1036381"/>
              <a:gd name="connsiteY97" fmla="*/ 246859 h 1053715"/>
              <a:gd name="connsiteX98" fmla="*/ 418913 w 1036381"/>
              <a:gd name="connsiteY98" fmla="*/ 246859 h 1053715"/>
              <a:gd name="connsiteX99" fmla="*/ 396053 w 1036381"/>
              <a:gd name="connsiteY99" fmla="*/ 269719 h 1053715"/>
              <a:gd name="connsiteX100" fmla="*/ 199279 w 1036381"/>
              <a:gd name="connsiteY100" fmla="*/ 269718 h 1053715"/>
              <a:gd name="connsiteX101" fmla="*/ 183114 w 1036381"/>
              <a:gd name="connsiteY101" fmla="*/ 263022 h 1053715"/>
              <a:gd name="connsiteX102" fmla="*/ 176419 w 1036381"/>
              <a:gd name="connsiteY102" fmla="*/ 246858 h 1053715"/>
              <a:gd name="connsiteX103" fmla="*/ 183114 w 1036381"/>
              <a:gd name="connsiteY103" fmla="*/ 230694 h 1053715"/>
              <a:gd name="connsiteX104" fmla="*/ 199279 w 1036381"/>
              <a:gd name="connsiteY104" fmla="*/ 223999 h 1053715"/>
              <a:gd name="connsiteX105" fmla="*/ 396054 w 1036381"/>
              <a:gd name="connsiteY105" fmla="*/ 223999 h 1053715"/>
              <a:gd name="connsiteX106" fmla="*/ 412218 w 1036381"/>
              <a:gd name="connsiteY106" fmla="*/ 230694 h 1053715"/>
              <a:gd name="connsiteX107" fmla="*/ 324008 w 1036381"/>
              <a:gd name="connsiteY107" fmla="*/ 118695 h 1053715"/>
              <a:gd name="connsiteX108" fmla="*/ 330704 w 1036381"/>
              <a:gd name="connsiteY108" fmla="*/ 134859 h 1053715"/>
              <a:gd name="connsiteX109" fmla="*/ 330703 w 1036381"/>
              <a:gd name="connsiteY109" fmla="*/ 134859 h 1053715"/>
              <a:gd name="connsiteX110" fmla="*/ 307843 w 1036381"/>
              <a:gd name="connsiteY110" fmla="*/ 157719 h 1053715"/>
              <a:gd name="connsiteX111" fmla="*/ 111069 w 1036381"/>
              <a:gd name="connsiteY111" fmla="*/ 157718 h 1053715"/>
              <a:gd name="connsiteX112" fmla="*/ 94905 w 1036381"/>
              <a:gd name="connsiteY112" fmla="*/ 151023 h 1053715"/>
              <a:gd name="connsiteX113" fmla="*/ 88210 w 1036381"/>
              <a:gd name="connsiteY113" fmla="*/ 134859 h 1053715"/>
              <a:gd name="connsiteX114" fmla="*/ 94905 w 1036381"/>
              <a:gd name="connsiteY114" fmla="*/ 118695 h 1053715"/>
              <a:gd name="connsiteX115" fmla="*/ 111069 w 1036381"/>
              <a:gd name="connsiteY115" fmla="*/ 111999 h 1053715"/>
              <a:gd name="connsiteX116" fmla="*/ 307844 w 1036381"/>
              <a:gd name="connsiteY116" fmla="*/ 111999 h 1053715"/>
              <a:gd name="connsiteX117" fmla="*/ 324008 w 1036381"/>
              <a:gd name="connsiteY117" fmla="*/ 118695 h 1053715"/>
              <a:gd name="connsiteX118" fmla="*/ 235799 w 1036381"/>
              <a:gd name="connsiteY118" fmla="*/ 6696 h 1053715"/>
              <a:gd name="connsiteX119" fmla="*/ 242495 w 1036381"/>
              <a:gd name="connsiteY119" fmla="*/ 22860 h 1053715"/>
              <a:gd name="connsiteX120" fmla="*/ 242494 w 1036381"/>
              <a:gd name="connsiteY120" fmla="*/ 22860 h 1053715"/>
              <a:gd name="connsiteX121" fmla="*/ 219634 w 1036381"/>
              <a:gd name="connsiteY121" fmla="*/ 45720 h 1053715"/>
              <a:gd name="connsiteX122" fmla="*/ 22860 w 1036381"/>
              <a:gd name="connsiteY122" fmla="*/ 45719 h 1053715"/>
              <a:gd name="connsiteX123" fmla="*/ 6695 w 1036381"/>
              <a:gd name="connsiteY123" fmla="*/ 39023 h 1053715"/>
              <a:gd name="connsiteX124" fmla="*/ 0 w 1036381"/>
              <a:gd name="connsiteY124" fmla="*/ 22859 h 1053715"/>
              <a:gd name="connsiteX125" fmla="*/ 6695 w 1036381"/>
              <a:gd name="connsiteY125" fmla="*/ 6695 h 1053715"/>
              <a:gd name="connsiteX126" fmla="*/ 22860 w 1036381"/>
              <a:gd name="connsiteY126" fmla="*/ 0 h 1053715"/>
              <a:gd name="connsiteX127" fmla="*/ 219634 w 1036381"/>
              <a:gd name="connsiteY127" fmla="*/ 0 h 1053715"/>
              <a:gd name="connsiteX128" fmla="*/ 235799 w 1036381"/>
              <a:gd name="connsiteY128" fmla="*/ 6696 h 1053715"/>
              <a:gd name="connsiteX129" fmla="*/ 941476 w 1036381"/>
              <a:gd name="connsiteY129" fmla="*/ 902691 h 1053715"/>
              <a:gd name="connsiteX130" fmla="*/ 948172 w 1036381"/>
              <a:gd name="connsiteY130" fmla="*/ 918856 h 1053715"/>
              <a:gd name="connsiteX131" fmla="*/ 948170 w 1036381"/>
              <a:gd name="connsiteY131" fmla="*/ 918856 h 1053715"/>
              <a:gd name="connsiteX132" fmla="*/ 925310 w 1036381"/>
              <a:gd name="connsiteY132" fmla="*/ 941716 h 1053715"/>
              <a:gd name="connsiteX133" fmla="*/ 728536 w 1036381"/>
              <a:gd name="connsiteY133" fmla="*/ 941715 h 1053715"/>
              <a:gd name="connsiteX134" fmla="*/ 712372 w 1036381"/>
              <a:gd name="connsiteY134" fmla="*/ 935019 h 1053715"/>
              <a:gd name="connsiteX135" fmla="*/ 705677 w 1036381"/>
              <a:gd name="connsiteY135" fmla="*/ 918855 h 1053715"/>
              <a:gd name="connsiteX136" fmla="*/ 712372 w 1036381"/>
              <a:gd name="connsiteY136" fmla="*/ 902691 h 1053715"/>
              <a:gd name="connsiteX137" fmla="*/ 728537 w 1036381"/>
              <a:gd name="connsiteY137" fmla="*/ 895996 h 1053715"/>
              <a:gd name="connsiteX138" fmla="*/ 925311 w 1036381"/>
              <a:gd name="connsiteY138" fmla="*/ 895996 h 1053715"/>
              <a:gd name="connsiteX139" fmla="*/ 941476 w 1036381"/>
              <a:gd name="connsiteY139" fmla="*/ 902691 h 1053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036381" h="1053715">
                <a:moveTo>
                  <a:pt x="793886" y="1030854"/>
                </a:moveTo>
                <a:lnTo>
                  <a:pt x="793886" y="1030854"/>
                </a:lnTo>
                <a:lnTo>
                  <a:pt x="793886" y="1030855"/>
                </a:lnTo>
                <a:close/>
                <a:moveTo>
                  <a:pt x="705677" y="918855"/>
                </a:moveTo>
                <a:lnTo>
                  <a:pt x="705677" y="918855"/>
                </a:lnTo>
                <a:lnTo>
                  <a:pt x="705677" y="918856"/>
                </a:lnTo>
                <a:close/>
                <a:moveTo>
                  <a:pt x="617467" y="806855"/>
                </a:moveTo>
                <a:lnTo>
                  <a:pt x="617467" y="806856"/>
                </a:lnTo>
                <a:lnTo>
                  <a:pt x="617467" y="806856"/>
                </a:lnTo>
                <a:close/>
                <a:moveTo>
                  <a:pt x="529258" y="694856"/>
                </a:moveTo>
                <a:lnTo>
                  <a:pt x="529258" y="694856"/>
                </a:lnTo>
                <a:lnTo>
                  <a:pt x="529258" y="694857"/>
                </a:lnTo>
                <a:close/>
                <a:moveTo>
                  <a:pt x="441048" y="582857"/>
                </a:moveTo>
                <a:lnTo>
                  <a:pt x="441048" y="582857"/>
                </a:lnTo>
                <a:lnTo>
                  <a:pt x="441048" y="582857"/>
                </a:lnTo>
                <a:close/>
                <a:moveTo>
                  <a:pt x="352838" y="470857"/>
                </a:moveTo>
                <a:lnTo>
                  <a:pt x="352839" y="470858"/>
                </a:lnTo>
                <a:lnTo>
                  <a:pt x="352839" y="470858"/>
                </a:lnTo>
                <a:close/>
                <a:moveTo>
                  <a:pt x="264628" y="358857"/>
                </a:moveTo>
                <a:lnTo>
                  <a:pt x="264629" y="358858"/>
                </a:lnTo>
                <a:lnTo>
                  <a:pt x="264628" y="358858"/>
                </a:lnTo>
                <a:close/>
                <a:moveTo>
                  <a:pt x="176419" y="246858"/>
                </a:moveTo>
                <a:lnTo>
                  <a:pt x="176419" y="246858"/>
                </a:lnTo>
                <a:lnTo>
                  <a:pt x="176419" y="246859"/>
                </a:lnTo>
                <a:close/>
                <a:moveTo>
                  <a:pt x="88209" y="134858"/>
                </a:moveTo>
                <a:lnTo>
                  <a:pt x="88210" y="134859"/>
                </a:lnTo>
                <a:lnTo>
                  <a:pt x="88209" y="134859"/>
                </a:lnTo>
                <a:close/>
                <a:moveTo>
                  <a:pt x="0" y="22859"/>
                </a:moveTo>
                <a:lnTo>
                  <a:pt x="0" y="22859"/>
                </a:lnTo>
                <a:lnTo>
                  <a:pt x="0" y="22860"/>
                </a:lnTo>
                <a:close/>
                <a:moveTo>
                  <a:pt x="1029685" y="1014691"/>
                </a:moveTo>
                <a:cubicBezTo>
                  <a:pt x="1033822" y="1018828"/>
                  <a:pt x="1036381" y="1024543"/>
                  <a:pt x="1036381" y="1030855"/>
                </a:cubicBezTo>
                <a:lnTo>
                  <a:pt x="1036380" y="1030855"/>
                </a:lnTo>
                <a:cubicBezTo>
                  <a:pt x="1036380" y="1043480"/>
                  <a:pt x="1026145" y="1053715"/>
                  <a:pt x="1013520" y="1053715"/>
                </a:cubicBezTo>
                <a:lnTo>
                  <a:pt x="816746" y="1053714"/>
                </a:lnTo>
                <a:cubicBezTo>
                  <a:pt x="810434" y="1053714"/>
                  <a:pt x="804719" y="1051155"/>
                  <a:pt x="800582" y="1047018"/>
                </a:cubicBezTo>
                <a:lnTo>
                  <a:pt x="793886" y="1030854"/>
                </a:lnTo>
                <a:lnTo>
                  <a:pt x="800582" y="1014690"/>
                </a:lnTo>
                <a:cubicBezTo>
                  <a:pt x="804719" y="1010554"/>
                  <a:pt x="810434" y="1007995"/>
                  <a:pt x="816746" y="1007995"/>
                </a:cubicBezTo>
                <a:lnTo>
                  <a:pt x="1013521" y="1007995"/>
                </a:lnTo>
                <a:cubicBezTo>
                  <a:pt x="1019833" y="1007995"/>
                  <a:pt x="1025549" y="1010554"/>
                  <a:pt x="1029685" y="1014691"/>
                </a:cubicBezTo>
                <a:close/>
                <a:moveTo>
                  <a:pt x="853266" y="790692"/>
                </a:moveTo>
                <a:cubicBezTo>
                  <a:pt x="857403" y="794829"/>
                  <a:pt x="859962" y="800544"/>
                  <a:pt x="859962" y="806856"/>
                </a:cubicBezTo>
                <a:lnTo>
                  <a:pt x="859961" y="806856"/>
                </a:lnTo>
                <a:cubicBezTo>
                  <a:pt x="859961" y="819481"/>
                  <a:pt x="849726" y="829716"/>
                  <a:pt x="837101" y="829716"/>
                </a:cubicBezTo>
                <a:lnTo>
                  <a:pt x="640327" y="829715"/>
                </a:lnTo>
                <a:cubicBezTo>
                  <a:pt x="634014" y="829715"/>
                  <a:pt x="628299" y="827156"/>
                  <a:pt x="624162" y="823020"/>
                </a:cubicBezTo>
                <a:lnTo>
                  <a:pt x="617467" y="806856"/>
                </a:lnTo>
                <a:lnTo>
                  <a:pt x="624163" y="790692"/>
                </a:lnTo>
                <a:cubicBezTo>
                  <a:pt x="628300" y="786555"/>
                  <a:pt x="634015" y="783996"/>
                  <a:pt x="640327" y="783996"/>
                </a:cubicBezTo>
                <a:lnTo>
                  <a:pt x="837102" y="783996"/>
                </a:lnTo>
                <a:cubicBezTo>
                  <a:pt x="843414" y="783997"/>
                  <a:pt x="849130" y="786555"/>
                  <a:pt x="853266" y="790692"/>
                </a:cubicBezTo>
                <a:close/>
                <a:moveTo>
                  <a:pt x="765057" y="678693"/>
                </a:moveTo>
                <a:cubicBezTo>
                  <a:pt x="769194" y="682829"/>
                  <a:pt x="771752" y="688544"/>
                  <a:pt x="771752" y="694857"/>
                </a:cubicBezTo>
                <a:lnTo>
                  <a:pt x="771751" y="694857"/>
                </a:lnTo>
                <a:cubicBezTo>
                  <a:pt x="771751" y="707482"/>
                  <a:pt x="761516" y="717717"/>
                  <a:pt x="748891" y="717717"/>
                </a:cubicBezTo>
                <a:lnTo>
                  <a:pt x="552117" y="717716"/>
                </a:lnTo>
                <a:cubicBezTo>
                  <a:pt x="545805" y="717716"/>
                  <a:pt x="540090" y="715157"/>
                  <a:pt x="535953" y="711020"/>
                </a:cubicBezTo>
                <a:lnTo>
                  <a:pt x="529258" y="694856"/>
                </a:lnTo>
                <a:lnTo>
                  <a:pt x="535953" y="678692"/>
                </a:lnTo>
                <a:cubicBezTo>
                  <a:pt x="540090" y="674556"/>
                  <a:pt x="545805" y="671997"/>
                  <a:pt x="552118" y="671997"/>
                </a:cubicBezTo>
                <a:lnTo>
                  <a:pt x="748892" y="671997"/>
                </a:lnTo>
                <a:cubicBezTo>
                  <a:pt x="755205" y="671997"/>
                  <a:pt x="760920" y="674556"/>
                  <a:pt x="765057" y="678693"/>
                </a:cubicBezTo>
                <a:close/>
                <a:moveTo>
                  <a:pt x="676847" y="566693"/>
                </a:moveTo>
                <a:cubicBezTo>
                  <a:pt x="680984" y="570830"/>
                  <a:pt x="683543" y="576545"/>
                  <a:pt x="683543" y="582857"/>
                </a:cubicBezTo>
                <a:lnTo>
                  <a:pt x="683542" y="582858"/>
                </a:lnTo>
                <a:cubicBezTo>
                  <a:pt x="683542" y="595483"/>
                  <a:pt x="673307" y="605718"/>
                  <a:pt x="660682" y="605718"/>
                </a:cubicBezTo>
                <a:lnTo>
                  <a:pt x="463908" y="605717"/>
                </a:lnTo>
                <a:cubicBezTo>
                  <a:pt x="457595" y="605716"/>
                  <a:pt x="451880" y="603158"/>
                  <a:pt x="447743" y="599021"/>
                </a:cubicBezTo>
                <a:lnTo>
                  <a:pt x="441048" y="582857"/>
                </a:lnTo>
                <a:lnTo>
                  <a:pt x="447744" y="566693"/>
                </a:lnTo>
                <a:cubicBezTo>
                  <a:pt x="451881" y="562556"/>
                  <a:pt x="457596" y="559997"/>
                  <a:pt x="463908" y="559997"/>
                </a:cubicBezTo>
                <a:lnTo>
                  <a:pt x="660683" y="559998"/>
                </a:lnTo>
                <a:cubicBezTo>
                  <a:pt x="666995" y="559998"/>
                  <a:pt x="672711" y="562556"/>
                  <a:pt x="676847" y="566693"/>
                </a:cubicBezTo>
                <a:close/>
                <a:moveTo>
                  <a:pt x="588638" y="454694"/>
                </a:moveTo>
                <a:cubicBezTo>
                  <a:pt x="592775" y="458831"/>
                  <a:pt x="595333" y="464546"/>
                  <a:pt x="595333" y="470858"/>
                </a:cubicBezTo>
                <a:lnTo>
                  <a:pt x="595332" y="470858"/>
                </a:lnTo>
                <a:cubicBezTo>
                  <a:pt x="595332" y="483483"/>
                  <a:pt x="585097" y="493718"/>
                  <a:pt x="572472" y="493718"/>
                </a:cubicBezTo>
                <a:lnTo>
                  <a:pt x="375698" y="493717"/>
                </a:lnTo>
                <a:cubicBezTo>
                  <a:pt x="369386" y="493717"/>
                  <a:pt x="363671" y="491158"/>
                  <a:pt x="359534" y="487022"/>
                </a:cubicBezTo>
                <a:lnTo>
                  <a:pt x="352839" y="470858"/>
                </a:lnTo>
                <a:lnTo>
                  <a:pt x="359534" y="454694"/>
                </a:lnTo>
                <a:cubicBezTo>
                  <a:pt x="363671" y="450557"/>
                  <a:pt x="369386" y="447998"/>
                  <a:pt x="375698" y="447998"/>
                </a:cubicBezTo>
                <a:lnTo>
                  <a:pt x="572473" y="447998"/>
                </a:lnTo>
                <a:cubicBezTo>
                  <a:pt x="578786" y="447998"/>
                  <a:pt x="584501" y="450557"/>
                  <a:pt x="588638" y="454694"/>
                </a:cubicBezTo>
                <a:close/>
                <a:moveTo>
                  <a:pt x="500427" y="342694"/>
                </a:moveTo>
                <a:cubicBezTo>
                  <a:pt x="504564" y="346831"/>
                  <a:pt x="507123" y="352546"/>
                  <a:pt x="507123" y="358858"/>
                </a:cubicBezTo>
                <a:lnTo>
                  <a:pt x="507122" y="358858"/>
                </a:lnTo>
                <a:cubicBezTo>
                  <a:pt x="507122" y="371483"/>
                  <a:pt x="496887" y="381718"/>
                  <a:pt x="484262" y="381718"/>
                </a:cubicBezTo>
                <a:lnTo>
                  <a:pt x="287488" y="381717"/>
                </a:lnTo>
                <a:cubicBezTo>
                  <a:pt x="281176" y="381717"/>
                  <a:pt x="275461" y="379158"/>
                  <a:pt x="271324" y="375021"/>
                </a:cubicBezTo>
                <a:lnTo>
                  <a:pt x="264629" y="358858"/>
                </a:lnTo>
                <a:lnTo>
                  <a:pt x="271324" y="342694"/>
                </a:lnTo>
                <a:cubicBezTo>
                  <a:pt x="275461" y="338557"/>
                  <a:pt x="281176" y="335998"/>
                  <a:pt x="287488" y="335998"/>
                </a:cubicBezTo>
                <a:lnTo>
                  <a:pt x="484263" y="335998"/>
                </a:lnTo>
                <a:cubicBezTo>
                  <a:pt x="490575" y="335998"/>
                  <a:pt x="496291" y="338557"/>
                  <a:pt x="500427" y="342694"/>
                </a:cubicBezTo>
                <a:close/>
                <a:moveTo>
                  <a:pt x="412218" y="230694"/>
                </a:moveTo>
                <a:cubicBezTo>
                  <a:pt x="416355" y="234831"/>
                  <a:pt x="418914" y="240546"/>
                  <a:pt x="418914" y="246859"/>
                </a:cubicBezTo>
                <a:lnTo>
                  <a:pt x="418913" y="246859"/>
                </a:lnTo>
                <a:cubicBezTo>
                  <a:pt x="418913" y="259484"/>
                  <a:pt x="408678" y="269719"/>
                  <a:pt x="396053" y="269719"/>
                </a:cubicBezTo>
                <a:lnTo>
                  <a:pt x="199279" y="269718"/>
                </a:lnTo>
                <a:cubicBezTo>
                  <a:pt x="192966" y="269718"/>
                  <a:pt x="187251" y="267159"/>
                  <a:pt x="183114" y="263022"/>
                </a:cubicBezTo>
                <a:lnTo>
                  <a:pt x="176419" y="246858"/>
                </a:lnTo>
                <a:lnTo>
                  <a:pt x="183114" y="230694"/>
                </a:lnTo>
                <a:cubicBezTo>
                  <a:pt x="187251" y="226557"/>
                  <a:pt x="192966" y="223999"/>
                  <a:pt x="199279" y="223999"/>
                </a:cubicBezTo>
                <a:lnTo>
                  <a:pt x="396054" y="223999"/>
                </a:lnTo>
                <a:cubicBezTo>
                  <a:pt x="402366" y="223999"/>
                  <a:pt x="408081" y="226557"/>
                  <a:pt x="412218" y="230694"/>
                </a:cubicBezTo>
                <a:close/>
                <a:moveTo>
                  <a:pt x="324008" y="118695"/>
                </a:moveTo>
                <a:cubicBezTo>
                  <a:pt x="328145" y="122832"/>
                  <a:pt x="330704" y="128547"/>
                  <a:pt x="330704" y="134859"/>
                </a:cubicBezTo>
                <a:lnTo>
                  <a:pt x="330703" y="134859"/>
                </a:lnTo>
                <a:cubicBezTo>
                  <a:pt x="330703" y="147484"/>
                  <a:pt x="320468" y="157719"/>
                  <a:pt x="307843" y="157719"/>
                </a:cubicBezTo>
                <a:lnTo>
                  <a:pt x="111069" y="157718"/>
                </a:lnTo>
                <a:cubicBezTo>
                  <a:pt x="104757" y="157718"/>
                  <a:pt x="99042" y="155160"/>
                  <a:pt x="94905" y="151023"/>
                </a:cubicBezTo>
                <a:lnTo>
                  <a:pt x="88210" y="134859"/>
                </a:lnTo>
                <a:lnTo>
                  <a:pt x="94905" y="118695"/>
                </a:lnTo>
                <a:cubicBezTo>
                  <a:pt x="99042" y="114558"/>
                  <a:pt x="104757" y="111999"/>
                  <a:pt x="111069" y="111999"/>
                </a:cubicBezTo>
                <a:lnTo>
                  <a:pt x="307844" y="111999"/>
                </a:lnTo>
                <a:cubicBezTo>
                  <a:pt x="314156" y="111999"/>
                  <a:pt x="319872" y="114558"/>
                  <a:pt x="324008" y="118695"/>
                </a:cubicBezTo>
                <a:close/>
                <a:moveTo>
                  <a:pt x="235799" y="6696"/>
                </a:moveTo>
                <a:cubicBezTo>
                  <a:pt x="239936" y="10832"/>
                  <a:pt x="242495" y="16548"/>
                  <a:pt x="242495" y="22860"/>
                </a:cubicBezTo>
                <a:lnTo>
                  <a:pt x="242494" y="22860"/>
                </a:lnTo>
                <a:cubicBezTo>
                  <a:pt x="242493" y="35485"/>
                  <a:pt x="232258" y="45720"/>
                  <a:pt x="219634" y="45720"/>
                </a:cubicBezTo>
                <a:lnTo>
                  <a:pt x="22860" y="45719"/>
                </a:lnTo>
                <a:cubicBezTo>
                  <a:pt x="16547" y="45719"/>
                  <a:pt x="10832" y="43160"/>
                  <a:pt x="6695" y="39023"/>
                </a:cubicBezTo>
                <a:lnTo>
                  <a:pt x="0" y="22859"/>
                </a:lnTo>
                <a:lnTo>
                  <a:pt x="6695" y="6695"/>
                </a:lnTo>
                <a:cubicBezTo>
                  <a:pt x="10832" y="2559"/>
                  <a:pt x="16547" y="0"/>
                  <a:pt x="22860" y="0"/>
                </a:cubicBezTo>
                <a:lnTo>
                  <a:pt x="219634" y="0"/>
                </a:lnTo>
                <a:cubicBezTo>
                  <a:pt x="225947" y="0"/>
                  <a:pt x="231662" y="2559"/>
                  <a:pt x="235799" y="6696"/>
                </a:cubicBezTo>
                <a:close/>
                <a:moveTo>
                  <a:pt x="941476" y="902691"/>
                </a:moveTo>
                <a:cubicBezTo>
                  <a:pt x="945613" y="906828"/>
                  <a:pt x="948171" y="912543"/>
                  <a:pt x="948172" y="918856"/>
                </a:cubicBezTo>
                <a:lnTo>
                  <a:pt x="948170" y="918856"/>
                </a:lnTo>
                <a:cubicBezTo>
                  <a:pt x="948170" y="931481"/>
                  <a:pt x="937935" y="941716"/>
                  <a:pt x="925310" y="941716"/>
                </a:cubicBezTo>
                <a:lnTo>
                  <a:pt x="728536" y="941715"/>
                </a:lnTo>
                <a:cubicBezTo>
                  <a:pt x="722224" y="941715"/>
                  <a:pt x="716509" y="939156"/>
                  <a:pt x="712372" y="935019"/>
                </a:cubicBezTo>
                <a:lnTo>
                  <a:pt x="705677" y="918855"/>
                </a:lnTo>
                <a:lnTo>
                  <a:pt x="712372" y="902691"/>
                </a:lnTo>
                <a:cubicBezTo>
                  <a:pt x="716509" y="898554"/>
                  <a:pt x="722224" y="895996"/>
                  <a:pt x="728537" y="895996"/>
                </a:cubicBezTo>
                <a:lnTo>
                  <a:pt x="925311" y="895996"/>
                </a:lnTo>
                <a:cubicBezTo>
                  <a:pt x="931624" y="895996"/>
                  <a:pt x="937339" y="898554"/>
                  <a:pt x="941476" y="902691"/>
                </a:cubicBezTo>
                <a:close/>
              </a:path>
            </a:pathLst>
          </a:custGeom>
          <a:gradFill>
            <a:gsLst>
              <a:gs pos="0">
                <a:srgbClr val="2F60DD">
                  <a:alpha val="50000"/>
                </a:srgbClr>
              </a:gs>
              <a:gs pos="100000">
                <a:srgbClr val="91F2F7">
                  <a:alpha val="14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9" name="直接连接符 158">
            <a:extLst>
              <a:ext uri="{FF2B5EF4-FFF2-40B4-BE49-F238E27FC236}">
                <a16:creationId xmlns:a16="http://schemas.microsoft.com/office/drawing/2014/main" id="{8740C947-7342-4ED9-BA02-A0CCF6761C08}"/>
              </a:ext>
            </a:extLst>
          </p:cNvPr>
          <p:cNvCxnSpPr>
            <a:cxnSpLocks/>
          </p:cNvCxnSpPr>
          <p:nvPr/>
        </p:nvCxnSpPr>
        <p:spPr>
          <a:xfrm flipH="1" flipV="1">
            <a:off x="8686800" y="814760"/>
            <a:ext cx="2782403" cy="22908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10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id="{70D6622D-6C6A-4166-9DCF-97766655DFB7}"/>
              </a:ext>
            </a:extLst>
          </p:cNvPr>
          <p:cNvCxnSpPr/>
          <p:nvPr/>
        </p:nvCxnSpPr>
        <p:spPr>
          <a:xfrm flipV="1">
            <a:off x="565406" y="671285"/>
            <a:ext cx="0" cy="5515429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888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2C1F1"/>
            </a:gs>
            <a:gs pos="100000">
              <a:srgbClr val="1D47A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FBF2F645-B9ED-41FF-8923-BCEF9A533FA1}"/>
              </a:ext>
            </a:extLst>
          </p:cNvPr>
          <p:cNvSpPr/>
          <p:nvPr/>
        </p:nvSpPr>
        <p:spPr>
          <a:xfrm>
            <a:off x="6096000" y="-754743"/>
            <a:ext cx="5135228" cy="8302171"/>
          </a:xfrm>
          <a:prstGeom prst="roundRect">
            <a:avLst>
              <a:gd name="adj" fmla="val 7091"/>
            </a:avLst>
          </a:prstGeom>
          <a:solidFill>
            <a:srgbClr val="FFFFFF"/>
          </a:solidFill>
          <a:ln>
            <a:noFill/>
          </a:ln>
          <a:effectLst>
            <a:outerShdw blurRad="254000" dist="88900" dir="2700000" algn="tl" rotWithShape="0">
              <a:srgbClr val="1A409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DEBB3A-AA9B-431C-A114-675E7D44E638}"/>
              </a:ext>
            </a:extLst>
          </p:cNvPr>
          <p:cNvSpPr txBox="1"/>
          <p:nvPr/>
        </p:nvSpPr>
        <p:spPr>
          <a:xfrm>
            <a:off x="539789" y="493029"/>
            <a:ext cx="1874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100" dirty="0">
                <a:solidFill>
                  <a:schemeClr val="bg1"/>
                </a:solidFill>
                <a:effectLst>
                  <a:outerShdw blurRad="88900" dist="63500" dir="2700000" algn="tl" rotWithShape="0">
                    <a:srgbClr val="1A409E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应用效果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A8142A-D7A2-4FDF-AEB4-91E362B7DB31}"/>
              </a:ext>
            </a:extLst>
          </p:cNvPr>
          <p:cNvSpPr txBox="1"/>
          <p:nvPr/>
        </p:nvSpPr>
        <p:spPr>
          <a:xfrm>
            <a:off x="569167" y="847231"/>
            <a:ext cx="4238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100" dirty="0">
                <a:solidFill>
                  <a:schemeClr val="bg1">
                    <a:alpha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H" panose="00020600040101010101" pitchFamily="18" charset="-122"/>
              </a:rPr>
              <a:t>APPLICATION EFFECT</a:t>
            </a:r>
            <a:endParaRPr lang="zh-CN" altLang="en-US" sz="1400" b="1" spc="100" dirty="0">
              <a:solidFill>
                <a:schemeClr val="bg1">
                  <a:alpha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阿里巴巴普惠体 H" panose="00020600040101010101" pitchFamily="18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48AE1D6-1489-4CFE-A731-3E9BF194F30B}"/>
              </a:ext>
            </a:extLst>
          </p:cNvPr>
          <p:cNvSpPr/>
          <p:nvPr/>
        </p:nvSpPr>
        <p:spPr>
          <a:xfrm>
            <a:off x="658813" y="1651755"/>
            <a:ext cx="5762170" cy="2588162"/>
          </a:xfrm>
          <a:prstGeom prst="roundRect">
            <a:avLst>
              <a:gd name="adj" fmla="val 8833"/>
            </a:avLst>
          </a:prstGeom>
          <a:solidFill>
            <a:schemeClr val="bg1"/>
          </a:solidFill>
          <a:ln>
            <a:noFill/>
          </a:ln>
          <a:effectLst>
            <a:outerShdw blurRad="254000" dist="88900" dir="2700000" algn="tl" rotWithShape="0">
              <a:srgbClr val="1A409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62C53FF-E22C-4508-AAEA-10FFC3CE1F01}"/>
              </a:ext>
            </a:extLst>
          </p:cNvPr>
          <p:cNvSpPr txBox="1"/>
          <p:nvPr/>
        </p:nvSpPr>
        <p:spPr>
          <a:xfrm>
            <a:off x="569167" y="1228059"/>
            <a:ext cx="7139733" cy="33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ts val="600"/>
              </a:spcBef>
              <a:defRPr sz="15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zh-CN" dirty="0">
                <a:solidFill>
                  <a:schemeClr val="bg1"/>
                </a:solidFill>
              </a:rPr>
              <a:t>在应用成果对比及总结方面从以下三个维度考虑</a:t>
            </a:r>
            <a:r>
              <a:rPr lang="zh-CN" altLang="en-US" dirty="0">
                <a:solidFill>
                  <a:schemeClr val="bg1"/>
                </a:solidFill>
              </a:rPr>
              <a:t>：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8814B7E-08B9-4C76-9BFE-ACDBB7A5974F}"/>
              </a:ext>
            </a:extLst>
          </p:cNvPr>
          <p:cNvSpPr txBox="1"/>
          <p:nvPr/>
        </p:nvSpPr>
        <p:spPr>
          <a:xfrm>
            <a:off x="1086983" y="2069825"/>
            <a:ext cx="5098743" cy="841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ts val="600"/>
              </a:spcBef>
              <a:defRPr sz="15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zh-CN" dirty="0"/>
              <a:t>通过</a:t>
            </a:r>
            <a:r>
              <a:rPr lang="zh-CN" altLang="en-US" dirty="0"/>
              <a:t>电子纸</a:t>
            </a:r>
            <a:r>
              <a:rPr lang="zh-CN" altLang="zh-CN" dirty="0"/>
              <a:t>显示方式，代替纸张</a:t>
            </a:r>
            <a:r>
              <a:rPr lang="zh-CN" altLang="en-US" dirty="0"/>
              <a:t>，</a:t>
            </a:r>
            <a:r>
              <a:rPr lang="zh-CN" altLang="zh-CN" dirty="0"/>
              <a:t>指导排序作业，降低纸张及耗材成本投入。设备设施（如电脑、打印机、</a:t>
            </a:r>
            <a:r>
              <a:rPr lang="en-US" altLang="zh-CN" dirty="0"/>
              <a:t>PAD</a:t>
            </a:r>
            <a:r>
              <a:rPr lang="zh-CN" altLang="zh-CN" dirty="0"/>
              <a:t>）投入由客户确认，不计入成本分析。</a:t>
            </a:r>
            <a:endParaRPr lang="en-US" altLang="zh-CN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88F377-281D-410D-99AC-3A6215BBC40E}"/>
              </a:ext>
            </a:extLst>
          </p:cNvPr>
          <p:cNvSpPr txBox="1"/>
          <p:nvPr/>
        </p:nvSpPr>
        <p:spPr>
          <a:xfrm>
            <a:off x="1086983" y="1772636"/>
            <a:ext cx="2593133" cy="33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ts val="600"/>
              </a:spcBef>
              <a:defRPr sz="15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降低</a:t>
            </a:r>
            <a:r>
              <a:rPr lang="zh-CN" altLang="en-US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成本</a:t>
            </a:r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：</a:t>
            </a:r>
            <a:endParaRPr lang="en-US" altLang="zh-CN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779B9FD-4E35-4DCA-B3D2-2FF26EA5A22E}"/>
              </a:ext>
            </a:extLst>
          </p:cNvPr>
          <p:cNvSpPr txBox="1"/>
          <p:nvPr/>
        </p:nvSpPr>
        <p:spPr>
          <a:xfrm>
            <a:off x="6482257" y="824389"/>
            <a:ext cx="4827838" cy="587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ts val="600"/>
              </a:spcBef>
              <a:defRPr sz="15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zh-CN" dirty="0"/>
              <a:t>工时优化分为培训时间、补件工时及操作环节三方面优化，平均全年累计优化工时</a:t>
            </a:r>
            <a:r>
              <a:rPr lang="en-US" altLang="zh-CN" dirty="0"/>
              <a:t>2202.4</a:t>
            </a:r>
            <a:r>
              <a:rPr lang="zh-CN" altLang="zh-CN" dirty="0"/>
              <a:t>小时。</a:t>
            </a:r>
            <a:endParaRPr lang="en-US" altLang="zh-CN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DFC4ED2-821B-4997-BEA1-402B2A81B024}"/>
              </a:ext>
            </a:extLst>
          </p:cNvPr>
          <p:cNvSpPr txBox="1"/>
          <p:nvPr/>
        </p:nvSpPr>
        <p:spPr>
          <a:xfrm>
            <a:off x="6482256" y="555120"/>
            <a:ext cx="2593133" cy="33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ts val="600"/>
              </a:spcBef>
              <a:defRPr sz="15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优化</a:t>
            </a:r>
            <a:r>
              <a:rPr lang="zh-CN" altLang="en-US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工时</a:t>
            </a:r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：</a:t>
            </a:r>
            <a:endParaRPr lang="en-US" altLang="zh-CN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DBA87E3-AA88-4D52-80D5-AC7F2DFB92DA}"/>
              </a:ext>
            </a:extLst>
          </p:cNvPr>
          <p:cNvSpPr txBox="1"/>
          <p:nvPr/>
        </p:nvSpPr>
        <p:spPr>
          <a:xfrm>
            <a:off x="1086983" y="2896588"/>
            <a:ext cx="5098743" cy="841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ts val="600"/>
              </a:spcBef>
              <a:defRPr sz="15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zh-CN" dirty="0"/>
              <a:t>纸张方式</a:t>
            </a:r>
            <a:r>
              <a:rPr lang="zh-CN" altLang="en-US" dirty="0"/>
              <a:t>：</a:t>
            </a:r>
            <a:endParaRPr lang="en-US" altLang="zh-CN" dirty="0"/>
          </a:p>
          <a:p>
            <a:pPr>
              <a:spcBef>
                <a:spcPts val="0"/>
              </a:spcBef>
            </a:pPr>
            <a:r>
              <a:rPr lang="zh-CN" altLang="zh-CN" dirty="0"/>
              <a:t>打印纸成本约</a:t>
            </a:r>
            <a:r>
              <a:rPr lang="en-US" altLang="zh-CN" dirty="0"/>
              <a:t>9.4</a:t>
            </a:r>
            <a:r>
              <a:rPr lang="zh-CN" altLang="zh-CN" dirty="0"/>
              <a:t>万元</a:t>
            </a:r>
            <a:r>
              <a:rPr lang="en-US" altLang="zh-CN" dirty="0"/>
              <a:t>/</a:t>
            </a:r>
            <a:r>
              <a:rPr lang="zh-CN" altLang="zh-CN" dirty="0"/>
              <a:t>年</a:t>
            </a:r>
            <a:r>
              <a:rPr lang="en-US" altLang="zh-CN" dirty="0"/>
              <a:t>+</a:t>
            </a:r>
            <a:r>
              <a:rPr lang="zh-CN" altLang="zh-CN" dirty="0"/>
              <a:t>耗材成本约</a:t>
            </a:r>
            <a:r>
              <a:rPr lang="en-US" altLang="zh-CN" dirty="0"/>
              <a:t>57.6</a:t>
            </a:r>
            <a:r>
              <a:rPr lang="zh-CN" altLang="zh-CN" dirty="0"/>
              <a:t>万元</a:t>
            </a:r>
            <a:r>
              <a:rPr lang="en-US" altLang="zh-CN" dirty="0"/>
              <a:t>/</a:t>
            </a:r>
            <a:r>
              <a:rPr lang="zh-CN" altLang="zh-CN" dirty="0"/>
              <a:t>年</a:t>
            </a:r>
            <a:endParaRPr lang="en-US" altLang="zh-CN" dirty="0"/>
          </a:p>
          <a:p>
            <a:pPr algn="ctr">
              <a:spcBef>
                <a:spcPts val="0"/>
              </a:spcBef>
            </a:pPr>
            <a:r>
              <a:rPr lang="en-US" altLang="zh-CN" dirty="0"/>
              <a:t>=67</a:t>
            </a:r>
            <a:r>
              <a:rPr lang="zh-CN" altLang="en-US" dirty="0"/>
              <a:t>万元</a:t>
            </a:r>
            <a:r>
              <a:rPr lang="en-US" altLang="zh-CN" dirty="0"/>
              <a:t>/</a:t>
            </a:r>
            <a:r>
              <a:rPr lang="zh-CN" altLang="en-US" dirty="0"/>
              <a:t>年</a:t>
            </a:r>
            <a:endParaRPr lang="en-US" altLang="zh-CN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66250E1-69E2-4BA9-85C0-1B4399FFB542}"/>
              </a:ext>
            </a:extLst>
          </p:cNvPr>
          <p:cNvSpPr/>
          <p:nvPr/>
        </p:nvSpPr>
        <p:spPr>
          <a:xfrm>
            <a:off x="864772" y="1651755"/>
            <a:ext cx="222211" cy="389042"/>
          </a:xfrm>
          <a:prstGeom prst="rect">
            <a:avLst/>
          </a:prstGeom>
          <a:solidFill>
            <a:srgbClr val="1F4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465B091-463E-4ECA-8893-93C7B3721C74}"/>
              </a:ext>
            </a:extLst>
          </p:cNvPr>
          <p:cNvSpPr txBox="1"/>
          <p:nvPr/>
        </p:nvSpPr>
        <p:spPr>
          <a:xfrm>
            <a:off x="1086983" y="3723351"/>
            <a:ext cx="3486457" cy="33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ts val="600"/>
              </a:spcBef>
              <a:defRPr sz="15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/>
              <a:t>电子纸</a:t>
            </a:r>
            <a:r>
              <a:rPr lang="zh-CN" altLang="zh-CN" dirty="0"/>
              <a:t>方式</a:t>
            </a:r>
            <a:r>
              <a:rPr lang="zh-CN" altLang="en-US" dirty="0"/>
              <a:t>：</a:t>
            </a:r>
            <a:r>
              <a:rPr lang="zh-CN" altLang="zh-CN" dirty="0"/>
              <a:t>没有纸张及耗材成本</a:t>
            </a:r>
            <a:endParaRPr lang="en-US" altLang="zh-CN" dirty="0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7A1911F-F3E8-4C88-9810-2FAAF15AB8E4}"/>
              </a:ext>
            </a:extLst>
          </p:cNvPr>
          <p:cNvGrpSpPr/>
          <p:nvPr/>
        </p:nvGrpSpPr>
        <p:grpSpPr>
          <a:xfrm>
            <a:off x="927115" y="2998947"/>
            <a:ext cx="132537" cy="132537"/>
            <a:chOff x="618897" y="3481309"/>
            <a:chExt cx="92905" cy="92905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0F28E2EA-BD0A-4B01-8061-99E004D27678}"/>
                </a:ext>
              </a:extLst>
            </p:cNvPr>
            <p:cNvSpPr/>
            <p:nvPr/>
          </p:nvSpPr>
          <p:spPr>
            <a:xfrm>
              <a:off x="642489" y="3504901"/>
              <a:ext cx="45720" cy="45720"/>
            </a:xfrm>
            <a:prstGeom prst="ellipse">
              <a:avLst/>
            </a:prstGeom>
            <a:solidFill>
              <a:srgbClr val="1F4C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1EE0CDB0-2CFB-42D2-BA5A-ECD4A2E8A5B4}"/>
                </a:ext>
              </a:extLst>
            </p:cNvPr>
            <p:cNvSpPr/>
            <p:nvPr/>
          </p:nvSpPr>
          <p:spPr>
            <a:xfrm>
              <a:off x="618897" y="3481309"/>
              <a:ext cx="92905" cy="92905"/>
            </a:xfrm>
            <a:prstGeom prst="ellipse">
              <a:avLst/>
            </a:prstGeom>
            <a:solidFill>
              <a:srgbClr val="1F4C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38B7237-26D6-4A1C-B2EB-97C6966B8C1A}"/>
              </a:ext>
            </a:extLst>
          </p:cNvPr>
          <p:cNvGrpSpPr/>
          <p:nvPr/>
        </p:nvGrpSpPr>
        <p:grpSpPr>
          <a:xfrm>
            <a:off x="927115" y="3828452"/>
            <a:ext cx="132537" cy="132537"/>
            <a:chOff x="618897" y="3481309"/>
            <a:chExt cx="92905" cy="92905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FCF0ADA-4DC7-4FCA-930F-B52805620896}"/>
                </a:ext>
              </a:extLst>
            </p:cNvPr>
            <p:cNvSpPr/>
            <p:nvPr/>
          </p:nvSpPr>
          <p:spPr>
            <a:xfrm>
              <a:off x="642489" y="3504901"/>
              <a:ext cx="45720" cy="45720"/>
            </a:xfrm>
            <a:prstGeom prst="ellipse">
              <a:avLst/>
            </a:prstGeom>
            <a:solidFill>
              <a:srgbClr val="1F4C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86DEAFAC-31BB-4FFF-89F8-F92F2FA7B46F}"/>
                </a:ext>
              </a:extLst>
            </p:cNvPr>
            <p:cNvSpPr/>
            <p:nvPr/>
          </p:nvSpPr>
          <p:spPr>
            <a:xfrm>
              <a:off x="618897" y="3481309"/>
              <a:ext cx="92905" cy="92905"/>
            </a:xfrm>
            <a:prstGeom prst="ellipse">
              <a:avLst/>
            </a:prstGeom>
            <a:solidFill>
              <a:srgbClr val="1F4C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D578B6CC-9C19-494F-9735-699E04F95ABB}"/>
              </a:ext>
            </a:extLst>
          </p:cNvPr>
          <p:cNvSpPr/>
          <p:nvPr/>
        </p:nvSpPr>
        <p:spPr>
          <a:xfrm>
            <a:off x="658813" y="4360799"/>
            <a:ext cx="5762170" cy="1816308"/>
          </a:xfrm>
          <a:prstGeom prst="roundRect">
            <a:avLst>
              <a:gd name="adj" fmla="val 12312"/>
            </a:avLst>
          </a:prstGeom>
          <a:solidFill>
            <a:schemeClr val="bg1"/>
          </a:solidFill>
          <a:ln>
            <a:noFill/>
          </a:ln>
          <a:effectLst>
            <a:outerShdw blurRad="254000" dist="88900" dir="2700000" algn="tl" rotWithShape="0">
              <a:srgbClr val="1A409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93817E3-4CF3-40FC-BB32-BE8893421224}"/>
              </a:ext>
            </a:extLst>
          </p:cNvPr>
          <p:cNvSpPr txBox="1"/>
          <p:nvPr/>
        </p:nvSpPr>
        <p:spPr>
          <a:xfrm>
            <a:off x="1086983" y="4795719"/>
            <a:ext cx="5098743" cy="587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ts val="600"/>
              </a:spcBef>
              <a:defRPr sz="15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zh-CN" dirty="0"/>
              <a:t>利用</a:t>
            </a:r>
            <a:r>
              <a:rPr lang="zh-CN" altLang="en-US" dirty="0"/>
              <a:t>电子纸</a:t>
            </a:r>
            <a:r>
              <a:rPr lang="zh-CN" altLang="zh-CN" dirty="0"/>
              <a:t>的直观颜色区分零件，指导员工备货，提高备货相符率，降低错漏备发生比例。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C5CC763-F555-4565-9C74-2FC29CD85783}"/>
              </a:ext>
            </a:extLst>
          </p:cNvPr>
          <p:cNvSpPr txBox="1"/>
          <p:nvPr/>
        </p:nvSpPr>
        <p:spPr>
          <a:xfrm>
            <a:off x="1086983" y="4491274"/>
            <a:ext cx="2593133" cy="33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ts val="600"/>
              </a:spcBef>
              <a:defRPr sz="15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提升</a:t>
            </a:r>
            <a:r>
              <a:rPr lang="zh-CN" altLang="en-US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质量</a:t>
            </a:r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：</a:t>
            </a:r>
            <a:endParaRPr lang="en-US" altLang="zh-CN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F1D1220-C37D-4880-995F-6FC90BBB2E02}"/>
              </a:ext>
            </a:extLst>
          </p:cNvPr>
          <p:cNvSpPr txBox="1"/>
          <p:nvPr/>
        </p:nvSpPr>
        <p:spPr>
          <a:xfrm>
            <a:off x="1086983" y="5387861"/>
            <a:ext cx="5098743" cy="33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ts val="600"/>
              </a:spcBef>
              <a:defRPr sz="15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zh-CN" dirty="0"/>
              <a:t>纸张方式错漏备发生比例</a:t>
            </a:r>
            <a:r>
              <a:rPr lang="en-US" altLang="zh-CN" dirty="0"/>
              <a:t>5</a:t>
            </a:r>
            <a:r>
              <a:rPr lang="zh-CN" altLang="zh-CN" dirty="0"/>
              <a:t>‰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EBB60FC-A7BF-4120-BAA8-DFFE536B933E}"/>
              </a:ext>
            </a:extLst>
          </p:cNvPr>
          <p:cNvGrpSpPr/>
          <p:nvPr/>
        </p:nvGrpSpPr>
        <p:grpSpPr>
          <a:xfrm>
            <a:off x="927115" y="5479649"/>
            <a:ext cx="132537" cy="132537"/>
            <a:chOff x="618897" y="3481309"/>
            <a:chExt cx="92905" cy="92905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A654765F-6D54-4F4D-B1DE-2EA19B195930}"/>
                </a:ext>
              </a:extLst>
            </p:cNvPr>
            <p:cNvSpPr/>
            <p:nvPr/>
          </p:nvSpPr>
          <p:spPr>
            <a:xfrm>
              <a:off x="642489" y="3504901"/>
              <a:ext cx="45720" cy="45720"/>
            </a:xfrm>
            <a:prstGeom prst="ellipse">
              <a:avLst/>
            </a:prstGeom>
            <a:solidFill>
              <a:srgbClr val="1F4C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9EACB9C-1BB2-4CAC-A5A4-490B95D1975A}"/>
                </a:ext>
              </a:extLst>
            </p:cNvPr>
            <p:cNvSpPr/>
            <p:nvPr/>
          </p:nvSpPr>
          <p:spPr>
            <a:xfrm>
              <a:off x="618897" y="3481309"/>
              <a:ext cx="92905" cy="92905"/>
            </a:xfrm>
            <a:prstGeom prst="ellipse">
              <a:avLst/>
            </a:prstGeom>
            <a:solidFill>
              <a:srgbClr val="1F4C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A7D0B9DA-2CE5-4345-A29B-73318E03EAFD}"/>
              </a:ext>
            </a:extLst>
          </p:cNvPr>
          <p:cNvSpPr/>
          <p:nvPr/>
        </p:nvSpPr>
        <p:spPr>
          <a:xfrm>
            <a:off x="864772" y="4360798"/>
            <a:ext cx="222211" cy="389042"/>
          </a:xfrm>
          <a:prstGeom prst="rect">
            <a:avLst/>
          </a:prstGeom>
          <a:solidFill>
            <a:srgbClr val="1F4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1901C44-4902-4851-ACF1-FF888127FDBF}"/>
              </a:ext>
            </a:extLst>
          </p:cNvPr>
          <p:cNvSpPr txBox="1"/>
          <p:nvPr/>
        </p:nvSpPr>
        <p:spPr>
          <a:xfrm>
            <a:off x="1086984" y="5726088"/>
            <a:ext cx="3246994" cy="33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ts val="600"/>
              </a:spcBef>
              <a:defRPr sz="15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/>
              <a:t>电子纸</a:t>
            </a:r>
            <a:r>
              <a:rPr lang="zh-CN" altLang="zh-CN" dirty="0"/>
              <a:t>方式错漏备发生比例</a:t>
            </a:r>
            <a:r>
              <a:rPr lang="en-US" altLang="zh-CN" dirty="0"/>
              <a:t>0.5</a:t>
            </a:r>
            <a:r>
              <a:rPr lang="zh-CN" altLang="zh-CN" dirty="0"/>
              <a:t>‰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6FB6184-E0AD-4A3E-AFA2-4F39DA8B8E6E}"/>
              </a:ext>
            </a:extLst>
          </p:cNvPr>
          <p:cNvGrpSpPr/>
          <p:nvPr/>
        </p:nvGrpSpPr>
        <p:grpSpPr>
          <a:xfrm>
            <a:off x="927115" y="5836127"/>
            <a:ext cx="132537" cy="132537"/>
            <a:chOff x="618897" y="3481309"/>
            <a:chExt cx="92905" cy="92905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DD8B1AEC-205D-40C1-A3A8-7E0D0A7C4280}"/>
                </a:ext>
              </a:extLst>
            </p:cNvPr>
            <p:cNvSpPr/>
            <p:nvPr/>
          </p:nvSpPr>
          <p:spPr>
            <a:xfrm>
              <a:off x="642489" y="3504901"/>
              <a:ext cx="45720" cy="45720"/>
            </a:xfrm>
            <a:prstGeom prst="ellipse">
              <a:avLst/>
            </a:prstGeom>
            <a:solidFill>
              <a:srgbClr val="1F4C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832567B5-D606-43B2-B731-E3F0B54E74C1}"/>
                </a:ext>
              </a:extLst>
            </p:cNvPr>
            <p:cNvSpPr/>
            <p:nvPr/>
          </p:nvSpPr>
          <p:spPr>
            <a:xfrm>
              <a:off x="618897" y="3481309"/>
              <a:ext cx="92905" cy="92905"/>
            </a:xfrm>
            <a:prstGeom prst="ellipse">
              <a:avLst/>
            </a:prstGeom>
            <a:solidFill>
              <a:srgbClr val="1F4C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FC3B4D00-E601-4E2B-9F9F-E0167D47C9D7}"/>
              </a:ext>
            </a:extLst>
          </p:cNvPr>
          <p:cNvSpPr/>
          <p:nvPr/>
        </p:nvSpPr>
        <p:spPr>
          <a:xfrm>
            <a:off x="4843007" y="3772085"/>
            <a:ext cx="1577976" cy="467832"/>
          </a:xfrm>
          <a:custGeom>
            <a:avLst/>
            <a:gdLst>
              <a:gd name="connsiteX0" fmla="*/ 0 w 1577976"/>
              <a:gd name="connsiteY0" fmla="*/ 0 h 467832"/>
              <a:gd name="connsiteX1" fmla="*/ 1577976 w 1577976"/>
              <a:gd name="connsiteY1" fmla="*/ 0 h 467832"/>
              <a:gd name="connsiteX2" fmla="*/ 1577976 w 1577976"/>
              <a:gd name="connsiteY2" fmla="*/ 239220 h 467832"/>
              <a:gd name="connsiteX3" fmla="*/ 1349364 w 1577976"/>
              <a:gd name="connsiteY3" fmla="*/ 467832 h 467832"/>
              <a:gd name="connsiteX4" fmla="*/ 0 w 1577976"/>
              <a:gd name="connsiteY4" fmla="*/ 467832 h 46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7976" h="467832">
                <a:moveTo>
                  <a:pt x="0" y="0"/>
                </a:moveTo>
                <a:lnTo>
                  <a:pt x="1577976" y="0"/>
                </a:lnTo>
                <a:lnTo>
                  <a:pt x="1577976" y="239220"/>
                </a:lnTo>
                <a:cubicBezTo>
                  <a:pt x="1577976" y="365479"/>
                  <a:pt x="1475623" y="467832"/>
                  <a:pt x="1349364" y="467832"/>
                </a:cubicBezTo>
                <a:lnTo>
                  <a:pt x="0" y="467832"/>
                </a:lnTo>
                <a:close/>
              </a:path>
            </a:pathLst>
          </a:custGeom>
          <a:gradFill>
            <a:gsLst>
              <a:gs pos="0">
                <a:srgbClr val="52C1F1"/>
              </a:gs>
              <a:gs pos="100000">
                <a:srgbClr val="1D47AF"/>
              </a:gs>
            </a:gsLst>
            <a:lin ang="0" scaled="0"/>
          </a:gradFill>
          <a:ln>
            <a:noFill/>
          </a:ln>
          <a:effectLst>
            <a:outerShdw dist="88900" dir="13500000" algn="br" rotWithShape="0">
              <a:srgbClr val="1F4CB2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356249A-947E-4742-B73A-F436BD18E823}"/>
              </a:ext>
            </a:extLst>
          </p:cNvPr>
          <p:cNvSpPr txBox="1"/>
          <p:nvPr/>
        </p:nvSpPr>
        <p:spPr>
          <a:xfrm>
            <a:off x="4807291" y="3822168"/>
            <a:ext cx="1596593" cy="33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b="1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1500" b="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优化比例</a:t>
            </a:r>
            <a:r>
              <a:rPr lang="en-US" altLang="zh-CN" sz="1500" b="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100%</a:t>
            </a:r>
            <a:endParaRPr lang="zh-CN" altLang="en-US" sz="1500" b="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8AB3FFD1-CA05-485B-BC0C-3372C2C86445}"/>
              </a:ext>
            </a:extLst>
          </p:cNvPr>
          <p:cNvGrpSpPr/>
          <p:nvPr/>
        </p:nvGrpSpPr>
        <p:grpSpPr>
          <a:xfrm>
            <a:off x="4807291" y="5709275"/>
            <a:ext cx="1613692" cy="467832"/>
            <a:chOff x="4807291" y="5633970"/>
            <a:chExt cx="1613692" cy="467832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F5D0BEF-8020-44AF-ADFA-DA01EB38C626}"/>
                </a:ext>
              </a:extLst>
            </p:cNvPr>
            <p:cNvSpPr/>
            <p:nvPr/>
          </p:nvSpPr>
          <p:spPr>
            <a:xfrm>
              <a:off x="4843007" y="5633970"/>
              <a:ext cx="1577976" cy="467832"/>
            </a:xfrm>
            <a:custGeom>
              <a:avLst/>
              <a:gdLst>
                <a:gd name="connsiteX0" fmla="*/ 0 w 1577976"/>
                <a:gd name="connsiteY0" fmla="*/ 0 h 467832"/>
                <a:gd name="connsiteX1" fmla="*/ 1577976 w 1577976"/>
                <a:gd name="connsiteY1" fmla="*/ 0 h 467832"/>
                <a:gd name="connsiteX2" fmla="*/ 1577976 w 1577976"/>
                <a:gd name="connsiteY2" fmla="*/ 239220 h 467832"/>
                <a:gd name="connsiteX3" fmla="*/ 1349364 w 1577976"/>
                <a:gd name="connsiteY3" fmla="*/ 467832 h 467832"/>
                <a:gd name="connsiteX4" fmla="*/ 0 w 1577976"/>
                <a:gd name="connsiteY4" fmla="*/ 467832 h 467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7976" h="467832">
                  <a:moveTo>
                    <a:pt x="0" y="0"/>
                  </a:moveTo>
                  <a:lnTo>
                    <a:pt x="1577976" y="0"/>
                  </a:lnTo>
                  <a:lnTo>
                    <a:pt x="1577976" y="239220"/>
                  </a:lnTo>
                  <a:cubicBezTo>
                    <a:pt x="1577976" y="365479"/>
                    <a:pt x="1475623" y="467832"/>
                    <a:pt x="1349364" y="467832"/>
                  </a:cubicBezTo>
                  <a:lnTo>
                    <a:pt x="0" y="467832"/>
                  </a:lnTo>
                  <a:close/>
                </a:path>
              </a:pathLst>
            </a:custGeom>
            <a:gradFill>
              <a:gsLst>
                <a:gs pos="0">
                  <a:srgbClr val="52C1F1"/>
                </a:gs>
                <a:gs pos="100000">
                  <a:srgbClr val="1D47AF"/>
                </a:gs>
              </a:gsLst>
              <a:lin ang="0" scaled="0"/>
            </a:gradFill>
            <a:ln>
              <a:noFill/>
            </a:ln>
            <a:effectLst>
              <a:outerShdw dist="88900" dir="13500000" algn="br" rotWithShape="0">
                <a:srgbClr val="1F4CB2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013F794-3917-4AD3-8510-808E1B8EC723}"/>
                </a:ext>
              </a:extLst>
            </p:cNvPr>
            <p:cNvSpPr txBox="1"/>
            <p:nvPr/>
          </p:nvSpPr>
          <p:spPr>
            <a:xfrm>
              <a:off x="4807291" y="5703070"/>
              <a:ext cx="1596593" cy="333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600" b="1" kern="100" spc="100">
                  <a:solidFill>
                    <a:srgbClr val="132E68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r>
                <a:rPr lang="zh-CN" altLang="en-US" sz="1500" b="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优化比例</a:t>
              </a:r>
              <a:r>
                <a:rPr lang="en-US" altLang="zh-CN" sz="1500" b="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90%</a:t>
              </a:r>
              <a:endParaRPr lang="zh-CN" altLang="en-US" sz="1500" b="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6CB2B0DC-7162-4399-B840-25C056B27561}"/>
              </a:ext>
            </a:extLst>
          </p:cNvPr>
          <p:cNvCxnSpPr/>
          <p:nvPr/>
        </p:nvCxnSpPr>
        <p:spPr>
          <a:xfrm flipV="1">
            <a:off x="565406" y="671285"/>
            <a:ext cx="0" cy="5515429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>
            <a:extLst>
              <a:ext uri="{FF2B5EF4-FFF2-40B4-BE49-F238E27FC236}">
                <a16:creationId xmlns:a16="http://schemas.microsoft.com/office/drawing/2014/main" id="{D9B8FC4D-F05C-4DF4-BBAA-F764FB224454}"/>
              </a:ext>
            </a:extLst>
          </p:cNvPr>
          <p:cNvSpPr/>
          <p:nvPr/>
        </p:nvSpPr>
        <p:spPr>
          <a:xfrm rot="16200000">
            <a:off x="6175655" y="509050"/>
            <a:ext cx="222211" cy="389042"/>
          </a:xfrm>
          <a:prstGeom prst="rect">
            <a:avLst/>
          </a:prstGeom>
          <a:solidFill>
            <a:srgbClr val="1F4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568DDB85-341B-4D8D-9025-33E3653065D7}"/>
              </a:ext>
            </a:extLst>
          </p:cNvPr>
          <p:cNvGrpSpPr/>
          <p:nvPr/>
        </p:nvGrpSpPr>
        <p:grpSpPr>
          <a:xfrm>
            <a:off x="6651514" y="3407225"/>
            <a:ext cx="4904930" cy="1338942"/>
            <a:chOff x="6651514" y="3160834"/>
            <a:chExt cx="4904930" cy="1338942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92183DBD-B1B1-49FB-AEDC-97F3C57CA357}"/>
                </a:ext>
              </a:extLst>
            </p:cNvPr>
            <p:cNvSpPr/>
            <p:nvPr/>
          </p:nvSpPr>
          <p:spPr>
            <a:xfrm>
              <a:off x="6651514" y="3215289"/>
              <a:ext cx="4904930" cy="1242191"/>
            </a:xfrm>
            <a:prstGeom prst="roundRect">
              <a:avLst>
                <a:gd name="adj" fmla="val 11406"/>
              </a:avLst>
            </a:prstGeom>
            <a:solidFill>
              <a:srgbClr val="1F4C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2C05BD2A-E838-4A95-B664-72907EAB5E41}"/>
                </a:ext>
              </a:extLst>
            </p:cNvPr>
            <p:cNvSpPr txBox="1"/>
            <p:nvPr/>
          </p:nvSpPr>
          <p:spPr>
            <a:xfrm>
              <a:off x="6949551" y="4167121"/>
              <a:ext cx="4088246" cy="332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spcBef>
                  <a:spcPts val="600"/>
                </a:spcBef>
                <a:defRPr sz="1500" kern="100" spc="100">
                  <a:solidFill>
                    <a:srgbClr val="132E68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优化</a:t>
              </a:r>
              <a:r>
                <a:rPr lang="en-US" altLang="zh-CN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83.8</a:t>
              </a:r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小时</a:t>
              </a:r>
              <a:r>
                <a:rPr lang="en-US" altLang="zh-CN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/</a:t>
              </a:r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年，</a:t>
              </a:r>
              <a:r>
                <a:rPr lang="zh-CN" altLang="zh-CN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优化比例</a:t>
              </a:r>
              <a:r>
                <a:rPr lang="en-US" altLang="zh-CN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91%</a:t>
              </a:r>
              <a:endParaRPr lang="zh-CN" altLang="zh-CN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61D7F7D8-8DEB-427D-A321-3300DCC40713}"/>
                </a:ext>
              </a:extLst>
            </p:cNvPr>
            <p:cNvSpPr/>
            <p:nvPr/>
          </p:nvSpPr>
          <p:spPr>
            <a:xfrm>
              <a:off x="6727370" y="3160834"/>
              <a:ext cx="4827838" cy="1031879"/>
            </a:xfrm>
            <a:prstGeom prst="roundRect">
              <a:avLst>
                <a:gd name="adj" fmla="val 11406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88900" dir="2700000" algn="tl" rotWithShape="0">
                <a:srgbClr val="1A409E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CC779B7-71A2-4670-8693-4386B648BCD3}"/>
                </a:ext>
              </a:extLst>
            </p:cNvPr>
            <p:cNvSpPr txBox="1"/>
            <p:nvPr/>
          </p:nvSpPr>
          <p:spPr>
            <a:xfrm>
              <a:off x="6949551" y="3265580"/>
              <a:ext cx="4563743" cy="84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spcBef>
                  <a:spcPts val="600"/>
                </a:spcBef>
                <a:defRPr sz="1500" kern="100" spc="100">
                  <a:solidFill>
                    <a:srgbClr val="132E68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lang="zh-CN" altLang="zh-CN" dirty="0"/>
                <a:t>补件工时优化：减少员工应急补件时间。</a:t>
              </a:r>
              <a:endParaRPr lang="en-US" altLang="zh-CN" dirty="0"/>
            </a:p>
            <a:p>
              <a:pPr>
                <a:spcBef>
                  <a:spcPts val="0"/>
                </a:spcBef>
              </a:pPr>
              <a:r>
                <a:rPr lang="zh-CN" altLang="zh-CN" dirty="0"/>
                <a:t>纸张方式备货员工补件工时</a:t>
              </a:r>
              <a:r>
                <a:rPr lang="en-US" altLang="zh-CN" dirty="0"/>
                <a:t>92.1</a:t>
              </a:r>
              <a:r>
                <a:rPr lang="zh-CN" altLang="zh-CN" dirty="0"/>
                <a:t>小时</a:t>
              </a:r>
              <a:r>
                <a:rPr lang="en-US" altLang="zh-CN" dirty="0"/>
                <a:t>/</a:t>
              </a:r>
              <a:r>
                <a:rPr lang="zh-CN" altLang="en-US" dirty="0"/>
                <a:t>年</a:t>
              </a:r>
              <a:endParaRPr lang="en-US" altLang="zh-CN" dirty="0"/>
            </a:p>
            <a:p>
              <a:pPr>
                <a:spcBef>
                  <a:spcPts val="0"/>
                </a:spcBef>
              </a:pPr>
              <a:r>
                <a:rPr lang="zh-CN" altLang="en-US" dirty="0"/>
                <a:t>电子纸</a:t>
              </a:r>
              <a:r>
                <a:rPr lang="zh-CN" altLang="zh-CN" dirty="0"/>
                <a:t>方式备货员工补件工时</a:t>
              </a:r>
              <a:r>
                <a:rPr lang="en-US" altLang="zh-CN" dirty="0"/>
                <a:t>8.3</a:t>
              </a:r>
              <a:r>
                <a:rPr lang="zh-CN" altLang="zh-CN" dirty="0"/>
                <a:t>小时</a:t>
              </a:r>
              <a:r>
                <a:rPr lang="en-US" altLang="zh-CN" dirty="0"/>
                <a:t>/</a:t>
              </a:r>
              <a:r>
                <a:rPr lang="zh-CN" altLang="en-US" dirty="0"/>
                <a:t>年</a:t>
              </a:r>
              <a:endParaRPr lang="zh-CN" altLang="zh-CN" dirty="0"/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42EF15DC-6F56-44BD-91D6-BC08CD809C97}"/>
                </a:ext>
              </a:extLst>
            </p:cNvPr>
            <p:cNvGrpSpPr/>
            <p:nvPr/>
          </p:nvGrpSpPr>
          <p:grpSpPr>
            <a:xfrm>
              <a:off x="6817015" y="3355471"/>
              <a:ext cx="132537" cy="132537"/>
              <a:chOff x="618897" y="3481309"/>
              <a:chExt cx="92905" cy="92905"/>
            </a:xfrm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C1797BD3-A29A-4D37-BE21-E310EA84162E}"/>
                  </a:ext>
                </a:extLst>
              </p:cNvPr>
              <p:cNvSpPr/>
              <p:nvPr/>
            </p:nvSpPr>
            <p:spPr>
              <a:xfrm>
                <a:off x="642489" y="3504901"/>
                <a:ext cx="45720" cy="45720"/>
              </a:xfrm>
              <a:prstGeom prst="ellipse">
                <a:avLst/>
              </a:prstGeom>
              <a:solidFill>
                <a:srgbClr val="1F4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D8D4842D-75FA-47FA-B5F8-FE51B2EDC496}"/>
                  </a:ext>
                </a:extLst>
              </p:cNvPr>
              <p:cNvSpPr/>
              <p:nvPr/>
            </p:nvSpPr>
            <p:spPr>
              <a:xfrm>
                <a:off x="618897" y="3481309"/>
                <a:ext cx="92905" cy="92905"/>
              </a:xfrm>
              <a:prstGeom prst="ellipse">
                <a:avLst/>
              </a:prstGeom>
              <a:solidFill>
                <a:srgbClr val="1F4CB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8314619D-866F-4F3B-AF57-BA6F924062DA}"/>
              </a:ext>
            </a:extLst>
          </p:cNvPr>
          <p:cNvGrpSpPr/>
          <p:nvPr/>
        </p:nvGrpSpPr>
        <p:grpSpPr>
          <a:xfrm>
            <a:off x="6651514" y="5154445"/>
            <a:ext cx="4904930" cy="1222459"/>
            <a:chOff x="6651514" y="4876007"/>
            <a:chExt cx="4904930" cy="1222459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FE6C59C3-CCD4-4AD8-B80F-4AA7A43ADA4A}"/>
                </a:ext>
              </a:extLst>
            </p:cNvPr>
            <p:cNvSpPr/>
            <p:nvPr/>
          </p:nvSpPr>
          <p:spPr>
            <a:xfrm>
              <a:off x="6651514" y="4948101"/>
              <a:ext cx="4904930" cy="1111412"/>
            </a:xfrm>
            <a:prstGeom prst="roundRect">
              <a:avLst>
                <a:gd name="adj" fmla="val 11406"/>
              </a:avLst>
            </a:prstGeom>
            <a:solidFill>
              <a:srgbClr val="1F4C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85D2FB95-4F70-4CE2-9D2C-87F30EE8DE2E}"/>
                </a:ext>
              </a:extLst>
            </p:cNvPr>
            <p:cNvSpPr txBox="1"/>
            <p:nvPr/>
          </p:nvSpPr>
          <p:spPr>
            <a:xfrm>
              <a:off x="6949551" y="5765811"/>
              <a:ext cx="4088246" cy="332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spcBef>
                  <a:spcPts val="600"/>
                </a:spcBef>
                <a:defRPr sz="1500" kern="100" spc="100">
                  <a:solidFill>
                    <a:srgbClr val="132E68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优化</a:t>
              </a:r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操作动作工时</a:t>
              </a:r>
              <a:r>
                <a:rPr lang="en-US" altLang="zh-CN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1458.6</a:t>
              </a:r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小时</a:t>
              </a:r>
              <a:endParaRPr lang="zh-CN" altLang="zh-CN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745FA3F7-E8CA-49CC-B055-273CDCA9131C}"/>
                </a:ext>
              </a:extLst>
            </p:cNvPr>
            <p:cNvSpPr/>
            <p:nvPr/>
          </p:nvSpPr>
          <p:spPr>
            <a:xfrm>
              <a:off x="6727370" y="4876007"/>
              <a:ext cx="4827838" cy="903671"/>
            </a:xfrm>
            <a:prstGeom prst="roundRect">
              <a:avLst>
                <a:gd name="adj" fmla="val 11406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88900" dir="2700000" algn="tl" rotWithShape="0">
                <a:srgbClr val="1A409E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A430BC01-C8B4-451E-A4D6-D925A18E1CC7}"/>
                </a:ext>
              </a:extLst>
            </p:cNvPr>
            <p:cNvSpPr txBox="1"/>
            <p:nvPr/>
          </p:nvSpPr>
          <p:spPr>
            <a:xfrm>
              <a:off x="6949551" y="5066630"/>
              <a:ext cx="4563743" cy="587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spcBef>
                  <a:spcPts val="600"/>
                </a:spcBef>
                <a:defRPr sz="1500" kern="100" spc="100">
                  <a:solidFill>
                    <a:srgbClr val="132E68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r>
                <a:rPr lang="zh-CN" altLang="zh-CN" dirty="0"/>
                <a:t>操作工时优化：</a:t>
              </a:r>
              <a:endParaRPr lang="en-US" altLang="zh-CN" dirty="0"/>
            </a:p>
            <a:p>
              <a:pPr>
                <a:spcBef>
                  <a:spcPts val="0"/>
                </a:spcBef>
              </a:pPr>
              <a:r>
                <a:rPr lang="zh-CN" altLang="en-US" dirty="0"/>
                <a:t>电子纸</a:t>
              </a:r>
              <a:r>
                <a:rPr lang="zh-CN" altLang="zh-CN" dirty="0"/>
                <a:t>方式减少了操作环节</a:t>
              </a:r>
              <a:r>
                <a:rPr lang="zh-CN" altLang="en-US" dirty="0"/>
                <a:t>（打印拿取等步骤）</a:t>
              </a:r>
              <a:endParaRPr lang="en-US" altLang="zh-CN" dirty="0"/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DE7748EC-CC16-475A-B05C-A341DA5D1270}"/>
                </a:ext>
              </a:extLst>
            </p:cNvPr>
            <p:cNvGrpSpPr/>
            <p:nvPr/>
          </p:nvGrpSpPr>
          <p:grpSpPr>
            <a:xfrm>
              <a:off x="6817015" y="5156521"/>
              <a:ext cx="132537" cy="132537"/>
              <a:chOff x="618897" y="3481309"/>
              <a:chExt cx="92905" cy="92905"/>
            </a:xfrm>
          </p:grpSpPr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A66B8265-8DF3-40F6-B401-236FEA8ADEE8}"/>
                  </a:ext>
                </a:extLst>
              </p:cNvPr>
              <p:cNvSpPr/>
              <p:nvPr/>
            </p:nvSpPr>
            <p:spPr>
              <a:xfrm>
                <a:off x="642489" y="3504901"/>
                <a:ext cx="45720" cy="45720"/>
              </a:xfrm>
              <a:prstGeom prst="ellipse">
                <a:avLst/>
              </a:prstGeom>
              <a:solidFill>
                <a:srgbClr val="1F4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8FE28C58-CD0C-45BA-837A-8D9B55726B75}"/>
                  </a:ext>
                </a:extLst>
              </p:cNvPr>
              <p:cNvSpPr/>
              <p:nvPr/>
            </p:nvSpPr>
            <p:spPr>
              <a:xfrm>
                <a:off x="618897" y="3481309"/>
                <a:ext cx="92905" cy="92905"/>
              </a:xfrm>
              <a:prstGeom prst="ellipse">
                <a:avLst/>
              </a:prstGeom>
              <a:solidFill>
                <a:srgbClr val="1F4CB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C072F19B-E347-47FE-8E35-20A4BC3C75E7}"/>
              </a:ext>
            </a:extLst>
          </p:cNvPr>
          <p:cNvGrpSpPr/>
          <p:nvPr/>
        </p:nvGrpSpPr>
        <p:grpSpPr>
          <a:xfrm>
            <a:off x="6651514" y="1503984"/>
            <a:ext cx="4904930" cy="1494963"/>
            <a:chOff x="6651514" y="1503984"/>
            <a:chExt cx="4904930" cy="1494963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2449B521-8808-4D5C-949F-8953950E19C5}"/>
                </a:ext>
              </a:extLst>
            </p:cNvPr>
            <p:cNvSpPr/>
            <p:nvPr/>
          </p:nvSpPr>
          <p:spPr>
            <a:xfrm>
              <a:off x="6651514" y="1576078"/>
              <a:ext cx="4904930" cy="1380574"/>
            </a:xfrm>
            <a:prstGeom prst="roundRect">
              <a:avLst>
                <a:gd name="adj" fmla="val 11406"/>
              </a:avLst>
            </a:prstGeom>
            <a:solidFill>
              <a:srgbClr val="1F4C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409107D5-CDEA-4046-A441-4AA5F2583A22}"/>
                </a:ext>
              </a:extLst>
            </p:cNvPr>
            <p:cNvSpPr/>
            <p:nvPr/>
          </p:nvSpPr>
          <p:spPr>
            <a:xfrm>
              <a:off x="6727370" y="1503984"/>
              <a:ext cx="4827838" cy="1186315"/>
            </a:xfrm>
            <a:prstGeom prst="roundRect">
              <a:avLst>
                <a:gd name="adj" fmla="val 11406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88900" dir="2700000" algn="tl" rotWithShape="0">
                <a:srgbClr val="1A409E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FD0DCAC-1D6C-475F-B3DC-E898EB3A8530}"/>
                </a:ext>
              </a:extLst>
            </p:cNvPr>
            <p:cNvSpPr txBox="1"/>
            <p:nvPr/>
          </p:nvSpPr>
          <p:spPr>
            <a:xfrm>
              <a:off x="6949551" y="1576077"/>
              <a:ext cx="4563743" cy="109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spcBef>
                  <a:spcPts val="600"/>
                </a:spcBef>
                <a:defRPr sz="1500" kern="100" spc="100">
                  <a:solidFill>
                    <a:srgbClr val="132E68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lang="zh-CN" altLang="zh-CN" dirty="0"/>
                <a:t>培训时间优化：通过</a:t>
              </a:r>
              <a:r>
                <a:rPr lang="zh-CN" altLang="en-US" dirty="0"/>
                <a:t>电子纸</a:t>
              </a:r>
              <a:r>
                <a:rPr lang="zh-CN" altLang="zh-CN" dirty="0"/>
                <a:t>方式，操作简单易懂，减少员工培训时间。</a:t>
              </a:r>
              <a:endParaRPr lang="en-US" altLang="zh-CN" dirty="0"/>
            </a:p>
            <a:p>
              <a:pPr>
                <a:spcBef>
                  <a:spcPts val="0"/>
                </a:spcBef>
              </a:pPr>
              <a:r>
                <a:rPr lang="zh-CN" altLang="zh-CN" dirty="0"/>
                <a:t>纸张方式员工培训时间</a:t>
              </a:r>
              <a:r>
                <a:rPr lang="en-US" altLang="zh-CN" dirty="0"/>
                <a:t>1160</a:t>
              </a:r>
              <a:r>
                <a:rPr lang="zh-CN" altLang="zh-CN" dirty="0"/>
                <a:t>小时</a:t>
              </a:r>
              <a:r>
                <a:rPr lang="en-US" altLang="zh-CN" dirty="0"/>
                <a:t>/</a:t>
              </a:r>
              <a:r>
                <a:rPr lang="zh-CN" altLang="zh-CN" dirty="0"/>
                <a:t>年</a:t>
              </a:r>
              <a:endParaRPr lang="en-US" altLang="zh-CN" dirty="0"/>
            </a:p>
            <a:p>
              <a:pPr>
                <a:spcBef>
                  <a:spcPts val="0"/>
                </a:spcBef>
              </a:pPr>
              <a:r>
                <a:rPr lang="zh-CN" altLang="en-US" dirty="0"/>
                <a:t>电子纸</a:t>
              </a:r>
              <a:r>
                <a:rPr lang="zh-CN" altLang="zh-CN" dirty="0"/>
                <a:t>方式</a:t>
              </a:r>
              <a:r>
                <a:rPr lang="en-US" altLang="zh-CN" dirty="0"/>
                <a:t>500</a:t>
              </a:r>
              <a:r>
                <a:rPr lang="zh-CN" altLang="zh-CN" dirty="0"/>
                <a:t>小时</a:t>
              </a:r>
              <a:r>
                <a:rPr lang="en-US" altLang="zh-CN" dirty="0"/>
                <a:t>/</a:t>
              </a:r>
              <a:r>
                <a:rPr lang="zh-CN" altLang="zh-CN" dirty="0"/>
                <a:t>年</a:t>
              </a: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660B14C8-ED8C-4AFA-B71F-C4E0F0E90A68}"/>
                </a:ext>
              </a:extLst>
            </p:cNvPr>
            <p:cNvGrpSpPr/>
            <p:nvPr/>
          </p:nvGrpSpPr>
          <p:grpSpPr>
            <a:xfrm>
              <a:off x="6817015" y="1665968"/>
              <a:ext cx="132537" cy="132537"/>
              <a:chOff x="618897" y="3481309"/>
              <a:chExt cx="92905" cy="92905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E4D3A39B-95CF-41F6-AD6C-F7DEA76B38AE}"/>
                  </a:ext>
                </a:extLst>
              </p:cNvPr>
              <p:cNvSpPr/>
              <p:nvPr/>
            </p:nvSpPr>
            <p:spPr>
              <a:xfrm>
                <a:off x="642489" y="3504901"/>
                <a:ext cx="45720" cy="45720"/>
              </a:xfrm>
              <a:prstGeom prst="ellipse">
                <a:avLst/>
              </a:prstGeom>
              <a:solidFill>
                <a:srgbClr val="1F4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A401EAA4-24E7-47BD-B4D1-6EC029278396}"/>
                  </a:ext>
                </a:extLst>
              </p:cNvPr>
              <p:cNvSpPr/>
              <p:nvPr/>
            </p:nvSpPr>
            <p:spPr>
              <a:xfrm>
                <a:off x="618897" y="3481309"/>
                <a:ext cx="92905" cy="92905"/>
              </a:xfrm>
              <a:prstGeom prst="ellipse">
                <a:avLst/>
              </a:prstGeom>
              <a:solidFill>
                <a:srgbClr val="1F4CB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81287F3-CE6A-4AD3-86C8-D4E8FD944398}"/>
                </a:ext>
              </a:extLst>
            </p:cNvPr>
            <p:cNvSpPr txBox="1"/>
            <p:nvPr/>
          </p:nvSpPr>
          <p:spPr>
            <a:xfrm>
              <a:off x="6949551" y="2666292"/>
              <a:ext cx="4088246" cy="332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spcBef>
                  <a:spcPts val="600"/>
                </a:spcBef>
                <a:defRPr sz="1500" kern="100" spc="100">
                  <a:solidFill>
                    <a:srgbClr val="132E68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优化</a:t>
              </a:r>
              <a:r>
                <a:rPr lang="en-US" altLang="zh-CN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660</a:t>
              </a:r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小时</a:t>
              </a:r>
              <a:r>
                <a:rPr lang="en-US" altLang="zh-CN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/</a:t>
              </a:r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年，</a:t>
              </a:r>
              <a:r>
                <a:rPr lang="zh-CN" altLang="zh-CN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优化比例</a:t>
              </a:r>
              <a:r>
                <a:rPr lang="en-US" altLang="zh-CN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56.89%</a:t>
              </a:r>
              <a:endParaRPr lang="zh-CN" altLang="zh-CN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id="{B3C2F5E3-E3AF-4252-BF46-04DC4C6D70DC}"/>
              </a:ext>
            </a:extLst>
          </p:cNvPr>
          <p:cNvSpPr txBox="1"/>
          <p:nvPr/>
        </p:nvSpPr>
        <p:spPr>
          <a:xfrm>
            <a:off x="807976" y="1771973"/>
            <a:ext cx="335801" cy="348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0B788EB8-E0F0-464A-8CD1-2A2AB9691E05}"/>
              </a:ext>
            </a:extLst>
          </p:cNvPr>
          <p:cNvSpPr txBox="1"/>
          <p:nvPr/>
        </p:nvSpPr>
        <p:spPr>
          <a:xfrm>
            <a:off x="807976" y="4468389"/>
            <a:ext cx="335801" cy="348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16096EC4-CAE0-4265-AB90-A107656FC199}"/>
              </a:ext>
            </a:extLst>
          </p:cNvPr>
          <p:cNvSpPr txBox="1"/>
          <p:nvPr/>
        </p:nvSpPr>
        <p:spPr>
          <a:xfrm>
            <a:off x="6200190" y="539772"/>
            <a:ext cx="335801" cy="348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3</a:t>
            </a:r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F0FE4921-E94B-4254-B09F-4F46E2806648}"/>
              </a:ext>
            </a:extLst>
          </p:cNvPr>
          <p:cNvCxnSpPr>
            <a:cxnSpLocks/>
          </p:cNvCxnSpPr>
          <p:nvPr/>
        </p:nvCxnSpPr>
        <p:spPr>
          <a:xfrm>
            <a:off x="8931709" y="2960979"/>
            <a:ext cx="0" cy="500701"/>
          </a:xfrm>
          <a:prstGeom prst="line">
            <a:avLst/>
          </a:prstGeom>
          <a:ln w="12700">
            <a:solidFill>
              <a:srgbClr val="1F4CB2"/>
            </a:solidFill>
            <a:prstDash val="lgDash"/>
            <a:headEnd type="none" w="lg" len="lg"/>
            <a:tailEnd type="triangle"/>
          </a:ln>
          <a:effectLst>
            <a:outerShdw dist="12700" dir="2700000" algn="tl" rotWithShape="0">
              <a:srgbClr val="55A3DD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EC33F4CC-AD9D-4BB3-A177-CCACF4113ABC}"/>
              </a:ext>
            </a:extLst>
          </p:cNvPr>
          <p:cNvCxnSpPr>
            <a:cxnSpLocks/>
          </p:cNvCxnSpPr>
          <p:nvPr/>
        </p:nvCxnSpPr>
        <p:spPr>
          <a:xfrm>
            <a:off x="8931709" y="4709880"/>
            <a:ext cx="0" cy="559073"/>
          </a:xfrm>
          <a:prstGeom prst="line">
            <a:avLst/>
          </a:prstGeom>
          <a:ln w="12700">
            <a:solidFill>
              <a:srgbClr val="1F4CB2"/>
            </a:solidFill>
            <a:prstDash val="lgDash"/>
            <a:headEnd type="none" w="lg" len="lg"/>
            <a:tailEnd type="triangle"/>
          </a:ln>
          <a:effectLst>
            <a:outerShdw dist="12700" dir="2700000" algn="tl" rotWithShape="0">
              <a:srgbClr val="55A3DD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8467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1532B802-1266-4701-B7B2-DD1B5B575223}"/>
              </a:ext>
            </a:extLst>
          </p:cNvPr>
          <p:cNvSpPr/>
          <p:nvPr/>
        </p:nvSpPr>
        <p:spPr>
          <a:xfrm>
            <a:off x="0" y="-13238"/>
            <a:ext cx="5156200" cy="6884476"/>
          </a:xfrm>
          <a:prstGeom prst="rect">
            <a:avLst/>
          </a:prstGeom>
          <a:gradFill flip="none" rotWithShape="1">
            <a:gsLst>
              <a:gs pos="0">
                <a:srgbClr val="52C1F1"/>
              </a:gs>
              <a:gs pos="100000">
                <a:srgbClr val="1D47A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4941427-1BC4-4F79-8AB3-8B7C260B591C}"/>
              </a:ext>
            </a:extLst>
          </p:cNvPr>
          <p:cNvCxnSpPr/>
          <p:nvPr/>
        </p:nvCxnSpPr>
        <p:spPr>
          <a:xfrm flipV="1">
            <a:off x="565406" y="671285"/>
            <a:ext cx="0" cy="5515429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0D89F5D4-1423-4E03-A7BD-8ECE78D8EDDD}"/>
              </a:ext>
            </a:extLst>
          </p:cNvPr>
          <p:cNvSpPr/>
          <p:nvPr/>
        </p:nvSpPr>
        <p:spPr>
          <a:xfrm>
            <a:off x="625782" y="2207541"/>
            <a:ext cx="4397832" cy="4666847"/>
          </a:xfrm>
          <a:prstGeom prst="roundRect">
            <a:avLst>
              <a:gd name="adj" fmla="val 4924"/>
            </a:avLst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254000" dist="88900" dir="2700000" algn="tl" rotWithShape="0">
              <a:srgbClr val="1A409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116E0A-C146-47E0-8390-40EF6F2D8920}"/>
              </a:ext>
            </a:extLst>
          </p:cNvPr>
          <p:cNvSpPr txBox="1"/>
          <p:nvPr/>
        </p:nvSpPr>
        <p:spPr>
          <a:xfrm>
            <a:off x="717588" y="1235704"/>
            <a:ext cx="4445112" cy="841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 spc="100">
                <a:solidFill>
                  <a:srgbClr val="2B3F5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H" panose="00020600040101010101" pitchFamily="18" charset="-122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zh-CN" altLang="zh-CN" sz="1500" b="0" dirty="0">
                <a:solidFill>
                  <a:schemeClr val="bg1"/>
                </a:solidFill>
              </a:rPr>
              <a:t>应用智能设备对备货方式进行改进，实现了降低成本、提升质量及优化工时的目的，对比传统纸质备货单方式有较明显的提升。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2BEFF00-6C31-430F-A513-398E41A70246}"/>
              </a:ext>
            </a:extLst>
          </p:cNvPr>
          <p:cNvSpPr txBox="1"/>
          <p:nvPr/>
        </p:nvSpPr>
        <p:spPr>
          <a:xfrm>
            <a:off x="539788" y="493029"/>
            <a:ext cx="4327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100" dirty="0">
                <a:solidFill>
                  <a:schemeClr val="bg1"/>
                </a:solidFill>
                <a:effectLst>
                  <a:outerShdw blurRad="88900" dist="63500" dir="2700000" algn="tl" rotWithShape="0">
                    <a:srgbClr val="1A409E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下一步应用及完善策划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CC39E6B-CF24-4721-A3A9-BC94D93683F4}"/>
              </a:ext>
            </a:extLst>
          </p:cNvPr>
          <p:cNvSpPr txBox="1"/>
          <p:nvPr/>
        </p:nvSpPr>
        <p:spPr>
          <a:xfrm>
            <a:off x="569166" y="847231"/>
            <a:ext cx="48375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100" dirty="0">
                <a:solidFill>
                  <a:schemeClr val="bg1">
                    <a:alpha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H" panose="00020600040101010101" pitchFamily="18" charset="-122"/>
              </a:rPr>
              <a:t>NEXT APPLICATION AND PERFECT PLANNING</a:t>
            </a:r>
            <a:endParaRPr lang="zh-CN" altLang="en-US" sz="1400" b="1" spc="100" dirty="0">
              <a:solidFill>
                <a:schemeClr val="bg1">
                  <a:alpha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阿里巴巴普惠体 H" panose="00020600040101010101" pitchFamily="18" charset="-122"/>
            </a:endParaRPr>
          </a:p>
        </p:txBody>
      </p:sp>
      <p:graphicFrame>
        <p:nvGraphicFramePr>
          <p:cNvPr id="36" name="表格 35">
            <a:extLst>
              <a:ext uri="{FF2B5EF4-FFF2-40B4-BE49-F238E27FC236}">
                <a16:creationId xmlns:a16="http://schemas.microsoft.com/office/drawing/2014/main" id="{8E2F5932-C7C5-47D0-908A-852670EE15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306394"/>
              </p:ext>
            </p:extLst>
          </p:nvPr>
        </p:nvGraphicFramePr>
        <p:xfrm>
          <a:off x="5187511" y="847231"/>
          <a:ext cx="6387979" cy="4192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5293">
                  <a:extLst>
                    <a:ext uri="{9D8B030D-6E8A-4147-A177-3AD203B41FA5}">
                      <a16:colId xmlns:a16="http://schemas.microsoft.com/office/drawing/2014/main" val="3951057343"/>
                    </a:ext>
                  </a:extLst>
                </a:gridCol>
                <a:gridCol w="1596305">
                  <a:extLst>
                    <a:ext uri="{9D8B030D-6E8A-4147-A177-3AD203B41FA5}">
                      <a16:colId xmlns:a16="http://schemas.microsoft.com/office/drawing/2014/main" val="889716649"/>
                    </a:ext>
                  </a:extLst>
                </a:gridCol>
                <a:gridCol w="928897">
                  <a:extLst>
                    <a:ext uri="{9D8B030D-6E8A-4147-A177-3AD203B41FA5}">
                      <a16:colId xmlns:a16="http://schemas.microsoft.com/office/drawing/2014/main" val="452677328"/>
                    </a:ext>
                  </a:extLst>
                </a:gridCol>
                <a:gridCol w="286594">
                  <a:extLst>
                    <a:ext uri="{9D8B030D-6E8A-4147-A177-3AD203B41FA5}">
                      <a16:colId xmlns:a16="http://schemas.microsoft.com/office/drawing/2014/main" val="2420163136"/>
                    </a:ext>
                  </a:extLst>
                </a:gridCol>
                <a:gridCol w="286594">
                  <a:extLst>
                    <a:ext uri="{9D8B030D-6E8A-4147-A177-3AD203B41FA5}">
                      <a16:colId xmlns:a16="http://schemas.microsoft.com/office/drawing/2014/main" val="3232902057"/>
                    </a:ext>
                  </a:extLst>
                </a:gridCol>
                <a:gridCol w="286594">
                  <a:extLst>
                    <a:ext uri="{9D8B030D-6E8A-4147-A177-3AD203B41FA5}">
                      <a16:colId xmlns:a16="http://schemas.microsoft.com/office/drawing/2014/main" val="2076630134"/>
                    </a:ext>
                  </a:extLst>
                </a:gridCol>
                <a:gridCol w="286594">
                  <a:extLst>
                    <a:ext uri="{9D8B030D-6E8A-4147-A177-3AD203B41FA5}">
                      <a16:colId xmlns:a16="http://schemas.microsoft.com/office/drawing/2014/main" val="2309904342"/>
                    </a:ext>
                  </a:extLst>
                </a:gridCol>
                <a:gridCol w="286594">
                  <a:extLst>
                    <a:ext uri="{9D8B030D-6E8A-4147-A177-3AD203B41FA5}">
                      <a16:colId xmlns:a16="http://schemas.microsoft.com/office/drawing/2014/main" val="282583993"/>
                    </a:ext>
                  </a:extLst>
                </a:gridCol>
                <a:gridCol w="286594">
                  <a:extLst>
                    <a:ext uri="{9D8B030D-6E8A-4147-A177-3AD203B41FA5}">
                      <a16:colId xmlns:a16="http://schemas.microsoft.com/office/drawing/2014/main" val="1040087913"/>
                    </a:ext>
                  </a:extLst>
                </a:gridCol>
                <a:gridCol w="286594">
                  <a:extLst>
                    <a:ext uri="{9D8B030D-6E8A-4147-A177-3AD203B41FA5}">
                      <a16:colId xmlns:a16="http://schemas.microsoft.com/office/drawing/2014/main" val="1919914871"/>
                    </a:ext>
                  </a:extLst>
                </a:gridCol>
                <a:gridCol w="286594">
                  <a:extLst>
                    <a:ext uri="{9D8B030D-6E8A-4147-A177-3AD203B41FA5}">
                      <a16:colId xmlns:a16="http://schemas.microsoft.com/office/drawing/2014/main" val="3245281755"/>
                    </a:ext>
                  </a:extLst>
                </a:gridCol>
                <a:gridCol w="358244">
                  <a:extLst>
                    <a:ext uri="{9D8B030D-6E8A-4147-A177-3AD203B41FA5}">
                      <a16:colId xmlns:a16="http://schemas.microsoft.com/office/drawing/2014/main" val="1024386869"/>
                    </a:ext>
                  </a:extLst>
                </a:gridCol>
                <a:gridCol w="358244">
                  <a:extLst>
                    <a:ext uri="{9D8B030D-6E8A-4147-A177-3AD203B41FA5}">
                      <a16:colId xmlns:a16="http://schemas.microsoft.com/office/drawing/2014/main" val="2164032222"/>
                    </a:ext>
                  </a:extLst>
                </a:gridCol>
                <a:gridCol w="358244">
                  <a:extLst>
                    <a:ext uri="{9D8B030D-6E8A-4147-A177-3AD203B41FA5}">
                      <a16:colId xmlns:a16="http://schemas.microsoft.com/office/drawing/2014/main" val="824607384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endParaRPr lang="zh-CN" altLang="en-US" sz="1000" b="0" dirty="0">
                        <a:solidFill>
                          <a:srgbClr val="132E68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anchor="ctr">
                    <a:lnR w="12700" cmpd="sng">
                      <a:noFill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b="0" dirty="0">
                          <a:solidFill>
                            <a:srgbClr val="132E68"/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工作任务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负责人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2</a:t>
                      </a:r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月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3</a:t>
                      </a:r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月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4</a:t>
                      </a:r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月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5</a:t>
                      </a:r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月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6</a:t>
                      </a:r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月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7</a:t>
                      </a:r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月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8</a:t>
                      </a:r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月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9</a:t>
                      </a:r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月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10</a:t>
                      </a:r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月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11</a:t>
                      </a:r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月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12</a:t>
                      </a:r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月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347636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1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二期方案研讨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李顺</a:t>
                      </a:r>
                      <a:endParaRPr lang="en-US" alt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538897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2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实地考察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刘大峰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05228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3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修改方案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马自强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59051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4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提报系统升级并跟踪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李顺</a:t>
                      </a:r>
                      <a:r>
                        <a:rPr lang="en-US" altLang="zh-CN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 </a:t>
                      </a:r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刘大峰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205777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5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设备采购、安装及权限准备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刘大峰 马自强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82653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6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单点测试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张蔷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07455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7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问题收集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孙有</a:t>
                      </a:r>
                      <a:r>
                        <a:rPr lang="en-US" altLang="zh-CN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 </a:t>
                      </a:r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陶白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779349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8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数据准备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马自强 孙有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610232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9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操作培训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陶白</a:t>
                      </a:r>
                      <a:r>
                        <a:rPr lang="en-US" altLang="zh-CN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 </a:t>
                      </a:r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李顺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387655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10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测试数据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张蔷</a:t>
                      </a:r>
                      <a:r>
                        <a:rPr lang="en-US" altLang="zh-CN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 </a:t>
                      </a:r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孙有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729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11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局部点位试运行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马自强 孙有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429178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12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全面推进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李顺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535357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13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协调问题解决及跟踪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b="0" kern="10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马自强 刘大峰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rgbClr val="132E68"/>
                          </a:solidFill>
                          <a:effectLst/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 </a:t>
                      </a:r>
                      <a:endParaRPr lang="zh-CN" sz="1000" b="0" kern="100" dirty="0">
                        <a:solidFill>
                          <a:srgbClr val="132E68"/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014361"/>
                  </a:ext>
                </a:extLst>
              </a:tr>
            </a:tbl>
          </a:graphicData>
        </a:graphic>
      </p:graphicFrame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ACBE65C7-57A2-4832-8BEC-D1BDEC252943}"/>
              </a:ext>
            </a:extLst>
          </p:cNvPr>
          <p:cNvSpPr/>
          <p:nvPr/>
        </p:nvSpPr>
        <p:spPr>
          <a:xfrm>
            <a:off x="714280" y="2759145"/>
            <a:ext cx="4152671" cy="1284290"/>
          </a:xfrm>
          <a:prstGeom prst="roundRect">
            <a:avLst>
              <a:gd name="adj" fmla="val 11102"/>
            </a:avLst>
          </a:prstGeom>
          <a:solidFill>
            <a:schemeClr val="bg1"/>
          </a:solidFill>
          <a:ln>
            <a:noFill/>
          </a:ln>
          <a:effectLst>
            <a:outerShdw blurRad="254000" dist="88900" dir="2700000" algn="tl" rotWithShape="0">
              <a:srgbClr val="1A409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4D826FA-E4BF-4631-8E85-17D39993A9AE}"/>
              </a:ext>
            </a:extLst>
          </p:cNvPr>
          <p:cNvSpPr txBox="1"/>
          <p:nvPr/>
        </p:nvSpPr>
        <p:spPr>
          <a:xfrm>
            <a:off x="1275069" y="2881414"/>
            <a:ext cx="3476434" cy="1095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ts val="600"/>
              </a:spcBef>
              <a:defRPr sz="15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zh-CN" dirty="0"/>
              <a:t>对一期不完善的地方做进一步分析，将电子纸防护材质全面升级（聚氨酯），有效保护设备的同时减少器具损伤。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30A3A6C-B407-4E1C-B7A6-9318FEF23194}"/>
              </a:ext>
            </a:extLst>
          </p:cNvPr>
          <p:cNvGrpSpPr/>
          <p:nvPr/>
        </p:nvGrpSpPr>
        <p:grpSpPr>
          <a:xfrm>
            <a:off x="876815" y="3169999"/>
            <a:ext cx="373443" cy="373443"/>
            <a:chOff x="508737" y="3167264"/>
            <a:chExt cx="373443" cy="373443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355C3372-3033-4DC3-BF12-B1C64000A6CD}"/>
                </a:ext>
              </a:extLst>
            </p:cNvPr>
            <p:cNvSpPr/>
            <p:nvPr/>
          </p:nvSpPr>
          <p:spPr>
            <a:xfrm>
              <a:off x="508737" y="3167264"/>
              <a:ext cx="373443" cy="373443"/>
            </a:xfrm>
            <a:prstGeom prst="roundRect">
              <a:avLst/>
            </a:prstGeom>
            <a:gradFill>
              <a:gsLst>
                <a:gs pos="0">
                  <a:srgbClr val="204EB3"/>
                </a:gs>
                <a:gs pos="100000">
                  <a:srgbClr val="52C1F1"/>
                </a:gs>
              </a:gsLst>
              <a:lin ang="5400000" scaled="1"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59D2F3F-F58D-4A4A-812D-F394039B3F3F}"/>
                </a:ext>
              </a:extLst>
            </p:cNvPr>
            <p:cNvSpPr txBox="1"/>
            <p:nvPr/>
          </p:nvSpPr>
          <p:spPr>
            <a:xfrm>
              <a:off x="530446" y="3185268"/>
              <a:ext cx="335801" cy="348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600" kern="100" spc="100">
                  <a:solidFill>
                    <a:srgbClr val="132E68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1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00A411EA-0F83-4405-A9DE-D2ECDCBB88DB}"/>
              </a:ext>
            </a:extLst>
          </p:cNvPr>
          <p:cNvSpPr txBox="1"/>
          <p:nvPr/>
        </p:nvSpPr>
        <p:spPr>
          <a:xfrm>
            <a:off x="717588" y="2328423"/>
            <a:ext cx="3299053" cy="33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>
              <a:spcBef>
                <a:spcPts val="600"/>
              </a:spcBef>
            </a:pPr>
            <a:r>
              <a:rPr lang="zh-CN" altLang="zh-CN" sz="1500" dirty="0"/>
              <a:t>在推广应用方面考虑如下：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227CA28A-67DD-419D-B235-99383499C8C1}"/>
              </a:ext>
            </a:extLst>
          </p:cNvPr>
          <p:cNvSpPr/>
          <p:nvPr/>
        </p:nvSpPr>
        <p:spPr>
          <a:xfrm>
            <a:off x="714280" y="4162110"/>
            <a:ext cx="4152671" cy="2352989"/>
          </a:xfrm>
          <a:prstGeom prst="roundRect">
            <a:avLst>
              <a:gd name="adj" fmla="val 11102"/>
            </a:avLst>
          </a:prstGeom>
          <a:solidFill>
            <a:schemeClr val="bg1"/>
          </a:solidFill>
          <a:ln>
            <a:noFill/>
          </a:ln>
          <a:effectLst>
            <a:outerShdw blurRad="254000" dist="88900" dir="2700000" algn="tl" rotWithShape="0">
              <a:srgbClr val="1A409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AAA7855-915C-4925-9016-1DD442355A6A}"/>
              </a:ext>
            </a:extLst>
          </p:cNvPr>
          <p:cNvGrpSpPr/>
          <p:nvPr/>
        </p:nvGrpSpPr>
        <p:grpSpPr>
          <a:xfrm>
            <a:off x="876815" y="4989734"/>
            <a:ext cx="373443" cy="373443"/>
            <a:chOff x="508737" y="3167264"/>
            <a:chExt cx="373443" cy="373443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D63C80DC-BC70-484D-8030-1E7F2786E3AD}"/>
                </a:ext>
              </a:extLst>
            </p:cNvPr>
            <p:cNvSpPr/>
            <p:nvPr/>
          </p:nvSpPr>
          <p:spPr>
            <a:xfrm>
              <a:off x="508737" y="3167264"/>
              <a:ext cx="373443" cy="373443"/>
            </a:xfrm>
            <a:prstGeom prst="roundRect">
              <a:avLst/>
            </a:prstGeom>
            <a:gradFill>
              <a:gsLst>
                <a:gs pos="0">
                  <a:srgbClr val="204EB3"/>
                </a:gs>
                <a:gs pos="100000">
                  <a:srgbClr val="52C1F1"/>
                </a:gs>
              </a:gsLst>
              <a:lin ang="5400000" scaled="1"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E06C333-53C0-4AD9-866F-F3699B60D0C1}"/>
                </a:ext>
              </a:extLst>
            </p:cNvPr>
            <p:cNvSpPr txBox="1"/>
            <p:nvPr/>
          </p:nvSpPr>
          <p:spPr>
            <a:xfrm>
              <a:off x="530446" y="3185268"/>
              <a:ext cx="335801" cy="348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600" kern="100" spc="100">
                  <a:solidFill>
                    <a:srgbClr val="132E68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2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C2745BAE-8C54-49C8-ACF3-596E15DF71AE}"/>
              </a:ext>
            </a:extLst>
          </p:cNvPr>
          <p:cNvSpPr txBox="1"/>
          <p:nvPr/>
        </p:nvSpPr>
        <p:spPr>
          <a:xfrm>
            <a:off x="1275069" y="4309556"/>
            <a:ext cx="3476434" cy="2087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ts val="600"/>
              </a:spcBef>
              <a:defRPr sz="15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zh-CN" dirty="0"/>
              <a:t>对排序方案进行论证，将</a:t>
            </a:r>
            <a:r>
              <a:rPr lang="zh-CN" altLang="en-US" dirty="0"/>
              <a:t>电子纸</a:t>
            </a:r>
            <a:r>
              <a:rPr lang="zh-CN" altLang="zh-CN" dirty="0"/>
              <a:t>显示界面进一步优化，初步定义两种显示模式：</a:t>
            </a:r>
            <a:endParaRPr lang="en-US" altLang="zh-CN" dirty="0"/>
          </a:p>
          <a:p>
            <a:r>
              <a:rPr lang="zh-CN" altLang="zh-CN" dirty="0"/>
              <a:t>一是单个</a:t>
            </a:r>
            <a:r>
              <a:rPr lang="zh-CN" altLang="en-US" dirty="0"/>
              <a:t>器具</a:t>
            </a:r>
            <a:r>
              <a:rPr lang="zh-CN" altLang="zh-CN" dirty="0"/>
              <a:t>显示全部零件；</a:t>
            </a:r>
            <a:endParaRPr lang="en-US" altLang="zh-CN" dirty="0"/>
          </a:p>
          <a:p>
            <a:pPr>
              <a:spcBef>
                <a:spcPts val="0"/>
              </a:spcBef>
            </a:pPr>
            <a:r>
              <a:rPr lang="zh-CN" altLang="zh-CN" dirty="0"/>
              <a:t>二是多个</a:t>
            </a:r>
            <a:r>
              <a:rPr lang="zh-CN" altLang="en-US" dirty="0"/>
              <a:t>器具</a:t>
            </a:r>
            <a:r>
              <a:rPr lang="zh-CN" altLang="zh-CN" dirty="0"/>
              <a:t>显示单个零件。</a:t>
            </a:r>
            <a:endParaRPr lang="en-US" altLang="zh-CN" dirty="0"/>
          </a:p>
          <a:p>
            <a:r>
              <a:rPr lang="zh-CN" altLang="zh-CN" dirty="0"/>
              <a:t>使系统向着更利于员工操作的方向升级。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3465011-898A-4F40-B761-08CC84BEE651}"/>
              </a:ext>
            </a:extLst>
          </p:cNvPr>
          <p:cNvSpPr txBox="1"/>
          <p:nvPr/>
        </p:nvSpPr>
        <p:spPr>
          <a:xfrm>
            <a:off x="8319327" y="531481"/>
            <a:ext cx="3299053" cy="34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600" kern="100" spc="100">
                <a:solidFill>
                  <a:srgbClr val="132E68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algn="r">
              <a:spcBef>
                <a:spcPts val="600"/>
              </a:spcBef>
            </a:pPr>
            <a:r>
              <a:rPr lang="zh-CN" altLang="en-US" kern="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无纸化</a:t>
            </a:r>
            <a:r>
              <a:rPr lang="zh-CN" altLang="zh-CN" kern="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系统二期推广计划</a:t>
            </a:r>
            <a:endParaRPr lang="zh-CN" altLang="zh-CN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C343FEE4-79D4-4923-A0D5-5CF565A7AA89}"/>
              </a:ext>
            </a:extLst>
          </p:cNvPr>
          <p:cNvSpPr/>
          <p:nvPr/>
        </p:nvSpPr>
        <p:spPr>
          <a:xfrm>
            <a:off x="5309418" y="5131718"/>
            <a:ext cx="6256800" cy="1383381"/>
          </a:xfrm>
          <a:custGeom>
            <a:avLst/>
            <a:gdLst>
              <a:gd name="connsiteX0" fmla="*/ 0 w 6256800"/>
              <a:gd name="connsiteY0" fmla="*/ 0 h 1383381"/>
              <a:gd name="connsiteX1" fmla="*/ 6256800 w 6256800"/>
              <a:gd name="connsiteY1" fmla="*/ 0 h 1383381"/>
              <a:gd name="connsiteX2" fmla="*/ 6256800 w 6256800"/>
              <a:gd name="connsiteY2" fmla="*/ 985217 h 1383381"/>
              <a:gd name="connsiteX3" fmla="*/ 6256765 w 6256800"/>
              <a:gd name="connsiteY3" fmla="*/ 985217 h 1383381"/>
              <a:gd name="connsiteX4" fmla="*/ 6256765 w 6256800"/>
              <a:gd name="connsiteY4" fmla="*/ 1163546 h 1383381"/>
              <a:gd name="connsiteX5" fmla="*/ 6036930 w 6256800"/>
              <a:gd name="connsiteY5" fmla="*/ 1383381 h 1383381"/>
              <a:gd name="connsiteX6" fmla="*/ 219835 w 6256800"/>
              <a:gd name="connsiteY6" fmla="*/ 1383381 h 1383381"/>
              <a:gd name="connsiteX7" fmla="*/ 0 w 6256800"/>
              <a:gd name="connsiteY7" fmla="*/ 1163546 h 1383381"/>
              <a:gd name="connsiteX8" fmla="*/ 0 w 6256800"/>
              <a:gd name="connsiteY8" fmla="*/ 985217 h 1383381"/>
              <a:gd name="connsiteX9" fmla="*/ 0 w 6256800"/>
              <a:gd name="connsiteY9" fmla="*/ 284231 h 138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56800" h="1383381">
                <a:moveTo>
                  <a:pt x="0" y="0"/>
                </a:moveTo>
                <a:lnTo>
                  <a:pt x="6256800" y="0"/>
                </a:lnTo>
                <a:lnTo>
                  <a:pt x="6256800" y="985217"/>
                </a:lnTo>
                <a:lnTo>
                  <a:pt x="6256765" y="985217"/>
                </a:lnTo>
                <a:lnTo>
                  <a:pt x="6256765" y="1163546"/>
                </a:lnTo>
                <a:cubicBezTo>
                  <a:pt x="6256765" y="1284958"/>
                  <a:pt x="6158342" y="1383381"/>
                  <a:pt x="6036930" y="1383381"/>
                </a:cubicBezTo>
                <a:lnTo>
                  <a:pt x="219835" y="1383381"/>
                </a:lnTo>
                <a:cubicBezTo>
                  <a:pt x="98423" y="1383381"/>
                  <a:pt x="0" y="1284958"/>
                  <a:pt x="0" y="1163546"/>
                </a:cubicBezTo>
                <a:lnTo>
                  <a:pt x="0" y="985217"/>
                </a:lnTo>
                <a:lnTo>
                  <a:pt x="0" y="284231"/>
                </a:lnTo>
                <a:close/>
              </a:path>
            </a:pathLst>
          </a:custGeom>
          <a:gradFill>
            <a:gsLst>
              <a:gs pos="0">
                <a:srgbClr val="52C1F1"/>
              </a:gs>
              <a:gs pos="100000">
                <a:srgbClr val="1D47A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6312114-02C4-48A0-A01E-64F38BF00039}"/>
              </a:ext>
            </a:extLst>
          </p:cNvPr>
          <p:cNvSpPr txBox="1"/>
          <p:nvPr/>
        </p:nvSpPr>
        <p:spPr>
          <a:xfrm>
            <a:off x="5427740" y="5260893"/>
            <a:ext cx="6190640" cy="1095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500" b="0" spc="1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zh-CN" dirty="0"/>
              <a:t>针对</a:t>
            </a:r>
            <a:r>
              <a:rPr lang="zh-CN" altLang="en-US" dirty="0"/>
              <a:t>现场</a:t>
            </a:r>
            <a:r>
              <a:rPr lang="zh-CN" altLang="zh-CN" dirty="0"/>
              <a:t>的复杂形势进行模拟实验，在满足现有生产的条件下优化操作步骤，尽量将操作变得轻量化、极简化。使绿色物流、智慧物流的管理理念深入基层，融入基层让全员参与到降本增效，节能减排的工作中来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78052644-4171-4533-BAFD-D1FA75A04825}"/>
              </a:ext>
            </a:extLst>
          </p:cNvPr>
          <p:cNvCxnSpPr>
            <a:cxnSpLocks/>
          </p:cNvCxnSpPr>
          <p:nvPr/>
        </p:nvCxnSpPr>
        <p:spPr>
          <a:xfrm>
            <a:off x="8255000" y="1417320"/>
            <a:ext cx="1339850" cy="0"/>
          </a:xfrm>
          <a:prstGeom prst="line">
            <a:avLst/>
          </a:prstGeom>
          <a:ln w="63500" cap="rnd">
            <a:solidFill>
              <a:srgbClr val="55A3D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F69A22DB-8871-4AFE-BCC8-57B4D2C7E030}"/>
              </a:ext>
            </a:extLst>
          </p:cNvPr>
          <p:cNvCxnSpPr>
            <a:cxnSpLocks/>
          </p:cNvCxnSpPr>
          <p:nvPr/>
        </p:nvCxnSpPr>
        <p:spPr>
          <a:xfrm>
            <a:off x="9113520" y="3738120"/>
            <a:ext cx="1356360" cy="0"/>
          </a:xfrm>
          <a:prstGeom prst="line">
            <a:avLst/>
          </a:prstGeom>
          <a:ln w="63500" cap="rnd">
            <a:solidFill>
              <a:srgbClr val="D3E8F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A8961C43-C5BE-4A25-BF66-778B5E6CC555}"/>
              </a:ext>
            </a:extLst>
          </p:cNvPr>
          <p:cNvCxnSpPr>
            <a:cxnSpLocks/>
          </p:cNvCxnSpPr>
          <p:nvPr/>
        </p:nvCxnSpPr>
        <p:spPr>
          <a:xfrm>
            <a:off x="8255000" y="3169999"/>
            <a:ext cx="3311218" cy="0"/>
          </a:xfrm>
          <a:prstGeom prst="line">
            <a:avLst/>
          </a:prstGeom>
          <a:ln w="63500" cap="rnd">
            <a:solidFill>
              <a:srgbClr val="D3E8F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491150B7-78B5-4465-8ECF-7F8D48AD2184}"/>
              </a:ext>
            </a:extLst>
          </p:cNvPr>
          <p:cNvCxnSpPr>
            <a:cxnSpLocks/>
          </p:cNvCxnSpPr>
          <p:nvPr/>
        </p:nvCxnSpPr>
        <p:spPr>
          <a:xfrm>
            <a:off x="9662160" y="4606800"/>
            <a:ext cx="1531620" cy="0"/>
          </a:xfrm>
          <a:prstGeom prst="line">
            <a:avLst/>
          </a:prstGeom>
          <a:ln w="63500" cap="rnd">
            <a:solidFill>
              <a:srgbClr val="D3E8F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FB941340-184C-4C17-A3EC-CD45284DE535}"/>
              </a:ext>
            </a:extLst>
          </p:cNvPr>
          <p:cNvCxnSpPr>
            <a:cxnSpLocks/>
          </p:cNvCxnSpPr>
          <p:nvPr/>
        </p:nvCxnSpPr>
        <p:spPr>
          <a:xfrm>
            <a:off x="8514080" y="1988820"/>
            <a:ext cx="1080770" cy="0"/>
          </a:xfrm>
          <a:prstGeom prst="line">
            <a:avLst/>
          </a:prstGeom>
          <a:ln w="63500" cap="rnd">
            <a:solidFill>
              <a:srgbClr val="55A3D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2D50EE65-8D41-4C55-A3BC-1CD5C5DACE47}"/>
              </a:ext>
            </a:extLst>
          </p:cNvPr>
          <p:cNvCxnSpPr>
            <a:cxnSpLocks/>
          </p:cNvCxnSpPr>
          <p:nvPr/>
        </p:nvCxnSpPr>
        <p:spPr>
          <a:xfrm>
            <a:off x="8255000" y="2575560"/>
            <a:ext cx="759460" cy="0"/>
          </a:xfrm>
          <a:prstGeom prst="line">
            <a:avLst/>
          </a:prstGeom>
          <a:ln w="63500" cap="rnd">
            <a:solidFill>
              <a:srgbClr val="55A3D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138BF058-594B-4355-814E-7F19700A9AF1}"/>
              </a:ext>
            </a:extLst>
          </p:cNvPr>
          <p:cNvCxnSpPr>
            <a:cxnSpLocks/>
          </p:cNvCxnSpPr>
          <p:nvPr/>
        </p:nvCxnSpPr>
        <p:spPr>
          <a:xfrm>
            <a:off x="8255000" y="2889034"/>
            <a:ext cx="1033780" cy="0"/>
          </a:xfrm>
          <a:prstGeom prst="line">
            <a:avLst/>
          </a:prstGeom>
          <a:ln w="63500" cap="rnd">
            <a:solidFill>
              <a:srgbClr val="55A3D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592EAC61-A9CB-4C2A-886D-CBDB870F7285}"/>
              </a:ext>
            </a:extLst>
          </p:cNvPr>
          <p:cNvCxnSpPr>
            <a:cxnSpLocks/>
          </p:cNvCxnSpPr>
          <p:nvPr/>
        </p:nvCxnSpPr>
        <p:spPr>
          <a:xfrm>
            <a:off x="9113520" y="3451860"/>
            <a:ext cx="1033780" cy="0"/>
          </a:xfrm>
          <a:prstGeom prst="line">
            <a:avLst/>
          </a:prstGeom>
          <a:ln w="63500" cap="rnd">
            <a:solidFill>
              <a:srgbClr val="55A3D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2389D762-DF64-4DE6-B8FA-8135477AB0EB}"/>
              </a:ext>
            </a:extLst>
          </p:cNvPr>
          <p:cNvCxnSpPr>
            <a:cxnSpLocks/>
          </p:cNvCxnSpPr>
          <p:nvPr/>
        </p:nvCxnSpPr>
        <p:spPr>
          <a:xfrm>
            <a:off x="9113520" y="4028195"/>
            <a:ext cx="1033780" cy="0"/>
          </a:xfrm>
          <a:prstGeom prst="line">
            <a:avLst/>
          </a:prstGeom>
          <a:ln w="63500" cap="rnd">
            <a:solidFill>
              <a:srgbClr val="55A3D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8D5696C4-67B1-453C-B69C-EE9B04407E6A}"/>
              </a:ext>
            </a:extLst>
          </p:cNvPr>
          <p:cNvCxnSpPr>
            <a:cxnSpLocks/>
          </p:cNvCxnSpPr>
          <p:nvPr/>
        </p:nvCxnSpPr>
        <p:spPr>
          <a:xfrm>
            <a:off x="10896600" y="4896875"/>
            <a:ext cx="601980" cy="0"/>
          </a:xfrm>
          <a:prstGeom prst="line">
            <a:avLst/>
          </a:prstGeom>
          <a:ln w="63500" cap="rnd">
            <a:solidFill>
              <a:srgbClr val="55A3D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FADA5F74-410D-4672-A9CD-F42FB93961C5}"/>
              </a:ext>
            </a:extLst>
          </p:cNvPr>
          <p:cNvCxnSpPr>
            <a:cxnSpLocks/>
          </p:cNvCxnSpPr>
          <p:nvPr/>
        </p:nvCxnSpPr>
        <p:spPr>
          <a:xfrm>
            <a:off x="8255000" y="1706880"/>
            <a:ext cx="508000" cy="0"/>
          </a:xfrm>
          <a:prstGeom prst="line">
            <a:avLst/>
          </a:prstGeom>
          <a:ln w="50800" cap="rnd">
            <a:solidFill>
              <a:srgbClr val="4272DE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2E10F5F2-8F3C-4EE6-A585-B6419933E81E}"/>
              </a:ext>
            </a:extLst>
          </p:cNvPr>
          <p:cNvCxnSpPr>
            <a:cxnSpLocks/>
          </p:cNvCxnSpPr>
          <p:nvPr/>
        </p:nvCxnSpPr>
        <p:spPr>
          <a:xfrm>
            <a:off x="8788400" y="2286000"/>
            <a:ext cx="1117600" cy="0"/>
          </a:xfrm>
          <a:prstGeom prst="line">
            <a:avLst/>
          </a:prstGeom>
          <a:ln w="50800" cap="rnd">
            <a:solidFill>
              <a:srgbClr val="4272DE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AB524E54-4F43-4E22-93F3-00C6C3726AB7}"/>
              </a:ext>
            </a:extLst>
          </p:cNvPr>
          <p:cNvCxnSpPr>
            <a:cxnSpLocks/>
          </p:cNvCxnSpPr>
          <p:nvPr/>
        </p:nvCxnSpPr>
        <p:spPr>
          <a:xfrm>
            <a:off x="9413240" y="4309556"/>
            <a:ext cx="1399540" cy="0"/>
          </a:xfrm>
          <a:prstGeom prst="line">
            <a:avLst/>
          </a:prstGeom>
          <a:ln w="50800" cap="rnd">
            <a:solidFill>
              <a:srgbClr val="4272DE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367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508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560411ab-1819-4ae2-9fd5-51dac706772d&quot;,&quot;Name&quot;:null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</TotalTime>
  <Words>983</Words>
  <Application>Microsoft Office PowerPoint</Application>
  <PresentationFormat>宽屏</PresentationFormat>
  <Paragraphs>269</Paragraphs>
  <Slides>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思源黑体 CN Heavy</vt:lpstr>
      <vt:lpstr>思源黑体 CN Regular</vt:lpstr>
      <vt:lpstr>Arial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科技插画风无纸化设备应用报告ppt模板;</dc:title>
  <dc:creator>PPT竞技场</dc:creator>
  <cp:keywords>51PPT模板网</cp:keywords>
  <dc:description>www.51pptmoban.com</dc:description>
  <cp:lastModifiedBy>Win user</cp:lastModifiedBy>
  <cp:revision>115</cp:revision>
  <dcterms:created xsi:type="dcterms:W3CDTF">2022-04-27T09:13:17Z</dcterms:created>
  <dcterms:modified xsi:type="dcterms:W3CDTF">2022-07-11T14:23:41Z</dcterms:modified>
</cp:coreProperties>
</file>