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306" r:id="rId7"/>
    <p:sldId id="30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  <p15:guide id="9" orient="horz" pos="1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4CD"/>
    <a:srgbClr val="04FDFE"/>
    <a:srgbClr val="00ACFF"/>
    <a:srgbClr val="02DC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08" y="156"/>
      </p:cViewPr>
      <p:guideLst>
        <p:guide orient="horz" pos="2273"/>
        <p:guide pos="3840"/>
        <p:guide pos="416"/>
        <p:guide pos="7256"/>
        <p:guide orient="horz" pos="648"/>
        <p:guide orient="horz" pos="709"/>
        <p:guide orient="horz" pos="3928"/>
        <p:guide orient="horz" pos="3864"/>
        <p:guide orient="horz" pos="11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068B2-F312-41D3-86A1-7AD4531EB3A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0CF34-C3FD-41CD-932A-72C9B834C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1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CF34-C3FD-41CD-932A-72C9B834C2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81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CF34-C3FD-41CD-932A-72C9B834C2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69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CF34-C3FD-41CD-932A-72C9B834C2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75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CF34-C3FD-41CD-932A-72C9B834C2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10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0CF34-C3FD-41CD-932A-72C9B834C2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69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94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53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" descr="E:\007千图网2\素材库\030商务科技\未来智能科技感蓝色商务平面海报背景图素材.png未来智能科技感蓝色商务平面海报背景图素材">
            <a:extLst>
              <a:ext uri="{FF2B5EF4-FFF2-40B4-BE49-F238E27FC236}">
                <a16:creationId xmlns:a16="http://schemas.microsoft.com/office/drawing/2014/main" id="{CC2C1D9A-7794-1128-2D33-9BA8C34442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id="{BCBF3952-8884-0340-37E8-05C661C04B05}"/>
              </a:ext>
            </a:extLst>
          </p:cNvPr>
          <p:cNvSpPr/>
          <p:nvPr/>
        </p:nvSpPr>
        <p:spPr>
          <a:xfrm>
            <a:off x="-635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914D345B-4741-6D7E-10B2-1F3B16C12F8D}"/>
              </a:ext>
            </a:extLst>
          </p:cNvPr>
          <p:cNvSpPr/>
          <p:nvPr/>
        </p:nvSpPr>
        <p:spPr>
          <a:xfrm>
            <a:off x="907415" y="1782395"/>
            <a:ext cx="4955203" cy="193899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200" dirty="0">
                <a:gradFill>
                  <a:gsLst>
                    <a:gs pos="70000">
                      <a:schemeClr val="bg1"/>
                    </a:gs>
                    <a:gs pos="100000">
                      <a:srgbClr val="475A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无纸化</a:t>
            </a:r>
            <a:endParaRPr lang="en-US" altLang="zh-CN" sz="6000" b="1" spc="200" dirty="0">
              <a:gradFill>
                <a:gsLst>
                  <a:gs pos="70000">
                    <a:schemeClr val="bg1"/>
                  </a:gs>
                  <a:gs pos="100000">
                    <a:srgbClr val="475AFF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200" dirty="0">
                <a:gradFill>
                  <a:gsLst>
                    <a:gs pos="70000">
                      <a:schemeClr val="bg1"/>
                    </a:gs>
                    <a:gs pos="100000">
                      <a:srgbClr val="475A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设备应用报告</a:t>
            </a:r>
          </a:p>
        </p:txBody>
      </p:sp>
      <p:sp>
        <p:nvSpPr>
          <p:cNvPr id="10" name="图形">
            <a:extLst>
              <a:ext uri="{FF2B5EF4-FFF2-40B4-BE49-F238E27FC236}">
                <a16:creationId xmlns:a16="http://schemas.microsoft.com/office/drawing/2014/main" id="{A9DF821F-F4D9-E41B-A513-987764018CEF}"/>
              </a:ext>
            </a:extLst>
          </p:cNvPr>
          <p:cNvSpPr txBox="1"/>
          <p:nvPr/>
        </p:nvSpPr>
        <p:spPr>
          <a:xfrm>
            <a:off x="961618" y="3688759"/>
            <a:ext cx="4796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bg1">
                    <a:alpha val="8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+mn-lt"/>
              </a:rPr>
              <a:t>PAPERLESS DEVICE APPLICATION REPORT</a:t>
            </a:r>
            <a:endParaRPr lang="zh-CN" altLang="en-US" sz="1600" dirty="0">
              <a:solidFill>
                <a:schemeClr val="bg1">
                  <a:alpha val="8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+mn-lt"/>
            </a:endParaRPr>
          </a:p>
        </p:txBody>
      </p:sp>
      <p:sp>
        <p:nvSpPr>
          <p:cNvPr id="11" name="图形">
            <a:extLst>
              <a:ext uri="{FF2B5EF4-FFF2-40B4-BE49-F238E27FC236}">
                <a16:creationId xmlns:a16="http://schemas.microsoft.com/office/drawing/2014/main" id="{BA482F0D-5D77-C2CC-51A3-0DA2B4018B31}"/>
              </a:ext>
            </a:extLst>
          </p:cNvPr>
          <p:cNvSpPr/>
          <p:nvPr/>
        </p:nvSpPr>
        <p:spPr>
          <a:xfrm>
            <a:off x="998220" y="5902325"/>
            <a:ext cx="2375535" cy="298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lnSpc>
                <a:spcPct val="120000"/>
              </a:lnSpc>
            </a:pPr>
            <a:r>
              <a:rPr lang="zh-CN" altLang="en-US" sz="1200" kern="0" dirty="0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汇报人：马自强</a:t>
            </a:r>
          </a:p>
        </p:txBody>
      </p:sp>
      <p:sp>
        <p:nvSpPr>
          <p:cNvPr id="12" name="图形">
            <a:extLst>
              <a:ext uri="{FF2B5EF4-FFF2-40B4-BE49-F238E27FC236}">
                <a16:creationId xmlns:a16="http://schemas.microsoft.com/office/drawing/2014/main" id="{B9B27961-B5ED-0537-D34F-8CC19FBE64BF}"/>
              </a:ext>
            </a:extLst>
          </p:cNvPr>
          <p:cNvSpPr/>
          <p:nvPr/>
        </p:nvSpPr>
        <p:spPr>
          <a:xfrm>
            <a:off x="998855" y="5610860"/>
            <a:ext cx="175240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字魂58号-创中黑" panose="00000500000000000000" charset="-122"/>
              </a:rPr>
              <a:t>汇报时间：</a:t>
            </a:r>
            <a:r>
              <a:rPr lang="en-US" altLang="zh-CN" sz="12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字魂58号-创中黑" panose="00000500000000000000" charset="-122"/>
              </a:rPr>
              <a:t>2022.05.06</a:t>
            </a:r>
          </a:p>
        </p:txBody>
      </p:sp>
      <p:cxnSp>
        <p:nvCxnSpPr>
          <p:cNvPr id="13" name="图形">
            <a:extLst>
              <a:ext uri="{FF2B5EF4-FFF2-40B4-BE49-F238E27FC236}">
                <a16:creationId xmlns:a16="http://schemas.microsoft.com/office/drawing/2014/main" id="{846A6B22-158B-4C8C-EEA5-6C0A2BE78683}"/>
              </a:ext>
            </a:extLst>
          </p:cNvPr>
          <p:cNvCxnSpPr/>
          <p:nvPr/>
        </p:nvCxnSpPr>
        <p:spPr>
          <a:xfrm>
            <a:off x="1097375" y="5493100"/>
            <a:ext cx="1043305" cy="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20000"/>
                    <a:lumOff val="80000"/>
                    <a:alpha val="64000"/>
                  </a:schemeClr>
                </a:gs>
                <a:gs pos="85000">
                  <a:srgbClr val="FFFFFF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图形">
            <a:extLst>
              <a:ext uri="{FF2B5EF4-FFF2-40B4-BE49-F238E27FC236}">
                <a16:creationId xmlns:a16="http://schemas.microsoft.com/office/drawing/2014/main" id="{8E03A37C-CB5E-5440-E621-07E16BC3281F}"/>
              </a:ext>
            </a:extLst>
          </p:cNvPr>
          <p:cNvSpPr/>
          <p:nvPr/>
        </p:nvSpPr>
        <p:spPr>
          <a:xfrm rot="817337" flipH="1" flipV="1">
            <a:off x="1045590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sp>
        <p:nvSpPr>
          <p:cNvPr id="15" name="图形">
            <a:extLst>
              <a:ext uri="{FF2B5EF4-FFF2-40B4-BE49-F238E27FC236}">
                <a16:creationId xmlns:a16="http://schemas.microsoft.com/office/drawing/2014/main" id="{286110D8-DB26-DE9A-A1A2-B0F090F0E2D2}"/>
              </a:ext>
            </a:extLst>
          </p:cNvPr>
          <p:cNvSpPr/>
          <p:nvPr/>
        </p:nvSpPr>
        <p:spPr>
          <a:xfrm rot="817337" flipH="1" flipV="1">
            <a:off x="895540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sp>
        <p:nvSpPr>
          <p:cNvPr id="16" name="图形">
            <a:extLst>
              <a:ext uri="{FF2B5EF4-FFF2-40B4-BE49-F238E27FC236}">
                <a16:creationId xmlns:a16="http://schemas.microsoft.com/office/drawing/2014/main" id="{8770CA25-EC32-B9A4-4C8F-C1E6BEE69732}"/>
              </a:ext>
            </a:extLst>
          </p:cNvPr>
          <p:cNvSpPr/>
          <p:nvPr/>
        </p:nvSpPr>
        <p:spPr>
          <a:xfrm rot="817337" flipH="1" flipV="1">
            <a:off x="745490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sp>
        <p:nvSpPr>
          <p:cNvPr id="18" name="图形">
            <a:extLst>
              <a:ext uri="{FF2B5EF4-FFF2-40B4-BE49-F238E27FC236}">
                <a16:creationId xmlns:a16="http://schemas.microsoft.com/office/drawing/2014/main" id="{AC8AD0FB-A001-D705-C306-7A9BB888EFDA}"/>
              </a:ext>
            </a:extLst>
          </p:cNvPr>
          <p:cNvSpPr/>
          <p:nvPr/>
        </p:nvSpPr>
        <p:spPr>
          <a:xfrm rot="817337" flipH="1" flipV="1">
            <a:off x="1495742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24E10B2C-16DE-EB74-A1EC-91FF1F50E63A}"/>
              </a:ext>
            </a:extLst>
          </p:cNvPr>
          <p:cNvSpPr/>
          <p:nvPr/>
        </p:nvSpPr>
        <p:spPr>
          <a:xfrm rot="817337" flipH="1" flipV="1">
            <a:off x="1345690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F4EE7B46-FB50-117E-2C37-7775D544C981}"/>
              </a:ext>
            </a:extLst>
          </p:cNvPr>
          <p:cNvSpPr/>
          <p:nvPr/>
        </p:nvSpPr>
        <p:spPr>
          <a:xfrm rot="817337" flipH="1" flipV="1">
            <a:off x="1195640" y="711835"/>
            <a:ext cx="36000" cy="259715"/>
          </a:xfrm>
          <a:prstGeom prst="parallelogram">
            <a:avLst>
              <a:gd name="adj" fmla="val 42441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475AFF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cs typeface="字魂58号-创中黑" panose="00000500000000000000" charset="-122"/>
              <a:sym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87880F-8D68-F2B5-9715-363DECF8AA30}"/>
              </a:ext>
            </a:extLst>
          </p:cNvPr>
          <p:cNvCxnSpPr/>
          <p:nvPr/>
        </p:nvCxnSpPr>
        <p:spPr>
          <a:xfrm>
            <a:off x="1625917" y="841692"/>
            <a:ext cx="6895783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7030A0">
                    <a:alpha val="0"/>
                  </a:srgbClr>
                </a:gs>
                <a:gs pos="100000">
                  <a:srgbClr val="2B44CD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019C66B-4F12-7FC4-1B39-53464434C08B}"/>
              </a:ext>
            </a:extLst>
          </p:cNvPr>
          <p:cNvGrpSpPr/>
          <p:nvPr/>
        </p:nvGrpSpPr>
        <p:grpSpPr>
          <a:xfrm flipH="1">
            <a:off x="2978755" y="1672614"/>
            <a:ext cx="2264938" cy="644418"/>
            <a:chOff x="394442" y="2012027"/>
            <a:chExt cx="2264938" cy="64441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4B2C3AF-8877-2140-2EA4-FDBA768EC47E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70F901C-D30D-2CB1-0234-46D3773A0B1C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40AE5B8-81C9-BFB7-737A-9077F7D0B1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BAD31D5-9139-E600-7F26-700C27756640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76359B2-274F-83DD-40D6-9C998B69D0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B8CCEA6-6CF1-C68D-A2D3-3C67DE9766F4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F4605A0-ABBE-CBA8-E383-03B10A0A3BAF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91891CB-CF9E-A492-7C1C-CE34A0554D3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279E263-3B67-5F3B-4B97-927F2B1911B2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C424036-0432-3BEC-C8A7-BE1CFF7A54E1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311373A-3E20-DAE6-2316-2D7CC4A49B2A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C6C0D6B-4493-EAC0-59AD-73E73669D6F4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5F7604F-2601-6F5F-4E37-BA251AAC5048}"/>
              </a:ext>
            </a:extLst>
          </p:cNvPr>
          <p:cNvGrpSpPr/>
          <p:nvPr/>
        </p:nvGrpSpPr>
        <p:grpSpPr>
          <a:xfrm>
            <a:off x="907415" y="4607492"/>
            <a:ext cx="4767580" cy="545465"/>
            <a:chOff x="5629" y="894"/>
            <a:chExt cx="7508" cy="85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A3D2CDE-1752-67B4-C7BD-CAA61EC93A19}"/>
                </a:ext>
              </a:extLst>
            </p:cNvPr>
            <p:cNvSpPr txBox="1"/>
            <p:nvPr/>
          </p:nvSpPr>
          <p:spPr>
            <a:xfrm>
              <a:off x="5629" y="894"/>
              <a:ext cx="7508" cy="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spc="200" dirty="0">
                  <a:gradFill>
                    <a:gsLst>
                      <a:gs pos="70000">
                        <a:schemeClr val="bg1"/>
                      </a:gs>
                      <a:gs pos="100000">
                        <a:srgbClr val="475AFF"/>
                      </a:gs>
                    </a:gsLst>
                    <a:lin ang="54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思源黑体 CN Medium" panose="020B0600000000000000" charset="-122"/>
                </a:rPr>
                <a:t>无纸化系统二期小组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4216AB3-5181-20C7-7BAC-78D29FCFDF58}"/>
                </a:ext>
              </a:extLst>
            </p:cNvPr>
            <p:cNvGrpSpPr/>
            <p:nvPr/>
          </p:nvGrpSpPr>
          <p:grpSpPr>
            <a:xfrm>
              <a:off x="5749" y="1131"/>
              <a:ext cx="7268" cy="622"/>
              <a:chOff x="2908913" y="695325"/>
              <a:chExt cx="6374174" cy="537897"/>
            </a:xfrm>
          </p:grpSpPr>
          <p:sp>
            <p:nvSpPr>
              <p:cNvPr id="65" name="梯形 64">
                <a:extLst>
                  <a:ext uri="{FF2B5EF4-FFF2-40B4-BE49-F238E27FC236}">
                    <a16:creationId xmlns:a16="http://schemas.microsoft.com/office/drawing/2014/main" id="{DE48D291-CB3F-DBD8-5806-88DEE02D426D}"/>
                  </a:ext>
                </a:extLst>
              </p:cNvPr>
              <p:cNvSpPr/>
              <p:nvPr/>
            </p:nvSpPr>
            <p:spPr>
              <a:xfrm>
                <a:off x="3170932" y="695325"/>
                <a:ext cx="5850136" cy="425810"/>
              </a:xfrm>
              <a:prstGeom prst="trapezoid">
                <a:avLst>
                  <a:gd name="adj" fmla="val 180569"/>
                </a:avLst>
              </a:prstGeom>
              <a:noFill/>
              <a:ln w="12700"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sp>
            <p:nvSpPr>
              <p:cNvPr id="66" name="梯形 65">
                <a:extLst>
                  <a:ext uri="{FF2B5EF4-FFF2-40B4-BE49-F238E27FC236}">
                    <a16:creationId xmlns:a16="http://schemas.microsoft.com/office/drawing/2014/main" id="{1426C9D4-8BF4-D094-21BD-579C02694CC5}"/>
                  </a:ext>
                </a:extLst>
              </p:cNvPr>
              <p:cNvSpPr/>
              <p:nvPr/>
            </p:nvSpPr>
            <p:spPr>
              <a:xfrm>
                <a:off x="3445650" y="1032133"/>
                <a:ext cx="5300700" cy="195067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pic>
            <p:nvPicPr>
              <p:cNvPr id="67" name="图片 66" descr="图片包含 电脑, 灯光, 键盘, 黑暗&#10;&#10;描述已自动生成">
                <a:extLst>
                  <a:ext uri="{FF2B5EF4-FFF2-40B4-BE49-F238E27FC236}">
                    <a16:creationId xmlns:a16="http://schemas.microsoft.com/office/drawing/2014/main" id="{5C14C4FF-72FA-8A63-B266-D67DB98C3D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33783" y="1004291"/>
                <a:ext cx="5354212" cy="228931"/>
              </a:xfrm>
              <a:prstGeom prst="rect">
                <a:avLst/>
              </a:prstGeom>
            </p:spPr>
          </p:pic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CBF31A95-E291-B8EF-A44D-CCE0A6E03ABD}"/>
                  </a:ext>
                </a:extLst>
              </p:cNvPr>
              <p:cNvGrpSpPr/>
              <p:nvPr/>
            </p:nvGrpSpPr>
            <p:grpSpPr>
              <a:xfrm>
                <a:off x="2908913" y="741679"/>
                <a:ext cx="6374174" cy="379455"/>
                <a:chOff x="2923444" y="708025"/>
                <a:chExt cx="6374174" cy="413110"/>
              </a:xfrm>
            </p:grpSpPr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16420C24-EBA4-8108-5240-3A71BBE6AF5D}"/>
                    </a:ext>
                  </a:extLst>
                </p:cNvPr>
                <p:cNvCxnSpPr/>
                <p:nvPr/>
              </p:nvCxnSpPr>
              <p:spPr>
                <a:xfrm flipH="1">
                  <a:off x="2923444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114EF92E-DD91-B345-2595-FDD5C1A00AC8}"/>
                    </a:ext>
                  </a:extLst>
                </p:cNvPr>
                <p:cNvCxnSpPr/>
                <p:nvPr/>
              </p:nvCxnSpPr>
              <p:spPr>
                <a:xfrm>
                  <a:off x="8469800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49110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599ADEE-9F33-B44B-048A-0C3A0D32C3E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4FA633C7-82E9-46FC-F672-336FD15EC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DCA73F4-BC84-DE56-069E-B75AE6A1D4E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00000">
                  <a:srgbClr val="022778">
                    <a:alpha val="78000"/>
                  </a:srgbClr>
                </a:gs>
                <a:gs pos="0">
                  <a:srgbClr val="02277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57E6B9A4-E292-7582-B772-DFFEA459E7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277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F6D1048-CA4F-20B3-9FA2-A0DBD50B69E0}"/>
              </a:ext>
            </a:extLst>
          </p:cNvPr>
          <p:cNvGrpSpPr/>
          <p:nvPr/>
        </p:nvGrpSpPr>
        <p:grpSpPr>
          <a:xfrm>
            <a:off x="774037" y="640282"/>
            <a:ext cx="10920442" cy="6478975"/>
            <a:chOff x="758685" y="274809"/>
            <a:chExt cx="10674628" cy="4330407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13B27448-C4BD-F742-841F-0F029E0333A0}"/>
                </a:ext>
              </a:extLst>
            </p:cNvPr>
            <p:cNvSpPr/>
            <p:nvPr/>
          </p:nvSpPr>
          <p:spPr>
            <a:xfrm rot="16200000">
              <a:off x="7057969" y="259880"/>
              <a:ext cx="3170582" cy="4380230"/>
            </a:xfrm>
            <a:prstGeom prst="trapezoid">
              <a:avLst>
                <a:gd name="adj" fmla="val 12777"/>
              </a:avLst>
            </a:prstGeom>
            <a:gradFill>
              <a:gsLst>
                <a:gs pos="29300">
                  <a:srgbClr val="4472C4">
                    <a:alpha val="1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rgbClr val="2B44C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31C23696-3875-14B0-7625-F2961CB521E9}"/>
                </a:ext>
              </a:extLst>
            </p:cNvPr>
            <p:cNvSpPr/>
            <p:nvPr/>
          </p:nvSpPr>
          <p:spPr>
            <a:xfrm rot="5400000" flipH="1">
              <a:off x="1719443" y="244972"/>
              <a:ext cx="3220277" cy="4380230"/>
            </a:xfrm>
            <a:prstGeom prst="trapezoid">
              <a:avLst>
                <a:gd name="adj" fmla="val 12777"/>
              </a:avLst>
            </a:prstGeom>
            <a:gradFill>
              <a:gsLst>
                <a:gs pos="29300">
                  <a:srgbClr val="4472C4">
                    <a:alpha val="1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rgbClr val="2B44C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1429D4C6-52A1-B623-641C-F4C613FE7CEE}"/>
                </a:ext>
              </a:extLst>
            </p:cNvPr>
            <p:cNvSpPr/>
            <p:nvPr/>
          </p:nvSpPr>
          <p:spPr>
            <a:xfrm rot="5400000">
              <a:off x="5693212" y="-4659718"/>
              <a:ext cx="805574" cy="10674627"/>
            </a:xfrm>
            <a:prstGeom prst="arc">
              <a:avLst>
                <a:gd name="adj1" fmla="val 16343826"/>
                <a:gd name="adj2" fmla="val 5302429"/>
              </a:avLst>
            </a:prstGeom>
            <a:noFill/>
            <a:ln w="38100">
              <a:gradFill>
                <a:gsLst>
                  <a:gs pos="0">
                    <a:schemeClr val="bg1">
                      <a:alpha val="0"/>
                    </a:schemeClr>
                  </a:gs>
                  <a:gs pos="469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92D7AF6C-E9B6-40C5-A2A7-269ECEAE18F4}"/>
                </a:ext>
              </a:extLst>
            </p:cNvPr>
            <p:cNvSpPr/>
            <p:nvPr/>
          </p:nvSpPr>
          <p:spPr>
            <a:xfrm rot="16200000" flipV="1">
              <a:off x="5697219" y="-1130879"/>
              <a:ext cx="797562" cy="10674627"/>
            </a:xfrm>
            <a:prstGeom prst="arc">
              <a:avLst>
                <a:gd name="adj1" fmla="val 16343826"/>
                <a:gd name="adj2" fmla="val 5302429"/>
              </a:avLst>
            </a:prstGeom>
            <a:noFill/>
            <a:ln w="38100">
              <a:gradFill>
                <a:gsLst>
                  <a:gs pos="0">
                    <a:schemeClr val="bg1">
                      <a:alpha val="0"/>
                    </a:schemeClr>
                  </a:gs>
                  <a:gs pos="469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EAEB3FF2-4EF5-4DCC-8779-54DFE0FF0930}"/>
              </a:ext>
            </a:extLst>
          </p:cNvPr>
          <p:cNvGrpSpPr/>
          <p:nvPr/>
        </p:nvGrpSpPr>
        <p:grpSpPr>
          <a:xfrm>
            <a:off x="1265813" y="1787352"/>
            <a:ext cx="1162288" cy="400110"/>
            <a:chOff x="862403" y="-2790451"/>
            <a:chExt cx="1162288" cy="40011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1729F6C-289B-5F0B-D63C-41D598A95E79}"/>
                </a:ext>
              </a:extLst>
            </p:cNvPr>
            <p:cNvSpPr/>
            <p:nvPr/>
          </p:nvSpPr>
          <p:spPr>
            <a:xfrm>
              <a:off x="1218059" y="-2790451"/>
              <a:ext cx="806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字魂105号-简雅黑" panose="00000500000000000000" pitchFamily="2" charset="-122"/>
                </a:rPr>
                <a:t>背景</a:t>
              </a: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F58E41FB-D74C-2FF3-8275-4EB04ADD93DF}"/>
                </a:ext>
              </a:extLst>
            </p:cNvPr>
            <p:cNvSpPr/>
            <p:nvPr/>
          </p:nvSpPr>
          <p:spPr>
            <a:xfrm flipH="1">
              <a:off x="1094902" y="-2639245"/>
              <a:ext cx="207344" cy="127422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124838A7-0189-E8C0-1BD6-D2C48BC69CE0}"/>
                </a:ext>
              </a:extLst>
            </p:cNvPr>
            <p:cNvSpPr/>
            <p:nvPr/>
          </p:nvSpPr>
          <p:spPr>
            <a:xfrm flipH="1">
              <a:off x="937239" y="-2695648"/>
              <a:ext cx="207344" cy="127423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Regular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6D22A004-36CF-FDA4-AE0A-BEF157956FF7}"/>
                </a:ext>
              </a:extLst>
            </p:cNvPr>
            <p:cNvSpPr/>
            <p:nvPr/>
          </p:nvSpPr>
          <p:spPr>
            <a:xfrm flipH="1">
              <a:off x="862403" y="-2644909"/>
              <a:ext cx="207344" cy="127423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Regular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D4EAA8-3B93-8542-7873-593B30882DF4}"/>
              </a:ext>
            </a:extLst>
          </p:cNvPr>
          <p:cNvGrpSpPr/>
          <p:nvPr/>
        </p:nvGrpSpPr>
        <p:grpSpPr>
          <a:xfrm>
            <a:off x="9444696" y="5077675"/>
            <a:ext cx="1560303" cy="795396"/>
            <a:chOff x="901829" y="2904881"/>
            <a:chExt cx="544114" cy="277373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FC08A9F5-12D4-FF71-BEF5-62736810796A}"/>
                </a:ext>
              </a:extLst>
            </p:cNvPr>
            <p:cNvSpPr/>
            <p:nvPr/>
          </p:nvSpPr>
          <p:spPr>
            <a:xfrm>
              <a:off x="901829" y="3102551"/>
              <a:ext cx="410359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0E20033A-F821-0940-D8DA-8AA70122FB86}"/>
                </a:ext>
              </a:extLst>
            </p:cNvPr>
            <p:cNvSpPr/>
            <p:nvPr/>
          </p:nvSpPr>
          <p:spPr>
            <a:xfrm>
              <a:off x="1027057" y="3004120"/>
              <a:ext cx="350011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34C94296-9228-8DE8-CF1F-78A1FB1137FC}"/>
                </a:ext>
              </a:extLst>
            </p:cNvPr>
            <p:cNvSpPr/>
            <p:nvPr/>
          </p:nvSpPr>
          <p:spPr>
            <a:xfrm>
              <a:off x="1185393" y="2904881"/>
              <a:ext cx="260550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D43B09F-65FD-EA17-C320-DFD127D5B6DA}"/>
              </a:ext>
            </a:extLst>
          </p:cNvPr>
          <p:cNvGrpSpPr/>
          <p:nvPr/>
        </p:nvGrpSpPr>
        <p:grpSpPr>
          <a:xfrm flipH="1">
            <a:off x="1238246" y="5077675"/>
            <a:ext cx="1560303" cy="795396"/>
            <a:chOff x="901829" y="2904881"/>
            <a:chExt cx="544114" cy="277373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6B348206-5E3A-5E95-57CC-72E816B5C9D8}"/>
                </a:ext>
              </a:extLst>
            </p:cNvPr>
            <p:cNvSpPr/>
            <p:nvPr/>
          </p:nvSpPr>
          <p:spPr>
            <a:xfrm>
              <a:off x="901829" y="3102551"/>
              <a:ext cx="410359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D171F96E-EAC7-9777-CFDD-FF4E1C3ACDEC}"/>
                </a:ext>
              </a:extLst>
            </p:cNvPr>
            <p:cNvSpPr/>
            <p:nvPr/>
          </p:nvSpPr>
          <p:spPr>
            <a:xfrm>
              <a:off x="1027057" y="3004120"/>
              <a:ext cx="350011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AA23623-D65E-3606-1231-945F7B08E84A}"/>
                </a:ext>
              </a:extLst>
            </p:cNvPr>
            <p:cNvSpPr/>
            <p:nvPr/>
          </p:nvSpPr>
          <p:spPr>
            <a:xfrm>
              <a:off x="1185393" y="2904881"/>
              <a:ext cx="260550" cy="79703"/>
            </a:xfrm>
            <a:prstGeom prst="parallelogram">
              <a:avLst>
                <a:gd name="adj" fmla="val 76980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87984CC-58B3-9248-B51C-73DDDFB69E2C}"/>
              </a:ext>
            </a:extLst>
          </p:cNvPr>
          <p:cNvGrpSpPr/>
          <p:nvPr/>
        </p:nvGrpSpPr>
        <p:grpSpPr>
          <a:xfrm>
            <a:off x="3019583" y="519636"/>
            <a:ext cx="6158317" cy="704581"/>
            <a:chOff x="5629" y="894"/>
            <a:chExt cx="7508" cy="85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14DFDA8-C319-F070-660C-72D69BBB138D}"/>
                </a:ext>
              </a:extLst>
            </p:cNvPr>
            <p:cNvSpPr txBox="1"/>
            <p:nvPr/>
          </p:nvSpPr>
          <p:spPr>
            <a:xfrm>
              <a:off x="5629" y="894"/>
              <a:ext cx="7508" cy="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spc="200" dirty="0">
                  <a:gradFill>
                    <a:gsLst>
                      <a:gs pos="70000">
                        <a:schemeClr val="bg1"/>
                      </a:gs>
                      <a:gs pos="100000">
                        <a:srgbClr val="475AFF"/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charset="-122"/>
                </a:rPr>
                <a:t>背景与意义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79F6600-F50D-16B8-B7E9-740486E7219A}"/>
                </a:ext>
              </a:extLst>
            </p:cNvPr>
            <p:cNvGrpSpPr/>
            <p:nvPr/>
          </p:nvGrpSpPr>
          <p:grpSpPr>
            <a:xfrm>
              <a:off x="5749" y="1131"/>
              <a:ext cx="7268" cy="622"/>
              <a:chOff x="2908913" y="695325"/>
              <a:chExt cx="6374174" cy="537897"/>
            </a:xfrm>
          </p:grpSpPr>
          <p:sp>
            <p:nvSpPr>
              <p:cNvPr id="43" name="梯形 42">
                <a:extLst>
                  <a:ext uri="{FF2B5EF4-FFF2-40B4-BE49-F238E27FC236}">
                    <a16:creationId xmlns:a16="http://schemas.microsoft.com/office/drawing/2014/main" id="{22E275D6-0F9F-6B2E-9EEB-2A897AFDFD26}"/>
                  </a:ext>
                </a:extLst>
              </p:cNvPr>
              <p:cNvSpPr/>
              <p:nvPr/>
            </p:nvSpPr>
            <p:spPr>
              <a:xfrm>
                <a:off x="3170932" y="695325"/>
                <a:ext cx="5850136" cy="425810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33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B4785432-5A65-4F9B-7706-7FAA5835F2BD}"/>
                  </a:ext>
                </a:extLst>
              </p:cNvPr>
              <p:cNvSpPr/>
              <p:nvPr/>
            </p:nvSpPr>
            <p:spPr>
              <a:xfrm>
                <a:off x="3445650" y="1032133"/>
                <a:ext cx="5300700" cy="195067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pic>
            <p:nvPicPr>
              <p:cNvPr id="45" name="图片 44" descr="图片包含 电脑, 灯光, 键盘, 黑暗&#10;&#10;描述已自动生成">
                <a:extLst>
                  <a:ext uri="{FF2B5EF4-FFF2-40B4-BE49-F238E27FC236}">
                    <a16:creationId xmlns:a16="http://schemas.microsoft.com/office/drawing/2014/main" id="{9BD177FE-2888-0889-0365-8ABAEACE87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33783" y="1004291"/>
                <a:ext cx="5354212" cy="228931"/>
              </a:xfrm>
              <a:prstGeom prst="rect">
                <a:avLst/>
              </a:prstGeom>
            </p:spPr>
          </p:pic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21EE6280-1742-932D-7738-B37DEFF495A2}"/>
                  </a:ext>
                </a:extLst>
              </p:cNvPr>
              <p:cNvGrpSpPr/>
              <p:nvPr/>
            </p:nvGrpSpPr>
            <p:grpSpPr>
              <a:xfrm>
                <a:off x="2908913" y="741679"/>
                <a:ext cx="6374174" cy="379455"/>
                <a:chOff x="2923444" y="708025"/>
                <a:chExt cx="6374174" cy="413110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E905EE12-7B9F-835D-A4DB-427505FC7C7E}"/>
                    </a:ext>
                  </a:extLst>
                </p:cNvPr>
                <p:cNvCxnSpPr/>
                <p:nvPr/>
              </p:nvCxnSpPr>
              <p:spPr>
                <a:xfrm flipH="1">
                  <a:off x="2923444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3D3A5C0E-41D3-B048-FE7A-8AF46DE93C3B}"/>
                    </a:ext>
                  </a:extLst>
                </p:cNvPr>
                <p:cNvCxnSpPr/>
                <p:nvPr/>
              </p:nvCxnSpPr>
              <p:spPr>
                <a:xfrm>
                  <a:off x="8469800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D7475B6-E9CC-7461-3F90-C555D7BF9932}"/>
              </a:ext>
            </a:extLst>
          </p:cNvPr>
          <p:cNvGrpSpPr/>
          <p:nvPr/>
        </p:nvGrpSpPr>
        <p:grpSpPr>
          <a:xfrm flipH="1">
            <a:off x="6984918" y="313395"/>
            <a:ext cx="2264938" cy="644418"/>
            <a:chOff x="394442" y="2012027"/>
            <a:chExt cx="2264938" cy="64441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096A6A4-377F-92EA-657A-2FE125FE8794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64771C1-E45C-8836-09D9-47AE3797D6D5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6F53B8-2465-4CEF-E21A-C574DEC032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F0636498-B6AA-72BA-3E3A-605147C6B8D0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80E1701-F081-6BBA-8F27-9BB229FC30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73BCE2D8-3888-DCE1-2991-4F59D3B52F17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046A6D-E834-B877-5FC4-290B14547C4A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500EDF69-CBBB-0193-EA64-2A5255A97F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226974E-2F0E-AC90-E499-01318A61D974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D12160B-CAB8-20DD-E68B-217907F1FCF4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150E0A5-E12D-9DDD-3212-0E0C6DB70CE3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AE962E8-53D8-88ED-5751-072A99B20D0E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649FBD9-ACDA-EA3A-1C25-618CA87F3EDC}"/>
              </a:ext>
            </a:extLst>
          </p:cNvPr>
          <p:cNvGrpSpPr/>
          <p:nvPr/>
        </p:nvGrpSpPr>
        <p:grpSpPr>
          <a:xfrm>
            <a:off x="2906950" y="313148"/>
            <a:ext cx="2264938" cy="644418"/>
            <a:chOff x="394442" y="2012027"/>
            <a:chExt cx="2264938" cy="644418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BEA52AC9-6BEB-9AE6-01C2-59FC93C01B2A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52F5C7A6-5550-3535-8450-C8B6BE9A6805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54EC92BA-505F-5924-7F21-30A0496484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B3D93FB8-26B6-F024-74AD-0A6E4059EE1F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07E67B23-971E-BBAD-1AD5-82D57D6752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46BD74A0-9FB9-BF9C-82E5-D3C7CF6D0EB2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C10741A3-C769-5550-F4B5-DBB8AA23481F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7389F4CD-2CB2-2C76-8C99-B4383B774AB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D588A6E-6716-323F-B567-62A2ED76D02E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30DF83A2-D345-BCDA-E783-14FAC71A9B3D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06E89E1E-F0D7-2546-845C-209A29849AAC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E956D27-5900-F9FC-CACB-4F066F9268C0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9076E73-429E-69EF-15B3-E01F69EC7E89}"/>
              </a:ext>
            </a:extLst>
          </p:cNvPr>
          <p:cNvSpPr txBox="1"/>
          <p:nvPr/>
        </p:nvSpPr>
        <p:spPr>
          <a:xfrm>
            <a:off x="4131548" y="1326001"/>
            <a:ext cx="3928905" cy="257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BACKGROUND AND SIGNIFICANCE</a:t>
            </a:r>
            <a:endParaRPr lang="zh-CN" altLang="en-US" sz="9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6CD68074-5F00-8E5C-25D9-FE32F1C19983}"/>
              </a:ext>
            </a:extLst>
          </p:cNvPr>
          <p:cNvGrpSpPr/>
          <p:nvPr/>
        </p:nvGrpSpPr>
        <p:grpSpPr>
          <a:xfrm>
            <a:off x="1471885" y="2322344"/>
            <a:ext cx="9411744" cy="3387846"/>
            <a:chOff x="-12506722" y="1898471"/>
            <a:chExt cx="11623577" cy="4184015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93FEE160-4FCE-8091-7D24-3C07D4EDAD39}"/>
                </a:ext>
              </a:extLst>
            </p:cNvPr>
            <p:cNvGrpSpPr/>
            <p:nvPr/>
          </p:nvGrpSpPr>
          <p:grpSpPr>
            <a:xfrm>
              <a:off x="-11564349" y="2207153"/>
              <a:ext cx="9444457" cy="2870522"/>
              <a:chOff x="1448041" y="3214868"/>
              <a:chExt cx="9444457" cy="1924291"/>
            </a:xfrm>
          </p:grpSpPr>
          <p:sp>
            <p:nvSpPr>
              <p:cNvPr id="77" name="空心弧 76">
                <a:extLst>
                  <a:ext uri="{FF2B5EF4-FFF2-40B4-BE49-F238E27FC236}">
                    <a16:creationId xmlns:a16="http://schemas.microsoft.com/office/drawing/2014/main" id="{86055A54-9A52-6443-0595-FA7845BA9EFE}"/>
                  </a:ext>
                </a:extLst>
              </p:cNvPr>
              <p:cNvSpPr/>
              <p:nvPr/>
            </p:nvSpPr>
            <p:spPr>
              <a:xfrm rot="5400000">
                <a:off x="3976385" y="828318"/>
                <a:ext cx="1376421" cy="6433110"/>
              </a:xfrm>
              <a:prstGeom prst="blockArc">
                <a:avLst>
                  <a:gd name="adj1" fmla="val 15475019"/>
                  <a:gd name="adj2" fmla="val 1544205"/>
                  <a:gd name="adj3" fmla="val 4717"/>
                </a:avLst>
              </a:prstGeom>
              <a:gradFill flip="none" rotWithShape="1">
                <a:gsLst>
                  <a:gs pos="0">
                    <a:srgbClr val="00B0F0"/>
                  </a:gs>
                  <a:gs pos="35000">
                    <a:srgbClr val="00B0F0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8" name="空心弧 77">
                <a:extLst>
                  <a:ext uri="{FF2B5EF4-FFF2-40B4-BE49-F238E27FC236}">
                    <a16:creationId xmlns:a16="http://schemas.microsoft.com/office/drawing/2014/main" id="{24CF5FC1-0C1C-2980-F66B-405B197C591B}"/>
                  </a:ext>
                </a:extLst>
              </p:cNvPr>
              <p:cNvSpPr/>
              <p:nvPr/>
            </p:nvSpPr>
            <p:spPr>
              <a:xfrm rot="16200000">
                <a:off x="6987732" y="819630"/>
                <a:ext cx="1376421" cy="6433110"/>
              </a:xfrm>
              <a:prstGeom prst="blockArc">
                <a:avLst>
                  <a:gd name="adj1" fmla="val 15475019"/>
                  <a:gd name="adj2" fmla="val 1544205"/>
                  <a:gd name="adj3" fmla="val 4717"/>
                </a:avLst>
              </a:prstGeom>
              <a:gradFill flip="none" rotWithShape="1">
                <a:gsLst>
                  <a:gs pos="14000">
                    <a:srgbClr val="00B0F0"/>
                  </a:gs>
                  <a:gs pos="25000">
                    <a:srgbClr val="00B0F0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5A3FFC67-ADD0-EF76-03D6-7752A700D398}"/>
                  </a:ext>
                </a:extLst>
              </p:cNvPr>
              <p:cNvGrpSpPr/>
              <p:nvPr/>
            </p:nvGrpSpPr>
            <p:grpSpPr>
              <a:xfrm>
                <a:off x="2845442" y="3214868"/>
                <a:ext cx="6709048" cy="1924291"/>
                <a:chOff x="2845442" y="3214868"/>
                <a:chExt cx="6709048" cy="1924291"/>
              </a:xfrm>
            </p:grpSpPr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A13B26A4-3B3D-126A-7577-2F1A70BB3C83}"/>
                    </a:ext>
                  </a:extLst>
                </p:cNvPr>
                <p:cNvSpPr/>
                <p:nvPr/>
              </p:nvSpPr>
              <p:spPr>
                <a:xfrm>
                  <a:off x="4467828" y="3530278"/>
                  <a:ext cx="3391381" cy="1006998"/>
                </a:xfrm>
                <a:prstGeom prst="ellipse">
                  <a:avLst/>
                </a:prstGeom>
                <a:noFill/>
                <a:ln w="34925">
                  <a:gradFill>
                    <a:gsLst>
                      <a:gs pos="1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46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65C1928B-0EF5-ED3D-E3F2-BD223EC611C4}"/>
                    </a:ext>
                  </a:extLst>
                </p:cNvPr>
                <p:cNvSpPr/>
                <p:nvPr/>
              </p:nvSpPr>
              <p:spPr>
                <a:xfrm>
                  <a:off x="2845442" y="3214868"/>
                  <a:ext cx="6709048" cy="1924291"/>
                </a:xfrm>
                <a:prstGeom prst="ellipse">
                  <a:avLst/>
                </a:prstGeom>
                <a:noFill/>
                <a:ln w="44450">
                  <a:gradFill>
                    <a:gsLst>
                      <a:gs pos="77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8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08FC75AB-2161-4399-A3D4-FDF7535FEF5F}"/>
                    </a:ext>
                  </a:extLst>
                </p:cNvPr>
                <p:cNvSpPr/>
                <p:nvPr/>
              </p:nvSpPr>
              <p:spPr>
                <a:xfrm>
                  <a:off x="2845442" y="3214868"/>
                  <a:ext cx="6709048" cy="1924291"/>
                </a:xfrm>
                <a:prstGeom prst="ellipse">
                  <a:avLst/>
                </a:prstGeom>
                <a:noFill/>
                <a:ln w="444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40000">
                        <a:schemeClr val="bg1"/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83" name="空心弧 82">
                  <a:extLst>
                    <a:ext uri="{FF2B5EF4-FFF2-40B4-BE49-F238E27FC236}">
                      <a16:creationId xmlns:a16="http://schemas.microsoft.com/office/drawing/2014/main" id="{E3D7C737-933A-5141-1038-952E8F912FF6}"/>
                    </a:ext>
                  </a:extLst>
                </p:cNvPr>
                <p:cNvSpPr/>
                <p:nvPr/>
              </p:nvSpPr>
              <p:spPr>
                <a:xfrm rot="16200000">
                  <a:off x="5191950" y="951555"/>
                  <a:ext cx="1808100" cy="6433110"/>
                </a:xfrm>
                <a:prstGeom prst="blockArc">
                  <a:avLst>
                    <a:gd name="adj1" fmla="val 15617441"/>
                    <a:gd name="adj2" fmla="val 21195758"/>
                    <a:gd name="adj3" fmla="val 5354"/>
                  </a:avLst>
                </a:prstGeom>
                <a:gradFill flip="none" rotWithShape="1">
                  <a:gsLst>
                    <a:gs pos="29000">
                      <a:srgbClr val="00B0F0"/>
                    </a:gs>
                    <a:gs pos="46000">
                      <a:srgbClr val="00B0F0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84" name="空心弧 83">
                  <a:extLst>
                    <a:ext uri="{FF2B5EF4-FFF2-40B4-BE49-F238E27FC236}">
                      <a16:creationId xmlns:a16="http://schemas.microsoft.com/office/drawing/2014/main" id="{E47646B8-24CB-C03C-8F5D-2C44EAAFA7F5}"/>
                    </a:ext>
                  </a:extLst>
                </p:cNvPr>
                <p:cNvSpPr/>
                <p:nvPr/>
              </p:nvSpPr>
              <p:spPr>
                <a:xfrm rot="5400000">
                  <a:off x="5402223" y="965059"/>
                  <a:ext cx="1808100" cy="6433110"/>
                </a:xfrm>
                <a:prstGeom prst="blockArc">
                  <a:avLst>
                    <a:gd name="adj1" fmla="val 15299229"/>
                    <a:gd name="adj2" fmla="val 21249465"/>
                    <a:gd name="adj3" fmla="val 4791"/>
                  </a:avLst>
                </a:prstGeom>
                <a:gradFill flip="none" rotWithShape="1">
                  <a:gsLst>
                    <a:gs pos="29000">
                      <a:srgbClr val="00B0F0"/>
                    </a:gs>
                    <a:gs pos="46000">
                      <a:srgbClr val="00B0F0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010B8179-E1D6-33B1-21A1-D0D9462E6579}"/>
                </a:ext>
              </a:extLst>
            </p:cNvPr>
            <p:cNvGrpSpPr/>
            <p:nvPr/>
          </p:nvGrpSpPr>
          <p:grpSpPr>
            <a:xfrm>
              <a:off x="-9685634" y="2068257"/>
              <a:ext cx="747861" cy="569511"/>
              <a:chOff x="3252486" y="2349660"/>
              <a:chExt cx="747861" cy="569511"/>
            </a:xfrm>
          </p:grpSpPr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04DC4D83-9634-2B85-FBB7-DAD2801260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727048" y="2349660"/>
                <a:ext cx="202556" cy="4899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6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54F8D68-C05A-9A4B-1492-16F897E339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52486" y="2365094"/>
                <a:ext cx="46877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D9D3283-9E30-3131-0014-789FAC0DD099}"/>
                  </a:ext>
                </a:extLst>
              </p:cNvPr>
              <p:cNvSpPr/>
              <p:nvPr/>
            </p:nvSpPr>
            <p:spPr>
              <a:xfrm rot="4314049">
                <a:off x="3809396" y="2728220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D8E3508F-C909-B614-722B-092D9D07A6CA}"/>
                </a:ext>
              </a:extLst>
            </p:cNvPr>
            <p:cNvGrpSpPr/>
            <p:nvPr/>
          </p:nvGrpSpPr>
          <p:grpSpPr>
            <a:xfrm>
              <a:off x="-6148245" y="4941161"/>
              <a:ext cx="747173" cy="474109"/>
              <a:chOff x="6789875" y="5222564"/>
              <a:chExt cx="747173" cy="474109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ED91CC42-0BD5-3652-1E1D-407B21251972}"/>
                  </a:ext>
                </a:extLst>
              </p:cNvPr>
              <p:cNvGrpSpPr/>
              <p:nvPr/>
            </p:nvGrpSpPr>
            <p:grpSpPr>
              <a:xfrm>
                <a:off x="6813630" y="5272268"/>
                <a:ext cx="723418" cy="424405"/>
                <a:chOff x="9186440" y="4705109"/>
                <a:chExt cx="723418" cy="424405"/>
              </a:xfrm>
            </p:grpSpPr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8E374089-E537-DD8A-369E-D3E260BAE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86440" y="4705109"/>
                  <a:ext cx="295155" cy="42440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3EAB49FA-A8A6-BCE0-5D16-83DE46950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464234" y="5121798"/>
                  <a:ext cx="445624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52AD14E-0E27-EFB7-4EA3-231C108696E3}"/>
                  </a:ext>
                </a:extLst>
              </p:cNvPr>
              <p:cNvSpPr/>
              <p:nvPr/>
            </p:nvSpPr>
            <p:spPr>
              <a:xfrm rot="6672177">
                <a:off x="6789875" y="5222564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F68A30F8-316D-5AFC-23D6-0A42063CBE38}"/>
                </a:ext>
              </a:extLst>
            </p:cNvPr>
            <p:cNvGrpSpPr/>
            <p:nvPr/>
          </p:nvGrpSpPr>
          <p:grpSpPr>
            <a:xfrm>
              <a:off x="-3970275" y="4225459"/>
              <a:ext cx="789613" cy="470252"/>
              <a:chOff x="8967845" y="4506862"/>
              <a:chExt cx="789613" cy="470252"/>
            </a:xfrm>
          </p:grpSpPr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4ED9274F-F926-3670-FBA7-4849C10BEB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34040" y="4552709"/>
                <a:ext cx="295155" cy="42440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A616F5F7-A1CA-5D8E-4168-3E23438CCD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11834" y="4969398"/>
                <a:ext cx="44562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4805BE41-4B26-2531-5066-2FE3C2265CC3}"/>
                  </a:ext>
                </a:extLst>
              </p:cNvPr>
              <p:cNvSpPr/>
              <p:nvPr/>
            </p:nvSpPr>
            <p:spPr>
              <a:xfrm rot="19271641">
                <a:off x="8967845" y="4506862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687C1E8-C2A7-0467-3747-A075FEEA5D99}"/>
                </a:ext>
              </a:extLst>
            </p:cNvPr>
            <p:cNvGrpSpPr/>
            <p:nvPr/>
          </p:nvGrpSpPr>
          <p:grpSpPr>
            <a:xfrm>
              <a:off x="-4500781" y="2102982"/>
              <a:ext cx="891856" cy="648604"/>
              <a:chOff x="8437339" y="2384385"/>
              <a:chExt cx="891856" cy="648604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3007FD04-B5CC-0C96-EC29-52E6828129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34399" y="2384385"/>
                <a:ext cx="285510" cy="51121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933A9DB-3AE3-12B0-3377-2E61801EC2FF}"/>
                  </a:ext>
                </a:extLst>
              </p:cNvPr>
              <p:cNvSpPr/>
              <p:nvPr/>
            </p:nvSpPr>
            <p:spPr>
              <a:xfrm rot="6343823">
                <a:off x="8437339" y="2842038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68139613-83A5-3886-25D8-3A95143745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12193" y="2397889"/>
                <a:ext cx="51700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40A6AF5B-86DD-FB76-0FB5-CF7CD71E22C4}"/>
                </a:ext>
              </a:extLst>
            </p:cNvPr>
            <p:cNvSpPr/>
            <p:nvPr/>
          </p:nvSpPr>
          <p:spPr>
            <a:xfrm>
              <a:off x="-11711560" y="1898471"/>
              <a:ext cx="1825408" cy="6081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互联网</a:t>
              </a:r>
              <a:r>
                <a:rPr lang="en-US" altLang="zh-CN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+</a:t>
              </a:r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物流模式已经形成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0A16BBBF-ADD9-822E-D9D2-2AEB33A05626}"/>
                </a:ext>
              </a:extLst>
            </p:cNvPr>
            <p:cNvSpPr/>
            <p:nvPr/>
          </p:nvSpPr>
          <p:spPr>
            <a:xfrm>
              <a:off x="-12506722" y="4378373"/>
              <a:ext cx="1875025" cy="6081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物流行业从信息化到智能化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967464AB-BFB8-4623-162C-01AE6FBB490C}"/>
                </a:ext>
              </a:extLst>
            </p:cNvPr>
            <p:cNvSpPr/>
            <p:nvPr/>
          </p:nvSpPr>
          <p:spPr>
            <a:xfrm>
              <a:off x="-10473742" y="5474315"/>
              <a:ext cx="1923431" cy="6081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无纸化通常不适用于产中物流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6D9C174D-1627-F219-2661-CE4F905437CD}"/>
                </a:ext>
              </a:extLst>
            </p:cNvPr>
            <p:cNvSpPr/>
            <p:nvPr/>
          </p:nvSpPr>
          <p:spPr>
            <a:xfrm>
              <a:off x="-5121341" y="5474316"/>
              <a:ext cx="1940679" cy="3040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绿色物流的实现</a:t>
              </a: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526023C2-C8D1-6A1D-1710-A0E2F357726A}"/>
                </a:ext>
              </a:extLst>
            </p:cNvPr>
            <p:cNvSpPr/>
            <p:nvPr/>
          </p:nvSpPr>
          <p:spPr>
            <a:xfrm>
              <a:off x="-2946196" y="4378376"/>
              <a:ext cx="2063051" cy="91225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优化物流管理</a:t>
              </a:r>
              <a:endParaRPr lang="en-US" altLang="zh-CN" sz="1600" spc="120" dirty="0">
                <a:solidFill>
                  <a:schemeClr val="bg1">
                    <a:lumMod val="9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降低物流成本</a:t>
              </a:r>
              <a:endParaRPr lang="en-US" altLang="zh-CN" sz="1600" spc="120" dirty="0">
                <a:solidFill>
                  <a:schemeClr val="bg1">
                    <a:lumMod val="9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r>
                <a:rPr lang="zh-CN" altLang="en-US" sz="1600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提高风控</a:t>
              </a:r>
              <a:endParaRPr lang="en-US" altLang="zh-CN" sz="1600" spc="120" dirty="0">
                <a:solidFill>
                  <a:schemeClr val="bg1">
                    <a:lumMod val="9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30935D42-61DF-960F-74F4-04121E56DA1F}"/>
                </a:ext>
              </a:extLst>
            </p:cNvPr>
            <p:cNvSpPr/>
            <p:nvPr/>
          </p:nvSpPr>
          <p:spPr>
            <a:xfrm>
              <a:off x="-3466305" y="1898471"/>
              <a:ext cx="1518301" cy="3420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提效</a:t>
              </a:r>
              <a:r>
                <a:rPr lang="en-US" altLang="zh-CN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+</a:t>
              </a:r>
              <a:r>
                <a:rPr lang="zh-CN" altLang="en-US" spc="120" dirty="0">
                  <a:solidFill>
                    <a:schemeClr val="bg1">
                      <a:lumMod val="9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降本</a:t>
              </a: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1DB74C66-7BAC-CB8E-FFB4-5EA5170EB977}"/>
                </a:ext>
              </a:extLst>
            </p:cNvPr>
            <p:cNvGrpSpPr/>
            <p:nvPr/>
          </p:nvGrpSpPr>
          <p:grpSpPr>
            <a:xfrm>
              <a:off x="-10600034" y="4127076"/>
              <a:ext cx="784513" cy="406589"/>
              <a:chOff x="2338086" y="4408479"/>
              <a:chExt cx="784513" cy="406589"/>
            </a:xfrm>
          </p:grpSpPr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FBFFEE22-2A42-0A62-B8D8-FEB9164CA8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15879" y="4450466"/>
                <a:ext cx="435979" cy="364602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BE96F02E-160F-8BBA-00B6-0795FB0A57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38086" y="4809282"/>
                <a:ext cx="2855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2FB68268-5605-BCF0-0BE6-54139C742F25}"/>
                  </a:ext>
                </a:extLst>
              </p:cNvPr>
              <p:cNvSpPr/>
              <p:nvPr/>
            </p:nvSpPr>
            <p:spPr>
              <a:xfrm rot="4314049">
                <a:off x="2931648" y="4408479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6C26415D-FB3A-FB11-0C66-81A9C8750B3C}"/>
                </a:ext>
              </a:extLst>
            </p:cNvPr>
            <p:cNvGrpSpPr/>
            <p:nvPr/>
          </p:nvGrpSpPr>
          <p:grpSpPr>
            <a:xfrm>
              <a:off x="-8287027" y="4939232"/>
              <a:ext cx="799947" cy="501116"/>
              <a:chOff x="4651093" y="5220635"/>
              <a:chExt cx="799947" cy="501116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1B7FF184-1E27-0D5A-405F-041E8564DABD}"/>
                  </a:ext>
                </a:extLst>
              </p:cNvPr>
              <p:cNvGrpSpPr/>
              <p:nvPr/>
            </p:nvGrpSpPr>
            <p:grpSpPr>
              <a:xfrm flipH="1">
                <a:off x="4651093" y="5297346"/>
                <a:ext cx="723418" cy="424405"/>
                <a:chOff x="9186440" y="4705109"/>
                <a:chExt cx="723418" cy="424405"/>
              </a:xfrm>
            </p:grpSpPr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D323CEE4-FF49-032B-C4FD-1A7EC03805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86440" y="4705109"/>
                  <a:ext cx="295155" cy="42440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CE2D3142-D020-7892-A7EA-5B714F1120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464234" y="5121798"/>
                  <a:ext cx="445624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C5797EC0-0F45-2115-B11F-476D54DCC818}"/>
                  </a:ext>
                </a:extLst>
              </p:cNvPr>
              <p:cNvSpPr/>
              <p:nvPr/>
            </p:nvSpPr>
            <p:spPr>
              <a:xfrm rot="4314049">
                <a:off x="5260089" y="5220635"/>
                <a:ext cx="190951" cy="190951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bg1">
                      <a:alpha val="0"/>
                    </a:schemeClr>
                  </a:gs>
                  <a:gs pos="44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55331EA-C539-C015-C8C2-AB331D074930}"/>
                </a:ext>
              </a:extLst>
            </p:cNvPr>
            <p:cNvSpPr txBox="1"/>
            <p:nvPr/>
          </p:nvSpPr>
          <p:spPr>
            <a:xfrm>
              <a:off x="-8233080" y="2803015"/>
              <a:ext cx="2768418" cy="1026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400" kern="1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物流业</a:t>
              </a:r>
              <a:endParaRPr lang="en-US" altLang="zh-CN" sz="24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ctr"/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“</a:t>
              </a:r>
              <a:r>
                <a:rPr lang="zh-CN" altLang="zh-CN" sz="2400" kern="1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供给侧改革</a:t>
              </a:r>
              <a:r>
                <a:rPr lang="zh-CN" altLang="en-US" sz="2400" kern="1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”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45200FE3-F34A-51F1-1FAD-E916CDA6B37E}"/>
              </a:ext>
            </a:extLst>
          </p:cNvPr>
          <p:cNvGrpSpPr/>
          <p:nvPr/>
        </p:nvGrpSpPr>
        <p:grpSpPr>
          <a:xfrm flipH="1">
            <a:off x="9803800" y="1787352"/>
            <a:ext cx="1162288" cy="400110"/>
            <a:chOff x="862403" y="-2790451"/>
            <a:chExt cx="1162288" cy="400110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5F86EEA8-4E47-54C2-8C46-F6B7410B193E}"/>
                </a:ext>
              </a:extLst>
            </p:cNvPr>
            <p:cNvSpPr/>
            <p:nvPr/>
          </p:nvSpPr>
          <p:spPr>
            <a:xfrm>
              <a:off x="1218059" y="-2790451"/>
              <a:ext cx="806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字魂105号-简雅黑" panose="00000500000000000000" pitchFamily="2" charset="-122"/>
                </a:rPr>
                <a:t>意义</a:t>
              </a:r>
            </a:p>
          </p:txBody>
        </p:sp>
        <p:sp>
          <p:nvSpPr>
            <p:cNvPr id="144" name="平行四边形 143">
              <a:extLst>
                <a:ext uri="{FF2B5EF4-FFF2-40B4-BE49-F238E27FC236}">
                  <a16:creationId xmlns:a16="http://schemas.microsoft.com/office/drawing/2014/main" id="{DAF797CF-0EDE-0A91-D883-1672DCA06FB1}"/>
                </a:ext>
              </a:extLst>
            </p:cNvPr>
            <p:cNvSpPr/>
            <p:nvPr/>
          </p:nvSpPr>
          <p:spPr>
            <a:xfrm flipH="1">
              <a:off x="1094902" y="-2639245"/>
              <a:ext cx="207344" cy="127422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5" name="平行四边形 144">
              <a:extLst>
                <a:ext uri="{FF2B5EF4-FFF2-40B4-BE49-F238E27FC236}">
                  <a16:creationId xmlns:a16="http://schemas.microsoft.com/office/drawing/2014/main" id="{E7680D3D-3BBE-2E42-A079-62305BFEC445}"/>
                </a:ext>
              </a:extLst>
            </p:cNvPr>
            <p:cNvSpPr/>
            <p:nvPr/>
          </p:nvSpPr>
          <p:spPr>
            <a:xfrm flipH="1">
              <a:off x="937239" y="-2695648"/>
              <a:ext cx="207344" cy="127423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Regular"/>
              </a:endParaRPr>
            </a:p>
          </p:txBody>
        </p:sp>
        <p:sp>
          <p:nvSpPr>
            <p:cNvPr id="146" name="平行四边形 145">
              <a:extLst>
                <a:ext uri="{FF2B5EF4-FFF2-40B4-BE49-F238E27FC236}">
                  <a16:creationId xmlns:a16="http://schemas.microsoft.com/office/drawing/2014/main" id="{BBE3DCE9-1450-DD5F-4105-373251540759}"/>
                </a:ext>
              </a:extLst>
            </p:cNvPr>
            <p:cNvSpPr/>
            <p:nvPr/>
          </p:nvSpPr>
          <p:spPr>
            <a:xfrm flipH="1">
              <a:off x="862403" y="-2644909"/>
              <a:ext cx="207344" cy="127423"/>
            </a:xfrm>
            <a:prstGeom prst="parallelogram">
              <a:avLst>
                <a:gd name="adj" fmla="val 84949"/>
              </a:avLst>
            </a:prstGeom>
            <a:gradFill flip="none" rotWithShape="1">
              <a:gsLst>
                <a:gs pos="0">
                  <a:srgbClr val="2B44CD">
                    <a:alpha val="0"/>
                  </a:srgbClr>
                </a:gs>
                <a:gs pos="100000">
                  <a:schemeClr val="bg1">
                    <a:alpha val="55000"/>
                  </a:scheme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E6416D-5EE1-0B65-F4BE-B5A405D1FD7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08153D4-BFD6-2630-8CDE-70474A825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9D829F5-E372-0978-5581-F0781CFDA4C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00000">
                  <a:srgbClr val="022778">
                    <a:alpha val="78000"/>
                  </a:srgbClr>
                </a:gs>
                <a:gs pos="0">
                  <a:srgbClr val="02277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AB91415-BDEE-8FE9-8D17-9801962379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277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B9B2E4A-8BF2-ADDB-ACDC-851F7CCB217F}"/>
              </a:ext>
            </a:extLst>
          </p:cNvPr>
          <p:cNvGrpSpPr/>
          <p:nvPr/>
        </p:nvGrpSpPr>
        <p:grpSpPr>
          <a:xfrm>
            <a:off x="-511468" y="-2326085"/>
            <a:ext cx="13214936" cy="11916569"/>
            <a:chOff x="-511468" y="-2529284"/>
            <a:chExt cx="13214936" cy="11916569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DDD0461-4FAE-BAFF-3EE0-D433EDE0DF48}"/>
                </a:ext>
              </a:extLst>
            </p:cNvPr>
            <p:cNvGrpSpPr/>
            <p:nvPr/>
          </p:nvGrpSpPr>
          <p:grpSpPr>
            <a:xfrm>
              <a:off x="137716" y="-2529284"/>
              <a:ext cx="11916569" cy="11916569"/>
              <a:chOff x="137716" y="-2529284"/>
              <a:chExt cx="11916569" cy="11916569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FE9FAD0-E732-CD83-5189-262902D3086B}"/>
                  </a:ext>
                </a:extLst>
              </p:cNvPr>
              <p:cNvSpPr/>
              <p:nvPr/>
            </p:nvSpPr>
            <p:spPr>
              <a:xfrm>
                <a:off x="137716" y="-2529284"/>
                <a:ext cx="11916569" cy="119165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5304">
                    <a:srgbClr val="FFFFFF">
                      <a:alpha val="0"/>
                    </a:srgbClr>
                  </a:gs>
                  <a:gs pos="85000">
                    <a:srgbClr val="FFFFFF">
                      <a:alpha val="0"/>
                    </a:srgbClr>
                  </a:gs>
                  <a:gs pos="460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29276">
                      <a:srgbClr val="FFFFFF">
                        <a:alpha val="0"/>
                      </a:srgbClr>
                    </a:gs>
                    <a:gs pos="70048">
                      <a:srgbClr val="FFFFFF">
                        <a:alpha val="0"/>
                      </a:srgbClr>
                    </a:gs>
                    <a:gs pos="52000">
                      <a:srgbClr val="FFFFFF">
                        <a:alpha val="0"/>
                      </a:srgbClr>
                    </a:gs>
                    <a:gs pos="0">
                      <a:schemeClr val="bg1">
                        <a:alpha val="1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09D9645B-EB43-B933-431A-980CDA959006}"/>
                  </a:ext>
                </a:extLst>
              </p:cNvPr>
              <p:cNvSpPr/>
              <p:nvPr/>
            </p:nvSpPr>
            <p:spPr>
              <a:xfrm>
                <a:off x="815340" y="-1851660"/>
                <a:ext cx="10561320" cy="105613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5304">
                    <a:srgbClr val="FFFFFF">
                      <a:alpha val="0"/>
                    </a:srgbClr>
                  </a:gs>
                  <a:gs pos="85000">
                    <a:srgbClr val="FFFFFF">
                      <a:alpha val="0"/>
                    </a:srgbClr>
                  </a:gs>
                  <a:gs pos="460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5875">
                <a:gradFill>
                  <a:gsLst>
                    <a:gs pos="75530">
                      <a:srgbClr val="FFFFFF">
                        <a:alpha val="0"/>
                      </a:srgbClr>
                    </a:gs>
                    <a:gs pos="23142">
                      <a:srgbClr val="FFFFFF">
                        <a:alpha val="0"/>
                      </a:srgbClr>
                    </a:gs>
                    <a:gs pos="55100">
                      <a:srgbClr val="FFFFFF">
                        <a:alpha val="0"/>
                      </a:srgbClr>
                    </a:gs>
                    <a:gs pos="0">
                      <a:schemeClr val="bg1">
                        <a:alpha val="15000"/>
                      </a:schemeClr>
                    </a:gs>
                    <a:gs pos="100000">
                      <a:schemeClr val="bg1">
                        <a:alpha val="1500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2" name="散射">
              <a:extLst>
                <a:ext uri="{FF2B5EF4-FFF2-40B4-BE49-F238E27FC236}">
                  <a16:creationId xmlns:a16="http://schemas.microsoft.com/office/drawing/2014/main" id="{C4138E3F-8BCE-4020-13F4-394259F09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11468" y="-848129"/>
              <a:ext cx="13214936" cy="8554259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33E23B8-BF69-2229-CBEF-6490552A5274}"/>
              </a:ext>
            </a:extLst>
          </p:cNvPr>
          <p:cNvGrpSpPr/>
          <p:nvPr/>
        </p:nvGrpSpPr>
        <p:grpSpPr>
          <a:xfrm>
            <a:off x="3025979" y="519636"/>
            <a:ext cx="6158317" cy="704581"/>
            <a:chOff x="5509" y="894"/>
            <a:chExt cx="7508" cy="85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6D6407-D0FF-0606-F366-3BFBABEB2C61}"/>
                </a:ext>
              </a:extLst>
            </p:cNvPr>
            <p:cNvSpPr txBox="1"/>
            <p:nvPr/>
          </p:nvSpPr>
          <p:spPr>
            <a:xfrm>
              <a:off x="5509" y="894"/>
              <a:ext cx="7508" cy="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spc="200" dirty="0">
                  <a:gradFill>
                    <a:gsLst>
                      <a:gs pos="70000">
                        <a:schemeClr val="bg1"/>
                      </a:gs>
                      <a:gs pos="100000">
                        <a:srgbClr val="475AFF"/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charset="-122"/>
                </a:rPr>
                <a:t>应用效果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E8F838E-FBDF-2F35-3D24-8D60FDE56521}"/>
                </a:ext>
              </a:extLst>
            </p:cNvPr>
            <p:cNvGrpSpPr/>
            <p:nvPr/>
          </p:nvGrpSpPr>
          <p:grpSpPr>
            <a:xfrm>
              <a:off x="5749" y="1131"/>
              <a:ext cx="7268" cy="622"/>
              <a:chOff x="2908913" y="695325"/>
              <a:chExt cx="6374174" cy="537897"/>
            </a:xfrm>
          </p:grpSpPr>
          <p:sp>
            <p:nvSpPr>
              <p:cNvPr id="36" name="梯形 35">
                <a:extLst>
                  <a:ext uri="{FF2B5EF4-FFF2-40B4-BE49-F238E27FC236}">
                    <a16:creationId xmlns:a16="http://schemas.microsoft.com/office/drawing/2014/main" id="{466BB5CF-0436-6749-81F7-5FD9AAD478ED}"/>
                  </a:ext>
                </a:extLst>
              </p:cNvPr>
              <p:cNvSpPr/>
              <p:nvPr/>
            </p:nvSpPr>
            <p:spPr>
              <a:xfrm>
                <a:off x="3170932" y="695325"/>
                <a:ext cx="5850136" cy="425810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33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sp>
            <p:nvSpPr>
              <p:cNvPr id="37" name="梯形 36">
                <a:extLst>
                  <a:ext uri="{FF2B5EF4-FFF2-40B4-BE49-F238E27FC236}">
                    <a16:creationId xmlns:a16="http://schemas.microsoft.com/office/drawing/2014/main" id="{08A4EAD4-1C42-7544-D373-175F8110C6A0}"/>
                  </a:ext>
                </a:extLst>
              </p:cNvPr>
              <p:cNvSpPr/>
              <p:nvPr/>
            </p:nvSpPr>
            <p:spPr>
              <a:xfrm>
                <a:off x="3445650" y="1032133"/>
                <a:ext cx="5300700" cy="195067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pic>
            <p:nvPicPr>
              <p:cNvPr id="38" name="图片 37" descr="图片包含 电脑, 灯光, 键盘, 黑暗&#10;&#10;描述已自动生成">
                <a:extLst>
                  <a:ext uri="{FF2B5EF4-FFF2-40B4-BE49-F238E27FC236}">
                    <a16:creationId xmlns:a16="http://schemas.microsoft.com/office/drawing/2014/main" id="{4972C6A1-25AC-07F2-AB67-AF0D6AD892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33783" y="1004291"/>
                <a:ext cx="5354212" cy="228931"/>
              </a:xfrm>
              <a:prstGeom prst="rect">
                <a:avLst/>
              </a:prstGeom>
            </p:spPr>
          </p:pic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8CEE8631-C05A-4C10-F4DF-5200F400EBB1}"/>
                  </a:ext>
                </a:extLst>
              </p:cNvPr>
              <p:cNvGrpSpPr/>
              <p:nvPr/>
            </p:nvGrpSpPr>
            <p:grpSpPr>
              <a:xfrm>
                <a:off x="2908913" y="741679"/>
                <a:ext cx="6374174" cy="379455"/>
                <a:chOff x="2923444" y="708025"/>
                <a:chExt cx="6374174" cy="413110"/>
              </a:xfrm>
            </p:grpSpPr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303C0009-01F6-A3D9-7D47-A2A6C5F4DFDF}"/>
                    </a:ext>
                  </a:extLst>
                </p:cNvPr>
                <p:cNvCxnSpPr/>
                <p:nvPr/>
              </p:nvCxnSpPr>
              <p:spPr>
                <a:xfrm flipH="1">
                  <a:off x="2923444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CDA48B34-7C29-B96F-457C-E044ED5F759A}"/>
                    </a:ext>
                  </a:extLst>
                </p:cNvPr>
                <p:cNvCxnSpPr/>
                <p:nvPr/>
              </p:nvCxnSpPr>
              <p:spPr>
                <a:xfrm>
                  <a:off x="8469800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6905A4C-0B01-9F26-410D-76ABC34E5DB2}"/>
              </a:ext>
            </a:extLst>
          </p:cNvPr>
          <p:cNvGrpSpPr/>
          <p:nvPr/>
        </p:nvGrpSpPr>
        <p:grpSpPr>
          <a:xfrm flipH="1">
            <a:off x="7049871" y="340703"/>
            <a:ext cx="2264938" cy="644418"/>
            <a:chOff x="394442" y="2012027"/>
            <a:chExt cx="2264938" cy="64441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C369615-1526-24A8-C371-0E4D5D2FF0E6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713E941F-BB01-E058-A45B-8AFFEAE568E9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DB0BA01-3D65-2B03-4286-2F0BAC84E6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B87AA5DA-56CF-791B-BF36-04A3A81BA8CB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2C602F5-5332-D4A4-FC42-3AB30B826E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6EF79429-4A1A-B84E-D85B-EDECE7E90F1A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27974677-5751-32E0-3608-A1AB044F2A94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85226C07-7AC1-76B7-23F1-1AD551EC37C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2AE57FF-675E-2C0C-369D-5650FD939661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E1539DE-E8F2-E7D9-6CF0-AE0AA6C44A73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DE533CA0-5B68-A4B3-5463-E6D3EDD25DE4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5A19F9F-42C2-E9B7-F8D9-67934E41E05F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3D37D9E-6EDF-7816-00F2-85FD450E8E13}"/>
              </a:ext>
            </a:extLst>
          </p:cNvPr>
          <p:cNvGrpSpPr/>
          <p:nvPr/>
        </p:nvGrpSpPr>
        <p:grpSpPr>
          <a:xfrm>
            <a:off x="3011774" y="313148"/>
            <a:ext cx="2264938" cy="644418"/>
            <a:chOff x="394442" y="2012027"/>
            <a:chExt cx="2264938" cy="64441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DFC518E-8D45-64F2-8E21-CFE187922EF3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AB0D227B-927B-C0BB-211F-63F46400CD9F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E3202E6E-E7CD-912D-EF79-ABEB0150E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F46E00A-20E5-2273-0370-60442AE85CE7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50D68C6-BC92-1FE1-C3A5-8443874D09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9186F03-A6F9-2661-296F-1BF972810D33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F2BBA16-0B7C-BAB7-72B7-D951513CD3FB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27BC8658-4E9B-60C5-13CF-AC2995162C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49A0AE92-EAF0-83D5-5BA3-A4F8C5E3B371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564628D-9BB2-5C26-E2B5-A2419DD8FEDA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03414907-7D13-FDCC-F5D6-AA1922AC1C3C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A1756A6C-2DB4-E221-2A1F-621314AE0F93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图形">
            <a:extLst>
              <a:ext uri="{FF2B5EF4-FFF2-40B4-BE49-F238E27FC236}">
                <a16:creationId xmlns:a16="http://schemas.microsoft.com/office/drawing/2014/main" id="{5FC367B9-AD18-4C82-55EF-75D1478BCDCF}"/>
              </a:ext>
            </a:extLst>
          </p:cNvPr>
          <p:cNvGrpSpPr/>
          <p:nvPr/>
        </p:nvGrpSpPr>
        <p:grpSpPr>
          <a:xfrm>
            <a:off x="1553845" y="1733170"/>
            <a:ext cx="8820150" cy="4471670"/>
            <a:chOff x="2527" y="2960"/>
            <a:chExt cx="13890" cy="7042"/>
          </a:xfrm>
        </p:grpSpPr>
        <p:pic>
          <p:nvPicPr>
            <p:cNvPr id="6" name="图形" descr="E:\007千图网2\素材库\030商务科技\1802科技感机械旋转icon立体3D蓝色UI图标\1802科技感机械旋转icon立体3D蓝色UI图标.png1802科技感机械旋转icon立体3D蓝色UI图标">
              <a:extLst>
                <a:ext uri="{FF2B5EF4-FFF2-40B4-BE49-F238E27FC236}">
                  <a16:creationId xmlns:a16="http://schemas.microsoft.com/office/drawing/2014/main" id="{EA42C7EA-37D2-94F0-42F3-472D02E43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00" y="2960"/>
              <a:ext cx="2620" cy="2625"/>
            </a:xfrm>
            <a:prstGeom prst="rect">
              <a:avLst/>
            </a:prstGeom>
          </p:spPr>
        </p:pic>
        <p:pic>
          <p:nvPicPr>
            <p:cNvPr id="7" name="图形" descr="E:\007千图网2\素材库\030商务科技\1802科技感机械旋转icon立体3D蓝色UI图标\1802科技感机械旋转icon立体3D蓝色UI图标.png1802科技感机械旋转icon立体3D蓝色UI图标">
              <a:extLst>
                <a:ext uri="{FF2B5EF4-FFF2-40B4-BE49-F238E27FC236}">
                  <a16:creationId xmlns:a16="http://schemas.microsoft.com/office/drawing/2014/main" id="{673ABD85-7B12-61D0-8929-A3B2DB037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70" y="2960"/>
              <a:ext cx="2620" cy="2625"/>
            </a:xfrm>
            <a:prstGeom prst="rect">
              <a:avLst/>
            </a:prstGeom>
          </p:spPr>
        </p:pic>
        <p:pic>
          <p:nvPicPr>
            <p:cNvPr id="9" name="图形" descr="E:\007千图网2\素材库\030商务科技\1802科技感机械旋转icon立体3D蓝色UI图标\1802科技感机械旋转icon立体3D蓝色UI图标.png1802科技感机械旋转icon立体3D蓝色UI图标">
              <a:extLst>
                <a:ext uri="{FF2B5EF4-FFF2-40B4-BE49-F238E27FC236}">
                  <a16:creationId xmlns:a16="http://schemas.microsoft.com/office/drawing/2014/main" id="{B58527D1-0423-5B3E-A58B-F78A2DE24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640" y="2960"/>
              <a:ext cx="2620" cy="2625"/>
            </a:xfrm>
            <a:prstGeom prst="rect">
              <a:avLst/>
            </a:prstGeom>
          </p:spPr>
        </p:pic>
        <p:sp>
          <p:nvSpPr>
            <p:cNvPr id="10" name="图形">
              <a:extLst>
                <a:ext uri="{FF2B5EF4-FFF2-40B4-BE49-F238E27FC236}">
                  <a16:creationId xmlns:a16="http://schemas.microsoft.com/office/drawing/2014/main" id="{99E03FAC-A2F6-F4F8-4E67-51F4E9516AFD}"/>
                </a:ext>
              </a:extLst>
            </p:cNvPr>
            <p:cNvSpPr txBox="1"/>
            <p:nvPr/>
          </p:nvSpPr>
          <p:spPr>
            <a:xfrm>
              <a:off x="2527" y="6856"/>
              <a:ext cx="3844" cy="3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、降低纸张及耗材成本投入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2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、设备设施投入由客户确认，  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       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不计入成本分析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、电子纸方式没有纸张及耗  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       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材成本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chemeClr val="bg1">
                    <a:alpha val="77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</p:txBody>
        </p:sp>
        <p:sp>
          <p:nvSpPr>
            <p:cNvPr id="11" name="图形">
              <a:extLst>
                <a:ext uri="{FF2B5EF4-FFF2-40B4-BE49-F238E27FC236}">
                  <a16:creationId xmlns:a16="http://schemas.microsoft.com/office/drawing/2014/main" id="{B28AFFC0-5781-6D0B-6869-DA3878443289}"/>
                </a:ext>
              </a:extLst>
            </p:cNvPr>
            <p:cNvSpPr txBox="1"/>
            <p:nvPr/>
          </p:nvSpPr>
          <p:spPr>
            <a:xfrm>
              <a:off x="3296" y="5928"/>
              <a:ext cx="2230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39000">
                        <a:schemeClr val="bg2"/>
                      </a:gs>
                    </a:gsLst>
                    <a:lin ang="162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字魂58号-创中黑" panose="00000500000000000000" charset="-122"/>
                </a:rPr>
                <a:t>降低成本</a:t>
              </a:r>
            </a:p>
          </p:txBody>
        </p:sp>
        <p:sp>
          <p:nvSpPr>
            <p:cNvPr id="13" name="图形">
              <a:extLst>
                <a:ext uri="{FF2B5EF4-FFF2-40B4-BE49-F238E27FC236}">
                  <a16:creationId xmlns:a16="http://schemas.microsoft.com/office/drawing/2014/main" id="{D2B4E0AB-4B2D-1CB2-DB36-BF2683E4688C}"/>
                </a:ext>
              </a:extLst>
            </p:cNvPr>
            <p:cNvSpPr txBox="1"/>
            <p:nvPr/>
          </p:nvSpPr>
          <p:spPr>
            <a:xfrm>
              <a:off x="8566" y="5928"/>
              <a:ext cx="2230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39000">
                        <a:schemeClr val="bg2"/>
                      </a:gs>
                    </a:gsLst>
                    <a:lin ang="162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字魂58号-创中黑" panose="00000500000000000000" charset="-122"/>
                </a:rPr>
                <a:t>提升质量</a:t>
              </a:r>
            </a:p>
          </p:txBody>
        </p:sp>
        <p:sp>
          <p:nvSpPr>
            <p:cNvPr id="15" name="图形">
              <a:extLst>
                <a:ext uri="{FF2B5EF4-FFF2-40B4-BE49-F238E27FC236}">
                  <a16:creationId xmlns:a16="http://schemas.microsoft.com/office/drawing/2014/main" id="{C8D510C5-CC15-F4B5-0076-61C5F933E3BD}"/>
                </a:ext>
              </a:extLst>
            </p:cNvPr>
            <p:cNvSpPr txBox="1"/>
            <p:nvPr/>
          </p:nvSpPr>
          <p:spPr>
            <a:xfrm>
              <a:off x="13836" y="5928"/>
              <a:ext cx="2230" cy="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39000">
                        <a:schemeClr val="bg2"/>
                      </a:gs>
                    </a:gsLst>
                    <a:lin ang="162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字魂58号-创中黑" panose="00000500000000000000" charset="-122"/>
                </a:rPr>
                <a:t>优化工时</a:t>
              </a:r>
            </a:p>
          </p:txBody>
        </p:sp>
        <p:sp>
          <p:nvSpPr>
            <p:cNvPr id="99" name="图形">
              <a:extLst>
                <a:ext uri="{FF2B5EF4-FFF2-40B4-BE49-F238E27FC236}">
                  <a16:creationId xmlns:a16="http://schemas.microsoft.com/office/drawing/2014/main" id="{813F8DC1-3300-AA97-7C6A-2295F15DDF91}"/>
                </a:ext>
              </a:extLst>
            </p:cNvPr>
            <p:cNvSpPr txBox="1"/>
            <p:nvPr/>
          </p:nvSpPr>
          <p:spPr>
            <a:xfrm>
              <a:off x="8208" y="6856"/>
              <a:ext cx="3261" cy="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、提高备货相符率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2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、降低错漏备发生比例。</a:t>
              </a:r>
              <a:endParaRPr lang="zh-CN" altLang="en-US" sz="1400" dirty="0">
                <a:solidFill>
                  <a:schemeClr val="bg1">
                    <a:alpha val="77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</p:txBody>
        </p:sp>
        <p:sp>
          <p:nvSpPr>
            <p:cNvPr id="100" name="图形">
              <a:extLst>
                <a:ext uri="{FF2B5EF4-FFF2-40B4-BE49-F238E27FC236}">
                  <a16:creationId xmlns:a16="http://schemas.microsoft.com/office/drawing/2014/main" id="{235CA43C-661C-8BC0-2F98-931C0C257307}"/>
                </a:ext>
              </a:extLst>
            </p:cNvPr>
            <p:cNvSpPr txBox="1"/>
            <p:nvPr/>
          </p:nvSpPr>
          <p:spPr>
            <a:xfrm>
              <a:off x="13640" y="6856"/>
              <a:ext cx="2777" cy="2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、培训时间优化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2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、补件工时优化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、电子纸方式没有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       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字魂58号-创中黑" panose="00000500000000000000" charset="-122"/>
                  <a:sym typeface="+mn-ea"/>
                </a:rPr>
                <a:t>纸张及耗材成本</a:t>
              </a:r>
              <a:endParaRPr lang="en-US" altLang="zh-CN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chemeClr val="bg1">
                    <a:alpha val="77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字魂58号-创中黑" panose="00000500000000000000" charset="-122"/>
                <a:sym typeface="+mn-ea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76861ED0-0C50-732A-9A80-B8FFFF9FA4B3}"/>
              </a:ext>
            </a:extLst>
          </p:cNvPr>
          <p:cNvSpPr txBox="1"/>
          <p:nvPr/>
        </p:nvSpPr>
        <p:spPr>
          <a:xfrm>
            <a:off x="4131548" y="1326001"/>
            <a:ext cx="3928905" cy="257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APPLICATION EFFECT</a:t>
            </a:r>
            <a:endParaRPr lang="zh-CN" altLang="en-US" sz="9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9FC94BC-0E4D-40C9-B9CA-2A73225B8F2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36D6F75-7247-86AB-204F-07AA790C2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08E754F-B6FD-5CCB-4F95-094D3776AFB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00000">
                  <a:srgbClr val="022778">
                    <a:alpha val="78000"/>
                  </a:srgbClr>
                </a:gs>
                <a:gs pos="0">
                  <a:srgbClr val="022778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DE97438F-17A4-4041-BB59-0AF1D1DAB2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277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679F399-C721-77CD-D8BB-C4C8303F0F05}"/>
              </a:ext>
            </a:extLst>
          </p:cNvPr>
          <p:cNvGrpSpPr/>
          <p:nvPr/>
        </p:nvGrpSpPr>
        <p:grpSpPr>
          <a:xfrm>
            <a:off x="3019193" y="519636"/>
            <a:ext cx="6158317" cy="704581"/>
            <a:chOff x="5509" y="894"/>
            <a:chExt cx="7508" cy="85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2E0E1DA-E815-FE7E-7EF0-BCFD4FF84006}"/>
                </a:ext>
              </a:extLst>
            </p:cNvPr>
            <p:cNvSpPr txBox="1"/>
            <p:nvPr/>
          </p:nvSpPr>
          <p:spPr>
            <a:xfrm>
              <a:off x="5509" y="894"/>
              <a:ext cx="7508" cy="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spc="200" dirty="0">
                  <a:gradFill>
                    <a:gsLst>
                      <a:gs pos="70000">
                        <a:schemeClr val="bg1"/>
                      </a:gs>
                      <a:gs pos="100000">
                        <a:srgbClr val="475AFF"/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charset="-122"/>
                </a:rPr>
                <a:t>下一步应用及完善策划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FE9153E-5D42-2F12-7D44-1484F172C061}"/>
                </a:ext>
              </a:extLst>
            </p:cNvPr>
            <p:cNvGrpSpPr/>
            <p:nvPr/>
          </p:nvGrpSpPr>
          <p:grpSpPr>
            <a:xfrm>
              <a:off x="5749" y="1131"/>
              <a:ext cx="7268" cy="622"/>
              <a:chOff x="2908913" y="695325"/>
              <a:chExt cx="6374174" cy="537897"/>
            </a:xfrm>
          </p:grpSpPr>
          <p:sp>
            <p:nvSpPr>
              <p:cNvPr id="26" name="梯形 25">
                <a:extLst>
                  <a:ext uri="{FF2B5EF4-FFF2-40B4-BE49-F238E27FC236}">
                    <a16:creationId xmlns:a16="http://schemas.microsoft.com/office/drawing/2014/main" id="{71532FAD-3198-35F8-6876-312963D289D5}"/>
                  </a:ext>
                </a:extLst>
              </p:cNvPr>
              <p:cNvSpPr/>
              <p:nvPr/>
            </p:nvSpPr>
            <p:spPr>
              <a:xfrm>
                <a:off x="3170932" y="695325"/>
                <a:ext cx="5850136" cy="425810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33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id="{E021D70E-7C63-CABE-9A3E-2FA330576F99}"/>
                  </a:ext>
                </a:extLst>
              </p:cNvPr>
              <p:cNvSpPr/>
              <p:nvPr/>
            </p:nvSpPr>
            <p:spPr>
              <a:xfrm>
                <a:off x="3445650" y="1032133"/>
                <a:ext cx="5300700" cy="195067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10">
                  <a:cs typeface="字魂58号-创中黑" panose="00000500000000000000" charset="-122"/>
                </a:endParaRPr>
              </a:p>
            </p:txBody>
          </p:sp>
          <p:pic>
            <p:nvPicPr>
              <p:cNvPr id="28" name="图片 27" descr="图片包含 电脑, 灯光, 键盘, 黑暗&#10;&#10;描述已自动生成">
                <a:extLst>
                  <a:ext uri="{FF2B5EF4-FFF2-40B4-BE49-F238E27FC236}">
                    <a16:creationId xmlns:a16="http://schemas.microsoft.com/office/drawing/2014/main" id="{BB58C536-3B31-8F08-B5E9-D4C4DA37B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33783" y="1004291"/>
                <a:ext cx="5354212" cy="228931"/>
              </a:xfrm>
              <a:prstGeom prst="rect">
                <a:avLst/>
              </a:prstGeom>
            </p:spPr>
          </p:pic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FF110B4C-EBB9-EF4B-4678-50B6BB0D3093}"/>
                  </a:ext>
                </a:extLst>
              </p:cNvPr>
              <p:cNvGrpSpPr/>
              <p:nvPr/>
            </p:nvGrpSpPr>
            <p:grpSpPr>
              <a:xfrm>
                <a:off x="2908913" y="741679"/>
                <a:ext cx="6374174" cy="379455"/>
                <a:chOff x="2923444" y="708025"/>
                <a:chExt cx="6374174" cy="413110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FD50746D-6425-1647-C7CD-88F02B4C48DF}"/>
                    </a:ext>
                  </a:extLst>
                </p:cNvPr>
                <p:cNvCxnSpPr/>
                <p:nvPr/>
              </p:nvCxnSpPr>
              <p:spPr>
                <a:xfrm flipH="1">
                  <a:off x="2923444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045780CE-7487-2DC9-A85D-B168EB82F2FA}"/>
                    </a:ext>
                  </a:extLst>
                </p:cNvPr>
                <p:cNvCxnSpPr/>
                <p:nvPr/>
              </p:nvCxnSpPr>
              <p:spPr>
                <a:xfrm>
                  <a:off x="8469800" y="708025"/>
                  <a:ext cx="827818" cy="413110"/>
                </a:xfrm>
                <a:prstGeom prst="line">
                  <a:avLst/>
                </a:prstGeom>
                <a:ln w="15875" cap="rnd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C5DCCACB-9DD6-36F5-DD30-27B1EFB21EE5}"/>
              </a:ext>
            </a:extLst>
          </p:cNvPr>
          <p:cNvSpPr/>
          <p:nvPr/>
        </p:nvSpPr>
        <p:spPr>
          <a:xfrm>
            <a:off x="1066764" y="1915194"/>
            <a:ext cx="10058396" cy="3261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644CA16-FD27-A619-8A08-310D93FB2DBB}"/>
              </a:ext>
            </a:extLst>
          </p:cNvPr>
          <p:cNvGrpSpPr/>
          <p:nvPr/>
        </p:nvGrpSpPr>
        <p:grpSpPr>
          <a:xfrm flipH="1">
            <a:off x="8044922" y="340703"/>
            <a:ext cx="2264938" cy="644418"/>
            <a:chOff x="394442" y="2012027"/>
            <a:chExt cx="2264938" cy="64441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90A30B9-4000-5B63-F5F3-669B26CDA560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447478EA-E755-7B10-C1BD-3D23D9BA0489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46D00EED-14F1-BDFF-07A3-90E1B13864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78F41A0-D499-0B72-D29E-3BD3C3FED82F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CAED62F2-A91D-CB4E-39BF-9C9CDA49E1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ABFF2A5-2E7B-9A30-3827-8F0D9358C9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8FC66AB-9767-650C-6611-D2EACF546395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314E5F1-1DB9-4563-44A6-7AAA597FDEB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E92241B-1C76-5AA9-D78B-7980E91A8008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2718FE6-503E-B5F3-EC4E-1B35C61EE543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DB3C065-8BB8-E0E0-5330-B9409A2DAAAE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AF2C659-D7E0-5D47-C3F9-70C230E1BECB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E5497DE-6B97-1C77-9F8B-4B7BBD2D52C5}"/>
              </a:ext>
            </a:extLst>
          </p:cNvPr>
          <p:cNvGrpSpPr/>
          <p:nvPr/>
        </p:nvGrpSpPr>
        <p:grpSpPr>
          <a:xfrm>
            <a:off x="1886724" y="313148"/>
            <a:ext cx="2264938" cy="644418"/>
            <a:chOff x="394442" y="2012027"/>
            <a:chExt cx="2264938" cy="644418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CAAF0C7-FAE3-3587-6180-602D05471D87}"/>
                </a:ext>
              </a:extLst>
            </p:cNvPr>
            <p:cNvSpPr/>
            <p:nvPr/>
          </p:nvSpPr>
          <p:spPr>
            <a:xfrm>
              <a:off x="2604242" y="20120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63E6EAE-7A22-261D-15A8-C1E20F177B26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91" y="2039582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D949392-388B-5322-20AC-E3C3E805DD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3911" y="203985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232C58D0-10F3-116F-3A95-ABC5F5209D6F}"/>
                </a:ext>
              </a:extLst>
            </p:cNvPr>
            <p:cNvCxnSpPr>
              <a:cxnSpLocks/>
            </p:cNvCxnSpPr>
            <p:nvPr/>
          </p:nvCxnSpPr>
          <p:spPr>
            <a:xfrm>
              <a:off x="1007697" y="2215578"/>
              <a:ext cx="655902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B612648-824F-0694-8C79-C88A003DE5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8847" y="2156560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926219A-68BC-30E0-CAE9-9FA05D1CE4AD}"/>
                </a:ext>
              </a:extLst>
            </p:cNvPr>
            <p:cNvCxnSpPr>
              <a:cxnSpLocks/>
            </p:cNvCxnSpPr>
            <p:nvPr/>
          </p:nvCxnSpPr>
          <p:spPr>
            <a:xfrm>
              <a:off x="455653" y="2335405"/>
              <a:ext cx="1252881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BB155736-3BDB-C4B4-2467-C4F55FD92566}"/>
                </a:ext>
              </a:extLst>
            </p:cNvPr>
            <p:cNvCxnSpPr>
              <a:cxnSpLocks/>
            </p:cNvCxnSpPr>
            <p:nvPr/>
          </p:nvCxnSpPr>
          <p:spPr>
            <a:xfrm>
              <a:off x="1180152" y="2449371"/>
              <a:ext cx="520446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4EC5C4-BD30-FF10-59E1-65E899E23A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0706" y="2448734"/>
              <a:ext cx="272420" cy="175955"/>
            </a:xfrm>
            <a:prstGeom prst="line">
              <a:avLst/>
            </a:prstGeom>
            <a:ln w="12700" cap="rnd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7337E93-0967-0BF9-2374-4DAA07935122}"/>
                </a:ext>
              </a:extLst>
            </p:cNvPr>
            <p:cNvSpPr/>
            <p:nvPr/>
          </p:nvSpPr>
          <p:spPr>
            <a:xfrm>
              <a:off x="1976862" y="21085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2F7F458-E9D2-1487-A899-257119038174}"/>
                </a:ext>
              </a:extLst>
            </p:cNvPr>
            <p:cNvSpPr/>
            <p:nvPr/>
          </p:nvSpPr>
          <p:spPr>
            <a:xfrm>
              <a:off x="1976862" y="260130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9AA751C-B793-D8E6-CA7C-F4F327CB65FE}"/>
                </a:ext>
              </a:extLst>
            </p:cNvPr>
            <p:cNvSpPr/>
            <p:nvPr/>
          </p:nvSpPr>
          <p:spPr>
            <a:xfrm>
              <a:off x="953242" y="218474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7202686-2356-835C-EF7F-4FB5BD3E6DA5}"/>
                </a:ext>
              </a:extLst>
            </p:cNvPr>
            <p:cNvSpPr/>
            <p:nvPr/>
          </p:nvSpPr>
          <p:spPr>
            <a:xfrm>
              <a:off x="394442" y="2304127"/>
              <a:ext cx="55138" cy="55138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2B44CD"/>
                  </a:gs>
                  <a:gs pos="6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7116E0A-C146-47E0-8390-40EF6F2D8920}"/>
              </a:ext>
            </a:extLst>
          </p:cNvPr>
          <p:cNvSpPr txBox="1"/>
          <p:nvPr/>
        </p:nvSpPr>
        <p:spPr>
          <a:xfrm>
            <a:off x="962269" y="5528458"/>
            <a:ext cx="1005839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对一期不完善的地方做进一步分析，将电子纸防护材质全面升级（聚氨酯），有效保护设备的同时减少器具损伤。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对排序方案进行论证，将</a:t>
            </a:r>
            <a:r>
              <a:rPr lang="zh-CN" altLang="en-US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电子纸</a:t>
            </a:r>
            <a:r>
              <a:rPr lang="zh-CN" altLang="zh-CN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显示界面进一步优化，初步定义为两种显示模式：一是单个</a:t>
            </a:r>
            <a:r>
              <a:rPr lang="zh-CN" altLang="en-US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器具</a:t>
            </a:r>
            <a:r>
              <a:rPr lang="zh-CN" altLang="zh-CN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显示全部零件；二是多个</a:t>
            </a:r>
            <a:r>
              <a:rPr lang="zh-CN" altLang="en-US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器具</a:t>
            </a:r>
            <a:r>
              <a:rPr lang="zh-CN" altLang="zh-CN" sz="1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显示单个零件。使系统向着更利于员工操作的方向升级。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9347832-09EF-4B2E-AA96-DAE874A1D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519930"/>
              </p:ext>
            </p:extLst>
          </p:nvPr>
        </p:nvGraphicFramePr>
        <p:xfrm>
          <a:off x="1066764" y="1915194"/>
          <a:ext cx="10058396" cy="3267783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577547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451401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374260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24361">
                <a:tc gridSpan="14">
                  <a:txBody>
                    <a:bodyPr/>
                    <a:lstStyle/>
                    <a:p>
                      <a:pPr algn="ctr"/>
                      <a:r>
                        <a:rPr lang="zh-CN" altLang="en-US" sz="1400" kern="1200" dirty="0">
                          <a:solidFill>
                            <a:schemeClr val="bg1"/>
                          </a:solidFill>
                        </a:rPr>
                        <a:t>无纸化系统二期推广计划</a:t>
                      </a:r>
                      <a:endParaRPr lang="zh-CN" altLang="en-US" sz="1400" kern="1200" dirty="0">
                        <a:solidFill>
                          <a:schemeClr val="bg1"/>
                        </a:solidFill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cs typeface="+mn-cs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B44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288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序号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1" dirty="0"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工作任务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负责人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2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3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4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5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6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7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8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9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10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11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12</a:t>
                      </a:r>
                      <a:r>
                        <a:rPr lang="zh-CN" sz="1200" b="1" kern="0" dirty="0"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</a:rPr>
                        <a:t>月</a:t>
                      </a:r>
                      <a:endParaRPr lang="zh-CN" sz="1200" b="1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二期方案研讨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李顺</a:t>
                      </a:r>
                      <a:endParaRPr lang="en-US" alt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2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实地考察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刘大峰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3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修改方案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马自强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4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提报系统升级并跟踪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李顺、刘大峰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5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设备采购、安装及权限准备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刘大峰、马自强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6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单点测试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张蔷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7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问题收集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孙有，陶白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8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数据准备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马自强、孙有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9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操作培训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陶白、李顺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10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测试数据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张蔷、孙有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11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局部点位试运行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马自强、孙有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12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全面推进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李顺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13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协调问题解决及跟踪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00" dirty="0">
                          <a:effectLst/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马自强、刘大峰</a:t>
                      </a:r>
                      <a:endParaRPr lang="zh-CN" sz="1000" kern="100" dirty="0">
                        <a:effectLst/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endParaRPr>
                    </a:p>
                  </a:txBody>
                  <a:tcPr marL="39931" marR="3993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2" name="矩形: 圆角 1">
            <a:extLst>
              <a:ext uri="{FF2B5EF4-FFF2-40B4-BE49-F238E27FC236}">
                <a16:creationId xmlns:a16="http://schemas.microsoft.com/office/drawing/2014/main" id="{01A7C613-2FEC-4921-98C6-71E338BCAB7F}"/>
              </a:ext>
            </a:extLst>
          </p:cNvPr>
          <p:cNvSpPr/>
          <p:nvPr/>
        </p:nvSpPr>
        <p:spPr>
          <a:xfrm>
            <a:off x="5608160" y="2586673"/>
            <a:ext cx="2234436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BD8BE64-084E-4386-9613-18AB08D4C677}"/>
              </a:ext>
            </a:extLst>
          </p:cNvPr>
          <p:cNvSpPr/>
          <p:nvPr/>
        </p:nvSpPr>
        <p:spPr>
          <a:xfrm>
            <a:off x="5793198" y="2791549"/>
            <a:ext cx="528052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C214BAB-75AC-4D4E-B5A1-1A799ACB7CC5}"/>
              </a:ext>
            </a:extLst>
          </p:cNvPr>
          <p:cNvSpPr/>
          <p:nvPr/>
        </p:nvSpPr>
        <p:spPr>
          <a:xfrm>
            <a:off x="6237584" y="2996425"/>
            <a:ext cx="1605012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859A693-5B6A-4892-A1B0-FCFD8DB8B2EE}"/>
              </a:ext>
            </a:extLst>
          </p:cNvPr>
          <p:cNvSpPr/>
          <p:nvPr/>
        </p:nvSpPr>
        <p:spPr>
          <a:xfrm>
            <a:off x="6725378" y="3201301"/>
            <a:ext cx="1605012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2BAA0DA-D88D-45DE-B7E5-F664E8C6F5A8}"/>
              </a:ext>
            </a:extLst>
          </p:cNvPr>
          <p:cNvSpPr/>
          <p:nvPr/>
        </p:nvSpPr>
        <p:spPr>
          <a:xfrm>
            <a:off x="5794214" y="3611053"/>
            <a:ext cx="1605012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D4275A2-44E5-4F7A-A9D5-688E486A4D34}"/>
              </a:ext>
            </a:extLst>
          </p:cNvPr>
          <p:cNvSpPr/>
          <p:nvPr/>
        </p:nvSpPr>
        <p:spPr>
          <a:xfrm>
            <a:off x="5758125" y="3406177"/>
            <a:ext cx="967253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E576E3C-7C36-42B7-B273-97D9CB4ED057}"/>
              </a:ext>
            </a:extLst>
          </p:cNvPr>
          <p:cNvSpPr/>
          <p:nvPr/>
        </p:nvSpPr>
        <p:spPr>
          <a:xfrm>
            <a:off x="5836108" y="3815929"/>
            <a:ext cx="4925061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767843A-B081-425B-AFB2-7F239DF05EE9}"/>
              </a:ext>
            </a:extLst>
          </p:cNvPr>
          <p:cNvSpPr/>
          <p:nvPr/>
        </p:nvSpPr>
        <p:spPr>
          <a:xfrm>
            <a:off x="7294698" y="4020805"/>
            <a:ext cx="1605012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94B0B84-8E79-4EF7-B2FA-3AC7157553F0}"/>
              </a:ext>
            </a:extLst>
          </p:cNvPr>
          <p:cNvSpPr/>
          <p:nvPr/>
        </p:nvSpPr>
        <p:spPr>
          <a:xfrm>
            <a:off x="7098490" y="4225681"/>
            <a:ext cx="2292096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99A437B-2F7B-4EE8-826C-4B8AFC7E5951}"/>
              </a:ext>
            </a:extLst>
          </p:cNvPr>
          <p:cNvSpPr/>
          <p:nvPr/>
        </p:nvSpPr>
        <p:spPr>
          <a:xfrm>
            <a:off x="7294698" y="4430557"/>
            <a:ext cx="1561846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341E6CE-9FAF-4072-93A9-3D6A9013DCF5}"/>
              </a:ext>
            </a:extLst>
          </p:cNvPr>
          <p:cNvSpPr/>
          <p:nvPr/>
        </p:nvSpPr>
        <p:spPr>
          <a:xfrm>
            <a:off x="7810960" y="4635433"/>
            <a:ext cx="1960245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DF8F4AE-C476-4236-9113-76B4251675FD}"/>
              </a:ext>
            </a:extLst>
          </p:cNvPr>
          <p:cNvSpPr/>
          <p:nvPr/>
        </p:nvSpPr>
        <p:spPr>
          <a:xfrm>
            <a:off x="8125278" y="4840309"/>
            <a:ext cx="2292096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7EA6129-C1CD-456A-8D32-8020D0ED2E53}"/>
              </a:ext>
            </a:extLst>
          </p:cNvPr>
          <p:cNvSpPr/>
          <p:nvPr/>
        </p:nvSpPr>
        <p:spPr>
          <a:xfrm>
            <a:off x="10248611" y="5045189"/>
            <a:ext cx="706374" cy="882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B44CD">
                  <a:alpha val="75000"/>
                </a:srgbClr>
              </a:gs>
              <a:gs pos="100000">
                <a:srgbClr val="7030A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0F3318C-6B77-5AF6-5FDF-14F304BDE141}"/>
              </a:ext>
            </a:extLst>
          </p:cNvPr>
          <p:cNvSpPr txBox="1"/>
          <p:nvPr/>
        </p:nvSpPr>
        <p:spPr>
          <a:xfrm>
            <a:off x="660400" y="1609277"/>
            <a:ext cx="104044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应用智能设备对备货方式进行改进，实现了降低成本、提升质量及优化工时的目的，对比传统纸质备货单方式有较明显的提升。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39D4EA2-6C2A-E72B-5D42-E11DD42D4243}"/>
              </a:ext>
            </a:extLst>
          </p:cNvPr>
          <p:cNvSpPr txBox="1"/>
          <p:nvPr/>
        </p:nvSpPr>
        <p:spPr>
          <a:xfrm>
            <a:off x="660362" y="5189904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/>
            <a:r>
              <a:rPr lang="zh-CN" altLang="zh-CN" sz="1600" dirty="0">
                <a:gradFill flip="none" rotWithShape="1">
                  <a:gsLst>
                    <a:gs pos="0">
                      <a:schemeClr val="accent1"/>
                    </a:gs>
                    <a:gs pos="39000">
                      <a:schemeClr val="bg2"/>
                    </a:gs>
                  </a:gsLst>
                  <a:lin ang="162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在推广应用方面考虑如下：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E2519B39-D829-82C9-0793-AD8327470806}"/>
              </a:ext>
            </a:extLst>
          </p:cNvPr>
          <p:cNvSpPr txBox="1"/>
          <p:nvPr/>
        </p:nvSpPr>
        <p:spPr>
          <a:xfrm>
            <a:off x="3914776" y="1326001"/>
            <a:ext cx="4362450" cy="257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NEXT STEP APPLICATION AND IMPROVEMENT PLANNING</a:t>
            </a:r>
            <a:endParaRPr lang="zh-CN" altLang="en-US" sz="9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1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e6dd34a-5f55-40b7-bfa3-eac3987f958d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563</Words>
  <Application>Microsoft Office PowerPoint</Application>
  <PresentationFormat>宽屏</PresentationFormat>
  <Paragraphs>246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等线</vt:lpstr>
      <vt:lpstr>等线 Light</vt:lpstr>
      <vt:lpstr>思源黑体 CN Bold</vt:lpstr>
      <vt:lpstr>思源黑体 CN Light</vt:lpstr>
      <vt:lpstr>思源黑体 CN Medium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现代科技风无纸化设备应用报告ppt模板</dc:title>
  <dc:creator>PPT竞技场</dc:creator>
  <cp:keywords>51PPT模板布纹</cp:keywords>
  <dc:description>www.51pptmoban.com</dc:description>
  <cp:lastModifiedBy>Win user</cp:lastModifiedBy>
  <cp:revision>24</cp:revision>
  <dcterms:created xsi:type="dcterms:W3CDTF">2022-04-27T09:13:17Z</dcterms:created>
  <dcterms:modified xsi:type="dcterms:W3CDTF">2022-07-12T15:20:23Z</dcterms:modified>
</cp:coreProperties>
</file>