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</p:sldMasterIdLst>
  <p:notesMasterIdLst>
    <p:notesMasterId r:id="rId10"/>
  </p:notesMasterIdLst>
  <p:sldIdLst>
    <p:sldId id="292" r:id="rId4"/>
    <p:sldId id="275" r:id="rId5"/>
    <p:sldId id="298" r:id="rId6"/>
    <p:sldId id="297" r:id="rId7"/>
    <p:sldId id="306" r:id="rId8"/>
    <p:sldId id="30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24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12F1"/>
    <a:srgbClr val="4159D5"/>
    <a:srgbClr val="942BF3"/>
    <a:srgbClr val="BBDFFF"/>
    <a:srgbClr val="20ADDD"/>
    <a:srgbClr val="3F53D2"/>
    <a:srgbClr val="97C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8" y="156"/>
      </p:cViewPr>
      <p:guideLst>
        <p:guide orient="horz" pos="1026"/>
        <p:guide pos="438"/>
        <p:guide pos="24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C851E-5EB4-4BFB-A09C-93D5FF2246E1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B3913-17B0-4590-B69A-710B36018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51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B3913-17B0-4590-B69A-710B360187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29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B3913-17B0-4590-B69A-710B360187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37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B3913-17B0-4590-B69A-710B3601876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62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B3913-17B0-4590-B69A-710B360187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16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B3913-17B0-4590-B69A-710B3601876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80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C734A0-64C4-4DF3-915F-B408C303EF9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2022/7/16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2BA3D4-8A09-4133-A6B7-34AE3F8E95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18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F76BD-2758-468E-AF3C-4D96E403A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33006E-4D18-4332-A25D-46084790E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CFCD1-008F-4CBE-B60D-B8D18AB9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C734A0-64C4-4DF3-915F-B408C303EF9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2022/7/16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E833F6-9B6C-4395-8DCC-8F8D7DBD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472F17-9377-4365-A79D-39C5EC17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2BA3D4-8A09-4133-A6B7-34AE3F8E95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39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5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F28B9D8-18B2-44AD-5688-C4DDF57FD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395289-9EFA-4522-BCC7-F7AE5058F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F88485-3CEB-6615-C10D-D1064ABA7D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085E7-C3FB-423F-A1DB-D91B6618E48E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6DC5B9-1F26-6E3E-80EB-BB3CBE193A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FAA0D2-0743-846E-83E6-4682FDC53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E6F26-BA2E-417B-B85A-2FD7B0701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44911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7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94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rgbClr val="1E37B5"/>
            </a:gs>
            <a:gs pos="97000">
              <a:srgbClr val="6512F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EE66AE6-CC8C-562D-C503-0A452BB80D3C}"/>
              </a:ext>
            </a:extLst>
          </p:cNvPr>
          <p:cNvSpPr/>
          <p:nvPr/>
        </p:nvSpPr>
        <p:spPr>
          <a:xfrm>
            <a:off x="810915" y="4606477"/>
            <a:ext cx="2593298" cy="531198"/>
          </a:xfrm>
          <a:prstGeom prst="roundRect">
            <a:avLst>
              <a:gd name="adj" fmla="val 3885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8E6EFB4-FD9A-7632-AEA5-E27DAB3CF8B0}"/>
              </a:ext>
            </a:extLst>
          </p:cNvPr>
          <p:cNvSpPr/>
          <p:nvPr/>
        </p:nvSpPr>
        <p:spPr>
          <a:xfrm>
            <a:off x="9781185" y="4594594"/>
            <a:ext cx="4332532" cy="4332532"/>
          </a:xfrm>
          <a:prstGeom prst="ellipse">
            <a:avLst/>
          </a:prstGeom>
          <a:gradFill flip="none" rotWithShape="1">
            <a:gsLst>
              <a:gs pos="2000">
                <a:srgbClr val="942BF3"/>
              </a:gs>
              <a:gs pos="100000">
                <a:srgbClr val="5747C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41C3126-1E03-DFDB-8E3C-7BED45218BA4}"/>
              </a:ext>
            </a:extLst>
          </p:cNvPr>
          <p:cNvSpPr/>
          <p:nvPr/>
        </p:nvSpPr>
        <p:spPr>
          <a:xfrm>
            <a:off x="2918377" y="2525463"/>
            <a:ext cx="1509673" cy="1509673"/>
          </a:xfrm>
          <a:prstGeom prst="ellipse">
            <a:avLst/>
          </a:prstGeom>
          <a:gradFill flip="none" rotWithShape="1">
            <a:gsLst>
              <a:gs pos="43000">
                <a:srgbClr val="942BF3"/>
              </a:gs>
              <a:gs pos="100000">
                <a:srgbClr val="5747CD">
                  <a:alpha val="2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E4A49F0-B406-4F27-9503-18178769B8A2}"/>
              </a:ext>
            </a:extLst>
          </p:cNvPr>
          <p:cNvSpPr/>
          <p:nvPr/>
        </p:nvSpPr>
        <p:spPr>
          <a:xfrm>
            <a:off x="5829021" y="1067189"/>
            <a:ext cx="1644161" cy="1644161"/>
          </a:xfrm>
          <a:prstGeom prst="ellipse">
            <a:avLst/>
          </a:prstGeom>
          <a:gradFill flip="none" rotWithShape="1">
            <a:gsLst>
              <a:gs pos="0">
                <a:srgbClr val="14BBDE"/>
              </a:gs>
              <a:gs pos="100000">
                <a:srgbClr val="4ABBD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695325" y="1514297"/>
            <a:ext cx="731275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无纸化设备</a:t>
            </a:r>
            <a:endParaRPr kumimoji="0" lang="en-US" altLang="zh-CN" sz="10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500" b="0" i="0" u="none" strike="noStrike" kern="1200" cap="none" spc="0" normalizeH="0" baseline="0" noProof="0" dirty="0">
                <a:ln w="1905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应用报告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69F0D-24E8-4672-A9C9-9A27ABA83B64}"/>
              </a:ext>
            </a:extLst>
          </p:cNvPr>
          <p:cNvSpPr txBox="1"/>
          <p:nvPr/>
        </p:nvSpPr>
        <p:spPr>
          <a:xfrm>
            <a:off x="1105594" y="5374126"/>
            <a:ext cx="4446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马自强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841777" y="4667973"/>
            <a:ext cx="55802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6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无纸化系统二期小组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2567279" y="5374126"/>
            <a:ext cx="4446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2022.05.06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A0CA12-1583-85F7-35BC-4605CF783DF4}"/>
              </a:ext>
            </a:extLst>
          </p:cNvPr>
          <p:cNvSpPr txBox="1"/>
          <p:nvPr/>
        </p:nvSpPr>
        <p:spPr>
          <a:xfrm>
            <a:off x="3902272" y="3424244"/>
            <a:ext cx="368888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3000"/>
                  </a:prstClr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Application report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8AF21A-9838-F5A3-9D2C-827182E34EA0}"/>
              </a:ext>
            </a:extLst>
          </p:cNvPr>
          <p:cNvCxnSpPr>
            <a:cxnSpLocks/>
          </p:cNvCxnSpPr>
          <p:nvPr/>
        </p:nvCxnSpPr>
        <p:spPr>
          <a:xfrm flipV="1">
            <a:off x="4019618" y="3420084"/>
            <a:ext cx="2889281" cy="416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6629">
                  <a:schemeClr val="bg1">
                    <a:alpha val="0"/>
                  </a:schemeClr>
                </a:gs>
                <a:gs pos="70000">
                  <a:srgbClr val="FFFFFF">
                    <a:alpha val="77000"/>
                  </a:srgbClr>
                </a:gs>
                <a:gs pos="30000">
                  <a:schemeClr val="bg1">
                    <a:alpha val="81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B307834-72C2-DBBB-4171-DE897FFDA64F}"/>
              </a:ext>
            </a:extLst>
          </p:cNvPr>
          <p:cNvCxnSpPr>
            <a:cxnSpLocks/>
          </p:cNvCxnSpPr>
          <p:nvPr/>
        </p:nvCxnSpPr>
        <p:spPr>
          <a:xfrm>
            <a:off x="4019617" y="4026220"/>
            <a:ext cx="2810841" cy="8916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6629">
                  <a:schemeClr val="bg1">
                    <a:alpha val="0"/>
                  </a:schemeClr>
                </a:gs>
                <a:gs pos="70000">
                  <a:srgbClr val="FFFFFF">
                    <a:alpha val="77000"/>
                  </a:srgbClr>
                </a:gs>
                <a:gs pos="30000">
                  <a:schemeClr val="bg1">
                    <a:alpha val="81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157EDFCB-649F-8A59-8AAF-EB3154203E8C}"/>
              </a:ext>
            </a:extLst>
          </p:cNvPr>
          <p:cNvSpPr/>
          <p:nvPr/>
        </p:nvSpPr>
        <p:spPr>
          <a:xfrm>
            <a:off x="-2540000" y="-2454209"/>
            <a:ext cx="5107279" cy="5107279"/>
          </a:xfrm>
          <a:prstGeom prst="ellipse">
            <a:avLst/>
          </a:prstGeom>
          <a:gradFill flip="none" rotWithShape="1">
            <a:gsLst>
              <a:gs pos="0">
                <a:srgbClr val="14BBDE"/>
              </a:gs>
              <a:gs pos="100000">
                <a:srgbClr val="4ABBD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E5750A25-6139-389A-30D1-1331C2524D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47451" y="-762000"/>
            <a:ext cx="758338" cy="76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EBC8490-35DD-3BEF-DD7D-F0999E2BC9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447" y="1233348"/>
            <a:ext cx="5521180" cy="5521180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79836320-2F88-8826-561E-D099F8165EEA}"/>
              </a:ext>
            </a:extLst>
          </p:cNvPr>
          <p:cNvSpPr/>
          <p:nvPr/>
        </p:nvSpPr>
        <p:spPr>
          <a:xfrm>
            <a:off x="8682730" y="-2040638"/>
            <a:ext cx="4332532" cy="4332532"/>
          </a:xfrm>
          <a:prstGeom prst="ellipse">
            <a:avLst/>
          </a:prstGeom>
          <a:gradFill flip="none" rotWithShape="1">
            <a:gsLst>
              <a:gs pos="2000">
                <a:srgbClr val="942BF3"/>
              </a:gs>
              <a:gs pos="100000">
                <a:srgbClr val="5747C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3" name="man-with-bow_56788">
            <a:extLst>
              <a:ext uri="{FF2B5EF4-FFF2-40B4-BE49-F238E27FC236}">
                <a16:creationId xmlns:a16="http://schemas.microsoft.com/office/drawing/2014/main" id="{A960B363-31C9-4407-2010-8E1582C1C5E6}"/>
              </a:ext>
            </a:extLst>
          </p:cNvPr>
          <p:cNvSpPr/>
          <p:nvPr/>
        </p:nvSpPr>
        <p:spPr>
          <a:xfrm>
            <a:off x="841777" y="5374126"/>
            <a:ext cx="263817" cy="287519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man-with-bow_56788">
            <a:extLst>
              <a:ext uri="{FF2B5EF4-FFF2-40B4-BE49-F238E27FC236}">
                <a16:creationId xmlns:a16="http://schemas.microsoft.com/office/drawing/2014/main" id="{DAA69936-55E5-848D-A108-66F93C92A517}"/>
              </a:ext>
            </a:extLst>
          </p:cNvPr>
          <p:cNvSpPr/>
          <p:nvPr/>
        </p:nvSpPr>
        <p:spPr>
          <a:xfrm>
            <a:off x="2279760" y="5421800"/>
            <a:ext cx="287519" cy="287119"/>
          </a:xfrm>
          <a:custGeom>
            <a:avLst/>
            <a:gdLst>
              <a:gd name="connsiteX0" fmla="*/ 304746 w 609473"/>
              <a:gd name="connsiteY0" fmla="*/ 148514 h 608627"/>
              <a:gd name="connsiteX1" fmla="*/ 288944 w 609473"/>
              <a:gd name="connsiteY1" fmla="*/ 164293 h 608627"/>
              <a:gd name="connsiteX2" fmla="*/ 288944 w 609473"/>
              <a:gd name="connsiteY2" fmla="*/ 268065 h 608627"/>
              <a:gd name="connsiteX3" fmla="*/ 265294 w 609473"/>
              <a:gd name="connsiteY3" fmla="*/ 304251 h 608627"/>
              <a:gd name="connsiteX4" fmla="*/ 304746 w 609473"/>
              <a:gd name="connsiteY4" fmla="*/ 343751 h 608627"/>
              <a:gd name="connsiteX5" fmla="*/ 340986 w 609473"/>
              <a:gd name="connsiteY5" fmla="*/ 320030 h 608627"/>
              <a:gd name="connsiteX6" fmla="*/ 476568 w 609473"/>
              <a:gd name="connsiteY6" fmla="*/ 320030 h 608627"/>
              <a:gd name="connsiteX7" fmla="*/ 492370 w 609473"/>
              <a:gd name="connsiteY7" fmla="*/ 304251 h 608627"/>
              <a:gd name="connsiteX8" fmla="*/ 476568 w 609473"/>
              <a:gd name="connsiteY8" fmla="*/ 288472 h 608627"/>
              <a:gd name="connsiteX9" fmla="*/ 340986 w 609473"/>
              <a:gd name="connsiteY9" fmla="*/ 288472 h 608627"/>
              <a:gd name="connsiteX10" fmla="*/ 320548 w 609473"/>
              <a:gd name="connsiteY10" fmla="*/ 268065 h 608627"/>
              <a:gd name="connsiteX11" fmla="*/ 320548 w 609473"/>
              <a:gd name="connsiteY11" fmla="*/ 164293 h 608627"/>
              <a:gd name="connsiteX12" fmla="*/ 304746 w 609473"/>
              <a:gd name="connsiteY12" fmla="*/ 148514 h 608627"/>
              <a:gd name="connsiteX13" fmla="*/ 304746 w 609473"/>
              <a:gd name="connsiteY13" fmla="*/ 65202 h 608627"/>
              <a:gd name="connsiteX14" fmla="*/ 474092 w 609473"/>
              <a:gd name="connsiteY14" fmla="*/ 135207 h 608627"/>
              <a:gd name="connsiteX15" fmla="*/ 544201 w 609473"/>
              <a:gd name="connsiteY15" fmla="*/ 304251 h 608627"/>
              <a:gd name="connsiteX16" fmla="*/ 474092 w 609473"/>
              <a:gd name="connsiteY16" fmla="*/ 473348 h 608627"/>
              <a:gd name="connsiteX17" fmla="*/ 304746 w 609473"/>
              <a:gd name="connsiteY17" fmla="*/ 543353 h 608627"/>
              <a:gd name="connsiteX18" fmla="*/ 135453 w 609473"/>
              <a:gd name="connsiteY18" fmla="*/ 473348 h 608627"/>
              <a:gd name="connsiteX19" fmla="*/ 65344 w 609473"/>
              <a:gd name="connsiteY19" fmla="*/ 304251 h 608627"/>
              <a:gd name="connsiteX20" fmla="*/ 135453 w 609473"/>
              <a:gd name="connsiteY20" fmla="*/ 135207 h 608627"/>
              <a:gd name="connsiteX21" fmla="*/ 304746 w 609473"/>
              <a:gd name="connsiteY21" fmla="*/ 65202 h 608627"/>
              <a:gd name="connsiteX22" fmla="*/ 304710 w 609473"/>
              <a:gd name="connsiteY22" fmla="*/ 44131 h 608627"/>
              <a:gd name="connsiteX23" fmla="*/ 203316 w 609473"/>
              <a:gd name="connsiteY23" fmla="*/ 64592 h 608627"/>
              <a:gd name="connsiteX24" fmla="*/ 120515 w 609473"/>
              <a:gd name="connsiteY24" fmla="*/ 120347 h 608627"/>
              <a:gd name="connsiteX25" fmla="*/ 64682 w 609473"/>
              <a:gd name="connsiteY25" fmla="*/ 203034 h 608627"/>
              <a:gd name="connsiteX26" fmla="*/ 44192 w 609473"/>
              <a:gd name="connsiteY26" fmla="*/ 304287 h 608627"/>
              <a:gd name="connsiteX27" fmla="*/ 64682 w 609473"/>
              <a:gd name="connsiteY27" fmla="*/ 405594 h 608627"/>
              <a:gd name="connsiteX28" fmla="*/ 120515 w 609473"/>
              <a:gd name="connsiteY28" fmla="*/ 488280 h 608627"/>
              <a:gd name="connsiteX29" fmla="*/ 203316 w 609473"/>
              <a:gd name="connsiteY29" fmla="*/ 544035 h 608627"/>
              <a:gd name="connsiteX30" fmla="*/ 304710 w 609473"/>
              <a:gd name="connsiteY30" fmla="*/ 564496 h 608627"/>
              <a:gd name="connsiteX31" fmla="*/ 406157 w 609473"/>
              <a:gd name="connsiteY31" fmla="*/ 544035 h 608627"/>
              <a:gd name="connsiteX32" fmla="*/ 488958 w 609473"/>
              <a:gd name="connsiteY32" fmla="*/ 488280 h 608627"/>
              <a:gd name="connsiteX33" fmla="*/ 544791 w 609473"/>
              <a:gd name="connsiteY33" fmla="*/ 405594 h 608627"/>
              <a:gd name="connsiteX34" fmla="*/ 565281 w 609473"/>
              <a:gd name="connsiteY34" fmla="*/ 304287 h 608627"/>
              <a:gd name="connsiteX35" fmla="*/ 544791 w 609473"/>
              <a:gd name="connsiteY35" fmla="*/ 203034 h 608627"/>
              <a:gd name="connsiteX36" fmla="*/ 488958 w 609473"/>
              <a:gd name="connsiteY36" fmla="*/ 120347 h 608627"/>
              <a:gd name="connsiteX37" fmla="*/ 406157 w 609473"/>
              <a:gd name="connsiteY37" fmla="*/ 64592 h 608627"/>
              <a:gd name="connsiteX38" fmla="*/ 304710 w 609473"/>
              <a:gd name="connsiteY38" fmla="*/ 44131 h 608627"/>
              <a:gd name="connsiteX39" fmla="*/ 304710 w 609473"/>
              <a:gd name="connsiteY39" fmla="*/ 0 h 608627"/>
              <a:gd name="connsiteX40" fmla="*/ 609473 w 609473"/>
              <a:gd name="connsiteY40" fmla="*/ 304287 h 608627"/>
              <a:gd name="connsiteX41" fmla="*/ 304710 w 609473"/>
              <a:gd name="connsiteY41" fmla="*/ 608627 h 608627"/>
              <a:gd name="connsiteX42" fmla="*/ 0 w 609473"/>
              <a:gd name="connsiteY42" fmla="*/ 304287 h 608627"/>
              <a:gd name="connsiteX43" fmla="*/ 304710 w 609473"/>
              <a:gd name="connsiteY43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9473" h="608627">
                <a:moveTo>
                  <a:pt x="304746" y="148514"/>
                </a:moveTo>
                <a:cubicBezTo>
                  <a:pt x="296055" y="148514"/>
                  <a:pt x="288944" y="155615"/>
                  <a:pt x="288944" y="164293"/>
                </a:cubicBezTo>
                <a:lnTo>
                  <a:pt x="288944" y="268065"/>
                </a:lnTo>
                <a:cubicBezTo>
                  <a:pt x="274986" y="274166"/>
                  <a:pt x="265294" y="288052"/>
                  <a:pt x="265294" y="304251"/>
                </a:cubicBezTo>
                <a:cubicBezTo>
                  <a:pt x="265294" y="326079"/>
                  <a:pt x="282939" y="343751"/>
                  <a:pt x="304746" y="343751"/>
                </a:cubicBezTo>
                <a:cubicBezTo>
                  <a:pt x="320970" y="343751"/>
                  <a:pt x="334876" y="334021"/>
                  <a:pt x="340986" y="320030"/>
                </a:cubicBezTo>
                <a:lnTo>
                  <a:pt x="476568" y="320030"/>
                </a:lnTo>
                <a:cubicBezTo>
                  <a:pt x="485259" y="320030"/>
                  <a:pt x="492370" y="312982"/>
                  <a:pt x="492370" y="304251"/>
                </a:cubicBezTo>
                <a:cubicBezTo>
                  <a:pt x="492370" y="295573"/>
                  <a:pt x="485259" y="288472"/>
                  <a:pt x="476568" y="288472"/>
                </a:cubicBezTo>
                <a:lnTo>
                  <a:pt x="340986" y="288472"/>
                </a:lnTo>
                <a:cubicBezTo>
                  <a:pt x="336983" y="279373"/>
                  <a:pt x="329714" y="272062"/>
                  <a:pt x="320548" y="268065"/>
                </a:cubicBezTo>
                <a:lnTo>
                  <a:pt x="320548" y="164293"/>
                </a:lnTo>
                <a:cubicBezTo>
                  <a:pt x="320548" y="155615"/>
                  <a:pt x="313490" y="148514"/>
                  <a:pt x="304746" y="148514"/>
                </a:cubicBezTo>
                <a:close/>
                <a:moveTo>
                  <a:pt x="304746" y="65202"/>
                </a:moveTo>
                <a:cubicBezTo>
                  <a:pt x="368745" y="65202"/>
                  <a:pt x="428846" y="90027"/>
                  <a:pt x="474092" y="135207"/>
                </a:cubicBezTo>
                <a:cubicBezTo>
                  <a:pt x="519234" y="180335"/>
                  <a:pt x="544201" y="240400"/>
                  <a:pt x="544201" y="304251"/>
                </a:cubicBezTo>
                <a:cubicBezTo>
                  <a:pt x="544201" y="368156"/>
                  <a:pt x="519339" y="428168"/>
                  <a:pt x="474092" y="473348"/>
                </a:cubicBezTo>
                <a:cubicBezTo>
                  <a:pt x="428846" y="518423"/>
                  <a:pt x="368745" y="543353"/>
                  <a:pt x="304746" y="543353"/>
                </a:cubicBezTo>
                <a:cubicBezTo>
                  <a:pt x="240800" y="543353"/>
                  <a:pt x="180647" y="518423"/>
                  <a:pt x="135453" y="473348"/>
                </a:cubicBezTo>
                <a:cubicBezTo>
                  <a:pt x="90259" y="428168"/>
                  <a:pt x="65344" y="368156"/>
                  <a:pt x="65344" y="304251"/>
                </a:cubicBezTo>
                <a:cubicBezTo>
                  <a:pt x="65344" y="240400"/>
                  <a:pt x="90206" y="180335"/>
                  <a:pt x="135453" y="135207"/>
                </a:cubicBezTo>
                <a:cubicBezTo>
                  <a:pt x="180647" y="90080"/>
                  <a:pt x="240800" y="65202"/>
                  <a:pt x="304746" y="65202"/>
                </a:cubicBezTo>
                <a:close/>
                <a:moveTo>
                  <a:pt x="304710" y="44131"/>
                </a:moveTo>
                <a:cubicBezTo>
                  <a:pt x="269525" y="44131"/>
                  <a:pt x="235393" y="51074"/>
                  <a:pt x="203316" y="64592"/>
                </a:cubicBezTo>
                <a:cubicBezTo>
                  <a:pt x="172344" y="77689"/>
                  <a:pt x="144481" y="96415"/>
                  <a:pt x="120515" y="120347"/>
                </a:cubicBezTo>
                <a:cubicBezTo>
                  <a:pt x="96549" y="144280"/>
                  <a:pt x="77797" y="172053"/>
                  <a:pt x="64682" y="203034"/>
                </a:cubicBezTo>
                <a:cubicBezTo>
                  <a:pt x="51040" y="235172"/>
                  <a:pt x="44192" y="269151"/>
                  <a:pt x="44192" y="304287"/>
                </a:cubicBezTo>
                <a:cubicBezTo>
                  <a:pt x="44192" y="339424"/>
                  <a:pt x="51145" y="373508"/>
                  <a:pt x="64682" y="405594"/>
                </a:cubicBezTo>
                <a:cubicBezTo>
                  <a:pt x="77797" y="436575"/>
                  <a:pt x="96549" y="464347"/>
                  <a:pt x="120515" y="488280"/>
                </a:cubicBezTo>
                <a:cubicBezTo>
                  <a:pt x="144481" y="512160"/>
                  <a:pt x="172292" y="530885"/>
                  <a:pt x="203316" y="544035"/>
                </a:cubicBezTo>
                <a:cubicBezTo>
                  <a:pt x="235499" y="557606"/>
                  <a:pt x="269525" y="564496"/>
                  <a:pt x="304710" y="564496"/>
                </a:cubicBezTo>
                <a:cubicBezTo>
                  <a:pt x="339895" y="564496"/>
                  <a:pt x="374027" y="557553"/>
                  <a:pt x="406157" y="544035"/>
                </a:cubicBezTo>
                <a:cubicBezTo>
                  <a:pt x="437181" y="530885"/>
                  <a:pt x="464992" y="512160"/>
                  <a:pt x="488958" y="488280"/>
                </a:cubicBezTo>
                <a:cubicBezTo>
                  <a:pt x="512872" y="464347"/>
                  <a:pt x="531623" y="436575"/>
                  <a:pt x="544791" y="405594"/>
                </a:cubicBezTo>
                <a:cubicBezTo>
                  <a:pt x="558381" y="373455"/>
                  <a:pt x="565281" y="339424"/>
                  <a:pt x="565281" y="304287"/>
                </a:cubicBezTo>
                <a:cubicBezTo>
                  <a:pt x="565281" y="269151"/>
                  <a:pt x="558328" y="235067"/>
                  <a:pt x="544791" y="203034"/>
                </a:cubicBezTo>
                <a:cubicBezTo>
                  <a:pt x="531623" y="172053"/>
                  <a:pt x="512872" y="144280"/>
                  <a:pt x="488958" y="120347"/>
                </a:cubicBezTo>
                <a:cubicBezTo>
                  <a:pt x="464992" y="96415"/>
                  <a:pt x="437181" y="77689"/>
                  <a:pt x="406157" y="64592"/>
                </a:cubicBezTo>
                <a:cubicBezTo>
                  <a:pt x="373974" y="50969"/>
                  <a:pt x="339895" y="44131"/>
                  <a:pt x="304710" y="44131"/>
                </a:cubicBezTo>
                <a:close/>
                <a:moveTo>
                  <a:pt x="304710" y="0"/>
                </a:moveTo>
                <a:cubicBezTo>
                  <a:pt x="472999" y="0"/>
                  <a:pt x="609473" y="136285"/>
                  <a:pt x="609473" y="304287"/>
                </a:cubicBezTo>
                <a:cubicBezTo>
                  <a:pt x="609473" y="472342"/>
                  <a:pt x="472999" y="608627"/>
                  <a:pt x="304710" y="608627"/>
                </a:cubicBezTo>
                <a:cubicBezTo>
                  <a:pt x="136474" y="608627"/>
                  <a:pt x="0" y="472342"/>
                  <a:pt x="0" y="304287"/>
                </a:cubicBezTo>
                <a:cubicBezTo>
                  <a:pt x="0" y="136180"/>
                  <a:pt x="136474" y="0"/>
                  <a:pt x="304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5902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78477599-F55E-1249-B790-98B76ECBB990}"/>
              </a:ext>
            </a:extLst>
          </p:cNvPr>
          <p:cNvSpPr/>
          <p:nvPr/>
        </p:nvSpPr>
        <p:spPr>
          <a:xfrm>
            <a:off x="-2535612" y="5097542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6512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FEFB8C7-939B-D6A0-9CC9-E24E60473DBC}"/>
              </a:ext>
            </a:extLst>
          </p:cNvPr>
          <p:cNvSpPr/>
          <p:nvPr/>
        </p:nvSpPr>
        <p:spPr>
          <a:xfrm>
            <a:off x="695325" y="4537075"/>
            <a:ext cx="5156835" cy="1771650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D5CE5E-A2AA-5760-1810-B7067A3F3B37}"/>
              </a:ext>
            </a:extLst>
          </p:cNvPr>
          <p:cNvSpPr/>
          <p:nvPr/>
        </p:nvSpPr>
        <p:spPr>
          <a:xfrm>
            <a:off x="-3908443" y="-6950304"/>
            <a:ext cx="7816885" cy="7816885"/>
          </a:xfrm>
          <a:prstGeom prst="ellipse">
            <a:avLst/>
          </a:prstGeom>
          <a:gradFill flip="none" rotWithShape="1">
            <a:gsLst>
              <a:gs pos="11000">
                <a:srgbClr val="942BF3"/>
              </a:gs>
              <a:gs pos="100000">
                <a:srgbClr val="942BF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DC90B16-4E98-7D59-0B6A-1F5EF2BF1964}"/>
              </a:ext>
            </a:extLst>
          </p:cNvPr>
          <p:cNvSpPr/>
          <p:nvPr/>
        </p:nvSpPr>
        <p:spPr>
          <a:xfrm>
            <a:off x="6339840" y="4516573"/>
            <a:ext cx="5156835" cy="1771650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265AF50-2184-0276-E92E-37BBC69CE757}"/>
              </a:ext>
            </a:extLst>
          </p:cNvPr>
          <p:cNvSpPr/>
          <p:nvPr/>
        </p:nvSpPr>
        <p:spPr>
          <a:xfrm>
            <a:off x="695325" y="4371529"/>
            <a:ext cx="5156835" cy="503157"/>
          </a:xfrm>
          <a:prstGeom prst="roundRect">
            <a:avLst/>
          </a:prstGeom>
          <a:solidFill>
            <a:srgbClr val="142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id="{4CE91489-8580-95FC-F893-09358FA3E162}"/>
              </a:ext>
            </a:extLst>
          </p:cNvPr>
          <p:cNvSpPr/>
          <p:nvPr/>
        </p:nvSpPr>
        <p:spPr>
          <a:xfrm flipV="1">
            <a:off x="695325" y="4565730"/>
            <a:ext cx="320675" cy="503157"/>
          </a:xfrm>
          <a:prstGeom prst="rtTriangle">
            <a:avLst/>
          </a:prstGeom>
          <a:solidFill>
            <a:srgbClr val="142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69FD811-57FF-B300-8ED2-EB44848896AE}"/>
              </a:ext>
            </a:extLst>
          </p:cNvPr>
          <p:cNvSpPr/>
          <p:nvPr/>
        </p:nvSpPr>
        <p:spPr>
          <a:xfrm>
            <a:off x="6339840" y="4342874"/>
            <a:ext cx="5156835" cy="503157"/>
          </a:xfrm>
          <a:prstGeom prst="roundRect">
            <a:avLst/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DE91D600-2370-ADA6-8615-325D6A0EE828}"/>
              </a:ext>
            </a:extLst>
          </p:cNvPr>
          <p:cNvSpPr/>
          <p:nvPr/>
        </p:nvSpPr>
        <p:spPr>
          <a:xfrm flipV="1">
            <a:off x="6339840" y="4537075"/>
            <a:ext cx="320675" cy="503157"/>
          </a:xfrm>
          <a:prstGeom prst="rtTriangle">
            <a:avLst/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DA0A6-89A9-3512-23C8-EF061948031A}"/>
              </a:ext>
            </a:extLst>
          </p:cNvPr>
          <p:cNvSpPr txBox="1"/>
          <p:nvPr/>
        </p:nvSpPr>
        <p:spPr>
          <a:xfrm>
            <a:off x="2053944" y="4417789"/>
            <a:ext cx="3271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无纸化一般使用场景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0257C3-C4EC-F246-AAF0-61792FBFF3BA}"/>
              </a:ext>
            </a:extLst>
          </p:cNvPr>
          <p:cNvSpPr txBox="1"/>
          <p:nvPr/>
        </p:nvSpPr>
        <p:spPr>
          <a:xfrm>
            <a:off x="8216265" y="4430385"/>
            <a:ext cx="2230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车间新尝试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8D6F7BC7-D4BD-F438-AE97-837773C77D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16553" y="5221344"/>
            <a:ext cx="940943" cy="92276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F18C664C-39F4-6358-F698-C950A4CC1A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06892" y="5062612"/>
            <a:ext cx="1092718" cy="1056464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BF847819-52F3-B960-FA0C-A7F2C1516B6A}"/>
              </a:ext>
            </a:extLst>
          </p:cNvPr>
          <p:cNvSpPr txBox="1"/>
          <p:nvPr/>
        </p:nvSpPr>
        <p:spPr>
          <a:xfrm>
            <a:off x="879882" y="5207981"/>
            <a:ext cx="49050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长链条的业务形态且线下业务复杂的工作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0CC6A6D-AF1D-7547-6279-553EE1BFFA66}"/>
              </a:ext>
            </a:extLst>
          </p:cNvPr>
          <p:cNvSpPr txBox="1"/>
          <p:nvPr/>
        </p:nvSpPr>
        <p:spPr>
          <a:xfrm>
            <a:off x="929356" y="5660003"/>
            <a:ext cx="35540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通常不适用于产中物流的使用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C448F75-D76B-A923-9FE3-424E0BCFBED8}"/>
              </a:ext>
            </a:extLst>
          </p:cNvPr>
          <p:cNvSpPr txBox="1"/>
          <p:nvPr/>
        </p:nvSpPr>
        <p:spPr>
          <a:xfrm>
            <a:off x="6605002" y="5067533"/>
            <a:ext cx="49050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由“长”到“短”的业务应用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BA6CBB3-9093-9EB1-9F14-86F45338636F}"/>
              </a:ext>
            </a:extLst>
          </p:cNvPr>
          <p:cNvSpPr txBox="1"/>
          <p:nvPr/>
        </p:nvSpPr>
        <p:spPr>
          <a:xfrm>
            <a:off x="6598310" y="5377258"/>
            <a:ext cx="49050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传统模式与新业态相结合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D61C6C0-CF6C-777A-3276-A0F8EE750C68}"/>
              </a:ext>
            </a:extLst>
          </p:cNvPr>
          <p:cNvSpPr txBox="1"/>
          <p:nvPr/>
        </p:nvSpPr>
        <p:spPr>
          <a:xfrm>
            <a:off x="6605002" y="5787770"/>
            <a:ext cx="35540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为绿色物流的实现添砖加瓦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289743B-B755-54A1-207A-7D9B34B1DF39}"/>
              </a:ext>
            </a:extLst>
          </p:cNvPr>
          <p:cNvSpPr/>
          <p:nvPr/>
        </p:nvSpPr>
        <p:spPr>
          <a:xfrm>
            <a:off x="695467" y="2193839"/>
            <a:ext cx="5216100" cy="1771650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46971E1-F065-FA6C-1C67-9CB74F0DF4DD}"/>
              </a:ext>
            </a:extLst>
          </p:cNvPr>
          <p:cNvSpPr/>
          <p:nvPr/>
        </p:nvSpPr>
        <p:spPr>
          <a:xfrm>
            <a:off x="695467" y="2028293"/>
            <a:ext cx="5216100" cy="503157"/>
          </a:xfrm>
          <a:prstGeom prst="roundRect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438C04DE-B30C-DAD4-5B9C-A769716669E4}"/>
              </a:ext>
            </a:extLst>
          </p:cNvPr>
          <p:cNvSpPr/>
          <p:nvPr/>
        </p:nvSpPr>
        <p:spPr>
          <a:xfrm flipV="1">
            <a:off x="691601" y="2211382"/>
            <a:ext cx="431471" cy="503157"/>
          </a:xfrm>
          <a:prstGeom prst="rtTriangle">
            <a:avLst/>
          </a:prstGeom>
          <a:solidFill>
            <a:srgbClr val="631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F02BF229-D371-59B9-949B-A079121A7524}"/>
              </a:ext>
            </a:extLst>
          </p:cNvPr>
          <p:cNvSpPr/>
          <p:nvPr/>
        </p:nvSpPr>
        <p:spPr>
          <a:xfrm>
            <a:off x="691601" y="2017136"/>
            <a:ext cx="5216100" cy="507816"/>
          </a:xfrm>
          <a:prstGeom prst="roundRect">
            <a:avLst>
              <a:gd name="adj" fmla="val 1666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DFEE2DA-1D12-8810-65CD-AA9B33E3B27F}"/>
              </a:ext>
            </a:extLst>
          </p:cNvPr>
          <p:cNvSpPr txBox="1"/>
          <p:nvPr/>
        </p:nvSpPr>
        <p:spPr>
          <a:xfrm>
            <a:off x="1855168" y="2082311"/>
            <a:ext cx="440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互联网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+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物流模式已经形成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0AE6617-49F3-C575-2C56-233438CF65C2}"/>
              </a:ext>
            </a:extLst>
          </p:cNvPr>
          <p:cNvSpPr txBox="1"/>
          <p:nvPr/>
        </p:nvSpPr>
        <p:spPr>
          <a:xfrm>
            <a:off x="870687" y="2809565"/>
            <a:ext cx="40316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支付及网购软件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的普及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D41D4A0-7D76-B754-D995-60CAB21C11DB}"/>
              </a:ext>
            </a:extLst>
          </p:cNvPr>
          <p:cNvSpPr/>
          <p:nvPr/>
        </p:nvSpPr>
        <p:spPr>
          <a:xfrm>
            <a:off x="6285152" y="2175026"/>
            <a:ext cx="5216100" cy="1771650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3A55A2D-5F1E-3A6F-2877-BA076209810D}"/>
              </a:ext>
            </a:extLst>
          </p:cNvPr>
          <p:cNvSpPr/>
          <p:nvPr/>
        </p:nvSpPr>
        <p:spPr>
          <a:xfrm>
            <a:off x="6285152" y="2009480"/>
            <a:ext cx="5216100" cy="503157"/>
          </a:xfrm>
          <a:prstGeom prst="roundRect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8" name="直角三角形 37">
            <a:extLst>
              <a:ext uri="{FF2B5EF4-FFF2-40B4-BE49-F238E27FC236}">
                <a16:creationId xmlns:a16="http://schemas.microsoft.com/office/drawing/2014/main" id="{1D3D274E-E257-91DF-FF24-D5881FC8F738}"/>
              </a:ext>
            </a:extLst>
          </p:cNvPr>
          <p:cNvSpPr/>
          <p:nvPr/>
        </p:nvSpPr>
        <p:spPr>
          <a:xfrm flipV="1">
            <a:off x="6280575" y="2207318"/>
            <a:ext cx="431471" cy="503157"/>
          </a:xfrm>
          <a:prstGeom prst="rtTriangle">
            <a:avLst/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6A04C74-906D-5CD1-4B09-6C196FCDF4F1}"/>
              </a:ext>
            </a:extLst>
          </p:cNvPr>
          <p:cNvSpPr/>
          <p:nvPr/>
        </p:nvSpPr>
        <p:spPr>
          <a:xfrm>
            <a:off x="6280575" y="2017136"/>
            <a:ext cx="5216100" cy="507816"/>
          </a:xfrm>
          <a:prstGeom prst="roundRect">
            <a:avLst>
              <a:gd name="adj" fmla="val 1666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41E6E07-98D5-5DE9-3E1C-B0ED5E22E120}"/>
              </a:ext>
            </a:extLst>
          </p:cNvPr>
          <p:cNvSpPr txBox="1"/>
          <p:nvPr/>
        </p:nvSpPr>
        <p:spPr>
          <a:xfrm>
            <a:off x="7088786" y="2076392"/>
            <a:ext cx="47728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“提效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+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降本”是一个重的课题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10C66E7-77DF-0DDC-1496-3CDDF50E8065}"/>
              </a:ext>
            </a:extLst>
          </p:cNvPr>
          <p:cNvSpPr txBox="1"/>
          <p:nvPr/>
        </p:nvSpPr>
        <p:spPr>
          <a:xfrm>
            <a:off x="6229432" y="3205355"/>
            <a:ext cx="5727458" cy="375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    最终全程无纸化的伟大目标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9D0E0E-CF54-325D-30C3-82F4888F05D6}"/>
              </a:ext>
            </a:extLst>
          </p:cNvPr>
          <p:cNvSpPr txBox="1"/>
          <p:nvPr/>
        </p:nvSpPr>
        <p:spPr>
          <a:xfrm>
            <a:off x="4709599" y="1001049"/>
            <a:ext cx="31419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物流业的‘供给侧改革’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D96D878-AED2-DB51-CD59-D41128F665C1}"/>
              </a:ext>
            </a:extLst>
          </p:cNvPr>
          <p:cNvSpPr txBox="1"/>
          <p:nvPr/>
        </p:nvSpPr>
        <p:spPr>
          <a:xfrm>
            <a:off x="1357961" y="1411386"/>
            <a:ext cx="102626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推动互联网、大数据、云计算等信息技术与物流深度融合，推动物流业乃至中国经济的转型升级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pic>
        <p:nvPicPr>
          <p:cNvPr id="45" name="图形 44">
            <a:extLst>
              <a:ext uri="{FF2B5EF4-FFF2-40B4-BE49-F238E27FC236}">
                <a16:creationId xmlns:a16="http://schemas.microsoft.com/office/drawing/2014/main" id="{7AD27A03-8021-D9DE-BBF2-5D79A6B5BD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37800" y="2862159"/>
            <a:ext cx="1259293" cy="1259293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2B27E52B-5AD1-DA99-088E-0EBFB412782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12597" y="2642978"/>
            <a:ext cx="1289795" cy="1289795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287B0F4F-2545-87AF-4A42-A74394E2685B}"/>
              </a:ext>
            </a:extLst>
          </p:cNvPr>
          <p:cNvSpPr txBox="1"/>
          <p:nvPr/>
        </p:nvSpPr>
        <p:spPr>
          <a:xfrm>
            <a:off x="6506779" y="2809565"/>
            <a:ext cx="47728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优化物流管理，降低物流成本，提高风控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315BD15-E433-B577-7BE7-D08C58FE0863}"/>
              </a:ext>
            </a:extLst>
          </p:cNvPr>
          <p:cNvSpPr txBox="1"/>
          <p:nvPr/>
        </p:nvSpPr>
        <p:spPr>
          <a:xfrm>
            <a:off x="594907" y="3205355"/>
            <a:ext cx="5162589" cy="375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“无纸化”概念被更多传统行业所青睐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A45C61F-989C-C45A-FF72-301F045409AF}"/>
              </a:ext>
            </a:extLst>
          </p:cNvPr>
          <p:cNvSpPr/>
          <p:nvPr/>
        </p:nvSpPr>
        <p:spPr>
          <a:xfrm>
            <a:off x="10762893" y="-2612397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136D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57D68DC-2EBA-3B2D-3255-13BF7AFAE4B5}"/>
              </a:ext>
            </a:extLst>
          </p:cNvPr>
          <p:cNvSpPr txBox="1"/>
          <p:nvPr/>
        </p:nvSpPr>
        <p:spPr>
          <a:xfrm>
            <a:off x="613255" y="287178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1E37B5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3150087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BD3A12AB-BA79-2C7E-FE9D-D0F99E46540D}"/>
              </a:ext>
            </a:extLst>
          </p:cNvPr>
          <p:cNvSpPr/>
          <p:nvPr/>
        </p:nvSpPr>
        <p:spPr>
          <a:xfrm>
            <a:off x="717886" y="2672598"/>
            <a:ext cx="10830209" cy="1302509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B7FA9F92-FAB0-D3ED-C6C1-97102FF9AB3A}"/>
              </a:ext>
            </a:extLst>
          </p:cNvPr>
          <p:cNvSpPr/>
          <p:nvPr/>
        </p:nvSpPr>
        <p:spPr>
          <a:xfrm>
            <a:off x="717886" y="1121730"/>
            <a:ext cx="10830209" cy="1377215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ED5DEC8-351C-80E2-227A-63A0F1E1916E}"/>
              </a:ext>
            </a:extLst>
          </p:cNvPr>
          <p:cNvSpPr/>
          <p:nvPr/>
        </p:nvSpPr>
        <p:spPr>
          <a:xfrm>
            <a:off x="642451" y="6284128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6512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C2B410FB-6477-76CD-5E93-2A1A3292A150}"/>
              </a:ext>
            </a:extLst>
          </p:cNvPr>
          <p:cNvSpPr/>
          <p:nvPr/>
        </p:nvSpPr>
        <p:spPr>
          <a:xfrm>
            <a:off x="9109868" y="-3163823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136D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4B0F7FB-3BD0-5483-775A-949F9423DF0A}"/>
              </a:ext>
            </a:extLst>
          </p:cNvPr>
          <p:cNvSpPr/>
          <p:nvPr/>
        </p:nvSpPr>
        <p:spPr>
          <a:xfrm>
            <a:off x="-3908443" y="-6950304"/>
            <a:ext cx="7816885" cy="7816885"/>
          </a:xfrm>
          <a:prstGeom prst="ellipse">
            <a:avLst/>
          </a:prstGeom>
          <a:gradFill flip="none" rotWithShape="1">
            <a:gsLst>
              <a:gs pos="11000">
                <a:srgbClr val="942BF3"/>
              </a:gs>
              <a:gs pos="100000">
                <a:srgbClr val="942BF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84F81D-AEF0-1681-FF86-B3051BA6E7D3}"/>
              </a:ext>
            </a:extLst>
          </p:cNvPr>
          <p:cNvSpPr txBox="1"/>
          <p:nvPr/>
        </p:nvSpPr>
        <p:spPr>
          <a:xfrm>
            <a:off x="6478796" y="1558557"/>
            <a:ext cx="2829405" cy="588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设备设施投入由客户确认，不计入成本分析。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无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纸张及耗材成本</a:t>
            </a:r>
            <a:r>
              <a:rPr lang="zh-CN" altLang="en-US" sz="1400" kern="1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en-US" altLang="zh-CN" sz="1400" b="1" i="0" u="none" strike="noStrike" kern="100" cap="none" spc="0" normalizeH="0" baseline="0" noProof="0" dirty="0">
              <a:ln>
                <a:noFill/>
              </a:ln>
              <a:solidFill>
                <a:srgbClr val="772BF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662AEB-164E-E6AF-1C6D-0365244FD6B6}"/>
              </a:ext>
            </a:extLst>
          </p:cNvPr>
          <p:cNvSpPr txBox="1"/>
          <p:nvPr/>
        </p:nvSpPr>
        <p:spPr>
          <a:xfrm>
            <a:off x="7012381" y="3201574"/>
            <a:ext cx="28875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错漏备发生比例</a:t>
            </a: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0.5</a:t>
            </a:r>
            <a:r>
              <a: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‰</a:t>
            </a:r>
            <a:r>
              <a:rPr lang="zh-CN" altLang="en-US" sz="14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zh-CN" altLang="en-US" sz="1400" b="1" i="0" u="none" strike="noStrike" kern="100" cap="none" spc="0" normalizeH="0" baseline="0" noProof="0" dirty="0">
              <a:ln>
                <a:noFill/>
              </a:ln>
              <a:solidFill>
                <a:srgbClr val="772BF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58920C3-48CF-1BD8-E318-E8E113254A3F}"/>
              </a:ext>
            </a:extLst>
          </p:cNvPr>
          <p:cNvSpPr/>
          <p:nvPr/>
        </p:nvSpPr>
        <p:spPr>
          <a:xfrm>
            <a:off x="717886" y="4148759"/>
            <a:ext cx="10830209" cy="2159966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9A4986-070A-02E9-CF81-2596CDE12606}"/>
              </a:ext>
            </a:extLst>
          </p:cNvPr>
          <p:cNvGrpSpPr/>
          <p:nvPr/>
        </p:nvGrpSpPr>
        <p:grpSpPr>
          <a:xfrm>
            <a:off x="789829" y="1208309"/>
            <a:ext cx="2617941" cy="4518899"/>
            <a:chOff x="3636809" y="1279505"/>
            <a:chExt cx="2617941" cy="451889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CFE4A8A-0D83-960C-73C9-CBDB3ADDD8AF}"/>
                </a:ext>
              </a:extLst>
            </p:cNvPr>
            <p:cNvSpPr txBox="1"/>
            <p:nvPr/>
          </p:nvSpPr>
          <p:spPr>
            <a:xfrm>
              <a:off x="3636809" y="2790552"/>
              <a:ext cx="2617941" cy="11081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rgbClr val="942BF3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2.</a:t>
              </a:r>
              <a:r>
                <a:rPr kumimoji="0" lang="zh-CN" alt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6512F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提升</a:t>
              </a:r>
              <a:r>
                <a:rPr kumimoji="0" lang="zh-CN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rgbClr val="6512F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质量：</a:t>
              </a:r>
              <a:endPara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利用</a:t>
              </a: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电子纸</a:t>
              </a:r>
              <a:r>
                <a:rPr kumimoji="0" lang="zh-CN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的直观颜色区分零件，指导员工备货，提高备货相符率，降低错漏备发生比例。</a:t>
              </a:r>
              <a:endPara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466A1EC-1C67-BA5A-59F3-BD985616C26B}"/>
                </a:ext>
              </a:extLst>
            </p:cNvPr>
            <p:cNvGrpSpPr/>
            <p:nvPr/>
          </p:nvGrpSpPr>
          <p:grpSpPr>
            <a:xfrm>
              <a:off x="3653736" y="1279505"/>
              <a:ext cx="2473601" cy="4518899"/>
              <a:chOff x="3653736" y="1279505"/>
              <a:chExt cx="2473601" cy="451889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BF6D863-A979-E466-4D66-E215CF468026}"/>
                  </a:ext>
                </a:extLst>
              </p:cNvPr>
              <p:cNvSpPr txBox="1"/>
              <p:nvPr/>
            </p:nvSpPr>
            <p:spPr>
              <a:xfrm>
                <a:off x="3653736" y="1279505"/>
                <a:ext cx="1854894" cy="367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942BF3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1.</a:t>
                </a:r>
                <a:r>
                  <a:rPr kumimoji="0" lang="zh-CN" altLang="zh-CN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6512F1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降低</a:t>
                </a:r>
                <a:r>
                  <a:rPr kumimoji="0" lang="zh-CN" altLang="zh-CN" sz="16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6512F1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成本：</a:t>
                </a:r>
                <a:endPara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rgbClr val="6512F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A01B20F-03D4-B439-B606-32D5664F1159}"/>
                  </a:ext>
                </a:extLst>
              </p:cNvPr>
              <p:cNvSpPr txBox="1"/>
              <p:nvPr/>
            </p:nvSpPr>
            <p:spPr>
              <a:xfrm>
                <a:off x="3660099" y="1616680"/>
                <a:ext cx="2467238" cy="844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通过</a:t>
                </a: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电子纸</a:t>
                </a:r>
                <a:r>
                  <a:rPr kumimoji="0" lang="zh-CN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显示方式，代替纸张</a:t>
                </a: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，</a:t>
                </a:r>
                <a:r>
                  <a:rPr kumimoji="0" lang="zh-CN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指导排序作业，降低纸张及耗材成本投入。</a:t>
                </a: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E8E06BA-C6AA-0662-5FDC-5F25825054E8}"/>
                  </a:ext>
                </a:extLst>
              </p:cNvPr>
              <p:cNvSpPr txBox="1"/>
              <p:nvPr/>
            </p:nvSpPr>
            <p:spPr>
              <a:xfrm>
                <a:off x="3660099" y="4936630"/>
                <a:ext cx="2235495" cy="8617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942BF3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3.</a:t>
                </a:r>
                <a:r>
                  <a:rPr kumimoji="0" lang="zh-CN" altLang="zh-CN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6512F1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优化</a:t>
                </a:r>
                <a:r>
                  <a:rPr kumimoji="0" lang="zh-CN" altLang="zh-CN" sz="16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6512F1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n-cs"/>
                  </a:rPr>
                  <a:t>工时：</a:t>
                </a:r>
                <a:endPara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rgbClr val="6512F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平均全年累计优化工时</a:t>
                </a:r>
                <a:r>
                  <a:rPr kumimoji="0" lang="en-US" altLang="zh-CN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772BF3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2202.4</a:t>
                </a:r>
                <a:r>
                  <a:rPr kumimoji="0" lang="zh-CN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小时。</a:t>
                </a: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884F4DC-8774-8B8F-AE2B-7FD944750DC5}"/>
              </a:ext>
            </a:extLst>
          </p:cNvPr>
          <p:cNvSpPr txBox="1"/>
          <p:nvPr/>
        </p:nvSpPr>
        <p:spPr>
          <a:xfrm>
            <a:off x="6434530" y="4461769"/>
            <a:ext cx="2773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50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0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年，优化</a:t>
            </a: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660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B7AC9A1-35F1-D1F9-0290-0F58427ED225}"/>
              </a:ext>
            </a:extLst>
          </p:cNvPr>
          <p:cNvSpPr txBox="1"/>
          <p:nvPr/>
        </p:nvSpPr>
        <p:spPr>
          <a:xfrm>
            <a:off x="6434528" y="5159299"/>
            <a:ext cx="30131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8.3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，优化工时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83.8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</a:t>
            </a:r>
            <a:r>
              <a:rPr lang="zh-CN" altLang="en-US" sz="1400" kern="1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E88A9CF-1B1B-CCC6-CA02-6631341AA008}"/>
              </a:ext>
            </a:extLst>
          </p:cNvPr>
          <p:cNvSpPr txBox="1"/>
          <p:nvPr/>
        </p:nvSpPr>
        <p:spPr>
          <a:xfrm>
            <a:off x="6456810" y="5660531"/>
            <a:ext cx="2940343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减少了操作环节，优化操作动作工时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1458.6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小时。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6AFD3A4-A347-40D9-0A1C-DECE856E2E4D}"/>
              </a:ext>
            </a:extLst>
          </p:cNvPr>
          <p:cNvCxnSpPr>
            <a:cxnSpLocks/>
          </p:cNvCxnSpPr>
          <p:nvPr/>
        </p:nvCxnSpPr>
        <p:spPr>
          <a:xfrm>
            <a:off x="6507376" y="4935687"/>
            <a:ext cx="2940343" cy="0"/>
          </a:xfrm>
          <a:prstGeom prst="line">
            <a:avLst/>
          </a:prstGeom>
          <a:ln>
            <a:solidFill>
              <a:srgbClr val="6512F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6C39ED2-F581-AA11-BF3B-6384CBC487EA}"/>
              </a:ext>
            </a:extLst>
          </p:cNvPr>
          <p:cNvCxnSpPr>
            <a:cxnSpLocks/>
          </p:cNvCxnSpPr>
          <p:nvPr/>
        </p:nvCxnSpPr>
        <p:spPr>
          <a:xfrm>
            <a:off x="6507376" y="5603671"/>
            <a:ext cx="2940343" cy="0"/>
          </a:xfrm>
          <a:prstGeom prst="line">
            <a:avLst/>
          </a:prstGeom>
          <a:ln>
            <a:solidFill>
              <a:srgbClr val="6512F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7D32A39-93DA-9D84-1D9C-1C187CC160E8}"/>
              </a:ext>
            </a:extLst>
          </p:cNvPr>
          <p:cNvSpPr/>
          <p:nvPr/>
        </p:nvSpPr>
        <p:spPr>
          <a:xfrm>
            <a:off x="5254152" y="2933917"/>
            <a:ext cx="2226148" cy="835272"/>
          </a:xfrm>
          <a:custGeom>
            <a:avLst/>
            <a:gdLst>
              <a:gd name="connsiteX0" fmla="*/ 0 w 1600200"/>
              <a:gd name="connsiteY0" fmla="*/ 9296 h 377596"/>
              <a:gd name="connsiteX1" fmla="*/ 469900 w 1600200"/>
              <a:gd name="connsiteY1" fmla="*/ 47396 h 377596"/>
              <a:gd name="connsiteX2" fmla="*/ 1600200 w 1600200"/>
              <a:gd name="connsiteY2" fmla="*/ 377596 h 377596"/>
              <a:gd name="connsiteX3" fmla="*/ 1600200 w 1600200"/>
              <a:gd name="connsiteY3" fmla="*/ 377596 h 3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377596">
                <a:moveTo>
                  <a:pt x="0" y="9296"/>
                </a:moveTo>
                <a:cubicBezTo>
                  <a:pt x="101600" y="-2346"/>
                  <a:pt x="203200" y="-13987"/>
                  <a:pt x="469900" y="47396"/>
                </a:cubicBezTo>
                <a:cubicBezTo>
                  <a:pt x="736600" y="108779"/>
                  <a:pt x="1600200" y="377596"/>
                  <a:pt x="1600200" y="377596"/>
                </a:cubicBezTo>
                <a:lnTo>
                  <a:pt x="1600200" y="377596"/>
                </a:lnTo>
              </a:path>
            </a:pathLst>
          </a:custGeom>
          <a:noFill/>
          <a:ln w="12700">
            <a:solidFill>
              <a:srgbClr val="942B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90E4DE1-999B-2345-E81D-9A7A3E86BB4A}"/>
              </a:ext>
            </a:extLst>
          </p:cNvPr>
          <p:cNvSpPr/>
          <p:nvPr/>
        </p:nvSpPr>
        <p:spPr>
          <a:xfrm flipH="1">
            <a:off x="5216439" y="2897076"/>
            <a:ext cx="450456" cy="212455"/>
          </a:xfrm>
          <a:prstGeom prst="roundRect">
            <a:avLst>
              <a:gd name="adj" fmla="val 25357"/>
            </a:avLst>
          </a:prstGeom>
          <a:solidFill>
            <a:srgbClr val="77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5‰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5AB8DB3-BB5C-BF0B-E4A8-5CC6628B552C}"/>
              </a:ext>
            </a:extLst>
          </p:cNvPr>
          <p:cNvSpPr/>
          <p:nvPr/>
        </p:nvSpPr>
        <p:spPr>
          <a:xfrm flipH="1">
            <a:off x="7099877" y="3583955"/>
            <a:ext cx="574504" cy="222075"/>
          </a:xfrm>
          <a:prstGeom prst="roundRect">
            <a:avLst>
              <a:gd name="adj" fmla="val 25357"/>
            </a:avLst>
          </a:prstGeom>
          <a:solidFill>
            <a:srgbClr val="77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0.5‰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A4BBEB8-4DB8-1D74-D76B-CD97C22785BA}"/>
              </a:ext>
            </a:extLst>
          </p:cNvPr>
          <p:cNvSpPr txBox="1"/>
          <p:nvPr/>
        </p:nvSpPr>
        <p:spPr>
          <a:xfrm>
            <a:off x="613255" y="287178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E37B5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应用效果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CC4287A-190B-F362-4329-35CB54E1E4AB}"/>
              </a:ext>
            </a:extLst>
          </p:cNvPr>
          <p:cNvSpPr txBox="1"/>
          <p:nvPr/>
        </p:nvSpPr>
        <p:spPr>
          <a:xfrm>
            <a:off x="4003325" y="3201574"/>
            <a:ext cx="2453486" cy="33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错漏备发生比例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</a:t>
            </a:r>
            <a:r>
              <a:rPr lang="zh-CN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530E9F0-727E-2B00-533B-A3FB6ABBFF0C}"/>
              </a:ext>
            </a:extLst>
          </p:cNvPr>
          <p:cNvSpPr txBox="1"/>
          <p:nvPr/>
        </p:nvSpPr>
        <p:spPr>
          <a:xfrm>
            <a:off x="3706759" y="1559398"/>
            <a:ext cx="23252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打印纸成本约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9.4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万元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年，耗材成本约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57.6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万元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年，合计成本约</a:t>
            </a: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67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万元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34E548D-DA7A-910D-D2F2-1282D98E5CEF}"/>
              </a:ext>
            </a:extLst>
          </p:cNvPr>
          <p:cNvSpPr txBox="1"/>
          <p:nvPr/>
        </p:nvSpPr>
        <p:spPr>
          <a:xfrm>
            <a:off x="4787896" y="4483100"/>
            <a:ext cx="1444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1160</a:t>
            </a:r>
            <a:r>
              <a:rPr lang="zh-CN" altLang="zh-CN" sz="1400" kern="1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35A907E-F38F-9989-465E-0D5B809062FA}"/>
              </a:ext>
            </a:extLst>
          </p:cNvPr>
          <p:cNvSpPr txBox="1"/>
          <p:nvPr/>
        </p:nvSpPr>
        <p:spPr>
          <a:xfrm>
            <a:off x="4831207" y="5149853"/>
            <a:ext cx="14442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100" dirty="0">
                <a:solidFill>
                  <a:srgbClr val="772BF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92.1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小时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年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084FF0D-50C6-4939-F5DA-F1F96289FF3F}"/>
              </a:ext>
            </a:extLst>
          </p:cNvPr>
          <p:cNvSpPr/>
          <p:nvPr/>
        </p:nvSpPr>
        <p:spPr>
          <a:xfrm flipH="1">
            <a:off x="3525227" y="4422134"/>
            <a:ext cx="1041461" cy="321013"/>
          </a:xfrm>
          <a:prstGeom prst="roundRect">
            <a:avLst>
              <a:gd name="adj" fmla="val 2535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培训时间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65CF6D7-89C2-9DDD-7F3B-D5B1D4DD539D}"/>
              </a:ext>
            </a:extLst>
          </p:cNvPr>
          <p:cNvCxnSpPr>
            <a:cxnSpLocks/>
          </p:cNvCxnSpPr>
          <p:nvPr/>
        </p:nvCxnSpPr>
        <p:spPr>
          <a:xfrm>
            <a:off x="3727765" y="4948160"/>
            <a:ext cx="2194016" cy="0"/>
          </a:xfrm>
          <a:prstGeom prst="line">
            <a:avLst/>
          </a:prstGeom>
          <a:ln>
            <a:solidFill>
              <a:srgbClr val="6512F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69EDB98-1DA9-692B-85FE-829DDCF9D337}"/>
              </a:ext>
            </a:extLst>
          </p:cNvPr>
          <p:cNvCxnSpPr>
            <a:cxnSpLocks/>
          </p:cNvCxnSpPr>
          <p:nvPr/>
        </p:nvCxnSpPr>
        <p:spPr>
          <a:xfrm>
            <a:off x="3727765" y="5616144"/>
            <a:ext cx="2186452" cy="0"/>
          </a:xfrm>
          <a:prstGeom prst="line">
            <a:avLst/>
          </a:prstGeom>
          <a:ln>
            <a:solidFill>
              <a:srgbClr val="6512F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7AD4F53-59A5-2804-B450-3A7FBA467122}"/>
              </a:ext>
            </a:extLst>
          </p:cNvPr>
          <p:cNvSpPr/>
          <p:nvPr/>
        </p:nvSpPr>
        <p:spPr>
          <a:xfrm flipH="1">
            <a:off x="3525227" y="5118531"/>
            <a:ext cx="1041461" cy="321013"/>
          </a:xfrm>
          <a:prstGeom prst="roundRect">
            <a:avLst>
              <a:gd name="adj" fmla="val 2535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补件工时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57ADA96-5045-0E16-9DA9-3246D5331B59}"/>
              </a:ext>
            </a:extLst>
          </p:cNvPr>
          <p:cNvSpPr/>
          <p:nvPr/>
        </p:nvSpPr>
        <p:spPr>
          <a:xfrm flipH="1">
            <a:off x="3525227" y="5795008"/>
            <a:ext cx="1041461" cy="321013"/>
          </a:xfrm>
          <a:prstGeom prst="roundRect">
            <a:avLst>
              <a:gd name="adj" fmla="val 2535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操作工时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266DBDC-F7CB-07B9-C925-23D02BDE5097}"/>
              </a:ext>
            </a:extLst>
          </p:cNvPr>
          <p:cNvSpPr/>
          <p:nvPr/>
        </p:nvSpPr>
        <p:spPr>
          <a:xfrm>
            <a:off x="3522710" y="1024905"/>
            <a:ext cx="1496488" cy="397762"/>
          </a:xfrm>
          <a:prstGeom prst="roundRect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8" name="直角三角形 47">
            <a:extLst>
              <a:ext uri="{FF2B5EF4-FFF2-40B4-BE49-F238E27FC236}">
                <a16:creationId xmlns:a16="http://schemas.microsoft.com/office/drawing/2014/main" id="{A5F7ABE9-364F-9ED0-5525-9D4BB432D73F}"/>
              </a:ext>
            </a:extLst>
          </p:cNvPr>
          <p:cNvSpPr/>
          <p:nvPr/>
        </p:nvSpPr>
        <p:spPr>
          <a:xfrm flipV="1">
            <a:off x="3522709" y="1280053"/>
            <a:ext cx="146701" cy="327829"/>
          </a:xfrm>
          <a:prstGeom prst="rtTriangle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34D9881-207F-18D8-3C2E-990B0C97C237}"/>
              </a:ext>
            </a:extLst>
          </p:cNvPr>
          <p:cNvSpPr txBox="1"/>
          <p:nvPr/>
        </p:nvSpPr>
        <p:spPr>
          <a:xfrm>
            <a:off x="3757664" y="1051106"/>
            <a:ext cx="14964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传统纸张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FDD225E-FF10-A218-D759-2B3653382B3D}"/>
              </a:ext>
            </a:extLst>
          </p:cNvPr>
          <p:cNvGrpSpPr/>
          <p:nvPr/>
        </p:nvGrpSpPr>
        <p:grpSpPr>
          <a:xfrm>
            <a:off x="6250503" y="1011390"/>
            <a:ext cx="1819908" cy="594484"/>
            <a:chOff x="10035598" y="975962"/>
            <a:chExt cx="1784736" cy="58839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4C3D66F0-0CED-F369-A0D1-0B5430636FCA}"/>
                </a:ext>
              </a:extLst>
            </p:cNvPr>
            <p:cNvSpPr/>
            <p:nvPr/>
          </p:nvSpPr>
          <p:spPr>
            <a:xfrm>
              <a:off x="10035598" y="975962"/>
              <a:ext cx="1467566" cy="373163"/>
            </a:xfrm>
            <a:prstGeom prst="roundRect">
              <a:avLst/>
            </a:prstGeom>
            <a:solidFill>
              <a:srgbClr val="772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Arial"/>
                <a:ea typeface="OPPOSans H"/>
                <a:cs typeface="+mn-cs"/>
              </a:endParaRPr>
            </a:p>
          </p:txBody>
        </p:sp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E1A157E9-3136-690B-07E6-3ECD9B191037}"/>
                </a:ext>
              </a:extLst>
            </p:cNvPr>
            <p:cNvSpPr/>
            <p:nvPr/>
          </p:nvSpPr>
          <p:spPr>
            <a:xfrm flipV="1">
              <a:off x="10035598" y="1239884"/>
              <a:ext cx="143866" cy="324470"/>
            </a:xfrm>
            <a:prstGeom prst="rtTriangle">
              <a:avLst/>
            </a:prstGeom>
            <a:solidFill>
              <a:srgbClr val="772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1021FF-DD05-EA16-B317-9F754DF23AAE}"/>
                </a:ext>
              </a:extLst>
            </p:cNvPr>
            <p:cNvSpPr txBox="1"/>
            <p:nvPr/>
          </p:nvSpPr>
          <p:spPr>
            <a:xfrm>
              <a:off x="10352768" y="981699"/>
              <a:ext cx="1467566" cy="3655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电子纸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404DDE4-723A-1A5A-54A3-3EE5F12687E6}"/>
              </a:ext>
            </a:extLst>
          </p:cNvPr>
          <p:cNvGrpSpPr/>
          <p:nvPr/>
        </p:nvGrpSpPr>
        <p:grpSpPr>
          <a:xfrm>
            <a:off x="9795673" y="1639569"/>
            <a:ext cx="1496487" cy="272463"/>
            <a:chOff x="9795673" y="1639569"/>
            <a:chExt cx="1496487" cy="27246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4FB5C73-A749-F564-8191-FD46DE47A476}"/>
                </a:ext>
              </a:extLst>
            </p:cNvPr>
            <p:cNvSpPr/>
            <p:nvPr/>
          </p:nvSpPr>
          <p:spPr>
            <a:xfrm>
              <a:off x="9795673" y="1639569"/>
              <a:ext cx="1496487" cy="272463"/>
            </a:xfrm>
            <a:prstGeom prst="roundRect">
              <a:avLst>
                <a:gd name="adj" fmla="val 31884"/>
              </a:avLst>
            </a:prstGeom>
            <a:noFill/>
            <a:ln w="15875">
              <a:solidFill>
                <a:srgbClr val="6512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E265BB5A-7AC9-C02A-5356-3F2070173F16}"/>
                </a:ext>
              </a:extLst>
            </p:cNvPr>
            <p:cNvSpPr/>
            <p:nvPr/>
          </p:nvSpPr>
          <p:spPr>
            <a:xfrm>
              <a:off x="9841446" y="1705784"/>
              <a:ext cx="1404939" cy="140032"/>
            </a:xfrm>
            <a:prstGeom prst="roundRect">
              <a:avLst>
                <a:gd name="adj" fmla="val 31884"/>
              </a:avLst>
            </a:prstGeom>
            <a:solidFill>
              <a:srgbClr val="942BF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1AF1C3C-60FA-6F01-B7E9-276AEBD81F4F}"/>
              </a:ext>
            </a:extLst>
          </p:cNvPr>
          <p:cNvGrpSpPr/>
          <p:nvPr/>
        </p:nvGrpSpPr>
        <p:grpSpPr>
          <a:xfrm>
            <a:off x="9795673" y="4326818"/>
            <a:ext cx="1496487" cy="191208"/>
            <a:chOff x="9817206" y="4326818"/>
            <a:chExt cx="1496487" cy="191208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98CE4CF2-8D0C-5D63-B5B0-74E8E2748D37}"/>
                </a:ext>
              </a:extLst>
            </p:cNvPr>
            <p:cNvSpPr/>
            <p:nvPr/>
          </p:nvSpPr>
          <p:spPr>
            <a:xfrm>
              <a:off x="9817206" y="4326818"/>
              <a:ext cx="1496487" cy="191208"/>
            </a:xfrm>
            <a:prstGeom prst="roundRect">
              <a:avLst>
                <a:gd name="adj" fmla="val 31884"/>
              </a:avLst>
            </a:prstGeom>
            <a:noFill/>
            <a:ln w="12700">
              <a:solidFill>
                <a:srgbClr val="6512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C39200D9-8421-1E35-D1F1-0B0B85CC5651}"/>
                </a:ext>
              </a:extLst>
            </p:cNvPr>
            <p:cNvSpPr/>
            <p:nvPr/>
          </p:nvSpPr>
          <p:spPr>
            <a:xfrm>
              <a:off x="9862980" y="4365872"/>
              <a:ext cx="795495" cy="117228"/>
            </a:xfrm>
            <a:prstGeom prst="roundRect">
              <a:avLst>
                <a:gd name="adj" fmla="val 31884"/>
              </a:avLst>
            </a:prstGeom>
            <a:solidFill>
              <a:srgbClr val="942BF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5554F4A-6AEC-306A-40BC-013599F3D66F}"/>
              </a:ext>
            </a:extLst>
          </p:cNvPr>
          <p:cNvGrpSpPr/>
          <p:nvPr/>
        </p:nvGrpSpPr>
        <p:grpSpPr>
          <a:xfrm>
            <a:off x="9795673" y="5117605"/>
            <a:ext cx="1496487" cy="191208"/>
            <a:chOff x="9817206" y="5117605"/>
            <a:chExt cx="1496487" cy="191208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139A346C-13A1-8546-8FC1-FF24C41D0A5F}"/>
                </a:ext>
              </a:extLst>
            </p:cNvPr>
            <p:cNvSpPr/>
            <p:nvPr/>
          </p:nvSpPr>
          <p:spPr>
            <a:xfrm>
              <a:off x="9817206" y="5117605"/>
              <a:ext cx="1496487" cy="191208"/>
            </a:xfrm>
            <a:prstGeom prst="roundRect">
              <a:avLst>
                <a:gd name="adj" fmla="val 31884"/>
              </a:avLst>
            </a:prstGeom>
            <a:noFill/>
            <a:ln w="12700">
              <a:solidFill>
                <a:srgbClr val="6512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B4DC71E7-EF0B-6050-E57D-B4A3AED5FCEA}"/>
                </a:ext>
              </a:extLst>
            </p:cNvPr>
            <p:cNvSpPr/>
            <p:nvPr/>
          </p:nvSpPr>
          <p:spPr>
            <a:xfrm>
              <a:off x="9862980" y="5156659"/>
              <a:ext cx="1287620" cy="117228"/>
            </a:xfrm>
            <a:prstGeom prst="roundRect">
              <a:avLst>
                <a:gd name="adj" fmla="val 31884"/>
              </a:avLst>
            </a:prstGeom>
            <a:solidFill>
              <a:srgbClr val="6512F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AA357CC-6649-788B-9CD2-740B4BBEF512}"/>
              </a:ext>
            </a:extLst>
          </p:cNvPr>
          <p:cNvGrpSpPr/>
          <p:nvPr/>
        </p:nvGrpSpPr>
        <p:grpSpPr>
          <a:xfrm>
            <a:off x="9795673" y="3101690"/>
            <a:ext cx="1496487" cy="272463"/>
            <a:chOff x="9817206" y="3101690"/>
            <a:chExt cx="1496487" cy="272463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78808A41-667E-13EB-AD79-FA1CEBBEBFE3}"/>
                </a:ext>
              </a:extLst>
            </p:cNvPr>
            <p:cNvSpPr/>
            <p:nvPr/>
          </p:nvSpPr>
          <p:spPr>
            <a:xfrm>
              <a:off x="9817206" y="3101690"/>
              <a:ext cx="1496487" cy="272463"/>
            </a:xfrm>
            <a:prstGeom prst="roundRect">
              <a:avLst>
                <a:gd name="adj" fmla="val 31884"/>
              </a:avLst>
            </a:prstGeom>
            <a:noFill/>
            <a:ln w="15875">
              <a:solidFill>
                <a:srgbClr val="6512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A0FEE33F-41DC-FE34-288E-9F3A0A7040B5}"/>
                </a:ext>
              </a:extLst>
            </p:cNvPr>
            <p:cNvSpPr/>
            <p:nvPr/>
          </p:nvSpPr>
          <p:spPr>
            <a:xfrm>
              <a:off x="9862979" y="3167905"/>
              <a:ext cx="1287621" cy="140032"/>
            </a:xfrm>
            <a:prstGeom prst="roundRect">
              <a:avLst>
                <a:gd name="adj" fmla="val 31884"/>
              </a:avLst>
            </a:prstGeom>
            <a:solidFill>
              <a:srgbClr val="6512F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72C42A16-03CD-8A44-C8D1-87EA48A547A2}"/>
              </a:ext>
            </a:extLst>
          </p:cNvPr>
          <p:cNvSpPr txBox="1"/>
          <p:nvPr/>
        </p:nvSpPr>
        <p:spPr>
          <a:xfrm>
            <a:off x="9823103" y="1972564"/>
            <a:ext cx="1846796" cy="34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优化比例</a:t>
            </a: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100%</a:t>
            </a:r>
            <a:endParaRPr lang="zh-CN" altLang="en-US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6E575B7-C01B-128C-37A4-26E545FB3BD3}"/>
              </a:ext>
            </a:extLst>
          </p:cNvPr>
          <p:cNvSpPr txBox="1"/>
          <p:nvPr/>
        </p:nvSpPr>
        <p:spPr>
          <a:xfrm>
            <a:off x="9823103" y="3409716"/>
            <a:ext cx="24831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优化比例</a:t>
            </a: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90%</a:t>
            </a:r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BDE25AD-F4AB-024E-6036-E021321DF388}"/>
              </a:ext>
            </a:extLst>
          </p:cNvPr>
          <p:cNvSpPr txBox="1"/>
          <p:nvPr/>
        </p:nvSpPr>
        <p:spPr>
          <a:xfrm>
            <a:off x="9823103" y="5328576"/>
            <a:ext cx="18467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优化比例</a:t>
            </a: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91%</a:t>
            </a:r>
            <a:endParaRPr lang="zh-CN" altLang="en-US" sz="16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D2BE5E3-999F-A89C-5C1B-0D9DCD04BF76}"/>
              </a:ext>
            </a:extLst>
          </p:cNvPr>
          <p:cNvSpPr txBox="1"/>
          <p:nvPr/>
        </p:nvSpPr>
        <p:spPr>
          <a:xfrm>
            <a:off x="9823103" y="4590708"/>
            <a:ext cx="18467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优化比例</a:t>
            </a:r>
            <a:r>
              <a:rPr kumimoji="0" lang="en-US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56.89%</a:t>
            </a:r>
            <a:endParaRPr lang="zh-CN" altLang="en-US" sz="160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008343E-5E6C-937D-25F5-854819D1D31C}"/>
              </a:ext>
            </a:extLst>
          </p:cNvPr>
          <p:cNvCxnSpPr>
            <a:cxnSpLocks/>
          </p:cNvCxnSpPr>
          <p:nvPr/>
        </p:nvCxnSpPr>
        <p:spPr>
          <a:xfrm>
            <a:off x="3525227" y="1159669"/>
            <a:ext cx="0" cy="1314216"/>
          </a:xfrm>
          <a:prstGeom prst="line">
            <a:avLst/>
          </a:prstGeom>
          <a:ln w="12700">
            <a:gradFill flip="none" rotWithShape="1">
              <a:gsLst>
                <a:gs pos="0">
                  <a:srgbClr val="942BF3">
                    <a:alpha val="0"/>
                  </a:srgbClr>
                </a:gs>
                <a:gs pos="35000">
                  <a:srgbClr val="6512F1"/>
                </a:gs>
                <a:gs pos="65000">
                  <a:srgbClr val="6512F1"/>
                </a:gs>
                <a:gs pos="100000">
                  <a:srgbClr val="942BF3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6A378D65-209D-7624-3082-52F9D81E01CE}"/>
              </a:ext>
            </a:extLst>
          </p:cNvPr>
          <p:cNvCxnSpPr>
            <a:cxnSpLocks/>
          </p:cNvCxnSpPr>
          <p:nvPr/>
        </p:nvCxnSpPr>
        <p:spPr>
          <a:xfrm>
            <a:off x="3518877" y="2658199"/>
            <a:ext cx="0" cy="1314216"/>
          </a:xfrm>
          <a:prstGeom prst="line">
            <a:avLst/>
          </a:prstGeom>
          <a:ln w="12700">
            <a:gradFill flip="none" rotWithShape="1">
              <a:gsLst>
                <a:gs pos="0">
                  <a:srgbClr val="942BF3">
                    <a:alpha val="0"/>
                  </a:srgbClr>
                </a:gs>
                <a:gs pos="35000">
                  <a:srgbClr val="6512F1"/>
                </a:gs>
                <a:gs pos="65000">
                  <a:srgbClr val="6512F1"/>
                </a:gs>
                <a:gs pos="100000">
                  <a:srgbClr val="942BF3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E99B2DD5-D0E0-0ABF-9728-6542EAE11D9C}"/>
              </a:ext>
            </a:extLst>
          </p:cNvPr>
          <p:cNvCxnSpPr>
            <a:cxnSpLocks/>
          </p:cNvCxnSpPr>
          <p:nvPr/>
        </p:nvCxnSpPr>
        <p:spPr>
          <a:xfrm>
            <a:off x="6254750" y="1174068"/>
            <a:ext cx="0" cy="1314216"/>
          </a:xfrm>
          <a:prstGeom prst="line">
            <a:avLst/>
          </a:prstGeom>
          <a:ln w="12700">
            <a:gradFill flip="none" rotWithShape="1">
              <a:gsLst>
                <a:gs pos="0">
                  <a:srgbClr val="942BF3">
                    <a:alpha val="0"/>
                  </a:srgbClr>
                </a:gs>
                <a:gs pos="35000">
                  <a:srgbClr val="6512F1"/>
                </a:gs>
                <a:gs pos="65000">
                  <a:srgbClr val="6512F1"/>
                </a:gs>
                <a:gs pos="100000">
                  <a:srgbClr val="942BF3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C2BD91B-FDE0-E3B9-639B-01636C390033}"/>
              </a:ext>
            </a:extLst>
          </p:cNvPr>
          <p:cNvCxnSpPr>
            <a:cxnSpLocks/>
          </p:cNvCxnSpPr>
          <p:nvPr/>
        </p:nvCxnSpPr>
        <p:spPr>
          <a:xfrm>
            <a:off x="6254750" y="4326818"/>
            <a:ext cx="0" cy="1939007"/>
          </a:xfrm>
          <a:prstGeom prst="line">
            <a:avLst/>
          </a:prstGeom>
          <a:ln w="12700">
            <a:gradFill flip="none" rotWithShape="1">
              <a:gsLst>
                <a:gs pos="0">
                  <a:srgbClr val="942BF3">
                    <a:alpha val="0"/>
                  </a:srgbClr>
                </a:gs>
                <a:gs pos="35000">
                  <a:srgbClr val="6512F1"/>
                </a:gs>
                <a:gs pos="65000">
                  <a:srgbClr val="6512F1"/>
                </a:gs>
                <a:gs pos="100000">
                  <a:srgbClr val="942BF3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iconfont-1107-834637">
            <a:extLst>
              <a:ext uri="{FF2B5EF4-FFF2-40B4-BE49-F238E27FC236}">
                <a16:creationId xmlns:a16="http://schemas.microsoft.com/office/drawing/2014/main" id="{DECA1741-FD05-6B2E-DFEF-6CEB052B3DCD}"/>
              </a:ext>
            </a:extLst>
          </p:cNvPr>
          <p:cNvSpPr/>
          <p:nvPr/>
        </p:nvSpPr>
        <p:spPr>
          <a:xfrm>
            <a:off x="10201011" y="5748677"/>
            <a:ext cx="435931" cy="436018"/>
          </a:xfrm>
          <a:custGeom>
            <a:avLst/>
            <a:gdLst>
              <a:gd name="T0" fmla="*/ 7934 w 10458"/>
              <a:gd name="T1" fmla="*/ 5229 h 10458"/>
              <a:gd name="T2" fmla="*/ 5229 w 10458"/>
              <a:gd name="T3" fmla="*/ 7934 h 10458"/>
              <a:gd name="T4" fmla="*/ 2524 w 10458"/>
              <a:gd name="T5" fmla="*/ 5229 h 10458"/>
              <a:gd name="T6" fmla="*/ 5229 w 10458"/>
              <a:gd name="T7" fmla="*/ 2524 h 10458"/>
              <a:gd name="T8" fmla="*/ 7934 w 10458"/>
              <a:gd name="T9" fmla="*/ 5229 h 10458"/>
              <a:gd name="T10" fmla="*/ 5229 w 10458"/>
              <a:gd name="T11" fmla="*/ 10458 h 10458"/>
              <a:gd name="T12" fmla="*/ 0 w 10458"/>
              <a:gd name="T13" fmla="*/ 5229 h 10458"/>
              <a:gd name="T14" fmla="*/ 5229 w 10458"/>
              <a:gd name="T15" fmla="*/ 0 h 10458"/>
              <a:gd name="T16" fmla="*/ 5512 w 10458"/>
              <a:gd name="T17" fmla="*/ 283 h 10458"/>
              <a:gd name="T18" fmla="*/ 5512 w 10458"/>
              <a:gd name="T19" fmla="*/ 4946 h 10458"/>
              <a:gd name="T20" fmla="*/ 7934 w 10458"/>
              <a:gd name="T21" fmla="*/ 4946 h 10458"/>
              <a:gd name="T22" fmla="*/ 8217 w 10458"/>
              <a:gd name="T23" fmla="*/ 5229 h 10458"/>
              <a:gd name="T24" fmla="*/ 7934 w 10458"/>
              <a:gd name="T25" fmla="*/ 5511 h 10458"/>
              <a:gd name="T26" fmla="*/ 5229 w 10458"/>
              <a:gd name="T27" fmla="*/ 5511 h 10458"/>
              <a:gd name="T28" fmla="*/ 4946 w 10458"/>
              <a:gd name="T29" fmla="*/ 5229 h 10458"/>
              <a:gd name="T30" fmla="*/ 4946 w 10458"/>
              <a:gd name="T31" fmla="*/ 574 h 10458"/>
              <a:gd name="T32" fmla="*/ 565 w 10458"/>
              <a:gd name="T33" fmla="*/ 5229 h 10458"/>
              <a:gd name="T34" fmla="*/ 5229 w 10458"/>
              <a:gd name="T35" fmla="*/ 9893 h 10458"/>
              <a:gd name="T36" fmla="*/ 9893 w 10458"/>
              <a:gd name="T37" fmla="*/ 5229 h 10458"/>
              <a:gd name="T38" fmla="*/ 7174 w 10458"/>
              <a:gd name="T39" fmla="*/ 989 h 10458"/>
              <a:gd name="T40" fmla="*/ 7035 w 10458"/>
              <a:gd name="T41" fmla="*/ 614 h 10458"/>
              <a:gd name="T42" fmla="*/ 7410 w 10458"/>
              <a:gd name="T43" fmla="*/ 475 h 10458"/>
              <a:gd name="T44" fmla="*/ 10458 w 10458"/>
              <a:gd name="T45" fmla="*/ 5229 h 10458"/>
              <a:gd name="T46" fmla="*/ 5229 w 10458"/>
              <a:gd name="T47" fmla="*/ 10458 h 10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458" h="10458">
                <a:moveTo>
                  <a:pt x="7934" y="5229"/>
                </a:moveTo>
                <a:cubicBezTo>
                  <a:pt x="7934" y="6723"/>
                  <a:pt x="6723" y="7934"/>
                  <a:pt x="5229" y="7934"/>
                </a:cubicBezTo>
                <a:cubicBezTo>
                  <a:pt x="3735" y="7934"/>
                  <a:pt x="2524" y="6723"/>
                  <a:pt x="2524" y="5229"/>
                </a:cubicBezTo>
                <a:cubicBezTo>
                  <a:pt x="2524" y="3735"/>
                  <a:pt x="3735" y="2524"/>
                  <a:pt x="5229" y="2524"/>
                </a:cubicBezTo>
                <a:cubicBezTo>
                  <a:pt x="6723" y="2524"/>
                  <a:pt x="7934" y="3735"/>
                  <a:pt x="7934" y="5229"/>
                </a:cubicBezTo>
                <a:close/>
                <a:moveTo>
                  <a:pt x="5229" y="10458"/>
                </a:moveTo>
                <a:cubicBezTo>
                  <a:pt x="2346" y="10458"/>
                  <a:pt x="0" y="8112"/>
                  <a:pt x="0" y="5229"/>
                </a:cubicBezTo>
                <a:cubicBezTo>
                  <a:pt x="0" y="2346"/>
                  <a:pt x="2346" y="0"/>
                  <a:pt x="5229" y="0"/>
                </a:cubicBezTo>
                <a:cubicBezTo>
                  <a:pt x="5385" y="0"/>
                  <a:pt x="5512" y="126"/>
                  <a:pt x="5512" y="283"/>
                </a:cubicBezTo>
                <a:lnTo>
                  <a:pt x="5512" y="4946"/>
                </a:lnTo>
                <a:lnTo>
                  <a:pt x="7934" y="4946"/>
                </a:lnTo>
                <a:cubicBezTo>
                  <a:pt x="8090" y="4946"/>
                  <a:pt x="8217" y="5073"/>
                  <a:pt x="8217" y="5229"/>
                </a:cubicBezTo>
                <a:cubicBezTo>
                  <a:pt x="8217" y="5385"/>
                  <a:pt x="8090" y="5511"/>
                  <a:pt x="7934" y="5511"/>
                </a:cubicBezTo>
                <a:lnTo>
                  <a:pt x="5229" y="5511"/>
                </a:lnTo>
                <a:cubicBezTo>
                  <a:pt x="5073" y="5511"/>
                  <a:pt x="4946" y="5385"/>
                  <a:pt x="4946" y="5229"/>
                </a:cubicBezTo>
                <a:lnTo>
                  <a:pt x="4946" y="574"/>
                </a:lnTo>
                <a:cubicBezTo>
                  <a:pt x="2506" y="720"/>
                  <a:pt x="565" y="2752"/>
                  <a:pt x="565" y="5229"/>
                </a:cubicBezTo>
                <a:cubicBezTo>
                  <a:pt x="565" y="7800"/>
                  <a:pt x="2657" y="9893"/>
                  <a:pt x="5229" y="9893"/>
                </a:cubicBezTo>
                <a:cubicBezTo>
                  <a:pt x="7801" y="9893"/>
                  <a:pt x="9893" y="7800"/>
                  <a:pt x="9893" y="5229"/>
                </a:cubicBezTo>
                <a:cubicBezTo>
                  <a:pt x="9893" y="3412"/>
                  <a:pt x="8825" y="1748"/>
                  <a:pt x="7174" y="989"/>
                </a:cubicBezTo>
                <a:cubicBezTo>
                  <a:pt x="7032" y="924"/>
                  <a:pt x="6970" y="756"/>
                  <a:pt x="7035" y="614"/>
                </a:cubicBezTo>
                <a:cubicBezTo>
                  <a:pt x="7100" y="472"/>
                  <a:pt x="7268" y="410"/>
                  <a:pt x="7410" y="475"/>
                </a:cubicBezTo>
                <a:cubicBezTo>
                  <a:pt x="9261" y="1326"/>
                  <a:pt x="10458" y="3192"/>
                  <a:pt x="10458" y="5229"/>
                </a:cubicBezTo>
                <a:cubicBezTo>
                  <a:pt x="10458" y="8112"/>
                  <a:pt x="8112" y="10458"/>
                  <a:pt x="5229" y="10458"/>
                </a:cubicBezTo>
                <a:close/>
              </a:path>
            </a:pathLst>
          </a:custGeom>
          <a:solidFill>
            <a:srgbClr val="94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1645B21-7446-23EA-2E48-4B52AE9ADFA8}"/>
              </a:ext>
            </a:extLst>
          </p:cNvPr>
          <p:cNvSpPr/>
          <p:nvPr/>
        </p:nvSpPr>
        <p:spPr>
          <a:xfrm>
            <a:off x="720905" y="1119624"/>
            <a:ext cx="45719" cy="1377215"/>
          </a:xfrm>
          <a:prstGeom prst="roundRect">
            <a:avLst>
              <a:gd name="adj" fmla="val 50000"/>
            </a:avLst>
          </a:prstGeom>
          <a:solidFill>
            <a:srgbClr val="94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159ECF95-BA60-FF9F-CD1C-516019AEEAED}"/>
              </a:ext>
            </a:extLst>
          </p:cNvPr>
          <p:cNvSpPr/>
          <p:nvPr/>
        </p:nvSpPr>
        <p:spPr>
          <a:xfrm>
            <a:off x="720905" y="2658200"/>
            <a:ext cx="45719" cy="1314216"/>
          </a:xfrm>
          <a:prstGeom prst="roundRect">
            <a:avLst>
              <a:gd name="adj" fmla="val 50000"/>
            </a:avLst>
          </a:prstGeom>
          <a:solidFill>
            <a:srgbClr val="415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2366FED9-0C19-FAC3-A011-9D43346711A3}"/>
              </a:ext>
            </a:extLst>
          </p:cNvPr>
          <p:cNvSpPr/>
          <p:nvPr/>
        </p:nvSpPr>
        <p:spPr>
          <a:xfrm>
            <a:off x="720905" y="4143214"/>
            <a:ext cx="45719" cy="2159965"/>
          </a:xfrm>
          <a:prstGeom prst="roundRect">
            <a:avLst>
              <a:gd name="adj" fmla="val 50000"/>
            </a:avLst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57682212-9A19-1DC5-E7E6-D0FF4BAC7560}"/>
              </a:ext>
            </a:extLst>
          </p:cNvPr>
          <p:cNvSpPr/>
          <p:nvPr/>
        </p:nvSpPr>
        <p:spPr>
          <a:xfrm rot="1688162">
            <a:off x="7050155" y="3535565"/>
            <a:ext cx="87496" cy="86646"/>
          </a:xfrm>
          <a:prstGeom prst="chevron">
            <a:avLst/>
          </a:prstGeom>
          <a:solidFill>
            <a:srgbClr val="415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52A9455F-1350-A5E2-8B1F-1AEB3809A416}"/>
              </a:ext>
            </a:extLst>
          </p:cNvPr>
          <p:cNvSpPr/>
          <p:nvPr/>
        </p:nvSpPr>
        <p:spPr>
          <a:xfrm rot="1732592">
            <a:off x="6343220" y="3205551"/>
            <a:ext cx="87496" cy="86646"/>
          </a:xfrm>
          <a:prstGeom prst="chevron">
            <a:avLst/>
          </a:prstGeom>
          <a:solidFill>
            <a:srgbClr val="415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091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78477599-F55E-1249-B790-98B76ECBB990}"/>
              </a:ext>
            </a:extLst>
          </p:cNvPr>
          <p:cNvSpPr/>
          <p:nvPr/>
        </p:nvSpPr>
        <p:spPr>
          <a:xfrm>
            <a:off x="11745467" y="2313496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6512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E91C760-0B02-D147-49AC-E404BEC322C6}"/>
              </a:ext>
            </a:extLst>
          </p:cNvPr>
          <p:cNvSpPr/>
          <p:nvPr/>
        </p:nvSpPr>
        <p:spPr>
          <a:xfrm>
            <a:off x="5008870" y="1176999"/>
            <a:ext cx="6560695" cy="5131726"/>
          </a:xfrm>
          <a:prstGeom prst="roundRect">
            <a:avLst>
              <a:gd name="adj" fmla="val 2431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04398C25-CCC9-A532-8BC4-0D58F221B9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9908" y="1628775"/>
            <a:ext cx="6549534" cy="4701562"/>
          </a:xfrm>
          <a:prstGeom prst="roundRect">
            <a:avLst>
              <a:gd name="adj" fmla="val 1571"/>
            </a:avLst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FEFB8C7-939B-D6A0-9CC9-E24E60473DBC}"/>
              </a:ext>
            </a:extLst>
          </p:cNvPr>
          <p:cNvSpPr/>
          <p:nvPr/>
        </p:nvSpPr>
        <p:spPr>
          <a:xfrm>
            <a:off x="804367" y="1335576"/>
            <a:ext cx="4034603" cy="1277495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D5CE5E-A2AA-5760-1810-B7067A3F3B37}"/>
              </a:ext>
            </a:extLst>
          </p:cNvPr>
          <p:cNvSpPr/>
          <p:nvPr/>
        </p:nvSpPr>
        <p:spPr>
          <a:xfrm>
            <a:off x="-3908443" y="-6950304"/>
            <a:ext cx="7816885" cy="7816885"/>
          </a:xfrm>
          <a:prstGeom prst="ellipse">
            <a:avLst/>
          </a:prstGeom>
          <a:gradFill flip="none" rotWithShape="1">
            <a:gsLst>
              <a:gs pos="11000">
                <a:srgbClr val="942BF3"/>
              </a:gs>
              <a:gs pos="100000">
                <a:srgbClr val="942BF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DC90B16-4E98-7D59-0B6A-1F5EF2BF1964}"/>
              </a:ext>
            </a:extLst>
          </p:cNvPr>
          <p:cNvSpPr/>
          <p:nvPr/>
        </p:nvSpPr>
        <p:spPr>
          <a:xfrm>
            <a:off x="806521" y="3004745"/>
            <a:ext cx="4034603" cy="1277495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265AF50-2184-0276-E92E-37BBC69CE757}"/>
              </a:ext>
            </a:extLst>
          </p:cNvPr>
          <p:cNvSpPr/>
          <p:nvPr/>
        </p:nvSpPr>
        <p:spPr>
          <a:xfrm>
            <a:off x="804368" y="1196382"/>
            <a:ext cx="4034603" cy="386175"/>
          </a:xfrm>
          <a:prstGeom prst="roundRect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id="{4CE91489-8580-95FC-F893-09358FA3E162}"/>
              </a:ext>
            </a:extLst>
          </p:cNvPr>
          <p:cNvSpPr/>
          <p:nvPr/>
        </p:nvSpPr>
        <p:spPr>
          <a:xfrm flipV="1">
            <a:off x="804368" y="1390578"/>
            <a:ext cx="250890" cy="386175"/>
          </a:xfrm>
          <a:prstGeom prst="rtTriangle">
            <a:avLst/>
          </a:prstGeom>
          <a:solidFill>
            <a:srgbClr val="1B3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2402E1-CA16-4F6A-A3A2-76437609CDAF}"/>
              </a:ext>
            </a:extLst>
          </p:cNvPr>
          <p:cNvGrpSpPr/>
          <p:nvPr/>
        </p:nvGrpSpPr>
        <p:grpSpPr>
          <a:xfrm>
            <a:off x="806521" y="2935671"/>
            <a:ext cx="4034603" cy="535224"/>
            <a:chOff x="734936" y="3333794"/>
            <a:chExt cx="4778375" cy="697357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69FD811-57FF-B300-8ED2-EB44848896AE}"/>
                </a:ext>
              </a:extLst>
            </p:cNvPr>
            <p:cNvSpPr/>
            <p:nvPr/>
          </p:nvSpPr>
          <p:spPr>
            <a:xfrm>
              <a:off x="734936" y="3333794"/>
              <a:ext cx="4778375" cy="503157"/>
            </a:xfrm>
            <a:prstGeom prst="roundRect">
              <a:avLst/>
            </a:prstGeom>
            <a:solidFill>
              <a:srgbClr val="6512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Arial"/>
                <a:ea typeface="OPPOSans H"/>
                <a:cs typeface="+mn-cs"/>
              </a:endParaRPr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DE91D600-2370-ADA6-8615-325D6A0EE828}"/>
                </a:ext>
              </a:extLst>
            </p:cNvPr>
            <p:cNvSpPr/>
            <p:nvPr/>
          </p:nvSpPr>
          <p:spPr>
            <a:xfrm flipV="1">
              <a:off x="734936" y="3527994"/>
              <a:ext cx="297141" cy="503157"/>
            </a:xfrm>
            <a:prstGeom prst="rtTriangle">
              <a:avLst/>
            </a:prstGeom>
            <a:solidFill>
              <a:srgbClr val="6512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DA0A6-89A9-3512-23C8-EF061948031A}"/>
              </a:ext>
            </a:extLst>
          </p:cNvPr>
          <p:cNvSpPr txBox="1"/>
          <p:nvPr/>
        </p:nvSpPr>
        <p:spPr>
          <a:xfrm>
            <a:off x="1915835" y="1237381"/>
            <a:ext cx="25593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电子纸防护材质全面升级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0257C3-C4EC-F246-AAF0-61792FBFF3BA}"/>
              </a:ext>
            </a:extLst>
          </p:cNvPr>
          <p:cNvSpPr txBox="1"/>
          <p:nvPr/>
        </p:nvSpPr>
        <p:spPr>
          <a:xfrm>
            <a:off x="1814002" y="2981050"/>
            <a:ext cx="25461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电子纸显示界面进一步优化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847819-52F3-B960-FA0C-A7F2C1516B6A}"/>
              </a:ext>
            </a:extLst>
          </p:cNvPr>
          <p:cNvSpPr txBox="1"/>
          <p:nvPr/>
        </p:nvSpPr>
        <p:spPr>
          <a:xfrm>
            <a:off x="848052" y="1613139"/>
            <a:ext cx="3961493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对一期不完善的地方做进一步分析，将电子纸防护材质全面升级（聚氨酯），有效保护设备、减少器具损伤。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A0CF51D-4592-BF0A-EFD3-91F231A6460E}"/>
              </a:ext>
            </a:extLst>
          </p:cNvPr>
          <p:cNvSpPr txBox="1"/>
          <p:nvPr/>
        </p:nvSpPr>
        <p:spPr>
          <a:xfrm>
            <a:off x="7134281" y="1257725"/>
            <a:ext cx="30154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无纸化系统二期推广计划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B3E2E8B-BB5D-2D78-9457-3866E71C1CB6}"/>
              </a:ext>
            </a:extLst>
          </p:cNvPr>
          <p:cNvSpPr txBox="1"/>
          <p:nvPr/>
        </p:nvSpPr>
        <p:spPr>
          <a:xfrm>
            <a:off x="6151816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BA45944-D93E-CA3F-AF8A-C69AAA45F2E8}"/>
              </a:ext>
            </a:extLst>
          </p:cNvPr>
          <p:cNvSpPr txBox="1"/>
          <p:nvPr/>
        </p:nvSpPr>
        <p:spPr>
          <a:xfrm>
            <a:off x="6632194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2CE3849-BE13-49F9-7571-E5BD57E84784}"/>
              </a:ext>
            </a:extLst>
          </p:cNvPr>
          <p:cNvSpPr txBox="1"/>
          <p:nvPr/>
        </p:nvSpPr>
        <p:spPr>
          <a:xfrm>
            <a:off x="7112572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EF982EE-CCCD-4D6F-7902-03CB1D552827}"/>
              </a:ext>
            </a:extLst>
          </p:cNvPr>
          <p:cNvSpPr txBox="1"/>
          <p:nvPr/>
        </p:nvSpPr>
        <p:spPr>
          <a:xfrm>
            <a:off x="7592950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D4D23C9-A41F-43D0-EE91-588BD8EE72E9}"/>
              </a:ext>
            </a:extLst>
          </p:cNvPr>
          <p:cNvSpPr txBox="1"/>
          <p:nvPr/>
        </p:nvSpPr>
        <p:spPr>
          <a:xfrm>
            <a:off x="8073328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9E3FC53-EA56-13B3-9308-578CD50F75FD}"/>
              </a:ext>
            </a:extLst>
          </p:cNvPr>
          <p:cNvSpPr txBox="1"/>
          <p:nvPr/>
        </p:nvSpPr>
        <p:spPr>
          <a:xfrm>
            <a:off x="8553706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5BBC7F6-0304-51FB-A315-D44AF6042042}"/>
              </a:ext>
            </a:extLst>
          </p:cNvPr>
          <p:cNvSpPr txBox="1"/>
          <p:nvPr/>
        </p:nvSpPr>
        <p:spPr>
          <a:xfrm>
            <a:off x="9034084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4B96694-E94F-B7A2-5D35-ACEE6A2EA1FE}"/>
              </a:ext>
            </a:extLst>
          </p:cNvPr>
          <p:cNvSpPr txBox="1"/>
          <p:nvPr/>
        </p:nvSpPr>
        <p:spPr>
          <a:xfrm>
            <a:off x="9514462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BC70941-E3D2-E0AA-D419-A79BB370BF07}"/>
              </a:ext>
            </a:extLst>
          </p:cNvPr>
          <p:cNvSpPr txBox="1"/>
          <p:nvPr/>
        </p:nvSpPr>
        <p:spPr>
          <a:xfrm>
            <a:off x="9994840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E65FCE0-1A53-BDFD-3A9B-10D4FE585B3A}"/>
              </a:ext>
            </a:extLst>
          </p:cNvPr>
          <p:cNvSpPr txBox="1"/>
          <p:nvPr/>
        </p:nvSpPr>
        <p:spPr>
          <a:xfrm>
            <a:off x="10475218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11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400ADC3-535F-0167-6F7D-0B5642B64C70}"/>
              </a:ext>
            </a:extLst>
          </p:cNvPr>
          <p:cNvSpPr txBox="1"/>
          <p:nvPr/>
        </p:nvSpPr>
        <p:spPr>
          <a:xfrm>
            <a:off x="10955597" y="1636254"/>
            <a:ext cx="69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B31A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月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1B31A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185263C-B836-6EA9-ED93-8B00D1C48090}"/>
              </a:ext>
            </a:extLst>
          </p:cNvPr>
          <p:cNvSpPr/>
          <p:nvPr/>
        </p:nvSpPr>
        <p:spPr>
          <a:xfrm>
            <a:off x="6240022" y="2016311"/>
            <a:ext cx="2178823" cy="229140"/>
          </a:xfrm>
          <a:prstGeom prst="roundRect">
            <a:avLst>
              <a:gd name="adj" fmla="val 30617"/>
            </a:avLst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二期方案研讨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4F20E493-0F8A-E242-AFD4-E2CC6701BF2A}"/>
              </a:ext>
            </a:extLst>
          </p:cNvPr>
          <p:cNvSpPr/>
          <p:nvPr/>
        </p:nvSpPr>
        <p:spPr>
          <a:xfrm>
            <a:off x="6240022" y="2341162"/>
            <a:ext cx="803060" cy="229140"/>
          </a:xfrm>
          <a:prstGeom prst="roundRect">
            <a:avLst>
              <a:gd name="adj" fmla="val 30617"/>
            </a:avLst>
          </a:prstGeom>
          <a:solidFill>
            <a:srgbClr val="94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实地考察</a:t>
            </a:r>
            <a:endParaRPr kumimoji="0" lang="zh-CN" altLang="zh-CN" sz="11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FE08A230-CA53-7B03-C6FA-CB59B1513906}"/>
              </a:ext>
            </a:extLst>
          </p:cNvPr>
          <p:cNvSpPr/>
          <p:nvPr/>
        </p:nvSpPr>
        <p:spPr>
          <a:xfrm>
            <a:off x="6723504" y="2666013"/>
            <a:ext cx="1695342" cy="229140"/>
          </a:xfrm>
          <a:prstGeom prst="roundRect">
            <a:avLst>
              <a:gd name="adj" fmla="val 30617"/>
            </a:avLst>
          </a:prstGeom>
          <a:solidFill>
            <a:srgbClr val="574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修改方案</a:t>
            </a:r>
            <a:endParaRPr kumimoji="0" lang="zh-CN" altLang="zh-CN" sz="11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EEF34737-FA5C-B2A6-FF3E-E9A85BA89DBB}"/>
              </a:ext>
            </a:extLst>
          </p:cNvPr>
          <p:cNvSpPr/>
          <p:nvPr/>
        </p:nvSpPr>
        <p:spPr>
          <a:xfrm>
            <a:off x="7178292" y="2990864"/>
            <a:ext cx="1745447" cy="229140"/>
          </a:xfrm>
          <a:prstGeom prst="roundRect">
            <a:avLst>
              <a:gd name="adj" fmla="val 30617"/>
            </a:avLst>
          </a:prstGeom>
          <a:solidFill>
            <a:srgbClr val="77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提报系统升级并跟踪</a:t>
            </a:r>
            <a:endParaRPr kumimoji="0" lang="zh-CN" altLang="zh-CN" sz="11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83DBB8D-09A3-D37B-A902-4B5FD48AEE91}"/>
              </a:ext>
            </a:extLst>
          </p:cNvPr>
          <p:cNvSpPr/>
          <p:nvPr/>
        </p:nvSpPr>
        <p:spPr>
          <a:xfrm>
            <a:off x="6240022" y="3330167"/>
            <a:ext cx="1234860" cy="214688"/>
          </a:xfrm>
          <a:prstGeom prst="roundRect">
            <a:avLst>
              <a:gd name="adj" fmla="val 30617"/>
            </a:avLst>
          </a:prstGeom>
          <a:solidFill>
            <a:srgbClr val="453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E625971C-5914-560D-A061-38FB416F81AE}"/>
              </a:ext>
            </a:extLst>
          </p:cNvPr>
          <p:cNvSpPr/>
          <p:nvPr/>
        </p:nvSpPr>
        <p:spPr>
          <a:xfrm>
            <a:off x="6240021" y="3640566"/>
            <a:ext cx="1696293" cy="229140"/>
          </a:xfrm>
          <a:prstGeom prst="roundRect">
            <a:avLst>
              <a:gd name="adj" fmla="val 30617"/>
            </a:avLst>
          </a:prstGeom>
          <a:solidFill>
            <a:srgbClr val="1B31A1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单点测试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AE90C516-FE8F-A95A-69D8-3C6AA5C0913D}"/>
              </a:ext>
            </a:extLst>
          </p:cNvPr>
          <p:cNvSpPr/>
          <p:nvPr/>
        </p:nvSpPr>
        <p:spPr>
          <a:xfrm>
            <a:off x="6240022" y="3965417"/>
            <a:ext cx="5214193" cy="229140"/>
          </a:xfrm>
          <a:prstGeom prst="roundRect">
            <a:avLst>
              <a:gd name="adj" fmla="val 30617"/>
            </a:avLst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问题收集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815DF5-C12A-C975-EBFC-7E7FA41BE70F}"/>
              </a:ext>
            </a:extLst>
          </p:cNvPr>
          <p:cNvSpPr txBox="1"/>
          <p:nvPr/>
        </p:nvSpPr>
        <p:spPr>
          <a:xfrm>
            <a:off x="819413" y="3441196"/>
            <a:ext cx="4085963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初步定义为两种显示模式：一是单个器具显示全部零件；二是多个器具显示单个零件。</a:t>
            </a: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B1CD8E69-1FB7-7EA4-C6EC-4222981B038C}"/>
              </a:ext>
            </a:extLst>
          </p:cNvPr>
          <p:cNvSpPr/>
          <p:nvPr/>
        </p:nvSpPr>
        <p:spPr>
          <a:xfrm>
            <a:off x="7753823" y="4615119"/>
            <a:ext cx="2178823" cy="229140"/>
          </a:xfrm>
          <a:prstGeom prst="roundRect">
            <a:avLst>
              <a:gd name="adj" fmla="val 30617"/>
            </a:avLst>
          </a:prstGeom>
          <a:solidFill>
            <a:srgbClr val="77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操作培训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883B4EEE-11E5-1A55-8492-EDC083932185}"/>
              </a:ext>
            </a:extLst>
          </p:cNvPr>
          <p:cNvSpPr/>
          <p:nvPr/>
        </p:nvSpPr>
        <p:spPr>
          <a:xfrm>
            <a:off x="10475218" y="5847588"/>
            <a:ext cx="1022144" cy="195671"/>
          </a:xfrm>
          <a:prstGeom prst="roundRect">
            <a:avLst>
              <a:gd name="adj" fmla="val 30617"/>
            </a:avLst>
          </a:prstGeom>
          <a:solidFill>
            <a:srgbClr val="94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8AFC944B-5F13-D9DF-CC73-71C7F8A1B960}"/>
              </a:ext>
            </a:extLst>
          </p:cNvPr>
          <p:cNvSpPr/>
          <p:nvPr/>
        </p:nvSpPr>
        <p:spPr>
          <a:xfrm>
            <a:off x="7753823" y="4290268"/>
            <a:ext cx="1745447" cy="229140"/>
          </a:xfrm>
          <a:prstGeom prst="roundRect">
            <a:avLst>
              <a:gd name="adj" fmla="val 30617"/>
            </a:avLst>
          </a:prstGeom>
          <a:solidFill>
            <a:srgbClr val="942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数据准备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4D9DD28-C054-009C-5449-A5D32FE1C69E}"/>
              </a:ext>
            </a:extLst>
          </p:cNvPr>
          <p:cNvSpPr/>
          <p:nvPr/>
        </p:nvSpPr>
        <p:spPr>
          <a:xfrm>
            <a:off x="7753823" y="4939970"/>
            <a:ext cx="1745447" cy="229140"/>
          </a:xfrm>
          <a:prstGeom prst="roundRect">
            <a:avLst>
              <a:gd name="adj" fmla="val 30617"/>
            </a:avLst>
          </a:prstGeom>
          <a:solidFill>
            <a:srgbClr val="1E3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测试数据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E6AE314F-09F4-2421-88D5-FA42D00DAFBA}"/>
              </a:ext>
            </a:extLst>
          </p:cNvPr>
          <p:cNvSpPr/>
          <p:nvPr/>
        </p:nvSpPr>
        <p:spPr>
          <a:xfrm>
            <a:off x="8202557" y="5264821"/>
            <a:ext cx="2272661" cy="195671"/>
          </a:xfrm>
          <a:prstGeom prst="roundRect">
            <a:avLst>
              <a:gd name="adj" fmla="val 30617"/>
            </a:avLst>
          </a:prstGeom>
          <a:solidFill>
            <a:srgbClr val="1B31A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局部点位试运行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D1C4B215-7F28-AFA7-EBC0-5EE1EA350657}"/>
              </a:ext>
            </a:extLst>
          </p:cNvPr>
          <p:cNvSpPr/>
          <p:nvPr/>
        </p:nvSpPr>
        <p:spPr>
          <a:xfrm>
            <a:off x="8682936" y="5556203"/>
            <a:ext cx="2272661" cy="195671"/>
          </a:xfrm>
          <a:prstGeom prst="roundRect">
            <a:avLst>
              <a:gd name="adj" fmla="val 30617"/>
            </a:avLst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全面推进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4FD7C80-6BDA-7CD1-721A-6A511A8062BE}"/>
              </a:ext>
            </a:extLst>
          </p:cNvPr>
          <p:cNvSpPr txBox="1"/>
          <p:nvPr/>
        </p:nvSpPr>
        <p:spPr>
          <a:xfrm>
            <a:off x="8923739" y="5839727"/>
            <a:ext cx="9334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942BF3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协调问题解决及跟踪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srgbClr val="942BF3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8C46B39-EE9F-6FB2-1BC5-B9CB23885C86}"/>
              </a:ext>
            </a:extLst>
          </p:cNvPr>
          <p:cNvSpPr txBox="1"/>
          <p:nvPr/>
        </p:nvSpPr>
        <p:spPr>
          <a:xfrm>
            <a:off x="3041720" y="3332757"/>
            <a:ext cx="106426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4534C2"/>
                </a:solidFill>
                <a:effectLst/>
                <a:uLnTx/>
                <a:uFillTx/>
                <a:latin typeface="Arial"/>
                <a:ea typeface="OPPOSans H"/>
                <a:cs typeface="+mn-cs"/>
              </a:rPr>
              <a:t>设备采购、安装及权限准备</a:t>
            </a:r>
            <a:endParaRPr kumimoji="0" lang="zh-CN" altLang="zh-CN" sz="1100" b="0" i="0" u="none" strike="noStrike" kern="100" cap="none" spc="0" normalizeH="0" baseline="0" noProof="0" dirty="0">
              <a:ln>
                <a:noFill/>
              </a:ln>
              <a:solidFill>
                <a:srgbClr val="4534C2"/>
              </a:solidFill>
              <a:effectLst/>
              <a:uLnTx/>
              <a:uFillTx/>
              <a:latin typeface="Times New Roman" panose="02020603050405020304" pitchFamily="18" charset="0"/>
              <a:ea typeface="仿宋_GB231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08636BE-4CDE-13A2-0DFF-0DBE9E57B288}"/>
              </a:ext>
            </a:extLst>
          </p:cNvPr>
          <p:cNvSpPr txBox="1"/>
          <p:nvPr/>
        </p:nvSpPr>
        <p:spPr>
          <a:xfrm>
            <a:off x="5117065" y="1998953"/>
            <a:ext cx="707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李顺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5A3EAE2B-2C08-BA96-7C1A-D94DB954CEE3}"/>
              </a:ext>
            </a:extLst>
          </p:cNvPr>
          <p:cNvSpPr/>
          <p:nvPr/>
        </p:nvSpPr>
        <p:spPr>
          <a:xfrm>
            <a:off x="806521" y="4745901"/>
            <a:ext cx="4034603" cy="1548105"/>
          </a:xfrm>
          <a:prstGeom prst="roundRect">
            <a:avLst>
              <a:gd name="adj" fmla="val 4410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6512F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D377E5D-CF2A-349D-5744-6D4A07A68D27}"/>
              </a:ext>
            </a:extLst>
          </p:cNvPr>
          <p:cNvSpPr txBox="1"/>
          <p:nvPr/>
        </p:nvSpPr>
        <p:spPr>
          <a:xfrm>
            <a:off x="860235" y="5135644"/>
            <a:ext cx="397384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将模拟实验</a:t>
            </a:r>
            <a:r>
              <a:rPr lang="zh-CN" altLang="en-US" sz="155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操作变得轻量化、极简化。使绿色物流、智慧物流的管理理念深入基层，融入基层</a:t>
            </a:r>
            <a:r>
              <a:rPr kumimoji="0" lang="zh-CN" alt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让全员参与到降本增效，节能减排的工作中来</a:t>
            </a:r>
            <a:r>
              <a:rPr kumimoji="0" lang="zh-CN" alt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。</a:t>
            </a:r>
            <a:endParaRPr kumimoji="0" lang="zh-CN" altLang="zh-CN" sz="155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A52536A-CB12-483E-B539-82F5E744CD19}"/>
              </a:ext>
            </a:extLst>
          </p:cNvPr>
          <p:cNvSpPr txBox="1"/>
          <p:nvPr/>
        </p:nvSpPr>
        <p:spPr>
          <a:xfrm>
            <a:off x="5117065" y="2313496"/>
            <a:ext cx="10132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942BF3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刘大峰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E8ED0B2-E6E2-B227-7B07-2B8132C27C21}"/>
              </a:ext>
            </a:extLst>
          </p:cNvPr>
          <p:cNvSpPr txBox="1"/>
          <p:nvPr/>
        </p:nvSpPr>
        <p:spPr>
          <a:xfrm>
            <a:off x="5117065" y="2661263"/>
            <a:ext cx="865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5747CD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马自强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3D4F04E4-A7DD-A98E-6116-89EE07BC7C29}"/>
              </a:ext>
            </a:extLst>
          </p:cNvPr>
          <p:cNvSpPr txBox="1"/>
          <p:nvPr/>
        </p:nvSpPr>
        <p:spPr>
          <a:xfrm>
            <a:off x="5117065" y="2982783"/>
            <a:ext cx="13354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李顺、刘大峰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srgbClr val="772BF3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67E58EC-A428-BB3F-8672-4BC66173C97E}"/>
              </a:ext>
            </a:extLst>
          </p:cNvPr>
          <p:cNvSpPr txBox="1"/>
          <p:nvPr/>
        </p:nvSpPr>
        <p:spPr>
          <a:xfrm>
            <a:off x="5117065" y="3293733"/>
            <a:ext cx="17141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00" cap="none" spc="0" normalizeH="0" baseline="0" noProof="0" dirty="0">
                <a:ln>
                  <a:noFill/>
                </a:ln>
                <a:solidFill>
                  <a:srgbClr val="4534C2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刘大峰、马自强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FD6A6EC-2169-211A-A997-22A75A392DD0}"/>
              </a:ext>
            </a:extLst>
          </p:cNvPr>
          <p:cNvSpPr txBox="1"/>
          <p:nvPr/>
        </p:nvSpPr>
        <p:spPr>
          <a:xfrm>
            <a:off x="5117065" y="3610692"/>
            <a:ext cx="707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394CAD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张蔷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2140A27-509B-E1F1-5D9C-173F6FC0B143}"/>
              </a:ext>
            </a:extLst>
          </p:cNvPr>
          <p:cNvSpPr txBox="1"/>
          <p:nvPr/>
        </p:nvSpPr>
        <p:spPr>
          <a:xfrm>
            <a:off x="5117065" y="4252419"/>
            <a:ext cx="13930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942BF3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马自强、孙有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0425EE7-DF3F-C9B7-C3AA-6DA3C93F0E43}"/>
              </a:ext>
            </a:extLst>
          </p:cNvPr>
          <p:cNvSpPr txBox="1"/>
          <p:nvPr/>
        </p:nvSpPr>
        <p:spPr>
          <a:xfrm>
            <a:off x="5117065" y="4574868"/>
            <a:ext cx="12831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772BF3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陶白、李顺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A29A1D3-8801-E1F8-0226-EFBCA1CB7B77}"/>
              </a:ext>
            </a:extLst>
          </p:cNvPr>
          <p:cNvSpPr txBox="1"/>
          <p:nvPr/>
        </p:nvSpPr>
        <p:spPr>
          <a:xfrm>
            <a:off x="5117065" y="4914105"/>
            <a:ext cx="11521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1E37B5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张蔷、孙有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2FE0C5BB-E5E7-4B57-069C-F2E224903BD7}"/>
              </a:ext>
            </a:extLst>
          </p:cNvPr>
          <p:cNvSpPr txBox="1"/>
          <p:nvPr/>
        </p:nvSpPr>
        <p:spPr>
          <a:xfrm>
            <a:off x="5117065" y="5223754"/>
            <a:ext cx="128313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495AB4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马自强、孙有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C0FF440-3602-DFA0-D9D5-5E8EAADA304F}"/>
              </a:ext>
            </a:extLst>
          </p:cNvPr>
          <p:cNvSpPr txBox="1"/>
          <p:nvPr/>
        </p:nvSpPr>
        <p:spPr>
          <a:xfrm>
            <a:off x="5117065" y="5529518"/>
            <a:ext cx="707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李顺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srgbClr val="6512F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62CBB95-3B2C-2C4E-AA2C-7B93B7410CC3}"/>
              </a:ext>
            </a:extLst>
          </p:cNvPr>
          <p:cNvSpPr txBox="1"/>
          <p:nvPr/>
        </p:nvSpPr>
        <p:spPr>
          <a:xfrm>
            <a:off x="5117065" y="5810481"/>
            <a:ext cx="14962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6512F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马自强、刘大峰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9D0C53EC-448A-F854-EF61-9886161A716C}"/>
              </a:ext>
            </a:extLst>
          </p:cNvPr>
          <p:cNvSpPr/>
          <p:nvPr/>
        </p:nvSpPr>
        <p:spPr>
          <a:xfrm>
            <a:off x="9435016" y="-3281961"/>
            <a:ext cx="4038398" cy="4038398"/>
          </a:xfrm>
          <a:prstGeom prst="ellipse">
            <a:avLst/>
          </a:prstGeom>
          <a:gradFill flip="none" rotWithShape="1">
            <a:gsLst>
              <a:gs pos="0">
                <a:srgbClr val="1E37B5">
                  <a:alpha val="73000"/>
                </a:srgbClr>
              </a:gs>
              <a:gs pos="100000">
                <a:srgbClr val="136DF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60" name="直角三角形 59">
            <a:extLst>
              <a:ext uri="{FF2B5EF4-FFF2-40B4-BE49-F238E27FC236}">
                <a16:creationId xmlns:a16="http://schemas.microsoft.com/office/drawing/2014/main" id="{098F1C3A-6566-A476-9558-7175D9AB515F}"/>
              </a:ext>
            </a:extLst>
          </p:cNvPr>
          <p:cNvSpPr/>
          <p:nvPr/>
        </p:nvSpPr>
        <p:spPr>
          <a:xfrm flipV="1">
            <a:off x="804367" y="4833228"/>
            <a:ext cx="335925" cy="387479"/>
          </a:xfrm>
          <a:prstGeom prst="rtTriangle">
            <a:avLst/>
          </a:prstGeom>
          <a:solidFill>
            <a:srgbClr val="651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H"/>
              <a:cs typeface="+mn-cs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E4F6B841-6378-34B5-A4A7-C62EA318092C}"/>
              </a:ext>
            </a:extLst>
          </p:cNvPr>
          <p:cNvSpPr/>
          <p:nvPr/>
        </p:nvSpPr>
        <p:spPr>
          <a:xfrm>
            <a:off x="804368" y="4643047"/>
            <a:ext cx="4061044" cy="391067"/>
          </a:xfrm>
          <a:prstGeom prst="roundRect">
            <a:avLst>
              <a:gd name="adj" fmla="val 16667"/>
            </a:avLst>
          </a:prstGeom>
          <a:gradFill>
            <a:gsLst>
              <a:gs pos="14000">
                <a:srgbClr val="1E37B5"/>
              </a:gs>
              <a:gs pos="97000">
                <a:srgbClr val="6512F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使绿色物流、智慧物流的管理理念深入基层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+mn-cs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5EFE4F6-CB3F-030E-863D-10E342068268}"/>
              </a:ext>
            </a:extLst>
          </p:cNvPr>
          <p:cNvSpPr txBox="1"/>
          <p:nvPr/>
        </p:nvSpPr>
        <p:spPr>
          <a:xfrm>
            <a:off x="613255" y="287178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E37B5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+mn-cs"/>
              </a:rPr>
              <a:t>下一步应用及完善策划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38E01A2-61F7-851F-F81B-3AD94EA0892D}"/>
              </a:ext>
            </a:extLst>
          </p:cNvPr>
          <p:cNvSpPr txBox="1"/>
          <p:nvPr/>
        </p:nvSpPr>
        <p:spPr>
          <a:xfrm>
            <a:off x="5117065" y="3935082"/>
            <a:ext cx="15303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6512F1"/>
                </a:solidFill>
              </a:rPr>
              <a:t>孙有，陶白</a:t>
            </a:r>
          </a:p>
        </p:txBody>
      </p:sp>
    </p:spTree>
    <p:extLst>
      <p:ext uri="{BB962C8B-B14F-4D97-AF65-F5344CB8AC3E}">
        <p14:creationId xmlns:p14="http://schemas.microsoft.com/office/powerpoint/2010/main" val="273040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117;#379828;#144345;#17540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3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OPPOSans B"/>
        <a:cs typeface=""/>
      </a:majorFont>
      <a:minorFont>
        <a:latin typeface="Arial"/>
        <a:ea typeface="OPPOSans H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595</Words>
  <Application>Microsoft Office PowerPoint</Application>
  <PresentationFormat>宽屏</PresentationFormat>
  <Paragraphs>101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Times New Roman</vt:lpstr>
      <vt:lpstr>等线</vt:lpstr>
      <vt:lpstr>字制区喜脉体</vt:lpstr>
      <vt:lpstr>OPPOSans H</vt:lpstr>
      <vt:lpstr>OPPOSans M</vt:lpstr>
      <vt:lpstr>Arial</vt:lpstr>
      <vt:lpstr>思源黑体 CN Regular</vt:lpstr>
      <vt:lpstr>等线 Light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科技插画风无纸化设备应用报告ppt模板</dc:title>
  <dc:creator>PPT竞技场</dc:creator>
  <cp:keywords>51PPT模板网</cp:keywords>
  <dc:description>www.51pptmoban.com</dc:description>
  <cp:lastModifiedBy>Win user</cp:lastModifiedBy>
  <cp:revision>12</cp:revision>
  <dcterms:created xsi:type="dcterms:W3CDTF">2022-05-15T03:29:02Z</dcterms:created>
  <dcterms:modified xsi:type="dcterms:W3CDTF">2022-07-16T14:09:12Z</dcterms:modified>
</cp:coreProperties>
</file>