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16"/>
  </p:notesMasterIdLst>
  <p:sldIdLst>
    <p:sldId id="460" r:id="rId3"/>
    <p:sldId id="472" r:id="rId4"/>
    <p:sldId id="450" r:id="rId5"/>
    <p:sldId id="489" r:id="rId6"/>
    <p:sldId id="485" r:id="rId7"/>
    <p:sldId id="475" r:id="rId8"/>
    <p:sldId id="481" r:id="rId9"/>
    <p:sldId id="256" r:id="rId10"/>
    <p:sldId id="257" r:id="rId11"/>
    <p:sldId id="258" r:id="rId12"/>
    <p:sldId id="259" r:id="rId13"/>
    <p:sldId id="306" r:id="rId14"/>
    <p:sldId id="30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E63"/>
    <a:srgbClr val="F2F2F2"/>
    <a:srgbClr val="000000"/>
    <a:srgbClr val="6DFFAF"/>
    <a:srgbClr val="E6E6E6"/>
    <a:srgbClr val="F6ED40"/>
    <a:srgbClr val="717171"/>
    <a:srgbClr val="006C31"/>
    <a:srgbClr val="DFE4E9"/>
    <a:srgbClr val="2EA5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0" autoAdjust="0"/>
    <p:restoredTop sz="67813" autoAdjust="0"/>
  </p:normalViewPr>
  <p:slideViewPr>
    <p:cSldViewPr snapToGrid="0">
      <p:cViewPr varScale="1">
        <p:scale>
          <a:sx n="101" d="100"/>
          <a:sy n="101" d="100"/>
        </p:scale>
        <p:origin x="138" y="2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ACE96-0BE6-40DD-B597-A5DBDE279F39}" type="datetimeFigureOut">
              <a:rPr lang="zh-CN" altLang="en-US" smtClean="0"/>
              <a:t>2022/7/17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74B71-202C-4C69-BF87-47781A3138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109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07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500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225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59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19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28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042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84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152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512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8655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74B71-202C-4C69-BF87-47781A31386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870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CB7BF1E-79AC-4755-88BE-DE4C87045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34B07-ACD2-4D1A-897B-E5AC6CD601EA}" type="datetimeFigureOut">
              <a:rPr lang="zh-CN" altLang="en-US" smtClean="0"/>
              <a:t>2022/7/17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8E4583-C7BB-4213-AFA6-593CEE093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3A1BE8-2DC8-4F39-9E98-9F4F265DF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A43BF-1913-42FF-A2A4-CACF1A97AD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16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38F247-D234-40D2-B375-EAC17EF98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34B07-ACD2-4D1A-897B-E5AC6CD601EA}" type="datetimeFigureOut">
              <a:rPr lang="zh-CN" altLang="en-US" smtClean="0"/>
              <a:t>2022/7/17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FB3D07-2134-4722-A00F-2DCF9D276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CE3135E-ABA2-4FB5-89C8-05CFE26E1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A43BF-1913-42FF-A2A4-CACF1A97AD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810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243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CD9E2E-20BC-421C-8821-319B2257A5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34B07-ACD2-4D1A-897B-E5AC6CD601EA}" type="datetimeFigureOut">
              <a:rPr lang="zh-CN" altLang="en-US" smtClean="0"/>
              <a:t>2022/7/17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CD889A-B525-4304-8548-F5070085E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A003D2-D49C-4519-89AE-3CF282E18A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A43BF-1913-42FF-A2A4-CACF1A97AD6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8394D29-E633-4F66-87F5-DFAB4FD6DE56}"/>
              </a:ext>
            </a:extLst>
          </p:cNvPr>
          <p:cNvSpPr/>
          <p:nvPr/>
        </p:nvSpPr>
        <p:spPr>
          <a:xfrm>
            <a:off x="5740400" y="-32537400"/>
            <a:ext cx="711200" cy="7112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E564E97-6B3F-42A7-823E-826EF2FE74CD}"/>
              </a:ext>
            </a:extLst>
          </p:cNvPr>
          <p:cNvSpPr/>
          <p:nvPr/>
        </p:nvSpPr>
        <p:spPr>
          <a:xfrm>
            <a:off x="5740400" y="38684200"/>
            <a:ext cx="711200" cy="7112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060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677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6.JPG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文本&#10;&#10;描述已自动生成">
            <a:extLst>
              <a:ext uri="{FF2B5EF4-FFF2-40B4-BE49-F238E27FC236}">
                <a16:creationId xmlns:a16="http://schemas.microsoft.com/office/drawing/2014/main" id="{0D1126A1-82F8-541E-7146-76A711D38BE6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94AEA4B-F99B-11FC-F7A1-76293B60213A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B050">
                  <a:lumMod val="8000"/>
                  <a:lumOff val="92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pic>
        <p:nvPicPr>
          <p:cNvPr id="20" name="图片 19" descr="图标&#10;&#10;描述已自动生成">
            <a:extLst>
              <a:ext uri="{FF2B5EF4-FFF2-40B4-BE49-F238E27FC236}">
                <a16:creationId xmlns:a16="http://schemas.microsoft.com/office/drawing/2014/main" id="{6BA6FADB-570E-13FC-43FE-7BCC7C9D53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3271" b="348"/>
          <a:stretch>
            <a:fillRect/>
          </a:stretch>
        </p:blipFill>
        <p:spPr>
          <a:xfrm rot="21089455">
            <a:off x="201840" y="-862565"/>
            <a:ext cx="11293972" cy="8586514"/>
          </a:xfrm>
          <a:custGeom>
            <a:avLst/>
            <a:gdLst>
              <a:gd name="connsiteX0" fmla="*/ 136909 w 11293972"/>
              <a:gd name="connsiteY0" fmla="*/ 0 h 8586514"/>
              <a:gd name="connsiteX1" fmla="*/ 11293971 w 11293972"/>
              <a:gd name="connsiteY1" fmla="*/ 1669243 h 8586514"/>
              <a:gd name="connsiteX2" fmla="*/ 11293972 w 11293972"/>
              <a:gd name="connsiteY2" fmla="*/ 7824416 h 8586514"/>
              <a:gd name="connsiteX3" fmla="*/ 11179952 w 11293972"/>
              <a:gd name="connsiteY3" fmla="*/ 8586514 h 8586514"/>
              <a:gd name="connsiteX4" fmla="*/ 0 w 11293972"/>
              <a:gd name="connsiteY4" fmla="*/ 6913847 h 8586514"/>
              <a:gd name="connsiteX5" fmla="*/ 0 w 11293972"/>
              <a:gd name="connsiteY5" fmla="*/ 915084 h 858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93972" h="8586514">
                <a:moveTo>
                  <a:pt x="136909" y="0"/>
                </a:moveTo>
                <a:lnTo>
                  <a:pt x="11293971" y="1669243"/>
                </a:lnTo>
                <a:lnTo>
                  <a:pt x="11293972" y="7824416"/>
                </a:lnTo>
                <a:lnTo>
                  <a:pt x="11179952" y="8586514"/>
                </a:lnTo>
                <a:lnTo>
                  <a:pt x="0" y="6913847"/>
                </a:lnTo>
                <a:lnTo>
                  <a:pt x="0" y="915084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C8580055-5F18-A2BC-1A83-677BDB58AEAF}"/>
              </a:ext>
            </a:extLst>
          </p:cNvPr>
          <p:cNvSpPr txBox="1"/>
          <p:nvPr/>
        </p:nvSpPr>
        <p:spPr>
          <a:xfrm>
            <a:off x="4606128" y="4915096"/>
            <a:ext cx="1701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i="1">
                <a:solidFill>
                  <a:srgbClr val="101010"/>
                </a:solidFill>
                <a:latin typeface="+mn-ea"/>
              </a:rPr>
              <a:t>汇报人</a:t>
            </a:r>
            <a:r>
              <a:rPr lang="en-US" altLang="zh-CN" i="1">
                <a:solidFill>
                  <a:srgbClr val="101010"/>
                </a:solidFill>
                <a:latin typeface="+mn-ea"/>
              </a:rPr>
              <a:t>: </a:t>
            </a:r>
            <a:r>
              <a:rPr lang="zh-CN" altLang="en-US" i="1">
                <a:solidFill>
                  <a:srgbClr val="101010"/>
                </a:solidFill>
                <a:latin typeface="+mj-ea"/>
                <a:ea typeface="+mj-ea"/>
              </a:rPr>
              <a:t>马自强</a:t>
            </a:r>
            <a:endParaRPr lang="zh-CN" altLang="en-US" i="1" dirty="0">
              <a:solidFill>
                <a:srgbClr val="101010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549C94A-8215-C9C9-035F-60E94759038D}"/>
              </a:ext>
            </a:extLst>
          </p:cNvPr>
          <p:cNvSpPr txBox="1"/>
          <p:nvPr/>
        </p:nvSpPr>
        <p:spPr>
          <a:xfrm>
            <a:off x="3619175" y="5302169"/>
            <a:ext cx="2637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i="1">
                <a:solidFill>
                  <a:srgbClr val="101010"/>
                </a:solidFill>
                <a:latin typeface="+mn-ea"/>
              </a:rPr>
              <a:t>汇报时间</a:t>
            </a:r>
            <a:r>
              <a:rPr lang="en-US" altLang="zh-CN" i="1">
                <a:solidFill>
                  <a:srgbClr val="101010"/>
                </a:solidFill>
                <a:latin typeface="+mn-ea"/>
              </a:rPr>
              <a:t>: </a:t>
            </a:r>
            <a:r>
              <a:rPr lang="en-US" altLang="zh-CN" i="1">
                <a:solidFill>
                  <a:srgbClr val="101010"/>
                </a:solidFill>
                <a:latin typeface="+mj-ea"/>
                <a:ea typeface="+mj-ea"/>
              </a:rPr>
              <a:t>2022.05.06</a:t>
            </a:r>
            <a:endParaRPr lang="zh-CN" altLang="en-US" i="1" dirty="0">
              <a:solidFill>
                <a:srgbClr val="101010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D93E23E-D019-849A-D8EA-3CE9CFF84084}"/>
              </a:ext>
            </a:extLst>
          </p:cNvPr>
          <p:cNvSpPr txBox="1"/>
          <p:nvPr/>
        </p:nvSpPr>
        <p:spPr>
          <a:xfrm>
            <a:off x="3196896" y="1630205"/>
            <a:ext cx="582723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00B050"/>
                </a:solidFill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无纸</a:t>
            </a:r>
            <a:r>
              <a:rPr lang="zh-CN" altLang="en-US" sz="8800" b="1">
                <a:solidFill>
                  <a:srgbClr val="00B050"/>
                </a:solidFill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化</a:t>
            </a:r>
            <a:r>
              <a:rPr lang="zh-CN" altLang="en-US" sz="8800" b="1">
                <a:solidFill>
                  <a:srgbClr val="101010"/>
                </a:solidFill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设备</a:t>
            </a:r>
            <a:endParaRPr lang="en-US" altLang="zh-CN" sz="8800" b="1">
              <a:solidFill>
                <a:srgbClr val="101010"/>
              </a:solidFill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  <a:p>
            <a:pPr algn="ctr"/>
            <a:r>
              <a:rPr lang="zh-CN" altLang="en-US" sz="8800" b="1">
                <a:solidFill>
                  <a:srgbClr val="101010"/>
                </a:solidFill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应用</a:t>
            </a:r>
            <a:r>
              <a:rPr lang="zh-CN" altLang="en-US" sz="8800" b="1" dirty="0">
                <a:solidFill>
                  <a:srgbClr val="101010"/>
                </a:solidFill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报告</a:t>
            </a:r>
          </a:p>
        </p:txBody>
      </p:sp>
      <p:pic>
        <p:nvPicPr>
          <p:cNvPr id="19" name="图片 18" descr="图标&#10;&#10;描述已自动生成">
            <a:extLst>
              <a:ext uri="{FF2B5EF4-FFF2-40B4-BE49-F238E27FC236}">
                <a16:creationId xmlns:a16="http://schemas.microsoft.com/office/drawing/2014/main" id="{68813BEB-84A8-7197-3B81-F045601B273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89455">
            <a:off x="6452513" y="2550652"/>
            <a:ext cx="3354687" cy="4277546"/>
          </a:xfrm>
          <a:custGeom>
            <a:avLst/>
            <a:gdLst>
              <a:gd name="connsiteX0" fmla="*/ 3354687 w 3354687"/>
              <a:gd name="connsiteY0" fmla="*/ 0 h 4277546"/>
              <a:gd name="connsiteX1" fmla="*/ 1355175 w 3354687"/>
              <a:gd name="connsiteY1" fmla="*/ 4195957 h 4277546"/>
              <a:gd name="connsiteX2" fmla="*/ 1316827 w 3354687"/>
              <a:gd name="connsiteY2" fmla="*/ 4277546 h 4277546"/>
              <a:gd name="connsiteX3" fmla="*/ 183076 w 3354687"/>
              <a:gd name="connsiteY3" fmla="*/ 4107922 h 4277546"/>
              <a:gd name="connsiteX4" fmla="*/ 0 w 3354687"/>
              <a:gd name="connsiteY4" fmla="*/ 2148550 h 4277546"/>
              <a:gd name="connsiteX5" fmla="*/ 1588147 w 3354687"/>
              <a:gd name="connsiteY5" fmla="*/ 1428835 h 4277546"/>
              <a:gd name="connsiteX6" fmla="*/ 3354687 w 3354687"/>
              <a:gd name="connsiteY6" fmla="*/ 0 h 427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4687" h="4277546">
                <a:moveTo>
                  <a:pt x="3354687" y="0"/>
                </a:moveTo>
                <a:cubicBezTo>
                  <a:pt x="2747518" y="1386791"/>
                  <a:pt x="1934444" y="2973017"/>
                  <a:pt x="1355175" y="4195957"/>
                </a:cubicBezTo>
                <a:lnTo>
                  <a:pt x="1316827" y="4277546"/>
                </a:lnTo>
                <a:lnTo>
                  <a:pt x="183076" y="4107922"/>
                </a:lnTo>
                <a:lnTo>
                  <a:pt x="0" y="2148550"/>
                </a:lnTo>
                <a:cubicBezTo>
                  <a:pt x="324420" y="2037067"/>
                  <a:pt x="1029033" y="1786927"/>
                  <a:pt x="1588147" y="1428835"/>
                </a:cubicBezTo>
                <a:cubicBezTo>
                  <a:pt x="2147261" y="1070743"/>
                  <a:pt x="2724520" y="812815"/>
                  <a:pt x="3354687" y="0"/>
                </a:cubicBezTo>
                <a:close/>
              </a:path>
            </a:pathLst>
          </a:custGeom>
          <a:effectLst>
            <a:outerShdw blurRad="317500" dist="190500" dir="13500000" algn="br" rotWithShape="0">
              <a:prstClr val="black">
                <a:alpha val="10000"/>
              </a:prstClr>
            </a:outerShdw>
          </a:effectLst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8F6E2DFB-F7F2-051F-AA8A-BFBE02C932B8}"/>
              </a:ext>
            </a:extLst>
          </p:cNvPr>
          <p:cNvGrpSpPr/>
          <p:nvPr/>
        </p:nvGrpSpPr>
        <p:grpSpPr>
          <a:xfrm>
            <a:off x="1293096" y="-1812409"/>
            <a:ext cx="8730220" cy="8730218"/>
            <a:chOff x="3505200" y="838200"/>
            <a:chExt cx="5181600" cy="5181600"/>
          </a:xfrm>
          <a:scene3d>
            <a:camera prst="perspectiveLeft">
              <a:rot lat="18408000" lon="20970000" rev="1962000"/>
            </a:camera>
            <a:lightRig rig="glow" dir="t"/>
          </a:scene3d>
        </p:grpSpPr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665556E7-4AF4-F274-C172-A5D41665FA20}"/>
                </a:ext>
              </a:extLst>
            </p:cNvPr>
            <p:cNvSpPr/>
            <p:nvPr/>
          </p:nvSpPr>
          <p:spPr>
            <a:xfrm>
              <a:off x="3505200" y="838200"/>
              <a:ext cx="5181600" cy="5181600"/>
            </a:xfrm>
            <a:prstGeom prst="arc">
              <a:avLst>
                <a:gd name="adj1" fmla="val 2393058"/>
                <a:gd name="adj2" fmla="val 14735847"/>
              </a:avLst>
            </a:prstGeom>
            <a:noFill/>
            <a:ln w="168275" cap="sq">
              <a:gradFill>
                <a:gsLst>
                  <a:gs pos="0">
                    <a:srgbClr val="00B050">
                      <a:alpha val="5000"/>
                    </a:srgbClr>
                  </a:gs>
                  <a:gs pos="66000">
                    <a:srgbClr val="00B050">
                      <a:lumMod val="90000"/>
                      <a:lumOff val="10000"/>
                    </a:srgbClr>
                  </a:gs>
                  <a:gs pos="100000">
                    <a:srgbClr val="00B050"/>
                  </a:gs>
                </a:gsLst>
                <a:lin ang="5400000" scaled="1"/>
              </a:gradFill>
              <a:prstDash val="sysDash"/>
              <a:tailEnd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7791C5A4-DF86-307D-E6F4-69442B81E9E2}"/>
                </a:ext>
              </a:extLst>
            </p:cNvPr>
            <p:cNvSpPr/>
            <p:nvPr/>
          </p:nvSpPr>
          <p:spPr>
            <a:xfrm rot="2546136">
              <a:off x="8045944" y="4540583"/>
              <a:ext cx="471263" cy="654287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A3B55F1-59E2-456D-37E9-E304A89CB659}"/>
              </a:ext>
            </a:extLst>
          </p:cNvPr>
          <p:cNvGrpSpPr/>
          <p:nvPr/>
        </p:nvGrpSpPr>
        <p:grpSpPr>
          <a:xfrm rot="19800000">
            <a:off x="7665882" y="3713629"/>
            <a:ext cx="1862309" cy="1862303"/>
            <a:chOff x="1046640" y="693179"/>
            <a:chExt cx="649920" cy="649920"/>
          </a:xfrm>
        </p:grpSpPr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F4D19DB8-DE60-8EF2-5590-74D6AC4994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515464">
              <a:off x="1046640" y="693179"/>
              <a:ext cx="649920" cy="649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2BA4581-D262-FACE-39C4-80AB77C24568}"/>
                </a:ext>
              </a:extLst>
            </p:cNvPr>
            <p:cNvSpPr txBox="1"/>
            <p:nvPr/>
          </p:nvSpPr>
          <p:spPr>
            <a:xfrm rot="1800000">
              <a:off x="1145130" y="885466"/>
              <a:ext cx="452650" cy="281507"/>
            </a:xfrm>
            <a:prstGeom prst="rect">
              <a:avLst/>
            </a:prstGeom>
            <a:noFill/>
          </p:spPr>
          <p:txBody>
            <a:bodyPr wrap="none" lIns="83449" tIns="41724" rIns="83449" bIns="41724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4400">
                  <a:latin typeface="+mj-ea"/>
                  <a:ea typeface="+mj-ea"/>
                </a:rPr>
                <a:t>升级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40E86DF3-B5E8-1385-0929-F13BFD884CE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25455">
            <a:off x="8033936" y="4909019"/>
            <a:ext cx="1385028" cy="921760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113522C6-25F9-A22B-073C-6BE59ACDA53D}"/>
              </a:ext>
            </a:extLst>
          </p:cNvPr>
          <p:cNvGrpSpPr/>
          <p:nvPr/>
        </p:nvGrpSpPr>
        <p:grpSpPr>
          <a:xfrm>
            <a:off x="0" y="-3"/>
            <a:ext cx="12192000" cy="6858004"/>
            <a:chOff x="0" y="-3"/>
            <a:chExt cx="12192000" cy="6858004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EA9A3DD-813B-F680-00BF-9280613ACA16}"/>
                </a:ext>
              </a:extLst>
            </p:cNvPr>
            <p:cNvSpPr>
              <a:spLocks/>
            </p:cNvSpPr>
            <p:nvPr/>
          </p:nvSpPr>
          <p:spPr>
            <a:xfrm>
              <a:off x="0" y="-1"/>
              <a:ext cx="12192000" cy="6858000"/>
            </a:xfrm>
            <a:custGeom>
              <a:avLst/>
              <a:gdLst>
                <a:gd name="connsiteX0" fmla="*/ 9269368 w 12192000"/>
                <a:gd name="connsiteY0" fmla="*/ 83345 h 6858000"/>
                <a:gd name="connsiteX1" fmla="*/ 9230585 w 12192000"/>
                <a:gd name="connsiteY1" fmla="*/ 133388 h 6858000"/>
                <a:gd name="connsiteX2" fmla="*/ 6033404 w 12192000"/>
                <a:gd name="connsiteY2" fmla="*/ 133388 h 6858000"/>
                <a:gd name="connsiteX3" fmla="*/ 6006366 w 12192000"/>
                <a:gd name="connsiteY3" fmla="*/ 168276 h 6858000"/>
                <a:gd name="connsiteX4" fmla="*/ 4821100 w 12192000"/>
                <a:gd name="connsiteY4" fmla="*/ 168276 h 6858000"/>
                <a:gd name="connsiteX5" fmla="*/ 4794061 w 12192000"/>
                <a:gd name="connsiteY5" fmla="*/ 133388 h 6858000"/>
                <a:gd name="connsiteX6" fmla="*/ 133388 w 12192000"/>
                <a:gd name="connsiteY6" fmla="*/ 133388 h 6858000"/>
                <a:gd name="connsiteX7" fmla="*/ 133388 w 12192000"/>
                <a:gd name="connsiteY7" fmla="*/ 1320457 h 6858000"/>
                <a:gd name="connsiteX8" fmla="*/ 88901 w 12192000"/>
                <a:gd name="connsiteY8" fmla="*/ 1354935 h 6858000"/>
                <a:gd name="connsiteX9" fmla="*/ 88901 w 12192000"/>
                <a:gd name="connsiteY9" fmla="*/ 2740820 h 6858000"/>
                <a:gd name="connsiteX10" fmla="*/ 133388 w 12192000"/>
                <a:gd name="connsiteY10" fmla="*/ 2775297 h 6858000"/>
                <a:gd name="connsiteX11" fmla="*/ 133388 w 12192000"/>
                <a:gd name="connsiteY11" fmla="*/ 6724612 h 6858000"/>
                <a:gd name="connsiteX12" fmla="*/ 1716465 w 12192000"/>
                <a:gd name="connsiteY12" fmla="*/ 6724612 h 6858000"/>
                <a:gd name="connsiteX13" fmla="*/ 1760729 w 12192000"/>
                <a:gd name="connsiteY13" fmla="*/ 6667496 h 6858000"/>
                <a:gd name="connsiteX14" fmla="*/ 2911544 w 12192000"/>
                <a:gd name="connsiteY14" fmla="*/ 6667496 h 6858000"/>
                <a:gd name="connsiteX15" fmla="*/ 2955809 w 12192000"/>
                <a:gd name="connsiteY15" fmla="*/ 6724612 h 6858000"/>
                <a:gd name="connsiteX16" fmla="*/ 8826562 w 12192000"/>
                <a:gd name="connsiteY16" fmla="*/ 6724612 h 6858000"/>
                <a:gd name="connsiteX17" fmla="*/ 8880725 w 12192000"/>
                <a:gd name="connsiteY17" fmla="*/ 6794500 h 6858000"/>
                <a:gd name="connsiteX18" fmla="*/ 10031540 w 12192000"/>
                <a:gd name="connsiteY18" fmla="*/ 6794500 h 6858000"/>
                <a:gd name="connsiteX19" fmla="*/ 10085703 w 12192000"/>
                <a:gd name="connsiteY19" fmla="*/ 6724612 h 6858000"/>
                <a:gd name="connsiteX20" fmla="*/ 12058612 w 12192000"/>
                <a:gd name="connsiteY20" fmla="*/ 6724612 h 6858000"/>
                <a:gd name="connsiteX21" fmla="*/ 12058612 w 12192000"/>
                <a:gd name="connsiteY21" fmla="*/ 5934879 h 6858000"/>
                <a:gd name="connsiteX22" fmla="*/ 12120563 w 12192000"/>
                <a:gd name="connsiteY22" fmla="*/ 5886867 h 6858000"/>
                <a:gd name="connsiteX23" fmla="*/ 12120563 w 12192000"/>
                <a:gd name="connsiteY23" fmla="*/ 4133439 h 6858000"/>
                <a:gd name="connsiteX24" fmla="*/ 12058612 w 12192000"/>
                <a:gd name="connsiteY24" fmla="*/ 4085427 h 6858000"/>
                <a:gd name="connsiteX25" fmla="*/ 12058612 w 12192000"/>
                <a:gd name="connsiteY25" fmla="*/ 133388 h 6858000"/>
                <a:gd name="connsiteX26" fmla="*/ 11460804 w 12192000"/>
                <a:gd name="connsiteY26" fmla="*/ 133388 h 6858000"/>
                <a:gd name="connsiteX27" fmla="*/ 11422021 w 12192000"/>
                <a:gd name="connsiteY27" fmla="*/ 83345 h 6858000"/>
                <a:gd name="connsiteX28" fmla="*/ 0 w 12192000"/>
                <a:gd name="connsiteY28" fmla="*/ 0 h 6858000"/>
                <a:gd name="connsiteX29" fmla="*/ 12192000 w 12192000"/>
                <a:gd name="connsiteY29" fmla="*/ 0 h 6858000"/>
                <a:gd name="connsiteX30" fmla="*/ 12192000 w 12192000"/>
                <a:gd name="connsiteY30" fmla="*/ 6858000 h 6858000"/>
                <a:gd name="connsiteX31" fmla="*/ 0 w 12192000"/>
                <a:gd name="connsiteY3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92000" h="6858000">
                  <a:moveTo>
                    <a:pt x="9269368" y="83345"/>
                  </a:moveTo>
                  <a:lnTo>
                    <a:pt x="9230585" y="133388"/>
                  </a:lnTo>
                  <a:lnTo>
                    <a:pt x="6033404" y="133388"/>
                  </a:lnTo>
                  <a:lnTo>
                    <a:pt x="6006366" y="168276"/>
                  </a:lnTo>
                  <a:lnTo>
                    <a:pt x="4821100" y="168276"/>
                  </a:lnTo>
                  <a:lnTo>
                    <a:pt x="4794061" y="133388"/>
                  </a:lnTo>
                  <a:lnTo>
                    <a:pt x="133388" y="133388"/>
                  </a:lnTo>
                  <a:lnTo>
                    <a:pt x="133388" y="1320457"/>
                  </a:lnTo>
                  <a:lnTo>
                    <a:pt x="88901" y="1354935"/>
                  </a:lnTo>
                  <a:lnTo>
                    <a:pt x="88901" y="2740820"/>
                  </a:lnTo>
                  <a:lnTo>
                    <a:pt x="133388" y="2775297"/>
                  </a:lnTo>
                  <a:lnTo>
                    <a:pt x="133388" y="6724612"/>
                  </a:lnTo>
                  <a:lnTo>
                    <a:pt x="1716465" y="6724612"/>
                  </a:lnTo>
                  <a:lnTo>
                    <a:pt x="1760729" y="6667496"/>
                  </a:lnTo>
                  <a:lnTo>
                    <a:pt x="2911544" y="6667496"/>
                  </a:lnTo>
                  <a:lnTo>
                    <a:pt x="2955809" y="6724612"/>
                  </a:lnTo>
                  <a:lnTo>
                    <a:pt x="8826562" y="6724612"/>
                  </a:lnTo>
                  <a:lnTo>
                    <a:pt x="8880725" y="6794500"/>
                  </a:lnTo>
                  <a:lnTo>
                    <a:pt x="10031540" y="6794500"/>
                  </a:lnTo>
                  <a:lnTo>
                    <a:pt x="10085703" y="6724612"/>
                  </a:lnTo>
                  <a:lnTo>
                    <a:pt x="12058612" y="6724612"/>
                  </a:lnTo>
                  <a:lnTo>
                    <a:pt x="12058612" y="5934879"/>
                  </a:lnTo>
                  <a:lnTo>
                    <a:pt x="12120563" y="5886867"/>
                  </a:lnTo>
                  <a:lnTo>
                    <a:pt x="12120563" y="4133439"/>
                  </a:lnTo>
                  <a:lnTo>
                    <a:pt x="12058612" y="4085427"/>
                  </a:lnTo>
                  <a:lnTo>
                    <a:pt x="12058612" y="133388"/>
                  </a:lnTo>
                  <a:lnTo>
                    <a:pt x="11460804" y="133388"/>
                  </a:lnTo>
                  <a:lnTo>
                    <a:pt x="11422021" y="83345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FAB5284-562A-6672-3480-6F773B4337CB}"/>
                </a:ext>
              </a:extLst>
            </p:cNvPr>
            <p:cNvSpPr/>
            <p:nvPr/>
          </p:nvSpPr>
          <p:spPr>
            <a:xfrm rot="16200000">
              <a:off x="-221930" y="221930"/>
              <a:ext cx="517682" cy="73822"/>
            </a:xfrm>
            <a:custGeom>
              <a:avLst/>
              <a:gdLst>
                <a:gd name="connsiteX0" fmla="*/ 517682 w 517682"/>
                <a:gd name="connsiteY0" fmla="*/ 0 h 73822"/>
                <a:gd name="connsiteX1" fmla="*/ 517682 w 517682"/>
                <a:gd name="connsiteY1" fmla="*/ 73822 h 73822"/>
                <a:gd name="connsiteX2" fmla="*/ 0 w 517682"/>
                <a:gd name="connsiteY2" fmla="*/ 73822 h 73822"/>
                <a:gd name="connsiteX3" fmla="*/ 57212 w 517682"/>
                <a:gd name="connsiteY3" fmla="*/ 0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682" h="73822">
                  <a:moveTo>
                    <a:pt x="517682" y="0"/>
                  </a:moveTo>
                  <a:lnTo>
                    <a:pt x="517682" y="73822"/>
                  </a:lnTo>
                  <a:lnTo>
                    <a:pt x="0" y="73822"/>
                  </a:lnTo>
                  <a:lnTo>
                    <a:pt x="57212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4E10050-2231-A610-8550-D40FE0B779F2}"/>
                </a:ext>
              </a:extLst>
            </p:cNvPr>
            <p:cNvSpPr/>
            <p:nvPr/>
          </p:nvSpPr>
          <p:spPr>
            <a:xfrm>
              <a:off x="0" y="0"/>
              <a:ext cx="1783560" cy="69058"/>
            </a:xfrm>
            <a:custGeom>
              <a:avLst/>
              <a:gdLst>
                <a:gd name="connsiteX0" fmla="*/ 0 w 1783560"/>
                <a:gd name="connsiteY0" fmla="*/ 0 h 69058"/>
                <a:gd name="connsiteX1" fmla="*/ 1730041 w 1783560"/>
                <a:gd name="connsiteY1" fmla="*/ 0 h 69058"/>
                <a:gd name="connsiteX2" fmla="*/ 1783560 w 1783560"/>
                <a:gd name="connsiteY2" fmla="*/ 69058 h 69058"/>
                <a:gd name="connsiteX3" fmla="*/ 0 w 1783560"/>
                <a:gd name="connsiteY3" fmla="*/ 69058 h 6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560" h="69058">
                  <a:moveTo>
                    <a:pt x="0" y="0"/>
                  </a:moveTo>
                  <a:lnTo>
                    <a:pt x="1730041" y="0"/>
                  </a:lnTo>
                  <a:lnTo>
                    <a:pt x="1783560" y="69058"/>
                  </a:lnTo>
                  <a:lnTo>
                    <a:pt x="0" y="69058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92A759-BBD5-61C3-7559-47942B6A8005}"/>
                </a:ext>
              </a:extLst>
            </p:cNvPr>
            <p:cNvSpPr/>
            <p:nvPr/>
          </p:nvSpPr>
          <p:spPr>
            <a:xfrm>
              <a:off x="11879496" y="0"/>
              <a:ext cx="312504" cy="71440"/>
            </a:xfrm>
            <a:custGeom>
              <a:avLst/>
              <a:gdLst>
                <a:gd name="connsiteX0" fmla="*/ 55366 w 312504"/>
                <a:gd name="connsiteY0" fmla="*/ 0 h 71440"/>
                <a:gd name="connsiteX1" fmla="*/ 312504 w 312504"/>
                <a:gd name="connsiteY1" fmla="*/ 0 h 71440"/>
                <a:gd name="connsiteX2" fmla="*/ 312504 w 312504"/>
                <a:gd name="connsiteY2" fmla="*/ 71440 h 71440"/>
                <a:gd name="connsiteX3" fmla="*/ 0 w 312504"/>
                <a:gd name="connsiteY3" fmla="*/ 71440 h 7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504" h="71440">
                  <a:moveTo>
                    <a:pt x="55366" y="0"/>
                  </a:moveTo>
                  <a:lnTo>
                    <a:pt x="312504" y="0"/>
                  </a:lnTo>
                  <a:lnTo>
                    <a:pt x="312504" y="71440"/>
                  </a:lnTo>
                  <a:lnTo>
                    <a:pt x="0" y="7144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3C5DD86-5377-80BB-38EB-842971AFE3E7}"/>
                </a:ext>
              </a:extLst>
            </p:cNvPr>
            <p:cNvSpPr/>
            <p:nvPr/>
          </p:nvSpPr>
          <p:spPr>
            <a:xfrm rot="5400000">
              <a:off x="11982446" y="135732"/>
              <a:ext cx="345285" cy="73822"/>
            </a:xfrm>
            <a:custGeom>
              <a:avLst/>
              <a:gdLst>
                <a:gd name="connsiteX0" fmla="*/ 0 w 345285"/>
                <a:gd name="connsiteY0" fmla="*/ 73822 h 73822"/>
                <a:gd name="connsiteX1" fmla="*/ 0 w 345285"/>
                <a:gd name="connsiteY1" fmla="*/ 0 h 73822"/>
                <a:gd name="connsiteX2" fmla="*/ 288073 w 345285"/>
                <a:gd name="connsiteY2" fmla="*/ 0 h 73822"/>
                <a:gd name="connsiteX3" fmla="*/ 345285 w 345285"/>
                <a:gd name="connsiteY3" fmla="*/ 73822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5" h="73822">
                  <a:moveTo>
                    <a:pt x="0" y="73822"/>
                  </a:moveTo>
                  <a:lnTo>
                    <a:pt x="0" y="0"/>
                  </a:lnTo>
                  <a:lnTo>
                    <a:pt x="288073" y="0"/>
                  </a:lnTo>
                  <a:lnTo>
                    <a:pt x="345285" y="73822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CEC28FBC-C5C5-EF95-DE0B-BAF78C8E72C4}"/>
                </a:ext>
              </a:extLst>
            </p:cNvPr>
            <p:cNvSpPr/>
            <p:nvPr/>
          </p:nvSpPr>
          <p:spPr>
            <a:xfrm>
              <a:off x="7584530" y="6774656"/>
              <a:ext cx="1263401" cy="83344"/>
            </a:xfrm>
            <a:prstGeom prst="trapezoid">
              <a:avLst>
                <a:gd name="adj" fmla="val 77500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540FAB1-C48D-ABD0-F316-8A47F8E6655C}"/>
                </a:ext>
              </a:extLst>
            </p:cNvPr>
            <p:cNvSpPr/>
            <p:nvPr/>
          </p:nvSpPr>
          <p:spPr>
            <a:xfrm rot="5400000">
              <a:off x="11970713" y="6636714"/>
              <a:ext cx="366373" cy="76201"/>
            </a:xfrm>
            <a:custGeom>
              <a:avLst/>
              <a:gdLst>
                <a:gd name="connsiteX0" fmla="*/ 0 w 366373"/>
                <a:gd name="connsiteY0" fmla="*/ 76201 h 76201"/>
                <a:gd name="connsiteX1" fmla="*/ 59056 w 366373"/>
                <a:gd name="connsiteY1" fmla="*/ 0 h 76201"/>
                <a:gd name="connsiteX2" fmla="*/ 366373 w 366373"/>
                <a:gd name="connsiteY2" fmla="*/ 0 h 76201"/>
                <a:gd name="connsiteX3" fmla="*/ 366373 w 366373"/>
                <a:gd name="connsiteY3" fmla="*/ 76201 h 7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373" h="76201">
                  <a:moveTo>
                    <a:pt x="0" y="76201"/>
                  </a:moveTo>
                  <a:lnTo>
                    <a:pt x="59056" y="0"/>
                  </a:lnTo>
                  <a:lnTo>
                    <a:pt x="366373" y="0"/>
                  </a:lnTo>
                  <a:lnTo>
                    <a:pt x="366373" y="76201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11224A9-1467-4CE0-3161-B62C5669346D}"/>
                </a:ext>
              </a:extLst>
            </p:cNvPr>
            <p:cNvSpPr/>
            <p:nvPr/>
          </p:nvSpPr>
          <p:spPr>
            <a:xfrm rot="10800000">
              <a:off x="11877115" y="6781798"/>
              <a:ext cx="314885" cy="76202"/>
            </a:xfrm>
            <a:custGeom>
              <a:avLst/>
              <a:gdLst>
                <a:gd name="connsiteX0" fmla="*/ 314885 w 314885"/>
                <a:gd name="connsiteY0" fmla="*/ 76202 h 76202"/>
                <a:gd name="connsiteX1" fmla="*/ 0 w 314885"/>
                <a:gd name="connsiteY1" fmla="*/ 76202 h 76202"/>
                <a:gd name="connsiteX2" fmla="*/ 0 w 314885"/>
                <a:gd name="connsiteY2" fmla="*/ 0 h 76202"/>
                <a:gd name="connsiteX3" fmla="*/ 255829 w 314885"/>
                <a:gd name="connsiteY3" fmla="*/ 0 h 7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85" h="76202">
                  <a:moveTo>
                    <a:pt x="314885" y="76202"/>
                  </a:moveTo>
                  <a:lnTo>
                    <a:pt x="0" y="76202"/>
                  </a:lnTo>
                  <a:lnTo>
                    <a:pt x="0" y="0"/>
                  </a:lnTo>
                  <a:lnTo>
                    <a:pt x="255829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597DC15-16BD-C2DF-E237-28A2BE57AB8C}"/>
                </a:ext>
              </a:extLst>
            </p:cNvPr>
            <p:cNvSpPr/>
            <p:nvPr/>
          </p:nvSpPr>
          <p:spPr>
            <a:xfrm rot="10800000">
              <a:off x="0" y="6786561"/>
              <a:ext cx="512774" cy="71439"/>
            </a:xfrm>
            <a:custGeom>
              <a:avLst/>
              <a:gdLst>
                <a:gd name="connsiteX0" fmla="*/ 512774 w 512774"/>
                <a:gd name="connsiteY0" fmla="*/ 71439 h 71439"/>
                <a:gd name="connsiteX1" fmla="*/ 0 w 512774"/>
                <a:gd name="connsiteY1" fmla="*/ 71439 h 71439"/>
                <a:gd name="connsiteX2" fmla="*/ 55365 w 512774"/>
                <a:gd name="connsiteY2" fmla="*/ 0 h 71439"/>
                <a:gd name="connsiteX3" fmla="*/ 512774 w 512774"/>
                <a:gd name="connsiteY3" fmla="*/ 0 h 7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774" h="71439">
                  <a:moveTo>
                    <a:pt x="512774" y="71439"/>
                  </a:moveTo>
                  <a:lnTo>
                    <a:pt x="0" y="71439"/>
                  </a:lnTo>
                  <a:lnTo>
                    <a:pt x="55365" y="0"/>
                  </a:lnTo>
                  <a:lnTo>
                    <a:pt x="512774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9277F3C-76F2-FC65-543B-77F09F1939EB}"/>
                </a:ext>
              </a:extLst>
            </p:cNvPr>
            <p:cNvSpPr/>
            <p:nvPr/>
          </p:nvSpPr>
          <p:spPr>
            <a:xfrm rot="16200000">
              <a:off x="-141513" y="6637904"/>
              <a:ext cx="361610" cy="78583"/>
            </a:xfrm>
            <a:custGeom>
              <a:avLst/>
              <a:gdLst>
                <a:gd name="connsiteX0" fmla="*/ 361610 w 361610"/>
                <a:gd name="connsiteY0" fmla="*/ 78583 h 78583"/>
                <a:gd name="connsiteX1" fmla="*/ 0 w 361610"/>
                <a:gd name="connsiteY1" fmla="*/ 78583 h 78583"/>
                <a:gd name="connsiteX2" fmla="*/ 0 w 361610"/>
                <a:gd name="connsiteY2" fmla="*/ 0 h 78583"/>
                <a:gd name="connsiteX3" fmla="*/ 300709 w 361610"/>
                <a:gd name="connsiteY3" fmla="*/ 0 h 7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610" h="78583">
                  <a:moveTo>
                    <a:pt x="361610" y="78583"/>
                  </a:moveTo>
                  <a:lnTo>
                    <a:pt x="0" y="78583"/>
                  </a:lnTo>
                  <a:lnTo>
                    <a:pt x="0" y="0"/>
                  </a:lnTo>
                  <a:lnTo>
                    <a:pt x="300709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梯形 45">
              <a:extLst>
                <a:ext uri="{FF2B5EF4-FFF2-40B4-BE49-F238E27FC236}">
                  <a16:creationId xmlns:a16="http://schemas.microsoft.com/office/drawing/2014/main" id="{A85CFE87-ED2E-45BB-5BD1-0FE224C35F28}"/>
                </a:ext>
              </a:extLst>
            </p:cNvPr>
            <p:cNvSpPr/>
            <p:nvPr/>
          </p:nvSpPr>
          <p:spPr>
            <a:xfrm rot="10800000">
              <a:off x="8739187" y="-3"/>
              <a:ext cx="505777" cy="76201"/>
            </a:xfrm>
            <a:prstGeom prst="trapezoid">
              <a:avLst>
                <a:gd name="adj" fmla="val 77500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97CD8608-422F-F882-F3CE-2E8E3C5A46E0}"/>
              </a:ext>
            </a:extLst>
          </p:cNvPr>
          <p:cNvSpPr txBox="1"/>
          <p:nvPr/>
        </p:nvSpPr>
        <p:spPr>
          <a:xfrm>
            <a:off x="4387822" y="808149"/>
            <a:ext cx="40767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i="1" dirty="0">
                <a:gradFill flip="none" rotWithShape="1">
                  <a:gsLst>
                    <a:gs pos="0">
                      <a:srgbClr val="00B050">
                        <a:lumMod val="95000"/>
                        <a:lumOff val="5000"/>
                      </a:srgbClr>
                    </a:gs>
                    <a:gs pos="66000">
                      <a:srgbClr val="00B050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无纸</a:t>
            </a:r>
            <a:r>
              <a:rPr lang="zh-CN" altLang="en-US" sz="3200" i="1">
                <a:gradFill flip="none" rotWithShape="1">
                  <a:gsLst>
                    <a:gs pos="0">
                      <a:srgbClr val="00B050">
                        <a:lumMod val="95000"/>
                        <a:lumOff val="5000"/>
                      </a:srgbClr>
                    </a:gs>
                    <a:gs pos="66000">
                      <a:srgbClr val="00B050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化系统    </a:t>
            </a:r>
            <a:r>
              <a:rPr lang="zh-CN" altLang="en-US" sz="3200" i="1" spc="-600">
                <a:gradFill flip="none" rotWithShape="1">
                  <a:gsLst>
                    <a:gs pos="0">
                      <a:srgbClr val="00B050">
                        <a:lumMod val="95000"/>
                        <a:lumOff val="5000"/>
                      </a:srgbClr>
                    </a:gs>
                    <a:gs pos="66000">
                      <a:srgbClr val="00B050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 </a:t>
            </a:r>
            <a:r>
              <a:rPr lang="zh-CN" altLang="en-US" sz="3200" i="1">
                <a:gradFill flip="none" rotWithShape="1">
                  <a:gsLst>
                    <a:gs pos="0">
                      <a:srgbClr val="00B050">
                        <a:lumMod val="95000"/>
                        <a:lumOff val="5000"/>
                      </a:srgbClr>
                    </a:gs>
                    <a:gs pos="66000">
                      <a:srgbClr val="00B050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期</a:t>
            </a:r>
            <a:r>
              <a:rPr lang="zh-CN" altLang="en-US" sz="3200" i="1" dirty="0">
                <a:gradFill flip="none" rotWithShape="1">
                  <a:gsLst>
                    <a:gs pos="0">
                      <a:srgbClr val="00B050">
                        <a:lumMod val="95000"/>
                        <a:lumOff val="5000"/>
                      </a:srgbClr>
                    </a:gs>
                    <a:gs pos="66000">
                      <a:srgbClr val="00B050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小组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67ACCBE-5B8F-6FB1-FA6F-33CFA288FC89}"/>
              </a:ext>
            </a:extLst>
          </p:cNvPr>
          <p:cNvSpPr txBox="1"/>
          <p:nvPr/>
        </p:nvSpPr>
        <p:spPr>
          <a:xfrm>
            <a:off x="6499783" y="541451"/>
            <a:ext cx="67197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i="1">
                <a:gradFill flip="none" rotWithShape="1">
                  <a:gsLst>
                    <a:gs pos="0">
                      <a:srgbClr val="00B050">
                        <a:lumMod val="95000"/>
                        <a:lumOff val="5000"/>
                      </a:srgbClr>
                    </a:gs>
                    <a:gs pos="66000">
                      <a:srgbClr val="00B050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2</a:t>
            </a:r>
            <a:endParaRPr lang="zh-CN" altLang="en-US" sz="5400" i="1" dirty="0">
              <a:gradFill flip="none" rotWithShape="1">
                <a:gsLst>
                  <a:gs pos="0">
                    <a:srgbClr val="00B050">
                      <a:lumMod val="95000"/>
                      <a:lumOff val="5000"/>
                    </a:srgbClr>
                  </a:gs>
                  <a:gs pos="66000">
                    <a:srgbClr val="00B050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pic>
        <p:nvPicPr>
          <p:cNvPr id="4" name="图片 3" descr="文本&#10;&#10;描述已自动生成">
            <a:extLst>
              <a:ext uri="{FF2B5EF4-FFF2-40B4-BE49-F238E27FC236}">
                <a16:creationId xmlns:a16="http://schemas.microsoft.com/office/drawing/2014/main" id="{5A6D78A6-1DED-13E2-509B-EDAB7C58881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19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C75B491-32B5-4C41-94BB-14C78A306814}"/>
              </a:ext>
            </a:extLst>
          </p:cNvPr>
          <p:cNvSpPr txBox="1"/>
          <p:nvPr/>
        </p:nvSpPr>
        <p:spPr>
          <a:xfrm>
            <a:off x="652118" y="648251"/>
            <a:ext cx="4446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应用效果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116E0A-C146-47E0-8390-40EF6F2D8920}"/>
              </a:ext>
            </a:extLst>
          </p:cNvPr>
          <p:cNvSpPr txBox="1"/>
          <p:nvPr/>
        </p:nvSpPr>
        <p:spPr>
          <a:xfrm>
            <a:off x="1504122" y="1766331"/>
            <a:ext cx="9183756" cy="4460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在应用成果对比及总结方面从以下三个维度考虑，即成本、质量及工时投入。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pPr marL="342900" lvl="0" indent="-342900" algn="just">
              <a:lnSpc>
                <a:spcPts val="2000"/>
              </a:lnSpc>
              <a:buFont typeface="+mj-lt"/>
              <a:buAutoNum type="arabicPeriod"/>
            </a:pP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降低成本：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通过</a:t>
            </a:r>
            <a:r>
              <a:rPr lang="zh-CN" altLang="en-US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显示方式，代替纸张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指导排序作业，降低纸张及耗材成本投入。设备设施（如电脑、打印机、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PAD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）投入由客户确认，不计入成本分析。纸张方式打印纸成本约</a:t>
            </a:r>
            <a:r>
              <a:rPr lang="en-US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9.4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万元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年，耗材成本约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57.6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万元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年，合计成本约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67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万元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方式没有纸张及耗材成本，优化比例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100%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marL="342900" lvl="0" indent="-342900" algn="l">
              <a:lnSpc>
                <a:spcPts val="2000"/>
              </a:lnSpc>
              <a:buFont typeface="+mj-lt"/>
              <a:buAutoNum type="arabicPeriod"/>
            </a:pP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提升质量：</a:t>
            </a:r>
            <a:r>
              <a:rPr lang="zh-CN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利用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的直观颜色区分零件，指导员工备货，提高备货相符率，降低错漏备发生比例。纸张方式错漏备发生比例</a:t>
            </a:r>
            <a:r>
              <a:rPr lang="en-US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‰，</a:t>
            </a:r>
            <a:r>
              <a:rPr lang="zh-CN" altLang="en-US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方式错漏备发生比例</a:t>
            </a:r>
            <a:r>
              <a:rPr lang="en-US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0.5</a:t>
            </a:r>
            <a:r>
              <a:rPr lang="zh-CN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‰，优化比例</a:t>
            </a:r>
            <a:r>
              <a:rPr lang="en-US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90%</a:t>
            </a:r>
            <a:r>
              <a:rPr lang="zh-CN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</a:p>
          <a:p>
            <a:pPr marL="342900" lvl="0" indent="-342900" algn="l">
              <a:lnSpc>
                <a:spcPts val="2000"/>
              </a:lnSpc>
              <a:buFont typeface="+mj-lt"/>
              <a:buAutoNum type="arabicPeriod"/>
            </a:pP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优化工时：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工时优化分为培训时间、补件工时及操作环节三方面优化，平均全年累计优化工时</a:t>
            </a:r>
            <a:r>
              <a:rPr lang="en-US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2202.4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pPr indent="304800" algn="l">
              <a:lnSpc>
                <a:spcPts val="2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培训时间优化：通过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方式，操作简单易懂，减少员工培训时间。纸张方式员工培训时间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1160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年，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方式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500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年，优化</a:t>
            </a:r>
            <a:r>
              <a:rPr lang="en-US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660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，优化比例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56.89%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pPr indent="3048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补件工时优化：减少员工应急补件时间。纸张方式备货员工补件工时</a:t>
            </a:r>
            <a:r>
              <a:rPr lang="en-US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9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2.1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方式备货员工补件工时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8.3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，优化工时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83.8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，优化比例</a:t>
            </a:r>
            <a:r>
              <a:rPr lang="en-US" altLang="zh-CN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9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1%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pPr indent="3048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操作工时优化：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方式减少了操作环节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（打印拿取等步骤）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，优化操作动作工时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1458.6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pPr marL="342900" lvl="0" indent="-342900" algn="just">
              <a:lnSpc>
                <a:spcPts val="2000"/>
              </a:lnSpc>
              <a:buFont typeface="+mj-lt"/>
              <a:buAutoNum type="arabicPeriod"/>
            </a:pPr>
            <a:endParaRPr lang="zh-CN" altLang="zh-CN" sz="2400" kern="100" dirty="0">
              <a:effectLst/>
              <a:latin typeface="Times New Roman" panose="02020603050405020304" pitchFamily="18" charset="0"/>
              <a:ea typeface="仿宋_GB2312"/>
            </a:endParaRPr>
          </a:p>
        </p:txBody>
      </p:sp>
    </p:spTree>
    <p:extLst>
      <p:ext uri="{BB962C8B-B14F-4D97-AF65-F5344CB8AC3E}">
        <p14:creationId xmlns:p14="http://schemas.microsoft.com/office/powerpoint/2010/main" val="17854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37116E0A-C146-47E0-8390-40EF6F2D8920}"/>
              </a:ext>
            </a:extLst>
          </p:cNvPr>
          <p:cNvSpPr txBox="1"/>
          <p:nvPr/>
        </p:nvSpPr>
        <p:spPr>
          <a:xfrm>
            <a:off x="1040296" y="931103"/>
            <a:ext cx="1011140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应用智能设备对备货方式进行改进，实现了降低成本、提升质量及优化工时的目的，对比传统纸质备货单方式有较明显的提升。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pPr indent="304800" algn="just"/>
            <a:r>
              <a:rPr lang="zh-CN" altLang="zh-CN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在推广应用方面考虑如下：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对一期不完善的地方做进一步分析，将电子纸防护材质全面升级（聚氨酯），有效保护设备的同时减少器具损伤。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对排序方案进行论证，将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显示界面进一步优化，初步定义为两种显示模式：一是单个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器具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显示全部零件；二是多个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器具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显示单个零件。使系统向着更利于员工操作的方向升级。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r>
              <a:rPr lang="zh-CN" altLang="zh-CN" sz="1600" dirty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针对</a:t>
            </a:r>
            <a:r>
              <a:rPr lang="zh-CN" altLang="en-US" sz="1600" dirty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现场</a:t>
            </a:r>
            <a:r>
              <a:rPr lang="zh-CN" altLang="zh-CN" sz="1600" dirty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的复杂形势进行模拟实验，在满足现有生产的条件下优化操作步骤，尽量将操作变得轻量化、极简化。使绿色物流、智慧物流的管理理念深入基层，融入基层让全员参与到降本增效，节能减排的工作中来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仿宋_GB231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9347832-09EF-4B2E-AA96-DAE874A1D107}"/>
              </a:ext>
            </a:extLst>
          </p:cNvPr>
          <p:cNvGraphicFramePr>
            <a:graphicFrameLocks noGrp="1"/>
          </p:cNvGraphicFramePr>
          <p:nvPr/>
        </p:nvGraphicFramePr>
        <p:xfrm>
          <a:off x="1146314" y="3324190"/>
          <a:ext cx="10058396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7547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2893329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932332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514108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204921">
                <a:tc gridSpan="14">
                  <a:txBody>
                    <a:bodyPr/>
                    <a:lstStyle/>
                    <a:p>
                      <a:pPr algn="ctr"/>
                      <a:r>
                        <a:rPr lang="zh-CN" altLang="en-US" sz="1400" kern="0" dirty="0">
                          <a:effectLst/>
                        </a:rPr>
                        <a:t>无纸化</a:t>
                      </a:r>
                      <a:r>
                        <a:rPr lang="zh-CN" sz="1400" kern="0" dirty="0">
                          <a:effectLst/>
                        </a:rPr>
                        <a:t>系统二期推广计划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6048391"/>
                  </a:ext>
                </a:extLst>
              </a:tr>
              <a:tr h="2927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工作任务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kern="0" dirty="0">
                          <a:effectLst/>
                        </a:rPr>
                        <a:t>负责人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2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3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4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5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6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7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8</a:t>
                      </a:r>
                      <a:r>
                        <a:rPr lang="zh-CN" sz="1400" kern="0" dirty="0">
                          <a:effectLst/>
                        </a:rPr>
                        <a:t>月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9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10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11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12</a:t>
                      </a:r>
                      <a:r>
                        <a:rPr lang="zh-CN" sz="1400" kern="0" dirty="0">
                          <a:effectLst/>
                        </a:rPr>
                        <a:t>月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二期方案研讨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李顺</a:t>
                      </a:r>
                      <a:endParaRPr lang="en-US" alt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2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实地考察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刘大峰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修改方案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马自强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4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提报系统升级并跟踪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李顺、刘大峰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5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设备采购、安装及权限准备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刘大峰、马自强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6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单点测试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张蔷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7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问题收集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孙有，陶白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8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数据准备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马自强、孙有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9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操作培训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陶白、李顺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10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测试数据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张蔷、孙有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11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>
                          <a:effectLst/>
                        </a:rPr>
                        <a:t>局部点位试运行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马自强、孙有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12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 dirty="0">
                          <a:effectLst/>
                        </a:rPr>
                        <a:t>全面推进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李顺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04921"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13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400" kern="0">
                          <a:effectLst/>
                        </a:rPr>
                        <a:t>协调问题解决及跟踪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kern="100" dirty="0">
                          <a:effectLst/>
                          <a:latin typeface="Times New Roman" panose="02020603050405020304" pitchFamily="18" charset="0"/>
                          <a:ea typeface="仿宋_GB2312"/>
                        </a:rPr>
                        <a:t>马自强、刘大峰</a:t>
                      </a:r>
                      <a:endParaRPr lang="zh-CN" sz="8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仿宋_GB2312"/>
                      </a:endParaRPr>
                    </a:p>
                  </a:txBody>
                  <a:tcPr marL="39931" marR="39931" marT="0" marB="0" anchor="ctr"/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id="{01A7C613-2FEC-4921-98C6-71E338BCAB7F}"/>
              </a:ext>
            </a:extLst>
          </p:cNvPr>
          <p:cNvSpPr/>
          <p:nvPr/>
        </p:nvSpPr>
        <p:spPr>
          <a:xfrm>
            <a:off x="5687710" y="3935663"/>
            <a:ext cx="2234436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BD8BE64-084E-4386-9613-18AB08D4C677}"/>
              </a:ext>
            </a:extLst>
          </p:cNvPr>
          <p:cNvSpPr/>
          <p:nvPr/>
        </p:nvSpPr>
        <p:spPr>
          <a:xfrm>
            <a:off x="5872748" y="4126565"/>
            <a:ext cx="528052" cy="882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C214BAB-75AC-4D4E-B5A1-1A799ACB7CC5}"/>
              </a:ext>
            </a:extLst>
          </p:cNvPr>
          <p:cNvSpPr/>
          <p:nvPr/>
        </p:nvSpPr>
        <p:spPr>
          <a:xfrm>
            <a:off x="6317134" y="4315863"/>
            <a:ext cx="1605012" cy="882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859A693-5B6A-4892-A1B0-FCFD8DB8B2EE}"/>
              </a:ext>
            </a:extLst>
          </p:cNvPr>
          <p:cNvSpPr/>
          <p:nvPr/>
        </p:nvSpPr>
        <p:spPr>
          <a:xfrm>
            <a:off x="6804928" y="4556227"/>
            <a:ext cx="1605012" cy="882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2BAA0DA-D88D-45DE-B7E5-F664E8C6F5A8}"/>
              </a:ext>
            </a:extLst>
          </p:cNvPr>
          <p:cNvSpPr/>
          <p:nvPr/>
        </p:nvSpPr>
        <p:spPr>
          <a:xfrm>
            <a:off x="5873764" y="4965175"/>
            <a:ext cx="1605012" cy="882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D4275A2-44E5-4F7A-A9D5-688E486A4D34}"/>
              </a:ext>
            </a:extLst>
          </p:cNvPr>
          <p:cNvSpPr/>
          <p:nvPr/>
        </p:nvSpPr>
        <p:spPr>
          <a:xfrm>
            <a:off x="5837675" y="4758486"/>
            <a:ext cx="967253" cy="882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E576E3C-7C36-42B7-B273-97D9CB4ED057}"/>
              </a:ext>
            </a:extLst>
          </p:cNvPr>
          <p:cNvSpPr/>
          <p:nvPr/>
        </p:nvSpPr>
        <p:spPr>
          <a:xfrm>
            <a:off x="5915658" y="5156082"/>
            <a:ext cx="4925061" cy="1264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67843A-B081-425B-AFB2-7F239DF05EE9}"/>
              </a:ext>
            </a:extLst>
          </p:cNvPr>
          <p:cNvSpPr/>
          <p:nvPr/>
        </p:nvSpPr>
        <p:spPr>
          <a:xfrm>
            <a:off x="7374248" y="5414262"/>
            <a:ext cx="1605012" cy="555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94B0B84-8E79-4EF7-B2FA-3AC7157553F0}"/>
              </a:ext>
            </a:extLst>
          </p:cNvPr>
          <p:cNvSpPr/>
          <p:nvPr/>
        </p:nvSpPr>
        <p:spPr>
          <a:xfrm>
            <a:off x="7178040" y="5579133"/>
            <a:ext cx="2292096" cy="1482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99A437B-2F7B-4EE8-826C-4B8AFC7E5951}"/>
              </a:ext>
            </a:extLst>
          </p:cNvPr>
          <p:cNvSpPr/>
          <p:nvPr/>
        </p:nvSpPr>
        <p:spPr>
          <a:xfrm>
            <a:off x="7374248" y="5872749"/>
            <a:ext cx="1561846" cy="4572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341E6CE-9FAF-4072-93A9-3D6A9013DCF5}"/>
              </a:ext>
            </a:extLst>
          </p:cNvPr>
          <p:cNvSpPr/>
          <p:nvPr/>
        </p:nvSpPr>
        <p:spPr>
          <a:xfrm>
            <a:off x="7890510" y="6026956"/>
            <a:ext cx="1960245" cy="882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DF8F4AE-C476-4236-9113-76B4251675FD}"/>
              </a:ext>
            </a:extLst>
          </p:cNvPr>
          <p:cNvSpPr/>
          <p:nvPr/>
        </p:nvSpPr>
        <p:spPr>
          <a:xfrm>
            <a:off x="8204828" y="6250049"/>
            <a:ext cx="2292096" cy="115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7EA6129-C1CD-456A-8D32-8020D0ED2E53}"/>
              </a:ext>
            </a:extLst>
          </p:cNvPr>
          <p:cNvSpPr/>
          <p:nvPr/>
        </p:nvSpPr>
        <p:spPr>
          <a:xfrm>
            <a:off x="10411460" y="6466896"/>
            <a:ext cx="706374" cy="882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30FF1CC-7B34-7C67-8375-EC01E4D28C6C}"/>
              </a:ext>
            </a:extLst>
          </p:cNvPr>
          <p:cNvSpPr txBox="1"/>
          <p:nvPr/>
        </p:nvSpPr>
        <p:spPr>
          <a:xfrm>
            <a:off x="360018" y="203751"/>
            <a:ext cx="4446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下一步应用及完善策划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131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508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>
                <a:lumMod val="4000"/>
                <a:lumOff val="96000"/>
              </a:srgbClr>
            </a:gs>
            <a:gs pos="30000">
              <a:schemeClr val="bg1">
                <a:alpha val="7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平行四边形 58">
            <a:extLst>
              <a:ext uri="{FF2B5EF4-FFF2-40B4-BE49-F238E27FC236}">
                <a16:creationId xmlns:a16="http://schemas.microsoft.com/office/drawing/2014/main" id="{C5341FFF-9333-9987-57A5-DACB1797B609}"/>
              </a:ext>
            </a:extLst>
          </p:cNvPr>
          <p:cNvSpPr/>
          <p:nvPr/>
        </p:nvSpPr>
        <p:spPr>
          <a:xfrm flipH="1">
            <a:off x="2106942" y="47206"/>
            <a:ext cx="5922633" cy="6857999"/>
          </a:xfrm>
          <a:prstGeom prst="parallelogram">
            <a:avLst>
              <a:gd name="adj" fmla="val 43151"/>
            </a:avLst>
          </a:prstGeom>
          <a:gradFill flip="none" rotWithShape="1">
            <a:gsLst>
              <a:gs pos="0">
                <a:srgbClr val="00B050">
                  <a:lumMod val="92000"/>
                  <a:lumOff val="8000"/>
                  <a:alpha val="20000"/>
                </a:srgbClr>
              </a:gs>
              <a:gs pos="72000">
                <a:schemeClr val="bg1">
                  <a:alpha val="0"/>
                </a:schemeClr>
              </a:gs>
              <a:gs pos="41000">
                <a:srgbClr val="00B050">
                  <a:alpha val="1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90007372-7852-6E50-9AFE-C078B9FC6E42}"/>
              </a:ext>
            </a:extLst>
          </p:cNvPr>
          <p:cNvSpPr/>
          <p:nvPr/>
        </p:nvSpPr>
        <p:spPr>
          <a:xfrm flipH="1">
            <a:off x="2266396" y="-1"/>
            <a:ext cx="5615189" cy="6857999"/>
          </a:xfrm>
          <a:prstGeom prst="parallelogram">
            <a:avLst>
              <a:gd name="adj" fmla="val 45936"/>
            </a:avLst>
          </a:prstGeom>
          <a:gradFill flip="none" rotWithShape="1">
            <a:gsLst>
              <a:gs pos="0">
                <a:srgbClr val="00B050">
                  <a:lumMod val="92000"/>
                  <a:lumOff val="8000"/>
                </a:srgbClr>
              </a:gs>
              <a:gs pos="70000">
                <a:schemeClr val="bg1">
                  <a:alpha val="50000"/>
                </a:schemeClr>
              </a:gs>
              <a:gs pos="34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pic>
        <p:nvPicPr>
          <p:cNvPr id="85" name="图片 84" descr="图片包含 小, 金属, 桌子, 项链&#10;&#10;描述已自动生成">
            <a:extLst>
              <a:ext uri="{FF2B5EF4-FFF2-40B4-BE49-F238E27FC236}">
                <a16:creationId xmlns:a16="http://schemas.microsoft.com/office/drawing/2014/main" id="{97AF612F-E2B5-0362-6A44-2A71268F4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300"/>
                    </a14:imgEffect>
                    <a14:imgEffect>
                      <a14:saturation sat="0"/>
                    </a14:imgEffect>
                    <a14:imgEffect>
                      <a14:brightnessContrast bright="8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0735" y="1"/>
            <a:ext cx="4396467" cy="3055127"/>
          </a:xfrm>
          <a:custGeom>
            <a:avLst/>
            <a:gdLst>
              <a:gd name="connsiteX0" fmla="*/ 0 w 4396467"/>
              <a:gd name="connsiteY0" fmla="*/ 0 h 3055127"/>
              <a:gd name="connsiteX1" fmla="*/ 4396467 w 4396467"/>
              <a:gd name="connsiteY1" fmla="*/ 0 h 3055127"/>
              <a:gd name="connsiteX2" fmla="*/ 4396467 w 4396467"/>
              <a:gd name="connsiteY2" fmla="*/ 3055127 h 3055127"/>
              <a:gd name="connsiteX3" fmla="*/ 0 w 4396467"/>
              <a:gd name="connsiteY3" fmla="*/ 3055127 h 305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6467" h="3055127">
                <a:moveTo>
                  <a:pt x="0" y="0"/>
                </a:moveTo>
                <a:lnTo>
                  <a:pt x="4396467" y="0"/>
                </a:lnTo>
                <a:lnTo>
                  <a:pt x="4396467" y="3055127"/>
                </a:lnTo>
                <a:lnTo>
                  <a:pt x="0" y="3055127"/>
                </a:lnTo>
                <a:close/>
              </a:path>
            </a:pathLst>
          </a:custGeom>
        </p:spPr>
      </p:pic>
      <p:sp>
        <p:nvSpPr>
          <p:cNvPr id="68" name="椭圆 67">
            <a:extLst>
              <a:ext uri="{FF2B5EF4-FFF2-40B4-BE49-F238E27FC236}">
                <a16:creationId xmlns:a16="http://schemas.microsoft.com/office/drawing/2014/main" id="{8DA84AA2-39C9-52DE-03C3-917641812619}"/>
              </a:ext>
            </a:extLst>
          </p:cNvPr>
          <p:cNvSpPr/>
          <p:nvPr/>
        </p:nvSpPr>
        <p:spPr>
          <a:xfrm>
            <a:off x="741899" y="452438"/>
            <a:ext cx="2471066" cy="2435366"/>
          </a:xfrm>
          <a:prstGeom prst="ellipse">
            <a:avLst/>
          </a:prstGeom>
          <a:gradFill flip="none" rotWithShape="1">
            <a:gsLst>
              <a:gs pos="0">
                <a:srgbClr val="00B050">
                  <a:lumMod val="90000"/>
                  <a:lumOff val="10000"/>
                </a:srgbClr>
              </a:gs>
              <a:gs pos="85000">
                <a:srgbClr val="00B050"/>
              </a:gs>
            </a:gsLst>
            <a:lin ang="2700000" scaled="1"/>
            <a:tileRect/>
          </a:gradFill>
          <a:ln w="19050">
            <a:noFill/>
          </a:ln>
          <a:effectLst>
            <a:outerShdw blurRad="254000" dist="38100" dir="18900000" algn="bl" rotWithShape="0">
              <a:srgbClr val="00EA6A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ADE32338-50D2-64C2-C176-F374E3DDCDC3}"/>
              </a:ext>
            </a:extLst>
          </p:cNvPr>
          <p:cNvSpPr/>
          <p:nvPr/>
        </p:nvSpPr>
        <p:spPr>
          <a:xfrm>
            <a:off x="6756406" y="1488284"/>
            <a:ext cx="1078700" cy="1078700"/>
          </a:xfrm>
          <a:prstGeom prst="ellipse">
            <a:avLst/>
          </a:prstGeom>
          <a:solidFill>
            <a:srgbClr val="DCF0ED"/>
          </a:soli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6FACA12E-9EF3-2F64-FA42-01A53C3B4AF6}"/>
              </a:ext>
            </a:extLst>
          </p:cNvPr>
          <p:cNvSpPr/>
          <p:nvPr/>
        </p:nvSpPr>
        <p:spPr>
          <a:xfrm>
            <a:off x="8134356" y="1488284"/>
            <a:ext cx="1078700" cy="1078700"/>
          </a:xfrm>
          <a:prstGeom prst="ellipse">
            <a:avLst/>
          </a:prstGeom>
          <a:solidFill>
            <a:srgbClr val="DCF0ED"/>
          </a:soli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pic>
        <p:nvPicPr>
          <p:cNvPr id="67" name="图片 66" descr="图片包含 小, 金属, 桌子, 项链&#10;&#10;描述已自动生成">
            <a:extLst>
              <a:ext uri="{FF2B5EF4-FFF2-40B4-BE49-F238E27FC236}">
                <a16:creationId xmlns:a16="http://schemas.microsoft.com/office/drawing/2014/main" id="{D2E82682-78F0-50F4-9214-E267D8DF50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3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4"/>
          <a:stretch/>
        </p:blipFill>
        <p:spPr>
          <a:xfrm rot="1237687">
            <a:off x="-146128" y="-976475"/>
            <a:ext cx="4699422" cy="4637741"/>
          </a:xfrm>
          <a:custGeom>
            <a:avLst/>
            <a:gdLst>
              <a:gd name="connsiteX0" fmla="*/ 1350612 w 4699422"/>
              <a:gd name="connsiteY0" fmla="*/ 1260611 h 4637741"/>
              <a:gd name="connsiteX1" fmla="*/ 4699422 w 4699422"/>
              <a:gd name="connsiteY1" fmla="*/ 0 h 4637741"/>
              <a:gd name="connsiteX2" fmla="*/ 4699422 w 4699422"/>
              <a:gd name="connsiteY2" fmla="*/ 4637741 h 4637741"/>
              <a:gd name="connsiteX3" fmla="*/ 1264936 w 4699422"/>
              <a:gd name="connsiteY3" fmla="*/ 4637741 h 4637741"/>
              <a:gd name="connsiteX4" fmla="*/ 0 w 4699422"/>
              <a:gd name="connsiteY4" fmla="*/ 1880151 h 463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422" h="4637741">
                <a:moveTo>
                  <a:pt x="1350612" y="1260611"/>
                </a:moveTo>
                <a:lnTo>
                  <a:pt x="4699422" y="0"/>
                </a:lnTo>
                <a:lnTo>
                  <a:pt x="4699422" y="4637741"/>
                </a:lnTo>
                <a:lnTo>
                  <a:pt x="1264936" y="4637741"/>
                </a:lnTo>
                <a:lnTo>
                  <a:pt x="0" y="1880151"/>
                </a:lnTo>
                <a:close/>
              </a:path>
            </a:pathLst>
          </a:cu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C3F4D0FC-DAF4-B5F0-369D-2BD5D00B5415}"/>
              </a:ext>
            </a:extLst>
          </p:cNvPr>
          <p:cNvSpPr/>
          <p:nvPr/>
        </p:nvSpPr>
        <p:spPr>
          <a:xfrm>
            <a:off x="5353056" y="1488284"/>
            <a:ext cx="1078700" cy="1078700"/>
          </a:xfrm>
          <a:prstGeom prst="ellipse">
            <a:avLst/>
          </a:prstGeom>
          <a:solidFill>
            <a:srgbClr val="DCF0ED"/>
          </a:soli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521A5A14-DC0F-6E8C-07A8-03A0037A0EF9}"/>
              </a:ext>
            </a:extLst>
          </p:cNvPr>
          <p:cNvSpPr/>
          <p:nvPr/>
        </p:nvSpPr>
        <p:spPr>
          <a:xfrm rot="60000">
            <a:off x="621813" y="-5270298"/>
            <a:ext cx="7480388" cy="7480380"/>
          </a:xfrm>
          <a:prstGeom prst="arc">
            <a:avLst>
              <a:gd name="adj1" fmla="val 4677764"/>
              <a:gd name="adj2" fmla="val 6214170"/>
            </a:avLst>
          </a:prstGeom>
          <a:ln w="38100" cap="rnd">
            <a:solidFill>
              <a:schemeClr val="bg1"/>
            </a:solidFill>
            <a:prstDash val="sysDash"/>
            <a:headEnd type="arrow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图片 60" descr="图片包含 小, 金属, 桌子, 项链&#10;&#10;描述已自动生成">
            <a:extLst>
              <a:ext uri="{FF2B5EF4-FFF2-40B4-BE49-F238E27FC236}">
                <a16:creationId xmlns:a16="http://schemas.microsoft.com/office/drawing/2014/main" id="{C1617D64-7BB1-4005-C68F-D819232F9B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6300"/>
                    </a14:imgEffect>
                    <a14:imgEffect>
                      <a14:brightnessContrast bright="8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393750">
            <a:off x="9881752" y="-347959"/>
            <a:ext cx="1529949" cy="2790544"/>
          </a:xfrm>
          <a:custGeom>
            <a:avLst/>
            <a:gdLst>
              <a:gd name="connsiteX0" fmla="*/ 0 w 1529949"/>
              <a:gd name="connsiteY0" fmla="*/ 0 h 2790544"/>
              <a:gd name="connsiteX1" fmla="*/ 1360903 w 1529949"/>
              <a:gd name="connsiteY1" fmla="*/ 498132 h 2790544"/>
              <a:gd name="connsiteX2" fmla="*/ 1529949 w 1529949"/>
              <a:gd name="connsiteY2" fmla="*/ 595731 h 2790544"/>
              <a:gd name="connsiteX3" fmla="*/ 1529949 w 1529949"/>
              <a:gd name="connsiteY3" fmla="*/ 2790544 h 2790544"/>
              <a:gd name="connsiteX4" fmla="*/ 0 w 1529949"/>
              <a:gd name="connsiteY4" fmla="*/ 2790544 h 279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9949" h="2790544">
                <a:moveTo>
                  <a:pt x="0" y="0"/>
                </a:moveTo>
                <a:lnTo>
                  <a:pt x="1360903" y="498132"/>
                </a:lnTo>
                <a:lnTo>
                  <a:pt x="1529949" y="595731"/>
                </a:lnTo>
                <a:lnTo>
                  <a:pt x="1529949" y="2790544"/>
                </a:lnTo>
                <a:lnTo>
                  <a:pt x="0" y="2790544"/>
                </a:lnTo>
                <a:close/>
              </a:path>
            </a:pathLst>
          </a:custGeom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id="{165B6319-7B83-684D-2A07-4A8479F3925C}"/>
              </a:ext>
            </a:extLst>
          </p:cNvPr>
          <p:cNvSpPr txBox="1"/>
          <p:nvPr/>
        </p:nvSpPr>
        <p:spPr>
          <a:xfrm>
            <a:off x="5449070" y="1787785"/>
            <a:ext cx="886673" cy="566126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>
                <a:ln w="31750">
                  <a:solidFill>
                    <a:schemeClr val="bg1"/>
                  </a:solidFill>
                </a:ln>
                <a:solidFill>
                  <a:srgbClr val="006C31"/>
                </a:solidFill>
                <a:effectLst>
                  <a:outerShdw blurRad="50800" dist="38100" dir="2700000" algn="tl" rotWithShape="0">
                    <a:srgbClr val="006C31">
                      <a:alpha val="40000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优化</a:t>
            </a:r>
            <a:endParaRPr lang="en-US" altLang="zh-CN" sz="1400">
              <a:ln w="31750">
                <a:solidFill>
                  <a:schemeClr val="bg1"/>
                </a:solidFill>
              </a:ln>
              <a:solidFill>
                <a:srgbClr val="006C31"/>
              </a:solidFill>
              <a:effectLst>
                <a:outerShdw blurRad="50800" dist="38100" dir="2700000" algn="tl" rotWithShape="0">
                  <a:srgbClr val="006C31">
                    <a:alpha val="40000"/>
                  </a:srgbClr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1400">
                <a:ln w="31750">
                  <a:solidFill>
                    <a:schemeClr val="bg1"/>
                  </a:solidFill>
                </a:ln>
                <a:solidFill>
                  <a:srgbClr val="006C31"/>
                </a:solidFill>
                <a:effectLst>
                  <a:outerShdw blurRad="50800" dist="38100" dir="2700000" algn="tl" rotWithShape="0">
                    <a:srgbClr val="006C31">
                      <a:alpha val="40000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物流管理</a:t>
            </a:r>
            <a:endParaRPr lang="en-US" altLang="zh-CN" sz="1400">
              <a:ln w="31750">
                <a:solidFill>
                  <a:schemeClr val="bg1"/>
                </a:solidFill>
              </a:ln>
              <a:solidFill>
                <a:srgbClr val="006C31"/>
              </a:solidFill>
              <a:effectLst>
                <a:outerShdw blurRad="50800" dist="38100" dir="2700000" algn="tl" rotWithShape="0">
                  <a:srgbClr val="006C31">
                    <a:alpha val="40000"/>
                  </a:srgbClr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1F93B63-0098-D9C2-CA1E-D695AE7D5D54}"/>
              </a:ext>
            </a:extLst>
          </p:cNvPr>
          <p:cNvSpPr txBox="1"/>
          <p:nvPr/>
        </p:nvSpPr>
        <p:spPr>
          <a:xfrm>
            <a:off x="8252594" y="1787785"/>
            <a:ext cx="886673" cy="566126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>
                <a:ln w="31750">
                  <a:solidFill>
                    <a:schemeClr val="bg1"/>
                  </a:solidFill>
                </a:ln>
                <a:solidFill>
                  <a:srgbClr val="006C31"/>
                </a:solidFill>
                <a:effectLst>
                  <a:outerShdw blurRad="50800" dist="38100" dir="2700000" algn="tl" rotWithShape="0">
                    <a:srgbClr val="006C31">
                      <a:alpha val="40000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提高</a:t>
            </a:r>
            <a:endParaRPr lang="en-US" altLang="zh-CN" sz="1400">
              <a:ln w="31750">
                <a:solidFill>
                  <a:schemeClr val="bg1"/>
                </a:solidFill>
              </a:ln>
              <a:solidFill>
                <a:srgbClr val="006C31"/>
              </a:solidFill>
              <a:effectLst>
                <a:outerShdw blurRad="50800" dist="38100" dir="2700000" algn="tl" rotWithShape="0">
                  <a:srgbClr val="006C31">
                    <a:alpha val="40000"/>
                  </a:srgbClr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1400">
                <a:ln w="31750">
                  <a:solidFill>
                    <a:schemeClr val="bg1"/>
                  </a:solidFill>
                </a:ln>
                <a:solidFill>
                  <a:srgbClr val="006C31"/>
                </a:solidFill>
                <a:effectLst>
                  <a:outerShdw blurRad="50800" dist="38100" dir="2700000" algn="tl" rotWithShape="0">
                    <a:srgbClr val="006C31">
                      <a:alpha val="40000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风控管控</a:t>
            </a:r>
            <a:endParaRPr lang="en-US" altLang="zh-CN" sz="1400">
              <a:ln w="31750">
                <a:solidFill>
                  <a:schemeClr val="bg1"/>
                </a:solidFill>
              </a:ln>
              <a:solidFill>
                <a:srgbClr val="006C31"/>
              </a:solidFill>
              <a:effectLst>
                <a:outerShdw blurRad="50800" dist="38100" dir="2700000" algn="tl" rotWithShape="0">
                  <a:srgbClr val="006C31">
                    <a:alpha val="40000"/>
                  </a:srgbClr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6" name="弧形 65">
            <a:extLst>
              <a:ext uri="{FF2B5EF4-FFF2-40B4-BE49-F238E27FC236}">
                <a16:creationId xmlns:a16="http://schemas.microsoft.com/office/drawing/2014/main" id="{FD817D59-2B9C-CD84-2B90-9BDEC8D11AED}"/>
              </a:ext>
            </a:extLst>
          </p:cNvPr>
          <p:cNvSpPr/>
          <p:nvPr/>
        </p:nvSpPr>
        <p:spPr>
          <a:xfrm rot="-120000">
            <a:off x="4612295" y="-5422333"/>
            <a:ext cx="7480388" cy="7480380"/>
          </a:xfrm>
          <a:prstGeom prst="arc">
            <a:avLst>
              <a:gd name="adj1" fmla="val 3967004"/>
              <a:gd name="adj2" fmla="val 4553543"/>
            </a:avLst>
          </a:prstGeom>
          <a:ln w="38100" cap="rnd">
            <a:solidFill>
              <a:srgbClr val="00B050"/>
            </a:solidFill>
            <a:prstDash val="sysDash"/>
            <a:headEnd type="arrow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4EF1BCEF-6B07-47F9-8D77-891FFB7EBD20}"/>
              </a:ext>
            </a:extLst>
          </p:cNvPr>
          <p:cNvSpPr/>
          <p:nvPr/>
        </p:nvSpPr>
        <p:spPr>
          <a:xfrm>
            <a:off x="1005631" y="703158"/>
            <a:ext cx="1913782" cy="1913782"/>
          </a:xfrm>
          <a:prstGeom prst="ellipse">
            <a:avLst/>
          </a:prstGeom>
          <a:solidFill>
            <a:srgbClr val="DFE4E9"/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8407246-432D-5599-B24C-D70088863890}"/>
              </a:ext>
            </a:extLst>
          </p:cNvPr>
          <p:cNvSpPr txBox="1"/>
          <p:nvPr/>
        </p:nvSpPr>
        <p:spPr>
          <a:xfrm rot="1800000">
            <a:off x="958457" y="1296990"/>
            <a:ext cx="1963891" cy="946037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algn="ctr"/>
            <a:r>
              <a:rPr lang="zh-CN" altLang="en-US" sz="2800">
                <a:ln w="4762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254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无纸化系统</a:t>
            </a:r>
          </a:p>
          <a:p>
            <a:pPr algn="ctr"/>
            <a:r>
              <a:rPr lang="zh-CN" altLang="en-US" sz="2800">
                <a:ln w="4762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254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的应用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AA8B5DEB-975D-5FB6-E7EA-FAC9F0E8FA96}"/>
              </a:ext>
            </a:extLst>
          </p:cNvPr>
          <p:cNvSpPr txBox="1"/>
          <p:nvPr/>
        </p:nvSpPr>
        <p:spPr>
          <a:xfrm rot="1800000">
            <a:off x="1903907" y="1030604"/>
            <a:ext cx="784081" cy="346964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006C31"/>
                </a:solidFill>
                <a:latin typeface="+mn-ea"/>
              </a:rPr>
              <a:t>第一步</a:t>
            </a:r>
            <a:endParaRPr lang="en-US" altLang="zh-CN" sz="1600">
              <a:solidFill>
                <a:srgbClr val="006C31"/>
              </a:solidFill>
              <a:latin typeface="+mn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52C3D73-166A-CD20-F3F8-BA0D50707259}"/>
              </a:ext>
            </a:extLst>
          </p:cNvPr>
          <p:cNvSpPr txBox="1"/>
          <p:nvPr/>
        </p:nvSpPr>
        <p:spPr>
          <a:xfrm rot="1800000">
            <a:off x="958457" y="1296990"/>
            <a:ext cx="1963891" cy="946037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algn="ctr"/>
            <a:r>
              <a:rPr lang="zh-CN" altLang="en-US" sz="2800">
                <a:solidFill>
                  <a:srgbClr val="006C31"/>
                </a:solidFill>
                <a:latin typeface="+mj-ea"/>
                <a:ea typeface="+mj-ea"/>
              </a:rPr>
              <a:t>无纸化系统</a:t>
            </a:r>
          </a:p>
          <a:p>
            <a:pPr algn="ctr"/>
            <a:r>
              <a:rPr lang="zh-CN" altLang="en-US" sz="2800">
                <a:solidFill>
                  <a:srgbClr val="006C31"/>
                </a:solidFill>
                <a:latin typeface="+mj-ea"/>
                <a:ea typeface="+mj-ea"/>
              </a:rPr>
              <a:t>的应用</a:t>
            </a: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D46728AB-6DC4-DDE0-DE76-82E5D1C29FB9}"/>
              </a:ext>
            </a:extLst>
          </p:cNvPr>
          <p:cNvSpPr/>
          <p:nvPr/>
        </p:nvSpPr>
        <p:spPr>
          <a:xfrm>
            <a:off x="10090157" y="771528"/>
            <a:ext cx="1256500" cy="1256500"/>
          </a:xfrm>
          <a:prstGeom prst="ellipse">
            <a:avLst/>
          </a:prstGeom>
          <a:solidFill>
            <a:srgbClr val="DCF0ED"/>
          </a:soli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C37B3F3D-019C-49F7-A498-476CD7488100}"/>
              </a:ext>
            </a:extLst>
          </p:cNvPr>
          <p:cNvSpPr txBox="1"/>
          <p:nvPr/>
        </p:nvSpPr>
        <p:spPr>
          <a:xfrm rot="20378258">
            <a:off x="10202525" y="1015913"/>
            <a:ext cx="1031051" cy="825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20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2EA590">
                      <a:alpha val="40000"/>
                    </a:srgbClr>
                  </a:outerShdw>
                </a:effectLst>
                <a:latin typeface="+mj-ea"/>
                <a:ea typeface="+mj-ea"/>
              </a:rPr>
              <a:t>全程</a:t>
            </a:r>
            <a:endParaRPr lang="en-US" altLang="zh-CN" sz="2200">
              <a:ln w="3810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srgbClr val="2EA590">
                    <a:alpha val="40000"/>
                  </a:srgbClr>
                </a:outerShdw>
              </a:effectLst>
              <a:latin typeface="+mj-ea"/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20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2EA590">
                      <a:alpha val="40000"/>
                    </a:srgbClr>
                  </a:outerShdw>
                </a:effectLst>
                <a:latin typeface="+mj-ea"/>
                <a:ea typeface="+mj-ea"/>
              </a:rPr>
              <a:t>无纸化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927A927-4292-ED94-D3A5-5D0FBE14B56A}"/>
              </a:ext>
            </a:extLst>
          </p:cNvPr>
          <p:cNvSpPr txBox="1"/>
          <p:nvPr/>
        </p:nvSpPr>
        <p:spPr>
          <a:xfrm rot="20378258">
            <a:off x="10202525" y="1015913"/>
            <a:ext cx="1031051" cy="825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200">
                <a:solidFill>
                  <a:srgbClr val="006C31"/>
                </a:solidFill>
                <a:latin typeface="+mj-ea"/>
                <a:ea typeface="+mj-ea"/>
              </a:rPr>
              <a:t>全程</a:t>
            </a:r>
            <a:endParaRPr lang="en-US" altLang="zh-CN" sz="2200">
              <a:solidFill>
                <a:srgbClr val="006C31"/>
              </a:solidFill>
              <a:latin typeface="+mj-ea"/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200">
                <a:solidFill>
                  <a:srgbClr val="006C31"/>
                </a:solidFill>
                <a:latin typeface="+mj-ea"/>
                <a:ea typeface="+mj-ea"/>
              </a:rPr>
              <a:t>无纸化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9B9BFA3D-E279-1378-9D51-6096863E7A3C}"/>
              </a:ext>
            </a:extLst>
          </p:cNvPr>
          <p:cNvSpPr/>
          <p:nvPr/>
        </p:nvSpPr>
        <p:spPr>
          <a:xfrm>
            <a:off x="494536" y="179109"/>
            <a:ext cx="2937128" cy="2978716"/>
          </a:xfrm>
          <a:prstGeom prst="ellipse">
            <a:avLst/>
          </a:prstGeom>
          <a:noFill/>
          <a:ln w="19050">
            <a:solidFill>
              <a:srgbClr val="00B050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61FD43A-88E3-7D67-69CE-1A29E062E739}"/>
              </a:ext>
            </a:extLst>
          </p:cNvPr>
          <p:cNvSpPr/>
          <p:nvPr/>
        </p:nvSpPr>
        <p:spPr>
          <a:xfrm>
            <a:off x="-144844" y="-469324"/>
            <a:ext cx="4215888" cy="4275582"/>
          </a:xfrm>
          <a:prstGeom prst="ellipse">
            <a:avLst/>
          </a:prstGeom>
          <a:noFill/>
          <a:ln w="12700">
            <a:solidFill>
              <a:srgbClr val="00B050">
                <a:alpha val="2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8F4FE1AA-CBC1-EE22-E421-9055665CD75B}"/>
              </a:ext>
            </a:extLst>
          </p:cNvPr>
          <p:cNvSpPr/>
          <p:nvPr/>
        </p:nvSpPr>
        <p:spPr>
          <a:xfrm>
            <a:off x="-885390" y="-1220355"/>
            <a:ext cx="5696980" cy="5777644"/>
          </a:xfrm>
          <a:prstGeom prst="ellipse">
            <a:avLst/>
          </a:prstGeom>
          <a:noFill/>
          <a:ln w="6350">
            <a:solidFill>
              <a:srgbClr val="00B050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D41B902-EDCA-6805-80DA-CAE20EC5BF62}"/>
              </a:ext>
            </a:extLst>
          </p:cNvPr>
          <p:cNvSpPr txBox="1"/>
          <p:nvPr/>
        </p:nvSpPr>
        <p:spPr>
          <a:xfrm>
            <a:off x="5449070" y="1787785"/>
            <a:ext cx="886673" cy="566126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>
                <a:solidFill>
                  <a:srgbClr val="006C3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优化</a:t>
            </a:r>
            <a:endParaRPr lang="en-US" altLang="zh-CN" sz="1400">
              <a:solidFill>
                <a:srgbClr val="006C3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1400">
                <a:solidFill>
                  <a:srgbClr val="006C3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物流管理</a:t>
            </a:r>
            <a:endParaRPr lang="en-US" altLang="zh-CN" sz="1400">
              <a:solidFill>
                <a:srgbClr val="006C3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5DE88EE1-A2D1-67FD-04E0-017546E95D49}"/>
              </a:ext>
            </a:extLst>
          </p:cNvPr>
          <p:cNvSpPr txBox="1"/>
          <p:nvPr/>
        </p:nvSpPr>
        <p:spPr>
          <a:xfrm>
            <a:off x="8252594" y="1787785"/>
            <a:ext cx="886673" cy="566126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>
                <a:solidFill>
                  <a:srgbClr val="006C3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提高</a:t>
            </a:r>
            <a:endParaRPr lang="en-US" altLang="zh-CN" sz="1400">
              <a:solidFill>
                <a:srgbClr val="006C3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1400">
                <a:solidFill>
                  <a:srgbClr val="006C3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风控管控</a:t>
            </a:r>
            <a:endParaRPr lang="en-US" altLang="zh-CN" sz="1400">
              <a:solidFill>
                <a:srgbClr val="006C3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954B190-257A-1F85-183B-885066528670}"/>
              </a:ext>
            </a:extLst>
          </p:cNvPr>
          <p:cNvSpPr txBox="1"/>
          <p:nvPr/>
        </p:nvSpPr>
        <p:spPr>
          <a:xfrm>
            <a:off x="854277" y="3961336"/>
            <a:ext cx="3025079" cy="744572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20"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我国经济转型升级</a:t>
            </a:r>
          </a:p>
          <a:p>
            <a:pPr>
              <a:lnSpc>
                <a:spcPct val="110000"/>
              </a:lnSpc>
            </a:pPr>
            <a:r>
              <a:rPr lang="zh-CN" altLang="en-US" sz="2020"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更多传统行业青睐无纸化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871AC1D-CF24-925C-97F7-5756AE1A3DD9}"/>
              </a:ext>
            </a:extLst>
          </p:cNvPr>
          <p:cNvSpPr txBox="1"/>
          <p:nvPr/>
        </p:nvSpPr>
        <p:spPr>
          <a:xfrm>
            <a:off x="844752" y="3383309"/>
            <a:ext cx="2220372" cy="576705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spcAft>
                <a:spcPts val="400"/>
              </a:spcAft>
            </a:pPr>
            <a:r>
              <a:rPr lang="zh-CN" altLang="en-US" sz="3200">
                <a:solidFill>
                  <a:srgbClr val="00B050"/>
                </a:solidFill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背景与意义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28794F3-3BDF-B466-8BDE-8C289E44FCCF}"/>
              </a:ext>
            </a:extLst>
          </p:cNvPr>
          <p:cNvSpPr txBox="1"/>
          <p:nvPr/>
        </p:nvSpPr>
        <p:spPr>
          <a:xfrm>
            <a:off x="6863532" y="1787785"/>
            <a:ext cx="886673" cy="566126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>
                <a:ln w="31750">
                  <a:solidFill>
                    <a:schemeClr val="bg1"/>
                  </a:solidFill>
                </a:ln>
                <a:solidFill>
                  <a:srgbClr val="006C31"/>
                </a:solidFill>
                <a:effectLst>
                  <a:outerShdw blurRad="50800" dist="38100" dir="2700000" algn="tl" rotWithShape="0">
                    <a:srgbClr val="006C31">
                      <a:alpha val="40000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降低</a:t>
            </a:r>
            <a:endParaRPr lang="en-US" altLang="zh-CN" sz="1400">
              <a:ln w="31750">
                <a:solidFill>
                  <a:schemeClr val="bg1"/>
                </a:solidFill>
              </a:ln>
              <a:solidFill>
                <a:srgbClr val="006C31"/>
              </a:solidFill>
              <a:effectLst>
                <a:outerShdw blurRad="50800" dist="38100" dir="2700000" algn="tl" rotWithShape="0">
                  <a:srgbClr val="006C31">
                    <a:alpha val="40000"/>
                  </a:srgbClr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1400">
                <a:ln w="31750">
                  <a:solidFill>
                    <a:schemeClr val="bg1"/>
                  </a:solidFill>
                </a:ln>
                <a:solidFill>
                  <a:srgbClr val="006C31"/>
                </a:solidFill>
                <a:effectLst>
                  <a:outerShdw blurRad="50800" dist="38100" dir="2700000" algn="tl" rotWithShape="0">
                    <a:srgbClr val="006C31">
                      <a:alpha val="40000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物流成本</a:t>
            </a:r>
            <a:endParaRPr lang="en-US" altLang="zh-CN" sz="1400">
              <a:ln w="31750">
                <a:solidFill>
                  <a:schemeClr val="bg1"/>
                </a:solidFill>
              </a:ln>
              <a:solidFill>
                <a:srgbClr val="006C31"/>
              </a:solidFill>
              <a:effectLst>
                <a:outerShdw blurRad="50800" dist="38100" dir="2700000" algn="tl" rotWithShape="0">
                  <a:srgbClr val="006C31">
                    <a:alpha val="40000"/>
                  </a:srgbClr>
                </a:out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AC78833-4369-3548-D29F-D0DD51CB0C58}"/>
              </a:ext>
            </a:extLst>
          </p:cNvPr>
          <p:cNvSpPr txBox="1"/>
          <p:nvPr/>
        </p:nvSpPr>
        <p:spPr>
          <a:xfrm>
            <a:off x="6863532" y="1787785"/>
            <a:ext cx="886673" cy="566126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>
                <a:solidFill>
                  <a:srgbClr val="006C3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降低</a:t>
            </a:r>
            <a:endParaRPr lang="en-US" altLang="zh-CN" sz="1400">
              <a:solidFill>
                <a:srgbClr val="006C3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1400">
                <a:solidFill>
                  <a:srgbClr val="006C3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物流成本</a:t>
            </a:r>
            <a:endParaRPr lang="en-US" altLang="zh-CN" sz="1400">
              <a:solidFill>
                <a:srgbClr val="006C3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65C6C888-33C4-87F6-E078-7B521A082ED2}"/>
              </a:ext>
            </a:extLst>
          </p:cNvPr>
          <p:cNvSpPr/>
          <p:nvPr/>
        </p:nvSpPr>
        <p:spPr>
          <a:xfrm rot="10800000">
            <a:off x="4213736" y="1844675"/>
            <a:ext cx="184146" cy="158748"/>
          </a:xfrm>
          <a:prstGeom prst="triangle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EE8C387-14E1-4BC4-B7F3-E3728E06D412}"/>
              </a:ext>
            </a:extLst>
          </p:cNvPr>
          <p:cNvSpPr txBox="1"/>
          <p:nvPr/>
        </p:nvSpPr>
        <p:spPr>
          <a:xfrm>
            <a:off x="3084962" y="1141318"/>
            <a:ext cx="2441694" cy="625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朝着</a:t>
            </a:r>
            <a:r>
              <a:rPr lang="zh-CN" altLang="en-US" sz="1600">
                <a:solidFill>
                  <a:srgbClr val="FFFF00"/>
                </a:solidFill>
                <a:latin typeface="+mj-ea"/>
                <a:ea typeface="+mj-ea"/>
              </a:rPr>
              <a:t>「全程无纸化」</a:t>
            </a:r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目标</a:t>
            </a:r>
            <a:endParaRPr lang="en-US" altLang="zh-CN" sz="160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迈进的第一步</a:t>
            </a:r>
          </a:p>
        </p:txBody>
      </p:sp>
      <p:sp>
        <p:nvSpPr>
          <p:cNvPr id="55" name="矩形: 剪去对角 54">
            <a:extLst>
              <a:ext uri="{FF2B5EF4-FFF2-40B4-BE49-F238E27FC236}">
                <a16:creationId xmlns:a16="http://schemas.microsoft.com/office/drawing/2014/main" id="{6692FC75-C4F9-45F3-3458-4894374530FE}"/>
              </a:ext>
            </a:extLst>
          </p:cNvPr>
          <p:cNvSpPr/>
          <p:nvPr/>
        </p:nvSpPr>
        <p:spPr>
          <a:xfrm flipH="1">
            <a:off x="3282889" y="719138"/>
            <a:ext cx="2053492" cy="333375"/>
          </a:xfrm>
          <a:prstGeom prst="snip2Diag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36000" rtlCol="0" anchor="ctr"/>
          <a:lstStyle/>
          <a:p>
            <a:pPr algn="ctr"/>
            <a:r>
              <a:rPr lang="zh-CN" altLang="en-US" sz="1600">
                <a:solidFill>
                  <a:srgbClr val="00B050"/>
                </a:solidFill>
                <a:latin typeface="+mj-ea"/>
                <a:ea typeface="+mj-ea"/>
              </a:rPr>
              <a:t>物流行业</a:t>
            </a:r>
            <a:r>
              <a:rPr lang="en-US" altLang="zh-CN" sz="1600">
                <a:solidFill>
                  <a:srgbClr val="00B050"/>
                </a:solidFill>
                <a:latin typeface="+mj-ea"/>
                <a:ea typeface="+mj-ea"/>
              </a:rPr>
              <a:t>: </a:t>
            </a:r>
            <a:r>
              <a:rPr lang="zh-CN" altLang="en-US" sz="1600">
                <a:solidFill>
                  <a:srgbClr val="00B050"/>
                </a:solidFill>
                <a:latin typeface="+mj-ea"/>
                <a:ea typeface="+mj-ea"/>
              </a:rPr>
              <a:t>提效</a:t>
            </a:r>
            <a:r>
              <a:rPr lang="en-US" altLang="zh-CN" sz="1600">
                <a:solidFill>
                  <a:srgbClr val="00B050"/>
                </a:solidFill>
                <a:latin typeface="+mj-ea"/>
                <a:ea typeface="+mj-ea"/>
              </a:rPr>
              <a:t>+</a:t>
            </a:r>
            <a:r>
              <a:rPr lang="zh-CN" altLang="en-US" sz="1600">
                <a:solidFill>
                  <a:srgbClr val="00B050"/>
                </a:solidFill>
                <a:latin typeface="+mj-ea"/>
                <a:ea typeface="+mj-ea"/>
              </a:rPr>
              <a:t>降本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5116E67-5C3E-EEDF-AACB-3C079CD78308}"/>
              </a:ext>
            </a:extLst>
          </p:cNvPr>
          <p:cNvSpPr/>
          <p:nvPr/>
        </p:nvSpPr>
        <p:spPr>
          <a:xfrm>
            <a:off x="8142164" y="3374821"/>
            <a:ext cx="3581838" cy="365580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254000" dist="38100" dir="2700000" sx="99000" sy="99000" algn="tl" rotWithShape="0">
              <a:prstClr val="black">
                <a:alpha val="8000"/>
              </a:prstClr>
            </a:outerShdw>
          </a:effectLst>
          <a:scene3d>
            <a:camera prst="perspectiveRight">
              <a:rot lat="0" lon="15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2F99450-43BF-522A-9CB2-CEAE924BC33D}"/>
              </a:ext>
            </a:extLst>
          </p:cNvPr>
          <p:cNvGrpSpPr/>
          <p:nvPr/>
        </p:nvGrpSpPr>
        <p:grpSpPr>
          <a:xfrm>
            <a:off x="7757182" y="3256188"/>
            <a:ext cx="3896740" cy="3489503"/>
            <a:chOff x="4476953" y="3203574"/>
            <a:chExt cx="3896740" cy="3489503"/>
          </a:xfrm>
          <a:scene3d>
            <a:camera prst="perspectiveLeft">
              <a:rot lat="0" lon="1500000" rev="0"/>
            </a:camera>
            <a:lightRig rig="threePt" dir="t"/>
          </a:scene3d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4B7310E-2335-80A7-AA95-03EED2377261}"/>
                </a:ext>
              </a:extLst>
            </p:cNvPr>
            <p:cNvGrpSpPr/>
            <p:nvPr/>
          </p:nvGrpSpPr>
          <p:grpSpPr>
            <a:xfrm>
              <a:off x="4476953" y="3203574"/>
              <a:ext cx="3896740" cy="3489503"/>
              <a:chOff x="323188" y="3073399"/>
              <a:chExt cx="3896740" cy="3489503"/>
            </a:xfrm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BDAECEF-BAA2-4DDA-5890-5B99D5D88B56}"/>
                  </a:ext>
                </a:extLst>
              </p:cNvPr>
              <p:cNvSpPr/>
              <p:nvPr/>
            </p:nvSpPr>
            <p:spPr>
              <a:xfrm>
                <a:off x="323188" y="3073399"/>
                <a:ext cx="3828689" cy="3489503"/>
              </a:xfrm>
              <a:custGeom>
                <a:avLst/>
                <a:gdLst>
                  <a:gd name="connsiteX0" fmla="*/ 0 w 11337761"/>
                  <a:gd name="connsiteY0" fmla="*/ 0 h 3784601"/>
                  <a:gd name="connsiteX1" fmla="*/ 11337761 w 11337761"/>
                  <a:gd name="connsiteY1" fmla="*/ 0 h 3784601"/>
                  <a:gd name="connsiteX2" fmla="*/ 11337761 w 11337761"/>
                  <a:gd name="connsiteY2" fmla="*/ 3784601 h 3784601"/>
                  <a:gd name="connsiteX3" fmla="*/ 0 w 11337761"/>
                  <a:gd name="connsiteY3" fmla="*/ 3784601 h 3784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7761" h="3784601">
                    <a:moveTo>
                      <a:pt x="0" y="0"/>
                    </a:moveTo>
                    <a:lnTo>
                      <a:pt x="11337761" y="0"/>
                    </a:lnTo>
                    <a:lnTo>
                      <a:pt x="11337761" y="3784601"/>
                    </a:lnTo>
                    <a:lnTo>
                      <a:pt x="0" y="3784601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>
                <a:outerShdw blurRad="254000" dist="38100" dir="2700000" sx="99000" sy="99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id="{7600CA83-123C-C644-0E68-9372EA0AE3EA}"/>
                  </a:ext>
                </a:extLst>
              </p:cNvPr>
              <p:cNvSpPr/>
              <p:nvPr/>
            </p:nvSpPr>
            <p:spPr>
              <a:xfrm>
                <a:off x="323188" y="3073400"/>
                <a:ext cx="3828689" cy="73025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>
                <a:outerShdw blurRad="254000" dist="38100" dir="5400000" algn="t" rotWithShape="0">
                  <a:schemeClr val="tx1">
                    <a:lumMod val="75000"/>
                    <a:lumOff val="2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6" name="矩形 155">
                <a:extLst>
                  <a:ext uri="{FF2B5EF4-FFF2-40B4-BE49-F238E27FC236}">
                    <a16:creationId xmlns:a16="http://schemas.microsoft.com/office/drawing/2014/main" id="{341E53EE-36FD-5644-D239-8403E916C1D0}"/>
                  </a:ext>
                </a:extLst>
              </p:cNvPr>
              <p:cNvSpPr/>
              <p:nvPr/>
            </p:nvSpPr>
            <p:spPr>
              <a:xfrm>
                <a:off x="447496" y="3201891"/>
                <a:ext cx="3580073" cy="473268"/>
              </a:xfrm>
              <a:prstGeom prst="rect">
                <a:avLst/>
              </a:prstGeom>
              <a:solidFill>
                <a:schemeClr val="bg1">
                  <a:lumMod val="65000"/>
                  <a:alpha val="8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254000" dist="38100" dir="2700000" sx="99000" sy="99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Ins="0" rtlCol="0" anchor="ctr">
                <a:noAutofit/>
              </a:bodyPr>
              <a:lstStyle/>
              <a:p>
                <a:pPr algn="ctr"/>
                <a:r>
                  <a:rPr lang="zh-CN" altLang="en-US" sz="1900">
                    <a:solidFill>
                      <a:srgbClr val="717171"/>
                    </a:solidFill>
                    <a:latin typeface="+mj-ea"/>
                    <a:ea typeface="+mj-ea"/>
                  </a:rPr>
                  <a:t>常规无纸化「使用场景有限」</a:t>
                </a:r>
              </a:p>
            </p:txBody>
          </p:sp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E3E00727-E39C-7F18-CDF5-AD9C316C51C5}"/>
                  </a:ext>
                </a:extLst>
              </p:cNvPr>
              <p:cNvSpPr txBox="1"/>
              <p:nvPr/>
            </p:nvSpPr>
            <p:spPr>
              <a:xfrm>
                <a:off x="668823" y="4881693"/>
                <a:ext cx="3551105" cy="694751"/>
              </a:xfrm>
              <a:prstGeom prst="rect">
                <a:avLst/>
              </a:prstGeom>
              <a:noFill/>
            </p:spPr>
            <p:txBody>
              <a:bodyPr wrap="square" lIns="83449" tIns="41724" rIns="83449" bIns="41724" rtlCol="0">
                <a:spAutoFit/>
              </a:bodyPr>
              <a:lstStyle/>
              <a:p>
                <a:pPr marL="342900" indent="-288000">
                  <a:lnSpc>
                    <a:spcPct val="110000"/>
                  </a:lnSpc>
                  <a:spcAft>
                    <a:spcPts val="600"/>
                  </a:spcAft>
                  <a:buClr>
                    <a:srgbClr val="717171"/>
                  </a:buClr>
                  <a:buFont typeface="+mj-lt"/>
                  <a:buAutoNum type="arabicParenR"/>
                </a:pPr>
                <a:r>
                  <a:rPr lang="zh-CN" altLang="en-US" sz="1600">
                    <a:solidFill>
                      <a:srgbClr val="717171"/>
                    </a:solidFill>
                    <a:latin typeface="+mn-ea"/>
                  </a:rPr>
                  <a:t>长链条的业务形态；</a:t>
                </a:r>
                <a:endParaRPr lang="en-US" altLang="zh-CN" sz="1600">
                  <a:solidFill>
                    <a:srgbClr val="717171"/>
                  </a:solidFill>
                  <a:latin typeface="+mn-ea"/>
                </a:endParaRPr>
              </a:p>
              <a:p>
                <a:pPr marL="342900" indent="-288000">
                  <a:lnSpc>
                    <a:spcPct val="110000"/>
                  </a:lnSpc>
                  <a:spcAft>
                    <a:spcPts val="600"/>
                  </a:spcAft>
                  <a:buClr>
                    <a:srgbClr val="717171"/>
                  </a:buClr>
                  <a:buFont typeface="+mj-lt"/>
                  <a:buAutoNum type="arabicParenR"/>
                </a:pPr>
                <a:r>
                  <a:rPr lang="zh-CN" altLang="en-US" sz="1600">
                    <a:solidFill>
                      <a:srgbClr val="717171"/>
                    </a:solidFill>
                    <a:latin typeface="+mn-ea"/>
                  </a:rPr>
                  <a:t>线下业务复杂的工作。</a:t>
                </a:r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C3A1257D-C188-6E73-E67E-FB8A97E5C746}"/>
                  </a:ext>
                </a:extLst>
              </p:cNvPr>
              <p:cNvSpPr txBox="1"/>
              <p:nvPr/>
            </p:nvSpPr>
            <p:spPr>
              <a:xfrm>
                <a:off x="734201" y="4028694"/>
                <a:ext cx="2989813" cy="751177"/>
              </a:xfrm>
              <a:prstGeom prst="rect">
                <a:avLst/>
              </a:prstGeom>
              <a:noFill/>
            </p:spPr>
            <p:txBody>
              <a:bodyPr wrap="none" lIns="83449" tIns="41724" rIns="83449" bIns="41724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2000">
                    <a:solidFill>
                      <a:srgbClr val="71717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无纸化一般使用场景</a:t>
                </a:r>
                <a:endParaRPr lang="en-US" altLang="zh-CN" sz="2000">
                  <a:solidFill>
                    <a:srgbClr val="71717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000">
                    <a:solidFill>
                      <a:srgbClr val="71717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通常情况不适于产中物流</a:t>
                </a:r>
                <a:endParaRPr lang="en-US" altLang="zh-CN" sz="2000">
                  <a:solidFill>
                    <a:srgbClr val="71717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2AEB3AB4-7942-9815-287B-67BC3C3D6683}"/>
                </a:ext>
              </a:extLst>
            </p:cNvPr>
            <p:cNvGrpSpPr/>
            <p:nvPr/>
          </p:nvGrpSpPr>
          <p:grpSpPr>
            <a:xfrm>
              <a:off x="7217049" y="3988899"/>
              <a:ext cx="681756" cy="681752"/>
              <a:chOff x="8719777" y="3554355"/>
              <a:chExt cx="1770716" cy="1770710"/>
            </a:xfrm>
          </p:grpSpPr>
          <p:pic>
            <p:nvPicPr>
              <p:cNvPr id="82" name="Picture 2">
                <a:extLst>
                  <a:ext uri="{FF2B5EF4-FFF2-40B4-BE49-F238E27FC236}">
                    <a16:creationId xmlns:a16="http://schemas.microsoft.com/office/drawing/2014/main" id="{FC3D30B6-3742-373E-DAC2-79B79700531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0"/>
                        </a14:imgEffect>
                        <a14:imgEffect>
                          <a14:brightnessContrast bright="1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66676">
                <a:off x="8719777" y="3554355"/>
                <a:ext cx="1770716" cy="17707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2AD23897-D94B-1038-74F6-B810B87F7FDA}"/>
                  </a:ext>
                </a:extLst>
              </p:cNvPr>
              <p:cNvSpPr txBox="1"/>
              <p:nvPr/>
            </p:nvSpPr>
            <p:spPr>
              <a:xfrm>
                <a:off x="8988277" y="3886972"/>
                <a:ext cx="1237101" cy="1178119"/>
              </a:xfrm>
              <a:prstGeom prst="rect">
                <a:avLst/>
              </a:prstGeom>
              <a:noFill/>
            </p:spPr>
            <p:txBody>
              <a:bodyPr wrap="none" lIns="83449" tIns="41724" rIns="83449" bIns="41724" rtlCol="0">
                <a:spAutoFit/>
              </a:bodyPr>
              <a:lstStyle/>
              <a:p>
                <a:pPr algn="ctr"/>
                <a:r>
                  <a:rPr lang="zh-CN" altLang="en-US" sz="1200">
                    <a:solidFill>
                      <a:srgbClr val="717171"/>
                    </a:solidFill>
                    <a:latin typeface="+mj-ea"/>
                    <a:ea typeface="+mj-ea"/>
                  </a:rPr>
                  <a:t>受到</a:t>
                </a:r>
                <a:endParaRPr lang="en-US" altLang="zh-CN" sz="1200">
                  <a:solidFill>
                    <a:srgbClr val="71717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1200">
                    <a:solidFill>
                      <a:srgbClr val="717171"/>
                    </a:solidFill>
                    <a:latin typeface="+mj-ea"/>
                    <a:ea typeface="+mj-ea"/>
                  </a:rPr>
                  <a:t>局限</a:t>
                </a:r>
              </a:p>
            </p:txBody>
          </p:sp>
        </p:grp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0D269EF8-F480-5528-D347-5A411B6E7FFA}"/>
              </a:ext>
            </a:extLst>
          </p:cNvPr>
          <p:cNvSpPr txBox="1"/>
          <p:nvPr/>
        </p:nvSpPr>
        <p:spPr>
          <a:xfrm>
            <a:off x="527853" y="4827718"/>
            <a:ext cx="3097997" cy="1185526"/>
          </a:xfrm>
          <a:prstGeom prst="rect">
            <a:avLst/>
          </a:prstGeom>
          <a:noFill/>
          <a:scene3d>
            <a:camera prst="orthographicFront"/>
            <a:lightRig rig="glow" dir="t"/>
          </a:scene3d>
        </p:spPr>
        <p:txBody>
          <a:bodyPr wrap="square" lIns="83449" tIns="41724" rIns="83449" bIns="41724" rtlCol="0">
            <a:spAutoFit/>
          </a:bodyPr>
          <a:lstStyle/>
          <a:p>
            <a:pPr marL="342900" indent="-180000">
              <a:lnSpc>
                <a:spcPct val="114000"/>
              </a:lnSpc>
              <a:spcAft>
                <a:spcPts val="500"/>
              </a:spcAft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alpha val="67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互联网、大数据、云计算等信息技术与物流深度融合；</a:t>
            </a:r>
            <a:endParaRPr lang="en-US" altLang="zh-CN" sz="1400">
              <a:solidFill>
                <a:schemeClr val="tx1">
                  <a:alpha val="67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342900" indent="-180000">
              <a:lnSpc>
                <a:spcPct val="114000"/>
              </a:lnSpc>
              <a:spcAft>
                <a:spcPts val="500"/>
              </a:spcAft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alpha val="67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物流业乃至中国经济转型升级；</a:t>
            </a:r>
            <a:endParaRPr lang="en-US" altLang="zh-CN" sz="1400">
              <a:solidFill>
                <a:schemeClr val="tx1">
                  <a:alpha val="67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342900" indent="-180000">
              <a:lnSpc>
                <a:spcPct val="114000"/>
              </a:lnSpc>
              <a:spcAft>
                <a:spcPts val="500"/>
              </a:spcAft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alpha val="67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支付及网购软件的普及。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AFFAE873-9961-A447-7733-ACADEDF0C6EE}"/>
              </a:ext>
            </a:extLst>
          </p:cNvPr>
          <p:cNvSpPr/>
          <p:nvPr/>
        </p:nvSpPr>
        <p:spPr>
          <a:xfrm>
            <a:off x="4540411" y="3374821"/>
            <a:ext cx="3581838" cy="365580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254000" dist="38100" dir="2700000" sx="99000" sy="99000" algn="tl" rotWithShape="0">
              <a:prstClr val="black">
                <a:alpha val="8000"/>
              </a:prstClr>
            </a:outerShdw>
          </a:effectLst>
          <a:scene3d>
            <a:camera prst="perspectiveLeft">
              <a:rot lat="0" lon="15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743E21-7731-D37F-185D-A8057D7E7E6C}"/>
              </a:ext>
            </a:extLst>
          </p:cNvPr>
          <p:cNvGrpSpPr/>
          <p:nvPr/>
        </p:nvGrpSpPr>
        <p:grpSpPr>
          <a:xfrm>
            <a:off x="4177469" y="3256188"/>
            <a:ext cx="3828689" cy="3489503"/>
            <a:chOff x="7792185" y="3203574"/>
            <a:chExt cx="3828689" cy="3489503"/>
          </a:xfrm>
          <a:scene3d>
            <a:camera prst="perspectiveLeft">
              <a:rot lat="0" lon="1500000" rev="0"/>
            </a:camera>
            <a:lightRig rig="glow" dir="t"/>
          </a:scene3d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44F301E-8232-AC94-EBE2-231095F1F56A}"/>
                </a:ext>
              </a:extLst>
            </p:cNvPr>
            <p:cNvGrpSpPr/>
            <p:nvPr/>
          </p:nvGrpSpPr>
          <p:grpSpPr>
            <a:xfrm>
              <a:off x="7792185" y="3203574"/>
              <a:ext cx="3828689" cy="3489503"/>
              <a:chOff x="8040124" y="3073399"/>
              <a:chExt cx="3828689" cy="3489503"/>
            </a:xfrm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7DFACCB8-953C-4545-1202-4A05BD6326BF}"/>
                  </a:ext>
                </a:extLst>
              </p:cNvPr>
              <p:cNvSpPr/>
              <p:nvPr/>
            </p:nvSpPr>
            <p:spPr>
              <a:xfrm>
                <a:off x="8040124" y="3073399"/>
                <a:ext cx="3828689" cy="3489503"/>
              </a:xfrm>
              <a:custGeom>
                <a:avLst/>
                <a:gdLst>
                  <a:gd name="connsiteX0" fmla="*/ 0 w 11337761"/>
                  <a:gd name="connsiteY0" fmla="*/ 0 h 3784601"/>
                  <a:gd name="connsiteX1" fmla="*/ 11337761 w 11337761"/>
                  <a:gd name="connsiteY1" fmla="*/ 0 h 3784601"/>
                  <a:gd name="connsiteX2" fmla="*/ 11337761 w 11337761"/>
                  <a:gd name="connsiteY2" fmla="*/ 3784601 h 3784601"/>
                  <a:gd name="connsiteX3" fmla="*/ 0 w 11337761"/>
                  <a:gd name="connsiteY3" fmla="*/ 3784601 h 3784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7761" h="3784601">
                    <a:moveTo>
                      <a:pt x="0" y="0"/>
                    </a:moveTo>
                    <a:lnTo>
                      <a:pt x="11337761" y="0"/>
                    </a:lnTo>
                    <a:lnTo>
                      <a:pt x="11337761" y="3784601"/>
                    </a:lnTo>
                    <a:lnTo>
                      <a:pt x="0" y="3784601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>
                <a:outerShdw blurRad="254000" dist="38100" dir="2700000" sx="99000" sy="99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340BC0D4-A224-D245-A681-103A94516289}"/>
                  </a:ext>
                </a:extLst>
              </p:cNvPr>
              <p:cNvSpPr/>
              <p:nvPr/>
            </p:nvSpPr>
            <p:spPr>
              <a:xfrm>
                <a:off x="8040124" y="3073400"/>
                <a:ext cx="3828689" cy="73025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>
                <a:outerShdw blurRad="254000" dist="38100" dir="5400000" algn="t" rotWithShape="0">
                  <a:srgbClr val="00682F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6" name="矩形 125">
                <a:extLst>
                  <a:ext uri="{FF2B5EF4-FFF2-40B4-BE49-F238E27FC236}">
                    <a16:creationId xmlns:a16="http://schemas.microsoft.com/office/drawing/2014/main" id="{294D1175-C932-7C43-4481-63D1A88141A4}"/>
                  </a:ext>
                </a:extLst>
              </p:cNvPr>
              <p:cNvSpPr/>
              <p:nvPr/>
            </p:nvSpPr>
            <p:spPr>
              <a:xfrm>
                <a:off x="8164432" y="3201891"/>
                <a:ext cx="3580073" cy="473268"/>
              </a:xfrm>
              <a:prstGeom prst="rect">
                <a:avLst/>
              </a:prstGeom>
              <a:solidFill>
                <a:srgbClr val="FFFF00">
                  <a:alpha val="8000"/>
                </a:srgbClr>
              </a:solidFill>
              <a:ln w="6350">
                <a:solidFill>
                  <a:srgbClr val="00B050"/>
                </a:solidFill>
              </a:ln>
              <a:effectLst>
                <a:outerShdw blurRad="254000" dist="38100" dir="2700000" sx="99000" sy="99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Ins="72000" rtlCol="0" anchor="ctr">
                <a:noAutofit/>
              </a:bodyPr>
              <a:lstStyle/>
              <a:p>
                <a:pPr algn="ctr"/>
                <a:r>
                  <a:rPr lang="zh-CN" altLang="en-US" sz="1900">
                    <a:solidFill>
                      <a:srgbClr val="00B050"/>
                    </a:solidFill>
                    <a:latin typeface="+mj-ea"/>
                    <a:ea typeface="+mj-ea"/>
                  </a:rPr>
                  <a:t>车间「另辟蹊径」无纸化应用</a:t>
                </a:r>
              </a:p>
            </p:txBody>
          </p:sp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A7D8B1F7-CD6F-DEC6-3DA8-F85CE4DA835D}"/>
                  </a:ext>
                </a:extLst>
              </p:cNvPr>
              <p:cNvSpPr txBox="1"/>
              <p:nvPr/>
            </p:nvSpPr>
            <p:spPr>
              <a:xfrm>
                <a:off x="8384293" y="4881693"/>
                <a:ext cx="3348886" cy="694751"/>
              </a:xfrm>
              <a:prstGeom prst="rect">
                <a:avLst/>
              </a:prstGeom>
              <a:noFill/>
            </p:spPr>
            <p:txBody>
              <a:bodyPr wrap="none" lIns="83449" tIns="41724" rIns="83449" bIns="41724" rtlCol="0">
                <a:spAutoFit/>
              </a:bodyPr>
              <a:lstStyle/>
              <a:p>
                <a:pPr marL="342900" indent="-288000">
                  <a:lnSpc>
                    <a:spcPct val="110000"/>
                  </a:lnSpc>
                  <a:spcAft>
                    <a:spcPts val="600"/>
                  </a:spcAft>
                  <a:buClr>
                    <a:srgbClr val="00B050"/>
                  </a:buClr>
                  <a:buFont typeface="+mj-lt"/>
                  <a:buAutoNum type="arabicParenR"/>
                </a:pPr>
                <a:r>
                  <a:rPr lang="zh-CN" altLang="en-US" sz="1600">
                    <a:latin typeface="+mn-ea"/>
                  </a:rPr>
                  <a:t>尝试由“长”到“短”的业务应用；</a:t>
                </a:r>
              </a:p>
              <a:p>
                <a:pPr marL="342900" indent="-288000">
                  <a:lnSpc>
                    <a:spcPct val="110000"/>
                  </a:lnSpc>
                  <a:spcAft>
                    <a:spcPts val="600"/>
                  </a:spcAft>
                  <a:buClr>
                    <a:srgbClr val="00B050"/>
                  </a:buClr>
                  <a:buFont typeface="+mj-lt"/>
                  <a:buAutoNum type="arabicParenR"/>
                </a:pPr>
                <a:r>
                  <a:rPr lang="zh-CN" altLang="en-US" sz="1600">
                    <a:latin typeface="+mn-ea"/>
                  </a:rPr>
                  <a:t>使传统模式与新业态相结合。</a:t>
                </a: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305A99E9-5809-E338-6F9F-3AD20E0BBEA6}"/>
                  </a:ext>
                </a:extLst>
              </p:cNvPr>
              <p:cNvSpPr txBox="1"/>
              <p:nvPr/>
            </p:nvSpPr>
            <p:spPr>
              <a:xfrm>
                <a:off x="8426811" y="4028694"/>
                <a:ext cx="2989813" cy="751177"/>
              </a:xfrm>
              <a:prstGeom prst="rect">
                <a:avLst/>
              </a:prstGeom>
              <a:noFill/>
            </p:spPr>
            <p:txBody>
              <a:bodyPr wrap="none" lIns="83449" tIns="41724" rIns="83449" bIns="41724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2000">
                    <a:solidFill>
                      <a:srgbClr val="00B050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公司车间却打破常规</a:t>
                </a:r>
              </a:p>
              <a:p>
                <a:pPr>
                  <a:lnSpc>
                    <a:spcPct val="110000"/>
                  </a:lnSpc>
                </a:pPr>
                <a:r>
                  <a:rPr lang="zh-CN" altLang="en-US" sz="2000">
                    <a:solidFill>
                      <a:srgbClr val="00B050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为实现绿色物流添砖加瓦</a:t>
                </a: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E1DB637B-407D-CAA1-A492-427E41B59D05}"/>
                </a:ext>
              </a:extLst>
            </p:cNvPr>
            <p:cNvGrpSpPr/>
            <p:nvPr/>
          </p:nvGrpSpPr>
          <p:grpSpPr>
            <a:xfrm>
              <a:off x="10513577" y="3995735"/>
              <a:ext cx="656355" cy="656351"/>
              <a:chOff x="8366072" y="3599794"/>
              <a:chExt cx="1770716" cy="1770710"/>
            </a:xfrm>
          </p:grpSpPr>
          <p:pic>
            <p:nvPicPr>
              <p:cNvPr id="79" name="Picture 2">
                <a:extLst>
                  <a:ext uri="{FF2B5EF4-FFF2-40B4-BE49-F238E27FC236}">
                    <a16:creationId xmlns:a16="http://schemas.microsoft.com/office/drawing/2014/main" id="{281194DB-0AF9-A356-EAEC-80C4120D359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66676">
                <a:off x="8366072" y="3599794"/>
                <a:ext cx="1770716" cy="17707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FC95E307-7F27-49B8-28E7-E26A5FDC8382}"/>
                  </a:ext>
                </a:extLst>
              </p:cNvPr>
              <p:cNvSpPr txBox="1"/>
              <p:nvPr/>
            </p:nvSpPr>
            <p:spPr>
              <a:xfrm>
                <a:off x="8686742" y="3905761"/>
                <a:ext cx="1132772" cy="1078768"/>
              </a:xfrm>
              <a:prstGeom prst="rect">
                <a:avLst/>
              </a:prstGeom>
              <a:noFill/>
            </p:spPr>
            <p:txBody>
              <a:bodyPr wrap="none" lIns="83449" tIns="41724" rIns="83449" bIns="41724" rtlCol="0">
                <a:spAutoFit/>
              </a:bodyPr>
              <a:lstStyle/>
              <a:p>
                <a:pPr algn="ctr"/>
                <a:r>
                  <a:rPr lang="zh-CN" altLang="en-US" sz="1200">
                    <a:latin typeface="+mj-ea"/>
                    <a:ea typeface="+mj-ea"/>
                  </a:rPr>
                  <a:t>打破</a:t>
                </a:r>
                <a:endParaRPr lang="en-US" altLang="zh-CN" sz="1200"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1200">
                    <a:latin typeface="+mj-ea"/>
                    <a:ea typeface="+mj-ea"/>
                  </a:rPr>
                  <a:t>常规</a:t>
                </a:r>
              </a:p>
            </p:txBody>
          </p:sp>
        </p:grp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6FA82183-5483-2E41-C3EE-60198CDF7872}"/>
              </a:ext>
            </a:extLst>
          </p:cNvPr>
          <p:cNvSpPr>
            <a:spLocks/>
          </p:cNvSpPr>
          <p:nvPr/>
        </p:nvSpPr>
        <p:spPr>
          <a:xfrm>
            <a:off x="-1" y="5733143"/>
            <a:ext cx="12192000" cy="112485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00B050">
                  <a:lumMod val="11000"/>
                  <a:lumOff val="8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08D2391-303E-591B-05D0-52330DE477F5}"/>
              </a:ext>
            </a:extLst>
          </p:cNvPr>
          <p:cNvGrpSpPr/>
          <p:nvPr/>
        </p:nvGrpSpPr>
        <p:grpSpPr>
          <a:xfrm rot="10800000">
            <a:off x="0" y="-2"/>
            <a:ext cx="12192000" cy="6858004"/>
            <a:chOff x="0" y="-3"/>
            <a:chExt cx="12192000" cy="685800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60B7CEE-ADD6-7A32-C91F-C481144A96CB}"/>
                </a:ext>
              </a:extLst>
            </p:cNvPr>
            <p:cNvSpPr>
              <a:spLocks/>
            </p:cNvSpPr>
            <p:nvPr/>
          </p:nvSpPr>
          <p:spPr>
            <a:xfrm>
              <a:off x="0" y="-1"/>
              <a:ext cx="12192000" cy="6858000"/>
            </a:xfrm>
            <a:custGeom>
              <a:avLst/>
              <a:gdLst>
                <a:gd name="connsiteX0" fmla="*/ 9269368 w 12192000"/>
                <a:gd name="connsiteY0" fmla="*/ 83345 h 6858000"/>
                <a:gd name="connsiteX1" fmla="*/ 9230585 w 12192000"/>
                <a:gd name="connsiteY1" fmla="*/ 133388 h 6858000"/>
                <a:gd name="connsiteX2" fmla="*/ 6033404 w 12192000"/>
                <a:gd name="connsiteY2" fmla="*/ 133388 h 6858000"/>
                <a:gd name="connsiteX3" fmla="*/ 6006366 w 12192000"/>
                <a:gd name="connsiteY3" fmla="*/ 168276 h 6858000"/>
                <a:gd name="connsiteX4" fmla="*/ 4821100 w 12192000"/>
                <a:gd name="connsiteY4" fmla="*/ 168276 h 6858000"/>
                <a:gd name="connsiteX5" fmla="*/ 4794061 w 12192000"/>
                <a:gd name="connsiteY5" fmla="*/ 133388 h 6858000"/>
                <a:gd name="connsiteX6" fmla="*/ 133388 w 12192000"/>
                <a:gd name="connsiteY6" fmla="*/ 133388 h 6858000"/>
                <a:gd name="connsiteX7" fmla="*/ 133388 w 12192000"/>
                <a:gd name="connsiteY7" fmla="*/ 1320457 h 6858000"/>
                <a:gd name="connsiteX8" fmla="*/ 88901 w 12192000"/>
                <a:gd name="connsiteY8" fmla="*/ 1354935 h 6858000"/>
                <a:gd name="connsiteX9" fmla="*/ 88901 w 12192000"/>
                <a:gd name="connsiteY9" fmla="*/ 2740820 h 6858000"/>
                <a:gd name="connsiteX10" fmla="*/ 133388 w 12192000"/>
                <a:gd name="connsiteY10" fmla="*/ 2775297 h 6858000"/>
                <a:gd name="connsiteX11" fmla="*/ 133388 w 12192000"/>
                <a:gd name="connsiteY11" fmla="*/ 6724612 h 6858000"/>
                <a:gd name="connsiteX12" fmla="*/ 1716465 w 12192000"/>
                <a:gd name="connsiteY12" fmla="*/ 6724612 h 6858000"/>
                <a:gd name="connsiteX13" fmla="*/ 1760729 w 12192000"/>
                <a:gd name="connsiteY13" fmla="*/ 6667496 h 6858000"/>
                <a:gd name="connsiteX14" fmla="*/ 2911544 w 12192000"/>
                <a:gd name="connsiteY14" fmla="*/ 6667496 h 6858000"/>
                <a:gd name="connsiteX15" fmla="*/ 2955809 w 12192000"/>
                <a:gd name="connsiteY15" fmla="*/ 6724612 h 6858000"/>
                <a:gd name="connsiteX16" fmla="*/ 8826562 w 12192000"/>
                <a:gd name="connsiteY16" fmla="*/ 6724612 h 6858000"/>
                <a:gd name="connsiteX17" fmla="*/ 8880725 w 12192000"/>
                <a:gd name="connsiteY17" fmla="*/ 6794500 h 6858000"/>
                <a:gd name="connsiteX18" fmla="*/ 10031540 w 12192000"/>
                <a:gd name="connsiteY18" fmla="*/ 6794500 h 6858000"/>
                <a:gd name="connsiteX19" fmla="*/ 10085703 w 12192000"/>
                <a:gd name="connsiteY19" fmla="*/ 6724612 h 6858000"/>
                <a:gd name="connsiteX20" fmla="*/ 12058612 w 12192000"/>
                <a:gd name="connsiteY20" fmla="*/ 6724612 h 6858000"/>
                <a:gd name="connsiteX21" fmla="*/ 12058612 w 12192000"/>
                <a:gd name="connsiteY21" fmla="*/ 5934879 h 6858000"/>
                <a:gd name="connsiteX22" fmla="*/ 12120563 w 12192000"/>
                <a:gd name="connsiteY22" fmla="*/ 5886867 h 6858000"/>
                <a:gd name="connsiteX23" fmla="*/ 12120563 w 12192000"/>
                <a:gd name="connsiteY23" fmla="*/ 4133439 h 6858000"/>
                <a:gd name="connsiteX24" fmla="*/ 12058612 w 12192000"/>
                <a:gd name="connsiteY24" fmla="*/ 4085427 h 6858000"/>
                <a:gd name="connsiteX25" fmla="*/ 12058612 w 12192000"/>
                <a:gd name="connsiteY25" fmla="*/ 133388 h 6858000"/>
                <a:gd name="connsiteX26" fmla="*/ 11460804 w 12192000"/>
                <a:gd name="connsiteY26" fmla="*/ 133388 h 6858000"/>
                <a:gd name="connsiteX27" fmla="*/ 11422021 w 12192000"/>
                <a:gd name="connsiteY27" fmla="*/ 83345 h 6858000"/>
                <a:gd name="connsiteX28" fmla="*/ 0 w 12192000"/>
                <a:gd name="connsiteY28" fmla="*/ 0 h 6858000"/>
                <a:gd name="connsiteX29" fmla="*/ 12192000 w 12192000"/>
                <a:gd name="connsiteY29" fmla="*/ 0 h 6858000"/>
                <a:gd name="connsiteX30" fmla="*/ 12192000 w 12192000"/>
                <a:gd name="connsiteY30" fmla="*/ 6858000 h 6858000"/>
                <a:gd name="connsiteX31" fmla="*/ 0 w 12192000"/>
                <a:gd name="connsiteY3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92000" h="6858000">
                  <a:moveTo>
                    <a:pt x="9269368" y="83345"/>
                  </a:moveTo>
                  <a:lnTo>
                    <a:pt x="9230585" y="133388"/>
                  </a:lnTo>
                  <a:lnTo>
                    <a:pt x="6033404" y="133388"/>
                  </a:lnTo>
                  <a:lnTo>
                    <a:pt x="6006366" y="168276"/>
                  </a:lnTo>
                  <a:lnTo>
                    <a:pt x="4821100" y="168276"/>
                  </a:lnTo>
                  <a:lnTo>
                    <a:pt x="4794061" y="133388"/>
                  </a:lnTo>
                  <a:lnTo>
                    <a:pt x="133388" y="133388"/>
                  </a:lnTo>
                  <a:lnTo>
                    <a:pt x="133388" y="1320457"/>
                  </a:lnTo>
                  <a:lnTo>
                    <a:pt x="88901" y="1354935"/>
                  </a:lnTo>
                  <a:lnTo>
                    <a:pt x="88901" y="2740820"/>
                  </a:lnTo>
                  <a:lnTo>
                    <a:pt x="133388" y="2775297"/>
                  </a:lnTo>
                  <a:lnTo>
                    <a:pt x="133388" y="6724612"/>
                  </a:lnTo>
                  <a:lnTo>
                    <a:pt x="1716465" y="6724612"/>
                  </a:lnTo>
                  <a:lnTo>
                    <a:pt x="1760729" y="6667496"/>
                  </a:lnTo>
                  <a:lnTo>
                    <a:pt x="2911544" y="6667496"/>
                  </a:lnTo>
                  <a:lnTo>
                    <a:pt x="2955809" y="6724612"/>
                  </a:lnTo>
                  <a:lnTo>
                    <a:pt x="8826562" y="6724612"/>
                  </a:lnTo>
                  <a:lnTo>
                    <a:pt x="8880725" y="6794500"/>
                  </a:lnTo>
                  <a:lnTo>
                    <a:pt x="10031540" y="6794500"/>
                  </a:lnTo>
                  <a:lnTo>
                    <a:pt x="10085703" y="6724612"/>
                  </a:lnTo>
                  <a:lnTo>
                    <a:pt x="12058612" y="6724612"/>
                  </a:lnTo>
                  <a:lnTo>
                    <a:pt x="12058612" y="5934879"/>
                  </a:lnTo>
                  <a:lnTo>
                    <a:pt x="12120563" y="5886867"/>
                  </a:lnTo>
                  <a:lnTo>
                    <a:pt x="12120563" y="4133439"/>
                  </a:lnTo>
                  <a:lnTo>
                    <a:pt x="12058612" y="4085427"/>
                  </a:lnTo>
                  <a:lnTo>
                    <a:pt x="12058612" y="133388"/>
                  </a:lnTo>
                  <a:lnTo>
                    <a:pt x="11460804" y="133388"/>
                  </a:lnTo>
                  <a:lnTo>
                    <a:pt x="11422021" y="83345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70AE56B-30AF-AF97-CBB8-67B656BC8A96}"/>
                </a:ext>
              </a:extLst>
            </p:cNvPr>
            <p:cNvSpPr/>
            <p:nvPr/>
          </p:nvSpPr>
          <p:spPr>
            <a:xfrm rot="16200000">
              <a:off x="-221930" y="221930"/>
              <a:ext cx="517682" cy="73822"/>
            </a:xfrm>
            <a:custGeom>
              <a:avLst/>
              <a:gdLst>
                <a:gd name="connsiteX0" fmla="*/ 517682 w 517682"/>
                <a:gd name="connsiteY0" fmla="*/ 0 h 73822"/>
                <a:gd name="connsiteX1" fmla="*/ 517682 w 517682"/>
                <a:gd name="connsiteY1" fmla="*/ 73822 h 73822"/>
                <a:gd name="connsiteX2" fmla="*/ 0 w 517682"/>
                <a:gd name="connsiteY2" fmla="*/ 73822 h 73822"/>
                <a:gd name="connsiteX3" fmla="*/ 57212 w 517682"/>
                <a:gd name="connsiteY3" fmla="*/ 0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682" h="73822">
                  <a:moveTo>
                    <a:pt x="517682" y="0"/>
                  </a:moveTo>
                  <a:lnTo>
                    <a:pt x="517682" y="73822"/>
                  </a:lnTo>
                  <a:lnTo>
                    <a:pt x="0" y="73822"/>
                  </a:lnTo>
                  <a:lnTo>
                    <a:pt x="57212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AEE5787-2053-3155-9A5E-C273E0408914}"/>
                </a:ext>
              </a:extLst>
            </p:cNvPr>
            <p:cNvSpPr/>
            <p:nvPr/>
          </p:nvSpPr>
          <p:spPr>
            <a:xfrm>
              <a:off x="0" y="0"/>
              <a:ext cx="1783560" cy="69058"/>
            </a:xfrm>
            <a:custGeom>
              <a:avLst/>
              <a:gdLst>
                <a:gd name="connsiteX0" fmla="*/ 0 w 1783560"/>
                <a:gd name="connsiteY0" fmla="*/ 0 h 69058"/>
                <a:gd name="connsiteX1" fmla="*/ 1730041 w 1783560"/>
                <a:gd name="connsiteY1" fmla="*/ 0 h 69058"/>
                <a:gd name="connsiteX2" fmla="*/ 1783560 w 1783560"/>
                <a:gd name="connsiteY2" fmla="*/ 69058 h 69058"/>
                <a:gd name="connsiteX3" fmla="*/ 0 w 1783560"/>
                <a:gd name="connsiteY3" fmla="*/ 69058 h 6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560" h="69058">
                  <a:moveTo>
                    <a:pt x="0" y="0"/>
                  </a:moveTo>
                  <a:lnTo>
                    <a:pt x="1730041" y="0"/>
                  </a:lnTo>
                  <a:lnTo>
                    <a:pt x="1783560" y="69058"/>
                  </a:lnTo>
                  <a:lnTo>
                    <a:pt x="0" y="69058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AF0F65D-F21E-2E50-9BDE-BC93828F63B3}"/>
                </a:ext>
              </a:extLst>
            </p:cNvPr>
            <p:cNvSpPr/>
            <p:nvPr/>
          </p:nvSpPr>
          <p:spPr>
            <a:xfrm>
              <a:off x="11879496" y="0"/>
              <a:ext cx="312504" cy="71440"/>
            </a:xfrm>
            <a:custGeom>
              <a:avLst/>
              <a:gdLst>
                <a:gd name="connsiteX0" fmla="*/ 55366 w 312504"/>
                <a:gd name="connsiteY0" fmla="*/ 0 h 71440"/>
                <a:gd name="connsiteX1" fmla="*/ 312504 w 312504"/>
                <a:gd name="connsiteY1" fmla="*/ 0 h 71440"/>
                <a:gd name="connsiteX2" fmla="*/ 312504 w 312504"/>
                <a:gd name="connsiteY2" fmla="*/ 71440 h 71440"/>
                <a:gd name="connsiteX3" fmla="*/ 0 w 312504"/>
                <a:gd name="connsiteY3" fmla="*/ 71440 h 7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504" h="71440">
                  <a:moveTo>
                    <a:pt x="55366" y="0"/>
                  </a:moveTo>
                  <a:lnTo>
                    <a:pt x="312504" y="0"/>
                  </a:lnTo>
                  <a:lnTo>
                    <a:pt x="312504" y="71440"/>
                  </a:lnTo>
                  <a:lnTo>
                    <a:pt x="0" y="7144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383BD41-F315-DEA5-02F4-0C7C02ABDA2C}"/>
                </a:ext>
              </a:extLst>
            </p:cNvPr>
            <p:cNvSpPr/>
            <p:nvPr/>
          </p:nvSpPr>
          <p:spPr>
            <a:xfrm rot="5400000">
              <a:off x="11982446" y="135732"/>
              <a:ext cx="345285" cy="73822"/>
            </a:xfrm>
            <a:custGeom>
              <a:avLst/>
              <a:gdLst>
                <a:gd name="connsiteX0" fmla="*/ 0 w 345285"/>
                <a:gd name="connsiteY0" fmla="*/ 73822 h 73822"/>
                <a:gd name="connsiteX1" fmla="*/ 0 w 345285"/>
                <a:gd name="connsiteY1" fmla="*/ 0 h 73822"/>
                <a:gd name="connsiteX2" fmla="*/ 288073 w 345285"/>
                <a:gd name="connsiteY2" fmla="*/ 0 h 73822"/>
                <a:gd name="connsiteX3" fmla="*/ 345285 w 345285"/>
                <a:gd name="connsiteY3" fmla="*/ 73822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5" h="73822">
                  <a:moveTo>
                    <a:pt x="0" y="73822"/>
                  </a:moveTo>
                  <a:lnTo>
                    <a:pt x="0" y="0"/>
                  </a:lnTo>
                  <a:lnTo>
                    <a:pt x="288073" y="0"/>
                  </a:lnTo>
                  <a:lnTo>
                    <a:pt x="345285" y="73822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680FA385-7E33-3C14-9DA6-613C9A79B9EF}"/>
                </a:ext>
              </a:extLst>
            </p:cNvPr>
            <p:cNvSpPr/>
            <p:nvPr/>
          </p:nvSpPr>
          <p:spPr>
            <a:xfrm>
              <a:off x="7584530" y="6774656"/>
              <a:ext cx="1263401" cy="83344"/>
            </a:xfrm>
            <a:prstGeom prst="trapezoid">
              <a:avLst>
                <a:gd name="adj" fmla="val 77500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3C70B93-CC57-1A71-F029-575006BAAD21}"/>
                </a:ext>
              </a:extLst>
            </p:cNvPr>
            <p:cNvSpPr/>
            <p:nvPr/>
          </p:nvSpPr>
          <p:spPr>
            <a:xfrm rot="5400000">
              <a:off x="11970713" y="6636714"/>
              <a:ext cx="366373" cy="76201"/>
            </a:xfrm>
            <a:custGeom>
              <a:avLst/>
              <a:gdLst>
                <a:gd name="connsiteX0" fmla="*/ 0 w 366373"/>
                <a:gd name="connsiteY0" fmla="*/ 76201 h 76201"/>
                <a:gd name="connsiteX1" fmla="*/ 59056 w 366373"/>
                <a:gd name="connsiteY1" fmla="*/ 0 h 76201"/>
                <a:gd name="connsiteX2" fmla="*/ 366373 w 366373"/>
                <a:gd name="connsiteY2" fmla="*/ 0 h 76201"/>
                <a:gd name="connsiteX3" fmla="*/ 366373 w 366373"/>
                <a:gd name="connsiteY3" fmla="*/ 76201 h 7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373" h="76201">
                  <a:moveTo>
                    <a:pt x="0" y="76201"/>
                  </a:moveTo>
                  <a:lnTo>
                    <a:pt x="59056" y="0"/>
                  </a:lnTo>
                  <a:lnTo>
                    <a:pt x="366373" y="0"/>
                  </a:lnTo>
                  <a:lnTo>
                    <a:pt x="366373" y="76201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B08676B-90CC-A298-0A6C-65D072F884AC}"/>
                </a:ext>
              </a:extLst>
            </p:cNvPr>
            <p:cNvSpPr/>
            <p:nvPr/>
          </p:nvSpPr>
          <p:spPr>
            <a:xfrm rot="10800000">
              <a:off x="11877115" y="6781798"/>
              <a:ext cx="314885" cy="76202"/>
            </a:xfrm>
            <a:custGeom>
              <a:avLst/>
              <a:gdLst>
                <a:gd name="connsiteX0" fmla="*/ 314885 w 314885"/>
                <a:gd name="connsiteY0" fmla="*/ 76202 h 76202"/>
                <a:gd name="connsiteX1" fmla="*/ 0 w 314885"/>
                <a:gd name="connsiteY1" fmla="*/ 76202 h 76202"/>
                <a:gd name="connsiteX2" fmla="*/ 0 w 314885"/>
                <a:gd name="connsiteY2" fmla="*/ 0 h 76202"/>
                <a:gd name="connsiteX3" fmla="*/ 255829 w 314885"/>
                <a:gd name="connsiteY3" fmla="*/ 0 h 7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85" h="76202">
                  <a:moveTo>
                    <a:pt x="314885" y="76202"/>
                  </a:moveTo>
                  <a:lnTo>
                    <a:pt x="0" y="76202"/>
                  </a:lnTo>
                  <a:lnTo>
                    <a:pt x="0" y="0"/>
                  </a:lnTo>
                  <a:lnTo>
                    <a:pt x="255829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9C77260-473C-2488-8705-0B148685EE7E}"/>
                </a:ext>
              </a:extLst>
            </p:cNvPr>
            <p:cNvSpPr/>
            <p:nvPr/>
          </p:nvSpPr>
          <p:spPr>
            <a:xfrm rot="10800000">
              <a:off x="0" y="6786561"/>
              <a:ext cx="512774" cy="71439"/>
            </a:xfrm>
            <a:custGeom>
              <a:avLst/>
              <a:gdLst>
                <a:gd name="connsiteX0" fmla="*/ 512774 w 512774"/>
                <a:gd name="connsiteY0" fmla="*/ 71439 h 71439"/>
                <a:gd name="connsiteX1" fmla="*/ 0 w 512774"/>
                <a:gd name="connsiteY1" fmla="*/ 71439 h 71439"/>
                <a:gd name="connsiteX2" fmla="*/ 55365 w 512774"/>
                <a:gd name="connsiteY2" fmla="*/ 0 h 71439"/>
                <a:gd name="connsiteX3" fmla="*/ 512774 w 512774"/>
                <a:gd name="connsiteY3" fmla="*/ 0 h 7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774" h="71439">
                  <a:moveTo>
                    <a:pt x="512774" y="71439"/>
                  </a:moveTo>
                  <a:lnTo>
                    <a:pt x="0" y="71439"/>
                  </a:lnTo>
                  <a:lnTo>
                    <a:pt x="55365" y="0"/>
                  </a:lnTo>
                  <a:lnTo>
                    <a:pt x="512774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B0CEBB-1955-221E-6E57-6408AC620F72}"/>
                </a:ext>
              </a:extLst>
            </p:cNvPr>
            <p:cNvSpPr/>
            <p:nvPr/>
          </p:nvSpPr>
          <p:spPr>
            <a:xfrm rot="16200000">
              <a:off x="-141513" y="6637904"/>
              <a:ext cx="361610" cy="78583"/>
            </a:xfrm>
            <a:custGeom>
              <a:avLst/>
              <a:gdLst>
                <a:gd name="connsiteX0" fmla="*/ 361610 w 361610"/>
                <a:gd name="connsiteY0" fmla="*/ 78583 h 78583"/>
                <a:gd name="connsiteX1" fmla="*/ 0 w 361610"/>
                <a:gd name="connsiteY1" fmla="*/ 78583 h 78583"/>
                <a:gd name="connsiteX2" fmla="*/ 0 w 361610"/>
                <a:gd name="connsiteY2" fmla="*/ 0 h 78583"/>
                <a:gd name="connsiteX3" fmla="*/ 300709 w 361610"/>
                <a:gd name="connsiteY3" fmla="*/ 0 h 7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610" h="78583">
                  <a:moveTo>
                    <a:pt x="361610" y="78583"/>
                  </a:moveTo>
                  <a:lnTo>
                    <a:pt x="0" y="78583"/>
                  </a:lnTo>
                  <a:lnTo>
                    <a:pt x="0" y="0"/>
                  </a:lnTo>
                  <a:lnTo>
                    <a:pt x="300709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梯形 13">
              <a:extLst>
                <a:ext uri="{FF2B5EF4-FFF2-40B4-BE49-F238E27FC236}">
                  <a16:creationId xmlns:a16="http://schemas.microsoft.com/office/drawing/2014/main" id="{697BFF81-B558-E3E7-0BB2-B9A51C0E4A6D}"/>
                </a:ext>
              </a:extLst>
            </p:cNvPr>
            <p:cNvSpPr/>
            <p:nvPr/>
          </p:nvSpPr>
          <p:spPr>
            <a:xfrm rot="10800000">
              <a:off x="8739187" y="-3"/>
              <a:ext cx="505777" cy="76201"/>
            </a:xfrm>
            <a:prstGeom prst="trapezoid">
              <a:avLst>
                <a:gd name="adj" fmla="val 77500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图片 23" descr="图示&#10;&#10;描述已自动生成">
            <a:extLst>
              <a:ext uri="{FF2B5EF4-FFF2-40B4-BE49-F238E27FC236}">
                <a16:creationId xmlns:a16="http://schemas.microsoft.com/office/drawing/2014/main" id="{E4043CF8-103C-CF4D-AE68-C89250A3BF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F53127C8-0A00-0FC5-713D-0C7D10BC45E6}"/>
              </a:ext>
            </a:extLst>
          </p:cNvPr>
          <p:cNvSpPr>
            <a:spLocks/>
          </p:cNvSpPr>
          <p:nvPr/>
        </p:nvSpPr>
        <p:spPr>
          <a:xfrm>
            <a:off x="-11464412" y="-6444997"/>
            <a:ext cx="35120825" cy="19755464"/>
          </a:xfrm>
          <a:custGeom>
            <a:avLst/>
            <a:gdLst>
              <a:gd name="connsiteX0" fmla="*/ 11464414 w 35120825"/>
              <a:gd name="connsiteY0" fmla="*/ 6448732 h 19755464"/>
              <a:gd name="connsiteX1" fmla="*/ 11464414 w 35120825"/>
              <a:gd name="connsiteY1" fmla="*/ 13306732 h 19755464"/>
              <a:gd name="connsiteX2" fmla="*/ 23656413 w 35120825"/>
              <a:gd name="connsiteY2" fmla="*/ 13306732 h 19755464"/>
              <a:gd name="connsiteX3" fmla="*/ 23656413 w 35120825"/>
              <a:gd name="connsiteY3" fmla="*/ 6448732 h 19755464"/>
              <a:gd name="connsiteX4" fmla="*/ 0 w 35120825"/>
              <a:gd name="connsiteY4" fmla="*/ 0 h 19755464"/>
              <a:gd name="connsiteX5" fmla="*/ 35120825 w 35120825"/>
              <a:gd name="connsiteY5" fmla="*/ 0 h 19755464"/>
              <a:gd name="connsiteX6" fmla="*/ 35120825 w 35120825"/>
              <a:gd name="connsiteY6" fmla="*/ 19755464 h 19755464"/>
              <a:gd name="connsiteX7" fmla="*/ 0 w 35120825"/>
              <a:gd name="connsiteY7" fmla="*/ 19755464 h 1975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120825" h="19755464">
                <a:moveTo>
                  <a:pt x="11464414" y="6448732"/>
                </a:moveTo>
                <a:lnTo>
                  <a:pt x="11464414" y="13306732"/>
                </a:lnTo>
                <a:lnTo>
                  <a:pt x="23656413" y="13306732"/>
                </a:lnTo>
                <a:lnTo>
                  <a:pt x="23656413" y="6448732"/>
                </a:lnTo>
                <a:close/>
                <a:moveTo>
                  <a:pt x="0" y="0"/>
                </a:moveTo>
                <a:lnTo>
                  <a:pt x="35120825" y="0"/>
                </a:lnTo>
                <a:lnTo>
                  <a:pt x="35120825" y="19755464"/>
                </a:lnTo>
                <a:lnTo>
                  <a:pt x="0" y="19755464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62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D9D5B2E-0A3C-BFF8-E6E4-C97170230812}"/>
              </a:ext>
            </a:extLst>
          </p:cNvPr>
          <p:cNvGrpSpPr/>
          <p:nvPr/>
        </p:nvGrpSpPr>
        <p:grpSpPr>
          <a:xfrm>
            <a:off x="-44677" y="-2201914"/>
            <a:ext cx="13895871" cy="11061865"/>
            <a:chOff x="7323718" y="12387548"/>
            <a:chExt cx="14748329" cy="11740468"/>
          </a:xfrm>
          <a:scene3d>
            <a:camera prst="perspectiveRight">
              <a:rot lat="900000" lon="21060000" rev="312000"/>
            </a:camera>
            <a:lightRig rig="glow" dir="t"/>
          </a:scene3d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02CB0D39-E019-D43A-10A9-746F9E9C942F}"/>
                </a:ext>
              </a:extLst>
            </p:cNvPr>
            <p:cNvSpPr/>
            <p:nvPr/>
          </p:nvSpPr>
          <p:spPr>
            <a:xfrm>
              <a:off x="14933463" y="12387548"/>
              <a:ext cx="5368617" cy="11740468"/>
            </a:xfrm>
            <a:prstGeom prst="rect">
              <a:avLst/>
            </a:prstGeom>
            <a:gradFill flip="none" rotWithShape="1">
              <a:gsLst>
                <a:gs pos="0">
                  <a:srgbClr val="00B050">
                    <a:lumMod val="2000"/>
                    <a:lumOff val="98000"/>
                  </a:srgbClr>
                </a:gs>
                <a:gs pos="100000">
                  <a:srgbClr val="00B050">
                    <a:lumMod val="5000"/>
                    <a:lumOff val="95000"/>
                  </a:srgbClr>
                </a:gs>
              </a:gsLst>
              <a:lin ang="5400000" scaled="1"/>
              <a:tileRect/>
            </a:gradFill>
            <a:ln w="6350">
              <a:solidFill>
                <a:schemeClr val="bg1">
                  <a:lumMod val="85000"/>
                </a:schemeClr>
              </a:solidFill>
            </a:ln>
            <a:sp3d extrusionH="25400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60B7323-7AC3-B68B-0033-8328CFB861C8}"/>
                </a:ext>
              </a:extLst>
            </p:cNvPr>
            <p:cNvSpPr/>
            <p:nvPr/>
          </p:nvSpPr>
          <p:spPr>
            <a:xfrm>
              <a:off x="12438150" y="12387548"/>
              <a:ext cx="2402392" cy="11740468"/>
            </a:xfrm>
            <a:prstGeom prst="rect">
              <a:avLst/>
            </a:prstGeom>
            <a:gradFill>
              <a:gsLst>
                <a:gs pos="0">
                  <a:srgbClr val="00B050">
                    <a:lumMod val="2000"/>
                    <a:lumOff val="98000"/>
                  </a:srgbClr>
                </a:gs>
                <a:gs pos="100000">
                  <a:srgbClr val="00B050">
                    <a:lumMod val="5000"/>
                    <a:lumOff val="95000"/>
                  </a:srgbClr>
                </a:gs>
              </a:gsLst>
              <a:lin ang="16200000" scaled="1"/>
            </a:gradFill>
            <a:ln w="6350">
              <a:solidFill>
                <a:schemeClr val="bg1">
                  <a:lumMod val="85000"/>
                </a:schemeClr>
              </a:solidFill>
            </a:ln>
            <a:sp3d extrusionH="25400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BF2F655A-E735-0816-074A-06D5DE0976EA}"/>
                </a:ext>
              </a:extLst>
            </p:cNvPr>
            <p:cNvSpPr/>
            <p:nvPr/>
          </p:nvSpPr>
          <p:spPr>
            <a:xfrm>
              <a:off x="9742576" y="12387548"/>
              <a:ext cx="2602654" cy="11740468"/>
            </a:xfrm>
            <a:prstGeom prst="rect">
              <a:avLst/>
            </a:prstGeom>
            <a:gradFill>
              <a:gsLst>
                <a:gs pos="0">
                  <a:srgbClr val="00B050">
                    <a:lumMod val="2000"/>
                    <a:lumOff val="98000"/>
                  </a:srgbClr>
                </a:gs>
                <a:gs pos="100000">
                  <a:srgbClr val="00B050">
                    <a:lumMod val="5000"/>
                    <a:lumOff val="95000"/>
                  </a:srgbClr>
                </a:gs>
              </a:gsLst>
              <a:lin ang="5400000" scaled="1"/>
            </a:gradFill>
            <a:ln w="6350">
              <a:solidFill>
                <a:schemeClr val="bg1">
                  <a:lumMod val="85000"/>
                </a:schemeClr>
              </a:solidFill>
            </a:ln>
            <a:sp3d extrusionH="25400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F04AC70-C8F2-8667-5DD3-13BA3E6D9770}"/>
                </a:ext>
              </a:extLst>
            </p:cNvPr>
            <p:cNvSpPr/>
            <p:nvPr/>
          </p:nvSpPr>
          <p:spPr>
            <a:xfrm>
              <a:off x="7323718" y="16959640"/>
              <a:ext cx="14748329" cy="109346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sp3d extrusionH="25400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id="{6CF79C56-936B-9E1D-F784-1053E0481230}"/>
                </a:ext>
              </a:extLst>
            </p:cNvPr>
            <p:cNvSpPr/>
            <p:nvPr/>
          </p:nvSpPr>
          <p:spPr>
            <a:xfrm>
              <a:off x="7323718" y="18117880"/>
              <a:ext cx="14748329" cy="1093460"/>
            </a:xfrm>
            <a:prstGeom prst="rect">
              <a:avLst/>
            </a:prstGeom>
            <a:solidFill>
              <a:srgbClr val="00B050">
                <a:alpha val="85000"/>
              </a:srgbClr>
            </a:solidFill>
            <a:ln>
              <a:noFill/>
            </a:ln>
            <a:sp3d extrusionH="25400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98C3302F-880B-3D1A-03B2-CB776BFCD31F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5000">
                <a:schemeClr val="bg1">
                  <a:alpha val="0"/>
                </a:schemeClr>
              </a:gs>
              <a:gs pos="83000">
                <a:schemeClr val="bg1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97B2E10-4121-CE42-E0D3-4462AD7F7379}"/>
              </a:ext>
            </a:extLst>
          </p:cNvPr>
          <p:cNvSpPr/>
          <p:nvPr/>
        </p:nvSpPr>
        <p:spPr>
          <a:xfrm rot="5100000">
            <a:off x="6435839" y="2557917"/>
            <a:ext cx="1161504" cy="84268"/>
          </a:xfrm>
          <a:prstGeom prst="parallelogram">
            <a:avLst>
              <a:gd name="adj" fmla="val 93460"/>
            </a:avLst>
          </a:prstGeom>
          <a:solidFill>
            <a:srgbClr val="D6DC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50C0580-55E6-D025-4D9B-0BDB74246F52}"/>
              </a:ext>
            </a:extLst>
          </p:cNvPr>
          <p:cNvCxnSpPr/>
          <p:nvPr/>
        </p:nvCxnSpPr>
        <p:spPr>
          <a:xfrm>
            <a:off x="11801732" y="1513182"/>
            <a:ext cx="0" cy="1009308"/>
          </a:xfrm>
          <a:prstGeom prst="line">
            <a:avLst/>
          </a:prstGeom>
          <a:ln w="12700" cap="rnd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>
            <a:extLst>
              <a:ext uri="{FF2B5EF4-FFF2-40B4-BE49-F238E27FC236}">
                <a16:creationId xmlns:a16="http://schemas.microsoft.com/office/drawing/2014/main" id="{BCEA34E5-287F-0B73-B411-29A1ACEE39E9}"/>
              </a:ext>
            </a:extLst>
          </p:cNvPr>
          <p:cNvCxnSpPr>
            <a:cxnSpLocks/>
          </p:cNvCxnSpPr>
          <p:nvPr/>
        </p:nvCxnSpPr>
        <p:spPr>
          <a:xfrm>
            <a:off x="1846519" y="2698808"/>
            <a:ext cx="206375" cy="1117600"/>
          </a:xfrm>
          <a:prstGeom prst="line">
            <a:avLst/>
          </a:prstGeom>
          <a:ln w="12700" cap="rnd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平行四边形 302">
            <a:extLst>
              <a:ext uri="{FF2B5EF4-FFF2-40B4-BE49-F238E27FC236}">
                <a16:creationId xmlns:a16="http://schemas.microsoft.com/office/drawing/2014/main" id="{CC659C94-25AD-81C3-7CB8-10ECE899E5A6}"/>
              </a:ext>
            </a:extLst>
          </p:cNvPr>
          <p:cNvSpPr/>
          <p:nvPr/>
        </p:nvSpPr>
        <p:spPr>
          <a:xfrm rot="15748436" flipH="1">
            <a:off x="4046037" y="2863604"/>
            <a:ext cx="1155653" cy="94252"/>
          </a:xfrm>
          <a:prstGeom prst="parallelogram">
            <a:avLst>
              <a:gd name="adj" fmla="val 59215"/>
            </a:avLst>
          </a:prstGeom>
          <a:solidFill>
            <a:srgbClr val="D6DC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cxnSp>
        <p:nvCxnSpPr>
          <p:cNvPr id="306" name="直接连接符 305">
            <a:extLst>
              <a:ext uri="{FF2B5EF4-FFF2-40B4-BE49-F238E27FC236}">
                <a16:creationId xmlns:a16="http://schemas.microsoft.com/office/drawing/2014/main" id="{E4699F0B-4B92-1F7B-6D78-6BE3D4BFC7C9}"/>
              </a:ext>
            </a:extLst>
          </p:cNvPr>
          <p:cNvCxnSpPr>
            <a:cxnSpLocks/>
          </p:cNvCxnSpPr>
          <p:nvPr/>
        </p:nvCxnSpPr>
        <p:spPr>
          <a:xfrm>
            <a:off x="11801732" y="2565400"/>
            <a:ext cx="0" cy="917633"/>
          </a:xfrm>
          <a:prstGeom prst="line">
            <a:avLst/>
          </a:prstGeom>
          <a:ln w="127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直接连接符 303">
            <a:extLst>
              <a:ext uri="{FF2B5EF4-FFF2-40B4-BE49-F238E27FC236}">
                <a16:creationId xmlns:a16="http://schemas.microsoft.com/office/drawing/2014/main" id="{43DF7F4F-2653-FF80-B594-3317B7E729FF}"/>
              </a:ext>
            </a:extLst>
          </p:cNvPr>
          <p:cNvCxnSpPr>
            <a:cxnSpLocks/>
          </p:cNvCxnSpPr>
          <p:nvPr/>
        </p:nvCxnSpPr>
        <p:spPr>
          <a:xfrm>
            <a:off x="2056069" y="3837046"/>
            <a:ext cx="184536" cy="999331"/>
          </a:xfrm>
          <a:prstGeom prst="line">
            <a:avLst/>
          </a:prstGeom>
          <a:ln w="127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49D7B2F-A949-391E-3657-360838DA0A1E}"/>
              </a:ext>
            </a:extLst>
          </p:cNvPr>
          <p:cNvGrpSpPr/>
          <p:nvPr/>
        </p:nvGrpSpPr>
        <p:grpSpPr>
          <a:xfrm>
            <a:off x="-44677" y="-2201914"/>
            <a:ext cx="13895871" cy="11061865"/>
            <a:chOff x="-19145477" y="14358886"/>
            <a:chExt cx="13895871" cy="11061865"/>
          </a:xfrm>
          <a:scene3d>
            <a:camera prst="perspectiveRight">
              <a:rot lat="900000" lon="21060000" rev="312000"/>
            </a:camera>
            <a:lightRig rig="glow" dir="t"/>
          </a:scene3d>
        </p:grpSpPr>
        <p:sp>
          <p:nvSpPr>
            <p:cNvPr id="227" name="矩形 226">
              <a:extLst>
                <a:ext uri="{FF2B5EF4-FFF2-40B4-BE49-F238E27FC236}">
                  <a16:creationId xmlns:a16="http://schemas.microsoft.com/office/drawing/2014/main" id="{950F38B3-89AC-B4ED-B2A4-A5FC1B4851D3}"/>
                </a:ext>
              </a:extLst>
            </p:cNvPr>
            <p:cNvSpPr/>
            <p:nvPr/>
          </p:nvSpPr>
          <p:spPr>
            <a:xfrm>
              <a:off x="-11975578" y="14358886"/>
              <a:ext cx="5058309" cy="11061865"/>
            </a:xfrm>
            <a:prstGeom prst="rect">
              <a:avLst/>
            </a:prstGeom>
            <a:solidFill>
              <a:schemeClr val="bg1">
                <a:lumMod val="95000"/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228" name="矩形 227">
              <a:extLst>
                <a:ext uri="{FF2B5EF4-FFF2-40B4-BE49-F238E27FC236}">
                  <a16:creationId xmlns:a16="http://schemas.microsoft.com/office/drawing/2014/main" id="{346C75C8-3CB5-73D7-31EB-5DC6420692FE}"/>
                </a:ext>
              </a:extLst>
            </p:cNvPr>
            <p:cNvSpPr/>
            <p:nvPr/>
          </p:nvSpPr>
          <p:spPr>
            <a:xfrm>
              <a:off x="-14326661" y="14358886"/>
              <a:ext cx="2263533" cy="11061865"/>
            </a:xfrm>
            <a:prstGeom prst="rect">
              <a:avLst/>
            </a:prstGeom>
            <a:solidFill>
              <a:schemeClr val="bg1">
                <a:lumMod val="95000"/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229" name="矩形 228">
              <a:extLst>
                <a:ext uri="{FF2B5EF4-FFF2-40B4-BE49-F238E27FC236}">
                  <a16:creationId xmlns:a16="http://schemas.microsoft.com/office/drawing/2014/main" id="{49DA0831-DCE6-5799-A3A5-3DB1CAD36F7B}"/>
                </a:ext>
              </a:extLst>
            </p:cNvPr>
            <p:cNvSpPr/>
            <p:nvPr/>
          </p:nvSpPr>
          <p:spPr>
            <a:xfrm>
              <a:off x="-16866430" y="14358886"/>
              <a:ext cx="2452220" cy="11061865"/>
            </a:xfrm>
            <a:prstGeom prst="rect">
              <a:avLst/>
            </a:prstGeom>
            <a:solidFill>
              <a:schemeClr val="bg1">
                <a:lumMod val="95000"/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230" name="矩形 229">
              <a:extLst>
                <a:ext uri="{FF2B5EF4-FFF2-40B4-BE49-F238E27FC236}">
                  <a16:creationId xmlns:a16="http://schemas.microsoft.com/office/drawing/2014/main" id="{ED9E4184-B0B1-F4D2-AFBD-8D0BC202F4A2}"/>
                </a:ext>
              </a:extLst>
            </p:cNvPr>
            <p:cNvSpPr/>
            <p:nvPr/>
          </p:nvSpPr>
          <p:spPr>
            <a:xfrm>
              <a:off x="-19145477" y="18666710"/>
              <a:ext cx="13895871" cy="1030258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FB083D8F-A624-8928-7FA7-1EA7330B0ACE}"/>
                </a:ext>
              </a:extLst>
            </p:cNvPr>
            <p:cNvSpPr txBox="1"/>
            <p:nvPr/>
          </p:nvSpPr>
          <p:spPr>
            <a:xfrm>
              <a:off x="-18087793" y="18871048"/>
              <a:ext cx="1107996" cy="692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>
                  <a:latin typeface="+mj-ea"/>
                  <a:ea typeface="+mj-ea"/>
                </a:rPr>
                <a:t>传统纸质</a:t>
              </a:r>
              <a:endParaRPr lang="en-US" altLang="zh-CN">
                <a:latin typeface="+mj-ea"/>
                <a:ea typeface="+mj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>
                  <a:latin typeface="+mj-ea"/>
                  <a:ea typeface="+mj-ea"/>
                </a:rPr>
                <a:t>方式</a:t>
              </a: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D1E34051-9F91-2E70-AB70-13A8EF927E2F}"/>
                </a:ext>
              </a:extLst>
            </p:cNvPr>
            <p:cNvSpPr txBox="1"/>
            <p:nvPr/>
          </p:nvSpPr>
          <p:spPr>
            <a:xfrm>
              <a:off x="-16553977" y="18804829"/>
              <a:ext cx="1861407" cy="524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</a:rPr>
                <a:t>打印纸成本约</a:t>
              </a:r>
              <a:r>
                <a:rPr lang="en-US" altLang="zh-CN" sz="1200">
                  <a:latin typeface="+mn-ea"/>
                </a:rPr>
                <a:t>9.4</a:t>
              </a:r>
              <a:r>
                <a:rPr lang="zh-CN" altLang="en-US" sz="1200">
                  <a:latin typeface="+mn-ea"/>
                </a:rPr>
                <a:t>万元</a:t>
              </a:r>
              <a:r>
                <a:rPr lang="en-US" altLang="zh-CN" sz="1200">
                  <a:latin typeface="+mn-ea"/>
                </a:rPr>
                <a:t>/</a:t>
              </a:r>
              <a:r>
                <a:rPr lang="zh-CN" altLang="en-US" sz="1200">
                  <a:latin typeface="+mn-ea"/>
                </a:rPr>
                <a:t>年</a:t>
              </a:r>
              <a:endParaRPr lang="en-US" altLang="zh-CN" sz="1200">
                <a:latin typeface="+mn-ea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</a:rPr>
                <a:t>耗材成本约</a:t>
              </a:r>
              <a:r>
                <a:rPr lang="en-US" altLang="zh-CN" sz="1200">
                  <a:latin typeface="+mn-ea"/>
                </a:rPr>
                <a:t>57.6</a:t>
              </a:r>
              <a:r>
                <a:rPr lang="zh-CN" altLang="en-US" sz="1200">
                  <a:latin typeface="+mn-ea"/>
                </a:rPr>
                <a:t>万元</a:t>
              </a:r>
              <a:r>
                <a:rPr lang="en-US" altLang="zh-CN" sz="1200">
                  <a:latin typeface="+mn-ea"/>
                </a:rPr>
                <a:t>/</a:t>
              </a:r>
              <a:r>
                <a:rPr lang="zh-CN" altLang="en-US" sz="1200">
                  <a:latin typeface="+mn-ea"/>
                </a:rPr>
                <a:t>年</a:t>
              </a:r>
              <a:endParaRPr lang="en-US" altLang="zh-CN" sz="1200">
                <a:latin typeface="+mn-ea"/>
              </a:endParaRPr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FF599A6D-7223-34EB-B74A-2759672B0406}"/>
                </a:ext>
              </a:extLst>
            </p:cNvPr>
            <p:cNvSpPr txBox="1"/>
            <p:nvPr/>
          </p:nvSpPr>
          <p:spPr>
            <a:xfrm>
              <a:off x="-13825385" y="18903768"/>
              <a:ext cx="1441420" cy="6320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+mn-ea"/>
                </a:rPr>
                <a:t>错漏备发生比例</a:t>
              </a:r>
              <a:endParaRPr lang="en-US" altLang="zh-CN" sz="1400"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>
                  <a:latin typeface="+mj-ea"/>
                  <a:ea typeface="+mj-ea"/>
                </a:rPr>
                <a:t>5‰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id="{1388ABCA-0578-6CFA-5F3A-012950F7F6A9}"/>
                </a:ext>
              </a:extLst>
            </p:cNvPr>
            <p:cNvSpPr txBox="1"/>
            <p:nvPr/>
          </p:nvSpPr>
          <p:spPr>
            <a:xfrm>
              <a:off x="-16558343" y="18141064"/>
              <a:ext cx="1822936" cy="408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latin typeface="+mj-ea"/>
                  <a:ea typeface="+mj-ea"/>
                </a:rPr>
                <a:t>优化比例 </a:t>
              </a:r>
              <a:r>
                <a:rPr lang="en-US" altLang="zh-CN">
                  <a:solidFill>
                    <a:srgbClr val="00B050"/>
                  </a:solidFill>
                  <a:latin typeface="+mj-ea"/>
                  <a:ea typeface="+mj-ea"/>
                </a:rPr>
                <a:t>100%</a:t>
              </a:r>
              <a:endParaRPr lang="zh-CN" altLang="en-US">
                <a:solidFill>
                  <a:srgbClr val="00B050"/>
                </a:solidFill>
                <a:latin typeface="+mj-ea"/>
                <a:ea typeface="+mj-ea"/>
              </a:endParaRPr>
            </a:p>
          </p:txBody>
        </p: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CBD12D97-E8A7-9772-4A5E-372F31CD0711}"/>
                </a:ext>
              </a:extLst>
            </p:cNvPr>
            <p:cNvSpPr txBox="1"/>
            <p:nvPr/>
          </p:nvSpPr>
          <p:spPr>
            <a:xfrm>
              <a:off x="-16507170" y="17646579"/>
              <a:ext cx="1720590" cy="5509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latin typeface="江城斜宋体 900W" panose="02020900000000090000" pitchFamily="18" charset="-122"/>
                  <a:ea typeface="江城斜宋体 900W" panose="02020900000000090000" pitchFamily="18" charset="-122"/>
                </a:rPr>
                <a:t>降低成本</a:t>
              </a:r>
              <a:endParaRPr lang="zh-CN" altLang="en-US" sz="3200" b="1" dirty="0">
                <a:latin typeface="江城斜宋体 900W" panose="02020900000000090000" pitchFamily="18" charset="-122"/>
                <a:ea typeface="江城斜宋体 900W" panose="02020900000000090000" pitchFamily="18" charset="-122"/>
              </a:endParaRPr>
            </a:p>
          </p:txBody>
        </p: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BA34256F-01E0-F88E-9865-5B4F8725F5CA}"/>
                </a:ext>
              </a:extLst>
            </p:cNvPr>
            <p:cNvSpPr txBox="1"/>
            <p:nvPr/>
          </p:nvSpPr>
          <p:spPr>
            <a:xfrm>
              <a:off x="-14054419" y="17646579"/>
              <a:ext cx="1720589" cy="5509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latin typeface="江城斜宋体 900W" panose="02020900000000090000" pitchFamily="18" charset="-122"/>
                  <a:ea typeface="江城斜宋体 900W" panose="02020900000000090000" pitchFamily="18" charset="-122"/>
                </a:rPr>
                <a:t>提升质量</a:t>
              </a:r>
              <a:endParaRPr lang="zh-CN" altLang="en-US" sz="3200" b="1" dirty="0">
                <a:latin typeface="江城斜宋体 900W" panose="02020900000000090000" pitchFamily="18" charset="-122"/>
                <a:ea typeface="江城斜宋体 900W" panose="02020900000000090000" pitchFamily="18" charset="-122"/>
              </a:endParaRPr>
            </a:p>
          </p:txBody>
        </p:sp>
        <p:sp>
          <p:nvSpPr>
            <p:cNvPr id="237" name="文本框 236">
              <a:extLst>
                <a:ext uri="{FF2B5EF4-FFF2-40B4-BE49-F238E27FC236}">
                  <a16:creationId xmlns:a16="http://schemas.microsoft.com/office/drawing/2014/main" id="{4277CC2A-4CBE-B0E7-664B-ACB229B8755D}"/>
                </a:ext>
              </a:extLst>
            </p:cNvPr>
            <p:cNvSpPr txBox="1"/>
            <p:nvPr/>
          </p:nvSpPr>
          <p:spPr>
            <a:xfrm>
              <a:off x="-10311444" y="17646579"/>
              <a:ext cx="1720589" cy="5509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>
                  <a:latin typeface="江城斜宋体 900W" panose="02020900000000090000" pitchFamily="18" charset="-122"/>
                  <a:ea typeface="江城斜宋体 900W" panose="02020900000000090000" pitchFamily="18" charset="-122"/>
                </a:rPr>
                <a:t>优化工时</a:t>
              </a:r>
            </a:p>
          </p:txBody>
        </p: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A6E25D94-C449-FB33-E1C9-2B8D77396081}"/>
                </a:ext>
              </a:extLst>
            </p:cNvPr>
            <p:cNvSpPr txBox="1"/>
            <p:nvPr/>
          </p:nvSpPr>
          <p:spPr>
            <a:xfrm>
              <a:off x="-14047081" y="18141064"/>
              <a:ext cx="1705916" cy="408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latin typeface="+mj-ea"/>
                  <a:ea typeface="+mj-ea"/>
                </a:rPr>
                <a:t>优化比例 </a:t>
              </a:r>
              <a:r>
                <a:rPr lang="en-US" altLang="zh-CN">
                  <a:solidFill>
                    <a:srgbClr val="00B050"/>
                  </a:solidFill>
                  <a:latin typeface="+mj-ea"/>
                  <a:ea typeface="+mj-ea"/>
                </a:rPr>
                <a:t>90%</a:t>
              </a:r>
              <a:endParaRPr lang="zh-CN" altLang="en-US">
                <a:solidFill>
                  <a:srgbClr val="00B050"/>
                </a:solidFill>
                <a:latin typeface="+mj-ea"/>
                <a:ea typeface="+mj-ea"/>
              </a:endParaRPr>
            </a:p>
          </p:txBody>
        </p:sp>
        <p:sp>
          <p:nvSpPr>
            <p:cNvPr id="239" name="矩形 238">
              <a:extLst>
                <a:ext uri="{FF2B5EF4-FFF2-40B4-BE49-F238E27FC236}">
                  <a16:creationId xmlns:a16="http://schemas.microsoft.com/office/drawing/2014/main" id="{5D531885-9D8E-409E-4BF3-D1C56A50DEB4}"/>
                </a:ext>
              </a:extLst>
            </p:cNvPr>
            <p:cNvSpPr/>
            <p:nvPr/>
          </p:nvSpPr>
          <p:spPr>
            <a:xfrm>
              <a:off x="-19145477" y="19758003"/>
              <a:ext cx="13895871" cy="1030258"/>
            </a:xfrm>
            <a:prstGeom prst="rect">
              <a:avLst/>
            </a:prstGeom>
            <a:solidFill>
              <a:srgbClr val="00B05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id="{1B4C84A7-92D0-A2CC-4A49-78053B8FBCDA}"/>
                </a:ext>
              </a:extLst>
            </p:cNvPr>
            <p:cNvSpPr txBox="1"/>
            <p:nvPr/>
          </p:nvSpPr>
          <p:spPr>
            <a:xfrm>
              <a:off x="-18087793" y="19968418"/>
              <a:ext cx="877163" cy="692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电子纸</a:t>
              </a:r>
              <a:endParaRPr lang="en-US" altLang="zh-CN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方式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DFBBFC8C-111C-F8E1-0E9C-8CCACD3DDC6A}"/>
                </a:ext>
              </a:extLst>
            </p:cNvPr>
            <p:cNvSpPr txBox="1"/>
            <p:nvPr/>
          </p:nvSpPr>
          <p:spPr>
            <a:xfrm>
              <a:off x="-16540566" y="19942441"/>
              <a:ext cx="1800493" cy="596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没有纸张及耗材成本</a:t>
              </a:r>
              <a:endParaRPr lang="en-US" altLang="zh-CN" sz="140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FFFF00"/>
                  </a:solidFill>
                  <a:latin typeface="+mj-ea"/>
                  <a:ea typeface="+mj-ea"/>
                </a:rPr>
                <a:t>0.00 </a:t>
              </a:r>
              <a:r>
                <a:rPr lang="zh-CN" altLang="en-US" sz="1400">
                  <a:solidFill>
                    <a:srgbClr val="FFFF00"/>
                  </a:solidFill>
                  <a:latin typeface="+mj-ea"/>
                  <a:ea typeface="+mj-ea"/>
                </a:rPr>
                <a:t>元</a:t>
              </a:r>
              <a:r>
                <a:rPr lang="en-US" altLang="zh-CN" sz="1400">
                  <a:solidFill>
                    <a:srgbClr val="FFFF00"/>
                  </a:solidFill>
                  <a:latin typeface="+mj-ea"/>
                  <a:ea typeface="+mj-ea"/>
                </a:rPr>
                <a:t>/</a:t>
              </a:r>
              <a:r>
                <a:rPr lang="zh-CN" altLang="en-US" sz="1400">
                  <a:solidFill>
                    <a:srgbClr val="FFFF00"/>
                  </a:solidFill>
                  <a:latin typeface="+mj-ea"/>
                  <a:ea typeface="+mj-ea"/>
                </a:rPr>
                <a:t>年</a:t>
              </a:r>
              <a:endParaRPr lang="en-US" altLang="zh-CN" sz="1400"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1E2E784A-8E24-1111-3570-1B8950E8C484}"/>
                </a:ext>
              </a:extLst>
            </p:cNvPr>
            <p:cNvSpPr txBox="1"/>
            <p:nvPr/>
          </p:nvSpPr>
          <p:spPr>
            <a:xfrm>
              <a:off x="-13825385" y="19942441"/>
              <a:ext cx="1441420" cy="6320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错漏备发生比例</a:t>
              </a:r>
              <a:endParaRPr lang="en-US" altLang="zh-CN" sz="140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b="1">
                  <a:solidFill>
                    <a:srgbClr val="FFFF00"/>
                  </a:solidFill>
                  <a:latin typeface="+mj-ea"/>
                  <a:ea typeface="+mj-ea"/>
                </a:rPr>
                <a:t>0.5‰</a:t>
              </a:r>
              <a:endParaRPr lang="zh-CN" altLang="en-US" sz="1600" b="1" dirty="0"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DD9A22C-8673-8A57-94A3-34C5608A7DB5}"/>
                </a:ext>
              </a:extLst>
            </p:cNvPr>
            <p:cNvGrpSpPr/>
            <p:nvPr/>
          </p:nvGrpSpPr>
          <p:grpSpPr>
            <a:xfrm>
              <a:off x="-14162101" y="20579226"/>
              <a:ext cx="1935956" cy="1644276"/>
              <a:chOff x="-7758399" y="14143721"/>
              <a:chExt cx="1935956" cy="1644276"/>
            </a:xfrm>
            <a:effectLst>
              <a:outerShdw blurRad="317500" dist="76200" dir="2700000" algn="tl" rotWithShape="0">
                <a:srgbClr val="141414">
                  <a:alpha val="20000"/>
                </a:srgbClr>
              </a:outerShdw>
            </a:effectLst>
          </p:grpSpPr>
          <p:sp>
            <p:nvSpPr>
              <p:cNvPr id="283" name="矩形: 圆顶角 282">
                <a:extLst>
                  <a:ext uri="{FF2B5EF4-FFF2-40B4-BE49-F238E27FC236}">
                    <a16:creationId xmlns:a16="http://schemas.microsoft.com/office/drawing/2014/main" id="{A944FBAB-F9C9-3045-7DC1-5CAF797BED34}"/>
                  </a:ext>
                </a:extLst>
              </p:cNvPr>
              <p:cNvSpPr/>
              <p:nvPr/>
            </p:nvSpPr>
            <p:spPr>
              <a:xfrm>
                <a:off x="-7758399" y="14267980"/>
                <a:ext cx="1935956" cy="1520017"/>
              </a:xfrm>
              <a:prstGeom prst="round2SameRect">
                <a:avLst>
                  <a:gd name="adj1" fmla="val 4084"/>
                  <a:gd name="adj2" fmla="val 384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 dirty="0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CCA1F341-F02B-B859-2B48-2ED2B3FB5D4A}"/>
                  </a:ext>
                </a:extLst>
              </p:cNvPr>
              <p:cNvSpPr/>
              <p:nvPr/>
            </p:nvSpPr>
            <p:spPr>
              <a:xfrm rot="10800000">
                <a:off x="-6904997" y="14143721"/>
                <a:ext cx="229150" cy="124258"/>
              </a:xfrm>
              <a:custGeom>
                <a:avLst/>
                <a:gdLst>
                  <a:gd name="connsiteX0" fmla="*/ 0 w 1060450"/>
                  <a:gd name="connsiteY0" fmla="*/ 0 h 523081"/>
                  <a:gd name="connsiteX1" fmla="*/ 1060450 w 1060450"/>
                  <a:gd name="connsiteY1" fmla="*/ 0 h 523081"/>
                  <a:gd name="connsiteX2" fmla="*/ 1060450 w 1060450"/>
                  <a:gd name="connsiteY2" fmla="*/ 105 h 523081"/>
                  <a:gd name="connsiteX3" fmla="*/ 953137 w 1060450"/>
                  <a:gd name="connsiteY3" fmla="*/ 10923 h 523081"/>
                  <a:gd name="connsiteX4" fmla="*/ 532270 w 1060450"/>
                  <a:gd name="connsiteY4" fmla="*/ 442446 h 523081"/>
                  <a:gd name="connsiteX5" fmla="*/ 525155 w 1060450"/>
                  <a:gd name="connsiteY5" fmla="*/ 523081 h 523081"/>
                  <a:gd name="connsiteX6" fmla="*/ 522591 w 1060450"/>
                  <a:gd name="connsiteY6" fmla="*/ 523081 h 523081"/>
                  <a:gd name="connsiteX7" fmla="*/ 515476 w 1060450"/>
                  <a:gd name="connsiteY7" fmla="*/ 442446 h 523081"/>
                  <a:gd name="connsiteX8" fmla="*/ 94610 w 1060450"/>
                  <a:gd name="connsiteY8" fmla="*/ 10923 h 523081"/>
                  <a:gd name="connsiteX9" fmla="*/ 0 w 1060450"/>
                  <a:gd name="connsiteY9" fmla="*/ 1385 h 5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0450" h="523081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105"/>
                    </a:lnTo>
                    <a:lnTo>
                      <a:pt x="953137" y="10923"/>
                    </a:lnTo>
                    <a:cubicBezTo>
                      <a:pt x="738780" y="54787"/>
                      <a:pt x="570893" y="226226"/>
                      <a:pt x="532270" y="442446"/>
                    </a:cubicBezTo>
                    <a:lnTo>
                      <a:pt x="525155" y="523081"/>
                    </a:lnTo>
                    <a:lnTo>
                      <a:pt x="522591" y="523081"/>
                    </a:lnTo>
                    <a:lnTo>
                      <a:pt x="515476" y="442446"/>
                    </a:lnTo>
                    <a:cubicBezTo>
                      <a:pt x="476854" y="226226"/>
                      <a:pt x="308968" y="54787"/>
                      <a:pt x="94610" y="10923"/>
                    </a:cubicBezTo>
                    <a:lnTo>
                      <a:pt x="0" y="13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/>
              </a:p>
            </p:txBody>
          </p:sp>
        </p:grp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7D86DEE6-EBF9-C813-FC1B-F6C64F91E01A}"/>
                </a:ext>
              </a:extLst>
            </p:cNvPr>
            <p:cNvSpPr txBox="1"/>
            <p:nvPr/>
          </p:nvSpPr>
          <p:spPr>
            <a:xfrm>
              <a:off x="-11537296" y="19942441"/>
              <a:ext cx="1159292" cy="559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+mn-ea"/>
                </a:rPr>
                <a:t>培训时间</a:t>
              </a:r>
              <a:endParaRPr lang="en-US" altLang="zh-CN" sz="120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FFFF00"/>
                  </a:solidFill>
                  <a:latin typeface="+mj-ea"/>
                  <a:ea typeface="+mj-ea"/>
                </a:rPr>
                <a:t>500</a:t>
              </a:r>
              <a:r>
                <a:rPr lang="zh-CN" altLang="en-US" sz="1400">
                  <a:solidFill>
                    <a:srgbClr val="FFFF00"/>
                  </a:solidFill>
                  <a:latin typeface="+mj-ea"/>
                  <a:ea typeface="+mj-ea"/>
                </a:rPr>
                <a:t>小时</a:t>
              </a:r>
              <a:r>
                <a:rPr lang="en-US" altLang="zh-CN" sz="1400">
                  <a:solidFill>
                    <a:srgbClr val="FFFF00"/>
                  </a:solidFill>
                  <a:latin typeface="+mj-ea"/>
                  <a:ea typeface="+mj-ea"/>
                </a:rPr>
                <a:t>/</a:t>
              </a:r>
              <a:r>
                <a:rPr lang="zh-CN" altLang="en-US" sz="1400">
                  <a:solidFill>
                    <a:srgbClr val="FFFF00"/>
                  </a:solidFill>
                  <a:latin typeface="+mj-ea"/>
                  <a:ea typeface="+mj-ea"/>
                </a:rPr>
                <a:t>年</a:t>
              </a:r>
              <a:endParaRPr lang="zh-CN" altLang="en-US" sz="1400" dirty="0"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3E96FDE0-7B83-ECE8-3DE0-358BCF2A2634}"/>
                </a:ext>
              </a:extLst>
            </p:cNvPr>
            <p:cNvSpPr txBox="1"/>
            <p:nvPr/>
          </p:nvSpPr>
          <p:spPr>
            <a:xfrm>
              <a:off x="-9953650" y="19942441"/>
              <a:ext cx="1221809" cy="595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+mn-ea"/>
                </a:rPr>
                <a:t>补件工时</a:t>
              </a:r>
              <a:endParaRPr lang="en-US" altLang="zh-CN" sz="120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>
                  <a:solidFill>
                    <a:srgbClr val="FFFF00"/>
                  </a:solidFill>
                  <a:latin typeface="+mj-ea"/>
                  <a:ea typeface="+mj-ea"/>
                </a:rPr>
                <a:t>8.3</a:t>
              </a:r>
              <a:r>
                <a:rPr lang="zh-CN" altLang="en-US" sz="1600">
                  <a:solidFill>
                    <a:srgbClr val="FFFF00"/>
                  </a:solidFill>
                  <a:latin typeface="+mj-ea"/>
                  <a:ea typeface="+mj-ea"/>
                </a:rPr>
                <a:t>小时</a:t>
              </a:r>
              <a:r>
                <a:rPr lang="en-US" altLang="zh-CN" sz="1600">
                  <a:solidFill>
                    <a:srgbClr val="FFFF00"/>
                  </a:solidFill>
                  <a:latin typeface="+mj-ea"/>
                  <a:ea typeface="+mj-ea"/>
                </a:rPr>
                <a:t>/</a:t>
              </a:r>
              <a:r>
                <a:rPr lang="zh-CN" altLang="en-US" sz="1600">
                  <a:solidFill>
                    <a:srgbClr val="FFFF00"/>
                  </a:solidFill>
                  <a:latin typeface="+mj-ea"/>
                  <a:ea typeface="+mj-ea"/>
                </a:rPr>
                <a:t>年</a:t>
              </a:r>
              <a:endParaRPr lang="zh-CN" altLang="en-US" sz="1600" dirty="0"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D737434D-E5B5-8208-CA7D-8B19BDC6E4BC}"/>
                </a:ext>
              </a:extLst>
            </p:cNvPr>
            <p:cNvSpPr txBox="1"/>
            <p:nvPr/>
          </p:nvSpPr>
          <p:spPr>
            <a:xfrm>
              <a:off x="-11537296" y="18903768"/>
              <a:ext cx="1220206" cy="596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+mn-ea"/>
                </a:rPr>
                <a:t>培训时间</a:t>
              </a:r>
              <a:endParaRPr lang="en-US" altLang="zh-CN" sz="1400"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latin typeface="+mj-ea"/>
                  <a:ea typeface="+mj-ea"/>
                </a:rPr>
                <a:t>1160</a:t>
              </a:r>
              <a:r>
                <a:rPr lang="zh-CN" altLang="en-US" sz="1400">
                  <a:latin typeface="+mj-ea"/>
                  <a:ea typeface="+mj-ea"/>
                </a:rPr>
                <a:t>小时</a:t>
              </a:r>
              <a:r>
                <a:rPr lang="en-US" altLang="zh-CN" sz="1400">
                  <a:latin typeface="+mj-ea"/>
                  <a:ea typeface="+mj-ea"/>
                </a:rPr>
                <a:t>/</a:t>
              </a:r>
              <a:r>
                <a:rPr lang="zh-CN" altLang="en-US" sz="1400">
                  <a:latin typeface="+mj-ea"/>
                  <a:ea typeface="+mj-ea"/>
                </a:rPr>
                <a:t>年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17A42071-3C1A-AC6D-97DA-BBCB6DFEF6C6}"/>
                </a:ext>
              </a:extLst>
            </p:cNvPr>
            <p:cNvSpPr txBox="1"/>
            <p:nvPr/>
          </p:nvSpPr>
          <p:spPr>
            <a:xfrm>
              <a:off x="-9953650" y="18903768"/>
              <a:ext cx="1183337" cy="596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+mn-ea"/>
                </a:rPr>
                <a:t>补件工时</a:t>
              </a:r>
              <a:endParaRPr lang="en-US" altLang="zh-CN" sz="1400"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latin typeface="+mj-ea"/>
                  <a:ea typeface="+mj-ea"/>
                </a:rPr>
                <a:t>92.1</a:t>
              </a:r>
              <a:r>
                <a:rPr lang="zh-CN" altLang="en-US" sz="1400">
                  <a:latin typeface="+mj-ea"/>
                  <a:ea typeface="+mj-ea"/>
                </a:rPr>
                <a:t>小时</a:t>
              </a:r>
              <a:r>
                <a:rPr lang="en-US" altLang="zh-CN" sz="1400">
                  <a:latin typeface="+mj-ea"/>
                  <a:ea typeface="+mj-ea"/>
                </a:rPr>
                <a:t>/</a:t>
              </a:r>
              <a:r>
                <a:rPr lang="zh-CN" altLang="en-US" sz="1400">
                  <a:latin typeface="+mj-ea"/>
                  <a:ea typeface="+mj-ea"/>
                </a:rPr>
                <a:t>年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  <p:cxnSp>
          <p:nvCxnSpPr>
            <p:cNvPr id="248" name="直接箭头连接符 247">
              <a:extLst>
                <a:ext uri="{FF2B5EF4-FFF2-40B4-BE49-F238E27FC236}">
                  <a16:creationId xmlns:a16="http://schemas.microsoft.com/office/drawing/2014/main" id="{14B23FEE-3BC6-4601-7831-FC7F89FB2456}"/>
                </a:ext>
              </a:extLst>
            </p:cNvPr>
            <p:cNvCxnSpPr>
              <a:cxnSpLocks/>
            </p:cNvCxnSpPr>
            <p:nvPr/>
          </p:nvCxnSpPr>
          <p:spPr>
            <a:xfrm>
              <a:off x="-13908565" y="20039460"/>
              <a:ext cx="0" cy="398577"/>
            </a:xfrm>
            <a:prstGeom prst="straightConnector1">
              <a:avLst/>
            </a:prstGeom>
            <a:ln w="22225" cap="rnd">
              <a:solidFill>
                <a:schemeClr val="bg1"/>
              </a:solidFill>
              <a:round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箭头连接符 248">
              <a:extLst>
                <a:ext uri="{FF2B5EF4-FFF2-40B4-BE49-F238E27FC236}">
                  <a16:creationId xmlns:a16="http://schemas.microsoft.com/office/drawing/2014/main" id="{85EA974F-3210-ABBB-2CA1-BC3D0F6A4F37}"/>
                </a:ext>
              </a:extLst>
            </p:cNvPr>
            <p:cNvCxnSpPr>
              <a:cxnSpLocks/>
            </p:cNvCxnSpPr>
            <p:nvPr/>
          </p:nvCxnSpPr>
          <p:spPr>
            <a:xfrm>
              <a:off x="-11639533" y="20039460"/>
              <a:ext cx="0" cy="398577"/>
            </a:xfrm>
            <a:prstGeom prst="straightConnector1">
              <a:avLst/>
            </a:prstGeom>
            <a:ln w="22225" cap="rnd">
              <a:solidFill>
                <a:schemeClr val="bg1"/>
              </a:solidFill>
              <a:round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箭头连接符 249">
              <a:extLst>
                <a:ext uri="{FF2B5EF4-FFF2-40B4-BE49-F238E27FC236}">
                  <a16:creationId xmlns:a16="http://schemas.microsoft.com/office/drawing/2014/main" id="{9CDAE206-C3C3-D03F-F5CA-9B58D54FDB73}"/>
                </a:ext>
              </a:extLst>
            </p:cNvPr>
            <p:cNvCxnSpPr>
              <a:cxnSpLocks/>
            </p:cNvCxnSpPr>
            <p:nvPr/>
          </p:nvCxnSpPr>
          <p:spPr>
            <a:xfrm>
              <a:off x="-10022187" y="20039460"/>
              <a:ext cx="0" cy="398577"/>
            </a:xfrm>
            <a:prstGeom prst="straightConnector1">
              <a:avLst/>
            </a:prstGeom>
            <a:ln w="22225" cap="rnd">
              <a:solidFill>
                <a:schemeClr val="bg1"/>
              </a:solidFill>
              <a:round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9BACDA29-965B-54AB-B7A3-6F88601931FC}"/>
                </a:ext>
              </a:extLst>
            </p:cNvPr>
            <p:cNvGrpSpPr/>
            <p:nvPr/>
          </p:nvGrpSpPr>
          <p:grpSpPr>
            <a:xfrm rot="10800000">
              <a:off x="-11802807" y="20573714"/>
              <a:ext cx="1490164" cy="930336"/>
              <a:chOff x="2594514" y="1215222"/>
              <a:chExt cx="7585716" cy="5018878"/>
            </a:xfrm>
            <a:effectLst>
              <a:outerShdw blurRad="317500" dist="76200" dir="2700000" algn="tl" rotWithShape="0">
                <a:schemeClr val="tx1">
                  <a:lumMod val="75000"/>
                  <a:alpha val="20000"/>
                </a:schemeClr>
              </a:outerShdw>
            </a:effectLst>
          </p:grpSpPr>
          <p:sp>
            <p:nvSpPr>
              <p:cNvPr id="281" name="矩形: 圆顶角 280">
                <a:extLst>
                  <a:ext uri="{FF2B5EF4-FFF2-40B4-BE49-F238E27FC236}">
                    <a16:creationId xmlns:a16="http://schemas.microsoft.com/office/drawing/2014/main" id="{B9551AD5-203E-7246-E5C7-AF28220F19E2}"/>
                  </a:ext>
                </a:extLst>
              </p:cNvPr>
              <p:cNvSpPr/>
              <p:nvPr/>
            </p:nvSpPr>
            <p:spPr>
              <a:xfrm rot="10800000">
                <a:off x="2594514" y="1215222"/>
                <a:ext cx="7585716" cy="4318794"/>
              </a:xfrm>
              <a:prstGeom prst="round2SameRect">
                <a:avLst>
                  <a:gd name="adj1" fmla="val 4084"/>
                  <a:gd name="adj2" fmla="val 384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 dirty="0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1327E4ED-B16A-68CD-1933-03950728BCC2}"/>
                  </a:ext>
                </a:extLst>
              </p:cNvPr>
              <p:cNvSpPr/>
              <p:nvPr/>
            </p:nvSpPr>
            <p:spPr>
              <a:xfrm>
                <a:off x="5804125" y="5534025"/>
                <a:ext cx="1166499" cy="700075"/>
              </a:xfrm>
              <a:custGeom>
                <a:avLst/>
                <a:gdLst>
                  <a:gd name="connsiteX0" fmla="*/ 0 w 1060450"/>
                  <a:gd name="connsiteY0" fmla="*/ 0 h 523081"/>
                  <a:gd name="connsiteX1" fmla="*/ 1060450 w 1060450"/>
                  <a:gd name="connsiteY1" fmla="*/ 0 h 523081"/>
                  <a:gd name="connsiteX2" fmla="*/ 1060450 w 1060450"/>
                  <a:gd name="connsiteY2" fmla="*/ 105 h 523081"/>
                  <a:gd name="connsiteX3" fmla="*/ 953137 w 1060450"/>
                  <a:gd name="connsiteY3" fmla="*/ 10923 h 523081"/>
                  <a:gd name="connsiteX4" fmla="*/ 532270 w 1060450"/>
                  <a:gd name="connsiteY4" fmla="*/ 442446 h 523081"/>
                  <a:gd name="connsiteX5" fmla="*/ 525155 w 1060450"/>
                  <a:gd name="connsiteY5" fmla="*/ 523081 h 523081"/>
                  <a:gd name="connsiteX6" fmla="*/ 522591 w 1060450"/>
                  <a:gd name="connsiteY6" fmla="*/ 523081 h 523081"/>
                  <a:gd name="connsiteX7" fmla="*/ 515476 w 1060450"/>
                  <a:gd name="connsiteY7" fmla="*/ 442446 h 523081"/>
                  <a:gd name="connsiteX8" fmla="*/ 94610 w 1060450"/>
                  <a:gd name="connsiteY8" fmla="*/ 10923 h 523081"/>
                  <a:gd name="connsiteX9" fmla="*/ 0 w 1060450"/>
                  <a:gd name="connsiteY9" fmla="*/ 1385 h 5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0450" h="523081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105"/>
                    </a:lnTo>
                    <a:lnTo>
                      <a:pt x="953137" y="10923"/>
                    </a:lnTo>
                    <a:cubicBezTo>
                      <a:pt x="738780" y="54787"/>
                      <a:pt x="570893" y="226226"/>
                      <a:pt x="532270" y="442446"/>
                    </a:cubicBezTo>
                    <a:lnTo>
                      <a:pt x="525155" y="523081"/>
                    </a:lnTo>
                    <a:lnTo>
                      <a:pt x="522591" y="523081"/>
                    </a:lnTo>
                    <a:lnTo>
                      <a:pt x="515476" y="442446"/>
                    </a:lnTo>
                    <a:cubicBezTo>
                      <a:pt x="476854" y="226226"/>
                      <a:pt x="308968" y="54787"/>
                      <a:pt x="94610" y="10923"/>
                    </a:cubicBezTo>
                    <a:lnTo>
                      <a:pt x="0" y="13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/>
              </a:p>
            </p:txBody>
          </p:sp>
        </p:grp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38B99522-9728-735E-63A3-7927C173D048}"/>
                </a:ext>
              </a:extLst>
            </p:cNvPr>
            <p:cNvSpPr txBox="1"/>
            <p:nvPr/>
          </p:nvSpPr>
          <p:spPr>
            <a:xfrm>
              <a:off x="-11688667" y="20801558"/>
              <a:ext cx="1261884" cy="3382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00B050"/>
                  </a:solidFill>
                  <a:latin typeface="+mj-ea"/>
                  <a:ea typeface="+mj-ea"/>
                </a:rPr>
                <a:t>培训时间优化</a:t>
              </a:r>
            </a:p>
          </p:txBody>
        </p:sp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id="{40D3372F-7CF7-0E9E-2FF3-3ACEC4960520}"/>
                </a:ext>
              </a:extLst>
            </p:cNvPr>
            <p:cNvSpPr txBox="1"/>
            <p:nvPr/>
          </p:nvSpPr>
          <p:spPr>
            <a:xfrm>
              <a:off x="-11784848" y="21095996"/>
              <a:ext cx="1454244" cy="285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+mn-ea"/>
                </a:rPr>
                <a:t>电子纸操作简单易懂</a:t>
              </a:r>
              <a:endParaRPr lang="zh-CN" altLang="en-US" sz="1100" dirty="0">
                <a:latin typeface="+mn-ea"/>
              </a:endParaRPr>
            </a:p>
          </p:txBody>
        </p:sp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661DF942-3E5E-5D60-F7DB-AFBEF957814A}"/>
                </a:ext>
              </a:extLst>
            </p:cNvPr>
            <p:cNvGrpSpPr/>
            <p:nvPr/>
          </p:nvGrpSpPr>
          <p:grpSpPr>
            <a:xfrm rot="10800000">
              <a:off x="-10202961" y="20573714"/>
              <a:ext cx="1490164" cy="930336"/>
              <a:chOff x="2594514" y="1215222"/>
              <a:chExt cx="7585716" cy="5018878"/>
            </a:xfrm>
            <a:effectLst>
              <a:outerShdw blurRad="317500" dist="76200" dir="2700000" algn="tl" rotWithShape="0">
                <a:schemeClr val="tx1">
                  <a:lumMod val="75000"/>
                  <a:alpha val="20000"/>
                </a:schemeClr>
              </a:outerShdw>
            </a:effectLst>
          </p:grpSpPr>
          <p:sp>
            <p:nvSpPr>
              <p:cNvPr id="276" name="矩形: 圆顶角 275">
                <a:extLst>
                  <a:ext uri="{FF2B5EF4-FFF2-40B4-BE49-F238E27FC236}">
                    <a16:creationId xmlns:a16="http://schemas.microsoft.com/office/drawing/2014/main" id="{15D7B311-76AC-4D31-34EA-016B0720BB5D}"/>
                  </a:ext>
                </a:extLst>
              </p:cNvPr>
              <p:cNvSpPr/>
              <p:nvPr/>
            </p:nvSpPr>
            <p:spPr>
              <a:xfrm rot="10800000">
                <a:off x="2594514" y="1215222"/>
                <a:ext cx="7585716" cy="4318794"/>
              </a:xfrm>
              <a:prstGeom prst="round2SameRect">
                <a:avLst>
                  <a:gd name="adj1" fmla="val 4084"/>
                  <a:gd name="adj2" fmla="val 384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 dirty="0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08EE99B-3009-0135-D583-36C66125B8DB}"/>
                  </a:ext>
                </a:extLst>
              </p:cNvPr>
              <p:cNvSpPr/>
              <p:nvPr/>
            </p:nvSpPr>
            <p:spPr>
              <a:xfrm>
                <a:off x="5804125" y="5534025"/>
                <a:ext cx="1166499" cy="700075"/>
              </a:xfrm>
              <a:custGeom>
                <a:avLst/>
                <a:gdLst>
                  <a:gd name="connsiteX0" fmla="*/ 0 w 1060450"/>
                  <a:gd name="connsiteY0" fmla="*/ 0 h 523081"/>
                  <a:gd name="connsiteX1" fmla="*/ 1060450 w 1060450"/>
                  <a:gd name="connsiteY1" fmla="*/ 0 h 523081"/>
                  <a:gd name="connsiteX2" fmla="*/ 1060450 w 1060450"/>
                  <a:gd name="connsiteY2" fmla="*/ 105 h 523081"/>
                  <a:gd name="connsiteX3" fmla="*/ 953137 w 1060450"/>
                  <a:gd name="connsiteY3" fmla="*/ 10923 h 523081"/>
                  <a:gd name="connsiteX4" fmla="*/ 532270 w 1060450"/>
                  <a:gd name="connsiteY4" fmla="*/ 442446 h 523081"/>
                  <a:gd name="connsiteX5" fmla="*/ 525155 w 1060450"/>
                  <a:gd name="connsiteY5" fmla="*/ 523081 h 523081"/>
                  <a:gd name="connsiteX6" fmla="*/ 522591 w 1060450"/>
                  <a:gd name="connsiteY6" fmla="*/ 523081 h 523081"/>
                  <a:gd name="connsiteX7" fmla="*/ 515476 w 1060450"/>
                  <a:gd name="connsiteY7" fmla="*/ 442446 h 523081"/>
                  <a:gd name="connsiteX8" fmla="*/ 94610 w 1060450"/>
                  <a:gd name="connsiteY8" fmla="*/ 10923 h 523081"/>
                  <a:gd name="connsiteX9" fmla="*/ 0 w 1060450"/>
                  <a:gd name="connsiteY9" fmla="*/ 1385 h 5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0450" h="523081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105"/>
                    </a:lnTo>
                    <a:lnTo>
                      <a:pt x="953137" y="10923"/>
                    </a:lnTo>
                    <a:cubicBezTo>
                      <a:pt x="738780" y="54787"/>
                      <a:pt x="570893" y="226226"/>
                      <a:pt x="532270" y="442446"/>
                    </a:cubicBezTo>
                    <a:lnTo>
                      <a:pt x="525155" y="523081"/>
                    </a:lnTo>
                    <a:lnTo>
                      <a:pt x="522591" y="523081"/>
                    </a:lnTo>
                    <a:lnTo>
                      <a:pt x="515476" y="442446"/>
                    </a:lnTo>
                    <a:cubicBezTo>
                      <a:pt x="476854" y="226226"/>
                      <a:pt x="308968" y="54787"/>
                      <a:pt x="94610" y="10923"/>
                    </a:cubicBezTo>
                    <a:lnTo>
                      <a:pt x="0" y="13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/>
              </a:p>
            </p:txBody>
          </p:sp>
        </p:grpSp>
        <p:sp>
          <p:nvSpPr>
            <p:cNvPr id="274" name="文本框 273">
              <a:extLst>
                <a:ext uri="{FF2B5EF4-FFF2-40B4-BE49-F238E27FC236}">
                  <a16:creationId xmlns:a16="http://schemas.microsoft.com/office/drawing/2014/main" id="{94218A96-345F-C383-3D7D-19FCA7B96FBA}"/>
                </a:ext>
              </a:extLst>
            </p:cNvPr>
            <p:cNvSpPr txBox="1"/>
            <p:nvPr/>
          </p:nvSpPr>
          <p:spPr>
            <a:xfrm>
              <a:off x="-10088820" y="20801558"/>
              <a:ext cx="1261884" cy="3382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00B050"/>
                  </a:solidFill>
                  <a:latin typeface="+mj-ea"/>
                  <a:ea typeface="+mj-ea"/>
                </a:rPr>
                <a:t>补件工时优化</a:t>
              </a:r>
            </a:p>
          </p:txBody>
        </p:sp>
        <p:sp>
          <p:nvSpPr>
            <p:cNvPr id="275" name="文本框 274">
              <a:extLst>
                <a:ext uri="{FF2B5EF4-FFF2-40B4-BE49-F238E27FC236}">
                  <a16:creationId xmlns:a16="http://schemas.microsoft.com/office/drawing/2014/main" id="{1DFBE970-9809-D55F-B4FF-D0EA0C6C3EDC}"/>
                </a:ext>
              </a:extLst>
            </p:cNvPr>
            <p:cNvSpPr txBox="1"/>
            <p:nvPr/>
          </p:nvSpPr>
          <p:spPr>
            <a:xfrm>
              <a:off x="-10255534" y="21095996"/>
              <a:ext cx="1595309" cy="285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+mn-ea"/>
                </a:rPr>
                <a:t>减少员工应急补件时间</a:t>
              </a:r>
            </a:p>
          </p:txBody>
        </p:sp>
        <p:grpSp>
          <p:nvGrpSpPr>
            <p:cNvPr id="268" name="组合 267">
              <a:extLst>
                <a:ext uri="{FF2B5EF4-FFF2-40B4-BE49-F238E27FC236}">
                  <a16:creationId xmlns:a16="http://schemas.microsoft.com/office/drawing/2014/main" id="{4EA9773A-3FDD-B8D1-5AD5-9AEBCE63A1FE}"/>
                </a:ext>
              </a:extLst>
            </p:cNvPr>
            <p:cNvGrpSpPr/>
            <p:nvPr/>
          </p:nvGrpSpPr>
          <p:grpSpPr>
            <a:xfrm rot="10800000">
              <a:off x="-8603116" y="20573714"/>
              <a:ext cx="1490164" cy="930336"/>
              <a:chOff x="2594514" y="1215222"/>
              <a:chExt cx="7585716" cy="5018878"/>
            </a:xfrm>
            <a:effectLst>
              <a:outerShdw blurRad="317500" dist="76200" dir="2700000" algn="tl" rotWithShape="0">
                <a:schemeClr val="tx1">
                  <a:lumMod val="75000"/>
                  <a:alpha val="20000"/>
                </a:schemeClr>
              </a:outerShdw>
            </a:effectLst>
          </p:grpSpPr>
          <p:sp>
            <p:nvSpPr>
              <p:cNvPr id="271" name="矩形: 圆顶角 270">
                <a:extLst>
                  <a:ext uri="{FF2B5EF4-FFF2-40B4-BE49-F238E27FC236}">
                    <a16:creationId xmlns:a16="http://schemas.microsoft.com/office/drawing/2014/main" id="{C1AC269C-094C-8D5E-3A35-DB375DB99F31}"/>
                  </a:ext>
                </a:extLst>
              </p:cNvPr>
              <p:cNvSpPr/>
              <p:nvPr/>
            </p:nvSpPr>
            <p:spPr>
              <a:xfrm rot="10800000">
                <a:off x="2594514" y="1215222"/>
                <a:ext cx="7585716" cy="4318794"/>
              </a:xfrm>
              <a:prstGeom prst="round2SameRect">
                <a:avLst>
                  <a:gd name="adj1" fmla="val 4084"/>
                  <a:gd name="adj2" fmla="val 384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 dirty="0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A5C545D4-3A7E-C320-DCD6-EFBD589F766A}"/>
                  </a:ext>
                </a:extLst>
              </p:cNvPr>
              <p:cNvSpPr/>
              <p:nvPr/>
            </p:nvSpPr>
            <p:spPr>
              <a:xfrm>
                <a:off x="5804125" y="5534025"/>
                <a:ext cx="1166499" cy="700075"/>
              </a:xfrm>
              <a:custGeom>
                <a:avLst/>
                <a:gdLst>
                  <a:gd name="connsiteX0" fmla="*/ 0 w 1060450"/>
                  <a:gd name="connsiteY0" fmla="*/ 0 h 523081"/>
                  <a:gd name="connsiteX1" fmla="*/ 1060450 w 1060450"/>
                  <a:gd name="connsiteY1" fmla="*/ 0 h 523081"/>
                  <a:gd name="connsiteX2" fmla="*/ 1060450 w 1060450"/>
                  <a:gd name="connsiteY2" fmla="*/ 105 h 523081"/>
                  <a:gd name="connsiteX3" fmla="*/ 953137 w 1060450"/>
                  <a:gd name="connsiteY3" fmla="*/ 10923 h 523081"/>
                  <a:gd name="connsiteX4" fmla="*/ 532270 w 1060450"/>
                  <a:gd name="connsiteY4" fmla="*/ 442446 h 523081"/>
                  <a:gd name="connsiteX5" fmla="*/ 525155 w 1060450"/>
                  <a:gd name="connsiteY5" fmla="*/ 523081 h 523081"/>
                  <a:gd name="connsiteX6" fmla="*/ 522591 w 1060450"/>
                  <a:gd name="connsiteY6" fmla="*/ 523081 h 523081"/>
                  <a:gd name="connsiteX7" fmla="*/ 515476 w 1060450"/>
                  <a:gd name="connsiteY7" fmla="*/ 442446 h 523081"/>
                  <a:gd name="connsiteX8" fmla="*/ 94610 w 1060450"/>
                  <a:gd name="connsiteY8" fmla="*/ 10923 h 523081"/>
                  <a:gd name="connsiteX9" fmla="*/ 0 w 1060450"/>
                  <a:gd name="connsiteY9" fmla="*/ 1385 h 5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0450" h="523081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105"/>
                    </a:lnTo>
                    <a:lnTo>
                      <a:pt x="953137" y="10923"/>
                    </a:lnTo>
                    <a:cubicBezTo>
                      <a:pt x="738780" y="54787"/>
                      <a:pt x="570893" y="226226"/>
                      <a:pt x="532270" y="442446"/>
                    </a:cubicBezTo>
                    <a:lnTo>
                      <a:pt x="525155" y="523081"/>
                    </a:lnTo>
                    <a:lnTo>
                      <a:pt x="522591" y="523081"/>
                    </a:lnTo>
                    <a:lnTo>
                      <a:pt x="515476" y="442446"/>
                    </a:lnTo>
                    <a:cubicBezTo>
                      <a:pt x="476854" y="226226"/>
                      <a:pt x="308968" y="54787"/>
                      <a:pt x="94610" y="10923"/>
                    </a:cubicBezTo>
                    <a:lnTo>
                      <a:pt x="0" y="13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/>
              </a:p>
            </p:txBody>
          </p:sp>
        </p:grp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6CC6D96F-FD41-1E23-47E5-5B9381590F5B}"/>
                </a:ext>
              </a:extLst>
            </p:cNvPr>
            <p:cNvSpPr txBox="1"/>
            <p:nvPr/>
          </p:nvSpPr>
          <p:spPr>
            <a:xfrm>
              <a:off x="-8488976" y="20801558"/>
              <a:ext cx="1261884" cy="3382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00B050"/>
                  </a:solidFill>
                  <a:latin typeface="+mj-ea"/>
                  <a:ea typeface="+mj-ea"/>
                </a:rPr>
                <a:t>操作工时优化</a:t>
              </a:r>
            </a:p>
          </p:txBody>
        </p:sp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33DB145B-97C7-D662-09BF-C0C150AD7702}"/>
                </a:ext>
              </a:extLst>
            </p:cNvPr>
            <p:cNvSpPr txBox="1"/>
            <p:nvPr/>
          </p:nvSpPr>
          <p:spPr>
            <a:xfrm>
              <a:off x="-8444092" y="21095996"/>
              <a:ext cx="1172116" cy="285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latin typeface="+mn-ea"/>
                </a:rPr>
                <a:t>减少了操作环节</a:t>
              </a:r>
            </a:p>
          </p:txBody>
        </p:sp>
        <p:sp>
          <p:nvSpPr>
            <p:cNvPr id="254" name="文本框 253">
              <a:extLst>
                <a:ext uri="{FF2B5EF4-FFF2-40B4-BE49-F238E27FC236}">
                  <a16:creationId xmlns:a16="http://schemas.microsoft.com/office/drawing/2014/main" id="{B50866E3-8777-5B9B-4A6B-2716BBD68090}"/>
                </a:ext>
              </a:extLst>
            </p:cNvPr>
            <p:cNvSpPr txBox="1"/>
            <p:nvPr/>
          </p:nvSpPr>
          <p:spPr>
            <a:xfrm>
              <a:off x="-14004604" y="20801557"/>
              <a:ext cx="1620958" cy="596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00B050"/>
                  </a:solidFill>
                  <a:latin typeface="+mj-ea"/>
                  <a:ea typeface="+mj-ea"/>
                </a:rPr>
                <a:t>利用电子纸</a:t>
              </a:r>
              <a:endParaRPr lang="en-US" altLang="zh-CN" sz="1400">
                <a:solidFill>
                  <a:srgbClr val="00B050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00B050"/>
                  </a:solidFill>
                  <a:latin typeface="+mj-ea"/>
                  <a:ea typeface="+mj-ea"/>
                </a:rPr>
                <a:t>直观颜色区分零件</a:t>
              </a:r>
            </a:p>
          </p:txBody>
        </p:sp>
        <p:sp>
          <p:nvSpPr>
            <p:cNvPr id="255" name="文本框 254">
              <a:extLst>
                <a:ext uri="{FF2B5EF4-FFF2-40B4-BE49-F238E27FC236}">
                  <a16:creationId xmlns:a16="http://schemas.microsoft.com/office/drawing/2014/main" id="{B3B220F1-14EE-4436-1140-CE713EDFCD4C}"/>
                </a:ext>
              </a:extLst>
            </p:cNvPr>
            <p:cNvSpPr txBox="1"/>
            <p:nvPr/>
          </p:nvSpPr>
          <p:spPr>
            <a:xfrm>
              <a:off x="-13993612" y="21366127"/>
              <a:ext cx="1742785" cy="746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indent="-144000">
                <a:lnSpc>
                  <a:spcPct val="120000"/>
                </a:lnSpc>
                <a:buClr>
                  <a:srgbClr val="00B050"/>
                </a:buClr>
                <a:buFont typeface="Arial" panose="020B0604020202020204" pitchFamily="34" charset="0"/>
                <a:buChar char="•"/>
              </a:pPr>
              <a:r>
                <a:rPr lang="zh-CN" altLang="en-US" sz="1200">
                  <a:latin typeface="+mn-ea"/>
                </a:rPr>
                <a:t>指导员工备货</a:t>
              </a:r>
              <a:endParaRPr lang="en-US" altLang="zh-CN" sz="1200">
                <a:latin typeface="+mn-ea"/>
              </a:endParaRPr>
            </a:p>
            <a:p>
              <a:pPr marL="171450" indent="-144000">
                <a:lnSpc>
                  <a:spcPct val="120000"/>
                </a:lnSpc>
                <a:buClr>
                  <a:srgbClr val="00B050"/>
                </a:buClr>
                <a:buFont typeface="Arial" panose="020B0604020202020204" pitchFamily="34" charset="0"/>
                <a:buChar char="•"/>
              </a:pPr>
              <a:r>
                <a:rPr lang="zh-CN" altLang="en-US" sz="1200">
                  <a:latin typeface="+mn-ea"/>
                </a:rPr>
                <a:t>提高备货相符率</a:t>
              </a:r>
            </a:p>
            <a:p>
              <a:pPr marL="171450" indent="-144000">
                <a:lnSpc>
                  <a:spcPct val="120000"/>
                </a:lnSpc>
                <a:buClr>
                  <a:srgbClr val="00B050"/>
                </a:buClr>
                <a:buFont typeface="Arial" panose="020B0604020202020204" pitchFamily="34" charset="0"/>
                <a:buChar char="•"/>
              </a:pPr>
              <a:r>
                <a:rPr lang="zh-CN" altLang="en-US" sz="1200">
                  <a:latin typeface="+mn-ea"/>
                </a:rPr>
                <a:t>降低错漏备发生比例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0454738-EC73-D34D-BCC1-887B87C8F0FE}"/>
                </a:ext>
              </a:extLst>
            </p:cNvPr>
            <p:cNvGrpSpPr/>
            <p:nvPr/>
          </p:nvGrpSpPr>
          <p:grpSpPr>
            <a:xfrm>
              <a:off x="-16711651" y="20573714"/>
              <a:ext cx="2129550" cy="1649788"/>
              <a:chOff x="-10307949" y="14138209"/>
              <a:chExt cx="2129550" cy="1649788"/>
            </a:xfrm>
            <a:effectLst>
              <a:outerShdw blurRad="317500" dist="76200" dir="2700000" algn="tl" rotWithShape="0">
                <a:srgbClr val="141414">
                  <a:alpha val="20000"/>
                </a:srgbClr>
              </a:outerShdw>
            </a:effectLst>
          </p:grpSpPr>
          <p:sp>
            <p:nvSpPr>
              <p:cNvPr id="266" name="矩形: 圆顶角 265">
                <a:extLst>
                  <a:ext uri="{FF2B5EF4-FFF2-40B4-BE49-F238E27FC236}">
                    <a16:creationId xmlns:a16="http://schemas.microsoft.com/office/drawing/2014/main" id="{5A042F8C-9119-6282-A78F-5C520DF5B7A0}"/>
                  </a:ext>
                </a:extLst>
              </p:cNvPr>
              <p:cNvSpPr/>
              <p:nvPr/>
            </p:nvSpPr>
            <p:spPr>
              <a:xfrm>
                <a:off x="-10307949" y="14267981"/>
                <a:ext cx="2129550" cy="1520016"/>
              </a:xfrm>
              <a:prstGeom prst="round2SameRect">
                <a:avLst>
                  <a:gd name="adj1" fmla="val 4084"/>
                  <a:gd name="adj2" fmla="val 384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 dirty="0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C07CD967-9432-198E-F195-69778DAC2F38}"/>
                  </a:ext>
                </a:extLst>
              </p:cNvPr>
              <p:cNvSpPr/>
              <p:nvPr/>
            </p:nvSpPr>
            <p:spPr>
              <a:xfrm rot="10800000">
                <a:off x="-9357750" y="14138209"/>
                <a:ext cx="229150" cy="129771"/>
              </a:xfrm>
              <a:custGeom>
                <a:avLst/>
                <a:gdLst>
                  <a:gd name="connsiteX0" fmla="*/ 0 w 1060450"/>
                  <a:gd name="connsiteY0" fmla="*/ 0 h 523081"/>
                  <a:gd name="connsiteX1" fmla="*/ 1060450 w 1060450"/>
                  <a:gd name="connsiteY1" fmla="*/ 0 h 523081"/>
                  <a:gd name="connsiteX2" fmla="*/ 1060450 w 1060450"/>
                  <a:gd name="connsiteY2" fmla="*/ 105 h 523081"/>
                  <a:gd name="connsiteX3" fmla="*/ 953137 w 1060450"/>
                  <a:gd name="connsiteY3" fmla="*/ 10923 h 523081"/>
                  <a:gd name="connsiteX4" fmla="*/ 532270 w 1060450"/>
                  <a:gd name="connsiteY4" fmla="*/ 442446 h 523081"/>
                  <a:gd name="connsiteX5" fmla="*/ 525155 w 1060450"/>
                  <a:gd name="connsiteY5" fmla="*/ 523081 h 523081"/>
                  <a:gd name="connsiteX6" fmla="*/ 522591 w 1060450"/>
                  <a:gd name="connsiteY6" fmla="*/ 523081 h 523081"/>
                  <a:gd name="connsiteX7" fmla="*/ 515476 w 1060450"/>
                  <a:gd name="connsiteY7" fmla="*/ 442446 h 523081"/>
                  <a:gd name="connsiteX8" fmla="*/ 94610 w 1060450"/>
                  <a:gd name="connsiteY8" fmla="*/ 10923 h 523081"/>
                  <a:gd name="connsiteX9" fmla="*/ 0 w 1060450"/>
                  <a:gd name="connsiteY9" fmla="*/ 1385 h 5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0450" h="523081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105"/>
                    </a:lnTo>
                    <a:lnTo>
                      <a:pt x="953137" y="10923"/>
                    </a:lnTo>
                    <a:cubicBezTo>
                      <a:pt x="738780" y="54787"/>
                      <a:pt x="570893" y="226226"/>
                      <a:pt x="532270" y="442446"/>
                    </a:cubicBezTo>
                    <a:lnTo>
                      <a:pt x="525155" y="523081"/>
                    </a:lnTo>
                    <a:lnTo>
                      <a:pt x="522591" y="523081"/>
                    </a:lnTo>
                    <a:lnTo>
                      <a:pt x="515476" y="442446"/>
                    </a:lnTo>
                    <a:cubicBezTo>
                      <a:pt x="476854" y="226226"/>
                      <a:pt x="308968" y="54787"/>
                      <a:pt x="94610" y="10923"/>
                    </a:cubicBezTo>
                    <a:lnTo>
                      <a:pt x="0" y="13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41"/>
              </a:p>
            </p:txBody>
          </p:sp>
        </p:grpSp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FF395188-FB36-ADE1-5654-5582F1851B21}"/>
                </a:ext>
              </a:extLst>
            </p:cNvPr>
            <p:cNvSpPr txBox="1"/>
            <p:nvPr/>
          </p:nvSpPr>
          <p:spPr>
            <a:xfrm>
              <a:off x="-16690592" y="20801557"/>
              <a:ext cx="2087431" cy="596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00B050"/>
                  </a:solidFill>
                  <a:latin typeface="+mj-ea"/>
                  <a:ea typeface="+mj-ea"/>
                </a:rPr>
                <a:t>电子纸显示方式</a:t>
              </a:r>
              <a:endParaRPr lang="en-US" altLang="zh-CN" sz="1400">
                <a:solidFill>
                  <a:srgbClr val="00B050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rgbClr val="00B050"/>
                  </a:solidFill>
                  <a:latin typeface="+mj-ea"/>
                  <a:ea typeface="+mj-ea"/>
                </a:rPr>
                <a:t>代替纸张</a:t>
              </a:r>
              <a:r>
                <a:rPr lang="en-US" altLang="zh-CN" sz="1400">
                  <a:solidFill>
                    <a:srgbClr val="00B050"/>
                  </a:solidFill>
                  <a:latin typeface="+mj-ea"/>
                  <a:ea typeface="+mj-ea"/>
                </a:rPr>
                <a:t>, </a:t>
              </a:r>
              <a:r>
                <a:rPr lang="zh-CN" altLang="en-US" sz="1400">
                  <a:solidFill>
                    <a:srgbClr val="00B050"/>
                  </a:solidFill>
                  <a:latin typeface="+mj-ea"/>
                  <a:ea typeface="+mj-ea"/>
                </a:rPr>
                <a:t>指导排序作业</a:t>
              </a: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75D94DF9-167F-3B58-F70D-C30440C5155F}"/>
                </a:ext>
              </a:extLst>
            </p:cNvPr>
            <p:cNvSpPr txBox="1"/>
            <p:nvPr/>
          </p:nvSpPr>
          <p:spPr>
            <a:xfrm>
              <a:off x="-16544326" y="21366127"/>
              <a:ext cx="1905009" cy="5072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7450">
                <a:lnSpc>
                  <a:spcPct val="120000"/>
                </a:lnSpc>
                <a:buClr>
                  <a:srgbClr val="00B050"/>
                </a:buClr>
              </a:pPr>
              <a:r>
                <a:rPr lang="zh-CN" altLang="en-US" sz="1200">
                  <a:latin typeface="+mn-ea"/>
                </a:rPr>
                <a:t>设备设施投入由客户确认</a:t>
              </a:r>
              <a:endParaRPr lang="en-US" altLang="zh-CN" sz="1200">
                <a:latin typeface="+mn-ea"/>
              </a:endParaRPr>
            </a:p>
            <a:p>
              <a:pPr marL="27450">
                <a:lnSpc>
                  <a:spcPct val="120000"/>
                </a:lnSpc>
                <a:buClr>
                  <a:srgbClr val="00B050"/>
                </a:buClr>
              </a:pPr>
              <a:r>
                <a:rPr lang="en-US" altLang="zh-CN"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(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如电脑、打印机、</a:t>
              </a:r>
              <a:r>
                <a:rPr lang="en-US" altLang="zh-CN"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PAD)</a:t>
              </a: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C869CB6D-B223-1388-7DBF-239240B1F207}"/>
                </a:ext>
              </a:extLst>
            </p:cNvPr>
            <p:cNvSpPr txBox="1"/>
            <p:nvPr/>
          </p:nvSpPr>
          <p:spPr>
            <a:xfrm>
              <a:off x="-11390141" y="18141064"/>
              <a:ext cx="3877986" cy="408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latin typeface="+mj-ea"/>
                  <a:ea typeface="+mj-ea"/>
                </a:rPr>
                <a:t>平均全年累计优化工时 </a:t>
              </a:r>
              <a:r>
                <a:rPr lang="en-US" altLang="zh-CN">
                  <a:solidFill>
                    <a:srgbClr val="00B050"/>
                  </a:solidFill>
                  <a:latin typeface="+mj-ea"/>
                  <a:ea typeface="+mj-ea"/>
                </a:rPr>
                <a:t>2202.4</a:t>
              </a:r>
              <a:r>
                <a:rPr lang="zh-CN" altLang="en-US">
                  <a:solidFill>
                    <a:srgbClr val="00B050"/>
                  </a:solidFill>
                  <a:latin typeface="+mj-ea"/>
                  <a:ea typeface="+mj-ea"/>
                </a:rPr>
                <a:t>小时</a:t>
              </a: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988B3B93-5869-BE8A-7938-1247BA284928}"/>
                </a:ext>
              </a:extLst>
            </p:cNvPr>
            <p:cNvSpPr txBox="1"/>
            <p:nvPr/>
          </p:nvSpPr>
          <p:spPr>
            <a:xfrm>
              <a:off x="-16627716" y="19318647"/>
              <a:ext cx="1935146" cy="3382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latin typeface="+mj-ea"/>
                  <a:ea typeface="+mj-ea"/>
                </a:rPr>
                <a:t>合计成本约</a:t>
              </a:r>
              <a:r>
                <a:rPr lang="en-US" altLang="zh-CN" sz="1400">
                  <a:latin typeface="+mj-ea"/>
                  <a:ea typeface="+mj-ea"/>
                </a:rPr>
                <a:t>67</a:t>
              </a:r>
              <a:r>
                <a:rPr lang="zh-CN" altLang="en-US" sz="1400">
                  <a:latin typeface="+mj-ea"/>
                  <a:ea typeface="+mj-ea"/>
                </a:rPr>
                <a:t>万元</a:t>
              </a:r>
              <a:r>
                <a:rPr lang="en-US" altLang="zh-CN" sz="1400">
                  <a:latin typeface="+mj-ea"/>
                  <a:ea typeface="+mj-ea"/>
                </a:rPr>
                <a:t>/</a:t>
              </a:r>
              <a:r>
                <a:rPr lang="zh-CN" altLang="en-US" sz="1400">
                  <a:latin typeface="+mj-ea"/>
                  <a:ea typeface="+mj-ea"/>
                </a:rPr>
                <a:t>年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277048DD-D938-D354-B4E4-B7D474A2F2CC}"/>
                </a:ext>
              </a:extLst>
            </p:cNvPr>
            <p:cNvCxnSpPr>
              <a:cxnSpLocks/>
            </p:cNvCxnSpPr>
            <p:nvPr/>
          </p:nvCxnSpPr>
          <p:spPr>
            <a:xfrm>
              <a:off x="-16596347" y="19328643"/>
              <a:ext cx="180975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加号 261">
              <a:extLst>
                <a:ext uri="{FF2B5EF4-FFF2-40B4-BE49-F238E27FC236}">
                  <a16:creationId xmlns:a16="http://schemas.microsoft.com/office/drawing/2014/main" id="{CB675561-A624-5734-2EDD-147E37ECC876}"/>
                </a:ext>
              </a:extLst>
            </p:cNvPr>
            <p:cNvSpPr/>
            <p:nvPr/>
          </p:nvSpPr>
          <p:spPr>
            <a:xfrm>
              <a:off x="-16625081" y="19079572"/>
              <a:ext cx="186528" cy="186528"/>
            </a:xfrm>
            <a:prstGeom prst="mathPlus">
              <a:avLst>
                <a:gd name="adj1" fmla="val 16597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749C8350-871D-D1D5-A41C-2BEF5F15F030}"/>
                </a:ext>
              </a:extLst>
            </p:cNvPr>
            <p:cNvSpPr txBox="1"/>
            <p:nvPr/>
          </p:nvSpPr>
          <p:spPr>
            <a:xfrm>
              <a:off x="-8484831" y="19942441"/>
              <a:ext cx="1415772" cy="595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+mn-ea"/>
                </a:rPr>
                <a:t>优化操作动作工时</a:t>
              </a:r>
              <a:endParaRPr lang="en-US" altLang="zh-CN" sz="120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>
                  <a:solidFill>
                    <a:srgbClr val="FFFF00"/>
                  </a:solidFill>
                  <a:latin typeface="+mj-ea"/>
                  <a:ea typeface="+mj-ea"/>
                </a:rPr>
                <a:t>1458.6</a:t>
              </a:r>
              <a:r>
                <a:rPr lang="zh-CN" altLang="en-US" sz="1600">
                  <a:solidFill>
                    <a:srgbClr val="FFFF00"/>
                  </a:solidFill>
                  <a:latin typeface="+mj-ea"/>
                  <a:ea typeface="+mj-ea"/>
                </a:rPr>
                <a:t>小时</a:t>
              </a:r>
            </a:p>
          </p:txBody>
        </p:sp>
        <p:cxnSp>
          <p:nvCxnSpPr>
            <p:cNvPr id="264" name="直接箭头连接符 263">
              <a:extLst>
                <a:ext uri="{FF2B5EF4-FFF2-40B4-BE49-F238E27FC236}">
                  <a16:creationId xmlns:a16="http://schemas.microsoft.com/office/drawing/2014/main" id="{CC71FF27-0DAF-6843-723D-0E2BA176393C}"/>
                </a:ext>
              </a:extLst>
            </p:cNvPr>
            <p:cNvCxnSpPr>
              <a:cxnSpLocks/>
            </p:cNvCxnSpPr>
            <p:nvPr/>
          </p:nvCxnSpPr>
          <p:spPr>
            <a:xfrm>
              <a:off x="-8559052" y="20039460"/>
              <a:ext cx="0" cy="398577"/>
            </a:xfrm>
            <a:prstGeom prst="straightConnector1">
              <a:avLst/>
            </a:prstGeom>
            <a:ln w="22225" cap="rnd">
              <a:solidFill>
                <a:schemeClr val="bg1"/>
              </a:solidFill>
              <a:round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2D14E575-2417-75D5-62A5-B4808E8B0F5D}"/>
                </a:ext>
              </a:extLst>
            </p:cNvPr>
            <p:cNvSpPr txBox="1"/>
            <p:nvPr/>
          </p:nvSpPr>
          <p:spPr>
            <a:xfrm>
              <a:off x="-16544327" y="21782541"/>
              <a:ext cx="1289456" cy="303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7450">
                <a:lnSpc>
                  <a:spcPct val="120000"/>
                </a:lnSpc>
                <a:buClr>
                  <a:srgbClr val="00B050"/>
                </a:buClr>
              </a:pPr>
              <a:r>
                <a:rPr lang="zh-CN" altLang="en-US" sz="1200">
                  <a:latin typeface="+mn-ea"/>
                </a:rPr>
                <a:t>不计入成本分析</a:t>
              </a:r>
            </a:p>
          </p:txBody>
        </p:sp>
        <p:sp>
          <p:nvSpPr>
            <p:cNvPr id="225" name="矩形: 剪去对角 224">
              <a:extLst>
                <a:ext uri="{FF2B5EF4-FFF2-40B4-BE49-F238E27FC236}">
                  <a16:creationId xmlns:a16="http://schemas.microsoft.com/office/drawing/2014/main" id="{62D62788-6A9E-F192-C1BB-F28CD5137FFC}"/>
                </a:ext>
              </a:extLst>
            </p:cNvPr>
            <p:cNvSpPr/>
            <p:nvPr/>
          </p:nvSpPr>
          <p:spPr>
            <a:xfrm flipH="1">
              <a:off x="-16496307" y="17278846"/>
              <a:ext cx="901985" cy="330715"/>
            </a:xfrm>
            <a:prstGeom prst="snip2Diag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/>
                <a:t>维度一</a:t>
              </a:r>
              <a:endParaRPr lang="en-US" sz="1600"/>
            </a:p>
          </p:txBody>
        </p:sp>
        <p:sp>
          <p:nvSpPr>
            <p:cNvPr id="226" name="直角三角形 225">
              <a:extLst>
                <a:ext uri="{FF2B5EF4-FFF2-40B4-BE49-F238E27FC236}">
                  <a16:creationId xmlns:a16="http://schemas.microsoft.com/office/drawing/2014/main" id="{65973573-0727-5417-8439-0C6E59CB7C3B}"/>
                </a:ext>
              </a:extLst>
            </p:cNvPr>
            <p:cNvSpPr/>
            <p:nvPr/>
          </p:nvSpPr>
          <p:spPr>
            <a:xfrm rot="5400000">
              <a:off x="-16496310" y="17604762"/>
              <a:ext cx="135216" cy="135216"/>
            </a:xfrm>
            <a:prstGeom prst="rtTriangle">
              <a:avLst/>
            </a:prstGeom>
            <a:solidFill>
              <a:srgbClr val="0068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223" name="矩形: 剪去对角 222">
              <a:extLst>
                <a:ext uri="{FF2B5EF4-FFF2-40B4-BE49-F238E27FC236}">
                  <a16:creationId xmlns:a16="http://schemas.microsoft.com/office/drawing/2014/main" id="{D9C4827A-98C4-3A48-BD66-B162DD0CA57F}"/>
                </a:ext>
              </a:extLst>
            </p:cNvPr>
            <p:cNvSpPr/>
            <p:nvPr/>
          </p:nvSpPr>
          <p:spPr>
            <a:xfrm flipH="1">
              <a:off x="-14004120" y="17278846"/>
              <a:ext cx="901985" cy="330715"/>
            </a:xfrm>
            <a:prstGeom prst="snip2Diag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/>
                <a:t>维度二</a:t>
              </a:r>
              <a:endParaRPr lang="en-US" sz="1600"/>
            </a:p>
          </p:txBody>
        </p:sp>
        <p:sp>
          <p:nvSpPr>
            <p:cNvPr id="224" name="直角三角形 223">
              <a:extLst>
                <a:ext uri="{FF2B5EF4-FFF2-40B4-BE49-F238E27FC236}">
                  <a16:creationId xmlns:a16="http://schemas.microsoft.com/office/drawing/2014/main" id="{DA46739D-3F6B-8947-822B-0C9183880655}"/>
                </a:ext>
              </a:extLst>
            </p:cNvPr>
            <p:cNvSpPr/>
            <p:nvPr/>
          </p:nvSpPr>
          <p:spPr>
            <a:xfrm rot="5400000">
              <a:off x="-14004123" y="17604762"/>
              <a:ext cx="135216" cy="135216"/>
            </a:xfrm>
            <a:prstGeom prst="rtTriangle">
              <a:avLst/>
            </a:prstGeom>
            <a:solidFill>
              <a:srgbClr val="0068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221" name="矩形: 剪去对角 220">
              <a:extLst>
                <a:ext uri="{FF2B5EF4-FFF2-40B4-BE49-F238E27FC236}">
                  <a16:creationId xmlns:a16="http://schemas.microsoft.com/office/drawing/2014/main" id="{FE27EA13-53DE-D07B-9803-279C17A89FD6}"/>
                </a:ext>
              </a:extLst>
            </p:cNvPr>
            <p:cNvSpPr/>
            <p:nvPr/>
          </p:nvSpPr>
          <p:spPr>
            <a:xfrm flipH="1">
              <a:off x="-10282366" y="17278846"/>
              <a:ext cx="901985" cy="330715"/>
            </a:xfrm>
            <a:prstGeom prst="snip2Diag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/>
                <a:t>维度三</a:t>
              </a:r>
              <a:endParaRPr lang="en-US" sz="1600"/>
            </a:p>
          </p:txBody>
        </p:sp>
        <p:sp>
          <p:nvSpPr>
            <p:cNvPr id="222" name="直角三角形 221">
              <a:extLst>
                <a:ext uri="{FF2B5EF4-FFF2-40B4-BE49-F238E27FC236}">
                  <a16:creationId xmlns:a16="http://schemas.microsoft.com/office/drawing/2014/main" id="{0B09151B-5720-76D7-270F-6701BB168210}"/>
                </a:ext>
              </a:extLst>
            </p:cNvPr>
            <p:cNvSpPr/>
            <p:nvPr/>
          </p:nvSpPr>
          <p:spPr>
            <a:xfrm rot="5400000">
              <a:off x="-10282369" y="17604762"/>
              <a:ext cx="135216" cy="135216"/>
            </a:xfrm>
            <a:prstGeom prst="rtTriangle">
              <a:avLst/>
            </a:prstGeom>
            <a:solidFill>
              <a:srgbClr val="0068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40B532AF-C99D-F8CB-5E60-E09DCF8B2C41}"/>
                </a:ext>
              </a:extLst>
            </p:cNvPr>
            <p:cNvSpPr/>
            <p:nvPr/>
          </p:nvSpPr>
          <p:spPr>
            <a:xfrm>
              <a:off x="-17979153" y="19579081"/>
              <a:ext cx="334300" cy="33429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400">
                  <a:solidFill>
                    <a:schemeClr val="tx1"/>
                  </a:solidFill>
                </a:rPr>
                <a:t>VS</a:t>
              </a:r>
            </a:p>
          </p:txBody>
        </p:sp>
        <p:sp>
          <p:nvSpPr>
            <p:cNvPr id="343" name="文本框 342">
              <a:extLst>
                <a:ext uri="{FF2B5EF4-FFF2-40B4-BE49-F238E27FC236}">
                  <a16:creationId xmlns:a16="http://schemas.microsoft.com/office/drawing/2014/main" id="{C4C5675F-5AF1-1BD1-8856-6992B77B633F}"/>
                </a:ext>
              </a:extLst>
            </p:cNvPr>
            <p:cNvSpPr txBox="1"/>
            <p:nvPr/>
          </p:nvSpPr>
          <p:spPr>
            <a:xfrm>
              <a:off x="-8484831" y="18903768"/>
              <a:ext cx="1441420" cy="596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+mn-ea"/>
                </a:rPr>
                <a:t>操作繁琐</a:t>
              </a:r>
              <a:endParaRPr lang="en-US" altLang="zh-CN" sz="1400"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+mj-ea"/>
                  <a:ea typeface="+mj-ea"/>
                </a:rPr>
                <a:t>打印拿取等步骤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E831957B-0751-87B9-16ED-38BE8577BE8A}"/>
              </a:ext>
            </a:extLst>
          </p:cNvPr>
          <p:cNvGrpSpPr/>
          <p:nvPr/>
        </p:nvGrpSpPr>
        <p:grpSpPr>
          <a:xfrm>
            <a:off x="0" y="-3"/>
            <a:ext cx="12192000" cy="6858004"/>
            <a:chOff x="0" y="-3"/>
            <a:chExt cx="12192000" cy="6858004"/>
          </a:xfrm>
        </p:grpSpPr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09F28892-068E-B437-9AA9-96CA2306841D}"/>
                </a:ext>
              </a:extLst>
            </p:cNvPr>
            <p:cNvSpPr>
              <a:spLocks/>
            </p:cNvSpPr>
            <p:nvPr/>
          </p:nvSpPr>
          <p:spPr>
            <a:xfrm>
              <a:off x="0" y="-1"/>
              <a:ext cx="12192000" cy="6858000"/>
            </a:xfrm>
            <a:custGeom>
              <a:avLst/>
              <a:gdLst>
                <a:gd name="connsiteX0" fmla="*/ 9269368 w 12192000"/>
                <a:gd name="connsiteY0" fmla="*/ 83345 h 6858000"/>
                <a:gd name="connsiteX1" fmla="*/ 9230585 w 12192000"/>
                <a:gd name="connsiteY1" fmla="*/ 133388 h 6858000"/>
                <a:gd name="connsiteX2" fmla="*/ 6033404 w 12192000"/>
                <a:gd name="connsiteY2" fmla="*/ 133388 h 6858000"/>
                <a:gd name="connsiteX3" fmla="*/ 6006366 w 12192000"/>
                <a:gd name="connsiteY3" fmla="*/ 168276 h 6858000"/>
                <a:gd name="connsiteX4" fmla="*/ 4821100 w 12192000"/>
                <a:gd name="connsiteY4" fmla="*/ 168276 h 6858000"/>
                <a:gd name="connsiteX5" fmla="*/ 4794061 w 12192000"/>
                <a:gd name="connsiteY5" fmla="*/ 133388 h 6858000"/>
                <a:gd name="connsiteX6" fmla="*/ 133388 w 12192000"/>
                <a:gd name="connsiteY6" fmla="*/ 133388 h 6858000"/>
                <a:gd name="connsiteX7" fmla="*/ 133388 w 12192000"/>
                <a:gd name="connsiteY7" fmla="*/ 1320457 h 6858000"/>
                <a:gd name="connsiteX8" fmla="*/ 88901 w 12192000"/>
                <a:gd name="connsiteY8" fmla="*/ 1354935 h 6858000"/>
                <a:gd name="connsiteX9" fmla="*/ 88901 w 12192000"/>
                <a:gd name="connsiteY9" fmla="*/ 2740820 h 6858000"/>
                <a:gd name="connsiteX10" fmla="*/ 133388 w 12192000"/>
                <a:gd name="connsiteY10" fmla="*/ 2775297 h 6858000"/>
                <a:gd name="connsiteX11" fmla="*/ 133388 w 12192000"/>
                <a:gd name="connsiteY11" fmla="*/ 6724612 h 6858000"/>
                <a:gd name="connsiteX12" fmla="*/ 1716465 w 12192000"/>
                <a:gd name="connsiteY12" fmla="*/ 6724612 h 6858000"/>
                <a:gd name="connsiteX13" fmla="*/ 1760729 w 12192000"/>
                <a:gd name="connsiteY13" fmla="*/ 6667496 h 6858000"/>
                <a:gd name="connsiteX14" fmla="*/ 2911544 w 12192000"/>
                <a:gd name="connsiteY14" fmla="*/ 6667496 h 6858000"/>
                <a:gd name="connsiteX15" fmla="*/ 2955809 w 12192000"/>
                <a:gd name="connsiteY15" fmla="*/ 6724612 h 6858000"/>
                <a:gd name="connsiteX16" fmla="*/ 8826562 w 12192000"/>
                <a:gd name="connsiteY16" fmla="*/ 6724612 h 6858000"/>
                <a:gd name="connsiteX17" fmla="*/ 8880725 w 12192000"/>
                <a:gd name="connsiteY17" fmla="*/ 6794500 h 6858000"/>
                <a:gd name="connsiteX18" fmla="*/ 10031540 w 12192000"/>
                <a:gd name="connsiteY18" fmla="*/ 6794500 h 6858000"/>
                <a:gd name="connsiteX19" fmla="*/ 10085703 w 12192000"/>
                <a:gd name="connsiteY19" fmla="*/ 6724612 h 6858000"/>
                <a:gd name="connsiteX20" fmla="*/ 12058612 w 12192000"/>
                <a:gd name="connsiteY20" fmla="*/ 6724612 h 6858000"/>
                <a:gd name="connsiteX21" fmla="*/ 12058612 w 12192000"/>
                <a:gd name="connsiteY21" fmla="*/ 5934879 h 6858000"/>
                <a:gd name="connsiteX22" fmla="*/ 12120563 w 12192000"/>
                <a:gd name="connsiteY22" fmla="*/ 5886867 h 6858000"/>
                <a:gd name="connsiteX23" fmla="*/ 12120563 w 12192000"/>
                <a:gd name="connsiteY23" fmla="*/ 4133439 h 6858000"/>
                <a:gd name="connsiteX24" fmla="*/ 12058612 w 12192000"/>
                <a:gd name="connsiteY24" fmla="*/ 4085427 h 6858000"/>
                <a:gd name="connsiteX25" fmla="*/ 12058612 w 12192000"/>
                <a:gd name="connsiteY25" fmla="*/ 133388 h 6858000"/>
                <a:gd name="connsiteX26" fmla="*/ 11460804 w 12192000"/>
                <a:gd name="connsiteY26" fmla="*/ 133388 h 6858000"/>
                <a:gd name="connsiteX27" fmla="*/ 11422021 w 12192000"/>
                <a:gd name="connsiteY27" fmla="*/ 83345 h 6858000"/>
                <a:gd name="connsiteX28" fmla="*/ 0 w 12192000"/>
                <a:gd name="connsiteY28" fmla="*/ 0 h 6858000"/>
                <a:gd name="connsiteX29" fmla="*/ 12192000 w 12192000"/>
                <a:gd name="connsiteY29" fmla="*/ 0 h 6858000"/>
                <a:gd name="connsiteX30" fmla="*/ 12192000 w 12192000"/>
                <a:gd name="connsiteY30" fmla="*/ 6858000 h 6858000"/>
                <a:gd name="connsiteX31" fmla="*/ 0 w 12192000"/>
                <a:gd name="connsiteY3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92000" h="6858000">
                  <a:moveTo>
                    <a:pt x="9269368" y="83345"/>
                  </a:moveTo>
                  <a:lnTo>
                    <a:pt x="9230585" y="133388"/>
                  </a:lnTo>
                  <a:lnTo>
                    <a:pt x="6033404" y="133388"/>
                  </a:lnTo>
                  <a:lnTo>
                    <a:pt x="6006366" y="168276"/>
                  </a:lnTo>
                  <a:lnTo>
                    <a:pt x="4821100" y="168276"/>
                  </a:lnTo>
                  <a:lnTo>
                    <a:pt x="4794061" y="133388"/>
                  </a:lnTo>
                  <a:lnTo>
                    <a:pt x="133388" y="133388"/>
                  </a:lnTo>
                  <a:lnTo>
                    <a:pt x="133388" y="1320457"/>
                  </a:lnTo>
                  <a:lnTo>
                    <a:pt x="88901" y="1354935"/>
                  </a:lnTo>
                  <a:lnTo>
                    <a:pt x="88901" y="2740820"/>
                  </a:lnTo>
                  <a:lnTo>
                    <a:pt x="133388" y="2775297"/>
                  </a:lnTo>
                  <a:lnTo>
                    <a:pt x="133388" y="6724612"/>
                  </a:lnTo>
                  <a:lnTo>
                    <a:pt x="1716465" y="6724612"/>
                  </a:lnTo>
                  <a:lnTo>
                    <a:pt x="1760729" y="6667496"/>
                  </a:lnTo>
                  <a:lnTo>
                    <a:pt x="2911544" y="6667496"/>
                  </a:lnTo>
                  <a:lnTo>
                    <a:pt x="2955809" y="6724612"/>
                  </a:lnTo>
                  <a:lnTo>
                    <a:pt x="8826562" y="6724612"/>
                  </a:lnTo>
                  <a:lnTo>
                    <a:pt x="8880725" y="6794500"/>
                  </a:lnTo>
                  <a:lnTo>
                    <a:pt x="10031540" y="6794500"/>
                  </a:lnTo>
                  <a:lnTo>
                    <a:pt x="10085703" y="6724612"/>
                  </a:lnTo>
                  <a:lnTo>
                    <a:pt x="12058612" y="6724612"/>
                  </a:lnTo>
                  <a:lnTo>
                    <a:pt x="12058612" y="5934879"/>
                  </a:lnTo>
                  <a:lnTo>
                    <a:pt x="12120563" y="5886867"/>
                  </a:lnTo>
                  <a:lnTo>
                    <a:pt x="12120563" y="4133439"/>
                  </a:lnTo>
                  <a:lnTo>
                    <a:pt x="12058612" y="4085427"/>
                  </a:lnTo>
                  <a:lnTo>
                    <a:pt x="12058612" y="133388"/>
                  </a:lnTo>
                  <a:lnTo>
                    <a:pt x="11460804" y="133388"/>
                  </a:lnTo>
                  <a:lnTo>
                    <a:pt x="11422021" y="83345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B5521B9-9B9B-3625-F575-88B1090C6C3B}"/>
                </a:ext>
              </a:extLst>
            </p:cNvPr>
            <p:cNvSpPr/>
            <p:nvPr/>
          </p:nvSpPr>
          <p:spPr>
            <a:xfrm rot="16200000">
              <a:off x="-221930" y="221930"/>
              <a:ext cx="517682" cy="73822"/>
            </a:xfrm>
            <a:custGeom>
              <a:avLst/>
              <a:gdLst>
                <a:gd name="connsiteX0" fmla="*/ 517682 w 517682"/>
                <a:gd name="connsiteY0" fmla="*/ 0 h 73822"/>
                <a:gd name="connsiteX1" fmla="*/ 517682 w 517682"/>
                <a:gd name="connsiteY1" fmla="*/ 73822 h 73822"/>
                <a:gd name="connsiteX2" fmla="*/ 0 w 517682"/>
                <a:gd name="connsiteY2" fmla="*/ 73822 h 73822"/>
                <a:gd name="connsiteX3" fmla="*/ 57212 w 517682"/>
                <a:gd name="connsiteY3" fmla="*/ 0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682" h="73822">
                  <a:moveTo>
                    <a:pt x="517682" y="0"/>
                  </a:moveTo>
                  <a:lnTo>
                    <a:pt x="517682" y="73822"/>
                  </a:lnTo>
                  <a:lnTo>
                    <a:pt x="0" y="73822"/>
                  </a:lnTo>
                  <a:lnTo>
                    <a:pt x="57212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A83C04A-DFB6-0582-3B3A-9CFCA259A013}"/>
                </a:ext>
              </a:extLst>
            </p:cNvPr>
            <p:cNvSpPr/>
            <p:nvPr/>
          </p:nvSpPr>
          <p:spPr>
            <a:xfrm>
              <a:off x="0" y="0"/>
              <a:ext cx="1783560" cy="69058"/>
            </a:xfrm>
            <a:custGeom>
              <a:avLst/>
              <a:gdLst>
                <a:gd name="connsiteX0" fmla="*/ 0 w 1783560"/>
                <a:gd name="connsiteY0" fmla="*/ 0 h 69058"/>
                <a:gd name="connsiteX1" fmla="*/ 1730041 w 1783560"/>
                <a:gd name="connsiteY1" fmla="*/ 0 h 69058"/>
                <a:gd name="connsiteX2" fmla="*/ 1783560 w 1783560"/>
                <a:gd name="connsiteY2" fmla="*/ 69058 h 69058"/>
                <a:gd name="connsiteX3" fmla="*/ 0 w 1783560"/>
                <a:gd name="connsiteY3" fmla="*/ 69058 h 6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560" h="69058">
                  <a:moveTo>
                    <a:pt x="0" y="0"/>
                  </a:moveTo>
                  <a:lnTo>
                    <a:pt x="1730041" y="0"/>
                  </a:lnTo>
                  <a:lnTo>
                    <a:pt x="1783560" y="69058"/>
                  </a:lnTo>
                  <a:lnTo>
                    <a:pt x="0" y="69058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EC391B67-10B9-9DAD-3D1B-DD85518A57BB}"/>
                </a:ext>
              </a:extLst>
            </p:cNvPr>
            <p:cNvSpPr/>
            <p:nvPr/>
          </p:nvSpPr>
          <p:spPr>
            <a:xfrm>
              <a:off x="11879496" y="0"/>
              <a:ext cx="312504" cy="71440"/>
            </a:xfrm>
            <a:custGeom>
              <a:avLst/>
              <a:gdLst>
                <a:gd name="connsiteX0" fmla="*/ 55366 w 312504"/>
                <a:gd name="connsiteY0" fmla="*/ 0 h 71440"/>
                <a:gd name="connsiteX1" fmla="*/ 312504 w 312504"/>
                <a:gd name="connsiteY1" fmla="*/ 0 h 71440"/>
                <a:gd name="connsiteX2" fmla="*/ 312504 w 312504"/>
                <a:gd name="connsiteY2" fmla="*/ 71440 h 71440"/>
                <a:gd name="connsiteX3" fmla="*/ 0 w 312504"/>
                <a:gd name="connsiteY3" fmla="*/ 71440 h 7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504" h="71440">
                  <a:moveTo>
                    <a:pt x="55366" y="0"/>
                  </a:moveTo>
                  <a:lnTo>
                    <a:pt x="312504" y="0"/>
                  </a:lnTo>
                  <a:lnTo>
                    <a:pt x="312504" y="71440"/>
                  </a:lnTo>
                  <a:lnTo>
                    <a:pt x="0" y="7144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8686090-03B4-A86E-94A9-4A85B4C9AFCB}"/>
                </a:ext>
              </a:extLst>
            </p:cNvPr>
            <p:cNvSpPr/>
            <p:nvPr/>
          </p:nvSpPr>
          <p:spPr>
            <a:xfrm rot="5400000">
              <a:off x="11982446" y="135732"/>
              <a:ext cx="345285" cy="73822"/>
            </a:xfrm>
            <a:custGeom>
              <a:avLst/>
              <a:gdLst>
                <a:gd name="connsiteX0" fmla="*/ 0 w 345285"/>
                <a:gd name="connsiteY0" fmla="*/ 73822 h 73822"/>
                <a:gd name="connsiteX1" fmla="*/ 0 w 345285"/>
                <a:gd name="connsiteY1" fmla="*/ 0 h 73822"/>
                <a:gd name="connsiteX2" fmla="*/ 288073 w 345285"/>
                <a:gd name="connsiteY2" fmla="*/ 0 h 73822"/>
                <a:gd name="connsiteX3" fmla="*/ 345285 w 345285"/>
                <a:gd name="connsiteY3" fmla="*/ 73822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5" h="73822">
                  <a:moveTo>
                    <a:pt x="0" y="73822"/>
                  </a:moveTo>
                  <a:lnTo>
                    <a:pt x="0" y="0"/>
                  </a:lnTo>
                  <a:lnTo>
                    <a:pt x="288073" y="0"/>
                  </a:lnTo>
                  <a:lnTo>
                    <a:pt x="345285" y="73822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9" name="梯形 328">
              <a:extLst>
                <a:ext uri="{FF2B5EF4-FFF2-40B4-BE49-F238E27FC236}">
                  <a16:creationId xmlns:a16="http://schemas.microsoft.com/office/drawing/2014/main" id="{86BAD802-30ED-FF84-6C37-64E285C161DC}"/>
                </a:ext>
              </a:extLst>
            </p:cNvPr>
            <p:cNvSpPr/>
            <p:nvPr/>
          </p:nvSpPr>
          <p:spPr>
            <a:xfrm>
              <a:off x="7584530" y="6774656"/>
              <a:ext cx="1263401" cy="83344"/>
            </a:xfrm>
            <a:prstGeom prst="trapezoid">
              <a:avLst>
                <a:gd name="adj" fmla="val 77500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756CFA1B-D8A8-ADEC-3AC8-1C53589C7092}"/>
                </a:ext>
              </a:extLst>
            </p:cNvPr>
            <p:cNvSpPr/>
            <p:nvPr/>
          </p:nvSpPr>
          <p:spPr>
            <a:xfrm rot="5400000">
              <a:off x="11970713" y="6636714"/>
              <a:ext cx="366373" cy="76201"/>
            </a:xfrm>
            <a:custGeom>
              <a:avLst/>
              <a:gdLst>
                <a:gd name="connsiteX0" fmla="*/ 0 w 366373"/>
                <a:gd name="connsiteY0" fmla="*/ 76201 h 76201"/>
                <a:gd name="connsiteX1" fmla="*/ 59056 w 366373"/>
                <a:gd name="connsiteY1" fmla="*/ 0 h 76201"/>
                <a:gd name="connsiteX2" fmla="*/ 366373 w 366373"/>
                <a:gd name="connsiteY2" fmla="*/ 0 h 76201"/>
                <a:gd name="connsiteX3" fmla="*/ 366373 w 366373"/>
                <a:gd name="connsiteY3" fmla="*/ 76201 h 7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373" h="76201">
                  <a:moveTo>
                    <a:pt x="0" y="76201"/>
                  </a:moveTo>
                  <a:lnTo>
                    <a:pt x="59056" y="0"/>
                  </a:lnTo>
                  <a:lnTo>
                    <a:pt x="366373" y="0"/>
                  </a:lnTo>
                  <a:lnTo>
                    <a:pt x="366373" y="76201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37CF09B-2E0A-3F57-4944-8ED69163CE8B}"/>
                </a:ext>
              </a:extLst>
            </p:cNvPr>
            <p:cNvSpPr/>
            <p:nvPr/>
          </p:nvSpPr>
          <p:spPr>
            <a:xfrm rot="10800000">
              <a:off x="11877115" y="6781798"/>
              <a:ext cx="314885" cy="76202"/>
            </a:xfrm>
            <a:custGeom>
              <a:avLst/>
              <a:gdLst>
                <a:gd name="connsiteX0" fmla="*/ 314885 w 314885"/>
                <a:gd name="connsiteY0" fmla="*/ 76202 h 76202"/>
                <a:gd name="connsiteX1" fmla="*/ 0 w 314885"/>
                <a:gd name="connsiteY1" fmla="*/ 76202 h 76202"/>
                <a:gd name="connsiteX2" fmla="*/ 0 w 314885"/>
                <a:gd name="connsiteY2" fmla="*/ 0 h 76202"/>
                <a:gd name="connsiteX3" fmla="*/ 255829 w 314885"/>
                <a:gd name="connsiteY3" fmla="*/ 0 h 7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85" h="76202">
                  <a:moveTo>
                    <a:pt x="314885" y="76202"/>
                  </a:moveTo>
                  <a:lnTo>
                    <a:pt x="0" y="76202"/>
                  </a:lnTo>
                  <a:lnTo>
                    <a:pt x="0" y="0"/>
                  </a:lnTo>
                  <a:lnTo>
                    <a:pt x="255829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5031E16D-C64C-7573-35BB-971018DABE39}"/>
                </a:ext>
              </a:extLst>
            </p:cNvPr>
            <p:cNvSpPr/>
            <p:nvPr/>
          </p:nvSpPr>
          <p:spPr>
            <a:xfrm rot="10800000">
              <a:off x="0" y="6786561"/>
              <a:ext cx="512774" cy="71439"/>
            </a:xfrm>
            <a:custGeom>
              <a:avLst/>
              <a:gdLst>
                <a:gd name="connsiteX0" fmla="*/ 512774 w 512774"/>
                <a:gd name="connsiteY0" fmla="*/ 71439 h 71439"/>
                <a:gd name="connsiteX1" fmla="*/ 0 w 512774"/>
                <a:gd name="connsiteY1" fmla="*/ 71439 h 71439"/>
                <a:gd name="connsiteX2" fmla="*/ 55365 w 512774"/>
                <a:gd name="connsiteY2" fmla="*/ 0 h 71439"/>
                <a:gd name="connsiteX3" fmla="*/ 512774 w 512774"/>
                <a:gd name="connsiteY3" fmla="*/ 0 h 7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774" h="71439">
                  <a:moveTo>
                    <a:pt x="512774" y="71439"/>
                  </a:moveTo>
                  <a:lnTo>
                    <a:pt x="0" y="71439"/>
                  </a:lnTo>
                  <a:lnTo>
                    <a:pt x="55365" y="0"/>
                  </a:lnTo>
                  <a:lnTo>
                    <a:pt x="512774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C237071F-B3E8-10D2-5BDF-9C91923B810C}"/>
                </a:ext>
              </a:extLst>
            </p:cNvPr>
            <p:cNvSpPr/>
            <p:nvPr/>
          </p:nvSpPr>
          <p:spPr>
            <a:xfrm rot="16200000">
              <a:off x="-141513" y="6637904"/>
              <a:ext cx="361610" cy="78583"/>
            </a:xfrm>
            <a:custGeom>
              <a:avLst/>
              <a:gdLst>
                <a:gd name="connsiteX0" fmla="*/ 361610 w 361610"/>
                <a:gd name="connsiteY0" fmla="*/ 78583 h 78583"/>
                <a:gd name="connsiteX1" fmla="*/ 0 w 361610"/>
                <a:gd name="connsiteY1" fmla="*/ 78583 h 78583"/>
                <a:gd name="connsiteX2" fmla="*/ 0 w 361610"/>
                <a:gd name="connsiteY2" fmla="*/ 0 h 78583"/>
                <a:gd name="connsiteX3" fmla="*/ 300709 w 361610"/>
                <a:gd name="connsiteY3" fmla="*/ 0 h 7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610" h="78583">
                  <a:moveTo>
                    <a:pt x="361610" y="78583"/>
                  </a:moveTo>
                  <a:lnTo>
                    <a:pt x="0" y="78583"/>
                  </a:lnTo>
                  <a:lnTo>
                    <a:pt x="0" y="0"/>
                  </a:lnTo>
                  <a:lnTo>
                    <a:pt x="300709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4" name="梯形 333">
              <a:extLst>
                <a:ext uri="{FF2B5EF4-FFF2-40B4-BE49-F238E27FC236}">
                  <a16:creationId xmlns:a16="http://schemas.microsoft.com/office/drawing/2014/main" id="{FF6C7EA5-7050-DBEC-C78E-D525BCD8ED49}"/>
                </a:ext>
              </a:extLst>
            </p:cNvPr>
            <p:cNvSpPr/>
            <p:nvPr/>
          </p:nvSpPr>
          <p:spPr>
            <a:xfrm rot="10800000">
              <a:off x="8739187" y="-3"/>
              <a:ext cx="505777" cy="76201"/>
            </a:xfrm>
            <a:prstGeom prst="trapezoid">
              <a:avLst>
                <a:gd name="adj" fmla="val 77500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11C77985-35E3-B293-154D-277AABFB17E4}"/>
              </a:ext>
            </a:extLst>
          </p:cNvPr>
          <p:cNvGrpSpPr/>
          <p:nvPr/>
        </p:nvGrpSpPr>
        <p:grpSpPr>
          <a:xfrm rot="21003274">
            <a:off x="705427" y="3678792"/>
            <a:ext cx="569188" cy="569186"/>
            <a:chOff x="896185" y="542724"/>
            <a:chExt cx="950829" cy="950829"/>
          </a:xfrm>
        </p:grpSpPr>
        <p:pic>
          <p:nvPicPr>
            <p:cNvPr id="100" name="Picture 2">
              <a:extLst>
                <a:ext uri="{FF2B5EF4-FFF2-40B4-BE49-F238E27FC236}">
                  <a16:creationId xmlns:a16="http://schemas.microsoft.com/office/drawing/2014/main" id="{8D739628-30F6-5644-6E70-40E5F5BEA7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40000">
              <a:off x="896185" y="542724"/>
              <a:ext cx="950829" cy="950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83A0ABA5-C678-9772-9459-36B5C7774B75}"/>
                </a:ext>
              </a:extLst>
            </p:cNvPr>
            <p:cNvSpPr txBox="1"/>
            <p:nvPr/>
          </p:nvSpPr>
          <p:spPr>
            <a:xfrm>
              <a:off x="976284" y="751409"/>
              <a:ext cx="790311" cy="579606"/>
            </a:xfrm>
            <a:prstGeom prst="rect">
              <a:avLst/>
            </a:prstGeom>
            <a:noFill/>
          </p:spPr>
          <p:txBody>
            <a:bodyPr wrap="none" lIns="83449" tIns="41724" rIns="83449" bIns="41724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600">
                  <a:latin typeface="+mj-ea"/>
                  <a:ea typeface="+mj-ea"/>
                </a:rPr>
                <a:t>VS</a:t>
              </a:r>
              <a:endParaRPr lang="zh-CN" altLang="en-US" sz="1600">
                <a:latin typeface="+mj-ea"/>
                <a:ea typeface="+mj-ea"/>
              </a:endParaRP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A96202E4-3BE1-4905-80BC-CB304DB20CEE}"/>
              </a:ext>
            </a:extLst>
          </p:cNvPr>
          <p:cNvSpPr/>
          <p:nvPr/>
        </p:nvSpPr>
        <p:spPr>
          <a:xfrm>
            <a:off x="8470447" y="5451139"/>
            <a:ext cx="645094" cy="654228"/>
          </a:xfrm>
          <a:prstGeom prst="ellipse">
            <a:avLst/>
          </a:prstGeom>
          <a:noFill/>
          <a:ln w="6350">
            <a:solidFill>
              <a:srgbClr val="00B050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336" name="椭圆 335">
            <a:extLst>
              <a:ext uri="{FF2B5EF4-FFF2-40B4-BE49-F238E27FC236}">
                <a16:creationId xmlns:a16="http://schemas.microsoft.com/office/drawing/2014/main" id="{8E49BDBB-AFF3-7E3E-342A-0AC8A81B2946}"/>
              </a:ext>
            </a:extLst>
          </p:cNvPr>
          <p:cNvSpPr/>
          <p:nvPr/>
        </p:nvSpPr>
        <p:spPr>
          <a:xfrm>
            <a:off x="8318524" y="5297065"/>
            <a:ext cx="948940" cy="962376"/>
          </a:xfrm>
          <a:prstGeom prst="ellipse">
            <a:avLst/>
          </a:prstGeom>
          <a:noFill/>
          <a:ln w="6350">
            <a:solidFill>
              <a:srgbClr val="00B050">
                <a:alpha val="3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337" name="椭圆 336">
            <a:extLst>
              <a:ext uri="{FF2B5EF4-FFF2-40B4-BE49-F238E27FC236}">
                <a16:creationId xmlns:a16="http://schemas.microsoft.com/office/drawing/2014/main" id="{A4B8336C-CC3D-F3DB-B4C0-58AD211A28D8}"/>
              </a:ext>
            </a:extLst>
          </p:cNvPr>
          <p:cNvSpPr/>
          <p:nvPr/>
        </p:nvSpPr>
        <p:spPr>
          <a:xfrm>
            <a:off x="8151837" y="5128018"/>
            <a:ext cx="1282314" cy="1300470"/>
          </a:xfrm>
          <a:prstGeom prst="ellipse">
            <a:avLst/>
          </a:prstGeom>
          <a:noFill/>
          <a:ln w="6350">
            <a:solidFill>
              <a:srgbClr val="00B05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8165F764-0948-1484-FE6D-9DF14AB0412F}"/>
              </a:ext>
            </a:extLst>
          </p:cNvPr>
          <p:cNvGrpSpPr/>
          <p:nvPr/>
        </p:nvGrpSpPr>
        <p:grpSpPr>
          <a:xfrm>
            <a:off x="7404143" y="4786693"/>
            <a:ext cx="4429418" cy="1238801"/>
            <a:chOff x="7397579" y="5436151"/>
            <a:chExt cx="4429418" cy="1238801"/>
          </a:xfrm>
          <a:scene3d>
            <a:camera prst="perspectiveRight">
              <a:rot lat="900000" lon="21060000" rev="312000"/>
            </a:camera>
            <a:lightRig rig="glow" dir="t"/>
          </a:scene3d>
        </p:grpSpPr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FE23D716-AB74-4BAD-4382-67F653A7B7C4}"/>
                </a:ext>
              </a:extLst>
            </p:cNvPr>
            <p:cNvSpPr/>
            <p:nvPr/>
          </p:nvSpPr>
          <p:spPr>
            <a:xfrm>
              <a:off x="8534896" y="6097439"/>
              <a:ext cx="463614" cy="46361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800"/>
                <a:t>&amp;</a:t>
              </a:r>
              <a:endParaRPr lang="en-US" sz="2800"/>
            </a:p>
          </p:txBody>
        </p:sp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7E5ED663-3B89-3248-8E16-B31FEEC56A6C}"/>
                </a:ext>
              </a:extLst>
            </p:cNvPr>
            <p:cNvSpPr txBox="1"/>
            <p:nvPr/>
          </p:nvSpPr>
          <p:spPr>
            <a:xfrm>
              <a:off x="7397579" y="5436151"/>
              <a:ext cx="4429418" cy="12388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Aft>
                  <a:spcPts val="300"/>
                </a:spcAft>
              </a:pPr>
              <a:r>
                <a:rPr lang="zh-CN" altLang="en-US" sz="3600">
                  <a:latin typeface="+mn-ea"/>
                </a:rPr>
                <a:t>从三个维度</a:t>
              </a:r>
              <a:endParaRPr lang="en-US" altLang="zh-CN" sz="3600">
                <a:latin typeface="+mn-ea"/>
              </a:endParaRPr>
            </a:p>
            <a:p>
              <a:pPr algn="r">
                <a:spcAft>
                  <a:spcPts val="300"/>
                </a:spcAft>
              </a:pPr>
              <a:r>
                <a:rPr lang="zh-CN" altLang="en-US" sz="3600">
                  <a:latin typeface="+mj-ea"/>
                  <a:ea typeface="+mj-ea"/>
                </a:rPr>
                <a:t>对</a:t>
              </a:r>
              <a:r>
                <a:rPr lang="zh-CN" altLang="en-US" sz="3600" spc="-600">
                  <a:latin typeface="+mj-ea"/>
                  <a:ea typeface="+mj-ea"/>
                </a:rPr>
                <a:t>比</a:t>
              </a:r>
              <a:r>
                <a:rPr lang="en-US" altLang="zh-CN" sz="3600">
                  <a:latin typeface="+mj-ea"/>
                  <a:ea typeface="+mj-ea"/>
                </a:rPr>
                <a:t>    </a:t>
              </a:r>
              <a:r>
                <a:rPr lang="zh-CN" altLang="en-US" sz="3600">
                  <a:latin typeface="+mj-ea"/>
                  <a:ea typeface="+mj-ea"/>
                </a:rPr>
                <a:t>总结应用效果</a:t>
              </a:r>
              <a:endParaRPr lang="zh-CN" altLang="en-US" sz="3600" dirty="0">
                <a:latin typeface="+mj-ea"/>
                <a:ea typeface="+mj-ea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371355A3-CE2D-D6FB-66CE-1B84917336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48140">
            <a:off x="8384530" y="5852166"/>
            <a:ext cx="1123040" cy="747402"/>
          </a:xfrm>
          <a:prstGeom prst="rect">
            <a:avLst/>
          </a:prstGeom>
        </p:spPr>
      </p:pic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D713177C-91D3-E62C-6AFA-9E8C3DBD2398}"/>
              </a:ext>
            </a:extLst>
          </p:cNvPr>
          <p:cNvSpPr>
            <a:spLocks/>
          </p:cNvSpPr>
          <p:nvPr/>
        </p:nvSpPr>
        <p:spPr>
          <a:xfrm>
            <a:off x="-11464412" y="-6444997"/>
            <a:ext cx="35120825" cy="19755464"/>
          </a:xfrm>
          <a:custGeom>
            <a:avLst/>
            <a:gdLst>
              <a:gd name="connsiteX0" fmla="*/ 11464414 w 35120825"/>
              <a:gd name="connsiteY0" fmla="*/ 6448732 h 19755464"/>
              <a:gd name="connsiteX1" fmla="*/ 11464414 w 35120825"/>
              <a:gd name="connsiteY1" fmla="*/ 13306732 h 19755464"/>
              <a:gd name="connsiteX2" fmla="*/ 23656413 w 35120825"/>
              <a:gd name="connsiteY2" fmla="*/ 13306732 h 19755464"/>
              <a:gd name="connsiteX3" fmla="*/ 23656413 w 35120825"/>
              <a:gd name="connsiteY3" fmla="*/ 6448732 h 19755464"/>
              <a:gd name="connsiteX4" fmla="*/ 0 w 35120825"/>
              <a:gd name="connsiteY4" fmla="*/ 0 h 19755464"/>
              <a:gd name="connsiteX5" fmla="*/ 35120825 w 35120825"/>
              <a:gd name="connsiteY5" fmla="*/ 0 h 19755464"/>
              <a:gd name="connsiteX6" fmla="*/ 35120825 w 35120825"/>
              <a:gd name="connsiteY6" fmla="*/ 19755464 h 19755464"/>
              <a:gd name="connsiteX7" fmla="*/ 0 w 35120825"/>
              <a:gd name="connsiteY7" fmla="*/ 19755464 h 1975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120825" h="19755464">
                <a:moveTo>
                  <a:pt x="11464414" y="6448732"/>
                </a:moveTo>
                <a:lnTo>
                  <a:pt x="11464414" y="13306732"/>
                </a:lnTo>
                <a:lnTo>
                  <a:pt x="23656413" y="13306732"/>
                </a:lnTo>
                <a:lnTo>
                  <a:pt x="23656413" y="6448732"/>
                </a:lnTo>
                <a:close/>
                <a:moveTo>
                  <a:pt x="0" y="0"/>
                </a:moveTo>
                <a:lnTo>
                  <a:pt x="35120825" y="0"/>
                </a:lnTo>
                <a:lnTo>
                  <a:pt x="35120825" y="19755464"/>
                </a:lnTo>
                <a:lnTo>
                  <a:pt x="0" y="19755464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3CC56E-6362-AB01-7340-C088629675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88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>
                <a:lumMod val="4000"/>
                <a:lumOff val="96000"/>
              </a:srgbClr>
            </a:gs>
            <a:gs pos="30000">
              <a:schemeClr val="bg1">
                <a:alpha val="75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6485D6A6-6A7F-FADC-4E79-175AE28747CC}"/>
              </a:ext>
            </a:extLst>
          </p:cNvPr>
          <p:cNvSpPr/>
          <p:nvPr/>
        </p:nvSpPr>
        <p:spPr>
          <a:xfrm>
            <a:off x="635093" y="1111104"/>
            <a:ext cx="4082050" cy="4082048"/>
          </a:xfrm>
          <a:prstGeom prst="ellipse">
            <a:avLst/>
          </a:prstGeom>
          <a:solidFill>
            <a:srgbClr val="A7FFCF">
              <a:alpha val="80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4E1F8C3B-F158-5E38-EF95-90B39B75232F}"/>
              </a:ext>
            </a:extLst>
          </p:cNvPr>
          <p:cNvSpPr/>
          <p:nvPr/>
        </p:nvSpPr>
        <p:spPr>
          <a:xfrm>
            <a:off x="-1" y="1704241"/>
            <a:ext cx="5594077" cy="2658209"/>
          </a:xfrm>
          <a:custGeom>
            <a:avLst/>
            <a:gdLst>
              <a:gd name="connsiteX0" fmla="*/ 0 w 5594077"/>
              <a:gd name="connsiteY0" fmla="*/ 0 h 2658209"/>
              <a:gd name="connsiteX1" fmla="*/ 2591131 w 5594077"/>
              <a:gd name="connsiteY1" fmla="*/ 0 h 2658209"/>
              <a:gd name="connsiteX2" fmla="*/ 2669964 w 5594077"/>
              <a:gd name="connsiteY2" fmla="*/ 123563 h 2658209"/>
              <a:gd name="connsiteX3" fmla="*/ 2748798 w 5594077"/>
              <a:gd name="connsiteY3" fmla="*/ 0 h 2658209"/>
              <a:gd name="connsiteX4" fmla="*/ 5594077 w 5594077"/>
              <a:gd name="connsiteY4" fmla="*/ 0 h 2658209"/>
              <a:gd name="connsiteX5" fmla="*/ 5594077 w 5594077"/>
              <a:gd name="connsiteY5" fmla="*/ 2658209 h 2658209"/>
              <a:gd name="connsiteX6" fmla="*/ 2749031 w 5594077"/>
              <a:gd name="connsiteY6" fmla="*/ 2658209 h 2658209"/>
              <a:gd name="connsiteX7" fmla="*/ 2669964 w 5594077"/>
              <a:gd name="connsiteY7" fmla="*/ 2534280 h 2658209"/>
              <a:gd name="connsiteX8" fmla="*/ 2590897 w 5594077"/>
              <a:gd name="connsiteY8" fmla="*/ 2658209 h 2658209"/>
              <a:gd name="connsiteX9" fmla="*/ 0 w 5594077"/>
              <a:gd name="connsiteY9" fmla="*/ 2658209 h 2658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94077" h="2658209">
                <a:moveTo>
                  <a:pt x="0" y="0"/>
                </a:moveTo>
                <a:lnTo>
                  <a:pt x="2591131" y="0"/>
                </a:lnTo>
                <a:lnTo>
                  <a:pt x="2669964" y="123563"/>
                </a:lnTo>
                <a:lnTo>
                  <a:pt x="2748798" y="0"/>
                </a:lnTo>
                <a:lnTo>
                  <a:pt x="5594077" y="0"/>
                </a:lnTo>
                <a:lnTo>
                  <a:pt x="5594077" y="2658209"/>
                </a:lnTo>
                <a:lnTo>
                  <a:pt x="2749031" y="2658209"/>
                </a:lnTo>
                <a:lnTo>
                  <a:pt x="2669964" y="2534280"/>
                </a:lnTo>
                <a:lnTo>
                  <a:pt x="2590897" y="2658209"/>
                </a:lnTo>
                <a:lnTo>
                  <a:pt x="0" y="2658209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254000" dist="38100" dir="2700000" sx="99000" sy="99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131E46C8-8945-7877-875D-46FD3ACFCBDC}"/>
              </a:ext>
            </a:extLst>
          </p:cNvPr>
          <p:cNvSpPr/>
          <p:nvPr/>
        </p:nvSpPr>
        <p:spPr>
          <a:xfrm rot="420000">
            <a:off x="-516176" y="5469455"/>
            <a:ext cx="11415808" cy="2526491"/>
          </a:xfrm>
          <a:prstGeom prst="parallelogram">
            <a:avLst>
              <a:gd name="adj" fmla="val 273769"/>
            </a:avLst>
          </a:prstGeom>
          <a:gradFill flip="none" rotWithShape="1">
            <a:gsLst>
              <a:gs pos="100000">
                <a:srgbClr val="00B050">
                  <a:alpha val="40000"/>
                  <a:lumMod val="55000"/>
                  <a:lumOff val="45000"/>
                </a:srgbClr>
              </a:gs>
              <a:gs pos="48000">
                <a:srgbClr val="00B050">
                  <a:lumMod val="5000"/>
                  <a:lumOff val="95000"/>
                </a:srgb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07426B9-034D-082B-224D-6A00F42C07AB}"/>
              </a:ext>
            </a:extLst>
          </p:cNvPr>
          <p:cNvGrpSpPr/>
          <p:nvPr/>
        </p:nvGrpSpPr>
        <p:grpSpPr>
          <a:xfrm rot="10800000">
            <a:off x="0" y="-2"/>
            <a:ext cx="12192000" cy="6858004"/>
            <a:chOff x="0" y="-3"/>
            <a:chExt cx="12192000" cy="6858004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C0BDC01-B661-C384-66DA-8B0FAA254245}"/>
                </a:ext>
              </a:extLst>
            </p:cNvPr>
            <p:cNvSpPr>
              <a:spLocks/>
            </p:cNvSpPr>
            <p:nvPr/>
          </p:nvSpPr>
          <p:spPr>
            <a:xfrm>
              <a:off x="0" y="-1"/>
              <a:ext cx="12192000" cy="6858000"/>
            </a:xfrm>
            <a:custGeom>
              <a:avLst/>
              <a:gdLst>
                <a:gd name="connsiteX0" fmla="*/ 9269368 w 12192000"/>
                <a:gd name="connsiteY0" fmla="*/ 83345 h 6858000"/>
                <a:gd name="connsiteX1" fmla="*/ 9230585 w 12192000"/>
                <a:gd name="connsiteY1" fmla="*/ 133388 h 6858000"/>
                <a:gd name="connsiteX2" fmla="*/ 6033404 w 12192000"/>
                <a:gd name="connsiteY2" fmla="*/ 133388 h 6858000"/>
                <a:gd name="connsiteX3" fmla="*/ 6006366 w 12192000"/>
                <a:gd name="connsiteY3" fmla="*/ 168276 h 6858000"/>
                <a:gd name="connsiteX4" fmla="*/ 4821100 w 12192000"/>
                <a:gd name="connsiteY4" fmla="*/ 168276 h 6858000"/>
                <a:gd name="connsiteX5" fmla="*/ 4794061 w 12192000"/>
                <a:gd name="connsiteY5" fmla="*/ 133388 h 6858000"/>
                <a:gd name="connsiteX6" fmla="*/ 133388 w 12192000"/>
                <a:gd name="connsiteY6" fmla="*/ 133388 h 6858000"/>
                <a:gd name="connsiteX7" fmla="*/ 133388 w 12192000"/>
                <a:gd name="connsiteY7" fmla="*/ 1320457 h 6858000"/>
                <a:gd name="connsiteX8" fmla="*/ 88901 w 12192000"/>
                <a:gd name="connsiteY8" fmla="*/ 1354935 h 6858000"/>
                <a:gd name="connsiteX9" fmla="*/ 88901 w 12192000"/>
                <a:gd name="connsiteY9" fmla="*/ 2740820 h 6858000"/>
                <a:gd name="connsiteX10" fmla="*/ 133388 w 12192000"/>
                <a:gd name="connsiteY10" fmla="*/ 2775297 h 6858000"/>
                <a:gd name="connsiteX11" fmla="*/ 133388 w 12192000"/>
                <a:gd name="connsiteY11" fmla="*/ 6724612 h 6858000"/>
                <a:gd name="connsiteX12" fmla="*/ 1716465 w 12192000"/>
                <a:gd name="connsiteY12" fmla="*/ 6724612 h 6858000"/>
                <a:gd name="connsiteX13" fmla="*/ 1760729 w 12192000"/>
                <a:gd name="connsiteY13" fmla="*/ 6667496 h 6858000"/>
                <a:gd name="connsiteX14" fmla="*/ 2911544 w 12192000"/>
                <a:gd name="connsiteY14" fmla="*/ 6667496 h 6858000"/>
                <a:gd name="connsiteX15" fmla="*/ 2955809 w 12192000"/>
                <a:gd name="connsiteY15" fmla="*/ 6724612 h 6858000"/>
                <a:gd name="connsiteX16" fmla="*/ 8826562 w 12192000"/>
                <a:gd name="connsiteY16" fmla="*/ 6724612 h 6858000"/>
                <a:gd name="connsiteX17" fmla="*/ 8880725 w 12192000"/>
                <a:gd name="connsiteY17" fmla="*/ 6794500 h 6858000"/>
                <a:gd name="connsiteX18" fmla="*/ 10031540 w 12192000"/>
                <a:gd name="connsiteY18" fmla="*/ 6794500 h 6858000"/>
                <a:gd name="connsiteX19" fmla="*/ 10085703 w 12192000"/>
                <a:gd name="connsiteY19" fmla="*/ 6724612 h 6858000"/>
                <a:gd name="connsiteX20" fmla="*/ 12058612 w 12192000"/>
                <a:gd name="connsiteY20" fmla="*/ 6724612 h 6858000"/>
                <a:gd name="connsiteX21" fmla="*/ 12058612 w 12192000"/>
                <a:gd name="connsiteY21" fmla="*/ 5934879 h 6858000"/>
                <a:gd name="connsiteX22" fmla="*/ 12120563 w 12192000"/>
                <a:gd name="connsiteY22" fmla="*/ 5886867 h 6858000"/>
                <a:gd name="connsiteX23" fmla="*/ 12120563 w 12192000"/>
                <a:gd name="connsiteY23" fmla="*/ 4133439 h 6858000"/>
                <a:gd name="connsiteX24" fmla="*/ 12058612 w 12192000"/>
                <a:gd name="connsiteY24" fmla="*/ 4085427 h 6858000"/>
                <a:gd name="connsiteX25" fmla="*/ 12058612 w 12192000"/>
                <a:gd name="connsiteY25" fmla="*/ 133388 h 6858000"/>
                <a:gd name="connsiteX26" fmla="*/ 11460804 w 12192000"/>
                <a:gd name="connsiteY26" fmla="*/ 133388 h 6858000"/>
                <a:gd name="connsiteX27" fmla="*/ 11422021 w 12192000"/>
                <a:gd name="connsiteY27" fmla="*/ 83345 h 6858000"/>
                <a:gd name="connsiteX28" fmla="*/ 0 w 12192000"/>
                <a:gd name="connsiteY28" fmla="*/ 0 h 6858000"/>
                <a:gd name="connsiteX29" fmla="*/ 12192000 w 12192000"/>
                <a:gd name="connsiteY29" fmla="*/ 0 h 6858000"/>
                <a:gd name="connsiteX30" fmla="*/ 12192000 w 12192000"/>
                <a:gd name="connsiteY30" fmla="*/ 6858000 h 6858000"/>
                <a:gd name="connsiteX31" fmla="*/ 0 w 12192000"/>
                <a:gd name="connsiteY3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92000" h="6858000">
                  <a:moveTo>
                    <a:pt x="9269368" y="83345"/>
                  </a:moveTo>
                  <a:lnTo>
                    <a:pt x="9230585" y="133388"/>
                  </a:lnTo>
                  <a:lnTo>
                    <a:pt x="6033404" y="133388"/>
                  </a:lnTo>
                  <a:lnTo>
                    <a:pt x="6006366" y="168276"/>
                  </a:lnTo>
                  <a:lnTo>
                    <a:pt x="4821100" y="168276"/>
                  </a:lnTo>
                  <a:lnTo>
                    <a:pt x="4794061" y="133388"/>
                  </a:lnTo>
                  <a:lnTo>
                    <a:pt x="133388" y="133388"/>
                  </a:lnTo>
                  <a:lnTo>
                    <a:pt x="133388" y="1320457"/>
                  </a:lnTo>
                  <a:lnTo>
                    <a:pt x="88901" y="1354935"/>
                  </a:lnTo>
                  <a:lnTo>
                    <a:pt x="88901" y="2740820"/>
                  </a:lnTo>
                  <a:lnTo>
                    <a:pt x="133388" y="2775297"/>
                  </a:lnTo>
                  <a:lnTo>
                    <a:pt x="133388" y="6724612"/>
                  </a:lnTo>
                  <a:lnTo>
                    <a:pt x="1716465" y="6724612"/>
                  </a:lnTo>
                  <a:lnTo>
                    <a:pt x="1760729" y="6667496"/>
                  </a:lnTo>
                  <a:lnTo>
                    <a:pt x="2911544" y="6667496"/>
                  </a:lnTo>
                  <a:lnTo>
                    <a:pt x="2955809" y="6724612"/>
                  </a:lnTo>
                  <a:lnTo>
                    <a:pt x="8826562" y="6724612"/>
                  </a:lnTo>
                  <a:lnTo>
                    <a:pt x="8880725" y="6794500"/>
                  </a:lnTo>
                  <a:lnTo>
                    <a:pt x="10031540" y="6794500"/>
                  </a:lnTo>
                  <a:lnTo>
                    <a:pt x="10085703" y="6724612"/>
                  </a:lnTo>
                  <a:lnTo>
                    <a:pt x="12058612" y="6724612"/>
                  </a:lnTo>
                  <a:lnTo>
                    <a:pt x="12058612" y="5934879"/>
                  </a:lnTo>
                  <a:lnTo>
                    <a:pt x="12120563" y="5886867"/>
                  </a:lnTo>
                  <a:lnTo>
                    <a:pt x="12120563" y="4133439"/>
                  </a:lnTo>
                  <a:lnTo>
                    <a:pt x="12058612" y="4085427"/>
                  </a:lnTo>
                  <a:lnTo>
                    <a:pt x="12058612" y="133388"/>
                  </a:lnTo>
                  <a:lnTo>
                    <a:pt x="11460804" y="133388"/>
                  </a:lnTo>
                  <a:lnTo>
                    <a:pt x="11422021" y="83345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89FB731-BC25-E8EA-61DA-D8485DF08132}"/>
                </a:ext>
              </a:extLst>
            </p:cNvPr>
            <p:cNvSpPr/>
            <p:nvPr/>
          </p:nvSpPr>
          <p:spPr>
            <a:xfrm rot="16200000">
              <a:off x="-221930" y="221930"/>
              <a:ext cx="517682" cy="73822"/>
            </a:xfrm>
            <a:custGeom>
              <a:avLst/>
              <a:gdLst>
                <a:gd name="connsiteX0" fmla="*/ 517682 w 517682"/>
                <a:gd name="connsiteY0" fmla="*/ 0 h 73822"/>
                <a:gd name="connsiteX1" fmla="*/ 517682 w 517682"/>
                <a:gd name="connsiteY1" fmla="*/ 73822 h 73822"/>
                <a:gd name="connsiteX2" fmla="*/ 0 w 517682"/>
                <a:gd name="connsiteY2" fmla="*/ 73822 h 73822"/>
                <a:gd name="connsiteX3" fmla="*/ 57212 w 517682"/>
                <a:gd name="connsiteY3" fmla="*/ 0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682" h="73822">
                  <a:moveTo>
                    <a:pt x="517682" y="0"/>
                  </a:moveTo>
                  <a:lnTo>
                    <a:pt x="517682" y="73822"/>
                  </a:lnTo>
                  <a:lnTo>
                    <a:pt x="0" y="73822"/>
                  </a:lnTo>
                  <a:lnTo>
                    <a:pt x="57212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F855032-D3C0-B85C-8139-09F1E2506E93}"/>
                </a:ext>
              </a:extLst>
            </p:cNvPr>
            <p:cNvSpPr/>
            <p:nvPr/>
          </p:nvSpPr>
          <p:spPr>
            <a:xfrm>
              <a:off x="0" y="0"/>
              <a:ext cx="1783560" cy="69058"/>
            </a:xfrm>
            <a:custGeom>
              <a:avLst/>
              <a:gdLst>
                <a:gd name="connsiteX0" fmla="*/ 0 w 1783560"/>
                <a:gd name="connsiteY0" fmla="*/ 0 h 69058"/>
                <a:gd name="connsiteX1" fmla="*/ 1730041 w 1783560"/>
                <a:gd name="connsiteY1" fmla="*/ 0 h 69058"/>
                <a:gd name="connsiteX2" fmla="*/ 1783560 w 1783560"/>
                <a:gd name="connsiteY2" fmla="*/ 69058 h 69058"/>
                <a:gd name="connsiteX3" fmla="*/ 0 w 1783560"/>
                <a:gd name="connsiteY3" fmla="*/ 69058 h 6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560" h="69058">
                  <a:moveTo>
                    <a:pt x="0" y="0"/>
                  </a:moveTo>
                  <a:lnTo>
                    <a:pt x="1730041" y="0"/>
                  </a:lnTo>
                  <a:lnTo>
                    <a:pt x="1783560" y="69058"/>
                  </a:lnTo>
                  <a:lnTo>
                    <a:pt x="0" y="69058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93FE9C1-9BAF-AA93-29C7-4BAACC0ED018}"/>
                </a:ext>
              </a:extLst>
            </p:cNvPr>
            <p:cNvSpPr/>
            <p:nvPr/>
          </p:nvSpPr>
          <p:spPr>
            <a:xfrm>
              <a:off x="11879496" y="0"/>
              <a:ext cx="312504" cy="71440"/>
            </a:xfrm>
            <a:custGeom>
              <a:avLst/>
              <a:gdLst>
                <a:gd name="connsiteX0" fmla="*/ 55366 w 312504"/>
                <a:gd name="connsiteY0" fmla="*/ 0 h 71440"/>
                <a:gd name="connsiteX1" fmla="*/ 312504 w 312504"/>
                <a:gd name="connsiteY1" fmla="*/ 0 h 71440"/>
                <a:gd name="connsiteX2" fmla="*/ 312504 w 312504"/>
                <a:gd name="connsiteY2" fmla="*/ 71440 h 71440"/>
                <a:gd name="connsiteX3" fmla="*/ 0 w 312504"/>
                <a:gd name="connsiteY3" fmla="*/ 71440 h 7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504" h="71440">
                  <a:moveTo>
                    <a:pt x="55366" y="0"/>
                  </a:moveTo>
                  <a:lnTo>
                    <a:pt x="312504" y="0"/>
                  </a:lnTo>
                  <a:lnTo>
                    <a:pt x="312504" y="71440"/>
                  </a:lnTo>
                  <a:lnTo>
                    <a:pt x="0" y="7144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6A25FDC-1D67-2028-D963-A9E911F5BA89}"/>
                </a:ext>
              </a:extLst>
            </p:cNvPr>
            <p:cNvSpPr/>
            <p:nvPr/>
          </p:nvSpPr>
          <p:spPr>
            <a:xfrm rot="5400000">
              <a:off x="11982446" y="135732"/>
              <a:ext cx="345285" cy="73822"/>
            </a:xfrm>
            <a:custGeom>
              <a:avLst/>
              <a:gdLst>
                <a:gd name="connsiteX0" fmla="*/ 0 w 345285"/>
                <a:gd name="connsiteY0" fmla="*/ 73822 h 73822"/>
                <a:gd name="connsiteX1" fmla="*/ 0 w 345285"/>
                <a:gd name="connsiteY1" fmla="*/ 0 h 73822"/>
                <a:gd name="connsiteX2" fmla="*/ 288073 w 345285"/>
                <a:gd name="connsiteY2" fmla="*/ 0 h 73822"/>
                <a:gd name="connsiteX3" fmla="*/ 345285 w 345285"/>
                <a:gd name="connsiteY3" fmla="*/ 73822 h 7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5" h="73822">
                  <a:moveTo>
                    <a:pt x="0" y="73822"/>
                  </a:moveTo>
                  <a:lnTo>
                    <a:pt x="0" y="0"/>
                  </a:lnTo>
                  <a:lnTo>
                    <a:pt x="288073" y="0"/>
                  </a:lnTo>
                  <a:lnTo>
                    <a:pt x="345285" y="73822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4" name="梯形 83">
              <a:extLst>
                <a:ext uri="{FF2B5EF4-FFF2-40B4-BE49-F238E27FC236}">
                  <a16:creationId xmlns:a16="http://schemas.microsoft.com/office/drawing/2014/main" id="{CB657D35-C794-1A36-129E-D79ABE826F6A}"/>
                </a:ext>
              </a:extLst>
            </p:cNvPr>
            <p:cNvSpPr/>
            <p:nvPr/>
          </p:nvSpPr>
          <p:spPr>
            <a:xfrm>
              <a:off x="7584530" y="6774656"/>
              <a:ext cx="1263401" cy="83344"/>
            </a:xfrm>
            <a:prstGeom prst="trapezoid">
              <a:avLst>
                <a:gd name="adj" fmla="val 77500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2E87E2B-ED23-A04C-9156-43B941CCAA87}"/>
                </a:ext>
              </a:extLst>
            </p:cNvPr>
            <p:cNvSpPr/>
            <p:nvPr/>
          </p:nvSpPr>
          <p:spPr>
            <a:xfrm rot="5400000">
              <a:off x="11970713" y="6636714"/>
              <a:ext cx="366373" cy="76201"/>
            </a:xfrm>
            <a:custGeom>
              <a:avLst/>
              <a:gdLst>
                <a:gd name="connsiteX0" fmla="*/ 0 w 366373"/>
                <a:gd name="connsiteY0" fmla="*/ 76201 h 76201"/>
                <a:gd name="connsiteX1" fmla="*/ 59056 w 366373"/>
                <a:gd name="connsiteY1" fmla="*/ 0 h 76201"/>
                <a:gd name="connsiteX2" fmla="*/ 366373 w 366373"/>
                <a:gd name="connsiteY2" fmla="*/ 0 h 76201"/>
                <a:gd name="connsiteX3" fmla="*/ 366373 w 366373"/>
                <a:gd name="connsiteY3" fmla="*/ 76201 h 7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373" h="76201">
                  <a:moveTo>
                    <a:pt x="0" y="76201"/>
                  </a:moveTo>
                  <a:lnTo>
                    <a:pt x="59056" y="0"/>
                  </a:lnTo>
                  <a:lnTo>
                    <a:pt x="366373" y="0"/>
                  </a:lnTo>
                  <a:lnTo>
                    <a:pt x="366373" y="76201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DB9977A-CCCF-EF35-E7F6-07BB621895E5}"/>
                </a:ext>
              </a:extLst>
            </p:cNvPr>
            <p:cNvSpPr/>
            <p:nvPr/>
          </p:nvSpPr>
          <p:spPr>
            <a:xfrm rot="10800000">
              <a:off x="11877115" y="6781798"/>
              <a:ext cx="314885" cy="76202"/>
            </a:xfrm>
            <a:custGeom>
              <a:avLst/>
              <a:gdLst>
                <a:gd name="connsiteX0" fmla="*/ 314885 w 314885"/>
                <a:gd name="connsiteY0" fmla="*/ 76202 h 76202"/>
                <a:gd name="connsiteX1" fmla="*/ 0 w 314885"/>
                <a:gd name="connsiteY1" fmla="*/ 76202 h 76202"/>
                <a:gd name="connsiteX2" fmla="*/ 0 w 314885"/>
                <a:gd name="connsiteY2" fmla="*/ 0 h 76202"/>
                <a:gd name="connsiteX3" fmla="*/ 255829 w 314885"/>
                <a:gd name="connsiteY3" fmla="*/ 0 h 7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85" h="76202">
                  <a:moveTo>
                    <a:pt x="314885" y="76202"/>
                  </a:moveTo>
                  <a:lnTo>
                    <a:pt x="0" y="76202"/>
                  </a:lnTo>
                  <a:lnTo>
                    <a:pt x="0" y="0"/>
                  </a:lnTo>
                  <a:lnTo>
                    <a:pt x="255829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49987E7-666B-CD44-ACFE-43121848F6CC}"/>
                </a:ext>
              </a:extLst>
            </p:cNvPr>
            <p:cNvSpPr/>
            <p:nvPr/>
          </p:nvSpPr>
          <p:spPr>
            <a:xfrm rot="10800000">
              <a:off x="0" y="6786561"/>
              <a:ext cx="512774" cy="71439"/>
            </a:xfrm>
            <a:custGeom>
              <a:avLst/>
              <a:gdLst>
                <a:gd name="connsiteX0" fmla="*/ 512774 w 512774"/>
                <a:gd name="connsiteY0" fmla="*/ 71439 h 71439"/>
                <a:gd name="connsiteX1" fmla="*/ 0 w 512774"/>
                <a:gd name="connsiteY1" fmla="*/ 71439 h 71439"/>
                <a:gd name="connsiteX2" fmla="*/ 55365 w 512774"/>
                <a:gd name="connsiteY2" fmla="*/ 0 h 71439"/>
                <a:gd name="connsiteX3" fmla="*/ 512774 w 512774"/>
                <a:gd name="connsiteY3" fmla="*/ 0 h 7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774" h="71439">
                  <a:moveTo>
                    <a:pt x="512774" y="71439"/>
                  </a:moveTo>
                  <a:lnTo>
                    <a:pt x="0" y="71439"/>
                  </a:lnTo>
                  <a:lnTo>
                    <a:pt x="55365" y="0"/>
                  </a:lnTo>
                  <a:lnTo>
                    <a:pt x="512774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4195255-E077-700C-5F5A-2C2E91B0D5C1}"/>
                </a:ext>
              </a:extLst>
            </p:cNvPr>
            <p:cNvSpPr/>
            <p:nvPr/>
          </p:nvSpPr>
          <p:spPr>
            <a:xfrm rot="16200000">
              <a:off x="-141513" y="6637904"/>
              <a:ext cx="361610" cy="78583"/>
            </a:xfrm>
            <a:custGeom>
              <a:avLst/>
              <a:gdLst>
                <a:gd name="connsiteX0" fmla="*/ 361610 w 361610"/>
                <a:gd name="connsiteY0" fmla="*/ 78583 h 78583"/>
                <a:gd name="connsiteX1" fmla="*/ 0 w 361610"/>
                <a:gd name="connsiteY1" fmla="*/ 78583 h 78583"/>
                <a:gd name="connsiteX2" fmla="*/ 0 w 361610"/>
                <a:gd name="connsiteY2" fmla="*/ 0 h 78583"/>
                <a:gd name="connsiteX3" fmla="*/ 300709 w 361610"/>
                <a:gd name="connsiteY3" fmla="*/ 0 h 7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610" h="78583">
                  <a:moveTo>
                    <a:pt x="361610" y="78583"/>
                  </a:moveTo>
                  <a:lnTo>
                    <a:pt x="0" y="78583"/>
                  </a:lnTo>
                  <a:lnTo>
                    <a:pt x="0" y="0"/>
                  </a:lnTo>
                  <a:lnTo>
                    <a:pt x="300709" y="0"/>
                  </a:lnTo>
                  <a:close/>
                </a:path>
              </a:pathLst>
            </a:cu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9" name="梯形 88">
              <a:extLst>
                <a:ext uri="{FF2B5EF4-FFF2-40B4-BE49-F238E27FC236}">
                  <a16:creationId xmlns:a16="http://schemas.microsoft.com/office/drawing/2014/main" id="{E9C6923A-3A12-7CA0-DE60-78EEE77DCC2E}"/>
                </a:ext>
              </a:extLst>
            </p:cNvPr>
            <p:cNvSpPr/>
            <p:nvPr/>
          </p:nvSpPr>
          <p:spPr>
            <a:xfrm rot="10800000">
              <a:off x="8739187" y="-3"/>
              <a:ext cx="505777" cy="76201"/>
            </a:xfrm>
            <a:prstGeom prst="trapezoid">
              <a:avLst>
                <a:gd name="adj" fmla="val 77500"/>
              </a:avLst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02B2FC57-23BB-A55F-B279-C15FB555B532}"/>
              </a:ext>
            </a:extLst>
          </p:cNvPr>
          <p:cNvSpPr/>
          <p:nvPr/>
        </p:nvSpPr>
        <p:spPr>
          <a:xfrm>
            <a:off x="5891970" y="-529956"/>
            <a:ext cx="5292765" cy="6418890"/>
          </a:xfrm>
          <a:prstGeom prst="roundRect">
            <a:avLst>
              <a:gd name="adj" fmla="val 1859"/>
            </a:avLst>
          </a:prstGeom>
          <a:gradFill flip="none" rotWithShape="1">
            <a:gsLst>
              <a:gs pos="69000">
                <a:srgbClr val="00B050"/>
              </a:gs>
              <a:gs pos="88000">
                <a:srgbClr val="00B050">
                  <a:lumMod val="90000"/>
                  <a:lumOff val="10000"/>
                </a:srgbClr>
              </a:gs>
            </a:gsLst>
            <a:lin ang="16200000" scaled="1"/>
            <a:tileRect/>
          </a:gradFill>
          <a:ln>
            <a:noFill/>
          </a:ln>
          <a:effectLst/>
          <a:scene3d>
            <a:camera prst="perspectiveLeft" fov="2400000">
              <a:rot lat="0" lon="1800000" rev="0"/>
            </a:camera>
            <a:lightRig rig="chilly" dir="t"/>
          </a:scene3d>
          <a:sp3d extrusionH="419100" prstMaterial="metal">
            <a:extrusionClr>
              <a:srgbClr val="008E4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7239734-5958-F4B7-7DC0-784DA03CD7A9}"/>
              </a:ext>
            </a:extLst>
          </p:cNvPr>
          <p:cNvSpPr txBox="1"/>
          <p:nvPr/>
        </p:nvSpPr>
        <p:spPr>
          <a:xfrm>
            <a:off x="5817253" y="447329"/>
            <a:ext cx="5262979" cy="646331"/>
          </a:xfrm>
          <a:prstGeom prst="rect">
            <a:avLst/>
          </a:prstGeom>
          <a:noFill/>
          <a:scene3d>
            <a:camera prst="perspectiveLeft" fov="2700000">
              <a:rot lat="21006000" lon="2411700" rev="21390000"/>
            </a:camera>
            <a:lightRig rig="threePt" dir="t"/>
          </a:scene3d>
        </p:spPr>
        <p:txBody>
          <a:bodyPr wrap="none">
            <a:spAutoFit/>
          </a:bodyPr>
          <a:lstStyle/>
          <a:p>
            <a:pPr algn="ctr"/>
            <a:r>
              <a:rPr lang="zh-CN" altLang="en-US" sz="36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8E40">
                      <a:alpha val="80000"/>
                    </a:srgbClr>
                  </a:outerShdw>
                </a:effectLst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无纸化</a:t>
            </a:r>
            <a:r>
              <a:rPr lang="zh-CN" sz="36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8E40">
                      <a:alpha val="80000"/>
                    </a:srgbClr>
                  </a:outerShdw>
                </a:effectLst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系统二期推广计划</a:t>
            </a:r>
            <a:endParaRPr lang="zh-CN" sz="3600" kern="100" dirty="0">
              <a:solidFill>
                <a:schemeClr val="bg1"/>
              </a:solidFill>
              <a:effectLst>
                <a:outerShdw blurRad="101600" dist="38100" dir="2700000" algn="tl" rotWithShape="0">
                  <a:srgbClr val="008E40">
                    <a:alpha val="80000"/>
                  </a:srgbClr>
                </a:outerShdw>
              </a:effectLst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4BD810B-988A-7F64-F2D7-15652F218EF2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0" r="470"/>
          <a:stretch/>
        </p:blipFill>
        <p:spPr>
          <a:xfrm>
            <a:off x="4785076" y="1321197"/>
            <a:ext cx="7049056" cy="3508059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25000"/>
              </a:prstClr>
            </a:outerShdw>
          </a:effectLst>
          <a:scene3d>
            <a:camera prst="perspectiveRight">
              <a:rot lat="21594000" lon="1800000" rev="21594000"/>
            </a:camera>
            <a:lightRig rig="glow" dir="t"/>
          </a:scene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2B27B9D-9A73-6D32-B387-F9CD71376DF8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0883" y="1195683"/>
            <a:ext cx="7049056" cy="3508059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25000"/>
              </a:prstClr>
            </a:outerShdw>
          </a:effectLst>
          <a:scene3d>
            <a:camera prst="perspectiveRight">
              <a:rot lat="21594000" lon="1800000" rev="21594000"/>
            </a:camera>
            <a:lightRig rig="glow" dir="t"/>
          </a:scene3d>
        </p:spPr>
      </p:pic>
      <p:sp>
        <p:nvSpPr>
          <p:cNvPr id="104" name="文本框 103">
            <a:extLst>
              <a:ext uri="{FF2B5EF4-FFF2-40B4-BE49-F238E27FC236}">
                <a16:creationId xmlns:a16="http://schemas.microsoft.com/office/drawing/2014/main" id="{880EE254-A290-3944-B736-E8B98F54B926}"/>
              </a:ext>
            </a:extLst>
          </p:cNvPr>
          <p:cNvSpPr txBox="1"/>
          <p:nvPr/>
        </p:nvSpPr>
        <p:spPr>
          <a:xfrm>
            <a:off x="478765" y="2641429"/>
            <a:ext cx="1480562" cy="544291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marL="285750" indent="-216000">
              <a:spcAft>
                <a:spcPts val="4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zh-CN" altLang="en-US" sz="1277">
                <a:latin typeface="+mn-ea"/>
              </a:rPr>
              <a:t>有效保护设备</a:t>
            </a:r>
            <a:endParaRPr lang="en-US" altLang="zh-CN" sz="1277">
              <a:latin typeface="+mn-ea"/>
            </a:endParaRPr>
          </a:p>
          <a:p>
            <a:pPr marL="285750" indent="-216000">
              <a:spcAft>
                <a:spcPts val="4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zh-CN" altLang="en-US" sz="1277">
                <a:latin typeface="+mn-ea"/>
              </a:rPr>
              <a:t>减少器具损伤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762A5EEF-7634-1805-2220-A3DBF9B20315}"/>
              </a:ext>
            </a:extLst>
          </p:cNvPr>
          <p:cNvSpPr txBox="1"/>
          <p:nvPr/>
        </p:nvSpPr>
        <p:spPr>
          <a:xfrm>
            <a:off x="552652" y="1979768"/>
            <a:ext cx="2093244" cy="633948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43">
                <a:latin typeface="+mj-ea"/>
                <a:ea typeface="+mj-ea"/>
              </a:rPr>
              <a:t>将电子纸防护材质</a:t>
            </a:r>
            <a:endParaRPr lang="en-US" altLang="zh-CN" sz="1643">
              <a:solidFill>
                <a:srgbClr val="00B050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1643">
                <a:solidFill>
                  <a:srgbClr val="00B050"/>
                </a:solidFill>
                <a:latin typeface="+mj-ea"/>
                <a:ea typeface="+mj-ea"/>
              </a:rPr>
              <a:t>全面升级（聚氨酯）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CF9FB896-99AD-6B2B-CFF9-05314F1C869C}"/>
              </a:ext>
            </a:extLst>
          </p:cNvPr>
          <p:cNvSpPr txBox="1"/>
          <p:nvPr/>
        </p:nvSpPr>
        <p:spPr>
          <a:xfrm>
            <a:off x="2807439" y="2641429"/>
            <a:ext cx="2196201" cy="544291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marL="342900" indent="-288000">
              <a:spcAft>
                <a:spcPts val="400"/>
              </a:spcAft>
              <a:buClr>
                <a:srgbClr val="00B050"/>
              </a:buClr>
              <a:buFont typeface="+mj-lt"/>
              <a:buAutoNum type="arabicParenR"/>
            </a:pPr>
            <a:r>
              <a:rPr lang="zh-CN" altLang="en-US" sz="1277">
                <a:latin typeface="+mn-ea"/>
              </a:rPr>
              <a:t>单个器具显示全部零件</a:t>
            </a:r>
            <a:endParaRPr lang="en-US" altLang="zh-CN" sz="1277">
              <a:latin typeface="+mn-ea"/>
            </a:endParaRPr>
          </a:p>
          <a:p>
            <a:pPr marL="342900" indent="-288000">
              <a:spcAft>
                <a:spcPts val="400"/>
              </a:spcAft>
              <a:buClr>
                <a:srgbClr val="00B050"/>
              </a:buClr>
              <a:buFont typeface="+mj-lt"/>
              <a:buAutoNum type="arabicParenR"/>
            </a:pPr>
            <a:r>
              <a:rPr lang="zh-CN" altLang="en-US" sz="1277">
                <a:latin typeface="+mn-ea"/>
              </a:rPr>
              <a:t>多个器具显示单个零件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D7F09759-57D7-E3E5-F628-73652EF89790}"/>
              </a:ext>
            </a:extLst>
          </p:cNvPr>
          <p:cNvSpPr txBox="1"/>
          <p:nvPr/>
        </p:nvSpPr>
        <p:spPr>
          <a:xfrm>
            <a:off x="2881322" y="1979768"/>
            <a:ext cx="2515201" cy="633948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43">
                <a:latin typeface="+mj-ea"/>
                <a:ea typeface="+mj-ea"/>
              </a:rPr>
              <a:t>将电子纸显示界面</a:t>
            </a:r>
            <a:endParaRPr lang="en-US" altLang="zh-CN" sz="1643"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1643">
                <a:solidFill>
                  <a:srgbClr val="00B050"/>
                </a:solidFill>
                <a:latin typeface="+mj-ea"/>
                <a:ea typeface="+mj-ea"/>
              </a:rPr>
              <a:t>进一步优化（两种模式）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EAE60D0A-60EF-3B0B-4AD9-CF0FF43F15C6}"/>
              </a:ext>
            </a:extLst>
          </p:cNvPr>
          <p:cNvSpPr/>
          <p:nvPr/>
        </p:nvSpPr>
        <p:spPr>
          <a:xfrm>
            <a:off x="2935124" y="3302507"/>
            <a:ext cx="2006153" cy="302837"/>
          </a:xfrm>
          <a:prstGeom prst="rect">
            <a:avLst/>
          </a:prstGeom>
          <a:solidFill>
            <a:srgbClr val="FFFF00">
              <a:alpha val="6000"/>
            </a:srgbClr>
          </a:solidFill>
          <a:ln w="63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3449" tIns="41724" rIns="83449" bIns="41724" rtlCol="0" anchor="ctr"/>
          <a:lstStyle/>
          <a:p>
            <a:r>
              <a:rPr lang="zh-CN" altLang="en-US" sz="1460">
                <a:solidFill>
                  <a:srgbClr val="00B050"/>
                </a:solidFill>
                <a:latin typeface="+mn-ea"/>
              </a:rPr>
              <a:t>使整个系统向着更利于</a:t>
            </a:r>
            <a:endParaRPr lang="en-US" altLang="zh-CN" sz="1460">
              <a:solidFill>
                <a:srgbClr val="00B050"/>
              </a:solidFill>
              <a:latin typeface="+mn-ea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4E2AF220-6035-68D2-A410-0D588A06C497}"/>
              </a:ext>
            </a:extLst>
          </p:cNvPr>
          <p:cNvSpPr/>
          <p:nvPr/>
        </p:nvSpPr>
        <p:spPr>
          <a:xfrm>
            <a:off x="2935124" y="3678785"/>
            <a:ext cx="1710143" cy="302837"/>
          </a:xfrm>
          <a:prstGeom prst="rect">
            <a:avLst/>
          </a:prstGeom>
          <a:solidFill>
            <a:srgbClr val="FFFF00">
              <a:alpha val="6000"/>
            </a:srgbClr>
          </a:solidFill>
          <a:ln w="63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3449" tIns="41724" rIns="83449" bIns="41724" rtlCol="0" anchor="ctr"/>
          <a:lstStyle/>
          <a:p>
            <a:r>
              <a:rPr lang="zh-CN" altLang="en-US" sz="1460">
                <a:solidFill>
                  <a:srgbClr val="00B050"/>
                </a:solidFill>
                <a:latin typeface="+mn-ea"/>
              </a:rPr>
              <a:t>员工操作方向 升级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DF08DA74-7403-9C95-170E-F067BA9537CF}"/>
              </a:ext>
            </a:extLst>
          </p:cNvPr>
          <p:cNvSpPr/>
          <p:nvPr/>
        </p:nvSpPr>
        <p:spPr>
          <a:xfrm>
            <a:off x="625932" y="3302507"/>
            <a:ext cx="1823825" cy="302837"/>
          </a:xfrm>
          <a:prstGeom prst="rect">
            <a:avLst/>
          </a:prstGeom>
          <a:solidFill>
            <a:srgbClr val="FFFF00">
              <a:alpha val="6000"/>
            </a:srgbClr>
          </a:solidFill>
          <a:ln w="63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3449" tIns="41724" rIns="83449" bIns="41724" rtlCol="0" anchor="ctr"/>
          <a:lstStyle/>
          <a:p>
            <a:r>
              <a:rPr lang="zh-CN" altLang="en-US" sz="1460">
                <a:solidFill>
                  <a:srgbClr val="00B050"/>
                </a:solidFill>
                <a:latin typeface="+mn-ea"/>
              </a:rPr>
              <a:t>对一期不完善的地方</a:t>
            </a:r>
            <a:endParaRPr lang="en-US" altLang="zh-CN" sz="1460">
              <a:solidFill>
                <a:srgbClr val="00B050"/>
              </a:solidFill>
              <a:latin typeface="+mn-ea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FD2A5327-6657-30AC-7280-32D75D810760}"/>
              </a:ext>
            </a:extLst>
          </p:cNvPr>
          <p:cNvSpPr/>
          <p:nvPr/>
        </p:nvSpPr>
        <p:spPr>
          <a:xfrm>
            <a:off x="625932" y="3678785"/>
            <a:ext cx="1314237" cy="302837"/>
          </a:xfrm>
          <a:prstGeom prst="rect">
            <a:avLst/>
          </a:prstGeom>
          <a:solidFill>
            <a:srgbClr val="FFFF00">
              <a:alpha val="6000"/>
            </a:srgbClr>
          </a:solidFill>
          <a:ln w="63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3449" tIns="41724" rIns="83449" bIns="41724" rtlCol="0" anchor="ctr"/>
          <a:lstStyle/>
          <a:p>
            <a:r>
              <a:rPr lang="zh-CN" altLang="en-US" sz="1460">
                <a:solidFill>
                  <a:srgbClr val="00B050"/>
                </a:solidFill>
                <a:latin typeface="+mn-ea"/>
              </a:rPr>
              <a:t>做更进一步 分析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783949F3-BBF7-25DF-2C33-6EECDCEB9067}"/>
              </a:ext>
            </a:extLst>
          </p:cNvPr>
          <p:cNvSpPr txBox="1"/>
          <p:nvPr/>
        </p:nvSpPr>
        <p:spPr>
          <a:xfrm>
            <a:off x="552652" y="500609"/>
            <a:ext cx="4554344" cy="689557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latin typeface="+mn-ea"/>
              </a:rPr>
              <a:t>应用智能设备对备货方式进行改进，</a:t>
            </a:r>
            <a:endParaRPr lang="en-US" altLang="zh-CN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>
                <a:latin typeface="+mn-ea"/>
              </a:rPr>
              <a:t>对比传统纸质备货单方式有较明显的提升。</a:t>
            </a:r>
            <a:endParaRPr lang="en-US" altLang="zh-CN">
              <a:latin typeface="+mn-ea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D56291E-36E6-2E7D-4056-AD3F3B9D5578}"/>
              </a:ext>
            </a:extLst>
          </p:cNvPr>
          <p:cNvSpPr txBox="1"/>
          <p:nvPr/>
        </p:nvSpPr>
        <p:spPr>
          <a:xfrm>
            <a:off x="708227" y="4847258"/>
            <a:ext cx="3892893" cy="516754"/>
          </a:xfrm>
          <a:prstGeom prst="rect">
            <a:avLst/>
          </a:prstGeom>
          <a:noFill/>
        </p:spPr>
        <p:txBody>
          <a:bodyPr wrap="square" lIns="83449" tIns="41724" rIns="83449" bIns="41724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200">
                <a:latin typeface="+mn-ea"/>
              </a:rPr>
              <a:t>针对现场的复杂形势进行模拟实验，在满足现有生产的条件下优化操作步骤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7D5B874-85BD-C00A-266F-F454214F8F32}"/>
              </a:ext>
            </a:extLst>
          </p:cNvPr>
          <p:cNvGrpSpPr/>
          <p:nvPr/>
        </p:nvGrpSpPr>
        <p:grpSpPr>
          <a:xfrm>
            <a:off x="8560092" y="4789308"/>
            <a:ext cx="1574508" cy="1442380"/>
            <a:chOff x="2102667" y="9894822"/>
            <a:chExt cx="1763803" cy="1615790"/>
          </a:xfrm>
          <a:gradFill>
            <a:gsLst>
              <a:gs pos="100000">
                <a:srgbClr val="00B050">
                  <a:lumMod val="40000"/>
                  <a:lumOff val="60000"/>
                  <a:alpha val="50000"/>
                </a:srgbClr>
              </a:gs>
              <a:gs pos="0">
                <a:srgbClr val="00B050">
                  <a:lumMod val="90000"/>
                </a:srgbClr>
              </a:gs>
            </a:gsLst>
            <a:lin ang="16200000" scaled="0"/>
          </a:gradFill>
          <a:effectLst>
            <a:outerShdw blurRad="190500" dist="190500" dir="2700000" algn="tl" rotWithShape="0">
              <a:prstClr val="black">
                <a:alpha val="20000"/>
              </a:prstClr>
            </a:outerShdw>
          </a:effectLst>
          <a:scene3d>
            <a:camera prst="perspectiveLeft" fov="4800000">
              <a:rot lat="300000" lon="1764271" rev="21382633"/>
            </a:camera>
            <a:lightRig rig="chilly" dir="t"/>
          </a:scene3d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24C7555-03EF-39DF-1E0D-1B155FF5B139}"/>
                </a:ext>
              </a:extLst>
            </p:cNvPr>
            <p:cNvSpPr/>
            <p:nvPr/>
          </p:nvSpPr>
          <p:spPr>
            <a:xfrm>
              <a:off x="2102667" y="9984391"/>
              <a:ext cx="1763803" cy="1526221"/>
            </a:xfrm>
            <a:custGeom>
              <a:avLst/>
              <a:gdLst>
                <a:gd name="connsiteX0" fmla="*/ 186892 w 1763803"/>
                <a:gd name="connsiteY0" fmla="*/ 0 h 1526221"/>
                <a:gd name="connsiteX1" fmla="*/ 397621 w 1763803"/>
                <a:gd name="connsiteY1" fmla="*/ 0 h 1526221"/>
                <a:gd name="connsiteX2" fmla="*/ 397621 w 1763803"/>
                <a:gd name="connsiteY2" fmla="*/ 111351 h 1526221"/>
                <a:gd name="connsiteX3" fmla="*/ 465342 w 1763803"/>
                <a:gd name="connsiteY3" fmla="*/ 179072 h 1526221"/>
                <a:gd name="connsiteX4" fmla="*/ 533063 w 1763803"/>
                <a:gd name="connsiteY4" fmla="*/ 111351 h 1526221"/>
                <a:gd name="connsiteX5" fmla="*/ 533063 w 1763803"/>
                <a:gd name="connsiteY5" fmla="*/ 0 h 1526221"/>
                <a:gd name="connsiteX6" fmla="*/ 1230731 w 1763803"/>
                <a:gd name="connsiteY6" fmla="*/ 0 h 1526221"/>
                <a:gd name="connsiteX7" fmla="*/ 1230731 w 1763803"/>
                <a:gd name="connsiteY7" fmla="*/ 111351 h 1526221"/>
                <a:gd name="connsiteX8" fmla="*/ 1298452 w 1763803"/>
                <a:gd name="connsiteY8" fmla="*/ 179072 h 1526221"/>
                <a:gd name="connsiteX9" fmla="*/ 1366173 w 1763803"/>
                <a:gd name="connsiteY9" fmla="*/ 111351 h 1526221"/>
                <a:gd name="connsiteX10" fmla="*/ 1366173 w 1763803"/>
                <a:gd name="connsiteY10" fmla="*/ 0 h 1526221"/>
                <a:gd name="connsiteX11" fmla="*/ 1576911 w 1763803"/>
                <a:gd name="connsiteY11" fmla="*/ 0 h 1526221"/>
                <a:gd name="connsiteX12" fmla="*/ 1763803 w 1763803"/>
                <a:gd name="connsiteY12" fmla="*/ 186892 h 1526221"/>
                <a:gd name="connsiteX13" fmla="*/ 1763803 w 1763803"/>
                <a:gd name="connsiteY13" fmla="*/ 1339329 h 1526221"/>
                <a:gd name="connsiteX14" fmla="*/ 1576911 w 1763803"/>
                <a:gd name="connsiteY14" fmla="*/ 1526221 h 1526221"/>
                <a:gd name="connsiteX15" fmla="*/ 1501723 w 1763803"/>
                <a:gd name="connsiteY15" fmla="*/ 1526221 h 1526221"/>
                <a:gd name="connsiteX16" fmla="*/ 1140103 w 1763803"/>
                <a:gd name="connsiteY16" fmla="*/ 1526221 h 1526221"/>
                <a:gd name="connsiteX17" fmla="*/ 186892 w 1763803"/>
                <a:gd name="connsiteY17" fmla="*/ 1526221 h 1526221"/>
                <a:gd name="connsiteX18" fmla="*/ 0 w 1763803"/>
                <a:gd name="connsiteY18" fmla="*/ 1339329 h 1526221"/>
                <a:gd name="connsiteX19" fmla="*/ 0 w 1763803"/>
                <a:gd name="connsiteY19" fmla="*/ 186892 h 1526221"/>
                <a:gd name="connsiteX20" fmla="*/ 186892 w 1763803"/>
                <a:gd name="connsiteY20" fmla="*/ 0 h 15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63803" h="1526221">
                  <a:moveTo>
                    <a:pt x="186892" y="0"/>
                  </a:moveTo>
                  <a:lnTo>
                    <a:pt x="397621" y="0"/>
                  </a:lnTo>
                  <a:lnTo>
                    <a:pt x="397621" y="111351"/>
                  </a:lnTo>
                  <a:cubicBezTo>
                    <a:pt x="397621" y="148742"/>
                    <a:pt x="427960" y="179072"/>
                    <a:pt x="465342" y="179072"/>
                  </a:cubicBezTo>
                  <a:cubicBezTo>
                    <a:pt x="502733" y="179072"/>
                    <a:pt x="533063" y="148742"/>
                    <a:pt x="533063" y="111351"/>
                  </a:cubicBezTo>
                  <a:lnTo>
                    <a:pt x="533063" y="0"/>
                  </a:lnTo>
                  <a:lnTo>
                    <a:pt x="1230731" y="0"/>
                  </a:lnTo>
                  <a:lnTo>
                    <a:pt x="1230731" y="111351"/>
                  </a:lnTo>
                  <a:cubicBezTo>
                    <a:pt x="1230731" y="148742"/>
                    <a:pt x="1261061" y="179072"/>
                    <a:pt x="1298452" y="179072"/>
                  </a:cubicBezTo>
                  <a:cubicBezTo>
                    <a:pt x="1335843" y="179072"/>
                    <a:pt x="1366173" y="148742"/>
                    <a:pt x="1366173" y="111351"/>
                  </a:cubicBezTo>
                  <a:lnTo>
                    <a:pt x="1366173" y="0"/>
                  </a:lnTo>
                  <a:lnTo>
                    <a:pt x="1576911" y="0"/>
                  </a:lnTo>
                  <a:cubicBezTo>
                    <a:pt x="1680136" y="0"/>
                    <a:pt x="1763803" y="83677"/>
                    <a:pt x="1763803" y="186892"/>
                  </a:cubicBezTo>
                  <a:lnTo>
                    <a:pt x="1763803" y="1339329"/>
                  </a:lnTo>
                  <a:cubicBezTo>
                    <a:pt x="1763803" y="1442546"/>
                    <a:pt x="1680136" y="1526221"/>
                    <a:pt x="1576911" y="1526221"/>
                  </a:cubicBezTo>
                  <a:lnTo>
                    <a:pt x="1501723" y="1526221"/>
                  </a:lnTo>
                  <a:lnTo>
                    <a:pt x="1140103" y="1526221"/>
                  </a:lnTo>
                  <a:lnTo>
                    <a:pt x="186892" y="1526221"/>
                  </a:lnTo>
                  <a:cubicBezTo>
                    <a:pt x="83675" y="1526221"/>
                    <a:pt x="0" y="1442544"/>
                    <a:pt x="0" y="1339329"/>
                  </a:cubicBezTo>
                  <a:lnTo>
                    <a:pt x="0" y="186892"/>
                  </a:lnTo>
                  <a:cubicBezTo>
                    <a:pt x="0" y="83675"/>
                    <a:pt x="83677" y="0"/>
                    <a:pt x="186892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  <a:sp3d extrusionH="342900"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A6D4EE1-7F55-F7B3-4B33-9C6B288035A4}"/>
                </a:ext>
              </a:extLst>
            </p:cNvPr>
            <p:cNvSpPr/>
            <p:nvPr/>
          </p:nvSpPr>
          <p:spPr>
            <a:xfrm>
              <a:off x="2527397" y="9894822"/>
              <a:ext cx="81263" cy="241571"/>
            </a:xfrm>
            <a:custGeom>
              <a:avLst/>
              <a:gdLst>
                <a:gd name="connsiteX0" fmla="*/ 40632 w 81263"/>
                <a:gd name="connsiteY0" fmla="*/ 241571 h 241571"/>
                <a:gd name="connsiteX1" fmla="*/ 81263 w 81263"/>
                <a:gd name="connsiteY1" fmla="*/ 200939 h 241571"/>
                <a:gd name="connsiteX2" fmla="*/ 81263 w 81263"/>
                <a:gd name="connsiteY2" fmla="*/ 40632 h 241571"/>
                <a:gd name="connsiteX3" fmla="*/ 40632 w 81263"/>
                <a:gd name="connsiteY3" fmla="*/ 0 h 241571"/>
                <a:gd name="connsiteX4" fmla="*/ 0 w 81263"/>
                <a:gd name="connsiteY4" fmla="*/ 40632 h 241571"/>
                <a:gd name="connsiteX5" fmla="*/ 0 w 81263"/>
                <a:gd name="connsiteY5" fmla="*/ 200939 h 241571"/>
                <a:gd name="connsiteX6" fmla="*/ 40632 w 81263"/>
                <a:gd name="connsiteY6" fmla="*/ 241571 h 241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3" h="241571">
                  <a:moveTo>
                    <a:pt x="40632" y="241571"/>
                  </a:moveTo>
                  <a:cubicBezTo>
                    <a:pt x="63073" y="241571"/>
                    <a:pt x="81263" y="223378"/>
                    <a:pt x="81263" y="200939"/>
                  </a:cubicBezTo>
                  <a:lnTo>
                    <a:pt x="81263" y="40632"/>
                  </a:lnTo>
                  <a:cubicBezTo>
                    <a:pt x="81263" y="18191"/>
                    <a:pt x="63071" y="0"/>
                    <a:pt x="40632" y="0"/>
                  </a:cubicBezTo>
                  <a:cubicBezTo>
                    <a:pt x="18191" y="0"/>
                    <a:pt x="0" y="18191"/>
                    <a:pt x="0" y="40632"/>
                  </a:cubicBezTo>
                  <a:lnTo>
                    <a:pt x="0" y="200939"/>
                  </a:lnTo>
                  <a:cubicBezTo>
                    <a:pt x="-2" y="223378"/>
                    <a:pt x="18191" y="241571"/>
                    <a:pt x="40632" y="24157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  <a:sp3d extrusionH="342900"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B686DEC-52A7-993B-1880-071B5B4687BB}"/>
                </a:ext>
              </a:extLst>
            </p:cNvPr>
            <p:cNvSpPr/>
            <p:nvPr/>
          </p:nvSpPr>
          <p:spPr>
            <a:xfrm>
              <a:off x="3360480" y="9894822"/>
              <a:ext cx="81263" cy="241571"/>
            </a:xfrm>
            <a:custGeom>
              <a:avLst/>
              <a:gdLst>
                <a:gd name="connsiteX0" fmla="*/ 40632 w 81263"/>
                <a:gd name="connsiteY0" fmla="*/ 241571 h 241571"/>
                <a:gd name="connsiteX1" fmla="*/ 81264 w 81263"/>
                <a:gd name="connsiteY1" fmla="*/ 200939 h 241571"/>
                <a:gd name="connsiteX2" fmla="*/ 81264 w 81263"/>
                <a:gd name="connsiteY2" fmla="*/ 40632 h 241571"/>
                <a:gd name="connsiteX3" fmla="*/ 40632 w 81263"/>
                <a:gd name="connsiteY3" fmla="*/ 0 h 241571"/>
                <a:gd name="connsiteX4" fmla="*/ 0 w 81263"/>
                <a:gd name="connsiteY4" fmla="*/ 40632 h 241571"/>
                <a:gd name="connsiteX5" fmla="*/ 0 w 81263"/>
                <a:gd name="connsiteY5" fmla="*/ 200939 h 241571"/>
                <a:gd name="connsiteX6" fmla="*/ 40632 w 81263"/>
                <a:gd name="connsiteY6" fmla="*/ 241571 h 241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3" h="241571">
                  <a:moveTo>
                    <a:pt x="40632" y="241571"/>
                  </a:moveTo>
                  <a:cubicBezTo>
                    <a:pt x="63073" y="241571"/>
                    <a:pt x="81264" y="223378"/>
                    <a:pt x="81264" y="200939"/>
                  </a:cubicBezTo>
                  <a:lnTo>
                    <a:pt x="81264" y="40632"/>
                  </a:lnTo>
                  <a:cubicBezTo>
                    <a:pt x="81264" y="18191"/>
                    <a:pt x="63073" y="0"/>
                    <a:pt x="40632" y="0"/>
                  </a:cubicBezTo>
                  <a:cubicBezTo>
                    <a:pt x="18191" y="0"/>
                    <a:pt x="0" y="18191"/>
                    <a:pt x="0" y="40632"/>
                  </a:cubicBezTo>
                  <a:lnTo>
                    <a:pt x="0" y="200939"/>
                  </a:lnTo>
                  <a:cubicBezTo>
                    <a:pt x="-2" y="223378"/>
                    <a:pt x="18189" y="241571"/>
                    <a:pt x="40632" y="24157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  <a:sp3d extrusionH="342900"/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1FCEFA66-B539-9278-B010-30B0C2B3A9CF}"/>
              </a:ext>
            </a:extLst>
          </p:cNvPr>
          <p:cNvSpPr txBox="1"/>
          <p:nvPr/>
        </p:nvSpPr>
        <p:spPr>
          <a:xfrm>
            <a:off x="8741709" y="5165836"/>
            <a:ext cx="1207382" cy="784830"/>
          </a:xfrm>
          <a:prstGeom prst="rect">
            <a:avLst/>
          </a:prstGeom>
          <a:noFill/>
          <a:scene3d>
            <a:camera prst="perspectiveLeft" fov="2700000">
              <a:rot lat="20817731" lon="1513453" rev="20969644"/>
            </a:camera>
            <a:lightRig rig="threePt" dir="t"/>
          </a:scene3d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11</a:t>
            </a:r>
            <a:r>
              <a:rPr lang="zh-CN" altLang="en-US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个月</a:t>
            </a:r>
            <a:endParaRPr lang="en-US" altLang="zh-CN" kern="0">
              <a:solidFill>
                <a:schemeClr val="bg1"/>
              </a:solidFill>
              <a:effectLst>
                <a:outerShdw blurRad="101600" dist="38100" dir="2700000" algn="tl" rotWithShape="0">
                  <a:srgbClr val="00642D">
                    <a:alpha val="80000"/>
                  </a:srgbClr>
                </a:outerShdw>
              </a:effectLst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14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+mn-ea"/>
              </a:rPr>
              <a:t>  </a:t>
            </a:r>
            <a:r>
              <a:rPr lang="zh-CN" altLang="en-US" sz="12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+mn-ea"/>
              </a:rPr>
              <a:t>持续跟进</a:t>
            </a:r>
            <a:endParaRPr lang="zh-CN" sz="2400" kern="100" dirty="0">
              <a:solidFill>
                <a:schemeClr val="bg1"/>
              </a:solidFill>
              <a:effectLst>
                <a:outerShdw blurRad="101600" dist="38100" dir="2700000" algn="tl" rotWithShape="0">
                  <a:srgbClr val="00642D">
                    <a:alpha val="80000"/>
                  </a:srgbClr>
                </a:outerShdw>
              </a:effectLst>
              <a:latin typeface="+mn-ea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3C315CD6-9DD6-3478-0DE5-ACE278BA6623}"/>
              </a:ext>
            </a:extLst>
          </p:cNvPr>
          <p:cNvSpPr/>
          <p:nvPr/>
        </p:nvSpPr>
        <p:spPr>
          <a:xfrm>
            <a:off x="6132871" y="4565599"/>
            <a:ext cx="1256942" cy="1365038"/>
          </a:xfrm>
          <a:custGeom>
            <a:avLst/>
            <a:gdLst>
              <a:gd name="connsiteX0" fmla="*/ 165996 w 1707931"/>
              <a:gd name="connsiteY0" fmla="*/ 203835 h 1854813"/>
              <a:gd name="connsiteX1" fmla="*/ 166063 w 1707931"/>
              <a:gd name="connsiteY1" fmla="*/ 203835 h 1854813"/>
              <a:gd name="connsiteX2" fmla="*/ 332127 w 1707931"/>
              <a:gd name="connsiteY2" fmla="*/ 203835 h 1854813"/>
              <a:gd name="connsiteX3" fmla="*/ 332127 w 1707931"/>
              <a:gd name="connsiteY3" fmla="*/ 245088 h 1854813"/>
              <a:gd name="connsiteX4" fmla="*/ 456543 w 1707931"/>
              <a:gd name="connsiteY4" fmla="*/ 368913 h 1854813"/>
              <a:gd name="connsiteX5" fmla="*/ 1251388 w 1707931"/>
              <a:gd name="connsiteY5" fmla="*/ 368913 h 1854813"/>
              <a:gd name="connsiteX6" fmla="*/ 1375870 w 1707931"/>
              <a:gd name="connsiteY6" fmla="*/ 245089 h 1854813"/>
              <a:gd name="connsiteX7" fmla="*/ 1375870 w 1707931"/>
              <a:gd name="connsiteY7" fmla="*/ 203835 h 1854813"/>
              <a:gd name="connsiteX8" fmla="*/ 1541933 w 1707931"/>
              <a:gd name="connsiteY8" fmla="*/ 203835 h 1854813"/>
              <a:gd name="connsiteX9" fmla="*/ 1707931 w 1707931"/>
              <a:gd name="connsiteY9" fmla="*/ 368912 h 1854813"/>
              <a:gd name="connsiteX10" fmla="*/ 1707931 w 1707931"/>
              <a:gd name="connsiteY10" fmla="*/ 1689735 h 1854813"/>
              <a:gd name="connsiteX11" fmla="*/ 1541935 w 1707931"/>
              <a:gd name="connsiteY11" fmla="*/ 1854813 h 1854813"/>
              <a:gd name="connsiteX12" fmla="*/ 1541868 w 1707931"/>
              <a:gd name="connsiteY12" fmla="*/ 1854813 h 1854813"/>
              <a:gd name="connsiteX13" fmla="*/ 166063 w 1707931"/>
              <a:gd name="connsiteY13" fmla="*/ 1854813 h 1854813"/>
              <a:gd name="connsiteX14" fmla="*/ 48610 w 1707931"/>
              <a:gd name="connsiteY14" fmla="*/ 1806466 h 1854813"/>
              <a:gd name="connsiteX15" fmla="*/ 0 w 1707931"/>
              <a:gd name="connsiteY15" fmla="*/ 1689735 h 1854813"/>
              <a:gd name="connsiteX16" fmla="*/ 0 w 1707931"/>
              <a:gd name="connsiteY16" fmla="*/ 368913 h 1854813"/>
              <a:gd name="connsiteX17" fmla="*/ 165996 w 1707931"/>
              <a:gd name="connsiteY17" fmla="*/ 203835 h 1854813"/>
              <a:gd name="connsiteX18" fmla="*/ 853966 w 1707931"/>
              <a:gd name="connsiteY18" fmla="*/ 0 h 1854813"/>
              <a:gd name="connsiteX19" fmla="*/ 1008993 w 1707931"/>
              <a:gd name="connsiteY19" fmla="*/ 126978 h 1854813"/>
              <a:gd name="connsiteX20" fmla="*/ 1233126 w 1707931"/>
              <a:gd name="connsiteY20" fmla="*/ 126978 h 1854813"/>
              <a:gd name="connsiteX21" fmla="*/ 1328376 w 1707931"/>
              <a:gd name="connsiteY21" fmla="*/ 222228 h 1854813"/>
              <a:gd name="connsiteX22" fmla="*/ 1233126 w 1707931"/>
              <a:gd name="connsiteY22" fmla="*/ 317478 h 1854813"/>
              <a:gd name="connsiteX23" fmla="*/ 474805 w 1707931"/>
              <a:gd name="connsiteY23" fmla="*/ 317478 h 1854813"/>
              <a:gd name="connsiteX24" fmla="*/ 379555 w 1707931"/>
              <a:gd name="connsiteY24" fmla="*/ 222228 h 1854813"/>
              <a:gd name="connsiteX25" fmla="*/ 474805 w 1707931"/>
              <a:gd name="connsiteY25" fmla="*/ 126978 h 1854813"/>
              <a:gd name="connsiteX26" fmla="*/ 698938 w 1707931"/>
              <a:gd name="connsiteY26" fmla="*/ 126978 h 1854813"/>
              <a:gd name="connsiteX27" fmla="*/ 853966 w 1707931"/>
              <a:gd name="connsiteY27" fmla="*/ 0 h 185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07931" h="1854813">
                <a:moveTo>
                  <a:pt x="165996" y="203835"/>
                </a:moveTo>
                <a:cubicBezTo>
                  <a:pt x="166019" y="203835"/>
                  <a:pt x="166041" y="203835"/>
                  <a:pt x="166063" y="203835"/>
                </a:cubicBezTo>
                <a:lnTo>
                  <a:pt x="332127" y="203835"/>
                </a:lnTo>
                <a:lnTo>
                  <a:pt x="332127" y="245088"/>
                </a:lnTo>
                <a:cubicBezTo>
                  <a:pt x="332308" y="313631"/>
                  <a:pt x="388001" y="369058"/>
                  <a:pt x="456543" y="368913"/>
                </a:cubicBezTo>
                <a:lnTo>
                  <a:pt x="1251388" y="368913"/>
                </a:lnTo>
                <a:cubicBezTo>
                  <a:pt x="1319956" y="369095"/>
                  <a:pt x="1375688" y="313657"/>
                  <a:pt x="1375870" y="245089"/>
                </a:cubicBezTo>
                <a:lnTo>
                  <a:pt x="1375870" y="203835"/>
                </a:lnTo>
                <a:lnTo>
                  <a:pt x="1541933" y="203835"/>
                </a:lnTo>
                <a:cubicBezTo>
                  <a:pt x="1633357" y="203581"/>
                  <a:pt x="1707677" y="277488"/>
                  <a:pt x="1707931" y="368912"/>
                </a:cubicBezTo>
                <a:lnTo>
                  <a:pt x="1707931" y="1689735"/>
                </a:lnTo>
                <a:cubicBezTo>
                  <a:pt x="1707678" y="1781159"/>
                  <a:pt x="1633359" y="1855067"/>
                  <a:pt x="1541935" y="1854813"/>
                </a:cubicBezTo>
                <a:cubicBezTo>
                  <a:pt x="1541912" y="1854813"/>
                  <a:pt x="1541890" y="1854813"/>
                  <a:pt x="1541868" y="1854813"/>
                </a:cubicBezTo>
                <a:lnTo>
                  <a:pt x="166063" y="1854813"/>
                </a:lnTo>
                <a:cubicBezTo>
                  <a:pt x="122051" y="1854813"/>
                  <a:pt x="79747" y="1837471"/>
                  <a:pt x="48610" y="1806466"/>
                </a:cubicBezTo>
                <a:cubicBezTo>
                  <a:pt x="17513" y="1775578"/>
                  <a:pt x="17" y="1733565"/>
                  <a:pt x="0" y="1689735"/>
                </a:cubicBezTo>
                <a:lnTo>
                  <a:pt x="0" y="368913"/>
                </a:lnTo>
                <a:cubicBezTo>
                  <a:pt x="253" y="277489"/>
                  <a:pt x="74573" y="203581"/>
                  <a:pt x="165996" y="203835"/>
                </a:cubicBezTo>
                <a:close/>
                <a:moveTo>
                  <a:pt x="853966" y="0"/>
                </a:moveTo>
                <a:cubicBezTo>
                  <a:pt x="929263" y="73"/>
                  <a:pt x="994090" y="53170"/>
                  <a:pt x="1008993" y="126978"/>
                </a:cubicBezTo>
                <a:lnTo>
                  <a:pt x="1233126" y="126978"/>
                </a:lnTo>
                <a:cubicBezTo>
                  <a:pt x="1285731" y="126978"/>
                  <a:pt x="1328376" y="169623"/>
                  <a:pt x="1328376" y="222228"/>
                </a:cubicBezTo>
                <a:cubicBezTo>
                  <a:pt x="1328376" y="274833"/>
                  <a:pt x="1285731" y="317478"/>
                  <a:pt x="1233126" y="317478"/>
                </a:cubicBezTo>
                <a:lnTo>
                  <a:pt x="474805" y="317478"/>
                </a:lnTo>
                <a:cubicBezTo>
                  <a:pt x="422200" y="317478"/>
                  <a:pt x="379555" y="274833"/>
                  <a:pt x="379555" y="222228"/>
                </a:cubicBezTo>
                <a:cubicBezTo>
                  <a:pt x="379555" y="169623"/>
                  <a:pt x="422200" y="126978"/>
                  <a:pt x="474805" y="126978"/>
                </a:cubicBezTo>
                <a:lnTo>
                  <a:pt x="698938" y="126978"/>
                </a:lnTo>
                <a:cubicBezTo>
                  <a:pt x="713841" y="53170"/>
                  <a:pt x="778668" y="73"/>
                  <a:pt x="853966" y="0"/>
                </a:cubicBezTo>
                <a:close/>
              </a:path>
            </a:pathLst>
          </a:custGeom>
          <a:gradFill>
            <a:gsLst>
              <a:gs pos="100000">
                <a:srgbClr val="00B050">
                  <a:lumMod val="40000"/>
                  <a:lumOff val="60000"/>
                  <a:alpha val="70000"/>
                </a:srgbClr>
              </a:gs>
              <a:gs pos="0">
                <a:srgbClr val="00B050">
                  <a:lumMod val="90000"/>
                </a:srgbClr>
              </a:gs>
            </a:gsLst>
            <a:lin ang="16200000" scaled="0"/>
          </a:gradFill>
          <a:ln w="1860" cap="flat">
            <a:noFill/>
            <a:prstDash val="solid"/>
            <a:miter/>
          </a:ln>
          <a:effectLst>
            <a:outerShdw blurRad="190500" dist="190500" dir="2700000" algn="tl" rotWithShape="0">
              <a:prstClr val="black">
                <a:alpha val="30000"/>
              </a:prstClr>
            </a:outerShdw>
          </a:effectLst>
          <a:scene3d>
            <a:camera prst="perspectiveLeft" fov="4800000">
              <a:rot lat="469675" lon="1765350" rev="21408901"/>
            </a:camera>
            <a:lightRig rig="chilly" dir="t"/>
          </a:scene3d>
          <a:sp3d extrusionH="342900"/>
        </p:spPr>
        <p:txBody>
          <a:bodyPr rtlCol="0" anchor="ctr"/>
          <a:lstStyle/>
          <a:p>
            <a:endParaRPr 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FD27A63-50BA-D312-550A-E97F23C1A59C}"/>
              </a:ext>
            </a:extLst>
          </p:cNvPr>
          <p:cNvGrpSpPr/>
          <p:nvPr/>
        </p:nvGrpSpPr>
        <p:grpSpPr>
          <a:xfrm>
            <a:off x="7239958" y="4386235"/>
            <a:ext cx="1566852" cy="1940316"/>
            <a:chOff x="-3163824" y="454378"/>
            <a:chExt cx="2212847" cy="2740291"/>
          </a:xfrm>
          <a:gradFill>
            <a:gsLst>
              <a:gs pos="100000">
                <a:srgbClr val="00B050">
                  <a:alpha val="40000"/>
                  <a:lumMod val="40000"/>
                  <a:lumOff val="60000"/>
                </a:srgbClr>
              </a:gs>
              <a:gs pos="0">
                <a:srgbClr val="00B050">
                  <a:lumMod val="90000"/>
                </a:srgbClr>
              </a:gs>
            </a:gsLst>
            <a:lin ang="16200000" scaled="0"/>
          </a:gradFill>
          <a:effectLst>
            <a:outerShdw blurRad="190500" dist="190500" dir="2700000" algn="tl" rotWithShape="0">
              <a:schemeClr val="tx2">
                <a:lumMod val="50000"/>
                <a:alpha val="30000"/>
              </a:schemeClr>
            </a:outerShdw>
          </a:effectLst>
          <a:scene3d>
            <a:camera prst="perspectiveHeroicExtremeLeftFacing">
              <a:rot lat="187730" lon="2082867" rev="21426977"/>
            </a:camera>
            <a:lightRig rig="chilly" dir="t"/>
          </a:scene3d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13197FDA-D433-0077-0AFE-07A80E5CE3B4}"/>
                </a:ext>
              </a:extLst>
            </p:cNvPr>
            <p:cNvSpPr/>
            <p:nvPr/>
          </p:nvSpPr>
          <p:spPr>
            <a:xfrm>
              <a:off x="-2603501" y="454378"/>
              <a:ext cx="1092200" cy="1092199"/>
            </a:xfrm>
            <a:prstGeom prst="ellipse">
              <a:avLst/>
            </a:prstGeom>
            <a:grpFill/>
            <a:ln>
              <a:noFill/>
            </a:ln>
            <a:sp3d extrusionH="260350">
              <a:extrusionClr>
                <a:srgbClr val="00EE6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: 圆顶角 69">
              <a:extLst>
                <a:ext uri="{FF2B5EF4-FFF2-40B4-BE49-F238E27FC236}">
                  <a16:creationId xmlns:a16="http://schemas.microsoft.com/office/drawing/2014/main" id="{8733D910-36C0-1820-AC3D-C6DE361D37CE}"/>
                </a:ext>
              </a:extLst>
            </p:cNvPr>
            <p:cNvSpPr/>
            <p:nvPr/>
          </p:nvSpPr>
          <p:spPr>
            <a:xfrm>
              <a:off x="-3163824" y="1746869"/>
              <a:ext cx="2212847" cy="14478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sp3d extrusionH="260350">
              <a:extrusionClr>
                <a:srgbClr val="00EE6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37571074-5566-AE09-BD2F-33EB0F49C48B}"/>
              </a:ext>
            </a:extLst>
          </p:cNvPr>
          <p:cNvSpPr txBox="1"/>
          <p:nvPr/>
        </p:nvSpPr>
        <p:spPr>
          <a:xfrm>
            <a:off x="6231043" y="4928020"/>
            <a:ext cx="976549" cy="784830"/>
          </a:xfrm>
          <a:prstGeom prst="rect">
            <a:avLst/>
          </a:prstGeom>
          <a:noFill/>
          <a:scene3d>
            <a:camera prst="perspectiveLeft" fov="2700000">
              <a:rot lat="20817731" lon="1513453" rev="20969644"/>
            </a:camera>
            <a:lightRig rig="threePt" dir="t"/>
          </a:scene3d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13</a:t>
            </a:r>
            <a:r>
              <a:rPr lang="zh-CN" altLang="en-US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项</a:t>
            </a:r>
            <a:endParaRPr lang="en-US" altLang="zh-CN" kern="0">
              <a:solidFill>
                <a:schemeClr val="bg1"/>
              </a:solidFill>
              <a:effectLst>
                <a:outerShdw blurRad="101600" dist="38100" dir="2700000" algn="tl" rotWithShape="0">
                  <a:srgbClr val="00642D">
                    <a:alpha val="80000"/>
                  </a:srgbClr>
                </a:outerShdw>
              </a:effectLst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14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+mn-ea"/>
              </a:rPr>
              <a:t>  </a:t>
            </a:r>
            <a:r>
              <a:rPr lang="zh-CN" altLang="en-US" sz="12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+mn-ea"/>
              </a:rPr>
              <a:t>工作任务</a:t>
            </a:r>
            <a:endParaRPr lang="zh-CN" sz="2400" kern="100" dirty="0">
              <a:solidFill>
                <a:schemeClr val="bg1"/>
              </a:solidFill>
              <a:effectLst>
                <a:outerShdw blurRad="101600" dist="38100" dir="2700000" algn="tl" rotWithShape="0">
                  <a:srgbClr val="00642D">
                    <a:alpha val="80000"/>
                  </a:srgbClr>
                </a:outerShdw>
              </a:effectLst>
              <a:latin typeface="+mn-ea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D23BDAA9-D1F6-07B7-75C3-3F7880314115}"/>
              </a:ext>
            </a:extLst>
          </p:cNvPr>
          <p:cNvSpPr txBox="1"/>
          <p:nvPr/>
        </p:nvSpPr>
        <p:spPr>
          <a:xfrm>
            <a:off x="7530784" y="5387451"/>
            <a:ext cx="1007006" cy="812530"/>
          </a:xfrm>
          <a:prstGeom prst="rect">
            <a:avLst/>
          </a:prstGeom>
          <a:noFill/>
          <a:scene3d>
            <a:camera prst="perspectiveLeft" fov="2700000">
              <a:rot lat="20817731" lon="1513453" rev="20969644"/>
            </a:camera>
            <a:lightRig rig="threePt" dir="t"/>
          </a:scene3d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8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6</a:t>
            </a:r>
            <a:r>
              <a:rPr lang="zh-CN" altLang="en-US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江城斜宋体 900W" panose="02020900000000090000" pitchFamily="18" charset="-122"/>
                <a:ea typeface="江城斜宋体 900W" panose="02020900000000090000" pitchFamily="18" charset="-122"/>
              </a:rPr>
              <a:t>名</a:t>
            </a:r>
            <a:endParaRPr lang="en-US" altLang="zh-CN" kern="0">
              <a:solidFill>
                <a:schemeClr val="bg1"/>
              </a:solidFill>
              <a:effectLst>
                <a:outerShdw blurRad="101600" dist="38100" dir="2700000" algn="tl" rotWithShape="0">
                  <a:srgbClr val="00642D">
                    <a:alpha val="80000"/>
                  </a:srgbClr>
                </a:outerShdw>
              </a:effectLst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14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+mn-ea"/>
              </a:rPr>
              <a:t> </a:t>
            </a:r>
            <a:r>
              <a:rPr lang="zh-CN" altLang="en-US" sz="1200" kern="0">
                <a:solidFill>
                  <a:schemeClr val="bg1"/>
                </a:solidFill>
                <a:effectLst>
                  <a:outerShdw blurRad="101600" dist="38100" dir="2700000" algn="tl" rotWithShape="0">
                    <a:srgbClr val="00642D">
                      <a:alpha val="80000"/>
                    </a:srgbClr>
                  </a:outerShdw>
                </a:effectLst>
                <a:latin typeface="+mn-ea"/>
              </a:rPr>
              <a:t>专业负责人</a:t>
            </a:r>
            <a:endParaRPr lang="zh-CN" sz="2400" kern="100" dirty="0">
              <a:solidFill>
                <a:schemeClr val="bg1"/>
              </a:solidFill>
              <a:effectLst>
                <a:outerShdw blurRad="101600" dist="38100" dir="2700000" algn="tl" rotWithShape="0">
                  <a:srgbClr val="00642D">
                    <a:alpha val="80000"/>
                  </a:srgbClr>
                </a:outerShdw>
              </a:effectLst>
              <a:latin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C875EFD-21D6-C0FB-62A9-A3E646926889}"/>
              </a:ext>
            </a:extLst>
          </p:cNvPr>
          <p:cNvSpPr txBox="1"/>
          <p:nvPr/>
        </p:nvSpPr>
        <p:spPr>
          <a:xfrm>
            <a:off x="552652" y="1162354"/>
            <a:ext cx="2938517" cy="361262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spcAft>
                <a:spcPts val="400"/>
              </a:spcAft>
            </a:pPr>
            <a:r>
              <a:rPr lang="zh-CN" altLang="en-US">
                <a:latin typeface="+mj-ea"/>
                <a:ea typeface="+mj-ea"/>
              </a:rPr>
              <a:t>在推广应用方面考虑如下：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546FF481-C72E-DBDB-3DF7-DD37D8AC2FED}"/>
              </a:ext>
            </a:extLst>
          </p:cNvPr>
          <p:cNvGrpSpPr/>
          <p:nvPr/>
        </p:nvGrpSpPr>
        <p:grpSpPr>
          <a:xfrm>
            <a:off x="1602054" y="3470579"/>
            <a:ext cx="735402" cy="735400"/>
            <a:chOff x="800100" y="476250"/>
            <a:chExt cx="1143000" cy="1143000"/>
          </a:xfrm>
        </p:grpSpPr>
        <p:pic>
          <p:nvPicPr>
            <p:cNvPr id="73" name="Picture 2">
              <a:extLst>
                <a:ext uri="{FF2B5EF4-FFF2-40B4-BE49-F238E27FC236}">
                  <a16:creationId xmlns:a16="http://schemas.microsoft.com/office/drawing/2014/main" id="{D41BDA64-8873-506B-F94C-F5F923B584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40000">
              <a:off x="800100" y="476250"/>
              <a:ext cx="1143000" cy="1143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16D8C39-F4B2-E6B2-7673-624B2268E5BA}"/>
                </a:ext>
              </a:extLst>
            </p:cNvPr>
            <p:cNvSpPr txBox="1"/>
            <p:nvPr/>
          </p:nvSpPr>
          <p:spPr>
            <a:xfrm>
              <a:off x="879157" y="746905"/>
              <a:ext cx="979479" cy="590296"/>
            </a:xfrm>
            <a:prstGeom prst="rect">
              <a:avLst/>
            </a:prstGeom>
            <a:noFill/>
          </p:spPr>
          <p:txBody>
            <a:bodyPr wrap="none" lIns="83449" tIns="41724" rIns="83449" bIns="41724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>
                  <a:latin typeface="+mj-ea"/>
                  <a:ea typeface="+mj-ea"/>
                </a:rPr>
                <a:t>分析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17D95B8F-487C-E399-B77A-168337F5D872}"/>
              </a:ext>
            </a:extLst>
          </p:cNvPr>
          <p:cNvGrpSpPr/>
          <p:nvPr/>
        </p:nvGrpSpPr>
        <p:grpSpPr>
          <a:xfrm>
            <a:off x="4095588" y="3470579"/>
            <a:ext cx="735402" cy="735400"/>
            <a:chOff x="800100" y="476250"/>
            <a:chExt cx="1143000" cy="1143000"/>
          </a:xfrm>
        </p:grpSpPr>
        <p:pic>
          <p:nvPicPr>
            <p:cNvPr id="91" name="Picture 2">
              <a:extLst>
                <a:ext uri="{FF2B5EF4-FFF2-40B4-BE49-F238E27FC236}">
                  <a16:creationId xmlns:a16="http://schemas.microsoft.com/office/drawing/2014/main" id="{415F4249-E305-8159-64C4-B0F68849FB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40000">
              <a:off x="800100" y="476250"/>
              <a:ext cx="1143000" cy="1143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6BFA2B38-DDB4-FE4F-BCE9-530E57F9CB60}"/>
                </a:ext>
              </a:extLst>
            </p:cNvPr>
            <p:cNvSpPr txBox="1"/>
            <p:nvPr/>
          </p:nvSpPr>
          <p:spPr>
            <a:xfrm>
              <a:off x="879157" y="746905"/>
              <a:ext cx="979479" cy="590296"/>
            </a:xfrm>
            <a:prstGeom prst="rect">
              <a:avLst/>
            </a:prstGeom>
            <a:noFill/>
          </p:spPr>
          <p:txBody>
            <a:bodyPr wrap="none" lIns="83449" tIns="41724" rIns="83449" bIns="41724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>
                  <a:latin typeface="+mj-ea"/>
                  <a:ea typeface="+mj-ea"/>
                </a:rPr>
                <a:t>升级</a:t>
              </a: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7893AF-5296-8912-47AF-DE436555A147}"/>
              </a:ext>
            </a:extLst>
          </p:cNvPr>
          <p:cNvCxnSpPr/>
          <p:nvPr/>
        </p:nvCxnSpPr>
        <p:spPr>
          <a:xfrm>
            <a:off x="2672862" y="2020612"/>
            <a:ext cx="0" cy="2034839"/>
          </a:xfrm>
          <a:prstGeom prst="line">
            <a:avLst/>
          </a:prstGeom>
          <a:ln cap="rnd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>
            <a:extLst>
              <a:ext uri="{FF2B5EF4-FFF2-40B4-BE49-F238E27FC236}">
                <a16:creationId xmlns:a16="http://schemas.microsoft.com/office/drawing/2014/main" id="{D6A0B13D-F36C-3222-56D2-76DCEB9DDA31}"/>
              </a:ext>
            </a:extLst>
          </p:cNvPr>
          <p:cNvSpPr txBox="1"/>
          <p:nvPr/>
        </p:nvSpPr>
        <p:spPr>
          <a:xfrm>
            <a:off x="708227" y="4567858"/>
            <a:ext cx="2322964" cy="330228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400">
                <a:latin typeface="+mj-ea"/>
                <a:ea typeface="+mj-ea"/>
              </a:rPr>
              <a:t>将操作变得轻量化、极简化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A116CCB-038F-F664-02A8-16B41B0D8869}"/>
              </a:ext>
            </a:extLst>
          </p:cNvPr>
          <p:cNvSpPr txBox="1"/>
          <p:nvPr/>
        </p:nvSpPr>
        <p:spPr>
          <a:xfrm>
            <a:off x="708227" y="5733083"/>
            <a:ext cx="3861847" cy="295154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200">
                <a:latin typeface="+mn-ea"/>
              </a:rPr>
              <a:t>融入基层让全员参与到降本增效，节能减排的工作中来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75E28A9-A1C3-451B-B526-915756C599B8}"/>
              </a:ext>
            </a:extLst>
          </p:cNvPr>
          <p:cNvSpPr txBox="1"/>
          <p:nvPr/>
        </p:nvSpPr>
        <p:spPr>
          <a:xfrm>
            <a:off x="708227" y="5453683"/>
            <a:ext cx="3579718" cy="330228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400">
                <a:latin typeface="+mj-ea"/>
                <a:ea typeface="+mj-ea"/>
              </a:rPr>
              <a:t>使绿色物流、智慧物流的管理理念深入基层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2285864-03CD-DE58-696D-9E744CB2EE2E}"/>
              </a:ext>
            </a:extLst>
          </p:cNvPr>
          <p:cNvCxnSpPr>
            <a:cxnSpLocks/>
          </p:cNvCxnSpPr>
          <p:nvPr/>
        </p:nvCxnSpPr>
        <p:spPr>
          <a:xfrm>
            <a:off x="635000" y="4664869"/>
            <a:ext cx="0" cy="638175"/>
          </a:xfrm>
          <a:prstGeom prst="line">
            <a:avLst/>
          </a:prstGeom>
          <a:ln w="9525" cap="rnd">
            <a:solidFill>
              <a:srgbClr val="00F2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EECE3E8B-622A-F4BB-A29F-355BDA20F0D9}"/>
              </a:ext>
            </a:extLst>
          </p:cNvPr>
          <p:cNvCxnSpPr>
            <a:cxnSpLocks/>
          </p:cNvCxnSpPr>
          <p:nvPr/>
        </p:nvCxnSpPr>
        <p:spPr>
          <a:xfrm>
            <a:off x="635000" y="5553076"/>
            <a:ext cx="0" cy="409575"/>
          </a:xfrm>
          <a:prstGeom prst="line">
            <a:avLst/>
          </a:prstGeom>
          <a:ln w="9525" cap="rnd">
            <a:solidFill>
              <a:srgbClr val="00F2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FE16B1B-674B-D45C-2A4B-0116D8D138E5}"/>
              </a:ext>
            </a:extLst>
          </p:cNvPr>
          <p:cNvSpPr>
            <a:spLocks/>
          </p:cNvSpPr>
          <p:nvPr/>
        </p:nvSpPr>
        <p:spPr>
          <a:xfrm>
            <a:off x="-11464412" y="-6444997"/>
            <a:ext cx="35120825" cy="19755464"/>
          </a:xfrm>
          <a:custGeom>
            <a:avLst/>
            <a:gdLst>
              <a:gd name="connsiteX0" fmla="*/ 11464414 w 35120825"/>
              <a:gd name="connsiteY0" fmla="*/ 6448732 h 19755464"/>
              <a:gd name="connsiteX1" fmla="*/ 11464414 w 35120825"/>
              <a:gd name="connsiteY1" fmla="*/ 13306732 h 19755464"/>
              <a:gd name="connsiteX2" fmla="*/ 23656413 w 35120825"/>
              <a:gd name="connsiteY2" fmla="*/ 13306732 h 19755464"/>
              <a:gd name="connsiteX3" fmla="*/ 23656413 w 35120825"/>
              <a:gd name="connsiteY3" fmla="*/ 6448732 h 19755464"/>
              <a:gd name="connsiteX4" fmla="*/ 0 w 35120825"/>
              <a:gd name="connsiteY4" fmla="*/ 0 h 19755464"/>
              <a:gd name="connsiteX5" fmla="*/ 35120825 w 35120825"/>
              <a:gd name="connsiteY5" fmla="*/ 0 h 19755464"/>
              <a:gd name="connsiteX6" fmla="*/ 35120825 w 35120825"/>
              <a:gd name="connsiteY6" fmla="*/ 19755464 h 19755464"/>
              <a:gd name="connsiteX7" fmla="*/ 0 w 35120825"/>
              <a:gd name="connsiteY7" fmla="*/ 19755464 h 1975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120825" h="19755464">
                <a:moveTo>
                  <a:pt x="11464414" y="6448732"/>
                </a:moveTo>
                <a:lnTo>
                  <a:pt x="11464414" y="13306732"/>
                </a:lnTo>
                <a:lnTo>
                  <a:pt x="23656413" y="13306732"/>
                </a:lnTo>
                <a:lnTo>
                  <a:pt x="23656413" y="6448732"/>
                </a:lnTo>
                <a:close/>
                <a:moveTo>
                  <a:pt x="0" y="0"/>
                </a:moveTo>
                <a:lnTo>
                  <a:pt x="35120825" y="0"/>
                </a:lnTo>
                <a:lnTo>
                  <a:pt x="35120825" y="19755464"/>
                </a:lnTo>
                <a:lnTo>
                  <a:pt x="0" y="19755464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5FB213A3-A38A-8862-B7B4-A06E75B61197}"/>
              </a:ext>
            </a:extLst>
          </p:cNvPr>
          <p:cNvGrpSpPr/>
          <p:nvPr/>
        </p:nvGrpSpPr>
        <p:grpSpPr>
          <a:xfrm>
            <a:off x="4722325" y="1195683"/>
            <a:ext cx="6947614" cy="3457575"/>
            <a:chOff x="4095256" y="993333"/>
            <a:chExt cx="6947614" cy="3457575"/>
          </a:xfrm>
          <a:scene3d>
            <a:camera prst="perspectiveLeft">
              <a:rot lat="21594000" lon="1800000" rev="21594000"/>
            </a:camera>
            <a:lightRig rig="glow" dir="t"/>
          </a:scene3d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49B979B9-EC56-BC95-CED9-9E521D3147B6}"/>
                </a:ext>
              </a:extLst>
            </p:cNvPr>
            <p:cNvSpPr/>
            <p:nvPr/>
          </p:nvSpPr>
          <p:spPr>
            <a:xfrm>
              <a:off x="4095256" y="993333"/>
              <a:ext cx="6947614" cy="345757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4FB6D220-7043-2049-B825-6B82A8469F4B}"/>
                </a:ext>
              </a:extLst>
            </p:cNvPr>
            <p:cNvGrpSpPr/>
            <p:nvPr/>
          </p:nvGrpSpPr>
          <p:grpSpPr>
            <a:xfrm>
              <a:off x="7221938" y="1417762"/>
              <a:ext cx="3755511" cy="2952267"/>
              <a:chOff x="7221938" y="1417762"/>
              <a:chExt cx="3755511" cy="2952267"/>
            </a:xfrm>
          </p:grpSpPr>
          <p:sp>
            <p:nvSpPr>
              <p:cNvPr id="102" name="矩形: 圆角 101">
                <a:extLst>
                  <a:ext uri="{FF2B5EF4-FFF2-40B4-BE49-F238E27FC236}">
                    <a16:creationId xmlns:a16="http://schemas.microsoft.com/office/drawing/2014/main" id="{33864C97-C8E7-9B2E-BFD0-F1D3D23BB7A5}"/>
                  </a:ext>
                </a:extLst>
              </p:cNvPr>
              <p:cNvSpPr/>
              <p:nvPr/>
            </p:nvSpPr>
            <p:spPr>
              <a:xfrm>
                <a:off x="7221938" y="1417762"/>
                <a:ext cx="1660332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id="{B7553E93-6C92-6660-1D43-10B40B773EF7}"/>
                  </a:ext>
                </a:extLst>
              </p:cNvPr>
              <p:cNvSpPr/>
              <p:nvPr/>
            </p:nvSpPr>
            <p:spPr>
              <a:xfrm>
                <a:off x="7299325" y="1657191"/>
                <a:ext cx="526884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矩形: 圆角 112">
                <a:extLst>
                  <a:ext uri="{FF2B5EF4-FFF2-40B4-BE49-F238E27FC236}">
                    <a16:creationId xmlns:a16="http://schemas.microsoft.com/office/drawing/2014/main" id="{40989D6A-E13A-C6FD-B07B-3E96A8649567}"/>
                  </a:ext>
                </a:extLst>
              </p:cNvPr>
              <p:cNvSpPr/>
              <p:nvPr/>
            </p:nvSpPr>
            <p:spPr>
              <a:xfrm>
                <a:off x="7565019" y="1896619"/>
                <a:ext cx="1317252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矩形: 圆角 113">
                <a:extLst>
                  <a:ext uri="{FF2B5EF4-FFF2-40B4-BE49-F238E27FC236}">
                    <a16:creationId xmlns:a16="http://schemas.microsoft.com/office/drawing/2014/main" id="{B35F4DFD-E81F-44EA-EA21-40E18625E836}"/>
                  </a:ext>
                </a:extLst>
              </p:cNvPr>
              <p:cNvSpPr/>
              <p:nvPr/>
            </p:nvSpPr>
            <p:spPr>
              <a:xfrm>
                <a:off x="7929274" y="2136048"/>
                <a:ext cx="1296075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矩形: 圆角 114">
                <a:extLst>
                  <a:ext uri="{FF2B5EF4-FFF2-40B4-BE49-F238E27FC236}">
                    <a16:creationId xmlns:a16="http://schemas.microsoft.com/office/drawing/2014/main" id="{5E31A626-BB5B-B210-4B44-4F15C3D6496A}"/>
                  </a:ext>
                </a:extLst>
              </p:cNvPr>
              <p:cNvSpPr/>
              <p:nvPr/>
            </p:nvSpPr>
            <p:spPr>
              <a:xfrm>
                <a:off x="7299325" y="2375478"/>
                <a:ext cx="892553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矩形: 圆角 116">
                <a:extLst>
                  <a:ext uri="{FF2B5EF4-FFF2-40B4-BE49-F238E27FC236}">
                    <a16:creationId xmlns:a16="http://schemas.microsoft.com/office/drawing/2014/main" id="{08E6DAB0-A305-A520-8AC6-EB69189BBCC4}"/>
                  </a:ext>
                </a:extLst>
              </p:cNvPr>
              <p:cNvSpPr/>
              <p:nvPr/>
            </p:nvSpPr>
            <p:spPr>
              <a:xfrm>
                <a:off x="7346950" y="2854336"/>
                <a:ext cx="3630499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矩形: 圆角 117">
                <a:extLst>
                  <a:ext uri="{FF2B5EF4-FFF2-40B4-BE49-F238E27FC236}">
                    <a16:creationId xmlns:a16="http://schemas.microsoft.com/office/drawing/2014/main" id="{CA94A118-A34F-8F65-3520-E9652FFCC18B}"/>
                  </a:ext>
                </a:extLst>
              </p:cNvPr>
              <p:cNvSpPr/>
              <p:nvPr/>
            </p:nvSpPr>
            <p:spPr>
              <a:xfrm>
                <a:off x="8388349" y="3093765"/>
                <a:ext cx="1197021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961E90D6-9E90-B812-10DA-E95F90829B06}"/>
                  </a:ext>
                </a:extLst>
              </p:cNvPr>
              <p:cNvSpPr/>
              <p:nvPr/>
            </p:nvSpPr>
            <p:spPr>
              <a:xfrm>
                <a:off x="8272353" y="3333193"/>
                <a:ext cx="1660332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F0A1876E-33CB-BB07-A855-A672031150A2}"/>
                  </a:ext>
                </a:extLst>
              </p:cNvPr>
              <p:cNvSpPr/>
              <p:nvPr/>
            </p:nvSpPr>
            <p:spPr>
              <a:xfrm>
                <a:off x="8388348" y="3572622"/>
                <a:ext cx="1197023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F9D79844-133E-1E1A-5B73-EB1B2EFF0B00}"/>
                  </a:ext>
                </a:extLst>
              </p:cNvPr>
              <p:cNvSpPr/>
              <p:nvPr/>
            </p:nvSpPr>
            <p:spPr>
              <a:xfrm>
                <a:off x="8622490" y="3812051"/>
                <a:ext cx="1660332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0475811D-E633-8A11-012E-E8C386708CD5}"/>
                  </a:ext>
                </a:extLst>
              </p:cNvPr>
              <p:cNvSpPr/>
              <p:nvPr/>
            </p:nvSpPr>
            <p:spPr>
              <a:xfrm>
                <a:off x="8983922" y="4051480"/>
                <a:ext cx="1598353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矩形: 圆角 123">
                <a:extLst>
                  <a:ext uri="{FF2B5EF4-FFF2-40B4-BE49-F238E27FC236}">
                    <a16:creationId xmlns:a16="http://schemas.microsoft.com/office/drawing/2014/main" id="{3A6BA79F-8F7F-CECF-7F5A-6E97BB0668A2}"/>
                  </a:ext>
                </a:extLst>
              </p:cNvPr>
              <p:cNvSpPr/>
              <p:nvPr/>
            </p:nvSpPr>
            <p:spPr>
              <a:xfrm>
                <a:off x="10461624" y="4290912"/>
                <a:ext cx="515823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6AEF8CCB-86B3-C2AB-A4C1-A330833B8461}"/>
                  </a:ext>
                </a:extLst>
              </p:cNvPr>
              <p:cNvSpPr/>
              <p:nvPr/>
            </p:nvSpPr>
            <p:spPr>
              <a:xfrm>
                <a:off x="7346950" y="2614907"/>
                <a:ext cx="1171064" cy="7911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00D15F"/>
                  </a:gs>
                  <a:gs pos="14000">
                    <a:srgbClr val="00B05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9" name="图片 8" descr="图形用户界面&#10;&#10;中度可信度描述已自动生成">
            <a:extLst>
              <a:ext uri="{FF2B5EF4-FFF2-40B4-BE49-F238E27FC236}">
                <a16:creationId xmlns:a16="http://schemas.microsoft.com/office/drawing/2014/main" id="{9FBE9CE2-38D9-6463-CE48-DA3032FA58F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53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C1100-7966-4B17-5750-C758565373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3556" y="1339850"/>
            <a:ext cx="7224887" cy="4063999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0E9C3B7A-F930-74B7-E5EE-89FCA77FBDB2}"/>
              </a:ext>
            </a:extLst>
          </p:cNvPr>
          <p:cNvGrpSpPr/>
          <p:nvPr/>
        </p:nvGrpSpPr>
        <p:grpSpPr>
          <a:xfrm>
            <a:off x="1203960" y="2948478"/>
            <a:ext cx="1447800" cy="929662"/>
            <a:chOff x="1280160" y="861038"/>
            <a:chExt cx="1447800" cy="99824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5593DC6-456E-A9B5-1831-1E64CDC85439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5D7AE56-CFAA-B223-5712-D26BDC5F3DFB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5D9C18B-07E9-DCAF-2237-1446D79D11E8}"/>
              </a:ext>
            </a:extLst>
          </p:cNvPr>
          <p:cNvSpPr txBox="1"/>
          <p:nvPr/>
        </p:nvSpPr>
        <p:spPr>
          <a:xfrm>
            <a:off x="1219600" y="3571066"/>
            <a:ext cx="9925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标题我会保留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E4BEE95-30B5-B8F8-A61B-0ED537823075}"/>
              </a:ext>
            </a:extLst>
          </p:cNvPr>
          <p:cNvSpPr txBox="1"/>
          <p:nvPr/>
        </p:nvSpPr>
        <p:spPr>
          <a:xfrm>
            <a:off x="486130" y="2256982"/>
            <a:ext cx="1620957" cy="5616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300"/>
              </a:spcAft>
            </a:pP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标题打算缩小字眼</a:t>
            </a:r>
            <a:endParaRPr lang="en-US" altLang="zh-CN" sz="140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spcAft>
                <a:spcPts val="300"/>
              </a:spcAft>
            </a:pP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不会格外突出</a:t>
            </a:r>
            <a:endParaRPr 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3F4C6A4-CBF9-49F9-6BDD-8F90EC1AFAC1}"/>
              </a:ext>
            </a:extLst>
          </p:cNvPr>
          <p:cNvSpPr txBox="1"/>
          <p:nvPr/>
        </p:nvSpPr>
        <p:spPr>
          <a:xfrm>
            <a:off x="7403398" y="5499384"/>
            <a:ext cx="3806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推动互联网、大数据、云计算等信息技术与物流深度融合，推动物流业乃至中国经济的转型升级。这是物流业的‘供给侧改革’。随着支付及网购软件的普及，“无纸化”这个概念逐渐被更多传统行业所青睐，互联网</a:t>
            </a:r>
            <a:r>
              <a:rPr lang="en-US" altLang="zh-CN" sz="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物流模式已经形成。物流行业从信息化到智能化，“提效</a:t>
            </a:r>
            <a:r>
              <a:rPr lang="en-US" altLang="zh-CN" sz="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降本”是一个非常重要的课题。优化物流管理，降低物流成本，提高风控，最终全程无纸化是一个伟大的目标，而本次车间对无纸化系统的应用正是向此目标迈进的第一步。</a:t>
            </a:r>
          </a:p>
          <a:p>
            <a:r>
              <a:rPr lang="zh-CN" altLang="en-US" sz="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纸化能使用场景一般是：“长链条的业务形态，并且线下业务复杂的工作。”通常不适用于产中物流的使用。而车间另辟蹊径，用探索的精神尝试由“长”到“短”的业务应用，使传统模式与新业态相结合，为绿色物流的实现添砖加瓦。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79F796B-A907-3FF4-7A6A-70EF168280AF}"/>
              </a:ext>
            </a:extLst>
          </p:cNvPr>
          <p:cNvGrpSpPr/>
          <p:nvPr/>
        </p:nvGrpSpPr>
        <p:grpSpPr>
          <a:xfrm rot="5400000">
            <a:off x="5732517" y="924568"/>
            <a:ext cx="1659243" cy="929662"/>
            <a:chOff x="1280160" y="861038"/>
            <a:chExt cx="1447800" cy="998242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BE3A7795-86DD-75FD-DF00-3AB2EA735D52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42EF04EC-A89E-E37F-E178-F7B1A705A56E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00429E31-148F-44E5-AC97-51882146AB11}"/>
              </a:ext>
            </a:extLst>
          </p:cNvPr>
          <p:cNvSpPr txBox="1"/>
          <p:nvPr/>
        </p:nvSpPr>
        <p:spPr>
          <a:xfrm>
            <a:off x="7095658" y="313640"/>
            <a:ext cx="2169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形象化呈现</a:t>
            </a:r>
            <a:endParaRPr lang="en-US" altLang="zh-CN" sz="140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终极目标是“全程无纸化”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13894C3-14AC-1396-7760-D9A48F4E28A0}"/>
              </a:ext>
            </a:extLst>
          </p:cNvPr>
          <p:cNvGrpSpPr/>
          <p:nvPr/>
        </p:nvGrpSpPr>
        <p:grpSpPr>
          <a:xfrm rot="16200000" flipV="1">
            <a:off x="3043389" y="5485148"/>
            <a:ext cx="1043783" cy="272561"/>
            <a:chOff x="1280160" y="861038"/>
            <a:chExt cx="1447800" cy="998242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D9432A25-55C4-7EF2-9E4C-4ECA669C775F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A99BE361-D8E2-A9B1-4D9A-D6A0B6AEA7BB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186D0A55-3BA9-6087-DB4A-F60AF0DA0B97}"/>
              </a:ext>
            </a:extLst>
          </p:cNvPr>
          <p:cNvSpPr txBox="1"/>
          <p:nvPr/>
        </p:nvSpPr>
        <p:spPr>
          <a:xfrm>
            <a:off x="7102387" y="813946"/>
            <a:ext cx="12618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现在迈出了第一步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4C3F969-9FCB-8F47-0A36-BEA5075D9D76}"/>
              </a:ext>
            </a:extLst>
          </p:cNvPr>
          <p:cNvSpPr txBox="1"/>
          <p:nvPr/>
        </p:nvSpPr>
        <p:spPr>
          <a:xfrm>
            <a:off x="3809622" y="5861829"/>
            <a:ext cx="3445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300"/>
              </a:spcAft>
            </a:pP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文案梳理了一下，感觉意思是：</a:t>
            </a:r>
            <a:b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</a:b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“大环境”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——</a:t>
            </a: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“物料行业”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——</a:t>
            </a: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“公司车间”</a:t>
            </a:r>
            <a:endParaRPr 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F58158B-BBD9-D7DE-33EB-1A55763015CE}"/>
              </a:ext>
            </a:extLst>
          </p:cNvPr>
          <p:cNvSpPr txBox="1"/>
          <p:nvPr/>
        </p:nvSpPr>
        <p:spPr>
          <a:xfrm>
            <a:off x="3822123" y="6367020"/>
            <a:ext cx="29418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大概率笔墨注重于“我们公司车间怎么做”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95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C1100-7966-4B17-5750-C758565373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3556" y="1339850"/>
            <a:ext cx="7224888" cy="4063999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8C53229-4C2F-4F9E-1470-F2206A53C3F8}"/>
              </a:ext>
            </a:extLst>
          </p:cNvPr>
          <p:cNvSpPr txBox="1"/>
          <p:nvPr/>
        </p:nvSpPr>
        <p:spPr>
          <a:xfrm>
            <a:off x="2054002" y="290193"/>
            <a:ext cx="1766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从三个维度</a:t>
            </a:r>
            <a:endParaRPr lang="en-US" altLang="zh-CN" sz="140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对比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&amp;</a:t>
            </a: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总结应用效果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996C7C-56F3-10F9-19D9-271A93DD1923}"/>
              </a:ext>
            </a:extLst>
          </p:cNvPr>
          <p:cNvSpPr txBox="1"/>
          <p:nvPr/>
        </p:nvSpPr>
        <p:spPr>
          <a:xfrm>
            <a:off x="977921" y="3979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应用效果</a:t>
            </a: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0F1045DA-2B77-CD9D-E8FA-DFAA7ACD84FC}"/>
              </a:ext>
            </a:extLst>
          </p:cNvPr>
          <p:cNvSpPr/>
          <p:nvPr/>
        </p:nvSpPr>
        <p:spPr>
          <a:xfrm rot="5400000">
            <a:off x="1905001" y="494325"/>
            <a:ext cx="133350" cy="114957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505F82-A66C-FF68-F5AD-B1CF641A19D8}"/>
              </a:ext>
            </a:extLst>
          </p:cNvPr>
          <p:cNvGrpSpPr/>
          <p:nvPr/>
        </p:nvGrpSpPr>
        <p:grpSpPr>
          <a:xfrm>
            <a:off x="1280160" y="813413"/>
            <a:ext cx="1447800" cy="929662"/>
            <a:chOff x="1280160" y="861038"/>
            <a:chExt cx="1447800" cy="998242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7EFFD15-3E38-7E8B-44FA-BD99416C5A08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5420F6E-3199-9EDD-E601-76CCF877C22B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7936BB2B-0893-6AEE-91C7-6CC89871BAF9}"/>
              </a:ext>
            </a:extLst>
          </p:cNvPr>
          <p:cNvSpPr txBox="1"/>
          <p:nvPr/>
        </p:nvSpPr>
        <p:spPr>
          <a:xfrm>
            <a:off x="1295800" y="1452243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告别笼统式标题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E9C3B7A-F930-74B7-E5EE-89FCA77FBDB2}"/>
              </a:ext>
            </a:extLst>
          </p:cNvPr>
          <p:cNvGrpSpPr/>
          <p:nvPr/>
        </p:nvGrpSpPr>
        <p:grpSpPr>
          <a:xfrm flipV="1">
            <a:off x="1280160" y="3679705"/>
            <a:ext cx="1447800" cy="929662"/>
            <a:chOff x="1280160" y="861038"/>
            <a:chExt cx="1447800" cy="99824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5593DC6-456E-A9B5-1831-1E64CDC85439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5D7AE56-CFAA-B223-5712-D26BDC5F3DFB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5D9C18B-07E9-DCAF-2237-1446D79D11E8}"/>
              </a:ext>
            </a:extLst>
          </p:cNvPr>
          <p:cNvSpPr txBox="1"/>
          <p:nvPr/>
        </p:nvSpPr>
        <p:spPr>
          <a:xfrm>
            <a:off x="1295800" y="3739586"/>
            <a:ext cx="992579" cy="453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矩阵图形式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强调两者对比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E4BEE95-30B5-B8F8-A61B-0ED537823075}"/>
              </a:ext>
            </a:extLst>
          </p:cNvPr>
          <p:cNvSpPr txBox="1"/>
          <p:nvPr/>
        </p:nvSpPr>
        <p:spPr>
          <a:xfrm>
            <a:off x="200380" y="4711502"/>
            <a:ext cx="2159566" cy="469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zh-CN" altLang="en-US" sz="1100">
                <a:solidFill>
                  <a:schemeClr val="bg1"/>
                </a:solidFill>
              </a:rPr>
              <a:t>大幅度简化原本文案出现大量的</a:t>
            </a:r>
            <a:endParaRPr lang="en-US" altLang="zh-CN" sz="1100">
              <a:solidFill>
                <a:schemeClr val="bg1"/>
              </a:solidFill>
            </a:endParaRPr>
          </a:p>
          <a:p>
            <a:pPr algn="ctr">
              <a:spcAft>
                <a:spcPts val="300"/>
              </a:spcAft>
            </a:pPr>
            <a:r>
              <a:rPr lang="zh-CN" altLang="en-US" sz="1100">
                <a:solidFill>
                  <a:srgbClr val="6DFFAF"/>
                </a:solidFill>
              </a:rPr>
              <a:t>“纸张方式”</a:t>
            </a:r>
            <a:r>
              <a:rPr lang="zh-CN" altLang="en-US" sz="1100">
                <a:solidFill>
                  <a:schemeClr val="bg1"/>
                </a:solidFill>
              </a:rPr>
              <a:t>和</a:t>
            </a:r>
            <a:r>
              <a:rPr lang="zh-CN" altLang="en-US" sz="1100">
                <a:solidFill>
                  <a:srgbClr val="00B0F0"/>
                </a:solidFill>
              </a:rPr>
              <a:t>“电子纸方式”</a:t>
            </a:r>
            <a:r>
              <a:rPr lang="zh-CN" altLang="en-US" sz="1100">
                <a:solidFill>
                  <a:schemeClr val="bg1"/>
                </a:solidFill>
              </a:rPr>
              <a:t>字眼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9AA8BA-1EE1-F973-ACD3-1F6530E1944E}"/>
              </a:ext>
            </a:extLst>
          </p:cNvPr>
          <p:cNvSpPr txBox="1"/>
          <p:nvPr/>
        </p:nvSpPr>
        <p:spPr>
          <a:xfrm>
            <a:off x="-202406" y="5184263"/>
            <a:ext cx="270271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在应用成果对比及总结方面从以下三个维度考虑，即成本、质量及工时投入。</a:t>
            </a:r>
            <a:endParaRPr lang="zh-CN" altLang="zh-CN" sz="7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仿宋_GB2312"/>
            </a:endParaRPr>
          </a:p>
          <a:p>
            <a:pPr marL="342900" lvl="0" indent="-108000" algn="just">
              <a:buFont typeface="+mj-lt"/>
              <a:buAutoNum type="arabicPeriod"/>
            </a:pPr>
            <a:r>
              <a:rPr lang="zh-CN" altLang="zh-CN" sz="5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降低成本：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通过</a:t>
            </a:r>
            <a:r>
              <a:rPr lang="zh-CN" altLang="en-US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显示方式，代替纸张</a:t>
            </a:r>
            <a:r>
              <a:rPr lang="zh-CN" altLang="en-US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指导排序作业，降低纸张及耗材成本投入。设备设施（如电脑、打印机、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PAD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）投入由客户确认，不计入成本分析。</a:t>
            </a:r>
            <a:r>
              <a:rPr lang="zh-CN" altLang="zh-CN" sz="500" kern="100" dirty="0">
                <a:solidFill>
                  <a:srgbClr val="6DFFAF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纸张方式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打印纸成本约</a:t>
            </a:r>
            <a:r>
              <a:rPr lang="en-US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9.4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万元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年，耗材成本约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57.6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万元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年，合计成本约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67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万元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en-US" sz="500" kern="100" dirty="0">
                <a:solidFill>
                  <a:srgbClr val="00B0F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500" kern="100" dirty="0">
                <a:solidFill>
                  <a:srgbClr val="00B0F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方式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没有纸张及耗材成本，优化比例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100%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en-US" altLang="zh-CN" sz="5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marL="342900" lvl="0" indent="-108000" algn="l">
              <a:buFont typeface="+mj-lt"/>
              <a:buAutoNum type="arabicPeriod"/>
            </a:pPr>
            <a:r>
              <a:rPr lang="zh-CN" altLang="zh-CN" sz="5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提升质量：</a:t>
            </a:r>
            <a:r>
              <a:rPr lang="zh-CN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利用</a:t>
            </a:r>
            <a:r>
              <a:rPr lang="zh-CN" altLang="en-US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的直观颜色区分零件，指导员工备货，提高备货相符率，降低错漏备发生比例。</a:t>
            </a:r>
            <a:r>
              <a:rPr lang="zh-CN" altLang="zh-CN" sz="500" kern="100" dirty="0">
                <a:solidFill>
                  <a:srgbClr val="6DFFAF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纸张方式</a:t>
            </a:r>
            <a:r>
              <a:rPr lang="zh-CN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错漏备发生比例</a:t>
            </a:r>
            <a:r>
              <a:rPr lang="en-US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5</a:t>
            </a:r>
            <a:r>
              <a:rPr lang="zh-CN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‰，</a:t>
            </a:r>
            <a:r>
              <a:rPr lang="zh-CN" altLang="en-US" sz="500" kern="100" dirty="0">
                <a:solidFill>
                  <a:srgbClr val="00B0F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500" kern="100" dirty="0">
                <a:solidFill>
                  <a:srgbClr val="00B0F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方式</a:t>
            </a:r>
            <a:r>
              <a:rPr lang="zh-CN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错漏备发生比例</a:t>
            </a:r>
            <a:r>
              <a:rPr lang="en-US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0.5</a:t>
            </a:r>
            <a:r>
              <a:rPr lang="zh-CN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‰，优化比例</a:t>
            </a:r>
            <a:r>
              <a:rPr lang="en-US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90%</a:t>
            </a:r>
            <a:r>
              <a:rPr lang="zh-CN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</a:p>
          <a:p>
            <a:pPr marL="342900" lvl="0" indent="-108000" algn="l">
              <a:buFont typeface="+mj-lt"/>
              <a:buAutoNum type="arabicPeriod"/>
            </a:pPr>
            <a:r>
              <a:rPr lang="zh-CN" altLang="zh-CN" sz="5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优化工时：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工时优化分为培训时间、补件工时及操作环节三方面优化，平均全年累计优化工时</a:t>
            </a:r>
            <a:r>
              <a:rPr lang="en-US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2202.4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小时。</a:t>
            </a:r>
            <a:endParaRPr lang="zh-CN" altLang="zh-CN" sz="5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仿宋_GB2312"/>
            </a:endParaRPr>
          </a:p>
          <a:p>
            <a:pPr marL="216000" indent="304800" algn="l"/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培训时间优化：通过</a:t>
            </a:r>
            <a:r>
              <a:rPr lang="zh-CN" altLang="en-US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方式，操作简单易懂，减少员工培训时间。</a:t>
            </a:r>
            <a:r>
              <a:rPr lang="zh-CN" altLang="zh-CN" sz="500" kern="100" dirty="0">
                <a:solidFill>
                  <a:srgbClr val="6DFFAF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纸张方式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员工培训时间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1160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年，</a:t>
            </a:r>
            <a:r>
              <a:rPr lang="zh-CN" altLang="en-US" sz="500" kern="1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500" kern="1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方式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500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年，优化</a:t>
            </a:r>
            <a:r>
              <a:rPr lang="en-US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660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，优化比例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56.89%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zh-CN" altLang="zh-CN" sz="5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仿宋_GB2312"/>
            </a:endParaRPr>
          </a:p>
          <a:p>
            <a:pPr marL="216000" indent="304800" algn="just"/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补件工时优化：减少员工应急补件时间。</a:t>
            </a:r>
            <a:r>
              <a:rPr lang="zh-CN" altLang="zh-CN" sz="500" kern="100" dirty="0">
                <a:solidFill>
                  <a:srgbClr val="6DFFAF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纸张方式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备货员工补件工时</a:t>
            </a:r>
            <a:r>
              <a:rPr lang="en-US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9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2.1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</a:t>
            </a:r>
            <a:r>
              <a:rPr lang="zh-CN" altLang="en-US" sz="500" kern="100" dirty="0">
                <a:solidFill>
                  <a:srgbClr val="00B0F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500" kern="100" dirty="0">
                <a:solidFill>
                  <a:srgbClr val="00B0F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方式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备货员工补件工时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8.3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，优化工时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83.8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/</a:t>
            </a:r>
            <a:r>
              <a:rPr lang="zh-CN" altLang="en-US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，优化比例</a:t>
            </a:r>
            <a:r>
              <a:rPr lang="en-US" altLang="zh-CN" sz="500" kern="100" dirty="0">
                <a:solidFill>
                  <a:schemeClr val="bg1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9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1%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zh-CN" altLang="zh-CN" sz="5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仿宋_GB2312"/>
            </a:endParaRPr>
          </a:p>
          <a:p>
            <a:pPr marL="216000" indent="304800" algn="just"/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操作工时优化：</a:t>
            </a:r>
            <a:r>
              <a:rPr lang="zh-CN" altLang="en-US" sz="500" kern="100" dirty="0">
                <a:solidFill>
                  <a:srgbClr val="00B0F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电子纸</a:t>
            </a:r>
            <a:r>
              <a:rPr lang="zh-CN" altLang="zh-CN" sz="500" kern="100" dirty="0">
                <a:solidFill>
                  <a:srgbClr val="00B0F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方式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减少了操作环节</a:t>
            </a:r>
            <a:r>
              <a:rPr lang="zh-CN" altLang="en-US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（打印拿取等步骤）</a:t>
            </a:r>
            <a:r>
              <a:rPr lang="zh-CN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，优化操作动作工时</a:t>
            </a:r>
            <a:r>
              <a:rPr lang="en-US" altLang="zh-CN" sz="5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1458.6</a:t>
            </a:r>
            <a:r>
              <a:rPr lang="zh-CN" altLang="zh-CN" sz="500" kern="10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小时。</a:t>
            </a:r>
            <a:endParaRPr lang="zh-CN" altLang="zh-CN" sz="5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仿宋_GB231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A6BB049-75CE-F948-F039-4681E1D5DA4E}"/>
              </a:ext>
            </a:extLst>
          </p:cNvPr>
          <p:cNvGrpSpPr/>
          <p:nvPr/>
        </p:nvGrpSpPr>
        <p:grpSpPr>
          <a:xfrm rot="10800000" flipV="1">
            <a:off x="9615268" y="3125790"/>
            <a:ext cx="1447800" cy="929662"/>
            <a:chOff x="1280160" y="861038"/>
            <a:chExt cx="1447800" cy="998242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5253A22-5B92-879F-C2D7-91277D96A306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AFDB035-2215-E3D1-90AD-828067E317ED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EC93D27-8D41-5244-F934-1D7C785ED1E3}"/>
              </a:ext>
            </a:extLst>
          </p:cNvPr>
          <p:cNvSpPr txBox="1"/>
          <p:nvPr/>
        </p:nvSpPr>
        <p:spPr>
          <a:xfrm>
            <a:off x="9797962" y="3528571"/>
            <a:ext cx="1261884" cy="453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深色反白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凸显重要对比数据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C1158EA-4CFB-3697-AE07-4095CAACA463}"/>
              </a:ext>
            </a:extLst>
          </p:cNvPr>
          <p:cNvSpPr txBox="1"/>
          <p:nvPr/>
        </p:nvSpPr>
        <p:spPr>
          <a:xfrm>
            <a:off x="10178835" y="2525387"/>
            <a:ext cx="1762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加上向下箭头</a:t>
            </a:r>
            <a:endParaRPr lang="en-US" altLang="zh-CN" sz="140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表示优化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降低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减少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EE8B4C6-31D5-2B39-F769-443C6F7F13D2}"/>
              </a:ext>
            </a:extLst>
          </p:cNvPr>
          <p:cNvGrpSpPr/>
          <p:nvPr/>
        </p:nvGrpSpPr>
        <p:grpSpPr>
          <a:xfrm rot="16200000" flipV="1">
            <a:off x="6810522" y="4954590"/>
            <a:ext cx="1447800" cy="929662"/>
            <a:chOff x="1280160" y="861038"/>
            <a:chExt cx="1447800" cy="998242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55DFAA8D-29D2-690D-08C3-782529361A2F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DD0BD46E-2F98-D258-5E2C-229DCAEBB17E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7DD3B571-A44B-5920-1853-16F75EAF9387}"/>
              </a:ext>
            </a:extLst>
          </p:cNvPr>
          <p:cNvSpPr txBox="1"/>
          <p:nvPr/>
        </p:nvSpPr>
        <p:spPr>
          <a:xfrm>
            <a:off x="8059889" y="5771946"/>
            <a:ext cx="201850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+mn-ea"/>
              </a:rPr>
              <a:t>数字从来不能独立存在</a:t>
            </a:r>
            <a:endParaRPr lang="en-US" altLang="zh-CN" sz="1100">
              <a:solidFill>
                <a:schemeClr val="bg1"/>
              </a:solidFill>
              <a:latin typeface="+mn-ea"/>
            </a:endParaRPr>
          </a:p>
          <a:p>
            <a:r>
              <a:rPr lang="zh-CN" altLang="en-US" sz="1100">
                <a:solidFill>
                  <a:schemeClr val="bg1"/>
                </a:solidFill>
                <a:latin typeface="+mn-ea"/>
              </a:rPr>
              <a:t>（领导更在意是怎么实现的）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3F4C6A4-CBF9-49F9-6BDD-8F90EC1AFAC1}"/>
              </a:ext>
            </a:extLst>
          </p:cNvPr>
          <p:cNvSpPr txBox="1"/>
          <p:nvPr/>
        </p:nvSpPr>
        <p:spPr>
          <a:xfrm>
            <a:off x="8059889" y="6181522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将理由写在下方，充当说明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08B5290-9AB7-B60C-320E-483A9873246B}"/>
              </a:ext>
            </a:extLst>
          </p:cNvPr>
          <p:cNvSpPr txBox="1"/>
          <p:nvPr/>
        </p:nvSpPr>
        <p:spPr>
          <a:xfrm>
            <a:off x="7107516" y="5621141"/>
            <a:ext cx="723275" cy="453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为什么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能优化？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79F796B-A907-3FF4-7A6A-70EF168280AF}"/>
              </a:ext>
            </a:extLst>
          </p:cNvPr>
          <p:cNvGrpSpPr/>
          <p:nvPr/>
        </p:nvGrpSpPr>
        <p:grpSpPr>
          <a:xfrm rot="5400000">
            <a:off x="7742292" y="1076968"/>
            <a:ext cx="1659243" cy="929662"/>
            <a:chOff x="1280160" y="861038"/>
            <a:chExt cx="1447800" cy="998242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BE3A7795-86DD-75FD-DF00-3AB2EA735D52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42EF04EC-A89E-E37F-E178-F7B1A705A56E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00429E31-148F-44E5-AC97-51882146AB11}"/>
              </a:ext>
            </a:extLst>
          </p:cNvPr>
          <p:cNvSpPr txBox="1"/>
          <p:nvPr/>
        </p:nvSpPr>
        <p:spPr>
          <a:xfrm>
            <a:off x="9105433" y="466040"/>
            <a:ext cx="2358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将“维度”和“成效”放在一块</a:t>
            </a:r>
            <a:endParaRPr lang="en-US" altLang="zh-CN" sz="140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类似表头的效果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13894C3-14AC-1396-7760-D9A48F4E28A0}"/>
              </a:ext>
            </a:extLst>
          </p:cNvPr>
          <p:cNvGrpSpPr/>
          <p:nvPr/>
        </p:nvGrpSpPr>
        <p:grpSpPr>
          <a:xfrm rot="16200000" flipV="1">
            <a:off x="3968334" y="5459059"/>
            <a:ext cx="1043783" cy="324740"/>
            <a:chOff x="1280160" y="861038"/>
            <a:chExt cx="1447800" cy="998242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D9432A25-55C4-7EF2-9E4C-4ECA669C775F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A99BE361-D8E2-A9B1-4D9A-D6A0B6AEA7BB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D0FAF6F-AD53-BF4B-3EA6-A7DBB3BF9A19}"/>
              </a:ext>
            </a:extLst>
          </p:cNvPr>
          <p:cNvSpPr txBox="1"/>
          <p:nvPr/>
        </p:nvSpPr>
        <p:spPr>
          <a:xfrm>
            <a:off x="4421992" y="602476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尽可能</a:t>
            </a:r>
            <a:endParaRPr lang="en-US" altLang="zh-CN" sz="140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优化文案层级</a:t>
            </a:r>
            <a:endParaRPr lang="en-US" altLang="zh-CN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0849EB4-DBDB-6D6E-0FBB-52C5369B83F4}"/>
              </a:ext>
            </a:extLst>
          </p:cNvPr>
          <p:cNvGrpSpPr/>
          <p:nvPr/>
        </p:nvGrpSpPr>
        <p:grpSpPr>
          <a:xfrm rot="5400000" flipH="1" flipV="1">
            <a:off x="5093751" y="5459059"/>
            <a:ext cx="1043783" cy="324740"/>
            <a:chOff x="1280160" y="861038"/>
            <a:chExt cx="1447800" cy="998242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670F9D3B-395F-6C21-5BC2-87E7418FDC85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B7E9C755-3633-BF5C-F051-773C9941DEBD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0422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3C1100-7966-4B17-5750-C758565373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3556" y="1339850"/>
            <a:ext cx="7224887" cy="4063999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0E9C3B7A-F930-74B7-E5EE-89FCA77FBDB2}"/>
              </a:ext>
            </a:extLst>
          </p:cNvPr>
          <p:cNvGrpSpPr/>
          <p:nvPr/>
        </p:nvGrpSpPr>
        <p:grpSpPr>
          <a:xfrm flipV="1">
            <a:off x="1190625" y="4132385"/>
            <a:ext cx="1537335" cy="573698"/>
            <a:chOff x="1280160" y="861038"/>
            <a:chExt cx="1447800" cy="99824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5593DC6-456E-A9B5-1831-1E64CDC85439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5D7AE56-CFAA-B223-5712-D26BDC5F3DFB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5D9C18B-07E9-DCAF-2237-1446D79D11E8}"/>
              </a:ext>
            </a:extLst>
          </p:cNvPr>
          <p:cNvSpPr txBox="1"/>
          <p:nvPr/>
        </p:nvSpPr>
        <p:spPr>
          <a:xfrm>
            <a:off x="1280413" y="4205579"/>
            <a:ext cx="857927" cy="453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小标题概况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>
              <a:spcAft>
                <a:spcPts val="300"/>
              </a:spcAft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YYDS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E4BEE95-30B5-B8F8-A61B-0ED537823075}"/>
              </a:ext>
            </a:extLst>
          </p:cNvPr>
          <p:cNvSpPr txBox="1"/>
          <p:nvPr/>
        </p:nvSpPr>
        <p:spPr>
          <a:xfrm>
            <a:off x="122501" y="4860971"/>
            <a:ext cx="2271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zh-CN" altLang="en-US" sz="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针对现场的复杂形势进行模拟实验，在满足现有生产的条件下优化操作步骤，尽量将操作变得轻量化、极简化。使绿色物流、智慧物流的管理理念深入基层，融入基层让全员参与到降本增效，节能减排的工作中来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A6BB049-75CE-F948-F039-4681E1D5DA4E}"/>
              </a:ext>
            </a:extLst>
          </p:cNvPr>
          <p:cNvGrpSpPr/>
          <p:nvPr/>
        </p:nvGrpSpPr>
        <p:grpSpPr>
          <a:xfrm rot="10800000" flipV="1">
            <a:off x="9615268" y="3125790"/>
            <a:ext cx="1447800" cy="929662"/>
            <a:chOff x="1280160" y="861038"/>
            <a:chExt cx="1447800" cy="998242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5253A22-5B92-879F-C2D7-91277D96A306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AFDB035-2215-E3D1-90AD-828067E317ED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EC93D27-8D41-5244-F934-1D7C785ED1E3}"/>
              </a:ext>
            </a:extLst>
          </p:cNvPr>
          <p:cNvSpPr txBox="1"/>
          <p:nvPr/>
        </p:nvSpPr>
        <p:spPr>
          <a:xfrm>
            <a:off x="9797962" y="3528571"/>
            <a:ext cx="857927" cy="453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甘特图姑且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放右侧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C1158EA-4CFB-3697-AE07-4095CAACA463}"/>
              </a:ext>
            </a:extLst>
          </p:cNvPr>
          <p:cNvSpPr txBox="1"/>
          <p:nvPr/>
        </p:nvSpPr>
        <p:spPr>
          <a:xfrm>
            <a:off x="10249367" y="25253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表格需修改样式</a:t>
            </a:r>
            <a:endParaRPr lang="en-US" altLang="zh-CN" sz="140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到时也用三维旋转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EE8B4C6-31D5-2B39-F769-443C6F7F13D2}"/>
              </a:ext>
            </a:extLst>
          </p:cNvPr>
          <p:cNvGrpSpPr/>
          <p:nvPr/>
        </p:nvGrpSpPr>
        <p:grpSpPr>
          <a:xfrm rot="16200000" flipV="1">
            <a:off x="5847465" y="4949906"/>
            <a:ext cx="1447800" cy="939029"/>
            <a:chOff x="1280160" y="861038"/>
            <a:chExt cx="1447800" cy="998242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55DFAA8D-29D2-690D-08C3-782529361A2F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DD0BD46E-2F98-D258-5E2C-229DCAEBB17E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13F4C6A4-CBF9-49F9-6BDD-8F90EC1AFAC1}"/>
              </a:ext>
            </a:extLst>
          </p:cNvPr>
          <p:cNvSpPr txBox="1"/>
          <p:nvPr/>
        </p:nvSpPr>
        <p:spPr>
          <a:xfrm>
            <a:off x="7122629" y="591482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简单的</a:t>
            </a:r>
            <a:endParaRPr lang="en-US" altLang="zh-CN" sz="140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左右布局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08B5290-9AB7-B60C-320E-483A9873246B}"/>
              </a:ext>
            </a:extLst>
          </p:cNvPr>
          <p:cNvSpPr txBox="1"/>
          <p:nvPr/>
        </p:nvSpPr>
        <p:spPr>
          <a:xfrm>
            <a:off x="6139776" y="5781161"/>
            <a:ext cx="85792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版面对半分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79F796B-A907-3FF4-7A6A-70EF168280AF}"/>
              </a:ext>
            </a:extLst>
          </p:cNvPr>
          <p:cNvGrpSpPr/>
          <p:nvPr/>
        </p:nvGrpSpPr>
        <p:grpSpPr>
          <a:xfrm rot="5400000">
            <a:off x="7889123" y="766906"/>
            <a:ext cx="1202350" cy="1092895"/>
            <a:chOff x="1280160" y="861038"/>
            <a:chExt cx="1447800" cy="998242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BE3A7795-86DD-75FD-DF00-3AB2EA735D52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42EF04EC-A89E-E37F-E178-F7B1A705A56E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00429E31-148F-44E5-AC97-51882146AB11}"/>
              </a:ext>
            </a:extLst>
          </p:cNvPr>
          <p:cNvSpPr txBox="1"/>
          <p:nvPr/>
        </p:nvSpPr>
        <p:spPr>
          <a:xfrm>
            <a:off x="9105433" y="332088"/>
            <a:ext cx="21755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A.</a:t>
            </a: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下一步应用及完善策划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F97A5D5-C49B-C255-5581-CCB14FADCE0A}"/>
              </a:ext>
            </a:extLst>
          </p:cNvPr>
          <p:cNvSpPr txBox="1"/>
          <p:nvPr/>
        </p:nvSpPr>
        <p:spPr>
          <a:xfrm>
            <a:off x="9105433" y="588628"/>
            <a:ext cx="2345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B.</a:t>
            </a: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无纸化系统二期推广计划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02C0E53-F5F1-AACE-ABEC-1976472068A2}"/>
              </a:ext>
            </a:extLst>
          </p:cNvPr>
          <p:cNvSpPr txBox="1"/>
          <p:nvPr/>
        </p:nvSpPr>
        <p:spPr>
          <a:xfrm>
            <a:off x="9119782" y="892051"/>
            <a:ext cx="16097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我选“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B</a:t>
            </a: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”作为本页大标题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9C9C5C5-A5D9-DEBB-7C93-6740131F51C4}"/>
              </a:ext>
            </a:extLst>
          </p:cNvPr>
          <p:cNvGrpSpPr/>
          <p:nvPr/>
        </p:nvGrpSpPr>
        <p:grpSpPr>
          <a:xfrm>
            <a:off x="154948" y="5789006"/>
            <a:ext cx="2322964" cy="855092"/>
            <a:chOff x="552652" y="4580558"/>
            <a:chExt cx="4178529" cy="153813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BB41496-658C-A6DC-A99C-D79FF3AA0C2C}"/>
                </a:ext>
              </a:extLst>
            </p:cNvPr>
            <p:cNvSpPr txBox="1"/>
            <p:nvPr/>
          </p:nvSpPr>
          <p:spPr>
            <a:xfrm>
              <a:off x="552652" y="4859959"/>
              <a:ext cx="3892893" cy="605430"/>
            </a:xfrm>
            <a:prstGeom prst="rect">
              <a:avLst/>
            </a:prstGeom>
            <a:noFill/>
          </p:spPr>
          <p:txBody>
            <a:bodyPr wrap="square" lIns="83449" tIns="41724" rIns="83449" bIns="41724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700">
                  <a:solidFill>
                    <a:schemeClr val="bg1"/>
                  </a:solidFill>
                  <a:latin typeface="+mn-ea"/>
                </a:rPr>
                <a:t>针对现场的复杂形势进行模拟实验，在满足现有生产的条件下优化操作步骤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B95D815-447D-96FD-F075-4D720F82D903}"/>
                </a:ext>
              </a:extLst>
            </p:cNvPr>
            <p:cNvSpPr txBox="1"/>
            <p:nvPr/>
          </p:nvSpPr>
          <p:spPr>
            <a:xfrm>
              <a:off x="552652" y="4580558"/>
              <a:ext cx="2517650" cy="404394"/>
            </a:xfrm>
            <a:prstGeom prst="rect">
              <a:avLst/>
            </a:prstGeom>
            <a:noFill/>
          </p:spPr>
          <p:txBody>
            <a:bodyPr wrap="none" lIns="83449" tIns="41724" rIns="83449" bIns="41724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800">
                  <a:solidFill>
                    <a:schemeClr val="bg1"/>
                  </a:solidFill>
                  <a:latin typeface="+mj-ea"/>
                  <a:ea typeface="+mj-ea"/>
                </a:rPr>
                <a:t>将操作变得轻量化、极简化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CA523F2-8EA6-9E0B-1578-D2F7EC2842B1}"/>
                </a:ext>
              </a:extLst>
            </p:cNvPr>
            <p:cNvSpPr txBox="1"/>
            <p:nvPr/>
          </p:nvSpPr>
          <p:spPr>
            <a:xfrm>
              <a:off x="552652" y="5745783"/>
              <a:ext cx="4178529" cy="372908"/>
            </a:xfrm>
            <a:prstGeom prst="rect">
              <a:avLst/>
            </a:prstGeom>
            <a:noFill/>
          </p:spPr>
          <p:txBody>
            <a:bodyPr wrap="none" lIns="83449" tIns="41724" rIns="83449" bIns="41724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700">
                  <a:solidFill>
                    <a:schemeClr val="bg1"/>
                  </a:solidFill>
                  <a:latin typeface="+mn-ea"/>
                </a:rPr>
                <a:t>融入基层让全员参与到降本增效，节能减排的工作中来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AB4ED38-7BA7-A20B-8BE3-1BFEE2BC1665}"/>
                </a:ext>
              </a:extLst>
            </p:cNvPr>
            <p:cNvSpPr txBox="1"/>
            <p:nvPr/>
          </p:nvSpPr>
          <p:spPr>
            <a:xfrm>
              <a:off x="552652" y="5466384"/>
              <a:ext cx="3809444" cy="404394"/>
            </a:xfrm>
            <a:prstGeom prst="rect">
              <a:avLst/>
            </a:prstGeom>
            <a:noFill/>
          </p:spPr>
          <p:txBody>
            <a:bodyPr wrap="none" lIns="83449" tIns="41724" rIns="83449" bIns="41724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800">
                  <a:solidFill>
                    <a:schemeClr val="bg1"/>
                  </a:solidFill>
                  <a:latin typeface="+mj-ea"/>
                  <a:ea typeface="+mj-ea"/>
                </a:rPr>
                <a:t>使绿色物流、智慧物流的管理理念深入基层</a:t>
              </a:r>
            </a:p>
          </p:txBody>
        </p:sp>
      </p:grpSp>
      <p:sp>
        <p:nvSpPr>
          <p:cNvPr id="51" name="等腰三角形 50">
            <a:extLst>
              <a:ext uri="{FF2B5EF4-FFF2-40B4-BE49-F238E27FC236}">
                <a16:creationId xmlns:a16="http://schemas.microsoft.com/office/drawing/2014/main" id="{B7AD7647-9038-2EC2-3AC8-25C7F1B443CC}"/>
              </a:ext>
            </a:extLst>
          </p:cNvPr>
          <p:cNvSpPr/>
          <p:nvPr/>
        </p:nvSpPr>
        <p:spPr>
          <a:xfrm rot="10800000">
            <a:off x="1235076" y="5589469"/>
            <a:ext cx="133350" cy="114957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C6B1480-E679-9C5E-C674-D823D37E62B8}"/>
              </a:ext>
            </a:extLst>
          </p:cNvPr>
          <p:cNvSpPr txBox="1"/>
          <p:nvPr/>
        </p:nvSpPr>
        <p:spPr>
          <a:xfrm>
            <a:off x="51063" y="214969"/>
            <a:ext cx="2271533" cy="11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144000">
              <a:spcAft>
                <a:spcPts val="300"/>
              </a:spcAft>
              <a:buFont typeface="+mj-lt"/>
              <a:buAutoNum type="arabicPeriod"/>
            </a:pPr>
            <a:r>
              <a:rPr lang="zh-CN" altLang="en-US" sz="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对一期不完善的地方做进一步分析，将电子纸防护材质全面升级（聚氨酯），有效保护设备的同时减少器具损伤。</a:t>
            </a:r>
          </a:p>
          <a:p>
            <a:pPr marL="228600" indent="-144000">
              <a:spcAft>
                <a:spcPts val="300"/>
              </a:spcAft>
              <a:buFont typeface="+mj-lt"/>
              <a:buAutoNum type="arabicPeriod"/>
            </a:pPr>
            <a:r>
              <a:rPr lang="zh-CN" altLang="en-US" sz="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对排序方案进行论证，将电子纸显示界面进一步优化，初步定义为两种显示模式：一是单个器具显示全部零件；二是多个器具显示单个零件。使系统向着更利于员工操作的方向升级。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775040F-98DB-EE31-3D2F-A70152CBD67B}"/>
              </a:ext>
            </a:extLst>
          </p:cNvPr>
          <p:cNvSpPr txBox="1"/>
          <p:nvPr/>
        </p:nvSpPr>
        <p:spPr>
          <a:xfrm>
            <a:off x="-92308" y="1935408"/>
            <a:ext cx="918733" cy="294577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marL="285750" indent="-72000"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lang="zh-CN" altLang="en-US" sz="600">
                <a:solidFill>
                  <a:schemeClr val="bg1"/>
                </a:solidFill>
                <a:latin typeface="+mn-ea"/>
              </a:rPr>
              <a:t>有效保护设备</a:t>
            </a:r>
            <a:endParaRPr lang="en-US" altLang="zh-CN" sz="600">
              <a:solidFill>
                <a:schemeClr val="bg1"/>
              </a:solidFill>
              <a:latin typeface="+mn-ea"/>
            </a:endParaRPr>
          </a:p>
          <a:p>
            <a:pPr marL="285750" indent="-72000"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lang="zh-CN" altLang="en-US" sz="600">
                <a:solidFill>
                  <a:schemeClr val="bg1"/>
                </a:solidFill>
                <a:latin typeface="+mn-ea"/>
              </a:rPr>
              <a:t>减少器具损伤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CB06F01-15BB-5EAD-3FF9-F9B32653DE28}"/>
              </a:ext>
            </a:extLst>
          </p:cNvPr>
          <p:cNvSpPr txBox="1"/>
          <p:nvPr/>
        </p:nvSpPr>
        <p:spPr>
          <a:xfrm>
            <a:off x="147069" y="1584603"/>
            <a:ext cx="1091858" cy="351003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800">
                <a:solidFill>
                  <a:schemeClr val="bg1"/>
                </a:solidFill>
                <a:latin typeface="+mj-ea"/>
                <a:ea typeface="+mj-ea"/>
              </a:rPr>
              <a:t>将电子纸防护材质</a:t>
            </a:r>
            <a:endParaRPr lang="en-US" altLang="zh-CN" sz="80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800">
                <a:solidFill>
                  <a:schemeClr val="bg1"/>
                </a:solidFill>
                <a:latin typeface="+mj-ea"/>
                <a:ea typeface="+mj-ea"/>
              </a:rPr>
              <a:t>全面升级（聚氨酯）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E398BE8-2DEA-08E6-511A-0F6014FF9A99}"/>
              </a:ext>
            </a:extLst>
          </p:cNvPr>
          <p:cNvSpPr txBox="1"/>
          <p:nvPr/>
        </p:nvSpPr>
        <p:spPr>
          <a:xfrm>
            <a:off x="938331" y="1935408"/>
            <a:ext cx="1288706" cy="294577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 marL="342900" indent="-72000">
              <a:spcAft>
                <a:spcPts val="200"/>
              </a:spcAft>
              <a:buFont typeface="+mj-lt"/>
              <a:buAutoNum type="arabicParenR"/>
            </a:pPr>
            <a:r>
              <a:rPr lang="zh-CN" altLang="en-US" sz="600">
                <a:solidFill>
                  <a:schemeClr val="bg1"/>
                </a:solidFill>
                <a:latin typeface="+mn-ea"/>
              </a:rPr>
              <a:t>单个器具显示全部零件</a:t>
            </a:r>
            <a:endParaRPr lang="en-US" altLang="zh-CN" sz="600">
              <a:solidFill>
                <a:schemeClr val="bg1"/>
              </a:solidFill>
              <a:latin typeface="+mn-ea"/>
            </a:endParaRPr>
          </a:p>
          <a:p>
            <a:pPr marL="342900" indent="-72000">
              <a:spcAft>
                <a:spcPts val="200"/>
              </a:spcAft>
              <a:buFont typeface="+mj-lt"/>
              <a:buAutoNum type="arabicParenR"/>
            </a:pPr>
            <a:r>
              <a:rPr lang="zh-CN" altLang="en-US" sz="600">
                <a:solidFill>
                  <a:schemeClr val="bg1"/>
                </a:solidFill>
                <a:latin typeface="+mn-ea"/>
              </a:rPr>
              <a:t>多个器具显示单个零件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657ACA1-BFC5-3816-837F-B483CE71A38F}"/>
              </a:ext>
            </a:extLst>
          </p:cNvPr>
          <p:cNvSpPr txBox="1"/>
          <p:nvPr/>
        </p:nvSpPr>
        <p:spPr>
          <a:xfrm>
            <a:off x="1245021" y="1584603"/>
            <a:ext cx="1297042" cy="351003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800">
                <a:solidFill>
                  <a:schemeClr val="bg1"/>
                </a:solidFill>
                <a:latin typeface="+mj-ea"/>
                <a:ea typeface="+mj-ea"/>
              </a:rPr>
              <a:t>将电子纸显示界面</a:t>
            </a:r>
            <a:endParaRPr lang="en-US" altLang="zh-CN" sz="80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800">
                <a:solidFill>
                  <a:schemeClr val="bg1"/>
                </a:solidFill>
                <a:latin typeface="+mj-ea"/>
                <a:ea typeface="+mj-ea"/>
              </a:rPr>
              <a:t>进一步优化（两种模式）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5FE7F130-02D0-4406-AB8B-CD4915A4BC66}"/>
              </a:ext>
            </a:extLst>
          </p:cNvPr>
          <p:cNvCxnSpPr>
            <a:cxnSpLocks/>
          </p:cNvCxnSpPr>
          <p:nvPr/>
        </p:nvCxnSpPr>
        <p:spPr>
          <a:xfrm>
            <a:off x="1189918" y="1644361"/>
            <a:ext cx="0" cy="860714"/>
          </a:xfrm>
          <a:prstGeom prst="line">
            <a:avLst/>
          </a:prstGeom>
          <a:ln cap="rnd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9F811BF3-C020-A25E-D17C-5F72363A5ABB}"/>
              </a:ext>
            </a:extLst>
          </p:cNvPr>
          <p:cNvSpPr txBox="1"/>
          <p:nvPr/>
        </p:nvSpPr>
        <p:spPr>
          <a:xfrm>
            <a:off x="147069" y="2231715"/>
            <a:ext cx="976441" cy="317725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00">
                <a:solidFill>
                  <a:schemeClr val="bg1"/>
                </a:solidFill>
                <a:latin typeface="+mn-ea"/>
              </a:rPr>
              <a:t>对一期不完善的地方</a:t>
            </a:r>
            <a:endParaRPr lang="en-US" altLang="zh-CN" sz="70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700">
                <a:solidFill>
                  <a:schemeClr val="bg1"/>
                </a:solidFill>
                <a:latin typeface="+mn-ea"/>
              </a:rPr>
              <a:t>做更进一步分析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C42E8D6-C212-B871-857B-947F0910BFD2}"/>
              </a:ext>
            </a:extLst>
          </p:cNvPr>
          <p:cNvSpPr txBox="1"/>
          <p:nvPr/>
        </p:nvSpPr>
        <p:spPr>
          <a:xfrm>
            <a:off x="1224903" y="2231715"/>
            <a:ext cx="1066210" cy="317725"/>
          </a:xfrm>
          <a:prstGeom prst="rect">
            <a:avLst/>
          </a:prstGeom>
          <a:noFill/>
        </p:spPr>
        <p:txBody>
          <a:bodyPr wrap="none" lIns="83449" tIns="41724" rIns="83449" bIns="41724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00">
                <a:solidFill>
                  <a:schemeClr val="bg1"/>
                </a:solidFill>
                <a:latin typeface="+mn-ea"/>
              </a:rPr>
              <a:t>使整个系统向着更利于</a:t>
            </a:r>
            <a:endParaRPr lang="en-US" altLang="zh-CN" sz="70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700">
                <a:solidFill>
                  <a:schemeClr val="bg1"/>
                </a:solidFill>
                <a:latin typeface="+mn-ea"/>
              </a:rPr>
              <a:t>员工操作方向升级</a:t>
            </a:r>
          </a:p>
        </p:txBody>
      </p:sp>
      <p:sp>
        <p:nvSpPr>
          <p:cNvPr id="60" name="等腰三角形 59">
            <a:extLst>
              <a:ext uri="{FF2B5EF4-FFF2-40B4-BE49-F238E27FC236}">
                <a16:creationId xmlns:a16="http://schemas.microsoft.com/office/drawing/2014/main" id="{A0EF993A-8151-3CE8-970D-82AB9C9B73F4}"/>
              </a:ext>
            </a:extLst>
          </p:cNvPr>
          <p:cNvSpPr/>
          <p:nvPr/>
        </p:nvSpPr>
        <p:spPr>
          <a:xfrm rot="10800000">
            <a:off x="1235076" y="1395294"/>
            <a:ext cx="133350" cy="114957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FE943B9-A715-E6BC-441F-63E097FB2E51}"/>
              </a:ext>
            </a:extLst>
          </p:cNvPr>
          <p:cNvGrpSpPr/>
          <p:nvPr/>
        </p:nvGrpSpPr>
        <p:grpSpPr>
          <a:xfrm>
            <a:off x="1190625" y="2743323"/>
            <a:ext cx="1537335" cy="812140"/>
            <a:chOff x="1280160" y="861038"/>
            <a:chExt cx="1447800" cy="998242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A7BFC3BA-F86C-C8E5-3E3C-9941790F1B61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861038"/>
              <a:ext cx="0" cy="998242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01387AE-B566-9304-BA49-70FF3672234B}"/>
                </a:ext>
              </a:extLst>
            </p:cNvPr>
            <p:cNvCxnSpPr>
              <a:cxnSpLocks/>
            </p:cNvCxnSpPr>
            <p:nvPr/>
          </p:nvCxnSpPr>
          <p:spPr>
            <a:xfrm>
              <a:off x="1280160" y="1859280"/>
              <a:ext cx="14478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05FEC72D-5DF8-9A24-7C62-6874440A859A}"/>
              </a:ext>
            </a:extLst>
          </p:cNvPr>
          <p:cNvSpPr txBox="1"/>
          <p:nvPr/>
        </p:nvSpPr>
        <p:spPr>
          <a:xfrm>
            <a:off x="1280413" y="322259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300"/>
              </a:spcAft>
            </a:pPr>
            <a:r>
              <a: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划分层级</a:t>
            </a:r>
            <a:endParaRPr 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482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C75B491-32B5-4C41-94BB-14C78A306814}"/>
              </a:ext>
            </a:extLst>
          </p:cNvPr>
          <p:cNvSpPr txBox="1"/>
          <p:nvPr/>
        </p:nvSpPr>
        <p:spPr>
          <a:xfrm>
            <a:off x="2106032" y="2481105"/>
            <a:ext cx="78021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/>
              <a:t>无纸化设备应用报告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B69F0D-24E8-4672-A9C9-9A27ABA83B64}"/>
              </a:ext>
            </a:extLst>
          </p:cNvPr>
          <p:cNvSpPr txBox="1"/>
          <p:nvPr/>
        </p:nvSpPr>
        <p:spPr>
          <a:xfrm>
            <a:off x="4837550" y="4200195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/>
              <a:t>汇报人：马自强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D1303-4C56-4F28-9ED2-76543F3CAF31}"/>
              </a:ext>
            </a:extLst>
          </p:cNvPr>
          <p:cNvSpPr txBox="1"/>
          <p:nvPr/>
        </p:nvSpPr>
        <p:spPr>
          <a:xfrm>
            <a:off x="3375610" y="1610063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/>
              <a:t>无纸化系统二期小组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253E15-B105-4795-A6E4-B8EDD3AE4414}"/>
              </a:ext>
            </a:extLst>
          </p:cNvPr>
          <p:cNvSpPr txBox="1"/>
          <p:nvPr/>
        </p:nvSpPr>
        <p:spPr>
          <a:xfrm>
            <a:off x="4374281" y="4685309"/>
            <a:ext cx="3265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/>
              <a:t>汇报时间：</a:t>
            </a:r>
            <a:r>
              <a:rPr lang="en-US" altLang="zh-CN" sz="2400" dirty="0"/>
              <a:t>2022.05.06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1107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AF74B68-7C10-41AA-B76C-E7421409820E}"/>
              </a:ext>
            </a:extLst>
          </p:cNvPr>
          <p:cNvSpPr txBox="1"/>
          <p:nvPr/>
        </p:nvSpPr>
        <p:spPr>
          <a:xfrm>
            <a:off x="728869" y="2072032"/>
            <a:ext cx="1101255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l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推动互联网、大数据、云计算等信息技术与物流深度融合，推动物流业乃至中国经济的转型升级。这是物流业的‘供给侧改革’。随着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支付及网购软件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的普及，“无纸化”这个概念逐渐被更多传统行业所青睐，互联网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+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物流模式已经形成。物流行业从信息化到智能化，“提效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+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降本”是一个非常重要的课题。优化物流管理，降低物流成本，提高风控，最终全程无纸化是一个伟大的目标，而本次车间对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无纸化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系统的应用正是向此目标迈进的第一步。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仿宋_GB2312"/>
            </a:endParaRPr>
          </a:p>
          <a:p>
            <a:pPr indent="304800" algn="just">
              <a:lnSpc>
                <a:spcPts val="2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>无纸化能使用场景一般是：“长链条的业务形态，并且线下业务复杂的工作。”通常不适用于产中物流的使用。而车间另辟蹊径，用探索的精神尝试由“长”到“短”的业务应用，使传统模式与新业态相结合，为绿色物流的实现添砖加瓦。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仿宋_GB231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18B860-1047-FA6D-947C-0C88C01C96AE}"/>
              </a:ext>
            </a:extLst>
          </p:cNvPr>
          <p:cNvSpPr txBox="1"/>
          <p:nvPr/>
        </p:nvSpPr>
        <p:spPr>
          <a:xfrm>
            <a:off x="652118" y="648251"/>
            <a:ext cx="4446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背景与意义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708882828"/>
      </p:ext>
    </p:extLst>
  </p:cSld>
  <p:clrMapOvr>
    <a:masterClrMapping/>
  </p:clrMapOvr>
</p:sld>
</file>

<file path=ppt/theme/theme1.xml><?xml version="1.0" encoding="utf-8"?>
<a:theme xmlns:a="http://schemas.openxmlformats.org/drawingml/2006/main" name="去吧哥斯拉">
  <a:themeElements>
    <a:clrScheme name="D03-青蓝黄橙">
      <a:dk1>
        <a:srgbClr val="1B1B1B"/>
      </a:dk1>
      <a:lt1>
        <a:srgbClr val="FFFFFF"/>
      </a:lt1>
      <a:dk2>
        <a:srgbClr val="1A204E"/>
      </a:dk2>
      <a:lt2>
        <a:srgbClr val="FFFFFF"/>
      </a:lt2>
      <a:accent1>
        <a:srgbClr val="0070D8"/>
      </a:accent1>
      <a:accent2>
        <a:srgbClr val="00D5DD"/>
      </a:accent2>
      <a:accent3>
        <a:srgbClr val="FEB729"/>
      </a:accent3>
      <a:accent4>
        <a:srgbClr val="FA7242"/>
      </a:accent4>
      <a:accent5>
        <a:srgbClr val="00B298"/>
      </a:accent5>
      <a:accent6>
        <a:srgbClr val="66B72A"/>
      </a:accent6>
      <a:hlink>
        <a:srgbClr val="0563C1"/>
      </a:hlink>
      <a:folHlink>
        <a:srgbClr val="954F72"/>
      </a:folHlink>
    </a:clrScheme>
    <a:fontScheme name="OPPOSans">
      <a:majorFont>
        <a:latin typeface="OPPOSans H"/>
        <a:ea typeface="OPPOSans H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wrap="none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spcAft>
            <a:spcPts val="1200"/>
          </a:spcAft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哥斯拉" id="{F0E5CEC1-B09C-417F-BA90-759ACD8875FC}" vid="{827D935E-862A-48C4-9CD3-05BB872A6CC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2213</TotalTime>
  <Words>2516</Words>
  <Application>Microsoft Office PowerPoint</Application>
  <PresentationFormat>宽屏</PresentationFormat>
  <Paragraphs>436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OPPOSans B</vt:lpstr>
      <vt:lpstr>OPPOSans H</vt:lpstr>
      <vt:lpstr>OPPOSans M</vt:lpstr>
      <vt:lpstr>OPPOSans R</vt:lpstr>
      <vt:lpstr>等线</vt:lpstr>
      <vt:lpstr>江城斜宋体 900W</vt:lpstr>
      <vt:lpstr>宋体</vt:lpstr>
      <vt:lpstr>Arial</vt:lpstr>
      <vt:lpstr>Times New Roman</vt:lpstr>
      <vt:lpstr>Wingdings</vt:lpstr>
      <vt:lpstr>去吧哥斯拉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极简约无纸化设备应用报告ppt模板</dc:title>
  <dc:creator>PPT竞技场</dc:creator>
  <cp:keywords>51PPT模板网</cp:keywords>
  <dc:description>www.51pptmoban.com</dc:description>
  <cp:lastModifiedBy>Win user</cp:lastModifiedBy>
  <cp:revision>602</cp:revision>
  <dcterms:created xsi:type="dcterms:W3CDTF">2022-05-01T07:56:49Z</dcterms:created>
  <dcterms:modified xsi:type="dcterms:W3CDTF">2022-07-17T11:06:35Z</dcterms:modified>
</cp:coreProperties>
</file>