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67" r:id="rId2"/>
  </p:sldMasterIdLst>
  <p:notesMasterIdLst>
    <p:notesMasterId r:id="rId9"/>
  </p:notesMasterIdLst>
  <p:sldIdLst>
    <p:sldId id="276" r:id="rId3"/>
    <p:sldId id="285" r:id="rId4"/>
    <p:sldId id="269" r:id="rId5"/>
    <p:sldId id="289" r:id="rId6"/>
    <p:sldId id="306" r:id="rId7"/>
    <p:sldId id="30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6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282"/>
      </p:cViewPr>
      <p:guideLst>
        <p:guide orient="horz" pos="2160"/>
        <p:guide pos="16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2872C8-5906-4A6A-A8F5-1FB8C82FFEA8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5C7E6-FD18-4BB4-94F2-8B81C5C120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57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5C7E6-FD18-4BB4-94F2-8B81C5C1206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742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AA11C-2ECD-470A-A0B8-056A7C8E384B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8130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5C7E6-FD18-4BB4-94F2-8B81C5C1206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798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5C7E6-FD18-4BB4-94F2-8B81C5C120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840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5C7E6-FD18-4BB4-94F2-8B81C5C1206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775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710A695C-E918-9AF7-8C67-BA5D38A95D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76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C7214F12-8B34-AFBE-E1CD-9E656A66A9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453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7453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318041C-1E84-4BDA-B2B4-C04A7EF1D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61B56A3-B248-4E75-9D94-F71D0AD517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E28BF5-BE8F-4578-8E61-221DF6965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734A0-64C4-4DF3-915F-B408C303EF90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224E50-BD2A-488F-994A-D64CE2C95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1BE046-5DE2-42B5-965D-3ED63812A4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3D4-8A09-4133-A6B7-34AE3F8E95D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130211CD-2E4A-6350-8885-3E5B496D64C7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2B9481ED-35DE-7365-BCB8-21795B44D918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页面-上">
            <a:extLst>
              <a:ext uri="{FF2B5EF4-FFF2-40B4-BE49-F238E27FC236}">
                <a16:creationId xmlns:a16="http://schemas.microsoft.com/office/drawing/2014/main" id="{21200DA9-4D71-B0D5-3311-48125E3BD6B1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页面-下">
            <a:extLst>
              <a:ext uri="{FF2B5EF4-FFF2-40B4-BE49-F238E27FC236}">
                <a16:creationId xmlns:a16="http://schemas.microsoft.com/office/drawing/2014/main" id="{0E077D10-4AE1-9382-9D8D-8FA9F1A00DA4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296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9964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:a16="http://schemas.microsoft.com/office/drawing/2014/main" id="{4A5237C3-7949-5870-3D46-130DEA815E9D}"/>
              </a:ext>
            </a:extLst>
          </p:cNvPr>
          <p:cNvGrpSpPr/>
          <p:nvPr/>
        </p:nvGrpSpPr>
        <p:grpSpPr>
          <a:xfrm>
            <a:off x="2119086" y="1345794"/>
            <a:ext cx="7953828" cy="4329824"/>
            <a:chOff x="1999343" y="1281224"/>
            <a:chExt cx="8193314" cy="4460193"/>
          </a:xfrm>
        </p:grpSpPr>
        <p:sp>
          <p:nvSpPr>
            <p:cNvPr id="72" name="矩形: 圆顶角 71">
              <a:extLst>
                <a:ext uri="{FF2B5EF4-FFF2-40B4-BE49-F238E27FC236}">
                  <a16:creationId xmlns:a16="http://schemas.microsoft.com/office/drawing/2014/main" id="{B74289F6-49EC-F3FD-249B-58BC62AE2FD0}"/>
                </a:ext>
              </a:extLst>
            </p:cNvPr>
            <p:cNvSpPr/>
            <p:nvPr/>
          </p:nvSpPr>
          <p:spPr>
            <a:xfrm>
              <a:off x="1999343" y="1281224"/>
              <a:ext cx="8193314" cy="4460193"/>
            </a:xfrm>
            <a:prstGeom prst="round2SameRect">
              <a:avLst>
                <a:gd name="adj1" fmla="val 4952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79" name="矩形: 圆顶角 78">
              <a:extLst>
                <a:ext uri="{FF2B5EF4-FFF2-40B4-BE49-F238E27FC236}">
                  <a16:creationId xmlns:a16="http://schemas.microsoft.com/office/drawing/2014/main" id="{085DF823-E3BB-B5CE-744E-8A21D3B29305}"/>
                </a:ext>
              </a:extLst>
            </p:cNvPr>
            <p:cNvSpPr/>
            <p:nvPr/>
          </p:nvSpPr>
          <p:spPr>
            <a:xfrm>
              <a:off x="2186234" y="1480471"/>
              <a:ext cx="7819533" cy="4203406"/>
            </a:xfrm>
            <a:prstGeom prst="round2SameRect">
              <a:avLst>
                <a:gd name="adj1" fmla="val 3529"/>
                <a:gd name="adj2" fmla="val 0"/>
              </a:avLst>
            </a:prstGeom>
            <a:gradFill flip="none" rotWithShape="1">
              <a:gsLst>
                <a:gs pos="17000">
                  <a:schemeClr val="accent2">
                    <a:alpha val="0"/>
                  </a:schemeClr>
                </a:gs>
                <a:gs pos="74000">
                  <a:schemeClr val="accent1">
                    <a:alpha val="56000"/>
                  </a:schemeClr>
                </a:gs>
              </a:gsLst>
              <a:lin ang="16200000" scaled="1"/>
              <a:tileRect/>
            </a:gradFill>
            <a:ln w="1860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E93200FA-FF0D-9ACD-EF90-3300F8630FE6}"/>
              </a:ext>
            </a:extLst>
          </p:cNvPr>
          <p:cNvSpPr txBox="1"/>
          <p:nvPr/>
        </p:nvSpPr>
        <p:spPr>
          <a:xfrm>
            <a:off x="2889994" y="1770212"/>
            <a:ext cx="6412012" cy="3077766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>
                  <a:outerShdw dist="38100" dir="5400000" algn="t" rotWithShape="0">
                    <a:srgbClr val="D00FFE"/>
                  </a:outerShdw>
                </a:effectLst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无纸化设备</a:t>
            </a:r>
            <a:endParaRPr kumimoji="0" lang="en-US" altLang="zh-CN" sz="10000" b="0" i="0" u="none" strike="noStrike" kern="1200" cap="none" spc="0" normalizeH="0" baseline="0" noProof="0" dirty="0">
              <a:ln>
                <a:noFill/>
              </a:ln>
              <a:gradFill>
                <a:gsLst>
                  <a:gs pos="55000">
                    <a:srgbClr val="FFFFFF"/>
                  </a:gs>
                  <a:gs pos="78000">
                    <a:srgbClr val="FFFFFF"/>
                  </a:gs>
                  <a:gs pos="27000">
                    <a:srgbClr val="FFFFFF"/>
                  </a:gs>
                  <a:gs pos="3000">
                    <a:srgbClr val="D00FFE">
                      <a:lumMod val="40000"/>
                      <a:lumOff val="60000"/>
                    </a:srgbClr>
                  </a:gs>
                  <a:gs pos="100000">
                    <a:srgbClr val="5F30EA">
                      <a:lumMod val="60000"/>
                      <a:lumOff val="40000"/>
                    </a:srgbClr>
                  </a:gs>
                </a:gsLst>
                <a:lin ang="18900000" scaled="1"/>
              </a:gradFill>
              <a:effectLst>
                <a:outerShdw dist="38100" dir="5400000" algn="t" rotWithShape="0">
                  <a:srgbClr val="D00FFE"/>
                </a:outerShdw>
              </a:effectLst>
              <a:uLnTx/>
              <a:uFillTx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>
                  <a:outerShdw dist="38100" dir="5400000" algn="t" rotWithShape="0">
                    <a:srgbClr val="D00FFE"/>
                  </a:outerShdw>
                </a:effectLst>
                <a:uLnTx/>
                <a:uFillTx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应用报告</a:t>
            </a:r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C83A1596-D5BC-DA05-C088-8E1DA62DDC2D}"/>
              </a:ext>
            </a:extLst>
          </p:cNvPr>
          <p:cNvGrpSpPr/>
          <p:nvPr/>
        </p:nvGrpSpPr>
        <p:grpSpPr>
          <a:xfrm>
            <a:off x="3926800" y="813295"/>
            <a:ext cx="4338400" cy="369332"/>
            <a:chOff x="3926800" y="1097242"/>
            <a:chExt cx="4338400" cy="36933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6F34066-CE0B-8BB9-35C9-DE64DEDD5437}"/>
                </a:ext>
              </a:extLst>
            </p:cNvPr>
            <p:cNvSpPr txBox="1"/>
            <p:nvPr/>
          </p:nvSpPr>
          <p:spPr>
            <a:xfrm>
              <a:off x="4537881" y="1097242"/>
              <a:ext cx="3116238" cy="36933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3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+mj-ea"/>
                  <a:ea typeface="+mj-ea"/>
                  <a:cs typeface="阿里巴巴普惠体 B" panose="00020600040101010101" pitchFamily="18" charset="-122"/>
                </a:rPr>
                <a:t>无纸化系统二期小组</a:t>
              </a: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196B1808-DD79-75C3-474E-D9B8C9A32FCA}"/>
                </a:ext>
              </a:extLst>
            </p:cNvPr>
            <p:cNvGrpSpPr/>
            <p:nvPr/>
          </p:nvGrpSpPr>
          <p:grpSpPr>
            <a:xfrm flipH="1">
              <a:off x="7752893" y="1196524"/>
              <a:ext cx="512307" cy="170769"/>
              <a:chOff x="7632478" y="1174887"/>
              <a:chExt cx="512307" cy="170769"/>
            </a:xfrm>
            <a:gradFill flip="none" rotWithShape="1"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p:grpSpPr>
          <p:sp>
            <p:nvSpPr>
              <p:cNvPr id="62" name="箭头: V 形 61">
                <a:extLst>
                  <a:ext uri="{FF2B5EF4-FFF2-40B4-BE49-F238E27FC236}">
                    <a16:creationId xmlns:a16="http://schemas.microsoft.com/office/drawing/2014/main" id="{AD369D61-4633-0F99-D379-6838339892B8}"/>
                  </a:ext>
                </a:extLst>
              </p:cNvPr>
              <p:cNvSpPr/>
              <p:nvPr/>
            </p:nvSpPr>
            <p:spPr>
              <a:xfrm>
                <a:off x="7632478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3" name="箭头: V 形 62">
                <a:extLst>
                  <a:ext uri="{FF2B5EF4-FFF2-40B4-BE49-F238E27FC236}">
                    <a16:creationId xmlns:a16="http://schemas.microsoft.com/office/drawing/2014/main" id="{772F5DD4-9FD5-1F4C-316D-1636F1CC5BD4}"/>
                  </a:ext>
                </a:extLst>
              </p:cNvPr>
              <p:cNvSpPr/>
              <p:nvPr/>
            </p:nvSpPr>
            <p:spPr>
              <a:xfrm>
                <a:off x="7803247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4" name="箭头: V 形 63">
                <a:extLst>
                  <a:ext uri="{FF2B5EF4-FFF2-40B4-BE49-F238E27FC236}">
                    <a16:creationId xmlns:a16="http://schemas.microsoft.com/office/drawing/2014/main" id="{198316B3-2050-A23F-4A74-8893253E6D46}"/>
                  </a:ext>
                </a:extLst>
              </p:cNvPr>
              <p:cNvSpPr/>
              <p:nvPr/>
            </p:nvSpPr>
            <p:spPr>
              <a:xfrm>
                <a:off x="7974016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id="{520B1A03-D678-DF83-17C5-0FACAE310A6D}"/>
                </a:ext>
              </a:extLst>
            </p:cNvPr>
            <p:cNvGrpSpPr/>
            <p:nvPr/>
          </p:nvGrpSpPr>
          <p:grpSpPr>
            <a:xfrm>
              <a:off x="3926800" y="1196524"/>
              <a:ext cx="512307" cy="170769"/>
              <a:chOff x="7632478" y="1174887"/>
              <a:chExt cx="512307" cy="170769"/>
            </a:xfrm>
            <a:gradFill flip="none" rotWithShape="1"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p:grpSpPr>
          <p:sp>
            <p:nvSpPr>
              <p:cNvPr id="67" name="箭头: V 形 66">
                <a:extLst>
                  <a:ext uri="{FF2B5EF4-FFF2-40B4-BE49-F238E27FC236}">
                    <a16:creationId xmlns:a16="http://schemas.microsoft.com/office/drawing/2014/main" id="{A8DEB204-C746-8A2F-2A04-6757B1CDDC92}"/>
                  </a:ext>
                </a:extLst>
              </p:cNvPr>
              <p:cNvSpPr/>
              <p:nvPr/>
            </p:nvSpPr>
            <p:spPr>
              <a:xfrm>
                <a:off x="7632478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8" name="箭头: V 形 67">
                <a:extLst>
                  <a:ext uri="{FF2B5EF4-FFF2-40B4-BE49-F238E27FC236}">
                    <a16:creationId xmlns:a16="http://schemas.microsoft.com/office/drawing/2014/main" id="{3EBEEB0B-7E48-184C-DB24-D479E130211F}"/>
                  </a:ext>
                </a:extLst>
              </p:cNvPr>
              <p:cNvSpPr/>
              <p:nvPr/>
            </p:nvSpPr>
            <p:spPr>
              <a:xfrm>
                <a:off x="7803247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9" name="箭头: V 形 68">
                <a:extLst>
                  <a:ext uri="{FF2B5EF4-FFF2-40B4-BE49-F238E27FC236}">
                    <a16:creationId xmlns:a16="http://schemas.microsoft.com/office/drawing/2014/main" id="{2C683CB8-18F0-B736-8A5A-A45D3091F660}"/>
                  </a:ext>
                </a:extLst>
              </p:cNvPr>
              <p:cNvSpPr/>
              <p:nvPr/>
            </p:nvSpPr>
            <p:spPr>
              <a:xfrm>
                <a:off x="7974016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sp>
        <p:nvSpPr>
          <p:cNvPr id="77" name="矩形 76">
            <a:extLst>
              <a:ext uri="{FF2B5EF4-FFF2-40B4-BE49-F238E27FC236}">
                <a16:creationId xmlns:a16="http://schemas.microsoft.com/office/drawing/2014/main" id="{C215084F-F256-4766-76AD-8F672A227539}"/>
              </a:ext>
            </a:extLst>
          </p:cNvPr>
          <p:cNvSpPr/>
          <p:nvPr/>
        </p:nvSpPr>
        <p:spPr>
          <a:xfrm>
            <a:off x="3677045" y="5343066"/>
            <a:ext cx="1615827" cy="8527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2B994D86-A8EF-0D16-F955-2D3AC0FEF234}"/>
              </a:ext>
            </a:extLst>
          </p:cNvPr>
          <p:cNvSpPr/>
          <p:nvPr/>
        </p:nvSpPr>
        <p:spPr>
          <a:xfrm>
            <a:off x="5916487" y="5343066"/>
            <a:ext cx="2551981" cy="8527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4225802-82C2-C41A-F568-3696F55B8740}"/>
              </a:ext>
            </a:extLst>
          </p:cNvPr>
          <p:cNvGrpSpPr/>
          <p:nvPr/>
        </p:nvGrpSpPr>
        <p:grpSpPr>
          <a:xfrm>
            <a:off x="3677045" y="5204567"/>
            <a:ext cx="4791423" cy="276999"/>
            <a:chOff x="5743939" y="5301847"/>
            <a:chExt cx="4791423" cy="27699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740147E-249D-4ABB-9BE2-07324B8595C4}"/>
                </a:ext>
              </a:extLst>
            </p:cNvPr>
            <p:cNvSpPr txBox="1"/>
            <p:nvPr/>
          </p:nvSpPr>
          <p:spPr>
            <a:xfrm>
              <a:off x="5743939" y="5301847"/>
              <a:ext cx="1615827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</a:rPr>
                <a:t>汇报人：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马自强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D98E8AC-0A46-8E33-98E9-BB7B31519F53}"/>
                </a:ext>
              </a:extLst>
            </p:cNvPr>
            <p:cNvSpPr txBox="1"/>
            <p:nvPr/>
          </p:nvSpPr>
          <p:spPr>
            <a:xfrm>
              <a:off x="7983381" y="5301847"/>
              <a:ext cx="2551981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B" panose="00020600040101010101" pitchFamily="18" charset="-122"/>
                  <a:ea typeface="OPPOSans B" panose="00020600040101010101" pitchFamily="18" charset="-122"/>
                  <a:cs typeface="+mn-cs"/>
                </a:rPr>
                <a:t>汇报时间：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2022.05.06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D623D44D-4CCF-92D7-BF43-586568E7D2F6}"/>
              </a:ext>
            </a:extLst>
          </p:cNvPr>
          <p:cNvGrpSpPr/>
          <p:nvPr/>
        </p:nvGrpSpPr>
        <p:grpSpPr>
          <a:xfrm>
            <a:off x="9249355" y="1675018"/>
            <a:ext cx="371816" cy="95194"/>
            <a:chOff x="9249355" y="1675018"/>
            <a:chExt cx="371816" cy="95194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092E959-6D7B-CBFA-FF14-4FD1F474D337}"/>
                </a:ext>
              </a:extLst>
            </p:cNvPr>
            <p:cNvSpPr/>
            <p:nvPr/>
          </p:nvSpPr>
          <p:spPr>
            <a:xfrm>
              <a:off x="9525977" y="1675018"/>
              <a:ext cx="95194" cy="95194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C3A1266E-0D12-F3B6-C05E-51E8FAE44F55}"/>
                </a:ext>
              </a:extLst>
            </p:cNvPr>
            <p:cNvSpPr/>
            <p:nvPr/>
          </p:nvSpPr>
          <p:spPr>
            <a:xfrm>
              <a:off x="9388240" y="1675018"/>
              <a:ext cx="95194" cy="95194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86" name="椭圆 85">
              <a:extLst>
                <a:ext uri="{FF2B5EF4-FFF2-40B4-BE49-F238E27FC236}">
                  <a16:creationId xmlns:a16="http://schemas.microsoft.com/office/drawing/2014/main" id="{EF9A25EA-60F3-E95A-7533-9F0F9DC3A8E3}"/>
                </a:ext>
              </a:extLst>
            </p:cNvPr>
            <p:cNvSpPr/>
            <p:nvPr/>
          </p:nvSpPr>
          <p:spPr>
            <a:xfrm>
              <a:off x="9249355" y="1675018"/>
              <a:ext cx="95194" cy="95194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5224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900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>
            <a:extLst>
              <a:ext uri="{FF2B5EF4-FFF2-40B4-BE49-F238E27FC236}">
                <a16:creationId xmlns:a16="http://schemas.microsoft.com/office/drawing/2014/main" id="{9F8BA6B2-A285-131F-7857-EFD2250F4DD1}"/>
              </a:ext>
            </a:extLst>
          </p:cNvPr>
          <p:cNvSpPr/>
          <p:nvPr/>
        </p:nvSpPr>
        <p:spPr>
          <a:xfrm>
            <a:off x="914397" y="3298266"/>
            <a:ext cx="10363206" cy="1721121"/>
          </a:xfrm>
          <a:prstGeom prst="rect">
            <a:avLst/>
          </a:prstGeom>
          <a:gradFill flip="none" rotWithShape="1">
            <a:gsLst>
              <a:gs pos="3000">
                <a:schemeClr val="accent1">
                  <a:alpha val="0"/>
                </a:schemeClr>
              </a:gs>
              <a:gs pos="100000">
                <a:schemeClr val="accent1">
                  <a:alpha val="2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5C5CBE64-0D62-D732-DBF8-0BB542F3FAD1}"/>
              </a:ext>
            </a:extLst>
          </p:cNvPr>
          <p:cNvSpPr/>
          <p:nvPr/>
        </p:nvSpPr>
        <p:spPr>
          <a:xfrm>
            <a:off x="7336101" y="4743631"/>
            <a:ext cx="1444751" cy="171500"/>
          </a:xfrm>
          <a:prstGeom prst="rect">
            <a:avLst/>
          </a:prstGeom>
          <a:solidFill>
            <a:srgbClr val="090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CB76C0-2E91-F286-00A9-8883F2EAA059}"/>
              </a:ext>
            </a:extLst>
          </p:cNvPr>
          <p:cNvSpPr txBox="1"/>
          <p:nvPr/>
        </p:nvSpPr>
        <p:spPr>
          <a:xfrm>
            <a:off x="3018235" y="519211"/>
            <a:ext cx="6155531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>
                  <a:outerShdw dist="38100" dir="5400000" algn="t" rotWithShape="0">
                    <a:srgbClr val="5F30EA"/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创客贴金刚体" panose="00020600040101010101" pitchFamily="18" charset="-122"/>
                <a:sym typeface="OPPOSans H" panose="00020600040101010101" pitchFamily="18" charset="-122"/>
              </a:rPr>
              <a:t>传统模式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>
                  <a:outerShdw dist="38100" dir="5400000" algn="t" rotWithShape="0">
                    <a:srgbClr val="5F30EA"/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创客贴金刚体" panose="00020600040101010101" pitchFamily="18" charset="-122"/>
                <a:sym typeface="OPPOSans H" panose="00020600040101010101" pitchFamily="18" charset="-122"/>
              </a:rPr>
              <a:t>+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>
                  <a:outerShdw dist="38100" dir="5400000" algn="t" rotWithShape="0">
                    <a:srgbClr val="5F30EA"/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创客贴金刚体" panose="00020600040101010101" pitchFamily="18" charset="-122"/>
                <a:sym typeface="OPPOSans H" panose="00020600040101010101" pitchFamily="18" charset="-122"/>
              </a:rPr>
              <a:t>新业态</a:t>
            </a:r>
            <a:b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>
                  <a:outerShdw dist="38100" dir="5400000" algn="t" rotWithShape="0">
                    <a:srgbClr val="5F30EA"/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创客贴金刚体" panose="00020600040101010101" pitchFamily="18" charset="-122"/>
                <a:sym typeface="OPPOSans H" panose="00020600040101010101" pitchFamily="18" charset="-122"/>
              </a:rPr>
            </a:b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>
                  <a:outerShdw dist="38100" dir="5400000" algn="t" rotWithShape="0">
                    <a:srgbClr val="5F30EA"/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创客贴金刚体" panose="00020600040101010101" pitchFamily="18" charset="-122"/>
                <a:sym typeface="OPPOSans H" panose="00020600040101010101" pitchFamily="18" charset="-122"/>
              </a:rPr>
              <a:t>无纸化应用助力物流行业提效降本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262B7B86-B656-A38B-5B78-D9E31EF5C240}"/>
              </a:ext>
            </a:extLst>
          </p:cNvPr>
          <p:cNvSpPr/>
          <p:nvPr/>
        </p:nvSpPr>
        <p:spPr>
          <a:xfrm>
            <a:off x="914400" y="1810170"/>
            <a:ext cx="4995064" cy="1296904"/>
          </a:xfrm>
          <a:prstGeom prst="rect">
            <a:avLst/>
          </a:prstGeom>
          <a:gradFill flip="none" rotWithShape="1">
            <a:gsLst>
              <a:gs pos="3000">
                <a:schemeClr val="accent1">
                  <a:alpha val="0"/>
                </a:schemeClr>
              </a:gs>
              <a:gs pos="100000">
                <a:schemeClr val="accent1">
                  <a:alpha val="2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28293D6C-50B1-A3D9-1102-06A460D1B16D}"/>
              </a:ext>
            </a:extLst>
          </p:cNvPr>
          <p:cNvSpPr/>
          <p:nvPr/>
        </p:nvSpPr>
        <p:spPr>
          <a:xfrm>
            <a:off x="6257061" y="1810170"/>
            <a:ext cx="4995064" cy="1296904"/>
          </a:xfrm>
          <a:prstGeom prst="rect">
            <a:avLst/>
          </a:prstGeom>
          <a:gradFill flip="none" rotWithShape="1">
            <a:gsLst>
              <a:gs pos="3000">
                <a:schemeClr val="accent1">
                  <a:alpha val="0"/>
                </a:schemeClr>
              </a:gs>
              <a:gs pos="100000">
                <a:schemeClr val="accent1">
                  <a:alpha val="2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D3E62A24-9AF0-B16D-98D0-4E57EE1ED18F}"/>
              </a:ext>
            </a:extLst>
          </p:cNvPr>
          <p:cNvSpPr/>
          <p:nvPr/>
        </p:nvSpPr>
        <p:spPr>
          <a:xfrm>
            <a:off x="6399293" y="5280642"/>
            <a:ext cx="5181602" cy="1577358"/>
          </a:xfrm>
          <a:custGeom>
            <a:avLst/>
            <a:gdLst>
              <a:gd name="connsiteX0" fmla="*/ 2590801 w 5181602"/>
              <a:gd name="connsiteY0" fmla="*/ 0 h 1577358"/>
              <a:gd name="connsiteX1" fmla="*/ 5181602 w 5181602"/>
              <a:gd name="connsiteY1" fmla="*/ 288540 h 1577358"/>
              <a:gd name="connsiteX2" fmla="*/ 5181602 w 5181602"/>
              <a:gd name="connsiteY2" fmla="*/ 1577358 h 1577358"/>
              <a:gd name="connsiteX3" fmla="*/ 0 w 5181602"/>
              <a:gd name="connsiteY3" fmla="*/ 1577358 h 1577358"/>
              <a:gd name="connsiteX4" fmla="*/ 0 w 5181602"/>
              <a:gd name="connsiteY4" fmla="*/ 288540 h 1577358"/>
              <a:gd name="connsiteX5" fmla="*/ 2590801 w 5181602"/>
              <a:gd name="connsiteY5" fmla="*/ 0 h 157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1602" h="1577358">
                <a:moveTo>
                  <a:pt x="2590801" y="0"/>
                </a:moveTo>
                <a:cubicBezTo>
                  <a:pt x="4021661" y="0"/>
                  <a:pt x="5181602" y="129184"/>
                  <a:pt x="5181602" y="288540"/>
                </a:cubicBezTo>
                <a:lnTo>
                  <a:pt x="5181602" y="1577358"/>
                </a:lnTo>
                <a:lnTo>
                  <a:pt x="0" y="1577358"/>
                </a:lnTo>
                <a:lnTo>
                  <a:pt x="0" y="288540"/>
                </a:lnTo>
                <a:cubicBezTo>
                  <a:pt x="0" y="129184"/>
                  <a:pt x="1159941" y="0"/>
                  <a:pt x="259080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7FF5076-DBCE-F951-E51B-BE160C7303BB}"/>
              </a:ext>
            </a:extLst>
          </p:cNvPr>
          <p:cNvGrpSpPr/>
          <p:nvPr/>
        </p:nvGrpSpPr>
        <p:grpSpPr>
          <a:xfrm>
            <a:off x="3746175" y="658688"/>
            <a:ext cx="4699650" cy="170769"/>
            <a:chOff x="3646939" y="735256"/>
            <a:chExt cx="4699650" cy="170769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1FB27E8-872C-346C-E94B-060D4FE69DB1}"/>
                </a:ext>
              </a:extLst>
            </p:cNvPr>
            <p:cNvGrpSpPr/>
            <p:nvPr/>
          </p:nvGrpSpPr>
          <p:grpSpPr>
            <a:xfrm flipH="1">
              <a:off x="7834282" y="735256"/>
              <a:ext cx="512307" cy="170769"/>
              <a:chOff x="7632478" y="1174887"/>
              <a:chExt cx="512307" cy="170769"/>
            </a:xfrm>
            <a:gradFill flip="none" rotWithShape="1"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p:grpSpPr>
          <p:sp>
            <p:nvSpPr>
              <p:cNvPr id="41" name="箭头: V 形 40">
                <a:extLst>
                  <a:ext uri="{FF2B5EF4-FFF2-40B4-BE49-F238E27FC236}">
                    <a16:creationId xmlns:a16="http://schemas.microsoft.com/office/drawing/2014/main" id="{7A75544E-EC2F-D9C6-C055-BF229503530A}"/>
                  </a:ext>
                </a:extLst>
              </p:cNvPr>
              <p:cNvSpPr/>
              <p:nvPr/>
            </p:nvSpPr>
            <p:spPr>
              <a:xfrm>
                <a:off x="7632478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2" name="箭头: V 形 41">
                <a:extLst>
                  <a:ext uri="{FF2B5EF4-FFF2-40B4-BE49-F238E27FC236}">
                    <a16:creationId xmlns:a16="http://schemas.microsoft.com/office/drawing/2014/main" id="{8B62C1FF-ED5F-CB50-A383-3264ADA24D84}"/>
                  </a:ext>
                </a:extLst>
              </p:cNvPr>
              <p:cNvSpPr/>
              <p:nvPr/>
            </p:nvSpPr>
            <p:spPr>
              <a:xfrm>
                <a:off x="7803247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3" name="箭头: V 形 42">
                <a:extLst>
                  <a:ext uri="{FF2B5EF4-FFF2-40B4-BE49-F238E27FC236}">
                    <a16:creationId xmlns:a16="http://schemas.microsoft.com/office/drawing/2014/main" id="{4AE341D7-0D7D-2680-E66E-51DC25888432}"/>
                  </a:ext>
                </a:extLst>
              </p:cNvPr>
              <p:cNvSpPr/>
              <p:nvPr/>
            </p:nvSpPr>
            <p:spPr>
              <a:xfrm>
                <a:off x="7974016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0349E13-DF20-BB96-C3E6-9DB2B7512333}"/>
                </a:ext>
              </a:extLst>
            </p:cNvPr>
            <p:cNvGrpSpPr/>
            <p:nvPr/>
          </p:nvGrpSpPr>
          <p:grpSpPr>
            <a:xfrm>
              <a:off x="3646939" y="735256"/>
              <a:ext cx="512307" cy="170769"/>
              <a:chOff x="7632478" y="1174887"/>
              <a:chExt cx="512307" cy="170769"/>
            </a:xfrm>
            <a:gradFill flip="none" rotWithShape="1"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p:grpSpPr>
          <p:sp>
            <p:nvSpPr>
              <p:cNvPr id="38" name="箭头: V 形 37">
                <a:extLst>
                  <a:ext uri="{FF2B5EF4-FFF2-40B4-BE49-F238E27FC236}">
                    <a16:creationId xmlns:a16="http://schemas.microsoft.com/office/drawing/2014/main" id="{AFA04897-3A85-0C0B-F981-71FAEDEC1E34}"/>
                  </a:ext>
                </a:extLst>
              </p:cNvPr>
              <p:cNvSpPr/>
              <p:nvPr/>
            </p:nvSpPr>
            <p:spPr>
              <a:xfrm>
                <a:off x="7632478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39" name="箭头: V 形 38">
                <a:extLst>
                  <a:ext uri="{FF2B5EF4-FFF2-40B4-BE49-F238E27FC236}">
                    <a16:creationId xmlns:a16="http://schemas.microsoft.com/office/drawing/2014/main" id="{2E224AE7-DF4F-565E-BEB8-B671607E2851}"/>
                  </a:ext>
                </a:extLst>
              </p:cNvPr>
              <p:cNvSpPr/>
              <p:nvPr/>
            </p:nvSpPr>
            <p:spPr>
              <a:xfrm>
                <a:off x="7803247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40" name="箭头: V 形 39">
                <a:extLst>
                  <a:ext uri="{FF2B5EF4-FFF2-40B4-BE49-F238E27FC236}">
                    <a16:creationId xmlns:a16="http://schemas.microsoft.com/office/drawing/2014/main" id="{E03AB52C-8DA8-6BD4-7E0D-29B021D002B7}"/>
                  </a:ext>
                </a:extLst>
              </p:cNvPr>
              <p:cNvSpPr/>
              <p:nvPr/>
            </p:nvSpPr>
            <p:spPr>
              <a:xfrm>
                <a:off x="7974016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8B8858E1-2420-D7DD-3552-F7CFC2693032}"/>
              </a:ext>
            </a:extLst>
          </p:cNvPr>
          <p:cNvSpPr/>
          <p:nvPr/>
        </p:nvSpPr>
        <p:spPr>
          <a:xfrm>
            <a:off x="6399294" y="5280641"/>
            <a:ext cx="5181602" cy="5673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546100">
              <a:schemeClr val="accent1">
                <a:lumMod val="7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4070121-0AF4-2EBD-1128-1F524953267E}"/>
              </a:ext>
            </a:extLst>
          </p:cNvPr>
          <p:cNvSpPr/>
          <p:nvPr/>
        </p:nvSpPr>
        <p:spPr>
          <a:xfrm>
            <a:off x="914397" y="5280642"/>
            <a:ext cx="5181602" cy="1577358"/>
          </a:xfrm>
          <a:custGeom>
            <a:avLst/>
            <a:gdLst>
              <a:gd name="connsiteX0" fmla="*/ 2590801 w 5181602"/>
              <a:gd name="connsiteY0" fmla="*/ 0 h 1577358"/>
              <a:gd name="connsiteX1" fmla="*/ 5181602 w 5181602"/>
              <a:gd name="connsiteY1" fmla="*/ 288540 h 1577358"/>
              <a:gd name="connsiteX2" fmla="*/ 5181602 w 5181602"/>
              <a:gd name="connsiteY2" fmla="*/ 1577358 h 1577358"/>
              <a:gd name="connsiteX3" fmla="*/ 0 w 5181602"/>
              <a:gd name="connsiteY3" fmla="*/ 1577358 h 1577358"/>
              <a:gd name="connsiteX4" fmla="*/ 0 w 5181602"/>
              <a:gd name="connsiteY4" fmla="*/ 288540 h 1577358"/>
              <a:gd name="connsiteX5" fmla="*/ 2590801 w 5181602"/>
              <a:gd name="connsiteY5" fmla="*/ 0 h 1577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81602" h="1577358">
                <a:moveTo>
                  <a:pt x="2590801" y="0"/>
                </a:moveTo>
                <a:cubicBezTo>
                  <a:pt x="4021662" y="0"/>
                  <a:pt x="5181602" y="129184"/>
                  <a:pt x="5181602" y="288540"/>
                </a:cubicBezTo>
                <a:lnTo>
                  <a:pt x="5181602" y="1577358"/>
                </a:lnTo>
                <a:lnTo>
                  <a:pt x="0" y="1577358"/>
                </a:lnTo>
                <a:lnTo>
                  <a:pt x="0" y="288540"/>
                </a:lnTo>
                <a:cubicBezTo>
                  <a:pt x="0" y="129184"/>
                  <a:pt x="1159941" y="0"/>
                  <a:pt x="2590801" y="0"/>
                </a:cubicBezTo>
                <a:close/>
              </a:path>
            </a:pathLst>
          </a:custGeom>
          <a:gradFill>
            <a:gsLst>
              <a:gs pos="55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DAF4723C-96FF-894E-C996-1BC6DCCED36D}"/>
              </a:ext>
            </a:extLst>
          </p:cNvPr>
          <p:cNvSpPr/>
          <p:nvPr/>
        </p:nvSpPr>
        <p:spPr>
          <a:xfrm>
            <a:off x="914398" y="5280641"/>
            <a:ext cx="5181602" cy="56732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innerShdw blurRad="546100">
              <a:schemeClr val="tx1">
                <a:lumMod val="75000"/>
                <a:lumOff val="2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C5305B2C-94DC-C98F-5081-90EA56590665}"/>
              </a:ext>
            </a:extLst>
          </p:cNvPr>
          <p:cNvSpPr txBox="1"/>
          <p:nvPr/>
        </p:nvSpPr>
        <p:spPr>
          <a:xfrm>
            <a:off x="2351037" y="5380674"/>
            <a:ext cx="2308324" cy="31630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无纸化适用的常规场景</a:t>
            </a: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17561365-B154-90C9-CB9D-5956FEC6F026}"/>
              </a:ext>
            </a:extLst>
          </p:cNvPr>
          <p:cNvSpPr txBox="1"/>
          <p:nvPr/>
        </p:nvSpPr>
        <p:spPr>
          <a:xfrm>
            <a:off x="6842149" y="6027422"/>
            <a:ext cx="4295892" cy="5766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由“长”到“短”的业务应用，使传统模式与新业态相结合，为绿色物流的实现添砖加瓦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017C7E2-691F-923D-1388-0825A251730E}"/>
              </a:ext>
            </a:extLst>
          </p:cNvPr>
          <p:cNvSpPr txBox="1"/>
          <p:nvPr/>
        </p:nvSpPr>
        <p:spPr>
          <a:xfrm>
            <a:off x="1447920" y="6027422"/>
            <a:ext cx="4114558" cy="57663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长链条的业务形态，并且线下业务复杂的工作 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(</a:t>
            </a:r>
            <a:r>
              <a:rPr kumimoji="0" lang="zh-CN" altLang="en-US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通常不适用于产中物流的使用</a:t>
            </a:r>
            <a:r>
              <a:rPr kumimoji="0" lang="en-US" altLang="zh-CN" sz="1600" b="0" i="0" u="none" strike="noStrike" kern="1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)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B94C666C-F308-19D4-8C31-8F3DA66C40DC}"/>
              </a:ext>
            </a:extLst>
          </p:cNvPr>
          <p:cNvSpPr txBox="1"/>
          <p:nvPr/>
        </p:nvSpPr>
        <p:spPr>
          <a:xfrm>
            <a:off x="7951349" y="5380674"/>
            <a:ext cx="2077492" cy="31630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车间创新无纸化应用</a:t>
            </a:r>
            <a:endParaRPr kumimoji="0" lang="en-US" altLang="zh-CN" sz="18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442559D-296A-A175-49E4-DBD4EE8BB1AF}"/>
              </a:ext>
            </a:extLst>
          </p:cNvPr>
          <p:cNvSpPr txBox="1"/>
          <p:nvPr/>
        </p:nvSpPr>
        <p:spPr>
          <a:xfrm>
            <a:off x="3903093" y="3531418"/>
            <a:ext cx="4385816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全程无纸化是物流行业提效降本的伟大目标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758D64C-6CCC-1554-F20D-E9E6F481E7C7}"/>
              </a:ext>
            </a:extLst>
          </p:cNvPr>
          <p:cNvGrpSpPr/>
          <p:nvPr/>
        </p:nvGrpSpPr>
        <p:grpSpPr>
          <a:xfrm>
            <a:off x="1349786" y="3965755"/>
            <a:ext cx="9492429" cy="419715"/>
            <a:chOff x="1349786" y="4017815"/>
            <a:chExt cx="9492429" cy="419715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F069527E-A460-6D67-346C-C110BA2DA2AA}"/>
                </a:ext>
              </a:extLst>
            </p:cNvPr>
            <p:cNvSpPr/>
            <p:nvPr/>
          </p:nvSpPr>
          <p:spPr>
            <a:xfrm>
              <a:off x="1629614" y="4020455"/>
              <a:ext cx="1626186" cy="414435"/>
            </a:xfrm>
            <a:prstGeom prst="rect">
              <a:avLst/>
            </a:prstGeom>
            <a:gradFill flip="none" rotWithShape="1">
              <a:gsLst>
                <a:gs pos="3000">
                  <a:schemeClr val="accent1">
                    <a:alpha val="0"/>
                  </a:schemeClr>
                </a:gs>
                <a:gs pos="100000">
                  <a:schemeClr val="accent1">
                    <a:alpha val="64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670" tIns="49835" rIns="99670" bIns="498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26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优化物流管理</a:t>
              </a:r>
              <a:endParaRPr kumimoji="0" lang="en-US" altLang="zh-CN" sz="1526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2" name="矩形: 对角圆角 11">
              <a:extLst>
                <a:ext uri="{FF2B5EF4-FFF2-40B4-BE49-F238E27FC236}">
                  <a16:creationId xmlns:a16="http://schemas.microsoft.com/office/drawing/2014/main" id="{0136EE85-1EA1-0882-8B46-FCBC60D46516}"/>
                </a:ext>
              </a:extLst>
            </p:cNvPr>
            <p:cNvSpPr/>
            <p:nvPr/>
          </p:nvSpPr>
          <p:spPr>
            <a:xfrm>
              <a:off x="1349786" y="4017816"/>
              <a:ext cx="419714" cy="419714"/>
            </a:xfrm>
            <a:prstGeom prst="round2Diag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9670" tIns="49835" rIns="99670" bIns="498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962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hnschrift SemiBold Condensed" panose="020B0502040204020203" pitchFamily="34" charset="0"/>
                  <a:ea typeface="OPPOSans B"/>
                  <a:cs typeface="+mn-cs"/>
                </a:rPr>
                <a:t>01</a:t>
              </a:r>
              <a:endParaRPr kumimoji="0" lang="zh-CN" altLang="en-US" sz="196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 SemiBold Condensed" panose="020B0502040204020203" pitchFamily="34" charset="0"/>
                <a:ea typeface="OPPOSans B"/>
                <a:cs typeface="+mn-cs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28CF92FA-0FBB-C130-4655-7610190ECF06}"/>
                </a:ext>
              </a:extLst>
            </p:cNvPr>
            <p:cNvSpPr/>
            <p:nvPr/>
          </p:nvSpPr>
          <p:spPr>
            <a:xfrm>
              <a:off x="4283278" y="4020455"/>
              <a:ext cx="1626186" cy="414435"/>
            </a:xfrm>
            <a:prstGeom prst="rect">
              <a:avLst/>
            </a:prstGeom>
            <a:gradFill flip="none" rotWithShape="1">
              <a:gsLst>
                <a:gs pos="3000">
                  <a:schemeClr val="accent1">
                    <a:alpha val="0"/>
                  </a:schemeClr>
                </a:gs>
                <a:gs pos="100000">
                  <a:schemeClr val="accent1">
                    <a:alpha val="64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670" tIns="49835" rIns="99670" bIns="498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26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降低物流成本</a:t>
              </a:r>
              <a:endParaRPr kumimoji="0" lang="en-US" altLang="zh-CN" sz="1526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9" name="矩形: 对角圆角 58">
              <a:extLst>
                <a:ext uri="{FF2B5EF4-FFF2-40B4-BE49-F238E27FC236}">
                  <a16:creationId xmlns:a16="http://schemas.microsoft.com/office/drawing/2014/main" id="{44CEE3C0-F635-7EA7-DA13-C0CB8AD62DA2}"/>
                </a:ext>
              </a:extLst>
            </p:cNvPr>
            <p:cNvSpPr/>
            <p:nvPr/>
          </p:nvSpPr>
          <p:spPr>
            <a:xfrm>
              <a:off x="4003450" y="4017815"/>
              <a:ext cx="419714" cy="419714"/>
            </a:xfrm>
            <a:prstGeom prst="round2DiagRect">
              <a:avLst/>
            </a:prstGeom>
            <a:gradFill flip="none" rotWithShape="1">
              <a:gsLst>
                <a:gs pos="300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9670" tIns="49835" rIns="99670" bIns="498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962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hnschrift SemiBold Condensed" panose="020B0502040204020203" pitchFamily="34" charset="0"/>
                  <a:ea typeface="OPPOSans B"/>
                  <a:cs typeface="+mn-cs"/>
                </a:rPr>
                <a:t>02</a:t>
              </a:r>
              <a:endParaRPr kumimoji="0" lang="zh-CN" altLang="en-US" sz="196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 SemiBold Condensed" panose="020B0502040204020203" pitchFamily="34" charset="0"/>
                <a:ea typeface="OPPOSans B"/>
                <a:cs typeface="+mn-cs"/>
              </a:endParaRP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C124464F-870C-658C-2B51-6462DF2F7EBB}"/>
                </a:ext>
              </a:extLst>
            </p:cNvPr>
            <p:cNvSpPr/>
            <p:nvPr/>
          </p:nvSpPr>
          <p:spPr>
            <a:xfrm>
              <a:off x="6936942" y="4020455"/>
              <a:ext cx="1305502" cy="414435"/>
            </a:xfrm>
            <a:prstGeom prst="rect">
              <a:avLst/>
            </a:prstGeom>
            <a:gradFill flip="none" rotWithShape="1">
              <a:gsLst>
                <a:gs pos="3000">
                  <a:schemeClr val="accent1">
                    <a:alpha val="0"/>
                  </a:schemeClr>
                </a:gs>
                <a:gs pos="100000">
                  <a:schemeClr val="accent1">
                    <a:alpha val="64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670" tIns="49835" rIns="99670" bIns="498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26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提高风控</a:t>
              </a:r>
              <a:endParaRPr kumimoji="0" lang="en-US" altLang="zh-CN" sz="1526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2" name="矩形: 对角圆角 61">
              <a:extLst>
                <a:ext uri="{FF2B5EF4-FFF2-40B4-BE49-F238E27FC236}">
                  <a16:creationId xmlns:a16="http://schemas.microsoft.com/office/drawing/2014/main" id="{F5020B4D-EFFC-E027-23E0-231F772741F4}"/>
                </a:ext>
              </a:extLst>
            </p:cNvPr>
            <p:cNvSpPr/>
            <p:nvPr/>
          </p:nvSpPr>
          <p:spPr>
            <a:xfrm>
              <a:off x="6657114" y="4017816"/>
              <a:ext cx="419714" cy="419714"/>
            </a:xfrm>
            <a:prstGeom prst="round2DiagRect">
              <a:avLst/>
            </a:prstGeom>
            <a:gradFill flip="none" rotWithShape="1">
              <a:gsLst>
                <a:gs pos="300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9670" tIns="49835" rIns="99670" bIns="498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962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hnschrift SemiBold Condensed" panose="020B0502040204020203" pitchFamily="34" charset="0"/>
                  <a:ea typeface="OPPOSans B"/>
                  <a:cs typeface="+mn-cs"/>
                </a:rPr>
                <a:t>03</a:t>
              </a:r>
              <a:endParaRPr kumimoji="0" lang="zh-CN" altLang="en-US" sz="196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 SemiBold Condensed" panose="020B0502040204020203" pitchFamily="34" charset="0"/>
                <a:ea typeface="OPPOSans B"/>
                <a:cs typeface="+mn-cs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C8C26F2E-96F0-33FC-41CB-53A2E9FC9A55}"/>
                </a:ext>
              </a:extLst>
            </p:cNvPr>
            <p:cNvSpPr/>
            <p:nvPr/>
          </p:nvSpPr>
          <p:spPr>
            <a:xfrm>
              <a:off x="9269922" y="4020455"/>
              <a:ext cx="1572293" cy="414435"/>
            </a:xfrm>
            <a:prstGeom prst="rect">
              <a:avLst/>
            </a:prstGeom>
            <a:gradFill flip="none" rotWithShape="1">
              <a:gsLst>
                <a:gs pos="3000">
                  <a:schemeClr val="accent1">
                    <a:alpha val="0"/>
                  </a:schemeClr>
                </a:gs>
                <a:gs pos="100000">
                  <a:schemeClr val="accent1">
                    <a:alpha val="64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9670" tIns="49835" rIns="99670" bIns="498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26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全程无纸化</a:t>
              </a:r>
              <a:endParaRPr kumimoji="0" lang="en-US" altLang="zh-CN" sz="1526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5" name="矩形: 对角圆角 64">
              <a:extLst>
                <a:ext uri="{FF2B5EF4-FFF2-40B4-BE49-F238E27FC236}">
                  <a16:creationId xmlns:a16="http://schemas.microsoft.com/office/drawing/2014/main" id="{D4BC4F94-A97B-A5BC-E14E-FE8D66FC7F35}"/>
                </a:ext>
              </a:extLst>
            </p:cNvPr>
            <p:cNvSpPr/>
            <p:nvPr/>
          </p:nvSpPr>
          <p:spPr>
            <a:xfrm>
              <a:off x="8990095" y="4017816"/>
              <a:ext cx="419714" cy="419714"/>
            </a:xfrm>
            <a:prstGeom prst="round2DiagRect">
              <a:avLst/>
            </a:prstGeom>
            <a:gradFill flip="none" rotWithShape="1">
              <a:gsLst>
                <a:gs pos="300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9670" tIns="49835" rIns="99670" bIns="498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962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Bahnschrift SemiBold Condensed" panose="020B0502040204020203" pitchFamily="34" charset="0"/>
                  <a:ea typeface="OPPOSans B"/>
                  <a:cs typeface="+mn-cs"/>
                </a:rPr>
                <a:t>04</a:t>
              </a:r>
              <a:endParaRPr kumimoji="0" lang="zh-CN" altLang="en-US" sz="196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hnschrift SemiBold Condensed" panose="020B0502040204020203" pitchFamily="34" charset="0"/>
                <a:ea typeface="OPPOSans B"/>
                <a:cs typeface="+mn-cs"/>
              </a:endParaRPr>
            </a:p>
          </p:txBody>
        </p:sp>
        <p:cxnSp>
          <p:nvCxnSpPr>
            <p:cNvPr id="69" name="直接箭头连接符 68">
              <a:extLst>
                <a:ext uri="{FF2B5EF4-FFF2-40B4-BE49-F238E27FC236}">
                  <a16:creationId xmlns:a16="http://schemas.microsoft.com/office/drawing/2014/main" id="{FF7B92EA-B307-A75F-C149-05BD616AD00C}"/>
                </a:ext>
              </a:extLst>
            </p:cNvPr>
            <p:cNvCxnSpPr>
              <a:cxnSpLocks/>
            </p:cNvCxnSpPr>
            <p:nvPr/>
          </p:nvCxnSpPr>
          <p:spPr>
            <a:xfrm>
              <a:off x="3090671" y="4224069"/>
              <a:ext cx="690416" cy="0"/>
            </a:xfrm>
            <a:prstGeom prst="straightConnector1">
              <a:avLst/>
            </a:prstGeom>
            <a:ln w="20764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prstDash val="sysDot"/>
              <a:round/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箭头连接符 75">
              <a:extLst>
                <a:ext uri="{FF2B5EF4-FFF2-40B4-BE49-F238E27FC236}">
                  <a16:creationId xmlns:a16="http://schemas.microsoft.com/office/drawing/2014/main" id="{DEB85A0D-5A95-F255-391F-B2320CE174D2}"/>
                </a:ext>
              </a:extLst>
            </p:cNvPr>
            <p:cNvCxnSpPr>
              <a:cxnSpLocks/>
            </p:cNvCxnSpPr>
            <p:nvPr/>
          </p:nvCxnSpPr>
          <p:spPr>
            <a:xfrm>
              <a:off x="5808225" y="4224069"/>
              <a:ext cx="690416" cy="0"/>
            </a:xfrm>
            <a:prstGeom prst="straightConnector1">
              <a:avLst/>
            </a:prstGeom>
            <a:ln w="20764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prstDash val="sysDot"/>
              <a:round/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箭头连接符 76">
              <a:extLst>
                <a:ext uri="{FF2B5EF4-FFF2-40B4-BE49-F238E27FC236}">
                  <a16:creationId xmlns:a16="http://schemas.microsoft.com/office/drawing/2014/main" id="{D245BA36-0228-F396-BA57-9695DC75917C}"/>
                </a:ext>
              </a:extLst>
            </p:cNvPr>
            <p:cNvCxnSpPr>
              <a:cxnSpLocks/>
            </p:cNvCxnSpPr>
            <p:nvPr/>
          </p:nvCxnSpPr>
          <p:spPr>
            <a:xfrm>
              <a:off x="8090436" y="4224069"/>
              <a:ext cx="690416" cy="0"/>
            </a:xfrm>
            <a:prstGeom prst="straightConnector1">
              <a:avLst/>
            </a:prstGeom>
            <a:ln w="20764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prstDash val="sysDot"/>
              <a:round/>
              <a:tailEnd type="arrow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2EB9EAF-E596-B92C-4322-BA812C845EBB}"/>
              </a:ext>
            </a:extLst>
          </p:cNvPr>
          <p:cNvGrpSpPr/>
          <p:nvPr/>
        </p:nvGrpSpPr>
        <p:grpSpPr>
          <a:xfrm>
            <a:off x="5932273" y="5934649"/>
            <a:ext cx="606582" cy="606582"/>
            <a:chOff x="5956436" y="6038574"/>
            <a:chExt cx="885712" cy="885712"/>
          </a:xfrm>
          <a:effectLst>
            <a:outerShdw blurRad="203200" dist="38100" dir="5400000" algn="t" rotWithShape="0">
              <a:schemeClr val="tx1">
                <a:lumMod val="85000"/>
                <a:lumOff val="15000"/>
                <a:alpha val="17000"/>
              </a:schemeClr>
            </a:outerShdw>
          </a:effectLst>
        </p:grpSpPr>
        <p:sp>
          <p:nvSpPr>
            <p:cNvPr id="75" name="图形 8-mask">
              <a:extLst>
                <a:ext uri="{FF2B5EF4-FFF2-40B4-BE49-F238E27FC236}">
                  <a16:creationId xmlns:a16="http://schemas.microsoft.com/office/drawing/2014/main" id="{AD5A4685-1446-F137-39C5-AAC53C294A3B}"/>
                </a:ext>
              </a:extLst>
            </p:cNvPr>
            <p:cNvSpPr/>
            <p:nvPr/>
          </p:nvSpPr>
          <p:spPr>
            <a:xfrm>
              <a:off x="5956436" y="6038574"/>
              <a:ext cx="885712" cy="885712"/>
            </a:xfrm>
            <a:prstGeom prst="ellipse">
              <a:avLst/>
            </a:prstGeom>
            <a:solidFill>
              <a:schemeClr val="bg1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0" name="图形 8">
              <a:extLst>
                <a:ext uri="{FF2B5EF4-FFF2-40B4-BE49-F238E27FC236}">
                  <a16:creationId xmlns:a16="http://schemas.microsoft.com/office/drawing/2014/main" id="{7762FB67-1122-98C1-6A39-DD876CD26ADE}"/>
                </a:ext>
              </a:extLst>
            </p:cNvPr>
            <p:cNvSpPr/>
            <p:nvPr/>
          </p:nvSpPr>
          <p:spPr>
            <a:xfrm>
              <a:off x="6032936" y="6115074"/>
              <a:ext cx="732713" cy="732713"/>
            </a:xfrm>
            <a:custGeom>
              <a:avLst/>
              <a:gdLst>
                <a:gd name="connsiteX0" fmla="*/ 952500 w 1905000"/>
                <a:gd name="connsiteY0" fmla="*/ 1905000 h 1905000"/>
                <a:gd name="connsiteX1" fmla="*/ 0 w 1905000"/>
                <a:gd name="connsiteY1" fmla="*/ 952500 h 1905000"/>
                <a:gd name="connsiteX2" fmla="*/ 952500 w 1905000"/>
                <a:gd name="connsiteY2" fmla="*/ 0 h 1905000"/>
                <a:gd name="connsiteX3" fmla="*/ 1905000 w 1905000"/>
                <a:gd name="connsiteY3" fmla="*/ 952500 h 1905000"/>
                <a:gd name="connsiteX4" fmla="*/ 952500 w 1905000"/>
                <a:gd name="connsiteY4" fmla="*/ 1905000 h 1905000"/>
                <a:gd name="connsiteX5" fmla="*/ 1325959 w 1905000"/>
                <a:gd name="connsiteY5" fmla="*/ 1014809 h 1905000"/>
                <a:gd name="connsiteX6" fmla="*/ 1329214 w 1905000"/>
                <a:gd name="connsiteY6" fmla="*/ 1011714 h 1905000"/>
                <a:gd name="connsiteX7" fmla="*/ 1385332 w 1905000"/>
                <a:gd name="connsiteY7" fmla="*/ 955596 h 1905000"/>
                <a:gd name="connsiteX8" fmla="*/ 770493 w 1905000"/>
                <a:gd name="connsiteY8" fmla="*/ 340598 h 1905000"/>
                <a:gd name="connsiteX9" fmla="*/ 658336 w 1905000"/>
                <a:gd name="connsiteY9" fmla="*/ 340598 h 1905000"/>
                <a:gd name="connsiteX10" fmla="*/ 658016 w 1905000"/>
                <a:gd name="connsiteY10" fmla="*/ 452514 h 1905000"/>
                <a:gd name="connsiteX11" fmla="*/ 658336 w 1905000"/>
                <a:gd name="connsiteY11" fmla="*/ 452834 h 1905000"/>
                <a:gd name="connsiteX12" fmla="*/ 1160780 w 1905000"/>
                <a:gd name="connsiteY12" fmla="*/ 955437 h 1905000"/>
                <a:gd name="connsiteX13" fmla="*/ 658336 w 1905000"/>
                <a:gd name="connsiteY13" fmla="*/ 1457643 h 1905000"/>
                <a:gd name="connsiteX14" fmla="*/ 657983 w 1905000"/>
                <a:gd name="connsiteY14" fmla="*/ 1569446 h 1905000"/>
                <a:gd name="connsiteX15" fmla="*/ 658336 w 1905000"/>
                <a:gd name="connsiteY15" fmla="*/ 1569799 h 1905000"/>
                <a:gd name="connsiteX16" fmla="*/ 770493 w 1905000"/>
                <a:gd name="connsiteY16" fmla="*/ 1569879 h 1905000"/>
                <a:gd name="connsiteX17" fmla="*/ 1325959 w 1905000"/>
                <a:gd name="connsiteY17" fmla="*/ 1014809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05000" h="1905000">
                  <a:moveTo>
                    <a:pt x="952500" y="1905000"/>
                  </a:moveTo>
                  <a:cubicBezTo>
                    <a:pt x="426482" y="1905000"/>
                    <a:pt x="0" y="1478518"/>
                    <a:pt x="0" y="952500"/>
                  </a:cubicBezTo>
                  <a:cubicBezTo>
                    <a:pt x="0" y="426482"/>
                    <a:pt x="426482" y="0"/>
                    <a:pt x="952500" y="0"/>
                  </a:cubicBezTo>
                  <a:cubicBezTo>
                    <a:pt x="1478518" y="0"/>
                    <a:pt x="1905000" y="426482"/>
                    <a:pt x="1905000" y="952500"/>
                  </a:cubicBezTo>
                  <a:cubicBezTo>
                    <a:pt x="1905000" y="1478518"/>
                    <a:pt x="1478518" y="1905000"/>
                    <a:pt x="952500" y="1905000"/>
                  </a:cubicBezTo>
                  <a:close/>
                  <a:moveTo>
                    <a:pt x="1325959" y="1014809"/>
                  </a:moveTo>
                  <a:lnTo>
                    <a:pt x="1329214" y="1011714"/>
                  </a:lnTo>
                  <a:lnTo>
                    <a:pt x="1385332" y="955596"/>
                  </a:lnTo>
                  <a:lnTo>
                    <a:pt x="770493" y="340598"/>
                  </a:lnTo>
                  <a:cubicBezTo>
                    <a:pt x="739435" y="309838"/>
                    <a:pt x="689395" y="309838"/>
                    <a:pt x="658336" y="340598"/>
                  </a:cubicBezTo>
                  <a:cubicBezTo>
                    <a:pt x="627343" y="371414"/>
                    <a:pt x="627200" y="421521"/>
                    <a:pt x="658016" y="452514"/>
                  </a:cubicBezTo>
                  <a:cubicBezTo>
                    <a:pt x="658123" y="452621"/>
                    <a:pt x="658229" y="452728"/>
                    <a:pt x="658336" y="452834"/>
                  </a:cubicBezTo>
                  <a:lnTo>
                    <a:pt x="1160780" y="955437"/>
                  </a:lnTo>
                  <a:lnTo>
                    <a:pt x="658336" y="1457643"/>
                  </a:lnTo>
                  <a:cubicBezTo>
                    <a:pt x="627365" y="1488419"/>
                    <a:pt x="627207" y="1538475"/>
                    <a:pt x="657983" y="1569446"/>
                  </a:cubicBezTo>
                  <a:cubicBezTo>
                    <a:pt x="658100" y="1569564"/>
                    <a:pt x="658218" y="1569682"/>
                    <a:pt x="658336" y="1569799"/>
                  </a:cubicBezTo>
                  <a:cubicBezTo>
                    <a:pt x="689293" y="1600756"/>
                    <a:pt x="739934" y="1600438"/>
                    <a:pt x="770493" y="1569879"/>
                  </a:cubicBezTo>
                  <a:lnTo>
                    <a:pt x="1325959" y="1014809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85000">
                  <a:schemeClr val="accent4">
                    <a:lumMod val="75000"/>
                  </a:schemeClr>
                </a:gs>
              </a:gsLst>
              <a:lin ang="2700000" scaled="1"/>
            </a:gra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83" name="矩形 82">
            <a:extLst>
              <a:ext uri="{FF2B5EF4-FFF2-40B4-BE49-F238E27FC236}">
                <a16:creationId xmlns:a16="http://schemas.microsoft.com/office/drawing/2014/main" id="{DEDCD069-8A8D-E4B2-97A5-2F2A9036CDAD}"/>
              </a:ext>
            </a:extLst>
          </p:cNvPr>
          <p:cNvSpPr/>
          <p:nvPr/>
        </p:nvSpPr>
        <p:spPr>
          <a:xfrm>
            <a:off x="3214609" y="4607167"/>
            <a:ext cx="1444751" cy="171500"/>
          </a:xfrm>
          <a:prstGeom prst="rect">
            <a:avLst/>
          </a:prstGeom>
          <a:solidFill>
            <a:srgbClr val="0900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B9150937-467A-15C2-1B03-6524A066E87F}"/>
              </a:ext>
            </a:extLst>
          </p:cNvPr>
          <p:cNvSpPr/>
          <p:nvPr/>
        </p:nvSpPr>
        <p:spPr>
          <a:xfrm>
            <a:off x="4944521" y="2125802"/>
            <a:ext cx="667575" cy="738502"/>
          </a:xfrm>
          <a:custGeom>
            <a:avLst/>
            <a:gdLst>
              <a:gd name="connsiteX0" fmla="*/ 1217332 w 3895169"/>
              <a:gd name="connsiteY0" fmla="*/ 1974577 h 4309014"/>
              <a:gd name="connsiteX1" fmla="*/ 1043705 w 3895169"/>
              <a:gd name="connsiteY1" fmla="*/ 2148204 h 4309014"/>
              <a:gd name="connsiteX2" fmla="*/ 1217332 w 3895169"/>
              <a:gd name="connsiteY2" fmla="*/ 2321831 h 4309014"/>
              <a:gd name="connsiteX3" fmla="*/ 2677351 w 3895169"/>
              <a:gd name="connsiteY3" fmla="*/ 2321831 h 4309014"/>
              <a:gd name="connsiteX4" fmla="*/ 2850978 w 3895169"/>
              <a:gd name="connsiteY4" fmla="*/ 2148204 h 4309014"/>
              <a:gd name="connsiteX5" fmla="*/ 2677351 w 3895169"/>
              <a:gd name="connsiteY5" fmla="*/ 1974577 h 4309014"/>
              <a:gd name="connsiteX6" fmla="*/ 1217332 w 3895169"/>
              <a:gd name="connsiteY6" fmla="*/ 1140975 h 4309014"/>
              <a:gd name="connsiteX7" fmla="*/ 1043705 w 3895169"/>
              <a:gd name="connsiteY7" fmla="*/ 1314602 h 4309014"/>
              <a:gd name="connsiteX8" fmla="*/ 1217332 w 3895169"/>
              <a:gd name="connsiteY8" fmla="*/ 1488228 h 4309014"/>
              <a:gd name="connsiteX9" fmla="*/ 2051420 w 3895169"/>
              <a:gd name="connsiteY9" fmla="*/ 1488228 h 4309014"/>
              <a:gd name="connsiteX10" fmla="*/ 2225047 w 3895169"/>
              <a:gd name="connsiteY10" fmla="*/ 1314602 h 4309014"/>
              <a:gd name="connsiteX11" fmla="*/ 2051420 w 3895169"/>
              <a:gd name="connsiteY11" fmla="*/ 1140975 h 4309014"/>
              <a:gd name="connsiteX12" fmla="*/ 467381 w 3895169"/>
              <a:gd name="connsiteY12" fmla="*/ 0 h 4309014"/>
              <a:gd name="connsiteX13" fmla="*/ 3427302 w 3895169"/>
              <a:gd name="connsiteY13" fmla="*/ 0 h 4309014"/>
              <a:gd name="connsiteX14" fmla="*/ 3895169 w 3895169"/>
              <a:gd name="connsiteY14" fmla="*/ 462032 h 4309014"/>
              <a:gd name="connsiteX15" fmla="*/ 3895169 w 3895169"/>
              <a:gd name="connsiteY15" fmla="*/ 4018702 h 4309014"/>
              <a:gd name="connsiteX16" fmla="*/ 3466696 w 3895169"/>
              <a:gd name="connsiteY16" fmla="*/ 4263822 h 4309014"/>
              <a:gd name="connsiteX17" fmla="*/ 1956582 w 3895169"/>
              <a:gd name="connsiteY17" fmla="*/ 3418548 h 4309014"/>
              <a:gd name="connsiteX18" fmla="*/ 431392 w 3895169"/>
              <a:gd name="connsiteY18" fmla="*/ 4263822 h 4309014"/>
              <a:gd name="connsiteX19" fmla="*/ 486 w 3895169"/>
              <a:gd name="connsiteY19" fmla="*/ 4018702 h 4309014"/>
              <a:gd name="connsiteX20" fmla="*/ 0 w 3895169"/>
              <a:gd name="connsiteY20" fmla="*/ 462032 h 4309014"/>
              <a:gd name="connsiteX21" fmla="*/ 467381 w 3895169"/>
              <a:gd name="connsiteY21" fmla="*/ 0 h 4309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95169" h="4309014">
                <a:moveTo>
                  <a:pt x="1217332" y="1974577"/>
                </a:moveTo>
                <a:cubicBezTo>
                  <a:pt x="1121521" y="1974577"/>
                  <a:pt x="1043705" y="2052393"/>
                  <a:pt x="1043705" y="2148204"/>
                </a:cubicBezTo>
                <a:cubicBezTo>
                  <a:pt x="1043705" y="2244015"/>
                  <a:pt x="1121521" y="2321831"/>
                  <a:pt x="1217332" y="2321831"/>
                </a:cubicBezTo>
                <a:lnTo>
                  <a:pt x="2677351" y="2321831"/>
                </a:lnTo>
                <a:cubicBezTo>
                  <a:pt x="2773162" y="2321831"/>
                  <a:pt x="2850978" y="2244015"/>
                  <a:pt x="2850978" y="2148204"/>
                </a:cubicBezTo>
                <a:cubicBezTo>
                  <a:pt x="2850978" y="2052393"/>
                  <a:pt x="2773162" y="1974577"/>
                  <a:pt x="2677351" y="1974577"/>
                </a:cubicBezTo>
                <a:close/>
                <a:moveTo>
                  <a:pt x="1217332" y="1140975"/>
                </a:moveTo>
                <a:cubicBezTo>
                  <a:pt x="1121521" y="1140975"/>
                  <a:pt x="1043705" y="1218791"/>
                  <a:pt x="1043705" y="1314602"/>
                </a:cubicBezTo>
                <a:cubicBezTo>
                  <a:pt x="1043705" y="1410412"/>
                  <a:pt x="1121521" y="1488228"/>
                  <a:pt x="1217332" y="1488228"/>
                </a:cubicBezTo>
                <a:lnTo>
                  <a:pt x="2051420" y="1488228"/>
                </a:lnTo>
                <a:cubicBezTo>
                  <a:pt x="2147231" y="1488228"/>
                  <a:pt x="2225047" y="1410412"/>
                  <a:pt x="2225047" y="1314602"/>
                </a:cubicBezTo>
                <a:cubicBezTo>
                  <a:pt x="2225047" y="1218791"/>
                  <a:pt x="2147231" y="1140975"/>
                  <a:pt x="2051420" y="1140975"/>
                </a:cubicBezTo>
                <a:close/>
                <a:moveTo>
                  <a:pt x="467381" y="0"/>
                </a:moveTo>
                <a:lnTo>
                  <a:pt x="3427302" y="0"/>
                </a:lnTo>
                <a:cubicBezTo>
                  <a:pt x="3737106" y="0"/>
                  <a:pt x="3894683" y="154659"/>
                  <a:pt x="3895169" y="462032"/>
                </a:cubicBezTo>
                <a:lnTo>
                  <a:pt x="3895169" y="4018702"/>
                </a:lnTo>
                <a:cubicBezTo>
                  <a:pt x="3895169" y="4261390"/>
                  <a:pt x="3684580" y="4380546"/>
                  <a:pt x="3466696" y="4263822"/>
                </a:cubicBezTo>
                <a:lnTo>
                  <a:pt x="1956582" y="3418548"/>
                </a:lnTo>
                <a:lnTo>
                  <a:pt x="431392" y="4263822"/>
                </a:lnTo>
                <a:cubicBezTo>
                  <a:pt x="211075" y="4378114"/>
                  <a:pt x="486" y="4263822"/>
                  <a:pt x="486" y="4018702"/>
                </a:cubicBezTo>
                <a:lnTo>
                  <a:pt x="0" y="462032"/>
                </a:lnTo>
                <a:cubicBezTo>
                  <a:pt x="0" y="156118"/>
                  <a:pt x="157577" y="0"/>
                  <a:pt x="467381" y="0"/>
                </a:cubicBezTo>
                <a:close/>
              </a:path>
            </a:pathLst>
          </a:custGeom>
          <a:gradFill flip="none" rotWithShape="1">
            <a:gsLst>
              <a:gs pos="3000">
                <a:schemeClr val="accent2">
                  <a:alpha val="83000"/>
                </a:schemeClr>
              </a:gs>
              <a:gs pos="100000">
                <a:schemeClr val="accent2">
                  <a:alpha val="0"/>
                </a:schemeClr>
              </a:gs>
            </a:gsLst>
            <a:lin ang="8100000" scaled="1"/>
            <a:tileRect/>
          </a:gradFill>
          <a:ln w="485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98E4917-7A11-9ADA-DD07-A602D751FBCC}"/>
              </a:ext>
            </a:extLst>
          </p:cNvPr>
          <p:cNvSpPr txBox="1"/>
          <p:nvPr/>
        </p:nvSpPr>
        <p:spPr>
          <a:xfrm>
            <a:off x="1121480" y="2145596"/>
            <a:ext cx="276998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物流行业侧供给改革的目的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6D41FB6-FBDC-4D34-C87F-FCDED639D051}"/>
              </a:ext>
            </a:extLst>
          </p:cNvPr>
          <p:cNvSpPr txBox="1"/>
          <p:nvPr/>
        </p:nvSpPr>
        <p:spPr>
          <a:xfrm>
            <a:off x="1121480" y="2485419"/>
            <a:ext cx="4807436" cy="5044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推动互联网、大数据、云计算等信息技术与物流深度融合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推动物流业乃至中国经济的转型升级</a:t>
            </a:r>
          </a:p>
        </p:txBody>
      </p:sp>
      <p:sp>
        <p:nvSpPr>
          <p:cNvPr id="87" name="图形 33">
            <a:extLst>
              <a:ext uri="{FF2B5EF4-FFF2-40B4-BE49-F238E27FC236}">
                <a16:creationId xmlns:a16="http://schemas.microsoft.com/office/drawing/2014/main" id="{801771C7-1625-47ED-8212-6CC3978F9969}"/>
              </a:ext>
            </a:extLst>
          </p:cNvPr>
          <p:cNvSpPr/>
          <p:nvPr/>
        </p:nvSpPr>
        <p:spPr>
          <a:xfrm>
            <a:off x="10299032" y="2125802"/>
            <a:ext cx="716004" cy="716004"/>
          </a:xfrm>
          <a:custGeom>
            <a:avLst/>
            <a:gdLst>
              <a:gd name="connsiteX0" fmla="*/ 0 w 521542"/>
              <a:gd name="connsiteY0" fmla="*/ 5215 h 521542"/>
              <a:gd name="connsiteX1" fmla="*/ 5215 w 521542"/>
              <a:gd name="connsiteY1" fmla="*/ 0 h 521542"/>
              <a:gd name="connsiteX2" fmla="*/ 234694 w 521542"/>
              <a:gd name="connsiteY2" fmla="*/ 0 h 521542"/>
              <a:gd name="connsiteX3" fmla="*/ 239910 w 521542"/>
              <a:gd name="connsiteY3" fmla="*/ 5215 h 521542"/>
              <a:gd name="connsiteX4" fmla="*/ 239910 w 521542"/>
              <a:gd name="connsiteY4" fmla="*/ 234694 h 521542"/>
              <a:gd name="connsiteX5" fmla="*/ 234694 w 521542"/>
              <a:gd name="connsiteY5" fmla="*/ 239910 h 521542"/>
              <a:gd name="connsiteX6" fmla="*/ 5215 w 521542"/>
              <a:gd name="connsiteY6" fmla="*/ 239910 h 521542"/>
              <a:gd name="connsiteX7" fmla="*/ 0 w 521542"/>
              <a:gd name="connsiteY7" fmla="*/ 234694 h 521542"/>
              <a:gd name="connsiteX8" fmla="*/ 0 w 521542"/>
              <a:gd name="connsiteY8" fmla="*/ 5215 h 521542"/>
              <a:gd name="connsiteX9" fmla="*/ 323357 w 521542"/>
              <a:gd name="connsiteY9" fmla="*/ 41723 h 521542"/>
              <a:gd name="connsiteX10" fmla="*/ 479820 w 521542"/>
              <a:gd name="connsiteY10" fmla="*/ 41723 h 521542"/>
              <a:gd name="connsiteX11" fmla="*/ 479820 w 521542"/>
              <a:gd name="connsiteY11" fmla="*/ 198186 h 521542"/>
              <a:gd name="connsiteX12" fmla="*/ 323357 w 521542"/>
              <a:gd name="connsiteY12" fmla="*/ 198186 h 521542"/>
              <a:gd name="connsiteX13" fmla="*/ 323357 w 521542"/>
              <a:gd name="connsiteY13" fmla="*/ 41723 h 521542"/>
              <a:gd name="connsiteX14" fmla="*/ 286849 w 521542"/>
              <a:gd name="connsiteY14" fmla="*/ 0 h 521542"/>
              <a:gd name="connsiteX15" fmla="*/ 281633 w 521542"/>
              <a:gd name="connsiteY15" fmla="*/ 5215 h 521542"/>
              <a:gd name="connsiteX16" fmla="*/ 281633 w 521542"/>
              <a:gd name="connsiteY16" fmla="*/ 234694 h 521542"/>
              <a:gd name="connsiteX17" fmla="*/ 286849 w 521542"/>
              <a:gd name="connsiteY17" fmla="*/ 239910 h 521542"/>
              <a:gd name="connsiteX18" fmla="*/ 516328 w 521542"/>
              <a:gd name="connsiteY18" fmla="*/ 239910 h 521542"/>
              <a:gd name="connsiteX19" fmla="*/ 521543 w 521542"/>
              <a:gd name="connsiteY19" fmla="*/ 234694 h 521542"/>
              <a:gd name="connsiteX20" fmla="*/ 521543 w 521542"/>
              <a:gd name="connsiteY20" fmla="*/ 5215 h 521542"/>
              <a:gd name="connsiteX21" fmla="*/ 516328 w 521542"/>
              <a:gd name="connsiteY21" fmla="*/ 0 h 521542"/>
              <a:gd name="connsiteX22" fmla="*/ 286849 w 521542"/>
              <a:gd name="connsiteY22" fmla="*/ 0 h 521542"/>
              <a:gd name="connsiteX23" fmla="*/ 0 w 521542"/>
              <a:gd name="connsiteY23" fmla="*/ 286849 h 521542"/>
              <a:gd name="connsiteX24" fmla="*/ 5215 w 521542"/>
              <a:gd name="connsiteY24" fmla="*/ 281633 h 521542"/>
              <a:gd name="connsiteX25" fmla="*/ 234694 w 521542"/>
              <a:gd name="connsiteY25" fmla="*/ 281633 h 521542"/>
              <a:gd name="connsiteX26" fmla="*/ 239910 w 521542"/>
              <a:gd name="connsiteY26" fmla="*/ 286849 h 521542"/>
              <a:gd name="connsiteX27" fmla="*/ 239910 w 521542"/>
              <a:gd name="connsiteY27" fmla="*/ 516328 h 521542"/>
              <a:gd name="connsiteX28" fmla="*/ 234694 w 521542"/>
              <a:gd name="connsiteY28" fmla="*/ 521543 h 521542"/>
              <a:gd name="connsiteX29" fmla="*/ 5215 w 521542"/>
              <a:gd name="connsiteY29" fmla="*/ 521543 h 521542"/>
              <a:gd name="connsiteX30" fmla="*/ 0 w 521542"/>
              <a:gd name="connsiteY30" fmla="*/ 516328 h 521542"/>
              <a:gd name="connsiteX31" fmla="*/ 0 w 521542"/>
              <a:gd name="connsiteY31" fmla="*/ 286849 h 521542"/>
              <a:gd name="connsiteX32" fmla="*/ 281633 w 521542"/>
              <a:gd name="connsiteY32" fmla="*/ 286849 h 521542"/>
              <a:gd name="connsiteX33" fmla="*/ 286849 w 521542"/>
              <a:gd name="connsiteY33" fmla="*/ 281633 h 521542"/>
              <a:gd name="connsiteX34" fmla="*/ 516328 w 521542"/>
              <a:gd name="connsiteY34" fmla="*/ 281633 h 521542"/>
              <a:gd name="connsiteX35" fmla="*/ 521543 w 521542"/>
              <a:gd name="connsiteY35" fmla="*/ 286849 h 521542"/>
              <a:gd name="connsiteX36" fmla="*/ 521543 w 521542"/>
              <a:gd name="connsiteY36" fmla="*/ 516328 h 521542"/>
              <a:gd name="connsiteX37" fmla="*/ 516328 w 521542"/>
              <a:gd name="connsiteY37" fmla="*/ 521543 h 521542"/>
              <a:gd name="connsiteX38" fmla="*/ 286849 w 521542"/>
              <a:gd name="connsiteY38" fmla="*/ 521543 h 521542"/>
              <a:gd name="connsiteX39" fmla="*/ 281633 w 521542"/>
              <a:gd name="connsiteY39" fmla="*/ 516328 h 521542"/>
              <a:gd name="connsiteX40" fmla="*/ 281633 w 521542"/>
              <a:gd name="connsiteY40" fmla="*/ 286849 h 521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1542" h="521542">
                <a:moveTo>
                  <a:pt x="0" y="5215"/>
                </a:moveTo>
                <a:cubicBezTo>
                  <a:pt x="0" y="2335"/>
                  <a:pt x="2335" y="0"/>
                  <a:pt x="5215" y="0"/>
                </a:cubicBezTo>
                <a:lnTo>
                  <a:pt x="234694" y="0"/>
                </a:lnTo>
                <a:cubicBezTo>
                  <a:pt x="237575" y="0"/>
                  <a:pt x="239910" y="2335"/>
                  <a:pt x="239910" y="5215"/>
                </a:cubicBezTo>
                <a:lnTo>
                  <a:pt x="239910" y="234694"/>
                </a:lnTo>
                <a:cubicBezTo>
                  <a:pt x="239910" y="237575"/>
                  <a:pt x="237575" y="239910"/>
                  <a:pt x="234694" y="239910"/>
                </a:cubicBezTo>
                <a:lnTo>
                  <a:pt x="5215" y="239910"/>
                </a:lnTo>
                <a:cubicBezTo>
                  <a:pt x="2335" y="239910"/>
                  <a:pt x="0" y="237575"/>
                  <a:pt x="0" y="234694"/>
                </a:cubicBezTo>
                <a:lnTo>
                  <a:pt x="0" y="5215"/>
                </a:lnTo>
                <a:close/>
                <a:moveTo>
                  <a:pt x="323357" y="41723"/>
                </a:moveTo>
                <a:lnTo>
                  <a:pt x="479820" y="41723"/>
                </a:lnTo>
                <a:lnTo>
                  <a:pt x="479820" y="198186"/>
                </a:lnTo>
                <a:lnTo>
                  <a:pt x="323357" y="198186"/>
                </a:lnTo>
                <a:lnTo>
                  <a:pt x="323357" y="41723"/>
                </a:lnTo>
                <a:close/>
                <a:moveTo>
                  <a:pt x="286849" y="0"/>
                </a:moveTo>
                <a:cubicBezTo>
                  <a:pt x="283968" y="0"/>
                  <a:pt x="281633" y="2335"/>
                  <a:pt x="281633" y="5215"/>
                </a:cubicBezTo>
                <a:lnTo>
                  <a:pt x="281633" y="234694"/>
                </a:lnTo>
                <a:cubicBezTo>
                  <a:pt x="281633" y="237575"/>
                  <a:pt x="283968" y="239910"/>
                  <a:pt x="286849" y="239910"/>
                </a:cubicBezTo>
                <a:lnTo>
                  <a:pt x="516328" y="239910"/>
                </a:lnTo>
                <a:cubicBezTo>
                  <a:pt x="519208" y="239910"/>
                  <a:pt x="521543" y="237575"/>
                  <a:pt x="521543" y="234694"/>
                </a:cubicBezTo>
                <a:lnTo>
                  <a:pt x="521543" y="5215"/>
                </a:lnTo>
                <a:cubicBezTo>
                  <a:pt x="521543" y="2335"/>
                  <a:pt x="519208" y="0"/>
                  <a:pt x="516328" y="0"/>
                </a:cubicBezTo>
                <a:lnTo>
                  <a:pt x="286849" y="0"/>
                </a:lnTo>
                <a:close/>
                <a:moveTo>
                  <a:pt x="0" y="286849"/>
                </a:moveTo>
                <a:cubicBezTo>
                  <a:pt x="0" y="283968"/>
                  <a:pt x="2335" y="281633"/>
                  <a:pt x="5215" y="281633"/>
                </a:cubicBezTo>
                <a:lnTo>
                  <a:pt x="234694" y="281633"/>
                </a:lnTo>
                <a:cubicBezTo>
                  <a:pt x="237575" y="281633"/>
                  <a:pt x="239910" y="283968"/>
                  <a:pt x="239910" y="286849"/>
                </a:cubicBezTo>
                <a:lnTo>
                  <a:pt x="239910" y="516328"/>
                </a:lnTo>
                <a:cubicBezTo>
                  <a:pt x="239910" y="519208"/>
                  <a:pt x="237575" y="521543"/>
                  <a:pt x="234694" y="521543"/>
                </a:cubicBezTo>
                <a:lnTo>
                  <a:pt x="5215" y="521543"/>
                </a:lnTo>
                <a:cubicBezTo>
                  <a:pt x="2335" y="521543"/>
                  <a:pt x="0" y="519208"/>
                  <a:pt x="0" y="516328"/>
                </a:cubicBezTo>
                <a:lnTo>
                  <a:pt x="0" y="286849"/>
                </a:lnTo>
                <a:close/>
                <a:moveTo>
                  <a:pt x="281633" y="286849"/>
                </a:moveTo>
                <a:cubicBezTo>
                  <a:pt x="281633" y="283968"/>
                  <a:pt x="283968" y="281633"/>
                  <a:pt x="286849" y="281633"/>
                </a:cubicBezTo>
                <a:lnTo>
                  <a:pt x="516328" y="281633"/>
                </a:lnTo>
                <a:cubicBezTo>
                  <a:pt x="519208" y="281633"/>
                  <a:pt x="521543" y="283968"/>
                  <a:pt x="521543" y="286849"/>
                </a:cubicBezTo>
                <a:lnTo>
                  <a:pt x="521543" y="516328"/>
                </a:lnTo>
                <a:cubicBezTo>
                  <a:pt x="521543" y="519208"/>
                  <a:pt x="519208" y="521543"/>
                  <a:pt x="516328" y="521543"/>
                </a:cubicBezTo>
                <a:lnTo>
                  <a:pt x="286849" y="521543"/>
                </a:lnTo>
                <a:cubicBezTo>
                  <a:pt x="283968" y="521543"/>
                  <a:pt x="281633" y="519208"/>
                  <a:pt x="281633" y="516328"/>
                </a:cubicBezTo>
                <a:lnTo>
                  <a:pt x="281633" y="286849"/>
                </a:lnTo>
                <a:close/>
              </a:path>
            </a:pathLst>
          </a:custGeom>
          <a:gradFill>
            <a:gsLst>
              <a:gs pos="3000">
                <a:schemeClr val="accent2">
                  <a:alpha val="83000"/>
                </a:schemeClr>
              </a:gs>
              <a:gs pos="100000">
                <a:schemeClr val="accent2">
                  <a:alpha val="0"/>
                </a:schemeClr>
              </a:gs>
            </a:gsLst>
            <a:lin ang="8100000" scaled="1"/>
          </a:gradFill>
          <a:ln w="651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614840A-282A-7A1A-8C0C-FFA6CFCE05C2}"/>
              </a:ext>
            </a:extLst>
          </p:cNvPr>
          <p:cNvSpPr txBox="1"/>
          <p:nvPr/>
        </p:nvSpPr>
        <p:spPr>
          <a:xfrm>
            <a:off x="6458373" y="2145596"/>
            <a:ext cx="453810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无纸化广泛应用，驱动互联网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+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/>
                <a:uLnTx/>
                <a:uFillTx/>
                <a:latin typeface="OPPOSans B"/>
                <a:ea typeface="OPPOSans B"/>
                <a:cs typeface="+mn-cs"/>
              </a:rPr>
              <a:t>物流模式发展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6336584-E068-785C-D641-F3F9F846FFB4}"/>
              </a:ext>
            </a:extLst>
          </p:cNvPr>
          <p:cNvSpPr txBox="1"/>
          <p:nvPr/>
        </p:nvSpPr>
        <p:spPr>
          <a:xfrm>
            <a:off x="6458373" y="2485419"/>
            <a:ext cx="4295892" cy="50449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支付及网购软件的普及促使“无纸化”这个概念逐渐被更多传统行业所青睐，互联网</a:t>
            </a: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+</a:t>
            </a: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物流模式已经形成。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FA2977D-C6DF-95C8-700B-0B82AF885BA0}"/>
              </a:ext>
            </a:extLst>
          </p:cNvPr>
          <p:cNvGrpSpPr/>
          <p:nvPr/>
        </p:nvGrpSpPr>
        <p:grpSpPr>
          <a:xfrm>
            <a:off x="914397" y="1814937"/>
            <a:ext cx="4995066" cy="48776"/>
            <a:chOff x="914397" y="1814937"/>
            <a:chExt cx="4995066" cy="86528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2E9D35F2-24C2-CD82-E147-86A81F2F57E5}"/>
                </a:ext>
              </a:extLst>
            </p:cNvPr>
            <p:cNvSpPr/>
            <p:nvPr/>
          </p:nvSpPr>
          <p:spPr>
            <a:xfrm>
              <a:off x="2773344" y="1814937"/>
              <a:ext cx="3136119" cy="86528"/>
            </a:xfrm>
            <a:prstGeom prst="rect">
              <a:avLst/>
            </a:prstGeom>
            <a:gradFill flip="none" rotWithShape="1">
              <a:gsLst>
                <a:gs pos="3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68CD1BE9-8584-8464-C843-1BB48B6325CD}"/>
                </a:ext>
              </a:extLst>
            </p:cNvPr>
            <p:cNvGrpSpPr/>
            <p:nvPr/>
          </p:nvGrpSpPr>
          <p:grpSpPr>
            <a:xfrm>
              <a:off x="914397" y="1814937"/>
              <a:ext cx="1775212" cy="83544"/>
              <a:chOff x="880343" y="1814937"/>
              <a:chExt cx="1809266" cy="76714"/>
            </a:xfrm>
            <a:gradFill>
              <a:gsLst>
                <a:gs pos="3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p:grpSpPr>
          <p:sp>
            <p:nvSpPr>
              <p:cNvPr id="56" name="矩形 55">
                <a:extLst>
                  <a:ext uri="{FF2B5EF4-FFF2-40B4-BE49-F238E27FC236}">
                    <a16:creationId xmlns:a16="http://schemas.microsoft.com/office/drawing/2014/main" id="{F4EA54B2-4F5B-8AAE-B78B-FC492E5884F4}"/>
                  </a:ext>
                </a:extLst>
              </p:cNvPr>
              <p:cNvSpPr/>
              <p:nvPr/>
            </p:nvSpPr>
            <p:spPr>
              <a:xfrm>
                <a:off x="2571650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28B57DB1-B59E-7E53-0D72-98B7C2D14E72}"/>
                  </a:ext>
                </a:extLst>
              </p:cNvPr>
              <p:cNvSpPr/>
              <p:nvPr/>
            </p:nvSpPr>
            <p:spPr>
              <a:xfrm>
                <a:off x="2383727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0" name="矩形 59">
                <a:extLst>
                  <a:ext uri="{FF2B5EF4-FFF2-40B4-BE49-F238E27FC236}">
                    <a16:creationId xmlns:a16="http://schemas.microsoft.com/office/drawing/2014/main" id="{726BBDF6-8B8C-B9A5-0CE0-AA7A49EF67A4}"/>
                  </a:ext>
                </a:extLst>
              </p:cNvPr>
              <p:cNvSpPr/>
              <p:nvPr/>
            </p:nvSpPr>
            <p:spPr>
              <a:xfrm>
                <a:off x="2195804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F1021468-BD07-E0C1-16B6-C5248BFA0990}"/>
                  </a:ext>
                </a:extLst>
              </p:cNvPr>
              <p:cNvSpPr/>
              <p:nvPr/>
            </p:nvSpPr>
            <p:spPr>
              <a:xfrm>
                <a:off x="2007881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74" name="矩形 73">
                <a:extLst>
                  <a:ext uri="{FF2B5EF4-FFF2-40B4-BE49-F238E27FC236}">
                    <a16:creationId xmlns:a16="http://schemas.microsoft.com/office/drawing/2014/main" id="{CA017718-B5B2-F903-ED3E-44BC83366CC4}"/>
                  </a:ext>
                </a:extLst>
              </p:cNvPr>
              <p:cNvSpPr/>
              <p:nvPr/>
            </p:nvSpPr>
            <p:spPr>
              <a:xfrm>
                <a:off x="1819958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2B44AACC-943E-E82D-7D45-9F57547A2AB0}"/>
                  </a:ext>
                </a:extLst>
              </p:cNvPr>
              <p:cNvSpPr/>
              <p:nvPr/>
            </p:nvSpPr>
            <p:spPr>
              <a:xfrm>
                <a:off x="1632035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4F296599-19B3-CB18-3356-D6BEB9160F58}"/>
                  </a:ext>
                </a:extLst>
              </p:cNvPr>
              <p:cNvSpPr/>
              <p:nvPr/>
            </p:nvSpPr>
            <p:spPr>
              <a:xfrm>
                <a:off x="1444112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4" name="矩形 83">
                <a:extLst>
                  <a:ext uri="{FF2B5EF4-FFF2-40B4-BE49-F238E27FC236}">
                    <a16:creationId xmlns:a16="http://schemas.microsoft.com/office/drawing/2014/main" id="{423F37FE-8D83-4DA0-E780-D048F192BF24}"/>
                  </a:ext>
                </a:extLst>
              </p:cNvPr>
              <p:cNvSpPr/>
              <p:nvPr/>
            </p:nvSpPr>
            <p:spPr>
              <a:xfrm>
                <a:off x="1256189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D3D1E658-2CA5-7501-F5B0-80710B27571C}"/>
                  </a:ext>
                </a:extLst>
              </p:cNvPr>
              <p:cNvSpPr/>
              <p:nvPr/>
            </p:nvSpPr>
            <p:spPr>
              <a:xfrm>
                <a:off x="1068266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2CD501BE-23D1-C132-4DC9-2F5D3E8BAD23}"/>
                  </a:ext>
                </a:extLst>
              </p:cNvPr>
              <p:cNvSpPr/>
              <p:nvPr/>
            </p:nvSpPr>
            <p:spPr>
              <a:xfrm>
                <a:off x="880343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8B9AB62B-7196-C864-A7D4-28348FB17F84}"/>
              </a:ext>
            </a:extLst>
          </p:cNvPr>
          <p:cNvGrpSpPr/>
          <p:nvPr/>
        </p:nvGrpSpPr>
        <p:grpSpPr>
          <a:xfrm flipH="1">
            <a:off x="6257059" y="1814937"/>
            <a:ext cx="4995066" cy="48776"/>
            <a:chOff x="914397" y="1814937"/>
            <a:chExt cx="4995066" cy="86528"/>
          </a:xfrm>
        </p:grpSpPr>
        <p:sp>
          <p:nvSpPr>
            <p:cNvPr id="104" name="矩形 103">
              <a:extLst>
                <a:ext uri="{FF2B5EF4-FFF2-40B4-BE49-F238E27FC236}">
                  <a16:creationId xmlns:a16="http://schemas.microsoft.com/office/drawing/2014/main" id="{16BA5438-4CED-E8E9-13C1-571490D1177D}"/>
                </a:ext>
              </a:extLst>
            </p:cNvPr>
            <p:cNvSpPr/>
            <p:nvPr/>
          </p:nvSpPr>
          <p:spPr>
            <a:xfrm>
              <a:off x="2773344" y="1814937"/>
              <a:ext cx="3136119" cy="86528"/>
            </a:xfrm>
            <a:prstGeom prst="rect">
              <a:avLst/>
            </a:prstGeom>
            <a:gradFill flip="none" rotWithShape="1">
              <a:gsLst>
                <a:gs pos="3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id="{DB983C91-77A0-2A3A-FAB9-494B1A3E43B4}"/>
                </a:ext>
              </a:extLst>
            </p:cNvPr>
            <p:cNvGrpSpPr/>
            <p:nvPr/>
          </p:nvGrpSpPr>
          <p:grpSpPr>
            <a:xfrm>
              <a:off x="914397" y="1814937"/>
              <a:ext cx="1775212" cy="83544"/>
              <a:chOff x="880343" y="1814937"/>
              <a:chExt cx="1809266" cy="76714"/>
            </a:xfrm>
            <a:gradFill>
              <a:gsLst>
                <a:gs pos="3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p:grpSpPr>
          <p:sp>
            <p:nvSpPr>
              <p:cNvPr id="106" name="矩形 105">
                <a:extLst>
                  <a:ext uri="{FF2B5EF4-FFF2-40B4-BE49-F238E27FC236}">
                    <a16:creationId xmlns:a16="http://schemas.microsoft.com/office/drawing/2014/main" id="{0F485AAF-317B-0E31-CE23-691D6B4D2341}"/>
                  </a:ext>
                </a:extLst>
              </p:cNvPr>
              <p:cNvSpPr/>
              <p:nvPr/>
            </p:nvSpPr>
            <p:spPr>
              <a:xfrm>
                <a:off x="2571650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07" name="矩形 106">
                <a:extLst>
                  <a:ext uri="{FF2B5EF4-FFF2-40B4-BE49-F238E27FC236}">
                    <a16:creationId xmlns:a16="http://schemas.microsoft.com/office/drawing/2014/main" id="{75CCE3F0-F397-3531-5763-8B76B1ABCD20}"/>
                  </a:ext>
                </a:extLst>
              </p:cNvPr>
              <p:cNvSpPr/>
              <p:nvPr/>
            </p:nvSpPr>
            <p:spPr>
              <a:xfrm>
                <a:off x="2383727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08" name="矩形 107">
                <a:extLst>
                  <a:ext uri="{FF2B5EF4-FFF2-40B4-BE49-F238E27FC236}">
                    <a16:creationId xmlns:a16="http://schemas.microsoft.com/office/drawing/2014/main" id="{91869DE3-56C7-AAA6-8324-2B81CA33EFCF}"/>
                  </a:ext>
                </a:extLst>
              </p:cNvPr>
              <p:cNvSpPr/>
              <p:nvPr/>
            </p:nvSpPr>
            <p:spPr>
              <a:xfrm>
                <a:off x="2195804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442FC051-A65B-040B-D5AE-22DF085B9BC7}"/>
                  </a:ext>
                </a:extLst>
              </p:cNvPr>
              <p:cNvSpPr/>
              <p:nvPr/>
            </p:nvSpPr>
            <p:spPr>
              <a:xfrm>
                <a:off x="2007881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F508AF8F-1312-85F1-40D2-9DF31930171A}"/>
                  </a:ext>
                </a:extLst>
              </p:cNvPr>
              <p:cNvSpPr/>
              <p:nvPr/>
            </p:nvSpPr>
            <p:spPr>
              <a:xfrm>
                <a:off x="1819958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1BFDA55F-BA15-AAE2-A851-8F266FFE1AE1}"/>
                  </a:ext>
                </a:extLst>
              </p:cNvPr>
              <p:cNvSpPr/>
              <p:nvPr/>
            </p:nvSpPr>
            <p:spPr>
              <a:xfrm>
                <a:off x="1632035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2" name="矩形 111">
                <a:extLst>
                  <a:ext uri="{FF2B5EF4-FFF2-40B4-BE49-F238E27FC236}">
                    <a16:creationId xmlns:a16="http://schemas.microsoft.com/office/drawing/2014/main" id="{3EDD96EB-CB1A-A81A-9670-C49B0D86D958}"/>
                  </a:ext>
                </a:extLst>
              </p:cNvPr>
              <p:cNvSpPr/>
              <p:nvPr/>
            </p:nvSpPr>
            <p:spPr>
              <a:xfrm>
                <a:off x="1444112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3" name="矩形 112">
                <a:extLst>
                  <a:ext uri="{FF2B5EF4-FFF2-40B4-BE49-F238E27FC236}">
                    <a16:creationId xmlns:a16="http://schemas.microsoft.com/office/drawing/2014/main" id="{1495CACF-789D-7CB7-D644-4855EA18C27E}"/>
                  </a:ext>
                </a:extLst>
              </p:cNvPr>
              <p:cNvSpPr/>
              <p:nvPr/>
            </p:nvSpPr>
            <p:spPr>
              <a:xfrm>
                <a:off x="1256189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58561B71-A327-DA7F-1A3E-C52B055EE113}"/>
                  </a:ext>
                </a:extLst>
              </p:cNvPr>
              <p:cNvSpPr/>
              <p:nvPr/>
            </p:nvSpPr>
            <p:spPr>
              <a:xfrm>
                <a:off x="1068266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15" name="矩形 114">
                <a:extLst>
                  <a:ext uri="{FF2B5EF4-FFF2-40B4-BE49-F238E27FC236}">
                    <a16:creationId xmlns:a16="http://schemas.microsoft.com/office/drawing/2014/main" id="{1E80450D-3214-6FB7-7A1A-28D4E3F2B812}"/>
                  </a:ext>
                </a:extLst>
              </p:cNvPr>
              <p:cNvSpPr/>
              <p:nvPr/>
            </p:nvSpPr>
            <p:spPr>
              <a:xfrm>
                <a:off x="880343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4F70AE2-C6F0-4C97-93CB-3A23B56A5EAC}"/>
              </a:ext>
            </a:extLst>
          </p:cNvPr>
          <p:cNvGrpSpPr/>
          <p:nvPr/>
        </p:nvGrpSpPr>
        <p:grpSpPr>
          <a:xfrm>
            <a:off x="926445" y="3251287"/>
            <a:ext cx="10339110" cy="47096"/>
            <a:chOff x="913015" y="3251287"/>
            <a:chExt cx="10339110" cy="47096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1596E1F-8FE9-8698-96D1-B313B8AF7E41}"/>
                </a:ext>
              </a:extLst>
            </p:cNvPr>
            <p:cNvGrpSpPr/>
            <p:nvPr/>
          </p:nvGrpSpPr>
          <p:grpSpPr>
            <a:xfrm>
              <a:off x="9476913" y="3251287"/>
              <a:ext cx="1775212" cy="47094"/>
              <a:chOff x="9476913" y="3251287"/>
              <a:chExt cx="1775212" cy="47094"/>
            </a:xfrm>
          </p:grpSpPr>
          <p:sp>
            <p:nvSpPr>
              <p:cNvPr id="119" name="矩形 118">
                <a:extLst>
                  <a:ext uri="{FF2B5EF4-FFF2-40B4-BE49-F238E27FC236}">
                    <a16:creationId xmlns:a16="http://schemas.microsoft.com/office/drawing/2014/main" id="{C4987FC1-CE41-AFD0-5C4A-649D3FDD7ADC}"/>
                  </a:ext>
                </a:extLst>
              </p:cNvPr>
              <p:cNvSpPr/>
              <p:nvPr/>
            </p:nvSpPr>
            <p:spPr>
              <a:xfrm flipH="1">
                <a:off x="9476913" y="3251287"/>
                <a:ext cx="115739" cy="47094"/>
              </a:xfrm>
              <a:prstGeom prst="rect">
                <a:avLst/>
              </a:prstGeom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0" name="矩形 119">
                <a:extLst>
                  <a:ext uri="{FF2B5EF4-FFF2-40B4-BE49-F238E27FC236}">
                    <a16:creationId xmlns:a16="http://schemas.microsoft.com/office/drawing/2014/main" id="{61595E76-1698-4654-FF18-DD5F6B1F9673}"/>
                  </a:ext>
                </a:extLst>
              </p:cNvPr>
              <p:cNvSpPr/>
              <p:nvPr/>
            </p:nvSpPr>
            <p:spPr>
              <a:xfrm flipH="1">
                <a:off x="9661299" y="3251287"/>
                <a:ext cx="115739" cy="47094"/>
              </a:xfrm>
              <a:prstGeom prst="rect">
                <a:avLst/>
              </a:prstGeom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1" name="矩形 120">
                <a:extLst>
                  <a:ext uri="{FF2B5EF4-FFF2-40B4-BE49-F238E27FC236}">
                    <a16:creationId xmlns:a16="http://schemas.microsoft.com/office/drawing/2014/main" id="{84FE954D-91E6-7326-29D1-A40D6559AC40}"/>
                  </a:ext>
                </a:extLst>
              </p:cNvPr>
              <p:cNvSpPr/>
              <p:nvPr/>
            </p:nvSpPr>
            <p:spPr>
              <a:xfrm flipH="1">
                <a:off x="9845685" y="3251287"/>
                <a:ext cx="115739" cy="47094"/>
              </a:xfrm>
              <a:prstGeom prst="rect">
                <a:avLst/>
              </a:prstGeom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2" name="矩形 121">
                <a:extLst>
                  <a:ext uri="{FF2B5EF4-FFF2-40B4-BE49-F238E27FC236}">
                    <a16:creationId xmlns:a16="http://schemas.microsoft.com/office/drawing/2014/main" id="{B3B9A53B-941B-1951-B25E-0D4F916ECA71}"/>
                  </a:ext>
                </a:extLst>
              </p:cNvPr>
              <p:cNvSpPr/>
              <p:nvPr/>
            </p:nvSpPr>
            <p:spPr>
              <a:xfrm flipH="1">
                <a:off x="10030071" y="3251287"/>
                <a:ext cx="115739" cy="47094"/>
              </a:xfrm>
              <a:prstGeom prst="rect">
                <a:avLst/>
              </a:prstGeom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3" name="矩形 122">
                <a:extLst>
                  <a:ext uri="{FF2B5EF4-FFF2-40B4-BE49-F238E27FC236}">
                    <a16:creationId xmlns:a16="http://schemas.microsoft.com/office/drawing/2014/main" id="{923C53EF-8B65-7FE8-5999-C450EB9F7ECE}"/>
                  </a:ext>
                </a:extLst>
              </p:cNvPr>
              <p:cNvSpPr/>
              <p:nvPr/>
            </p:nvSpPr>
            <p:spPr>
              <a:xfrm flipH="1">
                <a:off x="10214457" y="3251287"/>
                <a:ext cx="115739" cy="47094"/>
              </a:xfrm>
              <a:prstGeom prst="rect">
                <a:avLst/>
              </a:prstGeom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4" name="矩形 123">
                <a:extLst>
                  <a:ext uri="{FF2B5EF4-FFF2-40B4-BE49-F238E27FC236}">
                    <a16:creationId xmlns:a16="http://schemas.microsoft.com/office/drawing/2014/main" id="{5E124A45-1493-03F5-A2F9-C790E42D02BF}"/>
                  </a:ext>
                </a:extLst>
              </p:cNvPr>
              <p:cNvSpPr/>
              <p:nvPr/>
            </p:nvSpPr>
            <p:spPr>
              <a:xfrm flipH="1">
                <a:off x="10398843" y="3251287"/>
                <a:ext cx="115739" cy="47094"/>
              </a:xfrm>
              <a:prstGeom prst="rect">
                <a:avLst/>
              </a:prstGeom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5" name="矩形 124">
                <a:extLst>
                  <a:ext uri="{FF2B5EF4-FFF2-40B4-BE49-F238E27FC236}">
                    <a16:creationId xmlns:a16="http://schemas.microsoft.com/office/drawing/2014/main" id="{A03FE3CF-AD79-38E7-DC64-07D893402B52}"/>
                  </a:ext>
                </a:extLst>
              </p:cNvPr>
              <p:cNvSpPr/>
              <p:nvPr/>
            </p:nvSpPr>
            <p:spPr>
              <a:xfrm flipH="1">
                <a:off x="10583228" y="3251287"/>
                <a:ext cx="115739" cy="47094"/>
              </a:xfrm>
              <a:prstGeom prst="rect">
                <a:avLst/>
              </a:prstGeom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6" name="矩形 125">
                <a:extLst>
                  <a:ext uri="{FF2B5EF4-FFF2-40B4-BE49-F238E27FC236}">
                    <a16:creationId xmlns:a16="http://schemas.microsoft.com/office/drawing/2014/main" id="{92E4E682-5C29-86A0-A6A7-57F88F4850AD}"/>
                  </a:ext>
                </a:extLst>
              </p:cNvPr>
              <p:cNvSpPr/>
              <p:nvPr/>
            </p:nvSpPr>
            <p:spPr>
              <a:xfrm flipH="1">
                <a:off x="10767614" y="3251287"/>
                <a:ext cx="115739" cy="47094"/>
              </a:xfrm>
              <a:prstGeom prst="rect">
                <a:avLst/>
              </a:prstGeom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7" name="矩形 126">
                <a:extLst>
                  <a:ext uri="{FF2B5EF4-FFF2-40B4-BE49-F238E27FC236}">
                    <a16:creationId xmlns:a16="http://schemas.microsoft.com/office/drawing/2014/main" id="{67A95AE6-10D3-343C-5F41-F4E6382D659A}"/>
                  </a:ext>
                </a:extLst>
              </p:cNvPr>
              <p:cNvSpPr/>
              <p:nvPr/>
            </p:nvSpPr>
            <p:spPr>
              <a:xfrm flipH="1">
                <a:off x="10952000" y="3251287"/>
                <a:ext cx="115739" cy="47094"/>
              </a:xfrm>
              <a:prstGeom prst="rect">
                <a:avLst/>
              </a:prstGeom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28" name="矩形 127">
                <a:extLst>
                  <a:ext uri="{FF2B5EF4-FFF2-40B4-BE49-F238E27FC236}">
                    <a16:creationId xmlns:a16="http://schemas.microsoft.com/office/drawing/2014/main" id="{EF389E79-360A-2D37-2827-716B929635A7}"/>
                  </a:ext>
                </a:extLst>
              </p:cNvPr>
              <p:cNvSpPr/>
              <p:nvPr/>
            </p:nvSpPr>
            <p:spPr>
              <a:xfrm flipH="1">
                <a:off x="11136386" y="3251287"/>
                <a:ext cx="115739" cy="47094"/>
              </a:xfrm>
              <a:prstGeom prst="rect">
                <a:avLst/>
              </a:prstGeom>
              <a:gradFill>
                <a:gsLst>
                  <a:gs pos="3000">
                    <a:schemeClr val="accent1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id="{B2FC75DD-F0CB-C2D5-6890-CC2D6CC60145}"/>
                </a:ext>
              </a:extLst>
            </p:cNvPr>
            <p:cNvSpPr/>
            <p:nvPr/>
          </p:nvSpPr>
          <p:spPr>
            <a:xfrm>
              <a:off x="2771962" y="3251406"/>
              <a:ext cx="6621216" cy="46860"/>
            </a:xfrm>
            <a:prstGeom prst="rect">
              <a:avLst/>
            </a:prstGeom>
            <a:gradFill flip="none" rotWithShape="1">
              <a:gsLst>
                <a:gs pos="3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9854C862-6D2D-82EF-541A-92C6CA81B9F6}"/>
                </a:ext>
              </a:extLst>
            </p:cNvPr>
            <p:cNvGrpSpPr/>
            <p:nvPr/>
          </p:nvGrpSpPr>
          <p:grpSpPr>
            <a:xfrm>
              <a:off x="913015" y="3251289"/>
              <a:ext cx="1775212" cy="47094"/>
              <a:chOff x="880343" y="1814937"/>
              <a:chExt cx="1809266" cy="76714"/>
            </a:xfrm>
            <a:gradFill>
              <a:gsLst>
                <a:gs pos="3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p:grpSpPr>
          <p:sp>
            <p:nvSpPr>
              <p:cNvPr id="132" name="矩形 131">
                <a:extLst>
                  <a:ext uri="{FF2B5EF4-FFF2-40B4-BE49-F238E27FC236}">
                    <a16:creationId xmlns:a16="http://schemas.microsoft.com/office/drawing/2014/main" id="{CBE8EB48-B355-3FAC-E88E-DFD2DE6554F9}"/>
                  </a:ext>
                </a:extLst>
              </p:cNvPr>
              <p:cNvSpPr/>
              <p:nvPr/>
            </p:nvSpPr>
            <p:spPr>
              <a:xfrm>
                <a:off x="2571650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id="{8541FE70-BB84-56FC-31A3-4D338A6AF2CD}"/>
                  </a:ext>
                </a:extLst>
              </p:cNvPr>
              <p:cNvSpPr/>
              <p:nvPr/>
            </p:nvSpPr>
            <p:spPr>
              <a:xfrm>
                <a:off x="2383727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34" name="矩形 133">
                <a:extLst>
                  <a:ext uri="{FF2B5EF4-FFF2-40B4-BE49-F238E27FC236}">
                    <a16:creationId xmlns:a16="http://schemas.microsoft.com/office/drawing/2014/main" id="{5161D644-4888-B5E5-CA02-9ECF7092A242}"/>
                  </a:ext>
                </a:extLst>
              </p:cNvPr>
              <p:cNvSpPr/>
              <p:nvPr/>
            </p:nvSpPr>
            <p:spPr>
              <a:xfrm>
                <a:off x="2195804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35" name="矩形 134">
                <a:extLst>
                  <a:ext uri="{FF2B5EF4-FFF2-40B4-BE49-F238E27FC236}">
                    <a16:creationId xmlns:a16="http://schemas.microsoft.com/office/drawing/2014/main" id="{26A3B4DC-02E4-48CA-9F56-4BF580F95BC4}"/>
                  </a:ext>
                </a:extLst>
              </p:cNvPr>
              <p:cNvSpPr/>
              <p:nvPr/>
            </p:nvSpPr>
            <p:spPr>
              <a:xfrm>
                <a:off x="2007881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36" name="矩形 135">
                <a:extLst>
                  <a:ext uri="{FF2B5EF4-FFF2-40B4-BE49-F238E27FC236}">
                    <a16:creationId xmlns:a16="http://schemas.microsoft.com/office/drawing/2014/main" id="{E5090883-7871-BA9E-91DA-8BCB5F331C7D}"/>
                  </a:ext>
                </a:extLst>
              </p:cNvPr>
              <p:cNvSpPr/>
              <p:nvPr/>
            </p:nvSpPr>
            <p:spPr>
              <a:xfrm>
                <a:off x="1819958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37" name="矩形 136">
                <a:extLst>
                  <a:ext uri="{FF2B5EF4-FFF2-40B4-BE49-F238E27FC236}">
                    <a16:creationId xmlns:a16="http://schemas.microsoft.com/office/drawing/2014/main" id="{8A63EEDE-93F9-8E04-3A87-79218D7145B6}"/>
                  </a:ext>
                </a:extLst>
              </p:cNvPr>
              <p:cNvSpPr/>
              <p:nvPr/>
            </p:nvSpPr>
            <p:spPr>
              <a:xfrm>
                <a:off x="1632035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38" name="矩形 137">
                <a:extLst>
                  <a:ext uri="{FF2B5EF4-FFF2-40B4-BE49-F238E27FC236}">
                    <a16:creationId xmlns:a16="http://schemas.microsoft.com/office/drawing/2014/main" id="{2B83D7A9-A47A-6DED-A103-EE7FEC24016F}"/>
                  </a:ext>
                </a:extLst>
              </p:cNvPr>
              <p:cNvSpPr/>
              <p:nvPr/>
            </p:nvSpPr>
            <p:spPr>
              <a:xfrm>
                <a:off x="1444112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39" name="矩形 138">
                <a:extLst>
                  <a:ext uri="{FF2B5EF4-FFF2-40B4-BE49-F238E27FC236}">
                    <a16:creationId xmlns:a16="http://schemas.microsoft.com/office/drawing/2014/main" id="{A6FC4AB3-A28F-FBD9-371C-5D3EA5C4A50E}"/>
                  </a:ext>
                </a:extLst>
              </p:cNvPr>
              <p:cNvSpPr/>
              <p:nvPr/>
            </p:nvSpPr>
            <p:spPr>
              <a:xfrm>
                <a:off x="1256189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40" name="矩形 139">
                <a:extLst>
                  <a:ext uri="{FF2B5EF4-FFF2-40B4-BE49-F238E27FC236}">
                    <a16:creationId xmlns:a16="http://schemas.microsoft.com/office/drawing/2014/main" id="{D336724B-A505-7228-6230-3D819E1CA725}"/>
                  </a:ext>
                </a:extLst>
              </p:cNvPr>
              <p:cNvSpPr/>
              <p:nvPr/>
            </p:nvSpPr>
            <p:spPr>
              <a:xfrm>
                <a:off x="1068266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141" name="矩形 140">
                <a:extLst>
                  <a:ext uri="{FF2B5EF4-FFF2-40B4-BE49-F238E27FC236}">
                    <a16:creationId xmlns:a16="http://schemas.microsoft.com/office/drawing/2014/main" id="{E170FF34-2550-145A-7B1A-D0C2F7A38846}"/>
                  </a:ext>
                </a:extLst>
              </p:cNvPr>
              <p:cNvSpPr/>
              <p:nvPr/>
            </p:nvSpPr>
            <p:spPr>
              <a:xfrm>
                <a:off x="880343" y="1814937"/>
                <a:ext cx="117959" cy="767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sp>
        <p:nvSpPr>
          <p:cNvPr id="98" name="矩形 97">
            <a:extLst>
              <a:ext uri="{FF2B5EF4-FFF2-40B4-BE49-F238E27FC236}">
                <a16:creationId xmlns:a16="http://schemas.microsoft.com/office/drawing/2014/main" id="{90DA2050-59F2-B128-FD88-ACCD7F0B413A}"/>
              </a:ext>
            </a:extLst>
          </p:cNvPr>
          <p:cNvSpPr/>
          <p:nvPr/>
        </p:nvSpPr>
        <p:spPr>
          <a:xfrm>
            <a:off x="7488501" y="4759567"/>
            <a:ext cx="1444751" cy="171500"/>
          </a:xfrm>
          <a:prstGeom prst="rect">
            <a:avLst/>
          </a:prstGeom>
          <a:gradFill flip="none" rotWithShape="1">
            <a:gsLst>
              <a:gs pos="300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765483BB-E4C1-6183-ED71-F19D31736E65}"/>
              </a:ext>
            </a:extLst>
          </p:cNvPr>
          <p:cNvSpPr/>
          <p:nvPr/>
        </p:nvSpPr>
        <p:spPr>
          <a:xfrm>
            <a:off x="3367009" y="4759567"/>
            <a:ext cx="1444751" cy="171500"/>
          </a:xfrm>
          <a:prstGeom prst="rect">
            <a:avLst/>
          </a:prstGeom>
          <a:gradFill flip="none" rotWithShape="1">
            <a:gsLst>
              <a:gs pos="3000">
                <a:schemeClr val="accent1"/>
              </a:gs>
              <a:gs pos="100000">
                <a:schemeClr val="accent2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032BC5D-E34D-7DA6-3BD4-1E234FE78AB9}"/>
              </a:ext>
            </a:extLst>
          </p:cNvPr>
          <p:cNvSpPr txBox="1"/>
          <p:nvPr/>
        </p:nvSpPr>
        <p:spPr>
          <a:xfrm>
            <a:off x="3326010" y="4598826"/>
            <a:ext cx="5539979" cy="31630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本次车间对无纸化系统的应用是向此目标迈进的第一步</a:t>
            </a:r>
          </a:p>
        </p:txBody>
      </p:sp>
    </p:spTree>
    <p:extLst>
      <p:ext uri="{BB962C8B-B14F-4D97-AF65-F5344CB8AC3E}">
        <p14:creationId xmlns:p14="http://schemas.microsoft.com/office/powerpoint/2010/main" val="4049057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2F54E32A-23AA-1C2B-A4D7-EAE251FE98BF}"/>
              </a:ext>
            </a:extLst>
          </p:cNvPr>
          <p:cNvGrpSpPr/>
          <p:nvPr/>
        </p:nvGrpSpPr>
        <p:grpSpPr>
          <a:xfrm>
            <a:off x="529038" y="2000756"/>
            <a:ext cx="5134072" cy="528658"/>
            <a:chOff x="-304800" y="7630975"/>
            <a:chExt cx="5114723" cy="626724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C01F0733-32DA-A9E7-450C-5A9E3076D510}"/>
                </a:ext>
              </a:extLst>
            </p:cNvPr>
            <p:cNvCxnSpPr/>
            <p:nvPr/>
          </p:nvCxnSpPr>
          <p:spPr>
            <a:xfrm rot="16200000">
              <a:off x="-426639" y="7902684"/>
              <a:ext cx="24367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973FD16B-8268-B7A4-CF18-22D3DDE886FC}"/>
                </a:ext>
              </a:extLst>
            </p:cNvPr>
            <p:cNvCxnSpPr/>
            <p:nvPr/>
          </p:nvCxnSpPr>
          <p:spPr>
            <a:xfrm rot="16200000">
              <a:off x="-452087" y="7902684"/>
              <a:ext cx="46226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A075A561-1B00-D547-254C-E2564EE49750}"/>
                </a:ext>
              </a:extLst>
            </p:cNvPr>
            <p:cNvCxnSpPr/>
            <p:nvPr/>
          </p:nvCxnSpPr>
          <p:spPr>
            <a:xfrm rot="16200000">
              <a:off x="-291195" y="7902684"/>
              <a:ext cx="30817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>
              <a:extLst>
                <a:ext uri="{FF2B5EF4-FFF2-40B4-BE49-F238E27FC236}">
                  <a16:creationId xmlns:a16="http://schemas.microsoft.com/office/drawing/2014/main" id="{AB026F93-0402-1A3E-8539-302FB02AF8C9}"/>
                </a:ext>
              </a:extLst>
            </p:cNvPr>
            <p:cNvCxnSpPr/>
            <p:nvPr/>
          </p:nvCxnSpPr>
          <p:spPr>
            <a:xfrm rot="16200000">
              <a:off x="-214513" y="7902684"/>
              <a:ext cx="32251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id="{EA5BDC98-638C-4B55-536F-A18379881027}"/>
                </a:ext>
              </a:extLst>
            </p:cNvPr>
            <p:cNvCxnSpPr/>
            <p:nvPr/>
          </p:nvCxnSpPr>
          <p:spPr>
            <a:xfrm rot="16200000">
              <a:off x="-177251" y="7902684"/>
              <a:ext cx="41568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id="{1B0F1C85-1361-ED86-E7DD-329D7DB886A8}"/>
                </a:ext>
              </a:extLst>
            </p:cNvPr>
            <p:cNvCxnSpPr/>
            <p:nvPr/>
          </p:nvCxnSpPr>
          <p:spPr>
            <a:xfrm rot="16200000">
              <a:off x="3351" y="7902684"/>
              <a:ext cx="22217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631940F0-3CDB-E64A-F277-9E85773ED4F5}"/>
                </a:ext>
              </a:extLst>
            </p:cNvPr>
            <p:cNvCxnSpPr/>
            <p:nvPr/>
          </p:nvCxnSpPr>
          <p:spPr>
            <a:xfrm rot="16200000">
              <a:off x="-5971" y="7902684"/>
              <a:ext cx="40851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96449AE4-B6A7-8C50-CB64-3DBD20A6AB2B}"/>
                </a:ext>
              </a:extLst>
            </p:cNvPr>
            <p:cNvCxnSpPr/>
            <p:nvPr/>
          </p:nvCxnSpPr>
          <p:spPr>
            <a:xfrm rot="16200000">
              <a:off x="171047" y="7902684"/>
              <a:ext cx="22217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421BFC82-1C41-F239-F1DF-9A800D4CB978}"/>
                </a:ext>
              </a:extLst>
            </p:cNvPr>
            <p:cNvCxnSpPr/>
            <p:nvPr/>
          </p:nvCxnSpPr>
          <p:spPr>
            <a:xfrm rot="16200000">
              <a:off x="142016" y="7902684"/>
              <a:ext cx="44793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04C979EC-6796-8AFD-CF06-8B5DD8983A7A}"/>
                </a:ext>
              </a:extLst>
            </p:cNvPr>
            <p:cNvCxnSpPr/>
            <p:nvPr/>
          </p:nvCxnSpPr>
          <p:spPr>
            <a:xfrm rot="16200000">
              <a:off x="310075" y="7902684"/>
              <a:ext cx="27951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831EB5F0-19A2-A691-E668-4A8E45F9554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00752" y="8024773"/>
              <a:ext cx="46585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id="{36AA413C-633C-F0D7-3D6F-069811E7E1FE}"/>
                </a:ext>
              </a:extLst>
            </p:cNvPr>
            <p:cNvCxnSpPr/>
            <p:nvPr/>
          </p:nvCxnSpPr>
          <p:spPr>
            <a:xfrm rot="16200000">
              <a:off x="373850" y="7902684"/>
              <a:ext cx="48735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id="{DED7D9E7-1111-6892-32D3-1A574657FC77}"/>
                </a:ext>
              </a:extLst>
            </p:cNvPr>
            <p:cNvCxnSpPr/>
            <p:nvPr/>
          </p:nvCxnSpPr>
          <p:spPr>
            <a:xfrm rot="16200000">
              <a:off x="480990" y="7902684"/>
              <a:ext cx="44076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id="{C484D7C9-5B9E-9FF1-EA84-D80FC2E1A07B}"/>
                </a:ext>
              </a:extLst>
            </p:cNvPr>
            <p:cNvCxnSpPr/>
            <p:nvPr/>
          </p:nvCxnSpPr>
          <p:spPr>
            <a:xfrm rot="16200000">
              <a:off x="606048" y="7902684"/>
              <a:ext cx="35834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A54CC686-CAE5-2062-7DF7-8A841DF93586}"/>
                </a:ext>
              </a:extLst>
            </p:cNvPr>
            <p:cNvCxnSpPr/>
            <p:nvPr/>
          </p:nvCxnSpPr>
          <p:spPr>
            <a:xfrm rot="16200000">
              <a:off x="781275" y="7902684"/>
              <a:ext cx="17559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D7961643-8DD2-E21A-B279-190F495C7C9D}"/>
                </a:ext>
              </a:extLst>
            </p:cNvPr>
            <p:cNvCxnSpPr/>
            <p:nvPr/>
          </p:nvCxnSpPr>
          <p:spPr>
            <a:xfrm rot="16200000">
              <a:off x="728951" y="7902684"/>
              <a:ext cx="44793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5A96986F-E51F-DCC8-977F-147119D7957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57592" y="7844192"/>
              <a:ext cx="35834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D23604F0-5C86-66BC-77F9-15ABB027E4B6}"/>
                </a:ext>
              </a:extLst>
            </p:cNvPr>
            <p:cNvCxnSpPr/>
            <p:nvPr/>
          </p:nvCxnSpPr>
          <p:spPr>
            <a:xfrm rot="16200000">
              <a:off x="1034610" y="7902684"/>
              <a:ext cx="17200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F4C913BB-A155-2415-7ADD-3179D0D440B2}"/>
                </a:ext>
              </a:extLst>
            </p:cNvPr>
            <p:cNvCxnSpPr/>
            <p:nvPr/>
          </p:nvCxnSpPr>
          <p:spPr>
            <a:xfrm rot="16200000">
              <a:off x="978703" y="7902684"/>
              <a:ext cx="45151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B99D41A-0B8E-A20D-B11D-94B7BFA057A4}"/>
                </a:ext>
              </a:extLst>
            </p:cNvPr>
            <p:cNvCxnSpPr/>
            <p:nvPr/>
          </p:nvCxnSpPr>
          <p:spPr>
            <a:xfrm rot="16200000">
              <a:off x="1204098" y="7902684"/>
              <a:ext cx="16842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EDE8DEEB-CB95-3503-EFE0-9C6FEB5785B5}"/>
                </a:ext>
              </a:extLst>
            </p:cNvPr>
            <p:cNvCxnSpPr/>
            <p:nvPr/>
          </p:nvCxnSpPr>
          <p:spPr>
            <a:xfrm rot="16200000">
              <a:off x="1148191" y="7902684"/>
              <a:ext cx="44793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E70C13D8-2ACC-01F4-4F28-C80DBA6A2971}"/>
                </a:ext>
              </a:extLst>
            </p:cNvPr>
            <p:cNvCxnSpPr/>
            <p:nvPr/>
          </p:nvCxnSpPr>
          <p:spPr>
            <a:xfrm rot="16200000">
              <a:off x="1346710" y="7902684"/>
              <a:ext cx="21859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1E410CD7-06F0-DF72-AC04-8B37FD2AE0D7}"/>
                </a:ext>
              </a:extLst>
            </p:cNvPr>
            <p:cNvCxnSpPr/>
            <p:nvPr/>
          </p:nvCxnSpPr>
          <p:spPr>
            <a:xfrm rot="16200000">
              <a:off x="1441308" y="7902684"/>
              <a:ext cx="19709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C8E6AD76-8129-ABC4-613F-08609C6492EB}"/>
                </a:ext>
              </a:extLst>
            </p:cNvPr>
            <p:cNvCxnSpPr/>
            <p:nvPr/>
          </p:nvCxnSpPr>
          <p:spPr>
            <a:xfrm rot="16200000">
              <a:off x="1528739" y="7902684"/>
              <a:ext cx="1899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C5B38C63-1BF8-BBE2-9609-D7A58FF0CBE4}"/>
                </a:ext>
              </a:extLst>
            </p:cNvPr>
            <p:cNvCxnSpPr/>
            <p:nvPr/>
          </p:nvCxnSpPr>
          <p:spPr>
            <a:xfrm rot="16200000">
              <a:off x="1487166" y="7902684"/>
              <a:ext cx="44076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691DB30E-124B-3679-B62D-47DBEC11DF24}"/>
                </a:ext>
              </a:extLst>
            </p:cNvPr>
            <p:cNvCxnSpPr/>
            <p:nvPr/>
          </p:nvCxnSpPr>
          <p:spPr>
            <a:xfrm rot="16200000">
              <a:off x="1694643" y="7902684"/>
              <a:ext cx="19350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2A993E93-82CE-726F-9066-BCEA5A0606A9}"/>
                </a:ext>
              </a:extLst>
            </p:cNvPr>
            <p:cNvCxnSpPr/>
            <p:nvPr/>
          </p:nvCxnSpPr>
          <p:spPr>
            <a:xfrm rot="16200000">
              <a:off x="1688904" y="7902684"/>
              <a:ext cx="3726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64D524D7-6BFE-44D2-3A78-E859FE518D71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772752" y="8024773"/>
              <a:ext cx="37268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id="{D36F56B2-663A-0950-AC76-467F4E407BA5}"/>
                </a:ext>
              </a:extLst>
            </p:cNvPr>
            <p:cNvCxnSpPr/>
            <p:nvPr/>
          </p:nvCxnSpPr>
          <p:spPr>
            <a:xfrm rot="16200000">
              <a:off x="1947979" y="7902684"/>
              <a:ext cx="1899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E87AC632-8BCB-C087-3703-25BF90FE83C0}"/>
                </a:ext>
              </a:extLst>
            </p:cNvPr>
            <p:cNvCxnSpPr/>
            <p:nvPr/>
          </p:nvCxnSpPr>
          <p:spPr>
            <a:xfrm rot="16200000">
              <a:off x="1924323" y="7902684"/>
              <a:ext cx="40493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CFFA9BDC-DD8F-CC5C-4A0A-5265A95A9CF2}"/>
                </a:ext>
              </a:extLst>
            </p:cNvPr>
            <p:cNvCxnSpPr/>
            <p:nvPr/>
          </p:nvCxnSpPr>
          <p:spPr>
            <a:xfrm rot="16200000">
              <a:off x="2112091" y="7902684"/>
              <a:ext cx="19709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id="{97D3C6B5-5134-EE07-8E13-ADAD16A21BDF}"/>
                </a:ext>
              </a:extLst>
            </p:cNvPr>
            <p:cNvCxnSpPr/>
            <p:nvPr/>
          </p:nvCxnSpPr>
          <p:spPr>
            <a:xfrm rot="16200000">
              <a:off x="2079476" y="7902684"/>
              <a:ext cx="43001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id="{D8925B55-74BD-2BD0-7000-D1242DCFBF87}"/>
                </a:ext>
              </a:extLst>
            </p:cNvPr>
            <p:cNvCxnSpPr/>
            <p:nvPr/>
          </p:nvCxnSpPr>
          <p:spPr>
            <a:xfrm rot="16200000">
              <a:off x="2136447" y="7902684"/>
              <a:ext cx="48377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E8ADE64C-C435-8D9A-52DE-F7980DF06EE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349301" y="7844192"/>
              <a:ext cx="22575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1263BE7F-477D-F991-0B45-6C96779058CD}"/>
                </a:ext>
              </a:extLst>
            </p:cNvPr>
            <p:cNvCxnSpPr/>
            <p:nvPr/>
          </p:nvCxnSpPr>
          <p:spPr>
            <a:xfrm rot="16200000">
              <a:off x="2304143" y="7902684"/>
              <a:ext cx="48377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>
              <a:extLst>
                <a:ext uri="{FF2B5EF4-FFF2-40B4-BE49-F238E27FC236}">
                  <a16:creationId xmlns:a16="http://schemas.microsoft.com/office/drawing/2014/main" id="{BACC4B7B-17C2-4F93-928F-F8954D50F8F2}"/>
                </a:ext>
              </a:extLst>
            </p:cNvPr>
            <p:cNvCxnSpPr/>
            <p:nvPr/>
          </p:nvCxnSpPr>
          <p:spPr>
            <a:xfrm rot="16200000">
              <a:off x="2538498" y="7902684"/>
              <a:ext cx="18275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id="{36E0A10A-0D8F-B96D-7C07-6D92276F262F}"/>
                </a:ext>
              </a:extLst>
            </p:cNvPr>
            <p:cNvCxnSpPr/>
            <p:nvPr/>
          </p:nvCxnSpPr>
          <p:spPr>
            <a:xfrm rot="16200000">
              <a:off x="2599053" y="7902684"/>
              <a:ext cx="22934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CA962BB5-5CAB-BE9C-6696-6901AE3BD665}"/>
                </a:ext>
              </a:extLst>
            </p:cNvPr>
            <p:cNvCxnSpPr/>
            <p:nvPr/>
          </p:nvCxnSpPr>
          <p:spPr>
            <a:xfrm rot="16200000">
              <a:off x="2697235" y="7902684"/>
              <a:ext cx="20067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>
              <a:extLst>
                <a:ext uri="{FF2B5EF4-FFF2-40B4-BE49-F238E27FC236}">
                  <a16:creationId xmlns:a16="http://schemas.microsoft.com/office/drawing/2014/main" id="{B967D81B-19D9-3D74-49DB-9E7C5FF5D5C5}"/>
                </a:ext>
              </a:extLst>
            </p:cNvPr>
            <p:cNvCxnSpPr/>
            <p:nvPr/>
          </p:nvCxnSpPr>
          <p:spPr>
            <a:xfrm rot="16200000">
              <a:off x="2775708" y="7902684"/>
              <a:ext cx="21142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>
              <a:extLst>
                <a:ext uri="{FF2B5EF4-FFF2-40B4-BE49-F238E27FC236}">
                  <a16:creationId xmlns:a16="http://schemas.microsoft.com/office/drawing/2014/main" id="{4EDCA891-ABD4-5225-2605-9F9AF68BA7BA}"/>
                </a:ext>
              </a:extLst>
            </p:cNvPr>
            <p:cNvCxnSpPr/>
            <p:nvPr/>
          </p:nvCxnSpPr>
          <p:spPr>
            <a:xfrm rot="16200000">
              <a:off x="2771760" y="7902684"/>
              <a:ext cx="38701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>
              <a:extLst>
                <a:ext uri="{FF2B5EF4-FFF2-40B4-BE49-F238E27FC236}">
                  <a16:creationId xmlns:a16="http://schemas.microsoft.com/office/drawing/2014/main" id="{4913E16C-76D4-460C-0142-161224006285}"/>
                </a:ext>
              </a:extLst>
            </p:cNvPr>
            <p:cNvCxnSpPr/>
            <p:nvPr/>
          </p:nvCxnSpPr>
          <p:spPr>
            <a:xfrm rot="16200000">
              <a:off x="2832315" y="7902684"/>
              <a:ext cx="43360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>
              <a:extLst>
                <a:ext uri="{FF2B5EF4-FFF2-40B4-BE49-F238E27FC236}">
                  <a16:creationId xmlns:a16="http://schemas.microsoft.com/office/drawing/2014/main" id="{DD965EA5-F446-1B60-79E9-A39622F622F1}"/>
                </a:ext>
              </a:extLst>
            </p:cNvPr>
            <p:cNvCxnSpPr/>
            <p:nvPr/>
          </p:nvCxnSpPr>
          <p:spPr>
            <a:xfrm rot="16200000">
              <a:off x="2934080" y="7902684"/>
              <a:ext cx="39776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F071C609-B93F-EF0F-5716-8BD5EC697D8B}"/>
                </a:ext>
              </a:extLst>
            </p:cNvPr>
            <p:cNvCxnSpPr/>
            <p:nvPr/>
          </p:nvCxnSpPr>
          <p:spPr>
            <a:xfrm rot="16200000">
              <a:off x="3123641" y="7902684"/>
              <a:ext cx="18634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id="{E0A7D361-3682-B331-7172-F92A3D042AB4}"/>
                </a:ext>
              </a:extLst>
            </p:cNvPr>
            <p:cNvCxnSpPr/>
            <p:nvPr/>
          </p:nvCxnSpPr>
          <p:spPr>
            <a:xfrm rot="16200000">
              <a:off x="3164487" y="7902684"/>
              <a:ext cx="27234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9C6E8C9C-E382-09A4-9BA4-E369980A9F2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176667" y="8016973"/>
              <a:ext cx="41568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>
              <a:extLst>
                <a:ext uri="{FF2B5EF4-FFF2-40B4-BE49-F238E27FC236}">
                  <a16:creationId xmlns:a16="http://schemas.microsoft.com/office/drawing/2014/main" id="{8C6342E0-2F6D-8F4D-81E5-4C82BFBA2312}"/>
                </a:ext>
              </a:extLst>
            </p:cNvPr>
            <p:cNvCxnSpPr/>
            <p:nvPr/>
          </p:nvCxnSpPr>
          <p:spPr>
            <a:xfrm rot="16200000">
              <a:off x="3321433" y="7902684"/>
              <a:ext cx="29384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9440CDAB-129C-24C1-674D-CDAF4B579494}"/>
                </a:ext>
              </a:extLst>
            </p:cNvPr>
            <p:cNvCxnSpPr/>
            <p:nvPr/>
          </p:nvCxnSpPr>
          <p:spPr>
            <a:xfrm rot="16200000">
              <a:off x="3342570" y="7902684"/>
              <a:ext cx="41926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863FCB3C-A170-660C-CD9A-BAF17690D6BB}"/>
                </a:ext>
              </a:extLst>
            </p:cNvPr>
            <p:cNvCxnSpPr/>
            <p:nvPr/>
          </p:nvCxnSpPr>
          <p:spPr>
            <a:xfrm rot="16200000">
              <a:off x="3397750" y="7902684"/>
              <a:ext cx="476603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CD30AC04-3DCC-463D-AC61-E37C9D21B825}"/>
                </a:ext>
              </a:extLst>
            </p:cNvPr>
            <p:cNvCxnSpPr/>
            <p:nvPr/>
          </p:nvCxnSpPr>
          <p:spPr>
            <a:xfrm rot="16200000">
              <a:off x="3628521" y="7902684"/>
              <a:ext cx="18275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>
              <a:extLst>
                <a:ext uri="{FF2B5EF4-FFF2-40B4-BE49-F238E27FC236}">
                  <a16:creationId xmlns:a16="http://schemas.microsoft.com/office/drawing/2014/main" id="{4DF57C0D-5CA7-792D-C931-49615EF83BB3}"/>
                </a:ext>
              </a:extLst>
            </p:cNvPr>
            <p:cNvCxnSpPr/>
            <p:nvPr/>
          </p:nvCxnSpPr>
          <p:spPr>
            <a:xfrm rot="16200000">
              <a:off x="3624573" y="7902684"/>
              <a:ext cx="358348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3D9EAA10-7C45-4111-37C5-9F194A411FC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674378" y="7844192"/>
              <a:ext cx="426434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>
              <a:extLst>
                <a:ext uri="{FF2B5EF4-FFF2-40B4-BE49-F238E27FC236}">
                  <a16:creationId xmlns:a16="http://schemas.microsoft.com/office/drawing/2014/main" id="{CB28B9A0-4B65-0EB9-8628-7B188D2F9CDD}"/>
                </a:ext>
              </a:extLst>
            </p:cNvPr>
            <p:cNvCxnSpPr/>
            <p:nvPr/>
          </p:nvCxnSpPr>
          <p:spPr>
            <a:xfrm rot="16200000">
              <a:off x="3806602" y="7902684"/>
              <a:ext cx="32968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8C35E8A8-9BFB-08E9-FCDC-F58ED5B188AB}"/>
                </a:ext>
              </a:extLst>
            </p:cNvPr>
            <p:cNvCxnSpPr/>
            <p:nvPr/>
          </p:nvCxnSpPr>
          <p:spPr>
            <a:xfrm rot="16200000">
              <a:off x="3831323" y="7902684"/>
              <a:ext cx="44793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>
              <a:extLst>
                <a:ext uri="{FF2B5EF4-FFF2-40B4-BE49-F238E27FC236}">
                  <a16:creationId xmlns:a16="http://schemas.microsoft.com/office/drawing/2014/main" id="{EEB3C8F4-5990-4ED2-CB42-152FABFFD06E}"/>
                </a:ext>
              </a:extLst>
            </p:cNvPr>
            <p:cNvCxnSpPr/>
            <p:nvPr/>
          </p:nvCxnSpPr>
          <p:spPr>
            <a:xfrm rot="16200000">
              <a:off x="4015508" y="7902684"/>
              <a:ext cx="24726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C90A7517-B0CE-D6DF-A6C6-9C3A37E8F816}"/>
                </a:ext>
              </a:extLst>
            </p:cNvPr>
            <p:cNvCxnSpPr/>
            <p:nvPr/>
          </p:nvCxnSpPr>
          <p:spPr>
            <a:xfrm rot="16200000">
              <a:off x="4034854" y="7902684"/>
              <a:ext cx="376265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6487A46A-8058-4EDE-A130-4145CB5B4BEA}"/>
                </a:ext>
              </a:extLst>
            </p:cNvPr>
            <p:cNvCxnSpPr/>
            <p:nvPr/>
          </p:nvCxnSpPr>
          <p:spPr>
            <a:xfrm rot="16200000">
              <a:off x="4097201" y="7902684"/>
              <a:ext cx="41926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>
              <a:extLst>
                <a:ext uri="{FF2B5EF4-FFF2-40B4-BE49-F238E27FC236}">
                  <a16:creationId xmlns:a16="http://schemas.microsoft.com/office/drawing/2014/main" id="{16B2CED1-B18C-F076-FD14-B0945A2D6977}"/>
                </a:ext>
              </a:extLst>
            </p:cNvPr>
            <p:cNvCxnSpPr/>
            <p:nvPr/>
          </p:nvCxnSpPr>
          <p:spPr>
            <a:xfrm rot="16200000">
              <a:off x="4236593" y="7902684"/>
              <a:ext cx="308179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>
              <a:extLst>
                <a:ext uri="{FF2B5EF4-FFF2-40B4-BE49-F238E27FC236}">
                  <a16:creationId xmlns:a16="http://schemas.microsoft.com/office/drawing/2014/main" id="{5FF9E155-9030-4023-1F87-ADDB4D03F534}"/>
                </a:ext>
              </a:extLst>
            </p:cNvPr>
            <p:cNvCxnSpPr/>
            <p:nvPr/>
          </p:nvCxnSpPr>
          <p:spPr>
            <a:xfrm rot="16200000">
              <a:off x="4273855" y="7902684"/>
              <a:ext cx="401350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>
              <a:extLst>
                <a:ext uri="{FF2B5EF4-FFF2-40B4-BE49-F238E27FC236}">
                  <a16:creationId xmlns:a16="http://schemas.microsoft.com/office/drawing/2014/main" id="{E5A277A4-4E21-AAE8-8122-5541A2BBF0F9}"/>
                </a:ext>
              </a:extLst>
            </p:cNvPr>
            <p:cNvCxnSpPr/>
            <p:nvPr/>
          </p:nvCxnSpPr>
          <p:spPr>
            <a:xfrm rot="16200000">
              <a:off x="4441915" y="7902684"/>
              <a:ext cx="232926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>
              <a:extLst>
                <a:ext uri="{FF2B5EF4-FFF2-40B4-BE49-F238E27FC236}">
                  <a16:creationId xmlns:a16="http://schemas.microsoft.com/office/drawing/2014/main" id="{6A67422B-DC9B-2043-56CA-F2A1D961267A}"/>
                </a:ext>
              </a:extLst>
            </p:cNvPr>
            <p:cNvCxnSpPr/>
            <p:nvPr/>
          </p:nvCxnSpPr>
          <p:spPr>
            <a:xfrm rot="16200000">
              <a:off x="4473803" y="7902684"/>
              <a:ext cx="336847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12CFC7D3-2EA9-2BFA-5BD8-DB029906EB45}"/>
                </a:ext>
              </a:extLst>
            </p:cNvPr>
            <p:cNvCxnSpPr/>
            <p:nvPr/>
          </p:nvCxnSpPr>
          <p:spPr>
            <a:xfrm rot="16200000">
              <a:off x="4498523" y="7902684"/>
              <a:ext cx="455102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>
              <a:extLst>
                <a:ext uri="{FF2B5EF4-FFF2-40B4-BE49-F238E27FC236}">
                  <a16:creationId xmlns:a16="http://schemas.microsoft.com/office/drawing/2014/main" id="{752CF349-1B40-9820-FCC4-C24D0BECF5C3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634332" y="8016973"/>
              <a:ext cx="351181" cy="0"/>
            </a:xfrm>
            <a:prstGeom prst="line">
              <a:avLst/>
            </a:prstGeom>
            <a:ln w="6350" cap="rnd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矩形: 圆顶角 48">
            <a:extLst>
              <a:ext uri="{FF2B5EF4-FFF2-40B4-BE49-F238E27FC236}">
                <a16:creationId xmlns:a16="http://schemas.microsoft.com/office/drawing/2014/main" id="{70C8DB9E-6A1C-EE33-6160-ADBDD481CBD0}"/>
              </a:ext>
            </a:extLst>
          </p:cNvPr>
          <p:cNvSpPr/>
          <p:nvPr/>
        </p:nvSpPr>
        <p:spPr>
          <a:xfrm>
            <a:off x="10208416" y="1902690"/>
            <a:ext cx="1520605" cy="684463"/>
          </a:xfrm>
          <a:prstGeom prst="round2SameRect">
            <a:avLst>
              <a:gd name="adj1" fmla="val 29966"/>
              <a:gd name="adj2" fmla="val 0"/>
            </a:avLst>
          </a:prstGeom>
          <a:gradFill flip="none" rotWithShape="1">
            <a:gsLst>
              <a:gs pos="1900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0" bIns="180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优化比例</a:t>
            </a: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81A1C86C-8E2A-5544-93C6-1FA204E91CB4}"/>
              </a:ext>
            </a:extLst>
          </p:cNvPr>
          <p:cNvSpPr/>
          <p:nvPr/>
        </p:nvSpPr>
        <p:spPr>
          <a:xfrm>
            <a:off x="420255" y="2419927"/>
            <a:ext cx="11351491" cy="4438073"/>
          </a:xfrm>
          <a:prstGeom prst="round2SameRect">
            <a:avLst>
              <a:gd name="adj1" fmla="val 362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292100" dist="152400" dir="16200000" rotWithShape="0">
              <a:schemeClr val="tx1">
                <a:lumMod val="85000"/>
                <a:lumOff val="15000"/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15A7D7-97A6-961D-BD13-D2FA90BC7BAC}"/>
              </a:ext>
            </a:extLst>
          </p:cNvPr>
          <p:cNvSpPr txBox="1"/>
          <p:nvPr/>
        </p:nvSpPr>
        <p:spPr>
          <a:xfrm>
            <a:off x="1992313" y="498634"/>
            <a:ext cx="8207375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>
                  <a:outerShdw dist="38100" dir="5400000" algn="t" rotWithShape="0">
                    <a:srgbClr val="5F30EA"/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创客贴金刚体" panose="00020600040101010101" pitchFamily="18" charset="-122"/>
              </a:rPr>
              <a:t>电子纸代替纸张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gradFill>
                <a:gsLst>
                  <a:gs pos="55000">
                    <a:srgbClr val="FFFFFF"/>
                  </a:gs>
                  <a:gs pos="78000">
                    <a:srgbClr val="FFFFFF"/>
                  </a:gs>
                  <a:gs pos="27000">
                    <a:srgbClr val="FFFFFF"/>
                  </a:gs>
                  <a:gs pos="3000">
                    <a:srgbClr val="D00FFE">
                      <a:lumMod val="40000"/>
                      <a:lumOff val="60000"/>
                    </a:srgbClr>
                  </a:gs>
                  <a:gs pos="100000">
                    <a:srgbClr val="5F30EA">
                      <a:lumMod val="60000"/>
                      <a:lumOff val="40000"/>
                    </a:srgbClr>
                  </a:gs>
                </a:gsLst>
                <a:lin ang="18900000" scaled="1"/>
              </a:gradFill>
              <a:effectLst>
                <a:outerShdw dist="38100" dir="5400000" algn="t" rotWithShape="0">
                  <a:srgbClr val="5F30EA"/>
                </a:outerShdw>
              </a:effectLst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创客贴金刚体" panose="00020600040101010101" pitchFamily="18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5000">
                      <a:srgbClr val="FFFFFF"/>
                    </a:gs>
                    <a:gs pos="78000">
                      <a:srgbClr val="FFFFFF"/>
                    </a:gs>
                    <a:gs pos="27000">
                      <a:srgbClr val="FFFFFF"/>
                    </a:gs>
                    <a:gs pos="3000">
                      <a:srgbClr val="D00FFE">
                        <a:lumMod val="40000"/>
                        <a:lumOff val="60000"/>
                      </a:srgbClr>
                    </a:gs>
                    <a:gs pos="100000">
                      <a:srgbClr val="5F30EA">
                        <a:lumMod val="60000"/>
                        <a:lumOff val="40000"/>
                      </a:srgbClr>
                    </a:gs>
                  </a:gsLst>
                  <a:lin ang="18900000" scaled="1"/>
                </a:gradFill>
                <a:effectLst>
                  <a:outerShdw dist="38100" dir="5400000" algn="t" rotWithShape="0">
                    <a:srgbClr val="5F30EA"/>
                  </a:outerShdw>
                </a:effectLst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创客贴金刚体" panose="00020600040101010101" pitchFamily="18" charset="-122"/>
              </a:rPr>
              <a:t>从三个维度优化应用效果：成本、质量、工时</a:t>
            </a:r>
          </a:p>
        </p:txBody>
      </p:sp>
      <p:graphicFrame>
        <p:nvGraphicFramePr>
          <p:cNvPr id="42" name="表格 2">
            <a:extLst>
              <a:ext uri="{FF2B5EF4-FFF2-40B4-BE49-F238E27FC236}">
                <a16:creationId xmlns:a16="http://schemas.microsoft.com/office/drawing/2014/main" id="{4D4B662F-4C97-6FF8-5321-E3909F9D6E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68791"/>
              </p:ext>
            </p:extLst>
          </p:nvPr>
        </p:nvGraphicFramePr>
        <p:xfrm>
          <a:off x="529038" y="2613891"/>
          <a:ext cx="11133924" cy="424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318">
                  <a:extLst>
                    <a:ext uri="{9D8B030D-6E8A-4147-A177-3AD203B41FA5}">
                      <a16:colId xmlns:a16="http://schemas.microsoft.com/office/drawing/2014/main" val="24894744"/>
                    </a:ext>
                  </a:extLst>
                </a:gridCol>
                <a:gridCol w="1488535">
                  <a:extLst>
                    <a:ext uri="{9D8B030D-6E8A-4147-A177-3AD203B41FA5}">
                      <a16:colId xmlns:a16="http://schemas.microsoft.com/office/drawing/2014/main" val="3667490192"/>
                    </a:ext>
                  </a:extLst>
                </a:gridCol>
                <a:gridCol w="2679469">
                  <a:extLst>
                    <a:ext uri="{9D8B030D-6E8A-4147-A177-3AD203B41FA5}">
                      <a16:colId xmlns:a16="http://schemas.microsoft.com/office/drawing/2014/main" val="4897968"/>
                    </a:ext>
                  </a:extLst>
                </a:gridCol>
                <a:gridCol w="2303549">
                  <a:extLst>
                    <a:ext uri="{9D8B030D-6E8A-4147-A177-3AD203B41FA5}">
                      <a16:colId xmlns:a16="http://schemas.microsoft.com/office/drawing/2014/main" val="240602358"/>
                    </a:ext>
                  </a:extLst>
                </a:gridCol>
                <a:gridCol w="2156691">
                  <a:extLst>
                    <a:ext uri="{9D8B030D-6E8A-4147-A177-3AD203B41FA5}">
                      <a16:colId xmlns:a16="http://schemas.microsoft.com/office/drawing/2014/main" val="4281664027"/>
                    </a:ext>
                  </a:extLst>
                </a:gridCol>
                <a:gridCol w="1401362">
                  <a:extLst>
                    <a:ext uri="{9D8B030D-6E8A-4147-A177-3AD203B41FA5}">
                      <a16:colId xmlns:a16="http://schemas.microsoft.com/office/drawing/2014/main" val="1723611511"/>
                    </a:ext>
                  </a:extLst>
                </a:gridCol>
              </a:tblGrid>
              <a:tr h="1277831">
                <a:tc>
                  <a:txBody>
                    <a:bodyPr/>
                    <a:lstStyle/>
                    <a:p>
                      <a:pPr lvl="0" algn="ctr">
                        <a:lnSpc>
                          <a:spcPct val="120000"/>
                        </a:lnSpc>
                      </a:pPr>
                      <a:endParaRPr lang="en-US" altLang="zh-CN" sz="1800" b="0" kern="100" dirty="0"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78000">
                              <a:schemeClr val="accent1"/>
                            </a:gs>
                          </a:gsLst>
                          <a:lin ang="27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  <a:p>
                      <a:pPr lvl="0" algn="ctr">
                        <a:lnSpc>
                          <a:spcPct val="120000"/>
                        </a:lnSpc>
                      </a:pPr>
                      <a:r>
                        <a:rPr lang="zh-CN" altLang="zh-CN" sz="1800" b="0" kern="1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78000">
                                <a:schemeClr val="accent1"/>
                              </a:gs>
                            </a:gsLst>
                            <a:lin ang="2700000" scaled="1"/>
                            <a:tileRect/>
                          </a:gra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降低成本</a:t>
                      </a:r>
                      <a:endParaRPr lang="en-US" altLang="zh-CN" sz="1800" b="0" kern="100" dirty="0"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78000">
                              <a:schemeClr val="accent1"/>
                            </a:gs>
                          </a:gsLst>
                          <a:lin ang="27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电子纸</a:t>
                      </a:r>
                      <a:r>
                        <a:rPr lang="zh-CN" altLang="zh-CN" sz="1400" b="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代替纸张</a:t>
                      </a:r>
                      <a:r>
                        <a:rPr lang="zh-CN" altLang="en-US" sz="1400" b="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，</a:t>
                      </a:r>
                      <a:r>
                        <a:rPr lang="zh-CN" altLang="zh-CN" sz="1400" b="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指导排序作业，降低纸张及耗材成本投入。设备设施（如电脑、打印机、</a:t>
                      </a:r>
                      <a:r>
                        <a:rPr lang="en-US" altLang="zh-CN" sz="1400" b="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PAD</a:t>
                      </a:r>
                      <a:r>
                        <a:rPr lang="zh-CN" altLang="zh-CN" sz="1400" b="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）投入由客户确认，不计入成本分析</a:t>
                      </a:r>
                      <a:endParaRPr lang="en-US" altLang="zh-CN" sz="1400" b="0" kern="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80000" marR="32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20000"/>
                        </a:lnSpc>
                      </a:pPr>
                      <a:endParaRPr lang="en-US" altLang="zh-CN" sz="1400" kern="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6775117"/>
                  </a:ext>
                </a:extLst>
              </a:tr>
              <a:tr h="1277831">
                <a:tc>
                  <a:txBody>
                    <a:bodyPr/>
                    <a:lstStyle/>
                    <a:p>
                      <a:pPr lvl="0" algn="ctr">
                        <a:lnSpc>
                          <a:spcPct val="120000"/>
                        </a:lnSpc>
                      </a:pPr>
                      <a:endParaRPr lang="en-US" altLang="zh-CN" sz="1800" b="0" kern="100" dirty="0"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78000">
                              <a:schemeClr val="accent1"/>
                            </a:gs>
                          </a:gsLst>
                          <a:lin ang="27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  <a:p>
                      <a:pPr lvl="0" algn="ctr">
                        <a:lnSpc>
                          <a:spcPct val="120000"/>
                        </a:lnSpc>
                      </a:pPr>
                      <a:r>
                        <a:rPr lang="zh-CN" altLang="en-US" sz="1800" b="0" kern="1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78000">
                                <a:schemeClr val="accent1"/>
                              </a:gs>
                            </a:gsLst>
                            <a:lin ang="2700000" scaled="1"/>
                            <a:tileRect/>
                          </a:gra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提升质量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 algn="just">
                        <a:lnSpc>
                          <a:spcPct val="120000"/>
                        </a:lnSpc>
                      </a:pPr>
                      <a:r>
                        <a:rPr lang="zh-CN" altLang="zh-CN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利用</a:t>
                      </a:r>
                      <a:r>
                        <a:rPr lang="zh-CN" altLang="en-US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电子纸</a:t>
                      </a:r>
                      <a:r>
                        <a:rPr lang="zh-CN" altLang="zh-CN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的直观颜色区分零件</a:t>
                      </a:r>
                      <a:r>
                        <a:rPr lang="zh-CN" altLang="en-US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，</a:t>
                      </a:r>
                      <a:r>
                        <a:rPr lang="zh-CN" altLang="zh-CN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指导员工备货，提高备货相符率</a:t>
                      </a:r>
                      <a:r>
                        <a:rPr lang="zh-CN" altLang="en-US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，</a:t>
                      </a:r>
                      <a:r>
                        <a:rPr lang="zh-CN" altLang="zh-CN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降低错漏备发生比例</a:t>
                      </a:r>
                      <a:endParaRPr lang="en-US" altLang="zh-CN" sz="1400" kern="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80000" marR="324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kern="1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0070048"/>
                  </a:ext>
                </a:extLst>
              </a:tr>
              <a:tr h="635384">
                <a:tc rowSpan="3">
                  <a:txBody>
                    <a:bodyPr/>
                    <a:lstStyle/>
                    <a:p>
                      <a:pPr lvl="0" algn="ctr">
                        <a:lnSpc>
                          <a:spcPct val="120000"/>
                        </a:lnSpc>
                      </a:pPr>
                      <a:r>
                        <a:rPr lang="zh-CN" altLang="en-US" sz="1800" b="0" kern="100" dirty="0">
                          <a:gradFill flip="none" rotWithShape="1">
                            <a:gsLst>
                              <a:gs pos="0">
                                <a:schemeClr val="accent2"/>
                              </a:gs>
                              <a:gs pos="78000">
                                <a:schemeClr val="accent1"/>
                              </a:gs>
                            </a:gsLst>
                            <a:lin ang="2700000" scaled="1"/>
                            <a:tileRect/>
                          </a:gra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优化工时</a:t>
                      </a:r>
                      <a:endParaRPr lang="en-US" altLang="zh-CN" sz="1800" b="0" kern="100" dirty="0">
                        <a:gradFill flip="none" rotWithShape="1">
                          <a:gsLst>
                            <a:gs pos="0">
                              <a:schemeClr val="accent2"/>
                            </a:gs>
                            <a:gs pos="78000">
                              <a:schemeClr val="accent1"/>
                            </a:gs>
                          </a:gsLst>
                          <a:lin ang="2700000" scaled="1"/>
                          <a:tileRect/>
                        </a:gra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培训</a:t>
                      </a:r>
                      <a:r>
                        <a:rPr lang="zh-CN" altLang="zh-CN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时间优化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减少员工培训时间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4737741"/>
                  </a:ext>
                </a:extLst>
              </a:tr>
              <a:tr h="497929">
                <a:tc vMerge="1">
                  <a:txBody>
                    <a:bodyPr/>
                    <a:lstStyle/>
                    <a:p>
                      <a:pPr lvl="0" algn="just">
                        <a:lnSpc>
                          <a:spcPct val="120000"/>
                        </a:lnSpc>
                      </a:pPr>
                      <a:endParaRPr lang="en-US" altLang="zh-CN" sz="1800" kern="1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补件工时优化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减少员工应急补件时间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zh-CN" sz="1400" kern="1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kern="1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112929"/>
                  </a:ext>
                </a:extLst>
              </a:tr>
              <a:tr h="555135">
                <a:tc vMerge="1">
                  <a:txBody>
                    <a:bodyPr/>
                    <a:lstStyle/>
                    <a:p>
                      <a:pPr lvl="0" algn="just">
                        <a:lnSpc>
                          <a:spcPct val="120000"/>
                        </a:lnSpc>
                      </a:pPr>
                      <a:r>
                        <a:rPr lang="zh-CN" altLang="en-US" sz="1800" kern="100" dirty="0">
                          <a:solidFill>
                            <a:schemeClr val="dk1"/>
                          </a:solidFill>
                          <a:latin typeface="+mj-ea"/>
                          <a:ea typeface="+mn-ea"/>
                          <a:cs typeface="+mn-cs"/>
                        </a:rPr>
                        <a:t>优化工时</a:t>
                      </a:r>
                      <a:endParaRPr lang="en-US" altLang="zh-CN" sz="1800" kern="100" dirty="0">
                        <a:solidFill>
                          <a:schemeClr val="dk1"/>
                        </a:solidFill>
                        <a:latin typeface="+mj-ea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操作工时优化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zh-CN" sz="1400" kern="10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减少了操作环节</a:t>
                      </a:r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80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600" kern="1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4806194"/>
                  </a:ext>
                </a:extLst>
              </a:tr>
            </a:tbl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:a16="http://schemas.microsoft.com/office/drawing/2014/main" id="{B664304C-70AE-B3B3-D256-1473ACF2A71E}"/>
              </a:ext>
            </a:extLst>
          </p:cNvPr>
          <p:cNvGrpSpPr/>
          <p:nvPr/>
        </p:nvGrpSpPr>
        <p:grpSpPr>
          <a:xfrm>
            <a:off x="5774615" y="2419926"/>
            <a:ext cx="5991940" cy="4679762"/>
            <a:chOff x="5959843" y="2419925"/>
            <a:chExt cx="5806712" cy="463736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586CEDA-948F-98B2-0D1B-CC88A645E9B1}"/>
                </a:ext>
              </a:extLst>
            </p:cNvPr>
            <p:cNvSpPr/>
            <p:nvPr/>
          </p:nvSpPr>
          <p:spPr>
            <a:xfrm>
              <a:off x="5959843" y="2419926"/>
              <a:ext cx="2148370" cy="4438074"/>
            </a:xfrm>
            <a:prstGeom prst="rect">
              <a:avLst/>
            </a:prstGeom>
            <a:gradFill flip="none" rotWithShape="1">
              <a:gsLst>
                <a:gs pos="19000">
                  <a:schemeClr val="bg1">
                    <a:lumMod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6334470E-5C61-BC63-CD8B-AC6B89416799}"/>
                </a:ext>
              </a:extLst>
            </p:cNvPr>
            <p:cNvSpPr/>
            <p:nvPr/>
          </p:nvSpPr>
          <p:spPr>
            <a:xfrm>
              <a:off x="8108213" y="2419926"/>
              <a:ext cx="2148370" cy="4438074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  <a:alpha val="68000"/>
                  </a:schemeClr>
                </a:gs>
                <a:gs pos="100000">
                  <a:schemeClr val="accent2">
                    <a:lumMod val="20000"/>
                    <a:lumOff val="80000"/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146" name="矩形: 圆顶角 145">
              <a:extLst>
                <a:ext uri="{FF2B5EF4-FFF2-40B4-BE49-F238E27FC236}">
                  <a16:creationId xmlns:a16="http://schemas.microsoft.com/office/drawing/2014/main" id="{B3F8B59F-F17B-114E-446E-C830C3797407}"/>
                </a:ext>
              </a:extLst>
            </p:cNvPr>
            <p:cNvSpPr/>
            <p:nvPr/>
          </p:nvSpPr>
          <p:spPr>
            <a:xfrm rot="5400000" flipH="1">
              <a:off x="8692885" y="3983623"/>
              <a:ext cx="4637367" cy="1509972"/>
            </a:xfrm>
            <a:prstGeom prst="round2SameRect">
              <a:avLst>
                <a:gd name="adj1" fmla="val 10456"/>
                <a:gd name="adj2" fmla="val 0"/>
              </a:avLst>
            </a:prstGeom>
            <a:gradFill>
              <a:gsLst>
                <a:gs pos="0">
                  <a:schemeClr val="accent4">
                    <a:lumMod val="20000"/>
                    <a:lumOff val="80000"/>
                    <a:alpha val="48000"/>
                  </a:schemeClr>
                </a:gs>
                <a:gs pos="100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45" name="矩形: 圆顶角 44">
            <a:extLst>
              <a:ext uri="{FF2B5EF4-FFF2-40B4-BE49-F238E27FC236}">
                <a16:creationId xmlns:a16="http://schemas.microsoft.com/office/drawing/2014/main" id="{5AB48C77-E5ED-B055-2CD7-6FA684AB198F}"/>
              </a:ext>
            </a:extLst>
          </p:cNvPr>
          <p:cNvSpPr/>
          <p:nvPr/>
        </p:nvSpPr>
        <p:spPr>
          <a:xfrm>
            <a:off x="5774615" y="1902690"/>
            <a:ext cx="2216901" cy="517235"/>
          </a:xfrm>
          <a:prstGeom prst="round2SameRect">
            <a:avLst>
              <a:gd name="adj1" fmla="val 32781"/>
              <a:gd name="adj2" fmla="val 0"/>
            </a:avLst>
          </a:prstGeom>
          <a:gradFill>
            <a:gsLst>
              <a:gs pos="55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纸张方式</a:t>
            </a:r>
          </a:p>
        </p:txBody>
      </p:sp>
      <p:sp>
        <p:nvSpPr>
          <p:cNvPr id="46" name="矩形: 圆顶角 45">
            <a:extLst>
              <a:ext uri="{FF2B5EF4-FFF2-40B4-BE49-F238E27FC236}">
                <a16:creationId xmlns:a16="http://schemas.microsoft.com/office/drawing/2014/main" id="{5414E791-4EAE-C802-09CA-32C3E49F7D3E}"/>
              </a:ext>
            </a:extLst>
          </p:cNvPr>
          <p:cNvSpPr/>
          <p:nvPr/>
        </p:nvSpPr>
        <p:spPr>
          <a:xfrm>
            <a:off x="7991516" y="1902690"/>
            <a:ext cx="2216901" cy="517235"/>
          </a:xfrm>
          <a:prstGeom prst="round2SameRect">
            <a:avLst>
              <a:gd name="adj1" fmla="val 43113"/>
              <a:gd name="adj2" fmla="val 0"/>
            </a:avLst>
          </a:prstGeom>
          <a:gradFill flip="none" rotWithShape="1">
            <a:gsLst>
              <a:gs pos="1900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电子纸方式</a:t>
            </a:r>
          </a:p>
        </p:txBody>
      </p:sp>
      <p:graphicFrame>
        <p:nvGraphicFramePr>
          <p:cNvPr id="48" name="表格 2">
            <a:extLst>
              <a:ext uri="{FF2B5EF4-FFF2-40B4-BE49-F238E27FC236}">
                <a16:creationId xmlns:a16="http://schemas.microsoft.com/office/drawing/2014/main" id="{20335612-6237-BB47-3450-471A670868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537476"/>
              </p:ext>
            </p:extLst>
          </p:nvPr>
        </p:nvGraphicFramePr>
        <p:xfrm>
          <a:off x="5784667" y="2613890"/>
          <a:ext cx="5987078" cy="424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6682">
                  <a:extLst>
                    <a:ext uri="{9D8B030D-6E8A-4147-A177-3AD203B41FA5}">
                      <a16:colId xmlns:a16="http://schemas.microsoft.com/office/drawing/2014/main" val="240602358"/>
                    </a:ext>
                  </a:extLst>
                </a:gridCol>
                <a:gridCol w="2185313">
                  <a:extLst>
                    <a:ext uri="{9D8B030D-6E8A-4147-A177-3AD203B41FA5}">
                      <a16:colId xmlns:a16="http://schemas.microsoft.com/office/drawing/2014/main" val="4281664027"/>
                    </a:ext>
                  </a:extLst>
                </a:gridCol>
                <a:gridCol w="1555083">
                  <a:extLst>
                    <a:ext uri="{9D8B030D-6E8A-4147-A177-3AD203B41FA5}">
                      <a16:colId xmlns:a16="http://schemas.microsoft.com/office/drawing/2014/main" val="647824380"/>
                    </a:ext>
                  </a:extLst>
                </a:gridCol>
              </a:tblGrid>
              <a:tr h="1277831">
                <a:tc>
                  <a:txBody>
                    <a:bodyPr/>
                    <a:lstStyle/>
                    <a:p>
                      <a:pPr lvl="0" algn="ctr">
                        <a:lnSpc>
                          <a:spcPct val="120000"/>
                        </a:lnSpc>
                      </a:pPr>
                      <a:r>
                        <a:rPr lang="zh-CN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打印纸成本约</a:t>
                      </a:r>
                      <a:r>
                        <a:rPr lang="en-US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 9.4 </a:t>
                      </a:r>
                      <a:r>
                        <a:rPr lang="zh-CN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万元</a:t>
                      </a:r>
                      <a:r>
                        <a:rPr lang="en-US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年</a:t>
                      </a:r>
                      <a:r>
                        <a:rPr lang="en-US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   </a:t>
                      </a:r>
                    </a:p>
                    <a:p>
                      <a:pPr lvl="0" algn="ctr">
                        <a:lnSpc>
                          <a:spcPct val="120000"/>
                        </a:lnSpc>
                      </a:pPr>
                      <a:r>
                        <a:rPr lang="zh-CN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耗材成本约</a:t>
                      </a:r>
                      <a:r>
                        <a:rPr lang="en-US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 57.6 </a:t>
                      </a:r>
                      <a:r>
                        <a:rPr lang="zh-CN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万元</a:t>
                      </a:r>
                      <a:r>
                        <a:rPr lang="en-US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年</a:t>
                      </a:r>
                      <a:endParaRPr lang="en-US" altLang="zh-CN" sz="1400" b="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lvl="0" algn="ctr">
                        <a:lnSpc>
                          <a:spcPct val="120000"/>
                        </a:lnSpc>
                      </a:pPr>
                      <a:r>
                        <a:rPr lang="zh-CN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合计成本约</a:t>
                      </a:r>
                      <a:r>
                        <a:rPr lang="en-US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 67 </a:t>
                      </a:r>
                      <a:r>
                        <a:rPr lang="zh-CN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万元</a:t>
                      </a:r>
                      <a:r>
                        <a:rPr lang="en-US" altLang="zh-CN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400" b="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年</a:t>
                      </a:r>
                      <a:endParaRPr lang="en-US" altLang="zh-CN" sz="1400" b="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0 </a:t>
                      </a:r>
                      <a:r>
                        <a:rPr lang="zh-CN" altLang="en-US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成本</a:t>
                      </a:r>
                      <a:endParaRPr lang="zh-CN" altLang="en-US" sz="16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sym typeface="OPPOSans H" panose="00020600040101010101" pitchFamily="18" charset="-122"/>
                        </a:rPr>
                        <a:t>100%</a:t>
                      </a:r>
                      <a:endParaRPr lang="zh-CN" altLang="en-US" sz="16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sym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775117"/>
                  </a:ext>
                </a:extLst>
              </a:tr>
              <a:tr h="127783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错漏备</a:t>
                      </a:r>
                      <a:endParaRPr lang="en-US" altLang="zh-CN" sz="1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发生比例</a:t>
                      </a:r>
                      <a:r>
                        <a:rPr lang="en-US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 5</a:t>
                      </a:r>
                      <a:r>
                        <a:rPr lang="zh-CN" altLang="en-US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％</a:t>
                      </a:r>
                      <a:endParaRPr lang="en-US" altLang="zh-CN" sz="1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错漏备</a:t>
                      </a:r>
                      <a:endParaRPr lang="en-US" altLang="zh-CN" sz="1600" b="0" kern="1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zh-CN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发生比例</a:t>
                      </a:r>
                      <a:r>
                        <a:rPr lang="en-US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 0.5</a:t>
                      </a:r>
                      <a:r>
                        <a:rPr lang="zh-CN" altLang="en-US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％</a:t>
                      </a:r>
                      <a:endParaRPr lang="zh-CN" altLang="en-US" sz="16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sym typeface="OPPOSans H" panose="00020600040101010101" pitchFamily="18" charset="-122"/>
                        </a:rPr>
                        <a:t>90%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0070048"/>
                  </a:ext>
                </a:extLst>
              </a:tr>
              <a:tr h="6353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1160 </a:t>
                      </a:r>
                      <a:r>
                        <a:rPr lang="zh-CN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小时</a:t>
                      </a:r>
                      <a:r>
                        <a:rPr lang="en-US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年</a:t>
                      </a:r>
                      <a:endParaRPr lang="en-US" altLang="zh-CN" sz="1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500 </a:t>
                      </a:r>
                      <a:r>
                        <a:rPr lang="zh-CN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小时</a:t>
                      </a:r>
                      <a:r>
                        <a:rPr lang="en-US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/</a:t>
                      </a:r>
                      <a:r>
                        <a:rPr lang="zh-CN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年</a:t>
                      </a:r>
                      <a:endParaRPr lang="zh-CN" altLang="en-US" sz="16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sym typeface="OPPOSans H" panose="00020600040101010101" pitchFamily="18" charset="-122"/>
                        </a:rPr>
                        <a:t>56.89%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737741"/>
                  </a:ext>
                </a:extLst>
              </a:tr>
              <a:tr h="49792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92.1 </a:t>
                      </a:r>
                      <a:r>
                        <a:rPr lang="zh-CN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小时</a:t>
                      </a:r>
                      <a:r>
                        <a:rPr lang="en-US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年</a:t>
                      </a:r>
                      <a:endParaRPr lang="en-US" altLang="zh-CN" sz="1400" kern="1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8.3 </a:t>
                      </a:r>
                      <a:r>
                        <a:rPr lang="zh-CN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小时</a:t>
                      </a:r>
                      <a:r>
                        <a:rPr lang="en-US" altLang="zh-CN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/</a:t>
                      </a:r>
                      <a:r>
                        <a:rPr lang="zh-CN" altLang="en-US" sz="1600" b="0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年</a:t>
                      </a:r>
                      <a:endParaRPr lang="zh-CN" altLang="zh-CN" sz="1600" b="0" kern="1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sym typeface="OPPOSans H" panose="00020600040101010101" pitchFamily="18" charset="-122"/>
                        </a:rPr>
                        <a:t>91%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2112929"/>
                  </a:ext>
                </a:extLst>
              </a:tr>
              <a:tr h="555135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1458.6 </a:t>
                      </a:r>
                      <a:r>
                        <a:rPr lang="zh-CN" altLang="zh-CN" sz="1400" kern="1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小时</a:t>
                      </a:r>
                      <a:endParaRPr lang="zh-CN" altLang="en-US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</a:pPr>
                      <a:r>
                        <a:rPr lang="en-US" altLang="zh-CN" sz="1600" b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0 </a:t>
                      </a:r>
                      <a:r>
                        <a:rPr lang="zh-CN" altLang="en-US" sz="1600" b="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小时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00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OPPOSans H" panose="00020600040101010101" pitchFamily="18" charset="-122"/>
                          <a:ea typeface="OPPOSans H" panose="00020600040101010101" pitchFamily="18" charset="-122"/>
                          <a:sym typeface="OPPOSans H" panose="00020600040101010101" pitchFamily="18" charset="-122"/>
                        </a:rPr>
                        <a:t>100%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4806194"/>
                  </a:ext>
                </a:extLst>
              </a:tr>
            </a:tbl>
          </a:graphicData>
        </a:graphic>
      </p:graphicFrame>
      <p:grpSp>
        <p:nvGrpSpPr>
          <p:cNvPr id="6" name="组合 5">
            <a:extLst>
              <a:ext uri="{FF2B5EF4-FFF2-40B4-BE49-F238E27FC236}">
                <a16:creationId xmlns:a16="http://schemas.microsoft.com/office/drawing/2014/main" id="{DCDD3958-54AF-7347-A05F-BC945F8CA5E1}"/>
              </a:ext>
            </a:extLst>
          </p:cNvPr>
          <p:cNvGrpSpPr/>
          <p:nvPr/>
        </p:nvGrpSpPr>
        <p:grpSpPr>
          <a:xfrm>
            <a:off x="3820422" y="658688"/>
            <a:ext cx="4551157" cy="170769"/>
            <a:chOff x="3746175" y="658688"/>
            <a:chExt cx="4551157" cy="170769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6374F173-272F-5EA0-BBE8-FAD1654F839F}"/>
                </a:ext>
              </a:extLst>
            </p:cNvPr>
            <p:cNvGrpSpPr/>
            <p:nvPr/>
          </p:nvGrpSpPr>
          <p:grpSpPr>
            <a:xfrm flipH="1">
              <a:off x="7785025" y="658688"/>
              <a:ext cx="512307" cy="170769"/>
              <a:chOff x="7632478" y="1174887"/>
              <a:chExt cx="512307" cy="170769"/>
            </a:xfrm>
            <a:gradFill flip="none" rotWithShape="1"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</p:grpSpPr>
          <p:sp>
            <p:nvSpPr>
              <p:cNvPr id="56" name="箭头: V 形 55">
                <a:extLst>
                  <a:ext uri="{FF2B5EF4-FFF2-40B4-BE49-F238E27FC236}">
                    <a16:creationId xmlns:a16="http://schemas.microsoft.com/office/drawing/2014/main" id="{F2154958-7958-124D-01B0-93AAD1FC2CDC}"/>
                  </a:ext>
                </a:extLst>
              </p:cNvPr>
              <p:cNvSpPr/>
              <p:nvPr/>
            </p:nvSpPr>
            <p:spPr>
              <a:xfrm>
                <a:off x="7632478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7" name="箭头: V 形 56">
                <a:extLst>
                  <a:ext uri="{FF2B5EF4-FFF2-40B4-BE49-F238E27FC236}">
                    <a16:creationId xmlns:a16="http://schemas.microsoft.com/office/drawing/2014/main" id="{BBDDA41D-D0A7-9685-DF6B-5615C19D99D8}"/>
                  </a:ext>
                </a:extLst>
              </p:cNvPr>
              <p:cNvSpPr/>
              <p:nvPr/>
            </p:nvSpPr>
            <p:spPr>
              <a:xfrm>
                <a:off x="7803247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8" name="箭头: V 形 57">
                <a:extLst>
                  <a:ext uri="{FF2B5EF4-FFF2-40B4-BE49-F238E27FC236}">
                    <a16:creationId xmlns:a16="http://schemas.microsoft.com/office/drawing/2014/main" id="{B1E6D875-9B3A-A327-E08E-55B812219CFC}"/>
                  </a:ext>
                </a:extLst>
              </p:cNvPr>
              <p:cNvSpPr/>
              <p:nvPr/>
            </p:nvSpPr>
            <p:spPr>
              <a:xfrm>
                <a:off x="7974016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15A24FF0-D21C-49BE-84A9-B806B55A6425}"/>
                </a:ext>
              </a:extLst>
            </p:cNvPr>
            <p:cNvGrpSpPr/>
            <p:nvPr/>
          </p:nvGrpSpPr>
          <p:grpSpPr>
            <a:xfrm>
              <a:off x="3746175" y="658688"/>
              <a:ext cx="512307" cy="170769"/>
              <a:chOff x="7632478" y="1174887"/>
              <a:chExt cx="512307" cy="170769"/>
            </a:xfrm>
            <a:gradFill flip="none" rotWithShape="1">
              <a:gsLst>
                <a:gs pos="3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0" scaled="1"/>
              <a:tileRect/>
            </a:gradFill>
          </p:grpSpPr>
          <p:sp>
            <p:nvSpPr>
              <p:cNvPr id="53" name="箭头: V 形 52">
                <a:extLst>
                  <a:ext uri="{FF2B5EF4-FFF2-40B4-BE49-F238E27FC236}">
                    <a16:creationId xmlns:a16="http://schemas.microsoft.com/office/drawing/2014/main" id="{699D2AFE-BEEA-3F5E-4510-D1704A35BBCA}"/>
                  </a:ext>
                </a:extLst>
              </p:cNvPr>
              <p:cNvSpPr/>
              <p:nvPr/>
            </p:nvSpPr>
            <p:spPr>
              <a:xfrm>
                <a:off x="7632478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4" name="箭头: V 形 53">
                <a:extLst>
                  <a:ext uri="{FF2B5EF4-FFF2-40B4-BE49-F238E27FC236}">
                    <a16:creationId xmlns:a16="http://schemas.microsoft.com/office/drawing/2014/main" id="{C862C06C-A3A0-4E1D-88C0-7B1609F8F0BD}"/>
                  </a:ext>
                </a:extLst>
              </p:cNvPr>
              <p:cNvSpPr/>
              <p:nvPr/>
            </p:nvSpPr>
            <p:spPr>
              <a:xfrm>
                <a:off x="7803247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  <p:sp>
            <p:nvSpPr>
              <p:cNvPr id="55" name="箭头: V 形 54">
                <a:extLst>
                  <a:ext uri="{FF2B5EF4-FFF2-40B4-BE49-F238E27FC236}">
                    <a16:creationId xmlns:a16="http://schemas.microsoft.com/office/drawing/2014/main" id="{7BB375E5-6264-7948-5DFF-346624215DF6}"/>
                  </a:ext>
                </a:extLst>
              </p:cNvPr>
              <p:cNvSpPr/>
              <p:nvPr/>
            </p:nvSpPr>
            <p:spPr>
              <a:xfrm>
                <a:off x="7974016" y="1174887"/>
                <a:ext cx="170769" cy="170769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endParaRPr>
              </a:p>
            </p:txBody>
          </p:sp>
        </p:grpSp>
      </p:grpSp>
      <p:sp>
        <p:nvSpPr>
          <p:cNvPr id="204" name="图形 202">
            <a:extLst>
              <a:ext uri="{FF2B5EF4-FFF2-40B4-BE49-F238E27FC236}">
                <a16:creationId xmlns:a16="http://schemas.microsoft.com/office/drawing/2014/main" id="{1C7B3636-0D19-DA9C-9A51-EE82E27267E5}"/>
              </a:ext>
            </a:extLst>
          </p:cNvPr>
          <p:cNvSpPr/>
          <p:nvPr/>
        </p:nvSpPr>
        <p:spPr>
          <a:xfrm>
            <a:off x="875029" y="2936111"/>
            <a:ext cx="429972" cy="456032"/>
          </a:xfrm>
          <a:custGeom>
            <a:avLst/>
            <a:gdLst>
              <a:gd name="connsiteX0" fmla="*/ 1551214 w 1796142"/>
              <a:gd name="connsiteY0" fmla="*/ 653143 h 1905000"/>
              <a:gd name="connsiteX1" fmla="*/ 1401536 w 1796142"/>
              <a:gd name="connsiteY1" fmla="*/ 517071 h 1905000"/>
              <a:gd name="connsiteX2" fmla="*/ 1374321 w 1796142"/>
              <a:gd name="connsiteY2" fmla="*/ 503464 h 1905000"/>
              <a:gd name="connsiteX3" fmla="*/ 1496786 w 1796142"/>
              <a:gd name="connsiteY3" fmla="*/ 312964 h 1905000"/>
              <a:gd name="connsiteX4" fmla="*/ 1224643 w 1796142"/>
              <a:gd name="connsiteY4" fmla="*/ 95250 h 1905000"/>
              <a:gd name="connsiteX5" fmla="*/ 1129393 w 1796142"/>
              <a:gd name="connsiteY5" fmla="*/ 108857 h 1905000"/>
              <a:gd name="connsiteX6" fmla="*/ 1102179 w 1796142"/>
              <a:gd name="connsiteY6" fmla="*/ 122464 h 1905000"/>
              <a:gd name="connsiteX7" fmla="*/ 1074964 w 1796142"/>
              <a:gd name="connsiteY7" fmla="*/ 122464 h 1905000"/>
              <a:gd name="connsiteX8" fmla="*/ 1034143 w 1796142"/>
              <a:gd name="connsiteY8" fmla="*/ 68036 h 1905000"/>
              <a:gd name="connsiteX9" fmla="*/ 898071 w 1796142"/>
              <a:gd name="connsiteY9" fmla="*/ 0 h 1905000"/>
              <a:gd name="connsiteX10" fmla="*/ 762000 w 1796142"/>
              <a:gd name="connsiteY10" fmla="*/ 68036 h 1905000"/>
              <a:gd name="connsiteX11" fmla="*/ 693964 w 1796142"/>
              <a:gd name="connsiteY11" fmla="*/ 122464 h 1905000"/>
              <a:gd name="connsiteX12" fmla="*/ 680357 w 1796142"/>
              <a:gd name="connsiteY12" fmla="*/ 122464 h 1905000"/>
              <a:gd name="connsiteX13" fmla="*/ 653143 w 1796142"/>
              <a:gd name="connsiteY13" fmla="*/ 108857 h 1905000"/>
              <a:gd name="connsiteX14" fmla="*/ 557893 w 1796142"/>
              <a:gd name="connsiteY14" fmla="*/ 81643 h 1905000"/>
              <a:gd name="connsiteX15" fmla="*/ 285750 w 1796142"/>
              <a:gd name="connsiteY15" fmla="*/ 299357 h 1905000"/>
              <a:gd name="connsiteX16" fmla="*/ 408214 w 1796142"/>
              <a:gd name="connsiteY16" fmla="*/ 489857 h 1905000"/>
              <a:gd name="connsiteX17" fmla="*/ 381000 w 1796142"/>
              <a:gd name="connsiteY17" fmla="*/ 503464 h 1905000"/>
              <a:gd name="connsiteX18" fmla="*/ 244929 w 1796142"/>
              <a:gd name="connsiteY18" fmla="*/ 639536 h 1905000"/>
              <a:gd name="connsiteX19" fmla="*/ 0 w 1796142"/>
              <a:gd name="connsiteY19" fmla="*/ 1143000 h 1905000"/>
              <a:gd name="connsiteX20" fmla="*/ 884464 w 1796142"/>
              <a:gd name="connsiteY20" fmla="*/ 1905000 h 1905000"/>
              <a:gd name="connsiteX21" fmla="*/ 911679 w 1796142"/>
              <a:gd name="connsiteY21" fmla="*/ 1905000 h 1905000"/>
              <a:gd name="connsiteX22" fmla="*/ 1796143 w 1796142"/>
              <a:gd name="connsiteY22" fmla="*/ 1143000 h 1905000"/>
              <a:gd name="connsiteX23" fmla="*/ 1551214 w 1796142"/>
              <a:gd name="connsiteY23" fmla="*/ 653143 h 1905000"/>
              <a:gd name="connsiteX24" fmla="*/ 1156607 w 1796142"/>
              <a:gd name="connsiteY24" fmla="*/ 1183821 h 1905000"/>
              <a:gd name="connsiteX25" fmla="*/ 1211036 w 1796142"/>
              <a:gd name="connsiteY25" fmla="*/ 1238250 h 1905000"/>
              <a:gd name="connsiteX26" fmla="*/ 1156607 w 1796142"/>
              <a:gd name="connsiteY26" fmla="*/ 1292679 h 1905000"/>
              <a:gd name="connsiteX27" fmla="*/ 938893 w 1796142"/>
              <a:gd name="connsiteY27" fmla="*/ 1292679 h 1905000"/>
              <a:gd name="connsiteX28" fmla="*/ 938893 w 1796142"/>
              <a:gd name="connsiteY28" fmla="*/ 1496786 h 1905000"/>
              <a:gd name="connsiteX29" fmla="*/ 884464 w 1796142"/>
              <a:gd name="connsiteY29" fmla="*/ 1551214 h 1905000"/>
              <a:gd name="connsiteX30" fmla="*/ 843643 w 1796142"/>
              <a:gd name="connsiteY30" fmla="*/ 1496786 h 1905000"/>
              <a:gd name="connsiteX31" fmla="*/ 843643 w 1796142"/>
              <a:gd name="connsiteY31" fmla="*/ 1292679 h 1905000"/>
              <a:gd name="connsiteX32" fmla="*/ 625929 w 1796142"/>
              <a:gd name="connsiteY32" fmla="*/ 1292679 h 1905000"/>
              <a:gd name="connsiteX33" fmla="*/ 571500 w 1796142"/>
              <a:gd name="connsiteY33" fmla="*/ 1238250 h 1905000"/>
              <a:gd name="connsiteX34" fmla="*/ 625929 w 1796142"/>
              <a:gd name="connsiteY34" fmla="*/ 1183821 h 1905000"/>
              <a:gd name="connsiteX35" fmla="*/ 843643 w 1796142"/>
              <a:gd name="connsiteY35" fmla="*/ 1183821 h 1905000"/>
              <a:gd name="connsiteX36" fmla="*/ 843643 w 1796142"/>
              <a:gd name="connsiteY36" fmla="*/ 1061357 h 1905000"/>
              <a:gd name="connsiteX37" fmla="*/ 625929 w 1796142"/>
              <a:gd name="connsiteY37" fmla="*/ 1061357 h 1905000"/>
              <a:gd name="connsiteX38" fmla="*/ 571500 w 1796142"/>
              <a:gd name="connsiteY38" fmla="*/ 1006929 h 1905000"/>
              <a:gd name="connsiteX39" fmla="*/ 625929 w 1796142"/>
              <a:gd name="connsiteY39" fmla="*/ 952500 h 1905000"/>
              <a:gd name="connsiteX40" fmla="*/ 789214 w 1796142"/>
              <a:gd name="connsiteY40" fmla="*/ 952500 h 1905000"/>
              <a:gd name="connsiteX41" fmla="*/ 612321 w 1796142"/>
              <a:gd name="connsiteY41" fmla="*/ 775607 h 1905000"/>
              <a:gd name="connsiteX42" fmla="*/ 612321 w 1796142"/>
              <a:gd name="connsiteY42" fmla="*/ 707571 h 1905000"/>
              <a:gd name="connsiteX43" fmla="*/ 680357 w 1796142"/>
              <a:gd name="connsiteY43" fmla="*/ 707571 h 1905000"/>
              <a:gd name="connsiteX44" fmla="*/ 898071 w 1796142"/>
              <a:gd name="connsiteY44" fmla="*/ 911679 h 1905000"/>
              <a:gd name="connsiteX45" fmla="*/ 1115786 w 1796142"/>
              <a:gd name="connsiteY45" fmla="*/ 693964 h 1905000"/>
              <a:gd name="connsiteX46" fmla="*/ 1183821 w 1796142"/>
              <a:gd name="connsiteY46" fmla="*/ 707571 h 1905000"/>
              <a:gd name="connsiteX47" fmla="*/ 1183821 w 1796142"/>
              <a:gd name="connsiteY47" fmla="*/ 775607 h 1905000"/>
              <a:gd name="connsiteX48" fmla="*/ 1006929 w 1796142"/>
              <a:gd name="connsiteY48" fmla="*/ 952500 h 1905000"/>
              <a:gd name="connsiteX49" fmla="*/ 1170214 w 1796142"/>
              <a:gd name="connsiteY49" fmla="*/ 952500 h 1905000"/>
              <a:gd name="connsiteX50" fmla="*/ 1224643 w 1796142"/>
              <a:gd name="connsiteY50" fmla="*/ 1006929 h 1905000"/>
              <a:gd name="connsiteX51" fmla="*/ 1156607 w 1796142"/>
              <a:gd name="connsiteY51" fmla="*/ 1061357 h 1905000"/>
              <a:gd name="connsiteX52" fmla="*/ 938893 w 1796142"/>
              <a:gd name="connsiteY52" fmla="*/ 1061357 h 1905000"/>
              <a:gd name="connsiteX53" fmla="*/ 938893 w 1796142"/>
              <a:gd name="connsiteY53" fmla="*/ 1183821 h 1905000"/>
              <a:gd name="connsiteX54" fmla="*/ 1156607 w 1796142"/>
              <a:gd name="connsiteY54" fmla="*/ 1183821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796142" h="1905000">
                <a:moveTo>
                  <a:pt x="1551214" y="653143"/>
                </a:moveTo>
                <a:cubicBezTo>
                  <a:pt x="1510393" y="598714"/>
                  <a:pt x="1455964" y="557893"/>
                  <a:pt x="1401536" y="517071"/>
                </a:cubicBezTo>
                <a:cubicBezTo>
                  <a:pt x="1387929" y="517071"/>
                  <a:pt x="1387929" y="503464"/>
                  <a:pt x="1374321" y="503464"/>
                </a:cubicBezTo>
                <a:cubicBezTo>
                  <a:pt x="1442357" y="462643"/>
                  <a:pt x="1496786" y="394607"/>
                  <a:pt x="1496786" y="312964"/>
                </a:cubicBezTo>
                <a:cubicBezTo>
                  <a:pt x="1496786" y="190500"/>
                  <a:pt x="1374321" y="95250"/>
                  <a:pt x="1224643" y="95250"/>
                </a:cubicBezTo>
                <a:cubicBezTo>
                  <a:pt x="1197429" y="95250"/>
                  <a:pt x="1156607" y="95250"/>
                  <a:pt x="1129393" y="108857"/>
                </a:cubicBezTo>
                <a:cubicBezTo>
                  <a:pt x="1115786" y="108857"/>
                  <a:pt x="1102179" y="122464"/>
                  <a:pt x="1102179" y="122464"/>
                </a:cubicBezTo>
                <a:lnTo>
                  <a:pt x="1074964" y="122464"/>
                </a:lnTo>
                <a:cubicBezTo>
                  <a:pt x="1074964" y="108857"/>
                  <a:pt x="1061357" y="81643"/>
                  <a:pt x="1034143" y="68036"/>
                </a:cubicBezTo>
                <a:cubicBezTo>
                  <a:pt x="993321" y="27214"/>
                  <a:pt x="938893" y="0"/>
                  <a:pt x="898071" y="0"/>
                </a:cubicBezTo>
                <a:cubicBezTo>
                  <a:pt x="843643" y="0"/>
                  <a:pt x="802821" y="27214"/>
                  <a:pt x="762000" y="68036"/>
                </a:cubicBezTo>
                <a:cubicBezTo>
                  <a:pt x="734786" y="81643"/>
                  <a:pt x="707571" y="95250"/>
                  <a:pt x="693964" y="122464"/>
                </a:cubicBezTo>
                <a:lnTo>
                  <a:pt x="680357" y="122464"/>
                </a:lnTo>
                <a:cubicBezTo>
                  <a:pt x="680357" y="122464"/>
                  <a:pt x="666750" y="108857"/>
                  <a:pt x="653143" y="108857"/>
                </a:cubicBezTo>
                <a:cubicBezTo>
                  <a:pt x="625929" y="95250"/>
                  <a:pt x="598714" y="81643"/>
                  <a:pt x="557893" y="81643"/>
                </a:cubicBezTo>
                <a:cubicBezTo>
                  <a:pt x="421821" y="81643"/>
                  <a:pt x="285750" y="176893"/>
                  <a:pt x="285750" y="299357"/>
                </a:cubicBezTo>
                <a:cubicBezTo>
                  <a:pt x="285750" y="381000"/>
                  <a:pt x="340179" y="449036"/>
                  <a:pt x="408214" y="489857"/>
                </a:cubicBezTo>
                <a:cubicBezTo>
                  <a:pt x="408214" y="489857"/>
                  <a:pt x="394607" y="503464"/>
                  <a:pt x="381000" y="503464"/>
                </a:cubicBezTo>
                <a:cubicBezTo>
                  <a:pt x="340179" y="544286"/>
                  <a:pt x="285750" y="585107"/>
                  <a:pt x="244929" y="639536"/>
                </a:cubicBezTo>
                <a:cubicBezTo>
                  <a:pt x="95250" y="789214"/>
                  <a:pt x="0" y="952500"/>
                  <a:pt x="0" y="1143000"/>
                </a:cubicBezTo>
                <a:cubicBezTo>
                  <a:pt x="0" y="1660071"/>
                  <a:pt x="394607" y="1905000"/>
                  <a:pt x="884464" y="1905000"/>
                </a:cubicBezTo>
                <a:lnTo>
                  <a:pt x="911679" y="1905000"/>
                </a:lnTo>
                <a:cubicBezTo>
                  <a:pt x="1387929" y="1905000"/>
                  <a:pt x="1796143" y="1660071"/>
                  <a:pt x="1796143" y="1143000"/>
                </a:cubicBezTo>
                <a:cubicBezTo>
                  <a:pt x="1782536" y="966107"/>
                  <a:pt x="1700893" y="789214"/>
                  <a:pt x="1551214" y="653143"/>
                </a:cubicBezTo>
                <a:close/>
                <a:moveTo>
                  <a:pt x="1156607" y="1183821"/>
                </a:moveTo>
                <a:cubicBezTo>
                  <a:pt x="1183821" y="1183821"/>
                  <a:pt x="1211036" y="1211036"/>
                  <a:pt x="1211036" y="1238250"/>
                </a:cubicBezTo>
                <a:cubicBezTo>
                  <a:pt x="1211036" y="1265464"/>
                  <a:pt x="1183821" y="1292679"/>
                  <a:pt x="1156607" y="1292679"/>
                </a:cubicBezTo>
                <a:lnTo>
                  <a:pt x="938893" y="1292679"/>
                </a:lnTo>
                <a:lnTo>
                  <a:pt x="938893" y="1496786"/>
                </a:lnTo>
                <a:cubicBezTo>
                  <a:pt x="938893" y="1524000"/>
                  <a:pt x="911679" y="1551214"/>
                  <a:pt x="884464" y="1551214"/>
                </a:cubicBezTo>
                <a:cubicBezTo>
                  <a:pt x="857250" y="1551214"/>
                  <a:pt x="843643" y="1524000"/>
                  <a:pt x="843643" y="1496786"/>
                </a:cubicBezTo>
                <a:lnTo>
                  <a:pt x="843643" y="1292679"/>
                </a:lnTo>
                <a:lnTo>
                  <a:pt x="625929" y="1292679"/>
                </a:lnTo>
                <a:cubicBezTo>
                  <a:pt x="598714" y="1292679"/>
                  <a:pt x="571500" y="1265464"/>
                  <a:pt x="571500" y="1238250"/>
                </a:cubicBezTo>
                <a:cubicBezTo>
                  <a:pt x="571500" y="1211036"/>
                  <a:pt x="598714" y="1183821"/>
                  <a:pt x="625929" y="1183821"/>
                </a:cubicBezTo>
                <a:lnTo>
                  <a:pt x="843643" y="1183821"/>
                </a:lnTo>
                <a:lnTo>
                  <a:pt x="843643" y="1061357"/>
                </a:lnTo>
                <a:lnTo>
                  <a:pt x="625929" y="1061357"/>
                </a:lnTo>
                <a:cubicBezTo>
                  <a:pt x="598714" y="1061357"/>
                  <a:pt x="571500" y="1034143"/>
                  <a:pt x="571500" y="1006929"/>
                </a:cubicBezTo>
                <a:cubicBezTo>
                  <a:pt x="571500" y="979714"/>
                  <a:pt x="598714" y="952500"/>
                  <a:pt x="625929" y="952500"/>
                </a:cubicBezTo>
                <a:lnTo>
                  <a:pt x="789214" y="952500"/>
                </a:lnTo>
                <a:lnTo>
                  <a:pt x="612321" y="775607"/>
                </a:lnTo>
                <a:cubicBezTo>
                  <a:pt x="585107" y="748393"/>
                  <a:pt x="585107" y="721179"/>
                  <a:pt x="612321" y="707571"/>
                </a:cubicBezTo>
                <a:cubicBezTo>
                  <a:pt x="625929" y="680357"/>
                  <a:pt x="666750" y="680357"/>
                  <a:pt x="680357" y="707571"/>
                </a:cubicBezTo>
                <a:lnTo>
                  <a:pt x="898071" y="911679"/>
                </a:lnTo>
                <a:lnTo>
                  <a:pt x="1115786" y="693964"/>
                </a:lnTo>
                <a:cubicBezTo>
                  <a:pt x="1129393" y="680357"/>
                  <a:pt x="1156607" y="680357"/>
                  <a:pt x="1183821" y="707571"/>
                </a:cubicBezTo>
                <a:cubicBezTo>
                  <a:pt x="1211036" y="734786"/>
                  <a:pt x="1211036" y="762000"/>
                  <a:pt x="1183821" y="775607"/>
                </a:cubicBezTo>
                <a:lnTo>
                  <a:pt x="1006929" y="952500"/>
                </a:lnTo>
                <a:lnTo>
                  <a:pt x="1170214" y="952500"/>
                </a:lnTo>
                <a:cubicBezTo>
                  <a:pt x="1197429" y="952500"/>
                  <a:pt x="1224643" y="979714"/>
                  <a:pt x="1224643" y="1006929"/>
                </a:cubicBezTo>
                <a:cubicBezTo>
                  <a:pt x="1224643" y="1034143"/>
                  <a:pt x="1197429" y="1061357"/>
                  <a:pt x="1156607" y="1061357"/>
                </a:cubicBezTo>
                <a:lnTo>
                  <a:pt x="938893" y="1061357"/>
                </a:lnTo>
                <a:lnTo>
                  <a:pt x="938893" y="1183821"/>
                </a:lnTo>
                <a:lnTo>
                  <a:pt x="1156607" y="1183821"/>
                </a:lnTo>
                <a:close/>
              </a:path>
            </a:pathLst>
          </a:custGeom>
          <a:gradFill flip="none" rotWithShape="1">
            <a:gsLst>
              <a:gs pos="17000">
                <a:schemeClr val="accent2">
                  <a:alpha val="0"/>
                </a:schemeClr>
              </a:gs>
              <a:gs pos="74000">
                <a:schemeClr val="accent1">
                  <a:alpha val="56000"/>
                </a:schemeClr>
              </a:gs>
            </a:gsLst>
            <a:lin ang="162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07" name="图形 205">
            <a:extLst>
              <a:ext uri="{FF2B5EF4-FFF2-40B4-BE49-F238E27FC236}">
                <a16:creationId xmlns:a16="http://schemas.microsoft.com/office/drawing/2014/main" id="{705CE58F-019A-9A93-84CE-197A219FC57C}"/>
              </a:ext>
            </a:extLst>
          </p:cNvPr>
          <p:cNvSpPr/>
          <p:nvPr/>
        </p:nvSpPr>
        <p:spPr>
          <a:xfrm>
            <a:off x="875781" y="4211942"/>
            <a:ext cx="428466" cy="427021"/>
          </a:xfrm>
          <a:custGeom>
            <a:avLst/>
            <a:gdLst>
              <a:gd name="connsiteX0" fmla="*/ 327492 w 428466"/>
              <a:gd name="connsiteY0" fmla="*/ 425939 h 427021"/>
              <a:gd name="connsiteX1" fmla="*/ 275434 w 428466"/>
              <a:gd name="connsiteY1" fmla="*/ 399782 h 427021"/>
              <a:gd name="connsiteX2" fmla="*/ 249946 w 428466"/>
              <a:gd name="connsiteY2" fmla="*/ 367908 h 427021"/>
              <a:gd name="connsiteX3" fmla="*/ 240935 w 428466"/>
              <a:gd name="connsiteY3" fmla="*/ 329753 h 427021"/>
              <a:gd name="connsiteX4" fmla="*/ 240935 w 428466"/>
              <a:gd name="connsiteY4" fmla="*/ 243196 h 427021"/>
              <a:gd name="connsiteX5" fmla="*/ 247011 w 428466"/>
              <a:gd name="connsiteY5" fmla="*/ 229087 h 427021"/>
              <a:gd name="connsiteX6" fmla="*/ 260193 w 428466"/>
              <a:gd name="connsiteY6" fmla="*/ 223990 h 427021"/>
              <a:gd name="connsiteX7" fmla="*/ 322703 w 428466"/>
              <a:gd name="connsiteY7" fmla="*/ 204732 h 427021"/>
              <a:gd name="connsiteX8" fmla="*/ 333826 w 428466"/>
              <a:gd name="connsiteY8" fmla="*/ 199325 h 427021"/>
              <a:gd name="connsiteX9" fmla="*/ 346750 w 428466"/>
              <a:gd name="connsiteY9" fmla="*/ 204732 h 427021"/>
              <a:gd name="connsiteX10" fmla="*/ 362712 w 428466"/>
              <a:gd name="connsiteY10" fmla="*/ 214361 h 427021"/>
              <a:gd name="connsiteX11" fmla="*/ 409261 w 428466"/>
              <a:gd name="connsiteY11" fmla="*/ 223938 h 427021"/>
              <a:gd name="connsiteX12" fmla="*/ 428467 w 428466"/>
              <a:gd name="connsiteY12" fmla="*/ 243196 h 427021"/>
              <a:gd name="connsiteX13" fmla="*/ 428467 w 428466"/>
              <a:gd name="connsiteY13" fmla="*/ 329753 h 427021"/>
              <a:gd name="connsiteX14" fmla="*/ 414616 w 428466"/>
              <a:gd name="connsiteY14" fmla="*/ 375117 h 427021"/>
              <a:gd name="connsiteX15" fmla="*/ 339490 w 428466"/>
              <a:gd name="connsiteY15" fmla="*/ 425888 h 427021"/>
              <a:gd name="connsiteX16" fmla="*/ 334855 w 428466"/>
              <a:gd name="connsiteY16" fmla="*/ 426969 h 427021"/>
              <a:gd name="connsiteX17" fmla="*/ 327492 w 428466"/>
              <a:gd name="connsiteY17" fmla="*/ 425939 h 427021"/>
              <a:gd name="connsiteX18" fmla="*/ 363948 w 428466"/>
              <a:gd name="connsiteY18" fmla="*/ 340000 h 427021"/>
              <a:gd name="connsiteX19" fmla="*/ 361065 w 428466"/>
              <a:gd name="connsiteY19" fmla="*/ 314100 h 427021"/>
              <a:gd name="connsiteX20" fmla="*/ 378366 w 428466"/>
              <a:gd name="connsiteY20" fmla="*/ 293915 h 427021"/>
              <a:gd name="connsiteX21" fmla="*/ 352414 w 428466"/>
              <a:gd name="connsiteY21" fmla="*/ 291032 h 427021"/>
              <a:gd name="connsiteX22" fmla="*/ 340880 w 428466"/>
              <a:gd name="connsiteY22" fmla="*/ 265131 h 427021"/>
              <a:gd name="connsiteX23" fmla="*/ 329397 w 428466"/>
              <a:gd name="connsiteY23" fmla="*/ 291032 h 427021"/>
              <a:gd name="connsiteX24" fmla="*/ 300562 w 428466"/>
              <a:gd name="connsiteY24" fmla="*/ 293915 h 427021"/>
              <a:gd name="connsiteX25" fmla="*/ 320747 w 428466"/>
              <a:gd name="connsiteY25" fmla="*/ 314048 h 427021"/>
              <a:gd name="connsiteX26" fmla="*/ 314980 w 428466"/>
              <a:gd name="connsiteY26" fmla="*/ 339948 h 427021"/>
              <a:gd name="connsiteX27" fmla="*/ 340880 w 428466"/>
              <a:gd name="connsiteY27" fmla="*/ 328414 h 427021"/>
              <a:gd name="connsiteX28" fmla="*/ 363948 w 428466"/>
              <a:gd name="connsiteY28" fmla="*/ 340000 h 427021"/>
              <a:gd name="connsiteX29" fmla="*/ 258699 w 428466"/>
              <a:gd name="connsiteY29" fmla="*/ 425836 h 427021"/>
              <a:gd name="connsiteX30" fmla="*/ 212769 w 428466"/>
              <a:gd name="connsiteY30" fmla="*/ 425836 h 427021"/>
              <a:gd name="connsiteX31" fmla="*/ 212769 w 428466"/>
              <a:gd name="connsiteY31" fmla="*/ 425785 h 427021"/>
              <a:gd name="connsiteX32" fmla="*/ 47945 w 428466"/>
              <a:gd name="connsiteY32" fmla="*/ 425785 h 427021"/>
              <a:gd name="connsiteX33" fmla="*/ 14012 w 428466"/>
              <a:gd name="connsiteY33" fmla="*/ 410492 h 427021"/>
              <a:gd name="connsiteX34" fmla="*/ 6 w 428466"/>
              <a:gd name="connsiteY34" fmla="*/ 375220 h 427021"/>
              <a:gd name="connsiteX35" fmla="*/ 6 w 428466"/>
              <a:gd name="connsiteY35" fmla="*/ 50515 h 427021"/>
              <a:gd name="connsiteX36" fmla="*/ 14012 w 428466"/>
              <a:gd name="connsiteY36" fmla="*/ 14265 h 427021"/>
              <a:gd name="connsiteX37" fmla="*/ 47945 w 428466"/>
              <a:gd name="connsiteY37" fmla="*/ 2 h 427021"/>
              <a:gd name="connsiteX38" fmla="*/ 159733 w 428466"/>
              <a:gd name="connsiteY38" fmla="*/ 2 h 427021"/>
              <a:gd name="connsiteX39" fmla="*/ 179042 w 428466"/>
              <a:gd name="connsiteY39" fmla="*/ 4996 h 427021"/>
              <a:gd name="connsiteX40" fmla="*/ 194335 w 428466"/>
              <a:gd name="connsiteY40" fmla="*/ 15964 h 427021"/>
              <a:gd name="connsiteX41" fmla="*/ 228937 w 428466"/>
              <a:gd name="connsiteY41" fmla="*/ 58547 h 427021"/>
              <a:gd name="connsiteX42" fmla="*/ 244076 w 428466"/>
              <a:gd name="connsiteY42" fmla="*/ 68176 h 427021"/>
              <a:gd name="connsiteX43" fmla="*/ 397212 w 428466"/>
              <a:gd name="connsiteY43" fmla="*/ 68176 h 427021"/>
              <a:gd name="connsiteX44" fmla="*/ 427386 w 428466"/>
              <a:gd name="connsiteY44" fmla="*/ 98144 h 427021"/>
              <a:gd name="connsiteX45" fmla="*/ 427386 w 428466"/>
              <a:gd name="connsiteY45" fmla="*/ 203290 h 427021"/>
              <a:gd name="connsiteX46" fmla="*/ 374143 w 428466"/>
              <a:gd name="connsiteY46" fmla="*/ 190005 h 427021"/>
              <a:gd name="connsiteX47" fmla="*/ 355967 w 428466"/>
              <a:gd name="connsiteY47" fmla="*/ 178677 h 427021"/>
              <a:gd name="connsiteX48" fmla="*/ 339284 w 428466"/>
              <a:gd name="connsiteY48" fmla="*/ 171674 h 427021"/>
              <a:gd name="connsiteX49" fmla="*/ 324969 w 428466"/>
              <a:gd name="connsiteY49" fmla="*/ 178677 h 427021"/>
              <a:gd name="connsiteX50" fmla="*/ 244282 w 428466"/>
              <a:gd name="connsiteY50" fmla="*/ 203496 h 427021"/>
              <a:gd name="connsiteX51" fmla="*/ 226672 w 428466"/>
              <a:gd name="connsiteY51" fmla="*/ 210705 h 427021"/>
              <a:gd name="connsiteX52" fmla="*/ 219463 w 428466"/>
              <a:gd name="connsiteY52" fmla="*/ 228315 h 427021"/>
              <a:gd name="connsiteX53" fmla="*/ 219463 w 428466"/>
              <a:gd name="connsiteY53" fmla="*/ 340051 h 427021"/>
              <a:gd name="connsiteX54" fmla="*/ 223170 w 428466"/>
              <a:gd name="connsiteY54" fmla="*/ 368372 h 427021"/>
              <a:gd name="connsiteX55" fmla="*/ 258751 w 428466"/>
              <a:gd name="connsiteY55" fmla="*/ 425888 h 427021"/>
              <a:gd name="connsiteX56" fmla="*/ 258699 w 428466"/>
              <a:gd name="connsiteY56" fmla="*/ 425836 h 427021"/>
              <a:gd name="connsiteX57" fmla="*/ 29974 w 428466"/>
              <a:gd name="connsiteY57" fmla="*/ 174970 h 427021"/>
              <a:gd name="connsiteX58" fmla="*/ 29974 w 428466"/>
              <a:gd name="connsiteY58" fmla="*/ 176978 h 427021"/>
              <a:gd name="connsiteX59" fmla="*/ 40942 w 428466"/>
              <a:gd name="connsiteY59" fmla="*/ 187946 h 427021"/>
              <a:gd name="connsiteX60" fmla="*/ 138827 w 428466"/>
              <a:gd name="connsiteY60" fmla="*/ 187946 h 427021"/>
              <a:gd name="connsiteX61" fmla="*/ 149795 w 428466"/>
              <a:gd name="connsiteY61" fmla="*/ 176978 h 427021"/>
              <a:gd name="connsiteX62" fmla="*/ 149795 w 428466"/>
              <a:gd name="connsiteY62" fmla="*/ 174970 h 427021"/>
              <a:gd name="connsiteX63" fmla="*/ 138827 w 428466"/>
              <a:gd name="connsiteY63" fmla="*/ 164002 h 427021"/>
              <a:gd name="connsiteX64" fmla="*/ 40993 w 428466"/>
              <a:gd name="connsiteY64" fmla="*/ 164002 h 427021"/>
              <a:gd name="connsiteX65" fmla="*/ 29974 w 428466"/>
              <a:gd name="connsiteY65" fmla="*/ 174970 h 427021"/>
              <a:gd name="connsiteX66" fmla="*/ 29974 w 428466"/>
              <a:gd name="connsiteY66" fmla="*/ 121058 h 427021"/>
              <a:gd name="connsiteX67" fmla="*/ 29974 w 428466"/>
              <a:gd name="connsiteY67" fmla="*/ 123066 h 427021"/>
              <a:gd name="connsiteX68" fmla="*/ 40942 w 428466"/>
              <a:gd name="connsiteY68" fmla="*/ 134034 h 427021"/>
              <a:gd name="connsiteX69" fmla="*/ 210812 w 428466"/>
              <a:gd name="connsiteY69" fmla="*/ 134034 h 427021"/>
              <a:gd name="connsiteX70" fmla="*/ 221780 w 428466"/>
              <a:gd name="connsiteY70" fmla="*/ 123066 h 427021"/>
              <a:gd name="connsiteX71" fmla="*/ 221780 w 428466"/>
              <a:gd name="connsiteY71" fmla="*/ 121058 h 427021"/>
              <a:gd name="connsiteX72" fmla="*/ 210812 w 428466"/>
              <a:gd name="connsiteY72" fmla="*/ 110090 h 427021"/>
              <a:gd name="connsiteX73" fmla="*/ 40993 w 428466"/>
              <a:gd name="connsiteY73" fmla="*/ 110090 h 427021"/>
              <a:gd name="connsiteX74" fmla="*/ 29974 w 428466"/>
              <a:gd name="connsiteY74" fmla="*/ 121058 h 427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428466" h="427021">
                <a:moveTo>
                  <a:pt x="327492" y="425939"/>
                </a:moveTo>
                <a:cubicBezTo>
                  <a:pt x="308543" y="420842"/>
                  <a:pt x="290830" y="411934"/>
                  <a:pt x="275434" y="399782"/>
                </a:cubicBezTo>
                <a:cubicBezTo>
                  <a:pt x="264775" y="391079"/>
                  <a:pt x="256073" y="380215"/>
                  <a:pt x="249946" y="367908"/>
                </a:cubicBezTo>
                <a:cubicBezTo>
                  <a:pt x="243921" y="356117"/>
                  <a:pt x="240832" y="343038"/>
                  <a:pt x="240935" y="329753"/>
                </a:cubicBezTo>
                <a:lnTo>
                  <a:pt x="240935" y="243196"/>
                </a:lnTo>
                <a:cubicBezTo>
                  <a:pt x="240832" y="237841"/>
                  <a:pt x="243046" y="232692"/>
                  <a:pt x="247011" y="229087"/>
                </a:cubicBezTo>
                <a:cubicBezTo>
                  <a:pt x="250615" y="225792"/>
                  <a:pt x="255352" y="223990"/>
                  <a:pt x="260193" y="223990"/>
                </a:cubicBezTo>
                <a:cubicBezTo>
                  <a:pt x="282540" y="224299"/>
                  <a:pt x="304424" y="217553"/>
                  <a:pt x="322703" y="204732"/>
                </a:cubicBezTo>
                <a:cubicBezTo>
                  <a:pt x="325226" y="201179"/>
                  <a:pt x="329449" y="199119"/>
                  <a:pt x="333826" y="199325"/>
                </a:cubicBezTo>
                <a:cubicBezTo>
                  <a:pt x="338666" y="199377"/>
                  <a:pt x="343300" y="201333"/>
                  <a:pt x="346750" y="204732"/>
                </a:cubicBezTo>
                <a:cubicBezTo>
                  <a:pt x="351642" y="208645"/>
                  <a:pt x="356945" y="211889"/>
                  <a:pt x="362712" y="214361"/>
                </a:cubicBezTo>
                <a:cubicBezTo>
                  <a:pt x="377387" y="220849"/>
                  <a:pt x="393247" y="224144"/>
                  <a:pt x="409261" y="223938"/>
                </a:cubicBezTo>
                <a:cubicBezTo>
                  <a:pt x="419198" y="223938"/>
                  <a:pt x="426201" y="233927"/>
                  <a:pt x="428467" y="243196"/>
                </a:cubicBezTo>
                <a:lnTo>
                  <a:pt x="428467" y="329753"/>
                </a:lnTo>
                <a:cubicBezTo>
                  <a:pt x="428158" y="345870"/>
                  <a:pt x="423369" y="361575"/>
                  <a:pt x="414616" y="375117"/>
                </a:cubicBezTo>
                <a:cubicBezTo>
                  <a:pt x="399786" y="398546"/>
                  <a:pt x="374555" y="415589"/>
                  <a:pt x="339490" y="425888"/>
                </a:cubicBezTo>
                <a:cubicBezTo>
                  <a:pt x="338151" y="426763"/>
                  <a:pt x="336503" y="427175"/>
                  <a:pt x="334855" y="426969"/>
                </a:cubicBezTo>
                <a:cubicBezTo>
                  <a:pt x="332384" y="426969"/>
                  <a:pt x="329912" y="426609"/>
                  <a:pt x="327492" y="425939"/>
                </a:cubicBezTo>
                <a:close/>
                <a:moveTo>
                  <a:pt x="363948" y="340000"/>
                </a:moveTo>
                <a:lnTo>
                  <a:pt x="361065" y="314100"/>
                </a:lnTo>
                <a:lnTo>
                  <a:pt x="378366" y="293915"/>
                </a:lnTo>
                <a:lnTo>
                  <a:pt x="352414" y="291032"/>
                </a:lnTo>
                <a:lnTo>
                  <a:pt x="340880" y="265131"/>
                </a:lnTo>
                <a:lnTo>
                  <a:pt x="329397" y="291032"/>
                </a:lnTo>
                <a:lnTo>
                  <a:pt x="300562" y="293915"/>
                </a:lnTo>
                <a:lnTo>
                  <a:pt x="320747" y="314048"/>
                </a:lnTo>
                <a:lnTo>
                  <a:pt x="314980" y="339948"/>
                </a:lnTo>
                <a:lnTo>
                  <a:pt x="340880" y="328414"/>
                </a:lnTo>
                <a:lnTo>
                  <a:pt x="363948" y="340000"/>
                </a:lnTo>
                <a:close/>
                <a:moveTo>
                  <a:pt x="258699" y="425836"/>
                </a:moveTo>
                <a:lnTo>
                  <a:pt x="212769" y="425836"/>
                </a:lnTo>
                <a:lnTo>
                  <a:pt x="212769" y="425785"/>
                </a:lnTo>
                <a:lnTo>
                  <a:pt x="47945" y="425785"/>
                </a:lnTo>
                <a:cubicBezTo>
                  <a:pt x="35020" y="425682"/>
                  <a:pt x="22714" y="420121"/>
                  <a:pt x="14012" y="410492"/>
                </a:cubicBezTo>
                <a:cubicBezTo>
                  <a:pt x="5104" y="400863"/>
                  <a:pt x="109" y="388299"/>
                  <a:pt x="6" y="375220"/>
                </a:cubicBezTo>
                <a:lnTo>
                  <a:pt x="6" y="50515"/>
                </a:lnTo>
                <a:cubicBezTo>
                  <a:pt x="-200" y="37075"/>
                  <a:pt x="4795" y="24100"/>
                  <a:pt x="14012" y="14265"/>
                </a:cubicBezTo>
                <a:cubicBezTo>
                  <a:pt x="22868" y="5048"/>
                  <a:pt x="35175" y="-101"/>
                  <a:pt x="47945" y="2"/>
                </a:cubicBezTo>
                <a:lnTo>
                  <a:pt x="159733" y="2"/>
                </a:lnTo>
                <a:cubicBezTo>
                  <a:pt x="166478" y="156"/>
                  <a:pt x="173069" y="1855"/>
                  <a:pt x="179042" y="4996"/>
                </a:cubicBezTo>
                <a:cubicBezTo>
                  <a:pt x="184655" y="7828"/>
                  <a:pt x="189804" y="11536"/>
                  <a:pt x="194335" y="15964"/>
                </a:cubicBezTo>
                <a:lnTo>
                  <a:pt x="228937" y="58547"/>
                </a:lnTo>
                <a:cubicBezTo>
                  <a:pt x="232593" y="63542"/>
                  <a:pt x="238000" y="66940"/>
                  <a:pt x="244076" y="68176"/>
                </a:cubicBezTo>
                <a:lnTo>
                  <a:pt x="397212" y="68176"/>
                </a:lnTo>
                <a:cubicBezTo>
                  <a:pt x="413843" y="68125"/>
                  <a:pt x="427334" y="81564"/>
                  <a:pt x="427386" y="98144"/>
                </a:cubicBezTo>
                <a:lnTo>
                  <a:pt x="427386" y="203290"/>
                </a:lnTo>
                <a:cubicBezTo>
                  <a:pt x="408952" y="202415"/>
                  <a:pt x="390827" y="197883"/>
                  <a:pt x="374143" y="190005"/>
                </a:cubicBezTo>
                <a:cubicBezTo>
                  <a:pt x="367655" y="187019"/>
                  <a:pt x="361528" y="183208"/>
                  <a:pt x="355967" y="178677"/>
                </a:cubicBezTo>
                <a:cubicBezTo>
                  <a:pt x="351539" y="174249"/>
                  <a:pt x="345566" y="171726"/>
                  <a:pt x="339284" y="171674"/>
                </a:cubicBezTo>
                <a:cubicBezTo>
                  <a:pt x="333620" y="171417"/>
                  <a:pt x="328264" y="174043"/>
                  <a:pt x="324969" y="178677"/>
                </a:cubicBezTo>
                <a:cubicBezTo>
                  <a:pt x="301334" y="195206"/>
                  <a:pt x="273117" y="203908"/>
                  <a:pt x="244282" y="203496"/>
                </a:cubicBezTo>
                <a:cubicBezTo>
                  <a:pt x="237691" y="203444"/>
                  <a:pt x="231357" y="206019"/>
                  <a:pt x="226672" y="210705"/>
                </a:cubicBezTo>
                <a:cubicBezTo>
                  <a:pt x="221986" y="215390"/>
                  <a:pt x="219411" y="221724"/>
                  <a:pt x="219463" y="228315"/>
                </a:cubicBezTo>
                <a:lnTo>
                  <a:pt x="219463" y="340051"/>
                </a:lnTo>
                <a:cubicBezTo>
                  <a:pt x="219257" y="349680"/>
                  <a:pt x="220493" y="359206"/>
                  <a:pt x="223170" y="368372"/>
                </a:cubicBezTo>
                <a:cubicBezTo>
                  <a:pt x="229349" y="390513"/>
                  <a:pt x="241707" y="410492"/>
                  <a:pt x="258751" y="425888"/>
                </a:cubicBezTo>
                <a:lnTo>
                  <a:pt x="258699" y="425836"/>
                </a:lnTo>
                <a:close/>
                <a:moveTo>
                  <a:pt x="29974" y="174970"/>
                </a:moveTo>
                <a:lnTo>
                  <a:pt x="29974" y="176978"/>
                </a:lnTo>
                <a:cubicBezTo>
                  <a:pt x="29974" y="183054"/>
                  <a:pt x="34866" y="187946"/>
                  <a:pt x="40942" y="187946"/>
                </a:cubicBezTo>
                <a:lnTo>
                  <a:pt x="138827" y="187946"/>
                </a:lnTo>
                <a:cubicBezTo>
                  <a:pt x="144852" y="187946"/>
                  <a:pt x="149795" y="183054"/>
                  <a:pt x="149795" y="176978"/>
                </a:cubicBezTo>
                <a:lnTo>
                  <a:pt x="149795" y="174970"/>
                </a:lnTo>
                <a:cubicBezTo>
                  <a:pt x="149795" y="168894"/>
                  <a:pt x="144903" y="164002"/>
                  <a:pt x="138827" y="164002"/>
                </a:cubicBezTo>
                <a:lnTo>
                  <a:pt x="40993" y="164002"/>
                </a:lnTo>
                <a:cubicBezTo>
                  <a:pt x="34969" y="164002"/>
                  <a:pt x="30026" y="168894"/>
                  <a:pt x="29974" y="174970"/>
                </a:cubicBezTo>
                <a:close/>
                <a:moveTo>
                  <a:pt x="29974" y="121058"/>
                </a:moveTo>
                <a:lnTo>
                  <a:pt x="29974" y="123066"/>
                </a:lnTo>
                <a:cubicBezTo>
                  <a:pt x="29974" y="129091"/>
                  <a:pt x="34866" y="134034"/>
                  <a:pt x="40942" y="134034"/>
                </a:cubicBezTo>
                <a:lnTo>
                  <a:pt x="210812" y="134034"/>
                </a:lnTo>
                <a:cubicBezTo>
                  <a:pt x="216888" y="134034"/>
                  <a:pt x="221780" y="129142"/>
                  <a:pt x="221780" y="123066"/>
                </a:cubicBezTo>
                <a:lnTo>
                  <a:pt x="221780" y="121058"/>
                </a:lnTo>
                <a:cubicBezTo>
                  <a:pt x="221780" y="114982"/>
                  <a:pt x="216888" y="110090"/>
                  <a:pt x="210812" y="110090"/>
                </a:cubicBezTo>
                <a:lnTo>
                  <a:pt x="40993" y="110090"/>
                </a:lnTo>
                <a:cubicBezTo>
                  <a:pt x="34917" y="110090"/>
                  <a:pt x="30026" y="114982"/>
                  <a:pt x="29974" y="121058"/>
                </a:cubicBezTo>
                <a:close/>
              </a:path>
            </a:pathLst>
          </a:custGeom>
          <a:gradFill flip="none" rotWithShape="1">
            <a:gsLst>
              <a:gs pos="17000">
                <a:schemeClr val="accent2">
                  <a:alpha val="0"/>
                </a:schemeClr>
              </a:gs>
              <a:gs pos="74000">
                <a:schemeClr val="accent1">
                  <a:alpha val="56000"/>
                </a:schemeClr>
              </a:gs>
            </a:gsLst>
            <a:lin ang="16200000" scaled="1"/>
            <a:tileRect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10" name="图形 208">
            <a:extLst>
              <a:ext uri="{FF2B5EF4-FFF2-40B4-BE49-F238E27FC236}">
                <a16:creationId xmlns:a16="http://schemas.microsoft.com/office/drawing/2014/main" id="{973B64F6-2C75-A169-599B-B7AADC2FAD68}"/>
              </a:ext>
            </a:extLst>
          </p:cNvPr>
          <p:cNvSpPr/>
          <p:nvPr/>
        </p:nvSpPr>
        <p:spPr>
          <a:xfrm>
            <a:off x="885832" y="5575371"/>
            <a:ext cx="408364" cy="380044"/>
          </a:xfrm>
          <a:custGeom>
            <a:avLst/>
            <a:gdLst>
              <a:gd name="connsiteX0" fmla="*/ 136699 w 374070"/>
              <a:gd name="connsiteY0" fmla="*/ 0 h 348128"/>
              <a:gd name="connsiteX1" fmla="*/ 111552 w 374070"/>
              <a:gd name="connsiteY1" fmla="*/ 0 h 348128"/>
              <a:gd name="connsiteX2" fmla="*/ 111552 w 374070"/>
              <a:gd name="connsiteY2" fmla="*/ 21758 h 348128"/>
              <a:gd name="connsiteX3" fmla="*/ 136699 w 374070"/>
              <a:gd name="connsiteY3" fmla="*/ 21758 h 348128"/>
              <a:gd name="connsiteX4" fmla="*/ 136699 w 374070"/>
              <a:gd name="connsiteY4" fmla="*/ 0 h 348128"/>
              <a:gd name="connsiteX5" fmla="*/ 262519 w 374070"/>
              <a:gd name="connsiteY5" fmla="*/ 0 h 348128"/>
              <a:gd name="connsiteX6" fmla="*/ 237372 w 374070"/>
              <a:gd name="connsiteY6" fmla="*/ 0 h 348128"/>
              <a:gd name="connsiteX7" fmla="*/ 237372 w 374070"/>
              <a:gd name="connsiteY7" fmla="*/ 21758 h 348128"/>
              <a:gd name="connsiteX8" fmla="*/ 262519 w 374070"/>
              <a:gd name="connsiteY8" fmla="*/ 21758 h 348128"/>
              <a:gd name="connsiteX9" fmla="*/ 262519 w 374070"/>
              <a:gd name="connsiteY9" fmla="*/ 0 h 348128"/>
              <a:gd name="connsiteX10" fmla="*/ 334237 w 374070"/>
              <a:gd name="connsiteY10" fmla="*/ 21758 h 348128"/>
              <a:gd name="connsiteX11" fmla="*/ 262519 w 374070"/>
              <a:gd name="connsiteY11" fmla="*/ 21758 h 348128"/>
              <a:gd name="connsiteX12" fmla="*/ 262519 w 374070"/>
              <a:gd name="connsiteY12" fmla="*/ 68622 h 348128"/>
              <a:gd name="connsiteX13" fmla="*/ 237372 w 374070"/>
              <a:gd name="connsiteY13" fmla="*/ 68622 h 348128"/>
              <a:gd name="connsiteX14" fmla="*/ 237372 w 374070"/>
              <a:gd name="connsiteY14" fmla="*/ 21758 h 348128"/>
              <a:gd name="connsiteX15" fmla="*/ 136699 w 374070"/>
              <a:gd name="connsiteY15" fmla="*/ 21758 h 348128"/>
              <a:gd name="connsiteX16" fmla="*/ 136699 w 374070"/>
              <a:gd name="connsiteY16" fmla="*/ 68622 h 348128"/>
              <a:gd name="connsiteX17" fmla="*/ 111552 w 374070"/>
              <a:gd name="connsiteY17" fmla="*/ 68622 h 348128"/>
              <a:gd name="connsiteX18" fmla="*/ 111552 w 374070"/>
              <a:gd name="connsiteY18" fmla="*/ 21758 h 348128"/>
              <a:gd name="connsiteX19" fmla="*/ 39834 w 374070"/>
              <a:gd name="connsiteY19" fmla="*/ 21758 h 348128"/>
              <a:gd name="connsiteX20" fmla="*/ 0 w 374070"/>
              <a:gd name="connsiteY20" fmla="*/ 59416 h 348128"/>
              <a:gd name="connsiteX21" fmla="*/ 0 w 374070"/>
              <a:gd name="connsiteY21" fmla="*/ 97074 h 348128"/>
              <a:gd name="connsiteX22" fmla="*/ 374071 w 374070"/>
              <a:gd name="connsiteY22" fmla="*/ 97074 h 348128"/>
              <a:gd name="connsiteX23" fmla="*/ 374071 w 374070"/>
              <a:gd name="connsiteY23" fmla="*/ 59416 h 348128"/>
              <a:gd name="connsiteX24" fmla="*/ 334237 w 374070"/>
              <a:gd name="connsiteY24" fmla="*/ 21758 h 348128"/>
              <a:gd name="connsiteX25" fmla="*/ 0 w 374070"/>
              <a:gd name="connsiteY25" fmla="*/ 310470 h 348128"/>
              <a:gd name="connsiteX26" fmla="*/ 39834 w 374070"/>
              <a:gd name="connsiteY26" fmla="*/ 348129 h 348128"/>
              <a:gd name="connsiteX27" fmla="*/ 334237 w 374070"/>
              <a:gd name="connsiteY27" fmla="*/ 348129 h 348128"/>
              <a:gd name="connsiteX28" fmla="*/ 374071 w 374070"/>
              <a:gd name="connsiteY28" fmla="*/ 310470 h 348128"/>
              <a:gd name="connsiteX29" fmla="*/ 374071 w 374070"/>
              <a:gd name="connsiteY29" fmla="*/ 120506 h 348128"/>
              <a:gd name="connsiteX30" fmla="*/ 0 w 374070"/>
              <a:gd name="connsiteY30" fmla="*/ 120506 h 348128"/>
              <a:gd name="connsiteX31" fmla="*/ 0 w 374070"/>
              <a:gd name="connsiteY31" fmla="*/ 310470 h 348128"/>
              <a:gd name="connsiteX32" fmla="*/ 262519 w 374070"/>
              <a:gd name="connsiteY32" fmla="*/ 147285 h 348128"/>
              <a:gd name="connsiteX33" fmla="*/ 312856 w 374070"/>
              <a:gd name="connsiteY33" fmla="*/ 147285 h 348128"/>
              <a:gd name="connsiteX34" fmla="*/ 312856 w 374070"/>
              <a:gd name="connsiteY34" fmla="*/ 197496 h 348128"/>
              <a:gd name="connsiteX35" fmla="*/ 262519 w 374070"/>
              <a:gd name="connsiteY35" fmla="*/ 197496 h 348128"/>
              <a:gd name="connsiteX36" fmla="*/ 262519 w 374070"/>
              <a:gd name="connsiteY36" fmla="*/ 147285 h 348128"/>
              <a:gd name="connsiteX37" fmla="*/ 262519 w 374070"/>
              <a:gd name="connsiteY37" fmla="*/ 222183 h 348128"/>
              <a:gd name="connsiteX38" fmla="*/ 312856 w 374070"/>
              <a:gd name="connsiteY38" fmla="*/ 222183 h 348128"/>
              <a:gd name="connsiteX39" fmla="*/ 312856 w 374070"/>
              <a:gd name="connsiteY39" fmla="*/ 272394 h 348128"/>
              <a:gd name="connsiteX40" fmla="*/ 262519 w 374070"/>
              <a:gd name="connsiteY40" fmla="*/ 272394 h 348128"/>
              <a:gd name="connsiteX41" fmla="*/ 262519 w 374070"/>
              <a:gd name="connsiteY41" fmla="*/ 222183 h 348128"/>
              <a:gd name="connsiteX42" fmla="*/ 161888 w 374070"/>
              <a:gd name="connsiteY42" fmla="*/ 147285 h 348128"/>
              <a:gd name="connsiteX43" fmla="*/ 212225 w 374070"/>
              <a:gd name="connsiteY43" fmla="*/ 147285 h 348128"/>
              <a:gd name="connsiteX44" fmla="*/ 212225 w 374070"/>
              <a:gd name="connsiteY44" fmla="*/ 197496 h 348128"/>
              <a:gd name="connsiteX45" fmla="*/ 161888 w 374070"/>
              <a:gd name="connsiteY45" fmla="*/ 197496 h 348128"/>
              <a:gd name="connsiteX46" fmla="*/ 161888 w 374070"/>
              <a:gd name="connsiteY46" fmla="*/ 147285 h 348128"/>
              <a:gd name="connsiteX47" fmla="*/ 161888 w 374070"/>
              <a:gd name="connsiteY47" fmla="*/ 222183 h 348128"/>
              <a:gd name="connsiteX48" fmla="*/ 212225 w 374070"/>
              <a:gd name="connsiteY48" fmla="*/ 222183 h 348128"/>
              <a:gd name="connsiteX49" fmla="*/ 212225 w 374070"/>
              <a:gd name="connsiteY49" fmla="*/ 272394 h 348128"/>
              <a:gd name="connsiteX50" fmla="*/ 161888 w 374070"/>
              <a:gd name="connsiteY50" fmla="*/ 272394 h 348128"/>
              <a:gd name="connsiteX51" fmla="*/ 161888 w 374070"/>
              <a:gd name="connsiteY51" fmla="*/ 222183 h 348128"/>
              <a:gd name="connsiteX52" fmla="*/ 61215 w 374070"/>
              <a:gd name="connsiteY52" fmla="*/ 147285 h 348128"/>
              <a:gd name="connsiteX53" fmla="*/ 111552 w 374070"/>
              <a:gd name="connsiteY53" fmla="*/ 147285 h 348128"/>
              <a:gd name="connsiteX54" fmla="*/ 111552 w 374070"/>
              <a:gd name="connsiteY54" fmla="*/ 197496 h 348128"/>
              <a:gd name="connsiteX55" fmla="*/ 61215 w 374070"/>
              <a:gd name="connsiteY55" fmla="*/ 197496 h 348128"/>
              <a:gd name="connsiteX56" fmla="*/ 61215 w 374070"/>
              <a:gd name="connsiteY56" fmla="*/ 147285 h 348128"/>
              <a:gd name="connsiteX57" fmla="*/ 61215 w 374070"/>
              <a:gd name="connsiteY57" fmla="*/ 222183 h 348128"/>
              <a:gd name="connsiteX58" fmla="*/ 111552 w 374070"/>
              <a:gd name="connsiteY58" fmla="*/ 222183 h 348128"/>
              <a:gd name="connsiteX59" fmla="*/ 111552 w 374070"/>
              <a:gd name="connsiteY59" fmla="*/ 272394 h 348128"/>
              <a:gd name="connsiteX60" fmla="*/ 61215 w 374070"/>
              <a:gd name="connsiteY60" fmla="*/ 272394 h 348128"/>
              <a:gd name="connsiteX61" fmla="*/ 61215 w 374070"/>
              <a:gd name="connsiteY61" fmla="*/ 222183 h 348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374070" h="348128">
                <a:moveTo>
                  <a:pt x="136699" y="0"/>
                </a:moveTo>
                <a:lnTo>
                  <a:pt x="111552" y="0"/>
                </a:lnTo>
                <a:lnTo>
                  <a:pt x="111552" y="21758"/>
                </a:lnTo>
                <a:lnTo>
                  <a:pt x="136699" y="21758"/>
                </a:lnTo>
                <a:lnTo>
                  <a:pt x="136699" y="0"/>
                </a:lnTo>
                <a:close/>
                <a:moveTo>
                  <a:pt x="262519" y="0"/>
                </a:moveTo>
                <a:lnTo>
                  <a:pt x="237372" y="0"/>
                </a:lnTo>
                <a:lnTo>
                  <a:pt x="237372" y="21758"/>
                </a:lnTo>
                <a:lnTo>
                  <a:pt x="262519" y="21758"/>
                </a:lnTo>
                <a:lnTo>
                  <a:pt x="262519" y="0"/>
                </a:lnTo>
                <a:close/>
                <a:moveTo>
                  <a:pt x="334237" y="21758"/>
                </a:moveTo>
                <a:lnTo>
                  <a:pt x="262519" y="21758"/>
                </a:lnTo>
                <a:lnTo>
                  <a:pt x="262519" y="68622"/>
                </a:lnTo>
                <a:lnTo>
                  <a:pt x="237372" y="68622"/>
                </a:lnTo>
                <a:lnTo>
                  <a:pt x="237372" y="21758"/>
                </a:lnTo>
                <a:lnTo>
                  <a:pt x="136699" y="21758"/>
                </a:lnTo>
                <a:lnTo>
                  <a:pt x="136699" y="68622"/>
                </a:lnTo>
                <a:lnTo>
                  <a:pt x="111552" y="68622"/>
                </a:lnTo>
                <a:lnTo>
                  <a:pt x="111552" y="21758"/>
                </a:lnTo>
                <a:lnTo>
                  <a:pt x="39834" y="21758"/>
                </a:lnTo>
                <a:cubicBezTo>
                  <a:pt x="19038" y="21758"/>
                  <a:pt x="0" y="38662"/>
                  <a:pt x="0" y="59416"/>
                </a:cubicBezTo>
                <a:lnTo>
                  <a:pt x="0" y="97074"/>
                </a:lnTo>
                <a:lnTo>
                  <a:pt x="374071" y="97074"/>
                </a:lnTo>
                <a:lnTo>
                  <a:pt x="374071" y="59416"/>
                </a:lnTo>
                <a:cubicBezTo>
                  <a:pt x="374071" y="38662"/>
                  <a:pt x="355033" y="21758"/>
                  <a:pt x="334237" y="21758"/>
                </a:cubicBezTo>
                <a:close/>
                <a:moveTo>
                  <a:pt x="0" y="310470"/>
                </a:moveTo>
                <a:cubicBezTo>
                  <a:pt x="0" y="331224"/>
                  <a:pt x="19038" y="348129"/>
                  <a:pt x="39834" y="348129"/>
                </a:cubicBezTo>
                <a:lnTo>
                  <a:pt x="334237" y="348129"/>
                </a:lnTo>
                <a:cubicBezTo>
                  <a:pt x="355033" y="348129"/>
                  <a:pt x="374071" y="331224"/>
                  <a:pt x="374071" y="310470"/>
                </a:cubicBezTo>
                <a:lnTo>
                  <a:pt x="374071" y="120506"/>
                </a:lnTo>
                <a:lnTo>
                  <a:pt x="0" y="120506"/>
                </a:lnTo>
                <a:lnTo>
                  <a:pt x="0" y="310470"/>
                </a:lnTo>
                <a:close/>
                <a:moveTo>
                  <a:pt x="262519" y="147285"/>
                </a:moveTo>
                <a:lnTo>
                  <a:pt x="312856" y="147285"/>
                </a:lnTo>
                <a:lnTo>
                  <a:pt x="312856" y="197496"/>
                </a:lnTo>
                <a:lnTo>
                  <a:pt x="262519" y="197496"/>
                </a:lnTo>
                <a:lnTo>
                  <a:pt x="262519" y="147285"/>
                </a:lnTo>
                <a:close/>
                <a:moveTo>
                  <a:pt x="262519" y="222183"/>
                </a:moveTo>
                <a:lnTo>
                  <a:pt x="312856" y="222183"/>
                </a:lnTo>
                <a:lnTo>
                  <a:pt x="312856" y="272394"/>
                </a:lnTo>
                <a:lnTo>
                  <a:pt x="262519" y="272394"/>
                </a:lnTo>
                <a:lnTo>
                  <a:pt x="262519" y="222183"/>
                </a:lnTo>
                <a:close/>
                <a:moveTo>
                  <a:pt x="161888" y="147285"/>
                </a:moveTo>
                <a:lnTo>
                  <a:pt x="212225" y="147285"/>
                </a:lnTo>
                <a:lnTo>
                  <a:pt x="212225" y="197496"/>
                </a:lnTo>
                <a:lnTo>
                  <a:pt x="161888" y="197496"/>
                </a:lnTo>
                <a:lnTo>
                  <a:pt x="161888" y="147285"/>
                </a:lnTo>
                <a:close/>
                <a:moveTo>
                  <a:pt x="161888" y="222183"/>
                </a:moveTo>
                <a:lnTo>
                  <a:pt x="212225" y="222183"/>
                </a:lnTo>
                <a:lnTo>
                  <a:pt x="212225" y="272394"/>
                </a:lnTo>
                <a:lnTo>
                  <a:pt x="161888" y="272394"/>
                </a:lnTo>
                <a:lnTo>
                  <a:pt x="161888" y="222183"/>
                </a:lnTo>
                <a:close/>
                <a:moveTo>
                  <a:pt x="61215" y="147285"/>
                </a:moveTo>
                <a:lnTo>
                  <a:pt x="111552" y="147285"/>
                </a:lnTo>
                <a:lnTo>
                  <a:pt x="111552" y="197496"/>
                </a:lnTo>
                <a:lnTo>
                  <a:pt x="61215" y="197496"/>
                </a:lnTo>
                <a:lnTo>
                  <a:pt x="61215" y="147285"/>
                </a:lnTo>
                <a:close/>
                <a:moveTo>
                  <a:pt x="61215" y="222183"/>
                </a:moveTo>
                <a:lnTo>
                  <a:pt x="111552" y="222183"/>
                </a:lnTo>
                <a:lnTo>
                  <a:pt x="111552" y="272394"/>
                </a:lnTo>
                <a:lnTo>
                  <a:pt x="61215" y="272394"/>
                </a:lnTo>
                <a:lnTo>
                  <a:pt x="61215" y="222183"/>
                </a:lnTo>
                <a:close/>
              </a:path>
            </a:pathLst>
          </a:custGeom>
          <a:gradFill>
            <a:gsLst>
              <a:gs pos="17000">
                <a:schemeClr val="accent2">
                  <a:alpha val="0"/>
                </a:schemeClr>
              </a:gs>
              <a:gs pos="74000">
                <a:schemeClr val="accent1">
                  <a:alpha val="56000"/>
                </a:schemeClr>
              </a:gs>
            </a:gsLst>
            <a:lin ang="16200000" scaled="1"/>
          </a:gradFill>
          <a:ln w="409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CC8C0F4-C24A-451A-AF4E-EA421230C25F}"/>
              </a:ext>
            </a:extLst>
          </p:cNvPr>
          <p:cNvGrpSpPr/>
          <p:nvPr/>
        </p:nvGrpSpPr>
        <p:grpSpPr>
          <a:xfrm>
            <a:off x="5817082" y="3877857"/>
            <a:ext cx="2131966" cy="2442850"/>
            <a:chOff x="5971056" y="3877857"/>
            <a:chExt cx="2131966" cy="2442850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68A7C929-5823-1BFC-C8A1-3F30CFF91260}"/>
                </a:ext>
              </a:extLst>
            </p:cNvPr>
            <p:cNvCxnSpPr/>
            <p:nvPr/>
          </p:nvCxnSpPr>
          <p:spPr>
            <a:xfrm>
              <a:off x="5971056" y="3877857"/>
              <a:ext cx="213196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>
              <a:extLst>
                <a:ext uri="{FF2B5EF4-FFF2-40B4-BE49-F238E27FC236}">
                  <a16:creationId xmlns:a16="http://schemas.microsoft.com/office/drawing/2014/main" id="{43050E9C-BC62-212B-DD78-045CBD6A7E29}"/>
                </a:ext>
              </a:extLst>
            </p:cNvPr>
            <p:cNvCxnSpPr/>
            <p:nvPr/>
          </p:nvCxnSpPr>
          <p:spPr>
            <a:xfrm>
              <a:off x="5971056" y="5159352"/>
              <a:ext cx="213196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>
              <a:extLst>
                <a:ext uri="{FF2B5EF4-FFF2-40B4-BE49-F238E27FC236}">
                  <a16:creationId xmlns:a16="http://schemas.microsoft.com/office/drawing/2014/main" id="{4871E8CA-67EA-8128-72C9-4C44289A213D}"/>
                </a:ext>
              </a:extLst>
            </p:cNvPr>
            <p:cNvCxnSpPr/>
            <p:nvPr/>
          </p:nvCxnSpPr>
          <p:spPr>
            <a:xfrm>
              <a:off x="5971056" y="5773402"/>
              <a:ext cx="213196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>
              <a:extLst>
                <a:ext uri="{FF2B5EF4-FFF2-40B4-BE49-F238E27FC236}">
                  <a16:creationId xmlns:a16="http://schemas.microsoft.com/office/drawing/2014/main" id="{2F522596-A2F9-BFBF-E9DA-3A0CD7FA706F}"/>
                </a:ext>
              </a:extLst>
            </p:cNvPr>
            <p:cNvCxnSpPr/>
            <p:nvPr/>
          </p:nvCxnSpPr>
          <p:spPr>
            <a:xfrm>
              <a:off x="5971056" y="6320707"/>
              <a:ext cx="2131966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BC532D77-7784-E643-42C4-A3D8E19AEEDC}"/>
              </a:ext>
            </a:extLst>
          </p:cNvPr>
          <p:cNvGrpSpPr/>
          <p:nvPr/>
        </p:nvGrpSpPr>
        <p:grpSpPr>
          <a:xfrm>
            <a:off x="8033983" y="3877857"/>
            <a:ext cx="2131966" cy="2442850"/>
            <a:chOff x="6374102" y="3877857"/>
            <a:chExt cx="1325873" cy="2442850"/>
          </a:xfrm>
        </p:grpSpPr>
        <p:cxnSp>
          <p:nvCxnSpPr>
            <p:cNvPr id="151" name="直接连接符 150">
              <a:extLst>
                <a:ext uri="{FF2B5EF4-FFF2-40B4-BE49-F238E27FC236}">
                  <a16:creationId xmlns:a16="http://schemas.microsoft.com/office/drawing/2014/main" id="{C2C8DAB2-07C9-31D9-2530-8F238E4B1BCD}"/>
                </a:ext>
              </a:extLst>
            </p:cNvPr>
            <p:cNvCxnSpPr/>
            <p:nvPr/>
          </p:nvCxnSpPr>
          <p:spPr>
            <a:xfrm>
              <a:off x="6374102" y="3877857"/>
              <a:ext cx="1325873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>
              <a:extLst>
                <a:ext uri="{FF2B5EF4-FFF2-40B4-BE49-F238E27FC236}">
                  <a16:creationId xmlns:a16="http://schemas.microsoft.com/office/drawing/2014/main" id="{CF155EB3-ABFE-B45A-23AD-642F5C6BF391}"/>
                </a:ext>
              </a:extLst>
            </p:cNvPr>
            <p:cNvCxnSpPr/>
            <p:nvPr/>
          </p:nvCxnSpPr>
          <p:spPr>
            <a:xfrm>
              <a:off x="6374102" y="5159352"/>
              <a:ext cx="1325873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>
              <a:extLst>
                <a:ext uri="{FF2B5EF4-FFF2-40B4-BE49-F238E27FC236}">
                  <a16:creationId xmlns:a16="http://schemas.microsoft.com/office/drawing/2014/main" id="{BE2A6690-005E-6E3F-9A6C-7EF8DBB38662}"/>
                </a:ext>
              </a:extLst>
            </p:cNvPr>
            <p:cNvCxnSpPr/>
            <p:nvPr/>
          </p:nvCxnSpPr>
          <p:spPr>
            <a:xfrm>
              <a:off x="6374102" y="5773402"/>
              <a:ext cx="1325873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>
              <a:extLst>
                <a:ext uri="{FF2B5EF4-FFF2-40B4-BE49-F238E27FC236}">
                  <a16:creationId xmlns:a16="http://schemas.microsoft.com/office/drawing/2014/main" id="{CD32DD44-5521-3E17-E218-C70BA51390B5}"/>
                </a:ext>
              </a:extLst>
            </p:cNvPr>
            <p:cNvCxnSpPr/>
            <p:nvPr/>
          </p:nvCxnSpPr>
          <p:spPr>
            <a:xfrm>
              <a:off x="6374102" y="6320707"/>
              <a:ext cx="1325873" cy="0"/>
            </a:xfrm>
            <a:prstGeom prst="line">
              <a:avLst/>
            </a:prstGeom>
            <a:ln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1E012B7A-4ABE-410E-D1AF-F94203CCDA38}"/>
              </a:ext>
            </a:extLst>
          </p:cNvPr>
          <p:cNvGrpSpPr/>
          <p:nvPr/>
        </p:nvGrpSpPr>
        <p:grpSpPr>
          <a:xfrm>
            <a:off x="10250236" y="3877857"/>
            <a:ext cx="1509973" cy="2442850"/>
            <a:chOff x="6374102" y="3877857"/>
            <a:chExt cx="1325873" cy="2442850"/>
          </a:xfrm>
        </p:grpSpPr>
        <p:cxnSp>
          <p:nvCxnSpPr>
            <p:cNvPr id="156" name="直接连接符 155">
              <a:extLst>
                <a:ext uri="{FF2B5EF4-FFF2-40B4-BE49-F238E27FC236}">
                  <a16:creationId xmlns:a16="http://schemas.microsoft.com/office/drawing/2014/main" id="{ACF13EAA-5C43-5620-2794-4E1FFBE85655}"/>
                </a:ext>
              </a:extLst>
            </p:cNvPr>
            <p:cNvCxnSpPr/>
            <p:nvPr/>
          </p:nvCxnSpPr>
          <p:spPr>
            <a:xfrm>
              <a:off x="6374102" y="3877857"/>
              <a:ext cx="1325873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>
              <a:extLst>
                <a:ext uri="{FF2B5EF4-FFF2-40B4-BE49-F238E27FC236}">
                  <a16:creationId xmlns:a16="http://schemas.microsoft.com/office/drawing/2014/main" id="{DE6E92E8-F655-E7D8-E411-482A66F245DF}"/>
                </a:ext>
              </a:extLst>
            </p:cNvPr>
            <p:cNvCxnSpPr/>
            <p:nvPr/>
          </p:nvCxnSpPr>
          <p:spPr>
            <a:xfrm>
              <a:off x="6374102" y="5159352"/>
              <a:ext cx="1325873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>
              <a:extLst>
                <a:ext uri="{FF2B5EF4-FFF2-40B4-BE49-F238E27FC236}">
                  <a16:creationId xmlns:a16="http://schemas.microsoft.com/office/drawing/2014/main" id="{F365B0EC-3573-5737-B8D9-D0C14AB31D3F}"/>
                </a:ext>
              </a:extLst>
            </p:cNvPr>
            <p:cNvCxnSpPr/>
            <p:nvPr/>
          </p:nvCxnSpPr>
          <p:spPr>
            <a:xfrm>
              <a:off x="6374102" y="5773402"/>
              <a:ext cx="1325873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>
              <a:extLst>
                <a:ext uri="{FF2B5EF4-FFF2-40B4-BE49-F238E27FC236}">
                  <a16:creationId xmlns:a16="http://schemas.microsoft.com/office/drawing/2014/main" id="{C3FB3C0C-6D9D-18A4-3164-36A0902D3B9E}"/>
                </a:ext>
              </a:extLst>
            </p:cNvPr>
            <p:cNvCxnSpPr/>
            <p:nvPr/>
          </p:nvCxnSpPr>
          <p:spPr>
            <a:xfrm>
              <a:off x="6374102" y="6320707"/>
              <a:ext cx="1325873" cy="0"/>
            </a:xfrm>
            <a:prstGeom prst="line">
              <a:avLst/>
            </a:prstGeom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1606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: 圆顶角 72">
            <a:extLst>
              <a:ext uri="{FF2B5EF4-FFF2-40B4-BE49-F238E27FC236}">
                <a16:creationId xmlns:a16="http://schemas.microsoft.com/office/drawing/2014/main" id="{57702C6F-A7D4-5F0F-65FF-3AEA8DEE3388}"/>
              </a:ext>
            </a:extLst>
          </p:cNvPr>
          <p:cNvSpPr/>
          <p:nvPr/>
        </p:nvSpPr>
        <p:spPr>
          <a:xfrm>
            <a:off x="926935" y="1155255"/>
            <a:ext cx="10338132" cy="1806946"/>
          </a:xfrm>
          <a:prstGeom prst="round2SameRect">
            <a:avLst>
              <a:gd name="adj1" fmla="val 7761"/>
              <a:gd name="adj2" fmla="val 0"/>
            </a:avLst>
          </a:prstGeom>
          <a:gradFill flip="none" rotWithShape="1">
            <a:gsLst>
              <a:gs pos="3000">
                <a:schemeClr val="accent1">
                  <a:alpha val="0"/>
                </a:schemeClr>
              </a:gs>
              <a:gs pos="100000">
                <a:schemeClr val="accent1">
                  <a:alpha val="3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5" name="矩形: 圆顶角 74">
            <a:extLst>
              <a:ext uri="{FF2B5EF4-FFF2-40B4-BE49-F238E27FC236}">
                <a16:creationId xmlns:a16="http://schemas.microsoft.com/office/drawing/2014/main" id="{BFDB2B20-F3D2-1A7C-3906-7AF58DBBFD49}"/>
              </a:ext>
            </a:extLst>
          </p:cNvPr>
          <p:cNvSpPr/>
          <p:nvPr/>
        </p:nvSpPr>
        <p:spPr>
          <a:xfrm>
            <a:off x="926935" y="2490520"/>
            <a:ext cx="10338132" cy="1348519"/>
          </a:xfrm>
          <a:prstGeom prst="round2SameRect">
            <a:avLst>
              <a:gd name="adj1" fmla="val 14775"/>
              <a:gd name="adj2" fmla="val 0"/>
            </a:avLst>
          </a:pr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3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22" name="矩形: 圆顶角 21">
            <a:extLst>
              <a:ext uri="{FF2B5EF4-FFF2-40B4-BE49-F238E27FC236}">
                <a16:creationId xmlns:a16="http://schemas.microsoft.com/office/drawing/2014/main" id="{E7A06B16-794C-214D-198E-CD272EF895AB}"/>
              </a:ext>
            </a:extLst>
          </p:cNvPr>
          <p:cNvSpPr/>
          <p:nvPr/>
        </p:nvSpPr>
        <p:spPr>
          <a:xfrm>
            <a:off x="926934" y="3630417"/>
            <a:ext cx="10338132" cy="3227582"/>
          </a:xfrm>
          <a:prstGeom prst="round2SameRect">
            <a:avLst>
              <a:gd name="adj1" fmla="val 3628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5806C29C-0F14-D69D-2DE5-6D1101B35C0A}"/>
              </a:ext>
            </a:extLst>
          </p:cNvPr>
          <p:cNvGrpSpPr/>
          <p:nvPr/>
        </p:nvGrpSpPr>
        <p:grpSpPr>
          <a:xfrm>
            <a:off x="3252365" y="324445"/>
            <a:ext cx="5687269" cy="492443"/>
            <a:chOff x="3252366" y="498634"/>
            <a:chExt cx="5687269" cy="49244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C6212AA-79A2-EECC-5C3A-00AC3878390B}"/>
                </a:ext>
              </a:extLst>
            </p:cNvPr>
            <p:cNvSpPr txBox="1"/>
            <p:nvPr/>
          </p:nvSpPr>
          <p:spPr>
            <a:xfrm>
              <a:off x="4044157" y="498634"/>
              <a:ext cx="4103688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55000">
                        <a:srgbClr val="FFFFFF"/>
                      </a:gs>
                      <a:gs pos="78000">
                        <a:srgbClr val="FFFFFF"/>
                      </a:gs>
                      <a:gs pos="27000">
                        <a:srgbClr val="FFFFFF"/>
                      </a:gs>
                      <a:gs pos="3000">
                        <a:srgbClr val="D00FFE">
                          <a:lumMod val="40000"/>
                          <a:lumOff val="60000"/>
                        </a:srgbClr>
                      </a:gs>
                      <a:gs pos="100000">
                        <a:srgbClr val="5F30EA">
                          <a:lumMod val="60000"/>
                          <a:lumOff val="40000"/>
                        </a:srgbClr>
                      </a:gs>
                    </a:gsLst>
                    <a:lin ang="18900000" scaled="1"/>
                  </a:gradFill>
                  <a:effectLst>
                    <a:outerShdw dist="38100" dir="5400000" algn="t" rotWithShape="0">
                      <a:srgbClr val="5F30EA"/>
                    </a:outerShdw>
                  </a:effectLst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创客贴金刚体" panose="00020600040101010101" pitchFamily="18" charset="-122"/>
                </a:rPr>
                <a:t>下一步应用及完善策划</a:t>
              </a: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D2911E23-336A-DD4E-2CD2-DD0765BBE0E4}"/>
                </a:ext>
              </a:extLst>
            </p:cNvPr>
            <p:cNvGrpSpPr/>
            <p:nvPr/>
          </p:nvGrpSpPr>
          <p:grpSpPr>
            <a:xfrm>
              <a:off x="3252366" y="658688"/>
              <a:ext cx="5687269" cy="170769"/>
              <a:chOff x="3225887" y="658688"/>
              <a:chExt cx="5687269" cy="170769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43E2E734-CEF9-B2A9-1366-60D7C91D019B}"/>
                  </a:ext>
                </a:extLst>
              </p:cNvPr>
              <p:cNvGrpSpPr/>
              <p:nvPr/>
            </p:nvGrpSpPr>
            <p:grpSpPr>
              <a:xfrm flipH="1">
                <a:off x="8400849" y="658688"/>
                <a:ext cx="512307" cy="170769"/>
                <a:chOff x="7632478" y="1174887"/>
                <a:chExt cx="512307" cy="170769"/>
              </a:xfrm>
              <a:gradFill flip="none" rotWithShape="1">
                <a:gsLst>
                  <a:gs pos="3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</p:grpSpPr>
            <p:sp>
              <p:nvSpPr>
                <p:cNvPr id="38" name="箭头: V 形 37">
                  <a:extLst>
                    <a:ext uri="{FF2B5EF4-FFF2-40B4-BE49-F238E27FC236}">
                      <a16:creationId xmlns:a16="http://schemas.microsoft.com/office/drawing/2014/main" id="{70587FF2-55AD-9539-0E23-CDBE6D482DDC}"/>
                    </a:ext>
                  </a:extLst>
                </p:cNvPr>
                <p:cNvSpPr/>
                <p:nvPr/>
              </p:nvSpPr>
              <p:spPr>
                <a:xfrm>
                  <a:off x="7632478" y="1174887"/>
                  <a:ext cx="170769" cy="170769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9" name="箭头: V 形 38">
                  <a:extLst>
                    <a:ext uri="{FF2B5EF4-FFF2-40B4-BE49-F238E27FC236}">
                      <a16:creationId xmlns:a16="http://schemas.microsoft.com/office/drawing/2014/main" id="{CE77D5AA-5802-B133-2F8B-D72E332E5FE8}"/>
                    </a:ext>
                  </a:extLst>
                </p:cNvPr>
                <p:cNvSpPr/>
                <p:nvPr/>
              </p:nvSpPr>
              <p:spPr>
                <a:xfrm>
                  <a:off x="7803247" y="1174887"/>
                  <a:ext cx="170769" cy="170769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40" name="箭头: V 形 39">
                  <a:extLst>
                    <a:ext uri="{FF2B5EF4-FFF2-40B4-BE49-F238E27FC236}">
                      <a16:creationId xmlns:a16="http://schemas.microsoft.com/office/drawing/2014/main" id="{1503C5B8-BB22-D38A-559D-8D3C6D265F47}"/>
                    </a:ext>
                  </a:extLst>
                </p:cNvPr>
                <p:cNvSpPr/>
                <p:nvPr/>
              </p:nvSpPr>
              <p:spPr>
                <a:xfrm>
                  <a:off x="7974016" y="1174887"/>
                  <a:ext cx="170769" cy="170769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08C2AE5F-3721-002E-DAE4-955EDA1D54B8}"/>
                  </a:ext>
                </a:extLst>
              </p:cNvPr>
              <p:cNvGrpSpPr/>
              <p:nvPr/>
            </p:nvGrpSpPr>
            <p:grpSpPr>
              <a:xfrm>
                <a:off x="3225887" y="658688"/>
                <a:ext cx="512307" cy="170769"/>
                <a:chOff x="7632478" y="1174887"/>
                <a:chExt cx="512307" cy="170769"/>
              </a:xfrm>
              <a:gradFill flip="none" rotWithShape="1">
                <a:gsLst>
                  <a:gs pos="300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p:grpSpPr>
            <p:sp>
              <p:nvSpPr>
                <p:cNvPr id="35" name="箭头: V 形 34">
                  <a:extLst>
                    <a:ext uri="{FF2B5EF4-FFF2-40B4-BE49-F238E27FC236}">
                      <a16:creationId xmlns:a16="http://schemas.microsoft.com/office/drawing/2014/main" id="{4B7950D5-8B3B-03E8-F79D-121C720DF34A}"/>
                    </a:ext>
                  </a:extLst>
                </p:cNvPr>
                <p:cNvSpPr/>
                <p:nvPr/>
              </p:nvSpPr>
              <p:spPr>
                <a:xfrm>
                  <a:off x="7632478" y="1174887"/>
                  <a:ext cx="170769" cy="170769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6" name="箭头: V 形 35">
                  <a:extLst>
                    <a:ext uri="{FF2B5EF4-FFF2-40B4-BE49-F238E27FC236}">
                      <a16:creationId xmlns:a16="http://schemas.microsoft.com/office/drawing/2014/main" id="{80D4D01E-6D02-147B-F2E9-29827C5DA287}"/>
                    </a:ext>
                  </a:extLst>
                </p:cNvPr>
                <p:cNvSpPr/>
                <p:nvPr/>
              </p:nvSpPr>
              <p:spPr>
                <a:xfrm>
                  <a:off x="7803247" y="1174887"/>
                  <a:ext cx="170769" cy="170769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  <p:sp>
              <p:nvSpPr>
                <p:cNvPr id="37" name="箭头: V 形 36">
                  <a:extLst>
                    <a:ext uri="{FF2B5EF4-FFF2-40B4-BE49-F238E27FC236}">
                      <a16:creationId xmlns:a16="http://schemas.microsoft.com/office/drawing/2014/main" id="{B122142E-4A5C-55EC-A5D1-EF3A33001E94}"/>
                    </a:ext>
                  </a:extLst>
                </p:cNvPr>
                <p:cNvSpPr/>
                <p:nvPr/>
              </p:nvSpPr>
              <p:spPr>
                <a:xfrm>
                  <a:off x="7974016" y="1174887"/>
                  <a:ext cx="170769" cy="170769"/>
                </a:xfrm>
                <a:prstGeom prst="chevr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OPPOSans R"/>
                    <a:ea typeface="OPPOSans R"/>
                    <a:cs typeface="+mn-cs"/>
                  </a:endParaRPr>
                </a:p>
              </p:txBody>
            </p:sp>
          </p:grpSp>
        </p:grpSp>
      </p:grpSp>
      <p:graphicFrame>
        <p:nvGraphicFramePr>
          <p:cNvPr id="58" name="表格 57">
            <a:extLst>
              <a:ext uri="{FF2B5EF4-FFF2-40B4-BE49-F238E27FC236}">
                <a16:creationId xmlns:a16="http://schemas.microsoft.com/office/drawing/2014/main" id="{8F8D4552-5392-D64E-B4E4-F7161258A8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794079"/>
              </p:ext>
            </p:extLst>
          </p:nvPr>
        </p:nvGraphicFramePr>
        <p:xfrm>
          <a:off x="1066802" y="3783260"/>
          <a:ext cx="10058395" cy="30747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7998">
                  <a:extLst>
                    <a:ext uri="{9D8B030D-6E8A-4147-A177-3AD203B41FA5}">
                      <a16:colId xmlns:a16="http://schemas.microsoft.com/office/drawing/2014/main" val="3951057343"/>
                    </a:ext>
                  </a:extLst>
                </a:gridCol>
                <a:gridCol w="2245360">
                  <a:extLst>
                    <a:ext uri="{9D8B030D-6E8A-4147-A177-3AD203B41FA5}">
                      <a16:colId xmlns:a16="http://schemas.microsoft.com/office/drawing/2014/main" val="889716649"/>
                    </a:ext>
                  </a:extLst>
                </a:gridCol>
                <a:gridCol w="1361440">
                  <a:extLst>
                    <a:ext uri="{9D8B030D-6E8A-4147-A177-3AD203B41FA5}">
                      <a16:colId xmlns:a16="http://schemas.microsoft.com/office/drawing/2014/main" val="452677328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2420163136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3232902057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2076630134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2309904342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282583993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1040087913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1919914871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3245281755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1024386869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2164032222"/>
                    </a:ext>
                  </a:extLst>
                </a:gridCol>
                <a:gridCol w="540327">
                  <a:extLst>
                    <a:ext uri="{9D8B030D-6E8A-4147-A177-3AD203B41FA5}">
                      <a16:colId xmlns:a16="http://schemas.microsoft.com/office/drawing/2014/main" val="824607384"/>
                    </a:ext>
                  </a:extLst>
                </a:gridCol>
              </a:tblGrid>
              <a:tr h="2700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dirty="0"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序号</a:t>
                      </a: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b="0" dirty="0"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工作任务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负责人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2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3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4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5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6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7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8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9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10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11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12</a:t>
                      </a:r>
                      <a:r>
                        <a:rPr lang="zh-CN" sz="1200" b="0" kern="0" dirty="0">
                          <a:effectLst/>
                          <a:latin typeface="OPPOSans H" panose="00020600040101010101" pitchFamily="18" charset="-122"/>
                          <a:ea typeface="OPPOSans H" panose="00020600040101010101" pitchFamily="18" charset="-122"/>
                          <a:cs typeface="OPPOSans H" panose="00020600040101010101" pitchFamily="18" charset="-122"/>
                        </a:rPr>
                        <a:t>月</a:t>
                      </a:r>
                      <a:endParaRPr lang="zh-CN" sz="1200" b="0" kern="100" dirty="0">
                        <a:effectLst/>
                        <a:latin typeface="OPPOSans H" panose="00020600040101010101" pitchFamily="18" charset="-122"/>
                        <a:ea typeface="OPPOSans H" panose="00020600040101010101" pitchFamily="18" charset="-122"/>
                        <a:cs typeface="OPPOSans H" panose="00020600040101010101" pitchFamily="18" charset="-122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 flip="none" rotWithShape="1"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993476369"/>
                  </a:ext>
                </a:extLst>
              </a:tr>
              <a:tr h="73689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二期方案研讨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李顺</a:t>
                      </a:r>
                      <a:endParaRPr lang="en-US" alt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388976"/>
                  </a:ext>
                </a:extLst>
              </a:tr>
              <a:tr h="216034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实地考察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刘大峰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522819"/>
                  </a:ext>
                </a:extLst>
              </a:tr>
              <a:tr h="216034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修改方案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590517"/>
                  </a:ext>
                </a:extLst>
              </a:tr>
              <a:tr h="216034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提报系统升级并跟踪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李顺、刘大峰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2057779"/>
                  </a:ext>
                </a:extLst>
              </a:tr>
              <a:tr h="216034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设备采购、安装及权限准备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刘大峰、马自强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4826534"/>
                  </a:ext>
                </a:extLst>
              </a:tr>
              <a:tr h="216034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单点测试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张蔷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50745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问题收集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孙有，陶白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793492"/>
                  </a:ext>
                </a:extLst>
              </a:tr>
              <a:tr h="216034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数据准备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马自强、孙有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6102322"/>
                  </a:ext>
                </a:extLst>
              </a:tr>
              <a:tr h="216034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操作培训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陶白、李顺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876554"/>
                  </a:ext>
                </a:extLst>
              </a:tr>
              <a:tr h="216034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测试数据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张蔷、孙有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F6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72901"/>
                  </a:ext>
                </a:extLst>
              </a:tr>
              <a:tr h="216034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11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局部点位试运行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马自强、孙有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291782"/>
                  </a:ext>
                </a:extLst>
              </a:tr>
              <a:tr h="139121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全面推进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李顺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5353574"/>
                  </a:ext>
                </a:extLst>
              </a:tr>
              <a:tr h="216034"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endParaRPr lang="zh-CN" sz="11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12700" cmpd="sng">
                      <a:noFill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1200" b="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协调问题解决及跟踪</a:t>
                      </a:r>
                      <a:endParaRPr lang="zh-CN" sz="1200" b="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44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kern="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马自强、刘大峰</a:t>
                      </a:r>
                      <a:endParaRPr lang="zh-CN" sz="11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 </a:t>
                      </a:r>
                      <a:endParaRPr lang="zh-CN" sz="1400" kern="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39931" marR="39931" marT="0" marB="0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14361"/>
                  </a:ext>
                </a:extLst>
              </a:tr>
            </a:tbl>
          </a:graphicData>
        </a:graphic>
      </p:graphicFrame>
      <p:sp>
        <p:nvSpPr>
          <p:cNvPr id="64" name="文本框 63">
            <a:extLst>
              <a:ext uri="{FF2B5EF4-FFF2-40B4-BE49-F238E27FC236}">
                <a16:creationId xmlns:a16="http://schemas.microsoft.com/office/drawing/2014/main" id="{123CB62D-EC26-CFDB-B48D-5F8C68D5E572}"/>
              </a:ext>
            </a:extLst>
          </p:cNvPr>
          <p:cNvSpPr txBox="1"/>
          <p:nvPr/>
        </p:nvSpPr>
        <p:spPr>
          <a:xfrm>
            <a:off x="4606923" y="2783333"/>
            <a:ext cx="4308872" cy="50449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使绿色物流、智慧物流的管理理念深入基层，融入基层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让全员参与到降本增效，节能减排的工作中来</a:t>
            </a:r>
          </a:p>
        </p:txBody>
      </p:sp>
      <p:sp>
        <p:nvSpPr>
          <p:cNvPr id="72" name="矩形: 对角圆角 71">
            <a:extLst>
              <a:ext uri="{FF2B5EF4-FFF2-40B4-BE49-F238E27FC236}">
                <a16:creationId xmlns:a16="http://schemas.microsoft.com/office/drawing/2014/main" id="{B1F16086-7FDD-35A2-5C3E-13FECF0D8254}"/>
              </a:ext>
            </a:extLst>
          </p:cNvPr>
          <p:cNvSpPr/>
          <p:nvPr/>
        </p:nvSpPr>
        <p:spPr>
          <a:xfrm>
            <a:off x="1256411" y="2706112"/>
            <a:ext cx="1138792" cy="658938"/>
          </a:xfrm>
          <a:prstGeom prst="round2DiagRect">
            <a:avLst/>
          </a:prstGeom>
          <a:gradFill flip="none" rotWithShape="1">
            <a:gsLst>
              <a:gs pos="21000">
                <a:schemeClr val="accent1"/>
              </a:gs>
              <a:gs pos="86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操作优化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最终目标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4A6E2C7-1508-0465-3A77-1A22628B24D2}"/>
              </a:ext>
            </a:extLst>
          </p:cNvPr>
          <p:cNvSpPr/>
          <p:nvPr/>
        </p:nvSpPr>
        <p:spPr>
          <a:xfrm>
            <a:off x="2655793" y="2706112"/>
            <a:ext cx="681956" cy="280422"/>
          </a:xfrm>
          <a:prstGeom prst="roundRect">
            <a:avLst/>
          </a:prstGeom>
          <a:gradFill flip="none" rotWithShape="1">
            <a:gsLst>
              <a:gs pos="3000">
                <a:schemeClr val="accent2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轻量化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EFB8C3B9-B304-123A-A593-DC994CD9A301}"/>
              </a:ext>
            </a:extLst>
          </p:cNvPr>
          <p:cNvSpPr/>
          <p:nvPr/>
        </p:nvSpPr>
        <p:spPr>
          <a:xfrm>
            <a:off x="2655793" y="3062668"/>
            <a:ext cx="681956" cy="280422"/>
          </a:xfrm>
          <a:prstGeom prst="roundRect">
            <a:avLst/>
          </a:prstGeom>
          <a:gradFill flip="none" rotWithShape="1">
            <a:gsLst>
              <a:gs pos="3000">
                <a:schemeClr val="accent2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极简化</a:t>
            </a:r>
            <a:endParaRPr kumimoji="0" lang="zh-CN" altLang="zh-CN" sz="1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CB86CCEF-265F-F620-40EC-B7962804325C}"/>
              </a:ext>
            </a:extLst>
          </p:cNvPr>
          <p:cNvSpPr/>
          <p:nvPr/>
        </p:nvSpPr>
        <p:spPr>
          <a:xfrm>
            <a:off x="3463867" y="2706112"/>
            <a:ext cx="937536" cy="233614"/>
          </a:xfrm>
          <a:prstGeom prst="roundRect">
            <a:avLst/>
          </a:prstGeom>
          <a:gradFill flip="none" rotWithShape="1">
            <a:gsLst>
              <a:gs pos="3000">
                <a:schemeClr val="accent2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理念宣教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A9E4B03D-D120-A33D-FC18-51101CCD82AB}"/>
              </a:ext>
            </a:extLst>
          </p:cNvPr>
          <p:cNvSpPr/>
          <p:nvPr/>
        </p:nvSpPr>
        <p:spPr>
          <a:xfrm>
            <a:off x="3463867" y="3062668"/>
            <a:ext cx="937536" cy="233614"/>
          </a:xfrm>
          <a:prstGeom prst="roundRect">
            <a:avLst/>
          </a:prstGeom>
          <a:gradFill flip="none" rotWithShape="1">
            <a:gsLst>
              <a:gs pos="3000">
                <a:schemeClr val="accent2">
                  <a:alpha val="50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rPr>
              <a:t>全员参与</a:t>
            </a:r>
            <a:endParaRPr kumimoji="0" lang="zh-CN" altLang="zh-CN" sz="1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3" name="图形 11">
            <a:extLst>
              <a:ext uri="{FF2B5EF4-FFF2-40B4-BE49-F238E27FC236}">
                <a16:creationId xmlns:a16="http://schemas.microsoft.com/office/drawing/2014/main" id="{9047C9A8-10D1-6B6A-1281-595F65783F35}"/>
              </a:ext>
            </a:extLst>
          </p:cNvPr>
          <p:cNvSpPr/>
          <p:nvPr/>
        </p:nvSpPr>
        <p:spPr>
          <a:xfrm>
            <a:off x="10251912" y="1451186"/>
            <a:ext cx="582234" cy="638300"/>
          </a:xfrm>
          <a:custGeom>
            <a:avLst/>
            <a:gdLst>
              <a:gd name="connsiteX0" fmla="*/ 816335 w 1737673"/>
              <a:gd name="connsiteY0" fmla="*/ 1625611 h 1904999"/>
              <a:gd name="connsiteX1" fmla="*/ 849787 w 1737673"/>
              <a:gd name="connsiteY1" fmla="*/ 1742243 h 1904999"/>
              <a:gd name="connsiteX2" fmla="*/ 930254 w 1737673"/>
              <a:gd name="connsiteY2" fmla="*/ 1804627 h 1904999"/>
              <a:gd name="connsiteX3" fmla="*/ 823567 w 1737673"/>
              <a:gd name="connsiteY3" fmla="*/ 1810052 h 1904999"/>
              <a:gd name="connsiteX4" fmla="*/ 731347 w 1737673"/>
              <a:gd name="connsiteY4" fmla="*/ 1811860 h 1904999"/>
              <a:gd name="connsiteX5" fmla="*/ 609291 w 1737673"/>
              <a:gd name="connsiteY5" fmla="*/ 1808244 h 1904999"/>
              <a:gd name="connsiteX6" fmla="*/ 465535 w 1737673"/>
              <a:gd name="connsiteY6" fmla="*/ 1798298 h 1904999"/>
              <a:gd name="connsiteX7" fmla="*/ 319068 w 1737673"/>
              <a:gd name="connsiteY7" fmla="*/ 1783832 h 1904999"/>
              <a:gd name="connsiteX8" fmla="*/ 187066 w 1737673"/>
              <a:gd name="connsiteY8" fmla="*/ 1766654 h 1904999"/>
              <a:gd name="connsiteX9" fmla="*/ 85804 w 1737673"/>
              <a:gd name="connsiteY9" fmla="*/ 1748572 h 1904999"/>
              <a:gd name="connsiteX10" fmla="*/ 33365 w 1737673"/>
              <a:gd name="connsiteY10" fmla="*/ 1730489 h 1904999"/>
              <a:gd name="connsiteX11" fmla="*/ 3529 w 1737673"/>
              <a:gd name="connsiteY11" fmla="*/ 1641885 h 1904999"/>
              <a:gd name="connsiteX12" fmla="*/ 11666 w 1737673"/>
              <a:gd name="connsiteY12" fmla="*/ 1448403 h 1904999"/>
              <a:gd name="connsiteX13" fmla="*/ 41502 w 1737673"/>
              <a:gd name="connsiteY13" fmla="*/ 1374265 h 1904999"/>
              <a:gd name="connsiteX14" fmla="*/ 96654 w 1737673"/>
              <a:gd name="connsiteY14" fmla="*/ 1324538 h 1904999"/>
              <a:gd name="connsiteX15" fmla="*/ 168983 w 1737673"/>
              <a:gd name="connsiteY15" fmla="*/ 1291086 h 1904999"/>
              <a:gd name="connsiteX16" fmla="*/ 250354 w 1737673"/>
              <a:gd name="connsiteY16" fmla="*/ 1266675 h 1904999"/>
              <a:gd name="connsiteX17" fmla="*/ 330821 w 1737673"/>
              <a:gd name="connsiteY17" fmla="*/ 1241359 h 1904999"/>
              <a:gd name="connsiteX18" fmla="*/ 402247 w 1737673"/>
              <a:gd name="connsiteY18" fmla="*/ 1207907 h 1904999"/>
              <a:gd name="connsiteX19" fmla="*/ 461015 w 1737673"/>
              <a:gd name="connsiteY19" fmla="*/ 1162701 h 1904999"/>
              <a:gd name="connsiteX20" fmla="*/ 489947 w 1737673"/>
              <a:gd name="connsiteY20" fmla="*/ 1119303 h 1904999"/>
              <a:gd name="connsiteX21" fmla="*/ 498084 w 1737673"/>
              <a:gd name="connsiteY21" fmla="*/ 1074097 h 1904999"/>
              <a:gd name="connsiteX22" fmla="*/ 496275 w 1737673"/>
              <a:gd name="connsiteY22" fmla="*/ 1021658 h 1904999"/>
              <a:gd name="connsiteX23" fmla="*/ 468248 w 1737673"/>
              <a:gd name="connsiteY23" fmla="*/ 955657 h 1904999"/>
              <a:gd name="connsiteX24" fmla="*/ 413096 w 1737673"/>
              <a:gd name="connsiteY24" fmla="*/ 905930 h 1904999"/>
              <a:gd name="connsiteX25" fmla="*/ 386877 w 1737673"/>
              <a:gd name="connsiteY25" fmla="*/ 870669 h 1904999"/>
              <a:gd name="connsiteX26" fmla="*/ 366082 w 1737673"/>
              <a:gd name="connsiteY26" fmla="*/ 824559 h 1904999"/>
              <a:gd name="connsiteX27" fmla="*/ 347999 w 1737673"/>
              <a:gd name="connsiteY27" fmla="*/ 766695 h 1904999"/>
              <a:gd name="connsiteX28" fmla="*/ 322684 w 1737673"/>
              <a:gd name="connsiteY28" fmla="*/ 754038 h 1904999"/>
              <a:gd name="connsiteX29" fmla="*/ 299177 w 1737673"/>
              <a:gd name="connsiteY29" fmla="*/ 728722 h 1904999"/>
              <a:gd name="connsiteX30" fmla="*/ 277478 w 1737673"/>
              <a:gd name="connsiteY30" fmla="*/ 681708 h 1904999"/>
              <a:gd name="connsiteX31" fmla="*/ 271149 w 1737673"/>
              <a:gd name="connsiteY31" fmla="*/ 625652 h 1904999"/>
              <a:gd name="connsiteX32" fmla="*/ 281094 w 1737673"/>
              <a:gd name="connsiteY32" fmla="*/ 582254 h 1904999"/>
              <a:gd name="connsiteX33" fmla="*/ 302793 w 1737673"/>
              <a:gd name="connsiteY33" fmla="*/ 544281 h 1904999"/>
              <a:gd name="connsiteX34" fmla="*/ 310026 w 1737673"/>
              <a:gd name="connsiteY34" fmla="*/ 406855 h 1904999"/>
              <a:gd name="connsiteX35" fmla="*/ 337150 w 1737673"/>
              <a:gd name="connsiteY35" fmla="*/ 282086 h 1904999"/>
              <a:gd name="connsiteX36" fmla="*/ 393205 w 1737673"/>
              <a:gd name="connsiteY36" fmla="*/ 162742 h 1904999"/>
              <a:gd name="connsiteX37" fmla="*/ 470056 w 1737673"/>
              <a:gd name="connsiteY37" fmla="*/ 80467 h 1904999"/>
              <a:gd name="connsiteX38" fmla="*/ 556852 w 1737673"/>
              <a:gd name="connsiteY38" fmla="*/ 30740 h 1904999"/>
              <a:gd name="connsiteX39" fmla="*/ 645455 w 1737673"/>
              <a:gd name="connsiteY39" fmla="*/ 6329 h 1904999"/>
              <a:gd name="connsiteX40" fmla="*/ 731347 w 1737673"/>
              <a:gd name="connsiteY40" fmla="*/ 0 h 1904999"/>
              <a:gd name="connsiteX41" fmla="*/ 835321 w 1737673"/>
              <a:gd name="connsiteY41" fmla="*/ 11754 h 1904999"/>
              <a:gd name="connsiteX42" fmla="*/ 932062 w 1737673"/>
              <a:gd name="connsiteY42" fmla="*/ 43398 h 1904999"/>
              <a:gd name="connsiteX43" fmla="*/ 1012529 w 1737673"/>
              <a:gd name="connsiteY43" fmla="*/ 88604 h 1904999"/>
              <a:gd name="connsiteX44" fmla="*/ 1069489 w 1737673"/>
              <a:gd name="connsiteY44" fmla="*/ 139235 h 1904999"/>
              <a:gd name="connsiteX45" fmla="*/ 1137298 w 1737673"/>
              <a:gd name="connsiteY45" fmla="*/ 266716 h 1904999"/>
              <a:gd name="connsiteX46" fmla="*/ 1168942 w 1737673"/>
              <a:gd name="connsiteY46" fmla="*/ 399622 h 1904999"/>
              <a:gd name="connsiteX47" fmla="*/ 1177983 w 1737673"/>
              <a:gd name="connsiteY47" fmla="*/ 546090 h 1904999"/>
              <a:gd name="connsiteX48" fmla="*/ 1197874 w 1737673"/>
              <a:gd name="connsiteY48" fmla="*/ 569597 h 1904999"/>
              <a:gd name="connsiteX49" fmla="*/ 1209628 w 1737673"/>
              <a:gd name="connsiteY49" fmla="*/ 602145 h 1904999"/>
              <a:gd name="connsiteX50" fmla="*/ 1210532 w 1737673"/>
              <a:gd name="connsiteY50" fmla="*/ 650968 h 1904999"/>
              <a:gd name="connsiteX51" fmla="*/ 1193353 w 1737673"/>
              <a:gd name="connsiteY51" fmla="*/ 711544 h 1904999"/>
              <a:gd name="connsiteX52" fmla="*/ 1167134 w 1737673"/>
              <a:gd name="connsiteY52" fmla="*/ 746805 h 1904999"/>
              <a:gd name="connsiteX53" fmla="*/ 1132777 w 1737673"/>
              <a:gd name="connsiteY53" fmla="*/ 766695 h 1904999"/>
              <a:gd name="connsiteX54" fmla="*/ 1114695 w 1737673"/>
              <a:gd name="connsiteY54" fmla="*/ 824559 h 1904999"/>
              <a:gd name="connsiteX55" fmla="*/ 1094804 w 1737673"/>
              <a:gd name="connsiteY55" fmla="*/ 870669 h 1904999"/>
              <a:gd name="connsiteX56" fmla="*/ 1069489 w 1737673"/>
              <a:gd name="connsiteY56" fmla="*/ 905930 h 1904999"/>
              <a:gd name="connsiteX57" fmla="*/ 1036940 w 1737673"/>
              <a:gd name="connsiteY57" fmla="*/ 930341 h 1904999"/>
              <a:gd name="connsiteX58" fmla="*/ 1011625 w 1737673"/>
              <a:gd name="connsiteY58" fmla="*/ 952040 h 1904999"/>
              <a:gd name="connsiteX59" fmla="*/ 993542 w 1737673"/>
              <a:gd name="connsiteY59" fmla="*/ 978260 h 1904999"/>
              <a:gd name="connsiteX60" fmla="*/ 982693 w 1737673"/>
              <a:gd name="connsiteY60" fmla="*/ 1016233 h 1904999"/>
              <a:gd name="connsiteX61" fmla="*/ 979981 w 1737673"/>
              <a:gd name="connsiteY61" fmla="*/ 1071384 h 1904999"/>
              <a:gd name="connsiteX62" fmla="*/ 994447 w 1737673"/>
              <a:gd name="connsiteY62" fmla="*/ 1127440 h 1904999"/>
              <a:gd name="connsiteX63" fmla="*/ 1036036 w 1737673"/>
              <a:gd name="connsiteY63" fmla="*/ 1180783 h 1904999"/>
              <a:gd name="connsiteX64" fmla="*/ 1114695 w 1737673"/>
              <a:gd name="connsiteY64" fmla="*/ 1225989 h 1904999"/>
              <a:gd name="connsiteX65" fmla="*/ 1132777 w 1737673"/>
              <a:gd name="connsiteY65" fmla="*/ 1231414 h 1904999"/>
              <a:gd name="connsiteX66" fmla="*/ 1132777 w 1737673"/>
              <a:gd name="connsiteY66" fmla="*/ 1300127 h 1904999"/>
              <a:gd name="connsiteX67" fmla="*/ 1132777 w 1737673"/>
              <a:gd name="connsiteY67" fmla="*/ 1356183 h 1904999"/>
              <a:gd name="connsiteX68" fmla="*/ 1103845 w 1737673"/>
              <a:gd name="connsiteY68" fmla="*/ 1357991 h 1904999"/>
              <a:gd name="connsiteX69" fmla="*/ 982693 w 1737673"/>
              <a:gd name="connsiteY69" fmla="*/ 1357991 h 1904999"/>
              <a:gd name="connsiteX70" fmla="*/ 816335 w 1737673"/>
              <a:gd name="connsiteY70" fmla="*/ 1489993 h 1904999"/>
              <a:gd name="connsiteX71" fmla="*/ 816335 w 1737673"/>
              <a:gd name="connsiteY71" fmla="*/ 1625611 h 1904999"/>
              <a:gd name="connsiteX72" fmla="*/ 1711415 w 1737673"/>
              <a:gd name="connsiteY72" fmla="*/ 1517116 h 1904999"/>
              <a:gd name="connsiteX73" fmla="*/ 1737635 w 1737673"/>
              <a:gd name="connsiteY73" fmla="*/ 1572268 h 1904999"/>
              <a:gd name="connsiteX74" fmla="*/ 1718648 w 1737673"/>
              <a:gd name="connsiteY74" fmla="*/ 1623803 h 1904999"/>
              <a:gd name="connsiteX75" fmla="*/ 1638181 w 1737673"/>
              <a:gd name="connsiteY75" fmla="*/ 1678954 h 1904999"/>
              <a:gd name="connsiteX76" fmla="*/ 1533303 w 1737673"/>
              <a:gd name="connsiteY76" fmla="*/ 1744051 h 1904999"/>
              <a:gd name="connsiteX77" fmla="*/ 1426617 w 1737673"/>
              <a:gd name="connsiteY77" fmla="*/ 1810052 h 1904999"/>
              <a:gd name="connsiteX78" fmla="*/ 1342533 w 1737673"/>
              <a:gd name="connsiteY78" fmla="*/ 1869724 h 1904999"/>
              <a:gd name="connsiteX79" fmla="*/ 1280149 w 1737673"/>
              <a:gd name="connsiteY79" fmla="*/ 1904985 h 1904999"/>
              <a:gd name="connsiteX80" fmla="*/ 1259354 w 1737673"/>
              <a:gd name="connsiteY80" fmla="*/ 1853450 h 1904999"/>
              <a:gd name="connsiteX81" fmla="*/ 1259354 w 1737673"/>
              <a:gd name="connsiteY81" fmla="*/ 1764846 h 1904999"/>
              <a:gd name="connsiteX82" fmla="*/ 1243080 w 1737673"/>
              <a:gd name="connsiteY82" fmla="*/ 1714215 h 1904999"/>
              <a:gd name="connsiteX83" fmla="*/ 1199682 w 1737673"/>
              <a:gd name="connsiteY83" fmla="*/ 1697941 h 1904999"/>
              <a:gd name="connsiteX84" fmla="*/ 984501 w 1737673"/>
              <a:gd name="connsiteY84" fmla="*/ 1697941 h 1904999"/>
              <a:gd name="connsiteX85" fmla="*/ 938391 w 1737673"/>
              <a:gd name="connsiteY85" fmla="*/ 1684379 h 1904999"/>
              <a:gd name="connsiteX86" fmla="*/ 919404 w 1737673"/>
              <a:gd name="connsiteY86" fmla="*/ 1638269 h 1904999"/>
              <a:gd name="connsiteX87" fmla="*/ 919404 w 1737673"/>
              <a:gd name="connsiteY87" fmla="*/ 1547857 h 1904999"/>
              <a:gd name="connsiteX88" fmla="*/ 936583 w 1737673"/>
              <a:gd name="connsiteY88" fmla="*/ 1480952 h 1904999"/>
              <a:gd name="connsiteX89" fmla="*/ 998967 w 1737673"/>
              <a:gd name="connsiteY89" fmla="*/ 1468294 h 1904999"/>
              <a:gd name="connsiteX90" fmla="*/ 1033324 w 1737673"/>
              <a:gd name="connsiteY90" fmla="*/ 1469198 h 1904999"/>
              <a:gd name="connsiteX91" fmla="*/ 1064064 w 1737673"/>
              <a:gd name="connsiteY91" fmla="*/ 1470102 h 1904999"/>
              <a:gd name="connsiteX92" fmla="*/ 1109270 w 1737673"/>
              <a:gd name="connsiteY92" fmla="*/ 1471006 h 1904999"/>
              <a:gd name="connsiteX93" fmla="*/ 1187024 w 1737673"/>
              <a:gd name="connsiteY93" fmla="*/ 1471910 h 1904999"/>
              <a:gd name="connsiteX94" fmla="*/ 1243080 w 1737673"/>
              <a:gd name="connsiteY94" fmla="*/ 1443883 h 1904999"/>
              <a:gd name="connsiteX95" fmla="*/ 1259354 w 1737673"/>
              <a:gd name="connsiteY95" fmla="*/ 1381498 h 1904999"/>
              <a:gd name="connsiteX96" fmla="*/ 1259354 w 1737673"/>
              <a:gd name="connsiteY96" fmla="*/ 1294702 h 1904999"/>
              <a:gd name="connsiteX97" fmla="*/ 1275628 w 1737673"/>
              <a:gd name="connsiteY97" fmla="*/ 1248592 h 1904999"/>
              <a:gd name="connsiteX98" fmla="*/ 1322643 w 1737673"/>
              <a:gd name="connsiteY98" fmla="*/ 1263962 h 1904999"/>
              <a:gd name="connsiteX99" fmla="*/ 1405822 w 1737673"/>
              <a:gd name="connsiteY99" fmla="*/ 1321826 h 1904999"/>
              <a:gd name="connsiteX100" fmla="*/ 1515221 w 1737673"/>
              <a:gd name="connsiteY100" fmla="*/ 1388731 h 1904999"/>
              <a:gd name="connsiteX101" fmla="*/ 1625524 w 1737673"/>
              <a:gd name="connsiteY101" fmla="*/ 1456540 h 1904999"/>
              <a:gd name="connsiteX102" fmla="*/ 1711415 w 1737673"/>
              <a:gd name="connsiteY102" fmla="*/ 1517116 h 190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1737673" h="1904999">
                <a:moveTo>
                  <a:pt x="816335" y="1625611"/>
                </a:moveTo>
                <a:cubicBezTo>
                  <a:pt x="816335" y="1671420"/>
                  <a:pt x="827485" y="1710297"/>
                  <a:pt x="849787" y="1742243"/>
                </a:cubicBezTo>
                <a:cubicBezTo>
                  <a:pt x="872089" y="1774188"/>
                  <a:pt x="898911" y="1794983"/>
                  <a:pt x="930254" y="1804627"/>
                </a:cubicBezTo>
                <a:cubicBezTo>
                  <a:pt x="892884" y="1807038"/>
                  <a:pt x="857321" y="1808846"/>
                  <a:pt x="823567" y="1810052"/>
                </a:cubicBezTo>
                <a:cubicBezTo>
                  <a:pt x="789814" y="1811257"/>
                  <a:pt x="759073" y="1811860"/>
                  <a:pt x="731347" y="1811860"/>
                </a:cubicBezTo>
                <a:cubicBezTo>
                  <a:pt x="696388" y="1811860"/>
                  <a:pt x="655702" y="1810655"/>
                  <a:pt x="609291" y="1808244"/>
                </a:cubicBezTo>
                <a:cubicBezTo>
                  <a:pt x="562879" y="1805833"/>
                  <a:pt x="514961" y="1802518"/>
                  <a:pt x="465535" y="1798298"/>
                </a:cubicBezTo>
                <a:cubicBezTo>
                  <a:pt x="416110" y="1794079"/>
                  <a:pt x="367287" y="1789257"/>
                  <a:pt x="319068" y="1783832"/>
                </a:cubicBezTo>
                <a:cubicBezTo>
                  <a:pt x="270848" y="1778408"/>
                  <a:pt x="226847" y="1772682"/>
                  <a:pt x="187066" y="1766654"/>
                </a:cubicBezTo>
                <a:cubicBezTo>
                  <a:pt x="147284" y="1760627"/>
                  <a:pt x="113530" y="1754599"/>
                  <a:pt x="85804" y="1748572"/>
                </a:cubicBezTo>
                <a:cubicBezTo>
                  <a:pt x="58078" y="1742544"/>
                  <a:pt x="40598" y="1736517"/>
                  <a:pt x="33365" y="1730489"/>
                </a:cubicBezTo>
                <a:cubicBezTo>
                  <a:pt x="20105" y="1720845"/>
                  <a:pt x="10159" y="1691311"/>
                  <a:pt x="3529" y="1641885"/>
                </a:cubicBezTo>
                <a:cubicBezTo>
                  <a:pt x="-3101" y="1592460"/>
                  <a:pt x="-389" y="1527966"/>
                  <a:pt x="11666" y="1448403"/>
                </a:cubicBezTo>
                <a:cubicBezTo>
                  <a:pt x="16488" y="1418266"/>
                  <a:pt x="26433" y="1393553"/>
                  <a:pt x="41502" y="1374265"/>
                </a:cubicBezTo>
                <a:cubicBezTo>
                  <a:pt x="56571" y="1354977"/>
                  <a:pt x="74955" y="1338402"/>
                  <a:pt x="96654" y="1324538"/>
                </a:cubicBezTo>
                <a:cubicBezTo>
                  <a:pt x="118352" y="1310675"/>
                  <a:pt x="142462" y="1299524"/>
                  <a:pt x="168983" y="1291086"/>
                </a:cubicBezTo>
                <a:cubicBezTo>
                  <a:pt x="195504" y="1282648"/>
                  <a:pt x="222628" y="1274510"/>
                  <a:pt x="250354" y="1266675"/>
                </a:cubicBezTo>
                <a:cubicBezTo>
                  <a:pt x="278081" y="1258839"/>
                  <a:pt x="304903" y="1250401"/>
                  <a:pt x="330821" y="1241359"/>
                </a:cubicBezTo>
                <a:cubicBezTo>
                  <a:pt x="356739" y="1232318"/>
                  <a:pt x="380548" y="1221167"/>
                  <a:pt x="402247" y="1207907"/>
                </a:cubicBezTo>
                <a:cubicBezTo>
                  <a:pt x="427562" y="1192235"/>
                  <a:pt x="447151" y="1177167"/>
                  <a:pt x="461015" y="1162701"/>
                </a:cubicBezTo>
                <a:cubicBezTo>
                  <a:pt x="474878" y="1148235"/>
                  <a:pt x="484522" y="1133769"/>
                  <a:pt x="489947" y="1119303"/>
                </a:cubicBezTo>
                <a:cubicBezTo>
                  <a:pt x="495371" y="1104837"/>
                  <a:pt x="498084" y="1089768"/>
                  <a:pt x="498084" y="1074097"/>
                </a:cubicBezTo>
                <a:cubicBezTo>
                  <a:pt x="498084" y="1058425"/>
                  <a:pt x="497481" y="1040946"/>
                  <a:pt x="496275" y="1021658"/>
                </a:cubicBezTo>
                <a:cubicBezTo>
                  <a:pt x="493864" y="993931"/>
                  <a:pt x="484522" y="971931"/>
                  <a:pt x="468248" y="955657"/>
                </a:cubicBezTo>
                <a:cubicBezTo>
                  <a:pt x="451973" y="939383"/>
                  <a:pt x="433590" y="922807"/>
                  <a:pt x="413096" y="905930"/>
                </a:cubicBezTo>
                <a:cubicBezTo>
                  <a:pt x="403452" y="897492"/>
                  <a:pt x="394712" y="885738"/>
                  <a:pt x="386877" y="870669"/>
                </a:cubicBezTo>
                <a:cubicBezTo>
                  <a:pt x="379041" y="855601"/>
                  <a:pt x="372109" y="840231"/>
                  <a:pt x="366082" y="824559"/>
                </a:cubicBezTo>
                <a:cubicBezTo>
                  <a:pt x="360054" y="806477"/>
                  <a:pt x="354027" y="787189"/>
                  <a:pt x="347999" y="766695"/>
                </a:cubicBezTo>
                <a:cubicBezTo>
                  <a:pt x="339561" y="764284"/>
                  <a:pt x="331122" y="760065"/>
                  <a:pt x="322684" y="754038"/>
                </a:cubicBezTo>
                <a:cubicBezTo>
                  <a:pt x="315451" y="748010"/>
                  <a:pt x="307615" y="739572"/>
                  <a:pt x="299177" y="728722"/>
                </a:cubicBezTo>
                <a:cubicBezTo>
                  <a:pt x="290738" y="717873"/>
                  <a:pt x="283505" y="702201"/>
                  <a:pt x="277478" y="681708"/>
                </a:cubicBezTo>
                <a:cubicBezTo>
                  <a:pt x="271450" y="661214"/>
                  <a:pt x="269341" y="642529"/>
                  <a:pt x="271149" y="625652"/>
                </a:cubicBezTo>
                <a:cubicBezTo>
                  <a:pt x="272957" y="608775"/>
                  <a:pt x="276272" y="594309"/>
                  <a:pt x="281094" y="582254"/>
                </a:cubicBezTo>
                <a:cubicBezTo>
                  <a:pt x="285916" y="568994"/>
                  <a:pt x="293149" y="556336"/>
                  <a:pt x="302793" y="544281"/>
                </a:cubicBezTo>
                <a:cubicBezTo>
                  <a:pt x="301588" y="498472"/>
                  <a:pt x="303999" y="452664"/>
                  <a:pt x="310026" y="406855"/>
                </a:cubicBezTo>
                <a:cubicBezTo>
                  <a:pt x="316054" y="368279"/>
                  <a:pt x="325095" y="326689"/>
                  <a:pt x="337150" y="282086"/>
                </a:cubicBezTo>
                <a:cubicBezTo>
                  <a:pt x="349205" y="237483"/>
                  <a:pt x="367890" y="197701"/>
                  <a:pt x="393205" y="162742"/>
                </a:cubicBezTo>
                <a:cubicBezTo>
                  <a:pt x="416110" y="128988"/>
                  <a:pt x="441727" y="101563"/>
                  <a:pt x="470056" y="80467"/>
                </a:cubicBezTo>
                <a:cubicBezTo>
                  <a:pt x="498385" y="59371"/>
                  <a:pt x="527317" y="42795"/>
                  <a:pt x="556852" y="30740"/>
                </a:cubicBezTo>
                <a:cubicBezTo>
                  <a:pt x="586386" y="18685"/>
                  <a:pt x="615921" y="10548"/>
                  <a:pt x="645455" y="6329"/>
                </a:cubicBezTo>
                <a:cubicBezTo>
                  <a:pt x="674990" y="2110"/>
                  <a:pt x="703621" y="0"/>
                  <a:pt x="731347" y="0"/>
                </a:cubicBezTo>
                <a:cubicBezTo>
                  <a:pt x="766306" y="0"/>
                  <a:pt x="800964" y="3918"/>
                  <a:pt x="835321" y="11754"/>
                </a:cubicBezTo>
                <a:cubicBezTo>
                  <a:pt x="869678" y="19589"/>
                  <a:pt x="901925" y="30137"/>
                  <a:pt x="932062" y="43398"/>
                </a:cubicBezTo>
                <a:cubicBezTo>
                  <a:pt x="962200" y="56658"/>
                  <a:pt x="989022" y="71727"/>
                  <a:pt x="1012529" y="88604"/>
                </a:cubicBezTo>
                <a:cubicBezTo>
                  <a:pt x="1036036" y="105481"/>
                  <a:pt x="1055023" y="122358"/>
                  <a:pt x="1069489" y="139235"/>
                </a:cubicBezTo>
                <a:cubicBezTo>
                  <a:pt x="1099626" y="177811"/>
                  <a:pt x="1122229" y="220304"/>
                  <a:pt x="1137298" y="266716"/>
                </a:cubicBezTo>
                <a:cubicBezTo>
                  <a:pt x="1152366" y="313128"/>
                  <a:pt x="1162915" y="357430"/>
                  <a:pt x="1168942" y="399622"/>
                </a:cubicBezTo>
                <a:cubicBezTo>
                  <a:pt x="1176175" y="447842"/>
                  <a:pt x="1179189" y="496664"/>
                  <a:pt x="1177983" y="546090"/>
                </a:cubicBezTo>
                <a:cubicBezTo>
                  <a:pt x="1186422" y="552117"/>
                  <a:pt x="1193052" y="559953"/>
                  <a:pt x="1197874" y="569597"/>
                </a:cubicBezTo>
                <a:cubicBezTo>
                  <a:pt x="1202696" y="578035"/>
                  <a:pt x="1206614" y="588885"/>
                  <a:pt x="1209628" y="602145"/>
                </a:cubicBezTo>
                <a:cubicBezTo>
                  <a:pt x="1212641" y="615406"/>
                  <a:pt x="1212943" y="631680"/>
                  <a:pt x="1210532" y="650968"/>
                </a:cubicBezTo>
                <a:cubicBezTo>
                  <a:pt x="1206915" y="676283"/>
                  <a:pt x="1201189" y="696475"/>
                  <a:pt x="1193353" y="711544"/>
                </a:cubicBezTo>
                <a:cubicBezTo>
                  <a:pt x="1185518" y="726613"/>
                  <a:pt x="1176778" y="738366"/>
                  <a:pt x="1167134" y="746805"/>
                </a:cubicBezTo>
                <a:cubicBezTo>
                  <a:pt x="1156284" y="756449"/>
                  <a:pt x="1144832" y="763079"/>
                  <a:pt x="1132777" y="766695"/>
                </a:cubicBezTo>
                <a:cubicBezTo>
                  <a:pt x="1126750" y="787189"/>
                  <a:pt x="1120722" y="806477"/>
                  <a:pt x="1114695" y="824559"/>
                </a:cubicBezTo>
                <a:cubicBezTo>
                  <a:pt x="1108667" y="840231"/>
                  <a:pt x="1102037" y="855601"/>
                  <a:pt x="1094804" y="870669"/>
                </a:cubicBezTo>
                <a:cubicBezTo>
                  <a:pt x="1087571" y="885738"/>
                  <a:pt x="1079133" y="897492"/>
                  <a:pt x="1069489" y="905930"/>
                </a:cubicBezTo>
                <a:cubicBezTo>
                  <a:pt x="1057434" y="915574"/>
                  <a:pt x="1046584" y="923711"/>
                  <a:pt x="1036940" y="930341"/>
                </a:cubicBezTo>
                <a:cubicBezTo>
                  <a:pt x="1027296" y="936972"/>
                  <a:pt x="1018858" y="944205"/>
                  <a:pt x="1011625" y="952040"/>
                </a:cubicBezTo>
                <a:cubicBezTo>
                  <a:pt x="1004392" y="959876"/>
                  <a:pt x="998364" y="968616"/>
                  <a:pt x="993542" y="978260"/>
                </a:cubicBezTo>
                <a:cubicBezTo>
                  <a:pt x="988720" y="987904"/>
                  <a:pt x="985104" y="1000561"/>
                  <a:pt x="982693" y="1016233"/>
                </a:cubicBezTo>
                <a:cubicBezTo>
                  <a:pt x="980282" y="1034315"/>
                  <a:pt x="979378" y="1052699"/>
                  <a:pt x="979981" y="1071384"/>
                </a:cubicBezTo>
                <a:cubicBezTo>
                  <a:pt x="980583" y="1090070"/>
                  <a:pt x="985405" y="1108755"/>
                  <a:pt x="994447" y="1127440"/>
                </a:cubicBezTo>
                <a:cubicBezTo>
                  <a:pt x="1003488" y="1146125"/>
                  <a:pt x="1017351" y="1163906"/>
                  <a:pt x="1036036" y="1180783"/>
                </a:cubicBezTo>
                <a:cubicBezTo>
                  <a:pt x="1054721" y="1197660"/>
                  <a:pt x="1080941" y="1212729"/>
                  <a:pt x="1114695" y="1225989"/>
                </a:cubicBezTo>
                <a:cubicBezTo>
                  <a:pt x="1121928" y="1228400"/>
                  <a:pt x="1127955" y="1230208"/>
                  <a:pt x="1132777" y="1231414"/>
                </a:cubicBezTo>
                <a:lnTo>
                  <a:pt x="1132777" y="1300127"/>
                </a:lnTo>
                <a:lnTo>
                  <a:pt x="1132777" y="1356183"/>
                </a:lnTo>
                <a:cubicBezTo>
                  <a:pt x="1126750" y="1357388"/>
                  <a:pt x="1117106" y="1357991"/>
                  <a:pt x="1103845" y="1357991"/>
                </a:cubicBezTo>
                <a:lnTo>
                  <a:pt x="982693" y="1357991"/>
                </a:lnTo>
                <a:cubicBezTo>
                  <a:pt x="871787" y="1357991"/>
                  <a:pt x="816335" y="1401992"/>
                  <a:pt x="816335" y="1489993"/>
                </a:cubicBezTo>
                <a:lnTo>
                  <a:pt x="816335" y="1625611"/>
                </a:lnTo>
                <a:close/>
                <a:moveTo>
                  <a:pt x="1711415" y="1517116"/>
                </a:moveTo>
                <a:cubicBezTo>
                  <a:pt x="1728292" y="1530377"/>
                  <a:pt x="1737032" y="1548761"/>
                  <a:pt x="1737635" y="1572268"/>
                </a:cubicBezTo>
                <a:cubicBezTo>
                  <a:pt x="1738237" y="1595775"/>
                  <a:pt x="1731909" y="1612953"/>
                  <a:pt x="1718648" y="1623803"/>
                </a:cubicBezTo>
                <a:cubicBezTo>
                  <a:pt x="1698155" y="1639474"/>
                  <a:pt x="1671332" y="1657858"/>
                  <a:pt x="1638181" y="1678954"/>
                </a:cubicBezTo>
                <a:cubicBezTo>
                  <a:pt x="1605030" y="1700050"/>
                  <a:pt x="1570071" y="1721749"/>
                  <a:pt x="1533303" y="1744051"/>
                </a:cubicBezTo>
                <a:cubicBezTo>
                  <a:pt x="1496535" y="1766353"/>
                  <a:pt x="1460973" y="1788353"/>
                  <a:pt x="1426617" y="1810052"/>
                </a:cubicBezTo>
                <a:cubicBezTo>
                  <a:pt x="1392260" y="1831751"/>
                  <a:pt x="1364232" y="1851642"/>
                  <a:pt x="1342533" y="1869724"/>
                </a:cubicBezTo>
                <a:cubicBezTo>
                  <a:pt x="1314807" y="1892628"/>
                  <a:pt x="1294012" y="1904382"/>
                  <a:pt x="1280149" y="1904985"/>
                </a:cubicBezTo>
                <a:cubicBezTo>
                  <a:pt x="1266286" y="1905588"/>
                  <a:pt x="1259354" y="1888409"/>
                  <a:pt x="1259354" y="1853450"/>
                </a:cubicBezTo>
                <a:lnTo>
                  <a:pt x="1259354" y="1764846"/>
                </a:lnTo>
                <a:cubicBezTo>
                  <a:pt x="1259354" y="1741941"/>
                  <a:pt x="1253929" y="1725064"/>
                  <a:pt x="1243080" y="1714215"/>
                </a:cubicBezTo>
                <a:cubicBezTo>
                  <a:pt x="1232231" y="1703365"/>
                  <a:pt x="1217765" y="1697941"/>
                  <a:pt x="1199682" y="1697941"/>
                </a:cubicBezTo>
                <a:lnTo>
                  <a:pt x="984501" y="1697941"/>
                </a:lnTo>
                <a:cubicBezTo>
                  <a:pt x="966419" y="1697941"/>
                  <a:pt x="951049" y="1693420"/>
                  <a:pt x="938391" y="1684379"/>
                </a:cubicBezTo>
                <a:cubicBezTo>
                  <a:pt x="925733" y="1675338"/>
                  <a:pt x="919404" y="1659968"/>
                  <a:pt x="919404" y="1638269"/>
                </a:cubicBezTo>
                <a:lnTo>
                  <a:pt x="919404" y="1547857"/>
                </a:lnTo>
                <a:cubicBezTo>
                  <a:pt x="919404" y="1511692"/>
                  <a:pt x="925130" y="1489390"/>
                  <a:pt x="936583" y="1480952"/>
                </a:cubicBezTo>
                <a:cubicBezTo>
                  <a:pt x="948035" y="1472513"/>
                  <a:pt x="968830" y="1468294"/>
                  <a:pt x="998967" y="1468294"/>
                </a:cubicBezTo>
                <a:cubicBezTo>
                  <a:pt x="1013433" y="1468294"/>
                  <a:pt x="1024885" y="1468595"/>
                  <a:pt x="1033324" y="1469198"/>
                </a:cubicBezTo>
                <a:cubicBezTo>
                  <a:pt x="1041762" y="1469801"/>
                  <a:pt x="1052009" y="1470102"/>
                  <a:pt x="1064064" y="1470102"/>
                </a:cubicBezTo>
                <a:cubicBezTo>
                  <a:pt x="1076119" y="1470102"/>
                  <a:pt x="1091188" y="1470403"/>
                  <a:pt x="1109270" y="1471006"/>
                </a:cubicBezTo>
                <a:cubicBezTo>
                  <a:pt x="1127352" y="1471609"/>
                  <a:pt x="1153271" y="1471910"/>
                  <a:pt x="1187024" y="1471910"/>
                </a:cubicBezTo>
                <a:cubicBezTo>
                  <a:pt x="1213545" y="1471910"/>
                  <a:pt x="1232231" y="1462568"/>
                  <a:pt x="1243080" y="1443883"/>
                </a:cubicBezTo>
                <a:cubicBezTo>
                  <a:pt x="1253929" y="1425197"/>
                  <a:pt x="1259354" y="1404403"/>
                  <a:pt x="1259354" y="1381498"/>
                </a:cubicBezTo>
                <a:lnTo>
                  <a:pt x="1259354" y="1294702"/>
                </a:lnTo>
                <a:cubicBezTo>
                  <a:pt x="1259354" y="1270593"/>
                  <a:pt x="1264779" y="1255223"/>
                  <a:pt x="1275628" y="1248592"/>
                </a:cubicBezTo>
                <a:cubicBezTo>
                  <a:pt x="1286478" y="1241962"/>
                  <a:pt x="1302149" y="1247085"/>
                  <a:pt x="1322643" y="1263962"/>
                </a:cubicBezTo>
                <a:cubicBezTo>
                  <a:pt x="1343136" y="1280839"/>
                  <a:pt x="1370863" y="1300127"/>
                  <a:pt x="1405822" y="1321826"/>
                </a:cubicBezTo>
                <a:cubicBezTo>
                  <a:pt x="1440781" y="1343525"/>
                  <a:pt x="1477248" y="1365827"/>
                  <a:pt x="1515221" y="1388731"/>
                </a:cubicBezTo>
                <a:cubicBezTo>
                  <a:pt x="1553194" y="1411636"/>
                  <a:pt x="1589961" y="1434239"/>
                  <a:pt x="1625524" y="1456540"/>
                </a:cubicBezTo>
                <a:cubicBezTo>
                  <a:pt x="1661086" y="1478842"/>
                  <a:pt x="1689716" y="1499034"/>
                  <a:pt x="1711415" y="1517116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6000"/>
                </a:schemeClr>
              </a:gs>
            </a:gsLst>
            <a:lin ang="27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7" name="图形 15">
            <a:extLst>
              <a:ext uri="{FF2B5EF4-FFF2-40B4-BE49-F238E27FC236}">
                <a16:creationId xmlns:a16="http://schemas.microsoft.com/office/drawing/2014/main" id="{DEDDA65F-594B-4905-EA85-F29FF65D3B52}"/>
              </a:ext>
            </a:extLst>
          </p:cNvPr>
          <p:cNvSpPr/>
          <p:nvPr/>
        </p:nvSpPr>
        <p:spPr>
          <a:xfrm>
            <a:off x="10205945" y="2736846"/>
            <a:ext cx="628201" cy="628203"/>
          </a:xfrm>
          <a:custGeom>
            <a:avLst/>
            <a:gdLst>
              <a:gd name="connsiteX0" fmla="*/ 672732 w 680834"/>
              <a:gd name="connsiteY0" fmla="*/ 401791 h 680836"/>
              <a:gd name="connsiteX1" fmla="*/ 670802 w 680834"/>
              <a:gd name="connsiteY1" fmla="*/ 274233 h 680836"/>
              <a:gd name="connsiteX2" fmla="*/ 596976 w 680834"/>
              <a:gd name="connsiteY2" fmla="*/ 270609 h 680836"/>
              <a:gd name="connsiteX3" fmla="*/ 568993 w 680834"/>
              <a:gd name="connsiteY3" fmla="*/ 205376 h 680836"/>
              <a:gd name="connsiteX4" fmla="*/ 618798 w 680834"/>
              <a:gd name="connsiteY4" fmla="*/ 148832 h 680836"/>
              <a:gd name="connsiteX5" fmla="*/ 527234 w 680834"/>
              <a:gd name="connsiteY5" fmla="*/ 60001 h 680836"/>
              <a:gd name="connsiteX6" fmla="*/ 472397 w 680834"/>
              <a:gd name="connsiteY6" fmla="*/ 109709 h 680836"/>
              <a:gd name="connsiteX7" fmla="*/ 406497 w 680834"/>
              <a:gd name="connsiteY7" fmla="*/ 82387 h 680836"/>
              <a:gd name="connsiteX8" fmla="*/ 401791 w 680834"/>
              <a:gd name="connsiteY8" fmla="*/ 8103 h 680836"/>
              <a:gd name="connsiteX9" fmla="*/ 274233 w 680834"/>
              <a:gd name="connsiteY9" fmla="*/ 10036 h 680836"/>
              <a:gd name="connsiteX10" fmla="*/ 270727 w 680834"/>
              <a:gd name="connsiteY10" fmla="*/ 81439 h 680836"/>
              <a:gd name="connsiteX11" fmla="*/ 205509 w 680834"/>
              <a:gd name="connsiteY11" fmla="*/ 107051 h 680836"/>
              <a:gd name="connsiteX12" fmla="*/ 153602 w 680834"/>
              <a:gd name="connsiteY12" fmla="*/ 60001 h 680836"/>
              <a:gd name="connsiteX13" fmla="*/ 62038 w 680834"/>
              <a:gd name="connsiteY13" fmla="*/ 148832 h 680836"/>
              <a:gd name="connsiteX14" fmla="*/ 102183 w 680834"/>
              <a:gd name="connsiteY14" fmla="*/ 202269 h 680836"/>
              <a:gd name="connsiteX15" fmla="*/ 76467 w 680834"/>
              <a:gd name="connsiteY15" fmla="*/ 270972 h 680836"/>
              <a:gd name="connsiteX16" fmla="*/ 10033 w 680834"/>
              <a:gd name="connsiteY16" fmla="*/ 274232 h 680836"/>
              <a:gd name="connsiteX17" fmla="*/ 8100 w 680834"/>
              <a:gd name="connsiteY17" fmla="*/ 401790 h 680836"/>
              <a:gd name="connsiteX18" fmla="*/ 73940 w 680834"/>
              <a:gd name="connsiteY18" fmla="*/ 405962 h 680836"/>
              <a:gd name="connsiteX19" fmla="*/ 103347 w 680834"/>
              <a:gd name="connsiteY19" fmla="*/ 479413 h 680836"/>
              <a:gd name="connsiteX20" fmla="*/ 59999 w 680834"/>
              <a:gd name="connsiteY20" fmla="*/ 527233 h 680836"/>
              <a:gd name="connsiteX21" fmla="*/ 148830 w 680834"/>
              <a:gd name="connsiteY21" fmla="*/ 618797 h 680836"/>
              <a:gd name="connsiteX22" fmla="*/ 198234 w 680834"/>
              <a:gd name="connsiteY22" fmla="*/ 575283 h 680836"/>
              <a:gd name="connsiteX23" fmla="*/ 271021 w 680834"/>
              <a:gd name="connsiteY23" fmla="*/ 605389 h 680836"/>
              <a:gd name="connsiteX24" fmla="*/ 274233 w 680834"/>
              <a:gd name="connsiteY24" fmla="*/ 670802 h 680836"/>
              <a:gd name="connsiteX25" fmla="*/ 401791 w 680834"/>
              <a:gd name="connsiteY25" fmla="*/ 672735 h 680836"/>
              <a:gd name="connsiteX26" fmla="*/ 406118 w 680834"/>
              <a:gd name="connsiteY26" fmla="*/ 604462 h 680836"/>
              <a:gd name="connsiteX27" fmla="*/ 479617 w 680834"/>
              <a:gd name="connsiteY27" fmla="*/ 572656 h 680836"/>
              <a:gd name="connsiteX28" fmla="*/ 532003 w 680834"/>
              <a:gd name="connsiteY28" fmla="*/ 618798 h 680836"/>
              <a:gd name="connsiteX29" fmla="*/ 620837 w 680834"/>
              <a:gd name="connsiteY29" fmla="*/ 527234 h 680836"/>
              <a:gd name="connsiteX30" fmla="*/ 573117 w 680834"/>
              <a:gd name="connsiteY30" fmla="*/ 474590 h 680836"/>
              <a:gd name="connsiteX31" fmla="*/ 599470 w 680834"/>
              <a:gd name="connsiteY31" fmla="*/ 406432 h 680836"/>
              <a:gd name="connsiteX32" fmla="*/ 672732 w 680834"/>
              <a:gd name="connsiteY32" fmla="*/ 401791 h 680836"/>
              <a:gd name="connsiteX33" fmla="*/ 340418 w 680834"/>
              <a:gd name="connsiteY33" fmla="*/ 499003 h 680836"/>
              <a:gd name="connsiteX34" fmla="*/ 181835 w 680834"/>
              <a:gd name="connsiteY34" fmla="*/ 340418 h 680836"/>
              <a:gd name="connsiteX35" fmla="*/ 340418 w 680834"/>
              <a:gd name="connsiteY35" fmla="*/ 181836 h 680836"/>
              <a:gd name="connsiteX36" fmla="*/ 499003 w 680834"/>
              <a:gd name="connsiteY36" fmla="*/ 340418 h 680836"/>
              <a:gd name="connsiteX37" fmla="*/ 340418 w 680834"/>
              <a:gd name="connsiteY37" fmla="*/ 499003 h 680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80834" h="680836">
                <a:moveTo>
                  <a:pt x="672732" y="401791"/>
                </a:moveTo>
                <a:cubicBezTo>
                  <a:pt x="692027" y="324607"/>
                  <a:pt x="670802" y="274233"/>
                  <a:pt x="670802" y="274233"/>
                </a:cubicBezTo>
                <a:lnTo>
                  <a:pt x="596976" y="270609"/>
                </a:lnTo>
                <a:cubicBezTo>
                  <a:pt x="590506" y="247438"/>
                  <a:pt x="581031" y="225588"/>
                  <a:pt x="568993" y="205376"/>
                </a:cubicBezTo>
                <a:lnTo>
                  <a:pt x="618798" y="148832"/>
                </a:lnTo>
                <a:cubicBezTo>
                  <a:pt x="577866" y="80615"/>
                  <a:pt x="527234" y="60001"/>
                  <a:pt x="527234" y="60001"/>
                </a:cubicBezTo>
                <a:lnTo>
                  <a:pt x="472397" y="109709"/>
                </a:lnTo>
                <a:cubicBezTo>
                  <a:pt x="451968" y="97825"/>
                  <a:pt x="429871" y="88620"/>
                  <a:pt x="406497" y="82387"/>
                </a:cubicBezTo>
                <a:lnTo>
                  <a:pt x="401791" y="8103"/>
                </a:lnTo>
                <a:cubicBezTo>
                  <a:pt x="324611" y="-11195"/>
                  <a:pt x="274233" y="10036"/>
                  <a:pt x="274233" y="10036"/>
                </a:cubicBezTo>
                <a:lnTo>
                  <a:pt x="270727" y="81439"/>
                </a:lnTo>
                <a:cubicBezTo>
                  <a:pt x="247690" y="87229"/>
                  <a:pt x="225771" y="95774"/>
                  <a:pt x="205509" y="107051"/>
                </a:cubicBezTo>
                <a:lnTo>
                  <a:pt x="153602" y="60001"/>
                </a:lnTo>
                <a:cubicBezTo>
                  <a:pt x="153602" y="60001"/>
                  <a:pt x="102970" y="80614"/>
                  <a:pt x="62038" y="148832"/>
                </a:cubicBezTo>
                <a:cubicBezTo>
                  <a:pt x="75049" y="163600"/>
                  <a:pt x="100647" y="180556"/>
                  <a:pt x="102183" y="202269"/>
                </a:cubicBezTo>
                <a:cubicBezTo>
                  <a:pt x="102561" y="207630"/>
                  <a:pt x="77546" y="270918"/>
                  <a:pt x="76467" y="270972"/>
                </a:cubicBezTo>
                <a:lnTo>
                  <a:pt x="10033" y="274232"/>
                </a:lnTo>
                <a:cubicBezTo>
                  <a:pt x="10033" y="274232"/>
                  <a:pt x="-11192" y="324606"/>
                  <a:pt x="8100" y="401790"/>
                </a:cubicBezTo>
                <a:lnTo>
                  <a:pt x="73940" y="405962"/>
                </a:lnTo>
                <a:cubicBezTo>
                  <a:pt x="80157" y="432142"/>
                  <a:pt x="90136" y="456800"/>
                  <a:pt x="103347" y="479413"/>
                </a:cubicBezTo>
                <a:lnTo>
                  <a:pt x="59999" y="527233"/>
                </a:lnTo>
                <a:cubicBezTo>
                  <a:pt x="59999" y="527233"/>
                  <a:pt x="80612" y="577865"/>
                  <a:pt x="148830" y="618797"/>
                </a:cubicBezTo>
                <a:lnTo>
                  <a:pt x="198234" y="575283"/>
                </a:lnTo>
                <a:cubicBezTo>
                  <a:pt x="220617" y="588682"/>
                  <a:pt x="245051" y="598890"/>
                  <a:pt x="271021" y="605389"/>
                </a:cubicBezTo>
                <a:lnTo>
                  <a:pt x="274233" y="670802"/>
                </a:lnTo>
                <a:cubicBezTo>
                  <a:pt x="274233" y="670802"/>
                  <a:pt x="324610" y="692030"/>
                  <a:pt x="401791" y="672735"/>
                </a:cubicBezTo>
                <a:lnTo>
                  <a:pt x="406118" y="604462"/>
                </a:lnTo>
                <a:cubicBezTo>
                  <a:pt x="432419" y="597490"/>
                  <a:pt x="457104" y="586716"/>
                  <a:pt x="479617" y="572656"/>
                </a:cubicBezTo>
                <a:lnTo>
                  <a:pt x="532003" y="618798"/>
                </a:lnTo>
                <a:cubicBezTo>
                  <a:pt x="600224" y="577868"/>
                  <a:pt x="620837" y="527234"/>
                  <a:pt x="620837" y="527234"/>
                </a:cubicBezTo>
                <a:lnTo>
                  <a:pt x="573117" y="474590"/>
                </a:lnTo>
                <a:cubicBezTo>
                  <a:pt x="584874" y="453465"/>
                  <a:pt x="593697" y="430554"/>
                  <a:pt x="599470" y="406432"/>
                </a:cubicBezTo>
                <a:lnTo>
                  <a:pt x="672732" y="401791"/>
                </a:lnTo>
                <a:close/>
                <a:moveTo>
                  <a:pt x="340418" y="499003"/>
                </a:moveTo>
                <a:cubicBezTo>
                  <a:pt x="252835" y="499003"/>
                  <a:pt x="181835" y="428004"/>
                  <a:pt x="181835" y="340418"/>
                </a:cubicBezTo>
                <a:cubicBezTo>
                  <a:pt x="181835" y="252836"/>
                  <a:pt x="252835" y="181836"/>
                  <a:pt x="340418" y="181836"/>
                </a:cubicBezTo>
                <a:cubicBezTo>
                  <a:pt x="428000" y="181836"/>
                  <a:pt x="499003" y="252836"/>
                  <a:pt x="499003" y="340418"/>
                </a:cubicBezTo>
                <a:cubicBezTo>
                  <a:pt x="499003" y="428004"/>
                  <a:pt x="428000" y="499003"/>
                  <a:pt x="340418" y="49900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41000"/>
                </a:schemeClr>
              </a:gs>
            </a:gsLst>
            <a:lin ang="2700000" scaled="1"/>
            <a:tileRect/>
          </a:gradFill>
          <a:ln w="73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14C7690-053D-40B8-BC71-0E14FDEC0CFA}"/>
              </a:ext>
            </a:extLst>
          </p:cNvPr>
          <p:cNvGrpSpPr/>
          <p:nvPr/>
        </p:nvGrpSpPr>
        <p:grpSpPr>
          <a:xfrm>
            <a:off x="5191760" y="4102143"/>
            <a:ext cx="5933439" cy="2690756"/>
            <a:chOff x="5474727" y="3732551"/>
            <a:chExt cx="5650472" cy="3060348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2512BCB4-C4DE-4A64-6B2A-8BCC4FFE73DC}"/>
                </a:ext>
              </a:extLst>
            </p:cNvPr>
            <p:cNvSpPr/>
            <p:nvPr/>
          </p:nvSpPr>
          <p:spPr>
            <a:xfrm>
              <a:off x="5474727" y="3732551"/>
              <a:ext cx="2566136" cy="12247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3CD8DF6-F723-0D5D-54AA-3AE749010FBC}"/>
                </a:ext>
              </a:extLst>
            </p:cNvPr>
            <p:cNvSpPr/>
            <p:nvPr/>
          </p:nvSpPr>
          <p:spPr>
            <a:xfrm>
              <a:off x="5474727" y="3977374"/>
              <a:ext cx="1025231" cy="12247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4C4BE3E4-495C-2751-38CE-E8DA7DB12D8D}"/>
                </a:ext>
              </a:extLst>
            </p:cNvPr>
            <p:cNvSpPr/>
            <p:nvPr/>
          </p:nvSpPr>
          <p:spPr>
            <a:xfrm>
              <a:off x="5982384" y="4222197"/>
              <a:ext cx="2058480" cy="12247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E7B43F78-28AD-67D6-AD73-C06ADEF30632}"/>
                </a:ext>
              </a:extLst>
            </p:cNvPr>
            <p:cNvSpPr/>
            <p:nvPr/>
          </p:nvSpPr>
          <p:spPr>
            <a:xfrm>
              <a:off x="6499958" y="4467020"/>
              <a:ext cx="2058481" cy="12247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E81CA190-FC9A-FCEF-F17F-53B359395657}"/>
                </a:ext>
              </a:extLst>
            </p:cNvPr>
            <p:cNvSpPr/>
            <p:nvPr/>
          </p:nvSpPr>
          <p:spPr>
            <a:xfrm>
              <a:off x="5474728" y="4711843"/>
              <a:ext cx="1543738" cy="12247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D49B676-539B-FD48-BC96-08E58A9BAC7B}"/>
                </a:ext>
              </a:extLst>
            </p:cNvPr>
            <p:cNvSpPr/>
            <p:nvPr/>
          </p:nvSpPr>
          <p:spPr>
            <a:xfrm>
              <a:off x="5474727" y="4956666"/>
              <a:ext cx="2050463" cy="12247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D7D2DD5F-DC72-440B-F12A-701CE5312E7C}"/>
                </a:ext>
              </a:extLst>
            </p:cNvPr>
            <p:cNvSpPr/>
            <p:nvPr/>
          </p:nvSpPr>
          <p:spPr>
            <a:xfrm>
              <a:off x="5474727" y="5201489"/>
              <a:ext cx="5650472" cy="12247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9F9BFB95-7B0A-42DF-28A3-6BA603E3266A}"/>
                </a:ext>
              </a:extLst>
            </p:cNvPr>
            <p:cNvSpPr/>
            <p:nvPr/>
          </p:nvSpPr>
          <p:spPr>
            <a:xfrm>
              <a:off x="7018465" y="5446312"/>
              <a:ext cx="2052402" cy="12247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5029D025-31E2-4CBC-20D4-1C6179012934}"/>
                </a:ext>
              </a:extLst>
            </p:cNvPr>
            <p:cNvSpPr/>
            <p:nvPr/>
          </p:nvSpPr>
          <p:spPr>
            <a:xfrm>
              <a:off x="7019479" y="5691135"/>
              <a:ext cx="2570068" cy="12247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3A8CB801-70F2-7D9C-50B2-22C7CAB9B744}"/>
                </a:ext>
              </a:extLst>
            </p:cNvPr>
            <p:cNvSpPr/>
            <p:nvPr/>
          </p:nvSpPr>
          <p:spPr>
            <a:xfrm>
              <a:off x="7018465" y="5935958"/>
              <a:ext cx="2052402" cy="12247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15DE0222-1907-B122-5D50-BB3B13888523}"/>
                </a:ext>
              </a:extLst>
            </p:cNvPr>
            <p:cNvSpPr/>
            <p:nvPr/>
          </p:nvSpPr>
          <p:spPr>
            <a:xfrm>
              <a:off x="7525190" y="6180781"/>
              <a:ext cx="2570068" cy="12247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E81C11CF-B88C-144F-2BEF-48E580C72E23}"/>
                </a:ext>
              </a:extLst>
            </p:cNvPr>
            <p:cNvSpPr/>
            <p:nvPr/>
          </p:nvSpPr>
          <p:spPr>
            <a:xfrm>
              <a:off x="8040863" y="6425604"/>
              <a:ext cx="2570068" cy="12247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A24CE80B-7768-852D-D94B-86EA5434501E}"/>
                </a:ext>
              </a:extLst>
            </p:cNvPr>
            <p:cNvSpPr/>
            <p:nvPr/>
          </p:nvSpPr>
          <p:spPr>
            <a:xfrm>
              <a:off x="10097311" y="6670427"/>
              <a:ext cx="1027887" cy="12247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/>
                <a:ea typeface="OPPOSans R"/>
                <a:cs typeface="+mn-cs"/>
              </a:endParaRPr>
            </a:p>
          </p:txBody>
        </p:sp>
      </p:grpSp>
      <p:sp>
        <p:nvSpPr>
          <p:cNvPr id="4" name="矩形: 对角圆角 3">
            <a:extLst>
              <a:ext uri="{FF2B5EF4-FFF2-40B4-BE49-F238E27FC236}">
                <a16:creationId xmlns:a16="http://schemas.microsoft.com/office/drawing/2014/main" id="{6D6C3BA7-F431-0ABC-0977-1A007237BEF8}"/>
              </a:ext>
            </a:extLst>
          </p:cNvPr>
          <p:cNvSpPr/>
          <p:nvPr/>
        </p:nvSpPr>
        <p:spPr>
          <a:xfrm>
            <a:off x="1256411" y="1418564"/>
            <a:ext cx="1138792" cy="658938"/>
          </a:xfrm>
          <a:prstGeom prst="round2DiagRect">
            <a:avLst/>
          </a:prstGeom>
          <a:gradFill flip="none" rotWithShape="1">
            <a:gsLst>
              <a:gs pos="21000">
                <a:schemeClr val="accent1"/>
              </a:gs>
              <a:gs pos="8600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推广应用</a:t>
            </a:r>
            <a:endParaRPr kumimoji="0" lang="en-US" altLang="zh-CN" sz="1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考虑细则</a:t>
            </a:r>
            <a:endParaRPr kumimoji="0" lang="zh-CN" altLang="zh-CN" sz="1400" b="0" i="0" u="none" strike="noStrike" kern="1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0F10BA83-B037-4CE6-B63A-8423D98CCDD8}"/>
              </a:ext>
            </a:extLst>
          </p:cNvPr>
          <p:cNvGrpSpPr/>
          <p:nvPr/>
        </p:nvGrpSpPr>
        <p:grpSpPr>
          <a:xfrm>
            <a:off x="2534207" y="1399814"/>
            <a:ext cx="6906189" cy="760850"/>
            <a:chOff x="2664106" y="1399814"/>
            <a:chExt cx="6906189" cy="76085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9F7A2A7-C177-477D-8F97-938928891A49}"/>
                </a:ext>
              </a:extLst>
            </p:cNvPr>
            <p:cNvSpPr txBox="1"/>
            <p:nvPr/>
          </p:nvSpPr>
          <p:spPr>
            <a:xfrm>
              <a:off x="2771997" y="1399814"/>
              <a:ext cx="3052118" cy="46679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zh-CN" altLang="en-US" sz="1400" kern="100" dirty="0"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+mj-ea"/>
                  <a:ea typeface="+mj-ea"/>
                </a:rPr>
                <a:t>分析并完善一期实验的不足</a:t>
              </a:r>
              <a:endParaRPr kumimoji="0" lang="en-US" altLang="zh-CN" sz="1400" b="0" i="0" u="none" strike="noStrike" kern="100" cap="none" spc="0" normalizeH="0" baseline="0" noProof="0" dirty="0">
                <a:ln>
                  <a:noFill/>
                </a:ln>
                <a:gradFill flip="none" rotWithShape="1">
                  <a:gsLst>
                    <a:gs pos="59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  <a:p>
              <a:pPr marR="0" lvl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将电子纸防护材质</a:t>
              </a:r>
              <a:r>
                <a:rPr lang="zh-CN" altLang="en-US" sz="1400" kern="100" dirty="0"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latin typeface="+mj-ea"/>
                  <a:ea typeface="+mj-ea"/>
                </a:rPr>
                <a:t>全面升级</a:t>
              </a: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（聚氨酯）</a:t>
              </a:r>
              <a:endParaRPr kumimoji="0" lang="en-US" altLang="zh-CN" sz="1400" b="0" i="0" u="none" strike="noStrike" kern="100" cap="none" spc="0" normalizeH="0" baseline="0" noProof="0" dirty="0">
                <a:ln>
                  <a:noFill/>
                </a:ln>
                <a:gradFill flip="none" rotWithShape="1">
                  <a:gsLst>
                    <a:gs pos="59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3C71125-E1AB-4317-BE47-D953DADF19BC}"/>
                </a:ext>
              </a:extLst>
            </p:cNvPr>
            <p:cNvSpPr txBox="1"/>
            <p:nvPr/>
          </p:nvSpPr>
          <p:spPr>
            <a:xfrm>
              <a:off x="2664106" y="1963622"/>
              <a:ext cx="1211870" cy="19704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285750" marR="0" lvl="0" indent="-18000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rPr>
                <a:t>有效保护设备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31F41C5-674E-45D8-98BA-1358C9415DAA}"/>
                </a:ext>
              </a:extLst>
            </p:cNvPr>
            <p:cNvSpPr txBox="1"/>
            <p:nvPr/>
          </p:nvSpPr>
          <p:spPr>
            <a:xfrm>
              <a:off x="3995493" y="1963622"/>
              <a:ext cx="1211870" cy="19704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285750" marR="0" lvl="0" indent="-18000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rPr>
                <a:t>减少器具损伤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5105B53-5443-4844-A47E-C0C98237D9A7}"/>
                </a:ext>
              </a:extLst>
            </p:cNvPr>
            <p:cNvSpPr txBox="1"/>
            <p:nvPr/>
          </p:nvSpPr>
          <p:spPr>
            <a:xfrm>
              <a:off x="5911749" y="1399814"/>
              <a:ext cx="2872581" cy="46679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R="0" lvl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论证排序方案</a:t>
              </a:r>
              <a:r>
                <a:rPr lang="zh-CN" altLang="en-US" sz="1400" kern="100" dirty="0"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  <a:latin typeface="+mj-ea"/>
                  <a:ea typeface="+mj-ea"/>
                </a:rPr>
                <a:t>并优化电子纸显示界面</a:t>
              </a:r>
              <a:endParaRPr lang="en-US" altLang="zh-CN" sz="1400" kern="100" dirty="0">
                <a:gradFill flip="none" rotWithShape="1">
                  <a:gsLst>
                    <a:gs pos="59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endParaRPr>
            </a:p>
            <a:p>
              <a:pPr marR="0" lvl="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en-US" sz="1400" b="0" i="0" u="none" strike="noStrike" kern="100" cap="none" spc="0" normalizeH="0" baseline="0" noProof="0" dirty="0">
                  <a:ln>
                    <a:noFill/>
                  </a:ln>
                  <a:gradFill flip="none" rotWithShape="1">
                    <a:gsLst>
                      <a:gs pos="5900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5400000" scaled="1"/>
                    <a:tileRect/>
                  </a:gra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升级系统便利员工操作（两种模式）</a:t>
              </a:r>
              <a:endParaRPr kumimoji="0" lang="en-US" altLang="zh-CN" sz="1400" b="0" i="0" u="none" strike="noStrike" kern="100" cap="none" spc="0" normalizeH="0" baseline="0" noProof="0" dirty="0">
                <a:ln>
                  <a:noFill/>
                </a:ln>
                <a:gradFill flip="none" rotWithShape="1">
                  <a:gsLst>
                    <a:gs pos="5900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F255AC8-C9E1-497E-9A4F-41F97E291EA4}"/>
                </a:ext>
              </a:extLst>
            </p:cNvPr>
            <p:cNvSpPr txBox="1"/>
            <p:nvPr/>
          </p:nvSpPr>
          <p:spPr>
            <a:xfrm>
              <a:off x="5804619" y="1963622"/>
              <a:ext cx="1827423" cy="19704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285750" marR="0" lvl="0" indent="-18000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rPr>
                <a:t>单个器具显示全部零件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FED0836-E277-464E-9C8B-1F392E48BB50}"/>
                </a:ext>
              </a:extLst>
            </p:cNvPr>
            <p:cNvSpPr txBox="1"/>
            <p:nvPr/>
          </p:nvSpPr>
          <p:spPr>
            <a:xfrm>
              <a:off x="7742872" y="1963622"/>
              <a:ext cx="1827423" cy="19704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marL="285750" marR="0" lvl="0" indent="-180000" algn="l" defTabSz="914400" rtl="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多个</a:t>
              </a:r>
              <a:r>
                <a:rPr kumimoji="0" lang="zh-CN" altLang="en-US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器具</a:t>
              </a:r>
              <a:r>
                <a:rPr kumimoji="0" lang="zh-CN" altLang="zh-CN" sz="1200" b="0" i="0" u="none" strike="noStrike" kern="1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OPPOSans R"/>
                  <a:ea typeface="OPPOSans R"/>
                  <a:cs typeface="+mn-cs"/>
                </a:rPr>
                <a:t>显示单个零件</a:t>
              </a:r>
              <a:endParaRPr kumimoji="0" lang="en-US" altLang="zh-CN" sz="1200" b="0" i="0" u="none" strike="noStrike" kern="1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720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heme/theme1.xml><?xml version="1.0" encoding="utf-8"?>
<a:theme xmlns:a="http://schemas.openxmlformats.org/drawingml/2006/main" name="峭壁biubiubiu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F30EA"/>
      </a:accent1>
      <a:accent2>
        <a:srgbClr val="D00FFE"/>
      </a:accent2>
      <a:accent3>
        <a:srgbClr val="06FBFE"/>
      </a:accent3>
      <a:accent4>
        <a:srgbClr val="FFBB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">
      <a:majorFont>
        <a:latin typeface="OPPOSans R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峭壁的主题</Template>
  <TotalTime>221</TotalTime>
  <Words>777</Words>
  <Application>Microsoft Office PowerPoint</Application>
  <PresentationFormat>宽屏</PresentationFormat>
  <Paragraphs>286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阿里巴巴普惠体 2.0 115 Black</vt:lpstr>
      <vt:lpstr>Arial</vt:lpstr>
      <vt:lpstr>Bahnschrift SemiBold Condensed</vt:lpstr>
      <vt:lpstr>OPPOSans B</vt:lpstr>
      <vt:lpstr>OPPOSans H</vt:lpstr>
      <vt:lpstr>OPPOSans R</vt:lpstr>
      <vt:lpstr>等线</vt:lpstr>
      <vt:lpstr>峭壁biubiubiu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炫丽蓝紫无纸化设备应用报告ppt模板</dc:title>
  <dc:creator>PPT竞技场;峭壁</dc:creator>
  <cp:keywords>51PPT模板网</cp:keywords>
  <dc:description>www.51pptmoban.com</dc:description>
  <cp:lastModifiedBy>Win user</cp:lastModifiedBy>
  <cp:revision>20</cp:revision>
  <dcterms:created xsi:type="dcterms:W3CDTF">2022-05-04T03:50:23Z</dcterms:created>
  <dcterms:modified xsi:type="dcterms:W3CDTF">2022-07-19T12:55:26Z</dcterms:modified>
</cp:coreProperties>
</file>