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notesMasterIdLst>
    <p:notesMasterId r:id="rId9"/>
  </p:notesMasterIdLst>
  <p:sldIdLst>
    <p:sldId id="260" r:id="rId3"/>
    <p:sldId id="261" r:id="rId4"/>
    <p:sldId id="266" r:id="rId5"/>
    <p:sldId id="264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7A"/>
    <a:srgbClr val="288BAB"/>
    <a:srgbClr val="24D1F1"/>
    <a:srgbClr val="173188"/>
    <a:srgbClr val="125499"/>
    <a:srgbClr val="4AC2D2"/>
    <a:srgbClr val="161E3A"/>
    <a:srgbClr val="1B204A"/>
    <a:srgbClr val="2D4361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27" autoAdjust="0"/>
  </p:normalViewPr>
  <p:slideViewPr>
    <p:cSldViewPr snapToGrid="0">
      <p:cViewPr varScale="1">
        <p:scale>
          <a:sx n="100" d="100"/>
          <a:sy n="100" d="100"/>
        </p:scale>
        <p:origin x="10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CAC2F-AF33-4BA4-AA20-C72AB3877D3F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37DFA-E566-4E9C-B826-204ABF1F1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36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37DFA-E566-4E9C-B826-204ABF1F10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6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37DFA-E566-4E9C-B826-204ABF1F10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9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37DFA-E566-4E9C-B826-204ABF1F10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291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37DFA-E566-4E9C-B826-204ABF1F10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691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37DFA-E566-4E9C-B826-204ABF1F10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80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35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15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夜空下的树林&#10;&#10;低可信度描述已自动生成">
            <a:extLst>
              <a:ext uri="{FF2B5EF4-FFF2-40B4-BE49-F238E27FC236}">
                <a16:creationId xmlns:a16="http://schemas.microsoft.com/office/drawing/2014/main" id="{BAA1D172-F9CA-4893-86E2-648B1E94C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301297" cy="68579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FEC9802-0042-4F2B-99AB-7CDB05975E0C}"/>
              </a:ext>
            </a:extLst>
          </p:cNvPr>
          <p:cNvSpPr/>
          <p:nvPr/>
        </p:nvSpPr>
        <p:spPr>
          <a:xfrm>
            <a:off x="0" y="-1"/>
            <a:ext cx="12301296" cy="6857999"/>
          </a:xfrm>
          <a:prstGeom prst="rect">
            <a:avLst/>
          </a:prstGeom>
          <a:gradFill flip="none" rotWithShape="1">
            <a:gsLst>
              <a:gs pos="100000">
                <a:srgbClr val="15192A">
                  <a:alpha val="51000"/>
                  <a:lumMod val="98000"/>
                  <a:lumOff val="2000"/>
                </a:srgbClr>
              </a:gs>
              <a:gs pos="41000">
                <a:srgbClr val="15192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chemeClr val="bg1"/>
                  </a:gs>
                  <a:gs pos="0">
                    <a:srgbClr val="15192A"/>
                  </a:gs>
                </a:gsLst>
                <a:path path="rect">
                  <a:fillToRect l="50000" t="50000" r="50000" b="50000"/>
                </a:path>
              </a:gra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2841" y="1893156"/>
            <a:ext cx="5580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4BCF4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无纸化系统二期小组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2A0389-25CA-47B3-BE6F-CFD30F25C3A4}"/>
              </a:ext>
            </a:extLst>
          </p:cNvPr>
          <p:cNvGrpSpPr/>
          <p:nvPr/>
        </p:nvGrpSpPr>
        <p:grpSpPr>
          <a:xfrm>
            <a:off x="2063991" y="2305030"/>
            <a:ext cx="8064018" cy="1274074"/>
            <a:chOff x="2880302" y="2600044"/>
            <a:chExt cx="8064018" cy="1274074"/>
          </a:xfrm>
        </p:grpSpPr>
        <p:sp>
          <p:nvSpPr>
            <p:cNvPr id="4" name="文本框 3"/>
            <p:cNvSpPr txBox="1"/>
            <p:nvPr/>
          </p:nvSpPr>
          <p:spPr>
            <a:xfrm>
              <a:off x="2880302" y="2600044"/>
              <a:ext cx="80640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gradFill flip="none" rotWithShape="1">
                    <a:gsLst>
                      <a:gs pos="42000">
                        <a:srgbClr val="8C97EF">
                          <a:lumMod val="88000"/>
                          <a:lumOff val="12000"/>
                        </a:srgbClr>
                      </a:gs>
                      <a:gs pos="0">
                        <a:schemeClr val="accent1">
                          <a:lumMod val="0"/>
                          <a:lumOff val="100000"/>
                        </a:schemeClr>
                      </a:gs>
                      <a:gs pos="100000">
                        <a:srgbClr val="142094">
                          <a:lumMod val="81000"/>
                          <a:lumOff val="19000"/>
                        </a:srgbClr>
                      </a:gs>
                    </a:gsLst>
                    <a:lin ang="2159400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无纸化设备应用报告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4A55BC0-25CC-4CE9-AB40-A94B78A38D03}"/>
                </a:ext>
              </a:extLst>
            </p:cNvPr>
            <p:cNvSpPr txBox="1"/>
            <p:nvPr/>
          </p:nvSpPr>
          <p:spPr>
            <a:xfrm>
              <a:off x="3068958" y="3612508"/>
              <a:ext cx="75941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rgbClr val="52597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WU ZHI HUA SHE BEI YING YONG BAO GAO</a:t>
              </a:r>
              <a:endParaRPr lang="zh-CN" altLang="en-US" sz="1050" dirty="0">
                <a:solidFill>
                  <a:srgbClr val="52597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E2C1C1F-4C02-48DE-AAD6-E843D93DC059}"/>
              </a:ext>
            </a:extLst>
          </p:cNvPr>
          <p:cNvGrpSpPr/>
          <p:nvPr/>
        </p:nvGrpSpPr>
        <p:grpSpPr>
          <a:xfrm>
            <a:off x="6321453" y="3895191"/>
            <a:ext cx="3347055" cy="631264"/>
            <a:chOff x="1082841" y="4217036"/>
            <a:chExt cx="3536565" cy="802063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30A31907-5914-4E0F-888E-9D55B273F846}"/>
                </a:ext>
              </a:extLst>
            </p:cNvPr>
            <p:cNvSpPr/>
            <p:nvPr/>
          </p:nvSpPr>
          <p:spPr>
            <a:xfrm>
              <a:off x="1082841" y="4287068"/>
              <a:ext cx="3536565" cy="732031"/>
            </a:xfrm>
            <a:prstGeom prst="roundRect">
              <a:avLst/>
            </a:prstGeom>
            <a:solidFill>
              <a:srgbClr val="63A0DD">
                <a:alpha val="2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E4FB81C-6E54-4056-A3D6-DA406B076CEB}"/>
                </a:ext>
              </a:extLst>
            </p:cNvPr>
            <p:cNvSpPr/>
            <p:nvPr/>
          </p:nvSpPr>
          <p:spPr>
            <a:xfrm>
              <a:off x="1082841" y="4217036"/>
              <a:ext cx="3536565" cy="732031"/>
            </a:xfrm>
            <a:prstGeom prst="roundRect">
              <a:avLst/>
            </a:prstGeom>
            <a:solidFill>
              <a:srgbClr val="15183C">
                <a:alpha val="49000"/>
              </a:srgbClr>
            </a:solidFill>
            <a:ln w="12700">
              <a:gradFill flip="none" rotWithShape="1">
                <a:gsLst>
                  <a:gs pos="0">
                    <a:srgbClr val="82A3CF">
                      <a:lumMod val="18000"/>
                      <a:lumOff val="82000"/>
                    </a:srgbClr>
                  </a:gs>
                  <a:gs pos="52000">
                    <a:srgbClr val="86A8D0">
                      <a:lumMod val="44000"/>
                      <a:lumOff val="56000"/>
                    </a:srgbClr>
                  </a:gs>
                  <a:gs pos="80000">
                    <a:srgbClr val="162C5D"/>
                  </a:gs>
                  <a:gs pos="23000">
                    <a:srgbClr val="162C5D"/>
                  </a:gs>
                  <a:gs pos="100000">
                    <a:srgbClr val="86A8D0">
                      <a:lumMod val="25000"/>
                      <a:lumOff val="75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92EDC7C-D022-4D8D-A873-332E9B644EE1}"/>
                </a:ext>
              </a:extLst>
            </p:cNvPr>
            <p:cNvSpPr/>
            <p:nvPr/>
          </p:nvSpPr>
          <p:spPr>
            <a:xfrm>
              <a:off x="1082841" y="4217036"/>
              <a:ext cx="1527009" cy="709962"/>
            </a:xfrm>
            <a:prstGeom prst="roundRect">
              <a:avLst/>
            </a:prstGeom>
            <a:gradFill flip="none" rotWithShape="1">
              <a:gsLst>
                <a:gs pos="0">
                  <a:srgbClr val="224C7F">
                    <a:alpha val="50000"/>
                  </a:srgbClr>
                </a:gs>
                <a:gs pos="100000">
                  <a:srgbClr val="1D2644">
                    <a:alpha val="50000"/>
                  </a:srgbClr>
                </a:gs>
              </a:gsLst>
              <a:lin ang="18900000" scaled="1"/>
              <a:tileRect/>
            </a:gradFill>
            <a:ln w="12700">
              <a:gradFill flip="none" rotWithShape="1">
                <a:gsLst>
                  <a:gs pos="0">
                    <a:srgbClr val="82A3CF">
                      <a:lumMod val="50000"/>
                      <a:lumOff val="50000"/>
                    </a:srgbClr>
                  </a:gs>
                  <a:gs pos="52000">
                    <a:srgbClr val="86A8D0">
                      <a:lumMod val="50000"/>
                      <a:lumOff val="50000"/>
                    </a:srgbClr>
                  </a:gs>
                  <a:gs pos="80000">
                    <a:srgbClr val="162C5D"/>
                  </a:gs>
                  <a:gs pos="23000">
                    <a:srgbClr val="162C5D"/>
                  </a:gs>
                  <a:gs pos="100000">
                    <a:srgbClr val="86A8D0">
                      <a:lumMod val="50000"/>
                      <a:lumOff val="5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91E85D4-31FE-423A-B292-C9CF7B7A93DB}"/>
              </a:ext>
            </a:extLst>
          </p:cNvPr>
          <p:cNvGrpSpPr/>
          <p:nvPr/>
        </p:nvGrpSpPr>
        <p:grpSpPr>
          <a:xfrm>
            <a:off x="2297182" y="3917233"/>
            <a:ext cx="3347055" cy="631264"/>
            <a:chOff x="1082841" y="4217036"/>
            <a:chExt cx="3536565" cy="802063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F67D4152-2862-4BBE-BAA4-FE554E3CC4C2}"/>
                </a:ext>
              </a:extLst>
            </p:cNvPr>
            <p:cNvSpPr/>
            <p:nvPr/>
          </p:nvSpPr>
          <p:spPr>
            <a:xfrm>
              <a:off x="1082841" y="4287068"/>
              <a:ext cx="3536565" cy="732031"/>
            </a:xfrm>
            <a:prstGeom prst="roundRect">
              <a:avLst/>
            </a:prstGeom>
            <a:solidFill>
              <a:srgbClr val="63A0DD">
                <a:alpha val="2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C45C0384-5EDC-4363-AD4C-89283FFDA285}"/>
                </a:ext>
              </a:extLst>
            </p:cNvPr>
            <p:cNvSpPr/>
            <p:nvPr/>
          </p:nvSpPr>
          <p:spPr>
            <a:xfrm>
              <a:off x="1082841" y="4217036"/>
              <a:ext cx="3536565" cy="732031"/>
            </a:xfrm>
            <a:prstGeom prst="roundRect">
              <a:avLst/>
            </a:prstGeom>
            <a:solidFill>
              <a:srgbClr val="15183C">
                <a:alpha val="49000"/>
              </a:srgbClr>
            </a:solidFill>
            <a:ln w="12700">
              <a:gradFill flip="none" rotWithShape="1">
                <a:gsLst>
                  <a:gs pos="0">
                    <a:srgbClr val="82A3CF">
                      <a:lumMod val="18000"/>
                      <a:lumOff val="82000"/>
                    </a:srgbClr>
                  </a:gs>
                  <a:gs pos="52000">
                    <a:srgbClr val="86A8D0">
                      <a:lumMod val="44000"/>
                      <a:lumOff val="56000"/>
                    </a:srgbClr>
                  </a:gs>
                  <a:gs pos="80000">
                    <a:srgbClr val="162C5D"/>
                  </a:gs>
                  <a:gs pos="23000">
                    <a:srgbClr val="162C5D"/>
                  </a:gs>
                  <a:gs pos="100000">
                    <a:srgbClr val="86A8D0">
                      <a:lumMod val="25000"/>
                      <a:lumOff val="75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DD45F123-D92E-4572-8AA8-B1D3DF13E941}"/>
                </a:ext>
              </a:extLst>
            </p:cNvPr>
            <p:cNvSpPr/>
            <p:nvPr/>
          </p:nvSpPr>
          <p:spPr>
            <a:xfrm>
              <a:off x="1082841" y="4217036"/>
              <a:ext cx="1527009" cy="709962"/>
            </a:xfrm>
            <a:prstGeom prst="roundRect">
              <a:avLst/>
            </a:prstGeom>
            <a:gradFill flip="none" rotWithShape="1">
              <a:gsLst>
                <a:gs pos="0">
                  <a:srgbClr val="224C7F">
                    <a:alpha val="50000"/>
                  </a:srgbClr>
                </a:gs>
                <a:gs pos="100000">
                  <a:srgbClr val="1D2644">
                    <a:alpha val="50000"/>
                  </a:srgbClr>
                </a:gs>
              </a:gsLst>
              <a:lin ang="18900000" scaled="1"/>
              <a:tileRect/>
            </a:gradFill>
            <a:ln w="12700">
              <a:gradFill flip="none" rotWithShape="1">
                <a:gsLst>
                  <a:gs pos="0">
                    <a:srgbClr val="82A3CF">
                      <a:lumMod val="50000"/>
                      <a:lumOff val="50000"/>
                    </a:srgbClr>
                  </a:gs>
                  <a:gs pos="52000">
                    <a:srgbClr val="86A8D0">
                      <a:lumMod val="50000"/>
                      <a:lumOff val="50000"/>
                    </a:srgbClr>
                  </a:gs>
                  <a:gs pos="80000">
                    <a:srgbClr val="162C5D"/>
                  </a:gs>
                  <a:gs pos="23000">
                    <a:srgbClr val="162C5D"/>
                  </a:gs>
                  <a:gs pos="100000">
                    <a:srgbClr val="86A8D0">
                      <a:lumMod val="50000"/>
                      <a:lumOff val="5000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11235" y="4038327"/>
            <a:ext cx="3120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000" i="1" dirty="0">
                <a:gradFill>
                  <a:gsLst>
                    <a:gs pos="100000">
                      <a:schemeClr val="bg1"/>
                    </a:gs>
                    <a:gs pos="0">
                      <a:srgbClr val="63A0DD"/>
                    </a:gs>
                  </a:gsLst>
                  <a:lin ang="16200000" scaled="1"/>
                </a:gradFill>
              </a:rPr>
              <a:t>汇报人：           马自强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44237" y="4019004"/>
            <a:ext cx="4446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 i="1">
                <a:gradFill>
                  <a:gsLst>
                    <a:gs pos="100000">
                      <a:schemeClr val="bg1"/>
                    </a:gs>
                    <a:gs pos="0">
                      <a:srgbClr val="63A0DD"/>
                    </a:gs>
                  </a:gsLst>
                  <a:lin ang="16200000" scaled="1"/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b="0" dirty="0"/>
              <a:t>汇报时间：      </a:t>
            </a:r>
            <a:r>
              <a:rPr lang="en-US" altLang="zh-CN" b="0" dirty="0"/>
              <a:t>2022.05.06</a:t>
            </a:r>
            <a:endParaRPr lang="zh-CN" altLang="en-US" b="0" dirty="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4761CA7-A634-48A6-9CC4-36BA741B4B46}"/>
              </a:ext>
            </a:extLst>
          </p:cNvPr>
          <p:cNvCxnSpPr/>
          <p:nvPr/>
        </p:nvCxnSpPr>
        <p:spPr>
          <a:xfrm>
            <a:off x="5373534" y="2133600"/>
            <a:ext cx="447328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夜空下的树林&#10;&#10;低可信度描述已自动生成">
            <a:extLst>
              <a:ext uri="{FF2B5EF4-FFF2-40B4-BE49-F238E27FC236}">
                <a16:creationId xmlns:a16="http://schemas.microsoft.com/office/drawing/2014/main" id="{BAA1D172-F9CA-4893-86E2-648B1E94C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301297" cy="68579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FEC9802-0042-4F2B-99AB-7CDB05975E0C}"/>
              </a:ext>
            </a:extLst>
          </p:cNvPr>
          <p:cNvSpPr/>
          <p:nvPr/>
        </p:nvSpPr>
        <p:spPr>
          <a:xfrm>
            <a:off x="-1" y="-1"/>
            <a:ext cx="12301297" cy="6857999"/>
          </a:xfrm>
          <a:prstGeom prst="rect">
            <a:avLst/>
          </a:prstGeom>
          <a:gradFill flip="none" rotWithShape="1">
            <a:gsLst>
              <a:gs pos="100000">
                <a:srgbClr val="15192A">
                  <a:alpha val="51000"/>
                  <a:lumMod val="98000"/>
                  <a:lumOff val="2000"/>
                </a:srgbClr>
              </a:gs>
              <a:gs pos="41000">
                <a:srgbClr val="15192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chemeClr val="bg1"/>
                  </a:gs>
                  <a:gs pos="0">
                    <a:srgbClr val="15192A"/>
                  </a:gs>
                </a:gsLst>
                <a:path path="rect">
                  <a:fillToRect l="50000" t="50000" r="50000" b="50000"/>
                </a:path>
              </a:gradFill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9AB4BD87-08DC-442A-AE55-407EA895960F}"/>
              </a:ext>
            </a:extLst>
          </p:cNvPr>
          <p:cNvSpPr/>
          <p:nvPr/>
        </p:nvSpPr>
        <p:spPr>
          <a:xfrm>
            <a:off x="827002" y="2443341"/>
            <a:ext cx="2248707" cy="3079442"/>
          </a:xfrm>
          <a:prstGeom prst="roundRect">
            <a:avLst>
              <a:gd name="adj" fmla="val 10841"/>
            </a:avLst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箭头: 右 48">
            <a:extLst>
              <a:ext uri="{FF2B5EF4-FFF2-40B4-BE49-F238E27FC236}">
                <a16:creationId xmlns:a16="http://schemas.microsoft.com/office/drawing/2014/main" id="{93E0076D-3504-426D-B2AC-93582F157085}"/>
              </a:ext>
            </a:extLst>
          </p:cNvPr>
          <p:cNvSpPr/>
          <p:nvPr/>
        </p:nvSpPr>
        <p:spPr>
          <a:xfrm>
            <a:off x="827002" y="5894699"/>
            <a:ext cx="1204704" cy="630882"/>
          </a:xfrm>
          <a:prstGeom prst="rightArrow">
            <a:avLst/>
          </a:prstGeom>
          <a:gradFill flip="none" rotWithShape="1">
            <a:gsLst>
              <a:gs pos="95575">
                <a:srgbClr val="224C7F">
                  <a:lumMod val="89000"/>
                  <a:lumOff val="11000"/>
                </a:srgbClr>
              </a:gs>
              <a:gs pos="71000">
                <a:srgbClr val="224C7F"/>
              </a:gs>
              <a:gs pos="33000">
                <a:srgbClr val="15192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: 剪去左右顶角 29">
            <a:extLst>
              <a:ext uri="{FF2B5EF4-FFF2-40B4-BE49-F238E27FC236}">
                <a16:creationId xmlns:a16="http://schemas.microsoft.com/office/drawing/2014/main" id="{DFD5269D-B3B1-4A1B-BC99-04987A738211}"/>
              </a:ext>
            </a:extLst>
          </p:cNvPr>
          <p:cNvSpPr/>
          <p:nvPr/>
        </p:nvSpPr>
        <p:spPr>
          <a:xfrm flipV="1">
            <a:off x="3076575" y="1006120"/>
            <a:ext cx="6038850" cy="368829"/>
          </a:xfrm>
          <a:custGeom>
            <a:avLst/>
            <a:gdLst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603885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950468 h 950468"/>
              <a:gd name="connsiteX7" fmla="*/ 0 w 6038850"/>
              <a:gd name="connsiteY7" fmla="*/ 368829 h 950468"/>
              <a:gd name="connsiteX8" fmla="*/ 368829 w 6038850"/>
              <a:gd name="connsiteY8" fmla="*/ 0 h 950468"/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368829 h 950468"/>
              <a:gd name="connsiteX7" fmla="*/ 368829 w 6038850"/>
              <a:gd name="connsiteY7" fmla="*/ 0 h 95046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950468 h 1041908"/>
              <a:gd name="connsiteX3" fmla="*/ 0 w 6130290"/>
              <a:gd name="connsiteY3" fmla="*/ 368829 h 1041908"/>
              <a:gd name="connsiteX4" fmla="*/ 368829 w 6130290"/>
              <a:gd name="connsiteY4" fmla="*/ 0 h 1041908"/>
              <a:gd name="connsiteX5" fmla="*/ 5670021 w 6130290"/>
              <a:gd name="connsiteY5" fmla="*/ 0 h 1041908"/>
              <a:gd name="connsiteX6" fmla="*/ 6038850 w 6130290"/>
              <a:gd name="connsiteY6" fmla="*/ 368829 h 1041908"/>
              <a:gd name="connsiteX7" fmla="*/ 6130290 w 6130290"/>
              <a:gd name="connsiteY7" fmla="*/ 1041908 h 104190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368829 h 1041908"/>
              <a:gd name="connsiteX3" fmla="*/ 368829 w 6130290"/>
              <a:gd name="connsiteY3" fmla="*/ 0 h 1041908"/>
              <a:gd name="connsiteX4" fmla="*/ 5670021 w 6130290"/>
              <a:gd name="connsiteY4" fmla="*/ 0 h 1041908"/>
              <a:gd name="connsiteX5" fmla="*/ 6038850 w 6130290"/>
              <a:gd name="connsiteY5" fmla="*/ 368829 h 1041908"/>
              <a:gd name="connsiteX6" fmla="*/ 6130290 w 6130290"/>
              <a:gd name="connsiteY6" fmla="*/ 1041908 h 1041908"/>
              <a:gd name="connsiteX0" fmla="*/ 6038850 w 6038850"/>
              <a:gd name="connsiteY0" fmla="*/ 950468 h 950468"/>
              <a:gd name="connsiteX1" fmla="*/ 0 w 6038850"/>
              <a:gd name="connsiteY1" fmla="*/ 950468 h 950468"/>
              <a:gd name="connsiteX2" fmla="*/ 0 w 6038850"/>
              <a:gd name="connsiteY2" fmla="*/ 368829 h 950468"/>
              <a:gd name="connsiteX3" fmla="*/ 368829 w 6038850"/>
              <a:gd name="connsiteY3" fmla="*/ 0 h 950468"/>
              <a:gd name="connsiteX4" fmla="*/ 5670021 w 6038850"/>
              <a:gd name="connsiteY4" fmla="*/ 0 h 950468"/>
              <a:gd name="connsiteX5" fmla="*/ 6038850 w 6038850"/>
              <a:gd name="connsiteY5" fmla="*/ 368829 h 950468"/>
              <a:gd name="connsiteX0" fmla="*/ 0 w 6038850"/>
              <a:gd name="connsiteY0" fmla="*/ 950468 h 950468"/>
              <a:gd name="connsiteX1" fmla="*/ 0 w 6038850"/>
              <a:gd name="connsiteY1" fmla="*/ 368829 h 950468"/>
              <a:gd name="connsiteX2" fmla="*/ 368829 w 6038850"/>
              <a:gd name="connsiteY2" fmla="*/ 0 h 950468"/>
              <a:gd name="connsiteX3" fmla="*/ 5670021 w 6038850"/>
              <a:gd name="connsiteY3" fmla="*/ 0 h 950468"/>
              <a:gd name="connsiteX4" fmla="*/ 6038850 w 6038850"/>
              <a:gd name="connsiteY4" fmla="*/ 368829 h 950468"/>
              <a:gd name="connsiteX0" fmla="*/ 0 w 6038850"/>
              <a:gd name="connsiteY0" fmla="*/ 368829 h 368829"/>
              <a:gd name="connsiteX1" fmla="*/ 368829 w 6038850"/>
              <a:gd name="connsiteY1" fmla="*/ 0 h 368829"/>
              <a:gd name="connsiteX2" fmla="*/ 5670021 w 6038850"/>
              <a:gd name="connsiteY2" fmla="*/ 0 h 368829"/>
              <a:gd name="connsiteX3" fmla="*/ 6038850 w 6038850"/>
              <a:gd name="connsiteY3" fmla="*/ 368829 h 3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368829">
                <a:moveTo>
                  <a:pt x="0" y="368829"/>
                </a:moveTo>
                <a:lnTo>
                  <a:pt x="368829" y="0"/>
                </a:lnTo>
                <a:lnTo>
                  <a:pt x="5670021" y="0"/>
                </a:lnTo>
                <a:lnTo>
                  <a:pt x="6038850" y="368829"/>
                </a:lnTo>
              </a:path>
            </a:pathLst>
          </a:custGeom>
          <a:noFill/>
          <a:ln w="25400">
            <a:gradFill flip="none" rotWithShape="1">
              <a:gsLst>
                <a:gs pos="45000">
                  <a:srgbClr val="235080">
                    <a:lumMod val="38000"/>
                    <a:lumOff val="62000"/>
                  </a:srgbClr>
                </a:gs>
                <a:gs pos="97345">
                  <a:srgbClr val="172757"/>
                </a:gs>
                <a:gs pos="0">
                  <a:srgbClr val="14193B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剪去左右顶角 12">
            <a:extLst>
              <a:ext uri="{FF2B5EF4-FFF2-40B4-BE49-F238E27FC236}">
                <a16:creationId xmlns:a16="http://schemas.microsoft.com/office/drawing/2014/main" id="{7BFA207D-791A-4625-9FAF-8878481E82D5}"/>
              </a:ext>
            </a:extLst>
          </p:cNvPr>
          <p:cNvSpPr/>
          <p:nvPr/>
        </p:nvSpPr>
        <p:spPr>
          <a:xfrm flipV="1">
            <a:off x="3076575" y="352425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gradFill flip="none" rotWithShape="1">
            <a:gsLst>
              <a:gs pos="100000">
                <a:srgbClr val="061520">
                  <a:alpha val="65000"/>
                </a:srgbClr>
              </a:gs>
              <a:gs pos="0">
                <a:srgbClr val="1F4B7A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剪去左右顶角 30">
            <a:extLst>
              <a:ext uri="{FF2B5EF4-FFF2-40B4-BE49-F238E27FC236}">
                <a16:creationId xmlns:a16="http://schemas.microsoft.com/office/drawing/2014/main" id="{BACD845F-6B7C-430B-BADF-39E91640D860}"/>
              </a:ext>
            </a:extLst>
          </p:cNvPr>
          <p:cNvSpPr/>
          <p:nvPr/>
        </p:nvSpPr>
        <p:spPr>
          <a:xfrm flipV="1">
            <a:off x="3066959" y="334901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solidFill>
            <a:srgbClr val="192A5A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B37AA4-A2B8-4786-8783-412281A71B98}"/>
              </a:ext>
            </a:extLst>
          </p:cNvPr>
          <p:cNvSpPr txBox="1"/>
          <p:nvPr/>
        </p:nvSpPr>
        <p:spPr>
          <a:xfrm>
            <a:off x="2063991" y="497255"/>
            <a:ext cx="8064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 flip="none" rotWithShape="1">
                  <a:gsLst>
                    <a:gs pos="56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0E1768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无纸化设备应用报告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B6FE78A-A368-4B5D-95DF-D0494ADA03D7}"/>
              </a:ext>
            </a:extLst>
          </p:cNvPr>
          <p:cNvSpPr/>
          <p:nvPr/>
        </p:nvSpPr>
        <p:spPr>
          <a:xfrm>
            <a:off x="9125041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3903CED-9B1E-481A-99C7-2F64885FB4BE}"/>
              </a:ext>
            </a:extLst>
          </p:cNvPr>
          <p:cNvSpPr/>
          <p:nvPr/>
        </p:nvSpPr>
        <p:spPr>
          <a:xfrm>
            <a:off x="-148396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CEBBACB0-12B1-4734-ADEF-93F4E29354F2}"/>
              </a:ext>
            </a:extLst>
          </p:cNvPr>
          <p:cNvSpPr/>
          <p:nvPr/>
        </p:nvSpPr>
        <p:spPr>
          <a:xfrm flipH="1">
            <a:off x="-1" y="1654270"/>
            <a:ext cx="3088518" cy="52321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B43C345-9D37-45F9-B773-793D82A9C166}"/>
              </a:ext>
            </a:extLst>
          </p:cNvPr>
          <p:cNvSpPr/>
          <p:nvPr/>
        </p:nvSpPr>
        <p:spPr>
          <a:xfrm>
            <a:off x="913543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CBD12712-C775-4F0A-A6D7-BDF0E2B8B131}"/>
              </a:ext>
            </a:extLst>
          </p:cNvPr>
          <p:cNvSpPr/>
          <p:nvPr/>
        </p:nvSpPr>
        <p:spPr>
          <a:xfrm flipH="1">
            <a:off x="122018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11BCCC-0EEB-416D-A46A-FBA336AAA68C}"/>
              </a:ext>
            </a:extLst>
          </p:cNvPr>
          <p:cNvSpPr txBox="1"/>
          <p:nvPr/>
        </p:nvSpPr>
        <p:spPr>
          <a:xfrm>
            <a:off x="855619" y="1660743"/>
            <a:ext cx="2597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61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1A2AC0"/>
                    </a:gs>
                  </a:gsLst>
                  <a:lin ang="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背景与意义</a:t>
            </a:r>
          </a:p>
        </p:txBody>
      </p:sp>
      <p:sp>
        <p:nvSpPr>
          <p:cNvPr id="70" name="平行四边形 69">
            <a:extLst>
              <a:ext uri="{FF2B5EF4-FFF2-40B4-BE49-F238E27FC236}">
                <a16:creationId xmlns:a16="http://schemas.microsoft.com/office/drawing/2014/main" id="{ECDC60FC-F265-4659-A7B7-65D2C1DB7BA6}"/>
              </a:ext>
            </a:extLst>
          </p:cNvPr>
          <p:cNvSpPr/>
          <p:nvPr/>
        </p:nvSpPr>
        <p:spPr>
          <a:xfrm>
            <a:off x="2302933" y="5972938"/>
            <a:ext cx="9170004" cy="52321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>
                  <a:alpha val="7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6520BB3-BEB6-4972-9907-A0F4257CD439}"/>
              </a:ext>
            </a:extLst>
          </p:cNvPr>
          <p:cNvCxnSpPr>
            <a:cxnSpLocks/>
          </p:cNvCxnSpPr>
          <p:nvPr/>
        </p:nvCxnSpPr>
        <p:spPr>
          <a:xfrm>
            <a:off x="-148396" y="2183963"/>
            <a:ext cx="3010129" cy="0"/>
          </a:xfrm>
          <a:prstGeom prst="line">
            <a:avLst/>
          </a:prstGeom>
          <a:ln w="12700">
            <a:gradFill>
              <a:gsLst>
                <a:gs pos="100000">
                  <a:srgbClr val="5E759A"/>
                </a:gs>
                <a:gs pos="53000">
                  <a:schemeClr val="accent1">
                    <a:lumMod val="45000"/>
                    <a:lumOff val="55000"/>
                    <a:alpha val="0"/>
                  </a:schemeClr>
                </a:gs>
                <a:gs pos="0">
                  <a:srgbClr val="15192A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5794BB60-B120-4B51-AC4C-458ADDFBB049}"/>
              </a:ext>
            </a:extLst>
          </p:cNvPr>
          <p:cNvSpPr txBox="1"/>
          <p:nvPr/>
        </p:nvSpPr>
        <p:spPr>
          <a:xfrm>
            <a:off x="2469503" y="5979308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使传统模式与新业态相结合，为绿色物流的实现添砖加瓦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9FE0EA1-9411-4DB3-913F-A25BF9C78DAC}"/>
              </a:ext>
            </a:extLst>
          </p:cNvPr>
          <p:cNvSpPr txBox="1"/>
          <p:nvPr/>
        </p:nvSpPr>
        <p:spPr>
          <a:xfrm>
            <a:off x="1125748" y="2591153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供给侧改革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7D33ACA-1B44-44C8-A80D-D54E323D8454}"/>
              </a:ext>
            </a:extLst>
          </p:cNvPr>
          <p:cNvSpPr/>
          <p:nvPr/>
        </p:nvSpPr>
        <p:spPr>
          <a:xfrm>
            <a:off x="9224230" y="2443341"/>
            <a:ext cx="2248707" cy="3079442"/>
          </a:xfrm>
          <a:prstGeom prst="roundRect">
            <a:avLst>
              <a:gd name="adj" fmla="val 10841"/>
            </a:avLst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E54E7DC1-8B75-4B74-820E-F4B38BDBAE41}"/>
              </a:ext>
            </a:extLst>
          </p:cNvPr>
          <p:cNvSpPr/>
          <p:nvPr/>
        </p:nvSpPr>
        <p:spPr>
          <a:xfrm>
            <a:off x="6425154" y="2443341"/>
            <a:ext cx="2248707" cy="3079442"/>
          </a:xfrm>
          <a:prstGeom prst="roundRect">
            <a:avLst>
              <a:gd name="adj" fmla="val 10841"/>
            </a:avLst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D7863F51-F57D-437F-9DA7-AEA384CF2A3F}"/>
              </a:ext>
            </a:extLst>
          </p:cNvPr>
          <p:cNvSpPr/>
          <p:nvPr/>
        </p:nvSpPr>
        <p:spPr>
          <a:xfrm>
            <a:off x="3626078" y="2443341"/>
            <a:ext cx="2248707" cy="3079442"/>
          </a:xfrm>
          <a:prstGeom prst="roundRect">
            <a:avLst>
              <a:gd name="adj" fmla="val 10841"/>
            </a:avLst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0D45DBF-54D0-4320-B7C9-C9A438DB0687}"/>
              </a:ext>
            </a:extLst>
          </p:cNvPr>
          <p:cNvSpPr txBox="1"/>
          <p:nvPr/>
        </p:nvSpPr>
        <p:spPr>
          <a:xfrm>
            <a:off x="3675643" y="2591151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信息化到智能化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880529B-E67A-4595-8AFA-5DD78C00B326}"/>
              </a:ext>
            </a:extLst>
          </p:cNvPr>
          <p:cNvSpPr txBox="1"/>
          <p:nvPr/>
        </p:nvSpPr>
        <p:spPr>
          <a:xfrm>
            <a:off x="6517276" y="2591151"/>
            <a:ext cx="184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l"/>
            <a:r>
              <a:rPr lang="zh-CN" altLang="zh-CN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提效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降本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8893366-4B07-4036-88FB-2429E1826B9E}"/>
              </a:ext>
            </a:extLst>
          </p:cNvPr>
          <p:cNvSpPr txBox="1"/>
          <p:nvPr/>
        </p:nvSpPr>
        <p:spPr>
          <a:xfrm>
            <a:off x="9745306" y="2591151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探索尝试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BA62C7C8-E9A5-4FD3-BF8D-0FB0EA36C7E6}"/>
              </a:ext>
            </a:extLst>
          </p:cNvPr>
          <p:cNvCxnSpPr>
            <a:cxnSpLocks/>
          </p:cNvCxnSpPr>
          <p:nvPr/>
        </p:nvCxnSpPr>
        <p:spPr>
          <a:xfrm>
            <a:off x="3675643" y="3052816"/>
            <a:ext cx="2170787" cy="0"/>
          </a:xfrm>
          <a:prstGeom prst="line">
            <a:avLst/>
          </a:prstGeom>
          <a:ln>
            <a:gradFill flip="none" rotWithShape="1">
              <a:gsLst>
                <a:gs pos="0">
                  <a:srgbClr val="15192A"/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rgbClr val="141A2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68925C4-89EA-4209-8AF2-B2DB874D6F15}"/>
              </a:ext>
            </a:extLst>
          </p:cNvPr>
          <p:cNvCxnSpPr>
            <a:cxnSpLocks/>
          </p:cNvCxnSpPr>
          <p:nvPr/>
        </p:nvCxnSpPr>
        <p:spPr>
          <a:xfrm>
            <a:off x="886556" y="3057632"/>
            <a:ext cx="2170787" cy="0"/>
          </a:xfrm>
          <a:prstGeom prst="line">
            <a:avLst/>
          </a:prstGeom>
          <a:ln>
            <a:gradFill flip="none" rotWithShape="1">
              <a:gsLst>
                <a:gs pos="0">
                  <a:srgbClr val="15192A"/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rgbClr val="141A2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B40EC59D-0A54-4D62-9404-5C8EEABC89DA}"/>
              </a:ext>
            </a:extLst>
          </p:cNvPr>
          <p:cNvCxnSpPr>
            <a:cxnSpLocks/>
          </p:cNvCxnSpPr>
          <p:nvPr/>
        </p:nvCxnSpPr>
        <p:spPr>
          <a:xfrm>
            <a:off x="6425154" y="3052816"/>
            <a:ext cx="2170787" cy="0"/>
          </a:xfrm>
          <a:prstGeom prst="line">
            <a:avLst/>
          </a:prstGeom>
          <a:ln>
            <a:gradFill flip="none" rotWithShape="1">
              <a:gsLst>
                <a:gs pos="0">
                  <a:srgbClr val="15192A"/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rgbClr val="141A2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A4A64329-F547-4E21-954C-8A5CBBAF0539}"/>
              </a:ext>
            </a:extLst>
          </p:cNvPr>
          <p:cNvCxnSpPr>
            <a:cxnSpLocks/>
          </p:cNvCxnSpPr>
          <p:nvPr/>
        </p:nvCxnSpPr>
        <p:spPr>
          <a:xfrm>
            <a:off x="9263189" y="3052816"/>
            <a:ext cx="2170787" cy="0"/>
          </a:xfrm>
          <a:prstGeom prst="line">
            <a:avLst/>
          </a:prstGeom>
          <a:ln>
            <a:gradFill flip="none" rotWithShape="1">
              <a:gsLst>
                <a:gs pos="0">
                  <a:srgbClr val="15192A"/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rgbClr val="141A2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id="{A6347499-02F1-4A38-80FF-E39AA541C4F8}"/>
              </a:ext>
            </a:extLst>
          </p:cNvPr>
          <p:cNvSpPr txBox="1"/>
          <p:nvPr/>
        </p:nvSpPr>
        <p:spPr>
          <a:xfrm>
            <a:off x="881815" y="3291736"/>
            <a:ext cx="21330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en-US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推动中国</a:t>
            </a:r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经济的转型升级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1AC90AC-8429-4E9B-8471-A3938197C28C}"/>
              </a:ext>
            </a:extLst>
          </p:cNvPr>
          <p:cNvSpPr txBox="1"/>
          <p:nvPr/>
        </p:nvSpPr>
        <p:spPr>
          <a:xfrm>
            <a:off x="1194137" y="4030151"/>
            <a:ext cx="18207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推动信息技术</a:t>
            </a:r>
            <a:r>
              <a:rPr lang="zh-CN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与物流深度融合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16CFC6B8-B81D-4F00-8A16-1C7E1F354B8F}"/>
              </a:ext>
            </a:extLst>
          </p:cNvPr>
          <p:cNvSpPr/>
          <p:nvPr/>
        </p:nvSpPr>
        <p:spPr>
          <a:xfrm>
            <a:off x="1093269" y="3410666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3F32C713-B5D4-4ABC-89E0-E36BF762D3E3}"/>
              </a:ext>
            </a:extLst>
          </p:cNvPr>
          <p:cNvSpPr/>
          <p:nvPr/>
        </p:nvSpPr>
        <p:spPr>
          <a:xfrm>
            <a:off x="1093269" y="4154304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2C9DF48-A3E5-473A-BA67-F1745C532932}"/>
              </a:ext>
            </a:extLst>
          </p:cNvPr>
          <p:cNvSpPr txBox="1"/>
          <p:nvPr/>
        </p:nvSpPr>
        <p:spPr>
          <a:xfrm>
            <a:off x="3626077" y="3259328"/>
            <a:ext cx="21330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en-US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支付及网购软件</a:t>
            </a:r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的普及</a:t>
            </a: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C28CFD7A-139C-457E-82B0-DCAF2D0F40EF}"/>
              </a:ext>
            </a:extLst>
          </p:cNvPr>
          <p:cNvSpPr/>
          <p:nvPr/>
        </p:nvSpPr>
        <p:spPr>
          <a:xfrm>
            <a:off x="3848387" y="3333308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6F7D9F0-7F8A-4AB7-8C58-ED55890EA667}"/>
              </a:ext>
            </a:extLst>
          </p:cNvPr>
          <p:cNvSpPr txBox="1"/>
          <p:nvPr/>
        </p:nvSpPr>
        <p:spPr>
          <a:xfrm>
            <a:off x="3675643" y="4041194"/>
            <a:ext cx="21330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互联网</a:t>
            </a:r>
            <a:r>
              <a:rPr lang="en-US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+</a:t>
            </a:r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物流模式</a:t>
            </a: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287E2078-9F5F-40C5-A3FF-9BBF543066F2}"/>
              </a:ext>
            </a:extLst>
          </p:cNvPr>
          <p:cNvSpPr/>
          <p:nvPr/>
        </p:nvSpPr>
        <p:spPr>
          <a:xfrm>
            <a:off x="3867157" y="4149295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2B15CD5-50DF-409F-B11E-596476CFEEE5}"/>
              </a:ext>
            </a:extLst>
          </p:cNvPr>
          <p:cNvSpPr txBox="1"/>
          <p:nvPr/>
        </p:nvSpPr>
        <p:spPr>
          <a:xfrm>
            <a:off x="6425153" y="3262181"/>
            <a:ext cx="21330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优化物流管理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F567F73-7389-4840-A409-DB85FB85BFED}"/>
              </a:ext>
            </a:extLst>
          </p:cNvPr>
          <p:cNvSpPr txBox="1"/>
          <p:nvPr/>
        </p:nvSpPr>
        <p:spPr>
          <a:xfrm>
            <a:off x="6444008" y="3699802"/>
            <a:ext cx="21330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降低物流成本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25DD3315-B843-4D60-A4A1-9C60D8BB51AD}"/>
              </a:ext>
            </a:extLst>
          </p:cNvPr>
          <p:cNvSpPr txBox="1"/>
          <p:nvPr/>
        </p:nvSpPr>
        <p:spPr>
          <a:xfrm>
            <a:off x="6442415" y="4181648"/>
            <a:ext cx="16423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提高风控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10CA82DB-A9B6-4EED-B737-9A6F4DCCF1DD}"/>
              </a:ext>
            </a:extLst>
          </p:cNvPr>
          <p:cNvSpPr txBox="1"/>
          <p:nvPr/>
        </p:nvSpPr>
        <p:spPr>
          <a:xfrm>
            <a:off x="6838107" y="4620513"/>
            <a:ext cx="17967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最终实现</a:t>
            </a:r>
            <a:r>
              <a:rPr lang="zh-CN" altLang="zh-CN" sz="20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全程无纸化</a:t>
            </a:r>
          </a:p>
          <a:p>
            <a:endParaRPr lang="zh-CN" altLang="en-US" sz="2000" dirty="0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6F6A419-7EB8-4EC2-A1FE-218E83CDAB1E}"/>
              </a:ext>
            </a:extLst>
          </p:cNvPr>
          <p:cNvSpPr/>
          <p:nvPr/>
        </p:nvSpPr>
        <p:spPr>
          <a:xfrm>
            <a:off x="6634057" y="3333308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377A4620-9D56-4F87-8C74-66584B896A92}"/>
              </a:ext>
            </a:extLst>
          </p:cNvPr>
          <p:cNvSpPr/>
          <p:nvPr/>
        </p:nvSpPr>
        <p:spPr>
          <a:xfrm>
            <a:off x="6634057" y="3791679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855327E3-B606-4346-9B32-E5C14C8CD3B3}"/>
              </a:ext>
            </a:extLst>
          </p:cNvPr>
          <p:cNvSpPr/>
          <p:nvPr/>
        </p:nvSpPr>
        <p:spPr>
          <a:xfrm>
            <a:off x="6634057" y="4261431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1D2167DC-7F24-42CC-BC89-3B126E48F3FE}"/>
              </a:ext>
            </a:extLst>
          </p:cNvPr>
          <p:cNvSpPr/>
          <p:nvPr/>
        </p:nvSpPr>
        <p:spPr>
          <a:xfrm>
            <a:off x="6634057" y="4731741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E32B5B9B-D5F0-49D2-8ABA-8144635B8D7A}"/>
              </a:ext>
            </a:extLst>
          </p:cNvPr>
          <p:cNvSpPr/>
          <p:nvPr/>
        </p:nvSpPr>
        <p:spPr>
          <a:xfrm>
            <a:off x="9604883" y="3378740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487EEA3-4538-4060-A0CE-17C681B6A9BA}"/>
              </a:ext>
            </a:extLst>
          </p:cNvPr>
          <p:cNvSpPr txBox="1"/>
          <p:nvPr/>
        </p:nvSpPr>
        <p:spPr>
          <a:xfrm>
            <a:off x="9135439" y="3255605"/>
            <a:ext cx="16576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/>
            <a:r>
              <a:rPr lang="zh-CN" altLang="en-US" sz="2000" b="1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车间</a:t>
            </a:r>
            <a:endParaRPr lang="zh-CN" altLang="zh-CN" sz="2000" b="1" kern="100" dirty="0">
              <a:solidFill>
                <a:schemeClr val="bg1"/>
              </a:solidFill>
              <a:effectLst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74F1F18A-2478-4F2A-B6FE-E4F96439B304}"/>
              </a:ext>
            </a:extLst>
          </p:cNvPr>
          <p:cNvSpPr/>
          <p:nvPr/>
        </p:nvSpPr>
        <p:spPr>
          <a:xfrm>
            <a:off x="9604883" y="3778850"/>
            <a:ext cx="100868" cy="95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9B72894-6AF8-4FD6-B3B4-948D6A811BFB}"/>
              </a:ext>
            </a:extLst>
          </p:cNvPr>
          <p:cNvSpPr txBox="1"/>
          <p:nvPr/>
        </p:nvSpPr>
        <p:spPr>
          <a:xfrm>
            <a:off x="9728297" y="3656883"/>
            <a:ext cx="1445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由“长”到“短”的业务应用</a:t>
            </a:r>
            <a:endParaRPr lang="zh-CN" altLang="zh-CN" sz="1800" b="1" kern="100" dirty="0">
              <a:solidFill>
                <a:schemeClr val="bg1"/>
              </a:solidFill>
              <a:effectLst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40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夜空下的树林&#10;&#10;低可信度描述已自动生成">
            <a:extLst>
              <a:ext uri="{FF2B5EF4-FFF2-40B4-BE49-F238E27FC236}">
                <a16:creationId xmlns:a16="http://schemas.microsoft.com/office/drawing/2014/main" id="{BAA1D172-F9CA-4893-86E2-648B1E94C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301297" cy="68579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FEC9802-0042-4F2B-99AB-7CDB05975E0C}"/>
              </a:ext>
            </a:extLst>
          </p:cNvPr>
          <p:cNvSpPr/>
          <p:nvPr/>
        </p:nvSpPr>
        <p:spPr>
          <a:xfrm>
            <a:off x="-1" y="-1"/>
            <a:ext cx="12301297" cy="6857999"/>
          </a:xfrm>
          <a:prstGeom prst="rect">
            <a:avLst/>
          </a:prstGeom>
          <a:gradFill flip="none" rotWithShape="1">
            <a:gsLst>
              <a:gs pos="100000">
                <a:srgbClr val="15192A">
                  <a:alpha val="51000"/>
                  <a:lumMod val="98000"/>
                  <a:lumOff val="2000"/>
                </a:srgbClr>
              </a:gs>
              <a:gs pos="41000">
                <a:srgbClr val="15192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chemeClr val="bg1"/>
                  </a:gs>
                  <a:gs pos="0">
                    <a:srgbClr val="15192A"/>
                  </a:gs>
                </a:gsLst>
                <a:path path="rect">
                  <a:fillToRect l="50000" t="50000" r="50000" b="50000"/>
                </a:path>
              </a:gradFill>
            </a:endParaRPr>
          </a:p>
        </p:txBody>
      </p:sp>
      <p:sp>
        <p:nvSpPr>
          <p:cNvPr id="30" name="矩形: 剪去左右顶角 29">
            <a:extLst>
              <a:ext uri="{FF2B5EF4-FFF2-40B4-BE49-F238E27FC236}">
                <a16:creationId xmlns:a16="http://schemas.microsoft.com/office/drawing/2014/main" id="{DFD5269D-B3B1-4A1B-BC99-04987A738211}"/>
              </a:ext>
            </a:extLst>
          </p:cNvPr>
          <p:cNvSpPr/>
          <p:nvPr/>
        </p:nvSpPr>
        <p:spPr>
          <a:xfrm flipV="1">
            <a:off x="3076575" y="1006120"/>
            <a:ext cx="6038850" cy="368829"/>
          </a:xfrm>
          <a:custGeom>
            <a:avLst/>
            <a:gdLst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603885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950468 h 950468"/>
              <a:gd name="connsiteX7" fmla="*/ 0 w 6038850"/>
              <a:gd name="connsiteY7" fmla="*/ 368829 h 950468"/>
              <a:gd name="connsiteX8" fmla="*/ 368829 w 6038850"/>
              <a:gd name="connsiteY8" fmla="*/ 0 h 950468"/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368829 h 950468"/>
              <a:gd name="connsiteX7" fmla="*/ 368829 w 6038850"/>
              <a:gd name="connsiteY7" fmla="*/ 0 h 95046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950468 h 1041908"/>
              <a:gd name="connsiteX3" fmla="*/ 0 w 6130290"/>
              <a:gd name="connsiteY3" fmla="*/ 368829 h 1041908"/>
              <a:gd name="connsiteX4" fmla="*/ 368829 w 6130290"/>
              <a:gd name="connsiteY4" fmla="*/ 0 h 1041908"/>
              <a:gd name="connsiteX5" fmla="*/ 5670021 w 6130290"/>
              <a:gd name="connsiteY5" fmla="*/ 0 h 1041908"/>
              <a:gd name="connsiteX6" fmla="*/ 6038850 w 6130290"/>
              <a:gd name="connsiteY6" fmla="*/ 368829 h 1041908"/>
              <a:gd name="connsiteX7" fmla="*/ 6130290 w 6130290"/>
              <a:gd name="connsiteY7" fmla="*/ 1041908 h 104190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368829 h 1041908"/>
              <a:gd name="connsiteX3" fmla="*/ 368829 w 6130290"/>
              <a:gd name="connsiteY3" fmla="*/ 0 h 1041908"/>
              <a:gd name="connsiteX4" fmla="*/ 5670021 w 6130290"/>
              <a:gd name="connsiteY4" fmla="*/ 0 h 1041908"/>
              <a:gd name="connsiteX5" fmla="*/ 6038850 w 6130290"/>
              <a:gd name="connsiteY5" fmla="*/ 368829 h 1041908"/>
              <a:gd name="connsiteX6" fmla="*/ 6130290 w 6130290"/>
              <a:gd name="connsiteY6" fmla="*/ 1041908 h 1041908"/>
              <a:gd name="connsiteX0" fmla="*/ 6038850 w 6038850"/>
              <a:gd name="connsiteY0" fmla="*/ 950468 h 950468"/>
              <a:gd name="connsiteX1" fmla="*/ 0 w 6038850"/>
              <a:gd name="connsiteY1" fmla="*/ 950468 h 950468"/>
              <a:gd name="connsiteX2" fmla="*/ 0 w 6038850"/>
              <a:gd name="connsiteY2" fmla="*/ 368829 h 950468"/>
              <a:gd name="connsiteX3" fmla="*/ 368829 w 6038850"/>
              <a:gd name="connsiteY3" fmla="*/ 0 h 950468"/>
              <a:gd name="connsiteX4" fmla="*/ 5670021 w 6038850"/>
              <a:gd name="connsiteY4" fmla="*/ 0 h 950468"/>
              <a:gd name="connsiteX5" fmla="*/ 6038850 w 6038850"/>
              <a:gd name="connsiteY5" fmla="*/ 368829 h 950468"/>
              <a:gd name="connsiteX0" fmla="*/ 0 w 6038850"/>
              <a:gd name="connsiteY0" fmla="*/ 950468 h 950468"/>
              <a:gd name="connsiteX1" fmla="*/ 0 w 6038850"/>
              <a:gd name="connsiteY1" fmla="*/ 368829 h 950468"/>
              <a:gd name="connsiteX2" fmla="*/ 368829 w 6038850"/>
              <a:gd name="connsiteY2" fmla="*/ 0 h 950468"/>
              <a:gd name="connsiteX3" fmla="*/ 5670021 w 6038850"/>
              <a:gd name="connsiteY3" fmla="*/ 0 h 950468"/>
              <a:gd name="connsiteX4" fmla="*/ 6038850 w 6038850"/>
              <a:gd name="connsiteY4" fmla="*/ 368829 h 950468"/>
              <a:gd name="connsiteX0" fmla="*/ 0 w 6038850"/>
              <a:gd name="connsiteY0" fmla="*/ 368829 h 368829"/>
              <a:gd name="connsiteX1" fmla="*/ 368829 w 6038850"/>
              <a:gd name="connsiteY1" fmla="*/ 0 h 368829"/>
              <a:gd name="connsiteX2" fmla="*/ 5670021 w 6038850"/>
              <a:gd name="connsiteY2" fmla="*/ 0 h 368829"/>
              <a:gd name="connsiteX3" fmla="*/ 6038850 w 6038850"/>
              <a:gd name="connsiteY3" fmla="*/ 368829 h 3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368829">
                <a:moveTo>
                  <a:pt x="0" y="368829"/>
                </a:moveTo>
                <a:lnTo>
                  <a:pt x="368829" y="0"/>
                </a:lnTo>
                <a:lnTo>
                  <a:pt x="5670021" y="0"/>
                </a:lnTo>
                <a:lnTo>
                  <a:pt x="6038850" y="368829"/>
                </a:lnTo>
              </a:path>
            </a:pathLst>
          </a:custGeom>
          <a:noFill/>
          <a:ln w="25400">
            <a:gradFill flip="none" rotWithShape="1">
              <a:gsLst>
                <a:gs pos="45000">
                  <a:srgbClr val="235080">
                    <a:lumMod val="38000"/>
                    <a:lumOff val="62000"/>
                  </a:srgbClr>
                </a:gs>
                <a:gs pos="97345">
                  <a:srgbClr val="172757"/>
                </a:gs>
                <a:gs pos="0">
                  <a:srgbClr val="14193B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剪去左右顶角 12">
            <a:extLst>
              <a:ext uri="{FF2B5EF4-FFF2-40B4-BE49-F238E27FC236}">
                <a16:creationId xmlns:a16="http://schemas.microsoft.com/office/drawing/2014/main" id="{7BFA207D-791A-4625-9FAF-8878481E82D5}"/>
              </a:ext>
            </a:extLst>
          </p:cNvPr>
          <p:cNvSpPr/>
          <p:nvPr/>
        </p:nvSpPr>
        <p:spPr>
          <a:xfrm flipV="1">
            <a:off x="3076575" y="352425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gradFill flip="none" rotWithShape="1">
            <a:gsLst>
              <a:gs pos="100000">
                <a:srgbClr val="061520">
                  <a:alpha val="65000"/>
                </a:srgbClr>
              </a:gs>
              <a:gs pos="0">
                <a:srgbClr val="1F4B7A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剪去左右顶角 30">
            <a:extLst>
              <a:ext uri="{FF2B5EF4-FFF2-40B4-BE49-F238E27FC236}">
                <a16:creationId xmlns:a16="http://schemas.microsoft.com/office/drawing/2014/main" id="{BACD845F-6B7C-430B-BADF-39E91640D860}"/>
              </a:ext>
            </a:extLst>
          </p:cNvPr>
          <p:cNvSpPr/>
          <p:nvPr/>
        </p:nvSpPr>
        <p:spPr>
          <a:xfrm flipV="1">
            <a:off x="3066959" y="334901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solidFill>
            <a:srgbClr val="192A5A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B37AA4-A2B8-4786-8783-412281A71B98}"/>
              </a:ext>
            </a:extLst>
          </p:cNvPr>
          <p:cNvSpPr txBox="1"/>
          <p:nvPr/>
        </p:nvSpPr>
        <p:spPr>
          <a:xfrm>
            <a:off x="2063991" y="497255"/>
            <a:ext cx="8064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 flip="none" rotWithShape="1">
                  <a:gsLst>
                    <a:gs pos="56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0E1768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无纸化设备应用报告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B6FE78A-A368-4B5D-95DF-D0494ADA03D7}"/>
              </a:ext>
            </a:extLst>
          </p:cNvPr>
          <p:cNvSpPr/>
          <p:nvPr/>
        </p:nvSpPr>
        <p:spPr>
          <a:xfrm>
            <a:off x="9125041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3903CED-9B1E-481A-99C7-2F64885FB4BE}"/>
              </a:ext>
            </a:extLst>
          </p:cNvPr>
          <p:cNvSpPr/>
          <p:nvPr/>
        </p:nvSpPr>
        <p:spPr>
          <a:xfrm>
            <a:off x="-148396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CEBBACB0-12B1-4734-ADEF-93F4E29354F2}"/>
              </a:ext>
            </a:extLst>
          </p:cNvPr>
          <p:cNvSpPr/>
          <p:nvPr/>
        </p:nvSpPr>
        <p:spPr>
          <a:xfrm flipH="1">
            <a:off x="-1" y="1654270"/>
            <a:ext cx="2502130" cy="52321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B43C345-9D37-45F9-B773-793D82A9C166}"/>
              </a:ext>
            </a:extLst>
          </p:cNvPr>
          <p:cNvSpPr/>
          <p:nvPr/>
        </p:nvSpPr>
        <p:spPr>
          <a:xfrm>
            <a:off x="913543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CBD12712-C775-4F0A-A6D7-BDF0E2B8B131}"/>
              </a:ext>
            </a:extLst>
          </p:cNvPr>
          <p:cNvSpPr/>
          <p:nvPr/>
        </p:nvSpPr>
        <p:spPr>
          <a:xfrm flipH="1">
            <a:off x="122018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11BCCC-0EEB-416D-A46A-FBA336AAA68C}"/>
              </a:ext>
            </a:extLst>
          </p:cNvPr>
          <p:cNvSpPr txBox="1"/>
          <p:nvPr/>
        </p:nvSpPr>
        <p:spPr>
          <a:xfrm>
            <a:off x="855619" y="1660743"/>
            <a:ext cx="1763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61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1A2AC0"/>
                    </a:gs>
                  </a:gsLst>
                  <a:lin ang="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应用效果</a:t>
            </a: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39DAA0C9-733A-4B88-BDAA-4D8DC1A92630}"/>
              </a:ext>
            </a:extLst>
          </p:cNvPr>
          <p:cNvSpPr/>
          <p:nvPr/>
        </p:nvSpPr>
        <p:spPr>
          <a:xfrm>
            <a:off x="4905485" y="1725333"/>
            <a:ext cx="2226653" cy="1323575"/>
          </a:xfrm>
          <a:custGeom>
            <a:avLst/>
            <a:gdLst>
              <a:gd name="connsiteX0" fmla="*/ 0 w 2309534"/>
              <a:gd name="connsiteY0" fmla="*/ 661788 h 1323575"/>
              <a:gd name="connsiteX1" fmla="*/ 330894 w 2309534"/>
              <a:gd name="connsiteY1" fmla="*/ 0 h 1323575"/>
              <a:gd name="connsiteX2" fmla="*/ 1978640 w 2309534"/>
              <a:gd name="connsiteY2" fmla="*/ 0 h 1323575"/>
              <a:gd name="connsiteX3" fmla="*/ 2309534 w 2309534"/>
              <a:gd name="connsiteY3" fmla="*/ 661788 h 1323575"/>
              <a:gd name="connsiteX4" fmla="*/ 1978640 w 2309534"/>
              <a:gd name="connsiteY4" fmla="*/ 1323575 h 1323575"/>
              <a:gd name="connsiteX5" fmla="*/ 330894 w 2309534"/>
              <a:gd name="connsiteY5" fmla="*/ 1323575 h 1323575"/>
              <a:gd name="connsiteX6" fmla="*/ 0 w 2309534"/>
              <a:gd name="connsiteY6" fmla="*/ 661788 h 1323575"/>
              <a:gd name="connsiteX0" fmla="*/ 0 w 1978640"/>
              <a:gd name="connsiteY0" fmla="*/ 661788 h 1323575"/>
              <a:gd name="connsiteX1" fmla="*/ 330894 w 1978640"/>
              <a:gd name="connsiteY1" fmla="*/ 0 h 1323575"/>
              <a:gd name="connsiteX2" fmla="*/ 1978640 w 1978640"/>
              <a:gd name="connsiteY2" fmla="*/ 0 h 1323575"/>
              <a:gd name="connsiteX3" fmla="*/ 1978640 w 1978640"/>
              <a:gd name="connsiteY3" fmla="*/ 1323575 h 1323575"/>
              <a:gd name="connsiteX4" fmla="*/ 330894 w 1978640"/>
              <a:gd name="connsiteY4" fmla="*/ 1323575 h 1323575"/>
              <a:gd name="connsiteX5" fmla="*/ 0 w 1978640"/>
              <a:gd name="connsiteY5" fmla="*/ 661788 h 1323575"/>
              <a:gd name="connsiteX0" fmla="*/ 0 w 1978640"/>
              <a:gd name="connsiteY0" fmla="*/ 661788 h 1323575"/>
              <a:gd name="connsiteX1" fmla="*/ 330894 w 1978640"/>
              <a:gd name="connsiteY1" fmla="*/ 0 h 1323575"/>
              <a:gd name="connsiteX2" fmla="*/ 1978640 w 1978640"/>
              <a:gd name="connsiteY2" fmla="*/ 0 h 1323575"/>
              <a:gd name="connsiteX3" fmla="*/ 1969979 w 1978640"/>
              <a:gd name="connsiteY3" fmla="*/ 681017 h 1323575"/>
              <a:gd name="connsiteX4" fmla="*/ 1978640 w 1978640"/>
              <a:gd name="connsiteY4" fmla="*/ 1323575 h 1323575"/>
              <a:gd name="connsiteX5" fmla="*/ 330894 w 1978640"/>
              <a:gd name="connsiteY5" fmla="*/ 1323575 h 1323575"/>
              <a:gd name="connsiteX6" fmla="*/ 0 w 1978640"/>
              <a:gd name="connsiteY6" fmla="*/ 661788 h 1323575"/>
              <a:gd name="connsiteX0" fmla="*/ 0 w 2338948"/>
              <a:gd name="connsiteY0" fmla="*/ 661788 h 1323575"/>
              <a:gd name="connsiteX1" fmla="*/ 330894 w 2338948"/>
              <a:gd name="connsiteY1" fmla="*/ 0 h 1323575"/>
              <a:gd name="connsiteX2" fmla="*/ 1978640 w 2338948"/>
              <a:gd name="connsiteY2" fmla="*/ 0 h 1323575"/>
              <a:gd name="connsiteX3" fmla="*/ 2338948 w 2338948"/>
              <a:gd name="connsiteY3" fmla="*/ 648933 h 1323575"/>
              <a:gd name="connsiteX4" fmla="*/ 1978640 w 2338948"/>
              <a:gd name="connsiteY4" fmla="*/ 1323575 h 1323575"/>
              <a:gd name="connsiteX5" fmla="*/ 330894 w 2338948"/>
              <a:gd name="connsiteY5" fmla="*/ 1323575 h 1323575"/>
              <a:gd name="connsiteX6" fmla="*/ 0 w 2338948"/>
              <a:gd name="connsiteY6" fmla="*/ 661788 h 1323575"/>
              <a:gd name="connsiteX0" fmla="*/ 0 w 2226653"/>
              <a:gd name="connsiteY0" fmla="*/ 661788 h 1323575"/>
              <a:gd name="connsiteX1" fmla="*/ 330894 w 2226653"/>
              <a:gd name="connsiteY1" fmla="*/ 0 h 1323575"/>
              <a:gd name="connsiteX2" fmla="*/ 1978640 w 2226653"/>
              <a:gd name="connsiteY2" fmla="*/ 0 h 1323575"/>
              <a:gd name="connsiteX3" fmla="*/ 2226653 w 2226653"/>
              <a:gd name="connsiteY3" fmla="*/ 648933 h 1323575"/>
              <a:gd name="connsiteX4" fmla="*/ 1978640 w 2226653"/>
              <a:gd name="connsiteY4" fmla="*/ 1323575 h 1323575"/>
              <a:gd name="connsiteX5" fmla="*/ 330894 w 2226653"/>
              <a:gd name="connsiteY5" fmla="*/ 1323575 h 1323575"/>
              <a:gd name="connsiteX6" fmla="*/ 0 w 2226653"/>
              <a:gd name="connsiteY6" fmla="*/ 661788 h 132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653" h="1323575">
                <a:moveTo>
                  <a:pt x="0" y="661788"/>
                </a:moveTo>
                <a:lnTo>
                  <a:pt x="330894" y="0"/>
                </a:lnTo>
                <a:lnTo>
                  <a:pt x="1978640" y="0"/>
                </a:lnTo>
                <a:lnTo>
                  <a:pt x="2226653" y="648933"/>
                </a:lnTo>
                <a:lnTo>
                  <a:pt x="1978640" y="1323575"/>
                </a:lnTo>
                <a:lnTo>
                  <a:pt x="330894" y="1323575"/>
                </a:lnTo>
                <a:lnTo>
                  <a:pt x="0" y="661788"/>
                </a:lnTo>
                <a:close/>
              </a:path>
            </a:pathLst>
          </a:custGeom>
          <a:gradFill flip="none" rotWithShape="1">
            <a:gsLst>
              <a:gs pos="0">
                <a:srgbClr val="80A3C8">
                  <a:alpha val="0"/>
                </a:srgbClr>
              </a:gs>
              <a:gs pos="16000">
                <a:srgbClr val="43547D">
                  <a:alpha val="52000"/>
                </a:srgbClr>
              </a:gs>
              <a:gs pos="40000">
                <a:srgbClr val="191F3D">
                  <a:alpha val="42000"/>
                </a:srgbClr>
              </a:gs>
              <a:gs pos="100000">
                <a:srgbClr val="1A1F52"/>
              </a:gs>
            </a:gsLst>
            <a:lin ang="8100000" scaled="1"/>
            <a:tileRect/>
          </a:gradFill>
          <a:ln w="15875">
            <a:gradFill flip="none" rotWithShape="1">
              <a:gsLst>
                <a:gs pos="96460">
                  <a:srgbClr val="80A3C8"/>
                </a:gs>
                <a:gs pos="63717">
                  <a:srgbClr val="181B48"/>
                </a:gs>
                <a:gs pos="0">
                  <a:srgbClr val="171B47"/>
                </a:gs>
                <a:gs pos="23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6520BB3-BEB6-4972-9907-A0F4257CD439}"/>
              </a:ext>
            </a:extLst>
          </p:cNvPr>
          <p:cNvCxnSpPr>
            <a:cxnSpLocks/>
          </p:cNvCxnSpPr>
          <p:nvPr/>
        </p:nvCxnSpPr>
        <p:spPr>
          <a:xfrm>
            <a:off x="-30876" y="2174692"/>
            <a:ext cx="2502129" cy="0"/>
          </a:xfrm>
          <a:prstGeom prst="line">
            <a:avLst/>
          </a:prstGeom>
          <a:ln w="12700">
            <a:gradFill>
              <a:gsLst>
                <a:gs pos="100000">
                  <a:srgbClr val="5E759A"/>
                </a:gs>
                <a:gs pos="53000">
                  <a:schemeClr val="accent1">
                    <a:lumMod val="45000"/>
                    <a:lumOff val="55000"/>
                    <a:alpha val="0"/>
                  </a:schemeClr>
                </a:gs>
                <a:gs pos="0">
                  <a:srgbClr val="15192A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六边形 59">
            <a:extLst>
              <a:ext uri="{FF2B5EF4-FFF2-40B4-BE49-F238E27FC236}">
                <a16:creationId xmlns:a16="http://schemas.microsoft.com/office/drawing/2014/main" id="{372E0754-04C6-4949-9F2F-011488A95FC0}"/>
              </a:ext>
            </a:extLst>
          </p:cNvPr>
          <p:cNvSpPr/>
          <p:nvPr/>
        </p:nvSpPr>
        <p:spPr>
          <a:xfrm>
            <a:off x="3525891" y="2656159"/>
            <a:ext cx="1634714" cy="936841"/>
          </a:xfrm>
          <a:prstGeom prst="hexagon">
            <a:avLst/>
          </a:prstGeom>
          <a:gradFill flip="none" rotWithShape="1">
            <a:gsLst>
              <a:gs pos="0">
                <a:srgbClr val="80A3C8">
                  <a:alpha val="0"/>
                </a:srgbClr>
              </a:gs>
              <a:gs pos="16000">
                <a:srgbClr val="43547D">
                  <a:alpha val="52000"/>
                </a:srgbClr>
              </a:gs>
              <a:gs pos="40000">
                <a:srgbClr val="191F3D">
                  <a:alpha val="42000"/>
                </a:srgbClr>
              </a:gs>
              <a:gs pos="100000">
                <a:srgbClr val="1A1F52"/>
              </a:gs>
            </a:gsLst>
            <a:lin ang="8100000" scaled="1"/>
            <a:tileRect/>
          </a:gradFill>
          <a:ln w="15875">
            <a:gradFill flip="none" rotWithShape="1">
              <a:gsLst>
                <a:gs pos="96460">
                  <a:srgbClr val="80A3C8"/>
                </a:gs>
                <a:gs pos="63717">
                  <a:srgbClr val="181B48"/>
                </a:gs>
                <a:gs pos="0">
                  <a:srgbClr val="171B47"/>
                </a:gs>
                <a:gs pos="23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435337-4F4A-4960-BE37-1ABA7A45175E}"/>
              </a:ext>
            </a:extLst>
          </p:cNvPr>
          <p:cNvSpPr txBox="1"/>
          <p:nvPr/>
        </p:nvSpPr>
        <p:spPr>
          <a:xfrm>
            <a:off x="5132143" y="2101348"/>
            <a:ext cx="18838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应用成果</a:t>
            </a:r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0508B4-D16C-4A29-9685-D63477F5BB33}"/>
              </a:ext>
            </a:extLst>
          </p:cNvPr>
          <p:cNvSpPr txBox="1"/>
          <p:nvPr/>
        </p:nvSpPr>
        <p:spPr>
          <a:xfrm>
            <a:off x="3899204" y="2756256"/>
            <a:ext cx="845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成本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六边形 60">
            <a:extLst>
              <a:ext uri="{FF2B5EF4-FFF2-40B4-BE49-F238E27FC236}">
                <a16:creationId xmlns:a16="http://schemas.microsoft.com/office/drawing/2014/main" id="{57FD42E3-51BC-4CC0-BF68-CFDD7E943516}"/>
              </a:ext>
            </a:extLst>
          </p:cNvPr>
          <p:cNvSpPr/>
          <p:nvPr/>
        </p:nvSpPr>
        <p:spPr>
          <a:xfrm>
            <a:off x="5230870" y="3207857"/>
            <a:ext cx="1634714" cy="936841"/>
          </a:xfrm>
          <a:prstGeom prst="hexagon">
            <a:avLst/>
          </a:prstGeom>
          <a:gradFill flip="none" rotWithShape="1">
            <a:gsLst>
              <a:gs pos="0">
                <a:srgbClr val="80A3C8">
                  <a:alpha val="0"/>
                </a:srgbClr>
              </a:gs>
              <a:gs pos="16000">
                <a:srgbClr val="43547D">
                  <a:alpha val="52000"/>
                </a:srgbClr>
              </a:gs>
              <a:gs pos="40000">
                <a:srgbClr val="191F3D">
                  <a:alpha val="42000"/>
                </a:srgbClr>
              </a:gs>
              <a:gs pos="100000">
                <a:srgbClr val="1A1F52"/>
              </a:gs>
            </a:gsLst>
            <a:lin ang="8100000" scaled="1"/>
            <a:tileRect/>
          </a:gradFill>
          <a:ln w="15875">
            <a:gradFill flip="none" rotWithShape="1">
              <a:gsLst>
                <a:gs pos="96460">
                  <a:srgbClr val="80A3C8"/>
                </a:gs>
                <a:gs pos="63717">
                  <a:srgbClr val="181B48"/>
                </a:gs>
                <a:gs pos="0">
                  <a:srgbClr val="171B47"/>
                </a:gs>
                <a:gs pos="23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BE7FE0C-59CE-4626-96A1-E6C30DABDDB4}"/>
              </a:ext>
            </a:extLst>
          </p:cNvPr>
          <p:cNvSpPr txBox="1"/>
          <p:nvPr/>
        </p:nvSpPr>
        <p:spPr>
          <a:xfrm>
            <a:off x="5653425" y="3235943"/>
            <a:ext cx="845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质量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1" name="六边形 50">
            <a:extLst>
              <a:ext uri="{FF2B5EF4-FFF2-40B4-BE49-F238E27FC236}">
                <a16:creationId xmlns:a16="http://schemas.microsoft.com/office/drawing/2014/main" id="{2B19189D-F12B-412E-96BB-6BA51C984379}"/>
              </a:ext>
            </a:extLst>
          </p:cNvPr>
          <p:cNvSpPr/>
          <p:nvPr/>
        </p:nvSpPr>
        <p:spPr>
          <a:xfrm>
            <a:off x="6935849" y="2676477"/>
            <a:ext cx="1634714" cy="936841"/>
          </a:xfrm>
          <a:prstGeom prst="hexagon">
            <a:avLst/>
          </a:prstGeom>
          <a:gradFill flip="none" rotWithShape="1">
            <a:gsLst>
              <a:gs pos="0">
                <a:srgbClr val="80A3C8">
                  <a:alpha val="0"/>
                </a:srgbClr>
              </a:gs>
              <a:gs pos="16000">
                <a:srgbClr val="43547D">
                  <a:alpha val="52000"/>
                </a:srgbClr>
              </a:gs>
              <a:gs pos="40000">
                <a:srgbClr val="191F3D">
                  <a:alpha val="42000"/>
                </a:srgbClr>
              </a:gs>
              <a:gs pos="100000">
                <a:srgbClr val="1A1F52"/>
              </a:gs>
            </a:gsLst>
            <a:lin ang="8100000" scaled="1"/>
            <a:tileRect/>
          </a:gradFill>
          <a:ln w="15875">
            <a:gradFill flip="none" rotWithShape="1">
              <a:gsLst>
                <a:gs pos="96460">
                  <a:srgbClr val="80A3C8"/>
                </a:gs>
                <a:gs pos="63717">
                  <a:srgbClr val="181B48"/>
                </a:gs>
                <a:gs pos="0">
                  <a:srgbClr val="171B47"/>
                </a:gs>
                <a:gs pos="23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6EDA945-486E-482E-90B3-9ACBB6673953}"/>
              </a:ext>
            </a:extLst>
          </p:cNvPr>
          <p:cNvSpPr txBox="1"/>
          <p:nvPr/>
        </p:nvSpPr>
        <p:spPr>
          <a:xfrm>
            <a:off x="7132138" y="2780660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工时投入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8754496-E299-44A7-BE04-712FF313E9A8}"/>
              </a:ext>
            </a:extLst>
          </p:cNvPr>
          <p:cNvSpPr txBox="1"/>
          <p:nvPr/>
        </p:nvSpPr>
        <p:spPr>
          <a:xfrm>
            <a:off x="3764551" y="316363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降低成本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5A8D3C5-04F3-47A3-836D-6F6DCE97F38D}"/>
              </a:ext>
            </a:extLst>
          </p:cNvPr>
          <p:cNvSpPr txBox="1"/>
          <p:nvPr/>
        </p:nvSpPr>
        <p:spPr>
          <a:xfrm>
            <a:off x="5518772" y="3707259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提升质量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33E54B-BF3F-49DE-BFDE-537571684CCA}"/>
              </a:ext>
            </a:extLst>
          </p:cNvPr>
          <p:cNvSpPr txBox="1"/>
          <p:nvPr/>
        </p:nvSpPr>
        <p:spPr>
          <a:xfrm>
            <a:off x="7204273" y="3142748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优化工时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5" name="六边形 64">
            <a:extLst>
              <a:ext uri="{FF2B5EF4-FFF2-40B4-BE49-F238E27FC236}">
                <a16:creationId xmlns:a16="http://schemas.microsoft.com/office/drawing/2014/main" id="{F96E173B-3566-47E6-8069-30679F3D9452}"/>
              </a:ext>
            </a:extLst>
          </p:cNvPr>
          <p:cNvSpPr/>
          <p:nvPr/>
        </p:nvSpPr>
        <p:spPr>
          <a:xfrm>
            <a:off x="4720961" y="4208535"/>
            <a:ext cx="2533404" cy="556448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六边形 66">
            <a:extLst>
              <a:ext uri="{FF2B5EF4-FFF2-40B4-BE49-F238E27FC236}">
                <a16:creationId xmlns:a16="http://schemas.microsoft.com/office/drawing/2014/main" id="{CADFD382-641C-46C0-ACFD-D8C03BEC89DD}"/>
              </a:ext>
            </a:extLst>
          </p:cNvPr>
          <p:cNvSpPr/>
          <p:nvPr/>
        </p:nvSpPr>
        <p:spPr>
          <a:xfrm>
            <a:off x="8372855" y="3222803"/>
            <a:ext cx="2836211" cy="1001778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边形 52">
            <a:extLst>
              <a:ext uri="{FF2B5EF4-FFF2-40B4-BE49-F238E27FC236}">
                <a16:creationId xmlns:a16="http://schemas.microsoft.com/office/drawing/2014/main" id="{765F38D7-AB46-4AFA-8419-3B4CEFAA575D}"/>
              </a:ext>
            </a:extLst>
          </p:cNvPr>
          <p:cNvSpPr/>
          <p:nvPr/>
        </p:nvSpPr>
        <p:spPr>
          <a:xfrm>
            <a:off x="916688" y="4448888"/>
            <a:ext cx="2836211" cy="1266314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六边形 67">
            <a:extLst>
              <a:ext uri="{FF2B5EF4-FFF2-40B4-BE49-F238E27FC236}">
                <a16:creationId xmlns:a16="http://schemas.microsoft.com/office/drawing/2014/main" id="{45A732C0-14F6-4DC8-8CC2-A3542CBCF682}"/>
              </a:ext>
            </a:extLst>
          </p:cNvPr>
          <p:cNvSpPr/>
          <p:nvPr/>
        </p:nvSpPr>
        <p:spPr>
          <a:xfrm>
            <a:off x="8376161" y="4448888"/>
            <a:ext cx="2836211" cy="1266314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79DCC-2488-4BF8-879A-CE89B80EEF6E}"/>
              </a:ext>
            </a:extLst>
          </p:cNvPr>
          <p:cNvSpPr txBox="1"/>
          <p:nvPr/>
        </p:nvSpPr>
        <p:spPr>
          <a:xfrm>
            <a:off x="1185442" y="4826192"/>
            <a:ext cx="2662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优化比例</a:t>
            </a:r>
            <a:r>
              <a:rPr lang="en-US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3600" b="1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100%</a:t>
            </a:r>
            <a:endParaRPr lang="en-US" altLang="zh-CN" sz="3200" b="1" kern="100" dirty="0"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0" name="六边形 69">
            <a:extLst>
              <a:ext uri="{FF2B5EF4-FFF2-40B4-BE49-F238E27FC236}">
                <a16:creationId xmlns:a16="http://schemas.microsoft.com/office/drawing/2014/main" id="{BC8ECF4C-6F8D-4264-BB25-A2DF1B3B112B}"/>
              </a:ext>
            </a:extLst>
          </p:cNvPr>
          <p:cNvSpPr/>
          <p:nvPr/>
        </p:nvSpPr>
        <p:spPr>
          <a:xfrm>
            <a:off x="4533431" y="4898375"/>
            <a:ext cx="2891989" cy="778964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7490BE-F018-409D-9C3D-261F807FFDCB}"/>
              </a:ext>
            </a:extLst>
          </p:cNvPr>
          <p:cNvSpPr txBox="1"/>
          <p:nvPr/>
        </p:nvSpPr>
        <p:spPr>
          <a:xfrm>
            <a:off x="4929977" y="4334355"/>
            <a:ext cx="2350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降低错漏备发生比例</a:t>
            </a:r>
            <a:endParaRPr lang="zh-CN" altLang="en-US" dirty="0">
              <a:solidFill>
                <a:schemeClr val="bg1">
                  <a:alpha val="9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D160190-4253-4682-9940-CC113BCC7845}"/>
              </a:ext>
            </a:extLst>
          </p:cNvPr>
          <p:cNvSpPr txBox="1"/>
          <p:nvPr/>
        </p:nvSpPr>
        <p:spPr>
          <a:xfrm>
            <a:off x="4940356" y="4885654"/>
            <a:ext cx="2716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优化比例</a:t>
            </a:r>
            <a:r>
              <a:rPr lang="en-US" altLang="zh-CN" kern="100" dirty="0">
                <a:solidFill>
                  <a:schemeClr val="bg1">
                    <a:alpha val="9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3600" b="1" kern="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90%</a:t>
            </a:r>
            <a:endParaRPr lang="zh-CN" altLang="zh-CN" b="1" kern="1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E57F54E-DBD7-4D0F-8666-E9EF95FB770C}"/>
              </a:ext>
            </a:extLst>
          </p:cNvPr>
          <p:cNvSpPr txBox="1"/>
          <p:nvPr/>
        </p:nvSpPr>
        <p:spPr>
          <a:xfrm>
            <a:off x="8667886" y="3430333"/>
            <a:ext cx="231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减少员工培训</a:t>
            </a:r>
            <a:r>
              <a:rPr lang="zh-CN" altLang="en-US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、</a:t>
            </a:r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补件</a:t>
            </a:r>
            <a:r>
              <a:rPr lang="zh-CN" altLang="en-US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、</a:t>
            </a:r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操作</a:t>
            </a:r>
            <a:r>
              <a:rPr lang="zh-CN" altLang="en-US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工时</a:t>
            </a:r>
            <a:endParaRPr lang="zh-CN" altLang="en-US" dirty="0">
              <a:solidFill>
                <a:schemeClr val="bg1">
                  <a:alpha val="9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07D6EA5-3C8C-499B-B224-7FA96BBA10CF}"/>
              </a:ext>
            </a:extLst>
          </p:cNvPr>
          <p:cNvSpPr txBox="1"/>
          <p:nvPr/>
        </p:nvSpPr>
        <p:spPr>
          <a:xfrm>
            <a:off x="8718519" y="4671548"/>
            <a:ext cx="23581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优化工</a:t>
            </a:r>
            <a:r>
              <a:rPr lang="zh-CN" altLang="zh-CN" kern="100" dirty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时</a:t>
            </a:r>
            <a:r>
              <a:rPr lang="en-US" altLang="zh-CN" sz="3600" b="1" kern="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2202.4</a:t>
            </a:r>
            <a:r>
              <a:rPr lang="zh-CN" altLang="zh-CN" sz="2400" b="1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小时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2" name="平行四边形 71">
            <a:extLst>
              <a:ext uri="{FF2B5EF4-FFF2-40B4-BE49-F238E27FC236}">
                <a16:creationId xmlns:a16="http://schemas.microsoft.com/office/drawing/2014/main" id="{03547BB3-DA10-4548-B13A-84A887769927}"/>
              </a:ext>
            </a:extLst>
          </p:cNvPr>
          <p:cNvSpPr/>
          <p:nvPr/>
        </p:nvSpPr>
        <p:spPr>
          <a:xfrm>
            <a:off x="91500" y="6241736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6D48E5EB-FF18-43B0-88E5-92643EF69533}"/>
              </a:ext>
            </a:extLst>
          </p:cNvPr>
          <p:cNvSpPr/>
          <p:nvPr/>
        </p:nvSpPr>
        <p:spPr>
          <a:xfrm flipH="1">
            <a:off x="10447710" y="6241735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0D3CA3F5-0A50-49C2-A755-F9F4D2F4D272}"/>
              </a:ext>
            </a:extLst>
          </p:cNvPr>
          <p:cNvSpPr/>
          <p:nvPr/>
        </p:nvSpPr>
        <p:spPr>
          <a:xfrm>
            <a:off x="1766456" y="6235953"/>
            <a:ext cx="8830014" cy="48058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边形 51">
            <a:extLst>
              <a:ext uri="{FF2B5EF4-FFF2-40B4-BE49-F238E27FC236}">
                <a16:creationId xmlns:a16="http://schemas.microsoft.com/office/drawing/2014/main" id="{68BF7E07-65D9-4A3E-98AE-A073FB878AB5}"/>
              </a:ext>
            </a:extLst>
          </p:cNvPr>
          <p:cNvSpPr/>
          <p:nvPr/>
        </p:nvSpPr>
        <p:spPr>
          <a:xfrm>
            <a:off x="913382" y="3222803"/>
            <a:ext cx="2836211" cy="1001778"/>
          </a:xfrm>
          <a:prstGeom prst="hexagon">
            <a:avLst/>
          </a:prstGeom>
          <a:solidFill>
            <a:srgbClr val="63A0DD">
              <a:alpha val="31000"/>
            </a:srgbClr>
          </a:solidFill>
          <a:ln w="31750">
            <a:gradFill flip="none" rotWithShape="1">
              <a:gsLst>
                <a:gs pos="0">
                  <a:srgbClr val="82A3CF">
                    <a:lumMod val="18000"/>
                    <a:lumOff val="82000"/>
                  </a:srgbClr>
                </a:gs>
                <a:gs pos="52000">
                  <a:srgbClr val="86A8D0">
                    <a:lumMod val="44000"/>
                    <a:lumOff val="56000"/>
                  </a:srgbClr>
                </a:gs>
                <a:gs pos="80000">
                  <a:srgbClr val="162C5D"/>
                </a:gs>
                <a:gs pos="23000">
                  <a:srgbClr val="162C5D"/>
                </a:gs>
                <a:gs pos="100000">
                  <a:srgbClr val="86A8D0">
                    <a:lumMod val="25000"/>
                    <a:lumOff val="7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6341A3D-FB82-4780-BCB6-FA26B36EA053}"/>
              </a:ext>
            </a:extLst>
          </p:cNvPr>
          <p:cNvSpPr txBox="1"/>
          <p:nvPr/>
        </p:nvSpPr>
        <p:spPr>
          <a:xfrm>
            <a:off x="1196426" y="3168438"/>
            <a:ext cx="2337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kern="100" dirty="0">
              <a:solidFill>
                <a:schemeClr val="bg1">
                  <a:alpha val="91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zh-CN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降低纸张及耗材成本投入</a:t>
            </a:r>
            <a:endParaRPr lang="en-US" altLang="zh-CN" kern="100" dirty="0">
              <a:solidFill>
                <a:schemeClr val="bg1">
                  <a:alpha val="91000"/>
                </a:schemeClr>
              </a:solidFill>
              <a:effectLst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>
              <a:solidFill>
                <a:schemeClr val="bg1">
                  <a:alpha val="91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28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夜空下的树林&#10;&#10;低可信度描述已自动生成">
            <a:extLst>
              <a:ext uri="{FF2B5EF4-FFF2-40B4-BE49-F238E27FC236}">
                <a16:creationId xmlns:a16="http://schemas.microsoft.com/office/drawing/2014/main" id="{BAA1D172-F9CA-4893-86E2-648B1E94C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301297" cy="68579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FEC9802-0042-4F2B-99AB-7CDB05975E0C}"/>
              </a:ext>
            </a:extLst>
          </p:cNvPr>
          <p:cNvSpPr/>
          <p:nvPr/>
        </p:nvSpPr>
        <p:spPr>
          <a:xfrm>
            <a:off x="-1" y="-1"/>
            <a:ext cx="12301297" cy="6857999"/>
          </a:xfrm>
          <a:prstGeom prst="rect">
            <a:avLst/>
          </a:prstGeom>
          <a:gradFill flip="none" rotWithShape="1">
            <a:gsLst>
              <a:gs pos="100000">
                <a:srgbClr val="15192A">
                  <a:alpha val="51000"/>
                  <a:lumMod val="98000"/>
                  <a:lumOff val="2000"/>
                </a:srgbClr>
              </a:gs>
              <a:gs pos="41000">
                <a:srgbClr val="15192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chemeClr val="bg1"/>
                  </a:gs>
                  <a:gs pos="0">
                    <a:srgbClr val="15192A"/>
                  </a:gs>
                </a:gsLst>
                <a:path path="rect">
                  <a:fillToRect l="50000" t="50000" r="50000" b="50000"/>
                </a:path>
              </a:gradFill>
            </a:endParaRPr>
          </a:p>
        </p:txBody>
      </p:sp>
      <p:sp>
        <p:nvSpPr>
          <p:cNvPr id="30" name="矩形: 剪去左右顶角 29">
            <a:extLst>
              <a:ext uri="{FF2B5EF4-FFF2-40B4-BE49-F238E27FC236}">
                <a16:creationId xmlns:a16="http://schemas.microsoft.com/office/drawing/2014/main" id="{DFD5269D-B3B1-4A1B-BC99-04987A738211}"/>
              </a:ext>
            </a:extLst>
          </p:cNvPr>
          <p:cNvSpPr/>
          <p:nvPr/>
        </p:nvSpPr>
        <p:spPr>
          <a:xfrm flipV="1">
            <a:off x="3076575" y="1006120"/>
            <a:ext cx="6038850" cy="368829"/>
          </a:xfrm>
          <a:custGeom>
            <a:avLst/>
            <a:gdLst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603885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950468 h 950468"/>
              <a:gd name="connsiteX7" fmla="*/ 0 w 6038850"/>
              <a:gd name="connsiteY7" fmla="*/ 368829 h 950468"/>
              <a:gd name="connsiteX8" fmla="*/ 368829 w 6038850"/>
              <a:gd name="connsiteY8" fmla="*/ 0 h 950468"/>
              <a:gd name="connsiteX0" fmla="*/ 368829 w 6038850"/>
              <a:gd name="connsiteY0" fmla="*/ 0 h 950468"/>
              <a:gd name="connsiteX1" fmla="*/ 5670021 w 6038850"/>
              <a:gd name="connsiteY1" fmla="*/ 0 h 950468"/>
              <a:gd name="connsiteX2" fmla="*/ 6038850 w 6038850"/>
              <a:gd name="connsiteY2" fmla="*/ 368829 h 950468"/>
              <a:gd name="connsiteX3" fmla="*/ 6038850 w 6038850"/>
              <a:gd name="connsiteY3" fmla="*/ 950468 h 950468"/>
              <a:gd name="connsiteX4" fmla="*/ 0 w 6038850"/>
              <a:gd name="connsiteY4" fmla="*/ 950468 h 950468"/>
              <a:gd name="connsiteX5" fmla="*/ 0 w 6038850"/>
              <a:gd name="connsiteY5" fmla="*/ 950468 h 950468"/>
              <a:gd name="connsiteX6" fmla="*/ 0 w 6038850"/>
              <a:gd name="connsiteY6" fmla="*/ 368829 h 950468"/>
              <a:gd name="connsiteX7" fmla="*/ 368829 w 6038850"/>
              <a:gd name="connsiteY7" fmla="*/ 0 h 95046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950468 h 1041908"/>
              <a:gd name="connsiteX3" fmla="*/ 0 w 6130290"/>
              <a:gd name="connsiteY3" fmla="*/ 368829 h 1041908"/>
              <a:gd name="connsiteX4" fmla="*/ 368829 w 6130290"/>
              <a:gd name="connsiteY4" fmla="*/ 0 h 1041908"/>
              <a:gd name="connsiteX5" fmla="*/ 5670021 w 6130290"/>
              <a:gd name="connsiteY5" fmla="*/ 0 h 1041908"/>
              <a:gd name="connsiteX6" fmla="*/ 6038850 w 6130290"/>
              <a:gd name="connsiteY6" fmla="*/ 368829 h 1041908"/>
              <a:gd name="connsiteX7" fmla="*/ 6130290 w 6130290"/>
              <a:gd name="connsiteY7" fmla="*/ 1041908 h 1041908"/>
              <a:gd name="connsiteX0" fmla="*/ 6038850 w 6130290"/>
              <a:gd name="connsiteY0" fmla="*/ 950468 h 1041908"/>
              <a:gd name="connsiteX1" fmla="*/ 0 w 6130290"/>
              <a:gd name="connsiteY1" fmla="*/ 950468 h 1041908"/>
              <a:gd name="connsiteX2" fmla="*/ 0 w 6130290"/>
              <a:gd name="connsiteY2" fmla="*/ 368829 h 1041908"/>
              <a:gd name="connsiteX3" fmla="*/ 368829 w 6130290"/>
              <a:gd name="connsiteY3" fmla="*/ 0 h 1041908"/>
              <a:gd name="connsiteX4" fmla="*/ 5670021 w 6130290"/>
              <a:gd name="connsiteY4" fmla="*/ 0 h 1041908"/>
              <a:gd name="connsiteX5" fmla="*/ 6038850 w 6130290"/>
              <a:gd name="connsiteY5" fmla="*/ 368829 h 1041908"/>
              <a:gd name="connsiteX6" fmla="*/ 6130290 w 6130290"/>
              <a:gd name="connsiteY6" fmla="*/ 1041908 h 1041908"/>
              <a:gd name="connsiteX0" fmla="*/ 6038850 w 6038850"/>
              <a:gd name="connsiteY0" fmla="*/ 950468 h 950468"/>
              <a:gd name="connsiteX1" fmla="*/ 0 w 6038850"/>
              <a:gd name="connsiteY1" fmla="*/ 950468 h 950468"/>
              <a:gd name="connsiteX2" fmla="*/ 0 w 6038850"/>
              <a:gd name="connsiteY2" fmla="*/ 368829 h 950468"/>
              <a:gd name="connsiteX3" fmla="*/ 368829 w 6038850"/>
              <a:gd name="connsiteY3" fmla="*/ 0 h 950468"/>
              <a:gd name="connsiteX4" fmla="*/ 5670021 w 6038850"/>
              <a:gd name="connsiteY4" fmla="*/ 0 h 950468"/>
              <a:gd name="connsiteX5" fmla="*/ 6038850 w 6038850"/>
              <a:gd name="connsiteY5" fmla="*/ 368829 h 950468"/>
              <a:gd name="connsiteX0" fmla="*/ 0 w 6038850"/>
              <a:gd name="connsiteY0" fmla="*/ 950468 h 950468"/>
              <a:gd name="connsiteX1" fmla="*/ 0 w 6038850"/>
              <a:gd name="connsiteY1" fmla="*/ 368829 h 950468"/>
              <a:gd name="connsiteX2" fmla="*/ 368829 w 6038850"/>
              <a:gd name="connsiteY2" fmla="*/ 0 h 950468"/>
              <a:gd name="connsiteX3" fmla="*/ 5670021 w 6038850"/>
              <a:gd name="connsiteY3" fmla="*/ 0 h 950468"/>
              <a:gd name="connsiteX4" fmla="*/ 6038850 w 6038850"/>
              <a:gd name="connsiteY4" fmla="*/ 368829 h 950468"/>
              <a:gd name="connsiteX0" fmla="*/ 0 w 6038850"/>
              <a:gd name="connsiteY0" fmla="*/ 368829 h 368829"/>
              <a:gd name="connsiteX1" fmla="*/ 368829 w 6038850"/>
              <a:gd name="connsiteY1" fmla="*/ 0 h 368829"/>
              <a:gd name="connsiteX2" fmla="*/ 5670021 w 6038850"/>
              <a:gd name="connsiteY2" fmla="*/ 0 h 368829"/>
              <a:gd name="connsiteX3" fmla="*/ 6038850 w 6038850"/>
              <a:gd name="connsiteY3" fmla="*/ 368829 h 3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368829">
                <a:moveTo>
                  <a:pt x="0" y="368829"/>
                </a:moveTo>
                <a:lnTo>
                  <a:pt x="368829" y="0"/>
                </a:lnTo>
                <a:lnTo>
                  <a:pt x="5670021" y="0"/>
                </a:lnTo>
                <a:lnTo>
                  <a:pt x="6038850" y="368829"/>
                </a:lnTo>
              </a:path>
            </a:pathLst>
          </a:custGeom>
          <a:noFill/>
          <a:ln w="25400">
            <a:gradFill flip="none" rotWithShape="1">
              <a:gsLst>
                <a:gs pos="45000">
                  <a:srgbClr val="235080">
                    <a:lumMod val="38000"/>
                    <a:lumOff val="62000"/>
                  </a:srgbClr>
                </a:gs>
                <a:gs pos="97345">
                  <a:srgbClr val="172757"/>
                </a:gs>
                <a:gs pos="0">
                  <a:srgbClr val="14193B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剪去左右顶角 12">
            <a:extLst>
              <a:ext uri="{FF2B5EF4-FFF2-40B4-BE49-F238E27FC236}">
                <a16:creationId xmlns:a16="http://schemas.microsoft.com/office/drawing/2014/main" id="{7BFA207D-791A-4625-9FAF-8878481E82D5}"/>
              </a:ext>
            </a:extLst>
          </p:cNvPr>
          <p:cNvSpPr/>
          <p:nvPr/>
        </p:nvSpPr>
        <p:spPr>
          <a:xfrm flipV="1">
            <a:off x="3076575" y="352425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gradFill flip="none" rotWithShape="1">
            <a:gsLst>
              <a:gs pos="100000">
                <a:srgbClr val="061520">
                  <a:alpha val="65000"/>
                </a:srgbClr>
              </a:gs>
              <a:gs pos="0">
                <a:srgbClr val="1F4B7A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剪去左右顶角 30">
            <a:extLst>
              <a:ext uri="{FF2B5EF4-FFF2-40B4-BE49-F238E27FC236}">
                <a16:creationId xmlns:a16="http://schemas.microsoft.com/office/drawing/2014/main" id="{BACD845F-6B7C-430B-BADF-39E91640D860}"/>
              </a:ext>
            </a:extLst>
          </p:cNvPr>
          <p:cNvSpPr/>
          <p:nvPr/>
        </p:nvSpPr>
        <p:spPr>
          <a:xfrm flipV="1">
            <a:off x="3066959" y="334901"/>
            <a:ext cx="6038850" cy="950468"/>
          </a:xfrm>
          <a:prstGeom prst="snip2SameRect">
            <a:avLst>
              <a:gd name="adj1" fmla="val 38805"/>
              <a:gd name="adj2" fmla="val 0"/>
            </a:avLst>
          </a:prstGeom>
          <a:solidFill>
            <a:srgbClr val="192A5A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B37AA4-A2B8-4786-8783-412281A71B98}"/>
              </a:ext>
            </a:extLst>
          </p:cNvPr>
          <p:cNvSpPr txBox="1"/>
          <p:nvPr/>
        </p:nvSpPr>
        <p:spPr>
          <a:xfrm>
            <a:off x="2063991" y="497255"/>
            <a:ext cx="8064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 flip="none" rotWithShape="1">
                  <a:gsLst>
                    <a:gs pos="56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0E1768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无纸化设备应用报告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B6FE78A-A368-4B5D-95DF-D0494ADA03D7}"/>
              </a:ext>
            </a:extLst>
          </p:cNvPr>
          <p:cNvSpPr/>
          <p:nvPr/>
        </p:nvSpPr>
        <p:spPr>
          <a:xfrm>
            <a:off x="9125041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3903CED-9B1E-481A-99C7-2F64885FB4BE}"/>
              </a:ext>
            </a:extLst>
          </p:cNvPr>
          <p:cNvSpPr/>
          <p:nvPr/>
        </p:nvSpPr>
        <p:spPr>
          <a:xfrm>
            <a:off x="-148396" y="375373"/>
            <a:ext cx="3205739" cy="45719"/>
          </a:xfrm>
          <a:prstGeom prst="rect">
            <a:avLst/>
          </a:prstGeom>
          <a:solidFill>
            <a:srgbClr val="4A779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CEBBACB0-12B1-4734-ADEF-93F4E29354F2}"/>
              </a:ext>
            </a:extLst>
          </p:cNvPr>
          <p:cNvSpPr/>
          <p:nvPr/>
        </p:nvSpPr>
        <p:spPr>
          <a:xfrm flipH="1">
            <a:off x="-2" y="1654270"/>
            <a:ext cx="4673602" cy="52321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B43C345-9D37-45F9-B773-793D82A9C166}"/>
              </a:ext>
            </a:extLst>
          </p:cNvPr>
          <p:cNvSpPr/>
          <p:nvPr/>
        </p:nvSpPr>
        <p:spPr>
          <a:xfrm>
            <a:off x="913543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CBD12712-C775-4F0A-A6D7-BDF0E2B8B131}"/>
              </a:ext>
            </a:extLst>
          </p:cNvPr>
          <p:cNvSpPr/>
          <p:nvPr/>
        </p:nvSpPr>
        <p:spPr>
          <a:xfrm flipH="1">
            <a:off x="1220189" y="417027"/>
            <a:ext cx="1868328" cy="356491"/>
          </a:xfrm>
          <a:prstGeom prst="parallelogram">
            <a:avLst>
              <a:gd name="adj" fmla="val 84193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11BCCC-0EEB-416D-A46A-FBA336AAA68C}"/>
              </a:ext>
            </a:extLst>
          </p:cNvPr>
          <p:cNvSpPr txBox="1"/>
          <p:nvPr/>
        </p:nvSpPr>
        <p:spPr>
          <a:xfrm>
            <a:off x="855619" y="1660743"/>
            <a:ext cx="3817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61000">
                      <a:srgbClr val="8C97EF">
                        <a:lumMod val="84000"/>
                        <a:lumOff val="16000"/>
                      </a:srgbClr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rgbClr val="1A2AC0"/>
                    </a:gs>
                  </a:gsLst>
                  <a:lin ang="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下一步应用及完善计划</a:t>
            </a:r>
          </a:p>
        </p:txBody>
      </p:sp>
      <p:sp>
        <p:nvSpPr>
          <p:cNvPr id="497" name="任意多边形: 形状 496">
            <a:extLst>
              <a:ext uri="{FF2B5EF4-FFF2-40B4-BE49-F238E27FC236}">
                <a16:creationId xmlns:a16="http://schemas.microsoft.com/office/drawing/2014/main" id="{069D510B-6B31-475D-962E-29E253BA7BCC}"/>
              </a:ext>
            </a:extLst>
          </p:cNvPr>
          <p:cNvSpPr/>
          <p:nvPr/>
        </p:nvSpPr>
        <p:spPr>
          <a:xfrm>
            <a:off x="-31540" y="2331124"/>
            <a:ext cx="5572496" cy="3355065"/>
          </a:xfrm>
          <a:custGeom>
            <a:avLst/>
            <a:gdLst>
              <a:gd name="connsiteX0" fmla="*/ 17210 w 5572496"/>
              <a:gd name="connsiteY0" fmla="*/ 0 h 3355065"/>
              <a:gd name="connsiteX1" fmla="*/ 4845725 w 5572496"/>
              <a:gd name="connsiteY1" fmla="*/ 0 h 3355065"/>
              <a:gd name="connsiteX2" fmla="*/ 5572496 w 5572496"/>
              <a:gd name="connsiteY2" fmla="*/ 1644948 h 3355065"/>
              <a:gd name="connsiteX3" fmla="*/ 4845725 w 5572496"/>
              <a:gd name="connsiteY3" fmla="*/ 3355065 h 3355065"/>
              <a:gd name="connsiteX4" fmla="*/ 17210 w 5572496"/>
              <a:gd name="connsiteY4" fmla="*/ 3355065 h 3355065"/>
              <a:gd name="connsiteX5" fmla="*/ 0 w 5572496"/>
              <a:gd name="connsiteY5" fmla="*/ 3325291 h 3355065"/>
              <a:gd name="connsiteX6" fmla="*/ 0 w 5572496"/>
              <a:gd name="connsiteY6" fmla="*/ 29774 h 335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496" h="3355065">
                <a:moveTo>
                  <a:pt x="17210" y="0"/>
                </a:moveTo>
                <a:lnTo>
                  <a:pt x="4845725" y="0"/>
                </a:lnTo>
                <a:lnTo>
                  <a:pt x="5572496" y="1644948"/>
                </a:lnTo>
                <a:lnTo>
                  <a:pt x="4845725" y="3355065"/>
                </a:lnTo>
                <a:lnTo>
                  <a:pt x="17210" y="3355065"/>
                </a:lnTo>
                <a:lnTo>
                  <a:pt x="0" y="3325291"/>
                </a:lnTo>
                <a:lnTo>
                  <a:pt x="0" y="29774"/>
                </a:lnTo>
                <a:close/>
              </a:path>
            </a:pathLst>
          </a:custGeom>
          <a:gradFill flip="none" rotWithShape="1">
            <a:gsLst>
              <a:gs pos="35000">
                <a:srgbClr val="191F3D">
                  <a:alpha val="30000"/>
                </a:srgbClr>
              </a:gs>
              <a:gs pos="100000">
                <a:srgbClr val="1A1F52"/>
              </a:gs>
            </a:gsLst>
            <a:lin ang="8100000" scaled="1"/>
            <a:tileRect/>
          </a:gradFill>
          <a:ln w="15875">
            <a:gradFill flip="none" rotWithShape="1">
              <a:gsLst>
                <a:gs pos="96460">
                  <a:srgbClr val="80A3C8"/>
                </a:gs>
                <a:gs pos="63717">
                  <a:srgbClr val="181B48"/>
                </a:gs>
                <a:gs pos="0">
                  <a:srgbClr val="171B47"/>
                </a:gs>
                <a:gs pos="23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6520BB3-BEB6-4972-9907-A0F4257CD439}"/>
              </a:ext>
            </a:extLst>
          </p:cNvPr>
          <p:cNvCxnSpPr>
            <a:cxnSpLocks/>
          </p:cNvCxnSpPr>
          <p:nvPr/>
        </p:nvCxnSpPr>
        <p:spPr>
          <a:xfrm flipV="1">
            <a:off x="-148396" y="2177489"/>
            <a:ext cx="4821996" cy="6474"/>
          </a:xfrm>
          <a:prstGeom prst="line">
            <a:avLst/>
          </a:prstGeom>
          <a:ln w="12700">
            <a:gradFill>
              <a:gsLst>
                <a:gs pos="100000">
                  <a:srgbClr val="5E759A"/>
                </a:gs>
                <a:gs pos="53000">
                  <a:schemeClr val="accent1">
                    <a:lumMod val="45000"/>
                    <a:lumOff val="55000"/>
                    <a:alpha val="0"/>
                  </a:schemeClr>
                </a:gs>
                <a:gs pos="0">
                  <a:srgbClr val="15192A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31E4E94E-E36D-48CD-ABA1-41C25C62DCEF}"/>
              </a:ext>
            </a:extLst>
          </p:cNvPr>
          <p:cNvSpPr txBox="1"/>
          <p:nvPr/>
        </p:nvSpPr>
        <p:spPr>
          <a:xfrm>
            <a:off x="1191442" y="2384099"/>
            <a:ext cx="3207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kern="1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推广应用方面</a:t>
            </a:r>
            <a:endParaRPr lang="en-US" altLang="zh-CN" sz="3600" kern="100" dirty="0">
              <a:solidFill>
                <a:schemeClr val="bg1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endParaRPr lang="zh-CN" altLang="en-US" sz="3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8FA176E-7DBF-4CAE-82B1-AFD945A2A6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2980" y="2295850"/>
            <a:ext cx="6172935" cy="3368875"/>
          </a:xfrm>
          <a:prstGeom prst="rect">
            <a:avLst/>
          </a:prstGeom>
        </p:spPr>
      </p:pic>
      <p:sp>
        <p:nvSpPr>
          <p:cNvPr id="486" name="箭头: 右 485">
            <a:extLst>
              <a:ext uri="{FF2B5EF4-FFF2-40B4-BE49-F238E27FC236}">
                <a16:creationId xmlns:a16="http://schemas.microsoft.com/office/drawing/2014/main" id="{900902A8-177C-4ABC-8769-BF3659824F39}"/>
              </a:ext>
            </a:extLst>
          </p:cNvPr>
          <p:cNvSpPr/>
          <p:nvPr/>
        </p:nvSpPr>
        <p:spPr>
          <a:xfrm flipH="1">
            <a:off x="10787592" y="5911674"/>
            <a:ext cx="1204704" cy="630882"/>
          </a:xfrm>
          <a:prstGeom prst="rightArrow">
            <a:avLst/>
          </a:prstGeom>
          <a:gradFill flip="none" rotWithShape="1">
            <a:gsLst>
              <a:gs pos="95575">
                <a:srgbClr val="224C7F">
                  <a:lumMod val="89000"/>
                  <a:lumOff val="11000"/>
                </a:srgbClr>
              </a:gs>
              <a:gs pos="71000">
                <a:srgbClr val="224C7F"/>
              </a:gs>
              <a:gs pos="33000">
                <a:srgbClr val="15192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7" name="平行四边形 486">
            <a:extLst>
              <a:ext uri="{FF2B5EF4-FFF2-40B4-BE49-F238E27FC236}">
                <a16:creationId xmlns:a16="http://schemas.microsoft.com/office/drawing/2014/main" id="{D01A0C40-9302-4193-8E0D-32904583DC47}"/>
              </a:ext>
            </a:extLst>
          </p:cNvPr>
          <p:cNvSpPr/>
          <p:nvPr/>
        </p:nvSpPr>
        <p:spPr>
          <a:xfrm flipH="1">
            <a:off x="2006962" y="5972937"/>
            <a:ext cx="9170004" cy="52321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102842">
                  <a:alpha val="16000"/>
                </a:srgbClr>
              </a:gs>
              <a:gs pos="100000">
                <a:srgbClr val="4A779F">
                  <a:alpha val="7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文本框 487">
            <a:extLst>
              <a:ext uri="{FF2B5EF4-FFF2-40B4-BE49-F238E27FC236}">
                <a16:creationId xmlns:a16="http://schemas.microsoft.com/office/drawing/2014/main" id="{FA94121D-DE5E-4CEC-82BB-FBD5EBDB17CA}"/>
              </a:ext>
            </a:extLst>
          </p:cNvPr>
          <p:cNvSpPr txBox="1"/>
          <p:nvPr/>
        </p:nvSpPr>
        <p:spPr>
          <a:xfrm>
            <a:off x="2535328" y="5994086"/>
            <a:ext cx="7366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绿色物流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智慧物流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降本增效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节能减排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490" name="直接连接符 489">
            <a:extLst>
              <a:ext uri="{FF2B5EF4-FFF2-40B4-BE49-F238E27FC236}">
                <a16:creationId xmlns:a16="http://schemas.microsoft.com/office/drawing/2014/main" id="{AE9B5607-A5C7-4E3E-951A-448DF1D0D674}"/>
              </a:ext>
            </a:extLst>
          </p:cNvPr>
          <p:cNvCxnSpPr>
            <a:cxnSpLocks/>
          </p:cNvCxnSpPr>
          <p:nvPr/>
        </p:nvCxnSpPr>
        <p:spPr>
          <a:xfrm>
            <a:off x="779110" y="2964643"/>
            <a:ext cx="3512436" cy="0"/>
          </a:xfrm>
          <a:prstGeom prst="line">
            <a:avLst/>
          </a:prstGeom>
          <a:ln>
            <a:gradFill flip="none" rotWithShape="1">
              <a:gsLst>
                <a:gs pos="0">
                  <a:srgbClr val="15192A"/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rgbClr val="141A2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EC4C395-BD6A-48EF-B0AA-1D5E774CB574}"/>
              </a:ext>
            </a:extLst>
          </p:cNvPr>
          <p:cNvSpPr txBox="1"/>
          <p:nvPr/>
        </p:nvSpPr>
        <p:spPr>
          <a:xfrm>
            <a:off x="584592" y="3150165"/>
            <a:ext cx="4461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1.</a:t>
            </a:r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对一期不完善的地方做进一步分析，将电子纸防护材质全面升级</a:t>
            </a:r>
            <a:endParaRPr lang="en-US" altLang="zh-CN" sz="1600" kern="100" dirty="0">
              <a:solidFill>
                <a:schemeClr val="bg1">
                  <a:alpha val="91000"/>
                </a:schemeClr>
              </a:solidFill>
              <a:effectLst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495" name="文本框 494">
            <a:extLst>
              <a:ext uri="{FF2B5EF4-FFF2-40B4-BE49-F238E27FC236}">
                <a16:creationId xmlns:a16="http://schemas.microsoft.com/office/drawing/2014/main" id="{C22A42FD-4EC8-423B-8215-3F3B118FDDE6}"/>
              </a:ext>
            </a:extLst>
          </p:cNvPr>
          <p:cNvSpPr txBox="1"/>
          <p:nvPr/>
        </p:nvSpPr>
        <p:spPr>
          <a:xfrm>
            <a:off x="533625" y="3820106"/>
            <a:ext cx="4461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2.</a:t>
            </a:r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对排序方案进行论证，将</a:t>
            </a:r>
            <a:r>
              <a:rPr lang="zh-CN" altLang="en-US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电子纸</a:t>
            </a:r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显示界面进一步优化，初步定义为两种显示模式：</a:t>
            </a:r>
            <a:endParaRPr lang="en-US" altLang="zh-CN" sz="1600" kern="100" dirty="0">
              <a:solidFill>
                <a:schemeClr val="bg1">
                  <a:alpha val="91000"/>
                </a:schemeClr>
              </a:solidFill>
              <a:effectLst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一是单个</a:t>
            </a:r>
            <a:r>
              <a:rPr lang="zh-CN" altLang="en-US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器具</a:t>
            </a:r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显示全部零件；</a:t>
            </a:r>
            <a:endParaRPr lang="en-US" altLang="zh-CN" sz="1600" kern="100" dirty="0">
              <a:solidFill>
                <a:schemeClr val="bg1">
                  <a:alpha val="91000"/>
                </a:schemeClr>
              </a:solidFill>
              <a:effectLst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二是多个</a:t>
            </a:r>
            <a:r>
              <a:rPr lang="zh-CN" altLang="en-US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器具</a:t>
            </a:r>
            <a:r>
              <a:rPr lang="zh-CN" altLang="zh-CN" sz="1600" kern="100" dirty="0">
                <a:solidFill>
                  <a:schemeClr val="bg1">
                    <a:alpha val="91000"/>
                  </a:schemeClr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显示单个零件。</a:t>
            </a:r>
            <a:endParaRPr lang="en-US" altLang="zh-CN" sz="1600" kern="100" dirty="0">
              <a:solidFill>
                <a:schemeClr val="bg1">
                  <a:alpha val="91000"/>
                </a:schemeClr>
              </a:solidFill>
              <a:effectLst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496" name="文本框 495">
            <a:extLst>
              <a:ext uri="{FF2B5EF4-FFF2-40B4-BE49-F238E27FC236}">
                <a16:creationId xmlns:a16="http://schemas.microsoft.com/office/drawing/2014/main" id="{7BC9C94B-7D6B-4860-9369-6153D45AC576}"/>
              </a:ext>
            </a:extLst>
          </p:cNvPr>
          <p:cNvSpPr txBox="1"/>
          <p:nvPr/>
        </p:nvSpPr>
        <p:spPr>
          <a:xfrm>
            <a:off x="513991" y="5012467"/>
            <a:ext cx="4461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effectLst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将操作变得轻量化、极简化</a:t>
            </a:r>
            <a:endParaRPr lang="en-US" altLang="zh-CN" sz="2000" b="1" kern="100" dirty="0">
              <a:solidFill>
                <a:schemeClr val="bg1"/>
              </a:solidFill>
              <a:effectLst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145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kxZDBhZjU0ZDNhYTAyMzk2MzAxNDE3MDhmNTgyOWQ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275</Words>
  <Application>Microsoft Office PowerPoint</Application>
  <PresentationFormat>宽屏</PresentationFormat>
  <Paragraphs>56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思源黑体 CN Bold</vt:lpstr>
      <vt:lpstr>思源黑体 CN ExtraLight</vt:lpstr>
      <vt:lpstr>思源黑体 CN Light</vt:lpstr>
      <vt:lpstr>优设标题黑</vt:lpstr>
      <vt:lpstr>Arial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2.5D插画科技风无纸化设备应用报告ppt模板</dc:title>
  <dc:creator>PPT竞技场</dc:creator>
  <cp:keywords>51PPT模板网</cp:keywords>
  <dc:description>www.51pptmoban.com</dc:description>
  <cp:lastModifiedBy>Win user</cp:lastModifiedBy>
  <cp:revision>31</cp:revision>
  <dcterms:created xsi:type="dcterms:W3CDTF">2022-04-27T09:13:00Z</dcterms:created>
  <dcterms:modified xsi:type="dcterms:W3CDTF">2022-07-20T15:37:31Z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3DA71A814A784373BB350534FA07F5B8</vt:lpwstr>
  </property>
  <property fmtid="{D5CDD505-2E9C-101B-9397-08002B2CF9AE}" pid="3" name="KSOProductBuildVer">
    <vt:lpwstr>2052-11.1.0.11636</vt:lpwstr>
  </property>
</Properties>
</file>