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80" r:id="rId3"/>
    <p:sldId id="282" r:id="rId4"/>
    <p:sldId id="281" r:id="rId5"/>
    <p:sldId id="285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72FB"/>
    <a:srgbClr val="6CA6FC"/>
    <a:srgbClr val="21C6FF"/>
    <a:srgbClr val="091212"/>
    <a:srgbClr val="2658E5"/>
    <a:srgbClr val="045BDA"/>
    <a:srgbClr val="609FFC"/>
    <a:srgbClr val="4B7AE8"/>
    <a:srgbClr val="01FFFF"/>
    <a:srgbClr val="0B4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8" autoAdjust="0"/>
    <p:restoredTop sz="94660"/>
  </p:normalViewPr>
  <p:slideViewPr>
    <p:cSldViewPr>
      <p:cViewPr>
        <p:scale>
          <a:sx n="66" d="100"/>
          <a:sy n="66" d="100"/>
        </p:scale>
        <p:origin x="1788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错漏备发生率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672FB"/>
              </a:solidFill>
              <a:ln w="3175">
                <a:solidFill>
                  <a:srgbClr val="1672F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043-476D-9E45-693761D44706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1672FB">
                      <a:alpha val="0"/>
                    </a:srgbClr>
                  </a:gs>
                  <a:gs pos="46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3175">
                <a:solidFill>
                  <a:srgbClr val="1672F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043-476D-9E45-693761D44706}"/>
              </c:ext>
            </c:extLst>
          </c:dPt>
          <c:cat>
            <c:strRef>
              <c:f>Sheet1!$A$2:$A$3</c:f>
              <c:strCache>
                <c:ptCount val="2"/>
                <c:pt idx="0">
                  <c:v>电子方式</c:v>
                </c:pt>
                <c:pt idx="1">
                  <c:v>纸张方式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43-476D-9E45-693761D44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4835920"/>
        <c:axId val="1064845904"/>
      </c:barChart>
      <c:catAx>
        <c:axId val="1064835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64845904"/>
        <c:crosses val="autoZero"/>
        <c:auto val="1"/>
        <c:lblAlgn val="ctr"/>
        <c:lblOffset val="100"/>
        <c:noMultiLvlLbl val="0"/>
      </c:catAx>
      <c:valAx>
        <c:axId val="1064845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64835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47E14-85C6-4737-BF91-D3C51B675871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2C974-6FEB-4ADC-9197-928F87386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71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D2C974-6FEB-4ADC-9197-928F87386E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9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D2C974-6FEB-4ADC-9197-928F87386E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9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D2C974-6FEB-4ADC-9197-928F87386E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16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D2C974-6FEB-4ADC-9197-928F87386E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87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D2C974-6FEB-4ADC-9197-928F87386E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15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6CFB34-4D55-221F-E69C-3E0890FAB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9C20C-8807-45B6-88F6-30D786F2B1F3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824997-2BF4-F8EB-5B73-3AD52E67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F37EAD-6701-FA2C-BA36-9D3778B41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3A091-F996-4175-8C0C-18DFB2A4B6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06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430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12881E-8D3A-6752-42FC-8CC1F8821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3041E7-CB9C-B06C-3C76-0EE8D0F67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7627E7-5642-5012-879E-34911702CF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9C20C-8807-45B6-88F6-30D786F2B1F3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94B5D0-F301-D0EB-C939-6A0E53A431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2C637A-FAB4-4772-F601-AD828D4B1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3A091-F996-4175-8C0C-18DFB2A4B6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957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08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D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室内, 黑暗, 亮, 灯光&#10;&#10;描述已自动生成">
            <a:extLst>
              <a:ext uri="{FF2B5EF4-FFF2-40B4-BE49-F238E27FC236}">
                <a16:creationId xmlns:a16="http://schemas.microsoft.com/office/drawing/2014/main" id="{90F1118C-81FD-CD75-5324-527C98D035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648"/>
                    </a14:imgEffect>
                    <a14:imgEffect>
                      <a14:saturation sat="2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6D16FF9-8DFD-6B93-30EC-E02AE7816A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6000">
                <a:schemeClr val="tx1">
                  <a:alpha val="90000"/>
                </a:schemeClr>
              </a:gs>
              <a:gs pos="70000">
                <a:schemeClr val="tx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8CDB680-BDF0-3F4B-C6C6-408D94A20259}"/>
              </a:ext>
            </a:extLst>
          </p:cNvPr>
          <p:cNvSpPr/>
          <p:nvPr/>
        </p:nvSpPr>
        <p:spPr>
          <a:xfrm>
            <a:off x="336000" y="3729423"/>
            <a:ext cx="5503200" cy="382874"/>
          </a:xfrm>
          <a:prstGeom prst="rect">
            <a:avLst/>
          </a:prstGeom>
          <a:gradFill>
            <a:gsLst>
              <a:gs pos="50000">
                <a:srgbClr val="1672FB">
                  <a:alpha val="50000"/>
                </a:srgbClr>
              </a:gs>
              <a:gs pos="0">
                <a:srgbClr val="1672FB">
                  <a:alpha val="0"/>
                </a:srgbClr>
              </a:gs>
              <a:gs pos="100000">
                <a:srgbClr val="1672F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8C2DEA-F69E-77F5-EECA-475BB25B4EA7}"/>
              </a:ext>
            </a:extLst>
          </p:cNvPr>
          <p:cNvSpPr txBox="1"/>
          <p:nvPr/>
        </p:nvSpPr>
        <p:spPr>
          <a:xfrm>
            <a:off x="1668860" y="3742965"/>
            <a:ext cx="2563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无纸化系统二期小组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AD7D68-0364-52A4-2580-B832C51BA9F6}"/>
              </a:ext>
            </a:extLst>
          </p:cNvPr>
          <p:cNvSpPr txBox="1"/>
          <p:nvPr/>
        </p:nvSpPr>
        <p:spPr>
          <a:xfrm>
            <a:off x="3272399" y="4803106"/>
            <a:ext cx="1350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2022.05.06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EADC473-1A34-3262-396E-AB4348BEB06A}"/>
              </a:ext>
            </a:extLst>
          </p:cNvPr>
          <p:cNvSpPr/>
          <p:nvPr/>
        </p:nvSpPr>
        <p:spPr>
          <a:xfrm>
            <a:off x="666979" y="4780023"/>
            <a:ext cx="1885956" cy="415498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1672FB">
                  <a:alpha val="50000"/>
                </a:srgbClr>
              </a:gs>
              <a:gs pos="100000">
                <a:srgbClr val="1672FB">
                  <a:alpha val="0"/>
                </a:srgbClr>
              </a:gs>
            </a:gsLst>
            <a:lin ang="5400000" scaled="1"/>
          </a:gradFill>
          <a:ln w="12700" cap="flat" cmpd="sng" algn="ctr">
            <a:solidFill>
              <a:srgbClr val="1672FB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50166C-0EAD-82A2-371B-B3166431FEB4}"/>
              </a:ext>
            </a:extLst>
          </p:cNvPr>
          <p:cNvSpPr txBox="1"/>
          <p:nvPr/>
        </p:nvSpPr>
        <p:spPr>
          <a:xfrm>
            <a:off x="680936" y="4803106"/>
            <a:ext cx="1858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汇报人：马自强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DA659E5-0639-243F-D833-AE9C736C0B13}"/>
              </a:ext>
            </a:extLst>
          </p:cNvPr>
          <p:cNvGrpSpPr/>
          <p:nvPr/>
        </p:nvGrpSpPr>
        <p:grpSpPr>
          <a:xfrm>
            <a:off x="336000" y="1510004"/>
            <a:ext cx="5503200" cy="1888942"/>
            <a:chOff x="304800" y="1510004"/>
            <a:chExt cx="5503200" cy="1888942"/>
          </a:xfrm>
        </p:grpSpPr>
        <p:sp>
          <p:nvSpPr>
            <p:cNvPr id="32" name="TextBox 14_1">
              <a:extLst>
                <a:ext uri="{FF2B5EF4-FFF2-40B4-BE49-F238E27FC236}">
                  <a16:creationId xmlns:a16="http://schemas.microsoft.com/office/drawing/2014/main" id="{AA30DF6B-12BA-1716-3546-B63BD3C78C4E}"/>
                </a:ext>
              </a:extLst>
            </p:cNvPr>
            <p:cNvSpPr txBox="1"/>
            <p:nvPr/>
          </p:nvSpPr>
          <p:spPr>
            <a:xfrm>
              <a:off x="304800" y="1510004"/>
              <a:ext cx="55032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ln w="12700">
                    <a:solidFill>
                      <a:srgbClr val="1672FB"/>
                    </a:solidFill>
                  </a:ln>
                  <a:noFill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无纸化设备</a:t>
              </a:r>
            </a:p>
          </p:txBody>
        </p:sp>
        <p:sp>
          <p:nvSpPr>
            <p:cNvPr id="33" name="TextBox 6_1">
              <a:extLst>
                <a:ext uri="{FF2B5EF4-FFF2-40B4-BE49-F238E27FC236}">
                  <a16:creationId xmlns:a16="http://schemas.microsoft.com/office/drawing/2014/main" id="{B837534F-24C8-45D6-1C4B-A24213C81789}"/>
                </a:ext>
              </a:extLst>
            </p:cNvPr>
            <p:cNvSpPr txBox="1"/>
            <p:nvPr/>
          </p:nvSpPr>
          <p:spPr>
            <a:xfrm>
              <a:off x="304800" y="2567949"/>
              <a:ext cx="29675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ln w="12700">
                    <a:solidFill>
                      <a:srgbClr val="1672FB"/>
                    </a:solidFill>
                  </a:ln>
                  <a:noFill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应用报告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7EC7203-C474-9206-55C8-09CD57CF2F0B}"/>
              </a:ext>
            </a:extLst>
          </p:cNvPr>
          <p:cNvSpPr txBox="1"/>
          <p:nvPr/>
        </p:nvSpPr>
        <p:spPr>
          <a:xfrm>
            <a:off x="304800" y="2567949"/>
            <a:ext cx="2967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0">
                <a:solidFill>
                  <a:schemeClr val="bg1"/>
                </a:solidFill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r>
              <a:rPr lang="zh-CN" altLang="en-US" sz="48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应用报告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236B43-536E-1449-4E6D-C9494B24392D}"/>
              </a:ext>
            </a:extLst>
          </p:cNvPr>
          <p:cNvSpPr txBox="1"/>
          <p:nvPr/>
        </p:nvSpPr>
        <p:spPr>
          <a:xfrm>
            <a:off x="304800" y="1510004"/>
            <a:ext cx="550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无纸化设备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2FE6F8-CA9C-17BB-0DDC-400DA85C1C85}"/>
              </a:ext>
            </a:extLst>
          </p:cNvPr>
          <p:cNvSpPr txBox="1"/>
          <p:nvPr/>
        </p:nvSpPr>
        <p:spPr>
          <a:xfrm>
            <a:off x="3216000" y="2776380"/>
            <a:ext cx="238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PAPERLESS EQUIPMENT </a:t>
            </a:r>
          </a:p>
          <a:p>
            <a:pPr algn="dist"/>
            <a:r>
              <a:rPr lang="en-US" altLang="zh-CN" sz="1400" dirty="0">
                <a:solidFill>
                  <a:schemeClr val="bg1">
                    <a:alpha val="7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APPLICATION REPORT</a:t>
            </a:r>
            <a:endParaRPr lang="zh-CN" altLang="en-US" sz="1400" dirty="0">
              <a:solidFill>
                <a:schemeClr val="bg1">
                  <a:alpha val="7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B887078-666F-1D1B-6502-E0FDFB88F379}"/>
              </a:ext>
            </a:extLst>
          </p:cNvPr>
          <p:cNvGrpSpPr/>
          <p:nvPr/>
        </p:nvGrpSpPr>
        <p:grpSpPr>
          <a:xfrm>
            <a:off x="522080" y="3429000"/>
            <a:ext cx="4857440" cy="997262"/>
            <a:chOff x="2510047" y="-119362"/>
            <a:chExt cx="4143221" cy="223113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91D12A7-56B4-945A-6446-C39362B2AA51}"/>
                </a:ext>
              </a:extLst>
            </p:cNvPr>
            <p:cNvGrpSpPr/>
            <p:nvPr/>
          </p:nvGrpSpPr>
          <p:grpSpPr>
            <a:xfrm>
              <a:off x="3652515" y="-119362"/>
              <a:ext cx="3000753" cy="2231136"/>
              <a:chOff x="3456431" y="864535"/>
              <a:chExt cx="3000753" cy="2231136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E9270D93-1F2C-CF0A-D4C8-9C0BB522A56B}"/>
                  </a:ext>
                </a:extLst>
              </p:cNvPr>
              <p:cNvSpPr/>
              <p:nvPr/>
            </p:nvSpPr>
            <p:spPr>
              <a:xfrm>
                <a:off x="3456431" y="864535"/>
                <a:ext cx="2231136" cy="2231136"/>
              </a:xfrm>
              <a:prstGeom prst="ellipse">
                <a:avLst/>
              </a:prstGeom>
              <a:noFill/>
              <a:ln w="12700">
                <a:gradFill>
                  <a:gsLst>
                    <a:gs pos="99000">
                      <a:schemeClr val="bg1"/>
                    </a:gs>
                    <a:gs pos="95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dirty="0">
                  <a:solidFill>
                    <a:prstClr val="white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8D80474-B3FC-CF84-DC57-F65FA43CDA24}"/>
                  </a:ext>
                </a:extLst>
              </p:cNvPr>
              <p:cNvSpPr/>
              <p:nvPr/>
            </p:nvSpPr>
            <p:spPr>
              <a:xfrm>
                <a:off x="3552107" y="960211"/>
                <a:ext cx="2039784" cy="203978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chemeClr val="bg1"/>
                    </a:gs>
                    <a:gs pos="96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2D49473-B951-D266-DF75-2691AB4F8B9A}"/>
                  </a:ext>
                </a:extLst>
              </p:cNvPr>
              <p:cNvSpPr/>
              <p:nvPr/>
            </p:nvSpPr>
            <p:spPr>
              <a:xfrm flipH="1">
                <a:off x="5727557" y="1770362"/>
                <a:ext cx="729627" cy="419482"/>
              </a:xfrm>
              <a:custGeom>
                <a:avLst/>
                <a:gdLst>
                  <a:gd name="connsiteX0" fmla="*/ 0 w 1781175"/>
                  <a:gd name="connsiteY0" fmla="*/ 488950 h 695325"/>
                  <a:gd name="connsiteX1" fmla="*/ 663575 w 1781175"/>
                  <a:gd name="connsiteY1" fmla="*/ 488950 h 695325"/>
                  <a:gd name="connsiteX2" fmla="*/ 815975 w 1781175"/>
                  <a:gd name="connsiteY2" fmla="*/ 0 h 695325"/>
                  <a:gd name="connsiteX3" fmla="*/ 965200 w 1781175"/>
                  <a:gd name="connsiteY3" fmla="*/ 695325 h 695325"/>
                  <a:gd name="connsiteX4" fmla="*/ 1057275 w 1781175"/>
                  <a:gd name="connsiteY4" fmla="*/ 298450 h 695325"/>
                  <a:gd name="connsiteX5" fmla="*/ 1781175 w 1781175"/>
                  <a:gd name="connsiteY5" fmla="*/ 298450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1175" h="695325">
                    <a:moveTo>
                      <a:pt x="0" y="488950"/>
                    </a:moveTo>
                    <a:lnTo>
                      <a:pt x="663575" y="488950"/>
                    </a:lnTo>
                    <a:lnTo>
                      <a:pt x="815975" y="0"/>
                    </a:lnTo>
                    <a:lnTo>
                      <a:pt x="965200" y="695325"/>
                    </a:lnTo>
                    <a:lnTo>
                      <a:pt x="1057275" y="298450"/>
                    </a:lnTo>
                    <a:lnTo>
                      <a:pt x="1781175" y="29845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54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dirty="0">
                  <a:solidFill>
                    <a:prstClr val="white"/>
                  </a:solidFill>
                  <a:latin typeface="Arial"/>
                  <a:ea typeface="微软雅黑 Ligh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DB49ADB-E68B-6018-525A-618711411F55}"/>
                </a:ext>
              </a:extLst>
            </p:cNvPr>
            <p:cNvGrpSpPr/>
            <p:nvPr/>
          </p:nvGrpSpPr>
          <p:grpSpPr>
            <a:xfrm flipH="1">
              <a:off x="2510047" y="-119362"/>
              <a:ext cx="3000753" cy="2231136"/>
              <a:chOff x="3456431" y="864535"/>
              <a:chExt cx="3000753" cy="223113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AF0241D-F9D6-6FAE-A276-823A21D6AD53}"/>
                  </a:ext>
                </a:extLst>
              </p:cNvPr>
              <p:cNvSpPr/>
              <p:nvPr/>
            </p:nvSpPr>
            <p:spPr>
              <a:xfrm>
                <a:off x="3456431" y="864535"/>
                <a:ext cx="2231136" cy="2231136"/>
              </a:xfrm>
              <a:prstGeom prst="ellipse">
                <a:avLst/>
              </a:prstGeom>
              <a:noFill/>
              <a:ln w="12700">
                <a:gradFill>
                  <a:gsLst>
                    <a:gs pos="100000">
                      <a:schemeClr val="bg1"/>
                    </a:gs>
                    <a:gs pos="95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dirty="0">
                  <a:solidFill>
                    <a:prstClr val="white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8CE49371-1669-BCC3-58A8-7C2DAC6F929E}"/>
                  </a:ext>
                </a:extLst>
              </p:cNvPr>
              <p:cNvSpPr/>
              <p:nvPr/>
            </p:nvSpPr>
            <p:spPr>
              <a:xfrm>
                <a:off x="3552107" y="960211"/>
                <a:ext cx="2039784" cy="2039784"/>
              </a:xfrm>
              <a:prstGeom prst="ellipse">
                <a:avLst/>
              </a:prstGeom>
              <a:noFill/>
              <a:ln w="9525">
                <a:gradFill>
                  <a:gsLst>
                    <a:gs pos="100000">
                      <a:schemeClr val="bg1"/>
                    </a:gs>
                    <a:gs pos="96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BFC609D-4B23-A159-A62C-3A2ABB97278E}"/>
                  </a:ext>
                </a:extLst>
              </p:cNvPr>
              <p:cNvSpPr/>
              <p:nvPr/>
            </p:nvSpPr>
            <p:spPr>
              <a:xfrm flipH="1">
                <a:off x="5727557" y="1770362"/>
                <a:ext cx="729627" cy="419482"/>
              </a:xfrm>
              <a:custGeom>
                <a:avLst/>
                <a:gdLst>
                  <a:gd name="connsiteX0" fmla="*/ 0 w 1781175"/>
                  <a:gd name="connsiteY0" fmla="*/ 488950 h 695325"/>
                  <a:gd name="connsiteX1" fmla="*/ 663575 w 1781175"/>
                  <a:gd name="connsiteY1" fmla="*/ 488950 h 695325"/>
                  <a:gd name="connsiteX2" fmla="*/ 815975 w 1781175"/>
                  <a:gd name="connsiteY2" fmla="*/ 0 h 695325"/>
                  <a:gd name="connsiteX3" fmla="*/ 965200 w 1781175"/>
                  <a:gd name="connsiteY3" fmla="*/ 695325 h 695325"/>
                  <a:gd name="connsiteX4" fmla="*/ 1057275 w 1781175"/>
                  <a:gd name="connsiteY4" fmla="*/ 298450 h 695325"/>
                  <a:gd name="connsiteX5" fmla="*/ 1781175 w 1781175"/>
                  <a:gd name="connsiteY5" fmla="*/ 298450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1175" h="695325">
                    <a:moveTo>
                      <a:pt x="0" y="488950"/>
                    </a:moveTo>
                    <a:lnTo>
                      <a:pt x="663575" y="488950"/>
                    </a:lnTo>
                    <a:lnTo>
                      <a:pt x="815975" y="0"/>
                    </a:lnTo>
                    <a:lnTo>
                      <a:pt x="965200" y="695325"/>
                    </a:lnTo>
                    <a:lnTo>
                      <a:pt x="1057275" y="298450"/>
                    </a:lnTo>
                    <a:lnTo>
                      <a:pt x="1781175" y="29845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54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Arial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0455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预览图">
            <a:extLst>
              <a:ext uri="{FF2B5EF4-FFF2-40B4-BE49-F238E27FC236}">
                <a16:creationId xmlns:a16="http://schemas.microsoft.com/office/drawing/2014/main" id="{79DD6E9E-078D-CF8F-5F06-C2181FA0554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矩形 102">
            <a:extLst>
              <a:ext uri="{FF2B5EF4-FFF2-40B4-BE49-F238E27FC236}">
                <a16:creationId xmlns:a16="http://schemas.microsoft.com/office/drawing/2014/main" id="{7D6B2CD1-2320-766F-CB18-AD070EED81E2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90000"/>
                </a:srgbClr>
              </a:gs>
              <a:gs pos="0">
                <a:schemeClr val="tx1">
                  <a:lumMod val="100000"/>
                  <a:alpha val="95000"/>
                </a:schemeClr>
              </a:gs>
              <a:gs pos="100000">
                <a:schemeClr val="tx1">
                  <a:lumMod val="100000"/>
                  <a:alpha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F0560F97-5EDA-C14D-F957-275DB4AD9243}"/>
              </a:ext>
            </a:extLst>
          </p:cNvPr>
          <p:cNvGrpSpPr/>
          <p:nvPr/>
        </p:nvGrpSpPr>
        <p:grpSpPr>
          <a:xfrm>
            <a:off x="304800" y="272253"/>
            <a:ext cx="1691444" cy="477047"/>
            <a:chOff x="338678" y="215952"/>
            <a:chExt cx="1691444" cy="477047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385A5887-744D-41E4-AF61-549D13C80CC8}"/>
                </a:ext>
              </a:extLst>
            </p:cNvPr>
            <p:cNvSpPr/>
            <p:nvPr/>
          </p:nvSpPr>
          <p:spPr>
            <a:xfrm>
              <a:off x="338678" y="215952"/>
              <a:ext cx="1691444" cy="477047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DFF14C36-C962-6C53-B143-28CA2F133C65}"/>
                </a:ext>
              </a:extLst>
            </p:cNvPr>
            <p:cNvSpPr/>
            <p:nvPr/>
          </p:nvSpPr>
          <p:spPr>
            <a:xfrm>
              <a:off x="376800" y="255771"/>
              <a:ext cx="1615200" cy="397408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DC3403C-A946-ABE2-08EA-80DD398C52FC}"/>
                </a:ext>
              </a:extLst>
            </p:cNvPr>
            <p:cNvSpPr txBox="1"/>
            <p:nvPr/>
          </p:nvSpPr>
          <p:spPr>
            <a:xfrm>
              <a:off x="470102" y="223643"/>
              <a:ext cx="1428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背景意义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3B0D1C-20ED-EEF8-8567-0BCB8AED0226}"/>
              </a:ext>
            </a:extLst>
          </p:cNvPr>
          <p:cNvGrpSpPr/>
          <p:nvPr/>
        </p:nvGrpSpPr>
        <p:grpSpPr>
          <a:xfrm>
            <a:off x="304800" y="1536242"/>
            <a:ext cx="11582400" cy="4115716"/>
            <a:chOff x="304800" y="1626913"/>
            <a:chExt cx="11582400" cy="411571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A9C5ACC-7E74-EAB2-F4A4-95C81D301161}"/>
                </a:ext>
              </a:extLst>
            </p:cNvPr>
            <p:cNvGrpSpPr/>
            <p:nvPr/>
          </p:nvGrpSpPr>
          <p:grpSpPr>
            <a:xfrm>
              <a:off x="3321505" y="1626913"/>
              <a:ext cx="2532286" cy="4115716"/>
              <a:chOff x="1678550" y="1203502"/>
              <a:chExt cx="2532286" cy="4115716"/>
            </a:xfrm>
          </p:grpSpPr>
          <p:sp>
            <p:nvSpPr>
              <p:cNvPr id="18" name="矩形: 剪去对角 17">
                <a:extLst>
                  <a:ext uri="{FF2B5EF4-FFF2-40B4-BE49-F238E27FC236}">
                    <a16:creationId xmlns:a16="http://schemas.microsoft.com/office/drawing/2014/main" id="{EA75F525-A1D9-1AF3-FC04-C803E2458557}"/>
                  </a:ext>
                </a:extLst>
              </p:cNvPr>
              <p:cNvSpPr/>
              <p:nvPr/>
            </p:nvSpPr>
            <p:spPr>
              <a:xfrm>
                <a:off x="1737986" y="1256742"/>
                <a:ext cx="2413414" cy="4003040"/>
              </a:xfrm>
              <a:prstGeom prst="snip2DiagRect">
                <a:avLst>
                  <a:gd name="adj1" fmla="val 3789"/>
                  <a:gd name="adj2" fmla="val 3195"/>
                </a:avLst>
              </a:prstGeom>
              <a:gradFill>
                <a:gsLst>
                  <a:gs pos="23000">
                    <a:srgbClr val="1672FB">
                      <a:alpha val="0"/>
                    </a:srgbClr>
                  </a:gs>
                  <a:gs pos="100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12700" cap="flat" cmpd="sng" algn="ctr">
                <a:solidFill>
                  <a:srgbClr val="1672FB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梯形 18">
                <a:extLst>
                  <a:ext uri="{FF2B5EF4-FFF2-40B4-BE49-F238E27FC236}">
                    <a16:creationId xmlns:a16="http://schemas.microsoft.com/office/drawing/2014/main" id="{1F3DCA47-9B4F-F259-48BD-0D412CF422C3}"/>
                  </a:ext>
                </a:extLst>
              </p:cNvPr>
              <p:cNvSpPr/>
              <p:nvPr/>
            </p:nvSpPr>
            <p:spPr>
              <a:xfrm rot="16200000">
                <a:off x="3973673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梯形 19">
                <a:extLst>
                  <a:ext uri="{FF2B5EF4-FFF2-40B4-BE49-F238E27FC236}">
                    <a16:creationId xmlns:a16="http://schemas.microsoft.com/office/drawing/2014/main" id="{6E10F7B6-1F8C-AC58-CFB1-F86CF9445C9C}"/>
                  </a:ext>
                </a:extLst>
              </p:cNvPr>
              <p:cNvSpPr/>
              <p:nvPr/>
            </p:nvSpPr>
            <p:spPr>
              <a:xfrm rot="10800000">
                <a:off x="3866993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id="{A87D5094-97E6-AAC1-182C-44339C1FCD81}"/>
                  </a:ext>
                </a:extLst>
              </p:cNvPr>
              <p:cNvSpPr/>
              <p:nvPr/>
            </p:nvSpPr>
            <p:spPr>
              <a:xfrm rot="5400000" flipH="1">
                <a:off x="1718711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梯形 21">
                <a:extLst>
                  <a:ext uri="{FF2B5EF4-FFF2-40B4-BE49-F238E27FC236}">
                    <a16:creationId xmlns:a16="http://schemas.microsoft.com/office/drawing/2014/main" id="{E5287C3C-E4AF-7067-B943-6143A149B097}"/>
                  </a:ext>
                </a:extLst>
              </p:cNvPr>
              <p:cNvSpPr/>
              <p:nvPr/>
            </p:nvSpPr>
            <p:spPr>
              <a:xfrm rot="10800000" flipH="1">
                <a:off x="1825391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梯形 22">
                <a:extLst>
                  <a:ext uri="{FF2B5EF4-FFF2-40B4-BE49-F238E27FC236}">
                    <a16:creationId xmlns:a16="http://schemas.microsoft.com/office/drawing/2014/main" id="{998D1798-3FDF-3586-D7D5-035228F7C3FA}"/>
                  </a:ext>
                </a:extLst>
              </p:cNvPr>
              <p:cNvSpPr/>
              <p:nvPr/>
            </p:nvSpPr>
            <p:spPr>
              <a:xfrm rot="5400000" flipV="1">
                <a:off x="3973673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梯形 23">
                <a:extLst>
                  <a:ext uri="{FF2B5EF4-FFF2-40B4-BE49-F238E27FC236}">
                    <a16:creationId xmlns:a16="http://schemas.microsoft.com/office/drawing/2014/main" id="{A53EBEBC-729C-348C-432E-8350A333DB47}"/>
                  </a:ext>
                </a:extLst>
              </p:cNvPr>
              <p:cNvSpPr/>
              <p:nvPr/>
            </p:nvSpPr>
            <p:spPr>
              <a:xfrm rot="10800000" flipV="1">
                <a:off x="3866993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梯形 24">
                <a:extLst>
                  <a:ext uri="{FF2B5EF4-FFF2-40B4-BE49-F238E27FC236}">
                    <a16:creationId xmlns:a16="http://schemas.microsoft.com/office/drawing/2014/main" id="{2AB4B419-25E2-4834-6019-13877E8FC262}"/>
                  </a:ext>
                </a:extLst>
              </p:cNvPr>
              <p:cNvSpPr/>
              <p:nvPr/>
            </p:nvSpPr>
            <p:spPr>
              <a:xfrm rot="16200000" flipH="1" flipV="1">
                <a:off x="1718711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梯形 25">
                <a:extLst>
                  <a:ext uri="{FF2B5EF4-FFF2-40B4-BE49-F238E27FC236}">
                    <a16:creationId xmlns:a16="http://schemas.microsoft.com/office/drawing/2014/main" id="{FDA3E2FA-53DA-B25F-D5AA-09E6FA145254}"/>
                  </a:ext>
                </a:extLst>
              </p:cNvPr>
              <p:cNvSpPr/>
              <p:nvPr/>
            </p:nvSpPr>
            <p:spPr>
              <a:xfrm rot="10800000" flipH="1" flipV="1">
                <a:off x="1825391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菱形 26">
                <a:extLst>
                  <a:ext uri="{FF2B5EF4-FFF2-40B4-BE49-F238E27FC236}">
                    <a16:creationId xmlns:a16="http://schemas.microsoft.com/office/drawing/2014/main" id="{FC00BDB9-4867-CB4C-9C16-502623D172A2}"/>
                  </a:ext>
                </a:extLst>
              </p:cNvPr>
              <p:cNvSpPr/>
              <p:nvPr/>
            </p:nvSpPr>
            <p:spPr>
              <a:xfrm>
                <a:off x="415140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菱形 27">
                <a:extLst>
                  <a:ext uri="{FF2B5EF4-FFF2-40B4-BE49-F238E27FC236}">
                    <a16:creationId xmlns:a16="http://schemas.microsoft.com/office/drawing/2014/main" id="{9AEB22D0-E164-4003-1048-0340F2E1B175}"/>
                  </a:ext>
                </a:extLst>
              </p:cNvPr>
              <p:cNvSpPr/>
              <p:nvPr/>
            </p:nvSpPr>
            <p:spPr>
              <a:xfrm>
                <a:off x="167855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菱形 28">
                <a:extLst>
                  <a:ext uri="{FF2B5EF4-FFF2-40B4-BE49-F238E27FC236}">
                    <a16:creationId xmlns:a16="http://schemas.microsoft.com/office/drawing/2014/main" id="{270653B2-6A06-0B59-8E2D-686BDCE1B97A}"/>
                  </a:ext>
                </a:extLst>
              </p:cNvPr>
              <p:cNvSpPr/>
              <p:nvPr/>
            </p:nvSpPr>
            <p:spPr>
              <a:xfrm>
                <a:off x="415140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6CBEA4F-C01D-F996-8A63-965C6FC3F76E}"/>
                  </a:ext>
                </a:extLst>
              </p:cNvPr>
              <p:cNvSpPr/>
              <p:nvPr/>
            </p:nvSpPr>
            <p:spPr>
              <a:xfrm>
                <a:off x="167855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A675CAD-CCA7-8350-84EF-348C7C629E40}"/>
                </a:ext>
              </a:extLst>
            </p:cNvPr>
            <p:cNvGrpSpPr/>
            <p:nvPr/>
          </p:nvGrpSpPr>
          <p:grpSpPr>
            <a:xfrm>
              <a:off x="3603923" y="2984124"/>
              <a:ext cx="1967450" cy="382874"/>
              <a:chOff x="587218" y="1911481"/>
              <a:chExt cx="1967450" cy="382874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2339D5B8-563D-F485-4455-04D0069680A0}"/>
                  </a:ext>
                </a:extLst>
              </p:cNvPr>
              <p:cNvSpPr/>
              <p:nvPr/>
            </p:nvSpPr>
            <p:spPr>
              <a:xfrm>
                <a:off x="587218" y="1911481"/>
                <a:ext cx="1967450" cy="382874"/>
              </a:xfrm>
              <a:prstGeom prst="rect">
                <a:avLst/>
              </a:prstGeom>
              <a:gradFill>
                <a:gsLst>
                  <a:gs pos="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7E892D7-E993-677A-E5F8-5EA8BCA4D584}"/>
                  </a:ext>
                </a:extLst>
              </p:cNvPr>
              <p:cNvSpPr txBox="1"/>
              <p:nvPr/>
            </p:nvSpPr>
            <p:spPr>
              <a:xfrm>
                <a:off x="587218" y="1933641"/>
                <a:ext cx="19674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互联网</a:t>
                </a:r>
                <a:r>
                  <a:rPr lang="en-US" altLang="zh-CN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+</a:t>
                </a:r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物流模式</a:t>
                </a:r>
                <a:endPara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422B4BC-9083-C008-68BC-B23D1FE61719}"/>
                </a:ext>
              </a:extLst>
            </p:cNvPr>
            <p:cNvSpPr txBox="1"/>
            <p:nvPr/>
          </p:nvSpPr>
          <p:spPr>
            <a:xfrm>
              <a:off x="3543475" y="3465721"/>
              <a:ext cx="2088346" cy="1370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随着支付及网购软件的普及，“无纸化”这个概念逐渐被更多传统行业所青睐，互联网</a:t>
              </a:r>
              <a:r>
                <a:rPr lang="en-US" altLang="zh-CN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+</a:t>
              </a: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物流模式已经形成。</a:t>
              </a:r>
              <a:endPara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4D973F0-FC22-9F7B-2984-98DE7496DFCE}"/>
                </a:ext>
              </a:extLst>
            </p:cNvPr>
            <p:cNvGrpSpPr/>
            <p:nvPr/>
          </p:nvGrpSpPr>
          <p:grpSpPr>
            <a:xfrm>
              <a:off x="4152330" y="1824899"/>
              <a:ext cx="870636" cy="870632"/>
              <a:chOff x="4346747" y="1869932"/>
              <a:chExt cx="481802" cy="481800"/>
            </a:xfrm>
          </p:grpSpPr>
          <p:grpSp>
            <p:nvGrpSpPr>
              <p:cNvPr id="12" name="Group 84">
                <a:extLst>
                  <a:ext uri="{FF2B5EF4-FFF2-40B4-BE49-F238E27FC236}">
                    <a16:creationId xmlns:a16="http://schemas.microsoft.com/office/drawing/2014/main" id="{605AA99E-A5D1-D66B-4C90-30F89E780CFF}"/>
                  </a:ext>
                </a:extLst>
              </p:cNvPr>
              <p:cNvGrpSpPr/>
              <p:nvPr/>
            </p:nvGrpSpPr>
            <p:grpSpPr>
              <a:xfrm>
                <a:off x="4346747" y="1869932"/>
                <a:ext cx="481802" cy="481800"/>
                <a:chOff x="5187478" y="-1139515"/>
                <a:chExt cx="481802" cy="481800"/>
              </a:xfrm>
            </p:grpSpPr>
            <p:sp>
              <p:nvSpPr>
                <p:cNvPr id="14" name="settings_329215">
                  <a:extLst>
                    <a:ext uri="{FF2B5EF4-FFF2-40B4-BE49-F238E27FC236}">
                      <a16:creationId xmlns:a16="http://schemas.microsoft.com/office/drawing/2014/main" id="{4B75501E-EC70-43C4-2B87-F8F14A173913}"/>
                    </a:ext>
                  </a:extLst>
                </p:cNvPr>
                <p:cNvSpPr/>
                <p:nvPr/>
              </p:nvSpPr>
              <p:spPr>
                <a:xfrm>
                  <a:off x="5303921" y="-1023073"/>
                  <a:ext cx="248916" cy="248916"/>
                </a:xfrm>
                <a:custGeom>
                  <a:avLst/>
                  <a:gdLst>
                    <a:gd name="T0" fmla="*/ 10427 w 12800"/>
                    <a:gd name="T1" fmla="*/ 1426 h 12800"/>
                    <a:gd name="T2" fmla="*/ 2373 w 12800"/>
                    <a:gd name="T3" fmla="*/ 1426 h 12800"/>
                    <a:gd name="T4" fmla="*/ 0 w 12800"/>
                    <a:gd name="T5" fmla="*/ 6400 h 12800"/>
                    <a:gd name="T6" fmla="*/ 2373 w 12800"/>
                    <a:gd name="T7" fmla="*/ 11374 h 12800"/>
                    <a:gd name="T8" fmla="*/ 10427 w 12800"/>
                    <a:gd name="T9" fmla="*/ 11374 h 12800"/>
                    <a:gd name="T10" fmla="*/ 12800 w 12800"/>
                    <a:gd name="T11" fmla="*/ 6400 h 12800"/>
                    <a:gd name="T12" fmla="*/ 4174 w 12800"/>
                    <a:gd name="T13" fmla="*/ 1206 h 12800"/>
                    <a:gd name="T14" fmla="*/ 2942 w 12800"/>
                    <a:gd name="T15" fmla="*/ 1931 h 12800"/>
                    <a:gd name="T16" fmla="*/ 2373 w 12800"/>
                    <a:gd name="T17" fmla="*/ 2437 h 12800"/>
                    <a:gd name="T18" fmla="*/ 2596 w 12800"/>
                    <a:gd name="T19" fmla="*/ 6028 h 12800"/>
                    <a:gd name="T20" fmla="*/ 1194 w 12800"/>
                    <a:gd name="T21" fmla="*/ 4201 h 12800"/>
                    <a:gd name="T22" fmla="*/ 2373 w 12800"/>
                    <a:gd name="T23" fmla="*/ 10363 h 12800"/>
                    <a:gd name="T24" fmla="*/ 762 w 12800"/>
                    <a:gd name="T25" fmla="*/ 6772 h 12800"/>
                    <a:gd name="T26" fmla="*/ 3174 w 12800"/>
                    <a:gd name="T27" fmla="*/ 9809 h 12800"/>
                    <a:gd name="T28" fmla="*/ 2942 w 12800"/>
                    <a:gd name="T29" fmla="*/ 10869 h 12800"/>
                    <a:gd name="T30" fmla="*/ 4174 w 12800"/>
                    <a:gd name="T31" fmla="*/ 11594 h 12800"/>
                    <a:gd name="T32" fmla="*/ 6028 w 12800"/>
                    <a:gd name="T33" fmla="*/ 12005 h 12800"/>
                    <a:gd name="T34" fmla="*/ 4350 w 12800"/>
                    <a:gd name="T35" fmla="*/ 10542 h 12800"/>
                    <a:gd name="T36" fmla="*/ 4201 w 12800"/>
                    <a:gd name="T37" fmla="*/ 10131 h 12800"/>
                    <a:gd name="T38" fmla="*/ 6028 w 12800"/>
                    <a:gd name="T39" fmla="*/ 12005 h 12800"/>
                    <a:gd name="T40" fmla="*/ 3847 w 12800"/>
                    <a:gd name="T41" fmla="*/ 9467 h 12800"/>
                    <a:gd name="T42" fmla="*/ 3346 w 12800"/>
                    <a:gd name="T43" fmla="*/ 6772 h 12800"/>
                    <a:gd name="T44" fmla="*/ 6028 w 12800"/>
                    <a:gd name="T45" fmla="*/ 8948 h 12800"/>
                    <a:gd name="T46" fmla="*/ 3346 w 12800"/>
                    <a:gd name="T47" fmla="*/ 6028 h 12800"/>
                    <a:gd name="T48" fmla="*/ 3847 w 12800"/>
                    <a:gd name="T49" fmla="*/ 3333 h 12800"/>
                    <a:gd name="T50" fmla="*/ 6028 w 12800"/>
                    <a:gd name="T51" fmla="*/ 6028 h 12800"/>
                    <a:gd name="T52" fmla="*/ 4201 w 12800"/>
                    <a:gd name="T53" fmla="*/ 2669 h 12800"/>
                    <a:gd name="T54" fmla="*/ 4350 w 12800"/>
                    <a:gd name="T55" fmla="*/ 2258 h 12800"/>
                    <a:gd name="T56" fmla="*/ 6028 w 12800"/>
                    <a:gd name="T57" fmla="*/ 795 h 12800"/>
                    <a:gd name="T58" fmla="*/ 11606 w 12800"/>
                    <a:gd name="T59" fmla="*/ 4201 h 12800"/>
                    <a:gd name="T60" fmla="*/ 10204 w 12800"/>
                    <a:gd name="T61" fmla="*/ 6028 h 12800"/>
                    <a:gd name="T62" fmla="*/ 10427 w 12800"/>
                    <a:gd name="T63" fmla="*/ 2437 h 12800"/>
                    <a:gd name="T64" fmla="*/ 9858 w 12800"/>
                    <a:gd name="T65" fmla="*/ 1931 h 12800"/>
                    <a:gd name="T66" fmla="*/ 8626 w 12800"/>
                    <a:gd name="T67" fmla="*/ 1206 h 12800"/>
                    <a:gd name="T68" fmla="*/ 6772 w 12800"/>
                    <a:gd name="T69" fmla="*/ 795 h 12800"/>
                    <a:gd name="T70" fmla="*/ 8450 w 12800"/>
                    <a:gd name="T71" fmla="*/ 2258 h 12800"/>
                    <a:gd name="T72" fmla="*/ 8599 w 12800"/>
                    <a:gd name="T73" fmla="*/ 2669 h 12800"/>
                    <a:gd name="T74" fmla="*/ 6772 w 12800"/>
                    <a:gd name="T75" fmla="*/ 795 h 12800"/>
                    <a:gd name="T76" fmla="*/ 8953 w 12800"/>
                    <a:gd name="T77" fmla="*/ 3333 h 12800"/>
                    <a:gd name="T78" fmla="*/ 9454 w 12800"/>
                    <a:gd name="T79" fmla="*/ 6028 h 12800"/>
                    <a:gd name="T80" fmla="*/ 6772 w 12800"/>
                    <a:gd name="T81" fmla="*/ 3852 h 12800"/>
                    <a:gd name="T82" fmla="*/ 9454 w 12800"/>
                    <a:gd name="T83" fmla="*/ 6772 h 12800"/>
                    <a:gd name="T84" fmla="*/ 8953 w 12800"/>
                    <a:gd name="T85" fmla="*/ 9467 h 12800"/>
                    <a:gd name="T86" fmla="*/ 6772 w 12800"/>
                    <a:gd name="T87" fmla="*/ 6772 h 12800"/>
                    <a:gd name="T88" fmla="*/ 6772 w 12800"/>
                    <a:gd name="T89" fmla="*/ 12005 h 12800"/>
                    <a:gd name="T90" fmla="*/ 8599 w 12800"/>
                    <a:gd name="T91" fmla="*/ 10131 h 12800"/>
                    <a:gd name="T92" fmla="*/ 8450 w 12800"/>
                    <a:gd name="T93" fmla="*/ 10542 h 12800"/>
                    <a:gd name="T94" fmla="*/ 8626 w 12800"/>
                    <a:gd name="T95" fmla="*/ 11594 h 12800"/>
                    <a:gd name="T96" fmla="*/ 9858 w 12800"/>
                    <a:gd name="T97" fmla="*/ 10869 h 12800"/>
                    <a:gd name="T98" fmla="*/ 11606 w 12800"/>
                    <a:gd name="T99" fmla="*/ 8599 h 12800"/>
                    <a:gd name="T100" fmla="*/ 9626 w 12800"/>
                    <a:gd name="T101" fmla="*/ 9809 h 12800"/>
                    <a:gd name="T102" fmla="*/ 12038 w 12800"/>
                    <a:gd name="T103" fmla="*/ 6772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800" h="12800">
                      <a:moveTo>
                        <a:pt x="10981" y="1931"/>
                      </a:moveTo>
                      <a:cubicBezTo>
                        <a:pt x="10807" y="1752"/>
                        <a:pt x="10621" y="1583"/>
                        <a:pt x="10427" y="1426"/>
                      </a:cubicBezTo>
                      <a:cubicBezTo>
                        <a:pt x="9327" y="534"/>
                        <a:pt x="7926" y="0"/>
                        <a:pt x="6400" y="0"/>
                      </a:cubicBezTo>
                      <a:cubicBezTo>
                        <a:pt x="4874" y="0"/>
                        <a:pt x="3473" y="534"/>
                        <a:pt x="2373" y="1426"/>
                      </a:cubicBezTo>
                      <a:cubicBezTo>
                        <a:pt x="2179" y="1583"/>
                        <a:pt x="1993" y="1752"/>
                        <a:pt x="1819" y="1931"/>
                      </a:cubicBezTo>
                      <a:cubicBezTo>
                        <a:pt x="693" y="3085"/>
                        <a:pt x="0" y="4661"/>
                        <a:pt x="0" y="6400"/>
                      </a:cubicBezTo>
                      <a:cubicBezTo>
                        <a:pt x="0" y="8139"/>
                        <a:pt x="693" y="9715"/>
                        <a:pt x="1819" y="10869"/>
                      </a:cubicBezTo>
                      <a:cubicBezTo>
                        <a:pt x="1993" y="11048"/>
                        <a:pt x="2179" y="11217"/>
                        <a:pt x="2373" y="11374"/>
                      </a:cubicBezTo>
                      <a:cubicBezTo>
                        <a:pt x="3473" y="12266"/>
                        <a:pt x="4874" y="12800"/>
                        <a:pt x="6400" y="12800"/>
                      </a:cubicBezTo>
                      <a:cubicBezTo>
                        <a:pt x="7926" y="12800"/>
                        <a:pt x="9327" y="12266"/>
                        <a:pt x="10427" y="11374"/>
                      </a:cubicBezTo>
                      <a:cubicBezTo>
                        <a:pt x="10621" y="11217"/>
                        <a:pt x="10807" y="11048"/>
                        <a:pt x="10981" y="10869"/>
                      </a:cubicBezTo>
                      <a:cubicBezTo>
                        <a:pt x="12107" y="9715"/>
                        <a:pt x="12800" y="8139"/>
                        <a:pt x="12800" y="6400"/>
                      </a:cubicBezTo>
                      <a:cubicBezTo>
                        <a:pt x="12800" y="4661"/>
                        <a:pt x="12107" y="3085"/>
                        <a:pt x="10981" y="1931"/>
                      </a:cubicBezTo>
                      <a:close/>
                      <a:moveTo>
                        <a:pt x="4174" y="1206"/>
                      </a:moveTo>
                      <a:cubicBezTo>
                        <a:pt x="3914" y="1520"/>
                        <a:pt x="3680" y="1887"/>
                        <a:pt x="3475" y="2298"/>
                      </a:cubicBezTo>
                      <a:cubicBezTo>
                        <a:pt x="3290" y="2186"/>
                        <a:pt x="3112" y="2064"/>
                        <a:pt x="2942" y="1931"/>
                      </a:cubicBezTo>
                      <a:cubicBezTo>
                        <a:pt x="3319" y="1638"/>
                        <a:pt x="3732" y="1395"/>
                        <a:pt x="4174" y="1206"/>
                      </a:cubicBezTo>
                      <a:close/>
                      <a:moveTo>
                        <a:pt x="2373" y="2437"/>
                      </a:moveTo>
                      <a:cubicBezTo>
                        <a:pt x="2626" y="2642"/>
                        <a:pt x="2894" y="2827"/>
                        <a:pt x="3174" y="2991"/>
                      </a:cubicBezTo>
                      <a:cubicBezTo>
                        <a:pt x="2841" y="3880"/>
                        <a:pt x="2634" y="4916"/>
                        <a:pt x="2596" y="6028"/>
                      </a:cubicBezTo>
                      <a:lnTo>
                        <a:pt x="762" y="6028"/>
                      </a:lnTo>
                      <a:cubicBezTo>
                        <a:pt x="803" y="5396"/>
                        <a:pt x="947" y="4783"/>
                        <a:pt x="1194" y="4201"/>
                      </a:cubicBezTo>
                      <a:cubicBezTo>
                        <a:pt x="1472" y="3542"/>
                        <a:pt x="1869" y="2949"/>
                        <a:pt x="2373" y="2437"/>
                      </a:cubicBezTo>
                      <a:close/>
                      <a:moveTo>
                        <a:pt x="2373" y="10363"/>
                      </a:moveTo>
                      <a:cubicBezTo>
                        <a:pt x="1869" y="9851"/>
                        <a:pt x="1472" y="9258"/>
                        <a:pt x="1194" y="8599"/>
                      </a:cubicBezTo>
                      <a:cubicBezTo>
                        <a:pt x="947" y="8017"/>
                        <a:pt x="803" y="7404"/>
                        <a:pt x="762" y="6772"/>
                      </a:cubicBezTo>
                      <a:lnTo>
                        <a:pt x="2596" y="6772"/>
                      </a:lnTo>
                      <a:cubicBezTo>
                        <a:pt x="2634" y="7884"/>
                        <a:pt x="2841" y="8920"/>
                        <a:pt x="3174" y="9809"/>
                      </a:cubicBezTo>
                      <a:cubicBezTo>
                        <a:pt x="2894" y="9973"/>
                        <a:pt x="2626" y="10158"/>
                        <a:pt x="2373" y="10363"/>
                      </a:cubicBezTo>
                      <a:close/>
                      <a:moveTo>
                        <a:pt x="2942" y="10869"/>
                      </a:moveTo>
                      <a:cubicBezTo>
                        <a:pt x="3112" y="10736"/>
                        <a:pt x="3290" y="10614"/>
                        <a:pt x="3475" y="10502"/>
                      </a:cubicBezTo>
                      <a:cubicBezTo>
                        <a:pt x="3680" y="10913"/>
                        <a:pt x="3914" y="11280"/>
                        <a:pt x="4174" y="11594"/>
                      </a:cubicBezTo>
                      <a:cubicBezTo>
                        <a:pt x="3732" y="11405"/>
                        <a:pt x="3319" y="11162"/>
                        <a:pt x="2942" y="10869"/>
                      </a:cubicBezTo>
                      <a:close/>
                      <a:moveTo>
                        <a:pt x="6028" y="12005"/>
                      </a:moveTo>
                      <a:cubicBezTo>
                        <a:pt x="5799" y="11949"/>
                        <a:pt x="5572" y="11843"/>
                        <a:pt x="5351" y="11686"/>
                      </a:cubicBezTo>
                      <a:cubicBezTo>
                        <a:pt x="4988" y="11428"/>
                        <a:pt x="4642" y="11032"/>
                        <a:pt x="4350" y="10542"/>
                      </a:cubicBezTo>
                      <a:cubicBezTo>
                        <a:pt x="4277" y="10419"/>
                        <a:pt x="4207" y="10290"/>
                        <a:pt x="4141" y="10157"/>
                      </a:cubicBezTo>
                      <a:cubicBezTo>
                        <a:pt x="4161" y="10148"/>
                        <a:pt x="4181" y="10140"/>
                        <a:pt x="4201" y="10131"/>
                      </a:cubicBezTo>
                      <a:cubicBezTo>
                        <a:pt x="4783" y="9885"/>
                        <a:pt x="5396" y="9740"/>
                        <a:pt x="6028" y="9700"/>
                      </a:cubicBezTo>
                      <a:lnTo>
                        <a:pt x="6028" y="12005"/>
                      </a:lnTo>
                      <a:close/>
                      <a:moveTo>
                        <a:pt x="6028" y="8948"/>
                      </a:moveTo>
                      <a:cubicBezTo>
                        <a:pt x="5257" y="8993"/>
                        <a:pt x="4522" y="9173"/>
                        <a:pt x="3847" y="9467"/>
                      </a:cubicBezTo>
                      <a:cubicBezTo>
                        <a:pt x="3760" y="9225"/>
                        <a:pt x="3683" y="8972"/>
                        <a:pt x="3616" y="8708"/>
                      </a:cubicBezTo>
                      <a:cubicBezTo>
                        <a:pt x="3461" y="8092"/>
                        <a:pt x="3371" y="7442"/>
                        <a:pt x="3346" y="6772"/>
                      </a:cubicBezTo>
                      <a:lnTo>
                        <a:pt x="6028" y="6772"/>
                      </a:lnTo>
                      <a:lnTo>
                        <a:pt x="6028" y="8948"/>
                      </a:lnTo>
                      <a:close/>
                      <a:moveTo>
                        <a:pt x="6028" y="6028"/>
                      </a:moveTo>
                      <a:lnTo>
                        <a:pt x="3346" y="6028"/>
                      </a:lnTo>
                      <a:cubicBezTo>
                        <a:pt x="3371" y="5358"/>
                        <a:pt x="3461" y="4708"/>
                        <a:pt x="3616" y="4092"/>
                      </a:cubicBezTo>
                      <a:cubicBezTo>
                        <a:pt x="3683" y="3828"/>
                        <a:pt x="3760" y="3575"/>
                        <a:pt x="3847" y="3333"/>
                      </a:cubicBezTo>
                      <a:cubicBezTo>
                        <a:pt x="4522" y="3627"/>
                        <a:pt x="5257" y="3807"/>
                        <a:pt x="6028" y="3852"/>
                      </a:cubicBezTo>
                      <a:lnTo>
                        <a:pt x="6028" y="6028"/>
                      </a:lnTo>
                      <a:close/>
                      <a:moveTo>
                        <a:pt x="6028" y="3100"/>
                      </a:moveTo>
                      <a:cubicBezTo>
                        <a:pt x="5396" y="3060"/>
                        <a:pt x="4783" y="2915"/>
                        <a:pt x="4201" y="2669"/>
                      </a:cubicBezTo>
                      <a:cubicBezTo>
                        <a:pt x="4181" y="2660"/>
                        <a:pt x="4161" y="2652"/>
                        <a:pt x="4141" y="2643"/>
                      </a:cubicBezTo>
                      <a:cubicBezTo>
                        <a:pt x="4207" y="2510"/>
                        <a:pt x="4277" y="2381"/>
                        <a:pt x="4350" y="2258"/>
                      </a:cubicBezTo>
                      <a:cubicBezTo>
                        <a:pt x="4642" y="1768"/>
                        <a:pt x="4988" y="1372"/>
                        <a:pt x="5351" y="1114"/>
                      </a:cubicBezTo>
                      <a:cubicBezTo>
                        <a:pt x="5572" y="957"/>
                        <a:pt x="5799" y="851"/>
                        <a:pt x="6028" y="795"/>
                      </a:cubicBezTo>
                      <a:lnTo>
                        <a:pt x="6028" y="3100"/>
                      </a:lnTo>
                      <a:close/>
                      <a:moveTo>
                        <a:pt x="11606" y="4201"/>
                      </a:moveTo>
                      <a:cubicBezTo>
                        <a:pt x="11853" y="4783"/>
                        <a:pt x="11997" y="5396"/>
                        <a:pt x="12038" y="6028"/>
                      </a:cubicBezTo>
                      <a:lnTo>
                        <a:pt x="10204" y="6028"/>
                      </a:lnTo>
                      <a:cubicBezTo>
                        <a:pt x="10166" y="4916"/>
                        <a:pt x="9959" y="3880"/>
                        <a:pt x="9626" y="2991"/>
                      </a:cubicBezTo>
                      <a:cubicBezTo>
                        <a:pt x="9906" y="2827"/>
                        <a:pt x="10174" y="2642"/>
                        <a:pt x="10427" y="2437"/>
                      </a:cubicBezTo>
                      <a:cubicBezTo>
                        <a:pt x="10931" y="2949"/>
                        <a:pt x="11328" y="3542"/>
                        <a:pt x="11606" y="4201"/>
                      </a:cubicBezTo>
                      <a:close/>
                      <a:moveTo>
                        <a:pt x="9858" y="1931"/>
                      </a:moveTo>
                      <a:cubicBezTo>
                        <a:pt x="9688" y="2064"/>
                        <a:pt x="9510" y="2186"/>
                        <a:pt x="9325" y="2298"/>
                      </a:cubicBezTo>
                      <a:cubicBezTo>
                        <a:pt x="9120" y="1887"/>
                        <a:pt x="8886" y="1520"/>
                        <a:pt x="8626" y="1206"/>
                      </a:cubicBezTo>
                      <a:cubicBezTo>
                        <a:pt x="9068" y="1395"/>
                        <a:pt x="9481" y="1638"/>
                        <a:pt x="9858" y="1931"/>
                      </a:cubicBezTo>
                      <a:close/>
                      <a:moveTo>
                        <a:pt x="6772" y="795"/>
                      </a:moveTo>
                      <a:cubicBezTo>
                        <a:pt x="7001" y="851"/>
                        <a:pt x="7228" y="957"/>
                        <a:pt x="7449" y="1114"/>
                      </a:cubicBezTo>
                      <a:cubicBezTo>
                        <a:pt x="7812" y="1372"/>
                        <a:pt x="8158" y="1768"/>
                        <a:pt x="8450" y="2258"/>
                      </a:cubicBezTo>
                      <a:cubicBezTo>
                        <a:pt x="8523" y="2381"/>
                        <a:pt x="8593" y="2510"/>
                        <a:pt x="8659" y="2643"/>
                      </a:cubicBezTo>
                      <a:cubicBezTo>
                        <a:pt x="8639" y="2652"/>
                        <a:pt x="8619" y="2660"/>
                        <a:pt x="8599" y="2669"/>
                      </a:cubicBezTo>
                      <a:cubicBezTo>
                        <a:pt x="8017" y="2915"/>
                        <a:pt x="7404" y="3060"/>
                        <a:pt x="6772" y="3100"/>
                      </a:cubicBezTo>
                      <a:lnTo>
                        <a:pt x="6772" y="795"/>
                      </a:lnTo>
                      <a:close/>
                      <a:moveTo>
                        <a:pt x="6772" y="3852"/>
                      </a:moveTo>
                      <a:cubicBezTo>
                        <a:pt x="7543" y="3807"/>
                        <a:pt x="8278" y="3627"/>
                        <a:pt x="8953" y="3333"/>
                      </a:cubicBezTo>
                      <a:cubicBezTo>
                        <a:pt x="9040" y="3575"/>
                        <a:pt x="9117" y="3828"/>
                        <a:pt x="9184" y="4092"/>
                      </a:cubicBezTo>
                      <a:cubicBezTo>
                        <a:pt x="9339" y="4708"/>
                        <a:pt x="9429" y="5358"/>
                        <a:pt x="9454" y="6028"/>
                      </a:cubicBezTo>
                      <a:lnTo>
                        <a:pt x="6772" y="6028"/>
                      </a:lnTo>
                      <a:lnTo>
                        <a:pt x="6772" y="3852"/>
                      </a:lnTo>
                      <a:close/>
                      <a:moveTo>
                        <a:pt x="6772" y="6772"/>
                      </a:moveTo>
                      <a:lnTo>
                        <a:pt x="9454" y="6772"/>
                      </a:lnTo>
                      <a:cubicBezTo>
                        <a:pt x="9429" y="7442"/>
                        <a:pt x="9339" y="8092"/>
                        <a:pt x="9184" y="8708"/>
                      </a:cubicBezTo>
                      <a:cubicBezTo>
                        <a:pt x="9117" y="8972"/>
                        <a:pt x="9040" y="9225"/>
                        <a:pt x="8953" y="9467"/>
                      </a:cubicBezTo>
                      <a:cubicBezTo>
                        <a:pt x="8278" y="9173"/>
                        <a:pt x="7543" y="8993"/>
                        <a:pt x="6772" y="8948"/>
                      </a:cubicBezTo>
                      <a:lnTo>
                        <a:pt x="6772" y="6772"/>
                      </a:lnTo>
                      <a:close/>
                      <a:moveTo>
                        <a:pt x="7449" y="11686"/>
                      </a:moveTo>
                      <a:cubicBezTo>
                        <a:pt x="7228" y="11843"/>
                        <a:pt x="7001" y="11949"/>
                        <a:pt x="6772" y="12005"/>
                      </a:cubicBezTo>
                      <a:lnTo>
                        <a:pt x="6772" y="9700"/>
                      </a:lnTo>
                      <a:cubicBezTo>
                        <a:pt x="7404" y="9740"/>
                        <a:pt x="8017" y="9885"/>
                        <a:pt x="8599" y="10131"/>
                      </a:cubicBezTo>
                      <a:cubicBezTo>
                        <a:pt x="8619" y="10140"/>
                        <a:pt x="8639" y="10148"/>
                        <a:pt x="8659" y="10157"/>
                      </a:cubicBezTo>
                      <a:cubicBezTo>
                        <a:pt x="8593" y="10290"/>
                        <a:pt x="8523" y="10419"/>
                        <a:pt x="8450" y="10542"/>
                      </a:cubicBezTo>
                      <a:cubicBezTo>
                        <a:pt x="8158" y="11032"/>
                        <a:pt x="7812" y="11428"/>
                        <a:pt x="7449" y="11686"/>
                      </a:cubicBezTo>
                      <a:close/>
                      <a:moveTo>
                        <a:pt x="8626" y="11594"/>
                      </a:moveTo>
                      <a:cubicBezTo>
                        <a:pt x="8886" y="11280"/>
                        <a:pt x="9120" y="10913"/>
                        <a:pt x="9325" y="10502"/>
                      </a:cubicBezTo>
                      <a:cubicBezTo>
                        <a:pt x="9510" y="10614"/>
                        <a:pt x="9688" y="10736"/>
                        <a:pt x="9858" y="10869"/>
                      </a:cubicBezTo>
                      <a:cubicBezTo>
                        <a:pt x="9481" y="11162"/>
                        <a:pt x="9068" y="11405"/>
                        <a:pt x="8626" y="11594"/>
                      </a:cubicBezTo>
                      <a:close/>
                      <a:moveTo>
                        <a:pt x="11606" y="8599"/>
                      </a:moveTo>
                      <a:cubicBezTo>
                        <a:pt x="11328" y="9258"/>
                        <a:pt x="10931" y="9851"/>
                        <a:pt x="10427" y="10363"/>
                      </a:cubicBezTo>
                      <a:cubicBezTo>
                        <a:pt x="10174" y="10158"/>
                        <a:pt x="9906" y="9973"/>
                        <a:pt x="9626" y="9809"/>
                      </a:cubicBezTo>
                      <a:cubicBezTo>
                        <a:pt x="9959" y="8920"/>
                        <a:pt x="10166" y="7884"/>
                        <a:pt x="10204" y="6772"/>
                      </a:cubicBezTo>
                      <a:lnTo>
                        <a:pt x="12038" y="6772"/>
                      </a:lnTo>
                      <a:cubicBezTo>
                        <a:pt x="11997" y="7404"/>
                        <a:pt x="11853" y="8017"/>
                        <a:pt x="11606" y="8599"/>
                      </a:cubicBezTo>
                      <a:close/>
                    </a:path>
                  </a:pathLst>
                </a:custGeom>
                <a:solidFill>
                  <a:srgbClr val="1672F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312B655F-07B5-F26E-463F-89289FEA955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5187478" y="-1139515"/>
                  <a:ext cx="481802" cy="481800"/>
                </a:xfrm>
                <a:prstGeom prst="ellipse">
                  <a:avLst/>
                </a:prstGeom>
                <a:noFill/>
                <a:ln>
                  <a:solidFill>
                    <a:srgbClr val="1672F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十字形 12">
                <a:extLst>
                  <a:ext uri="{FF2B5EF4-FFF2-40B4-BE49-F238E27FC236}">
                    <a16:creationId xmlns:a16="http://schemas.microsoft.com/office/drawing/2014/main" id="{41BE3307-3B1D-BF99-AFE9-E30224676E44}"/>
                  </a:ext>
                </a:extLst>
              </p:cNvPr>
              <p:cNvSpPr/>
              <p:nvPr/>
            </p:nvSpPr>
            <p:spPr>
              <a:xfrm>
                <a:off x="4603343" y="1911662"/>
                <a:ext cx="127264" cy="127264"/>
              </a:xfrm>
              <a:prstGeom prst="plus">
                <a:avLst>
                  <a:gd name="adj" fmla="val 44335"/>
                </a:avLst>
              </a:prstGeom>
              <a:solidFill>
                <a:srgbClr val="1672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CF6D6A7-3438-B23F-FDF7-546F99DDAD61}"/>
                </a:ext>
              </a:extLst>
            </p:cNvPr>
            <p:cNvGrpSpPr/>
            <p:nvPr/>
          </p:nvGrpSpPr>
          <p:grpSpPr>
            <a:xfrm>
              <a:off x="6338210" y="1626913"/>
              <a:ext cx="2532286" cy="4115716"/>
              <a:chOff x="1678550" y="1203502"/>
              <a:chExt cx="2532286" cy="4115716"/>
            </a:xfrm>
          </p:grpSpPr>
          <p:sp>
            <p:nvSpPr>
              <p:cNvPr id="42" name="矩形: 剪去对角 41">
                <a:extLst>
                  <a:ext uri="{FF2B5EF4-FFF2-40B4-BE49-F238E27FC236}">
                    <a16:creationId xmlns:a16="http://schemas.microsoft.com/office/drawing/2014/main" id="{45E885FE-3274-4575-0B80-D7D72225ACC2}"/>
                  </a:ext>
                </a:extLst>
              </p:cNvPr>
              <p:cNvSpPr/>
              <p:nvPr/>
            </p:nvSpPr>
            <p:spPr>
              <a:xfrm>
                <a:off x="1737986" y="1256742"/>
                <a:ext cx="2413414" cy="4003040"/>
              </a:xfrm>
              <a:prstGeom prst="snip2DiagRect">
                <a:avLst>
                  <a:gd name="adj1" fmla="val 3789"/>
                  <a:gd name="adj2" fmla="val 3195"/>
                </a:avLst>
              </a:prstGeom>
              <a:gradFill>
                <a:gsLst>
                  <a:gs pos="23000">
                    <a:srgbClr val="1672FB">
                      <a:alpha val="0"/>
                    </a:srgbClr>
                  </a:gs>
                  <a:gs pos="100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12700" cap="flat" cmpd="sng" algn="ctr">
                <a:solidFill>
                  <a:srgbClr val="1672FB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梯形 42">
                <a:extLst>
                  <a:ext uri="{FF2B5EF4-FFF2-40B4-BE49-F238E27FC236}">
                    <a16:creationId xmlns:a16="http://schemas.microsoft.com/office/drawing/2014/main" id="{4A7BBEBA-DC07-C3F7-68E7-CBC1FB6B1519}"/>
                  </a:ext>
                </a:extLst>
              </p:cNvPr>
              <p:cNvSpPr/>
              <p:nvPr/>
            </p:nvSpPr>
            <p:spPr>
              <a:xfrm rot="16200000">
                <a:off x="3973673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9337599A-4853-E6FF-F01B-E1260C9A265E}"/>
                  </a:ext>
                </a:extLst>
              </p:cNvPr>
              <p:cNvSpPr/>
              <p:nvPr/>
            </p:nvSpPr>
            <p:spPr>
              <a:xfrm rot="10800000">
                <a:off x="3866993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梯形 44">
                <a:extLst>
                  <a:ext uri="{FF2B5EF4-FFF2-40B4-BE49-F238E27FC236}">
                    <a16:creationId xmlns:a16="http://schemas.microsoft.com/office/drawing/2014/main" id="{1563665E-55F5-DA2D-1C00-C3D8813E62BC}"/>
                  </a:ext>
                </a:extLst>
              </p:cNvPr>
              <p:cNvSpPr/>
              <p:nvPr/>
            </p:nvSpPr>
            <p:spPr>
              <a:xfrm rot="5400000" flipH="1">
                <a:off x="1718711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ADFA714F-B277-2043-7DCD-521C51F07210}"/>
                  </a:ext>
                </a:extLst>
              </p:cNvPr>
              <p:cNvSpPr/>
              <p:nvPr/>
            </p:nvSpPr>
            <p:spPr>
              <a:xfrm rot="10800000" flipH="1">
                <a:off x="1825391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梯形 46">
                <a:extLst>
                  <a:ext uri="{FF2B5EF4-FFF2-40B4-BE49-F238E27FC236}">
                    <a16:creationId xmlns:a16="http://schemas.microsoft.com/office/drawing/2014/main" id="{6C9B9DDF-2D48-AE24-B05B-AE7A81C7B3AC}"/>
                  </a:ext>
                </a:extLst>
              </p:cNvPr>
              <p:cNvSpPr/>
              <p:nvPr/>
            </p:nvSpPr>
            <p:spPr>
              <a:xfrm rot="5400000" flipV="1">
                <a:off x="3973673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梯形 47">
                <a:extLst>
                  <a:ext uri="{FF2B5EF4-FFF2-40B4-BE49-F238E27FC236}">
                    <a16:creationId xmlns:a16="http://schemas.microsoft.com/office/drawing/2014/main" id="{7E724B4C-50E5-0E9E-CBC5-3EDA278C111D}"/>
                  </a:ext>
                </a:extLst>
              </p:cNvPr>
              <p:cNvSpPr/>
              <p:nvPr/>
            </p:nvSpPr>
            <p:spPr>
              <a:xfrm rot="10800000" flipV="1">
                <a:off x="3866993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梯形 48">
                <a:extLst>
                  <a:ext uri="{FF2B5EF4-FFF2-40B4-BE49-F238E27FC236}">
                    <a16:creationId xmlns:a16="http://schemas.microsoft.com/office/drawing/2014/main" id="{6932592A-D882-85EB-3296-C63ABB2F555F}"/>
                  </a:ext>
                </a:extLst>
              </p:cNvPr>
              <p:cNvSpPr/>
              <p:nvPr/>
            </p:nvSpPr>
            <p:spPr>
              <a:xfrm rot="16200000" flipH="1" flipV="1">
                <a:off x="1718711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梯形 49">
                <a:extLst>
                  <a:ext uri="{FF2B5EF4-FFF2-40B4-BE49-F238E27FC236}">
                    <a16:creationId xmlns:a16="http://schemas.microsoft.com/office/drawing/2014/main" id="{D0EB67DB-1006-BDB3-A0B4-10754F6E8862}"/>
                  </a:ext>
                </a:extLst>
              </p:cNvPr>
              <p:cNvSpPr/>
              <p:nvPr/>
            </p:nvSpPr>
            <p:spPr>
              <a:xfrm rot="10800000" flipH="1" flipV="1">
                <a:off x="1825391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50">
                <a:extLst>
                  <a:ext uri="{FF2B5EF4-FFF2-40B4-BE49-F238E27FC236}">
                    <a16:creationId xmlns:a16="http://schemas.microsoft.com/office/drawing/2014/main" id="{E916F7F1-ECE4-74F7-CF64-67C25D30D0C7}"/>
                  </a:ext>
                </a:extLst>
              </p:cNvPr>
              <p:cNvSpPr/>
              <p:nvPr/>
            </p:nvSpPr>
            <p:spPr>
              <a:xfrm>
                <a:off x="415140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51">
                <a:extLst>
                  <a:ext uri="{FF2B5EF4-FFF2-40B4-BE49-F238E27FC236}">
                    <a16:creationId xmlns:a16="http://schemas.microsoft.com/office/drawing/2014/main" id="{38B179A2-D2C5-62EA-A2A8-8201C7607BCA}"/>
                  </a:ext>
                </a:extLst>
              </p:cNvPr>
              <p:cNvSpPr/>
              <p:nvPr/>
            </p:nvSpPr>
            <p:spPr>
              <a:xfrm>
                <a:off x="167855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菱形 52">
                <a:extLst>
                  <a:ext uri="{FF2B5EF4-FFF2-40B4-BE49-F238E27FC236}">
                    <a16:creationId xmlns:a16="http://schemas.microsoft.com/office/drawing/2014/main" id="{8EF5CFC9-BD44-FF8D-5944-D171CB5E3A4E}"/>
                  </a:ext>
                </a:extLst>
              </p:cNvPr>
              <p:cNvSpPr/>
              <p:nvPr/>
            </p:nvSpPr>
            <p:spPr>
              <a:xfrm>
                <a:off x="415140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菱形 53">
                <a:extLst>
                  <a:ext uri="{FF2B5EF4-FFF2-40B4-BE49-F238E27FC236}">
                    <a16:creationId xmlns:a16="http://schemas.microsoft.com/office/drawing/2014/main" id="{B564601E-E5CE-DA8D-FF80-E335AA6C1B4B}"/>
                  </a:ext>
                </a:extLst>
              </p:cNvPr>
              <p:cNvSpPr/>
              <p:nvPr/>
            </p:nvSpPr>
            <p:spPr>
              <a:xfrm>
                <a:off x="167855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BDBC604-44F3-E394-F3D0-4FD4AF52ECCB}"/>
                </a:ext>
              </a:extLst>
            </p:cNvPr>
            <p:cNvGrpSpPr/>
            <p:nvPr/>
          </p:nvGrpSpPr>
          <p:grpSpPr>
            <a:xfrm>
              <a:off x="6620628" y="2984124"/>
              <a:ext cx="1967450" cy="382874"/>
              <a:chOff x="587218" y="1911481"/>
              <a:chExt cx="1967450" cy="382874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EB4EDD05-1EA5-F383-C0F6-C1CDD92C3EBB}"/>
                  </a:ext>
                </a:extLst>
              </p:cNvPr>
              <p:cNvSpPr/>
              <p:nvPr/>
            </p:nvSpPr>
            <p:spPr>
              <a:xfrm>
                <a:off x="587218" y="1911481"/>
                <a:ext cx="1967450" cy="382874"/>
              </a:xfrm>
              <a:prstGeom prst="rect">
                <a:avLst/>
              </a:prstGeom>
              <a:gradFill>
                <a:gsLst>
                  <a:gs pos="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D9820D7-9822-D93E-8E73-718CE6B0E06A}"/>
                  </a:ext>
                </a:extLst>
              </p:cNvPr>
              <p:cNvSpPr txBox="1"/>
              <p:nvPr/>
            </p:nvSpPr>
            <p:spPr>
              <a:xfrm>
                <a:off x="587218" y="1933641"/>
                <a:ext cx="19674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全程无纸化</a:t>
                </a:r>
                <a:endPara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DA3AB60-987B-D558-EA54-CD3FD8FB15A5}"/>
                </a:ext>
              </a:extLst>
            </p:cNvPr>
            <p:cNvSpPr txBox="1"/>
            <p:nvPr/>
          </p:nvSpPr>
          <p:spPr>
            <a:xfrm>
              <a:off x="6560180" y="3465721"/>
              <a:ext cx="2088346" cy="16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物流行业从信息化到智能化，“提效</a:t>
              </a:r>
              <a:r>
                <a:rPr lang="en-US" altLang="zh-CN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+</a:t>
              </a: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降本”是一个非常重要的课题。无纸化系统的应用优化物流管理，降低物流成本，提高风控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。</a:t>
              </a:r>
              <a:endParaRPr lang="zh-CN" altLang="en-US" sz="14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2876BB7-FC22-701E-D1B5-4FAA328379CE}"/>
                </a:ext>
              </a:extLst>
            </p:cNvPr>
            <p:cNvGrpSpPr/>
            <p:nvPr/>
          </p:nvGrpSpPr>
          <p:grpSpPr>
            <a:xfrm>
              <a:off x="9354914" y="1626913"/>
              <a:ext cx="2532286" cy="4115716"/>
              <a:chOff x="1678550" y="1203502"/>
              <a:chExt cx="2532286" cy="4115716"/>
            </a:xfrm>
          </p:grpSpPr>
          <p:sp>
            <p:nvSpPr>
              <p:cNvPr id="66" name="矩形: 剪去对角 65">
                <a:extLst>
                  <a:ext uri="{FF2B5EF4-FFF2-40B4-BE49-F238E27FC236}">
                    <a16:creationId xmlns:a16="http://schemas.microsoft.com/office/drawing/2014/main" id="{7B7AE12E-FEC5-14B2-7FE2-086C753BE697}"/>
                  </a:ext>
                </a:extLst>
              </p:cNvPr>
              <p:cNvSpPr/>
              <p:nvPr/>
            </p:nvSpPr>
            <p:spPr>
              <a:xfrm>
                <a:off x="1737986" y="1256742"/>
                <a:ext cx="2413414" cy="4003040"/>
              </a:xfrm>
              <a:prstGeom prst="snip2DiagRect">
                <a:avLst>
                  <a:gd name="adj1" fmla="val 3789"/>
                  <a:gd name="adj2" fmla="val 3195"/>
                </a:avLst>
              </a:prstGeom>
              <a:gradFill>
                <a:gsLst>
                  <a:gs pos="23000">
                    <a:srgbClr val="1672FB">
                      <a:alpha val="0"/>
                    </a:srgbClr>
                  </a:gs>
                  <a:gs pos="100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12700" cap="flat" cmpd="sng" algn="ctr">
                <a:solidFill>
                  <a:srgbClr val="1672FB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梯形 66">
                <a:extLst>
                  <a:ext uri="{FF2B5EF4-FFF2-40B4-BE49-F238E27FC236}">
                    <a16:creationId xmlns:a16="http://schemas.microsoft.com/office/drawing/2014/main" id="{46DE9E56-10E8-6C05-D619-6AAAF18D7530}"/>
                  </a:ext>
                </a:extLst>
              </p:cNvPr>
              <p:cNvSpPr/>
              <p:nvPr/>
            </p:nvSpPr>
            <p:spPr>
              <a:xfrm rot="16200000">
                <a:off x="3973673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梯形 67">
                <a:extLst>
                  <a:ext uri="{FF2B5EF4-FFF2-40B4-BE49-F238E27FC236}">
                    <a16:creationId xmlns:a16="http://schemas.microsoft.com/office/drawing/2014/main" id="{764EF27C-CAED-FDE2-D0B0-AE288128CC55}"/>
                  </a:ext>
                </a:extLst>
              </p:cNvPr>
              <p:cNvSpPr/>
              <p:nvPr/>
            </p:nvSpPr>
            <p:spPr>
              <a:xfrm rot="10800000">
                <a:off x="3866993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梯形 68">
                <a:extLst>
                  <a:ext uri="{FF2B5EF4-FFF2-40B4-BE49-F238E27FC236}">
                    <a16:creationId xmlns:a16="http://schemas.microsoft.com/office/drawing/2014/main" id="{6F645138-E2A1-7F72-16AA-E91E28164B3E}"/>
                  </a:ext>
                </a:extLst>
              </p:cNvPr>
              <p:cNvSpPr/>
              <p:nvPr/>
            </p:nvSpPr>
            <p:spPr>
              <a:xfrm rot="5400000" flipH="1">
                <a:off x="1718711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梯形 69">
                <a:extLst>
                  <a:ext uri="{FF2B5EF4-FFF2-40B4-BE49-F238E27FC236}">
                    <a16:creationId xmlns:a16="http://schemas.microsoft.com/office/drawing/2014/main" id="{1454536B-18FF-E73C-0A82-4C80D23DDD83}"/>
                  </a:ext>
                </a:extLst>
              </p:cNvPr>
              <p:cNvSpPr/>
              <p:nvPr/>
            </p:nvSpPr>
            <p:spPr>
              <a:xfrm rot="10800000" flipH="1">
                <a:off x="1825391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梯形 70">
                <a:extLst>
                  <a:ext uri="{FF2B5EF4-FFF2-40B4-BE49-F238E27FC236}">
                    <a16:creationId xmlns:a16="http://schemas.microsoft.com/office/drawing/2014/main" id="{61E80391-EE99-32EE-D620-1392653F6553}"/>
                  </a:ext>
                </a:extLst>
              </p:cNvPr>
              <p:cNvSpPr/>
              <p:nvPr/>
            </p:nvSpPr>
            <p:spPr>
              <a:xfrm rot="5400000" flipV="1">
                <a:off x="3973673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梯形 71">
                <a:extLst>
                  <a:ext uri="{FF2B5EF4-FFF2-40B4-BE49-F238E27FC236}">
                    <a16:creationId xmlns:a16="http://schemas.microsoft.com/office/drawing/2014/main" id="{FD9E3189-2823-397F-CCB7-BF79C955D9F0}"/>
                  </a:ext>
                </a:extLst>
              </p:cNvPr>
              <p:cNvSpPr/>
              <p:nvPr/>
            </p:nvSpPr>
            <p:spPr>
              <a:xfrm rot="10800000" flipV="1">
                <a:off x="3866993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梯形 72">
                <a:extLst>
                  <a:ext uri="{FF2B5EF4-FFF2-40B4-BE49-F238E27FC236}">
                    <a16:creationId xmlns:a16="http://schemas.microsoft.com/office/drawing/2014/main" id="{6124AFEC-E0BF-AA8F-6055-9510910C257B}"/>
                  </a:ext>
                </a:extLst>
              </p:cNvPr>
              <p:cNvSpPr/>
              <p:nvPr/>
            </p:nvSpPr>
            <p:spPr>
              <a:xfrm rot="16200000" flipH="1" flipV="1">
                <a:off x="1718711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梯形 73">
                <a:extLst>
                  <a:ext uri="{FF2B5EF4-FFF2-40B4-BE49-F238E27FC236}">
                    <a16:creationId xmlns:a16="http://schemas.microsoft.com/office/drawing/2014/main" id="{B6B793FD-C286-525F-04B2-ACB2428D093C}"/>
                  </a:ext>
                </a:extLst>
              </p:cNvPr>
              <p:cNvSpPr/>
              <p:nvPr/>
            </p:nvSpPr>
            <p:spPr>
              <a:xfrm rot="10800000" flipH="1" flipV="1">
                <a:off x="1825391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菱形 74">
                <a:extLst>
                  <a:ext uri="{FF2B5EF4-FFF2-40B4-BE49-F238E27FC236}">
                    <a16:creationId xmlns:a16="http://schemas.microsoft.com/office/drawing/2014/main" id="{C83F4242-7970-E44A-64F3-8802450447E6}"/>
                  </a:ext>
                </a:extLst>
              </p:cNvPr>
              <p:cNvSpPr/>
              <p:nvPr/>
            </p:nvSpPr>
            <p:spPr>
              <a:xfrm>
                <a:off x="415140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菱形 75">
                <a:extLst>
                  <a:ext uri="{FF2B5EF4-FFF2-40B4-BE49-F238E27FC236}">
                    <a16:creationId xmlns:a16="http://schemas.microsoft.com/office/drawing/2014/main" id="{88195480-E832-63CB-1472-8AA5809E6239}"/>
                  </a:ext>
                </a:extLst>
              </p:cNvPr>
              <p:cNvSpPr/>
              <p:nvPr/>
            </p:nvSpPr>
            <p:spPr>
              <a:xfrm>
                <a:off x="167855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菱形 76">
                <a:extLst>
                  <a:ext uri="{FF2B5EF4-FFF2-40B4-BE49-F238E27FC236}">
                    <a16:creationId xmlns:a16="http://schemas.microsoft.com/office/drawing/2014/main" id="{B3FDCB11-6D92-9A17-3EE7-B852B9B96072}"/>
                  </a:ext>
                </a:extLst>
              </p:cNvPr>
              <p:cNvSpPr/>
              <p:nvPr/>
            </p:nvSpPr>
            <p:spPr>
              <a:xfrm>
                <a:off x="415140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菱形 77">
                <a:extLst>
                  <a:ext uri="{FF2B5EF4-FFF2-40B4-BE49-F238E27FC236}">
                    <a16:creationId xmlns:a16="http://schemas.microsoft.com/office/drawing/2014/main" id="{6209A39C-6916-B7CC-829B-8BA69614031E}"/>
                  </a:ext>
                </a:extLst>
              </p:cNvPr>
              <p:cNvSpPr/>
              <p:nvPr/>
            </p:nvSpPr>
            <p:spPr>
              <a:xfrm>
                <a:off x="167855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B9D9092-A78E-9A30-55EB-E43D6B71C54C}"/>
                </a:ext>
              </a:extLst>
            </p:cNvPr>
            <p:cNvGrpSpPr/>
            <p:nvPr/>
          </p:nvGrpSpPr>
          <p:grpSpPr>
            <a:xfrm>
              <a:off x="9637332" y="2984124"/>
              <a:ext cx="1967450" cy="382874"/>
              <a:chOff x="587218" y="1911481"/>
              <a:chExt cx="1967450" cy="382874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A7EAE4CF-FB37-92C2-1859-3E5C8A3F8809}"/>
                  </a:ext>
                </a:extLst>
              </p:cNvPr>
              <p:cNvSpPr/>
              <p:nvPr/>
            </p:nvSpPr>
            <p:spPr>
              <a:xfrm>
                <a:off x="587218" y="1911481"/>
                <a:ext cx="1967450" cy="382874"/>
              </a:xfrm>
              <a:prstGeom prst="rect">
                <a:avLst/>
              </a:prstGeom>
              <a:gradFill>
                <a:gsLst>
                  <a:gs pos="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BEAAAF75-0BE3-7C43-62E0-3EA0350E62CC}"/>
                  </a:ext>
                </a:extLst>
              </p:cNvPr>
              <p:cNvSpPr txBox="1"/>
              <p:nvPr/>
            </p:nvSpPr>
            <p:spPr>
              <a:xfrm>
                <a:off x="587218" y="1933641"/>
                <a:ext cx="19674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使用场景新尝试</a:t>
                </a:r>
                <a:endPara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10390FA-8FAB-47ED-D621-9162BF7893CD}"/>
                </a:ext>
              </a:extLst>
            </p:cNvPr>
            <p:cNvSpPr txBox="1"/>
            <p:nvPr/>
          </p:nvSpPr>
          <p:spPr>
            <a:xfrm>
              <a:off x="9576884" y="3465721"/>
              <a:ext cx="2088346" cy="1112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用探索的精神尝试由“长”到“短”的业务应用，使传统模式与新业态相结合。</a:t>
              </a:r>
              <a:endPara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C4B2627-4632-F39B-4921-297FBDF70E83}"/>
                </a:ext>
              </a:extLst>
            </p:cNvPr>
            <p:cNvGrpSpPr/>
            <p:nvPr/>
          </p:nvGrpSpPr>
          <p:grpSpPr>
            <a:xfrm>
              <a:off x="304800" y="1626913"/>
              <a:ext cx="2532286" cy="4115716"/>
              <a:chOff x="1678550" y="1203502"/>
              <a:chExt cx="2532286" cy="4115716"/>
            </a:xfrm>
          </p:grpSpPr>
          <p:sp>
            <p:nvSpPr>
              <p:cNvPr id="90" name="矩形: 剪去对角 89">
                <a:extLst>
                  <a:ext uri="{FF2B5EF4-FFF2-40B4-BE49-F238E27FC236}">
                    <a16:creationId xmlns:a16="http://schemas.microsoft.com/office/drawing/2014/main" id="{143F1522-801A-25F2-5C1B-750CCEDF1ED2}"/>
                  </a:ext>
                </a:extLst>
              </p:cNvPr>
              <p:cNvSpPr/>
              <p:nvPr/>
            </p:nvSpPr>
            <p:spPr>
              <a:xfrm>
                <a:off x="1737986" y="1256742"/>
                <a:ext cx="2413414" cy="4003040"/>
              </a:xfrm>
              <a:prstGeom prst="snip2DiagRect">
                <a:avLst>
                  <a:gd name="adj1" fmla="val 3789"/>
                  <a:gd name="adj2" fmla="val 3195"/>
                </a:avLst>
              </a:prstGeom>
              <a:gradFill>
                <a:gsLst>
                  <a:gs pos="23000">
                    <a:srgbClr val="1672FB">
                      <a:alpha val="0"/>
                    </a:srgbClr>
                  </a:gs>
                  <a:gs pos="100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12700" cap="flat" cmpd="sng" algn="ctr">
                <a:solidFill>
                  <a:srgbClr val="1672FB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梯形 90">
                <a:extLst>
                  <a:ext uri="{FF2B5EF4-FFF2-40B4-BE49-F238E27FC236}">
                    <a16:creationId xmlns:a16="http://schemas.microsoft.com/office/drawing/2014/main" id="{9E357EF5-5A52-ECF9-C5DA-0168DB55A50E}"/>
                  </a:ext>
                </a:extLst>
              </p:cNvPr>
              <p:cNvSpPr/>
              <p:nvPr/>
            </p:nvSpPr>
            <p:spPr>
              <a:xfrm rot="16200000">
                <a:off x="3973673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梯形 91">
                <a:extLst>
                  <a:ext uri="{FF2B5EF4-FFF2-40B4-BE49-F238E27FC236}">
                    <a16:creationId xmlns:a16="http://schemas.microsoft.com/office/drawing/2014/main" id="{ACFB4CBB-8F72-3311-EB03-3F9BF0492D57}"/>
                  </a:ext>
                </a:extLst>
              </p:cNvPr>
              <p:cNvSpPr/>
              <p:nvPr/>
            </p:nvSpPr>
            <p:spPr>
              <a:xfrm rot="10800000">
                <a:off x="3866993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梯形 92">
                <a:extLst>
                  <a:ext uri="{FF2B5EF4-FFF2-40B4-BE49-F238E27FC236}">
                    <a16:creationId xmlns:a16="http://schemas.microsoft.com/office/drawing/2014/main" id="{BF8DF564-64F7-DA19-1D94-70134A097B04}"/>
                  </a:ext>
                </a:extLst>
              </p:cNvPr>
              <p:cNvSpPr/>
              <p:nvPr/>
            </p:nvSpPr>
            <p:spPr>
              <a:xfrm rot="5400000" flipH="1">
                <a:off x="1718711" y="1415627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梯形 93">
                <a:extLst>
                  <a:ext uri="{FF2B5EF4-FFF2-40B4-BE49-F238E27FC236}">
                    <a16:creationId xmlns:a16="http://schemas.microsoft.com/office/drawing/2014/main" id="{7F0584D7-A243-0D0C-291C-AD7AD452E1FD}"/>
                  </a:ext>
                </a:extLst>
              </p:cNvPr>
              <p:cNvSpPr/>
              <p:nvPr/>
            </p:nvSpPr>
            <p:spPr>
              <a:xfrm rot="10800000" flipH="1">
                <a:off x="1825391" y="1312910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梯形 94">
                <a:extLst>
                  <a:ext uri="{FF2B5EF4-FFF2-40B4-BE49-F238E27FC236}">
                    <a16:creationId xmlns:a16="http://schemas.microsoft.com/office/drawing/2014/main" id="{0396D2AC-F06B-835E-6E98-4A989D935CE3}"/>
                  </a:ext>
                </a:extLst>
              </p:cNvPr>
              <p:cNvSpPr/>
              <p:nvPr/>
            </p:nvSpPr>
            <p:spPr>
              <a:xfrm rot="5400000" flipV="1">
                <a:off x="3973673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梯形 95">
                <a:extLst>
                  <a:ext uri="{FF2B5EF4-FFF2-40B4-BE49-F238E27FC236}">
                    <a16:creationId xmlns:a16="http://schemas.microsoft.com/office/drawing/2014/main" id="{378A4394-E8B6-0658-C54B-34890782C1A6}"/>
                  </a:ext>
                </a:extLst>
              </p:cNvPr>
              <p:cNvSpPr/>
              <p:nvPr/>
            </p:nvSpPr>
            <p:spPr>
              <a:xfrm rot="10800000" flipV="1">
                <a:off x="3866993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梯形 96">
                <a:extLst>
                  <a:ext uri="{FF2B5EF4-FFF2-40B4-BE49-F238E27FC236}">
                    <a16:creationId xmlns:a16="http://schemas.microsoft.com/office/drawing/2014/main" id="{9B9FD595-F25A-9B10-ED15-F489852CCF16}"/>
                  </a:ext>
                </a:extLst>
              </p:cNvPr>
              <p:cNvSpPr/>
              <p:nvPr/>
            </p:nvSpPr>
            <p:spPr>
              <a:xfrm rot="16200000" flipH="1" flipV="1">
                <a:off x="1718711" y="5055179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梯形 97">
                <a:extLst>
                  <a:ext uri="{FF2B5EF4-FFF2-40B4-BE49-F238E27FC236}">
                    <a16:creationId xmlns:a16="http://schemas.microsoft.com/office/drawing/2014/main" id="{A0B5E952-2B22-C9B3-D8C0-57C055778543}"/>
                  </a:ext>
                </a:extLst>
              </p:cNvPr>
              <p:cNvSpPr/>
              <p:nvPr/>
            </p:nvSpPr>
            <p:spPr>
              <a:xfrm rot="10800000" flipH="1" flipV="1">
                <a:off x="1825391" y="5157896"/>
                <a:ext cx="197003" cy="45719"/>
              </a:xfrm>
              <a:prstGeom prst="trapezoid">
                <a:avLst>
                  <a:gd name="adj" fmla="val 93471"/>
                </a:avLst>
              </a:prstGeom>
              <a:solidFill>
                <a:srgbClr val="1672FB"/>
              </a:solidFill>
              <a:ln>
                <a:noFill/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菱形 98">
                <a:extLst>
                  <a:ext uri="{FF2B5EF4-FFF2-40B4-BE49-F238E27FC236}">
                    <a16:creationId xmlns:a16="http://schemas.microsoft.com/office/drawing/2014/main" id="{87A67CC9-7A58-AC7B-DAB4-2094E73CD07F}"/>
                  </a:ext>
                </a:extLst>
              </p:cNvPr>
              <p:cNvSpPr/>
              <p:nvPr/>
            </p:nvSpPr>
            <p:spPr>
              <a:xfrm>
                <a:off x="415140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菱形 99">
                <a:extLst>
                  <a:ext uri="{FF2B5EF4-FFF2-40B4-BE49-F238E27FC236}">
                    <a16:creationId xmlns:a16="http://schemas.microsoft.com/office/drawing/2014/main" id="{5DEA2F35-EF19-7EF4-B2C5-81D51209507B}"/>
                  </a:ext>
                </a:extLst>
              </p:cNvPr>
              <p:cNvSpPr/>
              <p:nvPr/>
            </p:nvSpPr>
            <p:spPr>
              <a:xfrm>
                <a:off x="1678550" y="525978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菱形 100">
                <a:extLst>
                  <a:ext uri="{FF2B5EF4-FFF2-40B4-BE49-F238E27FC236}">
                    <a16:creationId xmlns:a16="http://schemas.microsoft.com/office/drawing/2014/main" id="{5E7F64D2-BD39-8F8D-4F0E-166C44B0775A}"/>
                  </a:ext>
                </a:extLst>
              </p:cNvPr>
              <p:cNvSpPr/>
              <p:nvPr/>
            </p:nvSpPr>
            <p:spPr>
              <a:xfrm>
                <a:off x="415140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菱形 101">
                <a:extLst>
                  <a:ext uri="{FF2B5EF4-FFF2-40B4-BE49-F238E27FC236}">
                    <a16:creationId xmlns:a16="http://schemas.microsoft.com/office/drawing/2014/main" id="{A6641A76-6A87-E62F-0590-CF7D01D68CA0}"/>
                  </a:ext>
                </a:extLst>
              </p:cNvPr>
              <p:cNvSpPr/>
              <p:nvPr/>
            </p:nvSpPr>
            <p:spPr>
              <a:xfrm>
                <a:off x="1678550" y="1203502"/>
                <a:ext cx="59436" cy="59436"/>
              </a:xfrm>
              <a:prstGeom prst="diamond">
                <a:avLst/>
              </a:prstGeom>
              <a:solidFill>
                <a:srgbClr val="1672F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E48E7FA-E80D-A9E4-3734-CC7EF620697E}"/>
                </a:ext>
              </a:extLst>
            </p:cNvPr>
            <p:cNvGrpSpPr/>
            <p:nvPr/>
          </p:nvGrpSpPr>
          <p:grpSpPr>
            <a:xfrm>
              <a:off x="587218" y="2984124"/>
              <a:ext cx="1967450" cy="382874"/>
              <a:chOff x="587218" y="1911481"/>
              <a:chExt cx="1967450" cy="382874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9BF5E875-1098-0A15-E28E-47AEA3196753}"/>
                  </a:ext>
                </a:extLst>
              </p:cNvPr>
              <p:cNvSpPr/>
              <p:nvPr/>
            </p:nvSpPr>
            <p:spPr>
              <a:xfrm>
                <a:off x="587218" y="1911481"/>
                <a:ext cx="1967450" cy="382874"/>
              </a:xfrm>
              <a:prstGeom prst="rect">
                <a:avLst/>
              </a:prstGeom>
              <a:gradFill>
                <a:gsLst>
                  <a:gs pos="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F45E8A00-93EA-1558-E380-4C5271F73999}"/>
                  </a:ext>
                </a:extLst>
              </p:cNvPr>
              <p:cNvSpPr txBox="1"/>
              <p:nvPr/>
            </p:nvSpPr>
            <p:spPr>
              <a:xfrm>
                <a:off x="587218" y="1933641"/>
                <a:ext cx="19674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物流“供给侧改革”</a:t>
                </a: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F04E005-A461-D8C5-AAE2-281F365BCA39}"/>
                </a:ext>
              </a:extLst>
            </p:cNvPr>
            <p:cNvSpPr txBox="1"/>
            <p:nvPr/>
          </p:nvSpPr>
          <p:spPr>
            <a:xfrm>
              <a:off x="526770" y="3465721"/>
              <a:ext cx="2088346" cy="1370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推动互联网、大数据、云计算等信息技术与物流深度融合，推动物流业乃至中国经济的转型升级。</a:t>
              </a:r>
            </a:p>
          </p:txBody>
        </p:sp>
        <p:grpSp>
          <p:nvGrpSpPr>
            <p:cNvPr id="110" name="Group 84">
              <a:extLst>
                <a:ext uri="{FF2B5EF4-FFF2-40B4-BE49-F238E27FC236}">
                  <a16:creationId xmlns:a16="http://schemas.microsoft.com/office/drawing/2014/main" id="{96F77CDF-7FD5-8311-E41F-4E0832D5629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35625" y="1824899"/>
              <a:ext cx="870636" cy="870632"/>
              <a:chOff x="5187478" y="-1139515"/>
              <a:chExt cx="481802" cy="481800"/>
            </a:xfrm>
          </p:grpSpPr>
          <p:sp>
            <p:nvSpPr>
              <p:cNvPr id="111" name="settings_329215">
                <a:extLst>
                  <a:ext uri="{FF2B5EF4-FFF2-40B4-BE49-F238E27FC236}">
                    <a16:creationId xmlns:a16="http://schemas.microsoft.com/office/drawing/2014/main" id="{492B3292-8BA8-DC3D-325F-3D7F0CF6A8D5}"/>
                  </a:ext>
                </a:extLst>
              </p:cNvPr>
              <p:cNvSpPr/>
              <p:nvPr/>
            </p:nvSpPr>
            <p:spPr>
              <a:xfrm>
                <a:off x="5275751" y="-1009142"/>
                <a:ext cx="305256" cy="221054"/>
              </a:xfrm>
              <a:custGeom>
                <a:avLst/>
                <a:gdLst>
                  <a:gd name="T0" fmla="*/ 1128 w 12777"/>
                  <a:gd name="T1" fmla="*/ 9253 h 9253"/>
                  <a:gd name="T2" fmla="*/ 12739 w 12777"/>
                  <a:gd name="T3" fmla="*/ 4834 h 9253"/>
                  <a:gd name="T4" fmla="*/ 10355 w 12777"/>
                  <a:gd name="T5" fmla="*/ 1661 h 9253"/>
                  <a:gd name="T6" fmla="*/ 9168 w 12777"/>
                  <a:gd name="T7" fmla="*/ 191 h 9253"/>
                  <a:gd name="T8" fmla="*/ 3270 w 12777"/>
                  <a:gd name="T9" fmla="*/ 312 h 9253"/>
                  <a:gd name="T10" fmla="*/ 8569 w 12777"/>
                  <a:gd name="T11" fmla="*/ 4987 h 9253"/>
                  <a:gd name="T12" fmla="*/ 8574 w 12777"/>
                  <a:gd name="T13" fmla="*/ 5043 h 9253"/>
                  <a:gd name="T14" fmla="*/ 8623 w 12777"/>
                  <a:gd name="T15" fmla="*/ 5162 h 9253"/>
                  <a:gd name="T16" fmla="*/ 8664 w 12777"/>
                  <a:gd name="T17" fmla="*/ 5211 h 9253"/>
                  <a:gd name="T18" fmla="*/ 12154 w 12777"/>
                  <a:gd name="T19" fmla="*/ 7539 h 9253"/>
                  <a:gd name="T20" fmla="*/ 8146 w 12777"/>
                  <a:gd name="T21" fmla="*/ 7539 h 9253"/>
                  <a:gd name="T22" fmla="*/ 2917 w 12777"/>
                  <a:gd name="T23" fmla="*/ 7539 h 9253"/>
                  <a:gd name="T24" fmla="*/ 1265 w 12777"/>
                  <a:gd name="T25" fmla="*/ 8162 h 9253"/>
                  <a:gd name="T26" fmla="*/ 5652 w 12777"/>
                  <a:gd name="T27" fmla="*/ 8162 h 9253"/>
                  <a:gd name="T28" fmla="*/ 10881 w 12777"/>
                  <a:gd name="T29" fmla="*/ 8162 h 9253"/>
                  <a:gd name="T30" fmla="*/ 12777 w 12777"/>
                  <a:gd name="T31" fmla="*/ 4984 h 9253"/>
                  <a:gd name="T32" fmla="*/ 9193 w 12777"/>
                  <a:gd name="T33" fmla="*/ 2285 h 9253"/>
                  <a:gd name="T34" fmla="*/ 11833 w 12777"/>
                  <a:gd name="T35" fmla="*/ 4676 h 9253"/>
                  <a:gd name="T36" fmla="*/ 3505 w 12777"/>
                  <a:gd name="T37" fmla="*/ 7851 h 9253"/>
                  <a:gd name="T38" fmla="*/ 4284 w 12777"/>
                  <a:gd name="T39" fmla="*/ 8630 h 9253"/>
                  <a:gd name="T40" fmla="*/ 9513 w 12777"/>
                  <a:gd name="T41" fmla="*/ 7072 h 9253"/>
                  <a:gd name="T42" fmla="*/ 6265 w 12777"/>
                  <a:gd name="T43" fmla="*/ 1939 h 9253"/>
                  <a:gd name="T44" fmla="*/ 6799 w 12777"/>
                  <a:gd name="T45" fmla="*/ 1720 h 9253"/>
                  <a:gd name="T46" fmla="*/ 4722 w 12777"/>
                  <a:gd name="T47" fmla="*/ 1498 h 9253"/>
                  <a:gd name="T48" fmla="*/ 6265 w 12777"/>
                  <a:gd name="T49" fmla="*/ 1939 h 9253"/>
                  <a:gd name="T50" fmla="*/ 1087 w 12777"/>
                  <a:gd name="T51" fmla="*/ 2349 h 9253"/>
                  <a:gd name="T52" fmla="*/ 3180 w 12777"/>
                  <a:gd name="T53" fmla="*/ 1939 h 9253"/>
                  <a:gd name="T54" fmla="*/ 4722 w 12777"/>
                  <a:gd name="T55" fmla="*/ 1498 h 9253"/>
                  <a:gd name="T56" fmla="*/ 2629 w 12777"/>
                  <a:gd name="T57" fmla="*/ 1087 h 9253"/>
                  <a:gd name="T58" fmla="*/ 536 w 12777"/>
                  <a:gd name="T59" fmla="*/ 1498 h 9253"/>
                  <a:gd name="T60" fmla="*/ 0 w 12777"/>
                  <a:gd name="T61" fmla="*/ 1715 h 9253"/>
                  <a:gd name="T62" fmla="*/ 6265 w 12777"/>
                  <a:gd name="T63" fmla="*/ 3809 h 9253"/>
                  <a:gd name="T64" fmla="*/ 6695 w 12777"/>
                  <a:gd name="T65" fmla="*/ 3358 h 9253"/>
                  <a:gd name="T66" fmla="*/ 5163 w 12777"/>
                  <a:gd name="T67" fmla="*/ 3810 h 9253"/>
                  <a:gd name="T68" fmla="*/ 95 w 12777"/>
                  <a:gd name="T69" fmla="*/ 3809 h 9253"/>
                  <a:gd name="T70" fmla="*/ 2078 w 12777"/>
                  <a:gd name="T71" fmla="*/ 3810 h 9253"/>
                  <a:gd name="T72" fmla="*/ 4172 w 12777"/>
                  <a:gd name="T73" fmla="*/ 4220 h 9253"/>
                  <a:gd name="T74" fmla="*/ 4172 w 12777"/>
                  <a:gd name="T75" fmla="*/ 3597 h 9253"/>
                  <a:gd name="T76" fmla="*/ 1637 w 12777"/>
                  <a:gd name="T77" fmla="*/ 3369 h 9253"/>
                  <a:gd name="T78" fmla="*/ 536 w 12777"/>
                  <a:gd name="T79" fmla="*/ 3369 h 9253"/>
                  <a:gd name="T80" fmla="*/ 95 w 12777"/>
                  <a:gd name="T81" fmla="*/ 3809 h 9253"/>
                  <a:gd name="T82" fmla="*/ 2629 w 12777"/>
                  <a:gd name="T83" fmla="*/ 5452 h 9253"/>
                  <a:gd name="T84" fmla="*/ 5163 w 12777"/>
                  <a:gd name="T85" fmla="*/ 5680 h 9253"/>
                  <a:gd name="T86" fmla="*/ 6265 w 12777"/>
                  <a:gd name="T87" fmla="*/ 5680 h 9253"/>
                  <a:gd name="T88" fmla="*/ 6694 w 12777"/>
                  <a:gd name="T89" fmla="*/ 5229 h 9253"/>
                  <a:gd name="T90" fmla="*/ 4172 w 12777"/>
                  <a:gd name="T91" fmla="*/ 5468 h 9253"/>
                  <a:gd name="T92" fmla="*/ 1637 w 12777"/>
                  <a:gd name="T93" fmla="*/ 5240 h 9253"/>
                  <a:gd name="T94" fmla="*/ 312 w 12777"/>
                  <a:gd name="T95" fmla="*/ 5145 h 9253"/>
                  <a:gd name="T96" fmla="*/ 95 w 12777"/>
                  <a:gd name="T97" fmla="*/ 5681 h 9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77" h="9253">
                    <a:moveTo>
                      <a:pt x="1128" y="9253"/>
                    </a:moveTo>
                    <a:cubicBezTo>
                      <a:pt x="1128" y="9245"/>
                      <a:pt x="1128" y="9236"/>
                      <a:pt x="1129" y="9227"/>
                    </a:cubicBezTo>
                    <a:cubicBezTo>
                      <a:pt x="1128" y="9236"/>
                      <a:pt x="1128" y="9244"/>
                      <a:pt x="1128" y="9253"/>
                    </a:cubicBezTo>
                    <a:close/>
                    <a:moveTo>
                      <a:pt x="12777" y="4975"/>
                    </a:moveTo>
                    <a:cubicBezTo>
                      <a:pt x="12776" y="4971"/>
                      <a:pt x="12776" y="4968"/>
                      <a:pt x="12776" y="4965"/>
                    </a:cubicBezTo>
                    <a:cubicBezTo>
                      <a:pt x="12773" y="4918"/>
                      <a:pt x="12760" y="4873"/>
                      <a:pt x="12739" y="4834"/>
                    </a:cubicBezTo>
                    <a:lnTo>
                      <a:pt x="10881" y="1950"/>
                    </a:lnTo>
                    <a:cubicBezTo>
                      <a:pt x="10872" y="1937"/>
                      <a:pt x="10863" y="1923"/>
                      <a:pt x="10854" y="1911"/>
                    </a:cubicBezTo>
                    <a:cubicBezTo>
                      <a:pt x="10740" y="1759"/>
                      <a:pt x="10559" y="1661"/>
                      <a:pt x="10355" y="1661"/>
                    </a:cubicBezTo>
                    <a:lnTo>
                      <a:pt x="9193" y="1661"/>
                    </a:lnTo>
                    <a:lnTo>
                      <a:pt x="9193" y="312"/>
                    </a:lnTo>
                    <a:cubicBezTo>
                      <a:pt x="9193" y="269"/>
                      <a:pt x="9184" y="228"/>
                      <a:pt x="9168" y="191"/>
                    </a:cubicBezTo>
                    <a:cubicBezTo>
                      <a:pt x="9121" y="79"/>
                      <a:pt x="9010" y="0"/>
                      <a:pt x="8881" y="0"/>
                    </a:cubicBezTo>
                    <a:lnTo>
                      <a:pt x="3582" y="0"/>
                    </a:lnTo>
                    <a:cubicBezTo>
                      <a:pt x="3410" y="0"/>
                      <a:pt x="3270" y="140"/>
                      <a:pt x="3270" y="312"/>
                    </a:cubicBezTo>
                    <a:cubicBezTo>
                      <a:pt x="3270" y="484"/>
                      <a:pt x="3410" y="624"/>
                      <a:pt x="3582" y="624"/>
                    </a:cubicBezTo>
                    <a:lnTo>
                      <a:pt x="8569" y="624"/>
                    </a:lnTo>
                    <a:lnTo>
                      <a:pt x="8569" y="4987"/>
                    </a:lnTo>
                    <a:cubicBezTo>
                      <a:pt x="8569" y="5003"/>
                      <a:pt x="8571" y="5018"/>
                      <a:pt x="8573" y="5032"/>
                    </a:cubicBezTo>
                    <a:cubicBezTo>
                      <a:pt x="8573" y="5033"/>
                      <a:pt x="8573" y="5034"/>
                      <a:pt x="8573" y="5035"/>
                    </a:cubicBezTo>
                    <a:cubicBezTo>
                      <a:pt x="8573" y="5038"/>
                      <a:pt x="8574" y="5040"/>
                      <a:pt x="8574" y="5043"/>
                    </a:cubicBezTo>
                    <a:cubicBezTo>
                      <a:pt x="8575" y="5045"/>
                      <a:pt x="8575" y="5048"/>
                      <a:pt x="8576" y="5050"/>
                    </a:cubicBezTo>
                    <a:cubicBezTo>
                      <a:pt x="8584" y="5091"/>
                      <a:pt x="8600" y="5128"/>
                      <a:pt x="8622" y="5161"/>
                    </a:cubicBezTo>
                    <a:cubicBezTo>
                      <a:pt x="8623" y="5161"/>
                      <a:pt x="8623" y="5161"/>
                      <a:pt x="8623" y="5162"/>
                    </a:cubicBezTo>
                    <a:cubicBezTo>
                      <a:pt x="8633" y="5177"/>
                      <a:pt x="8645" y="5191"/>
                      <a:pt x="8658" y="5205"/>
                    </a:cubicBezTo>
                    <a:cubicBezTo>
                      <a:pt x="8659" y="5206"/>
                      <a:pt x="8660" y="5207"/>
                      <a:pt x="8661" y="5208"/>
                    </a:cubicBezTo>
                    <a:cubicBezTo>
                      <a:pt x="8662" y="5209"/>
                      <a:pt x="8663" y="5210"/>
                      <a:pt x="8664" y="5211"/>
                    </a:cubicBezTo>
                    <a:cubicBezTo>
                      <a:pt x="8720" y="5265"/>
                      <a:pt x="8796" y="5299"/>
                      <a:pt x="8881" y="5299"/>
                    </a:cubicBezTo>
                    <a:lnTo>
                      <a:pt x="12154" y="5299"/>
                    </a:lnTo>
                    <a:lnTo>
                      <a:pt x="12154" y="7539"/>
                    </a:lnTo>
                    <a:lnTo>
                      <a:pt x="10881" y="7539"/>
                    </a:lnTo>
                    <a:cubicBezTo>
                      <a:pt x="10739" y="6915"/>
                      <a:pt x="10181" y="6449"/>
                      <a:pt x="9513" y="6449"/>
                    </a:cubicBezTo>
                    <a:cubicBezTo>
                      <a:pt x="8846" y="6449"/>
                      <a:pt x="8287" y="6915"/>
                      <a:pt x="8146" y="7539"/>
                    </a:cubicBezTo>
                    <a:lnTo>
                      <a:pt x="5652" y="7539"/>
                    </a:lnTo>
                    <a:cubicBezTo>
                      <a:pt x="5510" y="6915"/>
                      <a:pt x="4952" y="6449"/>
                      <a:pt x="4284" y="6449"/>
                    </a:cubicBezTo>
                    <a:cubicBezTo>
                      <a:pt x="3617" y="6449"/>
                      <a:pt x="3059" y="6915"/>
                      <a:pt x="2917" y="7539"/>
                    </a:cubicBezTo>
                    <a:lnTo>
                      <a:pt x="1265" y="7539"/>
                    </a:lnTo>
                    <a:cubicBezTo>
                      <a:pt x="1093" y="7539"/>
                      <a:pt x="954" y="7679"/>
                      <a:pt x="954" y="7851"/>
                    </a:cubicBezTo>
                    <a:cubicBezTo>
                      <a:pt x="954" y="8023"/>
                      <a:pt x="1093" y="8162"/>
                      <a:pt x="1265" y="8162"/>
                    </a:cubicBezTo>
                    <a:lnTo>
                      <a:pt x="2917" y="8162"/>
                    </a:lnTo>
                    <a:cubicBezTo>
                      <a:pt x="3059" y="8787"/>
                      <a:pt x="3617" y="9253"/>
                      <a:pt x="4284" y="9253"/>
                    </a:cubicBezTo>
                    <a:cubicBezTo>
                      <a:pt x="4952" y="9253"/>
                      <a:pt x="5510" y="8787"/>
                      <a:pt x="5652" y="8162"/>
                    </a:cubicBezTo>
                    <a:lnTo>
                      <a:pt x="8146" y="8162"/>
                    </a:lnTo>
                    <a:cubicBezTo>
                      <a:pt x="8287" y="8787"/>
                      <a:pt x="8846" y="9253"/>
                      <a:pt x="9513" y="9253"/>
                    </a:cubicBezTo>
                    <a:cubicBezTo>
                      <a:pt x="10181" y="9253"/>
                      <a:pt x="10739" y="8787"/>
                      <a:pt x="10881" y="8162"/>
                    </a:cubicBezTo>
                    <a:lnTo>
                      <a:pt x="12465" y="8162"/>
                    </a:lnTo>
                    <a:cubicBezTo>
                      <a:pt x="12638" y="8162"/>
                      <a:pt x="12777" y="8023"/>
                      <a:pt x="12777" y="7851"/>
                    </a:cubicBezTo>
                    <a:lnTo>
                      <a:pt x="12777" y="4984"/>
                    </a:lnTo>
                    <a:cubicBezTo>
                      <a:pt x="12777" y="4981"/>
                      <a:pt x="12777" y="4978"/>
                      <a:pt x="12777" y="4975"/>
                    </a:cubicBezTo>
                    <a:close/>
                    <a:moveTo>
                      <a:pt x="9193" y="4676"/>
                    </a:moveTo>
                    <a:lnTo>
                      <a:pt x="9193" y="2285"/>
                    </a:lnTo>
                    <a:lnTo>
                      <a:pt x="9264" y="2285"/>
                    </a:lnTo>
                    <a:lnTo>
                      <a:pt x="10245" y="2285"/>
                    </a:lnTo>
                    <a:lnTo>
                      <a:pt x="11833" y="4676"/>
                    </a:lnTo>
                    <a:lnTo>
                      <a:pt x="9193" y="4676"/>
                    </a:lnTo>
                    <a:close/>
                    <a:moveTo>
                      <a:pt x="4284" y="8630"/>
                    </a:moveTo>
                    <a:cubicBezTo>
                      <a:pt x="3854" y="8630"/>
                      <a:pt x="3505" y="8281"/>
                      <a:pt x="3505" y="7851"/>
                    </a:cubicBezTo>
                    <a:cubicBezTo>
                      <a:pt x="3505" y="7421"/>
                      <a:pt x="3854" y="7072"/>
                      <a:pt x="4284" y="7072"/>
                    </a:cubicBezTo>
                    <a:cubicBezTo>
                      <a:pt x="4715" y="7072"/>
                      <a:pt x="5063" y="7421"/>
                      <a:pt x="5063" y="7851"/>
                    </a:cubicBezTo>
                    <a:cubicBezTo>
                      <a:pt x="5063" y="8281"/>
                      <a:pt x="4715" y="8630"/>
                      <a:pt x="4284" y="8630"/>
                    </a:cubicBezTo>
                    <a:close/>
                    <a:moveTo>
                      <a:pt x="9513" y="8630"/>
                    </a:moveTo>
                    <a:cubicBezTo>
                      <a:pt x="9083" y="8630"/>
                      <a:pt x="8734" y="8281"/>
                      <a:pt x="8734" y="7851"/>
                    </a:cubicBezTo>
                    <a:cubicBezTo>
                      <a:pt x="8734" y="7421"/>
                      <a:pt x="9083" y="7072"/>
                      <a:pt x="9513" y="7072"/>
                    </a:cubicBezTo>
                    <a:cubicBezTo>
                      <a:pt x="9944" y="7072"/>
                      <a:pt x="10292" y="7421"/>
                      <a:pt x="10292" y="7851"/>
                    </a:cubicBezTo>
                    <a:cubicBezTo>
                      <a:pt x="10292" y="8281"/>
                      <a:pt x="9944" y="8630"/>
                      <a:pt x="9513" y="8630"/>
                    </a:cubicBezTo>
                    <a:close/>
                    <a:moveTo>
                      <a:pt x="6265" y="1939"/>
                    </a:moveTo>
                    <a:lnTo>
                      <a:pt x="6265" y="1938"/>
                    </a:lnTo>
                    <a:cubicBezTo>
                      <a:pt x="6322" y="1996"/>
                      <a:pt x="6401" y="2032"/>
                      <a:pt x="6488" y="2032"/>
                    </a:cubicBezTo>
                    <a:cubicBezTo>
                      <a:pt x="6660" y="2032"/>
                      <a:pt x="6799" y="1892"/>
                      <a:pt x="6799" y="1720"/>
                    </a:cubicBezTo>
                    <a:cubicBezTo>
                      <a:pt x="6799" y="1627"/>
                      <a:pt x="6759" y="1544"/>
                      <a:pt x="6695" y="1487"/>
                    </a:cubicBezTo>
                    <a:cubicBezTo>
                      <a:pt x="6442" y="1240"/>
                      <a:pt x="6096" y="1087"/>
                      <a:pt x="5714" y="1087"/>
                    </a:cubicBezTo>
                    <a:cubicBezTo>
                      <a:pt x="5327" y="1087"/>
                      <a:pt x="4976" y="1244"/>
                      <a:pt x="4722" y="1498"/>
                    </a:cubicBezTo>
                    <a:lnTo>
                      <a:pt x="5163" y="1939"/>
                    </a:lnTo>
                    <a:cubicBezTo>
                      <a:pt x="5304" y="1798"/>
                      <a:pt x="5499" y="1710"/>
                      <a:pt x="5714" y="1710"/>
                    </a:cubicBezTo>
                    <a:cubicBezTo>
                      <a:pt x="5929" y="1710"/>
                      <a:pt x="6124" y="1798"/>
                      <a:pt x="6265" y="1939"/>
                    </a:cubicBezTo>
                    <a:close/>
                    <a:moveTo>
                      <a:pt x="95" y="1939"/>
                    </a:moveTo>
                    <a:lnTo>
                      <a:pt x="95" y="1939"/>
                    </a:lnTo>
                    <a:cubicBezTo>
                      <a:pt x="349" y="2192"/>
                      <a:pt x="699" y="2349"/>
                      <a:pt x="1087" y="2349"/>
                    </a:cubicBezTo>
                    <a:cubicBezTo>
                      <a:pt x="1474" y="2349"/>
                      <a:pt x="1824" y="2192"/>
                      <a:pt x="2078" y="1939"/>
                    </a:cubicBezTo>
                    <a:cubicBezTo>
                      <a:pt x="2219" y="1798"/>
                      <a:pt x="2414" y="1711"/>
                      <a:pt x="2629" y="1711"/>
                    </a:cubicBezTo>
                    <a:cubicBezTo>
                      <a:pt x="2844" y="1711"/>
                      <a:pt x="3039" y="1798"/>
                      <a:pt x="3180" y="1939"/>
                    </a:cubicBezTo>
                    <a:cubicBezTo>
                      <a:pt x="3434" y="2192"/>
                      <a:pt x="3784" y="2349"/>
                      <a:pt x="4172" y="2349"/>
                    </a:cubicBezTo>
                    <a:cubicBezTo>
                      <a:pt x="4559" y="2349"/>
                      <a:pt x="4909" y="2192"/>
                      <a:pt x="5163" y="1939"/>
                    </a:cubicBezTo>
                    <a:lnTo>
                      <a:pt x="4722" y="1498"/>
                    </a:lnTo>
                    <a:cubicBezTo>
                      <a:pt x="4581" y="1639"/>
                      <a:pt x="4387" y="1726"/>
                      <a:pt x="4172" y="1726"/>
                    </a:cubicBezTo>
                    <a:cubicBezTo>
                      <a:pt x="3956" y="1726"/>
                      <a:pt x="3762" y="1639"/>
                      <a:pt x="3621" y="1498"/>
                    </a:cubicBezTo>
                    <a:cubicBezTo>
                      <a:pt x="3367" y="1244"/>
                      <a:pt x="3016" y="1087"/>
                      <a:pt x="2629" y="1087"/>
                    </a:cubicBezTo>
                    <a:cubicBezTo>
                      <a:pt x="2242" y="1087"/>
                      <a:pt x="1891" y="1244"/>
                      <a:pt x="1637" y="1498"/>
                    </a:cubicBezTo>
                    <a:cubicBezTo>
                      <a:pt x="1496" y="1639"/>
                      <a:pt x="1302" y="1726"/>
                      <a:pt x="1087" y="1726"/>
                    </a:cubicBezTo>
                    <a:cubicBezTo>
                      <a:pt x="871" y="1726"/>
                      <a:pt x="677" y="1639"/>
                      <a:pt x="536" y="1498"/>
                    </a:cubicBezTo>
                    <a:lnTo>
                      <a:pt x="536" y="1498"/>
                    </a:lnTo>
                    <a:cubicBezTo>
                      <a:pt x="479" y="1439"/>
                      <a:pt x="400" y="1403"/>
                      <a:pt x="312" y="1403"/>
                    </a:cubicBezTo>
                    <a:cubicBezTo>
                      <a:pt x="139" y="1403"/>
                      <a:pt x="0" y="1542"/>
                      <a:pt x="0" y="1715"/>
                    </a:cubicBezTo>
                    <a:cubicBezTo>
                      <a:pt x="0" y="1802"/>
                      <a:pt x="36" y="1882"/>
                      <a:pt x="95" y="1939"/>
                    </a:cubicBezTo>
                    <a:close/>
                    <a:moveTo>
                      <a:pt x="6265" y="3810"/>
                    </a:moveTo>
                    <a:lnTo>
                      <a:pt x="6265" y="3809"/>
                    </a:lnTo>
                    <a:cubicBezTo>
                      <a:pt x="6322" y="3867"/>
                      <a:pt x="6401" y="3903"/>
                      <a:pt x="6488" y="3903"/>
                    </a:cubicBezTo>
                    <a:cubicBezTo>
                      <a:pt x="6660" y="3903"/>
                      <a:pt x="6799" y="3763"/>
                      <a:pt x="6799" y="3591"/>
                    </a:cubicBezTo>
                    <a:cubicBezTo>
                      <a:pt x="6799" y="3498"/>
                      <a:pt x="6759" y="3415"/>
                      <a:pt x="6695" y="3358"/>
                    </a:cubicBezTo>
                    <a:cubicBezTo>
                      <a:pt x="6442" y="3111"/>
                      <a:pt x="6096" y="2958"/>
                      <a:pt x="5714" y="2958"/>
                    </a:cubicBezTo>
                    <a:cubicBezTo>
                      <a:pt x="5327" y="2958"/>
                      <a:pt x="4976" y="3115"/>
                      <a:pt x="4722" y="3369"/>
                    </a:cubicBezTo>
                    <a:lnTo>
                      <a:pt x="5163" y="3810"/>
                    </a:lnTo>
                    <a:cubicBezTo>
                      <a:pt x="5304" y="3669"/>
                      <a:pt x="5499" y="3581"/>
                      <a:pt x="5714" y="3581"/>
                    </a:cubicBezTo>
                    <a:cubicBezTo>
                      <a:pt x="5929" y="3581"/>
                      <a:pt x="6124" y="3669"/>
                      <a:pt x="6265" y="3810"/>
                    </a:cubicBezTo>
                    <a:close/>
                    <a:moveTo>
                      <a:pt x="95" y="3809"/>
                    </a:moveTo>
                    <a:lnTo>
                      <a:pt x="95" y="3810"/>
                    </a:lnTo>
                    <a:cubicBezTo>
                      <a:pt x="349" y="4063"/>
                      <a:pt x="699" y="4220"/>
                      <a:pt x="1087" y="4220"/>
                    </a:cubicBezTo>
                    <a:cubicBezTo>
                      <a:pt x="1474" y="4220"/>
                      <a:pt x="1824" y="4063"/>
                      <a:pt x="2078" y="3810"/>
                    </a:cubicBezTo>
                    <a:cubicBezTo>
                      <a:pt x="2219" y="3669"/>
                      <a:pt x="2414" y="3581"/>
                      <a:pt x="2629" y="3581"/>
                    </a:cubicBezTo>
                    <a:cubicBezTo>
                      <a:pt x="2844" y="3581"/>
                      <a:pt x="3039" y="3669"/>
                      <a:pt x="3180" y="3810"/>
                    </a:cubicBezTo>
                    <a:cubicBezTo>
                      <a:pt x="3434" y="4063"/>
                      <a:pt x="3784" y="4220"/>
                      <a:pt x="4172" y="4220"/>
                    </a:cubicBezTo>
                    <a:cubicBezTo>
                      <a:pt x="4559" y="4220"/>
                      <a:pt x="4909" y="4063"/>
                      <a:pt x="5163" y="3810"/>
                    </a:cubicBezTo>
                    <a:lnTo>
                      <a:pt x="4722" y="3369"/>
                    </a:lnTo>
                    <a:cubicBezTo>
                      <a:pt x="4581" y="3510"/>
                      <a:pt x="4387" y="3597"/>
                      <a:pt x="4172" y="3597"/>
                    </a:cubicBezTo>
                    <a:cubicBezTo>
                      <a:pt x="3956" y="3597"/>
                      <a:pt x="3762" y="3510"/>
                      <a:pt x="3621" y="3369"/>
                    </a:cubicBezTo>
                    <a:cubicBezTo>
                      <a:pt x="3367" y="3115"/>
                      <a:pt x="3016" y="2958"/>
                      <a:pt x="2629" y="2958"/>
                    </a:cubicBezTo>
                    <a:cubicBezTo>
                      <a:pt x="2242" y="2958"/>
                      <a:pt x="1891" y="3115"/>
                      <a:pt x="1637" y="3369"/>
                    </a:cubicBezTo>
                    <a:cubicBezTo>
                      <a:pt x="1496" y="3510"/>
                      <a:pt x="1302" y="3597"/>
                      <a:pt x="1087" y="3597"/>
                    </a:cubicBezTo>
                    <a:cubicBezTo>
                      <a:pt x="871" y="3597"/>
                      <a:pt x="677" y="3510"/>
                      <a:pt x="536" y="3369"/>
                    </a:cubicBezTo>
                    <a:lnTo>
                      <a:pt x="536" y="3369"/>
                    </a:lnTo>
                    <a:cubicBezTo>
                      <a:pt x="479" y="3310"/>
                      <a:pt x="400" y="3274"/>
                      <a:pt x="312" y="3274"/>
                    </a:cubicBezTo>
                    <a:cubicBezTo>
                      <a:pt x="139" y="3274"/>
                      <a:pt x="0" y="3413"/>
                      <a:pt x="0" y="3585"/>
                    </a:cubicBezTo>
                    <a:cubicBezTo>
                      <a:pt x="0" y="3673"/>
                      <a:pt x="36" y="3753"/>
                      <a:pt x="95" y="3809"/>
                    </a:cubicBezTo>
                    <a:close/>
                    <a:moveTo>
                      <a:pt x="1087" y="6091"/>
                    </a:moveTo>
                    <a:cubicBezTo>
                      <a:pt x="1474" y="6091"/>
                      <a:pt x="1824" y="5934"/>
                      <a:pt x="2078" y="5680"/>
                    </a:cubicBezTo>
                    <a:cubicBezTo>
                      <a:pt x="2219" y="5540"/>
                      <a:pt x="2414" y="5452"/>
                      <a:pt x="2629" y="5452"/>
                    </a:cubicBezTo>
                    <a:cubicBezTo>
                      <a:pt x="2844" y="5452"/>
                      <a:pt x="3039" y="5540"/>
                      <a:pt x="3180" y="5680"/>
                    </a:cubicBezTo>
                    <a:cubicBezTo>
                      <a:pt x="3434" y="5934"/>
                      <a:pt x="3784" y="6091"/>
                      <a:pt x="4172" y="6091"/>
                    </a:cubicBezTo>
                    <a:cubicBezTo>
                      <a:pt x="4559" y="6091"/>
                      <a:pt x="4909" y="5934"/>
                      <a:pt x="5163" y="5680"/>
                    </a:cubicBezTo>
                    <a:cubicBezTo>
                      <a:pt x="5304" y="5539"/>
                      <a:pt x="5499" y="5452"/>
                      <a:pt x="5714" y="5452"/>
                    </a:cubicBezTo>
                    <a:cubicBezTo>
                      <a:pt x="5929" y="5452"/>
                      <a:pt x="6124" y="5539"/>
                      <a:pt x="6265" y="5680"/>
                    </a:cubicBezTo>
                    <a:lnTo>
                      <a:pt x="6265" y="5680"/>
                    </a:lnTo>
                    <a:cubicBezTo>
                      <a:pt x="6322" y="5738"/>
                      <a:pt x="6401" y="5774"/>
                      <a:pt x="6488" y="5774"/>
                    </a:cubicBezTo>
                    <a:cubicBezTo>
                      <a:pt x="6660" y="5774"/>
                      <a:pt x="6799" y="5634"/>
                      <a:pt x="6799" y="5462"/>
                    </a:cubicBezTo>
                    <a:cubicBezTo>
                      <a:pt x="6799" y="5369"/>
                      <a:pt x="6759" y="5286"/>
                      <a:pt x="6694" y="5229"/>
                    </a:cubicBezTo>
                    <a:cubicBezTo>
                      <a:pt x="6442" y="4981"/>
                      <a:pt x="6096" y="4829"/>
                      <a:pt x="5714" y="4829"/>
                    </a:cubicBezTo>
                    <a:cubicBezTo>
                      <a:pt x="5327" y="4829"/>
                      <a:pt x="4976" y="4986"/>
                      <a:pt x="4722" y="5240"/>
                    </a:cubicBezTo>
                    <a:cubicBezTo>
                      <a:pt x="4581" y="5381"/>
                      <a:pt x="4387" y="5468"/>
                      <a:pt x="4172" y="5468"/>
                    </a:cubicBezTo>
                    <a:cubicBezTo>
                      <a:pt x="3956" y="5468"/>
                      <a:pt x="3762" y="5381"/>
                      <a:pt x="3621" y="5240"/>
                    </a:cubicBezTo>
                    <a:cubicBezTo>
                      <a:pt x="3367" y="4986"/>
                      <a:pt x="3016" y="4829"/>
                      <a:pt x="2629" y="4829"/>
                    </a:cubicBezTo>
                    <a:cubicBezTo>
                      <a:pt x="2242" y="4829"/>
                      <a:pt x="1891" y="4986"/>
                      <a:pt x="1637" y="5240"/>
                    </a:cubicBezTo>
                    <a:cubicBezTo>
                      <a:pt x="1496" y="5381"/>
                      <a:pt x="1302" y="5468"/>
                      <a:pt x="1087" y="5468"/>
                    </a:cubicBezTo>
                    <a:cubicBezTo>
                      <a:pt x="871" y="5468"/>
                      <a:pt x="677" y="5381"/>
                      <a:pt x="536" y="5240"/>
                    </a:cubicBezTo>
                    <a:cubicBezTo>
                      <a:pt x="479" y="5181"/>
                      <a:pt x="400" y="5145"/>
                      <a:pt x="312" y="5145"/>
                    </a:cubicBezTo>
                    <a:cubicBezTo>
                      <a:pt x="139" y="5145"/>
                      <a:pt x="0" y="5284"/>
                      <a:pt x="0" y="5456"/>
                    </a:cubicBezTo>
                    <a:cubicBezTo>
                      <a:pt x="0" y="5544"/>
                      <a:pt x="36" y="5624"/>
                      <a:pt x="95" y="5680"/>
                    </a:cubicBezTo>
                    <a:lnTo>
                      <a:pt x="95" y="5681"/>
                    </a:lnTo>
                    <a:cubicBezTo>
                      <a:pt x="349" y="5934"/>
                      <a:pt x="699" y="6091"/>
                      <a:pt x="1087" y="6091"/>
                    </a:cubicBezTo>
                    <a:close/>
                  </a:path>
                </a:pathLst>
              </a:custGeom>
              <a:solidFill>
                <a:srgbClr val="1672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6A350762-D286-0DEA-95F2-9299B090EF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187478" y="-1139515"/>
                <a:ext cx="481802" cy="481800"/>
              </a:xfrm>
              <a:prstGeom prst="ellipse">
                <a:avLst/>
              </a:prstGeom>
              <a:noFill/>
              <a:ln>
                <a:solidFill>
                  <a:srgbClr val="1672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3" name="Group 84">
              <a:extLst>
                <a:ext uri="{FF2B5EF4-FFF2-40B4-BE49-F238E27FC236}">
                  <a16:creationId xmlns:a16="http://schemas.microsoft.com/office/drawing/2014/main" id="{4959F0BA-C3D7-4974-E96C-A33E883E92A7}"/>
                </a:ext>
              </a:extLst>
            </p:cNvPr>
            <p:cNvGrpSpPr>
              <a:grpSpLocks/>
            </p:cNvGrpSpPr>
            <p:nvPr/>
          </p:nvGrpSpPr>
          <p:grpSpPr>
            <a:xfrm>
              <a:off x="7169035" y="1824899"/>
              <a:ext cx="870636" cy="870632"/>
              <a:chOff x="5187478" y="-1139515"/>
              <a:chExt cx="481802" cy="481800"/>
            </a:xfrm>
          </p:grpSpPr>
          <p:sp>
            <p:nvSpPr>
              <p:cNvPr id="114" name="settings_329215">
                <a:extLst>
                  <a:ext uri="{FF2B5EF4-FFF2-40B4-BE49-F238E27FC236}">
                    <a16:creationId xmlns:a16="http://schemas.microsoft.com/office/drawing/2014/main" id="{77B1716E-8E9A-51D0-3085-317228AFCEAC}"/>
                  </a:ext>
                </a:extLst>
              </p:cNvPr>
              <p:cNvSpPr/>
              <p:nvPr/>
            </p:nvSpPr>
            <p:spPr>
              <a:xfrm>
                <a:off x="5275751" y="-1031940"/>
                <a:ext cx="305256" cy="266651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  <a:gd name="connsiteX59" fmla="*/ 121763 h 600884"/>
                  <a:gd name="connsiteY59" fmla="*/ 121763 h 600884"/>
                  <a:gd name="connsiteX60" fmla="*/ 121763 h 600884"/>
                  <a:gd name="connsiteY60" fmla="*/ 121763 h 600884"/>
                  <a:gd name="connsiteX61" fmla="*/ 121763 h 600884"/>
                  <a:gd name="connsiteY61" fmla="*/ 121763 h 600884"/>
                  <a:gd name="connsiteX62" fmla="*/ 121763 h 600884"/>
                  <a:gd name="connsiteY62" fmla="*/ 121763 h 600884"/>
                  <a:gd name="connsiteX63" fmla="*/ 121763 h 600884"/>
                  <a:gd name="connsiteY63" fmla="*/ 121763 h 600884"/>
                  <a:gd name="connsiteX64" fmla="*/ 121763 h 600884"/>
                  <a:gd name="connsiteY64" fmla="*/ 121763 h 600884"/>
                  <a:gd name="connsiteX65" fmla="*/ 121763 h 600884"/>
                  <a:gd name="connsiteY65" fmla="*/ 121763 h 600884"/>
                  <a:gd name="connsiteX66" fmla="*/ 121763 h 600884"/>
                  <a:gd name="connsiteY66" fmla="*/ 121763 h 600884"/>
                  <a:gd name="connsiteX67" fmla="*/ 121763 h 600884"/>
                  <a:gd name="connsiteY67" fmla="*/ 121763 h 600884"/>
                  <a:gd name="connsiteX68" fmla="*/ 121763 h 600884"/>
                  <a:gd name="connsiteY68" fmla="*/ 121763 h 600884"/>
                  <a:gd name="connsiteX69" fmla="*/ 121763 h 600884"/>
                  <a:gd name="connsiteY69" fmla="*/ 121763 h 600884"/>
                  <a:gd name="connsiteX70" fmla="*/ 121763 h 600884"/>
                  <a:gd name="connsiteY70" fmla="*/ 121763 h 600884"/>
                  <a:gd name="connsiteX71" fmla="*/ 121763 h 600884"/>
                  <a:gd name="connsiteY71" fmla="*/ 121763 h 600884"/>
                  <a:gd name="connsiteX72" fmla="*/ 121763 h 600884"/>
                  <a:gd name="connsiteY72" fmla="*/ 121763 h 600884"/>
                  <a:gd name="connsiteX73" fmla="*/ 121763 h 600884"/>
                  <a:gd name="connsiteY73" fmla="*/ 121763 h 600884"/>
                  <a:gd name="connsiteX74" fmla="*/ 121763 h 600884"/>
                  <a:gd name="connsiteY74" fmla="*/ 121763 h 600884"/>
                  <a:gd name="connsiteX75" fmla="*/ 121763 h 600884"/>
                  <a:gd name="connsiteY75" fmla="*/ 121763 h 600884"/>
                  <a:gd name="connsiteX76" fmla="*/ 121763 h 600884"/>
                  <a:gd name="connsiteY76" fmla="*/ 121763 h 600884"/>
                  <a:gd name="connsiteX77" fmla="*/ 121763 h 600884"/>
                  <a:gd name="connsiteY77" fmla="*/ 121763 h 600884"/>
                  <a:gd name="connsiteX78" fmla="*/ 121763 h 600884"/>
                  <a:gd name="connsiteY78" fmla="*/ 121763 h 600884"/>
                  <a:gd name="connsiteX79" fmla="*/ 121763 h 600884"/>
                  <a:gd name="connsiteY79" fmla="*/ 121763 h 600884"/>
                  <a:gd name="connsiteX80" fmla="*/ 121763 h 600884"/>
                  <a:gd name="connsiteY80" fmla="*/ 121763 h 600884"/>
                  <a:gd name="connsiteX81" fmla="*/ 121763 h 600884"/>
                  <a:gd name="connsiteY81" fmla="*/ 121763 h 600884"/>
                  <a:gd name="connsiteX82" fmla="*/ 121763 h 600884"/>
                  <a:gd name="connsiteY82" fmla="*/ 121763 h 600884"/>
                  <a:gd name="connsiteX83" fmla="*/ 121763 h 600884"/>
                  <a:gd name="connsiteY83" fmla="*/ 121763 h 600884"/>
                  <a:gd name="connsiteX84" fmla="*/ 121763 h 600884"/>
                  <a:gd name="connsiteY84" fmla="*/ 121763 h 600884"/>
                  <a:gd name="connsiteX85" fmla="*/ 121763 h 600884"/>
                  <a:gd name="connsiteY85" fmla="*/ 121763 h 600884"/>
                  <a:gd name="connsiteX86" fmla="*/ 121763 h 600884"/>
                  <a:gd name="connsiteY86" fmla="*/ 121763 h 600884"/>
                  <a:gd name="connsiteX87" fmla="*/ 121763 h 600884"/>
                  <a:gd name="connsiteY87" fmla="*/ 121763 h 600884"/>
                  <a:gd name="connsiteX88" fmla="*/ 121763 h 600884"/>
                  <a:gd name="connsiteY88" fmla="*/ 121763 h 600884"/>
                  <a:gd name="connsiteX89" fmla="*/ 121763 h 600884"/>
                  <a:gd name="connsiteY89" fmla="*/ 121763 h 600884"/>
                  <a:gd name="connsiteX90" fmla="*/ 121763 h 600884"/>
                  <a:gd name="connsiteY90" fmla="*/ 121763 h 600884"/>
                  <a:gd name="connsiteX91" fmla="*/ 121763 h 600884"/>
                  <a:gd name="connsiteY91" fmla="*/ 121763 h 600884"/>
                  <a:gd name="connsiteX92" fmla="*/ 121763 h 600884"/>
                  <a:gd name="connsiteY92" fmla="*/ 121763 h 600884"/>
                  <a:gd name="connsiteX93" fmla="*/ 121763 h 600884"/>
                  <a:gd name="connsiteY93" fmla="*/ 121763 h 600884"/>
                  <a:gd name="connsiteX94" fmla="*/ 121763 h 600884"/>
                  <a:gd name="connsiteY94" fmla="*/ 121763 h 600884"/>
                  <a:gd name="connsiteX95" fmla="*/ 121763 h 600884"/>
                  <a:gd name="connsiteY95" fmla="*/ 121763 h 600884"/>
                  <a:gd name="connsiteX96" fmla="*/ 121763 h 600884"/>
                  <a:gd name="connsiteY96" fmla="*/ 121763 h 600884"/>
                  <a:gd name="connsiteX97" fmla="*/ 121763 h 600884"/>
                  <a:gd name="connsiteY97" fmla="*/ 121763 h 600884"/>
                  <a:gd name="connsiteX98" fmla="*/ 121763 h 600884"/>
                  <a:gd name="connsiteY98" fmla="*/ 121763 h 600884"/>
                  <a:gd name="connsiteX99" fmla="*/ 121763 h 600884"/>
                  <a:gd name="connsiteY99" fmla="*/ 121763 h 600884"/>
                  <a:gd name="connsiteX100" fmla="*/ 121763 h 600884"/>
                  <a:gd name="connsiteY100" fmla="*/ 121763 h 600884"/>
                  <a:gd name="connsiteX101" fmla="*/ 121763 h 600884"/>
                  <a:gd name="connsiteY101" fmla="*/ 121763 h 600884"/>
                  <a:gd name="connsiteX102" fmla="*/ 121763 h 600884"/>
                  <a:gd name="connsiteY102" fmla="*/ 121763 h 600884"/>
                  <a:gd name="connsiteX103" fmla="*/ 121763 h 600884"/>
                  <a:gd name="connsiteY103" fmla="*/ 121763 h 600884"/>
                  <a:gd name="connsiteX104" fmla="*/ 121763 h 600884"/>
                  <a:gd name="connsiteY104" fmla="*/ 121763 h 600884"/>
                  <a:gd name="connsiteX105" fmla="*/ 121763 h 600884"/>
                  <a:gd name="connsiteY105" fmla="*/ 121763 h 600884"/>
                  <a:gd name="connsiteX106" fmla="*/ 121763 h 600884"/>
                  <a:gd name="connsiteY106" fmla="*/ 121763 h 600884"/>
                  <a:gd name="connsiteX107" fmla="*/ 121763 h 600884"/>
                  <a:gd name="connsiteY107" fmla="*/ 121763 h 600884"/>
                  <a:gd name="connsiteX108" fmla="*/ 121763 h 600884"/>
                  <a:gd name="connsiteY108" fmla="*/ 121763 h 600884"/>
                  <a:gd name="connsiteX109" fmla="*/ 121763 h 600884"/>
                  <a:gd name="connsiteY109" fmla="*/ 121763 h 600884"/>
                  <a:gd name="connsiteX110" fmla="*/ 121763 h 600884"/>
                  <a:gd name="connsiteY110" fmla="*/ 121763 h 600884"/>
                  <a:gd name="connsiteX111" fmla="*/ 121763 h 600884"/>
                  <a:gd name="connsiteY111" fmla="*/ 121763 h 600884"/>
                  <a:gd name="connsiteX112" fmla="*/ 121763 h 600884"/>
                  <a:gd name="connsiteY112" fmla="*/ 121763 h 600884"/>
                  <a:gd name="connsiteX113" fmla="*/ 121763 h 600884"/>
                  <a:gd name="connsiteY113" fmla="*/ 121763 h 600884"/>
                  <a:gd name="connsiteX114" fmla="*/ 121763 h 600884"/>
                  <a:gd name="connsiteY114" fmla="*/ 121763 h 600884"/>
                  <a:gd name="connsiteX115" fmla="*/ 121763 h 600884"/>
                  <a:gd name="connsiteY115" fmla="*/ 121763 h 600884"/>
                  <a:gd name="connsiteX116" fmla="*/ 121763 h 600884"/>
                  <a:gd name="connsiteY116" fmla="*/ 121763 h 600884"/>
                  <a:gd name="connsiteX117" fmla="*/ 121763 h 600884"/>
                  <a:gd name="connsiteY117" fmla="*/ 121763 h 600884"/>
                  <a:gd name="connsiteX118" fmla="*/ 121763 h 600884"/>
                  <a:gd name="connsiteY118" fmla="*/ 121763 h 600884"/>
                  <a:gd name="connsiteX119" fmla="*/ 121763 h 600884"/>
                  <a:gd name="connsiteY119" fmla="*/ 121763 h 600884"/>
                  <a:gd name="connsiteX120" fmla="*/ 121763 h 600884"/>
                  <a:gd name="connsiteY120" fmla="*/ 121763 h 600884"/>
                  <a:gd name="connsiteX121" fmla="*/ 121763 h 600884"/>
                  <a:gd name="connsiteY121" fmla="*/ 121763 h 600884"/>
                  <a:gd name="connsiteX122" fmla="*/ 121763 h 600884"/>
                  <a:gd name="connsiteY122" fmla="*/ 121763 h 600884"/>
                  <a:gd name="connsiteX123" fmla="*/ 121763 h 600884"/>
                  <a:gd name="connsiteY123" fmla="*/ 121763 h 600884"/>
                  <a:gd name="connsiteX124" fmla="*/ 121763 h 600884"/>
                  <a:gd name="connsiteY124" fmla="*/ 121763 h 600884"/>
                  <a:gd name="connsiteX125" fmla="*/ 121763 h 600884"/>
                  <a:gd name="connsiteY125" fmla="*/ 121763 h 600884"/>
                  <a:gd name="connsiteX126" fmla="*/ 121763 h 600884"/>
                  <a:gd name="connsiteY126" fmla="*/ 121763 h 600884"/>
                  <a:gd name="connsiteX127" fmla="*/ 121763 h 600884"/>
                  <a:gd name="connsiteY127" fmla="*/ 121763 h 600884"/>
                  <a:gd name="connsiteX128" fmla="*/ 121763 h 600884"/>
                  <a:gd name="connsiteY128" fmla="*/ 121763 h 600884"/>
                  <a:gd name="connsiteX129" fmla="*/ 121763 h 600884"/>
                  <a:gd name="connsiteY129" fmla="*/ 121763 h 600884"/>
                  <a:gd name="connsiteX130" fmla="*/ 121763 h 600884"/>
                  <a:gd name="connsiteY130" fmla="*/ 121763 h 600884"/>
                  <a:gd name="connsiteX131" fmla="*/ 121763 h 600884"/>
                  <a:gd name="connsiteY131" fmla="*/ 121763 h 600884"/>
                  <a:gd name="connsiteX132" fmla="*/ 121763 h 600884"/>
                  <a:gd name="connsiteY132" fmla="*/ 121763 h 600884"/>
                  <a:gd name="connsiteX133" fmla="*/ 121763 h 600884"/>
                  <a:gd name="connsiteY133" fmla="*/ 121763 h 600884"/>
                  <a:gd name="connsiteX134" fmla="*/ 121763 h 600884"/>
                  <a:gd name="connsiteY134" fmla="*/ 121763 h 600884"/>
                  <a:gd name="connsiteX135" fmla="*/ 121763 h 600884"/>
                  <a:gd name="connsiteY135" fmla="*/ 121763 h 600884"/>
                  <a:gd name="connsiteX136" fmla="*/ 121763 h 600884"/>
                  <a:gd name="connsiteY136" fmla="*/ 121763 h 600884"/>
                  <a:gd name="connsiteX137" fmla="*/ 121763 h 600884"/>
                  <a:gd name="connsiteY137" fmla="*/ 121763 h 600884"/>
                  <a:gd name="connsiteX138" fmla="*/ 121763 h 600884"/>
                  <a:gd name="connsiteY138" fmla="*/ 121763 h 600884"/>
                  <a:gd name="connsiteX139" fmla="*/ 121763 h 600884"/>
                  <a:gd name="connsiteY139" fmla="*/ 121763 h 600884"/>
                  <a:gd name="connsiteX140" fmla="*/ 121763 h 600884"/>
                  <a:gd name="connsiteY140" fmla="*/ 121763 h 600884"/>
                  <a:gd name="connsiteX141" fmla="*/ 121763 h 600884"/>
                  <a:gd name="connsiteY141" fmla="*/ 121763 h 600884"/>
                  <a:gd name="connsiteX142" fmla="*/ 121763 h 600884"/>
                  <a:gd name="connsiteY142" fmla="*/ 121763 h 600884"/>
                  <a:gd name="connsiteX143" fmla="*/ 121763 h 600884"/>
                  <a:gd name="connsiteY143" fmla="*/ 121763 h 600884"/>
                  <a:gd name="connsiteX144" fmla="*/ 121763 h 600884"/>
                  <a:gd name="connsiteY144" fmla="*/ 121763 h 600884"/>
                  <a:gd name="connsiteX145" fmla="*/ 121763 h 600884"/>
                  <a:gd name="connsiteY145" fmla="*/ 121763 h 600884"/>
                  <a:gd name="connsiteX146" fmla="*/ 121763 h 600884"/>
                  <a:gd name="connsiteY146" fmla="*/ 121763 h 600884"/>
                  <a:gd name="connsiteX147" fmla="*/ 121763 h 600884"/>
                  <a:gd name="connsiteY147" fmla="*/ 121763 h 600884"/>
                  <a:gd name="connsiteX148" fmla="*/ 121763 h 600884"/>
                  <a:gd name="connsiteY148" fmla="*/ 121763 h 600884"/>
                  <a:gd name="connsiteX149" fmla="*/ 121763 h 600884"/>
                  <a:gd name="connsiteY149" fmla="*/ 121763 h 600884"/>
                  <a:gd name="connsiteX150" fmla="*/ 121763 h 600884"/>
                  <a:gd name="connsiteY150" fmla="*/ 121763 h 600884"/>
                  <a:gd name="connsiteX151" fmla="*/ 121763 h 600884"/>
                  <a:gd name="connsiteY151" fmla="*/ 121763 h 600884"/>
                  <a:gd name="connsiteX152" fmla="*/ 121763 h 600884"/>
                  <a:gd name="connsiteY152" fmla="*/ 121763 h 600884"/>
                  <a:gd name="connsiteX153" fmla="*/ 121763 h 600884"/>
                  <a:gd name="connsiteY153" fmla="*/ 121763 h 600884"/>
                  <a:gd name="connsiteX154" fmla="*/ 121763 h 600884"/>
                  <a:gd name="connsiteY154" fmla="*/ 121763 h 600884"/>
                  <a:gd name="connsiteX155" fmla="*/ 121763 h 600884"/>
                  <a:gd name="connsiteY155" fmla="*/ 121763 h 600884"/>
                  <a:gd name="connsiteX156" fmla="*/ 121763 h 600884"/>
                  <a:gd name="connsiteY156" fmla="*/ 121763 h 600884"/>
                  <a:gd name="connsiteX157" fmla="*/ 121763 h 600884"/>
                  <a:gd name="connsiteY157" fmla="*/ 121763 h 600884"/>
                  <a:gd name="connsiteX158" fmla="*/ 121763 h 600884"/>
                  <a:gd name="connsiteY158" fmla="*/ 121763 h 600884"/>
                  <a:gd name="connsiteX159" fmla="*/ 121763 h 600884"/>
                  <a:gd name="connsiteY159" fmla="*/ 121763 h 600884"/>
                  <a:gd name="connsiteX160" fmla="*/ 121763 h 600884"/>
                  <a:gd name="connsiteY160" fmla="*/ 121763 h 600884"/>
                  <a:gd name="connsiteX161" fmla="*/ 121763 h 600884"/>
                  <a:gd name="connsiteY161" fmla="*/ 121763 h 600884"/>
                  <a:gd name="connsiteX162" fmla="*/ 121763 h 600884"/>
                  <a:gd name="connsiteY162" fmla="*/ 121763 h 600884"/>
                  <a:gd name="connsiteX163" fmla="*/ 121763 h 600884"/>
                  <a:gd name="connsiteY163" fmla="*/ 121763 h 600884"/>
                  <a:gd name="connsiteX164" fmla="*/ 121763 h 600884"/>
                  <a:gd name="connsiteY164" fmla="*/ 121763 h 600884"/>
                  <a:gd name="connsiteX165" fmla="*/ 121763 h 600884"/>
                  <a:gd name="connsiteY165" fmla="*/ 121763 h 600884"/>
                  <a:gd name="connsiteX166" fmla="*/ 121763 h 600884"/>
                  <a:gd name="connsiteY166" fmla="*/ 121763 h 600884"/>
                  <a:gd name="connsiteX167" fmla="*/ 121763 h 600884"/>
                  <a:gd name="connsiteY167" fmla="*/ 121763 h 600884"/>
                  <a:gd name="connsiteX168" fmla="*/ 121763 h 600884"/>
                  <a:gd name="connsiteY168" fmla="*/ 121763 h 600884"/>
                  <a:gd name="connsiteX169" fmla="*/ 121763 h 600884"/>
                  <a:gd name="connsiteY169" fmla="*/ 121763 h 600884"/>
                  <a:gd name="connsiteX170" fmla="*/ 121763 h 600884"/>
                  <a:gd name="connsiteY170" fmla="*/ 121763 h 600884"/>
                  <a:gd name="connsiteX171" fmla="*/ 121763 h 600884"/>
                  <a:gd name="connsiteY171" fmla="*/ 121763 h 600884"/>
                  <a:gd name="connsiteX172" fmla="*/ 121763 h 600884"/>
                  <a:gd name="connsiteY172" fmla="*/ 121763 h 600884"/>
                  <a:gd name="connsiteX173" fmla="*/ 121763 h 600884"/>
                  <a:gd name="connsiteY173" fmla="*/ 121763 h 600884"/>
                  <a:gd name="connsiteX174" fmla="*/ 121763 h 600884"/>
                  <a:gd name="connsiteY174" fmla="*/ 121763 h 600884"/>
                  <a:gd name="connsiteX175" fmla="*/ 121763 h 600884"/>
                  <a:gd name="connsiteY175" fmla="*/ 121763 h 600884"/>
                  <a:gd name="connsiteX176" fmla="*/ 121763 h 600884"/>
                  <a:gd name="connsiteY176" fmla="*/ 121763 h 600884"/>
                  <a:gd name="connsiteX177" fmla="*/ 121763 h 600884"/>
                  <a:gd name="connsiteY177" fmla="*/ 121763 h 600884"/>
                  <a:gd name="connsiteX178" fmla="*/ 121763 h 600884"/>
                  <a:gd name="connsiteY178" fmla="*/ 121763 h 600884"/>
                  <a:gd name="connsiteX179" fmla="*/ 121763 h 600884"/>
                  <a:gd name="connsiteY179" fmla="*/ 121763 h 600884"/>
                  <a:gd name="connsiteX180" fmla="*/ 121763 h 600884"/>
                  <a:gd name="connsiteY180" fmla="*/ 121763 h 600884"/>
                  <a:gd name="connsiteX181" fmla="*/ 121763 h 600884"/>
                  <a:gd name="connsiteY181" fmla="*/ 121763 h 600884"/>
                  <a:gd name="connsiteX182" fmla="*/ 121763 h 600884"/>
                  <a:gd name="connsiteY182" fmla="*/ 121763 h 600884"/>
                  <a:gd name="connsiteX183" fmla="*/ 121763 h 600884"/>
                  <a:gd name="connsiteY183" fmla="*/ 121763 h 600884"/>
                  <a:gd name="connsiteX184" fmla="*/ 121763 h 600884"/>
                  <a:gd name="connsiteY184" fmla="*/ 121763 h 600884"/>
                  <a:gd name="connsiteX185" fmla="*/ 121763 h 600884"/>
                  <a:gd name="connsiteY185" fmla="*/ 121763 h 600884"/>
                  <a:gd name="connsiteX186" fmla="*/ 121763 h 600884"/>
                  <a:gd name="connsiteY186" fmla="*/ 121763 h 600884"/>
                  <a:gd name="connsiteX187" fmla="*/ 121763 h 600884"/>
                  <a:gd name="connsiteY187" fmla="*/ 121763 h 600884"/>
                  <a:gd name="connsiteX188" fmla="*/ 121763 h 600884"/>
                  <a:gd name="connsiteY188" fmla="*/ 121763 h 600884"/>
                  <a:gd name="connsiteX189" fmla="*/ 121763 h 600884"/>
                  <a:gd name="connsiteY189" fmla="*/ 121763 h 600884"/>
                  <a:gd name="connsiteX190" fmla="*/ 121763 h 600884"/>
                  <a:gd name="connsiteY190" fmla="*/ 121763 h 600884"/>
                  <a:gd name="connsiteX191" fmla="*/ 121763 h 600884"/>
                  <a:gd name="connsiteY191" fmla="*/ 121763 h 600884"/>
                  <a:gd name="connsiteX192" fmla="*/ 121763 h 600884"/>
                  <a:gd name="connsiteY192" fmla="*/ 121763 h 600884"/>
                  <a:gd name="connsiteX193" fmla="*/ 121763 h 600884"/>
                  <a:gd name="connsiteY193" fmla="*/ 121763 h 600884"/>
                  <a:gd name="connsiteX194" fmla="*/ 121763 h 600884"/>
                  <a:gd name="connsiteY194" fmla="*/ 121763 h 600884"/>
                  <a:gd name="connsiteX195" fmla="*/ 121763 h 600884"/>
                  <a:gd name="connsiteY195" fmla="*/ 121763 h 600884"/>
                  <a:gd name="connsiteX196" fmla="*/ 121763 h 600884"/>
                  <a:gd name="connsiteY196" fmla="*/ 121763 h 600884"/>
                  <a:gd name="connsiteX197" fmla="*/ 121763 h 600884"/>
                  <a:gd name="connsiteY197" fmla="*/ 121763 h 600884"/>
                  <a:gd name="connsiteX198" fmla="*/ 121763 h 600884"/>
                  <a:gd name="connsiteY198" fmla="*/ 121763 h 600884"/>
                  <a:gd name="connsiteX199" fmla="*/ 121763 h 600884"/>
                  <a:gd name="connsiteY199" fmla="*/ 121763 h 600884"/>
                  <a:gd name="connsiteX200" fmla="*/ 121763 h 600884"/>
                  <a:gd name="connsiteY200" fmla="*/ 121763 h 600884"/>
                  <a:gd name="connsiteX201" fmla="*/ 121763 h 600884"/>
                  <a:gd name="connsiteY201" fmla="*/ 121763 h 600884"/>
                  <a:gd name="connsiteX202" fmla="*/ 121763 h 600884"/>
                  <a:gd name="connsiteY202" fmla="*/ 121763 h 600884"/>
                  <a:gd name="connsiteX203" fmla="*/ 121763 h 600884"/>
                  <a:gd name="connsiteY203" fmla="*/ 121763 h 600884"/>
                  <a:gd name="connsiteX204" fmla="*/ 121763 h 600884"/>
                  <a:gd name="connsiteY204" fmla="*/ 121763 h 600884"/>
                  <a:gd name="connsiteX205" fmla="*/ 121763 h 600884"/>
                  <a:gd name="connsiteY205" fmla="*/ 121763 h 600884"/>
                  <a:gd name="connsiteX206" fmla="*/ 121763 h 600884"/>
                  <a:gd name="connsiteY206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607639" h="530793">
                    <a:moveTo>
                      <a:pt x="506342" y="442375"/>
                    </a:moveTo>
                    <a:cubicBezTo>
                      <a:pt x="513300" y="442375"/>
                      <a:pt x="519009" y="447979"/>
                      <a:pt x="519009" y="455006"/>
                    </a:cubicBezTo>
                    <a:cubicBezTo>
                      <a:pt x="519009" y="461944"/>
                      <a:pt x="513389" y="467637"/>
                      <a:pt x="506342" y="467637"/>
                    </a:cubicBezTo>
                    <a:cubicBezTo>
                      <a:pt x="499296" y="467637"/>
                      <a:pt x="493676" y="461944"/>
                      <a:pt x="493676" y="455006"/>
                    </a:cubicBezTo>
                    <a:cubicBezTo>
                      <a:pt x="493676" y="447979"/>
                      <a:pt x="499296" y="442375"/>
                      <a:pt x="506342" y="442375"/>
                    </a:cubicBezTo>
                    <a:close/>
                    <a:moveTo>
                      <a:pt x="455711" y="442375"/>
                    </a:moveTo>
                    <a:cubicBezTo>
                      <a:pt x="462687" y="442375"/>
                      <a:pt x="468342" y="448030"/>
                      <a:pt x="468342" y="455006"/>
                    </a:cubicBezTo>
                    <a:cubicBezTo>
                      <a:pt x="468342" y="461982"/>
                      <a:pt x="462687" y="467637"/>
                      <a:pt x="455711" y="467637"/>
                    </a:cubicBezTo>
                    <a:cubicBezTo>
                      <a:pt x="448735" y="467637"/>
                      <a:pt x="443080" y="461982"/>
                      <a:pt x="443080" y="455006"/>
                    </a:cubicBezTo>
                    <a:cubicBezTo>
                      <a:pt x="443080" y="448030"/>
                      <a:pt x="448735" y="442375"/>
                      <a:pt x="455711" y="442375"/>
                    </a:cubicBezTo>
                    <a:close/>
                    <a:moveTo>
                      <a:pt x="202549" y="442375"/>
                    </a:moveTo>
                    <a:lnTo>
                      <a:pt x="405038" y="442375"/>
                    </a:lnTo>
                    <a:cubicBezTo>
                      <a:pt x="412070" y="442375"/>
                      <a:pt x="417677" y="447979"/>
                      <a:pt x="417677" y="455006"/>
                    </a:cubicBezTo>
                    <a:cubicBezTo>
                      <a:pt x="417677" y="461944"/>
                      <a:pt x="412070" y="467637"/>
                      <a:pt x="405038" y="467637"/>
                    </a:cubicBezTo>
                    <a:lnTo>
                      <a:pt x="202549" y="467637"/>
                    </a:lnTo>
                    <a:cubicBezTo>
                      <a:pt x="195517" y="467637"/>
                      <a:pt x="189821" y="461944"/>
                      <a:pt x="189821" y="455006"/>
                    </a:cubicBezTo>
                    <a:cubicBezTo>
                      <a:pt x="189821" y="447979"/>
                      <a:pt x="195517" y="442375"/>
                      <a:pt x="202549" y="442375"/>
                    </a:cubicBezTo>
                    <a:close/>
                    <a:moveTo>
                      <a:pt x="151893" y="442375"/>
                    </a:moveTo>
                    <a:cubicBezTo>
                      <a:pt x="158889" y="442375"/>
                      <a:pt x="164560" y="448030"/>
                      <a:pt x="164560" y="455006"/>
                    </a:cubicBezTo>
                    <a:cubicBezTo>
                      <a:pt x="164560" y="461982"/>
                      <a:pt x="158889" y="467637"/>
                      <a:pt x="151893" y="467637"/>
                    </a:cubicBezTo>
                    <a:cubicBezTo>
                      <a:pt x="144897" y="467637"/>
                      <a:pt x="139226" y="461982"/>
                      <a:pt x="139226" y="455006"/>
                    </a:cubicBezTo>
                    <a:cubicBezTo>
                      <a:pt x="139226" y="448030"/>
                      <a:pt x="144897" y="442375"/>
                      <a:pt x="151893" y="442375"/>
                    </a:cubicBezTo>
                    <a:close/>
                    <a:moveTo>
                      <a:pt x="101261" y="442375"/>
                    </a:moveTo>
                    <a:cubicBezTo>
                      <a:pt x="108237" y="442375"/>
                      <a:pt x="113892" y="448030"/>
                      <a:pt x="113892" y="455006"/>
                    </a:cubicBezTo>
                    <a:cubicBezTo>
                      <a:pt x="113892" y="461982"/>
                      <a:pt x="108237" y="467637"/>
                      <a:pt x="101261" y="467637"/>
                    </a:cubicBezTo>
                    <a:cubicBezTo>
                      <a:pt x="94285" y="467637"/>
                      <a:pt x="88630" y="461982"/>
                      <a:pt x="88630" y="455006"/>
                    </a:cubicBezTo>
                    <a:cubicBezTo>
                      <a:pt x="88630" y="448030"/>
                      <a:pt x="94285" y="442375"/>
                      <a:pt x="101261" y="442375"/>
                    </a:cubicBezTo>
                    <a:close/>
                    <a:moveTo>
                      <a:pt x="481010" y="391850"/>
                    </a:moveTo>
                    <a:cubicBezTo>
                      <a:pt x="488006" y="391850"/>
                      <a:pt x="493677" y="397489"/>
                      <a:pt x="493677" y="404446"/>
                    </a:cubicBezTo>
                    <a:cubicBezTo>
                      <a:pt x="493677" y="411403"/>
                      <a:pt x="488006" y="417042"/>
                      <a:pt x="481010" y="417042"/>
                    </a:cubicBezTo>
                    <a:cubicBezTo>
                      <a:pt x="474014" y="417042"/>
                      <a:pt x="468343" y="411403"/>
                      <a:pt x="468343" y="404446"/>
                    </a:cubicBezTo>
                    <a:cubicBezTo>
                      <a:pt x="468343" y="397489"/>
                      <a:pt x="474014" y="391850"/>
                      <a:pt x="481010" y="391850"/>
                    </a:cubicBezTo>
                    <a:close/>
                    <a:moveTo>
                      <a:pt x="430379" y="391850"/>
                    </a:moveTo>
                    <a:cubicBezTo>
                      <a:pt x="437394" y="391850"/>
                      <a:pt x="443081" y="397489"/>
                      <a:pt x="443081" y="404446"/>
                    </a:cubicBezTo>
                    <a:cubicBezTo>
                      <a:pt x="443081" y="411403"/>
                      <a:pt x="437394" y="417042"/>
                      <a:pt x="430379" y="417042"/>
                    </a:cubicBezTo>
                    <a:cubicBezTo>
                      <a:pt x="423364" y="417042"/>
                      <a:pt x="417677" y="411403"/>
                      <a:pt x="417677" y="404446"/>
                    </a:cubicBezTo>
                    <a:cubicBezTo>
                      <a:pt x="417677" y="397489"/>
                      <a:pt x="423364" y="391850"/>
                      <a:pt x="430379" y="391850"/>
                    </a:cubicBezTo>
                    <a:close/>
                    <a:moveTo>
                      <a:pt x="379748" y="391850"/>
                    </a:moveTo>
                    <a:cubicBezTo>
                      <a:pt x="386744" y="391850"/>
                      <a:pt x="392415" y="397489"/>
                      <a:pt x="392415" y="404446"/>
                    </a:cubicBezTo>
                    <a:cubicBezTo>
                      <a:pt x="392415" y="411403"/>
                      <a:pt x="386744" y="417042"/>
                      <a:pt x="379748" y="417042"/>
                    </a:cubicBezTo>
                    <a:cubicBezTo>
                      <a:pt x="372752" y="417042"/>
                      <a:pt x="367081" y="411403"/>
                      <a:pt x="367081" y="404446"/>
                    </a:cubicBezTo>
                    <a:cubicBezTo>
                      <a:pt x="367081" y="397489"/>
                      <a:pt x="372752" y="391850"/>
                      <a:pt x="379748" y="391850"/>
                    </a:cubicBezTo>
                    <a:close/>
                    <a:moveTo>
                      <a:pt x="329117" y="391850"/>
                    </a:moveTo>
                    <a:cubicBezTo>
                      <a:pt x="336093" y="391850"/>
                      <a:pt x="341748" y="397489"/>
                      <a:pt x="341748" y="404446"/>
                    </a:cubicBezTo>
                    <a:cubicBezTo>
                      <a:pt x="341748" y="411403"/>
                      <a:pt x="336093" y="417042"/>
                      <a:pt x="329117" y="417042"/>
                    </a:cubicBezTo>
                    <a:cubicBezTo>
                      <a:pt x="322141" y="417042"/>
                      <a:pt x="316486" y="411403"/>
                      <a:pt x="316486" y="404446"/>
                    </a:cubicBezTo>
                    <a:cubicBezTo>
                      <a:pt x="316486" y="397489"/>
                      <a:pt x="322141" y="391850"/>
                      <a:pt x="329117" y="391850"/>
                    </a:cubicBezTo>
                    <a:close/>
                    <a:moveTo>
                      <a:pt x="278486" y="391850"/>
                    </a:moveTo>
                    <a:cubicBezTo>
                      <a:pt x="285444" y="391850"/>
                      <a:pt x="291153" y="397438"/>
                      <a:pt x="291153" y="404446"/>
                    </a:cubicBezTo>
                    <a:cubicBezTo>
                      <a:pt x="291153" y="411365"/>
                      <a:pt x="285533" y="417042"/>
                      <a:pt x="278486" y="417042"/>
                    </a:cubicBezTo>
                    <a:cubicBezTo>
                      <a:pt x="271440" y="417042"/>
                      <a:pt x="265820" y="411365"/>
                      <a:pt x="265820" y="404446"/>
                    </a:cubicBezTo>
                    <a:cubicBezTo>
                      <a:pt x="265820" y="397438"/>
                      <a:pt x="271440" y="391850"/>
                      <a:pt x="278486" y="391850"/>
                    </a:cubicBezTo>
                    <a:close/>
                    <a:moveTo>
                      <a:pt x="227856" y="391850"/>
                    </a:moveTo>
                    <a:cubicBezTo>
                      <a:pt x="234832" y="391850"/>
                      <a:pt x="240487" y="397489"/>
                      <a:pt x="240487" y="404446"/>
                    </a:cubicBezTo>
                    <a:cubicBezTo>
                      <a:pt x="240487" y="411403"/>
                      <a:pt x="234832" y="417042"/>
                      <a:pt x="227856" y="417042"/>
                    </a:cubicBezTo>
                    <a:cubicBezTo>
                      <a:pt x="220880" y="417042"/>
                      <a:pt x="215225" y="411403"/>
                      <a:pt x="215225" y="404446"/>
                    </a:cubicBezTo>
                    <a:cubicBezTo>
                      <a:pt x="215225" y="397489"/>
                      <a:pt x="220880" y="391850"/>
                      <a:pt x="227856" y="391850"/>
                    </a:cubicBezTo>
                    <a:close/>
                    <a:moveTo>
                      <a:pt x="177190" y="391850"/>
                    </a:moveTo>
                    <a:cubicBezTo>
                      <a:pt x="184217" y="391850"/>
                      <a:pt x="189821" y="397438"/>
                      <a:pt x="189821" y="404446"/>
                    </a:cubicBezTo>
                    <a:cubicBezTo>
                      <a:pt x="189821" y="411365"/>
                      <a:pt x="184217" y="417042"/>
                      <a:pt x="177190" y="417042"/>
                    </a:cubicBezTo>
                    <a:cubicBezTo>
                      <a:pt x="170252" y="417042"/>
                      <a:pt x="164559" y="411365"/>
                      <a:pt x="164559" y="404446"/>
                    </a:cubicBezTo>
                    <a:cubicBezTo>
                      <a:pt x="164559" y="397438"/>
                      <a:pt x="170163" y="391850"/>
                      <a:pt x="177190" y="391850"/>
                    </a:cubicBezTo>
                    <a:close/>
                    <a:moveTo>
                      <a:pt x="75937" y="391850"/>
                    </a:moveTo>
                    <a:lnTo>
                      <a:pt x="126585" y="391850"/>
                    </a:lnTo>
                    <a:cubicBezTo>
                      <a:pt x="133617" y="391850"/>
                      <a:pt x="139225" y="397438"/>
                      <a:pt x="139225" y="404446"/>
                    </a:cubicBezTo>
                    <a:cubicBezTo>
                      <a:pt x="139225" y="411365"/>
                      <a:pt x="133617" y="417042"/>
                      <a:pt x="126585" y="417042"/>
                    </a:cubicBezTo>
                    <a:lnTo>
                      <a:pt x="75937" y="417042"/>
                    </a:lnTo>
                    <a:cubicBezTo>
                      <a:pt x="68994" y="417042"/>
                      <a:pt x="63297" y="411365"/>
                      <a:pt x="63297" y="404446"/>
                    </a:cubicBezTo>
                    <a:cubicBezTo>
                      <a:pt x="63297" y="397438"/>
                      <a:pt x="68994" y="391850"/>
                      <a:pt x="75937" y="391850"/>
                    </a:cubicBezTo>
                    <a:close/>
                    <a:moveTo>
                      <a:pt x="506320" y="341254"/>
                    </a:moveTo>
                    <a:lnTo>
                      <a:pt x="531609" y="341254"/>
                    </a:lnTo>
                    <a:cubicBezTo>
                      <a:pt x="538643" y="341254"/>
                      <a:pt x="544342" y="346851"/>
                      <a:pt x="544342" y="353870"/>
                    </a:cubicBezTo>
                    <a:lnTo>
                      <a:pt x="544342" y="404425"/>
                    </a:lnTo>
                    <a:cubicBezTo>
                      <a:pt x="544342" y="411355"/>
                      <a:pt x="538643" y="417041"/>
                      <a:pt x="531609" y="417041"/>
                    </a:cubicBezTo>
                    <a:cubicBezTo>
                      <a:pt x="524663" y="417041"/>
                      <a:pt x="518964" y="411355"/>
                      <a:pt x="518964" y="404425"/>
                    </a:cubicBezTo>
                    <a:lnTo>
                      <a:pt x="518964" y="366487"/>
                    </a:lnTo>
                    <a:lnTo>
                      <a:pt x="506320" y="366487"/>
                    </a:lnTo>
                    <a:cubicBezTo>
                      <a:pt x="499286" y="366487"/>
                      <a:pt x="493676" y="360889"/>
                      <a:pt x="493676" y="353870"/>
                    </a:cubicBezTo>
                    <a:cubicBezTo>
                      <a:pt x="493676" y="346851"/>
                      <a:pt x="499286" y="341254"/>
                      <a:pt x="506320" y="341254"/>
                    </a:cubicBezTo>
                    <a:close/>
                    <a:moveTo>
                      <a:pt x="455711" y="341254"/>
                    </a:moveTo>
                    <a:cubicBezTo>
                      <a:pt x="462687" y="341254"/>
                      <a:pt x="468342" y="346909"/>
                      <a:pt x="468342" y="353885"/>
                    </a:cubicBezTo>
                    <a:cubicBezTo>
                      <a:pt x="468342" y="360861"/>
                      <a:pt x="462687" y="366516"/>
                      <a:pt x="455711" y="366516"/>
                    </a:cubicBezTo>
                    <a:cubicBezTo>
                      <a:pt x="448735" y="366516"/>
                      <a:pt x="443080" y="360861"/>
                      <a:pt x="443080" y="353885"/>
                    </a:cubicBezTo>
                    <a:cubicBezTo>
                      <a:pt x="443080" y="346909"/>
                      <a:pt x="448735" y="341254"/>
                      <a:pt x="455711" y="341254"/>
                    </a:cubicBezTo>
                    <a:close/>
                    <a:moveTo>
                      <a:pt x="405045" y="341254"/>
                    </a:moveTo>
                    <a:cubicBezTo>
                      <a:pt x="412072" y="341254"/>
                      <a:pt x="417676" y="346858"/>
                      <a:pt x="417676" y="353885"/>
                    </a:cubicBezTo>
                    <a:cubicBezTo>
                      <a:pt x="417676" y="360912"/>
                      <a:pt x="412072" y="366516"/>
                      <a:pt x="405045" y="366516"/>
                    </a:cubicBezTo>
                    <a:cubicBezTo>
                      <a:pt x="398107" y="366516"/>
                      <a:pt x="392414" y="360912"/>
                      <a:pt x="392414" y="353885"/>
                    </a:cubicBezTo>
                    <a:cubicBezTo>
                      <a:pt x="392414" y="346858"/>
                      <a:pt x="398018" y="341254"/>
                      <a:pt x="405045" y="341254"/>
                    </a:cubicBezTo>
                    <a:close/>
                    <a:moveTo>
                      <a:pt x="354415" y="341254"/>
                    </a:moveTo>
                    <a:cubicBezTo>
                      <a:pt x="361411" y="341254"/>
                      <a:pt x="367082" y="346909"/>
                      <a:pt x="367082" y="353885"/>
                    </a:cubicBezTo>
                    <a:cubicBezTo>
                      <a:pt x="367082" y="360861"/>
                      <a:pt x="361411" y="366516"/>
                      <a:pt x="354415" y="366516"/>
                    </a:cubicBezTo>
                    <a:cubicBezTo>
                      <a:pt x="347419" y="366516"/>
                      <a:pt x="341748" y="360861"/>
                      <a:pt x="341748" y="353885"/>
                    </a:cubicBezTo>
                    <a:cubicBezTo>
                      <a:pt x="341748" y="346909"/>
                      <a:pt x="347419" y="341254"/>
                      <a:pt x="354415" y="341254"/>
                    </a:cubicBezTo>
                    <a:close/>
                    <a:moveTo>
                      <a:pt x="303820" y="341254"/>
                    </a:moveTo>
                    <a:cubicBezTo>
                      <a:pt x="310816" y="341254"/>
                      <a:pt x="316487" y="346909"/>
                      <a:pt x="316487" y="353885"/>
                    </a:cubicBezTo>
                    <a:cubicBezTo>
                      <a:pt x="316487" y="360861"/>
                      <a:pt x="310816" y="366516"/>
                      <a:pt x="303820" y="366516"/>
                    </a:cubicBezTo>
                    <a:cubicBezTo>
                      <a:pt x="296824" y="366516"/>
                      <a:pt x="291153" y="360861"/>
                      <a:pt x="291153" y="353885"/>
                    </a:cubicBezTo>
                    <a:cubicBezTo>
                      <a:pt x="291153" y="346909"/>
                      <a:pt x="296824" y="341254"/>
                      <a:pt x="303820" y="341254"/>
                    </a:cubicBezTo>
                    <a:close/>
                    <a:moveTo>
                      <a:pt x="253154" y="341254"/>
                    </a:moveTo>
                    <a:cubicBezTo>
                      <a:pt x="260150" y="341254"/>
                      <a:pt x="265821" y="346909"/>
                      <a:pt x="265821" y="353885"/>
                    </a:cubicBezTo>
                    <a:cubicBezTo>
                      <a:pt x="265821" y="360861"/>
                      <a:pt x="260150" y="366516"/>
                      <a:pt x="253154" y="366516"/>
                    </a:cubicBezTo>
                    <a:cubicBezTo>
                      <a:pt x="246158" y="366516"/>
                      <a:pt x="240487" y="360861"/>
                      <a:pt x="240487" y="353885"/>
                    </a:cubicBezTo>
                    <a:cubicBezTo>
                      <a:pt x="240487" y="346909"/>
                      <a:pt x="246158" y="341254"/>
                      <a:pt x="253154" y="341254"/>
                    </a:cubicBezTo>
                    <a:close/>
                    <a:moveTo>
                      <a:pt x="202523" y="341254"/>
                    </a:moveTo>
                    <a:cubicBezTo>
                      <a:pt x="209538" y="341254"/>
                      <a:pt x="215225" y="346909"/>
                      <a:pt x="215225" y="353885"/>
                    </a:cubicBezTo>
                    <a:cubicBezTo>
                      <a:pt x="215225" y="360861"/>
                      <a:pt x="209538" y="366516"/>
                      <a:pt x="202523" y="366516"/>
                    </a:cubicBezTo>
                    <a:cubicBezTo>
                      <a:pt x="195508" y="366516"/>
                      <a:pt x="189821" y="360861"/>
                      <a:pt x="189821" y="353885"/>
                    </a:cubicBezTo>
                    <a:cubicBezTo>
                      <a:pt x="189821" y="346909"/>
                      <a:pt x="195508" y="341254"/>
                      <a:pt x="202523" y="341254"/>
                    </a:cubicBezTo>
                    <a:close/>
                    <a:moveTo>
                      <a:pt x="151893" y="341254"/>
                    </a:moveTo>
                    <a:cubicBezTo>
                      <a:pt x="158889" y="341254"/>
                      <a:pt x="164560" y="346909"/>
                      <a:pt x="164560" y="353885"/>
                    </a:cubicBezTo>
                    <a:cubicBezTo>
                      <a:pt x="164560" y="360861"/>
                      <a:pt x="158889" y="366516"/>
                      <a:pt x="151893" y="366516"/>
                    </a:cubicBezTo>
                    <a:cubicBezTo>
                      <a:pt x="144897" y="366516"/>
                      <a:pt x="139226" y="360861"/>
                      <a:pt x="139226" y="353885"/>
                    </a:cubicBezTo>
                    <a:cubicBezTo>
                      <a:pt x="139226" y="346909"/>
                      <a:pt x="144897" y="341254"/>
                      <a:pt x="151893" y="341254"/>
                    </a:cubicBezTo>
                    <a:close/>
                    <a:moveTo>
                      <a:pt x="101261" y="341254"/>
                    </a:moveTo>
                    <a:cubicBezTo>
                      <a:pt x="108237" y="341254"/>
                      <a:pt x="113892" y="346909"/>
                      <a:pt x="113892" y="353885"/>
                    </a:cubicBezTo>
                    <a:cubicBezTo>
                      <a:pt x="113892" y="360861"/>
                      <a:pt x="108237" y="366516"/>
                      <a:pt x="101261" y="366516"/>
                    </a:cubicBezTo>
                    <a:cubicBezTo>
                      <a:pt x="94285" y="366516"/>
                      <a:pt x="88630" y="360861"/>
                      <a:pt x="88630" y="353885"/>
                    </a:cubicBezTo>
                    <a:cubicBezTo>
                      <a:pt x="88630" y="346909"/>
                      <a:pt x="94285" y="341254"/>
                      <a:pt x="101261" y="341254"/>
                    </a:cubicBezTo>
                    <a:close/>
                    <a:moveTo>
                      <a:pt x="531676" y="290659"/>
                    </a:moveTo>
                    <a:cubicBezTo>
                      <a:pt x="538672" y="290659"/>
                      <a:pt x="544343" y="296314"/>
                      <a:pt x="544343" y="303290"/>
                    </a:cubicBezTo>
                    <a:cubicBezTo>
                      <a:pt x="544343" y="310266"/>
                      <a:pt x="538672" y="315921"/>
                      <a:pt x="531676" y="315921"/>
                    </a:cubicBezTo>
                    <a:cubicBezTo>
                      <a:pt x="524680" y="315921"/>
                      <a:pt x="519009" y="310266"/>
                      <a:pt x="519009" y="303290"/>
                    </a:cubicBezTo>
                    <a:cubicBezTo>
                      <a:pt x="519009" y="296314"/>
                      <a:pt x="524680" y="290659"/>
                      <a:pt x="531676" y="290659"/>
                    </a:cubicBezTo>
                    <a:close/>
                    <a:moveTo>
                      <a:pt x="481010" y="290659"/>
                    </a:moveTo>
                    <a:cubicBezTo>
                      <a:pt x="488006" y="290659"/>
                      <a:pt x="493677" y="296314"/>
                      <a:pt x="493677" y="303290"/>
                    </a:cubicBezTo>
                    <a:cubicBezTo>
                      <a:pt x="493677" y="310266"/>
                      <a:pt x="488006" y="315921"/>
                      <a:pt x="481010" y="315921"/>
                    </a:cubicBezTo>
                    <a:cubicBezTo>
                      <a:pt x="474014" y="315921"/>
                      <a:pt x="468343" y="310266"/>
                      <a:pt x="468343" y="303290"/>
                    </a:cubicBezTo>
                    <a:cubicBezTo>
                      <a:pt x="468343" y="296314"/>
                      <a:pt x="474014" y="290659"/>
                      <a:pt x="481010" y="290659"/>
                    </a:cubicBezTo>
                    <a:close/>
                    <a:moveTo>
                      <a:pt x="430379" y="290659"/>
                    </a:moveTo>
                    <a:cubicBezTo>
                      <a:pt x="437394" y="290659"/>
                      <a:pt x="443081" y="296314"/>
                      <a:pt x="443081" y="303290"/>
                    </a:cubicBezTo>
                    <a:cubicBezTo>
                      <a:pt x="443081" y="310266"/>
                      <a:pt x="437394" y="315921"/>
                      <a:pt x="430379" y="315921"/>
                    </a:cubicBezTo>
                    <a:cubicBezTo>
                      <a:pt x="423364" y="315921"/>
                      <a:pt x="417677" y="310266"/>
                      <a:pt x="417677" y="303290"/>
                    </a:cubicBezTo>
                    <a:cubicBezTo>
                      <a:pt x="417677" y="296314"/>
                      <a:pt x="423364" y="290659"/>
                      <a:pt x="430379" y="290659"/>
                    </a:cubicBezTo>
                    <a:close/>
                    <a:moveTo>
                      <a:pt x="379748" y="290659"/>
                    </a:moveTo>
                    <a:cubicBezTo>
                      <a:pt x="386744" y="290659"/>
                      <a:pt x="392415" y="296314"/>
                      <a:pt x="392415" y="303290"/>
                    </a:cubicBezTo>
                    <a:cubicBezTo>
                      <a:pt x="392415" y="310266"/>
                      <a:pt x="386744" y="315921"/>
                      <a:pt x="379748" y="315921"/>
                    </a:cubicBezTo>
                    <a:cubicBezTo>
                      <a:pt x="372752" y="315921"/>
                      <a:pt x="367081" y="310266"/>
                      <a:pt x="367081" y="303290"/>
                    </a:cubicBezTo>
                    <a:cubicBezTo>
                      <a:pt x="367081" y="296314"/>
                      <a:pt x="372752" y="290659"/>
                      <a:pt x="379748" y="290659"/>
                    </a:cubicBezTo>
                    <a:close/>
                    <a:moveTo>
                      <a:pt x="329117" y="290659"/>
                    </a:moveTo>
                    <a:cubicBezTo>
                      <a:pt x="336093" y="290659"/>
                      <a:pt x="341748" y="296314"/>
                      <a:pt x="341748" y="303290"/>
                    </a:cubicBezTo>
                    <a:cubicBezTo>
                      <a:pt x="341748" y="310266"/>
                      <a:pt x="336093" y="315921"/>
                      <a:pt x="329117" y="315921"/>
                    </a:cubicBezTo>
                    <a:cubicBezTo>
                      <a:pt x="322141" y="315921"/>
                      <a:pt x="316486" y="310266"/>
                      <a:pt x="316486" y="303290"/>
                    </a:cubicBezTo>
                    <a:cubicBezTo>
                      <a:pt x="316486" y="296314"/>
                      <a:pt x="322141" y="290659"/>
                      <a:pt x="329117" y="290659"/>
                    </a:cubicBezTo>
                    <a:close/>
                    <a:moveTo>
                      <a:pt x="278486" y="290659"/>
                    </a:moveTo>
                    <a:cubicBezTo>
                      <a:pt x="285444" y="290659"/>
                      <a:pt x="291153" y="296263"/>
                      <a:pt x="291153" y="303290"/>
                    </a:cubicBezTo>
                    <a:cubicBezTo>
                      <a:pt x="291153" y="310317"/>
                      <a:pt x="285533" y="315921"/>
                      <a:pt x="278486" y="315921"/>
                    </a:cubicBezTo>
                    <a:cubicBezTo>
                      <a:pt x="271440" y="315921"/>
                      <a:pt x="265820" y="310317"/>
                      <a:pt x="265820" y="303290"/>
                    </a:cubicBezTo>
                    <a:cubicBezTo>
                      <a:pt x="265820" y="296263"/>
                      <a:pt x="271440" y="290659"/>
                      <a:pt x="278486" y="290659"/>
                    </a:cubicBezTo>
                    <a:close/>
                    <a:moveTo>
                      <a:pt x="227856" y="290659"/>
                    </a:moveTo>
                    <a:cubicBezTo>
                      <a:pt x="234832" y="290659"/>
                      <a:pt x="240487" y="296314"/>
                      <a:pt x="240487" y="303290"/>
                    </a:cubicBezTo>
                    <a:cubicBezTo>
                      <a:pt x="240487" y="310266"/>
                      <a:pt x="234832" y="315921"/>
                      <a:pt x="227856" y="315921"/>
                    </a:cubicBezTo>
                    <a:cubicBezTo>
                      <a:pt x="220880" y="315921"/>
                      <a:pt x="215225" y="310266"/>
                      <a:pt x="215225" y="303290"/>
                    </a:cubicBezTo>
                    <a:cubicBezTo>
                      <a:pt x="215225" y="296314"/>
                      <a:pt x="220880" y="290659"/>
                      <a:pt x="227856" y="290659"/>
                    </a:cubicBezTo>
                    <a:close/>
                    <a:moveTo>
                      <a:pt x="177190" y="290659"/>
                    </a:moveTo>
                    <a:cubicBezTo>
                      <a:pt x="184217" y="290659"/>
                      <a:pt x="189821" y="296263"/>
                      <a:pt x="189821" y="303290"/>
                    </a:cubicBezTo>
                    <a:cubicBezTo>
                      <a:pt x="189821" y="310317"/>
                      <a:pt x="184217" y="315921"/>
                      <a:pt x="177190" y="315921"/>
                    </a:cubicBezTo>
                    <a:cubicBezTo>
                      <a:pt x="170252" y="315921"/>
                      <a:pt x="164559" y="310317"/>
                      <a:pt x="164559" y="303290"/>
                    </a:cubicBezTo>
                    <a:cubicBezTo>
                      <a:pt x="164559" y="296263"/>
                      <a:pt x="170163" y="290659"/>
                      <a:pt x="177190" y="290659"/>
                    </a:cubicBezTo>
                    <a:close/>
                    <a:moveTo>
                      <a:pt x="126560" y="290659"/>
                    </a:moveTo>
                    <a:cubicBezTo>
                      <a:pt x="133556" y="290659"/>
                      <a:pt x="139227" y="296314"/>
                      <a:pt x="139227" y="303290"/>
                    </a:cubicBezTo>
                    <a:cubicBezTo>
                      <a:pt x="139227" y="310266"/>
                      <a:pt x="133556" y="315921"/>
                      <a:pt x="126560" y="315921"/>
                    </a:cubicBezTo>
                    <a:cubicBezTo>
                      <a:pt x="119564" y="315921"/>
                      <a:pt x="113893" y="310266"/>
                      <a:pt x="113893" y="303290"/>
                    </a:cubicBezTo>
                    <a:cubicBezTo>
                      <a:pt x="113893" y="296314"/>
                      <a:pt x="119564" y="290659"/>
                      <a:pt x="126560" y="290659"/>
                    </a:cubicBezTo>
                    <a:close/>
                    <a:moveTo>
                      <a:pt x="75964" y="290659"/>
                    </a:moveTo>
                    <a:cubicBezTo>
                      <a:pt x="82960" y="290659"/>
                      <a:pt x="88631" y="296314"/>
                      <a:pt x="88631" y="303290"/>
                    </a:cubicBezTo>
                    <a:cubicBezTo>
                      <a:pt x="88631" y="310266"/>
                      <a:pt x="82960" y="315921"/>
                      <a:pt x="75964" y="315921"/>
                    </a:cubicBezTo>
                    <a:cubicBezTo>
                      <a:pt x="68968" y="315921"/>
                      <a:pt x="63297" y="310266"/>
                      <a:pt x="63297" y="303290"/>
                    </a:cubicBezTo>
                    <a:cubicBezTo>
                      <a:pt x="63297" y="296314"/>
                      <a:pt x="68968" y="290659"/>
                      <a:pt x="75964" y="290659"/>
                    </a:cubicBezTo>
                    <a:close/>
                    <a:moveTo>
                      <a:pt x="25277" y="252733"/>
                    </a:moveTo>
                    <a:lnTo>
                      <a:pt x="25277" y="505555"/>
                    </a:lnTo>
                    <a:lnTo>
                      <a:pt x="582272" y="505555"/>
                    </a:lnTo>
                    <a:lnTo>
                      <a:pt x="582272" y="252733"/>
                    </a:lnTo>
                    <a:close/>
                    <a:moveTo>
                      <a:pt x="303775" y="0"/>
                    </a:moveTo>
                    <a:cubicBezTo>
                      <a:pt x="310806" y="0"/>
                      <a:pt x="316503" y="5599"/>
                      <a:pt x="316503" y="12619"/>
                    </a:cubicBezTo>
                    <a:lnTo>
                      <a:pt x="316503" y="37857"/>
                    </a:lnTo>
                    <a:cubicBezTo>
                      <a:pt x="316503" y="58829"/>
                      <a:pt x="299503" y="75802"/>
                      <a:pt x="278498" y="75802"/>
                    </a:cubicBezTo>
                    <a:lnTo>
                      <a:pt x="139204" y="75802"/>
                    </a:lnTo>
                    <a:cubicBezTo>
                      <a:pt x="132262" y="75802"/>
                      <a:pt x="126566" y="81490"/>
                      <a:pt x="126566" y="88421"/>
                    </a:cubicBezTo>
                    <a:cubicBezTo>
                      <a:pt x="126566" y="95441"/>
                      <a:pt x="132262" y="101040"/>
                      <a:pt x="139204" y="101040"/>
                    </a:cubicBezTo>
                    <a:lnTo>
                      <a:pt x="468346" y="101040"/>
                    </a:lnTo>
                    <a:cubicBezTo>
                      <a:pt x="489351" y="101040"/>
                      <a:pt x="506351" y="118102"/>
                      <a:pt x="506351" y="138985"/>
                    </a:cubicBezTo>
                    <a:cubicBezTo>
                      <a:pt x="506351" y="159958"/>
                      <a:pt x="489351" y="176931"/>
                      <a:pt x="468346" y="176931"/>
                    </a:cubicBezTo>
                    <a:lnTo>
                      <a:pt x="329142" y="176931"/>
                    </a:lnTo>
                    <a:cubicBezTo>
                      <a:pt x="322110" y="176931"/>
                      <a:pt x="316503" y="182618"/>
                      <a:pt x="316503" y="189550"/>
                    </a:cubicBezTo>
                    <a:lnTo>
                      <a:pt x="316503" y="227495"/>
                    </a:lnTo>
                    <a:lnTo>
                      <a:pt x="594911" y="227495"/>
                    </a:lnTo>
                    <a:cubicBezTo>
                      <a:pt x="601943" y="227495"/>
                      <a:pt x="607639" y="233094"/>
                      <a:pt x="607639" y="240114"/>
                    </a:cubicBezTo>
                    <a:lnTo>
                      <a:pt x="607639" y="518174"/>
                    </a:lnTo>
                    <a:cubicBezTo>
                      <a:pt x="607639" y="525106"/>
                      <a:pt x="601943" y="530793"/>
                      <a:pt x="594911" y="530793"/>
                    </a:cubicBezTo>
                    <a:lnTo>
                      <a:pt x="12639" y="530793"/>
                    </a:lnTo>
                    <a:cubicBezTo>
                      <a:pt x="5696" y="530793"/>
                      <a:pt x="0" y="525106"/>
                      <a:pt x="0" y="518174"/>
                    </a:cubicBezTo>
                    <a:lnTo>
                      <a:pt x="0" y="240114"/>
                    </a:lnTo>
                    <a:cubicBezTo>
                      <a:pt x="0" y="233094"/>
                      <a:pt x="5696" y="227495"/>
                      <a:pt x="12639" y="227495"/>
                    </a:cubicBezTo>
                    <a:lnTo>
                      <a:pt x="291136" y="227495"/>
                    </a:lnTo>
                    <a:lnTo>
                      <a:pt x="291136" y="189550"/>
                    </a:lnTo>
                    <a:cubicBezTo>
                      <a:pt x="291136" y="168578"/>
                      <a:pt x="308136" y="151604"/>
                      <a:pt x="329142" y="151604"/>
                    </a:cubicBezTo>
                    <a:lnTo>
                      <a:pt x="468346" y="151604"/>
                    </a:lnTo>
                    <a:cubicBezTo>
                      <a:pt x="475377" y="151604"/>
                      <a:pt x="480984" y="146006"/>
                      <a:pt x="480984" y="138985"/>
                    </a:cubicBezTo>
                    <a:cubicBezTo>
                      <a:pt x="480984" y="132054"/>
                      <a:pt x="475377" y="126367"/>
                      <a:pt x="468346" y="126367"/>
                    </a:cubicBezTo>
                    <a:lnTo>
                      <a:pt x="139204" y="126367"/>
                    </a:lnTo>
                    <a:cubicBezTo>
                      <a:pt x="118288" y="126367"/>
                      <a:pt x="101288" y="109393"/>
                      <a:pt x="101288" y="88421"/>
                    </a:cubicBezTo>
                    <a:cubicBezTo>
                      <a:pt x="101288" y="67538"/>
                      <a:pt x="118288" y="50564"/>
                      <a:pt x="139204" y="50564"/>
                    </a:cubicBezTo>
                    <a:lnTo>
                      <a:pt x="278498" y="50564"/>
                    </a:lnTo>
                    <a:cubicBezTo>
                      <a:pt x="285440" y="50564"/>
                      <a:pt x="291136" y="44877"/>
                      <a:pt x="291136" y="37857"/>
                    </a:cubicBezTo>
                    <a:lnTo>
                      <a:pt x="291136" y="12619"/>
                    </a:lnTo>
                    <a:cubicBezTo>
                      <a:pt x="291136" y="5599"/>
                      <a:pt x="296833" y="0"/>
                      <a:pt x="303775" y="0"/>
                    </a:cubicBezTo>
                    <a:close/>
                  </a:path>
                </a:pathLst>
              </a:custGeom>
              <a:solidFill>
                <a:srgbClr val="1672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F2AEC0F4-918E-D138-4F0F-19EEFCDC695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187478" y="-1139515"/>
                <a:ext cx="481802" cy="481800"/>
              </a:xfrm>
              <a:prstGeom prst="ellipse">
                <a:avLst/>
              </a:prstGeom>
              <a:noFill/>
              <a:ln>
                <a:solidFill>
                  <a:srgbClr val="1672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6" name="Group 84">
              <a:extLst>
                <a:ext uri="{FF2B5EF4-FFF2-40B4-BE49-F238E27FC236}">
                  <a16:creationId xmlns:a16="http://schemas.microsoft.com/office/drawing/2014/main" id="{205D28A5-4FE6-0E80-F778-98E6C6CD9661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185739" y="1824899"/>
              <a:ext cx="870636" cy="870632"/>
              <a:chOff x="5187478" y="-1139515"/>
              <a:chExt cx="481802" cy="481800"/>
            </a:xfrm>
          </p:grpSpPr>
          <p:sp>
            <p:nvSpPr>
              <p:cNvPr id="117" name="settings_329215">
                <a:extLst>
                  <a:ext uri="{FF2B5EF4-FFF2-40B4-BE49-F238E27FC236}">
                    <a16:creationId xmlns:a16="http://schemas.microsoft.com/office/drawing/2014/main" id="{BACD7CEC-8634-1B35-FEC0-3CAF14C2974D}"/>
                  </a:ext>
                </a:extLst>
              </p:cNvPr>
              <p:cNvSpPr/>
              <p:nvPr/>
            </p:nvSpPr>
            <p:spPr>
              <a:xfrm>
                <a:off x="5285834" y="-1051243"/>
                <a:ext cx="285089" cy="305256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  <a:gd name="connsiteX59" fmla="*/ 121763 h 600884"/>
                  <a:gd name="connsiteY59" fmla="*/ 121763 h 600884"/>
                  <a:gd name="connsiteX60" fmla="*/ 121763 h 600884"/>
                  <a:gd name="connsiteY60" fmla="*/ 121763 h 600884"/>
                  <a:gd name="connsiteX61" fmla="*/ 121763 h 600884"/>
                  <a:gd name="connsiteY61" fmla="*/ 121763 h 600884"/>
                  <a:gd name="connsiteX62" fmla="*/ 121763 h 600884"/>
                  <a:gd name="connsiteY62" fmla="*/ 121763 h 600884"/>
                  <a:gd name="connsiteX63" fmla="*/ 121763 h 600884"/>
                  <a:gd name="connsiteY63" fmla="*/ 121763 h 600884"/>
                  <a:gd name="connsiteX64" fmla="*/ 121763 h 600884"/>
                  <a:gd name="connsiteY64" fmla="*/ 121763 h 600884"/>
                  <a:gd name="connsiteX65" fmla="*/ 121763 h 600884"/>
                  <a:gd name="connsiteY65" fmla="*/ 121763 h 600884"/>
                  <a:gd name="connsiteX66" fmla="*/ 121763 h 600884"/>
                  <a:gd name="connsiteY66" fmla="*/ 121763 h 600884"/>
                  <a:gd name="connsiteX67" fmla="*/ 121763 h 600884"/>
                  <a:gd name="connsiteY67" fmla="*/ 121763 h 600884"/>
                  <a:gd name="connsiteX68" fmla="*/ 121763 h 600884"/>
                  <a:gd name="connsiteY68" fmla="*/ 121763 h 600884"/>
                  <a:gd name="connsiteX69" fmla="*/ 121763 h 600884"/>
                  <a:gd name="connsiteY69" fmla="*/ 121763 h 600884"/>
                  <a:gd name="connsiteX70" fmla="*/ 121763 h 600884"/>
                  <a:gd name="connsiteY70" fmla="*/ 121763 h 600884"/>
                  <a:gd name="connsiteX71" fmla="*/ 121763 h 600884"/>
                  <a:gd name="connsiteY71" fmla="*/ 121763 h 600884"/>
                  <a:gd name="connsiteX72" fmla="*/ 121763 h 600884"/>
                  <a:gd name="connsiteY72" fmla="*/ 121763 h 600884"/>
                  <a:gd name="connsiteX73" fmla="*/ 121763 h 600884"/>
                  <a:gd name="connsiteY73" fmla="*/ 121763 h 600884"/>
                  <a:gd name="connsiteX74" fmla="*/ 121763 h 600884"/>
                  <a:gd name="connsiteY74" fmla="*/ 121763 h 600884"/>
                  <a:gd name="connsiteX75" fmla="*/ 121763 h 600884"/>
                  <a:gd name="connsiteY75" fmla="*/ 121763 h 600884"/>
                  <a:gd name="connsiteX76" fmla="*/ 121763 h 600884"/>
                  <a:gd name="connsiteY76" fmla="*/ 121763 h 600884"/>
                  <a:gd name="connsiteX77" fmla="*/ 121763 h 600884"/>
                  <a:gd name="connsiteY77" fmla="*/ 121763 h 600884"/>
                  <a:gd name="connsiteX78" fmla="*/ 121763 h 600884"/>
                  <a:gd name="connsiteY78" fmla="*/ 121763 h 600884"/>
                  <a:gd name="connsiteX79" fmla="*/ 121763 h 600884"/>
                  <a:gd name="connsiteY79" fmla="*/ 121763 h 600884"/>
                  <a:gd name="connsiteX80" fmla="*/ 121763 h 600884"/>
                  <a:gd name="connsiteY80" fmla="*/ 121763 h 600884"/>
                  <a:gd name="connsiteX81" fmla="*/ 121763 h 600884"/>
                  <a:gd name="connsiteY81" fmla="*/ 121763 h 600884"/>
                  <a:gd name="connsiteX82" fmla="*/ 121763 h 600884"/>
                  <a:gd name="connsiteY82" fmla="*/ 121763 h 600884"/>
                  <a:gd name="connsiteX83" fmla="*/ 121763 h 600884"/>
                  <a:gd name="connsiteY83" fmla="*/ 121763 h 600884"/>
                  <a:gd name="connsiteX84" fmla="*/ 121763 h 600884"/>
                  <a:gd name="connsiteY84" fmla="*/ 121763 h 600884"/>
                  <a:gd name="connsiteX85" fmla="*/ 121763 h 600884"/>
                  <a:gd name="connsiteY85" fmla="*/ 121763 h 600884"/>
                  <a:gd name="connsiteX86" fmla="*/ 121763 h 600884"/>
                  <a:gd name="connsiteY86" fmla="*/ 121763 h 600884"/>
                  <a:gd name="connsiteX87" fmla="*/ 121763 h 600884"/>
                  <a:gd name="connsiteY87" fmla="*/ 121763 h 600884"/>
                  <a:gd name="connsiteX88" fmla="*/ 121763 h 600884"/>
                  <a:gd name="connsiteY88" fmla="*/ 121763 h 600884"/>
                  <a:gd name="connsiteX89" fmla="*/ 121763 h 600884"/>
                  <a:gd name="connsiteY89" fmla="*/ 121763 h 600884"/>
                  <a:gd name="connsiteX90" fmla="*/ 121763 h 600884"/>
                  <a:gd name="connsiteY90" fmla="*/ 121763 h 600884"/>
                  <a:gd name="connsiteX91" fmla="*/ 121763 h 600884"/>
                  <a:gd name="connsiteY91" fmla="*/ 121763 h 600884"/>
                  <a:gd name="connsiteX92" fmla="*/ 121763 h 600884"/>
                  <a:gd name="connsiteY92" fmla="*/ 121763 h 600884"/>
                  <a:gd name="connsiteX93" fmla="*/ 121763 h 600884"/>
                  <a:gd name="connsiteY93" fmla="*/ 121763 h 600884"/>
                  <a:gd name="connsiteX94" fmla="*/ 121763 h 600884"/>
                  <a:gd name="connsiteY94" fmla="*/ 121763 h 600884"/>
                  <a:gd name="connsiteX95" fmla="*/ 121763 h 600884"/>
                  <a:gd name="connsiteY95" fmla="*/ 121763 h 600884"/>
                  <a:gd name="connsiteX96" fmla="*/ 121763 h 600884"/>
                  <a:gd name="connsiteY96" fmla="*/ 121763 h 600884"/>
                  <a:gd name="connsiteX97" fmla="*/ 121763 h 600884"/>
                  <a:gd name="connsiteY97" fmla="*/ 121763 h 600884"/>
                  <a:gd name="connsiteX98" fmla="*/ 121763 h 600884"/>
                  <a:gd name="connsiteY98" fmla="*/ 121763 h 600884"/>
                  <a:gd name="connsiteX99" fmla="*/ 121763 h 600884"/>
                  <a:gd name="connsiteY99" fmla="*/ 121763 h 600884"/>
                  <a:gd name="connsiteX100" fmla="*/ 121763 h 600884"/>
                  <a:gd name="connsiteY100" fmla="*/ 121763 h 600884"/>
                  <a:gd name="connsiteX101" fmla="*/ 121763 h 600884"/>
                  <a:gd name="connsiteY101" fmla="*/ 121763 h 600884"/>
                  <a:gd name="connsiteX102" fmla="*/ 121763 h 600884"/>
                  <a:gd name="connsiteY102" fmla="*/ 121763 h 600884"/>
                  <a:gd name="connsiteX103" fmla="*/ 121763 h 600884"/>
                  <a:gd name="connsiteY103" fmla="*/ 121763 h 600884"/>
                  <a:gd name="connsiteX104" fmla="*/ 121763 h 600884"/>
                  <a:gd name="connsiteY104" fmla="*/ 121763 h 600884"/>
                  <a:gd name="connsiteX105" fmla="*/ 121763 h 600884"/>
                  <a:gd name="connsiteY105" fmla="*/ 121763 h 600884"/>
                  <a:gd name="connsiteX106" fmla="*/ 121763 h 600884"/>
                  <a:gd name="connsiteY106" fmla="*/ 121763 h 600884"/>
                  <a:gd name="connsiteX107" fmla="*/ 121763 h 600884"/>
                  <a:gd name="connsiteY107" fmla="*/ 121763 h 600884"/>
                  <a:gd name="connsiteX108" fmla="*/ 121763 h 600884"/>
                  <a:gd name="connsiteY108" fmla="*/ 121763 h 600884"/>
                  <a:gd name="connsiteX109" fmla="*/ 121763 h 600884"/>
                  <a:gd name="connsiteY109" fmla="*/ 121763 h 600884"/>
                  <a:gd name="connsiteX110" fmla="*/ 121763 h 600884"/>
                  <a:gd name="connsiteY110" fmla="*/ 121763 h 600884"/>
                  <a:gd name="connsiteX111" fmla="*/ 121763 h 600884"/>
                  <a:gd name="connsiteY111" fmla="*/ 121763 h 600884"/>
                  <a:gd name="connsiteX112" fmla="*/ 121763 h 600884"/>
                  <a:gd name="connsiteY112" fmla="*/ 121763 h 600884"/>
                  <a:gd name="connsiteX113" fmla="*/ 121763 h 600884"/>
                  <a:gd name="connsiteY113" fmla="*/ 121763 h 600884"/>
                  <a:gd name="connsiteX114" fmla="*/ 121763 h 600884"/>
                  <a:gd name="connsiteY114" fmla="*/ 121763 h 600884"/>
                  <a:gd name="connsiteX115" fmla="*/ 121763 h 600884"/>
                  <a:gd name="connsiteY115" fmla="*/ 121763 h 600884"/>
                  <a:gd name="connsiteX116" fmla="*/ 121763 h 600884"/>
                  <a:gd name="connsiteY116" fmla="*/ 121763 h 600884"/>
                  <a:gd name="connsiteX117" fmla="*/ 121763 h 600884"/>
                  <a:gd name="connsiteY117" fmla="*/ 121763 h 600884"/>
                  <a:gd name="connsiteX118" fmla="*/ 121763 h 600884"/>
                  <a:gd name="connsiteY118" fmla="*/ 121763 h 600884"/>
                  <a:gd name="connsiteX119" fmla="*/ 121763 h 600884"/>
                  <a:gd name="connsiteY119" fmla="*/ 121763 h 600884"/>
                  <a:gd name="connsiteX120" fmla="*/ 121763 h 600884"/>
                  <a:gd name="connsiteY120" fmla="*/ 121763 h 600884"/>
                  <a:gd name="connsiteX121" fmla="*/ 121763 h 600884"/>
                  <a:gd name="connsiteY121" fmla="*/ 121763 h 600884"/>
                  <a:gd name="connsiteX122" fmla="*/ 121763 h 600884"/>
                  <a:gd name="connsiteY122" fmla="*/ 121763 h 600884"/>
                  <a:gd name="connsiteX123" fmla="*/ 121763 h 600884"/>
                  <a:gd name="connsiteY123" fmla="*/ 121763 h 600884"/>
                  <a:gd name="connsiteX124" fmla="*/ 121763 h 600884"/>
                  <a:gd name="connsiteY124" fmla="*/ 121763 h 600884"/>
                  <a:gd name="connsiteX125" fmla="*/ 121763 h 600884"/>
                  <a:gd name="connsiteY125" fmla="*/ 121763 h 600884"/>
                  <a:gd name="connsiteX126" fmla="*/ 121763 h 600884"/>
                  <a:gd name="connsiteY126" fmla="*/ 121763 h 600884"/>
                  <a:gd name="connsiteX127" fmla="*/ 121763 h 600884"/>
                  <a:gd name="connsiteY127" fmla="*/ 121763 h 600884"/>
                  <a:gd name="connsiteX128" fmla="*/ 121763 h 600884"/>
                  <a:gd name="connsiteY128" fmla="*/ 121763 h 600884"/>
                  <a:gd name="connsiteX129" fmla="*/ 121763 h 600884"/>
                  <a:gd name="connsiteY129" fmla="*/ 121763 h 600884"/>
                  <a:gd name="connsiteX130" fmla="*/ 121763 h 600884"/>
                  <a:gd name="connsiteY130" fmla="*/ 121763 h 600884"/>
                  <a:gd name="connsiteX131" fmla="*/ 121763 h 600884"/>
                  <a:gd name="connsiteY131" fmla="*/ 121763 h 600884"/>
                  <a:gd name="connsiteX132" fmla="*/ 121763 h 600884"/>
                  <a:gd name="connsiteY132" fmla="*/ 121763 h 600884"/>
                  <a:gd name="connsiteX133" fmla="*/ 121763 h 600884"/>
                  <a:gd name="connsiteY133" fmla="*/ 121763 h 600884"/>
                  <a:gd name="connsiteX134" fmla="*/ 121763 h 600884"/>
                  <a:gd name="connsiteY134" fmla="*/ 121763 h 600884"/>
                  <a:gd name="connsiteX135" fmla="*/ 121763 h 600884"/>
                  <a:gd name="connsiteY135" fmla="*/ 121763 h 600884"/>
                  <a:gd name="connsiteX136" fmla="*/ 121763 h 600884"/>
                  <a:gd name="connsiteY136" fmla="*/ 121763 h 600884"/>
                  <a:gd name="connsiteX137" fmla="*/ 121763 h 600884"/>
                  <a:gd name="connsiteY137" fmla="*/ 121763 h 600884"/>
                  <a:gd name="connsiteX138" fmla="*/ 121763 h 600884"/>
                  <a:gd name="connsiteY138" fmla="*/ 121763 h 600884"/>
                  <a:gd name="connsiteX139" fmla="*/ 121763 h 600884"/>
                  <a:gd name="connsiteY139" fmla="*/ 121763 h 600884"/>
                  <a:gd name="connsiteX140" fmla="*/ 121763 h 600884"/>
                  <a:gd name="connsiteY140" fmla="*/ 121763 h 600884"/>
                  <a:gd name="connsiteX141" fmla="*/ 121763 h 600884"/>
                  <a:gd name="connsiteY141" fmla="*/ 121763 h 600884"/>
                  <a:gd name="connsiteX142" fmla="*/ 121763 h 600884"/>
                  <a:gd name="connsiteY142" fmla="*/ 121763 h 600884"/>
                  <a:gd name="connsiteX143" fmla="*/ 121763 h 600884"/>
                  <a:gd name="connsiteY143" fmla="*/ 121763 h 600884"/>
                  <a:gd name="connsiteX144" fmla="*/ 121763 h 600884"/>
                  <a:gd name="connsiteY144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566676" h="606761">
                    <a:moveTo>
                      <a:pt x="455772" y="566562"/>
                    </a:moveTo>
                    <a:cubicBezTo>
                      <a:pt x="449695" y="566562"/>
                      <a:pt x="445137" y="570355"/>
                      <a:pt x="445137" y="576422"/>
                    </a:cubicBezTo>
                    <a:cubicBezTo>
                      <a:pt x="445137" y="582490"/>
                      <a:pt x="449695" y="586282"/>
                      <a:pt x="455772" y="586282"/>
                    </a:cubicBezTo>
                    <a:cubicBezTo>
                      <a:pt x="461849" y="586282"/>
                      <a:pt x="465647" y="582490"/>
                      <a:pt x="465647" y="576422"/>
                    </a:cubicBezTo>
                    <a:cubicBezTo>
                      <a:pt x="465647" y="570355"/>
                      <a:pt x="461849" y="566562"/>
                      <a:pt x="455772" y="566562"/>
                    </a:cubicBezTo>
                    <a:close/>
                    <a:moveTo>
                      <a:pt x="110904" y="566562"/>
                    </a:moveTo>
                    <a:cubicBezTo>
                      <a:pt x="104827" y="566562"/>
                      <a:pt x="101029" y="570355"/>
                      <a:pt x="101029" y="576422"/>
                    </a:cubicBezTo>
                    <a:cubicBezTo>
                      <a:pt x="101029" y="582490"/>
                      <a:pt x="104827" y="586282"/>
                      <a:pt x="110904" y="586282"/>
                    </a:cubicBezTo>
                    <a:cubicBezTo>
                      <a:pt x="116981" y="586282"/>
                      <a:pt x="121539" y="582490"/>
                      <a:pt x="121539" y="576422"/>
                    </a:cubicBezTo>
                    <a:cubicBezTo>
                      <a:pt x="121539" y="570355"/>
                      <a:pt x="116981" y="566562"/>
                      <a:pt x="110904" y="566562"/>
                    </a:cubicBezTo>
                    <a:close/>
                    <a:moveTo>
                      <a:pt x="344142" y="495278"/>
                    </a:moveTo>
                    <a:lnTo>
                      <a:pt x="364666" y="495278"/>
                    </a:lnTo>
                    <a:lnTo>
                      <a:pt x="364666" y="536231"/>
                    </a:lnTo>
                    <a:cubicBezTo>
                      <a:pt x="364666" y="542298"/>
                      <a:pt x="360105" y="546090"/>
                      <a:pt x="354024" y="546090"/>
                    </a:cubicBezTo>
                    <a:lnTo>
                      <a:pt x="334261" y="546090"/>
                    </a:lnTo>
                    <a:lnTo>
                      <a:pt x="334261" y="606761"/>
                    </a:lnTo>
                    <a:lnTo>
                      <a:pt x="313737" y="606761"/>
                    </a:lnTo>
                    <a:lnTo>
                      <a:pt x="313737" y="536231"/>
                    </a:lnTo>
                    <a:cubicBezTo>
                      <a:pt x="313737" y="530164"/>
                      <a:pt x="317538" y="525614"/>
                      <a:pt x="323619" y="525614"/>
                    </a:cubicBezTo>
                    <a:lnTo>
                      <a:pt x="344142" y="525614"/>
                    </a:lnTo>
                    <a:close/>
                    <a:moveTo>
                      <a:pt x="202132" y="495278"/>
                    </a:moveTo>
                    <a:lnTo>
                      <a:pt x="222606" y="495278"/>
                    </a:lnTo>
                    <a:lnTo>
                      <a:pt x="222606" y="525614"/>
                    </a:lnTo>
                    <a:lnTo>
                      <a:pt x="243081" y="525614"/>
                    </a:lnTo>
                    <a:cubicBezTo>
                      <a:pt x="249147" y="525614"/>
                      <a:pt x="252939" y="530164"/>
                      <a:pt x="252939" y="536231"/>
                    </a:cubicBezTo>
                    <a:lnTo>
                      <a:pt x="252939" y="606761"/>
                    </a:lnTo>
                    <a:lnTo>
                      <a:pt x="232465" y="606761"/>
                    </a:lnTo>
                    <a:lnTo>
                      <a:pt x="232465" y="546090"/>
                    </a:lnTo>
                    <a:lnTo>
                      <a:pt x="212748" y="546090"/>
                    </a:lnTo>
                    <a:cubicBezTo>
                      <a:pt x="206682" y="546090"/>
                      <a:pt x="202132" y="542298"/>
                      <a:pt x="202132" y="536231"/>
                    </a:cubicBezTo>
                    <a:close/>
                    <a:moveTo>
                      <a:pt x="536291" y="293515"/>
                    </a:moveTo>
                    <a:cubicBezTo>
                      <a:pt x="530214" y="293515"/>
                      <a:pt x="526416" y="297307"/>
                      <a:pt x="526416" y="303375"/>
                    </a:cubicBezTo>
                    <a:cubicBezTo>
                      <a:pt x="526416" y="309443"/>
                      <a:pt x="530214" y="313235"/>
                      <a:pt x="536291" y="313235"/>
                    </a:cubicBezTo>
                    <a:cubicBezTo>
                      <a:pt x="542368" y="313235"/>
                      <a:pt x="546926" y="309443"/>
                      <a:pt x="546926" y="303375"/>
                    </a:cubicBezTo>
                    <a:cubicBezTo>
                      <a:pt x="546926" y="297307"/>
                      <a:pt x="542368" y="293515"/>
                      <a:pt x="536291" y="293515"/>
                    </a:cubicBezTo>
                    <a:close/>
                    <a:moveTo>
                      <a:pt x="30385" y="293515"/>
                    </a:moveTo>
                    <a:cubicBezTo>
                      <a:pt x="24308" y="293515"/>
                      <a:pt x="19750" y="297307"/>
                      <a:pt x="19750" y="303375"/>
                    </a:cubicBezTo>
                    <a:cubicBezTo>
                      <a:pt x="19750" y="309443"/>
                      <a:pt x="24308" y="313235"/>
                      <a:pt x="30385" y="313235"/>
                    </a:cubicBezTo>
                    <a:cubicBezTo>
                      <a:pt x="36462" y="313235"/>
                      <a:pt x="40260" y="309443"/>
                      <a:pt x="40260" y="303375"/>
                    </a:cubicBezTo>
                    <a:cubicBezTo>
                      <a:pt x="40260" y="297307"/>
                      <a:pt x="36462" y="293515"/>
                      <a:pt x="30385" y="293515"/>
                    </a:cubicBezTo>
                    <a:close/>
                    <a:moveTo>
                      <a:pt x="395004" y="212366"/>
                    </a:moveTo>
                    <a:lnTo>
                      <a:pt x="414742" y="212366"/>
                    </a:lnTo>
                    <a:lnTo>
                      <a:pt x="414742" y="232835"/>
                    </a:lnTo>
                    <a:lnTo>
                      <a:pt x="395004" y="232835"/>
                    </a:lnTo>
                    <a:close/>
                    <a:moveTo>
                      <a:pt x="151934" y="212366"/>
                    </a:moveTo>
                    <a:lnTo>
                      <a:pt x="171672" y="212366"/>
                    </a:lnTo>
                    <a:lnTo>
                      <a:pt x="171672" y="232835"/>
                    </a:lnTo>
                    <a:lnTo>
                      <a:pt x="151934" y="232835"/>
                    </a:lnTo>
                    <a:close/>
                    <a:moveTo>
                      <a:pt x="404873" y="141821"/>
                    </a:moveTo>
                    <a:lnTo>
                      <a:pt x="425342" y="141821"/>
                    </a:lnTo>
                    <a:lnTo>
                      <a:pt x="425342" y="161559"/>
                    </a:lnTo>
                    <a:lnTo>
                      <a:pt x="404873" y="161559"/>
                    </a:lnTo>
                    <a:close/>
                    <a:moveTo>
                      <a:pt x="141334" y="141821"/>
                    </a:moveTo>
                    <a:lnTo>
                      <a:pt x="161803" y="141821"/>
                    </a:lnTo>
                    <a:lnTo>
                      <a:pt x="161803" y="161559"/>
                    </a:lnTo>
                    <a:lnTo>
                      <a:pt x="141334" y="161559"/>
                    </a:lnTo>
                    <a:close/>
                    <a:moveTo>
                      <a:pt x="283338" y="100865"/>
                    </a:moveTo>
                    <a:cubicBezTo>
                      <a:pt x="249155" y="100865"/>
                      <a:pt x="222568" y="127411"/>
                      <a:pt x="222568" y="161542"/>
                    </a:cubicBezTo>
                    <a:lnTo>
                      <a:pt x="222568" y="222219"/>
                    </a:lnTo>
                    <a:cubicBezTo>
                      <a:pt x="222568" y="254075"/>
                      <a:pt x="243838" y="278346"/>
                      <a:pt x="273463" y="282138"/>
                    </a:cubicBezTo>
                    <a:lnTo>
                      <a:pt x="273463" y="191881"/>
                    </a:lnTo>
                    <a:lnTo>
                      <a:pt x="243078" y="191881"/>
                    </a:lnTo>
                    <a:lnTo>
                      <a:pt x="243078" y="172161"/>
                    </a:lnTo>
                    <a:lnTo>
                      <a:pt x="273463" y="172161"/>
                    </a:lnTo>
                    <a:lnTo>
                      <a:pt x="273463" y="141822"/>
                    </a:lnTo>
                    <a:lnTo>
                      <a:pt x="293213" y="141822"/>
                    </a:lnTo>
                    <a:lnTo>
                      <a:pt x="293213" y="212359"/>
                    </a:lnTo>
                    <a:lnTo>
                      <a:pt x="323598" y="212359"/>
                    </a:lnTo>
                    <a:lnTo>
                      <a:pt x="323598" y="232838"/>
                    </a:lnTo>
                    <a:lnTo>
                      <a:pt x="293213" y="232838"/>
                    </a:lnTo>
                    <a:lnTo>
                      <a:pt x="293213" y="282138"/>
                    </a:lnTo>
                    <a:cubicBezTo>
                      <a:pt x="322838" y="278346"/>
                      <a:pt x="344108" y="254075"/>
                      <a:pt x="344108" y="222219"/>
                    </a:cubicBezTo>
                    <a:lnTo>
                      <a:pt x="344108" y="161542"/>
                    </a:lnTo>
                    <a:cubicBezTo>
                      <a:pt x="344108" y="127411"/>
                      <a:pt x="317521" y="100865"/>
                      <a:pt x="283338" y="100865"/>
                    </a:cubicBezTo>
                    <a:close/>
                    <a:moveTo>
                      <a:pt x="364666" y="81145"/>
                    </a:moveTo>
                    <a:lnTo>
                      <a:pt x="384404" y="81145"/>
                    </a:lnTo>
                    <a:lnTo>
                      <a:pt x="384404" y="100883"/>
                    </a:lnTo>
                    <a:lnTo>
                      <a:pt x="364666" y="100883"/>
                    </a:lnTo>
                    <a:close/>
                    <a:moveTo>
                      <a:pt x="283338" y="81145"/>
                    </a:moveTo>
                    <a:cubicBezTo>
                      <a:pt x="328915" y="81145"/>
                      <a:pt x="364617" y="116034"/>
                      <a:pt x="364617" y="161542"/>
                    </a:cubicBezTo>
                    <a:lnTo>
                      <a:pt x="364617" y="222219"/>
                    </a:lnTo>
                    <a:cubicBezTo>
                      <a:pt x="364617" y="263935"/>
                      <a:pt x="334233" y="297307"/>
                      <a:pt x="293213" y="302617"/>
                    </a:cubicBezTo>
                    <a:lnTo>
                      <a:pt x="293213" y="455068"/>
                    </a:lnTo>
                    <a:lnTo>
                      <a:pt x="526416" y="455068"/>
                    </a:lnTo>
                    <a:lnTo>
                      <a:pt x="526416" y="331438"/>
                    </a:lnTo>
                    <a:cubicBezTo>
                      <a:pt x="514262" y="327646"/>
                      <a:pt x="505906" y="316269"/>
                      <a:pt x="505906" y="303375"/>
                    </a:cubicBezTo>
                    <a:cubicBezTo>
                      <a:pt x="505906" y="285930"/>
                      <a:pt x="519580" y="273037"/>
                      <a:pt x="536291" y="273037"/>
                    </a:cubicBezTo>
                    <a:cubicBezTo>
                      <a:pt x="553763" y="273037"/>
                      <a:pt x="566676" y="285930"/>
                      <a:pt x="566676" y="303375"/>
                    </a:cubicBezTo>
                    <a:cubicBezTo>
                      <a:pt x="566676" y="316269"/>
                      <a:pt x="559080" y="327646"/>
                      <a:pt x="546926" y="331438"/>
                    </a:cubicBezTo>
                    <a:lnTo>
                      <a:pt x="546926" y="464928"/>
                    </a:lnTo>
                    <a:cubicBezTo>
                      <a:pt x="546926" y="470996"/>
                      <a:pt x="542368" y="475547"/>
                      <a:pt x="536291" y="475547"/>
                    </a:cubicBezTo>
                    <a:lnTo>
                      <a:pt x="465647" y="475547"/>
                    </a:lnTo>
                    <a:lnTo>
                      <a:pt x="465647" y="548359"/>
                    </a:lnTo>
                    <a:cubicBezTo>
                      <a:pt x="477801" y="552152"/>
                      <a:pt x="486156" y="563529"/>
                      <a:pt x="486156" y="576422"/>
                    </a:cubicBezTo>
                    <a:cubicBezTo>
                      <a:pt x="486156" y="593867"/>
                      <a:pt x="472483" y="606761"/>
                      <a:pt x="455772" y="606761"/>
                    </a:cubicBezTo>
                    <a:cubicBezTo>
                      <a:pt x="438300" y="606761"/>
                      <a:pt x="425387" y="593867"/>
                      <a:pt x="425387" y="576422"/>
                    </a:cubicBezTo>
                    <a:cubicBezTo>
                      <a:pt x="425387" y="563529"/>
                      <a:pt x="432983" y="552152"/>
                      <a:pt x="445137" y="548359"/>
                    </a:cubicBezTo>
                    <a:lnTo>
                      <a:pt x="445137" y="475547"/>
                    </a:lnTo>
                    <a:lnTo>
                      <a:pt x="293213" y="475547"/>
                    </a:lnTo>
                    <a:lnTo>
                      <a:pt x="273463" y="475547"/>
                    </a:lnTo>
                    <a:lnTo>
                      <a:pt x="121539" y="475547"/>
                    </a:lnTo>
                    <a:lnTo>
                      <a:pt x="121539" y="548359"/>
                    </a:lnTo>
                    <a:cubicBezTo>
                      <a:pt x="133693" y="552152"/>
                      <a:pt x="141289" y="563529"/>
                      <a:pt x="141289" y="576422"/>
                    </a:cubicBezTo>
                    <a:cubicBezTo>
                      <a:pt x="141289" y="593867"/>
                      <a:pt x="128376" y="606761"/>
                      <a:pt x="110904" y="606761"/>
                    </a:cubicBezTo>
                    <a:cubicBezTo>
                      <a:pt x="94193" y="606761"/>
                      <a:pt x="80520" y="593867"/>
                      <a:pt x="80520" y="576422"/>
                    </a:cubicBezTo>
                    <a:cubicBezTo>
                      <a:pt x="80520" y="563529"/>
                      <a:pt x="88875" y="552152"/>
                      <a:pt x="101029" y="548359"/>
                    </a:cubicBezTo>
                    <a:lnTo>
                      <a:pt x="101029" y="475547"/>
                    </a:lnTo>
                    <a:lnTo>
                      <a:pt x="30385" y="475547"/>
                    </a:lnTo>
                    <a:cubicBezTo>
                      <a:pt x="24308" y="475547"/>
                      <a:pt x="19750" y="470996"/>
                      <a:pt x="19750" y="464928"/>
                    </a:cubicBezTo>
                    <a:lnTo>
                      <a:pt x="19750" y="331438"/>
                    </a:lnTo>
                    <a:cubicBezTo>
                      <a:pt x="7596" y="327646"/>
                      <a:pt x="0" y="316269"/>
                      <a:pt x="0" y="303375"/>
                    </a:cubicBezTo>
                    <a:cubicBezTo>
                      <a:pt x="0" y="285930"/>
                      <a:pt x="12914" y="273037"/>
                      <a:pt x="30385" y="273037"/>
                    </a:cubicBezTo>
                    <a:cubicBezTo>
                      <a:pt x="47096" y="273037"/>
                      <a:pt x="60770" y="285930"/>
                      <a:pt x="60770" y="303375"/>
                    </a:cubicBezTo>
                    <a:cubicBezTo>
                      <a:pt x="60770" y="316269"/>
                      <a:pt x="52414" y="327646"/>
                      <a:pt x="40260" y="331438"/>
                    </a:cubicBezTo>
                    <a:lnTo>
                      <a:pt x="40260" y="455068"/>
                    </a:lnTo>
                    <a:lnTo>
                      <a:pt x="273463" y="455068"/>
                    </a:lnTo>
                    <a:lnTo>
                      <a:pt x="273463" y="302617"/>
                    </a:lnTo>
                    <a:cubicBezTo>
                      <a:pt x="232443" y="298066"/>
                      <a:pt x="202059" y="264693"/>
                      <a:pt x="202059" y="222219"/>
                    </a:cubicBezTo>
                    <a:lnTo>
                      <a:pt x="202059" y="161542"/>
                    </a:lnTo>
                    <a:cubicBezTo>
                      <a:pt x="202059" y="116034"/>
                      <a:pt x="237761" y="81145"/>
                      <a:pt x="283338" y="81145"/>
                    </a:cubicBezTo>
                    <a:close/>
                    <a:moveTo>
                      <a:pt x="182272" y="81145"/>
                    </a:moveTo>
                    <a:lnTo>
                      <a:pt x="202132" y="81145"/>
                    </a:lnTo>
                    <a:lnTo>
                      <a:pt x="202132" y="100883"/>
                    </a:lnTo>
                    <a:lnTo>
                      <a:pt x="182272" y="100883"/>
                    </a:lnTo>
                    <a:close/>
                    <a:moveTo>
                      <a:pt x="273530" y="40207"/>
                    </a:moveTo>
                    <a:lnTo>
                      <a:pt x="293268" y="40207"/>
                    </a:lnTo>
                    <a:lnTo>
                      <a:pt x="293268" y="60676"/>
                    </a:lnTo>
                    <a:lnTo>
                      <a:pt x="273530" y="60676"/>
                    </a:lnTo>
                    <a:close/>
                    <a:moveTo>
                      <a:pt x="283338" y="0"/>
                    </a:moveTo>
                    <a:cubicBezTo>
                      <a:pt x="401067" y="0"/>
                      <a:pt x="496009" y="94808"/>
                      <a:pt x="496009" y="212371"/>
                    </a:cubicBezTo>
                    <a:cubicBezTo>
                      <a:pt x="496009" y="298078"/>
                      <a:pt x="443601" y="376200"/>
                      <a:pt x="364609" y="408814"/>
                    </a:cubicBezTo>
                    <a:lnTo>
                      <a:pt x="364609" y="434602"/>
                    </a:lnTo>
                    <a:lnTo>
                      <a:pt x="344101" y="434602"/>
                    </a:lnTo>
                    <a:lnTo>
                      <a:pt x="344101" y="401229"/>
                    </a:lnTo>
                    <a:cubicBezTo>
                      <a:pt x="344101" y="397437"/>
                      <a:pt x="347139" y="393645"/>
                      <a:pt x="350937" y="392128"/>
                    </a:cubicBezTo>
                    <a:cubicBezTo>
                      <a:pt x="425372" y="364065"/>
                      <a:pt x="475501" y="292010"/>
                      <a:pt x="475501" y="212371"/>
                    </a:cubicBezTo>
                    <a:cubicBezTo>
                      <a:pt x="475501" y="106185"/>
                      <a:pt x="389673" y="20479"/>
                      <a:pt x="283338" y="20479"/>
                    </a:cubicBezTo>
                    <a:cubicBezTo>
                      <a:pt x="177003" y="20479"/>
                      <a:pt x="91175" y="106185"/>
                      <a:pt x="91175" y="212371"/>
                    </a:cubicBezTo>
                    <a:cubicBezTo>
                      <a:pt x="91175" y="292010"/>
                      <a:pt x="141304" y="364065"/>
                      <a:pt x="215739" y="392128"/>
                    </a:cubicBezTo>
                    <a:cubicBezTo>
                      <a:pt x="219537" y="393645"/>
                      <a:pt x="222575" y="397437"/>
                      <a:pt x="222575" y="401229"/>
                    </a:cubicBezTo>
                    <a:lnTo>
                      <a:pt x="222575" y="434602"/>
                    </a:lnTo>
                    <a:lnTo>
                      <a:pt x="202067" y="434602"/>
                    </a:lnTo>
                    <a:lnTo>
                      <a:pt x="202067" y="408814"/>
                    </a:lnTo>
                    <a:cubicBezTo>
                      <a:pt x="123075" y="376200"/>
                      <a:pt x="70667" y="298078"/>
                      <a:pt x="70667" y="212371"/>
                    </a:cubicBezTo>
                    <a:cubicBezTo>
                      <a:pt x="70667" y="94808"/>
                      <a:pt x="165609" y="0"/>
                      <a:pt x="283338" y="0"/>
                    </a:cubicBezTo>
                    <a:close/>
                  </a:path>
                </a:pathLst>
              </a:custGeom>
              <a:solidFill>
                <a:srgbClr val="1672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AA841E1F-E110-8ACC-535C-959E2F81E58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187478" y="-1139515"/>
                <a:ext cx="481802" cy="481800"/>
              </a:xfrm>
              <a:prstGeom prst="ellipse">
                <a:avLst/>
              </a:prstGeom>
              <a:noFill/>
              <a:ln>
                <a:solidFill>
                  <a:srgbClr val="1672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234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预览图">
            <a:extLst>
              <a:ext uri="{FF2B5EF4-FFF2-40B4-BE49-F238E27FC236}">
                <a16:creationId xmlns:a16="http://schemas.microsoft.com/office/drawing/2014/main" id="{79DD6E9E-078D-CF8F-5F06-C2181FA0554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矩形 102">
            <a:extLst>
              <a:ext uri="{FF2B5EF4-FFF2-40B4-BE49-F238E27FC236}">
                <a16:creationId xmlns:a16="http://schemas.microsoft.com/office/drawing/2014/main" id="{7D6B2CD1-2320-766F-CB18-AD070EED81E2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90000"/>
                </a:srgbClr>
              </a:gs>
              <a:gs pos="0">
                <a:schemeClr val="tx1">
                  <a:lumMod val="100000"/>
                  <a:alpha val="95000"/>
                </a:schemeClr>
              </a:gs>
              <a:gs pos="100000">
                <a:schemeClr val="tx1">
                  <a:lumMod val="100000"/>
                  <a:alpha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F0560F97-5EDA-C14D-F957-275DB4AD9243}"/>
              </a:ext>
            </a:extLst>
          </p:cNvPr>
          <p:cNvGrpSpPr/>
          <p:nvPr/>
        </p:nvGrpSpPr>
        <p:grpSpPr>
          <a:xfrm>
            <a:off x="304800" y="272253"/>
            <a:ext cx="1691444" cy="477047"/>
            <a:chOff x="338678" y="215952"/>
            <a:chExt cx="1691444" cy="477047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385A5887-744D-41E4-AF61-549D13C80CC8}"/>
                </a:ext>
              </a:extLst>
            </p:cNvPr>
            <p:cNvSpPr/>
            <p:nvPr/>
          </p:nvSpPr>
          <p:spPr>
            <a:xfrm>
              <a:off x="338678" y="215952"/>
              <a:ext cx="1691444" cy="477047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DFF14C36-C962-6C53-B143-28CA2F133C65}"/>
                </a:ext>
              </a:extLst>
            </p:cNvPr>
            <p:cNvSpPr/>
            <p:nvPr/>
          </p:nvSpPr>
          <p:spPr>
            <a:xfrm>
              <a:off x="376800" y="255771"/>
              <a:ext cx="1615200" cy="397408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DC3403C-A946-ABE2-08EA-80DD398C52FC}"/>
                </a:ext>
              </a:extLst>
            </p:cNvPr>
            <p:cNvSpPr txBox="1"/>
            <p:nvPr/>
          </p:nvSpPr>
          <p:spPr>
            <a:xfrm>
              <a:off x="470103" y="223643"/>
              <a:ext cx="1428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应用效果</a:t>
              </a:r>
            </a:p>
          </p:txBody>
        </p:sp>
      </p:grp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055BD827-E454-ED1F-B89D-A22D9925190C}"/>
              </a:ext>
            </a:extLst>
          </p:cNvPr>
          <p:cNvSpPr/>
          <p:nvPr/>
        </p:nvSpPr>
        <p:spPr>
          <a:xfrm>
            <a:off x="1018390" y="4865090"/>
            <a:ext cx="2190280" cy="1607049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rgbClr val="1672FB">
                  <a:alpha val="0"/>
                </a:srgbClr>
              </a:gs>
              <a:gs pos="100000">
                <a:srgbClr val="1672FB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05D20FEB-763C-B650-6827-0FE211752BE5}"/>
              </a:ext>
            </a:extLst>
          </p:cNvPr>
          <p:cNvGrpSpPr>
            <a:grpSpLocks/>
          </p:cNvGrpSpPr>
          <p:nvPr/>
        </p:nvGrpSpPr>
        <p:grpSpPr>
          <a:xfrm>
            <a:off x="304800" y="1536242"/>
            <a:ext cx="3617460" cy="3573980"/>
            <a:chOff x="2406506" y="3672222"/>
            <a:chExt cx="3332480" cy="1172245"/>
          </a:xfrm>
        </p:grpSpPr>
        <p:sp>
          <p:nvSpPr>
            <p:cNvPr id="133" name="矩形: 剪去左右顶角 132">
              <a:extLst>
                <a:ext uri="{FF2B5EF4-FFF2-40B4-BE49-F238E27FC236}">
                  <a16:creationId xmlns:a16="http://schemas.microsoft.com/office/drawing/2014/main" id="{538B736B-3B75-0B9C-95CF-415649D46CF3}"/>
                </a:ext>
              </a:extLst>
            </p:cNvPr>
            <p:cNvSpPr/>
            <p:nvPr/>
          </p:nvSpPr>
          <p:spPr>
            <a:xfrm>
              <a:off x="2406506" y="3672222"/>
              <a:ext cx="3332480" cy="1172245"/>
            </a:xfrm>
            <a:prstGeom prst="snip2SameRect">
              <a:avLst>
                <a:gd name="adj1" fmla="val 7770"/>
                <a:gd name="adj2" fmla="val 7384"/>
              </a:avLst>
            </a:pr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E3A15FE2-937B-23E0-5E63-92C493DE3227}"/>
                </a:ext>
              </a:extLst>
            </p:cNvPr>
            <p:cNvSpPr/>
            <p:nvPr/>
          </p:nvSpPr>
          <p:spPr>
            <a:xfrm>
              <a:off x="5693267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C2A9D210-0EA6-3B59-5CF4-FA0249CA6D16}"/>
                </a:ext>
              </a:extLst>
            </p:cNvPr>
            <p:cNvSpPr/>
            <p:nvPr/>
          </p:nvSpPr>
          <p:spPr>
            <a:xfrm>
              <a:off x="5693267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7971745-B256-7F71-5674-68604F0043B1}"/>
                </a:ext>
              </a:extLst>
            </p:cNvPr>
            <p:cNvSpPr/>
            <p:nvPr/>
          </p:nvSpPr>
          <p:spPr>
            <a:xfrm>
              <a:off x="2406506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D8EED0B8-5247-E3BF-3B1E-F6F552124BC8}"/>
                </a:ext>
              </a:extLst>
            </p:cNvPr>
            <p:cNvSpPr/>
            <p:nvPr/>
          </p:nvSpPr>
          <p:spPr>
            <a:xfrm>
              <a:off x="2406506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剪去左右顶角 137">
              <a:extLst>
                <a:ext uri="{FF2B5EF4-FFF2-40B4-BE49-F238E27FC236}">
                  <a16:creationId xmlns:a16="http://schemas.microsoft.com/office/drawing/2014/main" id="{A19809E3-A9D7-9EC7-ADC4-0A621677EFAF}"/>
                </a:ext>
              </a:extLst>
            </p:cNvPr>
            <p:cNvSpPr/>
            <p:nvPr/>
          </p:nvSpPr>
          <p:spPr>
            <a:xfrm>
              <a:off x="2482308" y="3701551"/>
              <a:ext cx="3180875" cy="1113590"/>
            </a:xfrm>
            <a:prstGeom prst="snip2SameRect">
              <a:avLst>
                <a:gd name="adj1" fmla="val 7345"/>
                <a:gd name="adj2" fmla="val 5786"/>
              </a:avLst>
            </a:prstGeom>
            <a:noFill/>
            <a:ln>
              <a:solidFill>
                <a:srgbClr val="1672FB"/>
              </a:solidFill>
            </a:ln>
            <a:effectLst>
              <a:outerShdw blurRad="190500" algn="ctr" rotWithShape="0">
                <a:srgbClr val="21E1E7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梯形 138">
              <a:extLst>
                <a:ext uri="{FF2B5EF4-FFF2-40B4-BE49-F238E27FC236}">
                  <a16:creationId xmlns:a16="http://schemas.microsoft.com/office/drawing/2014/main" id="{A232EC69-C9F8-41B4-214D-869195D783DE}"/>
                </a:ext>
              </a:extLst>
            </p:cNvPr>
            <p:cNvSpPr/>
            <p:nvPr/>
          </p:nvSpPr>
          <p:spPr>
            <a:xfrm rot="5400000">
              <a:off x="2381106" y="4234580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梯形 139">
              <a:extLst>
                <a:ext uri="{FF2B5EF4-FFF2-40B4-BE49-F238E27FC236}">
                  <a16:creationId xmlns:a16="http://schemas.microsoft.com/office/drawing/2014/main" id="{F7D83936-92DE-4A41-5EF2-2F92755DC23A}"/>
                </a:ext>
              </a:extLst>
            </p:cNvPr>
            <p:cNvSpPr/>
            <p:nvPr/>
          </p:nvSpPr>
          <p:spPr>
            <a:xfrm rot="16200000" flipH="1">
              <a:off x="5514450" y="4234581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dir="108000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C60F11-8A1E-23FA-C5C0-C0406C231FED}"/>
              </a:ext>
            </a:extLst>
          </p:cNvPr>
          <p:cNvGrpSpPr/>
          <p:nvPr/>
        </p:nvGrpSpPr>
        <p:grpSpPr>
          <a:xfrm>
            <a:off x="782044" y="4966125"/>
            <a:ext cx="2662973" cy="1629738"/>
            <a:chOff x="782044" y="4688064"/>
            <a:chExt cx="2662973" cy="1629738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59305C70-2E38-327C-7F0B-78715F5DF9B6}"/>
                </a:ext>
              </a:extLst>
            </p:cNvPr>
            <p:cNvSpPr/>
            <p:nvPr/>
          </p:nvSpPr>
          <p:spPr>
            <a:xfrm>
              <a:off x="1156093" y="5547326"/>
              <a:ext cx="1914876" cy="545718"/>
            </a:xfrm>
            <a:prstGeom prst="ellipse">
              <a:avLst/>
            </a:prstGeom>
            <a:noFill/>
            <a:ln w="19050">
              <a:gradFill>
                <a:gsLst>
                  <a:gs pos="900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0F163C31-7658-730A-3D6B-D3E5AAFB2C94}"/>
                </a:ext>
              </a:extLst>
            </p:cNvPr>
            <p:cNvSpPr/>
            <p:nvPr/>
          </p:nvSpPr>
          <p:spPr>
            <a:xfrm>
              <a:off x="782044" y="5382513"/>
              <a:ext cx="2662973" cy="935289"/>
            </a:xfrm>
            <a:prstGeom prst="ellipse">
              <a:avLst/>
            </a:prstGeom>
            <a:gradFill>
              <a:gsLst>
                <a:gs pos="71000">
                  <a:srgbClr val="1672FB">
                    <a:alpha val="0"/>
                  </a:srgbClr>
                </a:gs>
                <a:gs pos="100000">
                  <a:srgbClr val="1672FB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13000">
                    <a:srgbClr val="1672FB">
                      <a:alpha val="0"/>
                    </a:srgbClr>
                  </a:gs>
                  <a:gs pos="100000">
                    <a:srgbClr val="1672FB">
                      <a:alpha val="40000"/>
                    </a:srgb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0FEE081-1CC9-C7DC-01CE-FF717AC18064}"/>
                </a:ext>
              </a:extLst>
            </p:cNvPr>
            <p:cNvSpPr/>
            <p:nvPr/>
          </p:nvSpPr>
          <p:spPr>
            <a:xfrm>
              <a:off x="1156093" y="4688064"/>
              <a:ext cx="1914876" cy="1404979"/>
            </a:xfrm>
            <a:custGeom>
              <a:avLst/>
              <a:gdLst>
                <a:gd name="connsiteX0" fmla="*/ 0 w 3415862"/>
                <a:gd name="connsiteY0" fmla="*/ 0 h 2678886"/>
                <a:gd name="connsiteX1" fmla="*/ 3415862 w 3415862"/>
                <a:gd name="connsiteY1" fmla="*/ 0 h 2678886"/>
                <a:gd name="connsiteX2" fmla="*/ 3415862 w 3415862"/>
                <a:gd name="connsiteY2" fmla="*/ 2158624 h 2678886"/>
                <a:gd name="connsiteX3" fmla="*/ 1707931 w 3415862"/>
                <a:gd name="connsiteY3" fmla="*/ 2678886 h 2678886"/>
                <a:gd name="connsiteX4" fmla="*/ 0 w 3415862"/>
                <a:gd name="connsiteY4" fmla="*/ 2158624 h 26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862" h="2678886">
                  <a:moveTo>
                    <a:pt x="0" y="0"/>
                  </a:moveTo>
                  <a:lnTo>
                    <a:pt x="3415862" y="0"/>
                  </a:lnTo>
                  <a:lnTo>
                    <a:pt x="3415862" y="2158624"/>
                  </a:lnTo>
                  <a:cubicBezTo>
                    <a:pt x="3415862" y="2445957"/>
                    <a:pt x="2651195" y="2678886"/>
                    <a:pt x="1707931" y="2678886"/>
                  </a:cubicBezTo>
                  <a:cubicBezTo>
                    <a:pt x="764667" y="2678886"/>
                    <a:pt x="0" y="2445957"/>
                    <a:pt x="0" y="2158624"/>
                  </a:cubicBezTo>
                  <a:close/>
                </a:path>
              </a:pathLst>
            </a:custGeom>
            <a:gradFill>
              <a:gsLst>
                <a:gs pos="8000">
                  <a:srgbClr val="1672FB">
                    <a:alpha val="0"/>
                  </a:srgbClr>
                </a:gs>
                <a:gs pos="100000">
                  <a:srgbClr val="1672FB">
                    <a:alpha val="3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67F5468F-265E-73D8-1421-0A68B0FC4C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2275" y="5798601"/>
              <a:ext cx="0" cy="19472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5F1F3E62-0C8A-F10E-52F7-D7E5C32844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393" y="5928151"/>
              <a:ext cx="0" cy="74169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2AEBF85B-C804-B0DF-82E7-0832575503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5090" y="5853219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9888F00-A0BA-F019-9026-B028B53F87A9}"/>
                </a:ext>
              </a:extLst>
            </p:cNvPr>
            <p:cNvSpPr/>
            <p:nvPr/>
          </p:nvSpPr>
          <p:spPr>
            <a:xfrm>
              <a:off x="1328815" y="5466565"/>
              <a:ext cx="1552345" cy="412867"/>
            </a:xfrm>
            <a:prstGeom prst="ellipse">
              <a:avLst/>
            </a:prstGeom>
            <a:noFill/>
            <a:ln w="6350">
              <a:gradFill>
                <a:gsLst>
                  <a:gs pos="36000">
                    <a:srgbClr val="1672FB">
                      <a:alpha val="0"/>
                    </a:srgbClr>
                  </a:gs>
                  <a:gs pos="100000">
                    <a:srgbClr val="1672FB">
                      <a:alpha val="15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C4033652-7C1E-292F-C2DB-6AB1122980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90715" y="5793273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C56DD582-26D4-FAB3-9C36-3F9E1E0997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2462" y="5767296"/>
              <a:ext cx="0" cy="158093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45C80A9A-2D87-11C0-06B0-0C659B4A2B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4209" y="5809258"/>
              <a:ext cx="0" cy="10114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74F0D0BC-014E-26F2-3657-99251D982E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5956" y="5738322"/>
              <a:ext cx="0" cy="162090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C2B0DEE8-DD36-EED8-93B3-3FDB64A893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0446" y="5898874"/>
              <a:ext cx="0" cy="16034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95A2359E-AE90-187B-7180-A7DF9B0893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6520" y="6005551"/>
              <a:ext cx="0" cy="6107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8B4A1864-475E-E34C-5684-0F80ACD04F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3301" y="5943849"/>
              <a:ext cx="0" cy="11701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C046CF80-2329-3056-551F-95E84D95F8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4247" y="5790376"/>
              <a:ext cx="0" cy="15875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BC2B93BF-EB27-837F-CCEA-62B5DE901C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88173" y="5897054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7A641FEF-F9BE-8A03-97D8-F46E2AA92A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61392" y="5835351"/>
              <a:ext cx="0" cy="108786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C07FD8D4-1CD2-781D-ACEB-C4C50A38FF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53657" y="5931482"/>
              <a:ext cx="0" cy="8425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3719E903-99C3-3F10-D01C-08829B81B8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24866" y="5951671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1A185B11-496C-F8DF-5FAB-469A2D4339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0801" y="5806261"/>
              <a:ext cx="0" cy="204484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83FB5F13-BE97-9428-8CC9-810CC9FB59BB}"/>
                </a:ext>
              </a:extLst>
            </p:cNvPr>
            <p:cNvSpPr txBox="1"/>
            <p:nvPr/>
          </p:nvSpPr>
          <p:spPr>
            <a:xfrm>
              <a:off x="1197660" y="5480666"/>
              <a:ext cx="1831740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全年节约成本：</a:t>
              </a:r>
              <a:endParaRPr lang="en-US" altLang="zh-CN" sz="1200" b="1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2000" b="1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67</a:t>
              </a:r>
              <a:r>
                <a:rPr lang="zh-CN" altLang="en-US" sz="2000" b="1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50B21EC4-E916-B16B-E448-DF5B0D1559D5}"/>
              </a:ext>
            </a:extLst>
          </p:cNvPr>
          <p:cNvGrpSpPr/>
          <p:nvPr/>
        </p:nvGrpSpPr>
        <p:grpSpPr>
          <a:xfrm>
            <a:off x="1197660" y="1845034"/>
            <a:ext cx="1967450" cy="382874"/>
            <a:chOff x="587218" y="1911481"/>
            <a:chExt cx="1967450" cy="382874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F9D962F-29AD-0FEB-93D9-CB1A52F4F40B}"/>
                </a:ext>
              </a:extLst>
            </p:cNvPr>
            <p:cNvSpPr/>
            <p:nvPr/>
          </p:nvSpPr>
          <p:spPr>
            <a:xfrm>
              <a:off x="587218" y="1911481"/>
              <a:ext cx="1967450" cy="382874"/>
            </a:xfrm>
            <a:prstGeom prst="rect">
              <a:avLst/>
            </a:prstGeom>
            <a:gradFill>
              <a:gsLst>
                <a:gs pos="0">
                  <a:srgbClr val="1672FB">
                    <a:alpha val="0"/>
                  </a:srgbClr>
                </a:gs>
                <a:gs pos="100000">
                  <a:srgbClr val="1672F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45622192-FA08-1CDA-E479-63EC3B6A3B34}"/>
                </a:ext>
              </a:extLst>
            </p:cNvPr>
            <p:cNvSpPr txBox="1"/>
            <p:nvPr/>
          </p:nvSpPr>
          <p:spPr>
            <a:xfrm>
              <a:off x="587218" y="1933641"/>
              <a:ext cx="19674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降低成本</a:t>
              </a:r>
              <a:endParaRPr lang="zh-CN" altLang="en-US" sz="1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3535C2ED-D5CB-4F6A-17BE-C2B658626282}"/>
              </a:ext>
            </a:extLst>
          </p:cNvPr>
          <p:cNvSpPr txBox="1"/>
          <p:nvPr/>
        </p:nvSpPr>
        <p:spPr>
          <a:xfrm>
            <a:off x="528239" y="2241917"/>
            <a:ext cx="3272870" cy="745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电子纸代替纸张，指导排序作业，降低纸张及耗材成本投入。设备设施（如电脑、打印机、</a:t>
            </a:r>
            <a:r>
              <a:rPr lang="en-US" altLang="zh-CN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PAD</a:t>
            </a: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）投入由客户确认，不计入成本分析。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836D233-69F3-BCFE-FD49-0E112A127940}"/>
              </a:ext>
            </a:extLst>
          </p:cNvPr>
          <p:cNvSpPr txBox="1"/>
          <p:nvPr/>
        </p:nvSpPr>
        <p:spPr>
          <a:xfrm>
            <a:off x="692509" y="4741462"/>
            <a:ext cx="906662" cy="301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每年成本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5CF067C-0054-C594-2C5F-7D769087A35B}"/>
              </a:ext>
            </a:extLst>
          </p:cNvPr>
          <p:cNvGrpSpPr/>
          <p:nvPr/>
        </p:nvGrpSpPr>
        <p:grpSpPr>
          <a:xfrm>
            <a:off x="698983" y="3813406"/>
            <a:ext cx="893714" cy="926462"/>
            <a:chOff x="3188397" y="-926649"/>
            <a:chExt cx="550758" cy="570939"/>
          </a:xfrm>
        </p:grpSpPr>
        <p:sp>
          <p:nvSpPr>
            <p:cNvPr id="147" name="Freeform 6">
              <a:extLst>
                <a:ext uri="{FF2B5EF4-FFF2-40B4-BE49-F238E27FC236}">
                  <a16:creationId xmlns:a16="http://schemas.microsoft.com/office/drawing/2014/main" id="{E1088E1C-606C-E21F-D711-302551B2C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424" y="-926649"/>
              <a:ext cx="189125" cy="128194"/>
            </a:xfrm>
            <a:custGeom>
              <a:avLst/>
              <a:gdLst>
                <a:gd name="T0" fmla="*/ 0 w 5977"/>
                <a:gd name="T1" fmla="*/ 0 h 4050"/>
                <a:gd name="T2" fmla="*/ 5977 w 5977"/>
                <a:gd name="T3" fmla="*/ 2819 h 4050"/>
                <a:gd name="T4" fmla="*/ 4483 w 5977"/>
                <a:gd name="T5" fmla="*/ 4050 h 4050"/>
                <a:gd name="T6" fmla="*/ 0 w 5977"/>
                <a:gd name="T7" fmla="*/ 1936 h 4050"/>
                <a:gd name="T8" fmla="*/ 0 w 5977"/>
                <a:gd name="T9" fmla="*/ 0 h 4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7" h="4050">
                  <a:moveTo>
                    <a:pt x="0" y="0"/>
                  </a:moveTo>
                  <a:cubicBezTo>
                    <a:pt x="2314" y="0"/>
                    <a:pt x="4505" y="1034"/>
                    <a:pt x="5977" y="2819"/>
                  </a:cubicBezTo>
                  <a:lnTo>
                    <a:pt x="4483" y="4050"/>
                  </a:lnTo>
                  <a:cubicBezTo>
                    <a:pt x="3379" y="2711"/>
                    <a:pt x="1735" y="1936"/>
                    <a:pt x="0" y="19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672FB"/>
            </a:solidFill>
            <a:ln w="3175" cap="flat">
              <a:solidFill>
                <a:srgbClr val="1672F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">
              <a:extLst>
                <a:ext uri="{FF2B5EF4-FFF2-40B4-BE49-F238E27FC236}">
                  <a16:creationId xmlns:a16="http://schemas.microsoft.com/office/drawing/2014/main" id="{63112F3F-CA3F-05A7-5B98-8FCE33E5A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8397" y="-876134"/>
              <a:ext cx="550758" cy="520424"/>
            </a:xfrm>
            <a:custGeom>
              <a:avLst/>
              <a:gdLst>
                <a:gd name="T0" fmla="*/ 7337 w 8697"/>
                <a:gd name="T1" fmla="*/ 1409 h 8220"/>
                <a:gd name="T2" fmla="*/ 6811 w 8697"/>
                <a:gd name="T3" fmla="*/ 6860 h 8220"/>
                <a:gd name="T4" fmla="*/ 1360 w 8697"/>
                <a:gd name="T5" fmla="*/ 6334 h 8220"/>
                <a:gd name="T6" fmla="*/ 1886 w 8697"/>
                <a:gd name="T7" fmla="*/ 884 h 8220"/>
                <a:gd name="T8" fmla="*/ 4348 w 8697"/>
                <a:gd name="T9" fmla="*/ 0 h 8220"/>
                <a:gd name="T10" fmla="*/ 4348 w 8697"/>
                <a:gd name="T11" fmla="*/ 968 h 8220"/>
                <a:gd name="T12" fmla="*/ 1444 w 8697"/>
                <a:gd name="T13" fmla="*/ 3872 h 8220"/>
                <a:gd name="T14" fmla="*/ 4348 w 8697"/>
                <a:gd name="T15" fmla="*/ 6776 h 8220"/>
                <a:gd name="T16" fmla="*/ 7252 w 8697"/>
                <a:gd name="T17" fmla="*/ 3872 h 8220"/>
                <a:gd name="T18" fmla="*/ 6589 w 8697"/>
                <a:gd name="T19" fmla="*/ 2025 h 8220"/>
                <a:gd name="T20" fmla="*/ 7337 w 8697"/>
                <a:gd name="T21" fmla="*/ 1409 h 8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97" h="8220">
                  <a:moveTo>
                    <a:pt x="7337" y="1409"/>
                  </a:moveTo>
                  <a:cubicBezTo>
                    <a:pt x="8697" y="3059"/>
                    <a:pt x="8461" y="5500"/>
                    <a:pt x="6811" y="6860"/>
                  </a:cubicBezTo>
                  <a:cubicBezTo>
                    <a:pt x="5161" y="8220"/>
                    <a:pt x="2720" y="7984"/>
                    <a:pt x="1360" y="6334"/>
                  </a:cubicBezTo>
                  <a:cubicBezTo>
                    <a:pt x="0" y="4684"/>
                    <a:pt x="236" y="2244"/>
                    <a:pt x="1886" y="884"/>
                  </a:cubicBezTo>
                  <a:cubicBezTo>
                    <a:pt x="2579" y="312"/>
                    <a:pt x="3450" y="0"/>
                    <a:pt x="4348" y="0"/>
                  </a:cubicBezTo>
                  <a:lnTo>
                    <a:pt x="4348" y="968"/>
                  </a:lnTo>
                  <a:cubicBezTo>
                    <a:pt x="2745" y="968"/>
                    <a:pt x="1444" y="2268"/>
                    <a:pt x="1444" y="3872"/>
                  </a:cubicBezTo>
                  <a:cubicBezTo>
                    <a:pt x="1444" y="5475"/>
                    <a:pt x="2745" y="6776"/>
                    <a:pt x="4348" y="6776"/>
                  </a:cubicBezTo>
                  <a:cubicBezTo>
                    <a:pt x="5952" y="6776"/>
                    <a:pt x="7252" y="5475"/>
                    <a:pt x="7252" y="3872"/>
                  </a:cubicBezTo>
                  <a:cubicBezTo>
                    <a:pt x="7252" y="3198"/>
                    <a:pt x="7018" y="2545"/>
                    <a:pt x="6589" y="2025"/>
                  </a:cubicBezTo>
                  <a:lnTo>
                    <a:pt x="7337" y="1409"/>
                  </a:lnTo>
                  <a:close/>
                </a:path>
              </a:pathLst>
            </a:cu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3175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8DFE25F1-9E2D-D833-F2AB-7E6A0DD1A14D}"/>
              </a:ext>
            </a:extLst>
          </p:cNvPr>
          <p:cNvSpPr txBox="1"/>
          <p:nvPr/>
        </p:nvSpPr>
        <p:spPr>
          <a:xfrm>
            <a:off x="810114" y="4098353"/>
            <a:ext cx="642961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67</a:t>
            </a:r>
            <a:r>
              <a:rPr lang="zh-CN" altLang="en-US" sz="1400" b="1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万</a:t>
            </a: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FEBBC8AB-87CD-34F1-0393-F768D796CE7D}"/>
              </a:ext>
            </a:extLst>
          </p:cNvPr>
          <p:cNvSpPr/>
          <p:nvPr/>
        </p:nvSpPr>
        <p:spPr>
          <a:xfrm flipH="1">
            <a:off x="760882" y="3665922"/>
            <a:ext cx="519597" cy="140433"/>
          </a:xfrm>
          <a:custGeom>
            <a:avLst/>
            <a:gdLst>
              <a:gd name="connsiteX0" fmla="*/ 0 w 410094"/>
              <a:gd name="connsiteY0" fmla="*/ 110837 h 110837"/>
              <a:gd name="connsiteX1" fmla="*/ 49876 w 410094"/>
              <a:gd name="connsiteY1" fmla="*/ 0 h 110837"/>
              <a:gd name="connsiteX2" fmla="*/ 410094 w 410094"/>
              <a:gd name="connsiteY2" fmla="*/ 0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094" h="110837">
                <a:moveTo>
                  <a:pt x="0" y="110837"/>
                </a:moveTo>
                <a:lnTo>
                  <a:pt x="49876" y="0"/>
                </a:lnTo>
                <a:lnTo>
                  <a:pt x="410094" y="0"/>
                </a:lnTo>
              </a:path>
            </a:pathLst>
          </a:custGeom>
          <a:noFill/>
          <a:ln w="635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70339794-123C-4CA6-9423-BAB834061D91}"/>
              </a:ext>
            </a:extLst>
          </p:cNvPr>
          <p:cNvSpPr txBox="1"/>
          <p:nvPr/>
        </p:nvSpPr>
        <p:spPr>
          <a:xfrm>
            <a:off x="505146" y="3436667"/>
            <a:ext cx="1522648" cy="311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打印纸成本</a:t>
            </a:r>
            <a:r>
              <a:rPr lang="en-US" altLang="zh-CN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:9.4</a:t>
            </a:r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万</a:t>
            </a:r>
            <a:endParaRPr lang="zh-CN" altLang="en-US" sz="1000" dirty="0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2F2729E-30F4-6592-1E92-7EE76FFB8F70}"/>
              </a:ext>
            </a:extLst>
          </p:cNvPr>
          <p:cNvSpPr txBox="1"/>
          <p:nvPr/>
        </p:nvSpPr>
        <p:spPr>
          <a:xfrm>
            <a:off x="1476519" y="3963855"/>
            <a:ext cx="11700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耗材成本：</a:t>
            </a:r>
            <a:r>
              <a:rPr lang="en-US" altLang="zh-CN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57.6</a:t>
            </a:r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万</a:t>
            </a:r>
            <a:endParaRPr lang="zh-CN" altLang="en-US" sz="1000" dirty="0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0B228DA-E97D-48B3-A483-77AD1FB67078}"/>
              </a:ext>
            </a:extLst>
          </p:cNvPr>
          <p:cNvSpPr/>
          <p:nvPr/>
        </p:nvSpPr>
        <p:spPr>
          <a:xfrm>
            <a:off x="1565005" y="4207558"/>
            <a:ext cx="519597" cy="140433"/>
          </a:xfrm>
          <a:custGeom>
            <a:avLst/>
            <a:gdLst>
              <a:gd name="connsiteX0" fmla="*/ 0 w 410094"/>
              <a:gd name="connsiteY0" fmla="*/ 110837 h 110837"/>
              <a:gd name="connsiteX1" fmla="*/ 49876 w 410094"/>
              <a:gd name="connsiteY1" fmla="*/ 0 h 110837"/>
              <a:gd name="connsiteX2" fmla="*/ 410094 w 410094"/>
              <a:gd name="connsiteY2" fmla="*/ 0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094" h="110837">
                <a:moveTo>
                  <a:pt x="0" y="110837"/>
                </a:moveTo>
                <a:lnTo>
                  <a:pt x="49876" y="0"/>
                </a:lnTo>
                <a:lnTo>
                  <a:pt x="410094" y="0"/>
                </a:lnTo>
              </a:path>
            </a:pathLst>
          </a:custGeom>
          <a:noFill/>
          <a:ln w="635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A2D35001-3BAB-704A-F7D3-E55AFD46DE7F}"/>
              </a:ext>
            </a:extLst>
          </p:cNvPr>
          <p:cNvSpPr/>
          <p:nvPr/>
        </p:nvSpPr>
        <p:spPr>
          <a:xfrm>
            <a:off x="2560026" y="3976136"/>
            <a:ext cx="749452" cy="749452"/>
          </a:xfrm>
          <a:prstGeom prst="ellipse">
            <a:avLst/>
          </a:prstGeom>
          <a:solidFill>
            <a:srgbClr val="1672FB">
              <a:alpha val="50000"/>
            </a:srgbClr>
          </a:solidFill>
          <a:ln w="6350">
            <a:solidFill>
              <a:srgbClr val="1672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C1B9652C-4DCD-0819-0D4D-90F9D4AB4C59}"/>
              </a:ext>
            </a:extLst>
          </p:cNvPr>
          <p:cNvSpPr txBox="1"/>
          <p:nvPr/>
        </p:nvSpPr>
        <p:spPr>
          <a:xfrm>
            <a:off x="2349732" y="4741462"/>
            <a:ext cx="1170041" cy="301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优化比例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D971A7A-3769-8C31-72FE-DEE463808F43}"/>
              </a:ext>
            </a:extLst>
          </p:cNvPr>
          <p:cNvSpPr txBox="1"/>
          <p:nvPr/>
        </p:nvSpPr>
        <p:spPr>
          <a:xfrm>
            <a:off x="2547029" y="4182451"/>
            <a:ext cx="775446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100%</a:t>
            </a:r>
            <a:endParaRPr lang="zh-CN" altLang="en-US" sz="1400" b="1" kern="100" dirty="0">
              <a:solidFill>
                <a:schemeClr val="bg1"/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966D904F-A8F8-06C3-C5C8-9DD82968B89D}"/>
              </a:ext>
            </a:extLst>
          </p:cNvPr>
          <p:cNvGrpSpPr>
            <a:grpSpLocks/>
          </p:cNvGrpSpPr>
          <p:nvPr/>
        </p:nvGrpSpPr>
        <p:grpSpPr>
          <a:xfrm>
            <a:off x="4287270" y="1536242"/>
            <a:ext cx="3617460" cy="3573980"/>
            <a:chOff x="2406506" y="3672222"/>
            <a:chExt cx="3332480" cy="1172245"/>
          </a:xfrm>
        </p:grpSpPr>
        <p:sp>
          <p:nvSpPr>
            <p:cNvPr id="181" name="矩形: 剪去左右顶角 180">
              <a:extLst>
                <a:ext uri="{FF2B5EF4-FFF2-40B4-BE49-F238E27FC236}">
                  <a16:creationId xmlns:a16="http://schemas.microsoft.com/office/drawing/2014/main" id="{5105DBF7-AA82-95FD-F729-9B6CE615EEDE}"/>
                </a:ext>
              </a:extLst>
            </p:cNvPr>
            <p:cNvSpPr/>
            <p:nvPr/>
          </p:nvSpPr>
          <p:spPr>
            <a:xfrm>
              <a:off x="2406506" y="3672222"/>
              <a:ext cx="3332480" cy="1172245"/>
            </a:xfrm>
            <a:prstGeom prst="snip2SameRect">
              <a:avLst>
                <a:gd name="adj1" fmla="val 7770"/>
                <a:gd name="adj2" fmla="val 7384"/>
              </a:avLst>
            </a:pr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id="{58D7BAFE-E64B-1516-D1AD-F15828357BED}"/>
                </a:ext>
              </a:extLst>
            </p:cNvPr>
            <p:cNvSpPr/>
            <p:nvPr/>
          </p:nvSpPr>
          <p:spPr>
            <a:xfrm>
              <a:off x="5693267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id="{3918D33D-1F85-3B0D-C848-6438E194F564}"/>
                </a:ext>
              </a:extLst>
            </p:cNvPr>
            <p:cNvSpPr/>
            <p:nvPr/>
          </p:nvSpPr>
          <p:spPr>
            <a:xfrm>
              <a:off x="5693267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0E9B030E-4B38-2433-71A6-72F737E596A9}"/>
                </a:ext>
              </a:extLst>
            </p:cNvPr>
            <p:cNvSpPr/>
            <p:nvPr/>
          </p:nvSpPr>
          <p:spPr>
            <a:xfrm>
              <a:off x="2406506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id="{7CCBD1C3-CF0C-C744-493A-60B9C4CAB646}"/>
                </a:ext>
              </a:extLst>
            </p:cNvPr>
            <p:cNvSpPr/>
            <p:nvPr/>
          </p:nvSpPr>
          <p:spPr>
            <a:xfrm>
              <a:off x="2406506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: 剪去左右顶角 185">
              <a:extLst>
                <a:ext uri="{FF2B5EF4-FFF2-40B4-BE49-F238E27FC236}">
                  <a16:creationId xmlns:a16="http://schemas.microsoft.com/office/drawing/2014/main" id="{87130AC1-B9C0-7E0E-A75B-A9A611124DD2}"/>
                </a:ext>
              </a:extLst>
            </p:cNvPr>
            <p:cNvSpPr/>
            <p:nvPr/>
          </p:nvSpPr>
          <p:spPr>
            <a:xfrm>
              <a:off x="2482308" y="3701551"/>
              <a:ext cx="3180875" cy="1113590"/>
            </a:xfrm>
            <a:prstGeom prst="snip2SameRect">
              <a:avLst>
                <a:gd name="adj1" fmla="val 7345"/>
                <a:gd name="adj2" fmla="val 5786"/>
              </a:avLst>
            </a:prstGeom>
            <a:noFill/>
            <a:ln>
              <a:solidFill>
                <a:srgbClr val="1672FB"/>
              </a:solidFill>
            </a:ln>
            <a:effectLst>
              <a:outerShdw blurRad="190500" algn="ctr" rotWithShape="0">
                <a:srgbClr val="21E1E7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梯形 186">
              <a:extLst>
                <a:ext uri="{FF2B5EF4-FFF2-40B4-BE49-F238E27FC236}">
                  <a16:creationId xmlns:a16="http://schemas.microsoft.com/office/drawing/2014/main" id="{E4C137C9-18AA-3F48-86E1-911B6371E64C}"/>
                </a:ext>
              </a:extLst>
            </p:cNvPr>
            <p:cNvSpPr/>
            <p:nvPr/>
          </p:nvSpPr>
          <p:spPr>
            <a:xfrm rot="5400000">
              <a:off x="2381106" y="4234580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梯形 187">
              <a:extLst>
                <a:ext uri="{FF2B5EF4-FFF2-40B4-BE49-F238E27FC236}">
                  <a16:creationId xmlns:a16="http://schemas.microsoft.com/office/drawing/2014/main" id="{66D0F2B8-3E69-C9A7-E291-DEF34E92604D}"/>
                </a:ext>
              </a:extLst>
            </p:cNvPr>
            <p:cNvSpPr/>
            <p:nvPr/>
          </p:nvSpPr>
          <p:spPr>
            <a:xfrm rot="16200000" flipH="1">
              <a:off x="5514450" y="4234581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dir="108000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D3325EC1-FBBE-D41D-01B7-969F0B6DB77D}"/>
              </a:ext>
            </a:extLst>
          </p:cNvPr>
          <p:cNvGrpSpPr/>
          <p:nvPr/>
        </p:nvGrpSpPr>
        <p:grpSpPr>
          <a:xfrm>
            <a:off x="5180130" y="1845034"/>
            <a:ext cx="1967450" cy="382874"/>
            <a:chOff x="587218" y="1911481"/>
            <a:chExt cx="1967450" cy="382874"/>
          </a:xfrm>
        </p:grpSpPr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id="{7CDAACBF-AC22-E7FA-2847-1ECA30B1AE3F}"/>
                </a:ext>
              </a:extLst>
            </p:cNvPr>
            <p:cNvSpPr/>
            <p:nvPr/>
          </p:nvSpPr>
          <p:spPr>
            <a:xfrm>
              <a:off x="587218" y="1911481"/>
              <a:ext cx="1967450" cy="382874"/>
            </a:xfrm>
            <a:prstGeom prst="rect">
              <a:avLst/>
            </a:prstGeom>
            <a:gradFill>
              <a:gsLst>
                <a:gs pos="0">
                  <a:srgbClr val="1672FB">
                    <a:alpha val="0"/>
                  </a:srgbClr>
                </a:gs>
                <a:gs pos="100000">
                  <a:srgbClr val="1672F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A9E7E3E9-588E-7F0E-6742-E48C61B61C76}"/>
                </a:ext>
              </a:extLst>
            </p:cNvPr>
            <p:cNvSpPr txBox="1"/>
            <p:nvPr/>
          </p:nvSpPr>
          <p:spPr>
            <a:xfrm>
              <a:off x="587218" y="1933641"/>
              <a:ext cx="19674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提升质量</a:t>
              </a:r>
              <a:endParaRPr lang="zh-CN" altLang="en-US" sz="1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93" name="文本框 192">
            <a:extLst>
              <a:ext uri="{FF2B5EF4-FFF2-40B4-BE49-F238E27FC236}">
                <a16:creationId xmlns:a16="http://schemas.microsoft.com/office/drawing/2014/main" id="{E6C743F1-A41F-EC7E-84CC-4E4C2E503773}"/>
              </a:ext>
            </a:extLst>
          </p:cNvPr>
          <p:cNvSpPr txBox="1"/>
          <p:nvPr/>
        </p:nvSpPr>
        <p:spPr>
          <a:xfrm>
            <a:off x="4510709" y="2241917"/>
            <a:ext cx="3272870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利用电子纸的直观颜色区分零件，指导员工备货，提高备货相符率，降低错漏备发生比例。</a:t>
            </a: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ED327A91-29CA-4F84-B112-D6EA830A8240}"/>
              </a:ext>
            </a:extLst>
          </p:cNvPr>
          <p:cNvSpPr/>
          <p:nvPr/>
        </p:nvSpPr>
        <p:spPr>
          <a:xfrm>
            <a:off x="6542496" y="3976136"/>
            <a:ext cx="749452" cy="749452"/>
          </a:xfrm>
          <a:prstGeom prst="ellipse">
            <a:avLst/>
          </a:prstGeom>
          <a:gradFill>
            <a:gsLst>
              <a:gs pos="10000">
                <a:srgbClr val="1672FB">
                  <a:alpha val="0"/>
                </a:srgbClr>
              </a:gs>
              <a:gs pos="100000">
                <a:srgbClr val="1672FB"/>
              </a:gs>
            </a:gsLst>
            <a:lin ang="5400000" scaled="1"/>
          </a:gradFill>
          <a:ln w="6350">
            <a:gradFill>
              <a:gsLst>
                <a:gs pos="10000">
                  <a:srgbClr val="1672FB">
                    <a:alpha val="0"/>
                  </a:srgbClr>
                </a:gs>
                <a:gs pos="100000">
                  <a:srgbClr val="1672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6956ACBB-E687-1002-A214-CA69BB7EAB4D}"/>
              </a:ext>
            </a:extLst>
          </p:cNvPr>
          <p:cNvSpPr txBox="1"/>
          <p:nvPr/>
        </p:nvSpPr>
        <p:spPr>
          <a:xfrm>
            <a:off x="6332202" y="4741462"/>
            <a:ext cx="1170041" cy="301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优化比例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3397301A-2A1A-3563-2426-B4D4F6F99C25}"/>
              </a:ext>
            </a:extLst>
          </p:cNvPr>
          <p:cNvSpPr txBox="1"/>
          <p:nvPr/>
        </p:nvSpPr>
        <p:spPr>
          <a:xfrm>
            <a:off x="6529499" y="4182451"/>
            <a:ext cx="775446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90%</a:t>
            </a:r>
            <a:endParaRPr lang="zh-CN" altLang="en-US" sz="1400" b="1" kern="100" dirty="0">
              <a:solidFill>
                <a:schemeClr val="bg1"/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813E92D5-00AE-750D-2157-E512269054C0}"/>
              </a:ext>
            </a:extLst>
          </p:cNvPr>
          <p:cNvGrpSpPr>
            <a:grpSpLocks/>
          </p:cNvGrpSpPr>
          <p:nvPr/>
        </p:nvGrpSpPr>
        <p:grpSpPr>
          <a:xfrm>
            <a:off x="8269740" y="1536242"/>
            <a:ext cx="3617460" cy="3573980"/>
            <a:chOff x="2406506" y="3672222"/>
            <a:chExt cx="3332480" cy="1172245"/>
          </a:xfrm>
        </p:grpSpPr>
        <p:sp>
          <p:nvSpPr>
            <p:cNvPr id="220" name="矩形: 剪去左右顶角 219">
              <a:extLst>
                <a:ext uri="{FF2B5EF4-FFF2-40B4-BE49-F238E27FC236}">
                  <a16:creationId xmlns:a16="http://schemas.microsoft.com/office/drawing/2014/main" id="{310D3067-4AB2-42D5-B209-3907AB4FA38D}"/>
                </a:ext>
              </a:extLst>
            </p:cNvPr>
            <p:cNvSpPr/>
            <p:nvPr/>
          </p:nvSpPr>
          <p:spPr>
            <a:xfrm>
              <a:off x="2406506" y="3672222"/>
              <a:ext cx="3332480" cy="1172245"/>
            </a:xfrm>
            <a:prstGeom prst="snip2SameRect">
              <a:avLst>
                <a:gd name="adj1" fmla="val 7770"/>
                <a:gd name="adj2" fmla="val 7384"/>
              </a:avLst>
            </a:pr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id="{87A1AEDC-00EF-4CF2-822D-A258115865A9}"/>
                </a:ext>
              </a:extLst>
            </p:cNvPr>
            <p:cNvSpPr/>
            <p:nvPr/>
          </p:nvSpPr>
          <p:spPr>
            <a:xfrm>
              <a:off x="5693267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id="{68ED5D58-0B07-638D-25A2-538C7FF99AFF}"/>
                </a:ext>
              </a:extLst>
            </p:cNvPr>
            <p:cNvSpPr/>
            <p:nvPr/>
          </p:nvSpPr>
          <p:spPr>
            <a:xfrm>
              <a:off x="5693267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id="{BC01A65A-F12C-39FF-302F-DCD58694B8BE}"/>
                </a:ext>
              </a:extLst>
            </p:cNvPr>
            <p:cNvSpPr/>
            <p:nvPr/>
          </p:nvSpPr>
          <p:spPr>
            <a:xfrm>
              <a:off x="2406506" y="3672222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id="{6782CA23-5041-1283-22BC-98B6FF00EBFA}"/>
                </a:ext>
              </a:extLst>
            </p:cNvPr>
            <p:cNvSpPr/>
            <p:nvPr/>
          </p:nvSpPr>
          <p:spPr>
            <a:xfrm>
              <a:off x="2406506" y="4798748"/>
              <a:ext cx="45719" cy="45719"/>
            </a:xfrm>
            <a:prstGeom prst="rect">
              <a:avLst/>
            </a:prstGeom>
            <a:solidFill>
              <a:srgbClr val="1672FB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: 剪去左右顶角 224">
              <a:extLst>
                <a:ext uri="{FF2B5EF4-FFF2-40B4-BE49-F238E27FC236}">
                  <a16:creationId xmlns:a16="http://schemas.microsoft.com/office/drawing/2014/main" id="{15F8C725-779E-56A6-C3AD-880D9C1259D5}"/>
                </a:ext>
              </a:extLst>
            </p:cNvPr>
            <p:cNvSpPr/>
            <p:nvPr/>
          </p:nvSpPr>
          <p:spPr>
            <a:xfrm>
              <a:off x="2482308" y="3701551"/>
              <a:ext cx="3180875" cy="1113590"/>
            </a:xfrm>
            <a:prstGeom prst="snip2SameRect">
              <a:avLst>
                <a:gd name="adj1" fmla="val 7345"/>
                <a:gd name="adj2" fmla="val 5786"/>
              </a:avLst>
            </a:prstGeom>
            <a:noFill/>
            <a:ln>
              <a:solidFill>
                <a:srgbClr val="1672FB"/>
              </a:solidFill>
            </a:ln>
            <a:effectLst>
              <a:outerShdw blurRad="190500" algn="ctr" rotWithShape="0">
                <a:srgbClr val="21E1E7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6" name="梯形 225">
              <a:extLst>
                <a:ext uri="{FF2B5EF4-FFF2-40B4-BE49-F238E27FC236}">
                  <a16:creationId xmlns:a16="http://schemas.microsoft.com/office/drawing/2014/main" id="{03BF807E-4C5C-BAF9-379C-E947770BE90F}"/>
                </a:ext>
              </a:extLst>
            </p:cNvPr>
            <p:cNvSpPr/>
            <p:nvPr/>
          </p:nvSpPr>
          <p:spPr>
            <a:xfrm rot="5400000">
              <a:off x="2381106" y="4234580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梯形 226">
              <a:extLst>
                <a:ext uri="{FF2B5EF4-FFF2-40B4-BE49-F238E27FC236}">
                  <a16:creationId xmlns:a16="http://schemas.microsoft.com/office/drawing/2014/main" id="{4E74FDC5-ED1B-CCE4-D1CD-0CA06DF0FDC8}"/>
                </a:ext>
              </a:extLst>
            </p:cNvPr>
            <p:cNvSpPr/>
            <p:nvPr/>
          </p:nvSpPr>
          <p:spPr>
            <a:xfrm rot="16200000" flipH="1">
              <a:off x="5514450" y="4234581"/>
              <a:ext cx="249936" cy="47531"/>
            </a:xfrm>
            <a:prstGeom prst="trapezoid">
              <a:avLst/>
            </a:prstGeom>
            <a:solidFill>
              <a:srgbClr val="1672FB"/>
            </a:solidFill>
            <a:ln>
              <a:noFill/>
            </a:ln>
            <a:effectLst>
              <a:outerShdw blurRad="76200" dist="38100" dir="108000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675E186D-E6D7-12FF-2216-3503E63E7EE0}"/>
              </a:ext>
            </a:extLst>
          </p:cNvPr>
          <p:cNvGrpSpPr/>
          <p:nvPr/>
        </p:nvGrpSpPr>
        <p:grpSpPr>
          <a:xfrm>
            <a:off x="9162600" y="1845034"/>
            <a:ext cx="1967450" cy="382874"/>
            <a:chOff x="587218" y="1911481"/>
            <a:chExt cx="1967450" cy="382874"/>
          </a:xfrm>
        </p:grpSpPr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364322FB-8072-49C1-B986-996D07AE9CD3}"/>
                </a:ext>
              </a:extLst>
            </p:cNvPr>
            <p:cNvSpPr/>
            <p:nvPr/>
          </p:nvSpPr>
          <p:spPr>
            <a:xfrm>
              <a:off x="587218" y="1911481"/>
              <a:ext cx="1967450" cy="382874"/>
            </a:xfrm>
            <a:prstGeom prst="rect">
              <a:avLst/>
            </a:prstGeom>
            <a:gradFill>
              <a:gsLst>
                <a:gs pos="0">
                  <a:srgbClr val="1672FB">
                    <a:alpha val="0"/>
                  </a:srgbClr>
                </a:gs>
                <a:gs pos="100000">
                  <a:srgbClr val="1672F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33E4E081-47D7-35F0-8896-359F86739016}"/>
                </a:ext>
              </a:extLst>
            </p:cNvPr>
            <p:cNvSpPr txBox="1"/>
            <p:nvPr/>
          </p:nvSpPr>
          <p:spPr>
            <a:xfrm>
              <a:off x="587218" y="1933641"/>
              <a:ext cx="19674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优化工时</a:t>
              </a:r>
              <a:endParaRPr lang="zh-CN" altLang="en-US" sz="1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232" name="文本框 231">
            <a:extLst>
              <a:ext uri="{FF2B5EF4-FFF2-40B4-BE49-F238E27FC236}">
                <a16:creationId xmlns:a16="http://schemas.microsoft.com/office/drawing/2014/main" id="{AE89000E-9DF7-C007-F17B-96A0FCECFC54}"/>
              </a:ext>
            </a:extLst>
          </p:cNvPr>
          <p:cNvSpPr txBox="1"/>
          <p:nvPr/>
        </p:nvSpPr>
        <p:spPr>
          <a:xfrm>
            <a:off x="8493179" y="2241917"/>
            <a:ext cx="3272870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工时优化分为培训时间、补件工时及操作环节方面优化，平均全年累计优化工时</a:t>
            </a:r>
            <a:r>
              <a:rPr lang="en-US" altLang="zh-CN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2202.4</a:t>
            </a: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小时。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F710624-7E45-E7DC-B79F-C1A29F7E17F2}"/>
              </a:ext>
            </a:extLst>
          </p:cNvPr>
          <p:cNvSpPr txBox="1"/>
          <p:nvPr/>
        </p:nvSpPr>
        <p:spPr>
          <a:xfrm>
            <a:off x="4956086" y="4741462"/>
            <a:ext cx="1170041" cy="301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错漏备发生率</a:t>
            </a:r>
            <a:endParaRPr lang="zh-CN" altLang="en-US" sz="1200" kern="100" dirty="0">
              <a:solidFill>
                <a:schemeClr val="bg1"/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aphicFrame>
        <p:nvGraphicFramePr>
          <p:cNvPr id="234" name="图表 233">
            <a:extLst>
              <a:ext uri="{FF2B5EF4-FFF2-40B4-BE49-F238E27FC236}">
                <a16:creationId xmlns:a16="http://schemas.microsoft.com/office/drawing/2014/main" id="{FE93546B-9691-7AAE-D0C5-831A21827C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6751850"/>
              </p:ext>
            </p:extLst>
          </p:nvPr>
        </p:nvGraphicFramePr>
        <p:xfrm>
          <a:off x="4750014" y="3174804"/>
          <a:ext cx="1582186" cy="1612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5" name="文本框 234">
            <a:extLst>
              <a:ext uri="{FF2B5EF4-FFF2-40B4-BE49-F238E27FC236}">
                <a16:creationId xmlns:a16="http://schemas.microsoft.com/office/drawing/2014/main" id="{4CA67367-4456-89ED-60F8-D6FE7C6A279D}"/>
              </a:ext>
            </a:extLst>
          </p:cNvPr>
          <p:cNvSpPr txBox="1"/>
          <p:nvPr/>
        </p:nvSpPr>
        <p:spPr>
          <a:xfrm>
            <a:off x="5351264" y="3171805"/>
            <a:ext cx="10474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纸张方式：</a:t>
            </a:r>
            <a:r>
              <a:rPr lang="en-US" altLang="zh-CN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5‰</a:t>
            </a:r>
            <a:endParaRPr lang="zh-CN" altLang="en-US" sz="1000" dirty="0"/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C3A87B3F-ACE3-2BEC-03E3-52473B9C8E6F}"/>
              </a:ext>
            </a:extLst>
          </p:cNvPr>
          <p:cNvSpPr txBox="1"/>
          <p:nvPr/>
        </p:nvSpPr>
        <p:spPr>
          <a:xfrm>
            <a:off x="4653778" y="4169236"/>
            <a:ext cx="10474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电子纸：</a:t>
            </a:r>
            <a:r>
              <a:rPr lang="en-US" altLang="zh-CN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0.5‰</a:t>
            </a:r>
            <a:endParaRPr lang="zh-CN" altLang="en-US" sz="1000" dirty="0"/>
          </a:p>
        </p:txBody>
      </p:sp>
      <p:graphicFrame>
        <p:nvGraphicFramePr>
          <p:cNvPr id="237" name="表格 622">
            <a:extLst>
              <a:ext uri="{FF2B5EF4-FFF2-40B4-BE49-F238E27FC236}">
                <a16:creationId xmlns:a16="http://schemas.microsoft.com/office/drawing/2014/main" id="{4DF7BF7C-E297-EBD4-42B1-DF78E80261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287373"/>
              </p:ext>
            </p:extLst>
          </p:nvPr>
        </p:nvGraphicFramePr>
        <p:xfrm>
          <a:off x="8492419" y="2966475"/>
          <a:ext cx="3194435" cy="2002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971">
                  <a:extLst>
                    <a:ext uri="{9D8B030D-6E8A-4147-A177-3AD203B41FA5}">
                      <a16:colId xmlns:a16="http://schemas.microsoft.com/office/drawing/2014/main" val="718050164"/>
                    </a:ext>
                  </a:extLst>
                </a:gridCol>
                <a:gridCol w="866488">
                  <a:extLst>
                    <a:ext uri="{9D8B030D-6E8A-4147-A177-3AD203B41FA5}">
                      <a16:colId xmlns:a16="http://schemas.microsoft.com/office/drawing/2014/main" val="2359998481"/>
                    </a:ext>
                  </a:extLst>
                </a:gridCol>
                <a:gridCol w="866488">
                  <a:extLst>
                    <a:ext uri="{9D8B030D-6E8A-4147-A177-3AD203B41FA5}">
                      <a16:colId xmlns:a16="http://schemas.microsoft.com/office/drawing/2014/main" val="31056474"/>
                    </a:ext>
                  </a:extLst>
                </a:gridCol>
                <a:gridCol w="866488">
                  <a:extLst>
                    <a:ext uri="{9D8B030D-6E8A-4147-A177-3AD203B41FA5}">
                      <a16:colId xmlns:a16="http://schemas.microsoft.com/office/drawing/2014/main" val="3245468745"/>
                    </a:ext>
                  </a:extLst>
                </a:gridCol>
              </a:tblGrid>
              <a:tr h="4475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内容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纸张方式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电子方式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优化比例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804256"/>
                  </a:ext>
                </a:extLst>
              </a:tr>
              <a:tr h="44753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zh-CN" sz="12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培训时间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1160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500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56.89%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046204"/>
                  </a:ext>
                </a:extLst>
              </a:tr>
              <a:tr h="44753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补工计件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92.1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8.3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91%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747476"/>
                  </a:ext>
                </a:extLst>
              </a:tr>
              <a:tr h="44753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操作环节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1458.6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0</a:t>
                      </a:r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100%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1610601"/>
                  </a:ext>
                </a:extLst>
              </a:tr>
            </a:tbl>
          </a:graphicData>
        </a:graphic>
      </p:graphicFrame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1AF786B5-404A-0D7A-68E5-591546179DAD}"/>
              </a:ext>
            </a:extLst>
          </p:cNvPr>
          <p:cNvGrpSpPr/>
          <p:nvPr/>
        </p:nvGrpSpPr>
        <p:grpSpPr>
          <a:xfrm>
            <a:off x="5855099" y="5230527"/>
            <a:ext cx="481802" cy="481800"/>
            <a:chOff x="5187478" y="-1139515"/>
            <a:chExt cx="481802" cy="481800"/>
          </a:xfrm>
        </p:grpSpPr>
        <p:sp>
          <p:nvSpPr>
            <p:cNvPr id="239" name="settings_329215">
              <a:extLst>
                <a:ext uri="{FF2B5EF4-FFF2-40B4-BE49-F238E27FC236}">
                  <a16:creationId xmlns:a16="http://schemas.microsoft.com/office/drawing/2014/main" id="{7E5911FA-53A0-D9AE-722C-9A7F2EC0AEF5}"/>
                </a:ext>
              </a:extLst>
            </p:cNvPr>
            <p:cNvSpPr/>
            <p:nvPr/>
          </p:nvSpPr>
          <p:spPr>
            <a:xfrm>
              <a:off x="5275751" y="-1051012"/>
              <a:ext cx="305256" cy="304794"/>
            </a:xfrm>
            <a:custGeom>
              <a:avLst/>
              <a:gdLst>
                <a:gd name="connsiteX0" fmla="*/ 157943 w 608838"/>
                <a:gd name="connsiteY0" fmla="*/ 292423 h 607921"/>
                <a:gd name="connsiteX1" fmla="*/ 169570 w 608838"/>
                <a:gd name="connsiteY1" fmla="*/ 303929 h 607921"/>
                <a:gd name="connsiteX2" fmla="*/ 304401 w 608838"/>
                <a:gd name="connsiteY2" fmla="*/ 438591 h 607921"/>
                <a:gd name="connsiteX3" fmla="*/ 315921 w 608838"/>
                <a:gd name="connsiteY3" fmla="*/ 450203 h 607921"/>
                <a:gd name="connsiteX4" fmla="*/ 304401 w 608838"/>
                <a:gd name="connsiteY4" fmla="*/ 461709 h 607921"/>
                <a:gd name="connsiteX5" fmla="*/ 146423 w 608838"/>
                <a:gd name="connsiteY5" fmla="*/ 303929 h 607921"/>
                <a:gd name="connsiteX6" fmla="*/ 157943 w 608838"/>
                <a:gd name="connsiteY6" fmla="*/ 292423 h 607921"/>
                <a:gd name="connsiteX7" fmla="*/ 304419 w 608838"/>
                <a:gd name="connsiteY7" fmla="*/ 240354 h 607921"/>
                <a:gd name="connsiteX8" fmla="*/ 240842 w 608838"/>
                <a:gd name="connsiteY8" fmla="*/ 303960 h 607921"/>
                <a:gd name="connsiteX9" fmla="*/ 304419 w 608838"/>
                <a:gd name="connsiteY9" fmla="*/ 367566 h 607921"/>
                <a:gd name="connsiteX10" fmla="*/ 368103 w 608838"/>
                <a:gd name="connsiteY10" fmla="*/ 303960 h 607921"/>
                <a:gd name="connsiteX11" fmla="*/ 304419 w 608838"/>
                <a:gd name="connsiteY11" fmla="*/ 240354 h 607921"/>
                <a:gd name="connsiteX12" fmla="*/ 304419 w 608838"/>
                <a:gd name="connsiteY12" fmla="*/ 217341 h 607921"/>
                <a:gd name="connsiteX13" fmla="*/ 391144 w 608838"/>
                <a:gd name="connsiteY13" fmla="*/ 303960 h 607921"/>
                <a:gd name="connsiteX14" fmla="*/ 304419 w 608838"/>
                <a:gd name="connsiteY14" fmla="*/ 390579 h 607921"/>
                <a:gd name="connsiteX15" fmla="*/ 217694 w 608838"/>
                <a:gd name="connsiteY15" fmla="*/ 303960 h 607921"/>
                <a:gd name="connsiteX16" fmla="*/ 304419 w 608838"/>
                <a:gd name="connsiteY16" fmla="*/ 217341 h 607921"/>
                <a:gd name="connsiteX17" fmla="*/ 304433 w 608838"/>
                <a:gd name="connsiteY17" fmla="*/ 146212 h 607921"/>
                <a:gd name="connsiteX18" fmla="*/ 462344 w 608838"/>
                <a:gd name="connsiteY18" fmla="*/ 303927 h 607921"/>
                <a:gd name="connsiteX19" fmla="*/ 450829 w 608838"/>
                <a:gd name="connsiteY19" fmla="*/ 315428 h 607921"/>
                <a:gd name="connsiteX20" fmla="*/ 439207 w 608838"/>
                <a:gd name="connsiteY20" fmla="*/ 303927 h 607921"/>
                <a:gd name="connsiteX21" fmla="*/ 304433 w 608838"/>
                <a:gd name="connsiteY21" fmla="*/ 169321 h 607921"/>
                <a:gd name="connsiteX22" fmla="*/ 292917 w 608838"/>
                <a:gd name="connsiteY22" fmla="*/ 157713 h 607921"/>
                <a:gd name="connsiteX23" fmla="*/ 304433 w 608838"/>
                <a:gd name="connsiteY23" fmla="*/ 146212 h 607921"/>
                <a:gd name="connsiteX24" fmla="*/ 262607 w 608838"/>
                <a:gd name="connsiteY24" fmla="*/ 23111 h 607921"/>
                <a:gd name="connsiteX25" fmla="*/ 262607 w 608838"/>
                <a:gd name="connsiteY25" fmla="*/ 40578 h 607921"/>
                <a:gd name="connsiteX26" fmla="*/ 218661 w 608838"/>
                <a:gd name="connsiteY26" fmla="*/ 91806 h 607921"/>
                <a:gd name="connsiteX27" fmla="*/ 186662 w 608838"/>
                <a:gd name="connsiteY27" fmla="*/ 98303 h 607921"/>
                <a:gd name="connsiteX28" fmla="*/ 151356 w 608838"/>
                <a:gd name="connsiteY28" fmla="*/ 85522 h 607921"/>
                <a:gd name="connsiteX29" fmla="*/ 139197 w 608838"/>
                <a:gd name="connsiteY29" fmla="*/ 72848 h 607921"/>
                <a:gd name="connsiteX30" fmla="*/ 78931 w 608838"/>
                <a:gd name="connsiteY30" fmla="*/ 130999 h 607921"/>
                <a:gd name="connsiteX31" fmla="*/ 91091 w 608838"/>
                <a:gd name="connsiteY31" fmla="*/ 143566 h 607921"/>
                <a:gd name="connsiteX32" fmla="*/ 93438 w 608838"/>
                <a:gd name="connsiteY32" fmla="*/ 214604 h 607921"/>
                <a:gd name="connsiteX33" fmla="*/ 40639 w 608838"/>
                <a:gd name="connsiteY33" fmla="*/ 262105 h 607921"/>
                <a:gd name="connsiteX34" fmla="*/ 23146 w 608838"/>
                <a:gd name="connsiteY34" fmla="*/ 262105 h 607921"/>
                <a:gd name="connsiteX35" fmla="*/ 23146 w 608838"/>
                <a:gd name="connsiteY35" fmla="*/ 345816 h 607921"/>
                <a:gd name="connsiteX36" fmla="*/ 40639 w 608838"/>
                <a:gd name="connsiteY36" fmla="*/ 345816 h 607921"/>
                <a:gd name="connsiteX37" fmla="*/ 93438 w 608838"/>
                <a:gd name="connsiteY37" fmla="*/ 393423 h 607921"/>
                <a:gd name="connsiteX38" fmla="*/ 91091 w 608838"/>
                <a:gd name="connsiteY38" fmla="*/ 464355 h 607921"/>
                <a:gd name="connsiteX39" fmla="*/ 78931 w 608838"/>
                <a:gd name="connsiteY39" fmla="*/ 476922 h 607921"/>
                <a:gd name="connsiteX40" fmla="*/ 139090 w 608838"/>
                <a:gd name="connsiteY40" fmla="*/ 535073 h 607921"/>
                <a:gd name="connsiteX41" fmla="*/ 151250 w 608838"/>
                <a:gd name="connsiteY41" fmla="*/ 522505 h 607921"/>
                <a:gd name="connsiteX42" fmla="*/ 186555 w 608838"/>
                <a:gd name="connsiteY42" fmla="*/ 509725 h 607921"/>
                <a:gd name="connsiteX43" fmla="*/ 218555 w 608838"/>
                <a:gd name="connsiteY43" fmla="*/ 516115 h 607921"/>
                <a:gd name="connsiteX44" fmla="*/ 262500 w 608838"/>
                <a:gd name="connsiteY44" fmla="*/ 567343 h 607921"/>
                <a:gd name="connsiteX45" fmla="*/ 262500 w 608838"/>
                <a:gd name="connsiteY45" fmla="*/ 584810 h 607921"/>
                <a:gd name="connsiteX46" fmla="*/ 346231 w 608838"/>
                <a:gd name="connsiteY46" fmla="*/ 584810 h 607921"/>
                <a:gd name="connsiteX47" fmla="*/ 346231 w 608838"/>
                <a:gd name="connsiteY47" fmla="*/ 567343 h 607921"/>
                <a:gd name="connsiteX48" fmla="*/ 390177 w 608838"/>
                <a:gd name="connsiteY48" fmla="*/ 516115 h 607921"/>
                <a:gd name="connsiteX49" fmla="*/ 422176 w 608838"/>
                <a:gd name="connsiteY49" fmla="*/ 509618 h 607921"/>
                <a:gd name="connsiteX50" fmla="*/ 457482 w 608838"/>
                <a:gd name="connsiteY50" fmla="*/ 522399 h 607921"/>
                <a:gd name="connsiteX51" fmla="*/ 469748 w 608838"/>
                <a:gd name="connsiteY51" fmla="*/ 535073 h 607921"/>
                <a:gd name="connsiteX52" fmla="*/ 529907 w 608838"/>
                <a:gd name="connsiteY52" fmla="*/ 476922 h 607921"/>
                <a:gd name="connsiteX53" fmla="*/ 517747 w 608838"/>
                <a:gd name="connsiteY53" fmla="*/ 464355 h 607921"/>
                <a:gd name="connsiteX54" fmla="*/ 515400 w 608838"/>
                <a:gd name="connsiteY54" fmla="*/ 393317 h 607921"/>
                <a:gd name="connsiteX55" fmla="*/ 568199 w 608838"/>
                <a:gd name="connsiteY55" fmla="*/ 345816 h 607921"/>
                <a:gd name="connsiteX56" fmla="*/ 585692 w 608838"/>
                <a:gd name="connsiteY56" fmla="*/ 345816 h 607921"/>
                <a:gd name="connsiteX57" fmla="*/ 585692 w 608838"/>
                <a:gd name="connsiteY57" fmla="*/ 262105 h 607921"/>
                <a:gd name="connsiteX58" fmla="*/ 568199 w 608838"/>
                <a:gd name="connsiteY58" fmla="*/ 262105 h 607921"/>
                <a:gd name="connsiteX59" fmla="*/ 515400 w 608838"/>
                <a:gd name="connsiteY59" fmla="*/ 214604 h 607921"/>
                <a:gd name="connsiteX60" fmla="*/ 517747 w 608838"/>
                <a:gd name="connsiteY60" fmla="*/ 143566 h 607921"/>
                <a:gd name="connsiteX61" fmla="*/ 530013 w 608838"/>
                <a:gd name="connsiteY61" fmla="*/ 130999 h 607921"/>
                <a:gd name="connsiteX62" fmla="*/ 469748 w 608838"/>
                <a:gd name="connsiteY62" fmla="*/ 72848 h 607921"/>
                <a:gd name="connsiteX63" fmla="*/ 457589 w 608838"/>
                <a:gd name="connsiteY63" fmla="*/ 85416 h 607921"/>
                <a:gd name="connsiteX64" fmla="*/ 422390 w 608838"/>
                <a:gd name="connsiteY64" fmla="*/ 98196 h 607921"/>
                <a:gd name="connsiteX65" fmla="*/ 390284 w 608838"/>
                <a:gd name="connsiteY65" fmla="*/ 91806 h 607921"/>
                <a:gd name="connsiteX66" fmla="*/ 346338 w 608838"/>
                <a:gd name="connsiteY66" fmla="*/ 40578 h 607921"/>
                <a:gd name="connsiteX67" fmla="*/ 346338 w 608838"/>
                <a:gd name="connsiteY67" fmla="*/ 23111 h 607921"/>
                <a:gd name="connsiteX68" fmla="*/ 250980 w 608838"/>
                <a:gd name="connsiteY68" fmla="*/ 0 h 607921"/>
                <a:gd name="connsiteX69" fmla="*/ 357858 w 608838"/>
                <a:gd name="connsiteY69" fmla="*/ 0 h 607921"/>
                <a:gd name="connsiteX70" fmla="*/ 369378 w 608838"/>
                <a:gd name="connsiteY70" fmla="*/ 11502 h 607921"/>
                <a:gd name="connsiteX71" fmla="*/ 369378 w 608838"/>
                <a:gd name="connsiteY71" fmla="*/ 40578 h 607921"/>
                <a:gd name="connsiteX72" fmla="*/ 398923 w 608838"/>
                <a:gd name="connsiteY72" fmla="*/ 70399 h 607921"/>
                <a:gd name="connsiteX73" fmla="*/ 440949 w 608838"/>
                <a:gd name="connsiteY73" fmla="*/ 69440 h 607921"/>
                <a:gd name="connsiteX74" fmla="*/ 461109 w 608838"/>
                <a:gd name="connsiteY74" fmla="*/ 48566 h 607921"/>
                <a:gd name="connsiteX75" fmla="*/ 469215 w 608838"/>
                <a:gd name="connsiteY75" fmla="*/ 45051 h 607921"/>
                <a:gd name="connsiteX76" fmla="*/ 477428 w 608838"/>
                <a:gd name="connsiteY76" fmla="*/ 48246 h 607921"/>
                <a:gd name="connsiteX77" fmla="*/ 554333 w 608838"/>
                <a:gd name="connsiteY77" fmla="*/ 122372 h 607921"/>
                <a:gd name="connsiteX78" fmla="*/ 554653 w 608838"/>
                <a:gd name="connsiteY78" fmla="*/ 138667 h 607921"/>
                <a:gd name="connsiteX79" fmla="*/ 534387 w 608838"/>
                <a:gd name="connsiteY79" fmla="*/ 159542 h 607921"/>
                <a:gd name="connsiteX80" fmla="*/ 536627 w 608838"/>
                <a:gd name="connsiteY80" fmla="*/ 205551 h 607921"/>
                <a:gd name="connsiteX81" fmla="*/ 568199 w 608838"/>
                <a:gd name="connsiteY81" fmla="*/ 239100 h 607921"/>
                <a:gd name="connsiteX82" fmla="*/ 597318 w 608838"/>
                <a:gd name="connsiteY82" fmla="*/ 239100 h 607921"/>
                <a:gd name="connsiteX83" fmla="*/ 608838 w 608838"/>
                <a:gd name="connsiteY83" fmla="*/ 250602 h 607921"/>
                <a:gd name="connsiteX84" fmla="*/ 608838 w 608838"/>
                <a:gd name="connsiteY84" fmla="*/ 357319 h 607921"/>
                <a:gd name="connsiteX85" fmla="*/ 597318 w 608838"/>
                <a:gd name="connsiteY85" fmla="*/ 368821 h 607921"/>
                <a:gd name="connsiteX86" fmla="*/ 568199 w 608838"/>
                <a:gd name="connsiteY86" fmla="*/ 368821 h 607921"/>
                <a:gd name="connsiteX87" fmla="*/ 536627 w 608838"/>
                <a:gd name="connsiteY87" fmla="*/ 402370 h 607921"/>
                <a:gd name="connsiteX88" fmla="*/ 534387 w 608838"/>
                <a:gd name="connsiteY88" fmla="*/ 448379 h 607921"/>
                <a:gd name="connsiteX89" fmla="*/ 554653 w 608838"/>
                <a:gd name="connsiteY89" fmla="*/ 469254 h 607921"/>
                <a:gd name="connsiteX90" fmla="*/ 554333 w 608838"/>
                <a:gd name="connsiteY90" fmla="*/ 485549 h 607921"/>
                <a:gd name="connsiteX91" fmla="*/ 477428 w 608838"/>
                <a:gd name="connsiteY91" fmla="*/ 559675 h 607921"/>
                <a:gd name="connsiteX92" fmla="*/ 461109 w 608838"/>
                <a:gd name="connsiteY92" fmla="*/ 559355 h 607921"/>
                <a:gd name="connsiteX93" fmla="*/ 440842 w 608838"/>
                <a:gd name="connsiteY93" fmla="*/ 538481 h 607921"/>
                <a:gd name="connsiteX94" fmla="*/ 398923 w 608838"/>
                <a:gd name="connsiteY94" fmla="*/ 537416 h 607921"/>
                <a:gd name="connsiteX95" fmla="*/ 369378 w 608838"/>
                <a:gd name="connsiteY95" fmla="*/ 567343 h 607921"/>
                <a:gd name="connsiteX96" fmla="*/ 369378 w 608838"/>
                <a:gd name="connsiteY96" fmla="*/ 596419 h 607921"/>
                <a:gd name="connsiteX97" fmla="*/ 357858 w 608838"/>
                <a:gd name="connsiteY97" fmla="*/ 607921 h 607921"/>
                <a:gd name="connsiteX98" fmla="*/ 250980 w 608838"/>
                <a:gd name="connsiteY98" fmla="*/ 607921 h 607921"/>
                <a:gd name="connsiteX99" fmla="*/ 239461 w 608838"/>
                <a:gd name="connsiteY99" fmla="*/ 596419 h 607921"/>
                <a:gd name="connsiteX100" fmla="*/ 239461 w 608838"/>
                <a:gd name="connsiteY100" fmla="*/ 567343 h 607921"/>
                <a:gd name="connsiteX101" fmla="*/ 209915 w 608838"/>
                <a:gd name="connsiteY101" fmla="*/ 537522 h 607921"/>
                <a:gd name="connsiteX102" fmla="*/ 167889 w 608838"/>
                <a:gd name="connsiteY102" fmla="*/ 538481 h 607921"/>
                <a:gd name="connsiteX103" fmla="*/ 147730 w 608838"/>
                <a:gd name="connsiteY103" fmla="*/ 559355 h 607921"/>
                <a:gd name="connsiteX104" fmla="*/ 139623 w 608838"/>
                <a:gd name="connsiteY104" fmla="*/ 562977 h 607921"/>
                <a:gd name="connsiteX105" fmla="*/ 131410 w 608838"/>
                <a:gd name="connsiteY105" fmla="*/ 559675 h 607921"/>
                <a:gd name="connsiteX106" fmla="*/ 54505 w 608838"/>
                <a:gd name="connsiteY106" fmla="*/ 485549 h 607921"/>
                <a:gd name="connsiteX107" fmla="*/ 50986 w 608838"/>
                <a:gd name="connsiteY107" fmla="*/ 477454 h 607921"/>
                <a:gd name="connsiteX108" fmla="*/ 54292 w 608838"/>
                <a:gd name="connsiteY108" fmla="*/ 469254 h 607921"/>
                <a:gd name="connsiteX109" fmla="*/ 74452 w 608838"/>
                <a:gd name="connsiteY109" fmla="*/ 448379 h 607921"/>
                <a:gd name="connsiteX110" fmla="*/ 72212 w 608838"/>
                <a:gd name="connsiteY110" fmla="*/ 402476 h 607921"/>
                <a:gd name="connsiteX111" fmla="*/ 40639 w 608838"/>
                <a:gd name="connsiteY111" fmla="*/ 368821 h 607921"/>
                <a:gd name="connsiteX112" fmla="*/ 11520 w 608838"/>
                <a:gd name="connsiteY112" fmla="*/ 368821 h 607921"/>
                <a:gd name="connsiteX113" fmla="*/ 0 w 608838"/>
                <a:gd name="connsiteY113" fmla="*/ 357319 h 607921"/>
                <a:gd name="connsiteX114" fmla="*/ 0 w 608838"/>
                <a:gd name="connsiteY114" fmla="*/ 250602 h 607921"/>
                <a:gd name="connsiteX115" fmla="*/ 11520 w 608838"/>
                <a:gd name="connsiteY115" fmla="*/ 239100 h 607921"/>
                <a:gd name="connsiteX116" fmla="*/ 40639 w 608838"/>
                <a:gd name="connsiteY116" fmla="*/ 239100 h 607921"/>
                <a:gd name="connsiteX117" fmla="*/ 72212 w 608838"/>
                <a:gd name="connsiteY117" fmla="*/ 205551 h 607921"/>
                <a:gd name="connsiteX118" fmla="*/ 74452 w 608838"/>
                <a:gd name="connsiteY118" fmla="*/ 159542 h 607921"/>
                <a:gd name="connsiteX119" fmla="*/ 54292 w 608838"/>
                <a:gd name="connsiteY119" fmla="*/ 138667 h 607921"/>
                <a:gd name="connsiteX120" fmla="*/ 54505 w 608838"/>
                <a:gd name="connsiteY120" fmla="*/ 122372 h 607921"/>
                <a:gd name="connsiteX121" fmla="*/ 131410 w 608838"/>
                <a:gd name="connsiteY121" fmla="*/ 48246 h 607921"/>
                <a:gd name="connsiteX122" fmla="*/ 139623 w 608838"/>
                <a:gd name="connsiteY122" fmla="*/ 45051 h 607921"/>
                <a:gd name="connsiteX123" fmla="*/ 147730 w 608838"/>
                <a:gd name="connsiteY123" fmla="*/ 48566 h 607921"/>
                <a:gd name="connsiteX124" fmla="*/ 167996 w 608838"/>
                <a:gd name="connsiteY124" fmla="*/ 69440 h 607921"/>
                <a:gd name="connsiteX125" fmla="*/ 209915 w 608838"/>
                <a:gd name="connsiteY125" fmla="*/ 70505 h 607921"/>
                <a:gd name="connsiteX126" fmla="*/ 239461 w 608838"/>
                <a:gd name="connsiteY126" fmla="*/ 40578 h 607921"/>
                <a:gd name="connsiteX127" fmla="*/ 239461 w 608838"/>
                <a:gd name="connsiteY127" fmla="*/ 11502 h 607921"/>
                <a:gd name="connsiteX128" fmla="*/ 250980 w 608838"/>
                <a:gd name="connsiteY128" fmla="*/ 0 h 60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608838" h="607921">
                  <a:moveTo>
                    <a:pt x="157943" y="292423"/>
                  </a:moveTo>
                  <a:cubicBezTo>
                    <a:pt x="164344" y="292423"/>
                    <a:pt x="169570" y="297537"/>
                    <a:pt x="169570" y="303929"/>
                  </a:cubicBezTo>
                  <a:cubicBezTo>
                    <a:pt x="169570" y="378185"/>
                    <a:pt x="230052" y="438591"/>
                    <a:pt x="304401" y="438591"/>
                  </a:cubicBezTo>
                  <a:cubicBezTo>
                    <a:pt x="310801" y="438591"/>
                    <a:pt x="315921" y="443811"/>
                    <a:pt x="315921" y="450203"/>
                  </a:cubicBezTo>
                  <a:cubicBezTo>
                    <a:pt x="315921" y="456595"/>
                    <a:pt x="310801" y="461709"/>
                    <a:pt x="304401" y="461709"/>
                  </a:cubicBezTo>
                  <a:cubicBezTo>
                    <a:pt x="217252" y="461709"/>
                    <a:pt x="146423" y="390969"/>
                    <a:pt x="146423" y="303929"/>
                  </a:cubicBezTo>
                  <a:cubicBezTo>
                    <a:pt x="146423" y="297537"/>
                    <a:pt x="151543" y="292423"/>
                    <a:pt x="157943" y="292423"/>
                  </a:cubicBezTo>
                  <a:close/>
                  <a:moveTo>
                    <a:pt x="304419" y="240354"/>
                  </a:moveTo>
                  <a:cubicBezTo>
                    <a:pt x="269324" y="240354"/>
                    <a:pt x="240842" y="268908"/>
                    <a:pt x="240842" y="303960"/>
                  </a:cubicBezTo>
                  <a:cubicBezTo>
                    <a:pt x="240842" y="339012"/>
                    <a:pt x="269324" y="367566"/>
                    <a:pt x="304419" y="367566"/>
                  </a:cubicBezTo>
                  <a:cubicBezTo>
                    <a:pt x="339514" y="367566"/>
                    <a:pt x="368103" y="339012"/>
                    <a:pt x="368103" y="303960"/>
                  </a:cubicBezTo>
                  <a:cubicBezTo>
                    <a:pt x="368103" y="268908"/>
                    <a:pt x="339514" y="240354"/>
                    <a:pt x="304419" y="240354"/>
                  </a:cubicBezTo>
                  <a:close/>
                  <a:moveTo>
                    <a:pt x="304419" y="217341"/>
                  </a:moveTo>
                  <a:cubicBezTo>
                    <a:pt x="352315" y="217341"/>
                    <a:pt x="391144" y="256229"/>
                    <a:pt x="391144" y="303960"/>
                  </a:cubicBezTo>
                  <a:cubicBezTo>
                    <a:pt x="391144" y="351691"/>
                    <a:pt x="352315" y="390579"/>
                    <a:pt x="304419" y="390579"/>
                  </a:cubicBezTo>
                  <a:cubicBezTo>
                    <a:pt x="256630" y="390579"/>
                    <a:pt x="217694" y="351691"/>
                    <a:pt x="217694" y="303960"/>
                  </a:cubicBezTo>
                  <a:cubicBezTo>
                    <a:pt x="217694" y="256229"/>
                    <a:pt x="256630" y="217341"/>
                    <a:pt x="304419" y="217341"/>
                  </a:cubicBezTo>
                  <a:close/>
                  <a:moveTo>
                    <a:pt x="304433" y="146212"/>
                  </a:moveTo>
                  <a:cubicBezTo>
                    <a:pt x="391545" y="146212"/>
                    <a:pt x="462344" y="216923"/>
                    <a:pt x="462344" y="303927"/>
                  </a:cubicBezTo>
                  <a:cubicBezTo>
                    <a:pt x="462344" y="310316"/>
                    <a:pt x="457226" y="315428"/>
                    <a:pt x="450829" y="315428"/>
                  </a:cubicBezTo>
                  <a:cubicBezTo>
                    <a:pt x="444431" y="315428"/>
                    <a:pt x="439207" y="310316"/>
                    <a:pt x="439207" y="303927"/>
                  </a:cubicBezTo>
                  <a:cubicBezTo>
                    <a:pt x="439207" y="229702"/>
                    <a:pt x="378750" y="169321"/>
                    <a:pt x="304433" y="169321"/>
                  </a:cubicBezTo>
                  <a:cubicBezTo>
                    <a:pt x="298035" y="169321"/>
                    <a:pt x="292917" y="164103"/>
                    <a:pt x="292917" y="157713"/>
                  </a:cubicBezTo>
                  <a:cubicBezTo>
                    <a:pt x="292917" y="151324"/>
                    <a:pt x="298035" y="146212"/>
                    <a:pt x="304433" y="146212"/>
                  </a:cubicBezTo>
                  <a:close/>
                  <a:moveTo>
                    <a:pt x="262607" y="23111"/>
                  </a:moveTo>
                  <a:lnTo>
                    <a:pt x="262607" y="40578"/>
                  </a:lnTo>
                  <a:cubicBezTo>
                    <a:pt x="262607" y="63476"/>
                    <a:pt x="239781" y="83286"/>
                    <a:pt x="218661" y="91806"/>
                  </a:cubicBezTo>
                  <a:cubicBezTo>
                    <a:pt x="208315" y="96066"/>
                    <a:pt x="197222" y="98303"/>
                    <a:pt x="186662" y="98303"/>
                  </a:cubicBezTo>
                  <a:cubicBezTo>
                    <a:pt x="171836" y="98303"/>
                    <a:pt x="159356" y="93723"/>
                    <a:pt x="151356" y="85522"/>
                  </a:cubicBezTo>
                  <a:lnTo>
                    <a:pt x="139197" y="72848"/>
                  </a:lnTo>
                  <a:lnTo>
                    <a:pt x="78931" y="130999"/>
                  </a:lnTo>
                  <a:lnTo>
                    <a:pt x="91091" y="143566"/>
                  </a:lnTo>
                  <a:cubicBezTo>
                    <a:pt x="107837" y="160820"/>
                    <a:pt x="102824" y="192665"/>
                    <a:pt x="93438" y="214604"/>
                  </a:cubicBezTo>
                  <a:cubicBezTo>
                    <a:pt x="84158" y="236544"/>
                    <a:pt x="64638" y="262105"/>
                    <a:pt x="40639" y="262105"/>
                  </a:cubicBezTo>
                  <a:lnTo>
                    <a:pt x="23146" y="262105"/>
                  </a:lnTo>
                  <a:lnTo>
                    <a:pt x="23146" y="345816"/>
                  </a:lnTo>
                  <a:lnTo>
                    <a:pt x="40639" y="345816"/>
                  </a:lnTo>
                  <a:cubicBezTo>
                    <a:pt x="64638" y="345816"/>
                    <a:pt x="84051" y="371377"/>
                    <a:pt x="93438" y="393423"/>
                  </a:cubicBezTo>
                  <a:cubicBezTo>
                    <a:pt x="102824" y="415363"/>
                    <a:pt x="107731" y="447101"/>
                    <a:pt x="91091" y="464355"/>
                  </a:cubicBezTo>
                  <a:lnTo>
                    <a:pt x="78931" y="476922"/>
                  </a:lnTo>
                  <a:lnTo>
                    <a:pt x="139090" y="535073"/>
                  </a:lnTo>
                  <a:lnTo>
                    <a:pt x="151250" y="522505"/>
                  </a:lnTo>
                  <a:cubicBezTo>
                    <a:pt x="159249" y="514305"/>
                    <a:pt x="171729" y="509725"/>
                    <a:pt x="186555" y="509725"/>
                  </a:cubicBezTo>
                  <a:cubicBezTo>
                    <a:pt x="197115" y="509725"/>
                    <a:pt x="208102" y="511961"/>
                    <a:pt x="218555" y="516115"/>
                  </a:cubicBezTo>
                  <a:cubicBezTo>
                    <a:pt x="239674" y="524742"/>
                    <a:pt x="262500" y="544339"/>
                    <a:pt x="262500" y="567343"/>
                  </a:cubicBezTo>
                  <a:lnTo>
                    <a:pt x="262500" y="584810"/>
                  </a:lnTo>
                  <a:lnTo>
                    <a:pt x="346231" y="584810"/>
                  </a:lnTo>
                  <a:lnTo>
                    <a:pt x="346231" y="567343"/>
                  </a:lnTo>
                  <a:cubicBezTo>
                    <a:pt x="346231" y="544445"/>
                    <a:pt x="369058" y="524742"/>
                    <a:pt x="390177" y="516115"/>
                  </a:cubicBezTo>
                  <a:cubicBezTo>
                    <a:pt x="400523" y="511855"/>
                    <a:pt x="411616" y="509618"/>
                    <a:pt x="422176" y="509618"/>
                  </a:cubicBezTo>
                  <a:cubicBezTo>
                    <a:pt x="437002" y="509618"/>
                    <a:pt x="449482" y="514198"/>
                    <a:pt x="457482" y="522399"/>
                  </a:cubicBezTo>
                  <a:lnTo>
                    <a:pt x="469748" y="535073"/>
                  </a:lnTo>
                  <a:lnTo>
                    <a:pt x="529907" y="476922"/>
                  </a:lnTo>
                  <a:lnTo>
                    <a:pt x="517747" y="464355"/>
                  </a:lnTo>
                  <a:cubicBezTo>
                    <a:pt x="501108" y="447101"/>
                    <a:pt x="506014" y="415256"/>
                    <a:pt x="515400" y="393317"/>
                  </a:cubicBezTo>
                  <a:cubicBezTo>
                    <a:pt x="524680" y="371377"/>
                    <a:pt x="544200" y="345816"/>
                    <a:pt x="568199" y="345816"/>
                  </a:cubicBezTo>
                  <a:lnTo>
                    <a:pt x="585692" y="345816"/>
                  </a:lnTo>
                  <a:lnTo>
                    <a:pt x="585692" y="262105"/>
                  </a:lnTo>
                  <a:lnTo>
                    <a:pt x="568199" y="262105"/>
                  </a:lnTo>
                  <a:cubicBezTo>
                    <a:pt x="544200" y="262105"/>
                    <a:pt x="524787" y="236544"/>
                    <a:pt x="515400" y="214604"/>
                  </a:cubicBezTo>
                  <a:cubicBezTo>
                    <a:pt x="506014" y="192665"/>
                    <a:pt x="501108" y="160820"/>
                    <a:pt x="517747" y="143566"/>
                  </a:cubicBezTo>
                  <a:lnTo>
                    <a:pt x="530013" y="130999"/>
                  </a:lnTo>
                  <a:lnTo>
                    <a:pt x="469748" y="72848"/>
                  </a:lnTo>
                  <a:lnTo>
                    <a:pt x="457589" y="85416"/>
                  </a:lnTo>
                  <a:cubicBezTo>
                    <a:pt x="449695" y="93616"/>
                    <a:pt x="437109" y="98196"/>
                    <a:pt x="422390" y="98196"/>
                  </a:cubicBezTo>
                  <a:cubicBezTo>
                    <a:pt x="411830" y="98196"/>
                    <a:pt x="400737" y="95959"/>
                    <a:pt x="390284" y="91806"/>
                  </a:cubicBezTo>
                  <a:cubicBezTo>
                    <a:pt x="369164" y="83286"/>
                    <a:pt x="346338" y="63582"/>
                    <a:pt x="346338" y="40578"/>
                  </a:cubicBezTo>
                  <a:lnTo>
                    <a:pt x="346338" y="23111"/>
                  </a:lnTo>
                  <a:close/>
                  <a:moveTo>
                    <a:pt x="250980" y="0"/>
                  </a:moveTo>
                  <a:lnTo>
                    <a:pt x="357858" y="0"/>
                  </a:lnTo>
                  <a:cubicBezTo>
                    <a:pt x="364258" y="0"/>
                    <a:pt x="369378" y="5112"/>
                    <a:pt x="369378" y="11502"/>
                  </a:cubicBezTo>
                  <a:lnTo>
                    <a:pt x="369378" y="40578"/>
                  </a:lnTo>
                  <a:cubicBezTo>
                    <a:pt x="369378" y="50589"/>
                    <a:pt x="382391" y="63689"/>
                    <a:pt x="398923" y="70399"/>
                  </a:cubicBezTo>
                  <a:cubicBezTo>
                    <a:pt x="414923" y="76789"/>
                    <a:pt x="434336" y="76256"/>
                    <a:pt x="440949" y="69440"/>
                  </a:cubicBezTo>
                  <a:lnTo>
                    <a:pt x="461109" y="48566"/>
                  </a:lnTo>
                  <a:cubicBezTo>
                    <a:pt x="463242" y="46329"/>
                    <a:pt x="466122" y="45051"/>
                    <a:pt x="469215" y="45051"/>
                  </a:cubicBezTo>
                  <a:cubicBezTo>
                    <a:pt x="472095" y="44944"/>
                    <a:pt x="475295" y="46116"/>
                    <a:pt x="477428" y="48246"/>
                  </a:cubicBezTo>
                  <a:lnTo>
                    <a:pt x="554333" y="122372"/>
                  </a:lnTo>
                  <a:cubicBezTo>
                    <a:pt x="558919" y="126845"/>
                    <a:pt x="559026" y="134088"/>
                    <a:pt x="554653" y="138667"/>
                  </a:cubicBezTo>
                  <a:lnTo>
                    <a:pt x="534387" y="159542"/>
                  </a:lnTo>
                  <a:cubicBezTo>
                    <a:pt x="528520" y="165719"/>
                    <a:pt x="527774" y="184570"/>
                    <a:pt x="536627" y="205551"/>
                  </a:cubicBezTo>
                  <a:cubicBezTo>
                    <a:pt x="545586" y="226533"/>
                    <a:pt x="559773" y="239100"/>
                    <a:pt x="568199" y="239100"/>
                  </a:cubicBezTo>
                  <a:lnTo>
                    <a:pt x="597318" y="239100"/>
                  </a:lnTo>
                  <a:cubicBezTo>
                    <a:pt x="603718" y="239100"/>
                    <a:pt x="608838" y="244212"/>
                    <a:pt x="608838" y="250602"/>
                  </a:cubicBezTo>
                  <a:lnTo>
                    <a:pt x="608838" y="357319"/>
                  </a:lnTo>
                  <a:cubicBezTo>
                    <a:pt x="608838" y="363709"/>
                    <a:pt x="603718" y="368821"/>
                    <a:pt x="597318" y="368821"/>
                  </a:cubicBezTo>
                  <a:lnTo>
                    <a:pt x="568199" y="368821"/>
                  </a:lnTo>
                  <a:cubicBezTo>
                    <a:pt x="559666" y="368821"/>
                    <a:pt x="545586" y="381388"/>
                    <a:pt x="536627" y="402370"/>
                  </a:cubicBezTo>
                  <a:cubicBezTo>
                    <a:pt x="527774" y="423351"/>
                    <a:pt x="528520" y="442202"/>
                    <a:pt x="534387" y="448379"/>
                  </a:cubicBezTo>
                  <a:lnTo>
                    <a:pt x="554653" y="469254"/>
                  </a:lnTo>
                  <a:cubicBezTo>
                    <a:pt x="559026" y="473833"/>
                    <a:pt x="558919" y="481076"/>
                    <a:pt x="554333" y="485549"/>
                  </a:cubicBezTo>
                  <a:lnTo>
                    <a:pt x="477428" y="559675"/>
                  </a:lnTo>
                  <a:cubicBezTo>
                    <a:pt x="472948" y="564148"/>
                    <a:pt x="465588" y="563935"/>
                    <a:pt x="461109" y="559355"/>
                  </a:cubicBezTo>
                  <a:lnTo>
                    <a:pt x="440842" y="538481"/>
                  </a:lnTo>
                  <a:cubicBezTo>
                    <a:pt x="434229" y="531558"/>
                    <a:pt x="414710" y="531026"/>
                    <a:pt x="398923" y="537416"/>
                  </a:cubicBezTo>
                  <a:cubicBezTo>
                    <a:pt x="382391" y="544232"/>
                    <a:pt x="369378" y="557332"/>
                    <a:pt x="369378" y="567343"/>
                  </a:cubicBezTo>
                  <a:lnTo>
                    <a:pt x="369378" y="596419"/>
                  </a:lnTo>
                  <a:cubicBezTo>
                    <a:pt x="369378" y="602809"/>
                    <a:pt x="364258" y="607921"/>
                    <a:pt x="357858" y="607921"/>
                  </a:cubicBezTo>
                  <a:lnTo>
                    <a:pt x="250980" y="607921"/>
                  </a:lnTo>
                  <a:cubicBezTo>
                    <a:pt x="244581" y="607921"/>
                    <a:pt x="239461" y="602809"/>
                    <a:pt x="239461" y="596419"/>
                  </a:cubicBezTo>
                  <a:lnTo>
                    <a:pt x="239461" y="567343"/>
                  </a:lnTo>
                  <a:cubicBezTo>
                    <a:pt x="239461" y="557332"/>
                    <a:pt x="226448" y="544232"/>
                    <a:pt x="209915" y="537522"/>
                  </a:cubicBezTo>
                  <a:cubicBezTo>
                    <a:pt x="193915" y="531132"/>
                    <a:pt x="174502" y="531665"/>
                    <a:pt x="167889" y="538481"/>
                  </a:cubicBezTo>
                  <a:lnTo>
                    <a:pt x="147730" y="559355"/>
                  </a:lnTo>
                  <a:cubicBezTo>
                    <a:pt x="145596" y="561592"/>
                    <a:pt x="142717" y="562870"/>
                    <a:pt x="139623" y="562977"/>
                  </a:cubicBezTo>
                  <a:cubicBezTo>
                    <a:pt x="136637" y="562657"/>
                    <a:pt x="133543" y="561805"/>
                    <a:pt x="131410" y="559675"/>
                  </a:cubicBezTo>
                  <a:lnTo>
                    <a:pt x="54505" y="485549"/>
                  </a:lnTo>
                  <a:cubicBezTo>
                    <a:pt x="52372" y="483419"/>
                    <a:pt x="51092" y="480543"/>
                    <a:pt x="50986" y="477454"/>
                  </a:cubicBezTo>
                  <a:cubicBezTo>
                    <a:pt x="50986" y="474366"/>
                    <a:pt x="52159" y="471490"/>
                    <a:pt x="54292" y="469254"/>
                  </a:cubicBezTo>
                  <a:lnTo>
                    <a:pt x="74452" y="448379"/>
                  </a:lnTo>
                  <a:cubicBezTo>
                    <a:pt x="80318" y="442308"/>
                    <a:pt x="81171" y="423457"/>
                    <a:pt x="72212" y="402476"/>
                  </a:cubicBezTo>
                  <a:cubicBezTo>
                    <a:pt x="63252" y="381388"/>
                    <a:pt x="49066" y="368821"/>
                    <a:pt x="40639" y="368821"/>
                  </a:cubicBezTo>
                  <a:lnTo>
                    <a:pt x="11520" y="368821"/>
                  </a:lnTo>
                  <a:cubicBezTo>
                    <a:pt x="5120" y="368821"/>
                    <a:pt x="0" y="363709"/>
                    <a:pt x="0" y="357319"/>
                  </a:cubicBezTo>
                  <a:lnTo>
                    <a:pt x="0" y="250602"/>
                  </a:lnTo>
                  <a:cubicBezTo>
                    <a:pt x="0" y="244212"/>
                    <a:pt x="5227" y="239100"/>
                    <a:pt x="11520" y="239100"/>
                  </a:cubicBezTo>
                  <a:lnTo>
                    <a:pt x="40639" y="239100"/>
                  </a:lnTo>
                  <a:cubicBezTo>
                    <a:pt x="49172" y="239100"/>
                    <a:pt x="63252" y="226533"/>
                    <a:pt x="72212" y="205551"/>
                  </a:cubicBezTo>
                  <a:cubicBezTo>
                    <a:pt x="81171" y="184570"/>
                    <a:pt x="80318" y="165719"/>
                    <a:pt x="74452" y="159542"/>
                  </a:cubicBezTo>
                  <a:lnTo>
                    <a:pt x="54292" y="138667"/>
                  </a:lnTo>
                  <a:cubicBezTo>
                    <a:pt x="49812" y="134088"/>
                    <a:pt x="49919" y="126845"/>
                    <a:pt x="54505" y="122372"/>
                  </a:cubicBezTo>
                  <a:lnTo>
                    <a:pt x="131410" y="48246"/>
                  </a:lnTo>
                  <a:cubicBezTo>
                    <a:pt x="133650" y="46116"/>
                    <a:pt x="136850" y="45370"/>
                    <a:pt x="139623" y="45051"/>
                  </a:cubicBezTo>
                  <a:cubicBezTo>
                    <a:pt x="142717" y="45051"/>
                    <a:pt x="145596" y="46329"/>
                    <a:pt x="147730" y="48566"/>
                  </a:cubicBezTo>
                  <a:lnTo>
                    <a:pt x="167996" y="69440"/>
                  </a:lnTo>
                  <a:cubicBezTo>
                    <a:pt x="174609" y="76363"/>
                    <a:pt x="194022" y="76895"/>
                    <a:pt x="209915" y="70505"/>
                  </a:cubicBezTo>
                  <a:cubicBezTo>
                    <a:pt x="226448" y="63689"/>
                    <a:pt x="239461" y="50589"/>
                    <a:pt x="239461" y="40578"/>
                  </a:cubicBezTo>
                  <a:lnTo>
                    <a:pt x="239461" y="11502"/>
                  </a:lnTo>
                  <a:cubicBezTo>
                    <a:pt x="239461" y="5112"/>
                    <a:pt x="244581" y="0"/>
                    <a:pt x="250980" y="0"/>
                  </a:cubicBezTo>
                  <a:close/>
                </a:path>
              </a:pathLst>
            </a:cu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4683D0A4-A57B-83F5-5E3C-E8A195057956}"/>
                </a:ext>
              </a:extLst>
            </p:cNvPr>
            <p:cNvSpPr>
              <a:spLocks/>
            </p:cNvSpPr>
            <p:nvPr/>
          </p:nvSpPr>
          <p:spPr>
            <a:xfrm>
              <a:off x="5187478" y="-1139515"/>
              <a:ext cx="481802" cy="481800"/>
            </a:xfrm>
            <a:prstGeom prst="ellipse">
              <a:avLst/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094FDE4E-2352-E292-FDA4-4F9182D6B5C9}"/>
              </a:ext>
            </a:extLst>
          </p:cNvPr>
          <p:cNvGrpSpPr/>
          <p:nvPr/>
        </p:nvGrpSpPr>
        <p:grpSpPr>
          <a:xfrm>
            <a:off x="9837569" y="5265237"/>
            <a:ext cx="481802" cy="481800"/>
            <a:chOff x="6520964" y="-1186517"/>
            <a:chExt cx="481802" cy="481800"/>
          </a:xfrm>
        </p:grpSpPr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78C9008D-D9D5-9DF2-665F-00A179B31FBC}"/>
                </a:ext>
              </a:extLst>
            </p:cNvPr>
            <p:cNvSpPr>
              <a:spLocks/>
            </p:cNvSpPr>
            <p:nvPr/>
          </p:nvSpPr>
          <p:spPr>
            <a:xfrm>
              <a:off x="6520964" y="-1186517"/>
              <a:ext cx="481802" cy="481800"/>
            </a:xfrm>
            <a:prstGeom prst="ellipse">
              <a:avLst/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71D48B80-7C5B-C9E8-62A5-C859E6B45D84}"/>
                </a:ext>
              </a:extLst>
            </p:cNvPr>
            <p:cNvCxnSpPr>
              <a:cxnSpLocks/>
            </p:cNvCxnSpPr>
            <p:nvPr/>
          </p:nvCxnSpPr>
          <p:spPr>
            <a:xfrm>
              <a:off x="6611389" y="-945617"/>
              <a:ext cx="171158" cy="0"/>
            </a:xfrm>
            <a:prstGeom prst="line">
              <a:avLst/>
            </a:prstGeom>
            <a:ln w="15875" cap="rnd">
              <a:solidFill>
                <a:srgbClr val="1672F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29F4CCDC-4C53-07D4-2673-2A74D317A3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61865" y="-1139515"/>
              <a:ext cx="0" cy="213526"/>
            </a:xfrm>
            <a:prstGeom prst="line">
              <a:avLst/>
            </a:prstGeom>
            <a:ln w="15875" cap="rnd">
              <a:solidFill>
                <a:srgbClr val="1672F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45983DF6-D94B-0323-37C4-E2B71A07D727}"/>
              </a:ext>
            </a:extLst>
          </p:cNvPr>
          <p:cNvGrpSpPr/>
          <p:nvPr/>
        </p:nvGrpSpPr>
        <p:grpSpPr>
          <a:xfrm>
            <a:off x="1872629" y="5213760"/>
            <a:ext cx="481802" cy="481800"/>
            <a:chOff x="7075917" y="-1763352"/>
            <a:chExt cx="481802" cy="481800"/>
          </a:xfrm>
        </p:grpSpPr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57CD32C3-7D95-49D3-0ABC-8E84422CA08E}"/>
                </a:ext>
              </a:extLst>
            </p:cNvPr>
            <p:cNvSpPr>
              <a:spLocks/>
            </p:cNvSpPr>
            <p:nvPr/>
          </p:nvSpPr>
          <p:spPr>
            <a:xfrm>
              <a:off x="7075917" y="-1763352"/>
              <a:ext cx="481802" cy="481800"/>
            </a:xfrm>
            <a:prstGeom prst="ellipse">
              <a:avLst/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C3FE10F0-6229-5D6F-86DA-498F5F257349}"/>
                </a:ext>
              </a:extLst>
            </p:cNvPr>
            <p:cNvSpPr txBox="1"/>
            <p:nvPr/>
          </p:nvSpPr>
          <p:spPr>
            <a:xfrm>
              <a:off x="7234174" y="-1644743"/>
              <a:ext cx="165288" cy="244583"/>
            </a:xfrm>
            <a:custGeom>
              <a:avLst/>
              <a:gdLst/>
              <a:ahLst/>
              <a:cxnLst/>
              <a:rect l="l" t="t" r="r" b="b"/>
              <a:pathLst>
                <a:path w="165288" h="244583">
                  <a:moveTo>
                    <a:pt x="0" y="0"/>
                  </a:moveTo>
                  <a:lnTo>
                    <a:pt x="18679" y="0"/>
                  </a:lnTo>
                  <a:lnTo>
                    <a:pt x="82115" y="104670"/>
                  </a:lnTo>
                  <a:lnTo>
                    <a:pt x="84230" y="104670"/>
                  </a:lnTo>
                  <a:lnTo>
                    <a:pt x="147666" y="0"/>
                  </a:lnTo>
                  <a:lnTo>
                    <a:pt x="165288" y="0"/>
                  </a:lnTo>
                  <a:lnTo>
                    <a:pt x="95860" y="110309"/>
                  </a:lnTo>
                  <a:lnTo>
                    <a:pt x="148371" y="110309"/>
                  </a:lnTo>
                  <a:lnTo>
                    <a:pt x="148371" y="123349"/>
                  </a:lnTo>
                  <a:lnTo>
                    <a:pt x="90574" y="123349"/>
                  </a:lnTo>
                  <a:lnTo>
                    <a:pt x="90574" y="160353"/>
                  </a:lnTo>
                  <a:lnTo>
                    <a:pt x="148371" y="160353"/>
                  </a:lnTo>
                  <a:lnTo>
                    <a:pt x="148371" y="173041"/>
                  </a:lnTo>
                  <a:lnTo>
                    <a:pt x="90574" y="173041"/>
                  </a:lnTo>
                  <a:lnTo>
                    <a:pt x="90574" y="244583"/>
                  </a:lnTo>
                  <a:lnTo>
                    <a:pt x="74714" y="244583"/>
                  </a:lnTo>
                  <a:lnTo>
                    <a:pt x="74714" y="173041"/>
                  </a:lnTo>
                  <a:lnTo>
                    <a:pt x="17622" y="173041"/>
                  </a:lnTo>
                  <a:lnTo>
                    <a:pt x="17622" y="160353"/>
                  </a:lnTo>
                  <a:lnTo>
                    <a:pt x="74714" y="160353"/>
                  </a:lnTo>
                  <a:lnTo>
                    <a:pt x="74714" y="123349"/>
                  </a:lnTo>
                  <a:lnTo>
                    <a:pt x="17622" y="123349"/>
                  </a:lnTo>
                  <a:lnTo>
                    <a:pt x="17622" y="110309"/>
                  </a:lnTo>
                  <a:lnTo>
                    <a:pt x="69428" y="110309"/>
                  </a:lnTo>
                  <a:close/>
                </a:path>
              </a:pathLst>
            </a:custGeom>
            <a:solidFill>
              <a:srgbClr val="1672F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solidFill>
                  <a:srgbClr val="21E1E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D234468D-DB52-5E4E-0DC9-D25F39665771}"/>
              </a:ext>
            </a:extLst>
          </p:cNvPr>
          <p:cNvGrpSpPr/>
          <p:nvPr/>
        </p:nvGrpSpPr>
        <p:grpSpPr>
          <a:xfrm>
            <a:off x="4764514" y="4966125"/>
            <a:ext cx="2662973" cy="1629738"/>
            <a:chOff x="782044" y="4688064"/>
            <a:chExt cx="2662973" cy="1629738"/>
          </a:xfrm>
        </p:grpSpPr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DE002DB3-E1EB-AB2A-EBCD-850548E7B9DF}"/>
                </a:ext>
              </a:extLst>
            </p:cNvPr>
            <p:cNvSpPr/>
            <p:nvPr/>
          </p:nvSpPr>
          <p:spPr>
            <a:xfrm>
              <a:off x="1156093" y="5547326"/>
              <a:ext cx="1914876" cy="545718"/>
            </a:xfrm>
            <a:prstGeom prst="ellipse">
              <a:avLst/>
            </a:prstGeom>
            <a:noFill/>
            <a:ln w="19050">
              <a:gradFill>
                <a:gsLst>
                  <a:gs pos="900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5579FA82-1DAA-7E83-6AB2-F2D01BCF1130}"/>
                </a:ext>
              </a:extLst>
            </p:cNvPr>
            <p:cNvSpPr/>
            <p:nvPr/>
          </p:nvSpPr>
          <p:spPr>
            <a:xfrm>
              <a:off x="782044" y="5382513"/>
              <a:ext cx="2662973" cy="935289"/>
            </a:xfrm>
            <a:prstGeom prst="ellipse">
              <a:avLst/>
            </a:prstGeom>
            <a:gradFill>
              <a:gsLst>
                <a:gs pos="71000">
                  <a:srgbClr val="1672FB">
                    <a:alpha val="0"/>
                  </a:srgbClr>
                </a:gs>
                <a:gs pos="100000">
                  <a:srgbClr val="1672FB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13000">
                    <a:srgbClr val="1672FB">
                      <a:alpha val="0"/>
                    </a:srgbClr>
                  </a:gs>
                  <a:gs pos="100000">
                    <a:srgbClr val="1672FB">
                      <a:alpha val="40000"/>
                    </a:srgb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3376135-38A8-5F60-1A45-B674880E8764}"/>
                </a:ext>
              </a:extLst>
            </p:cNvPr>
            <p:cNvSpPr/>
            <p:nvPr/>
          </p:nvSpPr>
          <p:spPr>
            <a:xfrm>
              <a:off x="1156093" y="4688064"/>
              <a:ext cx="1914876" cy="1404979"/>
            </a:xfrm>
            <a:custGeom>
              <a:avLst/>
              <a:gdLst>
                <a:gd name="connsiteX0" fmla="*/ 0 w 3415862"/>
                <a:gd name="connsiteY0" fmla="*/ 0 h 2678886"/>
                <a:gd name="connsiteX1" fmla="*/ 3415862 w 3415862"/>
                <a:gd name="connsiteY1" fmla="*/ 0 h 2678886"/>
                <a:gd name="connsiteX2" fmla="*/ 3415862 w 3415862"/>
                <a:gd name="connsiteY2" fmla="*/ 2158624 h 2678886"/>
                <a:gd name="connsiteX3" fmla="*/ 1707931 w 3415862"/>
                <a:gd name="connsiteY3" fmla="*/ 2678886 h 2678886"/>
                <a:gd name="connsiteX4" fmla="*/ 0 w 3415862"/>
                <a:gd name="connsiteY4" fmla="*/ 2158624 h 26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862" h="2678886">
                  <a:moveTo>
                    <a:pt x="0" y="0"/>
                  </a:moveTo>
                  <a:lnTo>
                    <a:pt x="3415862" y="0"/>
                  </a:lnTo>
                  <a:lnTo>
                    <a:pt x="3415862" y="2158624"/>
                  </a:lnTo>
                  <a:cubicBezTo>
                    <a:pt x="3415862" y="2445957"/>
                    <a:pt x="2651195" y="2678886"/>
                    <a:pt x="1707931" y="2678886"/>
                  </a:cubicBezTo>
                  <a:cubicBezTo>
                    <a:pt x="764667" y="2678886"/>
                    <a:pt x="0" y="2445957"/>
                    <a:pt x="0" y="2158624"/>
                  </a:cubicBezTo>
                  <a:close/>
                </a:path>
              </a:pathLst>
            </a:custGeom>
            <a:gradFill>
              <a:gsLst>
                <a:gs pos="8000">
                  <a:srgbClr val="1672FB">
                    <a:alpha val="0"/>
                  </a:srgbClr>
                </a:gs>
                <a:gs pos="100000">
                  <a:srgbClr val="1672FB">
                    <a:alpha val="3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E0AC1FD8-3D3F-1C24-6C7A-5B3EF56E1D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2275" y="5798601"/>
              <a:ext cx="0" cy="19472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B608CC64-FB36-28A7-C2E9-5F95DC57C7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393" y="5928151"/>
              <a:ext cx="0" cy="74169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26C3A926-B552-DB13-15F7-E8BC6CFA8D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5090" y="5853219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384F31B6-3D95-E42C-C981-6855348249D5}"/>
                </a:ext>
              </a:extLst>
            </p:cNvPr>
            <p:cNvSpPr/>
            <p:nvPr/>
          </p:nvSpPr>
          <p:spPr>
            <a:xfrm>
              <a:off x="1328815" y="5466565"/>
              <a:ext cx="1552345" cy="412867"/>
            </a:xfrm>
            <a:prstGeom prst="ellipse">
              <a:avLst/>
            </a:prstGeom>
            <a:noFill/>
            <a:ln w="6350">
              <a:gradFill>
                <a:gsLst>
                  <a:gs pos="36000">
                    <a:srgbClr val="1672FB">
                      <a:alpha val="0"/>
                    </a:srgbClr>
                  </a:gs>
                  <a:gs pos="100000">
                    <a:srgbClr val="1672FB">
                      <a:alpha val="15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id="{E7C6E5C9-E517-DB56-55DD-0E936A16CB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90715" y="5793273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2B3D7CD1-1B30-6617-AA10-F8C3F504CA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2462" y="5767296"/>
              <a:ext cx="0" cy="158093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04059A1F-B0FD-89F0-FCE3-5C78607FFC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4209" y="5809258"/>
              <a:ext cx="0" cy="10114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71A791E9-D4F2-0CD6-0658-DC69CCC48A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5956" y="5738322"/>
              <a:ext cx="0" cy="162090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015E6290-7448-D4BE-8169-04AFE8E792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0446" y="5898874"/>
              <a:ext cx="0" cy="16034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EB836B66-D3FC-71E4-C788-509CB725CC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6520" y="6005551"/>
              <a:ext cx="0" cy="6107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B9B72B86-57E7-B502-CDDB-AA66034CF8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3301" y="5943849"/>
              <a:ext cx="0" cy="11701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BA3D85E1-6A1E-4615-6F50-B9DCF0D247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4247" y="5790376"/>
              <a:ext cx="0" cy="15875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D044C228-C873-5740-002E-DFD2600322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88173" y="5897054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B7E2EA10-C97D-5598-7841-94DEF4F591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61392" y="5835351"/>
              <a:ext cx="0" cy="108786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24247F80-59D4-3BD1-1C3F-327B91E0F7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53657" y="5931482"/>
              <a:ext cx="0" cy="8425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27A6200B-ACEE-E54E-7189-117837EEF0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24866" y="5951671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>
              <a:extLst>
                <a:ext uri="{FF2B5EF4-FFF2-40B4-BE49-F238E27FC236}">
                  <a16:creationId xmlns:a16="http://schemas.microsoft.com/office/drawing/2014/main" id="{01631CA2-58CC-62C6-F1D9-F5D648C823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0801" y="5806261"/>
              <a:ext cx="0" cy="204484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A324F7C-8139-E30B-2B2A-C8C267B2F459}"/>
                </a:ext>
              </a:extLst>
            </p:cNvPr>
            <p:cNvSpPr txBox="1"/>
            <p:nvPr/>
          </p:nvSpPr>
          <p:spPr>
            <a:xfrm>
              <a:off x="1210630" y="5446228"/>
              <a:ext cx="1914878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 kern="10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/>
                <a:t>错漏备发生率低至：</a:t>
              </a:r>
              <a:r>
                <a:rPr lang="en-US" altLang="zh-CN" sz="1200" dirty="0"/>
                <a:t> </a:t>
              </a:r>
              <a:r>
                <a:rPr lang="en-US" altLang="zh-CN" sz="2000" dirty="0"/>
                <a:t>0.5‰</a:t>
              </a:r>
              <a:endParaRPr lang="zh-CN" altLang="en-US" dirty="0"/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2A8ADB19-8A92-8721-2C2B-ED316632D3DA}"/>
              </a:ext>
            </a:extLst>
          </p:cNvPr>
          <p:cNvGrpSpPr/>
          <p:nvPr/>
        </p:nvGrpSpPr>
        <p:grpSpPr>
          <a:xfrm>
            <a:off x="8746984" y="4966125"/>
            <a:ext cx="2662973" cy="1629738"/>
            <a:chOff x="782044" y="4688064"/>
            <a:chExt cx="2662973" cy="1629738"/>
          </a:xfrm>
        </p:grpSpPr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639D0250-D9FA-6AE8-0A93-DBEF98A2FF72}"/>
                </a:ext>
              </a:extLst>
            </p:cNvPr>
            <p:cNvSpPr/>
            <p:nvPr/>
          </p:nvSpPr>
          <p:spPr>
            <a:xfrm>
              <a:off x="1156093" y="5547326"/>
              <a:ext cx="1914876" cy="545718"/>
            </a:xfrm>
            <a:prstGeom prst="ellipse">
              <a:avLst/>
            </a:prstGeom>
            <a:noFill/>
            <a:ln w="19050">
              <a:gradFill>
                <a:gsLst>
                  <a:gs pos="900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3043A88D-6057-C2D0-FE48-31F153D2B40B}"/>
                </a:ext>
              </a:extLst>
            </p:cNvPr>
            <p:cNvSpPr/>
            <p:nvPr/>
          </p:nvSpPr>
          <p:spPr>
            <a:xfrm>
              <a:off x="782044" y="5382513"/>
              <a:ext cx="2662973" cy="935289"/>
            </a:xfrm>
            <a:prstGeom prst="ellipse">
              <a:avLst/>
            </a:prstGeom>
            <a:gradFill>
              <a:gsLst>
                <a:gs pos="71000">
                  <a:srgbClr val="1672FB">
                    <a:alpha val="0"/>
                  </a:srgbClr>
                </a:gs>
                <a:gs pos="100000">
                  <a:srgbClr val="1672FB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13000">
                    <a:srgbClr val="1672FB">
                      <a:alpha val="0"/>
                    </a:srgbClr>
                  </a:gs>
                  <a:gs pos="100000">
                    <a:srgbClr val="1672FB">
                      <a:alpha val="40000"/>
                    </a:srgb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7EAD2033-A402-4373-7375-07FCBAFD4279}"/>
                </a:ext>
              </a:extLst>
            </p:cNvPr>
            <p:cNvSpPr/>
            <p:nvPr/>
          </p:nvSpPr>
          <p:spPr>
            <a:xfrm>
              <a:off x="1156093" y="4688064"/>
              <a:ext cx="1914876" cy="1404979"/>
            </a:xfrm>
            <a:custGeom>
              <a:avLst/>
              <a:gdLst>
                <a:gd name="connsiteX0" fmla="*/ 0 w 3415862"/>
                <a:gd name="connsiteY0" fmla="*/ 0 h 2678886"/>
                <a:gd name="connsiteX1" fmla="*/ 3415862 w 3415862"/>
                <a:gd name="connsiteY1" fmla="*/ 0 h 2678886"/>
                <a:gd name="connsiteX2" fmla="*/ 3415862 w 3415862"/>
                <a:gd name="connsiteY2" fmla="*/ 2158624 h 2678886"/>
                <a:gd name="connsiteX3" fmla="*/ 1707931 w 3415862"/>
                <a:gd name="connsiteY3" fmla="*/ 2678886 h 2678886"/>
                <a:gd name="connsiteX4" fmla="*/ 0 w 3415862"/>
                <a:gd name="connsiteY4" fmla="*/ 2158624 h 26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862" h="2678886">
                  <a:moveTo>
                    <a:pt x="0" y="0"/>
                  </a:moveTo>
                  <a:lnTo>
                    <a:pt x="3415862" y="0"/>
                  </a:lnTo>
                  <a:lnTo>
                    <a:pt x="3415862" y="2158624"/>
                  </a:lnTo>
                  <a:cubicBezTo>
                    <a:pt x="3415862" y="2445957"/>
                    <a:pt x="2651195" y="2678886"/>
                    <a:pt x="1707931" y="2678886"/>
                  </a:cubicBezTo>
                  <a:cubicBezTo>
                    <a:pt x="764667" y="2678886"/>
                    <a:pt x="0" y="2445957"/>
                    <a:pt x="0" y="2158624"/>
                  </a:cubicBezTo>
                  <a:close/>
                </a:path>
              </a:pathLst>
            </a:custGeom>
            <a:gradFill>
              <a:gsLst>
                <a:gs pos="8000">
                  <a:srgbClr val="1672FB">
                    <a:alpha val="0"/>
                  </a:srgbClr>
                </a:gs>
                <a:gs pos="100000">
                  <a:srgbClr val="1672FB">
                    <a:alpha val="30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9633B14C-90DB-7CE3-91B0-C8ECF82A53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2275" y="5798601"/>
              <a:ext cx="0" cy="19472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8B385E46-71EF-E712-0E7C-DBD8BBE49A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393" y="5928151"/>
              <a:ext cx="0" cy="74169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id="{FA7B0978-E178-96F6-BC8C-C723E11CA7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5090" y="5853219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90A1302C-AE8F-8DCF-D273-DDF37A5CA58F}"/>
                </a:ext>
              </a:extLst>
            </p:cNvPr>
            <p:cNvSpPr/>
            <p:nvPr/>
          </p:nvSpPr>
          <p:spPr>
            <a:xfrm>
              <a:off x="1328815" y="5466565"/>
              <a:ext cx="1552345" cy="412867"/>
            </a:xfrm>
            <a:prstGeom prst="ellipse">
              <a:avLst/>
            </a:prstGeom>
            <a:noFill/>
            <a:ln w="6350">
              <a:gradFill>
                <a:gsLst>
                  <a:gs pos="36000">
                    <a:srgbClr val="1672FB">
                      <a:alpha val="0"/>
                    </a:srgbClr>
                  </a:gs>
                  <a:gs pos="100000">
                    <a:srgbClr val="1672FB">
                      <a:alpha val="15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C0B72D34-CD82-E2AB-E604-9A8EDDDDE1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90715" y="5793273"/>
              <a:ext cx="0" cy="14210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33A85014-1127-DD69-BD7E-1A738026B8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2462" y="5767296"/>
              <a:ext cx="0" cy="158093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id="{B2FF3083-325E-5172-315B-29BDBAE781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4209" y="5809258"/>
              <a:ext cx="0" cy="10114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id="{76C1AF49-20B2-3EBE-0309-52EBFE8564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5956" y="5738322"/>
              <a:ext cx="0" cy="162090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A1D1F1D1-BD47-789C-389E-081462FBAB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0446" y="5898874"/>
              <a:ext cx="0" cy="16034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CCD9BBFD-7928-4B1A-97F8-647DDCB04A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6520" y="6005551"/>
              <a:ext cx="0" cy="61074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>
              <a:extLst>
                <a:ext uri="{FF2B5EF4-FFF2-40B4-BE49-F238E27FC236}">
                  <a16:creationId xmlns:a16="http://schemas.microsoft.com/office/drawing/2014/main" id="{88DF5504-6F6B-7B5C-747D-9F0A1775B0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3301" y="5943849"/>
              <a:ext cx="0" cy="11701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>
              <a:extLst>
                <a:ext uri="{FF2B5EF4-FFF2-40B4-BE49-F238E27FC236}">
                  <a16:creationId xmlns:a16="http://schemas.microsoft.com/office/drawing/2014/main" id="{623FFA19-DD1A-34F5-832A-8264D996AD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4247" y="5790376"/>
              <a:ext cx="0" cy="158757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D6F66564-97DB-E593-0A63-F20A46E442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88173" y="5897054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68F8C261-A4F6-8275-B67C-10E8332DBB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61392" y="5835351"/>
              <a:ext cx="0" cy="108786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99B12910-5D3F-B507-1CC3-841462F85D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53657" y="5931482"/>
              <a:ext cx="0" cy="84258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id="{09278596-B70E-97E2-E991-D5D0D5F47D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24866" y="5951671"/>
              <a:ext cx="0" cy="58075"/>
            </a:xfrm>
            <a:prstGeom prst="line">
              <a:avLst/>
            </a:prstGeom>
            <a:ln>
              <a:gradFill>
                <a:gsLst>
                  <a:gs pos="0">
                    <a:srgbClr val="1672FB">
                      <a:alpha val="3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D7E4A0AA-C2EB-6155-68AE-BCD6FBFCB4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0801" y="5806261"/>
              <a:ext cx="0" cy="204484"/>
            </a:xfrm>
            <a:prstGeom prst="line">
              <a:avLst/>
            </a:prstGeom>
            <a:ln>
              <a:gradFill>
                <a:gsLst>
                  <a:gs pos="0">
                    <a:srgbClr val="1672FB"/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1" name="文本框 290">
              <a:extLst>
                <a:ext uri="{FF2B5EF4-FFF2-40B4-BE49-F238E27FC236}">
                  <a16:creationId xmlns:a16="http://schemas.microsoft.com/office/drawing/2014/main" id="{8D6C336A-B4F4-DDCD-DBE4-E77DC8D73156}"/>
                </a:ext>
              </a:extLst>
            </p:cNvPr>
            <p:cNvSpPr txBox="1"/>
            <p:nvPr/>
          </p:nvSpPr>
          <p:spPr>
            <a:xfrm>
              <a:off x="1224598" y="5436918"/>
              <a:ext cx="1777864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 kern="10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/>
                <a:t>全年优化工时：</a:t>
              </a:r>
              <a:r>
                <a:rPr lang="en-US" altLang="zh-CN" sz="2000" dirty="0"/>
                <a:t>2202.4</a:t>
              </a:r>
              <a:r>
                <a:rPr lang="zh-CN" altLang="en-US" sz="2000" dirty="0"/>
                <a:t>时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1886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预览图">
            <a:extLst>
              <a:ext uri="{FF2B5EF4-FFF2-40B4-BE49-F238E27FC236}">
                <a16:creationId xmlns:a16="http://schemas.microsoft.com/office/drawing/2014/main" id="{79DD6E9E-078D-CF8F-5F06-C2181FA0554B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矩形 102">
            <a:extLst>
              <a:ext uri="{FF2B5EF4-FFF2-40B4-BE49-F238E27FC236}">
                <a16:creationId xmlns:a16="http://schemas.microsoft.com/office/drawing/2014/main" id="{7D6B2CD1-2320-766F-CB18-AD070EED81E2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90000"/>
                </a:srgbClr>
              </a:gs>
              <a:gs pos="0">
                <a:schemeClr val="tx1">
                  <a:lumMod val="100000"/>
                  <a:alpha val="95000"/>
                </a:schemeClr>
              </a:gs>
              <a:gs pos="100000">
                <a:schemeClr val="tx1">
                  <a:lumMod val="100000"/>
                  <a:alpha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C9BC56E0-7265-1A7C-53A3-38EB289504EA}"/>
              </a:ext>
            </a:extLst>
          </p:cNvPr>
          <p:cNvGrpSpPr/>
          <p:nvPr/>
        </p:nvGrpSpPr>
        <p:grpSpPr>
          <a:xfrm>
            <a:off x="5532479" y="981002"/>
            <a:ext cx="6354722" cy="5399994"/>
            <a:chOff x="1236560" y="908951"/>
            <a:chExt cx="9718882" cy="5616002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57CF39C-86D4-6A42-C4D9-96CB35DBE3F7}"/>
                </a:ext>
              </a:extLst>
            </p:cNvPr>
            <p:cNvSpPr>
              <a:spLocks/>
            </p:cNvSpPr>
            <p:nvPr/>
          </p:nvSpPr>
          <p:spPr>
            <a:xfrm>
              <a:off x="1236560" y="908952"/>
              <a:ext cx="9718880" cy="5616001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直角三角形 176">
              <a:extLst>
                <a:ext uri="{FF2B5EF4-FFF2-40B4-BE49-F238E27FC236}">
                  <a16:creationId xmlns:a16="http://schemas.microsoft.com/office/drawing/2014/main" id="{AF78C69F-CBA5-0572-BE1E-F70DEF66B2A7}"/>
                </a:ext>
              </a:extLst>
            </p:cNvPr>
            <p:cNvSpPr/>
            <p:nvPr/>
          </p:nvSpPr>
          <p:spPr>
            <a:xfrm rot="5400000">
              <a:off x="1236560" y="908951"/>
              <a:ext cx="165862" cy="165861"/>
            </a:xfrm>
            <a:prstGeom prst="rtTriangle">
              <a:avLst/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直角三角形 177">
              <a:extLst>
                <a:ext uri="{FF2B5EF4-FFF2-40B4-BE49-F238E27FC236}">
                  <a16:creationId xmlns:a16="http://schemas.microsoft.com/office/drawing/2014/main" id="{FB3DA10E-237A-E48C-A561-C1D1EDBEE837}"/>
                </a:ext>
              </a:extLst>
            </p:cNvPr>
            <p:cNvSpPr/>
            <p:nvPr/>
          </p:nvSpPr>
          <p:spPr>
            <a:xfrm rot="16200000" flipH="1">
              <a:off x="10789579" y="908951"/>
              <a:ext cx="165862" cy="165861"/>
            </a:xfrm>
            <a:prstGeom prst="rtTriangle">
              <a:avLst/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梯形 178">
              <a:extLst>
                <a:ext uri="{FF2B5EF4-FFF2-40B4-BE49-F238E27FC236}">
                  <a16:creationId xmlns:a16="http://schemas.microsoft.com/office/drawing/2014/main" id="{A555845E-58DC-9322-FA79-1C86A1B2A4C4}"/>
                </a:ext>
              </a:extLst>
            </p:cNvPr>
            <p:cNvSpPr/>
            <p:nvPr/>
          </p:nvSpPr>
          <p:spPr>
            <a:xfrm rot="5400000">
              <a:off x="865638" y="2849005"/>
              <a:ext cx="839491" cy="97647"/>
            </a:xfrm>
            <a:prstGeom prst="trapezoid">
              <a:avLst>
                <a:gd name="adj" fmla="val 11616"/>
              </a:avLst>
            </a:prstGeom>
            <a:solidFill>
              <a:srgbClr val="1672FB"/>
            </a:solidFill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梯形 188">
              <a:extLst>
                <a:ext uri="{FF2B5EF4-FFF2-40B4-BE49-F238E27FC236}">
                  <a16:creationId xmlns:a16="http://schemas.microsoft.com/office/drawing/2014/main" id="{C284E96E-76CC-0CF5-6238-674B7C2E284C}"/>
                </a:ext>
              </a:extLst>
            </p:cNvPr>
            <p:cNvSpPr/>
            <p:nvPr/>
          </p:nvSpPr>
          <p:spPr>
            <a:xfrm rot="16200000" flipH="1">
              <a:off x="10487705" y="4611244"/>
              <a:ext cx="839491" cy="95983"/>
            </a:xfrm>
            <a:prstGeom prst="trapezoid">
              <a:avLst>
                <a:gd name="adj" fmla="val 16300"/>
              </a:avLst>
            </a:prstGeom>
            <a:solidFill>
              <a:srgbClr val="1672FB"/>
            </a:solidFill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9888537-A2CA-0261-7266-45EAC513822D}"/>
                </a:ext>
              </a:extLst>
            </p:cNvPr>
            <p:cNvSpPr/>
            <p:nvPr/>
          </p:nvSpPr>
          <p:spPr>
            <a:xfrm>
              <a:off x="5268879" y="6296530"/>
              <a:ext cx="1654244" cy="22842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2798 w 1443988"/>
                <a:gd name="connsiteY5" fmla="*/ 33149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  <a:gd name="connsiteX8" fmla="*/ 188346 w 1443988"/>
                <a:gd name="connsiteY8" fmla="*/ 0 h 199390"/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4374 w 1443988"/>
                <a:gd name="connsiteY4" fmla="*/ 30480 h 199390"/>
                <a:gd name="connsiteX5" fmla="*/ 212798 w 1443988"/>
                <a:gd name="connsiteY5" fmla="*/ 33149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  <a:gd name="connsiteX8" fmla="*/ 188346 w 1443988"/>
                <a:gd name="connsiteY8" fmla="*/ 0 h 199390"/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33148 h 199390"/>
                <a:gd name="connsiteX5" fmla="*/ 212798 w 1443988"/>
                <a:gd name="connsiteY5" fmla="*/ 33149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  <a:gd name="connsiteX8" fmla="*/ 188346 w 1443988"/>
                <a:gd name="connsiteY8" fmla="*/ 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33148"/>
                  </a:lnTo>
                  <a:lnTo>
                    <a:pt x="212798" y="33149"/>
                  </a:lnTo>
                  <a:lnTo>
                    <a:pt x="46613" y="199390"/>
                  </a:lnTo>
                  <a:lnTo>
                    <a:pt x="0" y="199390"/>
                  </a:lnTo>
                  <a:lnTo>
                    <a:pt x="188346" y="0"/>
                  </a:lnTo>
                  <a:close/>
                </a:path>
              </a:pathLst>
            </a:custGeom>
            <a:solidFill>
              <a:srgbClr val="1672FB"/>
            </a:solidFill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梯形 197">
              <a:extLst>
                <a:ext uri="{FF2B5EF4-FFF2-40B4-BE49-F238E27FC236}">
                  <a16:creationId xmlns:a16="http://schemas.microsoft.com/office/drawing/2014/main" id="{81D1F766-085F-F364-AA76-320C4C62D265}"/>
                </a:ext>
              </a:extLst>
            </p:cNvPr>
            <p:cNvSpPr/>
            <p:nvPr/>
          </p:nvSpPr>
          <p:spPr>
            <a:xfrm>
              <a:off x="5438526" y="6388189"/>
              <a:ext cx="1345039" cy="136761"/>
            </a:xfrm>
            <a:prstGeom prst="trapezoid">
              <a:avLst>
                <a:gd name="adj" fmla="val 64589"/>
              </a:avLst>
            </a:prstGeom>
            <a:noFill/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半闭框 198">
              <a:extLst>
                <a:ext uri="{FF2B5EF4-FFF2-40B4-BE49-F238E27FC236}">
                  <a16:creationId xmlns:a16="http://schemas.microsoft.com/office/drawing/2014/main" id="{1DB00F0E-C761-CA68-15C6-50BA836648FD}"/>
                </a:ext>
              </a:extLst>
            </p:cNvPr>
            <p:cNvSpPr/>
            <p:nvPr/>
          </p:nvSpPr>
          <p:spPr>
            <a:xfrm rot="16200000">
              <a:off x="1236560" y="6100116"/>
              <a:ext cx="424837" cy="424837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rgbClr val="1672FB"/>
            </a:solidFill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半闭框 199">
              <a:extLst>
                <a:ext uri="{FF2B5EF4-FFF2-40B4-BE49-F238E27FC236}">
                  <a16:creationId xmlns:a16="http://schemas.microsoft.com/office/drawing/2014/main" id="{E6C32EBE-7F41-E39F-92D4-6408F346148A}"/>
                </a:ext>
              </a:extLst>
            </p:cNvPr>
            <p:cNvSpPr/>
            <p:nvPr/>
          </p:nvSpPr>
          <p:spPr>
            <a:xfrm rot="5400000" flipH="1">
              <a:off x="10530603" y="6100116"/>
              <a:ext cx="424837" cy="424837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rgbClr val="1672FB"/>
            </a:solidFill>
            <a:ln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F0560F97-5EDA-C14D-F957-275DB4AD9243}"/>
              </a:ext>
            </a:extLst>
          </p:cNvPr>
          <p:cNvGrpSpPr/>
          <p:nvPr/>
        </p:nvGrpSpPr>
        <p:grpSpPr>
          <a:xfrm>
            <a:off x="304800" y="272253"/>
            <a:ext cx="1691444" cy="477047"/>
            <a:chOff x="338678" y="215952"/>
            <a:chExt cx="1691444" cy="477047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385A5887-744D-41E4-AF61-549D13C80CC8}"/>
                </a:ext>
              </a:extLst>
            </p:cNvPr>
            <p:cNvSpPr/>
            <p:nvPr/>
          </p:nvSpPr>
          <p:spPr>
            <a:xfrm>
              <a:off x="338678" y="215952"/>
              <a:ext cx="1691444" cy="477047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DFF14C36-C962-6C53-B143-28CA2F133C65}"/>
                </a:ext>
              </a:extLst>
            </p:cNvPr>
            <p:cNvSpPr/>
            <p:nvPr/>
          </p:nvSpPr>
          <p:spPr>
            <a:xfrm>
              <a:off x="376800" y="255771"/>
              <a:ext cx="1615200" cy="397408"/>
            </a:xfrm>
            <a:prstGeom prst="roundRect">
              <a:avLst>
                <a:gd name="adj" fmla="val 50000"/>
              </a:avLst>
            </a:prstGeom>
            <a:solidFill>
              <a:srgbClr val="1672F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DC3403C-A946-ABE2-08EA-80DD398C52FC}"/>
                </a:ext>
              </a:extLst>
            </p:cNvPr>
            <p:cNvSpPr txBox="1"/>
            <p:nvPr/>
          </p:nvSpPr>
          <p:spPr>
            <a:xfrm>
              <a:off x="470105" y="223643"/>
              <a:ext cx="1428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下步计划</a:t>
              </a: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2D1FF729-317E-0CE8-AD13-5A7CD9E4C2A3}"/>
              </a:ext>
            </a:extLst>
          </p:cNvPr>
          <p:cNvSpPr txBox="1"/>
          <p:nvPr/>
        </p:nvSpPr>
        <p:spPr>
          <a:xfrm>
            <a:off x="304800" y="1019807"/>
            <a:ext cx="5130932" cy="1030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应用智能设备对备货方式进行改进，实现了降低成本、提升质量及优化工时的目的，对比传统纸质备货单方式有较明显的提升</a:t>
            </a:r>
            <a:r>
              <a:rPr lang="zh-CN" altLang="en-US" sz="16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33580051-1A5A-C624-8EBB-09CDCEA0D48C}"/>
              </a:ext>
            </a:extLst>
          </p:cNvPr>
          <p:cNvGrpSpPr/>
          <p:nvPr/>
        </p:nvGrpSpPr>
        <p:grpSpPr>
          <a:xfrm>
            <a:off x="304800" y="4842292"/>
            <a:ext cx="5021150" cy="1573993"/>
            <a:chOff x="3102709" y="8148271"/>
            <a:chExt cx="5698795" cy="1786416"/>
          </a:xfrm>
        </p:grpSpPr>
        <p:sp>
          <p:nvSpPr>
            <p:cNvPr id="292" name="PA-任意多边形 87">
              <a:extLst>
                <a:ext uri="{FF2B5EF4-FFF2-40B4-BE49-F238E27FC236}">
                  <a16:creationId xmlns:a16="http://schemas.microsoft.com/office/drawing/2014/main" id="{06F35783-0DD5-9CD5-95F4-2CCA2548B79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172027" y="8220197"/>
              <a:ext cx="5532135" cy="1641434"/>
            </a:xfrm>
            <a:custGeom>
              <a:avLst/>
              <a:gdLst>
                <a:gd name="connsiteX0" fmla="*/ 0 w 5532135"/>
                <a:gd name="connsiteY0" fmla="*/ 0 h 1641434"/>
                <a:gd name="connsiteX1" fmla="*/ 1 w 5532135"/>
                <a:gd name="connsiteY1" fmla="*/ 0 h 1641434"/>
                <a:gd name="connsiteX2" fmla="*/ 2645895 w 5532135"/>
                <a:gd name="connsiteY2" fmla="*/ 0 h 1641434"/>
                <a:gd name="connsiteX3" fmla="*/ 3508172 w 5532135"/>
                <a:gd name="connsiteY3" fmla="*/ 0 h 1641434"/>
                <a:gd name="connsiteX4" fmla="*/ 3587675 w 5532135"/>
                <a:gd name="connsiteY4" fmla="*/ 235972 h 1641434"/>
                <a:gd name="connsiteX5" fmla="*/ 5532135 w 5532135"/>
                <a:gd name="connsiteY5" fmla="*/ 235972 h 1641434"/>
                <a:gd name="connsiteX6" fmla="*/ 5532135 w 5532135"/>
                <a:gd name="connsiteY6" fmla="*/ 1641434 h 1641434"/>
                <a:gd name="connsiteX7" fmla="*/ 0 w 5532135"/>
                <a:gd name="connsiteY7" fmla="*/ 1641434 h 1641434"/>
                <a:gd name="connsiteX8" fmla="*/ 0 w 5532135"/>
                <a:gd name="connsiteY8" fmla="*/ 585373 h 1641434"/>
                <a:gd name="connsiteX9" fmla="*/ 0 w 5532135"/>
                <a:gd name="connsiteY9" fmla="*/ 490046 h 164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2135" h="1641434">
                  <a:moveTo>
                    <a:pt x="0" y="0"/>
                  </a:moveTo>
                  <a:lnTo>
                    <a:pt x="1" y="0"/>
                  </a:lnTo>
                  <a:lnTo>
                    <a:pt x="2645895" y="0"/>
                  </a:lnTo>
                  <a:lnTo>
                    <a:pt x="3508172" y="0"/>
                  </a:lnTo>
                  <a:lnTo>
                    <a:pt x="3587675" y="235972"/>
                  </a:lnTo>
                  <a:lnTo>
                    <a:pt x="5532135" y="235972"/>
                  </a:lnTo>
                  <a:lnTo>
                    <a:pt x="5532135" y="1641434"/>
                  </a:lnTo>
                  <a:lnTo>
                    <a:pt x="0" y="1641434"/>
                  </a:lnTo>
                  <a:lnTo>
                    <a:pt x="0" y="585373"/>
                  </a:lnTo>
                  <a:lnTo>
                    <a:pt x="0" y="490046"/>
                  </a:lnTo>
                  <a:close/>
                </a:path>
              </a:pathLst>
            </a:custGeom>
            <a:gradFill>
              <a:gsLst>
                <a:gs pos="23000">
                  <a:srgbClr val="1672FB">
                    <a:alpha val="0"/>
                  </a:srgbClr>
                </a:gs>
                <a:gs pos="100000">
                  <a:srgbClr val="1672FB">
                    <a:alpha val="2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1672FB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3" name="PA-平行四边形 66">
              <a:extLst>
                <a:ext uri="{FF2B5EF4-FFF2-40B4-BE49-F238E27FC236}">
                  <a16:creationId xmlns:a16="http://schemas.microsoft.com/office/drawing/2014/main" id="{06002868-2305-9FDF-E41C-B749B8E5241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6749765" y="8216849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rgbClr val="1672FB">
                <a:alpha val="8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294" name="组合 293">
              <a:extLst>
                <a:ext uri="{FF2B5EF4-FFF2-40B4-BE49-F238E27FC236}">
                  <a16:creationId xmlns:a16="http://schemas.microsoft.com/office/drawing/2014/main" id="{0FE0F5AD-6B85-C6D8-2DDA-6B9A29BA3022}"/>
                </a:ext>
              </a:extLst>
            </p:cNvPr>
            <p:cNvGrpSpPr/>
            <p:nvPr/>
          </p:nvGrpSpPr>
          <p:grpSpPr>
            <a:xfrm rot="16200000">
              <a:off x="3148429" y="9507967"/>
              <a:ext cx="381000" cy="472440"/>
              <a:chOff x="2326640" y="8618220"/>
              <a:chExt cx="381000" cy="472440"/>
            </a:xfrm>
          </p:grpSpPr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7941BC36-A759-526F-B1FC-33961F62EEF9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FCEC3341-75CB-B840-74FF-DBF3C0756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id="{91EF37E0-3F7A-4C5D-98E9-6B20799A8C97}"/>
                </a:ext>
              </a:extLst>
            </p:cNvPr>
            <p:cNvGrpSpPr/>
            <p:nvPr/>
          </p:nvGrpSpPr>
          <p:grpSpPr>
            <a:xfrm rot="5400000">
              <a:off x="8374784" y="8315911"/>
              <a:ext cx="381000" cy="472440"/>
              <a:chOff x="2326640" y="8618220"/>
              <a:chExt cx="381000" cy="472440"/>
            </a:xfrm>
          </p:grpSpPr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48BC4DBA-24F2-EDE2-AC58-18C8894D2F0D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74295CC3-8056-896B-6CE1-182F49F690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id="{CAB8539F-2A4F-D363-8F25-481FC4E4BDA3}"/>
                </a:ext>
              </a:extLst>
            </p:cNvPr>
            <p:cNvGrpSpPr/>
            <p:nvPr/>
          </p:nvGrpSpPr>
          <p:grpSpPr>
            <a:xfrm>
              <a:off x="3102709" y="8148271"/>
              <a:ext cx="381000" cy="472440"/>
              <a:chOff x="2326640" y="8618220"/>
              <a:chExt cx="381000" cy="472440"/>
            </a:xfrm>
          </p:grpSpPr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9441C4FA-BA99-D58E-B573-2418225CCC18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9CE6331A-EF1D-61CB-3A99-F892CE18D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7" name="平行四边形 296">
              <a:extLst>
                <a:ext uri="{FF2B5EF4-FFF2-40B4-BE49-F238E27FC236}">
                  <a16:creationId xmlns:a16="http://schemas.microsoft.com/office/drawing/2014/main" id="{D9305686-E08C-8284-6CDA-0FB5A9F69719}"/>
                </a:ext>
              </a:extLst>
            </p:cNvPr>
            <p:cNvSpPr/>
            <p:nvPr/>
          </p:nvSpPr>
          <p:spPr>
            <a:xfrm flipV="1">
              <a:off x="6928835" y="8216849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rgbClr val="1672FB">
                <a:alpha val="6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298" name="平行四边形 297">
              <a:extLst>
                <a:ext uri="{FF2B5EF4-FFF2-40B4-BE49-F238E27FC236}">
                  <a16:creationId xmlns:a16="http://schemas.microsoft.com/office/drawing/2014/main" id="{FC0CC7F2-2F39-47E7-1901-130D279AFEA3}"/>
                </a:ext>
              </a:extLst>
            </p:cNvPr>
            <p:cNvSpPr/>
            <p:nvPr/>
          </p:nvSpPr>
          <p:spPr>
            <a:xfrm flipV="1">
              <a:off x="7107905" y="8216849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rgbClr val="1672FB">
                <a:alpha val="4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299" name="平行四边形 298">
              <a:extLst>
                <a:ext uri="{FF2B5EF4-FFF2-40B4-BE49-F238E27FC236}">
                  <a16:creationId xmlns:a16="http://schemas.microsoft.com/office/drawing/2014/main" id="{F797D30B-2E78-A268-EB01-6FC3DE0A7316}"/>
                </a:ext>
              </a:extLst>
            </p:cNvPr>
            <p:cNvSpPr/>
            <p:nvPr/>
          </p:nvSpPr>
          <p:spPr>
            <a:xfrm flipV="1">
              <a:off x="7286975" y="8216849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rgbClr val="1672FB">
                <a:alpha val="2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grpSp>
          <p:nvGrpSpPr>
            <p:cNvPr id="300" name="组合 299">
              <a:extLst>
                <a:ext uri="{FF2B5EF4-FFF2-40B4-BE49-F238E27FC236}">
                  <a16:creationId xmlns:a16="http://schemas.microsoft.com/office/drawing/2014/main" id="{E1A22453-87B8-F1ED-9CD1-98C34FE15649}"/>
                </a:ext>
              </a:extLst>
            </p:cNvPr>
            <p:cNvGrpSpPr/>
            <p:nvPr/>
          </p:nvGrpSpPr>
          <p:grpSpPr>
            <a:xfrm rot="5400000" flipH="1">
              <a:off x="8374784" y="9507967"/>
              <a:ext cx="381000" cy="472440"/>
              <a:chOff x="2326640" y="8618220"/>
              <a:chExt cx="381000" cy="472440"/>
            </a:xfrm>
          </p:grpSpPr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23E519BF-ED68-5D27-4141-8A9F0132DB38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4C962806-B274-0C89-5691-D5473896F5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>
                <a:solidFill>
                  <a:srgbClr val="1672F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4" name="文本框 203">
            <a:extLst>
              <a:ext uri="{FF2B5EF4-FFF2-40B4-BE49-F238E27FC236}">
                <a16:creationId xmlns:a16="http://schemas.microsoft.com/office/drawing/2014/main" id="{2EC613AC-0FCC-ABAA-10D6-EAE125DF2158}"/>
              </a:ext>
            </a:extLst>
          </p:cNvPr>
          <p:cNvSpPr txBox="1"/>
          <p:nvPr/>
        </p:nvSpPr>
        <p:spPr>
          <a:xfrm>
            <a:off x="589694" y="5479794"/>
            <a:ext cx="3774215" cy="523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对排序方案进行论证，将电子纸显示界面进一步优化，初步定义两种显示模式。</a:t>
            </a: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1E636DA2-3190-CF6B-E51B-04244D5387D0}"/>
              </a:ext>
            </a:extLst>
          </p:cNvPr>
          <p:cNvGrpSpPr/>
          <p:nvPr/>
        </p:nvGrpSpPr>
        <p:grpSpPr>
          <a:xfrm>
            <a:off x="4419510" y="5451957"/>
            <a:ext cx="671800" cy="696725"/>
            <a:chOff x="10627629" y="1754010"/>
            <a:chExt cx="671800" cy="696725"/>
          </a:xfrm>
          <a:noFill/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17AB7C30-A405-3506-59C2-397948DE927D}"/>
                </a:ext>
              </a:extLst>
            </p:cNvPr>
            <p:cNvSpPr txBox="1"/>
            <p:nvPr/>
          </p:nvSpPr>
          <p:spPr>
            <a:xfrm>
              <a:off x="10743145" y="1982382"/>
              <a:ext cx="440768" cy="2462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优化</a:t>
              </a:r>
              <a:endParaRPr lang="zh-CN" altLang="en-US" sz="1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86B1AA03-FC11-76C0-6F91-6947FBB369B2}"/>
                </a:ext>
              </a:extLst>
            </p:cNvPr>
            <p:cNvGrpSpPr/>
            <p:nvPr/>
          </p:nvGrpSpPr>
          <p:grpSpPr>
            <a:xfrm>
              <a:off x="10627629" y="1754010"/>
              <a:ext cx="671800" cy="696725"/>
              <a:chOff x="12127266" y="-1553680"/>
              <a:chExt cx="671800" cy="696725"/>
            </a:xfrm>
            <a:grpFill/>
          </p:grpSpPr>
          <p:sp>
            <p:nvSpPr>
              <p:cNvPr id="217" name="箭头: 环形 216">
                <a:extLst>
                  <a:ext uri="{FF2B5EF4-FFF2-40B4-BE49-F238E27FC236}">
                    <a16:creationId xmlns:a16="http://schemas.microsoft.com/office/drawing/2014/main" id="{E44D2451-9616-838B-52DF-BA28AAD344CE}"/>
                  </a:ext>
                </a:extLst>
              </p:cNvPr>
              <p:cNvSpPr/>
              <p:nvPr/>
            </p:nvSpPr>
            <p:spPr>
              <a:xfrm>
                <a:off x="12127266" y="-1528755"/>
                <a:ext cx="671800" cy="671800"/>
              </a:xfrm>
              <a:prstGeom prst="circularArrow">
                <a:avLst>
                  <a:gd name="adj1" fmla="val 12500"/>
                  <a:gd name="adj2" fmla="val 1142319"/>
                  <a:gd name="adj3" fmla="val 20457681"/>
                  <a:gd name="adj4" fmla="val 2241692"/>
                  <a:gd name="adj5" fmla="val 12500"/>
                </a:avLst>
              </a:prstGeom>
              <a:grpFill/>
              <a:ln w="6350">
                <a:gradFill flip="none" rotWithShape="1">
                  <a:gsLst>
                    <a:gs pos="0">
                      <a:srgbClr val="1672FB"/>
                    </a:gs>
                    <a:gs pos="39000">
                      <a:srgbClr val="1672FB">
                        <a:alpha val="40000"/>
                      </a:srgbClr>
                    </a:gs>
                    <a:gs pos="100000">
                      <a:srgbClr val="1672FB">
                        <a:alpha val="1000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阿里巴巴普惠体 R"/>
                  <a:ea typeface="阿里巴巴普惠体 R"/>
                </a:endParaRPr>
              </a:p>
            </p:txBody>
          </p:sp>
          <p:sp>
            <p:nvSpPr>
              <p:cNvPr id="218" name="弧形 217">
                <a:extLst>
                  <a:ext uri="{FF2B5EF4-FFF2-40B4-BE49-F238E27FC236}">
                    <a16:creationId xmlns:a16="http://schemas.microsoft.com/office/drawing/2014/main" id="{275E2A49-FD79-3D65-392A-C9DB89CD7494}"/>
                  </a:ext>
                </a:extLst>
              </p:cNvPr>
              <p:cNvSpPr/>
              <p:nvPr/>
            </p:nvSpPr>
            <p:spPr>
              <a:xfrm>
                <a:off x="12415266" y="-1547440"/>
                <a:ext cx="383800" cy="383800"/>
              </a:xfrm>
              <a:prstGeom prst="arc">
                <a:avLst/>
              </a:prstGeom>
              <a:grpFill/>
              <a:ln>
                <a:solidFill>
                  <a:srgbClr val="1672FB">
                    <a:alpha val="46000"/>
                  </a:srgb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弧形 227">
                <a:extLst>
                  <a:ext uri="{FF2B5EF4-FFF2-40B4-BE49-F238E27FC236}">
                    <a16:creationId xmlns:a16="http://schemas.microsoft.com/office/drawing/2014/main" id="{F4C6BBA0-BF92-EFD7-AAE5-0EB043BB353A}"/>
                  </a:ext>
                </a:extLst>
              </p:cNvPr>
              <p:cNvSpPr/>
              <p:nvPr/>
            </p:nvSpPr>
            <p:spPr>
              <a:xfrm rot="10800000" flipV="1">
                <a:off x="12134282" y="-1553680"/>
                <a:ext cx="383800" cy="383800"/>
              </a:xfrm>
              <a:prstGeom prst="arc">
                <a:avLst/>
              </a:prstGeom>
              <a:grpFill/>
              <a:ln>
                <a:solidFill>
                  <a:srgbClr val="1672FB">
                    <a:alpha val="46000"/>
                  </a:srgb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9BB10793-86FD-8DFA-9EF4-6F1CF4F3E1FC}"/>
              </a:ext>
            </a:extLst>
          </p:cNvPr>
          <p:cNvGrpSpPr/>
          <p:nvPr/>
        </p:nvGrpSpPr>
        <p:grpSpPr>
          <a:xfrm>
            <a:off x="555979" y="6000024"/>
            <a:ext cx="1965671" cy="278474"/>
            <a:chOff x="6866323" y="2282615"/>
            <a:chExt cx="1965671" cy="278474"/>
          </a:xfrm>
        </p:grpSpPr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293217C8-5112-537E-5A58-C1C7EA9A8700}"/>
                </a:ext>
              </a:extLst>
            </p:cNvPr>
            <p:cNvSpPr txBox="1"/>
            <p:nvPr/>
          </p:nvSpPr>
          <p:spPr>
            <a:xfrm>
              <a:off x="6866323" y="2282615"/>
              <a:ext cx="1965671" cy="2784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kern="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模式一：</a:t>
              </a:r>
              <a:r>
                <a:rPr lang="zh-CN" altLang="en-US" sz="10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单个器具显示全部零件</a:t>
              </a:r>
              <a:endParaRPr lang="en-US" altLang="zh-CN" sz="1000" kern="100" dirty="0">
                <a:solidFill>
                  <a:schemeClr val="bg1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14" name="矩形: 圆角 213">
              <a:extLst>
                <a:ext uri="{FF2B5EF4-FFF2-40B4-BE49-F238E27FC236}">
                  <a16:creationId xmlns:a16="http://schemas.microsoft.com/office/drawing/2014/main" id="{4972D24D-D6FE-68E1-705E-1AE46551468D}"/>
                </a:ext>
              </a:extLst>
            </p:cNvPr>
            <p:cNvSpPr/>
            <p:nvPr/>
          </p:nvSpPr>
          <p:spPr>
            <a:xfrm>
              <a:off x="6913098" y="2304860"/>
              <a:ext cx="1872121" cy="2339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AF1076DB-5117-0A13-AACC-6485ACA8266B}"/>
              </a:ext>
            </a:extLst>
          </p:cNvPr>
          <p:cNvGrpSpPr/>
          <p:nvPr/>
        </p:nvGrpSpPr>
        <p:grpSpPr>
          <a:xfrm>
            <a:off x="2513754" y="6000024"/>
            <a:ext cx="1965671" cy="278474"/>
            <a:chOff x="8790384" y="2282615"/>
            <a:chExt cx="1965671" cy="278474"/>
          </a:xfrm>
        </p:grpSpPr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B98816D5-61EA-2F7D-FDAF-8CED66CF253F}"/>
                </a:ext>
              </a:extLst>
            </p:cNvPr>
            <p:cNvSpPr txBox="1"/>
            <p:nvPr/>
          </p:nvSpPr>
          <p:spPr>
            <a:xfrm>
              <a:off x="8790384" y="2282615"/>
              <a:ext cx="1965671" cy="2784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模式二：多个器具显示单个零件</a:t>
              </a:r>
            </a:p>
          </p:txBody>
        </p:sp>
        <p:sp>
          <p:nvSpPr>
            <p:cNvPr id="212" name="矩形: 圆角 211">
              <a:extLst>
                <a:ext uri="{FF2B5EF4-FFF2-40B4-BE49-F238E27FC236}">
                  <a16:creationId xmlns:a16="http://schemas.microsoft.com/office/drawing/2014/main" id="{25A25B3F-5CB9-01CE-CDA4-E986C0F86DE1}"/>
                </a:ext>
              </a:extLst>
            </p:cNvPr>
            <p:cNvSpPr/>
            <p:nvPr/>
          </p:nvSpPr>
          <p:spPr>
            <a:xfrm>
              <a:off x="8837159" y="2304860"/>
              <a:ext cx="1872121" cy="2339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167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476A7433-1606-F4ED-771D-E8CDB870A8AA}"/>
              </a:ext>
            </a:extLst>
          </p:cNvPr>
          <p:cNvGrpSpPr/>
          <p:nvPr/>
        </p:nvGrpSpPr>
        <p:grpSpPr>
          <a:xfrm>
            <a:off x="523199" y="5027206"/>
            <a:ext cx="1477380" cy="382874"/>
            <a:chOff x="6799829" y="1338583"/>
            <a:chExt cx="1477380" cy="382874"/>
          </a:xfrm>
        </p:grpSpPr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A716CBAE-9FE9-7404-CB0F-7695B0D3843B}"/>
                </a:ext>
              </a:extLst>
            </p:cNvPr>
            <p:cNvSpPr/>
            <p:nvPr/>
          </p:nvSpPr>
          <p:spPr>
            <a:xfrm>
              <a:off x="6799829" y="1338583"/>
              <a:ext cx="1477380" cy="382874"/>
            </a:xfrm>
            <a:prstGeom prst="rect">
              <a:avLst/>
            </a:prstGeom>
            <a:gradFill>
              <a:gsLst>
                <a:gs pos="0">
                  <a:srgbClr val="1672FB">
                    <a:alpha val="0"/>
                  </a:srgbClr>
                </a:gs>
                <a:gs pos="100000">
                  <a:srgbClr val="1672F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DC510C82-C548-3201-1365-F3CC271ECEA2}"/>
                </a:ext>
              </a:extLst>
            </p:cNvPr>
            <p:cNvSpPr txBox="1"/>
            <p:nvPr/>
          </p:nvSpPr>
          <p:spPr>
            <a:xfrm>
              <a:off x="6923171" y="1360743"/>
              <a:ext cx="123069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进一步优化</a:t>
              </a:r>
              <a:endParaRPr lang="zh-CN" altLang="en-US" sz="1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68A2A4DB-2995-811D-B2BF-6AE7C07E3E1C}"/>
              </a:ext>
            </a:extLst>
          </p:cNvPr>
          <p:cNvGrpSpPr/>
          <p:nvPr/>
        </p:nvGrpSpPr>
        <p:grpSpPr>
          <a:xfrm>
            <a:off x="304800" y="2518165"/>
            <a:ext cx="5021150" cy="1573993"/>
            <a:chOff x="514532" y="1130452"/>
            <a:chExt cx="5021150" cy="1573993"/>
          </a:xfrm>
        </p:grpSpPr>
        <p:grpSp>
          <p:nvGrpSpPr>
            <p:cNvPr id="310" name="组合 309">
              <a:extLst>
                <a:ext uri="{FF2B5EF4-FFF2-40B4-BE49-F238E27FC236}">
                  <a16:creationId xmlns:a16="http://schemas.microsoft.com/office/drawing/2014/main" id="{086133E5-A35C-F3AE-9CA7-A7AA3C6EA6F2}"/>
                </a:ext>
              </a:extLst>
            </p:cNvPr>
            <p:cNvGrpSpPr/>
            <p:nvPr/>
          </p:nvGrpSpPr>
          <p:grpSpPr>
            <a:xfrm>
              <a:off x="514532" y="1130452"/>
              <a:ext cx="5021150" cy="1573993"/>
              <a:chOff x="3102709" y="8148271"/>
              <a:chExt cx="5698795" cy="1786416"/>
            </a:xfrm>
          </p:grpSpPr>
          <p:sp useBgFill="1">
            <p:nvSpPr>
              <p:cNvPr id="321" name="PA-任意多边形 87">
                <a:extLst>
                  <a:ext uri="{FF2B5EF4-FFF2-40B4-BE49-F238E27FC236}">
                    <a16:creationId xmlns:a16="http://schemas.microsoft.com/office/drawing/2014/main" id="{D9E444C8-00AC-A8D1-AC2F-D65FE9AB2486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3172027" y="8220197"/>
                <a:ext cx="5532135" cy="1641434"/>
              </a:xfrm>
              <a:custGeom>
                <a:avLst/>
                <a:gdLst>
                  <a:gd name="connsiteX0" fmla="*/ 0 w 5532135"/>
                  <a:gd name="connsiteY0" fmla="*/ 0 h 1641434"/>
                  <a:gd name="connsiteX1" fmla="*/ 1 w 5532135"/>
                  <a:gd name="connsiteY1" fmla="*/ 0 h 1641434"/>
                  <a:gd name="connsiteX2" fmla="*/ 2645895 w 5532135"/>
                  <a:gd name="connsiteY2" fmla="*/ 0 h 1641434"/>
                  <a:gd name="connsiteX3" fmla="*/ 3508172 w 5532135"/>
                  <a:gd name="connsiteY3" fmla="*/ 0 h 1641434"/>
                  <a:gd name="connsiteX4" fmla="*/ 3587675 w 5532135"/>
                  <a:gd name="connsiteY4" fmla="*/ 235972 h 1641434"/>
                  <a:gd name="connsiteX5" fmla="*/ 5532135 w 5532135"/>
                  <a:gd name="connsiteY5" fmla="*/ 235972 h 1641434"/>
                  <a:gd name="connsiteX6" fmla="*/ 5532135 w 5532135"/>
                  <a:gd name="connsiteY6" fmla="*/ 1641434 h 1641434"/>
                  <a:gd name="connsiteX7" fmla="*/ 0 w 5532135"/>
                  <a:gd name="connsiteY7" fmla="*/ 1641434 h 1641434"/>
                  <a:gd name="connsiteX8" fmla="*/ 0 w 5532135"/>
                  <a:gd name="connsiteY8" fmla="*/ 585373 h 1641434"/>
                  <a:gd name="connsiteX9" fmla="*/ 0 w 5532135"/>
                  <a:gd name="connsiteY9" fmla="*/ 490046 h 164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2135" h="1641434">
                    <a:moveTo>
                      <a:pt x="0" y="0"/>
                    </a:moveTo>
                    <a:lnTo>
                      <a:pt x="1" y="0"/>
                    </a:lnTo>
                    <a:lnTo>
                      <a:pt x="2645895" y="0"/>
                    </a:lnTo>
                    <a:lnTo>
                      <a:pt x="3508172" y="0"/>
                    </a:lnTo>
                    <a:lnTo>
                      <a:pt x="3587675" y="235972"/>
                    </a:lnTo>
                    <a:lnTo>
                      <a:pt x="5532135" y="235972"/>
                    </a:lnTo>
                    <a:lnTo>
                      <a:pt x="5532135" y="1641434"/>
                    </a:lnTo>
                    <a:lnTo>
                      <a:pt x="0" y="1641434"/>
                    </a:lnTo>
                    <a:lnTo>
                      <a:pt x="0" y="585373"/>
                    </a:lnTo>
                    <a:lnTo>
                      <a:pt x="0" y="490046"/>
                    </a:lnTo>
                    <a:close/>
                  </a:path>
                </a:pathLst>
              </a:custGeom>
              <a:gradFill>
                <a:gsLst>
                  <a:gs pos="23000">
                    <a:srgbClr val="1672FB">
                      <a:alpha val="0"/>
                    </a:srgbClr>
                  </a:gs>
                  <a:gs pos="100000">
                    <a:srgbClr val="1672FB">
                      <a:alpha val="20000"/>
                    </a:srgbClr>
                  </a:gs>
                </a:gsLst>
                <a:lin ang="5400000" scaled="1"/>
              </a:gradFill>
              <a:ln w="12700" cap="flat" cmpd="sng" algn="ctr">
                <a:solidFill>
                  <a:srgbClr val="1672FB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2" name="PA-平行四边形 66">
                <a:extLst>
                  <a:ext uri="{FF2B5EF4-FFF2-40B4-BE49-F238E27FC236}">
                    <a16:creationId xmlns:a16="http://schemas.microsoft.com/office/drawing/2014/main" id="{546D1685-6D34-33F2-1AF3-40B4FC02CE51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flipV="1">
                <a:off x="6749765" y="8216849"/>
                <a:ext cx="188246" cy="193643"/>
              </a:xfrm>
              <a:prstGeom prst="parallelogram">
                <a:avLst>
                  <a:gd name="adj" fmla="val 32104"/>
                </a:avLst>
              </a:prstGeom>
              <a:solidFill>
                <a:srgbClr val="1672FB">
                  <a:alpha val="8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grpSp>
            <p:nvGrpSpPr>
              <p:cNvPr id="323" name="组合 322">
                <a:extLst>
                  <a:ext uri="{FF2B5EF4-FFF2-40B4-BE49-F238E27FC236}">
                    <a16:creationId xmlns:a16="http://schemas.microsoft.com/office/drawing/2014/main" id="{C91A8E39-D4B1-4905-7AC7-26E837189C4E}"/>
                  </a:ext>
                </a:extLst>
              </p:cNvPr>
              <p:cNvGrpSpPr/>
              <p:nvPr/>
            </p:nvGrpSpPr>
            <p:grpSpPr>
              <a:xfrm rot="16200000">
                <a:off x="3148429" y="9507967"/>
                <a:ext cx="381000" cy="472440"/>
                <a:chOff x="2326640" y="8618220"/>
                <a:chExt cx="381000" cy="472440"/>
              </a:xfrm>
            </p:grpSpPr>
            <p:cxnSp>
              <p:nvCxnSpPr>
                <p:cNvPr id="336" name="直接连接符 335">
                  <a:extLst>
                    <a:ext uri="{FF2B5EF4-FFF2-40B4-BE49-F238E27FC236}">
                      <a16:creationId xmlns:a16="http://schemas.microsoft.com/office/drawing/2014/main" id="{BF0FB9C4-1032-DFB7-0AF5-9C552A59E87E}"/>
                    </a:ext>
                  </a:extLst>
                </p:cNvPr>
                <p:cNvCxnSpPr/>
                <p:nvPr/>
              </p:nvCxnSpPr>
              <p:spPr>
                <a:xfrm>
                  <a:off x="2326640" y="8618220"/>
                  <a:ext cx="0" cy="47244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直接连接符 336">
                  <a:extLst>
                    <a:ext uri="{FF2B5EF4-FFF2-40B4-BE49-F238E27FC236}">
                      <a16:creationId xmlns:a16="http://schemas.microsoft.com/office/drawing/2014/main" id="{D2E56E84-FA8E-2FA6-818E-E98763315D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640" y="8618220"/>
                  <a:ext cx="381000" cy="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65251CAA-AF34-8AFD-92E6-2B507C1CBFBB}"/>
                  </a:ext>
                </a:extLst>
              </p:cNvPr>
              <p:cNvGrpSpPr/>
              <p:nvPr/>
            </p:nvGrpSpPr>
            <p:grpSpPr>
              <a:xfrm rot="5400000">
                <a:off x="8374784" y="8315911"/>
                <a:ext cx="381000" cy="472440"/>
                <a:chOff x="2326640" y="8618220"/>
                <a:chExt cx="381000" cy="472440"/>
              </a:xfrm>
            </p:grpSpPr>
            <p:cxnSp>
              <p:nvCxnSpPr>
                <p:cNvPr id="334" name="直接连接符 333">
                  <a:extLst>
                    <a:ext uri="{FF2B5EF4-FFF2-40B4-BE49-F238E27FC236}">
                      <a16:creationId xmlns:a16="http://schemas.microsoft.com/office/drawing/2014/main" id="{9E3AD179-F9D4-4C2F-CBC0-0475AB2FC90D}"/>
                    </a:ext>
                  </a:extLst>
                </p:cNvPr>
                <p:cNvCxnSpPr/>
                <p:nvPr/>
              </p:nvCxnSpPr>
              <p:spPr>
                <a:xfrm>
                  <a:off x="2326640" y="8618220"/>
                  <a:ext cx="0" cy="47244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直接连接符 334">
                  <a:extLst>
                    <a:ext uri="{FF2B5EF4-FFF2-40B4-BE49-F238E27FC236}">
                      <a16:creationId xmlns:a16="http://schemas.microsoft.com/office/drawing/2014/main" id="{F8CF0392-E879-0ECC-CA17-AA3D7CB9F8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640" y="8618220"/>
                  <a:ext cx="381000" cy="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D76B2220-B59D-0E2C-2A29-3CB89A89D1C4}"/>
                  </a:ext>
                </a:extLst>
              </p:cNvPr>
              <p:cNvGrpSpPr/>
              <p:nvPr/>
            </p:nvGrpSpPr>
            <p:grpSpPr>
              <a:xfrm>
                <a:off x="3102709" y="8148271"/>
                <a:ext cx="381000" cy="472440"/>
                <a:chOff x="2326640" y="8618220"/>
                <a:chExt cx="381000" cy="472440"/>
              </a:xfrm>
            </p:grpSpPr>
            <p:cxnSp>
              <p:nvCxnSpPr>
                <p:cNvPr id="332" name="直接连接符 331">
                  <a:extLst>
                    <a:ext uri="{FF2B5EF4-FFF2-40B4-BE49-F238E27FC236}">
                      <a16:creationId xmlns:a16="http://schemas.microsoft.com/office/drawing/2014/main" id="{D505BC1E-2499-2C90-6A7F-D972A66E03BA}"/>
                    </a:ext>
                  </a:extLst>
                </p:cNvPr>
                <p:cNvCxnSpPr/>
                <p:nvPr/>
              </p:nvCxnSpPr>
              <p:spPr>
                <a:xfrm>
                  <a:off x="2326640" y="8618220"/>
                  <a:ext cx="0" cy="47244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直接连接符 332">
                  <a:extLst>
                    <a:ext uri="{FF2B5EF4-FFF2-40B4-BE49-F238E27FC236}">
                      <a16:creationId xmlns:a16="http://schemas.microsoft.com/office/drawing/2014/main" id="{81D90666-3504-7EE6-C19B-768B28FF0D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640" y="8618220"/>
                  <a:ext cx="381000" cy="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6" name="平行四边形 325">
                <a:extLst>
                  <a:ext uri="{FF2B5EF4-FFF2-40B4-BE49-F238E27FC236}">
                    <a16:creationId xmlns:a16="http://schemas.microsoft.com/office/drawing/2014/main" id="{0FEED356-AEB1-E5C1-0861-CA5F202CE28A}"/>
                  </a:ext>
                </a:extLst>
              </p:cNvPr>
              <p:cNvSpPr/>
              <p:nvPr/>
            </p:nvSpPr>
            <p:spPr>
              <a:xfrm flipV="1">
                <a:off x="6928835" y="8216849"/>
                <a:ext cx="188246" cy="193643"/>
              </a:xfrm>
              <a:prstGeom prst="parallelogram">
                <a:avLst>
                  <a:gd name="adj" fmla="val 32104"/>
                </a:avLst>
              </a:prstGeom>
              <a:solidFill>
                <a:srgbClr val="1672FB">
                  <a:alpha val="6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4800">
                  <a:solidFill>
                    <a:prstClr val="white"/>
                  </a:solidFill>
                  <a:latin typeface="Arial"/>
                  <a:ea typeface="微软雅黑 Light"/>
                </a:endParaRPr>
              </a:p>
            </p:txBody>
          </p:sp>
          <p:sp>
            <p:nvSpPr>
              <p:cNvPr id="327" name="平行四边形 326">
                <a:extLst>
                  <a:ext uri="{FF2B5EF4-FFF2-40B4-BE49-F238E27FC236}">
                    <a16:creationId xmlns:a16="http://schemas.microsoft.com/office/drawing/2014/main" id="{795AB695-5ED3-D605-950E-29A8DD418B4B}"/>
                  </a:ext>
                </a:extLst>
              </p:cNvPr>
              <p:cNvSpPr/>
              <p:nvPr/>
            </p:nvSpPr>
            <p:spPr>
              <a:xfrm flipV="1">
                <a:off x="7107905" y="8216849"/>
                <a:ext cx="188246" cy="193643"/>
              </a:xfrm>
              <a:prstGeom prst="parallelogram">
                <a:avLst>
                  <a:gd name="adj" fmla="val 32104"/>
                </a:avLst>
              </a:prstGeom>
              <a:solidFill>
                <a:srgbClr val="1672FB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4800">
                  <a:solidFill>
                    <a:prstClr val="white"/>
                  </a:solidFill>
                  <a:latin typeface="Arial"/>
                  <a:ea typeface="微软雅黑 Light"/>
                </a:endParaRPr>
              </a:p>
            </p:txBody>
          </p:sp>
          <p:sp>
            <p:nvSpPr>
              <p:cNvPr id="328" name="平行四边形 327">
                <a:extLst>
                  <a:ext uri="{FF2B5EF4-FFF2-40B4-BE49-F238E27FC236}">
                    <a16:creationId xmlns:a16="http://schemas.microsoft.com/office/drawing/2014/main" id="{52819A22-7285-E972-35EE-4BEF46552FB8}"/>
                  </a:ext>
                </a:extLst>
              </p:cNvPr>
              <p:cNvSpPr/>
              <p:nvPr/>
            </p:nvSpPr>
            <p:spPr>
              <a:xfrm flipV="1">
                <a:off x="7286975" y="8216849"/>
                <a:ext cx="188246" cy="193643"/>
              </a:xfrm>
              <a:prstGeom prst="parallelogram">
                <a:avLst>
                  <a:gd name="adj" fmla="val 32104"/>
                </a:avLst>
              </a:prstGeom>
              <a:solidFill>
                <a:srgbClr val="1672FB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4800">
                  <a:solidFill>
                    <a:prstClr val="white"/>
                  </a:solidFill>
                  <a:latin typeface="Arial"/>
                  <a:ea typeface="微软雅黑 Light"/>
                </a:endParaRPr>
              </a:p>
            </p:txBody>
          </p:sp>
          <p:grpSp>
            <p:nvGrpSpPr>
              <p:cNvPr id="329" name="组合 328">
                <a:extLst>
                  <a:ext uri="{FF2B5EF4-FFF2-40B4-BE49-F238E27FC236}">
                    <a16:creationId xmlns:a16="http://schemas.microsoft.com/office/drawing/2014/main" id="{8233F588-8DD3-70DF-53E3-E95035E3BCB9}"/>
                  </a:ext>
                </a:extLst>
              </p:cNvPr>
              <p:cNvGrpSpPr/>
              <p:nvPr/>
            </p:nvGrpSpPr>
            <p:grpSpPr>
              <a:xfrm rot="5400000" flipH="1">
                <a:off x="8374784" y="9507967"/>
                <a:ext cx="381000" cy="472440"/>
                <a:chOff x="2326640" y="8618220"/>
                <a:chExt cx="381000" cy="472440"/>
              </a:xfrm>
            </p:grpSpPr>
            <p:cxnSp>
              <p:nvCxnSpPr>
                <p:cNvPr id="330" name="直接连接符 329">
                  <a:extLst>
                    <a:ext uri="{FF2B5EF4-FFF2-40B4-BE49-F238E27FC236}">
                      <a16:creationId xmlns:a16="http://schemas.microsoft.com/office/drawing/2014/main" id="{45C0750F-0575-8F29-A91F-795FCB64F0E1}"/>
                    </a:ext>
                  </a:extLst>
                </p:cNvPr>
                <p:cNvCxnSpPr/>
                <p:nvPr/>
              </p:nvCxnSpPr>
              <p:spPr>
                <a:xfrm>
                  <a:off x="2326640" y="8618220"/>
                  <a:ext cx="0" cy="47244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接连接符 330">
                  <a:extLst>
                    <a:ext uri="{FF2B5EF4-FFF2-40B4-BE49-F238E27FC236}">
                      <a16:creationId xmlns:a16="http://schemas.microsoft.com/office/drawing/2014/main" id="{9958C006-2D4F-3E58-DFA8-943E9BB0F7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640" y="8618220"/>
                  <a:ext cx="381000" cy="0"/>
                </a:xfrm>
                <a:prstGeom prst="line">
                  <a:avLst/>
                </a:prstGeom>
                <a:solidFill>
                  <a:srgbClr val="1672FB"/>
                </a:solidFill>
                <a:ln w="25400" cap="sq">
                  <a:solidFill>
                    <a:srgbClr val="1672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1" name="文本框 310">
              <a:extLst>
                <a:ext uri="{FF2B5EF4-FFF2-40B4-BE49-F238E27FC236}">
                  <a16:creationId xmlns:a16="http://schemas.microsoft.com/office/drawing/2014/main" id="{B87509DB-58F0-892B-08D2-A5C6A0089DFA}"/>
                </a:ext>
              </a:extLst>
            </p:cNvPr>
            <p:cNvSpPr txBox="1"/>
            <p:nvPr/>
          </p:nvSpPr>
          <p:spPr>
            <a:xfrm>
              <a:off x="799426" y="1739045"/>
              <a:ext cx="3774215" cy="523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kern="100" dirty="0">
                  <a:solidFill>
                    <a:schemeClr val="bg1"/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对一期不完善地方做进一步分析，将电子纸防护材质全面升级（聚氨酯），有效保护设备的同时减少器具损伤。</a:t>
              </a:r>
            </a:p>
          </p:txBody>
        </p: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B90854BE-4589-E6FB-C929-186D864F8B7B}"/>
                </a:ext>
              </a:extLst>
            </p:cNvPr>
            <p:cNvGrpSpPr/>
            <p:nvPr/>
          </p:nvGrpSpPr>
          <p:grpSpPr>
            <a:xfrm>
              <a:off x="4404272" y="1735272"/>
              <a:ext cx="984717" cy="543002"/>
              <a:chOff x="4429750" y="1550076"/>
              <a:chExt cx="984717" cy="543002"/>
            </a:xfrm>
          </p:grpSpPr>
          <p:grpSp>
            <p:nvGrpSpPr>
              <p:cNvPr id="316" name="组合 315">
                <a:extLst>
                  <a:ext uri="{FF2B5EF4-FFF2-40B4-BE49-F238E27FC236}">
                    <a16:creationId xmlns:a16="http://schemas.microsoft.com/office/drawing/2014/main" id="{334DBF9D-6345-C81C-BE9F-C12495CF2A72}"/>
                  </a:ext>
                </a:extLst>
              </p:cNvPr>
              <p:cNvGrpSpPr/>
              <p:nvPr/>
            </p:nvGrpSpPr>
            <p:grpSpPr>
              <a:xfrm>
                <a:off x="4429750" y="1550076"/>
                <a:ext cx="984717" cy="543002"/>
                <a:chOff x="5066061" y="-643200"/>
                <a:chExt cx="984717" cy="543002"/>
              </a:xfrm>
            </p:grpSpPr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4BFA1CDA-F68A-B2DD-421D-81ED77A5E48F}"/>
                    </a:ext>
                  </a:extLst>
                </p:cNvPr>
                <p:cNvSpPr/>
                <p:nvPr/>
              </p:nvSpPr>
              <p:spPr bwMode="auto">
                <a:xfrm rot="16200000" flipV="1">
                  <a:off x="5286919" y="-864058"/>
                  <a:ext cx="543002" cy="984717"/>
                </a:xfrm>
                <a:custGeom>
                  <a:avLst/>
                  <a:gdLst>
                    <a:gd name="connsiteX0" fmla="*/ 0 w 2385058"/>
                    <a:gd name="connsiteY0" fmla="*/ 3779520 h 3779520"/>
                    <a:gd name="connsiteX1" fmla="*/ 1851658 w 2385058"/>
                    <a:gd name="connsiteY1" fmla="*/ 2293620 h 3779520"/>
                    <a:gd name="connsiteX2" fmla="*/ 1851658 w 2385058"/>
                    <a:gd name="connsiteY2" fmla="*/ 2560320 h 3779520"/>
                    <a:gd name="connsiteX3" fmla="*/ 2385058 w 2385058"/>
                    <a:gd name="connsiteY3" fmla="*/ 1889760 h 3779520"/>
                    <a:gd name="connsiteX4" fmla="*/ 1851658 w 2385058"/>
                    <a:gd name="connsiteY4" fmla="*/ 1219200 h 3779520"/>
                    <a:gd name="connsiteX5" fmla="*/ 1851658 w 2385058"/>
                    <a:gd name="connsiteY5" fmla="*/ 1485900 h 3779520"/>
                    <a:gd name="connsiteX6" fmla="*/ 0 w 2385058"/>
                    <a:gd name="connsiteY6" fmla="*/ 0 h 3779520"/>
                    <a:gd name="connsiteX7" fmla="*/ 0 w 2385058"/>
                    <a:gd name="connsiteY7" fmla="*/ 1889760 h 3779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5058" h="3779520">
                      <a:moveTo>
                        <a:pt x="0" y="3779520"/>
                      </a:moveTo>
                      <a:cubicBezTo>
                        <a:pt x="495300" y="2994660"/>
                        <a:pt x="929640" y="2369820"/>
                        <a:pt x="1851658" y="2293620"/>
                      </a:cubicBezTo>
                      <a:lnTo>
                        <a:pt x="1851658" y="2560320"/>
                      </a:lnTo>
                      <a:lnTo>
                        <a:pt x="2385058" y="1889760"/>
                      </a:lnTo>
                      <a:lnTo>
                        <a:pt x="1851658" y="1219200"/>
                      </a:lnTo>
                      <a:lnTo>
                        <a:pt x="1851658" y="1485900"/>
                      </a:lnTo>
                      <a:cubicBezTo>
                        <a:pt x="929640" y="1409700"/>
                        <a:pt x="495300" y="784860"/>
                        <a:pt x="0" y="0"/>
                      </a:cubicBezTo>
                      <a:lnTo>
                        <a:pt x="0" y="1889760"/>
                      </a:ln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1672FB">
                        <a:alpha val="15000"/>
                      </a:srgbClr>
                    </a:gs>
                    <a:gs pos="100000">
                      <a:srgbClr val="1672FB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gradFill>
                    <a:gsLst>
                      <a:gs pos="100000">
                        <a:srgbClr val="1672FB"/>
                      </a:gs>
                      <a:gs pos="65000">
                        <a:srgbClr val="1672F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320" name="文本框 319">
                  <a:extLst>
                    <a:ext uri="{FF2B5EF4-FFF2-40B4-BE49-F238E27FC236}">
                      <a16:creationId xmlns:a16="http://schemas.microsoft.com/office/drawing/2014/main" id="{658478E9-841C-76C1-C004-087889D70EF8}"/>
                    </a:ext>
                  </a:extLst>
                </p:cNvPr>
                <p:cNvSpPr txBox="1"/>
                <p:nvPr/>
              </p:nvSpPr>
              <p:spPr>
                <a:xfrm>
                  <a:off x="5338036" y="-415525"/>
                  <a:ext cx="440768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000" kern="100" dirty="0">
                      <a:solidFill>
                        <a:schemeClr val="bg1"/>
                      </a:solidFill>
                      <a:effectLst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</a:rPr>
                    <a:t>升级</a:t>
                  </a:r>
                  <a:endParaRPr lang="zh-CN" altLang="en-US" sz="10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sp>
            <p:nvSpPr>
              <p:cNvPr id="317" name="箭头: 上 316">
                <a:extLst>
                  <a:ext uri="{FF2B5EF4-FFF2-40B4-BE49-F238E27FC236}">
                    <a16:creationId xmlns:a16="http://schemas.microsoft.com/office/drawing/2014/main" id="{118DD377-B66D-C31B-D881-A3EC7F6726B6}"/>
                  </a:ext>
                </a:extLst>
              </p:cNvPr>
              <p:cNvSpPr/>
              <p:nvPr/>
            </p:nvSpPr>
            <p:spPr>
              <a:xfrm>
                <a:off x="5155500" y="1845000"/>
                <a:ext cx="105755" cy="199347"/>
              </a:xfrm>
              <a:prstGeom prst="upArrow">
                <a:avLst>
                  <a:gd name="adj1" fmla="val 50000"/>
                  <a:gd name="adj2" fmla="val 71919"/>
                </a:avLst>
              </a:prstGeom>
              <a:gradFill flip="none" rotWithShape="0">
                <a:gsLst>
                  <a:gs pos="0">
                    <a:srgbClr val="1672FB">
                      <a:alpha val="37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318" name="箭头: 上 317">
                <a:extLst>
                  <a:ext uri="{FF2B5EF4-FFF2-40B4-BE49-F238E27FC236}">
                    <a16:creationId xmlns:a16="http://schemas.microsoft.com/office/drawing/2014/main" id="{8CEA54F6-E2D3-DBAE-2437-2E2DC28C2C89}"/>
                  </a:ext>
                </a:extLst>
              </p:cNvPr>
              <p:cNvSpPr/>
              <p:nvPr/>
            </p:nvSpPr>
            <p:spPr>
              <a:xfrm>
                <a:off x="4632831" y="1786400"/>
                <a:ext cx="105755" cy="246221"/>
              </a:xfrm>
              <a:prstGeom prst="upArrow">
                <a:avLst>
                  <a:gd name="adj1" fmla="val 50000"/>
                  <a:gd name="adj2" fmla="val 71919"/>
                </a:avLst>
              </a:prstGeom>
              <a:gradFill flip="none" rotWithShape="0">
                <a:gsLst>
                  <a:gs pos="0">
                    <a:srgbClr val="1672FB">
                      <a:alpha val="50000"/>
                    </a:srgbClr>
                  </a:gs>
                  <a:gs pos="100000">
                    <a:srgbClr val="1672FB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313" name="组合 312">
              <a:extLst>
                <a:ext uri="{FF2B5EF4-FFF2-40B4-BE49-F238E27FC236}">
                  <a16:creationId xmlns:a16="http://schemas.microsoft.com/office/drawing/2014/main" id="{DE65AAE1-B194-D29F-3054-CDABA6CD566E}"/>
                </a:ext>
              </a:extLst>
            </p:cNvPr>
            <p:cNvGrpSpPr/>
            <p:nvPr/>
          </p:nvGrpSpPr>
          <p:grpSpPr>
            <a:xfrm>
              <a:off x="799127" y="1315366"/>
              <a:ext cx="1477380" cy="382874"/>
              <a:chOff x="6799829" y="1338583"/>
              <a:chExt cx="1477380" cy="382874"/>
            </a:xfrm>
          </p:grpSpPr>
          <p:sp>
            <p:nvSpPr>
              <p:cNvPr id="314" name="矩形 313">
                <a:extLst>
                  <a:ext uri="{FF2B5EF4-FFF2-40B4-BE49-F238E27FC236}">
                    <a16:creationId xmlns:a16="http://schemas.microsoft.com/office/drawing/2014/main" id="{7616F7C2-AB0A-506E-0B44-8747643A999F}"/>
                  </a:ext>
                </a:extLst>
              </p:cNvPr>
              <p:cNvSpPr/>
              <p:nvPr/>
            </p:nvSpPr>
            <p:spPr>
              <a:xfrm>
                <a:off x="6799829" y="1338583"/>
                <a:ext cx="1477380" cy="382874"/>
              </a:xfrm>
              <a:prstGeom prst="rect">
                <a:avLst/>
              </a:prstGeom>
              <a:gradFill>
                <a:gsLst>
                  <a:gs pos="0">
                    <a:srgbClr val="1672FB">
                      <a:alpha val="0"/>
                    </a:srgbClr>
                  </a:gs>
                  <a:gs pos="100000">
                    <a:srgbClr val="1672F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5" name="文本框 314">
                <a:extLst>
                  <a:ext uri="{FF2B5EF4-FFF2-40B4-BE49-F238E27FC236}">
                    <a16:creationId xmlns:a16="http://schemas.microsoft.com/office/drawing/2014/main" id="{DC2D301B-7ACD-2D3C-659D-4EDFB568F6CA}"/>
                  </a:ext>
                </a:extLst>
              </p:cNvPr>
              <p:cNvSpPr txBox="1"/>
              <p:nvPr/>
            </p:nvSpPr>
            <p:spPr>
              <a:xfrm>
                <a:off x="6923171" y="1360743"/>
                <a:ext cx="123069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kern="100" dirty="0">
                    <a:solidFill>
                      <a:schemeClr val="bg1"/>
                    </a:solidFill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进一步分析</a:t>
                </a:r>
                <a:endPara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  <p:graphicFrame>
        <p:nvGraphicFramePr>
          <p:cNvPr id="110" name="表格 109">
            <a:extLst>
              <a:ext uri="{FF2B5EF4-FFF2-40B4-BE49-F238E27FC236}">
                <a16:creationId xmlns:a16="http://schemas.microsoft.com/office/drawing/2014/main" id="{F8C1317F-11D0-D2B0-B4B1-19D795E78FC0}"/>
              </a:ext>
            </a:extLst>
          </p:cNvPr>
          <p:cNvGraphicFramePr>
            <a:graphicFrameLocks noGrp="1"/>
          </p:cNvGraphicFramePr>
          <p:nvPr/>
        </p:nvGraphicFramePr>
        <p:xfrm>
          <a:off x="5629225" y="1527184"/>
          <a:ext cx="6161230" cy="4441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7433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406527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序号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负责人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2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3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4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6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7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8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10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11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12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2FB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李顺</a:t>
                      </a:r>
                      <a:endParaRPr lang="en-US" alt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2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刘大峰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3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马自强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4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李顺、刘大峰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刘大峰、马自强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6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张蔷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7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孙有、陶白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8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马自强、孙有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陶白、李顺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10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张蔷、孙有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11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马自强、孙有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12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李顺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317219">
                <a:tc>
                  <a:txBody>
                    <a:bodyPr/>
                    <a:lstStyle/>
                    <a:p>
                      <a:pPr algn="ctr"/>
                      <a:r>
                        <a:rPr lang="en-US" sz="1000" b="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13</a:t>
                      </a:r>
                      <a:endParaRPr lang="zh-CN" sz="1000" b="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马自强、刘大峰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4C1189-D0FE-2156-C967-1016AB1D1A48}"/>
              </a:ext>
            </a:extLst>
          </p:cNvPr>
          <p:cNvGrpSpPr/>
          <p:nvPr/>
        </p:nvGrpSpPr>
        <p:grpSpPr>
          <a:xfrm>
            <a:off x="7341581" y="1879903"/>
            <a:ext cx="4480720" cy="4052849"/>
            <a:chOff x="7341581" y="1879903"/>
            <a:chExt cx="4480720" cy="405284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6765123-E9F5-C615-9AE5-67F03AFFE74B}"/>
                </a:ext>
              </a:extLst>
            </p:cNvPr>
            <p:cNvGrpSpPr/>
            <p:nvPr/>
          </p:nvGrpSpPr>
          <p:grpSpPr>
            <a:xfrm>
              <a:off x="7348186" y="1879903"/>
              <a:ext cx="2275813" cy="246221"/>
              <a:chOff x="7348186" y="2148825"/>
              <a:chExt cx="2275813" cy="246221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E93B9972-42D0-F1A1-4758-802D4C75D569}"/>
                  </a:ext>
                </a:extLst>
              </p:cNvPr>
              <p:cNvSpPr/>
              <p:nvPr/>
            </p:nvSpPr>
            <p:spPr>
              <a:xfrm>
                <a:off x="7348186" y="2163935"/>
                <a:ext cx="2275813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1464D82E-D4ED-3ACC-F55C-E9AF9679F833}"/>
                  </a:ext>
                </a:extLst>
              </p:cNvPr>
              <p:cNvSpPr txBox="1"/>
              <p:nvPr/>
            </p:nvSpPr>
            <p:spPr>
              <a:xfrm>
                <a:off x="7760388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二</a:t>
                </a:r>
                <a:r>
                  <a:rPr lang="zh-CN" altLang="zh-CN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期方案研讨</a:t>
                </a:r>
                <a:endParaRPr lang="zh-CN" altLang="en-US" sz="1000" dirty="0"/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361451F0-2A39-832D-897C-804EE420203D}"/>
                </a:ext>
              </a:extLst>
            </p:cNvPr>
            <p:cNvGrpSpPr/>
            <p:nvPr/>
          </p:nvGrpSpPr>
          <p:grpSpPr>
            <a:xfrm>
              <a:off x="7348187" y="2197122"/>
              <a:ext cx="1195813" cy="246221"/>
              <a:chOff x="7348187" y="2148825"/>
              <a:chExt cx="1195813" cy="246221"/>
            </a:xfrm>
          </p:grpSpPr>
          <p:sp>
            <p:nvSpPr>
              <p:cNvPr id="150" name="矩形: 圆角 149">
                <a:extLst>
                  <a:ext uri="{FF2B5EF4-FFF2-40B4-BE49-F238E27FC236}">
                    <a16:creationId xmlns:a16="http://schemas.microsoft.com/office/drawing/2014/main" id="{2DC07EFC-E890-3EBD-5534-327B6EF4562E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195813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83A94A97-6A62-295C-3389-D107E8049B88}"/>
                  </a:ext>
                </a:extLst>
              </p:cNvPr>
              <p:cNvSpPr txBox="1"/>
              <p:nvPr/>
            </p:nvSpPr>
            <p:spPr>
              <a:xfrm>
                <a:off x="7483339" y="2148825"/>
                <a:ext cx="92550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实地考察</a:t>
                </a:r>
                <a:endParaRPr lang="zh-CN" altLang="en-US" sz="1000" dirty="0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5B4E6F88-11C2-A52E-E86D-DEAF5DC1D920}"/>
                </a:ext>
              </a:extLst>
            </p:cNvPr>
            <p:cNvGrpSpPr/>
            <p:nvPr/>
          </p:nvGrpSpPr>
          <p:grpSpPr>
            <a:xfrm>
              <a:off x="7795668" y="2514341"/>
              <a:ext cx="1848018" cy="246221"/>
              <a:chOff x="7348187" y="2148825"/>
              <a:chExt cx="1848018" cy="246221"/>
            </a:xfrm>
          </p:grpSpPr>
          <p:sp>
            <p:nvSpPr>
              <p:cNvPr id="153" name="矩形: 圆角 152">
                <a:extLst>
                  <a:ext uri="{FF2B5EF4-FFF2-40B4-BE49-F238E27FC236}">
                    <a16:creationId xmlns:a16="http://schemas.microsoft.com/office/drawing/2014/main" id="{A12350DF-61DA-DA1F-B36C-CA5AF0392A1A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848018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5105DE3D-4282-D24F-0043-AD036D02FBD2}"/>
                  </a:ext>
                </a:extLst>
              </p:cNvPr>
              <p:cNvSpPr txBox="1"/>
              <p:nvPr/>
            </p:nvSpPr>
            <p:spPr>
              <a:xfrm>
                <a:off x="7546492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修改方案</a:t>
                </a:r>
                <a:endParaRPr lang="zh-CN" altLang="en-US" sz="1000" dirty="0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75E59083-6BAE-8739-4E97-DE7EE8937ED0}"/>
                </a:ext>
              </a:extLst>
            </p:cNvPr>
            <p:cNvGrpSpPr/>
            <p:nvPr/>
          </p:nvGrpSpPr>
          <p:grpSpPr>
            <a:xfrm>
              <a:off x="8134100" y="2831560"/>
              <a:ext cx="1848018" cy="246221"/>
              <a:chOff x="7348187" y="2148825"/>
              <a:chExt cx="1848018" cy="246221"/>
            </a:xfrm>
          </p:grpSpPr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id="{346BF4A2-F699-70A9-4D82-92E32CD9539F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848018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9DD977F4-B32A-6FE4-3434-15D98D099DD3}"/>
                  </a:ext>
                </a:extLst>
              </p:cNvPr>
              <p:cNvSpPr txBox="1"/>
              <p:nvPr/>
            </p:nvSpPr>
            <p:spPr>
              <a:xfrm>
                <a:off x="7546492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提报系统升级并跟踪</a:t>
                </a:r>
                <a:endParaRPr lang="zh-CN" altLang="en-US" sz="1000" dirty="0"/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1B2A4333-1B71-734C-F283-D500D74BBF7B}"/>
                </a:ext>
              </a:extLst>
            </p:cNvPr>
            <p:cNvGrpSpPr/>
            <p:nvPr/>
          </p:nvGrpSpPr>
          <p:grpSpPr>
            <a:xfrm>
              <a:off x="7341581" y="3148779"/>
              <a:ext cx="1695754" cy="246221"/>
              <a:chOff x="7341581" y="2148825"/>
              <a:chExt cx="1695754" cy="246221"/>
            </a:xfrm>
          </p:grpSpPr>
          <p:sp>
            <p:nvSpPr>
              <p:cNvPr id="181" name="矩形: 圆角 180">
                <a:extLst>
                  <a:ext uri="{FF2B5EF4-FFF2-40B4-BE49-F238E27FC236}">
                    <a16:creationId xmlns:a16="http://schemas.microsoft.com/office/drawing/2014/main" id="{77E35C25-0C6F-4BC6-0640-FF9B01162634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649714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968DB7CF-2A66-EA50-E897-0D712F426DDB}"/>
                  </a:ext>
                </a:extLst>
              </p:cNvPr>
              <p:cNvSpPr txBox="1"/>
              <p:nvPr/>
            </p:nvSpPr>
            <p:spPr>
              <a:xfrm>
                <a:off x="7341581" y="2148825"/>
                <a:ext cx="1695754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设备采购、安装及权限准备</a:t>
                </a:r>
                <a:endParaRPr lang="zh-CN" altLang="en-US" sz="1000" dirty="0"/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B08FE4DA-F8EB-1CC1-31C0-3DDFAE6ECEED}"/>
                </a:ext>
              </a:extLst>
            </p:cNvPr>
            <p:cNvGrpSpPr/>
            <p:nvPr/>
          </p:nvGrpSpPr>
          <p:grpSpPr>
            <a:xfrm>
              <a:off x="7348187" y="3465998"/>
              <a:ext cx="1926410" cy="246221"/>
              <a:chOff x="7348187" y="2148825"/>
              <a:chExt cx="1848018" cy="246221"/>
            </a:xfrm>
          </p:grpSpPr>
          <p:sp>
            <p:nvSpPr>
              <p:cNvPr id="184" name="矩形: 圆角 183">
                <a:extLst>
                  <a:ext uri="{FF2B5EF4-FFF2-40B4-BE49-F238E27FC236}">
                    <a16:creationId xmlns:a16="http://schemas.microsoft.com/office/drawing/2014/main" id="{FFCFA9AA-690A-4673-3278-ADC595A9DF70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848018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7BA416A6-7075-AE0A-B8D4-6F3512A85123}"/>
                  </a:ext>
                </a:extLst>
              </p:cNvPr>
              <p:cNvSpPr txBox="1"/>
              <p:nvPr/>
            </p:nvSpPr>
            <p:spPr>
              <a:xfrm>
                <a:off x="7546492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单点测试</a:t>
                </a:r>
                <a:endParaRPr lang="zh-CN" altLang="en-US" sz="1000" dirty="0"/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5C6BE36B-45C9-16B2-E103-8589E032B21D}"/>
                </a:ext>
              </a:extLst>
            </p:cNvPr>
            <p:cNvGrpSpPr/>
            <p:nvPr/>
          </p:nvGrpSpPr>
          <p:grpSpPr>
            <a:xfrm>
              <a:off x="7348187" y="3783217"/>
              <a:ext cx="4443610" cy="246221"/>
              <a:chOff x="7348187" y="2148825"/>
              <a:chExt cx="4443610" cy="246221"/>
            </a:xfrm>
          </p:grpSpPr>
          <p:sp>
            <p:nvSpPr>
              <p:cNvPr id="187" name="矩形: 圆角 186">
                <a:extLst>
                  <a:ext uri="{FF2B5EF4-FFF2-40B4-BE49-F238E27FC236}">
                    <a16:creationId xmlns:a16="http://schemas.microsoft.com/office/drawing/2014/main" id="{80EAF061-82CC-C19F-E081-ED7E611DEFE9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4443610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490D70E9-AA10-A087-5832-53A3912C2757}"/>
                  </a:ext>
                </a:extLst>
              </p:cNvPr>
              <p:cNvSpPr txBox="1"/>
              <p:nvPr/>
            </p:nvSpPr>
            <p:spPr>
              <a:xfrm>
                <a:off x="8844288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问题收集</a:t>
                </a:r>
                <a:endParaRPr lang="zh-CN" altLang="en-US" sz="1000" dirty="0"/>
              </a:p>
            </p:txBody>
          </p:sp>
        </p:grp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E827AD5F-2084-53AC-5122-B44C83E5F250}"/>
                </a:ext>
              </a:extLst>
            </p:cNvPr>
            <p:cNvGrpSpPr/>
            <p:nvPr/>
          </p:nvGrpSpPr>
          <p:grpSpPr>
            <a:xfrm>
              <a:off x="7348186" y="4100436"/>
              <a:ext cx="3067813" cy="246221"/>
              <a:chOff x="7348186" y="2148825"/>
              <a:chExt cx="3067813" cy="246221"/>
            </a:xfrm>
          </p:grpSpPr>
          <p:sp>
            <p:nvSpPr>
              <p:cNvPr id="191" name="矩形: 圆角 190">
                <a:extLst>
                  <a:ext uri="{FF2B5EF4-FFF2-40B4-BE49-F238E27FC236}">
                    <a16:creationId xmlns:a16="http://schemas.microsoft.com/office/drawing/2014/main" id="{95B15543-7443-DAF8-9440-37E8EBEB896B}"/>
                  </a:ext>
                </a:extLst>
              </p:cNvPr>
              <p:cNvSpPr/>
              <p:nvPr/>
            </p:nvSpPr>
            <p:spPr>
              <a:xfrm>
                <a:off x="7348186" y="2163935"/>
                <a:ext cx="3067813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91ADA3B6-57A4-2C51-44AF-5C34081BCE6A}"/>
                  </a:ext>
                </a:extLst>
              </p:cNvPr>
              <p:cNvSpPr txBox="1"/>
              <p:nvPr/>
            </p:nvSpPr>
            <p:spPr>
              <a:xfrm>
                <a:off x="8156388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000" kern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数据准备</a:t>
                </a: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258096EE-88BB-3770-B6BF-7EB3EB2D4CC4}"/>
                </a:ext>
              </a:extLst>
            </p:cNvPr>
            <p:cNvGrpSpPr/>
            <p:nvPr/>
          </p:nvGrpSpPr>
          <p:grpSpPr>
            <a:xfrm>
              <a:off x="7348187" y="4417655"/>
              <a:ext cx="3571274" cy="246221"/>
              <a:chOff x="7348187" y="2148825"/>
              <a:chExt cx="1848018" cy="246221"/>
            </a:xfrm>
          </p:grpSpPr>
          <p:sp>
            <p:nvSpPr>
              <p:cNvPr id="194" name="矩形: 圆角 193">
                <a:extLst>
                  <a:ext uri="{FF2B5EF4-FFF2-40B4-BE49-F238E27FC236}">
                    <a16:creationId xmlns:a16="http://schemas.microsoft.com/office/drawing/2014/main" id="{A51335E3-9406-ECA7-6A4A-D2B8F17959AF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1848018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195" name="文本框 194">
                <a:extLst>
                  <a:ext uri="{FF2B5EF4-FFF2-40B4-BE49-F238E27FC236}">
                    <a16:creationId xmlns:a16="http://schemas.microsoft.com/office/drawing/2014/main" id="{63B62091-ECE5-AB60-D2C6-5A824F46DA2C}"/>
                  </a:ext>
                </a:extLst>
              </p:cNvPr>
              <p:cNvSpPr txBox="1"/>
              <p:nvPr/>
            </p:nvSpPr>
            <p:spPr>
              <a:xfrm>
                <a:off x="7546492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操作培训</a:t>
                </a:r>
                <a:endParaRPr lang="zh-CN" altLang="en-US" sz="1000" dirty="0"/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6CF2E626-5AD8-B0F1-D690-7D946CAEACD6}"/>
                </a:ext>
              </a:extLst>
            </p:cNvPr>
            <p:cNvGrpSpPr/>
            <p:nvPr/>
          </p:nvGrpSpPr>
          <p:grpSpPr>
            <a:xfrm>
              <a:off x="7348187" y="4734874"/>
              <a:ext cx="3067812" cy="246221"/>
              <a:chOff x="7348187" y="2148825"/>
              <a:chExt cx="3067812" cy="246221"/>
            </a:xfrm>
          </p:grpSpPr>
          <p:sp>
            <p:nvSpPr>
              <p:cNvPr id="219" name="矩形: 圆角 218">
                <a:extLst>
                  <a:ext uri="{FF2B5EF4-FFF2-40B4-BE49-F238E27FC236}">
                    <a16:creationId xmlns:a16="http://schemas.microsoft.com/office/drawing/2014/main" id="{213D0E29-C1E2-8F28-1943-BE83258A7245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3067812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id="{A81424C1-B7D1-96EA-DCA7-1BE32982AA40}"/>
                  </a:ext>
                </a:extLst>
              </p:cNvPr>
              <p:cNvSpPr txBox="1"/>
              <p:nvPr/>
            </p:nvSpPr>
            <p:spPr>
              <a:xfrm>
                <a:off x="8156389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测试数据</a:t>
                </a:r>
                <a:endParaRPr lang="zh-CN" altLang="en-US" sz="1000" dirty="0"/>
              </a:p>
            </p:txBody>
          </p: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AE58DEC3-4EBE-360E-309B-C559F1391241}"/>
                </a:ext>
              </a:extLst>
            </p:cNvPr>
            <p:cNvGrpSpPr/>
            <p:nvPr/>
          </p:nvGrpSpPr>
          <p:grpSpPr>
            <a:xfrm>
              <a:off x="8844288" y="5052093"/>
              <a:ext cx="2363711" cy="246221"/>
              <a:chOff x="8844288" y="2148825"/>
              <a:chExt cx="2363711" cy="246221"/>
            </a:xfrm>
          </p:grpSpPr>
          <p:sp>
            <p:nvSpPr>
              <p:cNvPr id="222" name="矩形: 圆角 221">
                <a:extLst>
                  <a:ext uri="{FF2B5EF4-FFF2-40B4-BE49-F238E27FC236}">
                    <a16:creationId xmlns:a16="http://schemas.microsoft.com/office/drawing/2014/main" id="{C171B300-0B22-EF54-1910-BC383D77D149}"/>
                  </a:ext>
                </a:extLst>
              </p:cNvPr>
              <p:cNvSpPr/>
              <p:nvPr/>
            </p:nvSpPr>
            <p:spPr>
              <a:xfrm>
                <a:off x="8844288" y="2163935"/>
                <a:ext cx="2363711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:a16="http://schemas.microsoft.com/office/drawing/2014/main" id="{B2F0FC19-534A-5767-9709-B3EBDA832751}"/>
                  </a:ext>
                </a:extLst>
              </p:cNvPr>
              <p:cNvSpPr txBox="1"/>
              <p:nvPr/>
            </p:nvSpPr>
            <p:spPr>
              <a:xfrm>
                <a:off x="9300439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局部点位试运行</a:t>
                </a:r>
                <a:endParaRPr lang="zh-CN" altLang="en-US" sz="1000" dirty="0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40357972-B06F-2806-951A-2E7F46806418}"/>
                </a:ext>
              </a:extLst>
            </p:cNvPr>
            <p:cNvGrpSpPr/>
            <p:nvPr/>
          </p:nvGrpSpPr>
          <p:grpSpPr>
            <a:xfrm>
              <a:off x="9359981" y="5369312"/>
              <a:ext cx="2431816" cy="246221"/>
              <a:chOff x="7348187" y="2148825"/>
              <a:chExt cx="2431816" cy="246221"/>
            </a:xfrm>
          </p:grpSpPr>
          <p:sp>
            <p:nvSpPr>
              <p:cNvPr id="225" name="矩形: 圆角 224">
                <a:extLst>
                  <a:ext uri="{FF2B5EF4-FFF2-40B4-BE49-F238E27FC236}">
                    <a16:creationId xmlns:a16="http://schemas.microsoft.com/office/drawing/2014/main" id="{BA0EF907-0DC1-6700-C88C-A45D0C867E62}"/>
                  </a:ext>
                </a:extLst>
              </p:cNvPr>
              <p:cNvSpPr/>
              <p:nvPr/>
            </p:nvSpPr>
            <p:spPr>
              <a:xfrm>
                <a:off x="7348187" y="2163935"/>
                <a:ext cx="2431816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573AD14A-BD3A-D57D-98A2-538CABCAA32A}"/>
                  </a:ext>
                </a:extLst>
              </p:cNvPr>
              <p:cNvSpPr txBox="1"/>
              <p:nvPr/>
            </p:nvSpPr>
            <p:spPr>
              <a:xfrm>
                <a:off x="7838391" y="2148825"/>
                <a:ext cx="1451409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全面推进</a:t>
                </a:r>
                <a:endParaRPr lang="zh-CN" altLang="en-US" sz="1000" dirty="0"/>
              </a:p>
            </p:txBody>
          </p:sp>
        </p:grpSp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ADC1FB1E-035B-AB86-6359-9F93CE78C63E}"/>
                </a:ext>
              </a:extLst>
            </p:cNvPr>
            <p:cNvGrpSpPr/>
            <p:nvPr/>
          </p:nvGrpSpPr>
          <p:grpSpPr>
            <a:xfrm>
              <a:off x="10493940" y="5686531"/>
              <a:ext cx="1328361" cy="246221"/>
              <a:chOff x="7867844" y="2148825"/>
              <a:chExt cx="1328361" cy="246221"/>
            </a:xfrm>
          </p:grpSpPr>
          <p:sp>
            <p:nvSpPr>
              <p:cNvPr id="229" name="矩形: 圆角 228">
                <a:extLst>
                  <a:ext uri="{FF2B5EF4-FFF2-40B4-BE49-F238E27FC236}">
                    <a16:creationId xmlns:a16="http://schemas.microsoft.com/office/drawing/2014/main" id="{BD09DF9B-687F-994A-450F-C0C9CAF778C9}"/>
                  </a:ext>
                </a:extLst>
              </p:cNvPr>
              <p:cNvSpPr/>
              <p:nvPr/>
            </p:nvSpPr>
            <p:spPr>
              <a:xfrm>
                <a:off x="7898381" y="2163935"/>
                <a:ext cx="1267286" cy="216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72FB">
                      <a:alpha val="50000"/>
                    </a:srgbClr>
                  </a:gs>
                  <a:gs pos="50000">
                    <a:srgbClr val="1672FB">
                      <a:alpha val="80000"/>
                    </a:srgbClr>
                  </a:gs>
                  <a:gs pos="100000">
                    <a:srgbClr val="1672FB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D1149555-21E6-F046-7AD3-0950E801ACB8}"/>
                  </a:ext>
                </a:extLst>
              </p:cNvPr>
              <p:cNvSpPr txBox="1"/>
              <p:nvPr/>
            </p:nvSpPr>
            <p:spPr>
              <a:xfrm>
                <a:off x="7867844" y="2148825"/>
                <a:ext cx="1328361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00" kern="0" dirty="0">
                    <a:solidFill>
                      <a:schemeClr val="bg1"/>
                    </a:solidFill>
                    <a:effectLst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协调问题解决及跟踪</a:t>
                </a:r>
                <a:endParaRPr lang="zh-CN" altLang="en-US" sz="1000" dirty="0"/>
              </a:p>
            </p:txBody>
          </p:sp>
        </p:grpSp>
      </p:grpSp>
      <p:sp>
        <p:nvSpPr>
          <p:cNvPr id="231" name="文本框 230">
            <a:extLst>
              <a:ext uri="{FF2B5EF4-FFF2-40B4-BE49-F238E27FC236}">
                <a16:creationId xmlns:a16="http://schemas.microsoft.com/office/drawing/2014/main" id="{5BB4D57D-CFDE-799B-FE7E-CC74F4FF115E}"/>
              </a:ext>
            </a:extLst>
          </p:cNvPr>
          <p:cNvSpPr txBox="1"/>
          <p:nvPr/>
        </p:nvSpPr>
        <p:spPr>
          <a:xfrm>
            <a:off x="7378796" y="1114438"/>
            <a:ext cx="2602399" cy="303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无纸化</a:t>
            </a:r>
            <a:r>
              <a:rPr lang="zh-CN" altLang="zh-CN" sz="1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系统二期推广计划</a:t>
            </a:r>
          </a:p>
        </p:txBody>
      </p:sp>
    </p:spTree>
    <p:extLst>
      <p:ext uri="{BB962C8B-B14F-4D97-AF65-F5344CB8AC3E}">
        <p14:creationId xmlns:p14="http://schemas.microsoft.com/office/powerpoint/2010/main" val="3584019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21E1E7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</TotalTime>
  <Words>720</Words>
  <Application>Microsoft Office PowerPoint</Application>
  <PresentationFormat>宽屏</PresentationFormat>
  <Paragraphs>271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OPPOSans R</vt:lpstr>
      <vt:lpstr>阿里巴巴普惠体 2.0 115 Black</vt:lpstr>
      <vt:lpstr>阿里巴巴普惠体 L</vt:lpstr>
      <vt:lpstr>阿里巴巴普惠体 R</vt:lpstr>
      <vt:lpstr>等线</vt:lpstr>
      <vt:lpstr>等线 Light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2.5D插画科技风无纸化设备应用报告ppt模板</dc:title>
  <dc:creator>PPT竞技场</dc:creator>
  <cp:keywords>51PPT模板网</cp:keywords>
  <dc:description>www.51pptmoban.com</dc:description>
  <cp:lastModifiedBy>Win user</cp:lastModifiedBy>
  <cp:revision>75</cp:revision>
  <dcterms:created xsi:type="dcterms:W3CDTF">2022-05-05T13:49:34Z</dcterms:created>
  <dcterms:modified xsi:type="dcterms:W3CDTF">2022-07-20T15:37:52Z</dcterms:modified>
</cp:coreProperties>
</file>