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6" r:id="rId2"/>
  </p:sldMasterIdLst>
  <p:notesMasterIdLst>
    <p:notesMasterId r:id="rId9"/>
  </p:notesMasterIdLst>
  <p:sldIdLst>
    <p:sldId id="1887" r:id="rId3"/>
    <p:sldId id="1877" r:id="rId4"/>
    <p:sldId id="1890" r:id="rId5"/>
    <p:sldId id="1886" r:id="rId6"/>
    <p:sldId id="306" r:id="rId7"/>
    <p:sldId id="308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5" userDrawn="1">
          <p15:clr>
            <a:srgbClr val="A4A3A4"/>
          </p15:clr>
        </p15:guide>
        <p15:guide id="2" orient="horz" pos="3974" userDrawn="1">
          <p15:clr>
            <a:srgbClr val="A4A3A4"/>
          </p15:clr>
        </p15:guide>
        <p15:guide id="3" orient="horz" pos="300" userDrawn="1">
          <p15:clr>
            <a:srgbClr val="A4A3A4"/>
          </p15:clr>
        </p15:guide>
        <p15:guide id="4" pos="234" userDrawn="1">
          <p15:clr>
            <a:srgbClr val="A4A3A4"/>
          </p15:clr>
        </p15:guide>
        <p15:guide id="5" pos="7446" userDrawn="1">
          <p15:clr>
            <a:srgbClr val="A4A3A4"/>
          </p15:clr>
        </p15:guide>
        <p15:guide id="6" pos="3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B21D"/>
    <a:srgbClr val="ECC047"/>
    <a:srgbClr val="1BB07E"/>
    <a:srgbClr val="59C19E"/>
    <a:srgbClr val="006380"/>
    <a:srgbClr val="7C4FCE"/>
    <a:srgbClr val="FB4E54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6171" autoAdjust="0"/>
  </p:normalViewPr>
  <p:slideViewPr>
    <p:cSldViewPr snapToGrid="0">
      <p:cViewPr varScale="1">
        <p:scale>
          <a:sx n="103" d="100"/>
          <a:sy n="103" d="100"/>
        </p:scale>
        <p:origin x="276" y="96"/>
      </p:cViewPr>
      <p:guideLst>
        <p:guide orient="horz" pos="595"/>
        <p:guide orient="horz" pos="3974"/>
        <p:guide orient="horz" pos="300"/>
        <p:guide pos="234"/>
        <p:guide pos="7446"/>
        <p:guide pos="39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Relationship Id="rId9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oleObject" Target="NULL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9.sv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package" Target="../embeddings/Microsoft_Excel_Worksheet1.xlsx"/><Relationship Id="rId2" Type="http://schemas.microsoft.com/office/2011/relationships/chartColorStyle" Target="colors3.xml"/><Relationship Id="rId1" Type="http://schemas.microsoft.com/office/2011/relationships/chartStyle" Target="style3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9.svg"/></Relationships>
</file>

<file path=ppt/charts/_rels/char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microsoft.com/office/2011/relationships/chartColorStyle" Target="colors4.xml"/><Relationship Id="rId1" Type="http://schemas.microsoft.com/office/2011/relationships/chartStyle" Target="style4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5.svg"/><Relationship Id="rId9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1/relationships/chartColorStyle" Target="colors5.xml"/><Relationship Id="rId1" Type="http://schemas.microsoft.com/office/2011/relationships/chartStyle" Target="style5.xml"/><Relationship Id="rId5" Type="http://schemas.openxmlformats.org/officeDocument/2006/relationships/package" Target="../embeddings/Microsoft_Excel_Worksheet3.xlsx"/><Relationship Id="rId4" Type="http://schemas.openxmlformats.org/officeDocument/2006/relationships/image" Target="../media/image9.sv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打印纸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0-8833-4EB9-8392-1C6F0694D6C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传统成本</c:v>
                </c:pt>
                <c:pt idx="1">
                  <c:v>无纸化成本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9.4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4DF3-8784-2EDB3EDC51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耗材</c:v>
                </c:pt>
              </c:strCache>
            </c:strRef>
          </c:tx>
          <c:spPr>
            <a:blipFill>
              <a:blip xmlns:r="http://schemas.openxmlformats.org/officeDocument/2006/relationships"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1-8833-4EB9-8392-1C6F0694D6C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传统成本</c:v>
                </c:pt>
                <c:pt idx="1">
                  <c:v>无纸化成本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57.6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CD1-4DF3-8784-2EDB3EDC5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4332655"/>
        <c:axId val="304345551"/>
      </c:barChart>
      <c:catAx>
        <c:axId val="304332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4345551"/>
        <c:crosses val="autoZero"/>
        <c:auto val="1"/>
        <c:lblAlgn val="ctr"/>
        <c:lblOffset val="100"/>
        <c:noMultiLvlLbl val="0"/>
      </c:catAx>
      <c:valAx>
        <c:axId val="304345551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433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错漏备发生率</c:v>
                </c:pt>
              </c:strCache>
            </c:strRef>
          </c:tx>
          <c:spPr>
            <a:solidFill>
              <a:srgbClr val="59C19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2-9CF0-4571-B25E-3CD49E3C48AB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0-B9BF-44EE-ABA3-C295F306B8A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0.0\‰</c:formatCode>
                <c:ptCount val="2"/>
                <c:pt idx="0">
                  <c:v>5</c:v>
                </c:pt>
                <c:pt idx="1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4DF3-8784-2EDB3EDC5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304332655"/>
        <c:axId val="304345551"/>
      </c:barChart>
      <c:catAx>
        <c:axId val="304332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4345551"/>
        <c:crosses val="autoZero"/>
        <c:auto val="1"/>
        <c:lblAlgn val="ctr"/>
        <c:lblOffset val="100"/>
        <c:noMultiLvlLbl val="0"/>
      </c:catAx>
      <c:valAx>
        <c:axId val="304345551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.0\‰" sourceLinked="1"/>
        <c:majorTickMark val="none"/>
        <c:minorTickMark val="none"/>
        <c:tickLblPos val="nextTo"/>
        <c:crossAx val="30433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22189305544728"/>
          <c:y val="0.11170084323342358"/>
          <c:w val="0.68501793092695096"/>
          <c:h val="0.776598313533152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工时</c:v>
                </c:pt>
              </c:strCache>
            </c:strRef>
          </c:tx>
          <c:spPr>
            <a:solidFill>
              <a:srgbClr val="59C19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2-111A-497D-974C-1B5061FDD4CF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0-CD84-4ABF-AF31-24474167CC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92.1</c:v>
                </c:pt>
                <c:pt idx="1">
                  <c:v>8.3000000000000007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4DF3-8784-2EDB3EDC5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4332655"/>
        <c:axId val="304345551"/>
      </c:barChart>
      <c:catAx>
        <c:axId val="304332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4345551"/>
        <c:crosses val="autoZero"/>
        <c:auto val="1"/>
        <c:lblAlgn val="ctr"/>
        <c:lblOffset val="100"/>
        <c:noMultiLvlLbl val="0"/>
      </c:catAx>
      <c:valAx>
        <c:axId val="304345551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433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工时</c:v>
                </c:pt>
              </c:strCache>
            </c:strRef>
          </c:tx>
          <c:spPr>
            <a:blipFill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2-9AA3-45C7-B258-CF6B58B49466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0-CD84-4ABF-AF31-24474167CCD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1160</c:v>
                </c:pt>
                <c:pt idx="1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4DF3-8784-2EDB3EDC5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4332655"/>
        <c:axId val="304345551"/>
      </c:barChart>
      <c:catAx>
        <c:axId val="304332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4345551"/>
        <c:crosses val="autoZero"/>
        <c:auto val="1"/>
        <c:lblAlgn val="ctr"/>
        <c:lblOffset val="100"/>
        <c:noMultiLvlLbl val="0"/>
      </c:catAx>
      <c:valAx>
        <c:axId val="304345551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433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9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22189305544728"/>
          <c:y val="0.11170084323342358"/>
          <c:w val="0.68501793092695096"/>
          <c:h val="0.776598313533152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工时</c:v>
                </c:pt>
              </c:strCache>
            </c:strRef>
          </c:tx>
          <c:spPr>
            <a:solidFill>
              <a:srgbClr val="59C19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>
              <c:ext xmlns:c16="http://schemas.microsoft.com/office/drawing/2014/chart" uri="{C3380CC4-5D6E-409C-BE32-E72D297353CC}">
                <c16:uniqueId val="{00000002-0BD3-46C3-A3C4-046F23C51097}"/>
              </c:ext>
            </c:extLst>
          </c:dPt>
          <c:dPt>
            <c:idx val="1"/>
            <c:invertIfNegative val="0"/>
            <c:bubble3D val="0"/>
            <c:spPr>
              <a:solidFill>
                <a:srgbClr val="ECC04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CD84-4ABF-AF31-24474167CCD2}"/>
              </c:ext>
            </c:extLst>
          </c:dPt>
          <c:cat>
            <c:strRef>
              <c:f>Sheet1!$A$2:$A$3</c:f>
              <c:strCache>
                <c:ptCount val="2"/>
                <c:pt idx="0">
                  <c:v>纸张方式</c:v>
                </c:pt>
                <c:pt idx="1">
                  <c:v>电子纸方式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92.1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CD1-4DF3-8784-2EDB3EDC5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100"/>
        <c:axId val="304332655"/>
        <c:axId val="304345551"/>
      </c:barChart>
      <c:catAx>
        <c:axId val="3043326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04345551"/>
        <c:crosses val="autoZero"/>
        <c:auto val="1"/>
        <c:lblAlgn val="ctr"/>
        <c:lblOffset val="100"/>
        <c:noMultiLvlLbl val="0"/>
      </c:catAx>
      <c:valAx>
        <c:axId val="304345551"/>
        <c:scaling>
          <c:orientation val="minMax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043326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E39B3D-34E1-4C19-B1DA-B38DE45552F0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413195-633F-40DE-A578-D61A7199AD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165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13195-633F-40DE-A578-D61A7199AD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73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13195-633F-40DE-A578-D61A7199AD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3724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413195-633F-40DE-A578-D61A7199AD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7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F0D58A-67BC-4944-A619-67C0D0FBC3A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638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A40B88E-2074-4749-B03C-5FC49724DD2F}"/>
              </a:ext>
            </a:extLst>
          </p:cNvPr>
          <p:cNvGrpSpPr/>
          <p:nvPr userDrawn="1"/>
        </p:nvGrpSpPr>
        <p:grpSpPr>
          <a:xfrm>
            <a:off x="-234374" y="416962"/>
            <a:ext cx="6965333" cy="8666138"/>
            <a:chOff x="6321879" y="2419660"/>
            <a:chExt cx="2986844" cy="3716176"/>
          </a:xfrm>
          <a:solidFill>
            <a:schemeClr val="bg2">
              <a:alpha val="25000"/>
            </a:schemeClr>
          </a:solidFill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1F9E7FED-9D56-4BD4-9271-2BBC38B3B262}"/>
                </a:ext>
              </a:extLst>
            </p:cNvPr>
            <p:cNvSpPr/>
            <p:nvPr/>
          </p:nvSpPr>
          <p:spPr>
            <a:xfrm>
              <a:off x="7920614" y="4147424"/>
              <a:ext cx="887471" cy="1546530"/>
            </a:xfrm>
            <a:custGeom>
              <a:avLst/>
              <a:gdLst>
                <a:gd name="connsiteX0" fmla="*/ 790113 w 887471"/>
                <a:gd name="connsiteY0" fmla="*/ 1546531 h 1546530"/>
                <a:gd name="connsiteX1" fmla="*/ 720993 w 887471"/>
                <a:gd name="connsiteY1" fmla="*/ 1518389 h 1546530"/>
                <a:gd name="connsiteX2" fmla="*/ 210988 w 887471"/>
                <a:gd name="connsiteY2" fmla="*/ 888906 h 1546530"/>
                <a:gd name="connsiteX3" fmla="*/ 173 w 887471"/>
                <a:gd name="connsiteY3" fmla="*/ 92547 h 1546530"/>
                <a:gd name="connsiteX4" fmla="*/ 104919 w 887471"/>
                <a:gd name="connsiteY4" fmla="*/ 198 h 1546530"/>
                <a:gd name="connsiteX5" fmla="*/ 105333 w 887471"/>
                <a:gd name="connsiteY5" fmla="*/ 223 h 1546530"/>
                <a:gd name="connsiteX6" fmla="*/ 197682 w 887471"/>
                <a:gd name="connsiteY6" fmla="*/ 104969 h 1546530"/>
                <a:gd name="connsiteX7" fmla="*/ 197658 w 887471"/>
                <a:gd name="connsiteY7" fmla="*/ 105384 h 1546530"/>
                <a:gd name="connsiteX8" fmla="*/ 381812 w 887471"/>
                <a:gd name="connsiteY8" fmla="*/ 790163 h 1546530"/>
                <a:gd name="connsiteX9" fmla="*/ 857751 w 887471"/>
                <a:gd name="connsiteY9" fmla="*/ 1377187 h 1546530"/>
                <a:gd name="connsiteX10" fmla="*/ 859336 w 887471"/>
                <a:gd name="connsiteY10" fmla="*/ 1516819 h 1546530"/>
                <a:gd name="connsiteX11" fmla="*/ 790113 w 887471"/>
                <a:gd name="connsiteY11" fmla="*/ 1546531 h 154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7471" h="1546530">
                  <a:moveTo>
                    <a:pt x="790113" y="1546531"/>
                  </a:moveTo>
                  <a:cubicBezTo>
                    <a:pt x="764277" y="1546556"/>
                    <a:pt x="739463" y="1536449"/>
                    <a:pt x="720993" y="1518389"/>
                  </a:cubicBezTo>
                  <a:cubicBezTo>
                    <a:pt x="524550" y="1331440"/>
                    <a:pt x="353128" y="1119855"/>
                    <a:pt x="210988" y="888906"/>
                  </a:cubicBezTo>
                  <a:cubicBezTo>
                    <a:pt x="68902" y="647855"/>
                    <a:pt x="-4039" y="372324"/>
                    <a:pt x="173" y="92547"/>
                  </a:cubicBezTo>
                  <a:cubicBezTo>
                    <a:pt x="3594" y="38121"/>
                    <a:pt x="50492" y="-3228"/>
                    <a:pt x="104919" y="198"/>
                  </a:cubicBezTo>
                  <a:cubicBezTo>
                    <a:pt x="105057" y="203"/>
                    <a:pt x="105195" y="213"/>
                    <a:pt x="105333" y="223"/>
                  </a:cubicBezTo>
                  <a:cubicBezTo>
                    <a:pt x="159760" y="3645"/>
                    <a:pt x="201109" y="50542"/>
                    <a:pt x="197682" y="104969"/>
                  </a:cubicBezTo>
                  <a:cubicBezTo>
                    <a:pt x="197677" y="105107"/>
                    <a:pt x="197667" y="105246"/>
                    <a:pt x="197658" y="105384"/>
                  </a:cubicBezTo>
                  <a:cubicBezTo>
                    <a:pt x="196724" y="346000"/>
                    <a:pt x="260315" y="582468"/>
                    <a:pt x="381812" y="790163"/>
                  </a:cubicBezTo>
                  <a:cubicBezTo>
                    <a:pt x="514473" y="1005550"/>
                    <a:pt x="674446" y="1202862"/>
                    <a:pt x="857751" y="1377187"/>
                  </a:cubicBezTo>
                  <a:cubicBezTo>
                    <a:pt x="896749" y="1415307"/>
                    <a:pt x="897461" y="1477826"/>
                    <a:pt x="859336" y="1516819"/>
                  </a:cubicBezTo>
                  <a:cubicBezTo>
                    <a:pt x="841093" y="1535481"/>
                    <a:pt x="816205" y="1546165"/>
                    <a:pt x="790113" y="1546531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F2B93AFE-EC3F-445F-AB02-1C5974C8D643}"/>
                </a:ext>
              </a:extLst>
            </p:cNvPr>
            <p:cNvSpPr/>
            <p:nvPr/>
          </p:nvSpPr>
          <p:spPr>
            <a:xfrm>
              <a:off x="7574580" y="3800979"/>
              <a:ext cx="1432922" cy="2129463"/>
            </a:xfrm>
            <a:custGeom>
              <a:avLst/>
              <a:gdLst>
                <a:gd name="connsiteX0" fmla="*/ 881885 w 1432922"/>
                <a:gd name="connsiteY0" fmla="*/ 2129463 h 2129463"/>
                <a:gd name="connsiteX1" fmla="*/ 812271 w 1432922"/>
                <a:gd name="connsiteY1" fmla="*/ 2100828 h 2129463"/>
                <a:gd name="connsiteX2" fmla="*/ 257832 w 1432922"/>
                <a:gd name="connsiteY2" fmla="*/ 1409630 h 2129463"/>
                <a:gd name="connsiteX3" fmla="*/ 608 w 1432922"/>
                <a:gd name="connsiteY3" fmla="*/ 415787 h 2129463"/>
                <a:gd name="connsiteX4" fmla="*/ 472602 w 1432922"/>
                <a:gd name="connsiteY4" fmla="*/ 935 h 2129463"/>
                <a:gd name="connsiteX5" fmla="*/ 474572 w 1432922"/>
                <a:gd name="connsiteY5" fmla="*/ 1069 h 2129463"/>
                <a:gd name="connsiteX6" fmla="*/ 889290 w 1432922"/>
                <a:gd name="connsiteY6" fmla="*/ 471083 h 2129463"/>
                <a:gd name="connsiteX7" fmla="*/ 1027530 w 1432922"/>
                <a:gd name="connsiteY7" fmla="*/ 964796 h 2129463"/>
                <a:gd name="connsiteX8" fmla="*/ 1404233 w 1432922"/>
                <a:gd name="connsiteY8" fmla="*/ 1436785 h 2129463"/>
                <a:gd name="connsiteX9" fmla="*/ 1403739 w 1432922"/>
                <a:gd name="connsiteY9" fmla="*/ 1576506 h 2129463"/>
                <a:gd name="connsiteX10" fmla="*/ 1264018 w 1432922"/>
                <a:gd name="connsiteY10" fmla="*/ 1576012 h 2129463"/>
                <a:gd name="connsiteX11" fmla="*/ 856705 w 1432922"/>
                <a:gd name="connsiteY11" fmla="*/ 1063538 h 2129463"/>
                <a:gd name="connsiteX12" fmla="*/ 691805 w 1432922"/>
                <a:gd name="connsiteY12" fmla="*/ 461703 h 2129463"/>
                <a:gd name="connsiteX13" fmla="*/ 462101 w 1432922"/>
                <a:gd name="connsiteY13" fmla="*/ 198815 h 2129463"/>
                <a:gd name="connsiteX14" fmla="*/ 283012 w 1432922"/>
                <a:gd name="connsiteY14" fmla="*/ 259280 h 2129463"/>
                <a:gd name="connsiteX15" fmla="*/ 198093 w 1432922"/>
                <a:gd name="connsiteY15" fmla="*/ 429117 h 2129463"/>
                <a:gd name="connsiteX16" fmla="*/ 428163 w 1432922"/>
                <a:gd name="connsiteY16" fmla="*/ 1309901 h 2129463"/>
                <a:gd name="connsiteX17" fmla="*/ 951005 w 1432922"/>
                <a:gd name="connsiteY17" fmla="*/ 1960120 h 2129463"/>
                <a:gd name="connsiteX18" fmla="*/ 951083 w 1432922"/>
                <a:gd name="connsiteY18" fmla="*/ 2099762 h 2129463"/>
                <a:gd name="connsiteX19" fmla="*/ 951005 w 1432922"/>
                <a:gd name="connsiteY19" fmla="*/ 2099841 h 2129463"/>
                <a:gd name="connsiteX20" fmla="*/ 881885 w 1432922"/>
                <a:gd name="connsiteY20" fmla="*/ 2129463 h 2129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432922" h="2129463">
                  <a:moveTo>
                    <a:pt x="881885" y="2129463"/>
                  </a:moveTo>
                  <a:cubicBezTo>
                    <a:pt x="855812" y="2129483"/>
                    <a:pt x="830785" y="2119189"/>
                    <a:pt x="812271" y="2100828"/>
                  </a:cubicBezTo>
                  <a:cubicBezTo>
                    <a:pt x="598889" y="1894876"/>
                    <a:pt x="412581" y="1662614"/>
                    <a:pt x="257832" y="1409630"/>
                  </a:cubicBezTo>
                  <a:cubicBezTo>
                    <a:pt x="80816" y="1108930"/>
                    <a:pt x="-8299" y="764605"/>
                    <a:pt x="608" y="415787"/>
                  </a:cubicBezTo>
                  <a:cubicBezTo>
                    <a:pt x="16387" y="170891"/>
                    <a:pt x="227706" y="-14844"/>
                    <a:pt x="472602" y="935"/>
                  </a:cubicBezTo>
                  <a:cubicBezTo>
                    <a:pt x="473259" y="980"/>
                    <a:pt x="473915" y="1024"/>
                    <a:pt x="474572" y="1069"/>
                  </a:cubicBezTo>
                  <a:cubicBezTo>
                    <a:pt x="718594" y="16932"/>
                    <a:pt x="903934" y="226987"/>
                    <a:pt x="889290" y="471083"/>
                  </a:cubicBezTo>
                  <a:cubicBezTo>
                    <a:pt x="892737" y="644717"/>
                    <a:pt x="940311" y="814618"/>
                    <a:pt x="1027530" y="964796"/>
                  </a:cubicBezTo>
                  <a:cubicBezTo>
                    <a:pt x="1133545" y="1136780"/>
                    <a:pt x="1260039" y="1295272"/>
                    <a:pt x="1404233" y="1436785"/>
                  </a:cubicBezTo>
                  <a:cubicBezTo>
                    <a:pt x="1442678" y="1475502"/>
                    <a:pt x="1442456" y="1538060"/>
                    <a:pt x="1403739" y="1576506"/>
                  </a:cubicBezTo>
                  <a:cubicBezTo>
                    <a:pt x="1365022" y="1614951"/>
                    <a:pt x="1302464" y="1614728"/>
                    <a:pt x="1264018" y="1576012"/>
                  </a:cubicBezTo>
                  <a:cubicBezTo>
                    <a:pt x="1107304" y="1422936"/>
                    <a:pt x="970457" y="1250759"/>
                    <a:pt x="856705" y="1063538"/>
                  </a:cubicBezTo>
                  <a:cubicBezTo>
                    <a:pt x="749639" y="880973"/>
                    <a:pt x="692748" y="673342"/>
                    <a:pt x="691805" y="461703"/>
                  </a:cubicBezTo>
                  <a:cubicBezTo>
                    <a:pt x="700969" y="325675"/>
                    <a:pt x="598124" y="207979"/>
                    <a:pt x="462101" y="198815"/>
                  </a:cubicBezTo>
                  <a:cubicBezTo>
                    <a:pt x="396743" y="194411"/>
                    <a:pt x="332319" y="216164"/>
                    <a:pt x="283012" y="259280"/>
                  </a:cubicBezTo>
                  <a:cubicBezTo>
                    <a:pt x="233191" y="302307"/>
                    <a:pt x="202620" y="363449"/>
                    <a:pt x="198093" y="429117"/>
                  </a:cubicBezTo>
                  <a:cubicBezTo>
                    <a:pt x="191043" y="738433"/>
                    <a:pt x="270743" y="1043548"/>
                    <a:pt x="428163" y="1309901"/>
                  </a:cubicBezTo>
                  <a:cubicBezTo>
                    <a:pt x="574302" y="1547840"/>
                    <a:pt x="749980" y="1766318"/>
                    <a:pt x="951005" y="1960120"/>
                  </a:cubicBezTo>
                  <a:cubicBezTo>
                    <a:pt x="989588" y="1998659"/>
                    <a:pt x="989623" y="2061178"/>
                    <a:pt x="951083" y="2099762"/>
                  </a:cubicBezTo>
                  <a:cubicBezTo>
                    <a:pt x="951054" y="2099791"/>
                    <a:pt x="951029" y="2099816"/>
                    <a:pt x="951005" y="2099841"/>
                  </a:cubicBezTo>
                  <a:cubicBezTo>
                    <a:pt x="932772" y="2118444"/>
                    <a:pt x="907928" y="2129093"/>
                    <a:pt x="881885" y="2129463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98D3C34-A62F-4A00-9006-F29FEA039794}"/>
                </a:ext>
              </a:extLst>
            </p:cNvPr>
            <p:cNvSpPr/>
            <p:nvPr/>
          </p:nvSpPr>
          <p:spPr>
            <a:xfrm>
              <a:off x="7398520" y="5668775"/>
              <a:ext cx="806688" cy="467061"/>
            </a:xfrm>
            <a:custGeom>
              <a:avLst/>
              <a:gdLst>
                <a:gd name="connsiteX0" fmla="*/ 98662 w 806688"/>
                <a:gd name="connsiteY0" fmla="*/ 467052 h 467061"/>
                <a:gd name="connsiteX1" fmla="*/ 65583 w 806688"/>
                <a:gd name="connsiteY1" fmla="*/ 461128 h 467061"/>
                <a:gd name="connsiteX2" fmla="*/ 5770 w 806688"/>
                <a:gd name="connsiteY2" fmla="*/ 334945 h 467061"/>
                <a:gd name="connsiteX3" fmla="*/ 5844 w 806688"/>
                <a:gd name="connsiteY3" fmla="*/ 334737 h 467061"/>
                <a:gd name="connsiteX4" fmla="*/ 405257 w 806688"/>
                <a:gd name="connsiteY4" fmla="*/ 0 h 467061"/>
                <a:gd name="connsiteX5" fmla="*/ 800227 w 806688"/>
                <a:gd name="connsiteY5" fmla="*/ 323382 h 467061"/>
                <a:gd name="connsiteX6" fmla="*/ 742981 w 806688"/>
                <a:gd name="connsiteY6" fmla="*/ 450750 h 467061"/>
                <a:gd name="connsiteX7" fmla="*/ 742957 w 806688"/>
                <a:gd name="connsiteY7" fmla="*/ 450760 h 467061"/>
                <a:gd name="connsiteX8" fmla="*/ 615589 w 806688"/>
                <a:gd name="connsiteY8" fmla="*/ 393514 h 467061"/>
                <a:gd name="connsiteX9" fmla="*/ 615579 w 806688"/>
                <a:gd name="connsiteY9" fmla="*/ 393489 h 467061"/>
                <a:gd name="connsiteX10" fmla="*/ 405751 w 806688"/>
                <a:gd name="connsiteY10" fmla="*/ 196004 h 467061"/>
                <a:gd name="connsiteX11" fmla="*/ 191974 w 806688"/>
                <a:gd name="connsiteY11" fmla="*/ 404351 h 467061"/>
                <a:gd name="connsiteX12" fmla="*/ 98662 w 806688"/>
                <a:gd name="connsiteY12" fmla="*/ 467052 h 467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688" h="467061">
                  <a:moveTo>
                    <a:pt x="98662" y="467052"/>
                  </a:moveTo>
                  <a:cubicBezTo>
                    <a:pt x="87375" y="466983"/>
                    <a:pt x="76188" y="464978"/>
                    <a:pt x="65583" y="461128"/>
                  </a:cubicBezTo>
                  <a:cubicBezTo>
                    <a:pt x="14222" y="442801"/>
                    <a:pt x="-12557" y="386305"/>
                    <a:pt x="5770" y="334945"/>
                  </a:cubicBezTo>
                  <a:cubicBezTo>
                    <a:pt x="5795" y="334875"/>
                    <a:pt x="5819" y="334806"/>
                    <a:pt x="5844" y="334737"/>
                  </a:cubicBezTo>
                  <a:cubicBezTo>
                    <a:pt x="80394" y="128366"/>
                    <a:pt x="233445" y="0"/>
                    <a:pt x="405257" y="0"/>
                  </a:cubicBezTo>
                  <a:cubicBezTo>
                    <a:pt x="577069" y="0"/>
                    <a:pt x="723702" y="123922"/>
                    <a:pt x="800227" y="323382"/>
                  </a:cubicBezTo>
                  <a:cubicBezTo>
                    <a:pt x="819591" y="374363"/>
                    <a:pt x="793962" y="431386"/>
                    <a:pt x="742981" y="450750"/>
                  </a:cubicBezTo>
                  <a:cubicBezTo>
                    <a:pt x="742971" y="450755"/>
                    <a:pt x="742967" y="450755"/>
                    <a:pt x="742957" y="450760"/>
                  </a:cubicBezTo>
                  <a:cubicBezTo>
                    <a:pt x="691976" y="470123"/>
                    <a:pt x="634952" y="444495"/>
                    <a:pt x="615589" y="393514"/>
                  </a:cubicBezTo>
                  <a:cubicBezTo>
                    <a:pt x="615584" y="393504"/>
                    <a:pt x="615584" y="393499"/>
                    <a:pt x="615579" y="393489"/>
                  </a:cubicBezTo>
                  <a:cubicBezTo>
                    <a:pt x="569664" y="272530"/>
                    <a:pt x="489189" y="196004"/>
                    <a:pt x="405751" y="196004"/>
                  </a:cubicBezTo>
                  <a:cubicBezTo>
                    <a:pt x="322314" y="196004"/>
                    <a:pt x="236408" y="277960"/>
                    <a:pt x="191974" y="404351"/>
                  </a:cubicBezTo>
                  <a:cubicBezTo>
                    <a:pt x="176965" y="442648"/>
                    <a:pt x="139788" y="467625"/>
                    <a:pt x="98662" y="467052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870D27E-09C4-4BE0-95B2-04F0B2FED0DA}"/>
                </a:ext>
              </a:extLst>
            </p:cNvPr>
            <p:cNvSpPr/>
            <p:nvPr/>
          </p:nvSpPr>
          <p:spPr>
            <a:xfrm>
              <a:off x="7051513" y="3454539"/>
              <a:ext cx="2125462" cy="2494666"/>
            </a:xfrm>
            <a:custGeom>
              <a:avLst/>
              <a:gdLst>
                <a:gd name="connsiteX0" fmla="*/ 99576 w 2125462"/>
                <a:gd name="connsiteY0" fmla="*/ 2494664 h 2494666"/>
                <a:gd name="connsiteX1" fmla="*/ 29963 w 2125462"/>
                <a:gd name="connsiteY1" fmla="*/ 2464054 h 2494666"/>
                <a:gd name="connsiteX2" fmla="*/ 27894 w 2125462"/>
                <a:gd name="connsiteY2" fmla="*/ 2324427 h 2494666"/>
                <a:gd name="connsiteX3" fmla="*/ 29963 w 2125462"/>
                <a:gd name="connsiteY3" fmla="*/ 2322359 h 2494666"/>
                <a:gd name="connsiteX4" fmla="*/ 271882 w 2125462"/>
                <a:gd name="connsiteY4" fmla="*/ 1493909 h 2494666"/>
                <a:gd name="connsiteX5" fmla="*/ 178076 w 2125462"/>
                <a:gd name="connsiteY5" fmla="*/ 747416 h 2494666"/>
                <a:gd name="connsiteX6" fmla="*/ 178076 w 2125462"/>
                <a:gd name="connsiteY6" fmla="*/ 739023 h 2494666"/>
                <a:gd name="connsiteX7" fmla="*/ 1017319 w 2125462"/>
                <a:gd name="connsiteY7" fmla="*/ 1673 h 2494666"/>
                <a:gd name="connsiteX8" fmla="*/ 1020844 w 2125462"/>
                <a:gd name="connsiteY8" fmla="*/ 1910 h 2494666"/>
                <a:gd name="connsiteX9" fmla="*/ 1757956 w 2125462"/>
                <a:gd name="connsiteY9" fmla="*/ 829372 h 2494666"/>
                <a:gd name="connsiteX10" fmla="*/ 1654524 w 2125462"/>
                <a:gd name="connsiteY10" fmla="*/ 923424 h 2494666"/>
                <a:gd name="connsiteX11" fmla="*/ 1560471 w 2125462"/>
                <a:gd name="connsiteY11" fmla="*/ 819992 h 2494666"/>
                <a:gd name="connsiteX12" fmla="*/ 1001836 w 2125462"/>
                <a:gd name="connsiteY12" fmla="*/ 193717 h 2494666"/>
                <a:gd name="connsiteX13" fmla="*/ 375561 w 2125462"/>
                <a:gd name="connsiteY13" fmla="*/ 752353 h 2494666"/>
                <a:gd name="connsiteX14" fmla="*/ 375561 w 2125462"/>
                <a:gd name="connsiteY14" fmla="*/ 761240 h 2494666"/>
                <a:gd name="connsiteX15" fmla="*/ 460974 w 2125462"/>
                <a:gd name="connsiteY15" fmla="*/ 1433676 h 2494666"/>
                <a:gd name="connsiteX16" fmla="*/ 167708 w 2125462"/>
                <a:gd name="connsiteY16" fmla="*/ 2468004 h 2494666"/>
                <a:gd name="connsiteX17" fmla="*/ 99576 w 2125462"/>
                <a:gd name="connsiteY17" fmla="*/ 2494664 h 2494666"/>
                <a:gd name="connsiteX18" fmla="*/ 2025055 w 2125462"/>
                <a:gd name="connsiteY18" fmla="*/ 1628199 h 2494666"/>
                <a:gd name="connsiteX19" fmla="*/ 1955441 w 2125462"/>
                <a:gd name="connsiteY19" fmla="*/ 1596602 h 2494666"/>
                <a:gd name="connsiteX20" fmla="*/ 1677975 w 2125462"/>
                <a:gd name="connsiteY20" fmla="*/ 1236191 h 2494666"/>
                <a:gd name="connsiteX21" fmla="*/ 1708334 w 2125462"/>
                <a:gd name="connsiteY21" fmla="*/ 1099887 h 2494666"/>
                <a:gd name="connsiteX22" fmla="*/ 1844637 w 2125462"/>
                <a:gd name="connsiteY22" fmla="*/ 1130245 h 2494666"/>
                <a:gd name="connsiteX23" fmla="*/ 1848799 w 2125462"/>
                <a:gd name="connsiteY23" fmla="*/ 1137449 h 2494666"/>
                <a:gd name="connsiteX24" fmla="*/ 2099112 w 2125462"/>
                <a:gd name="connsiteY24" fmla="*/ 1463299 h 2494666"/>
                <a:gd name="connsiteX25" fmla="*/ 2093869 w 2125462"/>
                <a:gd name="connsiteY25" fmla="*/ 1602842 h 2494666"/>
                <a:gd name="connsiteX26" fmla="*/ 2093681 w 2125462"/>
                <a:gd name="connsiteY26" fmla="*/ 1603020 h 2494666"/>
                <a:gd name="connsiteX27" fmla="*/ 2026536 w 2125462"/>
                <a:gd name="connsiteY27" fmla="*/ 1628199 h 249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25462" h="2494666">
                  <a:moveTo>
                    <a:pt x="99576" y="2494664"/>
                  </a:moveTo>
                  <a:cubicBezTo>
                    <a:pt x="73217" y="2494166"/>
                    <a:pt x="48151" y="2483141"/>
                    <a:pt x="29963" y="2464054"/>
                  </a:cubicBezTo>
                  <a:cubicBezTo>
                    <a:pt x="-9164" y="2426068"/>
                    <a:pt x="-10092" y="2363554"/>
                    <a:pt x="27894" y="2324427"/>
                  </a:cubicBezTo>
                  <a:cubicBezTo>
                    <a:pt x="28575" y="2323726"/>
                    <a:pt x="29262" y="2323035"/>
                    <a:pt x="29963" y="2322359"/>
                  </a:cubicBezTo>
                  <a:cubicBezTo>
                    <a:pt x="178076" y="2182638"/>
                    <a:pt x="403703" y="1889373"/>
                    <a:pt x="271882" y="1493909"/>
                  </a:cubicBezTo>
                  <a:cubicBezTo>
                    <a:pt x="191969" y="1253634"/>
                    <a:pt x="160095" y="999989"/>
                    <a:pt x="178076" y="747416"/>
                  </a:cubicBezTo>
                  <a:lnTo>
                    <a:pt x="178076" y="739023"/>
                  </a:lnTo>
                  <a:cubicBezTo>
                    <a:pt x="206213" y="303657"/>
                    <a:pt x="581953" y="-26464"/>
                    <a:pt x="1017319" y="1673"/>
                  </a:cubicBezTo>
                  <a:cubicBezTo>
                    <a:pt x="1018494" y="1752"/>
                    <a:pt x="1019669" y="1831"/>
                    <a:pt x="1020844" y="1910"/>
                  </a:cubicBezTo>
                  <a:cubicBezTo>
                    <a:pt x="1450502" y="31760"/>
                    <a:pt x="1777764" y="399131"/>
                    <a:pt x="1757956" y="829372"/>
                  </a:cubicBezTo>
                  <a:cubicBezTo>
                    <a:pt x="1755365" y="883908"/>
                    <a:pt x="1709059" y="926016"/>
                    <a:pt x="1654524" y="923424"/>
                  </a:cubicBezTo>
                  <a:cubicBezTo>
                    <a:pt x="1599988" y="920832"/>
                    <a:pt x="1557879" y="874527"/>
                    <a:pt x="1560471" y="819992"/>
                  </a:cubicBezTo>
                  <a:cubicBezTo>
                    <a:pt x="1579149" y="492789"/>
                    <a:pt x="1329039" y="212394"/>
                    <a:pt x="1001836" y="193717"/>
                  </a:cubicBezTo>
                  <a:cubicBezTo>
                    <a:pt x="674633" y="175040"/>
                    <a:pt x="394239" y="425150"/>
                    <a:pt x="375561" y="752353"/>
                  </a:cubicBezTo>
                  <a:lnTo>
                    <a:pt x="375561" y="761240"/>
                  </a:lnTo>
                  <a:cubicBezTo>
                    <a:pt x="359674" y="988816"/>
                    <a:pt x="388694" y="1217297"/>
                    <a:pt x="460974" y="1433676"/>
                  </a:cubicBezTo>
                  <a:cubicBezTo>
                    <a:pt x="627355" y="1933313"/>
                    <a:pt x="348901" y="2296192"/>
                    <a:pt x="167708" y="2468004"/>
                  </a:cubicBezTo>
                  <a:cubicBezTo>
                    <a:pt x="149248" y="2485289"/>
                    <a:pt x="124864" y="2494827"/>
                    <a:pt x="99576" y="2494664"/>
                  </a:cubicBezTo>
                  <a:close/>
                  <a:moveTo>
                    <a:pt x="2025055" y="1628199"/>
                  </a:moveTo>
                  <a:cubicBezTo>
                    <a:pt x="1998547" y="1627439"/>
                    <a:pt x="1973462" y="1616054"/>
                    <a:pt x="1955441" y="1596602"/>
                  </a:cubicBezTo>
                  <a:cubicBezTo>
                    <a:pt x="1850315" y="1486750"/>
                    <a:pt x="1757290" y="1365919"/>
                    <a:pt x="1677975" y="1236191"/>
                  </a:cubicBezTo>
                  <a:cubicBezTo>
                    <a:pt x="1648718" y="1190167"/>
                    <a:pt x="1662309" y="1129144"/>
                    <a:pt x="1708334" y="1099887"/>
                  </a:cubicBezTo>
                  <a:cubicBezTo>
                    <a:pt x="1754352" y="1070630"/>
                    <a:pt x="1815380" y="1084222"/>
                    <a:pt x="1844637" y="1130245"/>
                  </a:cubicBezTo>
                  <a:cubicBezTo>
                    <a:pt x="1846123" y="1132586"/>
                    <a:pt x="1847511" y="1134990"/>
                    <a:pt x="1848799" y="1137449"/>
                  </a:cubicBezTo>
                  <a:cubicBezTo>
                    <a:pt x="1920215" y="1254794"/>
                    <a:pt x="2004141" y="1364048"/>
                    <a:pt x="2099112" y="1463299"/>
                  </a:cubicBezTo>
                  <a:cubicBezTo>
                    <a:pt x="2136200" y="1503280"/>
                    <a:pt x="2133854" y="1565754"/>
                    <a:pt x="2093869" y="1602842"/>
                  </a:cubicBezTo>
                  <a:cubicBezTo>
                    <a:pt x="2093809" y="1602901"/>
                    <a:pt x="2093745" y="1602960"/>
                    <a:pt x="2093681" y="1603020"/>
                  </a:cubicBezTo>
                  <a:cubicBezTo>
                    <a:pt x="2075246" y="1619529"/>
                    <a:pt x="2051281" y="1628515"/>
                    <a:pt x="2026536" y="1628199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7D7851BC-42B9-407D-AD27-7B64792112D6}"/>
                </a:ext>
              </a:extLst>
            </p:cNvPr>
            <p:cNvSpPr/>
            <p:nvPr/>
          </p:nvSpPr>
          <p:spPr>
            <a:xfrm>
              <a:off x="6698024" y="3110654"/>
              <a:ext cx="2610699" cy="2515168"/>
            </a:xfrm>
            <a:custGeom>
              <a:avLst/>
              <a:gdLst>
                <a:gd name="connsiteX0" fmla="*/ 99074 w 2610699"/>
                <a:gd name="connsiteY0" fmla="*/ 2515169 h 2515168"/>
                <a:gd name="connsiteX1" fmla="*/ 25017 w 2610699"/>
                <a:gd name="connsiteY1" fmla="*/ 2482090 h 2515168"/>
                <a:gd name="connsiteX2" fmla="*/ 33059 w 2610699"/>
                <a:gd name="connsiteY2" fmla="*/ 2342680 h 2515168"/>
                <a:gd name="connsiteX3" fmla="*/ 33410 w 2610699"/>
                <a:gd name="connsiteY3" fmla="*/ 2342369 h 2515168"/>
                <a:gd name="connsiteX4" fmla="*/ 253606 w 2610699"/>
                <a:gd name="connsiteY4" fmla="*/ 1790892 h 2515168"/>
                <a:gd name="connsiteX5" fmla="*/ 236819 w 2610699"/>
                <a:gd name="connsiteY5" fmla="*/ 1683756 h 2515168"/>
                <a:gd name="connsiteX6" fmla="*/ 187448 w 2610699"/>
                <a:gd name="connsiteY6" fmla="*/ 1066616 h 2515168"/>
                <a:gd name="connsiteX7" fmla="*/ 187448 w 2610699"/>
                <a:gd name="connsiteY7" fmla="*/ 1059704 h 2515168"/>
                <a:gd name="connsiteX8" fmla="*/ 1396328 w 2610699"/>
                <a:gd name="connsiteY8" fmla="*/ 2581 h 2515168"/>
                <a:gd name="connsiteX9" fmla="*/ 1397538 w 2610699"/>
                <a:gd name="connsiteY9" fmla="*/ 2665 h 2515168"/>
                <a:gd name="connsiteX10" fmla="*/ 2457045 w 2610699"/>
                <a:gd name="connsiteY10" fmla="*/ 1059704 h 2515168"/>
                <a:gd name="connsiteX11" fmla="*/ 2580473 w 2610699"/>
                <a:gd name="connsiteY11" fmla="*/ 1316434 h 2515168"/>
                <a:gd name="connsiteX12" fmla="*/ 2583435 w 2610699"/>
                <a:gd name="connsiteY12" fmla="*/ 1455661 h 2515168"/>
                <a:gd name="connsiteX13" fmla="*/ 2443838 w 2610699"/>
                <a:gd name="connsiteY13" fmla="*/ 1459236 h 2515168"/>
                <a:gd name="connsiteX14" fmla="*/ 2443714 w 2610699"/>
                <a:gd name="connsiteY14" fmla="*/ 1459117 h 2515168"/>
                <a:gd name="connsiteX15" fmla="*/ 2259560 w 2610699"/>
                <a:gd name="connsiteY15" fmla="*/ 1064147 h 2515168"/>
                <a:gd name="connsiteX16" fmla="*/ 1386676 w 2610699"/>
                <a:gd name="connsiteY16" fmla="*/ 202125 h 2515168"/>
                <a:gd name="connsiteX17" fmla="*/ 383640 w 2610699"/>
                <a:gd name="connsiteY17" fmla="*/ 1070348 h 2515168"/>
                <a:gd name="connsiteX18" fmla="*/ 383452 w 2610699"/>
                <a:gd name="connsiteY18" fmla="*/ 1073034 h 2515168"/>
                <a:gd name="connsiteX19" fmla="*/ 383452 w 2610699"/>
                <a:gd name="connsiteY19" fmla="*/ 1079946 h 2515168"/>
                <a:gd name="connsiteX20" fmla="*/ 432823 w 2610699"/>
                <a:gd name="connsiteY20" fmla="*/ 1653146 h 2515168"/>
                <a:gd name="connsiteX21" fmla="*/ 449609 w 2610699"/>
                <a:gd name="connsiteY21" fmla="*/ 1761763 h 2515168"/>
                <a:gd name="connsiteX22" fmla="*/ 165231 w 2610699"/>
                <a:gd name="connsiteY22" fmla="*/ 2489989 h 2515168"/>
                <a:gd name="connsiteX23" fmla="*/ 99074 w 2610699"/>
                <a:gd name="connsiteY23" fmla="*/ 2515169 h 2515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610699" h="2515168">
                  <a:moveTo>
                    <a:pt x="99074" y="2515169"/>
                  </a:moveTo>
                  <a:cubicBezTo>
                    <a:pt x="70789" y="2515257"/>
                    <a:pt x="43827" y="2503216"/>
                    <a:pt x="25017" y="2482090"/>
                  </a:cubicBezTo>
                  <a:cubicBezTo>
                    <a:pt x="-11261" y="2441373"/>
                    <a:pt x="-7657" y="2378953"/>
                    <a:pt x="33059" y="2342680"/>
                  </a:cubicBezTo>
                  <a:cubicBezTo>
                    <a:pt x="33178" y="2342576"/>
                    <a:pt x="33291" y="2342473"/>
                    <a:pt x="33410" y="2342369"/>
                  </a:cubicBezTo>
                  <a:cubicBezTo>
                    <a:pt x="155357" y="2234246"/>
                    <a:pt x="292115" y="2051079"/>
                    <a:pt x="253606" y="1790892"/>
                  </a:cubicBezTo>
                  <a:cubicBezTo>
                    <a:pt x="248175" y="1755345"/>
                    <a:pt x="242250" y="1719304"/>
                    <a:pt x="236819" y="1683756"/>
                  </a:cubicBezTo>
                  <a:cubicBezTo>
                    <a:pt x="196809" y="1480609"/>
                    <a:pt x="180240" y="1273541"/>
                    <a:pt x="187448" y="1066616"/>
                  </a:cubicBezTo>
                  <a:lnTo>
                    <a:pt x="187448" y="1059704"/>
                  </a:lnTo>
                  <a:cubicBezTo>
                    <a:pt x="229354" y="433963"/>
                    <a:pt x="770592" y="-39325"/>
                    <a:pt x="1396328" y="2581"/>
                  </a:cubicBezTo>
                  <a:cubicBezTo>
                    <a:pt x="1396733" y="2611"/>
                    <a:pt x="1397133" y="2636"/>
                    <a:pt x="1397538" y="2665"/>
                  </a:cubicBezTo>
                  <a:cubicBezTo>
                    <a:pt x="1974688" y="41175"/>
                    <a:pt x="2448652" y="515633"/>
                    <a:pt x="2457045" y="1059704"/>
                  </a:cubicBezTo>
                  <a:cubicBezTo>
                    <a:pt x="2460599" y="1158743"/>
                    <a:pt x="2505340" y="1251802"/>
                    <a:pt x="2580473" y="1316434"/>
                  </a:cubicBezTo>
                  <a:cubicBezTo>
                    <a:pt x="2619589" y="1354129"/>
                    <a:pt x="2620913" y="1416337"/>
                    <a:pt x="2583435" y="1455661"/>
                  </a:cubicBezTo>
                  <a:cubicBezTo>
                    <a:pt x="2545873" y="1495198"/>
                    <a:pt x="2483374" y="1496798"/>
                    <a:pt x="2443838" y="1459236"/>
                  </a:cubicBezTo>
                  <a:cubicBezTo>
                    <a:pt x="2443798" y="1459196"/>
                    <a:pt x="2443754" y="1459157"/>
                    <a:pt x="2443714" y="1459117"/>
                  </a:cubicBezTo>
                  <a:cubicBezTo>
                    <a:pt x="2330990" y="1358114"/>
                    <a:pt x="2264462" y="1215421"/>
                    <a:pt x="2259560" y="1064147"/>
                  </a:cubicBezTo>
                  <a:cubicBezTo>
                    <a:pt x="2254623" y="619806"/>
                    <a:pt x="1864590" y="234217"/>
                    <a:pt x="1386676" y="202125"/>
                  </a:cubicBezTo>
                  <a:cubicBezTo>
                    <a:pt x="869941" y="164899"/>
                    <a:pt x="420870" y="553614"/>
                    <a:pt x="383640" y="1070348"/>
                  </a:cubicBezTo>
                  <a:cubicBezTo>
                    <a:pt x="383575" y="1071242"/>
                    <a:pt x="383516" y="1072140"/>
                    <a:pt x="383452" y="1073034"/>
                  </a:cubicBezTo>
                  <a:lnTo>
                    <a:pt x="383452" y="1079946"/>
                  </a:lnTo>
                  <a:cubicBezTo>
                    <a:pt x="377992" y="1272272"/>
                    <a:pt x="394560" y="1464588"/>
                    <a:pt x="432823" y="1653146"/>
                  </a:cubicBezTo>
                  <a:cubicBezTo>
                    <a:pt x="438748" y="1689187"/>
                    <a:pt x="444179" y="1725228"/>
                    <a:pt x="449609" y="1761763"/>
                  </a:cubicBezTo>
                  <a:cubicBezTo>
                    <a:pt x="504412" y="2127604"/>
                    <a:pt x="295077" y="2374954"/>
                    <a:pt x="165231" y="2489989"/>
                  </a:cubicBezTo>
                  <a:cubicBezTo>
                    <a:pt x="147048" y="2506272"/>
                    <a:pt x="123478" y="2515242"/>
                    <a:pt x="99074" y="2515169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164332DB-A97A-4B4E-95E4-52C5B900ACCF}"/>
                </a:ext>
              </a:extLst>
            </p:cNvPr>
            <p:cNvSpPr/>
            <p:nvPr/>
          </p:nvSpPr>
          <p:spPr>
            <a:xfrm>
              <a:off x="7038846" y="2765191"/>
              <a:ext cx="2206555" cy="760872"/>
            </a:xfrm>
            <a:custGeom>
              <a:avLst/>
              <a:gdLst>
                <a:gd name="connsiteX0" fmla="*/ 2108817 w 2206555"/>
                <a:gd name="connsiteY0" fmla="*/ 760872 h 760872"/>
                <a:gd name="connsiteX1" fmla="*/ 2029329 w 2206555"/>
                <a:gd name="connsiteY1" fmla="*/ 720881 h 760872"/>
                <a:gd name="connsiteX2" fmla="*/ 1066590 w 2206555"/>
                <a:gd name="connsiteY2" fmla="*/ 200508 h 760872"/>
                <a:gd name="connsiteX3" fmla="*/ 167045 w 2206555"/>
                <a:gd name="connsiteY3" fmla="*/ 487849 h 760872"/>
                <a:gd name="connsiteX4" fmla="*/ 27433 w 2206555"/>
                <a:gd name="connsiteY4" fmla="*/ 484842 h 760872"/>
                <a:gd name="connsiteX5" fmla="*/ 30440 w 2206555"/>
                <a:gd name="connsiteY5" fmla="*/ 345230 h 760872"/>
                <a:gd name="connsiteX6" fmla="*/ 42630 w 2206555"/>
                <a:gd name="connsiteY6" fmla="*/ 335292 h 760872"/>
                <a:gd name="connsiteX7" fmla="*/ 1079426 w 2206555"/>
                <a:gd name="connsiteY7" fmla="*/ 3517 h 760872"/>
                <a:gd name="connsiteX8" fmla="*/ 2188304 w 2206555"/>
                <a:gd name="connsiteY8" fmla="*/ 603378 h 760872"/>
                <a:gd name="connsiteX9" fmla="*/ 2165594 w 2206555"/>
                <a:gd name="connsiteY9" fmla="*/ 740630 h 760872"/>
                <a:gd name="connsiteX10" fmla="*/ 2108817 w 2206555"/>
                <a:gd name="connsiteY10" fmla="*/ 760872 h 7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06555" h="760872">
                  <a:moveTo>
                    <a:pt x="2108817" y="760872"/>
                  </a:moveTo>
                  <a:cubicBezTo>
                    <a:pt x="2077476" y="760912"/>
                    <a:pt x="2047976" y="746071"/>
                    <a:pt x="2029329" y="720881"/>
                  </a:cubicBezTo>
                  <a:cubicBezTo>
                    <a:pt x="1800799" y="414000"/>
                    <a:pt x="1448516" y="223585"/>
                    <a:pt x="1066590" y="200508"/>
                  </a:cubicBezTo>
                  <a:cubicBezTo>
                    <a:pt x="741075" y="178109"/>
                    <a:pt x="419298" y="280895"/>
                    <a:pt x="167045" y="487849"/>
                  </a:cubicBezTo>
                  <a:cubicBezTo>
                    <a:pt x="127662" y="525574"/>
                    <a:pt x="65158" y="524226"/>
                    <a:pt x="27433" y="484842"/>
                  </a:cubicBezTo>
                  <a:cubicBezTo>
                    <a:pt x="-10286" y="445459"/>
                    <a:pt x="-8943" y="382955"/>
                    <a:pt x="30440" y="345230"/>
                  </a:cubicBezTo>
                  <a:cubicBezTo>
                    <a:pt x="34232" y="341602"/>
                    <a:pt x="38310" y="338274"/>
                    <a:pt x="42630" y="335292"/>
                  </a:cubicBezTo>
                  <a:cubicBezTo>
                    <a:pt x="333125" y="96256"/>
                    <a:pt x="704126" y="-22467"/>
                    <a:pt x="1079426" y="3517"/>
                  </a:cubicBezTo>
                  <a:cubicBezTo>
                    <a:pt x="1519319" y="30548"/>
                    <a:pt x="1924963" y="249983"/>
                    <a:pt x="2188304" y="603378"/>
                  </a:cubicBezTo>
                  <a:cubicBezTo>
                    <a:pt x="2219719" y="647600"/>
                    <a:pt x="2209578" y="708884"/>
                    <a:pt x="2165594" y="740630"/>
                  </a:cubicBezTo>
                  <a:cubicBezTo>
                    <a:pt x="2149242" y="753131"/>
                    <a:pt x="2129390" y="760206"/>
                    <a:pt x="2108817" y="760872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915C13CD-F8FB-47EF-B297-799F200C39CB}"/>
                </a:ext>
              </a:extLst>
            </p:cNvPr>
            <p:cNvSpPr/>
            <p:nvPr/>
          </p:nvSpPr>
          <p:spPr>
            <a:xfrm>
              <a:off x="6321879" y="2419660"/>
              <a:ext cx="2483730" cy="1269823"/>
            </a:xfrm>
            <a:custGeom>
              <a:avLst/>
              <a:gdLst>
                <a:gd name="connsiteX0" fmla="*/ 98022 w 2483730"/>
                <a:gd name="connsiteY0" fmla="*/ 1269822 h 1269823"/>
                <a:gd name="connsiteX1" fmla="*/ 60993 w 2483730"/>
                <a:gd name="connsiteY1" fmla="*/ 1262416 h 1269823"/>
                <a:gd name="connsiteX2" fmla="*/ 6685 w 2483730"/>
                <a:gd name="connsiteY2" fmla="*/ 1135532 h 1269823"/>
                <a:gd name="connsiteX3" fmla="*/ 1819597 w 2483730"/>
                <a:gd name="connsiteY3" fmla="*/ 3943 h 1269823"/>
                <a:gd name="connsiteX4" fmla="*/ 2419952 w 2483730"/>
                <a:gd name="connsiteY4" fmla="*/ 148107 h 1269823"/>
                <a:gd name="connsiteX5" fmla="*/ 2477296 w 2483730"/>
                <a:gd name="connsiteY5" fmla="*/ 275430 h 1269823"/>
                <a:gd name="connsiteX6" fmla="*/ 2349973 w 2483730"/>
                <a:gd name="connsiteY6" fmla="*/ 332780 h 1269823"/>
                <a:gd name="connsiteX7" fmla="*/ 2342933 w 2483730"/>
                <a:gd name="connsiteY7" fmla="*/ 329793 h 1269823"/>
                <a:gd name="connsiteX8" fmla="*/ 1806761 w 2483730"/>
                <a:gd name="connsiteY8" fmla="*/ 202909 h 1269823"/>
                <a:gd name="connsiteX9" fmla="*/ 189359 w 2483730"/>
                <a:gd name="connsiteY9" fmla="*/ 1210083 h 1269823"/>
                <a:gd name="connsiteX10" fmla="*/ 98022 w 2483730"/>
                <a:gd name="connsiteY10" fmla="*/ 1269822 h 1269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83730" h="1269823">
                  <a:moveTo>
                    <a:pt x="98022" y="1269822"/>
                  </a:moveTo>
                  <a:cubicBezTo>
                    <a:pt x="85319" y="1269758"/>
                    <a:pt x="72744" y="1267245"/>
                    <a:pt x="60993" y="1262416"/>
                  </a:cubicBezTo>
                  <a:cubicBezTo>
                    <a:pt x="11430" y="1241897"/>
                    <a:pt x="-12683" y="1185555"/>
                    <a:pt x="6685" y="1135532"/>
                  </a:cubicBezTo>
                  <a:cubicBezTo>
                    <a:pt x="305154" y="408047"/>
                    <a:pt x="1034950" y="-47477"/>
                    <a:pt x="1819597" y="3943"/>
                  </a:cubicBezTo>
                  <a:cubicBezTo>
                    <a:pt x="2026349" y="18201"/>
                    <a:pt x="2229265" y="66931"/>
                    <a:pt x="2419952" y="148107"/>
                  </a:cubicBezTo>
                  <a:cubicBezTo>
                    <a:pt x="2470948" y="167431"/>
                    <a:pt x="2496620" y="224435"/>
                    <a:pt x="2477296" y="275430"/>
                  </a:cubicBezTo>
                  <a:cubicBezTo>
                    <a:pt x="2457978" y="326426"/>
                    <a:pt x="2400969" y="352104"/>
                    <a:pt x="2349973" y="332780"/>
                  </a:cubicBezTo>
                  <a:cubicBezTo>
                    <a:pt x="2347588" y="331877"/>
                    <a:pt x="2345238" y="330879"/>
                    <a:pt x="2342933" y="329793"/>
                  </a:cubicBezTo>
                  <a:cubicBezTo>
                    <a:pt x="2172493" y="258027"/>
                    <a:pt x="1991291" y="215148"/>
                    <a:pt x="1806761" y="202909"/>
                  </a:cubicBezTo>
                  <a:cubicBezTo>
                    <a:pt x="1107047" y="155537"/>
                    <a:pt x="455529" y="561241"/>
                    <a:pt x="189359" y="1210083"/>
                  </a:cubicBezTo>
                  <a:cubicBezTo>
                    <a:pt x="173683" y="1246538"/>
                    <a:pt x="137706" y="1270074"/>
                    <a:pt x="98022" y="1269822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86600FAF-6731-42B4-86FB-76BD6357A907}"/>
                </a:ext>
              </a:extLst>
            </p:cNvPr>
            <p:cNvSpPr/>
            <p:nvPr/>
          </p:nvSpPr>
          <p:spPr>
            <a:xfrm>
              <a:off x="6380912" y="3306972"/>
              <a:ext cx="638129" cy="1982634"/>
            </a:xfrm>
            <a:custGeom>
              <a:avLst/>
              <a:gdLst>
                <a:gd name="connsiteX0" fmla="*/ 98728 w 638129"/>
                <a:gd name="connsiteY0" fmla="*/ 1982632 h 1982634"/>
                <a:gd name="connsiteX1" fmla="*/ 0 w 638129"/>
                <a:gd name="connsiteY1" fmla="*/ 1883874 h 1982634"/>
                <a:gd name="connsiteX2" fmla="*/ 42938 w 638129"/>
                <a:gd name="connsiteY2" fmla="*/ 1802427 h 1982634"/>
                <a:gd name="connsiteX3" fmla="*/ 199939 w 638129"/>
                <a:gd name="connsiteY3" fmla="*/ 1461271 h 1982634"/>
                <a:gd name="connsiteX4" fmla="*/ 186608 w 638129"/>
                <a:gd name="connsiteY4" fmla="*/ 1347224 h 1982634"/>
                <a:gd name="connsiteX5" fmla="*/ 160442 w 638129"/>
                <a:gd name="connsiteY5" fmla="*/ 846106 h 1982634"/>
                <a:gd name="connsiteX6" fmla="*/ 160442 w 638129"/>
                <a:gd name="connsiteY6" fmla="*/ 840675 h 1982634"/>
                <a:gd name="connsiteX7" fmla="*/ 456669 w 638129"/>
                <a:gd name="connsiteY7" fmla="*/ 44810 h 1982634"/>
                <a:gd name="connsiteX8" fmla="*/ 593319 w 638129"/>
                <a:gd name="connsiteY8" fmla="*/ 16051 h 1982634"/>
                <a:gd name="connsiteX9" fmla="*/ 622078 w 638129"/>
                <a:gd name="connsiteY9" fmla="*/ 152701 h 1982634"/>
                <a:gd name="connsiteX10" fmla="*/ 613670 w 638129"/>
                <a:gd name="connsiteY10" fmla="*/ 163795 h 1982634"/>
                <a:gd name="connsiteX11" fmla="*/ 357433 w 638129"/>
                <a:gd name="connsiteY11" fmla="*/ 854992 h 1982634"/>
                <a:gd name="connsiteX12" fmla="*/ 357433 w 638129"/>
                <a:gd name="connsiteY12" fmla="*/ 859929 h 1982634"/>
                <a:gd name="connsiteX13" fmla="*/ 382612 w 638129"/>
                <a:gd name="connsiteY13" fmla="*/ 1325007 h 1982634"/>
                <a:gd name="connsiteX14" fmla="*/ 395943 w 638129"/>
                <a:gd name="connsiteY14" fmla="*/ 1441523 h 1982634"/>
                <a:gd name="connsiteX15" fmla="*/ 154517 w 638129"/>
                <a:gd name="connsiteY15" fmla="*/ 1965846 h 1982634"/>
                <a:gd name="connsiteX16" fmla="*/ 98728 w 638129"/>
                <a:gd name="connsiteY16" fmla="*/ 1982632 h 198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38129" h="1982634">
                  <a:moveTo>
                    <a:pt x="98728" y="1982632"/>
                  </a:moveTo>
                  <a:cubicBezTo>
                    <a:pt x="44192" y="1982627"/>
                    <a:pt x="-10" y="1938410"/>
                    <a:pt x="0" y="1883874"/>
                  </a:cubicBezTo>
                  <a:cubicBezTo>
                    <a:pt x="5" y="1851304"/>
                    <a:pt x="16065" y="1820832"/>
                    <a:pt x="42938" y="1802427"/>
                  </a:cubicBezTo>
                  <a:cubicBezTo>
                    <a:pt x="151555" y="1727382"/>
                    <a:pt x="221168" y="1663693"/>
                    <a:pt x="199939" y="1461271"/>
                  </a:cubicBezTo>
                  <a:cubicBezTo>
                    <a:pt x="195989" y="1423749"/>
                    <a:pt x="191052" y="1385733"/>
                    <a:pt x="186608" y="1347224"/>
                  </a:cubicBezTo>
                  <a:cubicBezTo>
                    <a:pt x="161340" y="1181460"/>
                    <a:pt x="152572" y="1013597"/>
                    <a:pt x="160442" y="846106"/>
                  </a:cubicBezTo>
                  <a:lnTo>
                    <a:pt x="160442" y="840675"/>
                  </a:lnTo>
                  <a:cubicBezTo>
                    <a:pt x="178956" y="552070"/>
                    <a:pt x="281979" y="275285"/>
                    <a:pt x="456669" y="44810"/>
                  </a:cubicBezTo>
                  <a:cubicBezTo>
                    <a:pt x="486460" y="-868"/>
                    <a:pt x="547641" y="-13744"/>
                    <a:pt x="593319" y="16051"/>
                  </a:cubicBezTo>
                  <a:cubicBezTo>
                    <a:pt x="638997" y="45842"/>
                    <a:pt x="651873" y="107023"/>
                    <a:pt x="622078" y="152701"/>
                  </a:cubicBezTo>
                  <a:cubicBezTo>
                    <a:pt x="619540" y="156592"/>
                    <a:pt x="616731" y="160299"/>
                    <a:pt x="613670" y="163795"/>
                  </a:cubicBezTo>
                  <a:cubicBezTo>
                    <a:pt x="462258" y="364045"/>
                    <a:pt x="373143" y="604433"/>
                    <a:pt x="357433" y="854992"/>
                  </a:cubicBezTo>
                  <a:lnTo>
                    <a:pt x="357433" y="859929"/>
                  </a:lnTo>
                  <a:cubicBezTo>
                    <a:pt x="350960" y="1015404"/>
                    <a:pt x="359393" y="1171141"/>
                    <a:pt x="382612" y="1325007"/>
                  </a:cubicBezTo>
                  <a:cubicBezTo>
                    <a:pt x="387549" y="1364010"/>
                    <a:pt x="391993" y="1403013"/>
                    <a:pt x="395943" y="1441523"/>
                  </a:cubicBezTo>
                  <a:cubicBezTo>
                    <a:pt x="429021" y="1750093"/>
                    <a:pt x="288807" y="1874015"/>
                    <a:pt x="154517" y="1965846"/>
                  </a:cubicBezTo>
                  <a:cubicBezTo>
                    <a:pt x="138032" y="1976924"/>
                    <a:pt x="118590" y="1982775"/>
                    <a:pt x="98728" y="1982632"/>
                  </a:cubicBezTo>
                  <a:close/>
                </a:path>
              </a:pathLst>
            </a:custGeom>
            <a:grpFill/>
            <a:ln w="493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821ECDC1-2CF1-473A-93F8-2E7BA35272F6}"/>
              </a:ext>
            </a:extLst>
          </p:cNvPr>
          <p:cNvSpPr/>
          <p:nvPr userDrawn="1"/>
        </p:nvSpPr>
        <p:spPr>
          <a:xfrm>
            <a:off x="7" y="5"/>
            <a:ext cx="12192000" cy="6857997"/>
          </a:xfrm>
          <a:prstGeom prst="rect">
            <a:avLst/>
          </a:prstGeom>
          <a:gradFill>
            <a:gsLst>
              <a:gs pos="19000">
                <a:schemeClr val="bg1">
                  <a:lumMod val="85000"/>
                  <a:alpha val="0"/>
                </a:schemeClr>
              </a:gs>
              <a:gs pos="85000">
                <a:schemeClr val="bg1">
                  <a:lumMod val="95000"/>
                  <a:alpha val="76000"/>
                </a:schemeClr>
              </a:gs>
            </a:gsLst>
            <a:path path="circle">
              <a:fillToRect t="100000" r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020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184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010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C3536C6-0FF1-47BD-A34A-A0808C4048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7" y="365127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77D910-B019-4DA0-BA13-088833C2C8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7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7006B78-B6FB-4663-BDC8-13B2FD706B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7" y="6356353"/>
            <a:ext cx="27432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10B0BF-B5B0-4CDB-8989-799A342373F2}" type="datetimeFigureOut">
              <a:rPr lang="zh-CN" altLang="en-US" smtClean="0"/>
              <a:t>2022/7/21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18CF92-FB0B-4D60-8D80-B0EDADA3EA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7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550BB0-CBBF-4D20-9E71-A7FC075E6B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10" y="6356353"/>
            <a:ext cx="27432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6A6DF-BFF7-4FD0-937C-189113EBE8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678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506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33" indent="-228633" algn="l" defTabSz="914506" rtl="0" eaLnBrk="1" latinLnBrk="0" hangingPunct="1">
        <a:lnSpc>
          <a:spcPct val="90000"/>
        </a:lnSpc>
        <a:spcBef>
          <a:spcPts val="997"/>
        </a:spcBef>
        <a:buFont typeface="Arial" panose="020B0604020202020204" pitchFamily="34" charset="0"/>
        <a:buChar char="•"/>
        <a:defRPr sz="2801" kern="1200">
          <a:solidFill>
            <a:schemeClr val="tx1"/>
          </a:solidFill>
          <a:latin typeface="+mn-lt"/>
          <a:ea typeface="+mn-ea"/>
          <a:cs typeface="+mn-cs"/>
        </a:defRPr>
      </a:lvl1pPr>
      <a:lvl2pPr marL="685880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403" kern="1200">
          <a:solidFill>
            <a:schemeClr val="tx1"/>
          </a:solidFill>
          <a:latin typeface="+mn-lt"/>
          <a:ea typeface="+mn-ea"/>
          <a:cs typeface="+mn-cs"/>
        </a:defRPr>
      </a:lvl2pPr>
      <a:lvl3pPr marL="1143139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2005" kern="1200">
          <a:solidFill>
            <a:schemeClr val="tx1"/>
          </a:solidFill>
          <a:latin typeface="+mn-lt"/>
          <a:ea typeface="+mn-ea"/>
          <a:cs typeface="+mn-cs"/>
        </a:defRPr>
      </a:lvl3pPr>
      <a:lvl4pPr marL="1600387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41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93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147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406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654" indent="-228633" algn="l" defTabSz="914506" rtl="0" eaLnBrk="1" latinLnBrk="0" hangingPunct="1">
        <a:lnSpc>
          <a:spcPct val="90000"/>
        </a:lnSpc>
        <a:spcBef>
          <a:spcPts val="504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55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06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61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12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67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515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80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028" algn="l" defTabSz="91450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5097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>
          <p15:clr>
            <a:srgbClr val="F26B43"/>
          </p15:clr>
        </p15:guide>
        <p15:guide id="2" pos="7368">
          <p15:clr>
            <a:srgbClr val="F26B43"/>
          </p15:clr>
        </p15:guide>
        <p15:guide id="3" orient="horz" pos="560">
          <p15:clr>
            <a:srgbClr val="F26B43"/>
          </p15:clr>
        </p15:guide>
        <p15:guide id="4" orient="horz" pos="624">
          <p15:clr>
            <a:srgbClr val="F26B43"/>
          </p15:clr>
        </p15:guide>
        <p15:guide id="5" orient="horz" pos="4056">
          <p15:clr>
            <a:srgbClr val="F26B43"/>
          </p15:clr>
        </p15:guide>
        <p15:guide id="6" orient="horz" pos="39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zt/jingjichan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51pptmoban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919FEAE3-FB36-4B0C-9714-2B858FEB5899}"/>
              </a:ext>
            </a:extLst>
          </p:cNvPr>
          <p:cNvGrpSpPr/>
          <p:nvPr/>
        </p:nvGrpSpPr>
        <p:grpSpPr>
          <a:xfrm>
            <a:off x="7543678" y="933152"/>
            <a:ext cx="3460499" cy="4348014"/>
            <a:chOff x="7065819" y="933144"/>
            <a:chExt cx="3460500" cy="4348013"/>
          </a:xfrm>
        </p:grpSpPr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48C12C7B-0005-48DB-9604-2A93082A9E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22114" y="933144"/>
              <a:ext cx="3138034" cy="2846376"/>
            </a:xfrm>
            <a:prstGeom prst="rect">
              <a:avLst/>
            </a:prstGeom>
          </p:spPr>
        </p:pic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77CB020-611D-4C1A-AAF0-2AE4B6A8C402}"/>
                </a:ext>
              </a:extLst>
            </p:cNvPr>
            <p:cNvSpPr/>
            <p:nvPr/>
          </p:nvSpPr>
          <p:spPr>
            <a:xfrm>
              <a:off x="7065819" y="1820657"/>
              <a:ext cx="3460500" cy="3460500"/>
            </a:xfrm>
            <a:prstGeom prst="ellipse">
              <a:avLst/>
            </a:prstGeom>
            <a:gradFill flip="none" rotWithShape="1">
              <a:gsLst>
                <a:gs pos="25000">
                  <a:srgbClr val="1BB07E"/>
                </a:gs>
                <a:gs pos="85000">
                  <a:srgbClr val="91D9C1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C5FCA9DB-6964-4F09-A4EF-50EE9C8231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22114" y="1813037"/>
              <a:ext cx="3138034" cy="3460500"/>
            </a:xfrm>
            <a:custGeom>
              <a:avLst/>
              <a:gdLst>
                <a:gd name="connsiteX0" fmla="*/ 1668229 w 3138034"/>
                <a:gd name="connsiteY0" fmla="*/ 0 h 3460500"/>
                <a:gd name="connsiteX1" fmla="*/ 3102980 w 3138034"/>
                <a:gd name="connsiteY1" fmla="*/ 762851 h 3460500"/>
                <a:gd name="connsiteX2" fmla="*/ 3138034 w 3138034"/>
                <a:gd name="connsiteY2" fmla="*/ 820552 h 3460500"/>
                <a:gd name="connsiteX3" fmla="*/ 3138034 w 3138034"/>
                <a:gd name="connsiteY3" fmla="*/ 2639948 h 3460500"/>
                <a:gd name="connsiteX4" fmla="*/ 3102980 w 3138034"/>
                <a:gd name="connsiteY4" fmla="*/ 2697650 h 3460500"/>
                <a:gd name="connsiteX5" fmla="*/ 1668229 w 3138034"/>
                <a:gd name="connsiteY5" fmla="*/ 3460500 h 3460500"/>
                <a:gd name="connsiteX6" fmla="*/ 15768 w 3138034"/>
                <a:gd name="connsiteY6" fmla="*/ 2244774 h 3460500"/>
                <a:gd name="connsiteX7" fmla="*/ 0 w 3138034"/>
                <a:gd name="connsiteY7" fmla="*/ 2183451 h 3460500"/>
                <a:gd name="connsiteX8" fmla="*/ 0 w 3138034"/>
                <a:gd name="connsiteY8" fmla="*/ 1277049 h 3460500"/>
                <a:gd name="connsiteX9" fmla="*/ 15768 w 3138034"/>
                <a:gd name="connsiteY9" fmla="*/ 1215727 h 3460500"/>
                <a:gd name="connsiteX10" fmla="*/ 1668229 w 3138034"/>
                <a:gd name="connsiteY10" fmla="*/ 0 h 346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8034" h="3460500">
                  <a:moveTo>
                    <a:pt x="1668229" y="0"/>
                  </a:moveTo>
                  <a:cubicBezTo>
                    <a:pt x="2265474" y="0"/>
                    <a:pt x="2792041" y="302601"/>
                    <a:pt x="3102980" y="762851"/>
                  </a:cubicBezTo>
                  <a:lnTo>
                    <a:pt x="3138034" y="820552"/>
                  </a:lnTo>
                  <a:lnTo>
                    <a:pt x="3138034" y="2639948"/>
                  </a:lnTo>
                  <a:lnTo>
                    <a:pt x="3102980" y="2697650"/>
                  </a:lnTo>
                  <a:cubicBezTo>
                    <a:pt x="2792041" y="3157899"/>
                    <a:pt x="2265474" y="3460500"/>
                    <a:pt x="1668229" y="3460500"/>
                  </a:cubicBezTo>
                  <a:cubicBezTo>
                    <a:pt x="891812" y="3460500"/>
                    <a:pt x="234837" y="2949104"/>
                    <a:pt x="15768" y="2244774"/>
                  </a:cubicBezTo>
                  <a:lnTo>
                    <a:pt x="0" y="2183451"/>
                  </a:lnTo>
                  <a:lnTo>
                    <a:pt x="0" y="1277049"/>
                  </a:lnTo>
                  <a:lnTo>
                    <a:pt x="15768" y="1215727"/>
                  </a:lnTo>
                  <a:cubicBezTo>
                    <a:pt x="234837" y="511396"/>
                    <a:pt x="891812" y="0"/>
                    <a:pt x="1668229" y="0"/>
                  </a:cubicBezTo>
                  <a:close/>
                </a:path>
              </a:pathLst>
            </a:custGeom>
          </p:spPr>
        </p:pic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4AE616B6-9DD9-497A-9F9F-3C2E0155B2DE}"/>
              </a:ext>
            </a:extLst>
          </p:cNvPr>
          <p:cNvSpPr txBox="1"/>
          <p:nvPr/>
        </p:nvSpPr>
        <p:spPr>
          <a:xfrm>
            <a:off x="11163428" y="-327652"/>
            <a:ext cx="1107354" cy="751331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 algn="ctr" defTabSz="914506">
              <a:defRPr/>
            </a:pPr>
            <a:r>
              <a:rPr lang="en-US" altLang="zh-CN" sz="5996" b="1" dirty="0">
                <a:ln>
                  <a:solidFill>
                    <a:srgbClr val="91D9C1">
                      <a:alpha val="12000"/>
                    </a:srgbClr>
                  </a:solidFill>
                </a:ln>
                <a:solidFill>
                  <a:prstClr val="white">
                    <a:alpha val="62000"/>
                  </a:prstClr>
                </a:solidFill>
                <a:latin typeface="Train One" panose="02020800000000000000" pitchFamily="18" charset="-128"/>
                <a:ea typeface="Train One" panose="02020800000000000000" pitchFamily="18" charset="-128"/>
                <a:cs typeface="Open Sans" panose="020B0606030504020204" pitchFamily="34" charset="0"/>
              </a:rPr>
              <a:t>PAPERLESS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1EFE2AC-2BE2-477C-BEA6-498A21C5CF14}"/>
              </a:ext>
            </a:extLst>
          </p:cNvPr>
          <p:cNvGrpSpPr/>
          <p:nvPr/>
        </p:nvGrpSpPr>
        <p:grpSpPr>
          <a:xfrm>
            <a:off x="474902" y="294308"/>
            <a:ext cx="832994" cy="345360"/>
            <a:chOff x="634922" y="-1649231"/>
            <a:chExt cx="832995" cy="34536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AA58724-1649-4153-827C-96876CCA75DB}"/>
                </a:ext>
              </a:extLst>
            </p:cNvPr>
            <p:cNvSpPr txBox="1"/>
            <p:nvPr/>
          </p:nvSpPr>
          <p:spPr>
            <a:xfrm>
              <a:off x="980283" y="-1630436"/>
              <a:ext cx="487634" cy="3070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506">
                <a:defRPr/>
              </a:pPr>
              <a:r>
                <a:rPr lang="en-US" altLang="zh-CN" sz="1395" dirty="0" err="1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JuYi</a:t>
              </a:r>
              <a:endParaRPr lang="en-US" altLang="zh-CN" sz="1395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B7F710B1-3EB2-4CE2-9C5B-15F9F87A463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34922" y="-1649231"/>
              <a:ext cx="345362" cy="345362"/>
            </a:xfrm>
            <a:custGeom>
              <a:avLst/>
              <a:gdLst>
                <a:gd name="connsiteX0" fmla="*/ 3429000 w 6858000"/>
                <a:gd name="connsiteY0" fmla="*/ 0 h 6858000"/>
                <a:gd name="connsiteX1" fmla="*/ 6858000 w 6858000"/>
                <a:gd name="connsiteY1" fmla="*/ 3429000 h 6858000"/>
                <a:gd name="connsiteX2" fmla="*/ 3429000 w 6858000"/>
                <a:gd name="connsiteY2" fmla="*/ 6858000 h 6858000"/>
                <a:gd name="connsiteX3" fmla="*/ 0 w 6858000"/>
                <a:gd name="connsiteY3" fmla="*/ 3429000 h 6858000"/>
                <a:gd name="connsiteX4" fmla="*/ 3429000 w 685800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58000" h="6858000">
                  <a:moveTo>
                    <a:pt x="3429000" y="0"/>
                  </a:moveTo>
                  <a:cubicBezTo>
                    <a:pt x="5322784" y="0"/>
                    <a:pt x="6858000" y="1535216"/>
                    <a:pt x="6858000" y="3429000"/>
                  </a:cubicBezTo>
                  <a:cubicBezTo>
                    <a:pt x="6858000" y="5322784"/>
                    <a:pt x="5322784" y="6858000"/>
                    <a:pt x="3429000" y="6858000"/>
                  </a:cubicBezTo>
                  <a:cubicBezTo>
                    <a:pt x="1535216" y="6858000"/>
                    <a:pt x="0" y="5322784"/>
                    <a:pt x="0" y="3429000"/>
                  </a:cubicBezTo>
                  <a:cubicBezTo>
                    <a:pt x="0" y="1535216"/>
                    <a:pt x="1535216" y="0"/>
                    <a:pt x="3429000" y="0"/>
                  </a:cubicBezTo>
                  <a:close/>
                </a:path>
              </a:pathLst>
            </a:custGeom>
          </p:spPr>
        </p:pic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5D97EC94-B01B-45BD-9E14-24F365B30BDE}"/>
              </a:ext>
            </a:extLst>
          </p:cNvPr>
          <p:cNvSpPr txBox="1"/>
          <p:nvPr/>
        </p:nvSpPr>
        <p:spPr>
          <a:xfrm>
            <a:off x="3653073" y="328494"/>
            <a:ext cx="2662908" cy="2771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06">
              <a:defRPr/>
            </a:pPr>
            <a:r>
              <a:rPr lang="en-US" altLang="zh-CN" sz="120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BACKGROUND AND SIGNIFICANCE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B40420-EB9F-4C45-8296-B41347D8961C}"/>
              </a:ext>
            </a:extLst>
          </p:cNvPr>
          <p:cNvSpPr txBox="1"/>
          <p:nvPr/>
        </p:nvSpPr>
        <p:spPr>
          <a:xfrm>
            <a:off x="6596069" y="328494"/>
            <a:ext cx="1704313" cy="2771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506">
              <a:defRPr/>
            </a:pPr>
            <a:r>
              <a:rPr lang="en-US" altLang="zh-CN" sz="120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APPLICATION EFFECT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9A5039B-4A35-4A1C-A98E-698418971F5D}"/>
              </a:ext>
            </a:extLst>
          </p:cNvPr>
          <p:cNvGrpSpPr/>
          <p:nvPr/>
        </p:nvGrpSpPr>
        <p:grpSpPr>
          <a:xfrm>
            <a:off x="868458" y="1537486"/>
            <a:ext cx="7109852" cy="2332831"/>
            <a:chOff x="868457" y="1537486"/>
            <a:chExt cx="7109850" cy="2332831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EEF26A4-077B-4C64-BDC0-70366AE02C48}"/>
                </a:ext>
              </a:extLst>
            </p:cNvPr>
            <p:cNvSpPr txBox="1"/>
            <p:nvPr/>
          </p:nvSpPr>
          <p:spPr>
            <a:xfrm>
              <a:off x="1295046" y="1562890"/>
              <a:ext cx="6170833" cy="23074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506">
                <a:defRPr/>
              </a:pPr>
              <a:r>
                <a:rPr lang="zh-CN" altLang="en-US" sz="7197" b="1" dirty="0">
                  <a:solidFill>
                    <a:srgbClr val="1BB07E"/>
                  </a:solidFill>
                  <a:effectLst>
                    <a:outerShdw blurRad="914400" sx="102000" sy="102000" algn="ctr" rotWithShape="0">
                      <a:srgbClr val="1BB07E">
                        <a:alpha val="22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无纸化</a:t>
              </a:r>
              <a:r>
                <a:rPr lang="zh-CN" altLang="en-US" sz="7197" b="1" dirty="0">
                  <a:solidFill>
                    <a:prstClr val="black"/>
                  </a:solidFill>
                  <a:effectLst>
                    <a:outerShdw blurRad="114300" sx="102000" sy="102000" algn="ctr" rotWithShape="0">
                      <a:prstClr val="black">
                        <a:alpha val="29000"/>
                      </a:prst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设备</a:t>
              </a:r>
              <a:endParaRPr lang="en-US" altLang="zh-CN" sz="7197" b="1" dirty="0">
                <a:solidFill>
                  <a:prstClr val="black"/>
                </a:solidFill>
                <a:effectLst>
                  <a:outerShdw blurRad="114300" sx="102000" sy="102000" algn="ctr" rotWithShape="0">
                    <a:prstClr val="black">
                      <a:alpha val="29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endParaRPr>
            </a:p>
            <a:p>
              <a:pPr defTabSz="914506">
                <a:defRPr/>
              </a:pPr>
              <a:r>
                <a:rPr lang="en-US" altLang="zh-CN" sz="7197" b="1" dirty="0">
                  <a:solidFill>
                    <a:prstClr val="black"/>
                  </a:solidFill>
                  <a:effectLst>
                    <a:outerShdw blurRad="114300" sx="102000" sy="102000" algn="ctr" rotWithShape="0">
                      <a:prstClr val="black">
                        <a:alpha val="29000"/>
                      </a:prst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		 	</a:t>
              </a:r>
              <a:r>
                <a:rPr lang="zh-CN" altLang="en-US" sz="7197" b="1" dirty="0">
                  <a:solidFill>
                    <a:prstClr val="black"/>
                  </a:solidFill>
                  <a:effectLst>
                    <a:outerShdw blurRad="114300" sx="102000" sy="102000" algn="ctr" rotWithShape="0">
                      <a:prstClr val="black">
                        <a:alpha val="29000"/>
                      </a:prst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应用报告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FC99E57-EEE2-4D2C-A580-B306B5AB4EB1}"/>
                </a:ext>
              </a:extLst>
            </p:cNvPr>
            <p:cNvSpPr txBox="1"/>
            <p:nvPr/>
          </p:nvSpPr>
          <p:spPr>
            <a:xfrm>
              <a:off x="868457" y="1537486"/>
              <a:ext cx="817117" cy="1015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506">
                <a:defRPr/>
              </a:pPr>
              <a:r>
                <a:rPr lang="en-US" altLang="zh-CN" sz="5996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0F721B9-5190-4027-AF7E-F6FA53F436D2}"/>
                </a:ext>
              </a:extLst>
            </p:cNvPr>
            <p:cNvSpPr txBox="1"/>
            <p:nvPr/>
          </p:nvSpPr>
          <p:spPr>
            <a:xfrm>
              <a:off x="7161190" y="2681796"/>
              <a:ext cx="817117" cy="1015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506">
                <a:defRPr/>
              </a:pPr>
              <a:r>
                <a:rPr lang="zh-CN" altLang="en-US" sz="5996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”</a:t>
              </a:r>
              <a:endParaRPr lang="en-US" altLang="zh-CN" sz="5996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FAE0D404-FC10-4487-B5C6-FBA566BD468E}"/>
              </a:ext>
            </a:extLst>
          </p:cNvPr>
          <p:cNvSpPr txBox="1"/>
          <p:nvPr/>
        </p:nvSpPr>
        <p:spPr>
          <a:xfrm>
            <a:off x="1259857" y="2989575"/>
            <a:ext cx="2826666" cy="709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506">
              <a:defRPr/>
            </a:pPr>
            <a:r>
              <a:rPr lang="en-US" altLang="zh-CN" sz="2005" b="1" dirty="0">
                <a:solidFill>
                  <a:prstClr val="black"/>
                </a:solidFill>
                <a:effectLst>
                  <a:outerShdw blurRad="114300" sx="102000" sy="102000" algn="ctr" rotWithShape="0">
                    <a:prstClr val="black">
                      <a:alpha val="29000"/>
                    </a:prst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Application report of </a:t>
            </a:r>
            <a:r>
              <a:rPr lang="en-US" altLang="zh-CN" sz="2005" b="1" dirty="0">
                <a:solidFill>
                  <a:srgbClr val="1BB07E"/>
                </a:solidFill>
                <a:effectLst>
                  <a:outerShdw blurRad="355600" sx="102000" sy="102000" algn="ctr" rotWithShape="0">
                    <a:srgbClr val="1BB07E">
                      <a:alpha val="29000"/>
                    </a:srgb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paperless</a:t>
            </a:r>
            <a:r>
              <a:rPr lang="en-US" altLang="zh-CN" sz="2005" b="1" dirty="0">
                <a:solidFill>
                  <a:prstClr val="black"/>
                </a:solidFill>
                <a:effectLst>
                  <a:outerShdw blurRad="114300" sx="102000" sy="102000" algn="ctr" rotWithShape="0">
                    <a:prstClr val="black">
                      <a:alpha val="29000"/>
                    </a:prstClr>
                  </a:outerShdw>
                </a:effectLst>
                <a:ea typeface="Open Sans" panose="020B0606030504020204" pitchFamily="34" charset="0"/>
                <a:cs typeface="Open Sans" panose="020B0606030504020204" pitchFamily="34" charset="0"/>
              </a:rPr>
              <a:t> equipment</a:t>
            </a:r>
            <a:endParaRPr lang="en-US" altLang="zh-CN" sz="2005" b="1" dirty="0">
              <a:solidFill>
                <a:srgbClr val="1BB07E"/>
              </a:solidFill>
              <a:effectLst>
                <a:outerShdw blurRad="114300" sx="102000" sy="102000" algn="ctr" rotWithShape="0">
                  <a:prstClr val="black">
                    <a:alpha val="29000"/>
                  </a:prstClr>
                </a:outerShdw>
              </a:effectLst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A26A1BF2-7EA9-40EC-9E16-49E86E098F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362" y="5202692"/>
            <a:ext cx="5153815" cy="689467"/>
          </a:xfrm>
          <a:prstGeom prst="rect">
            <a:avLst/>
          </a:prstGeom>
        </p:spPr>
      </p:pic>
      <p:pic>
        <p:nvPicPr>
          <p:cNvPr id="28" name="图形 27" descr="放大镜 纯色填充">
            <a:extLst>
              <a:ext uri="{FF2B5EF4-FFF2-40B4-BE49-F238E27FC236}">
                <a16:creationId xmlns:a16="http://schemas.microsoft.com/office/drawing/2014/main" id="{BB94D237-5B0A-443E-854E-77B185E68E0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77054" y="326946"/>
            <a:ext cx="280087" cy="280087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75A869-A4F3-4235-A9AB-433F93950E83}"/>
              </a:ext>
            </a:extLst>
          </p:cNvPr>
          <p:cNvGrpSpPr/>
          <p:nvPr/>
        </p:nvGrpSpPr>
        <p:grpSpPr>
          <a:xfrm>
            <a:off x="1295047" y="4417032"/>
            <a:ext cx="6753242" cy="798653"/>
            <a:chOff x="988490" y="4417032"/>
            <a:chExt cx="6753238" cy="798654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AC60B1AE-5CA4-43C9-A52D-5E4EF0F6B577}"/>
                </a:ext>
              </a:extLst>
            </p:cNvPr>
            <p:cNvSpPr/>
            <p:nvPr/>
          </p:nvSpPr>
          <p:spPr>
            <a:xfrm>
              <a:off x="988490" y="4417032"/>
              <a:ext cx="6753238" cy="79865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812800" sx="102000" sy="102000" algn="ctr" rotWithShape="0">
                <a:srgbClr val="59C19E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>
                <a:defRPr/>
              </a:pPr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065247E-519B-4375-9036-5287CB093D2C}"/>
                </a:ext>
              </a:extLst>
            </p:cNvPr>
            <p:cNvSpPr txBox="1"/>
            <p:nvPr/>
          </p:nvSpPr>
          <p:spPr>
            <a:xfrm>
              <a:off x="1259900" y="4677856"/>
              <a:ext cx="1636986" cy="277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506">
                <a:defRPr/>
              </a:pPr>
              <a:r>
                <a:rPr lang="zh-CN" altLang="en-US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物流业的‘供给侧改革’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C2D05EE-73A6-464B-AB80-C5F5642397EB}"/>
                </a:ext>
              </a:extLst>
            </p:cNvPr>
            <p:cNvSpPr txBox="1"/>
            <p:nvPr/>
          </p:nvSpPr>
          <p:spPr>
            <a:xfrm>
              <a:off x="3169362" y="4677856"/>
              <a:ext cx="1350049" cy="277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506">
                <a:defRPr/>
              </a:pPr>
              <a:r>
                <a:rPr lang="zh-CN" altLang="en-US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互联网</a:t>
              </a:r>
              <a:r>
                <a:rPr lang="en-US" altLang="zh-CN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+</a:t>
              </a:r>
              <a:r>
                <a:rPr lang="zh-CN" altLang="en-US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物流模式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8AC2887-EC7B-4D0B-939E-F9E0B0514DEA}"/>
                </a:ext>
              </a:extLst>
            </p:cNvPr>
            <p:cNvSpPr txBox="1"/>
            <p:nvPr/>
          </p:nvSpPr>
          <p:spPr>
            <a:xfrm>
              <a:off x="4678774" y="4677856"/>
              <a:ext cx="1026242" cy="2771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506">
                <a:defRPr/>
              </a:pPr>
              <a:r>
                <a:rPr lang="zh-CN" altLang="en-US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“提效</a:t>
              </a:r>
              <a:r>
                <a:rPr lang="en-US" altLang="zh-CN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+</a:t>
              </a:r>
              <a:r>
                <a:rPr lang="zh-CN" altLang="en-US" sz="1201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降本”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3261AE3-CA04-4014-A3B1-5A3F4330A280}"/>
                </a:ext>
              </a:extLst>
            </p:cNvPr>
            <p:cNvGrpSpPr/>
            <p:nvPr/>
          </p:nvGrpSpPr>
          <p:grpSpPr>
            <a:xfrm>
              <a:off x="5977943" y="4685554"/>
              <a:ext cx="1618611" cy="261610"/>
              <a:chOff x="1414128" y="5090142"/>
              <a:chExt cx="1618611" cy="261610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C218D1DB-1135-4268-A2FB-EE9A468B76B2}"/>
                  </a:ext>
                </a:extLst>
              </p:cNvPr>
              <p:cNvGrpSpPr/>
              <p:nvPr/>
            </p:nvGrpSpPr>
            <p:grpSpPr>
              <a:xfrm>
                <a:off x="1414128" y="5090142"/>
                <a:ext cx="1612608" cy="261610"/>
                <a:chOff x="1424987" y="5089149"/>
                <a:chExt cx="1518578" cy="261610"/>
              </a:xfrm>
            </p:grpSpPr>
            <p:sp>
              <p:nvSpPr>
                <p:cNvPr id="21" name="矩形: 圆角 20">
                  <a:extLst>
                    <a:ext uri="{FF2B5EF4-FFF2-40B4-BE49-F238E27FC236}">
                      <a16:creationId xmlns:a16="http://schemas.microsoft.com/office/drawing/2014/main" id="{E7CE4C6C-2A79-4EA3-B3B0-066371B0F2B6}"/>
                    </a:ext>
                  </a:extLst>
                </p:cNvPr>
                <p:cNvSpPr/>
                <p:nvPr/>
              </p:nvSpPr>
              <p:spPr>
                <a:xfrm>
                  <a:off x="1424987" y="5089149"/>
                  <a:ext cx="1518578" cy="26161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59C1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22" name="矩形: 圆角 21">
                  <a:extLst>
                    <a:ext uri="{FF2B5EF4-FFF2-40B4-BE49-F238E27FC236}">
                      <a16:creationId xmlns:a16="http://schemas.microsoft.com/office/drawing/2014/main" id="{FF7AF2C9-317A-4DF5-A607-85B547EC9847}"/>
                    </a:ext>
                  </a:extLst>
                </p:cNvPr>
                <p:cNvSpPr/>
                <p:nvPr/>
              </p:nvSpPr>
              <p:spPr>
                <a:xfrm>
                  <a:off x="1424987" y="5089149"/>
                  <a:ext cx="710824" cy="26161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BB0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BDE2A4AC-9A62-4D48-AB3E-F8B3D9BCD8E1}"/>
                  </a:ext>
                </a:extLst>
              </p:cNvPr>
              <p:cNvSpPr txBox="1"/>
              <p:nvPr/>
            </p:nvSpPr>
            <p:spPr>
              <a:xfrm>
                <a:off x="1485466" y="5093989"/>
                <a:ext cx="588623" cy="253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506">
                  <a:defRPr/>
                </a:pPr>
                <a:r>
                  <a:rPr lang="zh-CN" altLang="en-US" sz="1046" b="1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马自强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35150E9-7B56-4041-B31E-DAEF7C63CEBD}"/>
                  </a:ext>
                </a:extLst>
              </p:cNvPr>
              <p:cNvSpPr txBox="1"/>
              <p:nvPr/>
            </p:nvSpPr>
            <p:spPr>
              <a:xfrm>
                <a:off x="2161989" y="5093989"/>
                <a:ext cx="870750" cy="2532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506">
                  <a:defRPr/>
                </a:pPr>
                <a:r>
                  <a:rPr lang="en-US" altLang="zh-CN" sz="1046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2022.05.06</a:t>
                </a:r>
                <a:endParaRPr lang="zh-CN" altLang="en-US" sz="1046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CC5BFE19-00D2-4FF3-9235-A4877C01E2FE}"/>
              </a:ext>
            </a:extLst>
          </p:cNvPr>
          <p:cNvGrpSpPr/>
          <p:nvPr/>
        </p:nvGrpSpPr>
        <p:grpSpPr>
          <a:xfrm>
            <a:off x="-483813" y="0"/>
            <a:ext cx="359366" cy="2554606"/>
            <a:chOff x="-445538" y="0"/>
            <a:chExt cx="359366" cy="2554606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EE45BCEF-7ED0-4EE4-8C57-41DC41C3C4D6}"/>
                </a:ext>
              </a:extLst>
            </p:cNvPr>
            <p:cNvSpPr/>
            <p:nvPr/>
          </p:nvSpPr>
          <p:spPr>
            <a:xfrm>
              <a:off x="-445538" y="0"/>
              <a:ext cx="359366" cy="359366"/>
            </a:xfrm>
            <a:prstGeom prst="roundRect">
              <a:avLst/>
            </a:prstGeom>
            <a:solidFill>
              <a:srgbClr val="1BB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FDC37244-2AAD-4985-986A-2C4071C7228D}"/>
                </a:ext>
              </a:extLst>
            </p:cNvPr>
            <p:cNvSpPr/>
            <p:nvPr/>
          </p:nvSpPr>
          <p:spPr>
            <a:xfrm>
              <a:off x="-445538" y="444230"/>
              <a:ext cx="359366" cy="359366"/>
            </a:xfrm>
            <a:prstGeom prst="roundRect">
              <a:avLst/>
            </a:prstGeom>
            <a:solidFill>
              <a:srgbClr val="59C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031F6A43-0E46-4860-A77A-1E73F3D6BC7C}"/>
                </a:ext>
              </a:extLst>
            </p:cNvPr>
            <p:cNvSpPr/>
            <p:nvPr/>
          </p:nvSpPr>
          <p:spPr>
            <a:xfrm>
              <a:off x="-445538" y="885407"/>
              <a:ext cx="359366" cy="359366"/>
            </a:xfrm>
            <a:prstGeom prst="roundRect">
              <a:avLst/>
            </a:prstGeom>
            <a:solidFill>
              <a:srgbClr val="ECC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21D6F542-8CDD-44ED-99F1-41EB1626AA50}"/>
                </a:ext>
              </a:extLst>
            </p:cNvPr>
            <p:cNvSpPr/>
            <p:nvPr/>
          </p:nvSpPr>
          <p:spPr>
            <a:xfrm>
              <a:off x="-445538" y="1309414"/>
              <a:ext cx="359366" cy="359366"/>
            </a:xfrm>
            <a:prstGeom prst="roundRect">
              <a:avLst/>
            </a:prstGeom>
            <a:solidFill>
              <a:srgbClr val="FB4E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D1FED1FE-DA8E-4487-A05F-98D6A422F869}"/>
                </a:ext>
              </a:extLst>
            </p:cNvPr>
            <p:cNvSpPr/>
            <p:nvPr/>
          </p:nvSpPr>
          <p:spPr>
            <a:xfrm>
              <a:off x="-445538" y="1752327"/>
              <a:ext cx="359366" cy="359366"/>
            </a:xfrm>
            <a:prstGeom prst="roundRect">
              <a:avLst/>
            </a:prstGeom>
            <a:solidFill>
              <a:srgbClr val="7C4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1AA83D24-91A1-482E-AA73-21C016853850}"/>
                </a:ext>
              </a:extLst>
            </p:cNvPr>
            <p:cNvSpPr/>
            <p:nvPr/>
          </p:nvSpPr>
          <p:spPr>
            <a:xfrm>
              <a:off x="-445538" y="2195240"/>
              <a:ext cx="359366" cy="359366"/>
            </a:xfrm>
            <a:prstGeom prst="roundRect">
              <a:avLst/>
            </a:prstGeom>
            <a:solidFill>
              <a:srgbClr val="006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3B9C99BD-4B02-4DAC-B3E9-CA282D40A1BF}"/>
              </a:ext>
            </a:extLst>
          </p:cNvPr>
          <p:cNvSpPr txBox="1"/>
          <p:nvPr/>
        </p:nvSpPr>
        <p:spPr>
          <a:xfrm>
            <a:off x="5223539" y="2278993"/>
            <a:ext cx="2160888" cy="400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506">
              <a:defRPr/>
            </a:pPr>
            <a:r>
              <a:rPr lang="zh-CN" altLang="en-US" sz="2005" b="1" dirty="0">
                <a:solidFill>
                  <a:srgbClr val="1BB07E"/>
                </a:solidFill>
                <a:effectLst>
                  <a:outerShdw blurRad="114300" sx="102000" sy="102000" algn="ctr" rotWithShape="0">
                    <a:srgbClr val="59C19E">
                      <a:alpha val="29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无纸化系统二期小组</a:t>
            </a:r>
            <a:endParaRPr lang="en-US" altLang="zh-CN" sz="2005" b="1" dirty="0">
              <a:solidFill>
                <a:srgbClr val="1BB07E"/>
              </a:solidFill>
              <a:effectLst>
                <a:outerShdw blurRad="114300" sx="102000" sy="102000" algn="ctr" rotWithShape="0">
                  <a:srgbClr val="59C19E">
                    <a:alpha val="29000"/>
                  </a:srgbClr>
                </a:outerShdw>
              </a:effectLst>
              <a:latin typeface="字体圈欣意冠黑体" panose="00000500000000000000" pitchFamily="2" charset="-122"/>
              <a:ea typeface="字体圈欣意冠黑体" panose="00000500000000000000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3370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>
            <a:extLst>
              <a:ext uri="{FF2B5EF4-FFF2-40B4-BE49-F238E27FC236}">
                <a16:creationId xmlns:a16="http://schemas.microsoft.com/office/drawing/2014/main" id="{1B865BDA-358E-405D-8FAB-ACFF0BC1C032}"/>
              </a:ext>
            </a:extLst>
          </p:cNvPr>
          <p:cNvSpPr/>
          <p:nvPr/>
        </p:nvSpPr>
        <p:spPr>
          <a:xfrm>
            <a:off x="2878798" y="367640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D2AA0967-84EE-4C44-9066-EFE87115274A}"/>
              </a:ext>
            </a:extLst>
          </p:cNvPr>
          <p:cNvSpPr/>
          <p:nvPr/>
        </p:nvSpPr>
        <p:spPr>
          <a:xfrm>
            <a:off x="2516615" y="3859468"/>
            <a:ext cx="865125" cy="865125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8103AF14-B5B5-429A-8A35-A194EC345EFA}"/>
              </a:ext>
            </a:extLst>
          </p:cNvPr>
          <p:cNvSpPr/>
          <p:nvPr/>
        </p:nvSpPr>
        <p:spPr>
          <a:xfrm>
            <a:off x="5445224" y="1247042"/>
            <a:ext cx="1341372" cy="1341372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93FF9B2A-3F6B-42ED-AFD9-7590C1E8DE9A}"/>
              </a:ext>
            </a:extLst>
          </p:cNvPr>
          <p:cNvSpPr txBox="1"/>
          <p:nvPr/>
        </p:nvSpPr>
        <p:spPr>
          <a:xfrm>
            <a:off x="2015397" y="68306"/>
            <a:ext cx="11883067" cy="144610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 defTabSz="914506">
              <a:defRPr/>
            </a:pPr>
            <a:r>
              <a:rPr lang="en-US" altLang="zh-CN" sz="8797" b="1" dirty="0">
                <a:solidFill>
                  <a:prstClr val="white">
                    <a:alpha val="30000"/>
                  </a:prstClr>
                </a:solidFill>
                <a:latin typeface="Train One" panose="02020800000000000000" pitchFamily="18" charset="-128"/>
                <a:ea typeface="Train One" panose="02020800000000000000" pitchFamily="18" charset="-128"/>
                <a:cs typeface="Open Sans" panose="020B0606030504020204" pitchFamily="34" charset="0"/>
              </a:rPr>
              <a:t>PAPERLESS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98DE18D-E378-4900-86C5-B874AE430878}"/>
              </a:ext>
            </a:extLst>
          </p:cNvPr>
          <p:cNvGrpSpPr/>
          <p:nvPr/>
        </p:nvGrpSpPr>
        <p:grpSpPr>
          <a:xfrm>
            <a:off x="627562" y="2070930"/>
            <a:ext cx="7479531" cy="1508440"/>
            <a:chOff x="642802" y="2335335"/>
            <a:chExt cx="7479531" cy="1508440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28DF9D30-3A03-4EDD-B6DE-FDFBD7067FF0}"/>
                </a:ext>
              </a:extLst>
            </p:cNvPr>
            <p:cNvSpPr/>
            <p:nvPr/>
          </p:nvSpPr>
          <p:spPr>
            <a:xfrm>
              <a:off x="642802" y="2335335"/>
              <a:ext cx="7479531" cy="15084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63500" dir="1350001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46745974-3AB5-4339-8A17-B12ECEF434B7}"/>
                </a:ext>
              </a:extLst>
            </p:cNvPr>
            <p:cNvSpPr/>
            <p:nvPr/>
          </p:nvSpPr>
          <p:spPr>
            <a:xfrm>
              <a:off x="642802" y="2335335"/>
              <a:ext cx="7479531" cy="15084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63500" dir="2700003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C0D0A85-34E8-40FE-A042-DC190974A5DB}"/>
              </a:ext>
            </a:extLst>
          </p:cNvPr>
          <p:cNvGrpSpPr/>
          <p:nvPr/>
        </p:nvGrpSpPr>
        <p:grpSpPr>
          <a:xfrm>
            <a:off x="64039" y="310509"/>
            <a:ext cx="3343143" cy="708207"/>
            <a:chOff x="868457" y="1494089"/>
            <a:chExt cx="3343148" cy="70821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F8C015B-0B27-470C-9F18-FB09819FBC3C}"/>
                </a:ext>
              </a:extLst>
            </p:cNvPr>
            <p:cNvSpPr txBox="1"/>
            <p:nvPr/>
          </p:nvSpPr>
          <p:spPr>
            <a:xfrm>
              <a:off x="1265172" y="1494089"/>
              <a:ext cx="2540062" cy="708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4002" b="1" dirty="0">
                  <a:solidFill>
                    <a:srgbClr val="1BB07E"/>
                  </a:solidFill>
                  <a:effectLst>
                    <a:outerShdw blurRad="914400" sx="102000" sy="102000" algn="ctr" rotWithShape="0">
                      <a:srgbClr val="1BB07E">
                        <a:alpha val="22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背景与意义</a:t>
              </a:r>
              <a:endParaRPr lang="zh-CN" altLang="en-US" sz="4002" b="1" dirty="0">
                <a:solidFill>
                  <a:prstClr val="black"/>
                </a:solidFill>
                <a:effectLst>
                  <a:outerShdw blurRad="114300" sx="102000" sy="102000" algn="ctr" rotWithShape="0">
                    <a:prstClr val="black">
                      <a:alpha val="29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F1643C2-2F22-498B-8A4C-D306D44B1892}"/>
                </a:ext>
              </a:extLst>
            </p:cNvPr>
            <p:cNvSpPr txBox="1"/>
            <p:nvPr/>
          </p:nvSpPr>
          <p:spPr>
            <a:xfrm>
              <a:off x="868457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en-US" altLang="zh-CN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4C15222-7B60-4301-8BA2-BCD08356D21E}"/>
                </a:ext>
              </a:extLst>
            </p:cNvPr>
            <p:cNvSpPr txBox="1"/>
            <p:nvPr/>
          </p:nvSpPr>
          <p:spPr>
            <a:xfrm>
              <a:off x="3394487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”</a:t>
              </a:r>
              <a:endParaRPr lang="en-US" altLang="zh-CN" sz="3199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2FD5B408-B3EE-4E77-A4F8-662DB846DE80}"/>
              </a:ext>
            </a:extLst>
          </p:cNvPr>
          <p:cNvSpPr txBox="1"/>
          <p:nvPr/>
        </p:nvSpPr>
        <p:spPr>
          <a:xfrm>
            <a:off x="686138" y="1493249"/>
            <a:ext cx="254005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3199" b="1" dirty="0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背景</a:t>
            </a: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F00942C-181D-4EB8-9D8B-0C96CDE0C23E}"/>
              </a:ext>
            </a:extLst>
          </p:cNvPr>
          <p:cNvGrpSpPr/>
          <p:nvPr/>
        </p:nvGrpSpPr>
        <p:grpSpPr>
          <a:xfrm>
            <a:off x="627558" y="4342162"/>
            <a:ext cx="7479531" cy="1508440"/>
            <a:chOff x="642802" y="2335335"/>
            <a:chExt cx="7479531" cy="1508440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6F0147C1-3EDE-49F5-A812-F3597984991F}"/>
                </a:ext>
              </a:extLst>
            </p:cNvPr>
            <p:cNvSpPr/>
            <p:nvPr/>
          </p:nvSpPr>
          <p:spPr>
            <a:xfrm>
              <a:off x="642802" y="2335335"/>
              <a:ext cx="7479531" cy="15084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63500" dir="1350001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E22D66BE-81B5-415A-B7C5-573F5FC73130}"/>
                </a:ext>
              </a:extLst>
            </p:cNvPr>
            <p:cNvSpPr/>
            <p:nvPr/>
          </p:nvSpPr>
          <p:spPr>
            <a:xfrm>
              <a:off x="642802" y="2335335"/>
              <a:ext cx="7479531" cy="150844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127000" dist="63500" dir="2700003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6" name="文本框 75">
            <a:extLst>
              <a:ext uri="{FF2B5EF4-FFF2-40B4-BE49-F238E27FC236}">
                <a16:creationId xmlns:a16="http://schemas.microsoft.com/office/drawing/2014/main" id="{7C4966FA-F4DB-478B-9C2C-EA33E36D6A97}"/>
              </a:ext>
            </a:extLst>
          </p:cNvPr>
          <p:cNvSpPr txBox="1"/>
          <p:nvPr/>
        </p:nvSpPr>
        <p:spPr>
          <a:xfrm>
            <a:off x="686138" y="3728721"/>
            <a:ext cx="254005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3199" b="1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意义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7754A5-111F-40BA-85FD-8F0EB698E80F}"/>
              </a:ext>
            </a:extLst>
          </p:cNvPr>
          <p:cNvGrpSpPr/>
          <p:nvPr/>
        </p:nvGrpSpPr>
        <p:grpSpPr>
          <a:xfrm>
            <a:off x="8532898" y="1704597"/>
            <a:ext cx="3296957" cy="4136924"/>
            <a:chOff x="8105962" y="1709346"/>
            <a:chExt cx="3296956" cy="4136925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D290B054-4D69-4EEE-B195-56BFD30045C1}"/>
                </a:ext>
              </a:extLst>
            </p:cNvPr>
            <p:cNvSpPr/>
            <p:nvPr/>
          </p:nvSpPr>
          <p:spPr>
            <a:xfrm>
              <a:off x="8105962" y="2075674"/>
              <a:ext cx="3296956" cy="3767996"/>
            </a:xfrm>
            <a:prstGeom prst="roundRect">
              <a:avLst/>
            </a:prstGeom>
            <a:solidFill>
              <a:srgbClr val="ECC047"/>
            </a:solidFill>
            <a:ln>
              <a:noFill/>
            </a:ln>
            <a:effectLst>
              <a:outerShdw blurRad="368300" dist="50800" dir="5400000" algn="ctr" rotWithShape="0">
                <a:schemeClr val="bg1">
                  <a:lumMod val="8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8" name="图片 57">
              <a:extLst>
                <a:ext uri="{FF2B5EF4-FFF2-40B4-BE49-F238E27FC236}">
                  <a16:creationId xmlns:a16="http://schemas.microsoft.com/office/drawing/2014/main" id="{91FE9B53-E56D-43F2-9577-6F7FAF77B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44435" y="1709346"/>
              <a:ext cx="3232597" cy="4136925"/>
            </a:xfrm>
            <a:prstGeom prst="rect">
              <a:avLst/>
            </a:prstGeom>
            <a:effectLst>
              <a:outerShdw blurRad="787400" dist="76200" dir="8100000" algn="tr" rotWithShape="0">
                <a:prstClr val="black">
                  <a:alpha val="20000"/>
                </a:prstClr>
              </a:outerShdw>
            </a:effectLst>
          </p:spPr>
        </p:pic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D4B2EA9C-D535-4C16-A18D-513101F125BF}"/>
              </a:ext>
            </a:extLst>
          </p:cNvPr>
          <p:cNvSpPr/>
          <p:nvPr/>
        </p:nvSpPr>
        <p:spPr>
          <a:xfrm>
            <a:off x="8525459" y="6078280"/>
            <a:ext cx="3311827" cy="223463"/>
          </a:xfrm>
          <a:prstGeom prst="ellipse">
            <a:avLst/>
          </a:prstGeom>
          <a:solidFill>
            <a:srgbClr val="ECC047">
              <a:alpha val="41000"/>
            </a:srgbClr>
          </a:solidFill>
          <a:ln>
            <a:noFill/>
          </a:ln>
          <a:effectLst>
            <a:glow>
              <a:schemeClr val="accent1"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45779F4-185D-4444-BA51-29506606F5DE}"/>
              </a:ext>
            </a:extLst>
          </p:cNvPr>
          <p:cNvSpPr/>
          <p:nvPr/>
        </p:nvSpPr>
        <p:spPr>
          <a:xfrm>
            <a:off x="10622647" y="-1708171"/>
            <a:ext cx="3460499" cy="346049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BF9F5B9C-C6BD-450A-91FE-55BE7E7CD34F}"/>
              </a:ext>
            </a:extLst>
          </p:cNvPr>
          <p:cNvSpPr/>
          <p:nvPr/>
        </p:nvSpPr>
        <p:spPr>
          <a:xfrm>
            <a:off x="7916868" y="1964704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194BEB5B-7D28-46AD-975F-701AED047EBB}"/>
              </a:ext>
            </a:extLst>
          </p:cNvPr>
          <p:cNvSpPr/>
          <p:nvPr/>
        </p:nvSpPr>
        <p:spPr>
          <a:xfrm>
            <a:off x="7918844" y="4241898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>
            <a:extLst>
              <a:ext uri="{FF2B5EF4-FFF2-40B4-BE49-F238E27FC236}">
                <a16:creationId xmlns:a16="http://schemas.microsoft.com/office/drawing/2014/main" id="{59641F94-99CF-472A-A6CA-ADFD391DBF9D}"/>
              </a:ext>
            </a:extLst>
          </p:cNvPr>
          <p:cNvSpPr/>
          <p:nvPr/>
        </p:nvSpPr>
        <p:spPr>
          <a:xfrm>
            <a:off x="12004352" y="3914350"/>
            <a:ext cx="1174953" cy="117495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C59C0C7-49B3-470A-BD95-8C6307F0E2D8}"/>
              </a:ext>
            </a:extLst>
          </p:cNvPr>
          <p:cNvGrpSpPr/>
          <p:nvPr/>
        </p:nvGrpSpPr>
        <p:grpSpPr>
          <a:xfrm>
            <a:off x="857362" y="5001826"/>
            <a:ext cx="3311827" cy="469218"/>
            <a:chOff x="3991233" y="7415852"/>
            <a:chExt cx="4810090" cy="681491"/>
          </a:xfrm>
        </p:grpSpPr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5098E659-28FB-4711-81A2-A40C73515020}"/>
                </a:ext>
              </a:extLst>
            </p:cNvPr>
            <p:cNvGrpSpPr/>
            <p:nvPr/>
          </p:nvGrpSpPr>
          <p:grpSpPr>
            <a:xfrm>
              <a:off x="3991233" y="7415852"/>
              <a:ext cx="817265" cy="624228"/>
              <a:chOff x="3838833" y="7263452"/>
              <a:chExt cx="817265" cy="624228"/>
            </a:xfrm>
          </p:grpSpPr>
          <p:grpSp>
            <p:nvGrpSpPr>
              <p:cNvPr id="109" name="组合 108">
                <a:extLst>
                  <a:ext uri="{FF2B5EF4-FFF2-40B4-BE49-F238E27FC236}">
                    <a16:creationId xmlns:a16="http://schemas.microsoft.com/office/drawing/2014/main" id="{17C10246-D210-4BCF-9FBB-A5AEF7276A0D}"/>
                  </a:ext>
                </a:extLst>
              </p:cNvPr>
              <p:cNvGrpSpPr/>
              <p:nvPr/>
            </p:nvGrpSpPr>
            <p:grpSpPr>
              <a:xfrm>
                <a:off x="3901258" y="7615624"/>
                <a:ext cx="754840" cy="272056"/>
                <a:chOff x="4697363" y="4044540"/>
                <a:chExt cx="754840" cy="272056"/>
              </a:xfrm>
            </p:grpSpPr>
            <p:sp>
              <p:nvSpPr>
                <p:cNvPr id="111" name="矩形: 圆角 110">
                  <a:extLst>
                    <a:ext uri="{FF2B5EF4-FFF2-40B4-BE49-F238E27FC236}">
                      <a16:creationId xmlns:a16="http://schemas.microsoft.com/office/drawing/2014/main" id="{BF741C8D-82DE-4248-A28F-F2C8895D38F8}"/>
                    </a:ext>
                  </a:extLst>
                </p:cNvPr>
                <p:cNvSpPr/>
                <p:nvPr/>
              </p:nvSpPr>
              <p:spPr>
                <a:xfrm>
                  <a:off x="4697363" y="4044540"/>
                  <a:ext cx="754840" cy="26160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BB0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 sz="105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12" name="文本框 111">
                  <a:extLst>
                    <a:ext uri="{FF2B5EF4-FFF2-40B4-BE49-F238E27FC236}">
                      <a16:creationId xmlns:a16="http://schemas.microsoft.com/office/drawing/2014/main" id="{2616BC03-AB91-41E8-84FB-7348DD6132C4}"/>
                    </a:ext>
                  </a:extLst>
                </p:cNvPr>
                <p:cNvSpPr txBox="1"/>
                <p:nvPr/>
              </p:nvSpPr>
              <p:spPr>
                <a:xfrm>
                  <a:off x="4705402" y="4048387"/>
                  <a:ext cx="715224" cy="2682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506">
                    <a:defRPr/>
                  </a:pPr>
                  <a:r>
                    <a:rPr lang="zh-CN" altLang="en-US" sz="6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物流管理</a:t>
                  </a:r>
                </a:p>
              </p:txBody>
            </p:sp>
          </p:grp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BB84DCAF-4C32-4E3C-B051-BDFDFECE18ED}"/>
                  </a:ext>
                </a:extLst>
              </p:cNvPr>
              <p:cNvSpPr txBox="1"/>
              <p:nvPr/>
            </p:nvSpPr>
            <p:spPr>
              <a:xfrm>
                <a:off x="3838833" y="7263452"/>
                <a:ext cx="642298" cy="379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506">
                  <a:defRPr/>
                </a:pPr>
                <a:r>
                  <a:rPr lang="zh-CN" altLang="en-US" sz="1100" b="1" dirty="0">
                    <a:solidFill>
                      <a:srgbClr val="59C19E"/>
                    </a:solidFill>
                    <a:effectLst>
                      <a:outerShdw dist="25400" algn="ctr" rotWithShape="0">
                        <a:srgbClr val="59C19E">
                          <a:alpha val="44000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en Sans" panose="020B0606030504020204" pitchFamily="34" charset="0"/>
                  </a:rPr>
                  <a:t>优化</a:t>
                </a:r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id="{CB1B071E-1B17-4156-B941-22B3A3C00D14}"/>
                </a:ext>
              </a:extLst>
            </p:cNvPr>
            <p:cNvGrpSpPr/>
            <p:nvPr/>
          </p:nvGrpSpPr>
          <p:grpSpPr>
            <a:xfrm>
              <a:off x="5318268" y="7415852"/>
              <a:ext cx="798272" cy="624228"/>
              <a:chOff x="5204486" y="7263452"/>
              <a:chExt cx="798272" cy="624228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03556003-B281-42B2-9D4D-B024DB1E3317}"/>
                  </a:ext>
                </a:extLst>
              </p:cNvPr>
              <p:cNvGrpSpPr/>
              <p:nvPr/>
            </p:nvGrpSpPr>
            <p:grpSpPr>
              <a:xfrm>
                <a:off x="5247918" y="7615624"/>
                <a:ext cx="754840" cy="272056"/>
                <a:chOff x="4697363" y="4044540"/>
                <a:chExt cx="754840" cy="272056"/>
              </a:xfrm>
            </p:grpSpPr>
            <p:sp>
              <p:nvSpPr>
                <p:cNvPr id="116" name="矩形: 圆角 115">
                  <a:extLst>
                    <a:ext uri="{FF2B5EF4-FFF2-40B4-BE49-F238E27FC236}">
                      <a16:creationId xmlns:a16="http://schemas.microsoft.com/office/drawing/2014/main" id="{8E91577C-5DD2-413E-A243-4586CABACEF9}"/>
                    </a:ext>
                  </a:extLst>
                </p:cNvPr>
                <p:cNvSpPr/>
                <p:nvPr/>
              </p:nvSpPr>
              <p:spPr>
                <a:xfrm>
                  <a:off x="4697363" y="4044540"/>
                  <a:ext cx="754840" cy="26160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BB0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 sz="105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17" name="文本框 116">
                  <a:extLst>
                    <a:ext uri="{FF2B5EF4-FFF2-40B4-BE49-F238E27FC236}">
                      <a16:creationId xmlns:a16="http://schemas.microsoft.com/office/drawing/2014/main" id="{CFBB4F3E-6119-4F9B-83D3-11A50CE7A7D7}"/>
                    </a:ext>
                  </a:extLst>
                </p:cNvPr>
                <p:cNvSpPr txBox="1"/>
                <p:nvPr/>
              </p:nvSpPr>
              <p:spPr>
                <a:xfrm>
                  <a:off x="4705402" y="4048387"/>
                  <a:ext cx="715224" cy="2682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506">
                    <a:defRPr/>
                  </a:pPr>
                  <a:r>
                    <a:rPr lang="zh-CN" altLang="en-US" sz="6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物流成本</a:t>
                  </a:r>
                </a:p>
              </p:txBody>
            </p:sp>
          </p:grpSp>
          <p:sp>
            <p:nvSpPr>
              <p:cNvPr id="115" name="文本框 114">
                <a:extLst>
                  <a:ext uri="{FF2B5EF4-FFF2-40B4-BE49-F238E27FC236}">
                    <a16:creationId xmlns:a16="http://schemas.microsoft.com/office/drawing/2014/main" id="{AD9E628A-8B99-4402-95B1-3D50B68E5A0C}"/>
                  </a:ext>
                </a:extLst>
              </p:cNvPr>
              <p:cNvSpPr txBox="1"/>
              <p:nvPr/>
            </p:nvSpPr>
            <p:spPr>
              <a:xfrm>
                <a:off x="5204486" y="7263452"/>
                <a:ext cx="642298" cy="379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506">
                  <a:defRPr/>
                </a:pPr>
                <a:r>
                  <a:rPr lang="zh-CN" altLang="en-US" sz="1100" b="1" dirty="0">
                    <a:solidFill>
                      <a:srgbClr val="59C19E"/>
                    </a:solidFill>
                    <a:effectLst>
                      <a:outerShdw dist="25400" algn="ctr" rotWithShape="0">
                        <a:srgbClr val="59C19E">
                          <a:alpha val="44000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en Sans" panose="020B0606030504020204" pitchFamily="34" charset="0"/>
                  </a:rPr>
                  <a:t>降低</a:t>
                </a:r>
              </a:p>
            </p:txBody>
          </p:sp>
        </p:grp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9034F110-D173-47E6-85E4-E33CEA8AF929}"/>
                </a:ext>
              </a:extLst>
            </p:cNvPr>
            <p:cNvGrpSpPr/>
            <p:nvPr/>
          </p:nvGrpSpPr>
          <p:grpSpPr>
            <a:xfrm>
              <a:off x="6626310" y="7415852"/>
              <a:ext cx="832620" cy="624228"/>
              <a:chOff x="6475238" y="7263452"/>
              <a:chExt cx="832620" cy="624228"/>
            </a:xfrm>
          </p:grpSpPr>
          <p:grpSp>
            <p:nvGrpSpPr>
              <p:cNvPr id="119" name="组合 118">
                <a:extLst>
                  <a:ext uri="{FF2B5EF4-FFF2-40B4-BE49-F238E27FC236}">
                    <a16:creationId xmlns:a16="http://schemas.microsoft.com/office/drawing/2014/main" id="{E2DF58FF-50F2-42AC-A4A2-683CABBB26BB}"/>
                  </a:ext>
                </a:extLst>
              </p:cNvPr>
              <p:cNvGrpSpPr/>
              <p:nvPr/>
            </p:nvGrpSpPr>
            <p:grpSpPr>
              <a:xfrm>
                <a:off x="6553018" y="7615624"/>
                <a:ext cx="754840" cy="272056"/>
                <a:chOff x="4697363" y="4044540"/>
                <a:chExt cx="754840" cy="272056"/>
              </a:xfrm>
            </p:grpSpPr>
            <p:sp>
              <p:nvSpPr>
                <p:cNvPr id="121" name="矩形: 圆角 120">
                  <a:extLst>
                    <a:ext uri="{FF2B5EF4-FFF2-40B4-BE49-F238E27FC236}">
                      <a16:creationId xmlns:a16="http://schemas.microsoft.com/office/drawing/2014/main" id="{18E5B999-D4C7-45C8-8152-DC90068E92B7}"/>
                    </a:ext>
                  </a:extLst>
                </p:cNvPr>
                <p:cNvSpPr/>
                <p:nvPr/>
              </p:nvSpPr>
              <p:spPr>
                <a:xfrm>
                  <a:off x="4697363" y="4044540"/>
                  <a:ext cx="754840" cy="26160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BB0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 sz="105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22" name="文本框 121">
                  <a:extLst>
                    <a:ext uri="{FF2B5EF4-FFF2-40B4-BE49-F238E27FC236}">
                      <a16:creationId xmlns:a16="http://schemas.microsoft.com/office/drawing/2014/main" id="{EDE0E923-77B8-4285-94C8-A7BD598217CF}"/>
                    </a:ext>
                  </a:extLst>
                </p:cNvPr>
                <p:cNvSpPr txBox="1"/>
                <p:nvPr/>
              </p:nvSpPr>
              <p:spPr>
                <a:xfrm>
                  <a:off x="4705402" y="4048387"/>
                  <a:ext cx="715224" cy="2682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506">
                    <a:defRPr/>
                  </a:pPr>
                  <a:r>
                    <a:rPr lang="zh-CN" altLang="en-US" sz="6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风险管控</a:t>
                  </a:r>
                </a:p>
              </p:txBody>
            </p:sp>
          </p:grp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5DD4500A-C3EB-4168-BC99-1AE4AD9D480D}"/>
                  </a:ext>
                </a:extLst>
              </p:cNvPr>
              <p:cNvSpPr txBox="1"/>
              <p:nvPr/>
            </p:nvSpPr>
            <p:spPr>
              <a:xfrm>
                <a:off x="6475238" y="7263452"/>
                <a:ext cx="642296" cy="379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506">
                  <a:defRPr/>
                </a:pPr>
                <a:r>
                  <a:rPr lang="zh-CN" altLang="en-US" sz="1100" b="1" dirty="0">
                    <a:solidFill>
                      <a:srgbClr val="59C19E"/>
                    </a:solidFill>
                    <a:effectLst>
                      <a:outerShdw dist="25400" algn="ctr" rotWithShape="0">
                        <a:srgbClr val="59C19E">
                          <a:alpha val="44000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en Sans" panose="020B0606030504020204" pitchFamily="34" charset="0"/>
                  </a:rPr>
                  <a:t>提高</a:t>
                </a:r>
              </a:p>
            </p:txBody>
          </p:sp>
        </p:grpSp>
        <p:grpSp>
          <p:nvGrpSpPr>
            <p:cNvPr id="123" name="组合 122">
              <a:extLst>
                <a:ext uri="{FF2B5EF4-FFF2-40B4-BE49-F238E27FC236}">
                  <a16:creationId xmlns:a16="http://schemas.microsoft.com/office/drawing/2014/main" id="{83F6520C-BB5A-46AF-89D2-D58FF7CB334E}"/>
                </a:ext>
              </a:extLst>
            </p:cNvPr>
            <p:cNvGrpSpPr/>
            <p:nvPr/>
          </p:nvGrpSpPr>
          <p:grpSpPr>
            <a:xfrm>
              <a:off x="4797144" y="7618568"/>
              <a:ext cx="532477" cy="478775"/>
              <a:chOff x="9867900" y="7746108"/>
              <a:chExt cx="978408" cy="879732"/>
            </a:xfrm>
          </p:grpSpPr>
          <p:sp>
            <p:nvSpPr>
              <p:cNvPr id="124" name="箭头: 右 123">
                <a:extLst>
                  <a:ext uri="{FF2B5EF4-FFF2-40B4-BE49-F238E27FC236}">
                    <a16:creationId xmlns:a16="http://schemas.microsoft.com/office/drawing/2014/main" id="{357B4D45-057D-4583-B410-C18CA95C5A06}"/>
                  </a:ext>
                </a:extLst>
              </p:cNvPr>
              <p:cNvSpPr/>
              <p:nvPr/>
            </p:nvSpPr>
            <p:spPr>
              <a:xfrm>
                <a:off x="9867900" y="7746108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25" name="箭头: 右 124">
                <a:extLst>
                  <a:ext uri="{FF2B5EF4-FFF2-40B4-BE49-F238E27FC236}">
                    <a16:creationId xmlns:a16="http://schemas.microsoft.com/office/drawing/2014/main" id="{0A436A23-84D7-4B2E-AC86-EEE069E60135}"/>
                  </a:ext>
                </a:extLst>
              </p:cNvPr>
              <p:cNvSpPr/>
              <p:nvPr/>
            </p:nvSpPr>
            <p:spPr>
              <a:xfrm>
                <a:off x="9867900" y="7943658"/>
                <a:ext cx="978408" cy="484632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26" name="箭头: 右 125">
                <a:extLst>
                  <a:ext uri="{FF2B5EF4-FFF2-40B4-BE49-F238E27FC236}">
                    <a16:creationId xmlns:a16="http://schemas.microsoft.com/office/drawing/2014/main" id="{54DF6B9E-2313-4E31-9B30-A82E568D6DCB}"/>
                  </a:ext>
                </a:extLst>
              </p:cNvPr>
              <p:cNvSpPr/>
              <p:nvPr/>
            </p:nvSpPr>
            <p:spPr>
              <a:xfrm>
                <a:off x="9867900" y="8324284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27" name="组合 126">
              <a:extLst>
                <a:ext uri="{FF2B5EF4-FFF2-40B4-BE49-F238E27FC236}">
                  <a16:creationId xmlns:a16="http://schemas.microsoft.com/office/drawing/2014/main" id="{35C81D34-FD88-4E86-9E11-CD42EB67FC7E}"/>
                </a:ext>
              </a:extLst>
            </p:cNvPr>
            <p:cNvGrpSpPr/>
            <p:nvPr/>
          </p:nvGrpSpPr>
          <p:grpSpPr>
            <a:xfrm>
              <a:off x="6105186" y="7618568"/>
              <a:ext cx="532477" cy="478775"/>
              <a:chOff x="9867900" y="7746108"/>
              <a:chExt cx="978408" cy="879732"/>
            </a:xfrm>
          </p:grpSpPr>
          <p:sp>
            <p:nvSpPr>
              <p:cNvPr id="128" name="箭头: 右 127">
                <a:extLst>
                  <a:ext uri="{FF2B5EF4-FFF2-40B4-BE49-F238E27FC236}">
                    <a16:creationId xmlns:a16="http://schemas.microsoft.com/office/drawing/2014/main" id="{E54E921B-751A-4610-B544-7C8F668E870A}"/>
                  </a:ext>
                </a:extLst>
              </p:cNvPr>
              <p:cNvSpPr/>
              <p:nvPr/>
            </p:nvSpPr>
            <p:spPr>
              <a:xfrm>
                <a:off x="9867900" y="7746108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29" name="箭头: 右 128">
                <a:extLst>
                  <a:ext uri="{FF2B5EF4-FFF2-40B4-BE49-F238E27FC236}">
                    <a16:creationId xmlns:a16="http://schemas.microsoft.com/office/drawing/2014/main" id="{9D3EF138-C909-4BAF-A607-7464ABD71871}"/>
                  </a:ext>
                </a:extLst>
              </p:cNvPr>
              <p:cNvSpPr/>
              <p:nvPr/>
            </p:nvSpPr>
            <p:spPr>
              <a:xfrm>
                <a:off x="9867900" y="7943658"/>
                <a:ext cx="978408" cy="484632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30" name="箭头: 右 129">
                <a:extLst>
                  <a:ext uri="{FF2B5EF4-FFF2-40B4-BE49-F238E27FC236}">
                    <a16:creationId xmlns:a16="http://schemas.microsoft.com/office/drawing/2014/main" id="{F50AFF59-1160-49C6-BBB4-F6BDB78CFEA5}"/>
                  </a:ext>
                </a:extLst>
              </p:cNvPr>
              <p:cNvSpPr/>
              <p:nvPr/>
            </p:nvSpPr>
            <p:spPr>
              <a:xfrm>
                <a:off x="9867900" y="8324284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EF7A843C-51E1-4F54-9B3B-912ECC479844}"/>
                </a:ext>
              </a:extLst>
            </p:cNvPr>
            <p:cNvGrpSpPr/>
            <p:nvPr/>
          </p:nvGrpSpPr>
          <p:grpSpPr>
            <a:xfrm>
              <a:off x="7968702" y="7419190"/>
              <a:ext cx="832621" cy="624228"/>
              <a:chOff x="6475237" y="7263452"/>
              <a:chExt cx="832621" cy="624228"/>
            </a:xfrm>
          </p:grpSpPr>
          <p:grpSp>
            <p:nvGrpSpPr>
              <p:cNvPr id="132" name="组合 131">
                <a:extLst>
                  <a:ext uri="{FF2B5EF4-FFF2-40B4-BE49-F238E27FC236}">
                    <a16:creationId xmlns:a16="http://schemas.microsoft.com/office/drawing/2014/main" id="{5DC5BE20-6FE9-4A2A-9612-063373CD03EB}"/>
                  </a:ext>
                </a:extLst>
              </p:cNvPr>
              <p:cNvGrpSpPr/>
              <p:nvPr/>
            </p:nvGrpSpPr>
            <p:grpSpPr>
              <a:xfrm>
                <a:off x="6553018" y="7615624"/>
                <a:ext cx="754840" cy="272056"/>
                <a:chOff x="4697363" y="4044540"/>
                <a:chExt cx="754840" cy="272056"/>
              </a:xfrm>
            </p:grpSpPr>
            <p:sp>
              <p:nvSpPr>
                <p:cNvPr id="134" name="矩形: 圆角 133">
                  <a:extLst>
                    <a:ext uri="{FF2B5EF4-FFF2-40B4-BE49-F238E27FC236}">
                      <a16:creationId xmlns:a16="http://schemas.microsoft.com/office/drawing/2014/main" id="{9C256BF7-6326-42D0-957A-17F2DE3F9F89}"/>
                    </a:ext>
                  </a:extLst>
                </p:cNvPr>
                <p:cNvSpPr/>
                <p:nvPr/>
              </p:nvSpPr>
              <p:spPr>
                <a:xfrm>
                  <a:off x="4697363" y="4044540"/>
                  <a:ext cx="754840" cy="261608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1BB0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914506">
                    <a:defRPr/>
                  </a:pPr>
                  <a:endParaRPr lang="zh-CN" altLang="en-US" sz="1050"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endParaRPr>
                </a:p>
              </p:txBody>
            </p:sp>
            <p:sp>
              <p:nvSpPr>
                <p:cNvPr id="135" name="文本框 134">
                  <a:extLst>
                    <a:ext uri="{FF2B5EF4-FFF2-40B4-BE49-F238E27FC236}">
                      <a16:creationId xmlns:a16="http://schemas.microsoft.com/office/drawing/2014/main" id="{97011A37-1261-4BF2-8C8D-4D31511D902A}"/>
                    </a:ext>
                  </a:extLst>
                </p:cNvPr>
                <p:cNvSpPr txBox="1"/>
                <p:nvPr/>
              </p:nvSpPr>
              <p:spPr>
                <a:xfrm>
                  <a:off x="4761280" y="4048387"/>
                  <a:ext cx="603468" cy="26820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 defTabSz="914506">
                    <a:defRPr/>
                  </a:pPr>
                  <a:r>
                    <a:rPr lang="zh-CN" altLang="en-US" sz="6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无纸化</a:t>
                  </a:r>
                </a:p>
              </p:txBody>
            </p:sp>
          </p:grpSp>
          <p:sp>
            <p:nvSpPr>
              <p:cNvPr id="133" name="文本框 132">
                <a:extLst>
                  <a:ext uri="{FF2B5EF4-FFF2-40B4-BE49-F238E27FC236}">
                    <a16:creationId xmlns:a16="http://schemas.microsoft.com/office/drawing/2014/main" id="{9FAE68A4-DC46-4FF1-A693-EDC5B02509EB}"/>
                  </a:ext>
                </a:extLst>
              </p:cNvPr>
              <p:cNvSpPr txBox="1"/>
              <p:nvPr/>
            </p:nvSpPr>
            <p:spPr>
              <a:xfrm>
                <a:off x="6475237" y="7263452"/>
                <a:ext cx="642297" cy="3799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 defTabSz="914506">
                  <a:defRPr/>
                </a:pPr>
                <a:r>
                  <a:rPr lang="zh-CN" altLang="en-US" sz="1100" b="1" dirty="0">
                    <a:solidFill>
                      <a:srgbClr val="59C19E"/>
                    </a:solidFill>
                    <a:effectLst>
                      <a:outerShdw dist="25400" algn="ctr" rotWithShape="0">
                        <a:srgbClr val="59C19E">
                          <a:alpha val="44000"/>
                        </a:srgbClr>
                      </a:outerShdw>
                    </a:effectLst>
                    <a:latin typeface="字体圈欣意冠黑体" panose="00000500000000000000" pitchFamily="2" charset="-122"/>
                    <a:ea typeface="字体圈欣意冠黑体" panose="00000500000000000000" pitchFamily="2" charset="-122"/>
                    <a:cs typeface="Open Sans" panose="020B0606030504020204" pitchFamily="34" charset="0"/>
                  </a:rPr>
                  <a:t>全程</a:t>
                </a:r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A4E95CF0-F032-48FA-BD0B-9DB46173614E}"/>
                </a:ext>
              </a:extLst>
            </p:cNvPr>
            <p:cNvGrpSpPr/>
            <p:nvPr/>
          </p:nvGrpSpPr>
          <p:grpSpPr>
            <a:xfrm>
              <a:off x="7447576" y="7618568"/>
              <a:ext cx="532477" cy="478775"/>
              <a:chOff x="9867900" y="7746108"/>
              <a:chExt cx="978408" cy="879732"/>
            </a:xfrm>
          </p:grpSpPr>
          <p:sp>
            <p:nvSpPr>
              <p:cNvPr id="137" name="箭头: 右 136">
                <a:extLst>
                  <a:ext uri="{FF2B5EF4-FFF2-40B4-BE49-F238E27FC236}">
                    <a16:creationId xmlns:a16="http://schemas.microsoft.com/office/drawing/2014/main" id="{413375FB-373F-418F-A110-9AD8639F5DE7}"/>
                  </a:ext>
                </a:extLst>
              </p:cNvPr>
              <p:cNvSpPr/>
              <p:nvPr/>
            </p:nvSpPr>
            <p:spPr>
              <a:xfrm>
                <a:off x="9867900" y="7746108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38" name="箭头: 右 137">
                <a:extLst>
                  <a:ext uri="{FF2B5EF4-FFF2-40B4-BE49-F238E27FC236}">
                    <a16:creationId xmlns:a16="http://schemas.microsoft.com/office/drawing/2014/main" id="{08C9B6A5-A453-4F03-BD53-1533C5924CF3}"/>
                  </a:ext>
                </a:extLst>
              </p:cNvPr>
              <p:cNvSpPr/>
              <p:nvPr/>
            </p:nvSpPr>
            <p:spPr>
              <a:xfrm>
                <a:off x="9867900" y="7943658"/>
                <a:ext cx="978408" cy="484632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  <p:sp>
            <p:nvSpPr>
              <p:cNvPr id="139" name="箭头: 右 138">
                <a:extLst>
                  <a:ext uri="{FF2B5EF4-FFF2-40B4-BE49-F238E27FC236}">
                    <a16:creationId xmlns:a16="http://schemas.microsoft.com/office/drawing/2014/main" id="{8341E323-B11D-4B20-BAEF-046860BA6E8D}"/>
                  </a:ext>
                </a:extLst>
              </p:cNvPr>
              <p:cNvSpPr/>
              <p:nvPr/>
            </p:nvSpPr>
            <p:spPr>
              <a:xfrm>
                <a:off x="9867900" y="8324284"/>
                <a:ext cx="608802" cy="301556"/>
              </a:xfrm>
              <a:prstGeom prst="rightArrow">
                <a:avLst/>
              </a:prstGeom>
              <a:gradFill flip="none" rotWithShape="1">
                <a:gsLst>
                  <a:gs pos="13000">
                    <a:srgbClr val="1BB07E"/>
                  </a:gs>
                  <a:gs pos="100000">
                    <a:srgbClr val="91D9C1">
                      <a:alpha val="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0"/>
              </a:p>
            </p:txBody>
          </p:sp>
        </p:grp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182D0D0-0777-4BCC-8377-781FE5638BB6}"/>
              </a:ext>
            </a:extLst>
          </p:cNvPr>
          <p:cNvGrpSpPr/>
          <p:nvPr/>
        </p:nvGrpSpPr>
        <p:grpSpPr>
          <a:xfrm>
            <a:off x="793625" y="2220990"/>
            <a:ext cx="3727633" cy="859327"/>
            <a:chOff x="967799" y="2142627"/>
            <a:chExt cx="3368522" cy="859331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918CE72-5BCF-407C-9253-815D05ADCBD2}"/>
                </a:ext>
              </a:extLst>
            </p:cNvPr>
            <p:cNvSpPr txBox="1"/>
            <p:nvPr/>
          </p:nvSpPr>
          <p:spPr>
            <a:xfrm>
              <a:off x="984316" y="2142627"/>
              <a:ext cx="2108727" cy="338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599" dirty="0">
                  <a:solidFill>
                    <a:srgbClr val="ECC047"/>
                  </a:solidFill>
                  <a:latin typeface="+mj-ea"/>
                  <a:ea typeface="+mj-ea"/>
                </a:rPr>
                <a:t>物流业的‘供给侧改革’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59B7B58-4AC4-4A6F-BBC1-62C24578918D}"/>
                </a:ext>
              </a:extLst>
            </p:cNvPr>
            <p:cNvSpPr txBox="1"/>
            <p:nvPr/>
          </p:nvSpPr>
          <p:spPr>
            <a:xfrm>
              <a:off x="967799" y="2514707"/>
              <a:ext cx="3368522" cy="4872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推动互联网、大数据、云计算等信息技术与物流深度融合，推动物流业乃至中国经济的转型升级。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784FAF60-8806-4D2C-BD7B-2ED291F932C3}"/>
              </a:ext>
            </a:extLst>
          </p:cNvPr>
          <p:cNvGrpSpPr/>
          <p:nvPr/>
        </p:nvGrpSpPr>
        <p:grpSpPr>
          <a:xfrm>
            <a:off x="4700280" y="2220989"/>
            <a:ext cx="3201348" cy="1264053"/>
            <a:chOff x="999338" y="2142627"/>
            <a:chExt cx="3368522" cy="1264061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4E16B07C-B2D9-485B-AB25-9E1A6CFA0E0B}"/>
                </a:ext>
              </a:extLst>
            </p:cNvPr>
            <p:cNvSpPr txBox="1"/>
            <p:nvPr/>
          </p:nvSpPr>
          <p:spPr>
            <a:xfrm>
              <a:off x="1020141" y="2142627"/>
              <a:ext cx="1629701" cy="3384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sz="1599" dirty="0">
                  <a:solidFill>
                    <a:srgbClr val="ECC047"/>
                  </a:solidFill>
                  <a:latin typeface="+mj-ea"/>
                  <a:ea typeface="+mj-ea"/>
                </a:rPr>
                <a:t>互联网</a:t>
              </a:r>
              <a:r>
                <a:rPr lang="en-US" altLang="zh-CN" sz="1599" dirty="0">
                  <a:solidFill>
                    <a:srgbClr val="ECC047"/>
                  </a:solidFill>
                  <a:latin typeface="+mj-ea"/>
                  <a:ea typeface="+mj-ea"/>
                </a:rPr>
                <a:t>+</a:t>
              </a:r>
              <a:r>
                <a:rPr lang="zh-CN" altLang="en-US" sz="1599" dirty="0">
                  <a:solidFill>
                    <a:srgbClr val="ECC047"/>
                  </a:solidFill>
                  <a:latin typeface="+mj-ea"/>
                  <a:ea typeface="+mj-ea"/>
                </a:rPr>
                <a:t>物流模式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29E681A-E3A5-4392-8ED8-A752937F3432}"/>
                </a:ext>
              </a:extLst>
            </p:cNvPr>
            <p:cNvSpPr txBox="1"/>
            <p:nvPr/>
          </p:nvSpPr>
          <p:spPr>
            <a:xfrm>
              <a:off x="999338" y="2514708"/>
              <a:ext cx="3368522" cy="8919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随着支付及网购软件的普及，“无纸化”这个概念逐渐被更多传统行业所青睐，互联网</a:t>
              </a:r>
              <a:r>
                <a:rPr lang="en-US" altLang="zh-CN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+</a:t>
              </a:r>
              <a:r>
                <a:rPr lang="zh-CN" altLang="en-US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物流模式已经形成。物流行业从信息化到智能化，“提效</a:t>
              </a:r>
              <a:r>
                <a:rPr lang="en-US" altLang="zh-CN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+</a:t>
              </a:r>
              <a:r>
                <a:rPr lang="zh-CN" altLang="en-US" sz="1096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降本”是一个非常重要的课题。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BC3496A3-8DC6-4559-8896-E20B902BD8FF}"/>
              </a:ext>
            </a:extLst>
          </p:cNvPr>
          <p:cNvGrpSpPr/>
          <p:nvPr/>
        </p:nvGrpSpPr>
        <p:grpSpPr>
          <a:xfrm>
            <a:off x="793623" y="4379536"/>
            <a:ext cx="3727632" cy="897165"/>
            <a:chOff x="999006" y="2142627"/>
            <a:chExt cx="3368521" cy="897166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56E31F7D-7FA6-47B7-B176-680AA03B34A2}"/>
                </a:ext>
              </a:extLst>
            </p:cNvPr>
            <p:cNvSpPr txBox="1"/>
            <p:nvPr/>
          </p:nvSpPr>
          <p:spPr>
            <a:xfrm>
              <a:off x="1017561" y="2142627"/>
              <a:ext cx="16347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rgbClr val="59C19E"/>
                  </a:solidFill>
                  <a:latin typeface="+mj-ea"/>
                  <a:ea typeface="+mj-ea"/>
                </a:rPr>
                <a:t>迈向全程无纸化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DDDA8F6C-9CDF-40B1-B7FE-1E21CD00EA0C}"/>
                </a:ext>
              </a:extLst>
            </p:cNvPr>
            <p:cNvSpPr txBox="1"/>
            <p:nvPr/>
          </p:nvSpPr>
          <p:spPr>
            <a:xfrm>
              <a:off x="999006" y="2514713"/>
              <a:ext cx="3368521" cy="525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1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本次车间无纸化系统的应用正是全程无纸化的第一步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2BB551E-3CE1-4341-A989-B3D92D3E18D6}"/>
              </a:ext>
            </a:extLst>
          </p:cNvPr>
          <p:cNvGrpSpPr/>
          <p:nvPr/>
        </p:nvGrpSpPr>
        <p:grpSpPr>
          <a:xfrm>
            <a:off x="4697116" y="4379537"/>
            <a:ext cx="3201349" cy="1118893"/>
            <a:chOff x="1106634" y="2142627"/>
            <a:chExt cx="3368522" cy="1118895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0CD5179D-F86B-4283-B749-696F23C5B144}"/>
                </a:ext>
              </a:extLst>
            </p:cNvPr>
            <p:cNvSpPr txBox="1"/>
            <p:nvPr/>
          </p:nvSpPr>
          <p:spPr>
            <a:xfrm>
              <a:off x="1125267" y="2142627"/>
              <a:ext cx="1840540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zh-CN" altLang="en-US" dirty="0">
                  <a:solidFill>
                    <a:srgbClr val="59C19E"/>
                  </a:solidFill>
                  <a:latin typeface="+mj-ea"/>
                  <a:ea typeface="+mj-ea"/>
                </a:rPr>
                <a:t>助力实现绿色物流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2F2B37BE-8439-46E2-89CB-721E773B65AA}"/>
                </a:ext>
              </a:extLst>
            </p:cNvPr>
            <p:cNvSpPr txBox="1"/>
            <p:nvPr/>
          </p:nvSpPr>
          <p:spPr>
            <a:xfrm>
              <a:off x="1106634" y="2514713"/>
              <a:ext cx="3368522" cy="746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1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车间另辟蹊径，用探索的精神尝试由“长”到“短”的业务应用，使传统模式与新业态相结合，为绿色物流的实现添砖加瓦。</a:t>
              </a:r>
            </a:p>
          </p:txBody>
        </p:sp>
      </p:grp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C0A4A65F-CF35-4B43-9106-85139B079D69}"/>
              </a:ext>
            </a:extLst>
          </p:cNvPr>
          <p:cNvSpPr/>
          <p:nvPr/>
        </p:nvSpPr>
        <p:spPr>
          <a:xfrm>
            <a:off x="882844" y="2526832"/>
            <a:ext cx="1895313" cy="72000"/>
          </a:xfrm>
          <a:prstGeom prst="parallelogram">
            <a:avLst>
              <a:gd name="adj" fmla="val 83329"/>
            </a:avLst>
          </a:prstGeom>
          <a:gradFill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平行四边形 158">
            <a:extLst>
              <a:ext uri="{FF2B5EF4-FFF2-40B4-BE49-F238E27FC236}">
                <a16:creationId xmlns:a16="http://schemas.microsoft.com/office/drawing/2014/main" id="{A68ED286-BC7E-4BB0-8915-3A7A31E149A4}"/>
              </a:ext>
            </a:extLst>
          </p:cNvPr>
          <p:cNvSpPr/>
          <p:nvPr/>
        </p:nvSpPr>
        <p:spPr>
          <a:xfrm>
            <a:off x="4794257" y="2526832"/>
            <a:ext cx="1895313" cy="72000"/>
          </a:xfrm>
          <a:prstGeom prst="parallelogram">
            <a:avLst>
              <a:gd name="adj" fmla="val 83329"/>
            </a:avLst>
          </a:prstGeom>
          <a:gradFill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平行四边形 159">
            <a:extLst>
              <a:ext uri="{FF2B5EF4-FFF2-40B4-BE49-F238E27FC236}">
                <a16:creationId xmlns:a16="http://schemas.microsoft.com/office/drawing/2014/main" id="{1D7FEA50-BEE8-4EF9-B395-C17A0E986BA0}"/>
              </a:ext>
            </a:extLst>
          </p:cNvPr>
          <p:cNvSpPr/>
          <p:nvPr/>
        </p:nvSpPr>
        <p:spPr>
          <a:xfrm>
            <a:off x="882844" y="4705938"/>
            <a:ext cx="1895313" cy="72000"/>
          </a:xfrm>
          <a:prstGeom prst="parallelogram">
            <a:avLst>
              <a:gd name="adj" fmla="val 83329"/>
            </a:avLst>
          </a:prstGeom>
          <a:gradFill>
            <a:gsLst>
              <a:gs pos="25000">
                <a:srgbClr val="59C19E"/>
              </a:gs>
              <a:gs pos="85000">
                <a:srgbClr val="59C19E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平行四边形 160">
            <a:extLst>
              <a:ext uri="{FF2B5EF4-FFF2-40B4-BE49-F238E27FC236}">
                <a16:creationId xmlns:a16="http://schemas.microsoft.com/office/drawing/2014/main" id="{EF6D5396-B80A-4B6E-A496-B493CA2CCDCF}"/>
              </a:ext>
            </a:extLst>
          </p:cNvPr>
          <p:cNvSpPr/>
          <p:nvPr/>
        </p:nvSpPr>
        <p:spPr>
          <a:xfrm>
            <a:off x="4794257" y="4705938"/>
            <a:ext cx="1895313" cy="72000"/>
          </a:xfrm>
          <a:prstGeom prst="parallelogram">
            <a:avLst>
              <a:gd name="adj" fmla="val 83329"/>
            </a:avLst>
          </a:prstGeom>
          <a:gradFill>
            <a:gsLst>
              <a:gs pos="25000">
                <a:srgbClr val="59C19E"/>
              </a:gs>
              <a:gs pos="85000">
                <a:srgbClr val="59C19E">
                  <a:alpha val="0"/>
                </a:srgb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1217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椭圆 108">
            <a:extLst>
              <a:ext uri="{FF2B5EF4-FFF2-40B4-BE49-F238E27FC236}">
                <a16:creationId xmlns:a16="http://schemas.microsoft.com/office/drawing/2014/main" id="{42F58ECD-1063-49BA-B0D5-F2A7A302DAF3}"/>
              </a:ext>
            </a:extLst>
          </p:cNvPr>
          <p:cNvSpPr/>
          <p:nvPr/>
        </p:nvSpPr>
        <p:spPr>
          <a:xfrm>
            <a:off x="5667929" y="2564895"/>
            <a:ext cx="703893" cy="70389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椭圆 110">
            <a:extLst>
              <a:ext uri="{FF2B5EF4-FFF2-40B4-BE49-F238E27FC236}">
                <a16:creationId xmlns:a16="http://schemas.microsoft.com/office/drawing/2014/main" id="{1F2C3BB3-1132-4188-8901-97725D254A3B}"/>
              </a:ext>
            </a:extLst>
          </p:cNvPr>
          <p:cNvSpPr/>
          <p:nvPr/>
        </p:nvSpPr>
        <p:spPr>
          <a:xfrm>
            <a:off x="2388256" y="359669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>
            <a:extLst>
              <a:ext uri="{FF2B5EF4-FFF2-40B4-BE49-F238E27FC236}">
                <a16:creationId xmlns:a16="http://schemas.microsoft.com/office/drawing/2014/main" id="{344DB38E-4194-4C15-B6DA-8E10806E5266}"/>
              </a:ext>
            </a:extLst>
          </p:cNvPr>
          <p:cNvSpPr/>
          <p:nvPr/>
        </p:nvSpPr>
        <p:spPr>
          <a:xfrm>
            <a:off x="8585430" y="1160412"/>
            <a:ext cx="865125" cy="865125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>
            <a:extLst>
              <a:ext uri="{FF2B5EF4-FFF2-40B4-BE49-F238E27FC236}">
                <a16:creationId xmlns:a16="http://schemas.microsoft.com/office/drawing/2014/main" id="{DFE2A145-D4A1-4A06-84FA-E9AB4C5FC401}"/>
              </a:ext>
            </a:extLst>
          </p:cNvPr>
          <p:cNvSpPr/>
          <p:nvPr/>
        </p:nvSpPr>
        <p:spPr>
          <a:xfrm>
            <a:off x="2780982" y="4101058"/>
            <a:ext cx="865125" cy="865125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16018C66-8496-4881-B10F-E2C846E8AE02}"/>
              </a:ext>
            </a:extLst>
          </p:cNvPr>
          <p:cNvGrpSpPr/>
          <p:nvPr/>
        </p:nvGrpSpPr>
        <p:grpSpPr>
          <a:xfrm>
            <a:off x="6231542" y="1842292"/>
            <a:ext cx="5274000" cy="4466433"/>
            <a:chOff x="6231543" y="1095471"/>
            <a:chExt cx="4907933" cy="5490617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7E7DC066-664F-4447-9AA9-8F372F165F5E}"/>
                </a:ext>
              </a:extLst>
            </p:cNvPr>
            <p:cNvSpPr/>
            <p:nvPr/>
          </p:nvSpPr>
          <p:spPr>
            <a:xfrm>
              <a:off x="6231543" y="1095471"/>
              <a:ext cx="4907933" cy="549061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1350000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8" name="矩形: 圆角 137">
              <a:extLst>
                <a:ext uri="{FF2B5EF4-FFF2-40B4-BE49-F238E27FC236}">
                  <a16:creationId xmlns:a16="http://schemas.microsoft.com/office/drawing/2014/main" id="{25E22DC2-532B-4B1E-9825-1400939798AE}"/>
                </a:ext>
              </a:extLst>
            </p:cNvPr>
            <p:cNvSpPr/>
            <p:nvPr/>
          </p:nvSpPr>
          <p:spPr>
            <a:xfrm>
              <a:off x="6231543" y="1095471"/>
              <a:ext cx="4907933" cy="5490617"/>
            </a:xfrm>
            <a:prstGeom prst="roundRect">
              <a:avLst>
                <a:gd name="adj" fmla="val 451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2700000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EED92D81-8B0A-4C4F-A3D1-1B4F2DA373D0}"/>
              </a:ext>
            </a:extLst>
          </p:cNvPr>
          <p:cNvGrpSpPr/>
          <p:nvPr/>
        </p:nvGrpSpPr>
        <p:grpSpPr>
          <a:xfrm>
            <a:off x="623887" y="1842798"/>
            <a:ext cx="5273993" cy="1708121"/>
            <a:chOff x="623887" y="1424632"/>
            <a:chExt cx="5273993" cy="212628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BB1EA8C-8110-4DE8-B9A9-F60C45CDA3C9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1350000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F058769F-57D4-4C1F-B4D0-69FCA88686B0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2700000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31FFBFF0-6752-4ACF-A726-05A811DB6660}"/>
              </a:ext>
            </a:extLst>
          </p:cNvPr>
          <p:cNvGrpSpPr/>
          <p:nvPr/>
        </p:nvGrpSpPr>
        <p:grpSpPr>
          <a:xfrm>
            <a:off x="634496" y="4588702"/>
            <a:ext cx="5273993" cy="1708121"/>
            <a:chOff x="634496" y="4459801"/>
            <a:chExt cx="5273993" cy="2126287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799045EE-6C3F-4837-8B9B-247C8018D154}"/>
                </a:ext>
              </a:extLst>
            </p:cNvPr>
            <p:cNvSpPr/>
            <p:nvPr/>
          </p:nvSpPr>
          <p:spPr>
            <a:xfrm>
              <a:off x="634496" y="4459801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1350000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2" name="矩形: 圆角 141">
              <a:extLst>
                <a:ext uri="{FF2B5EF4-FFF2-40B4-BE49-F238E27FC236}">
                  <a16:creationId xmlns:a16="http://schemas.microsoft.com/office/drawing/2014/main" id="{30DD116B-C453-468B-8FFD-15FDFB2964AA}"/>
                </a:ext>
              </a:extLst>
            </p:cNvPr>
            <p:cNvSpPr/>
            <p:nvPr/>
          </p:nvSpPr>
          <p:spPr>
            <a:xfrm>
              <a:off x="634496" y="4459801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2700000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596664D-BA56-499A-9242-A7410B71B5CC}"/>
              </a:ext>
            </a:extLst>
          </p:cNvPr>
          <p:cNvGrpSpPr/>
          <p:nvPr/>
        </p:nvGrpSpPr>
        <p:grpSpPr>
          <a:xfrm>
            <a:off x="767260" y="2377784"/>
            <a:ext cx="5676903" cy="1250662"/>
            <a:chOff x="1120140" y="1303945"/>
            <a:chExt cx="4617720" cy="2125056"/>
          </a:xfrm>
        </p:grpSpPr>
        <p:graphicFrame>
          <p:nvGraphicFramePr>
            <p:cNvPr id="9" name="图表 8">
              <a:extLst>
                <a:ext uri="{FF2B5EF4-FFF2-40B4-BE49-F238E27FC236}">
                  <a16:creationId xmlns:a16="http://schemas.microsoft.com/office/drawing/2014/main" id="{E7CF54F1-3FEF-49AB-B0D9-5BDBB4CB9D1A}"/>
                </a:ext>
              </a:extLst>
            </p:cNvPr>
            <p:cNvGraphicFramePr/>
            <p:nvPr/>
          </p:nvGraphicFramePr>
          <p:xfrm>
            <a:off x="1120140" y="1303945"/>
            <a:ext cx="4617720" cy="21250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7B44DDD1-0519-40EC-BAE5-CD4B18A6B404}"/>
                </a:ext>
              </a:extLst>
            </p:cNvPr>
            <p:cNvGrpSpPr/>
            <p:nvPr/>
          </p:nvGrpSpPr>
          <p:grpSpPr>
            <a:xfrm>
              <a:off x="1793205" y="1704657"/>
              <a:ext cx="3242345" cy="487680"/>
              <a:chOff x="1785585" y="1704657"/>
              <a:chExt cx="3242345" cy="487680"/>
            </a:xfrm>
          </p:grpSpPr>
          <p:cxnSp>
            <p:nvCxnSpPr>
              <p:cNvPr id="10" name="直接连接符 9">
                <a:extLst>
                  <a:ext uri="{FF2B5EF4-FFF2-40B4-BE49-F238E27FC236}">
                    <a16:creationId xmlns:a16="http://schemas.microsoft.com/office/drawing/2014/main" id="{DBAAC207-24A5-4F78-BB91-6B1AC666437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7930" y="1704657"/>
                <a:ext cx="0" cy="48768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0A00069B-F103-4F6F-A165-CEE27EF29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03018" y="1948496"/>
                <a:ext cx="1024912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79A7344A-8007-4D0F-9B43-2F6E2EC7FC2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85585" y="1948496"/>
                <a:ext cx="1024912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F57B839-BFF8-411F-BB9E-F6B7678BEF7F}"/>
                </a:ext>
              </a:extLst>
            </p:cNvPr>
            <p:cNvSpPr txBox="1"/>
            <p:nvPr/>
          </p:nvSpPr>
          <p:spPr>
            <a:xfrm>
              <a:off x="2981346" y="1732772"/>
              <a:ext cx="866063" cy="43144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rgbClr val="1BB07E"/>
                  </a:solidFill>
                  <a:latin typeface="+mn-ea"/>
                </a:rPr>
                <a:t>优化比例</a:t>
              </a:r>
              <a:r>
                <a:rPr lang="en-US" altLang="zh-CN" sz="1000" dirty="0">
                  <a:solidFill>
                    <a:srgbClr val="1BB07E"/>
                  </a:solidFill>
                  <a:latin typeface="+mn-ea"/>
                </a:rPr>
                <a:t>100%</a:t>
              </a:r>
              <a:endParaRPr lang="zh-CN" altLang="en-US" sz="1000" dirty="0">
                <a:solidFill>
                  <a:srgbClr val="1BB07E"/>
                </a:solidFill>
                <a:latin typeface="+mn-ea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96C387A-FD92-4F2A-BC5A-EC5DFB9D28E7}"/>
              </a:ext>
            </a:extLst>
          </p:cNvPr>
          <p:cNvSpPr txBox="1"/>
          <p:nvPr/>
        </p:nvSpPr>
        <p:spPr>
          <a:xfrm>
            <a:off x="771268" y="1316004"/>
            <a:ext cx="2540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2800" b="1" dirty="0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降低成本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95A79A4-7798-4D4B-B550-259E4C331837}"/>
              </a:ext>
            </a:extLst>
          </p:cNvPr>
          <p:cNvSpPr txBox="1"/>
          <p:nvPr/>
        </p:nvSpPr>
        <p:spPr>
          <a:xfrm>
            <a:off x="720133" y="1886287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zh-CN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通过</a:t>
            </a: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电子纸</a:t>
            </a:r>
            <a:r>
              <a:rPr lang="zh-CN" altLang="zh-CN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方式，代替纸张</a:t>
            </a: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，</a:t>
            </a:r>
            <a:r>
              <a:rPr lang="zh-CN" altLang="zh-CN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指导排序作业，降低纸张及耗材成本投入。</a:t>
            </a:r>
            <a:endParaRPr lang="zh-CN" altLang="en-US" sz="12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0DC5420-B861-4E1F-88DD-3B11BA722D82}"/>
              </a:ext>
            </a:extLst>
          </p:cNvPr>
          <p:cNvSpPr txBox="1"/>
          <p:nvPr/>
        </p:nvSpPr>
        <p:spPr>
          <a:xfrm>
            <a:off x="706120" y="4075415"/>
            <a:ext cx="2540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2800" b="1" dirty="0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提升质量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E15E4E2-1E66-45A4-8103-8A1A47D911BE}"/>
              </a:ext>
            </a:extLst>
          </p:cNvPr>
          <p:cNvGrpSpPr/>
          <p:nvPr/>
        </p:nvGrpSpPr>
        <p:grpSpPr>
          <a:xfrm>
            <a:off x="767260" y="5128621"/>
            <a:ext cx="5676903" cy="1250662"/>
            <a:chOff x="1120140" y="1303945"/>
            <a:chExt cx="4617720" cy="2125056"/>
          </a:xfrm>
        </p:grpSpPr>
        <p:graphicFrame>
          <p:nvGraphicFramePr>
            <p:cNvPr id="38" name="图表 37">
              <a:extLst>
                <a:ext uri="{FF2B5EF4-FFF2-40B4-BE49-F238E27FC236}">
                  <a16:creationId xmlns:a16="http://schemas.microsoft.com/office/drawing/2014/main" id="{24F3A3B9-1D65-49A2-8F08-033D2CF248B1}"/>
                </a:ext>
              </a:extLst>
            </p:cNvPr>
            <p:cNvGraphicFramePr/>
            <p:nvPr/>
          </p:nvGraphicFramePr>
          <p:xfrm>
            <a:off x="1120140" y="1303945"/>
            <a:ext cx="4617720" cy="21250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08C1834-192C-4593-B9A1-59409B90B00C}"/>
                </a:ext>
              </a:extLst>
            </p:cNvPr>
            <p:cNvGrpSpPr/>
            <p:nvPr/>
          </p:nvGrpSpPr>
          <p:grpSpPr>
            <a:xfrm>
              <a:off x="2123907" y="1658794"/>
              <a:ext cx="2877032" cy="487680"/>
              <a:chOff x="2116287" y="1658794"/>
              <a:chExt cx="2877032" cy="487680"/>
            </a:xfrm>
          </p:grpSpPr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079F01D0-9795-4B46-B39C-685ABC68AD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3319" y="1658794"/>
                <a:ext cx="0" cy="48768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F60B8A60-704A-41A4-997C-43EF4C1E96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4106" y="1902633"/>
                <a:ext cx="849213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39DDE7F1-7ADF-46CF-923D-070328F85D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5077" y="1902633"/>
                <a:ext cx="849213" cy="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6CAA947D-4F5E-47C1-B7D4-E764A5EA69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16287" y="1658794"/>
                <a:ext cx="0" cy="487680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F7C68CD-3690-4AF4-ACAC-8294AF5EF41C}"/>
                </a:ext>
              </a:extLst>
            </p:cNvPr>
            <p:cNvSpPr txBox="1"/>
            <p:nvPr/>
          </p:nvSpPr>
          <p:spPr>
            <a:xfrm>
              <a:off x="3180076" y="1693450"/>
              <a:ext cx="773484" cy="4183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rgbClr val="1BB07E"/>
                  </a:solidFill>
                  <a:latin typeface="+mn-ea"/>
                </a:rPr>
                <a:t>优化比例</a:t>
              </a:r>
              <a:r>
                <a:rPr lang="en-US" altLang="zh-CN" sz="1000" dirty="0">
                  <a:solidFill>
                    <a:srgbClr val="1BB07E"/>
                  </a:solidFill>
                  <a:latin typeface="+mn-ea"/>
                </a:rPr>
                <a:t>90%</a:t>
              </a:r>
              <a:endParaRPr lang="zh-CN" altLang="en-US" sz="1000" dirty="0">
                <a:solidFill>
                  <a:srgbClr val="1BB07E"/>
                </a:solidFill>
                <a:latin typeface="+mn-ea"/>
              </a:endParaRP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7B42A238-94A7-4C1D-B5BF-5AA4E5000976}"/>
              </a:ext>
            </a:extLst>
          </p:cNvPr>
          <p:cNvSpPr txBox="1"/>
          <p:nvPr/>
        </p:nvSpPr>
        <p:spPr>
          <a:xfrm>
            <a:off x="5147294" y="3328882"/>
            <a:ext cx="68805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900" kern="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L" panose="00020600040101010101" pitchFamily="18" charset="-122"/>
              </a:rPr>
              <a:t>万元</a:t>
            </a:r>
            <a:r>
              <a:rPr lang="en-US" altLang="zh-CN" sz="900" kern="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L" panose="00020600040101010101" pitchFamily="18" charset="-122"/>
              </a:rPr>
              <a:t>/</a:t>
            </a:r>
            <a:r>
              <a:rPr lang="zh-CN" altLang="en-US" sz="900" kern="100" dirty="0">
                <a:solidFill>
                  <a:schemeClr val="bg1">
                    <a:lumMod val="75000"/>
                  </a:schemeClr>
                </a:solidFill>
                <a:latin typeface="+mn-ea"/>
                <a:cs typeface="OPPOSans L" panose="00020600040101010101" pitchFamily="18" charset="-122"/>
              </a:rPr>
              <a:t>年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  <a:latin typeface="+mn-ea"/>
              <a:cs typeface="OPPOSans L" panose="00020600040101010101" pitchFamily="18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4C306AD-B7CE-4E22-9594-36D3A5AAF654}"/>
              </a:ext>
            </a:extLst>
          </p:cNvPr>
          <p:cNvSpPr txBox="1"/>
          <p:nvPr/>
        </p:nvSpPr>
        <p:spPr>
          <a:xfrm>
            <a:off x="720133" y="4636619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ern="10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just"/>
            <a:r>
              <a:rPr lang="zh-CN" altLang="en-US" sz="1200" dirty="0"/>
              <a:t>利用电子纸的颜色直观特点，提高备货相符率，降低错漏备发生率。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E8C0C4F-B5D2-47B3-9B0C-C93F46B45900}"/>
              </a:ext>
            </a:extLst>
          </p:cNvPr>
          <p:cNvSpPr txBox="1"/>
          <p:nvPr/>
        </p:nvSpPr>
        <p:spPr>
          <a:xfrm>
            <a:off x="2015397" y="68306"/>
            <a:ext cx="11883067" cy="144610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 defTabSz="914506">
              <a:defRPr/>
            </a:pPr>
            <a:r>
              <a:rPr lang="en-US" altLang="zh-CN" sz="8797" b="1" dirty="0">
                <a:solidFill>
                  <a:prstClr val="white">
                    <a:alpha val="30000"/>
                  </a:prstClr>
                </a:solidFill>
                <a:latin typeface="Train One" panose="02020800000000000000" pitchFamily="18" charset="-128"/>
                <a:ea typeface="Train One" panose="02020800000000000000" pitchFamily="18" charset="-128"/>
                <a:cs typeface="Open Sans" panose="020B0606030504020204" pitchFamily="34" charset="0"/>
              </a:rPr>
              <a:t>PAPERLESS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119BFB6-86C4-469A-9688-877DD6C9E002}"/>
              </a:ext>
            </a:extLst>
          </p:cNvPr>
          <p:cNvSpPr txBox="1"/>
          <p:nvPr/>
        </p:nvSpPr>
        <p:spPr>
          <a:xfrm>
            <a:off x="767260" y="2181407"/>
            <a:ext cx="477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defTabSz="914506">
              <a:defRPr sz="3199" b="1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sz="1800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</a:rPr>
              <a:t>设备设施耗材成本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171F13F5-8C41-4B7F-8215-58797EDC919A}"/>
              </a:ext>
            </a:extLst>
          </p:cNvPr>
          <p:cNvSpPr txBox="1"/>
          <p:nvPr/>
        </p:nvSpPr>
        <p:spPr>
          <a:xfrm>
            <a:off x="767260" y="4922859"/>
            <a:ext cx="477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defTabSz="914506">
              <a:defRPr sz="3199" b="1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sz="1800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</a:rPr>
              <a:t>错漏备发生率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63F39AE-D554-49FD-A89A-35DD1AE94D10}"/>
              </a:ext>
            </a:extLst>
          </p:cNvPr>
          <p:cNvGrpSpPr/>
          <p:nvPr/>
        </p:nvGrpSpPr>
        <p:grpSpPr>
          <a:xfrm>
            <a:off x="6011347" y="3681624"/>
            <a:ext cx="6030362" cy="1389547"/>
            <a:chOff x="6011347" y="3296350"/>
            <a:chExt cx="6030362" cy="1524529"/>
          </a:xfrm>
        </p:grpSpPr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DC597B7F-E1C2-470D-A64E-A6FB4E8BF443}"/>
                </a:ext>
              </a:extLst>
            </p:cNvPr>
            <p:cNvGrpSpPr/>
            <p:nvPr/>
          </p:nvGrpSpPr>
          <p:grpSpPr>
            <a:xfrm>
              <a:off x="6011347" y="3570217"/>
              <a:ext cx="6030362" cy="1250662"/>
              <a:chOff x="781613" y="1303945"/>
              <a:chExt cx="4808110" cy="2125056"/>
            </a:xfrm>
          </p:grpSpPr>
          <p:graphicFrame>
            <p:nvGraphicFramePr>
              <p:cNvPr id="101" name="图表 100">
                <a:extLst>
                  <a:ext uri="{FF2B5EF4-FFF2-40B4-BE49-F238E27FC236}">
                    <a16:creationId xmlns:a16="http://schemas.microsoft.com/office/drawing/2014/main" id="{DA912B5D-A757-4738-AA0E-8E2055F48F08}"/>
                  </a:ext>
                </a:extLst>
              </p:cNvPr>
              <p:cNvGraphicFramePr/>
              <p:nvPr/>
            </p:nvGraphicFramePr>
            <p:xfrm>
              <a:off x="781613" y="1303945"/>
              <a:ext cx="4808110" cy="212505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274C5688-D56B-401E-86B8-430FD1D8E721}"/>
                  </a:ext>
                </a:extLst>
              </p:cNvPr>
              <p:cNvGrpSpPr/>
              <p:nvPr/>
            </p:nvGrpSpPr>
            <p:grpSpPr>
              <a:xfrm>
                <a:off x="2082219" y="1662915"/>
                <a:ext cx="2751191" cy="487680"/>
                <a:chOff x="2074599" y="1662915"/>
                <a:chExt cx="2751191" cy="487680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544EC6AD-485A-4578-BF56-CB093B2D0B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5790" y="1662915"/>
                  <a:ext cx="0" cy="48768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0DC20B88-0C95-4D4C-9289-BDA3CF10211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82217" y="1906754"/>
                  <a:ext cx="803696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C47F2CDC-9262-415C-8B85-7A0AAAB60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74599" y="1662915"/>
                  <a:ext cx="0" cy="48768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>
                  <a:extLst>
                    <a:ext uri="{FF2B5EF4-FFF2-40B4-BE49-F238E27FC236}">
                      <a16:creationId xmlns:a16="http://schemas.microsoft.com/office/drawing/2014/main" id="{21FF0F78-4801-49F3-AB36-9001065ADD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14066" y="1906754"/>
                  <a:ext cx="803696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3" name="文本框 102">
                <a:extLst>
                  <a:ext uri="{FF2B5EF4-FFF2-40B4-BE49-F238E27FC236}">
                    <a16:creationId xmlns:a16="http://schemas.microsoft.com/office/drawing/2014/main" id="{949212AC-14BC-4E87-96B8-5B518E936BD1}"/>
                  </a:ext>
                </a:extLst>
              </p:cNvPr>
              <p:cNvSpPr txBox="1"/>
              <p:nvPr/>
            </p:nvSpPr>
            <p:spPr>
              <a:xfrm>
                <a:off x="2963724" y="1691034"/>
                <a:ext cx="987771" cy="43144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rgbClr val="1BB07E"/>
                    </a:solidFill>
                    <a:latin typeface="+mn-ea"/>
                  </a:rPr>
                  <a:t>优化比例</a:t>
                </a:r>
                <a:r>
                  <a:rPr lang="en-US" altLang="zh-CN" sz="1000" dirty="0">
                    <a:solidFill>
                      <a:srgbClr val="1BB07E"/>
                    </a:solidFill>
                    <a:latin typeface="+mn-ea"/>
                  </a:rPr>
                  <a:t>91%</a:t>
                </a:r>
                <a:endParaRPr lang="zh-CN" altLang="en-US" sz="1000" dirty="0">
                  <a:solidFill>
                    <a:srgbClr val="1BB07E"/>
                  </a:solidFill>
                  <a:latin typeface="+mn-ea"/>
                </a:endParaRPr>
              </a:p>
            </p:txBody>
          </p:sp>
        </p:grp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id="{84E9D742-242D-4DA2-9E33-6C25275C86B5}"/>
                </a:ext>
              </a:extLst>
            </p:cNvPr>
            <p:cNvSpPr txBox="1"/>
            <p:nvPr/>
          </p:nvSpPr>
          <p:spPr>
            <a:xfrm>
              <a:off x="6429217" y="3296350"/>
              <a:ext cx="4777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 defTabSz="914506">
                <a:defRPr sz="3199" b="1">
                  <a:solidFill>
                    <a:srgbClr val="ECC047"/>
                  </a:solidFill>
                  <a:effectLst>
                    <a:outerShdw dist="25400" algn="ctr" rotWithShape="0">
                      <a:srgbClr val="ECC047">
                        <a:alpha val="44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rgbClr val="59C19E"/>
                  </a:solidFill>
                  <a:effectLst>
                    <a:outerShdw dist="25400" algn="ctr" rotWithShape="0">
                      <a:srgbClr val="59C19E">
                        <a:alpha val="44000"/>
                      </a:srgbClr>
                    </a:outerShdw>
                  </a:effectLst>
                </a:rPr>
                <a:t>补件工时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531FACCA-26C2-45EF-9628-CC5D5E565614}"/>
              </a:ext>
            </a:extLst>
          </p:cNvPr>
          <p:cNvGrpSpPr/>
          <p:nvPr/>
        </p:nvGrpSpPr>
        <p:grpSpPr>
          <a:xfrm>
            <a:off x="6429217" y="2214606"/>
            <a:ext cx="5677200" cy="1428628"/>
            <a:chOff x="6429217" y="1612531"/>
            <a:chExt cx="5677200" cy="1567406"/>
          </a:xfrm>
        </p:grpSpPr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id="{FA04B3F6-CB3C-42B7-A9D8-54479302398B}"/>
                </a:ext>
              </a:extLst>
            </p:cNvPr>
            <p:cNvGrpSpPr/>
            <p:nvPr/>
          </p:nvGrpSpPr>
          <p:grpSpPr>
            <a:xfrm>
              <a:off x="6429217" y="1929275"/>
              <a:ext cx="5677200" cy="1250662"/>
              <a:chOff x="1120140" y="1303945"/>
              <a:chExt cx="4617720" cy="2125056"/>
            </a:xfrm>
          </p:grpSpPr>
          <p:graphicFrame>
            <p:nvGraphicFramePr>
              <p:cNvPr id="84" name="图表 83">
                <a:extLst>
                  <a:ext uri="{FF2B5EF4-FFF2-40B4-BE49-F238E27FC236}">
                    <a16:creationId xmlns:a16="http://schemas.microsoft.com/office/drawing/2014/main" id="{F9D307A1-0A5F-4CF6-87EA-813A130F47F6}"/>
                  </a:ext>
                </a:extLst>
              </p:cNvPr>
              <p:cNvGraphicFramePr/>
              <p:nvPr/>
            </p:nvGraphicFramePr>
            <p:xfrm>
              <a:off x="1120140" y="1303945"/>
              <a:ext cx="4617720" cy="212505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C86D2BF8-2893-431C-AF63-BEC1B055746B}"/>
                  </a:ext>
                </a:extLst>
              </p:cNvPr>
              <p:cNvGrpSpPr/>
              <p:nvPr/>
            </p:nvGrpSpPr>
            <p:grpSpPr>
              <a:xfrm>
                <a:off x="3162238" y="1662915"/>
                <a:ext cx="1835212" cy="487680"/>
                <a:chOff x="3154618" y="1662915"/>
                <a:chExt cx="1835212" cy="487680"/>
              </a:xfrm>
            </p:grpSpPr>
            <p:cxnSp>
              <p:nvCxnSpPr>
                <p:cNvPr id="87" name="直接连接符 86">
                  <a:extLst>
                    <a:ext uri="{FF2B5EF4-FFF2-40B4-BE49-F238E27FC236}">
                      <a16:creationId xmlns:a16="http://schemas.microsoft.com/office/drawing/2014/main" id="{6EB6EE2A-C056-4CEE-B379-4CB1CE867AE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989830" y="1662915"/>
                  <a:ext cx="0" cy="48768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:a16="http://schemas.microsoft.com/office/drawing/2014/main" id="{4629A7A8-276D-4C04-8070-B2935054D75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609168" y="1906754"/>
                  <a:ext cx="380662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:a16="http://schemas.microsoft.com/office/drawing/2014/main" id="{584E30AE-966B-4F00-97B2-D4BE33C36A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62232" y="1906754"/>
                  <a:ext cx="380662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直接连接符 98">
                  <a:extLst>
                    <a:ext uri="{FF2B5EF4-FFF2-40B4-BE49-F238E27FC236}">
                      <a16:creationId xmlns:a16="http://schemas.microsoft.com/office/drawing/2014/main" id="{F7B67D9C-056A-4B18-B47E-964AADA60C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154618" y="1662915"/>
                  <a:ext cx="0" cy="48768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CCD12C2F-9195-458F-BCD0-067CCE2BB5CA}"/>
                  </a:ext>
                </a:extLst>
              </p:cNvPr>
              <p:cNvSpPr txBox="1"/>
              <p:nvPr/>
            </p:nvSpPr>
            <p:spPr>
              <a:xfrm>
                <a:off x="3495189" y="1691034"/>
                <a:ext cx="1176925" cy="431440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rgbClr val="1BB07E"/>
                    </a:solidFill>
                    <a:latin typeface="+mn-ea"/>
                  </a:rPr>
                  <a:t>优化比例</a:t>
                </a:r>
                <a:r>
                  <a:rPr lang="en-US" altLang="zh-CN" sz="1000" dirty="0">
                    <a:solidFill>
                      <a:srgbClr val="1BB07E"/>
                    </a:solidFill>
                    <a:latin typeface="+mn-ea"/>
                  </a:rPr>
                  <a:t>56.89%</a:t>
                </a:r>
                <a:endParaRPr lang="zh-CN" altLang="en-US" sz="1000" dirty="0">
                  <a:solidFill>
                    <a:srgbClr val="1BB07E"/>
                  </a:solidFill>
                  <a:latin typeface="+mn-ea"/>
                </a:endParaRPr>
              </a:p>
            </p:txBody>
          </p:sp>
        </p:grp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B70125B8-516B-4A64-A988-C1CF6C1EEB78}"/>
                </a:ext>
              </a:extLst>
            </p:cNvPr>
            <p:cNvSpPr txBox="1"/>
            <p:nvPr/>
          </p:nvSpPr>
          <p:spPr>
            <a:xfrm>
              <a:off x="6429217" y="1612531"/>
              <a:ext cx="4777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 defTabSz="914506">
                <a:defRPr sz="3199" b="1">
                  <a:solidFill>
                    <a:srgbClr val="ECC047"/>
                  </a:solidFill>
                  <a:effectLst>
                    <a:outerShdw dist="25400" algn="ctr" rotWithShape="0">
                      <a:srgbClr val="ECC047">
                        <a:alpha val="44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rgbClr val="59C19E"/>
                  </a:solidFill>
                  <a:effectLst>
                    <a:outerShdw dist="25400" algn="ctr" rotWithShape="0">
                      <a:srgbClr val="59C19E">
                        <a:alpha val="44000"/>
                      </a:srgbClr>
                    </a:outerShdw>
                  </a:effectLst>
                </a:rPr>
                <a:t>培训时间</a:t>
              </a:r>
            </a:p>
          </p:txBody>
        </p: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3E0FBC63-398E-4A2E-92E5-AE172FDA783E}"/>
              </a:ext>
            </a:extLst>
          </p:cNvPr>
          <p:cNvGrpSpPr/>
          <p:nvPr/>
        </p:nvGrpSpPr>
        <p:grpSpPr>
          <a:xfrm>
            <a:off x="64039" y="310509"/>
            <a:ext cx="2856519" cy="708207"/>
            <a:chOff x="868457" y="1494089"/>
            <a:chExt cx="2856523" cy="708211"/>
          </a:xfrm>
        </p:grpSpPr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28A7755D-B847-40C0-99B4-580CAB14D4F6}"/>
                </a:ext>
              </a:extLst>
            </p:cNvPr>
            <p:cNvSpPr txBox="1"/>
            <p:nvPr/>
          </p:nvSpPr>
          <p:spPr>
            <a:xfrm>
              <a:off x="1326944" y="1494089"/>
              <a:ext cx="1939550" cy="708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4002" b="1" dirty="0">
                  <a:solidFill>
                    <a:srgbClr val="1BB07E"/>
                  </a:solidFill>
                  <a:effectLst>
                    <a:outerShdw blurRad="914400" sx="102000" sy="102000" algn="ctr" rotWithShape="0">
                      <a:srgbClr val="1BB07E">
                        <a:alpha val="22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应用效果</a:t>
              </a:r>
              <a:endParaRPr lang="zh-CN" altLang="en-US" sz="4002" b="1" dirty="0">
                <a:solidFill>
                  <a:prstClr val="black"/>
                </a:solidFill>
                <a:effectLst>
                  <a:outerShdw blurRad="114300" sx="102000" sy="102000" algn="ctr" rotWithShape="0">
                    <a:prstClr val="black">
                      <a:alpha val="29000"/>
                    </a:prst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17FD5856-2211-4A5D-B02C-2BBD697BEA1D}"/>
                </a:ext>
              </a:extLst>
            </p:cNvPr>
            <p:cNvSpPr txBox="1"/>
            <p:nvPr/>
          </p:nvSpPr>
          <p:spPr>
            <a:xfrm>
              <a:off x="868457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en-US" altLang="zh-CN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76776D3F-6E7D-45C6-A5F1-894FA34805DB}"/>
                </a:ext>
              </a:extLst>
            </p:cNvPr>
            <p:cNvSpPr txBox="1"/>
            <p:nvPr/>
          </p:nvSpPr>
          <p:spPr>
            <a:xfrm>
              <a:off x="2907862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”</a:t>
              </a:r>
              <a:endParaRPr lang="en-US" altLang="zh-CN" sz="3199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A59E84F6-4672-43EE-8809-722C04329F08}"/>
              </a:ext>
            </a:extLst>
          </p:cNvPr>
          <p:cNvSpPr txBox="1"/>
          <p:nvPr/>
        </p:nvSpPr>
        <p:spPr>
          <a:xfrm>
            <a:off x="6242152" y="1316004"/>
            <a:ext cx="2540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2800" b="1" dirty="0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优化工时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4E693A-ED5A-4719-A57B-9D38BBABB4C7}"/>
              </a:ext>
            </a:extLst>
          </p:cNvPr>
          <p:cNvGrpSpPr/>
          <p:nvPr/>
        </p:nvGrpSpPr>
        <p:grpSpPr>
          <a:xfrm>
            <a:off x="6011348" y="5109561"/>
            <a:ext cx="6030362" cy="1332002"/>
            <a:chOff x="6011348" y="4980169"/>
            <a:chExt cx="6030362" cy="1461394"/>
          </a:xfrm>
        </p:grpSpPr>
        <p:sp>
          <p:nvSpPr>
            <p:cNvPr id="131" name="文本框 130">
              <a:extLst>
                <a:ext uri="{FF2B5EF4-FFF2-40B4-BE49-F238E27FC236}">
                  <a16:creationId xmlns:a16="http://schemas.microsoft.com/office/drawing/2014/main" id="{DE462CD7-D005-472C-8961-038CC34F29A1}"/>
                </a:ext>
              </a:extLst>
            </p:cNvPr>
            <p:cNvSpPr txBox="1"/>
            <p:nvPr/>
          </p:nvSpPr>
          <p:spPr>
            <a:xfrm>
              <a:off x="6429217" y="4980169"/>
              <a:ext cx="4777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 defTabSz="914506">
                <a:defRPr sz="3199" b="1">
                  <a:solidFill>
                    <a:srgbClr val="ECC047"/>
                  </a:solidFill>
                  <a:effectLst>
                    <a:outerShdw dist="25400" algn="ctr" rotWithShape="0">
                      <a:srgbClr val="ECC047">
                        <a:alpha val="44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defRPr>
              </a:lvl1pPr>
            </a:lstStyle>
            <a:p>
              <a:r>
                <a:rPr lang="zh-CN" altLang="en-US" sz="1800" dirty="0">
                  <a:solidFill>
                    <a:srgbClr val="59C19E"/>
                  </a:solidFill>
                  <a:effectLst>
                    <a:outerShdw dist="25400" algn="ctr" rotWithShape="0">
                      <a:srgbClr val="59C19E">
                        <a:alpha val="44000"/>
                      </a:srgbClr>
                    </a:outerShdw>
                  </a:effectLst>
                </a:rPr>
                <a:t>操作工时</a:t>
              </a:r>
            </a:p>
          </p:txBody>
        </p:sp>
        <p:grpSp>
          <p:nvGrpSpPr>
            <p:cNvPr id="73" name="组合 72">
              <a:extLst>
                <a:ext uri="{FF2B5EF4-FFF2-40B4-BE49-F238E27FC236}">
                  <a16:creationId xmlns:a16="http://schemas.microsoft.com/office/drawing/2014/main" id="{E1FA9567-03FE-46D4-B462-10D93CADAB3D}"/>
                </a:ext>
              </a:extLst>
            </p:cNvPr>
            <p:cNvGrpSpPr/>
            <p:nvPr/>
          </p:nvGrpSpPr>
          <p:grpSpPr>
            <a:xfrm>
              <a:off x="6011348" y="5190901"/>
              <a:ext cx="6030362" cy="1250662"/>
              <a:chOff x="776445" y="1303945"/>
              <a:chExt cx="4808110" cy="2125056"/>
            </a:xfrm>
          </p:grpSpPr>
          <p:graphicFrame>
            <p:nvGraphicFramePr>
              <p:cNvPr id="74" name="图表 73">
                <a:extLst>
                  <a:ext uri="{FF2B5EF4-FFF2-40B4-BE49-F238E27FC236}">
                    <a16:creationId xmlns:a16="http://schemas.microsoft.com/office/drawing/2014/main" id="{07062EB0-AF70-4CC5-A949-3D89344CB37E}"/>
                  </a:ext>
                </a:extLst>
              </p:cNvPr>
              <p:cNvGraphicFramePr/>
              <p:nvPr/>
            </p:nvGraphicFramePr>
            <p:xfrm>
              <a:off x="776445" y="1303945"/>
              <a:ext cx="4808110" cy="212505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0EBC20AE-127B-423A-BC22-9E7409D70BAD}"/>
                  </a:ext>
                </a:extLst>
              </p:cNvPr>
              <p:cNvGrpSpPr/>
              <p:nvPr/>
            </p:nvGrpSpPr>
            <p:grpSpPr>
              <a:xfrm>
                <a:off x="1803196" y="1662915"/>
                <a:ext cx="3025044" cy="487680"/>
                <a:chOff x="1795576" y="1662915"/>
                <a:chExt cx="3025044" cy="487680"/>
              </a:xfrm>
            </p:grpSpPr>
            <p:cxnSp>
              <p:nvCxnSpPr>
                <p:cNvPr id="77" name="直接连接符 76">
                  <a:extLst>
                    <a:ext uri="{FF2B5EF4-FFF2-40B4-BE49-F238E27FC236}">
                      <a16:creationId xmlns:a16="http://schemas.microsoft.com/office/drawing/2014/main" id="{472BB82C-CE50-4D21-8C40-172F39B23F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20620" y="1662915"/>
                  <a:ext cx="0" cy="48768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:a16="http://schemas.microsoft.com/office/drawing/2014/main" id="{F1218664-A3CA-4211-A439-FA6CE25DA6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795576" y="1906754"/>
                  <a:ext cx="975916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>
                  <a:extLst>
                    <a:ext uri="{FF2B5EF4-FFF2-40B4-BE49-F238E27FC236}">
                      <a16:creationId xmlns:a16="http://schemas.microsoft.com/office/drawing/2014/main" id="{242B4045-024A-4646-A6D1-53A5A134D7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836677" y="1906754"/>
                  <a:ext cx="975916" cy="0"/>
                </a:xfrm>
                <a:prstGeom prst="line">
                  <a:avLst/>
                </a:prstGeom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6" name="文本框 75">
                <a:extLst>
                  <a:ext uri="{FF2B5EF4-FFF2-40B4-BE49-F238E27FC236}">
                    <a16:creationId xmlns:a16="http://schemas.microsoft.com/office/drawing/2014/main" id="{A2E2ADEA-2B73-49D7-988D-2F9FC77F29F6}"/>
                  </a:ext>
                </a:extLst>
              </p:cNvPr>
              <p:cNvSpPr txBox="1"/>
              <p:nvPr/>
            </p:nvSpPr>
            <p:spPr>
              <a:xfrm>
                <a:off x="2903224" y="1697571"/>
                <a:ext cx="816962" cy="4183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1000" dirty="0">
                    <a:solidFill>
                      <a:srgbClr val="1BB07E"/>
                    </a:solidFill>
                    <a:latin typeface="+mn-ea"/>
                  </a:rPr>
                  <a:t>优化比例</a:t>
                </a:r>
                <a:r>
                  <a:rPr lang="en-US" altLang="zh-CN" sz="1000" dirty="0">
                    <a:solidFill>
                      <a:srgbClr val="1BB07E"/>
                    </a:solidFill>
                    <a:latin typeface="+mn-ea"/>
                  </a:rPr>
                  <a:t>100%</a:t>
                </a:r>
                <a:endParaRPr lang="zh-CN" altLang="en-US" sz="1000" dirty="0">
                  <a:solidFill>
                    <a:srgbClr val="1BB07E"/>
                  </a:solidFill>
                  <a:latin typeface="+mn-ea"/>
                </a:endParaRPr>
              </a:p>
            </p:txBody>
          </p:sp>
        </p:grpSp>
      </p:grpSp>
      <p:sp>
        <p:nvSpPr>
          <p:cNvPr id="89" name="文本框 88">
            <a:extLst>
              <a:ext uri="{FF2B5EF4-FFF2-40B4-BE49-F238E27FC236}">
                <a16:creationId xmlns:a16="http://schemas.microsoft.com/office/drawing/2014/main" id="{398644C8-1512-4CB8-86AC-1064BF7BE9D4}"/>
              </a:ext>
            </a:extLst>
          </p:cNvPr>
          <p:cNvSpPr txBox="1"/>
          <p:nvPr/>
        </p:nvSpPr>
        <p:spPr>
          <a:xfrm>
            <a:off x="8989535" y="5970163"/>
            <a:ext cx="556563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1458.6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E1EF6DA4-4828-41D6-B943-869710C4D931}"/>
              </a:ext>
            </a:extLst>
          </p:cNvPr>
          <p:cNvSpPr txBox="1"/>
          <p:nvPr/>
        </p:nvSpPr>
        <p:spPr>
          <a:xfrm>
            <a:off x="7168077" y="5507731"/>
            <a:ext cx="251992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EAADD53-99B1-4ED4-B85C-B2F6C38C2405}"/>
              </a:ext>
            </a:extLst>
          </p:cNvPr>
          <p:cNvSpPr txBox="1"/>
          <p:nvPr/>
        </p:nvSpPr>
        <p:spPr>
          <a:xfrm>
            <a:off x="6337758" y="1884539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kern="10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defRPr>
            </a:lvl1pPr>
          </a:lstStyle>
          <a:p>
            <a:pPr algn="just"/>
            <a:r>
              <a:rPr lang="zh-CN" altLang="en-US" sz="1200" dirty="0"/>
              <a:t>培训时间、补件工时及操作环节，平均全年累计优化工时</a:t>
            </a:r>
            <a:r>
              <a:rPr lang="en-US" altLang="zh-CN" sz="1200" dirty="0"/>
              <a:t>2202.4</a:t>
            </a:r>
            <a:r>
              <a:rPr lang="zh-CN" altLang="en-US" sz="1200" dirty="0"/>
              <a:t>小时。</a:t>
            </a: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4FE73010-9B68-4CDD-957B-3F29B70E57CD}"/>
              </a:ext>
            </a:extLst>
          </p:cNvPr>
          <p:cNvSpPr/>
          <p:nvPr/>
        </p:nvSpPr>
        <p:spPr>
          <a:xfrm>
            <a:off x="10622647" y="-1708171"/>
            <a:ext cx="3460499" cy="346049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C548EE93-69A9-498E-AB55-C5738614873B}"/>
              </a:ext>
            </a:extLst>
          </p:cNvPr>
          <p:cNvSpPr/>
          <p:nvPr/>
        </p:nvSpPr>
        <p:spPr>
          <a:xfrm>
            <a:off x="5683770" y="1708410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2A55C334-F5F3-410F-A774-FDE57175640B}"/>
              </a:ext>
            </a:extLst>
          </p:cNvPr>
          <p:cNvSpPr/>
          <p:nvPr/>
        </p:nvSpPr>
        <p:spPr>
          <a:xfrm>
            <a:off x="5685746" y="4472001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449FAA01-27A2-45BA-9E88-1BD937372511}"/>
              </a:ext>
            </a:extLst>
          </p:cNvPr>
          <p:cNvSpPr/>
          <p:nvPr/>
        </p:nvSpPr>
        <p:spPr>
          <a:xfrm>
            <a:off x="-2119589" y="5861473"/>
            <a:ext cx="3460500" cy="3460500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C7F927DC-7FDB-4E75-8D78-EA0FA9FE1E5C}"/>
              </a:ext>
            </a:extLst>
          </p:cNvPr>
          <p:cNvSpPr/>
          <p:nvPr/>
        </p:nvSpPr>
        <p:spPr>
          <a:xfrm>
            <a:off x="12004352" y="3928227"/>
            <a:ext cx="1174953" cy="117495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529F800F-79E0-4ECD-9051-8DF34CA1BA75}"/>
              </a:ext>
            </a:extLst>
          </p:cNvPr>
          <p:cNvSpPr/>
          <p:nvPr/>
        </p:nvSpPr>
        <p:spPr>
          <a:xfrm>
            <a:off x="11290992" y="1700334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6BFA4355-EA4F-439F-B62B-A379B954DDCD}"/>
              </a:ext>
            </a:extLst>
          </p:cNvPr>
          <p:cNvSpPr/>
          <p:nvPr/>
        </p:nvSpPr>
        <p:spPr>
          <a:xfrm>
            <a:off x="6046997" y="5905854"/>
            <a:ext cx="703893" cy="70389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070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椭圆 107">
            <a:extLst>
              <a:ext uri="{FF2B5EF4-FFF2-40B4-BE49-F238E27FC236}">
                <a16:creationId xmlns:a16="http://schemas.microsoft.com/office/drawing/2014/main" id="{344DB38E-4194-4C15-B6DA-8E10806E5266}"/>
              </a:ext>
            </a:extLst>
          </p:cNvPr>
          <p:cNvSpPr/>
          <p:nvPr/>
        </p:nvSpPr>
        <p:spPr>
          <a:xfrm>
            <a:off x="3881446" y="3869290"/>
            <a:ext cx="865125" cy="865125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A4030DDE-FAB4-41DB-AB85-D41E5B4546A9}"/>
              </a:ext>
            </a:extLst>
          </p:cNvPr>
          <p:cNvGrpSpPr/>
          <p:nvPr/>
        </p:nvGrpSpPr>
        <p:grpSpPr>
          <a:xfrm>
            <a:off x="623887" y="4494953"/>
            <a:ext cx="5273993" cy="1808809"/>
            <a:chOff x="623887" y="1424632"/>
            <a:chExt cx="5273993" cy="2126287"/>
          </a:xfrm>
        </p:grpSpPr>
        <p:sp>
          <p:nvSpPr>
            <p:cNvPr id="146" name="矩形: 圆角 145">
              <a:extLst>
                <a:ext uri="{FF2B5EF4-FFF2-40B4-BE49-F238E27FC236}">
                  <a16:creationId xmlns:a16="http://schemas.microsoft.com/office/drawing/2014/main" id="{E189CBF1-CEBF-485B-8AD5-0766B8AC969B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1350000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7" name="矩形: 圆角 146">
              <a:extLst>
                <a:ext uri="{FF2B5EF4-FFF2-40B4-BE49-F238E27FC236}">
                  <a16:creationId xmlns:a16="http://schemas.microsoft.com/office/drawing/2014/main" id="{96B12312-298C-48D7-A822-229EDE71B567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2700000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05" name="椭圆 104">
            <a:extLst>
              <a:ext uri="{FF2B5EF4-FFF2-40B4-BE49-F238E27FC236}">
                <a16:creationId xmlns:a16="http://schemas.microsoft.com/office/drawing/2014/main" id="{DFE2A145-D4A1-4A06-84FA-E9AB4C5FC401}"/>
              </a:ext>
            </a:extLst>
          </p:cNvPr>
          <p:cNvSpPr/>
          <p:nvPr/>
        </p:nvSpPr>
        <p:spPr>
          <a:xfrm>
            <a:off x="2557242" y="7591723"/>
            <a:ext cx="865125" cy="865125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id="{EED92D81-8B0A-4C4F-A3D1-1B4F2DA373D0}"/>
              </a:ext>
            </a:extLst>
          </p:cNvPr>
          <p:cNvGrpSpPr/>
          <p:nvPr/>
        </p:nvGrpSpPr>
        <p:grpSpPr>
          <a:xfrm>
            <a:off x="623887" y="1842798"/>
            <a:ext cx="5273993" cy="1808809"/>
            <a:chOff x="623887" y="1424632"/>
            <a:chExt cx="5273993" cy="2126287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FBB1EA8C-8110-4DE8-B9A9-F60C45CDA3C9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13500001" algn="ctr" rotWithShape="0">
                <a:srgbClr val="FFFFFF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F058769F-57D4-4C1F-B4D0-69FCA88686B0}"/>
                </a:ext>
              </a:extLst>
            </p:cNvPr>
            <p:cNvSpPr/>
            <p:nvPr/>
          </p:nvSpPr>
          <p:spPr>
            <a:xfrm>
              <a:off x="623887" y="1424632"/>
              <a:ext cx="5273993" cy="2126287"/>
            </a:xfrm>
            <a:prstGeom prst="roundRect">
              <a:avLst>
                <a:gd name="adj" fmla="val 8266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" dist="63500" dir="2700000" algn="ctr" rotWithShape="0">
                <a:srgbClr val="E1E1E1">
                  <a:alpha val="8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6EE319C-A53F-4208-99B3-6CE8FE706472}"/>
              </a:ext>
            </a:extLst>
          </p:cNvPr>
          <p:cNvGrpSpPr/>
          <p:nvPr/>
        </p:nvGrpSpPr>
        <p:grpSpPr>
          <a:xfrm>
            <a:off x="-445538" y="0"/>
            <a:ext cx="359366" cy="2554606"/>
            <a:chOff x="-445538" y="0"/>
            <a:chExt cx="359366" cy="255460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DC1443AA-E2ED-4C23-92FA-DC448B021238}"/>
                </a:ext>
              </a:extLst>
            </p:cNvPr>
            <p:cNvSpPr/>
            <p:nvPr/>
          </p:nvSpPr>
          <p:spPr>
            <a:xfrm>
              <a:off x="-445538" y="0"/>
              <a:ext cx="359366" cy="359366"/>
            </a:xfrm>
            <a:prstGeom prst="roundRect">
              <a:avLst/>
            </a:prstGeom>
            <a:solidFill>
              <a:srgbClr val="1BB0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C9AD6376-6F71-461D-99D3-CA9F64CDCADF}"/>
                </a:ext>
              </a:extLst>
            </p:cNvPr>
            <p:cNvSpPr/>
            <p:nvPr/>
          </p:nvSpPr>
          <p:spPr>
            <a:xfrm>
              <a:off x="-445538" y="444230"/>
              <a:ext cx="359366" cy="359366"/>
            </a:xfrm>
            <a:prstGeom prst="roundRect">
              <a:avLst/>
            </a:prstGeom>
            <a:solidFill>
              <a:srgbClr val="59C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94E5C9E-C1F8-4BD2-8BB4-2035089D192E}"/>
                </a:ext>
              </a:extLst>
            </p:cNvPr>
            <p:cNvSpPr/>
            <p:nvPr/>
          </p:nvSpPr>
          <p:spPr>
            <a:xfrm>
              <a:off x="-445538" y="885407"/>
              <a:ext cx="359366" cy="359366"/>
            </a:xfrm>
            <a:prstGeom prst="roundRect">
              <a:avLst/>
            </a:prstGeom>
            <a:solidFill>
              <a:srgbClr val="ECC0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3E5D04D0-A1C9-4352-85C8-64005C289759}"/>
                </a:ext>
              </a:extLst>
            </p:cNvPr>
            <p:cNvSpPr/>
            <p:nvPr/>
          </p:nvSpPr>
          <p:spPr>
            <a:xfrm>
              <a:off x="-445538" y="1309414"/>
              <a:ext cx="359366" cy="359366"/>
            </a:xfrm>
            <a:prstGeom prst="roundRect">
              <a:avLst/>
            </a:prstGeom>
            <a:solidFill>
              <a:srgbClr val="FB4E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0B26FABE-AA69-423D-AA68-A7F43A68D1E8}"/>
                </a:ext>
              </a:extLst>
            </p:cNvPr>
            <p:cNvSpPr/>
            <p:nvPr/>
          </p:nvSpPr>
          <p:spPr>
            <a:xfrm>
              <a:off x="-445538" y="1752327"/>
              <a:ext cx="359366" cy="359366"/>
            </a:xfrm>
            <a:prstGeom prst="roundRect">
              <a:avLst/>
            </a:prstGeom>
            <a:solidFill>
              <a:srgbClr val="7C4F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23C66CB-3BCE-47A1-8A8E-072B8749124F}"/>
                </a:ext>
              </a:extLst>
            </p:cNvPr>
            <p:cNvSpPr/>
            <p:nvPr/>
          </p:nvSpPr>
          <p:spPr>
            <a:xfrm>
              <a:off x="-445538" y="2195240"/>
              <a:ext cx="359366" cy="359366"/>
            </a:xfrm>
            <a:prstGeom prst="roundRect">
              <a:avLst/>
            </a:prstGeom>
            <a:solidFill>
              <a:srgbClr val="00638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096C387A-FD92-4F2A-BC5A-EC5DFB9D28E7}"/>
              </a:ext>
            </a:extLst>
          </p:cNvPr>
          <p:cNvSpPr txBox="1"/>
          <p:nvPr/>
        </p:nvSpPr>
        <p:spPr>
          <a:xfrm>
            <a:off x="771268" y="1316004"/>
            <a:ext cx="2540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2800" b="1" dirty="0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下一步应用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E95A79A4-7798-4D4B-B550-259E4C331837}"/>
              </a:ext>
            </a:extLst>
          </p:cNvPr>
          <p:cNvSpPr txBox="1"/>
          <p:nvPr/>
        </p:nvSpPr>
        <p:spPr>
          <a:xfrm>
            <a:off x="771268" y="2276423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将电子纸防护材质全面升级（聚氨酯），有效保护设备减少器具损伤。</a:t>
            </a: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FE8C0C4F-B5D2-47B3-9B0C-C93F46B45900}"/>
              </a:ext>
            </a:extLst>
          </p:cNvPr>
          <p:cNvSpPr txBox="1"/>
          <p:nvPr/>
        </p:nvSpPr>
        <p:spPr>
          <a:xfrm>
            <a:off x="2015397" y="68306"/>
            <a:ext cx="11883067" cy="1446102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 defTabSz="914506">
              <a:defRPr/>
            </a:pPr>
            <a:r>
              <a:rPr lang="en-US" altLang="zh-CN" sz="8797" b="1" dirty="0">
                <a:solidFill>
                  <a:prstClr val="white">
                    <a:alpha val="30000"/>
                  </a:prstClr>
                </a:solidFill>
                <a:latin typeface="Train One" panose="02020800000000000000" pitchFamily="18" charset="-128"/>
                <a:ea typeface="Train One" panose="02020800000000000000" pitchFamily="18" charset="-128"/>
                <a:cs typeface="Open Sans" panose="020B0606030504020204" pitchFamily="34" charset="0"/>
              </a:rPr>
              <a:t>PAPERLESS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1119BFB6-86C4-469A-9688-877DD6C9E002}"/>
              </a:ext>
            </a:extLst>
          </p:cNvPr>
          <p:cNvSpPr txBox="1"/>
          <p:nvPr/>
        </p:nvSpPr>
        <p:spPr>
          <a:xfrm>
            <a:off x="8585430" y="7774477"/>
            <a:ext cx="47777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 defTabSz="914506">
              <a:defRPr sz="3199" b="1">
                <a:solidFill>
                  <a:srgbClr val="ECC047"/>
                </a:solidFill>
                <a:effectLst>
                  <a:outerShdw dist="25400" algn="ctr" rotWithShape="0">
                    <a:srgbClr val="ECC047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defRPr>
            </a:lvl1pPr>
          </a:lstStyle>
          <a:p>
            <a:r>
              <a:rPr lang="zh-CN" altLang="en-US" sz="1800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</a:rPr>
              <a:t>设备设施耗材成本</a:t>
            </a:r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4FE73010-9B68-4CDD-957B-3F29B70E57CD}"/>
              </a:ext>
            </a:extLst>
          </p:cNvPr>
          <p:cNvSpPr/>
          <p:nvPr/>
        </p:nvSpPr>
        <p:spPr>
          <a:xfrm>
            <a:off x="10622647" y="-1708171"/>
            <a:ext cx="3460499" cy="346049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C548EE93-69A9-498E-AB55-C5738614873B}"/>
              </a:ext>
            </a:extLst>
          </p:cNvPr>
          <p:cNvSpPr/>
          <p:nvPr/>
        </p:nvSpPr>
        <p:spPr>
          <a:xfrm>
            <a:off x="5683770" y="1708410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2A55C334-F5F3-410F-A774-FDE57175640B}"/>
              </a:ext>
            </a:extLst>
          </p:cNvPr>
          <p:cNvSpPr/>
          <p:nvPr/>
        </p:nvSpPr>
        <p:spPr>
          <a:xfrm>
            <a:off x="5685746" y="4354054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449FAA01-27A2-45BA-9E88-1BD937372511}"/>
              </a:ext>
            </a:extLst>
          </p:cNvPr>
          <p:cNvSpPr/>
          <p:nvPr/>
        </p:nvSpPr>
        <p:spPr>
          <a:xfrm>
            <a:off x="-2119589" y="5861473"/>
            <a:ext cx="3460500" cy="3460500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C7F927DC-7FDB-4E75-8D78-EA0FA9FE1E5C}"/>
              </a:ext>
            </a:extLst>
          </p:cNvPr>
          <p:cNvSpPr/>
          <p:nvPr/>
        </p:nvSpPr>
        <p:spPr>
          <a:xfrm>
            <a:off x="12004352" y="3928227"/>
            <a:ext cx="1174953" cy="117495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529F800F-79E0-4ECD-9051-8DF34CA1BA75}"/>
              </a:ext>
            </a:extLst>
          </p:cNvPr>
          <p:cNvSpPr/>
          <p:nvPr/>
        </p:nvSpPr>
        <p:spPr>
          <a:xfrm>
            <a:off x="11290992" y="1700334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>
            <a:extLst>
              <a:ext uri="{FF2B5EF4-FFF2-40B4-BE49-F238E27FC236}">
                <a16:creationId xmlns:a16="http://schemas.microsoft.com/office/drawing/2014/main" id="{6BFA4355-EA4F-439F-B62B-A379B954DDCD}"/>
              </a:ext>
            </a:extLst>
          </p:cNvPr>
          <p:cNvSpPr/>
          <p:nvPr/>
        </p:nvSpPr>
        <p:spPr>
          <a:xfrm>
            <a:off x="6046997" y="5905854"/>
            <a:ext cx="703893" cy="703893"/>
          </a:xfrm>
          <a:prstGeom prst="ellipse">
            <a:avLst/>
          </a:prstGeom>
          <a:gradFill flip="none" rotWithShape="1">
            <a:gsLst>
              <a:gs pos="25000">
                <a:srgbClr val="ECC047"/>
              </a:gs>
              <a:gs pos="85000">
                <a:srgbClr val="ECC047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005D624-F529-4102-BBA8-BC8AE2C3BEB5}"/>
              </a:ext>
            </a:extLst>
          </p:cNvPr>
          <p:cNvGrpSpPr/>
          <p:nvPr/>
        </p:nvGrpSpPr>
        <p:grpSpPr>
          <a:xfrm>
            <a:off x="839956" y="1900880"/>
            <a:ext cx="1895313" cy="399366"/>
            <a:chOff x="882844" y="4378572"/>
            <a:chExt cx="1895313" cy="399366"/>
          </a:xfrm>
        </p:grpSpPr>
        <p:sp>
          <p:nvSpPr>
            <p:cNvPr id="114" name="平行四边形 113">
              <a:extLst>
                <a:ext uri="{FF2B5EF4-FFF2-40B4-BE49-F238E27FC236}">
                  <a16:creationId xmlns:a16="http://schemas.microsoft.com/office/drawing/2014/main" id="{6895A2D6-DD22-42B1-8DD5-5A4D04CA8F9E}"/>
                </a:ext>
              </a:extLst>
            </p:cNvPr>
            <p:cNvSpPr/>
            <p:nvPr/>
          </p:nvSpPr>
          <p:spPr>
            <a:xfrm>
              <a:off x="882844" y="4705938"/>
              <a:ext cx="1895313" cy="72000"/>
            </a:xfrm>
            <a:prstGeom prst="parallelogram">
              <a:avLst>
                <a:gd name="adj" fmla="val 83329"/>
              </a:avLst>
            </a:prstGeom>
            <a:gradFill>
              <a:gsLst>
                <a:gs pos="25000">
                  <a:srgbClr val="ECC047"/>
                </a:gs>
                <a:gs pos="85000">
                  <a:srgbClr val="ECC047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A3EFF84E-5047-4675-AD35-6C34F8824C23}"/>
                </a:ext>
              </a:extLst>
            </p:cNvPr>
            <p:cNvSpPr txBox="1"/>
            <p:nvPr/>
          </p:nvSpPr>
          <p:spPr>
            <a:xfrm>
              <a:off x="955485" y="4378572"/>
              <a:ext cx="1526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rgbClr val="ECC047"/>
                  </a:solidFill>
                  <a:latin typeface="+mj-ea"/>
                  <a:ea typeface="+mj-ea"/>
                </a:rPr>
                <a:t>1</a:t>
              </a:r>
              <a:r>
                <a:rPr lang="zh-CN" altLang="en-US" dirty="0">
                  <a:solidFill>
                    <a:srgbClr val="ECC047"/>
                  </a:solidFill>
                  <a:latin typeface="+mj-ea"/>
                  <a:ea typeface="+mj-ea"/>
                </a:rPr>
                <a:t>、升级防护材质</a:t>
              </a:r>
            </a:p>
          </p:txBody>
        </p:sp>
      </p:grpSp>
      <p:sp>
        <p:nvSpPr>
          <p:cNvPr id="118" name="文本框 117">
            <a:extLst>
              <a:ext uri="{FF2B5EF4-FFF2-40B4-BE49-F238E27FC236}">
                <a16:creationId xmlns:a16="http://schemas.microsoft.com/office/drawing/2014/main" id="{AB60FB4F-F0BF-42C7-B03D-4396229080F0}"/>
              </a:ext>
            </a:extLst>
          </p:cNvPr>
          <p:cNvSpPr txBox="1"/>
          <p:nvPr/>
        </p:nvSpPr>
        <p:spPr>
          <a:xfrm>
            <a:off x="771268" y="2979167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将电子纸显示界面进一步优化，向着更利于员工操作的方向升级。</a:t>
            </a:r>
            <a:endParaRPr lang="en-US" altLang="zh-CN" sz="1200" kern="1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F54F729-E5CF-4D92-89D9-A4FCA33AACC1}"/>
              </a:ext>
            </a:extLst>
          </p:cNvPr>
          <p:cNvGrpSpPr/>
          <p:nvPr/>
        </p:nvGrpSpPr>
        <p:grpSpPr>
          <a:xfrm>
            <a:off x="839956" y="2603624"/>
            <a:ext cx="1895313" cy="399366"/>
            <a:chOff x="882844" y="4378572"/>
            <a:chExt cx="1895313" cy="399366"/>
          </a:xfrm>
        </p:grpSpPr>
        <p:sp>
          <p:nvSpPr>
            <p:cNvPr id="120" name="平行四边形 119">
              <a:extLst>
                <a:ext uri="{FF2B5EF4-FFF2-40B4-BE49-F238E27FC236}">
                  <a16:creationId xmlns:a16="http://schemas.microsoft.com/office/drawing/2014/main" id="{4643C5C2-9D81-4061-B067-A767EDEA8692}"/>
                </a:ext>
              </a:extLst>
            </p:cNvPr>
            <p:cNvSpPr/>
            <p:nvPr/>
          </p:nvSpPr>
          <p:spPr>
            <a:xfrm>
              <a:off x="882844" y="4705938"/>
              <a:ext cx="1895313" cy="72000"/>
            </a:xfrm>
            <a:prstGeom prst="parallelogram">
              <a:avLst>
                <a:gd name="adj" fmla="val 83329"/>
              </a:avLst>
            </a:prstGeom>
            <a:gradFill>
              <a:gsLst>
                <a:gs pos="25000">
                  <a:srgbClr val="ECC047"/>
                </a:gs>
                <a:gs pos="85000">
                  <a:srgbClr val="ECC047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id="{36CE5222-473B-4735-8D9D-24CB927A568F}"/>
                </a:ext>
              </a:extLst>
            </p:cNvPr>
            <p:cNvSpPr txBox="1"/>
            <p:nvPr/>
          </p:nvSpPr>
          <p:spPr>
            <a:xfrm>
              <a:off x="906594" y="4378572"/>
              <a:ext cx="1624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>
                  <a:solidFill>
                    <a:srgbClr val="ECC047"/>
                  </a:solidFill>
                  <a:latin typeface="+mj-ea"/>
                  <a:ea typeface="+mj-ea"/>
                </a:rPr>
                <a:t>2</a:t>
              </a:r>
              <a:r>
                <a:rPr lang="zh-CN" altLang="en-US">
                  <a:solidFill>
                    <a:srgbClr val="ECC047"/>
                  </a:solidFill>
                  <a:latin typeface="+mj-ea"/>
                  <a:ea typeface="+mj-ea"/>
                </a:rPr>
                <a:t>、</a:t>
              </a:r>
              <a:r>
                <a:rPr lang="zh-CN" altLang="en-US" dirty="0">
                  <a:solidFill>
                    <a:srgbClr val="ECC047"/>
                  </a:solidFill>
                  <a:latin typeface="+mj-ea"/>
                  <a:ea typeface="+mj-ea"/>
                </a:rPr>
                <a:t>优化显示界面</a:t>
              </a:r>
            </a:p>
          </p:txBody>
        </p:sp>
      </p:grpSp>
      <p:sp>
        <p:nvSpPr>
          <p:cNvPr id="123" name="文本框 122">
            <a:extLst>
              <a:ext uri="{FF2B5EF4-FFF2-40B4-BE49-F238E27FC236}">
                <a16:creationId xmlns:a16="http://schemas.microsoft.com/office/drawing/2014/main" id="{572851CC-A126-434D-A841-DBC4D57B4690}"/>
              </a:ext>
            </a:extLst>
          </p:cNvPr>
          <p:cNvSpPr txBox="1"/>
          <p:nvPr/>
        </p:nvSpPr>
        <p:spPr>
          <a:xfrm>
            <a:off x="3623032" y="7536557"/>
            <a:ext cx="8100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8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使系统向着更利于员工操作的方向升级。</a:t>
            </a:r>
            <a:endParaRPr lang="zh-CN" altLang="en-US" dirty="0"/>
          </a:p>
        </p:txBody>
      </p:sp>
      <p:sp>
        <p:nvSpPr>
          <p:cNvPr id="124" name="矩形: 圆角 123">
            <a:extLst>
              <a:ext uri="{FF2B5EF4-FFF2-40B4-BE49-F238E27FC236}">
                <a16:creationId xmlns:a16="http://schemas.microsoft.com/office/drawing/2014/main" id="{A9C02D70-AD76-4204-B519-CB8BFA69AB1D}"/>
              </a:ext>
            </a:extLst>
          </p:cNvPr>
          <p:cNvSpPr/>
          <p:nvPr/>
        </p:nvSpPr>
        <p:spPr>
          <a:xfrm>
            <a:off x="927331" y="3301216"/>
            <a:ext cx="1652507" cy="220482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ECC0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06">
              <a:defRPr/>
            </a:pPr>
            <a:r>
              <a:rPr lang="zh-CN" altLang="en-US" sz="1100" b="1" dirty="0">
                <a:solidFill>
                  <a:srgbClr val="ECC047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单个器具显示全部零件</a:t>
            </a:r>
          </a:p>
        </p:txBody>
      </p:sp>
      <p:sp>
        <p:nvSpPr>
          <p:cNvPr id="125" name="矩形: 圆角 124">
            <a:extLst>
              <a:ext uri="{FF2B5EF4-FFF2-40B4-BE49-F238E27FC236}">
                <a16:creationId xmlns:a16="http://schemas.microsoft.com/office/drawing/2014/main" id="{06B8CE02-1362-4F1B-BABD-88F9AAC9A0C8}"/>
              </a:ext>
            </a:extLst>
          </p:cNvPr>
          <p:cNvSpPr/>
          <p:nvPr/>
        </p:nvSpPr>
        <p:spPr>
          <a:xfrm>
            <a:off x="2920558" y="3301216"/>
            <a:ext cx="1652507" cy="220482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ECC0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06">
              <a:defRPr/>
            </a:pPr>
            <a:r>
              <a:rPr lang="zh-CN" altLang="en-US" sz="1100" b="1" dirty="0">
                <a:solidFill>
                  <a:srgbClr val="ECC047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多个器具显示单个零件</a:t>
            </a:r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id="{15A8AE24-3DB2-4020-B058-9C7D968C959A}"/>
              </a:ext>
            </a:extLst>
          </p:cNvPr>
          <p:cNvSpPr/>
          <p:nvPr/>
        </p:nvSpPr>
        <p:spPr>
          <a:xfrm>
            <a:off x="5102795" y="359669"/>
            <a:ext cx="291629" cy="291629"/>
          </a:xfrm>
          <a:prstGeom prst="ellipse">
            <a:avLst/>
          </a:prstGeom>
          <a:gradFill flip="none" rotWithShape="1">
            <a:gsLst>
              <a:gs pos="25000">
                <a:srgbClr val="1BB07E"/>
              </a:gs>
              <a:gs pos="85000">
                <a:srgbClr val="91D9C1">
                  <a:alpha val="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0" name="组合 149">
            <a:extLst>
              <a:ext uri="{FF2B5EF4-FFF2-40B4-BE49-F238E27FC236}">
                <a16:creationId xmlns:a16="http://schemas.microsoft.com/office/drawing/2014/main" id="{F1E69808-2E5A-4EAA-9340-3E9226EFC330}"/>
              </a:ext>
            </a:extLst>
          </p:cNvPr>
          <p:cNvGrpSpPr/>
          <p:nvPr/>
        </p:nvGrpSpPr>
        <p:grpSpPr>
          <a:xfrm>
            <a:off x="64039" y="310509"/>
            <a:ext cx="5573692" cy="708207"/>
            <a:chOff x="868457" y="1494089"/>
            <a:chExt cx="5573700" cy="708211"/>
          </a:xfrm>
        </p:grpSpPr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B54B95A8-8264-4F95-BCDB-79F7AFDE7819}"/>
                </a:ext>
              </a:extLst>
            </p:cNvPr>
            <p:cNvSpPr txBox="1"/>
            <p:nvPr/>
          </p:nvSpPr>
          <p:spPr>
            <a:xfrm>
              <a:off x="1326944" y="1494089"/>
              <a:ext cx="4628601" cy="708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4002" b="1" dirty="0">
                  <a:solidFill>
                    <a:srgbClr val="1BB07E"/>
                  </a:solidFill>
                  <a:effectLst>
                    <a:outerShdw blurRad="914400" sx="102000" sy="102000" algn="ctr" rotWithShape="0">
                      <a:srgbClr val="1BB07E">
                        <a:alpha val="22000"/>
                      </a:srgbClr>
                    </a:outerShdw>
                  </a:effectLst>
                  <a:latin typeface="字体圈欣意冠黑体" panose="00000500000000000000" pitchFamily="2" charset="-122"/>
                  <a:ea typeface="字体圈欣意冠黑体" panose="00000500000000000000" pitchFamily="2" charset="-122"/>
                  <a:cs typeface="Open Sans" panose="020B0606030504020204" pitchFamily="34" charset="0"/>
                </a:rPr>
                <a:t>下一步应用及完善策划</a:t>
              </a:r>
            </a:p>
          </p:txBody>
        </p: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52EC28CC-F4FE-4C02-8DCD-FD7AAA9EAF32}"/>
                </a:ext>
              </a:extLst>
            </p:cNvPr>
            <p:cNvSpPr txBox="1"/>
            <p:nvPr/>
          </p:nvSpPr>
          <p:spPr>
            <a:xfrm>
              <a:off x="868457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en-US" altLang="zh-CN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FAE6415F-6C6C-40E3-8970-ED0C414F86C3}"/>
                </a:ext>
              </a:extLst>
            </p:cNvPr>
            <p:cNvSpPr txBox="1"/>
            <p:nvPr/>
          </p:nvSpPr>
          <p:spPr>
            <a:xfrm>
              <a:off x="5625039" y="1494089"/>
              <a:ext cx="817118" cy="5846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506">
                <a:defRPr/>
              </a:pPr>
              <a:r>
                <a:rPr lang="zh-CN" altLang="en-US" sz="3199" b="1" dirty="0">
                  <a:solidFill>
                    <a:prstClr val="black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”</a:t>
              </a:r>
              <a:endParaRPr lang="en-US" altLang="zh-CN" sz="3199" b="1" dirty="0">
                <a:solidFill>
                  <a:prstClr val="black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54" name="文本框 153">
            <a:extLst>
              <a:ext uri="{FF2B5EF4-FFF2-40B4-BE49-F238E27FC236}">
                <a16:creationId xmlns:a16="http://schemas.microsoft.com/office/drawing/2014/main" id="{CA984572-33D7-49F0-B443-0F7241C5043A}"/>
              </a:ext>
            </a:extLst>
          </p:cNvPr>
          <p:cNvSpPr txBox="1"/>
          <p:nvPr/>
        </p:nvSpPr>
        <p:spPr>
          <a:xfrm>
            <a:off x="771268" y="3946168"/>
            <a:ext cx="2540058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3199" b="1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完善策划</a:t>
            </a: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id="{6D8E4589-48D8-4659-8E72-4F9EFD50AB1E}"/>
              </a:ext>
            </a:extLst>
          </p:cNvPr>
          <p:cNvSpPr txBox="1"/>
          <p:nvPr/>
        </p:nvSpPr>
        <p:spPr>
          <a:xfrm>
            <a:off x="803518" y="5698850"/>
            <a:ext cx="5134109" cy="524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使绿色物流、智慧物流的管理理念深入基层，让全员参与到降本增效，节能减排。</a:t>
            </a:r>
            <a:endParaRPr lang="en-US" altLang="zh-CN" sz="1200" kern="1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8A84E2D9-2520-454F-8F0F-A7963AAFE8A2}"/>
              </a:ext>
            </a:extLst>
          </p:cNvPr>
          <p:cNvSpPr txBox="1"/>
          <p:nvPr/>
        </p:nvSpPr>
        <p:spPr>
          <a:xfrm>
            <a:off x="771268" y="4973877"/>
            <a:ext cx="5134109" cy="3032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kern="100" dirty="0"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在满足现有生产的条件下优化操作步骤，尽量将操作变得轻量化、极简化。</a:t>
            </a:r>
            <a:endParaRPr lang="en-US" altLang="zh-CN" sz="1200" kern="100" dirty="0"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9BF2FCC1-BA9D-437E-AA45-9DCA90414BDC}"/>
              </a:ext>
            </a:extLst>
          </p:cNvPr>
          <p:cNvGrpSpPr/>
          <p:nvPr/>
        </p:nvGrpSpPr>
        <p:grpSpPr>
          <a:xfrm>
            <a:off x="839956" y="4586438"/>
            <a:ext cx="1895313" cy="399366"/>
            <a:chOff x="882844" y="4378572"/>
            <a:chExt cx="1895313" cy="399366"/>
          </a:xfrm>
        </p:grpSpPr>
        <p:sp>
          <p:nvSpPr>
            <p:cNvPr id="159" name="平行四边形 158">
              <a:extLst>
                <a:ext uri="{FF2B5EF4-FFF2-40B4-BE49-F238E27FC236}">
                  <a16:creationId xmlns:a16="http://schemas.microsoft.com/office/drawing/2014/main" id="{CAD26B82-2B0E-4172-BADD-AA0EE1579237}"/>
                </a:ext>
              </a:extLst>
            </p:cNvPr>
            <p:cNvSpPr/>
            <p:nvPr/>
          </p:nvSpPr>
          <p:spPr>
            <a:xfrm>
              <a:off x="882844" y="4705938"/>
              <a:ext cx="1895313" cy="72000"/>
            </a:xfrm>
            <a:prstGeom prst="parallelogram">
              <a:avLst>
                <a:gd name="adj" fmla="val 83329"/>
              </a:avLst>
            </a:prstGeom>
            <a:gradFill>
              <a:gsLst>
                <a:gs pos="25000">
                  <a:srgbClr val="59C19E"/>
                </a:gs>
                <a:gs pos="85000">
                  <a:srgbClr val="59C19E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D8028605-0709-4919-88D0-9848EBEB0F56}"/>
                </a:ext>
              </a:extLst>
            </p:cNvPr>
            <p:cNvSpPr txBox="1"/>
            <p:nvPr/>
          </p:nvSpPr>
          <p:spPr>
            <a:xfrm>
              <a:off x="955485" y="4378572"/>
              <a:ext cx="15263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rgbClr val="59C19E"/>
                  </a:solidFill>
                  <a:latin typeface="+mj-ea"/>
                  <a:ea typeface="+mj-ea"/>
                </a:rPr>
                <a:t>1</a:t>
              </a:r>
              <a:r>
                <a:rPr lang="zh-CN" altLang="en-US" dirty="0">
                  <a:solidFill>
                    <a:srgbClr val="59C19E"/>
                  </a:solidFill>
                  <a:latin typeface="+mj-ea"/>
                  <a:ea typeface="+mj-ea"/>
                </a:rPr>
                <a:t>、升级防护材质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7917EA19-5151-4AFD-BD35-D1C3AB8D01FC}"/>
              </a:ext>
            </a:extLst>
          </p:cNvPr>
          <p:cNvGrpSpPr/>
          <p:nvPr/>
        </p:nvGrpSpPr>
        <p:grpSpPr>
          <a:xfrm>
            <a:off x="839956" y="5289182"/>
            <a:ext cx="1895313" cy="399366"/>
            <a:chOff x="882844" y="4378572"/>
            <a:chExt cx="1895313" cy="399366"/>
          </a:xfrm>
        </p:grpSpPr>
        <p:sp>
          <p:nvSpPr>
            <p:cNvPr id="162" name="平行四边形 161">
              <a:extLst>
                <a:ext uri="{FF2B5EF4-FFF2-40B4-BE49-F238E27FC236}">
                  <a16:creationId xmlns:a16="http://schemas.microsoft.com/office/drawing/2014/main" id="{CDA1AD25-3CEE-4D3B-8855-A6D2CF6F581D}"/>
                </a:ext>
              </a:extLst>
            </p:cNvPr>
            <p:cNvSpPr/>
            <p:nvPr/>
          </p:nvSpPr>
          <p:spPr>
            <a:xfrm>
              <a:off x="882844" y="4705938"/>
              <a:ext cx="1895313" cy="72000"/>
            </a:xfrm>
            <a:prstGeom prst="parallelogram">
              <a:avLst>
                <a:gd name="adj" fmla="val 83329"/>
              </a:avLst>
            </a:prstGeom>
            <a:gradFill>
              <a:gsLst>
                <a:gs pos="25000">
                  <a:srgbClr val="59C19E"/>
                </a:gs>
                <a:gs pos="85000">
                  <a:srgbClr val="59C19E">
                    <a:alpha val="0"/>
                  </a:srgbClr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B7689E84-E95B-4F4C-9626-EA2BE925B73A}"/>
                </a:ext>
              </a:extLst>
            </p:cNvPr>
            <p:cNvSpPr txBox="1"/>
            <p:nvPr/>
          </p:nvSpPr>
          <p:spPr>
            <a:xfrm>
              <a:off x="906594" y="4378572"/>
              <a:ext cx="16241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/>
              <a:r>
                <a:rPr lang="en-US" altLang="zh-CN" dirty="0">
                  <a:solidFill>
                    <a:srgbClr val="59C19E"/>
                  </a:solidFill>
                  <a:latin typeface="+mj-ea"/>
                  <a:ea typeface="+mj-ea"/>
                </a:rPr>
                <a:t>2</a:t>
              </a:r>
              <a:r>
                <a:rPr lang="zh-CN" altLang="en-US" dirty="0">
                  <a:solidFill>
                    <a:srgbClr val="59C19E"/>
                  </a:solidFill>
                  <a:latin typeface="+mj-ea"/>
                  <a:ea typeface="+mj-ea"/>
                </a:rPr>
                <a:t>、优化显示界面</a:t>
              </a:r>
            </a:p>
          </p:txBody>
        </p:sp>
      </p:grpSp>
      <p:sp>
        <p:nvSpPr>
          <p:cNvPr id="164" name="矩形: 圆角 163">
            <a:extLst>
              <a:ext uri="{FF2B5EF4-FFF2-40B4-BE49-F238E27FC236}">
                <a16:creationId xmlns:a16="http://schemas.microsoft.com/office/drawing/2014/main" id="{A0617B90-8CA7-478C-AE6B-D503F1D82192}"/>
              </a:ext>
            </a:extLst>
          </p:cNvPr>
          <p:cNvSpPr/>
          <p:nvPr/>
        </p:nvSpPr>
        <p:spPr>
          <a:xfrm>
            <a:off x="6231542" y="1842292"/>
            <a:ext cx="5274000" cy="4466433"/>
          </a:xfrm>
          <a:prstGeom prst="roundRect">
            <a:avLst>
              <a:gd name="adj" fmla="val 4513"/>
            </a:avLst>
          </a:prstGeom>
          <a:solidFill>
            <a:schemeClr val="bg1"/>
          </a:solidFill>
          <a:ln>
            <a:noFill/>
          </a:ln>
          <a:effectLst>
            <a:outerShdw blurRad="127000" dist="63500" dir="2700000" algn="ctr" rotWithShape="0">
              <a:srgbClr val="E1E1E1">
                <a:alpha val="8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64" name="表格 5">
            <a:extLst>
              <a:ext uri="{FF2B5EF4-FFF2-40B4-BE49-F238E27FC236}">
                <a16:creationId xmlns:a16="http://schemas.microsoft.com/office/drawing/2014/main" id="{4533EBD1-90D5-4A74-B886-70A5AEB6A0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1472357"/>
              </p:ext>
            </p:extLst>
          </p:nvPr>
        </p:nvGraphicFramePr>
        <p:xfrm>
          <a:off x="6163607" y="2126212"/>
          <a:ext cx="4968000" cy="2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00">
                  <a:extLst>
                    <a:ext uri="{9D8B030D-6E8A-4147-A177-3AD203B41FA5}">
                      <a16:colId xmlns:a16="http://schemas.microsoft.com/office/drawing/2014/main" val="4270790794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699202436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3332165824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3160860955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1098793181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3161004078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1359284526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3216286923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280038025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2602835672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2732001347"/>
                    </a:ext>
                  </a:extLst>
                </a:gridCol>
                <a:gridCol w="414000">
                  <a:extLst>
                    <a:ext uri="{9D8B030D-6E8A-4147-A177-3AD203B41FA5}">
                      <a16:colId xmlns:a16="http://schemas.microsoft.com/office/drawing/2014/main" val="4142346344"/>
                    </a:ext>
                  </a:extLst>
                </a:gridCol>
              </a:tblGrid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819368"/>
                  </a:ext>
                </a:extLst>
              </a:tr>
            </a:tbl>
          </a:graphicData>
        </a:graphic>
      </p:graphicFrame>
      <p:sp>
        <p:nvSpPr>
          <p:cNvPr id="168" name="矩形: 圆角 167">
            <a:extLst>
              <a:ext uri="{FF2B5EF4-FFF2-40B4-BE49-F238E27FC236}">
                <a16:creationId xmlns:a16="http://schemas.microsoft.com/office/drawing/2014/main" id="{C66BFC12-7C45-450B-AA35-8472147AA185}"/>
              </a:ext>
            </a:extLst>
          </p:cNvPr>
          <p:cNvSpPr/>
          <p:nvPr/>
        </p:nvSpPr>
        <p:spPr>
          <a:xfrm>
            <a:off x="6405904" y="1986791"/>
            <a:ext cx="4929347" cy="355998"/>
          </a:xfrm>
          <a:prstGeom prst="roundRect">
            <a:avLst>
              <a:gd name="adj" fmla="val 20948"/>
            </a:avLst>
          </a:prstGeom>
          <a:solidFill>
            <a:srgbClr val="59C19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506">
              <a:defRPr/>
            </a:pPr>
            <a:endParaRPr lang="zh-CN" altLang="en-US">
              <a:solidFill>
                <a:prstClr val="white"/>
              </a:solidFill>
              <a:latin typeface="+mn-ea"/>
              <a:cs typeface="OPPOSans L" panose="00020600040101010101" pitchFamily="18" charset="-122"/>
            </a:endParaRPr>
          </a:p>
        </p:txBody>
      </p:sp>
      <p:graphicFrame>
        <p:nvGraphicFramePr>
          <p:cNvPr id="167" name="表格 5">
            <a:extLst>
              <a:ext uri="{FF2B5EF4-FFF2-40B4-BE49-F238E27FC236}">
                <a16:creationId xmlns:a16="http://schemas.microsoft.com/office/drawing/2014/main" id="{35155DF0-4386-4CF8-9029-71692CB9E6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98981"/>
              </p:ext>
            </p:extLst>
          </p:nvPr>
        </p:nvGraphicFramePr>
        <p:xfrm>
          <a:off x="6405903" y="1986791"/>
          <a:ext cx="4929348" cy="4132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072">
                  <a:extLst>
                    <a:ext uri="{9D8B030D-6E8A-4147-A177-3AD203B41FA5}">
                      <a16:colId xmlns:a16="http://schemas.microsoft.com/office/drawing/2014/main" val="4270790794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699202436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3332165824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3160860955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1098793181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3161004078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1359284526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3216286923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280038025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2602835672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2732001347"/>
                    </a:ext>
                  </a:extLst>
                </a:gridCol>
                <a:gridCol w="413116">
                  <a:extLst>
                    <a:ext uri="{9D8B030D-6E8A-4147-A177-3AD203B41FA5}">
                      <a16:colId xmlns:a16="http://schemas.microsoft.com/office/drawing/2014/main" val="4142346344"/>
                    </a:ext>
                  </a:extLst>
                </a:gridCol>
              </a:tblGrid>
              <a:tr h="3885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2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3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4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5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6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7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8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9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10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11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12</a:t>
                      </a:r>
                      <a:r>
                        <a:rPr lang="zh-CN" altLang="en-US" sz="1000" b="1" dirty="0">
                          <a:solidFill>
                            <a:schemeClr val="bg1"/>
                          </a:solidFill>
                          <a:latin typeface="OPPOSans L" panose="00020600040101010101" pitchFamily="18" charset="-122"/>
                          <a:ea typeface="OPPOSans L" panose="00020600040101010101" pitchFamily="18" charset="-122"/>
                          <a:cs typeface="OPPOSans L" panose="00020600040101010101" pitchFamily="18" charset="-122"/>
                        </a:rPr>
                        <a:t>月</a:t>
                      </a:r>
                    </a:p>
                  </a:txBody>
                  <a:tcPr marL="50061" marR="50061" marT="50061" marB="50061" anchor="ctr">
                    <a:lnL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993116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en-US" altLang="zh-CN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43102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819368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242103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644131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6655264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29857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3884923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02192882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4242139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572474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8272617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3948765"/>
                  </a:ext>
                </a:extLst>
              </a:tr>
              <a:tr h="288000">
                <a:tc>
                  <a:txBody>
                    <a:bodyPr/>
                    <a:lstStyle/>
                    <a:p>
                      <a:pPr algn="ctr"/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12700" cmpd="sng">
                      <a:noFill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OPPOSans L" panose="00020600040101010101" pitchFamily="18" charset="-122"/>
                        <a:ea typeface="OPPOSans L" panose="00020600040101010101" pitchFamily="18" charset="-122"/>
                        <a:cs typeface="OPPOSans L" panose="00020600040101010101" pitchFamily="18" charset="-122"/>
                      </a:endParaRPr>
                    </a:p>
                  </a:txBody>
                  <a:tcPr marL="50061" marR="50061" marT="50061" marB="50061" anchor="ctr">
                    <a:lnL w="3175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BF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0098516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36E6961D-622F-493B-BA4E-8DF09378A48D}"/>
              </a:ext>
            </a:extLst>
          </p:cNvPr>
          <p:cNvGrpSpPr/>
          <p:nvPr/>
        </p:nvGrpSpPr>
        <p:grpSpPr>
          <a:xfrm>
            <a:off x="6804078" y="2411687"/>
            <a:ext cx="5387922" cy="3684739"/>
            <a:chOff x="6804078" y="2411687"/>
            <a:chExt cx="5387922" cy="3684739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E020CE61-B54C-4DEC-8BA1-D67D0904C43A}"/>
                </a:ext>
              </a:extLst>
            </p:cNvPr>
            <p:cNvSpPr/>
            <p:nvPr/>
          </p:nvSpPr>
          <p:spPr>
            <a:xfrm>
              <a:off x="6804078" y="2464037"/>
              <a:ext cx="2021515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二期方案研讨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80B13A10-08DC-40D1-9F79-2E52CD9E95FF}"/>
                </a:ext>
              </a:extLst>
            </p:cNvPr>
            <p:cNvSpPr/>
            <p:nvPr/>
          </p:nvSpPr>
          <p:spPr>
            <a:xfrm>
              <a:off x="6938009" y="2749804"/>
              <a:ext cx="689611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实地考察</a:t>
              </a: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661E490E-5158-44A1-8D01-A21EB7C23228}"/>
                </a:ext>
              </a:extLst>
            </p:cNvPr>
            <p:cNvSpPr/>
            <p:nvPr/>
          </p:nvSpPr>
          <p:spPr>
            <a:xfrm>
              <a:off x="7376353" y="3035571"/>
              <a:ext cx="1449240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修改方案</a:t>
              </a: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6DBB8C8D-B501-442E-B7F9-F9A35065B585}"/>
                </a:ext>
              </a:extLst>
            </p:cNvPr>
            <p:cNvSpPr/>
            <p:nvPr/>
          </p:nvSpPr>
          <p:spPr>
            <a:xfrm>
              <a:off x="7814835" y="3321338"/>
              <a:ext cx="1449240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提报系统升级并跟踪</a:t>
              </a:r>
            </a:p>
          </p:txBody>
        </p:sp>
        <p:sp>
          <p:nvSpPr>
            <p:cNvPr id="62" name="矩形: 圆角 61">
              <a:extLst>
                <a:ext uri="{FF2B5EF4-FFF2-40B4-BE49-F238E27FC236}">
                  <a16:creationId xmlns:a16="http://schemas.microsoft.com/office/drawing/2014/main" id="{15A8F4CB-E810-4425-A187-31931D765558}"/>
                </a:ext>
              </a:extLst>
            </p:cNvPr>
            <p:cNvSpPr/>
            <p:nvPr/>
          </p:nvSpPr>
          <p:spPr>
            <a:xfrm>
              <a:off x="6804078" y="3607105"/>
              <a:ext cx="1227402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600" dirty="0">
                  <a:solidFill>
                    <a:prstClr val="white"/>
                  </a:solidFill>
                  <a:latin typeface="+mn-ea"/>
                </a:rPr>
                <a:t>设备采购、安装及权限准备</a:t>
              </a:r>
            </a:p>
          </p:txBody>
        </p:sp>
        <p:sp>
          <p:nvSpPr>
            <p:cNvPr id="63" name="矩形: 圆角 62">
              <a:extLst>
                <a:ext uri="{FF2B5EF4-FFF2-40B4-BE49-F238E27FC236}">
                  <a16:creationId xmlns:a16="http://schemas.microsoft.com/office/drawing/2014/main" id="{5574E651-D4B2-4B9E-A60A-7A5B111B5C8D}"/>
                </a:ext>
              </a:extLst>
            </p:cNvPr>
            <p:cNvSpPr/>
            <p:nvPr/>
          </p:nvSpPr>
          <p:spPr>
            <a:xfrm>
              <a:off x="6884670" y="3892872"/>
              <a:ext cx="1367831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单点测试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AD3474B-B290-4E41-832B-22573E001FEF}"/>
                </a:ext>
              </a:extLst>
            </p:cNvPr>
            <p:cNvSpPr txBox="1"/>
            <p:nvPr/>
          </p:nvSpPr>
          <p:spPr>
            <a:xfrm>
              <a:off x="8825608" y="2411687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李顺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A49F8B85-73DB-4361-A385-62A2FBDE514B}"/>
                </a:ext>
              </a:extLst>
            </p:cNvPr>
            <p:cNvSpPr txBox="1"/>
            <p:nvPr/>
          </p:nvSpPr>
          <p:spPr>
            <a:xfrm>
              <a:off x="7610400" y="2697877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刘大峰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1ED25333-78B9-4092-9B2F-D1CEF26EFD7D}"/>
                </a:ext>
              </a:extLst>
            </p:cNvPr>
            <p:cNvSpPr txBox="1"/>
            <p:nvPr/>
          </p:nvSpPr>
          <p:spPr>
            <a:xfrm>
              <a:off x="8818096" y="2984067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马自强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F0894EC6-4882-4195-911D-602705BAE181}"/>
                </a:ext>
              </a:extLst>
            </p:cNvPr>
            <p:cNvSpPr txBox="1"/>
            <p:nvPr/>
          </p:nvSpPr>
          <p:spPr>
            <a:xfrm>
              <a:off x="7988102" y="3556449"/>
              <a:ext cx="2506980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刘大峰、马自强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94DBB307-0B09-4558-B7D4-977E20DC4144}"/>
                </a:ext>
              </a:extLst>
            </p:cNvPr>
            <p:cNvSpPr txBox="1"/>
            <p:nvPr/>
          </p:nvSpPr>
          <p:spPr>
            <a:xfrm>
              <a:off x="8323148" y="4138584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二期方案研讨</a:t>
              </a: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李顺</a:t>
              </a:r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F19FC2DF-586E-4266-94B8-D2C98F786DF8}"/>
                </a:ext>
              </a:extLst>
            </p:cNvPr>
            <p:cNvSpPr/>
            <p:nvPr/>
          </p:nvSpPr>
          <p:spPr>
            <a:xfrm>
              <a:off x="6995161" y="4178639"/>
              <a:ext cx="4091940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问题收集</a:t>
              </a:r>
              <a:r>
                <a:rPr lang="en-US" altLang="zh-CN" sz="900" dirty="0">
                  <a:solidFill>
                    <a:prstClr val="white"/>
                  </a:solidFill>
                  <a:latin typeface="+mn-ea"/>
                </a:rPr>
                <a:t>-</a:t>
              </a:r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孙有、陶白</a:t>
              </a:r>
            </a:p>
          </p:txBody>
        </p:sp>
        <p:sp>
          <p:nvSpPr>
            <p:cNvPr id="72" name="矩形: 圆角 71">
              <a:extLst>
                <a:ext uri="{FF2B5EF4-FFF2-40B4-BE49-F238E27FC236}">
                  <a16:creationId xmlns:a16="http://schemas.microsoft.com/office/drawing/2014/main" id="{0BB52C6E-4C25-4F84-A22B-19FB2CE7206B}"/>
                </a:ext>
              </a:extLst>
            </p:cNvPr>
            <p:cNvSpPr/>
            <p:nvPr/>
          </p:nvSpPr>
          <p:spPr>
            <a:xfrm>
              <a:off x="8252501" y="4464406"/>
              <a:ext cx="1302979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数据准备</a:t>
              </a:r>
            </a:p>
          </p:txBody>
        </p:sp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7441710B-C7FF-4BA0-AB40-4A5140FBA4AA}"/>
                </a:ext>
              </a:extLst>
            </p:cNvPr>
            <p:cNvSpPr/>
            <p:nvPr/>
          </p:nvSpPr>
          <p:spPr>
            <a:xfrm>
              <a:off x="8138161" y="4750173"/>
              <a:ext cx="1543050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操作培训</a:t>
              </a:r>
            </a:p>
          </p:txBody>
        </p:sp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EF856B21-AEA7-4158-B1DE-D60E9FB47746}"/>
                </a:ext>
              </a:extLst>
            </p:cNvPr>
            <p:cNvSpPr/>
            <p:nvPr/>
          </p:nvSpPr>
          <p:spPr>
            <a:xfrm>
              <a:off x="8252501" y="5035940"/>
              <a:ext cx="1251156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测试数据</a:t>
              </a:r>
            </a:p>
          </p:txBody>
        </p:sp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id="{64369300-7CF2-45FF-B616-68962E62F16D}"/>
                </a:ext>
              </a:extLst>
            </p:cNvPr>
            <p:cNvSpPr/>
            <p:nvPr/>
          </p:nvSpPr>
          <p:spPr>
            <a:xfrm>
              <a:off x="8641357" y="5321707"/>
              <a:ext cx="1656428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局部点位试运行</a:t>
              </a: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91B87A74-6A30-482B-8D97-082E6DA9AC02}"/>
                </a:ext>
              </a:extLst>
            </p:cNvPr>
            <p:cNvSpPr/>
            <p:nvPr/>
          </p:nvSpPr>
          <p:spPr>
            <a:xfrm>
              <a:off x="8942071" y="5607474"/>
              <a:ext cx="1812484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r>
                <a:rPr lang="zh-CN" altLang="en-US" sz="900" dirty="0">
                  <a:solidFill>
                    <a:prstClr val="white"/>
                  </a:solidFill>
                  <a:latin typeface="+mn-ea"/>
                </a:rPr>
                <a:t>全面推进</a:t>
              </a:r>
            </a:p>
          </p:txBody>
        </p:sp>
        <p:sp>
          <p:nvSpPr>
            <p:cNvPr id="77" name="矩形: 圆角 76">
              <a:extLst>
                <a:ext uri="{FF2B5EF4-FFF2-40B4-BE49-F238E27FC236}">
                  <a16:creationId xmlns:a16="http://schemas.microsoft.com/office/drawing/2014/main" id="{25434B99-F5D3-4392-BEFD-7F7084B5A3A1}"/>
                </a:ext>
              </a:extLst>
            </p:cNvPr>
            <p:cNvSpPr/>
            <p:nvPr/>
          </p:nvSpPr>
          <p:spPr>
            <a:xfrm>
              <a:off x="10754555" y="5893245"/>
              <a:ext cx="536438" cy="155910"/>
            </a:xfrm>
            <a:prstGeom prst="roundRect">
              <a:avLst>
                <a:gd name="adj" fmla="val 50000"/>
              </a:avLst>
            </a:prstGeom>
            <a:solidFill>
              <a:srgbClr val="59C19E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506"/>
              <a:endParaRPr lang="zh-CN" altLang="en-US" sz="900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ADC91A7-7775-4082-BD3E-67F76EDF4DEF}"/>
                </a:ext>
              </a:extLst>
            </p:cNvPr>
            <p:cNvSpPr txBox="1"/>
            <p:nvPr/>
          </p:nvSpPr>
          <p:spPr>
            <a:xfrm>
              <a:off x="8209035" y="3842640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张蔷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D073486A-041C-497C-B8C5-C3149A37A9AA}"/>
                </a:ext>
              </a:extLst>
            </p:cNvPr>
            <p:cNvSpPr txBox="1"/>
            <p:nvPr/>
          </p:nvSpPr>
          <p:spPr>
            <a:xfrm>
              <a:off x="9496965" y="4415022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马自强、孙有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524DAE45-80BC-461A-9F24-173650B908C8}"/>
                </a:ext>
              </a:extLst>
            </p:cNvPr>
            <p:cNvSpPr txBox="1"/>
            <p:nvPr/>
          </p:nvSpPr>
          <p:spPr>
            <a:xfrm>
              <a:off x="9614925" y="4701212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陶白、李顺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6F383667-1041-4403-8DD7-B9538D33D455}"/>
                </a:ext>
              </a:extLst>
            </p:cNvPr>
            <p:cNvSpPr txBox="1"/>
            <p:nvPr/>
          </p:nvSpPr>
          <p:spPr>
            <a:xfrm>
              <a:off x="9469571" y="4987402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张蔷、孙有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D1CCF839-01AE-4132-BFCA-2AE5622A980A}"/>
                </a:ext>
              </a:extLst>
            </p:cNvPr>
            <p:cNvSpPr txBox="1"/>
            <p:nvPr/>
          </p:nvSpPr>
          <p:spPr>
            <a:xfrm>
              <a:off x="10265382" y="5273592"/>
              <a:ext cx="1812483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马自强、孙有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404C3B46-576E-418E-99F2-352337FBC434}"/>
                </a:ext>
              </a:extLst>
            </p:cNvPr>
            <p:cNvSpPr txBox="1"/>
            <p:nvPr/>
          </p:nvSpPr>
          <p:spPr>
            <a:xfrm>
              <a:off x="10719824" y="5559782"/>
              <a:ext cx="1472176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李顺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62C0F66C-5CB8-4A7F-8AFE-3F75BF65F939}"/>
                </a:ext>
              </a:extLst>
            </p:cNvPr>
            <p:cNvSpPr txBox="1"/>
            <p:nvPr/>
          </p:nvSpPr>
          <p:spPr>
            <a:xfrm>
              <a:off x="9271442" y="3277026"/>
              <a:ext cx="2052873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李顺、刘大峰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FC8FB028-7E8C-45FF-94CC-CF33BA706B9F}"/>
                </a:ext>
              </a:extLst>
            </p:cNvPr>
            <p:cNvSpPr txBox="1"/>
            <p:nvPr/>
          </p:nvSpPr>
          <p:spPr>
            <a:xfrm>
              <a:off x="8753707" y="5845973"/>
              <a:ext cx="2083234" cy="250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协调问题解决及跟踪</a:t>
              </a:r>
              <a:r>
                <a:rPr lang="en-US" altLang="zh-CN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-</a:t>
              </a:r>
              <a:r>
                <a:rPr lang="zh-CN" altLang="en-US" sz="900" kern="100" dirty="0"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马自强、刘大峰</a:t>
              </a:r>
            </a:p>
          </p:txBody>
        </p:sp>
      </p:grpSp>
      <p:sp>
        <p:nvSpPr>
          <p:cNvPr id="88" name="文本框 87">
            <a:extLst>
              <a:ext uri="{FF2B5EF4-FFF2-40B4-BE49-F238E27FC236}">
                <a16:creationId xmlns:a16="http://schemas.microsoft.com/office/drawing/2014/main" id="{C9867BEC-7956-4788-848C-3E96E2100C24}"/>
              </a:ext>
            </a:extLst>
          </p:cNvPr>
          <p:cNvSpPr txBox="1"/>
          <p:nvPr/>
        </p:nvSpPr>
        <p:spPr>
          <a:xfrm>
            <a:off x="6355557" y="1255467"/>
            <a:ext cx="4363112" cy="584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506">
              <a:defRPr/>
            </a:pPr>
            <a:r>
              <a:rPr lang="zh-CN" altLang="en-US" sz="3199" b="1" dirty="0">
                <a:solidFill>
                  <a:srgbClr val="59C19E"/>
                </a:solidFill>
                <a:effectLst>
                  <a:outerShdw dist="25400" algn="ctr" rotWithShape="0">
                    <a:srgbClr val="59C19E">
                      <a:alpha val="44000"/>
                    </a:srgbClr>
                  </a:outerShdw>
                </a:effectLst>
                <a:latin typeface="字体圈欣意冠黑体" panose="00000500000000000000" pitchFamily="2" charset="-122"/>
                <a:ea typeface="字体圈欣意冠黑体" panose="00000500000000000000" pitchFamily="2" charset="-122"/>
                <a:cs typeface="Open Sans" panose="020B0606030504020204" pitchFamily="34" charset="0"/>
              </a:rPr>
              <a:t>无纸化系统二期推广计划</a:t>
            </a:r>
          </a:p>
        </p:txBody>
      </p:sp>
    </p:spTree>
    <p:extLst>
      <p:ext uri="{BB962C8B-B14F-4D97-AF65-F5344CB8AC3E}">
        <p14:creationId xmlns:p14="http://schemas.microsoft.com/office/powerpoint/2010/main" val="2873587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8298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265DF693-08BB-FC29-8E8B-0516A7DDFC5D}"/>
              </a:ext>
            </a:extLst>
          </p:cNvPr>
          <p:cNvSpPr txBox="1"/>
          <p:nvPr/>
        </p:nvSpPr>
        <p:spPr>
          <a:xfrm>
            <a:off x="552091" y="2665562"/>
            <a:ext cx="49728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PPT</a:t>
            </a:r>
            <a:r>
              <a:rPr lang="zh-CN" altLang="en-US" dirty="0">
                <a:hlinkClick r:id="rId3"/>
              </a:rPr>
              <a:t>竞技场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754955164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DIN"/>
        <a:ea typeface="字体圈欣意冠黑体"/>
        <a:cs typeface=""/>
      </a:majorFont>
      <a:minorFont>
        <a:latin typeface="DIN"/>
        <a:ea typeface="Open San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9FE8"/>
      </a:accent1>
      <a:accent2>
        <a:srgbClr val="00EA79"/>
      </a:accent2>
      <a:accent3>
        <a:srgbClr val="01C9DF"/>
      </a:accent3>
      <a:accent4>
        <a:srgbClr val="01FE8A"/>
      </a:accent4>
      <a:accent5>
        <a:srgbClr val="909CA6"/>
      </a:accent5>
      <a:accent6>
        <a:srgbClr val="B3BBC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1171</TotalTime>
  <Words>592</Words>
  <Application>Microsoft Office PowerPoint</Application>
  <PresentationFormat>宽屏</PresentationFormat>
  <Paragraphs>123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Train One</vt:lpstr>
      <vt:lpstr>DIN</vt:lpstr>
      <vt:lpstr>Open Sans</vt:lpstr>
      <vt:lpstr>OPPOSans L</vt:lpstr>
      <vt:lpstr>等线</vt:lpstr>
      <vt:lpstr>字体圈欣意冠黑体</vt:lpstr>
      <vt:lpstr>2_Office 主题​​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PPT竞技场</dc:creator>
  <cp:keywords>51PPT模板网</cp:keywords>
  <cp:lastModifiedBy>Win user</cp:lastModifiedBy>
  <cp:revision>132</cp:revision>
  <dcterms:created xsi:type="dcterms:W3CDTF">2022-04-27T09:13:17Z</dcterms:created>
  <dcterms:modified xsi:type="dcterms:W3CDTF">2022-07-21T14:43:28Z</dcterms:modified>
</cp:coreProperties>
</file>