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2.xml" ContentType="application/vnd.openxmlformats-officedocument.presentationml.tags+xml"/>
  <Override PartName="/ppt/notesSlides/notesSlide4.xml" ContentType="application/vnd.openxmlformats-officedocument.presentationml.notesSlide+xml"/>
  <Override PartName="/ppt/tags/tag3.xml" ContentType="application/vnd.openxmlformats-officedocument.presentationml.tags+xml"/>
  <Override PartName="/ppt/notesSlides/notesSlide5.xml" ContentType="application/vnd.openxmlformats-officedocument.presentationml.notesSlide+xml"/>
  <Override PartName="/ppt/tags/tag4.xml" ContentType="application/vnd.openxmlformats-officedocument.presentationml.tags+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4"/>
  </p:notesMasterIdLst>
  <p:sldIdLst>
    <p:sldId id="788" r:id="rId2"/>
    <p:sldId id="749" r:id="rId3"/>
    <p:sldId id="783" r:id="rId4"/>
    <p:sldId id="747" r:id="rId5"/>
    <p:sldId id="751" r:id="rId6"/>
    <p:sldId id="752" r:id="rId7"/>
    <p:sldId id="755" r:id="rId8"/>
    <p:sldId id="758" r:id="rId9"/>
    <p:sldId id="759" r:id="rId10"/>
    <p:sldId id="756" r:id="rId11"/>
    <p:sldId id="769" r:id="rId12"/>
    <p:sldId id="761" r:id="rId13"/>
    <p:sldId id="764" r:id="rId14"/>
    <p:sldId id="768" r:id="rId15"/>
    <p:sldId id="766" r:id="rId16"/>
    <p:sldId id="765" r:id="rId17"/>
    <p:sldId id="762" r:id="rId18"/>
    <p:sldId id="770" r:id="rId19"/>
    <p:sldId id="771" r:id="rId20"/>
    <p:sldId id="775" r:id="rId21"/>
    <p:sldId id="774" r:id="rId22"/>
    <p:sldId id="777" r:id="rId23"/>
    <p:sldId id="773" r:id="rId24"/>
    <p:sldId id="778" r:id="rId25"/>
    <p:sldId id="776" r:id="rId26"/>
    <p:sldId id="782" r:id="rId27"/>
    <p:sldId id="781" r:id="rId28"/>
    <p:sldId id="780" r:id="rId29"/>
    <p:sldId id="779" r:id="rId30"/>
    <p:sldId id="784" r:id="rId31"/>
    <p:sldId id="789" r:id="rId32"/>
    <p:sldId id="1129" r:id="rId33"/>
  </p:sldIdLst>
  <p:sldSz cx="12192000" cy="6858000"/>
  <p:notesSz cx="6858000" cy="9144000"/>
  <p:custDataLst>
    <p:tags r:id="rId3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306BD1ED-0AF5-4420-BFCC-D3164E068822}">
          <p14:sldIdLst>
            <p14:sldId id="788"/>
            <p14:sldId id="749"/>
            <p14:sldId id="783"/>
            <p14:sldId id="747"/>
            <p14:sldId id="751"/>
            <p14:sldId id="752"/>
            <p14:sldId id="755"/>
            <p14:sldId id="758"/>
            <p14:sldId id="759"/>
            <p14:sldId id="756"/>
            <p14:sldId id="769"/>
            <p14:sldId id="761"/>
            <p14:sldId id="764"/>
            <p14:sldId id="768"/>
            <p14:sldId id="766"/>
            <p14:sldId id="765"/>
            <p14:sldId id="762"/>
            <p14:sldId id="770"/>
            <p14:sldId id="771"/>
            <p14:sldId id="775"/>
            <p14:sldId id="774"/>
            <p14:sldId id="777"/>
            <p14:sldId id="773"/>
            <p14:sldId id="778"/>
            <p14:sldId id="776"/>
            <p14:sldId id="782"/>
            <p14:sldId id="781"/>
            <p14:sldId id="780"/>
            <p14:sldId id="779"/>
            <p14:sldId id="784"/>
            <p14:sldId id="789"/>
            <p14:sldId id="1129"/>
          </p14:sldIdLst>
        </p14:section>
      </p14:sectionLst>
    </p:ext>
    <p:ext uri="{EFAFB233-063F-42B5-8137-9DF3F51BA10A}">
      <p15:sldGuideLst xmlns:p15="http://schemas.microsoft.com/office/powerpoint/2012/main">
        <p15:guide id="2" pos="7265" userDrawn="1">
          <p15:clr>
            <a:srgbClr val="A4A3A4"/>
          </p15:clr>
        </p15:guide>
        <p15:guide id="3" orient="horz" pos="1752" userDrawn="1">
          <p15:clr>
            <a:srgbClr val="A4A3A4"/>
          </p15:clr>
        </p15:guide>
        <p15:guide id="4" orient="horz" pos="3158"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86" autoAdjust="0"/>
    <p:restoredTop sz="93429" autoAdjust="0"/>
  </p:normalViewPr>
  <p:slideViewPr>
    <p:cSldViewPr snapToGrid="0" showGuides="1">
      <p:cViewPr>
        <p:scale>
          <a:sx n="66" d="100"/>
          <a:sy n="66" d="100"/>
        </p:scale>
        <p:origin x="1720" y="1016"/>
      </p:cViewPr>
      <p:guideLst>
        <p:guide pos="7265"/>
        <p:guide orient="horz" pos="1752"/>
        <p:guide orient="horz" pos="3158"/>
      </p:guideLst>
    </p:cSldViewPr>
  </p:slideViewPr>
  <p:outlineViewPr>
    <p:cViewPr>
      <p:scale>
        <a:sx n="33" d="100"/>
        <a:sy n="33" d="100"/>
      </p:scale>
      <p:origin x="0" y="0"/>
    </p:cViewPr>
    <p:sldLst>
      <p:sld r:id="rId1" collapse="1"/>
    </p:sldLst>
  </p:outlineViewPr>
  <p:notesTextViewPr>
    <p:cViewPr>
      <p:scale>
        <a:sx n="1" d="1"/>
        <a:sy n="1" d="1"/>
      </p:scale>
      <p:origin x="0" y="0"/>
    </p:cViewPr>
  </p:notesTextViewPr>
  <p:sorterViewPr>
    <p:cViewPr>
      <p:scale>
        <a:sx n="25" d="100"/>
        <a:sy n="25"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gs" Target="tags/tag1.xml"/><Relationship Id="rId8" Type="http://schemas.openxmlformats.org/officeDocument/2006/relationships/slide" Target="slides/slide7.xml"/><Relationship Id="rId3" Type="http://schemas.openxmlformats.org/officeDocument/2006/relationships/slide" Target="slides/slide2.xml"/></Relationships>
</file>

<file path=ppt/_rels/viewProps.xml.rels><?xml version="1.0" encoding="UTF-8" standalone="yes"?>
<Relationships xmlns="http://schemas.openxmlformats.org/package/2006/relationships"><Relationship Id="rId1" Type="http://schemas.openxmlformats.org/officeDocument/2006/relationships/slide" Target="slides/slide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6.xml"/><Relationship Id="rId1" Type="http://schemas.microsoft.com/office/2011/relationships/chartStyle" Target="style6.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0931506859185101E-2"/>
          <c:y val="1.8040761161833136E-2"/>
          <c:w val="0.92889932590689506"/>
          <c:h val="0.86856016867807284"/>
        </c:manualLayout>
      </c:layout>
      <c:barChart>
        <c:barDir val="col"/>
        <c:grouping val="clustered"/>
        <c:varyColors val="0"/>
        <c:ser>
          <c:idx val="0"/>
          <c:order val="0"/>
          <c:tx>
            <c:strRef>
              <c:f>Sheet1!$B$1</c:f>
              <c:strCache>
                <c:ptCount val="1"/>
                <c:pt idx="0">
                  <c:v>系列 1</c:v>
                </c:pt>
              </c:strCache>
            </c:strRef>
          </c:tx>
          <c:spPr>
            <a:gradFill>
              <a:gsLst>
                <a:gs pos="0">
                  <a:schemeClr val="accent1">
                    <a:alpha val="90000"/>
                  </a:schemeClr>
                </a:gs>
                <a:gs pos="100000">
                  <a:schemeClr val="accent2">
                    <a:alpha val="63000"/>
                  </a:schemeClr>
                </a:gs>
              </a:gsLst>
              <a:lin ang="5400000" scaled="1"/>
            </a:gradFill>
            <a:ln>
              <a:noFill/>
            </a:ln>
            <a:effectLst/>
            <a:scene3d>
              <a:camera prst="orthographicFront"/>
              <a:lightRig rig="threePt" dir="t"/>
            </a:scene3d>
          </c:spPr>
          <c:invertIfNegative val="0"/>
          <c:dLbls>
            <c:spPr>
              <a:noFill/>
              <a:ln>
                <a:noFill/>
              </a:ln>
              <a:effectLst/>
            </c:spPr>
            <c:txPr>
              <a:bodyPr rot="0" spcFirstLastPara="1" vertOverflow="ellipsis" vert="horz" wrap="square" anchor="ctr" anchorCtr="1"/>
              <a:lstStyle/>
              <a:p>
                <a:pPr>
                  <a:defRPr sz="1197" b="0" i="0" u="none" strike="noStrike" kern="1200" baseline="0">
                    <a:solidFill>
                      <a:schemeClr val="tx1">
                        <a:lumMod val="75000"/>
                        <a:lumOff val="25000"/>
                      </a:schemeClr>
                    </a:solidFill>
                    <a:latin typeface="+mn-lt"/>
                    <a:ea typeface="+mn-ea"/>
                    <a:cs typeface="+mn-ea"/>
                    <a:sym typeface="+mn-lt"/>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Sheet1!$A$2:$A$16</c:f>
              <c:strCache>
                <c:ptCount val="15"/>
                <c:pt idx="0">
                  <c:v>2012年</c:v>
                </c:pt>
                <c:pt idx="1">
                  <c:v>2013年</c:v>
                </c:pt>
                <c:pt idx="2">
                  <c:v>2014年</c:v>
                </c:pt>
                <c:pt idx="3">
                  <c:v>2015年</c:v>
                </c:pt>
                <c:pt idx="4">
                  <c:v>2016年</c:v>
                </c:pt>
                <c:pt idx="5">
                  <c:v>2017年</c:v>
                </c:pt>
                <c:pt idx="6">
                  <c:v>2018年</c:v>
                </c:pt>
                <c:pt idx="7">
                  <c:v>2019年</c:v>
                </c:pt>
                <c:pt idx="8">
                  <c:v>2020年</c:v>
                </c:pt>
                <c:pt idx="9">
                  <c:v>2021年</c:v>
                </c:pt>
                <c:pt idx="10">
                  <c:v>2022年</c:v>
                </c:pt>
                <c:pt idx="11">
                  <c:v>2023年</c:v>
                </c:pt>
                <c:pt idx="12">
                  <c:v>2024年</c:v>
                </c:pt>
                <c:pt idx="13">
                  <c:v>2025年</c:v>
                </c:pt>
                <c:pt idx="14">
                  <c:v>2026年</c:v>
                </c:pt>
              </c:strCache>
            </c:strRef>
          </c:cat>
          <c:val>
            <c:numRef>
              <c:f>Sheet1!$B$2:$B$16</c:f>
              <c:numCache>
                <c:formatCode>General</c:formatCode>
                <c:ptCount val="15"/>
                <c:pt idx="0">
                  <c:v>30</c:v>
                </c:pt>
                <c:pt idx="1">
                  <c:v>40</c:v>
                </c:pt>
                <c:pt idx="2">
                  <c:v>50</c:v>
                </c:pt>
                <c:pt idx="3">
                  <c:v>70</c:v>
                </c:pt>
                <c:pt idx="4">
                  <c:v>110</c:v>
                </c:pt>
                <c:pt idx="5">
                  <c:v>150</c:v>
                </c:pt>
                <c:pt idx="6">
                  <c:v>210</c:v>
                </c:pt>
                <c:pt idx="7">
                  <c:v>270</c:v>
                </c:pt>
                <c:pt idx="8">
                  <c:v>330</c:v>
                </c:pt>
                <c:pt idx="9">
                  <c:v>410</c:v>
                </c:pt>
                <c:pt idx="10">
                  <c:v>510</c:v>
                </c:pt>
                <c:pt idx="11">
                  <c:v>670</c:v>
                </c:pt>
                <c:pt idx="12">
                  <c:v>920</c:v>
                </c:pt>
                <c:pt idx="13">
                  <c:v>1360</c:v>
                </c:pt>
                <c:pt idx="14">
                  <c:v>1980</c:v>
                </c:pt>
              </c:numCache>
            </c:numRef>
          </c:val>
          <c:extLst>
            <c:ext xmlns:c16="http://schemas.microsoft.com/office/drawing/2014/chart" uri="{C3380CC4-5D6E-409C-BE32-E72D297353CC}">
              <c16:uniqueId val="{00000000-E334-4787-B848-C4E590FDF778}"/>
            </c:ext>
          </c:extLst>
        </c:ser>
        <c:dLbls>
          <c:showLegendKey val="0"/>
          <c:showVal val="0"/>
          <c:showCatName val="0"/>
          <c:showSerName val="0"/>
          <c:showPercent val="0"/>
          <c:showBubbleSize val="0"/>
        </c:dLbls>
        <c:gapWidth val="151"/>
        <c:overlap val="-18"/>
        <c:axId val="331913951"/>
        <c:axId val="331914367"/>
      </c:barChart>
      <c:catAx>
        <c:axId val="331913951"/>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ea"/>
                <a:sym typeface="+mn-lt"/>
              </a:defRPr>
            </a:pPr>
            <a:endParaRPr lang="zh-CN"/>
          </a:p>
        </c:txPr>
        <c:crossAx val="331914367"/>
        <c:crosses val="autoZero"/>
        <c:auto val="1"/>
        <c:lblAlgn val="ctr"/>
        <c:lblOffset val="100"/>
        <c:noMultiLvlLbl val="0"/>
      </c:catAx>
      <c:valAx>
        <c:axId val="331914367"/>
        <c:scaling>
          <c:orientation val="minMax"/>
        </c:scaling>
        <c:delete val="1"/>
        <c:axPos val="l"/>
        <c:numFmt formatCode="General" sourceLinked="1"/>
        <c:majorTickMark val="out"/>
        <c:minorTickMark val="none"/>
        <c:tickLblPos val="nextTo"/>
        <c:crossAx val="331913951"/>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latin typeface="+mn-lt"/>
          <a:ea typeface="+mn-ea"/>
          <a:cs typeface="+mn-ea"/>
          <a:sym typeface="+mn-lt"/>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占比</c:v>
                </c:pt>
              </c:strCache>
            </c:strRef>
          </c:tx>
          <c:spPr>
            <a:ln>
              <a:noFill/>
            </a:ln>
          </c:spPr>
          <c:dPt>
            <c:idx val="0"/>
            <c:bubble3D val="0"/>
            <c:spPr>
              <a:gradFill>
                <a:gsLst>
                  <a:gs pos="0">
                    <a:schemeClr val="accent1"/>
                  </a:gs>
                  <a:gs pos="100000">
                    <a:schemeClr val="accent6"/>
                  </a:gs>
                </a:gsLst>
                <a:lin ang="0" scaled="0"/>
              </a:gradFill>
              <a:ln w="19050">
                <a:noFill/>
              </a:ln>
              <a:effectLst/>
            </c:spPr>
            <c:extLst>
              <c:ext xmlns:c16="http://schemas.microsoft.com/office/drawing/2014/chart" uri="{C3380CC4-5D6E-409C-BE32-E72D297353CC}">
                <c16:uniqueId val="{00000001-F48A-4EEE-9EA5-B94EAA1435D3}"/>
              </c:ext>
            </c:extLst>
          </c:dPt>
          <c:dPt>
            <c:idx val="1"/>
            <c:bubble3D val="0"/>
            <c:spPr>
              <a:solidFill>
                <a:schemeClr val="bg1">
                  <a:lumMod val="95000"/>
                </a:schemeClr>
              </a:solidFill>
              <a:ln w="19050">
                <a:noFill/>
              </a:ln>
              <a:effectLst/>
            </c:spPr>
            <c:extLst>
              <c:ext xmlns:c16="http://schemas.microsoft.com/office/drawing/2014/chart" uri="{C3380CC4-5D6E-409C-BE32-E72D297353CC}">
                <c16:uniqueId val="{00000003-F48A-4EEE-9EA5-B94EAA1435D3}"/>
              </c:ext>
            </c:extLst>
          </c:dPt>
          <c:cat>
            <c:strRef>
              <c:f>Sheet1!$A$2:$A$3</c:f>
              <c:strCache>
                <c:ptCount val="2"/>
                <c:pt idx="0">
                  <c:v>类别1</c:v>
                </c:pt>
                <c:pt idx="1">
                  <c:v>类别2</c:v>
                </c:pt>
              </c:strCache>
            </c:strRef>
          </c:cat>
          <c:val>
            <c:numRef>
              <c:f>Sheet1!$B$2:$B$3</c:f>
              <c:numCache>
                <c:formatCode>0%</c:formatCode>
                <c:ptCount val="2"/>
                <c:pt idx="0">
                  <c:v>0.8</c:v>
                </c:pt>
                <c:pt idx="1">
                  <c:v>0.19999999999999996</c:v>
                </c:pt>
              </c:numCache>
            </c:numRef>
          </c:val>
          <c:extLst>
            <c:ext xmlns:c16="http://schemas.microsoft.com/office/drawing/2014/chart" uri="{C3380CC4-5D6E-409C-BE32-E72D297353CC}">
              <c16:uniqueId val="{00000004-F48A-4EEE-9EA5-B94EAA1435D3}"/>
            </c:ext>
          </c:extLst>
        </c:ser>
        <c:dLbls>
          <c:showLegendKey val="0"/>
          <c:showVal val="0"/>
          <c:showCatName val="0"/>
          <c:showSerName val="0"/>
          <c:showPercent val="0"/>
          <c:showBubbleSize val="0"/>
          <c:showLeaderLines val="1"/>
        </c:dLbls>
        <c:firstSliceAng val="0"/>
        <c:holeSize val="70"/>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latin typeface="+mn-lt"/>
          <a:ea typeface="+mn-ea"/>
          <a:cs typeface="+mn-ea"/>
          <a:sym typeface="+mn-lt"/>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占比</c:v>
                </c:pt>
              </c:strCache>
            </c:strRef>
          </c:tx>
          <c:spPr>
            <a:ln>
              <a:noFill/>
            </a:ln>
          </c:spPr>
          <c:dPt>
            <c:idx val="0"/>
            <c:bubble3D val="0"/>
            <c:spPr>
              <a:gradFill>
                <a:gsLst>
                  <a:gs pos="0">
                    <a:schemeClr val="accent1"/>
                  </a:gs>
                  <a:gs pos="100000">
                    <a:schemeClr val="accent6"/>
                  </a:gs>
                </a:gsLst>
                <a:lin ang="0" scaled="0"/>
              </a:gradFill>
              <a:ln w="19050">
                <a:noFill/>
              </a:ln>
              <a:effectLst/>
            </c:spPr>
            <c:extLst>
              <c:ext xmlns:c16="http://schemas.microsoft.com/office/drawing/2014/chart" uri="{C3380CC4-5D6E-409C-BE32-E72D297353CC}">
                <c16:uniqueId val="{00000001-F48A-4EEE-9EA5-B94EAA1435D3}"/>
              </c:ext>
            </c:extLst>
          </c:dPt>
          <c:dPt>
            <c:idx val="1"/>
            <c:bubble3D val="0"/>
            <c:spPr>
              <a:solidFill>
                <a:schemeClr val="bg1">
                  <a:lumMod val="95000"/>
                </a:schemeClr>
              </a:solidFill>
              <a:ln w="19050">
                <a:noFill/>
              </a:ln>
              <a:effectLst/>
            </c:spPr>
            <c:extLst>
              <c:ext xmlns:c16="http://schemas.microsoft.com/office/drawing/2014/chart" uri="{C3380CC4-5D6E-409C-BE32-E72D297353CC}">
                <c16:uniqueId val="{00000003-F48A-4EEE-9EA5-B94EAA1435D3}"/>
              </c:ext>
            </c:extLst>
          </c:dPt>
          <c:cat>
            <c:strRef>
              <c:f>Sheet1!$A$2:$A$3</c:f>
              <c:strCache>
                <c:ptCount val="2"/>
                <c:pt idx="0">
                  <c:v>类别1</c:v>
                </c:pt>
                <c:pt idx="1">
                  <c:v>类别2</c:v>
                </c:pt>
              </c:strCache>
            </c:strRef>
          </c:cat>
          <c:val>
            <c:numRef>
              <c:f>Sheet1!$B$2:$B$3</c:f>
              <c:numCache>
                <c:formatCode>0%</c:formatCode>
                <c:ptCount val="2"/>
                <c:pt idx="0">
                  <c:v>0.6</c:v>
                </c:pt>
                <c:pt idx="1">
                  <c:v>0.4</c:v>
                </c:pt>
              </c:numCache>
            </c:numRef>
          </c:val>
          <c:extLst>
            <c:ext xmlns:c16="http://schemas.microsoft.com/office/drawing/2014/chart" uri="{C3380CC4-5D6E-409C-BE32-E72D297353CC}">
              <c16:uniqueId val="{00000004-F48A-4EEE-9EA5-B94EAA1435D3}"/>
            </c:ext>
          </c:extLst>
        </c:ser>
        <c:dLbls>
          <c:showLegendKey val="0"/>
          <c:showVal val="0"/>
          <c:showCatName val="0"/>
          <c:showSerName val="0"/>
          <c:showPercent val="0"/>
          <c:showBubbleSize val="0"/>
          <c:showLeaderLines val="1"/>
        </c:dLbls>
        <c:firstSliceAng val="0"/>
        <c:holeSize val="70"/>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latin typeface="+mn-lt"/>
          <a:ea typeface="+mn-ea"/>
          <a:cs typeface="+mn-ea"/>
          <a:sym typeface="+mn-lt"/>
        </a:defRPr>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a:noFill/>
            </a:ln>
          </c:spPr>
          <c:dPt>
            <c:idx val="0"/>
            <c:bubble3D val="0"/>
            <c:spPr>
              <a:gradFill>
                <a:gsLst>
                  <a:gs pos="0">
                    <a:schemeClr val="accent1"/>
                  </a:gs>
                  <a:gs pos="100000">
                    <a:schemeClr val="accent6"/>
                  </a:gs>
                </a:gsLst>
                <a:lin ang="0" scaled="0"/>
              </a:gradFill>
              <a:ln w="19050">
                <a:noFill/>
              </a:ln>
              <a:effectLst/>
            </c:spPr>
            <c:extLst>
              <c:ext xmlns:c16="http://schemas.microsoft.com/office/drawing/2014/chart" uri="{C3380CC4-5D6E-409C-BE32-E72D297353CC}">
                <c16:uniqueId val="{00000001-F48A-4EEE-9EA5-B94EAA1435D3}"/>
              </c:ext>
            </c:extLst>
          </c:dPt>
          <c:dPt>
            <c:idx val="1"/>
            <c:bubble3D val="0"/>
            <c:spPr>
              <a:solidFill>
                <a:schemeClr val="bg1">
                  <a:lumMod val="95000"/>
                </a:schemeClr>
              </a:solidFill>
              <a:ln w="19050">
                <a:noFill/>
              </a:ln>
              <a:effectLst/>
            </c:spPr>
            <c:extLst>
              <c:ext xmlns:c16="http://schemas.microsoft.com/office/drawing/2014/chart" uri="{C3380CC4-5D6E-409C-BE32-E72D297353CC}">
                <c16:uniqueId val="{00000003-F48A-4EEE-9EA5-B94EAA1435D3}"/>
              </c:ext>
            </c:extLst>
          </c:dPt>
          <c:cat>
            <c:strRef>
              <c:f>Sheet1!$A$2:$A$3</c:f>
              <c:strCache>
                <c:ptCount val="2"/>
                <c:pt idx="0">
                  <c:v>类别1</c:v>
                </c:pt>
                <c:pt idx="1">
                  <c:v>类别2</c:v>
                </c:pt>
              </c:strCache>
            </c:strRef>
          </c:cat>
          <c:val>
            <c:numRef>
              <c:f>Sheet1!$B$2:$B$3</c:f>
              <c:numCache>
                <c:formatCode>0%</c:formatCode>
                <c:ptCount val="2"/>
                <c:pt idx="0">
                  <c:v>0.3</c:v>
                </c:pt>
                <c:pt idx="1">
                  <c:v>0.7</c:v>
                </c:pt>
              </c:numCache>
            </c:numRef>
          </c:val>
          <c:extLst>
            <c:ext xmlns:c16="http://schemas.microsoft.com/office/drawing/2014/chart" uri="{C3380CC4-5D6E-409C-BE32-E72D297353CC}">
              <c16:uniqueId val="{00000004-F48A-4EEE-9EA5-B94EAA1435D3}"/>
            </c:ext>
          </c:extLst>
        </c:ser>
        <c:dLbls>
          <c:showLegendKey val="0"/>
          <c:showVal val="0"/>
          <c:showCatName val="0"/>
          <c:showSerName val="0"/>
          <c:showPercent val="0"/>
          <c:showBubbleSize val="0"/>
          <c:showLeaderLines val="1"/>
        </c:dLbls>
        <c:firstSliceAng val="0"/>
        <c:holeSize val="70"/>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latin typeface="+mn-lt"/>
          <a:ea typeface="+mn-ea"/>
          <a:cs typeface="+mn-ea"/>
          <a:sym typeface="+mn-lt"/>
        </a:defRPr>
      </a:pPr>
      <a:endParaRPr lang="zh-CN"/>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9.0554398338517278E-2"/>
          <c:y val="3.1083576950536904E-2"/>
          <c:w val="0.7818489211900419"/>
          <c:h val="0.84567805500313298"/>
        </c:manualLayout>
      </c:layout>
      <c:lineChart>
        <c:grouping val="standard"/>
        <c:varyColors val="0"/>
        <c:ser>
          <c:idx val="0"/>
          <c:order val="0"/>
          <c:tx>
            <c:strRef>
              <c:f>Sheet1!$B$1</c:f>
              <c:strCache>
                <c:ptCount val="1"/>
                <c:pt idx="0">
                  <c:v>系列 1</c:v>
                </c:pt>
              </c:strCache>
            </c:strRef>
          </c:tx>
          <c:spPr>
            <a:ln w="28575" cap="rnd">
              <a:solidFill>
                <a:schemeClr val="accent1"/>
              </a:solidFill>
              <a:round/>
            </a:ln>
            <a:effectLst>
              <a:outerShdw blurRad="76200" dist="114300" dir="2700000" algn="tl" rotWithShape="0">
                <a:schemeClr val="accent1">
                  <a:alpha val="40000"/>
                </a:schemeClr>
              </a:outerShdw>
            </a:effectLst>
          </c:spPr>
          <c:marker>
            <c:symbol val="none"/>
          </c:marker>
          <c:cat>
            <c:strRef>
              <c:f>Sheet1!$A$2:$A$10</c:f>
              <c:strCache>
                <c:ptCount val="9"/>
                <c:pt idx="0">
                  <c:v>类别1</c:v>
                </c:pt>
                <c:pt idx="1">
                  <c:v>类别2</c:v>
                </c:pt>
                <c:pt idx="2">
                  <c:v>类别3</c:v>
                </c:pt>
                <c:pt idx="3">
                  <c:v>类别4</c:v>
                </c:pt>
                <c:pt idx="4">
                  <c:v>类别5</c:v>
                </c:pt>
                <c:pt idx="5">
                  <c:v>类别6</c:v>
                </c:pt>
                <c:pt idx="6">
                  <c:v>类别7</c:v>
                </c:pt>
                <c:pt idx="7">
                  <c:v>类别9</c:v>
                </c:pt>
                <c:pt idx="8">
                  <c:v>类别10</c:v>
                </c:pt>
              </c:strCache>
            </c:strRef>
          </c:cat>
          <c:val>
            <c:numRef>
              <c:f>Sheet1!$B$2:$B$10</c:f>
              <c:numCache>
                <c:formatCode>General</c:formatCode>
                <c:ptCount val="9"/>
                <c:pt idx="0">
                  <c:v>10000</c:v>
                </c:pt>
                <c:pt idx="1">
                  <c:v>20300</c:v>
                </c:pt>
                <c:pt idx="2">
                  <c:v>18800</c:v>
                </c:pt>
                <c:pt idx="3">
                  <c:v>43500</c:v>
                </c:pt>
                <c:pt idx="4">
                  <c:v>32800</c:v>
                </c:pt>
                <c:pt idx="5">
                  <c:v>35700</c:v>
                </c:pt>
                <c:pt idx="6">
                  <c:v>33300</c:v>
                </c:pt>
                <c:pt idx="7">
                  <c:v>32200</c:v>
                </c:pt>
                <c:pt idx="8">
                  <c:v>51500</c:v>
                </c:pt>
              </c:numCache>
            </c:numRef>
          </c:val>
          <c:smooth val="1"/>
          <c:extLst>
            <c:ext xmlns:c16="http://schemas.microsoft.com/office/drawing/2014/chart" uri="{C3380CC4-5D6E-409C-BE32-E72D297353CC}">
              <c16:uniqueId val="{00000000-472A-48EB-AC5C-1CBA56EEF42A}"/>
            </c:ext>
          </c:extLst>
        </c:ser>
        <c:dLbls>
          <c:showLegendKey val="0"/>
          <c:showVal val="0"/>
          <c:showCatName val="0"/>
          <c:showSerName val="0"/>
          <c:showPercent val="0"/>
          <c:showBubbleSize val="0"/>
        </c:dLbls>
        <c:smooth val="0"/>
        <c:axId val="1356401519"/>
        <c:axId val="1868171567"/>
      </c:lineChart>
      <c:catAx>
        <c:axId val="1356401519"/>
        <c:scaling>
          <c:orientation val="minMax"/>
        </c:scaling>
        <c:delete val="0"/>
        <c:axPos val="b"/>
        <c:numFmt formatCode="General" sourceLinked="1"/>
        <c:majorTickMark val="none"/>
        <c:minorTickMark val="none"/>
        <c:tickLblPos val="nextTo"/>
        <c:spPr>
          <a:noFill/>
          <a:ln w="9525" cap="flat" cmpd="sng" algn="ctr">
            <a:solidFill>
              <a:schemeClr val="bg1">
                <a:lumMod val="9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ea"/>
                <a:sym typeface="+mn-lt"/>
              </a:defRPr>
            </a:pPr>
            <a:endParaRPr lang="zh-CN"/>
          </a:p>
        </c:txPr>
        <c:crossAx val="1868171567"/>
        <c:crosses val="autoZero"/>
        <c:auto val="1"/>
        <c:lblAlgn val="ctr"/>
        <c:lblOffset val="100"/>
        <c:noMultiLvlLbl val="0"/>
      </c:catAx>
      <c:valAx>
        <c:axId val="1868171567"/>
        <c:scaling>
          <c:orientation val="minMax"/>
        </c:scaling>
        <c:delete val="0"/>
        <c:axPos val="l"/>
        <c:numFmt formatCode="General" sourceLinked="1"/>
        <c:majorTickMark val="none"/>
        <c:minorTickMark val="none"/>
        <c:tickLblPos val="nextTo"/>
        <c:spPr>
          <a:noFill/>
          <a:ln>
            <a:solidFill>
              <a:schemeClr val="bg1">
                <a:lumMod val="95000"/>
              </a:schemeClr>
            </a:solid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ea"/>
                <a:sym typeface="+mn-lt"/>
              </a:defRPr>
            </a:pPr>
            <a:endParaRPr lang="zh-CN"/>
          </a:p>
        </c:txPr>
        <c:crossAx val="1356401519"/>
        <c:crosses val="autoZero"/>
        <c:crossBetween val="between"/>
        <c:majorUnit val="10000"/>
      </c:valAx>
      <c:spPr>
        <a:noFill/>
        <a:ln>
          <a:solidFill>
            <a:schemeClr val="bg1">
              <a:lumMod val="95000"/>
            </a:schemeClr>
          </a:solid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latin typeface="+mn-lt"/>
          <a:ea typeface="+mn-ea"/>
          <a:cs typeface="+mn-ea"/>
          <a:sym typeface="+mn-lt"/>
        </a:defRPr>
      </a:pPr>
      <a:endParaRPr lang="zh-CN"/>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5.4462110442944044E-2"/>
          <c:y val="5.2652865415376171E-2"/>
          <c:w val="0.93290747967087162"/>
          <c:h val="0.73586253329129925"/>
        </c:manualLayout>
      </c:layout>
      <c:areaChart>
        <c:grouping val="standard"/>
        <c:varyColors val="0"/>
        <c:ser>
          <c:idx val="1"/>
          <c:order val="1"/>
          <c:tx>
            <c:strRef>
              <c:f>Sheet1!$C$1</c:f>
              <c:strCache>
                <c:ptCount val="1"/>
                <c:pt idx="0">
                  <c:v>系列 2</c:v>
                </c:pt>
              </c:strCache>
            </c:strRef>
          </c:tx>
          <c:spPr>
            <a:gradFill>
              <a:gsLst>
                <a:gs pos="0">
                  <a:schemeClr val="accent1">
                    <a:alpha val="77000"/>
                  </a:schemeClr>
                </a:gs>
                <a:gs pos="100000">
                  <a:schemeClr val="accent6">
                    <a:alpha val="1000"/>
                  </a:schemeClr>
                </a:gs>
              </a:gsLst>
              <a:lin ang="5400000" scaled="0"/>
            </a:gradFill>
            <a:ln>
              <a:noFill/>
            </a:ln>
            <a:effectLst/>
          </c:spPr>
          <c:cat>
            <c:strRef>
              <c:f>Sheet1!$A$2:$A$6</c:f>
              <c:strCache>
                <c:ptCount val="5"/>
                <c:pt idx="0">
                  <c:v>类别 1</c:v>
                </c:pt>
                <c:pt idx="1">
                  <c:v>类别 2</c:v>
                </c:pt>
                <c:pt idx="2">
                  <c:v>类别 3</c:v>
                </c:pt>
                <c:pt idx="3">
                  <c:v>类别 4</c:v>
                </c:pt>
                <c:pt idx="4">
                  <c:v>类别 5</c:v>
                </c:pt>
              </c:strCache>
            </c:strRef>
          </c:cat>
          <c:val>
            <c:numRef>
              <c:f>Sheet1!$C$2:$C$6</c:f>
              <c:numCache>
                <c:formatCode>General</c:formatCode>
                <c:ptCount val="5"/>
                <c:pt idx="0">
                  <c:v>2.5</c:v>
                </c:pt>
                <c:pt idx="1">
                  <c:v>2.6</c:v>
                </c:pt>
                <c:pt idx="2">
                  <c:v>2.8</c:v>
                </c:pt>
                <c:pt idx="3">
                  <c:v>3.3</c:v>
                </c:pt>
                <c:pt idx="4">
                  <c:v>3.7</c:v>
                </c:pt>
              </c:numCache>
            </c:numRef>
          </c:val>
          <c:extLst>
            <c:ext xmlns:c16="http://schemas.microsoft.com/office/drawing/2014/chart" uri="{C3380CC4-5D6E-409C-BE32-E72D297353CC}">
              <c16:uniqueId val="{00000000-258F-4591-9003-99E28872FAFB}"/>
            </c:ext>
          </c:extLst>
        </c:ser>
        <c:dLbls>
          <c:showLegendKey val="0"/>
          <c:showVal val="0"/>
          <c:showCatName val="0"/>
          <c:showSerName val="0"/>
          <c:showPercent val="0"/>
          <c:showBubbleSize val="0"/>
        </c:dLbls>
        <c:axId val="2102863263"/>
        <c:axId val="1199234959"/>
      </c:areaChart>
      <c:lineChart>
        <c:grouping val="standard"/>
        <c:varyColors val="0"/>
        <c:ser>
          <c:idx val="0"/>
          <c:order val="0"/>
          <c:tx>
            <c:strRef>
              <c:f>Sheet1!$B$1</c:f>
              <c:strCache>
                <c:ptCount val="1"/>
                <c:pt idx="0">
                  <c:v>系列 1</c:v>
                </c:pt>
              </c:strCache>
            </c:strRef>
          </c:tx>
          <c:spPr>
            <a:ln w="38100" cap="rnd">
              <a:solidFill>
                <a:schemeClr val="accent1"/>
              </a:solidFill>
              <a:round/>
            </a:ln>
            <a:effectLst/>
          </c:spPr>
          <c:marker>
            <c:symbol val="none"/>
          </c:marker>
          <c:cat>
            <c:strRef>
              <c:f>Sheet1!$A$2:$A$6</c:f>
              <c:strCache>
                <c:ptCount val="5"/>
                <c:pt idx="0">
                  <c:v>类别 1</c:v>
                </c:pt>
                <c:pt idx="1">
                  <c:v>类别 2</c:v>
                </c:pt>
                <c:pt idx="2">
                  <c:v>类别 3</c:v>
                </c:pt>
                <c:pt idx="3">
                  <c:v>类别 4</c:v>
                </c:pt>
                <c:pt idx="4">
                  <c:v>类别 5</c:v>
                </c:pt>
              </c:strCache>
            </c:strRef>
          </c:cat>
          <c:val>
            <c:numRef>
              <c:f>Sheet1!$B$2:$B$6</c:f>
              <c:numCache>
                <c:formatCode>General</c:formatCode>
                <c:ptCount val="5"/>
                <c:pt idx="0">
                  <c:v>2.5</c:v>
                </c:pt>
                <c:pt idx="1">
                  <c:v>2.6</c:v>
                </c:pt>
                <c:pt idx="2">
                  <c:v>2.8</c:v>
                </c:pt>
                <c:pt idx="3">
                  <c:v>3.3</c:v>
                </c:pt>
                <c:pt idx="4">
                  <c:v>3.7</c:v>
                </c:pt>
              </c:numCache>
            </c:numRef>
          </c:val>
          <c:smooth val="0"/>
          <c:extLst>
            <c:ext xmlns:c16="http://schemas.microsoft.com/office/drawing/2014/chart" uri="{C3380CC4-5D6E-409C-BE32-E72D297353CC}">
              <c16:uniqueId val="{00000009-258F-4591-9003-99E28872FAFB}"/>
            </c:ext>
          </c:extLst>
        </c:ser>
        <c:dLbls>
          <c:showLegendKey val="0"/>
          <c:showVal val="0"/>
          <c:showCatName val="0"/>
          <c:showSerName val="0"/>
          <c:showPercent val="0"/>
          <c:showBubbleSize val="0"/>
        </c:dLbls>
        <c:marker val="1"/>
        <c:smooth val="0"/>
        <c:axId val="2102863263"/>
        <c:axId val="1199234959"/>
      </c:lineChart>
      <c:catAx>
        <c:axId val="2102863263"/>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ea"/>
                <a:sym typeface="+mn-lt"/>
              </a:defRPr>
            </a:pPr>
            <a:endParaRPr lang="zh-CN"/>
          </a:p>
        </c:txPr>
        <c:crossAx val="1199234959"/>
        <c:crosses val="autoZero"/>
        <c:auto val="1"/>
        <c:lblAlgn val="ctr"/>
        <c:lblOffset val="100"/>
        <c:noMultiLvlLbl val="0"/>
      </c:catAx>
      <c:valAx>
        <c:axId val="1199234959"/>
        <c:scaling>
          <c:orientation val="minMax"/>
          <c:min val="2"/>
        </c:scaling>
        <c:delete val="0"/>
        <c:axPos val="l"/>
        <c:numFmt formatCode="General" sourceLinked="1"/>
        <c:majorTickMark val="in"/>
        <c:minorTickMark val="none"/>
        <c:tickLblPos val="nextTo"/>
        <c:spPr>
          <a:noFill/>
          <a:ln>
            <a:solidFill>
              <a:schemeClr val="bg1">
                <a:lumMod val="85000"/>
              </a:schemeClr>
            </a:solid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ea"/>
                <a:sym typeface="+mn-lt"/>
              </a:defRPr>
            </a:pPr>
            <a:endParaRPr lang="zh-CN"/>
          </a:p>
        </c:txPr>
        <c:crossAx val="2102863263"/>
        <c:crosses val="autoZero"/>
        <c:crossBetween val="between"/>
        <c:majorUnit val="0.60000000000000009"/>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latin typeface="+mn-lt"/>
          <a:ea typeface="+mn-ea"/>
          <a:cs typeface="+mn-ea"/>
          <a:sym typeface="+mn-lt"/>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阿里巴巴普惠体 R" panose="00020600040101010101" pitchFamily="18" charset="-122"/>
                <a:ea typeface="阿里巴巴普惠体 R" panose="00020600040101010101" pitchFamily="18"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阿里巴巴普惠体 R" panose="00020600040101010101" pitchFamily="18" charset="-122"/>
                <a:ea typeface="阿里巴巴普惠体 R" panose="00020600040101010101" pitchFamily="18" charset="-122"/>
              </a:defRPr>
            </a:lvl1pPr>
          </a:lstStyle>
          <a:p>
            <a:fld id="{9904B4B8-F2ED-4CE9-9FE2-5E63F6DA6195}" type="datetimeFigureOut">
              <a:rPr lang="zh-CN" altLang="en-US" smtClean="0"/>
              <a:pPr/>
              <a:t>2022/7/24</a:t>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阿里巴巴普惠体 R" panose="00020600040101010101" pitchFamily="18" charset="-122"/>
                <a:ea typeface="阿里巴巴普惠体 R" panose="00020600040101010101" pitchFamily="18"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阿里巴巴普惠体 R" panose="00020600040101010101" pitchFamily="18" charset="-122"/>
                <a:ea typeface="阿里巴巴普惠体 R" panose="00020600040101010101" pitchFamily="18" charset="-122"/>
              </a:defRPr>
            </a:lvl1pPr>
          </a:lstStyle>
          <a:p>
            <a:fld id="{A3991E7D-1832-4785-A136-D58D78C74582}" type="slidenum">
              <a:rPr lang="zh-CN" altLang="en-US" smtClean="0"/>
              <a:pPr/>
              <a:t>‹#›</a:t>
            </a:fld>
            <a:endParaRPr lang="zh-CN" altLang="en-US" dirty="0"/>
          </a:p>
        </p:txBody>
      </p:sp>
    </p:spTree>
    <p:extLst>
      <p:ext uri="{BB962C8B-B14F-4D97-AF65-F5344CB8AC3E}">
        <p14:creationId xmlns:p14="http://schemas.microsoft.com/office/powerpoint/2010/main" val="287743814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阿里巴巴普惠体 R" panose="00020600040101010101" pitchFamily="18" charset="-122"/>
        <a:ea typeface="阿里巴巴普惠体 R" panose="00020600040101010101" pitchFamily="18" charset="-122"/>
        <a:cs typeface="+mn-cs"/>
      </a:defRPr>
    </a:lvl1pPr>
    <a:lvl2pPr marL="457200" algn="l" defTabSz="914400" rtl="0" eaLnBrk="1" latinLnBrk="0" hangingPunct="1">
      <a:defRPr sz="1200" kern="1200">
        <a:solidFill>
          <a:schemeClr val="tx1"/>
        </a:solidFill>
        <a:latin typeface="阿里巴巴普惠体 R" panose="00020600040101010101" pitchFamily="18" charset="-122"/>
        <a:ea typeface="阿里巴巴普惠体 R" panose="00020600040101010101" pitchFamily="18" charset="-122"/>
        <a:cs typeface="+mn-cs"/>
      </a:defRPr>
    </a:lvl2pPr>
    <a:lvl3pPr marL="914400" algn="l" defTabSz="914400" rtl="0" eaLnBrk="1" latinLnBrk="0" hangingPunct="1">
      <a:defRPr sz="1200" kern="1200">
        <a:solidFill>
          <a:schemeClr val="tx1"/>
        </a:solidFill>
        <a:latin typeface="阿里巴巴普惠体 R" panose="00020600040101010101" pitchFamily="18" charset="-122"/>
        <a:ea typeface="阿里巴巴普惠体 R" panose="00020600040101010101" pitchFamily="18" charset="-122"/>
        <a:cs typeface="+mn-cs"/>
      </a:defRPr>
    </a:lvl3pPr>
    <a:lvl4pPr marL="1371600" algn="l" defTabSz="914400" rtl="0" eaLnBrk="1" latinLnBrk="0" hangingPunct="1">
      <a:defRPr sz="1200" kern="1200">
        <a:solidFill>
          <a:schemeClr val="tx1"/>
        </a:solidFill>
        <a:latin typeface="阿里巴巴普惠体 R" panose="00020600040101010101" pitchFamily="18" charset="-122"/>
        <a:ea typeface="阿里巴巴普惠体 R" panose="00020600040101010101" pitchFamily="18" charset="-122"/>
        <a:cs typeface="+mn-cs"/>
      </a:defRPr>
    </a:lvl4pPr>
    <a:lvl5pPr marL="1828800" algn="l" defTabSz="914400" rtl="0" eaLnBrk="1" latinLnBrk="0" hangingPunct="1">
      <a:defRPr sz="1200" kern="1200">
        <a:solidFill>
          <a:schemeClr val="tx1"/>
        </a:solidFill>
        <a:latin typeface="阿里巴巴普惠体 R" panose="00020600040101010101" pitchFamily="18" charset="-122"/>
        <a:ea typeface="阿里巴巴普惠体 R" panose="00020600040101010101" pitchFamily="18"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3991E7D-1832-4785-A136-D58D78C74582}" type="slidenum">
              <a:rPr lang="zh-CN" altLang="en-US" smtClean="0"/>
              <a:t>1</a:t>
            </a:fld>
            <a:endParaRPr lang="zh-CN" altLang="en-US"/>
          </a:p>
        </p:txBody>
      </p:sp>
    </p:spTree>
    <p:extLst>
      <p:ext uri="{BB962C8B-B14F-4D97-AF65-F5344CB8AC3E}">
        <p14:creationId xmlns:p14="http://schemas.microsoft.com/office/powerpoint/2010/main" val="324988815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3991E7D-1832-4785-A136-D58D78C74582}" type="slidenum">
              <a:rPr lang="zh-CN" altLang="en-US" smtClean="0"/>
              <a:pPr/>
              <a:t>10</a:t>
            </a:fld>
            <a:endParaRPr lang="zh-CN" altLang="en-US" dirty="0"/>
          </a:p>
        </p:txBody>
      </p:sp>
    </p:spTree>
    <p:extLst>
      <p:ext uri="{BB962C8B-B14F-4D97-AF65-F5344CB8AC3E}">
        <p14:creationId xmlns:p14="http://schemas.microsoft.com/office/powerpoint/2010/main" val="302321744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3991E7D-1832-4785-A136-D58D78C74582}" type="slidenum">
              <a:rPr lang="zh-CN" altLang="en-US" smtClean="0"/>
              <a:pPr/>
              <a:t>11</a:t>
            </a:fld>
            <a:endParaRPr lang="zh-CN" altLang="en-US" dirty="0"/>
          </a:p>
        </p:txBody>
      </p:sp>
    </p:spTree>
    <p:extLst>
      <p:ext uri="{BB962C8B-B14F-4D97-AF65-F5344CB8AC3E}">
        <p14:creationId xmlns:p14="http://schemas.microsoft.com/office/powerpoint/2010/main" val="333920637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3991E7D-1832-4785-A136-D58D78C74582}" type="slidenum">
              <a:rPr lang="zh-CN" altLang="en-US" smtClean="0"/>
              <a:pPr/>
              <a:t>12</a:t>
            </a:fld>
            <a:endParaRPr lang="zh-CN" altLang="en-US" dirty="0"/>
          </a:p>
        </p:txBody>
      </p:sp>
    </p:spTree>
    <p:extLst>
      <p:ext uri="{BB962C8B-B14F-4D97-AF65-F5344CB8AC3E}">
        <p14:creationId xmlns:p14="http://schemas.microsoft.com/office/powerpoint/2010/main" val="186780158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3991E7D-1832-4785-A136-D58D78C74582}" type="slidenum">
              <a:rPr lang="zh-CN" altLang="en-US" smtClean="0"/>
              <a:pPr/>
              <a:t>13</a:t>
            </a:fld>
            <a:endParaRPr lang="zh-CN" altLang="en-US" dirty="0"/>
          </a:p>
        </p:txBody>
      </p:sp>
    </p:spTree>
    <p:extLst>
      <p:ext uri="{BB962C8B-B14F-4D97-AF65-F5344CB8AC3E}">
        <p14:creationId xmlns:p14="http://schemas.microsoft.com/office/powerpoint/2010/main" val="2021666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3991E7D-1832-4785-A136-D58D78C74582}" type="slidenum">
              <a:rPr lang="zh-CN" altLang="en-US" smtClean="0"/>
              <a:pPr/>
              <a:t>14</a:t>
            </a:fld>
            <a:endParaRPr lang="zh-CN" altLang="en-US" dirty="0"/>
          </a:p>
        </p:txBody>
      </p:sp>
    </p:spTree>
    <p:extLst>
      <p:ext uri="{BB962C8B-B14F-4D97-AF65-F5344CB8AC3E}">
        <p14:creationId xmlns:p14="http://schemas.microsoft.com/office/powerpoint/2010/main" val="43225308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3991E7D-1832-4785-A136-D58D78C74582}" type="slidenum">
              <a:rPr lang="zh-CN" altLang="en-US" smtClean="0"/>
              <a:t>15</a:t>
            </a:fld>
            <a:endParaRPr lang="zh-CN" altLang="en-US"/>
          </a:p>
        </p:txBody>
      </p:sp>
    </p:spTree>
    <p:extLst>
      <p:ext uri="{BB962C8B-B14F-4D97-AF65-F5344CB8AC3E}">
        <p14:creationId xmlns:p14="http://schemas.microsoft.com/office/powerpoint/2010/main" val="411539861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3991E7D-1832-4785-A136-D58D78C74582}" type="slidenum">
              <a:rPr lang="zh-CN" altLang="en-US" smtClean="0"/>
              <a:pPr/>
              <a:t>16</a:t>
            </a:fld>
            <a:endParaRPr lang="zh-CN" altLang="en-US" dirty="0"/>
          </a:p>
        </p:txBody>
      </p:sp>
    </p:spTree>
    <p:extLst>
      <p:ext uri="{BB962C8B-B14F-4D97-AF65-F5344CB8AC3E}">
        <p14:creationId xmlns:p14="http://schemas.microsoft.com/office/powerpoint/2010/main" val="253429279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3991E7D-1832-4785-A136-D58D78C74582}" type="slidenum">
              <a:rPr lang="zh-CN" altLang="en-US" smtClean="0"/>
              <a:pPr/>
              <a:t>17</a:t>
            </a:fld>
            <a:endParaRPr lang="zh-CN" altLang="en-US" dirty="0"/>
          </a:p>
        </p:txBody>
      </p:sp>
    </p:spTree>
    <p:extLst>
      <p:ext uri="{BB962C8B-B14F-4D97-AF65-F5344CB8AC3E}">
        <p14:creationId xmlns:p14="http://schemas.microsoft.com/office/powerpoint/2010/main" val="105940357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3991E7D-1832-4785-A136-D58D78C74582}" type="slidenum">
              <a:rPr lang="zh-CN" altLang="en-US" smtClean="0"/>
              <a:pPr/>
              <a:t>18</a:t>
            </a:fld>
            <a:endParaRPr lang="zh-CN" altLang="en-US" dirty="0"/>
          </a:p>
        </p:txBody>
      </p:sp>
    </p:spTree>
    <p:extLst>
      <p:ext uri="{BB962C8B-B14F-4D97-AF65-F5344CB8AC3E}">
        <p14:creationId xmlns:p14="http://schemas.microsoft.com/office/powerpoint/2010/main" val="390533291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3991E7D-1832-4785-A136-D58D78C74582}" type="slidenum">
              <a:rPr lang="zh-CN" altLang="en-US" smtClean="0"/>
              <a:pPr/>
              <a:t>19</a:t>
            </a:fld>
            <a:endParaRPr lang="zh-CN" altLang="en-US" dirty="0"/>
          </a:p>
        </p:txBody>
      </p:sp>
    </p:spTree>
    <p:extLst>
      <p:ext uri="{BB962C8B-B14F-4D97-AF65-F5344CB8AC3E}">
        <p14:creationId xmlns:p14="http://schemas.microsoft.com/office/powerpoint/2010/main" val="389788261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3991E7D-1832-4785-A136-D58D78C74582}" type="slidenum">
              <a:rPr lang="zh-CN" altLang="en-US" smtClean="0"/>
              <a:pPr/>
              <a:t>2</a:t>
            </a:fld>
            <a:endParaRPr lang="zh-CN" altLang="en-US" dirty="0"/>
          </a:p>
        </p:txBody>
      </p:sp>
    </p:spTree>
    <p:extLst>
      <p:ext uri="{BB962C8B-B14F-4D97-AF65-F5344CB8AC3E}">
        <p14:creationId xmlns:p14="http://schemas.microsoft.com/office/powerpoint/2010/main" val="167991474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3991E7D-1832-4785-A136-D58D78C74582}" type="slidenum">
              <a:rPr lang="zh-CN" altLang="en-US" smtClean="0"/>
              <a:pPr/>
              <a:t>20</a:t>
            </a:fld>
            <a:endParaRPr lang="zh-CN" altLang="en-US" dirty="0"/>
          </a:p>
        </p:txBody>
      </p:sp>
    </p:spTree>
    <p:extLst>
      <p:ext uri="{BB962C8B-B14F-4D97-AF65-F5344CB8AC3E}">
        <p14:creationId xmlns:p14="http://schemas.microsoft.com/office/powerpoint/2010/main" val="82682707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3991E7D-1832-4785-A136-D58D78C74582}" type="slidenum">
              <a:rPr lang="zh-CN" altLang="en-US" smtClean="0"/>
              <a:pPr/>
              <a:t>21</a:t>
            </a:fld>
            <a:endParaRPr lang="zh-CN" altLang="en-US" dirty="0"/>
          </a:p>
        </p:txBody>
      </p:sp>
    </p:spTree>
    <p:extLst>
      <p:ext uri="{BB962C8B-B14F-4D97-AF65-F5344CB8AC3E}">
        <p14:creationId xmlns:p14="http://schemas.microsoft.com/office/powerpoint/2010/main" val="407158992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3991E7D-1832-4785-A136-D58D78C74582}" type="slidenum">
              <a:rPr lang="zh-CN" altLang="en-US" smtClean="0"/>
              <a:pPr/>
              <a:t>22</a:t>
            </a:fld>
            <a:endParaRPr lang="zh-CN" altLang="en-US" dirty="0"/>
          </a:p>
        </p:txBody>
      </p:sp>
    </p:spTree>
    <p:extLst>
      <p:ext uri="{BB962C8B-B14F-4D97-AF65-F5344CB8AC3E}">
        <p14:creationId xmlns:p14="http://schemas.microsoft.com/office/powerpoint/2010/main" val="257100873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3991E7D-1832-4785-A136-D58D78C74582}" type="slidenum">
              <a:rPr lang="zh-CN" altLang="en-US" smtClean="0"/>
              <a:t>23</a:t>
            </a:fld>
            <a:endParaRPr lang="zh-CN" altLang="en-US"/>
          </a:p>
        </p:txBody>
      </p:sp>
    </p:spTree>
    <p:extLst>
      <p:ext uri="{BB962C8B-B14F-4D97-AF65-F5344CB8AC3E}">
        <p14:creationId xmlns:p14="http://schemas.microsoft.com/office/powerpoint/2010/main" val="366240605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3991E7D-1832-4785-A136-D58D78C74582}" type="slidenum">
              <a:rPr lang="zh-CN" altLang="en-US" smtClean="0"/>
              <a:pPr/>
              <a:t>24</a:t>
            </a:fld>
            <a:endParaRPr lang="zh-CN" altLang="en-US" dirty="0"/>
          </a:p>
        </p:txBody>
      </p:sp>
    </p:spTree>
    <p:extLst>
      <p:ext uri="{BB962C8B-B14F-4D97-AF65-F5344CB8AC3E}">
        <p14:creationId xmlns:p14="http://schemas.microsoft.com/office/powerpoint/2010/main" val="183074936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3991E7D-1832-4785-A136-D58D78C74582}" type="slidenum">
              <a:rPr lang="zh-CN" altLang="en-US" smtClean="0"/>
              <a:pPr/>
              <a:t>25</a:t>
            </a:fld>
            <a:endParaRPr lang="zh-CN" altLang="en-US" dirty="0"/>
          </a:p>
        </p:txBody>
      </p:sp>
    </p:spTree>
    <p:extLst>
      <p:ext uri="{BB962C8B-B14F-4D97-AF65-F5344CB8AC3E}">
        <p14:creationId xmlns:p14="http://schemas.microsoft.com/office/powerpoint/2010/main" val="150492048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3991E7D-1832-4785-A136-D58D78C74582}" type="slidenum">
              <a:rPr lang="zh-CN" altLang="en-US" smtClean="0"/>
              <a:pPr/>
              <a:t>26</a:t>
            </a:fld>
            <a:endParaRPr lang="zh-CN" altLang="en-US" dirty="0"/>
          </a:p>
        </p:txBody>
      </p:sp>
    </p:spTree>
    <p:extLst>
      <p:ext uri="{BB962C8B-B14F-4D97-AF65-F5344CB8AC3E}">
        <p14:creationId xmlns:p14="http://schemas.microsoft.com/office/powerpoint/2010/main" val="128598489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3991E7D-1832-4785-A136-D58D78C74582}" type="slidenum">
              <a:rPr lang="zh-CN" altLang="en-US" smtClean="0"/>
              <a:pPr/>
              <a:t>27</a:t>
            </a:fld>
            <a:endParaRPr lang="zh-CN" altLang="en-US" dirty="0"/>
          </a:p>
        </p:txBody>
      </p:sp>
    </p:spTree>
    <p:extLst>
      <p:ext uri="{BB962C8B-B14F-4D97-AF65-F5344CB8AC3E}">
        <p14:creationId xmlns:p14="http://schemas.microsoft.com/office/powerpoint/2010/main" val="212789523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3991E7D-1832-4785-A136-D58D78C74582}" type="slidenum">
              <a:rPr lang="zh-CN" altLang="en-US" smtClean="0"/>
              <a:pPr/>
              <a:t>28</a:t>
            </a:fld>
            <a:endParaRPr lang="zh-CN" altLang="en-US" dirty="0"/>
          </a:p>
        </p:txBody>
      </p:sp>
    </p:spTree>
    <p:extLst>
      <p:ext uri="{BB962C8B-B14F-4D97-AF65-F5344CB8AC3E}">
        <p14:creationId xmlns:p14="http://schemas.microsoft.com/office/powerpoint/2010/main" val="380587908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3991E7D-1832-4785-A136-D58D78C74582}" type="slidenum">
              <a:rPr lang="zh-CN" altLang="en-US" smtClean="0"/>
              <a:pPr/>
              <a:t>29</a:t>
            </a:fld>
            <a:endParaRPr lang="zh-CN" altLang="en-US" dirty="0"/>
          </a:p>
        </p:txBody>
      </p:sp>
    </p:spTree>
    <p:extLst>
      <p:ext uri="{BB962C8B-B14F-4D97-AF65-F5344CB8AC3E}">
        <p14:creationId xmlns:p14="http://schemas.microsoft.com/office/powerpoint/2010/main" val="215528739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3991E7D-1832-4785-A136-D58D78C74582}" type="slidenum">
              <a:rPr lang="zh-CN" altLang="en-US" smtClean="0"/>
              <a:t>3</a:t>
            </a:fld>
            <a:endParaRPr lang="zh-CN" altLang="en-US"/>
          </a:p>
        </p:txBody>
      </p:sp>
    </p:spTree>
    <p:extLst>
      <p:ext uri="{BB962C8B-B14F-4D97-AF65-F5344CB8AC3E}">
        <p14:creationId xmlns:p14="http://schemas.microsoft.com/office/powerpoint/2010/main" val="9043831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3991E7D-1832-4785-A136-D58D78C74582}" type="slidenum">
              <a:rPr lang="zh-CN" altLang="en-US" smtClean="0"/>
              <a:pPr/>
              <a:t>30</a:t>
            </a:fld>
            <a:endParaRPr lang="zh-CN" altLang="en-US" dirty="0"/>
          </a:p>
        </p:txBody>
      </p:sp>
    </p:spTree>
    <p:extLst>
      <p:ext uri="{BB962C8B-B14F-4D97-AF65-F5344CB8AC3E}">
        <p14:creationId xmlns:p14="http://schemas.microsoft.com/office/powerpoint/2010/main" val="266375712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3991E7D-1832-4785-A136-D58D78C74582}" type="slidenum">
              <a:rPr lang="zh-CN" altLang="en-US" smtClean="0"/>
              <a:pPr/>
              <a:t>31</a:t>
            </a:fld>
            <a:endParaRPr lang="zh-CN" altLang="en-US" dirty="0"/>
          </a:p>
        </p:txBody>
      </p:sp>
    </p:spTree>
    <p:extLst>
      <p:ext uri="{BB962C8B-B14F-4D97-AF65-F5344CB8AC3E}">
        <p14:creationId xmlns:p14="http://schemas.microsoft.com/office/powerpoint/2010/main" val="35012676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92C5B24-0876-4111-B94C-208E61F64E33}" type="slidenum">
              <a:rPr lang="zh-CN" altLang="en-US" smtClean="0"/>
              <a:t>32</a:t>
            </a:fld>
            <a:endParaRPr lang="zh-CN" altLang="en-US"/>
          </a:p>
        </p:txBody>
      </p:sp>
    </p:spTree>
    <p:extLst>
      <p:ext uri="{BB962C8B-B14F-4D97-AF65-F5344CB8AC3E}">
        <p14:creationId xmlns:p14="http://schemas.microsoft.com/office/powerpoint/2010/main" val="233819804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3991E7D-1832-4785-A136-D58D78C74582}" type="slidenum">
              <a:rPr lang="zh-CN" altLang="en-US" smtClean="0"/>
              <a:t>4</a:t>
            </a:fld>
            <a:endParaRPr lang="zh-CN" altLang="en-US"/>
          </a:p>
        </p:txBody>
      </p:sp>
    </p:spTree>
    <p:extLst>
      <p:ext uri="{BB962C8B-B14F-4D97-AF65-F5344CB8AC3E}">
        <p14:creationId xmlns:p14="http://schemas.microsoft.com/office/powerpoint/2010/main" val="370454621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3991E7D-1832-4785-A136-D58D78C74582}" type="slidenum">
              <a:rPr lang="zh-CN" altLang="en-US" smtClean="0"/>
              <a:pPr/>
              <a:t>5</a:t>
            </a:fld>
            <a:endParaRPr lang="zh-CN" altLang="en-US" dirty="0"/>
          </a:p>
        </p:txBody>
      </p:sp>
    </p:spTree>
    <p:extLst>
      <p:ext uri="{BB962C8B-B14F-4D97-AF65-F5344CB8AC3E}">
        <p14:creationId xmlns:p14="http://schemas.microsoft.com/office/powerpoint/2010/main" val="399549253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3991E7D-1832-4785-A136-D58D78C74582}" type="slidenum">
              <a:rPr lang="zh-CN" altLang="en-US" smtClean="0"/>
              <a:pPr/>
              <a:t>6</a:t>
            </a:fld>
            <a:endParaRPr lang="zh-CN" altLang="en-US" dirty="0"/>
          </a:p>
        </p:txBody>
      </p:sp>
    </p:spTree>
    <p:extLst>
      <p:ext uri="{BB962C8B-B14F-4D97-AF65-F5344CB8AC3E}">
        <p14:creationId xmlns:p14="http://schemas.microsoft.com/office/powerpoint/2010/main" val="40766874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3991E7D-1832-4785-A136-D58D78C74582}" type="slidenum">
              <a:rPr lang="zh-CN" altLang="en-US" smtClean="0"/>
              <a:pPr/>
              <a:t>7</a:t>
            </a:fld>
            <a:endParaRPr lang="zh-CN" altLang="en-US" dirty="0"/>
          </a:p>
        </p:txBody>
      </p:sp>
    </p:spTree>
    <p:extLst>
      <p:ext uri="{BB962C8B-B14F-4D97-AF65-F5344CB8AC3E}">
        <p14:creationId xmlns:p14="http://schemas.microsoft.com/office/powerpoint/2010/main" val="379336790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3991E7D-1832-4785-A136-D58D78C74582}" type="slidenum">
              <a:rPr lang="zh-CN" altLang="en-US" smtClean="0"/>
              <a:pPr/>
              <a:t>8</a:t>
            </a:fld>
            <a:endParaRPr lang="zh-CN" altLang="en-US" dirty="0"/>
          </a:p>
        </p:txBody>
      </p:sp>
    </p:spTree>
    <p:extLst>
      <p:ext uri="{BB962C8B-B14F-4D97-AF65-F5344CB8AC3E}">
        <p14:creationId xmlns:p14="http://schemas.microsoft.com/office/powerpoint/2010/main" val="351297140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3991E7D-1832-4785-A136-D58D78C74582}" type="slidenum">
              <a:rPr lang="zh-CN" altLang="en-US" smtClean="0"/>
              <a:t>9</a:t>
            </a:fld>
            <a:endParaRPr lang="zh-CN" altLang="en-US"/>
          </a:p>
        </p:txBody>
      </p:sp>
    </p:spTree>
    <p:extLst>
      <p:ext uri="{BB962C8B-B14F-4D97-AF65-F5344CB8AC3E}">
        <p14:creationId xmlns:p14="http://schemas.microsoft.com/office/powerpoint/2010/main" val="121296782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封面页">
    <p:spTree>
      <p:nvGrpSpPr>
        <p:cNvPr id="1" name=""/>
        <p:cNvGrpSpPr/>
        <p:nvPr/>
      </p:nvGrpSpPr>
      <p:grpSpPr>
        <a:xfrm>
          <a:off x="0" y="0"/>
          <a:ext cx="0" cy="0"/>
          <a:chOff x="0" y="0"/>
          <a:chExt cx="0" cy="0"/>
        </a:xfrm>
      </p:grpSpPr>
      <p:pic>
        <p:nvPicPr>
          <p:cNvPr id="6" name="图片 5" descr="人在水里&#10;&#10;中度可信度描述已自动生成">
            <a:extLst>
              <a:ext uri="{FF2B5EF4-FFF2-40B4-BE49-F238E27FC236}">
                <a16:creationId xmlns:a16="http://schemas.microsoft.com/office/drawing/2014/main" id="{F942619A-2EE7-24B1-AB73-29EE0DFB8841}"/>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flipH="1">
            <a:off x="0" y="-15224"/>
            <a:ext cx="12192000" cy="6858001"/>
          </a:xfrm>
          <a:prstGeom prst="rect">
            <a:avLst/>
          </a:prstGeom>
        </p:spPr>
      </p:pic>
      <p:sp>
        <p:nvSpPr>
          <p:cNvPr id="7" name="矩形 6">
            <a:extLst>
              <a:ext uri="{FF2B5EF4-FFF2-40B4-BE49-F238E27FC236}">
                <a16:creationId xmlns:a16="http://schemas.microsoft.com/office/drawing/2014/main" id="{94DB4973-D8C2-1B93-9C40-CF12485C62BB}"/>
              </a:ext>
            </a:extLst>
          </p:cNvPr>
          <p:cNvSpPr/>
          <p:nvPr userDrawn="1"/>
        </p:nvSpPr>
        <p:spPr>
          <a:xfrm>
            <a:off x="0" y="-15224"/>
            <a:ext cx="12192000" cy="6888447"/>
          </a:xfrm>
          <a:prstGeom prst="rect">
            <a:avLst/>
          </a:prstGeom>
          <a:gradFill>
            <a:gsLst>
              <a:gs pos="0">
                <a:schemeClr val="accent1">
                  <a:alpha val="96000"/>
                </a:schemeClr>
              </a:gs>
              <a:gs pos="100000">
                <a:schemeClr val="accent2">
                  <a:alpha val="18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6" name="文本占位符 15">
            <a:extLst>
              <a:ext uri="{FF2B5EF4-FFF2-40B4-BE49-F238E27FC236}">
                <a16:creationId xmlns:a16="http://schemas.microsoft.com/office/drawing/2014/main" id="{2A17FAF3-ACE0-9483-CB94-2AFA867C4F1B}"/>
              </a:ext>
            </a:extLst>
          </p:cNvPr>
          <p:cNvSpPr>
            <a:spLocks noGrp="1"/>
          </p:cNvSpPr>
          <p:nvPr>
            <p:ph type="body" sz="quarter" idx="10"/>
          </p:nvPr>
        </p:nvSpPr>
        <p:spPr>
          <a:xfrm>
            <a:off x="635000" y="1902172"/>
            <a:ext cx="7480723" cy="812800"/>
          </a:xfrm>
        </p:spPr>
        <p:txBody>
          <a:bodyPr lIns="0" rIns="0" anchor="ctr">
            <a:noAutofit/>
          </a:bodyPr>
          <a:lstStyle>
            <a:lvl1pPr marL="0" indent="0">
              <a:buFontTx/>
              <a:buNone/>
              <a:defRPr sz="3200">
                <a:solidFill>
                  <a:schemeClr val="bg1"/>
                </a:solidFill>
                <a:latin typeface="+mj-ea"/>
                <a:ea typeface="+mj-ea"/>
              </a:defRPr>
            </a:lvl1pPr>
          </a:lstStyle>
          <a:p>
            <a:pPr lvl="0"/>
            <a:r>
              <a:rPr lang="zh-CN" altLang="en-US" dirty="0"/>
              <a:t>单击此处编辑母版文本样式</a:t>
            </a:r>
          </a:p>
        </p:txBody>
      </p:sp>
      <p:sp>
        <p:nvSpPr>
          <p:cNvPr id="17" name="文本占位符 15">
            <a:extLst>
              <a:ext uri="{FF2B5EF4-FFF2-40B4-BE49-F238E27FC236}">
                <a16:creationId xmlns:a16="http://schemas.microsoft.com/office/drawing/2014/main" id="{0448225C-9D12-A448-07D3-FAD820B700F2}"/>
              </a:ext>
            </a:extLst>
          </p:cNvPr>
          <p:cNvSpPr>
            <a:spLocks noGrp="1"/>
          </p:cNvSpPr>
          <p:nvPr>
            <p:ph type="body" sz="quarter" idx="11"/>
          </p:nvPr>
        </p:nvSpPr>
        <p:spPr>
          <a:xfrm>
            <a:off x="635000" y="2649789"/>
            <a:ext cx="10642600" cy="812800"/>
          </a:xfrm>
        </p:spPr>
        <p:txBody>
          <a:bodyPr lIns="0" rIns="0" anchor="ctr">
            <a:noAutofit/>
          </a:bodyPr>
          <a:lstStyle>
            <a:lvl1pPr marL="0" indent="0">
              <a:buFontTx/>
              <a:buNone/>
              <a:defRPr sz="6000" b="1">
                <a:solidFill>
                  <a:schemeClr val="bg1"/>
                </a:solidFill>
                <a:latin typeface="+mj-ea"/>
                <a:ea typeface="+mj-ea"/>
              </a:defRPr>
            </a:lvl1pPr>
          </a:lstStyle>
          <a:p>
            <a:pPr lvl="0"/>
            <a:r>
              <a:rPr lang="zh-CN" altLang="en-US" dirty="0"/>
              <a:t>单击此处编辑母版文本样式</a:t>
            </a:r>
          </a:p>
        </p:txBody>
      </p:sp>
      <p:sp>
        <p:nvSpPr>
          <p:cNvPr id="8" name="任意多边形: 形状 7">
            <a:extLst>
              <a:ext uri="{FF2B5EF4-FFF2-40B4-BE49-F238E27FC236}">
                <a16:creationId xmlns:a16="http://schemas.microsoft.com/office/drawing/2014/main" id="{016B52C9-47BE-010D-B574-A01CB5B75BD4}"/>
              </a:ext>
            </a:extLst>
          </p:cNvPr>
          <p:cNvSpPr/>
          <p:nvPr userDrawn="1"/>
        </p:nvSpPr>
        <p:spPr>
          <a:xfrm>
            <a:off x="46234" y="4899386"/>
            <a:ext cx="12145767" cy="1958614"/>
          </a:xfrm>
          <a:custGeom>
            <a:avLst/>
            <a:gdLst>
              <a:gd name="connsiteX0" fmla="*/ 12133091 w 12145767"/>
              <a:gd name="connsiteY0" fmla="*/ 643 h 1958614"/>
              <a:gd name="connsiteX1" fmla="*/ 12145767 w 12145767"/>
              <a:gd name="connsiteY1" fmla="*/ 2164 h 1958614"/>
              <a:gd name="connsiteX2" fmla="*/ 12145767 w 12145767"/>
              <a:gd name="connsiteY2" fmla="*/ 1958614 h 1958614"/>
              <a:gd name="connsiteX3" fmla="*/ 0 w 12145767"/>
              <a:gd name="connsiteY3" fmla="*/ 1958614 h 1958614"/>
              <a:gd name="connsiteX4" fmla="*/ 221628 w 12145767"/>
              <a:gd name="connsiteY4" fmla="*/ 1895091 h 1958614"/>
              <a:gd name="connsiteX5" fmla="*/ 441447 w 12145767"/>
              <a:gd name="connsiteY5" fmla="*/ 1838276 h 1958614"/>
              <a:gd name="connsiteX6" fmla="*/ 1660647 w 12145767"/>
              <a:gd name="connsiteY6" fmla="*/ 1716356 h 1958614"/>
              <a:gd name="connsiteX7" fmla="*/ 3428487 w 12145767"/>
              <a:gd name="connsiteY7" fmla="*/ 1746836 h 1958614"/>
              <a:gd name="connsiteX8" fmla="*/ 5348728 w 12145767"/>
              <a:gd name="connsiteY8" fmla="*/ 984836 h 1958614"/>
              <a:gd name="connsiteX9" fmla="*/ 6979407 w 12145767"/>
              <a:gd name="connsiteY9" fmla="*/ 1045796 h 1958614"/>
              <a:gd name="connsiteX10" fmla="*/ 9128247 w 12145767"/>
              <a:gd name="connsiteY10" fmla="*/ 405716 h 1958614"/>
              <a:gd name="connsiteX11" fmla="*/ 10515087 w 12145767"/>
              <a:gd name="connsiteY11" fmla="*/ 405716 h 1958614"/>
              <a:gd name="connsiteX12" fmla="*/ 12133091 w 12145767"/>
              <a:gd name="connsiteY12" fmla="*/ 643 h 1958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145767" h="1958614">
                <a:moveTo>
                  <a:pt x="12133091" y="643"/>
                </a:moveTo>
                <a:lnTo>
                  <a:pt x="12145767" y="2164"/>
                </a:lnTo>
                <a:lnTo>
                  <a:pt x="12145767" y="1958614"/>
                </a:lnTo>
                <a:lnTo>
                  <a:pt x="0" y="1958614"/>
                </a:lnTo>
                <a:lnTo>
                  <a:pt x="221628" y="1895091"/>
                </a:lnTo>
                <a:cubicBezTo>
                  <a:pt x="298175" y="1874134"/>
                  <a:pt x="371597" y="1855104"/>
                  <a:pt x="441447" y="1838276"/>
                </a:cubicBezTo>
                <a:cubicBezTo>
                  <a:pt x="1000247" y="1703656"/>
                  <a:pt x="1162807" y="1731596"/>
                  <a:pt x="1660647" y="1716356"/>
                </a:cubicBezTo>
                <a:cubicBezTo>
                  <a:pt x="2158487" y="1701116"/>
                  <a:pt x="2813807" y="1868756"/>
                  <a:pt x="3428487" y="1746836"/>
                </a:cubicBezTo>
                <a:cubicBezTo>
                  <a:pt x="4043167" y="1624916"/>
                  <a:pt x="4756907" y="1101676"/>
                  <a:pt x="5348728" y="984836"/>
                </a:cubicBezTo>
                <a:cubicBezTo>
                  <a:pt x="5940547" y="867996"/>
                  <a:pt x="6349487" y="1142316"/>
                  <a:pt x="6979407" y="1045796"/>
                </a:cubicBezTo>
                <a:cubicBezTo>
                  <a:pt x="7609327" y="949276"/>
                  <a:pt x="8538967" y="512396"/>
                  <a:pt x="9128247" y="405716"/>
                </a:cubicBezTo>
                <a:cubicBezTo>
                  <a:pt x="9717527" y="299036"/>
                  <a:pt x="10002007" y="471756"/>
                  <a:pt x="10515087" y="405716"/>
                </a:cubicBezTo>
                <a:cubicBezTo>
                  <a:pt x="10996100" y="343804"/>
                  <a:pt x="11740538" y="-17254"/>
                  <a:pt x="12133091" y="643"/>
                </a:cubicBezTo>
                <a:close/>
              </a:path>
            </a:pathLst>
          </a:custGeom>
          <a:solidFill>
            <a:schemeClr val="accent6">
              <a:lumMod val="20000"/>
              <a:lumOff val="80000"/>
            </a:schemeClr>
          </a:solidFill>
          <a:ln>
            <a:noFill/>
          </a:ln>
          <a:effectLst>
            <a:outerShdw blurRad="228600" dist="38100" dir="18900000" sx="101000" sy="101000" algn="bl" rotWithShape="0">
              <a:schemeClr val="accent1">
                <a:alpha val="5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9" name="任意多边形: 形状 8">
            <a:extLst>
              <a:ext uri="{FF2B5EF4-FFF2-40B4-BE49-F238E27FC236}">
                <a16:creationId xmlns:a16="http://schemas.microsoft.com/office/drawing/2014/main" id="{ACBD6C12-7B50-4C08-EFEE-503D4A0F476D}"/>
              </a:ext>
            </a:extLst>
          </p:cNvPr>
          <p:cNvSpPr/>
          <p:nvPr userDrawn="1"/>
        </p:nvSpPr>
        <p:spPr>
          <a:xfrm>
            <a:off x="3800807" y="5204024"/>
            <a:ext cx="8403324" cy="1653976"/>
          </a:xfrm>
          <a:custGeom>
            <a:avLst/>
            <a:gdLst>
              <a:gd name="connsiteX0" fmla="*/ 8390648 w 8403324"/>
              <a:gd name="connsiteY0" fmla="*/ 643 h 1653976"/>
              <a:gd name="connsiteX1" fmla="*/ 8403324 w 8403324"/>
              <a:gd name="connsiteY1" fmla="*/ 2164 h 1653976"/>
              <a:gd name="connsiteX2" fmla="*/ 8403324 w 8403324"/>
              <a:gd name="connsiteY2" fmla="*/ 1653976 h 1653976"/>
              <a:gd name="connsiteX3" fmla="*/ 0 w 8403324"/>
              <a:gd name="connsiteY3" fmla="*/ 1653976 h 1653976"/>
              <a:gd name="connsiteX4" fmla="*/ 162175 w 8403324"/>
              <a:gd name="connsiteY4" fmla="*/ 1592769 h 1653976"/>
              <a:gd name="connsiteX5" fmla="*/ 1606285 w 8403324"/>
              <a:gd name="connsiteY5" fmla="*/ 984836 h 1653976"/>
              <a:gd name="connsiteX6" fmla="*/ 3236964 w 8403324"/>
              <a:gd name="connsiteY6" fmla="*/ 1045796 h 1653976"/>
              <a:gd name="connsiteX7" fmla="*/ 5385804 w 8403324"/>
              <a:gd name="connsiteY7" fmla="*/ 405716 h 1653976"/>
              <a:gd name="connsiteX8" fmla="*/ 6772644 w 8403324"/>
              <a:gd name="connsiteY8" fmla="*/ 405716 h 1653976"/>
              <a:gd name="connsiteX9" fmla="*/ 8390648 w 8403324"/>
              <a:gd name="connsiteY9" fmla="*/ 643 h 16539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403324" h="1653976">
                <a:moveTo>
                  <a:pt x="8390648" y="643"/>
                </a:moveTo>
                <a:lnTo>
                  <a:pt x="8403324" y="2164"/>
                </a:lnTo>
                <a:lnTo>
                  <a:pt x="8403324" y="1653976"/>
                </a:lnTo>
                <a:lnTo>
                  <a:pt x="0" y="1653976"/>
                </a:lnTo>
                <a:lnTo>
                  <a:pt x="162175" y="1592769"/>
                </a:lnTo>
                <a:cubicBezTo>
                  <a:pt x="649974" y="1388696"/>
                  <a:pt x="1162419" y="1072466"/>
                  <a:pt x="1606285" y="984836"/>
                </a:cubicBezTo>
                <a:cubicBezTo>
                  <a:pt x="2198104" y="867996"/>
                  <a:pt x="2607044" y="1142316"/>
                  <a:pt x="3236964" y="1045796"/>
                </a:cubicBezTo>
                <a:cubicBezTo>
                  <a:pt x="3866884" y="949276"/>
                  <a:pt x="4796524" y="512396"/>
                  <a:pt x="5385804" y="405716"/>
                </a:cubicBezTo>
                <a:cubicBezTo>
                  <a:pt x="5975084" y="299036"/>
                  <a:pt x="6259564" y="471756"/>
                  <a:pt x="6772644" y="405716"/>
                </a:cubicBezTo>
                <a:cubicBezTo>
                  <a:pt x="7253657" y="343804"/>
                  <a:pt x="7998095" y="-17254"/>
                  <a:pt x="8390648" y="643"/>
                </a:cubicBezTo>
                <a:close/>
              </a:path>
            </a:pathLst>
          </a:custGeom>
          <a:solidFill>
            <a:schemeClr val="accent6">
              <a:lumMod val="20000"/>
              <a:lumOff val="80000"/>
            </a:schemeClr>
          </a:solidFill>
          <a:ln>
            <a:noFill/>
          </a:ln>
          <a:effectLst>
            <a:outerShdw blurRad="228600" dist="38100" dir="18900000" sx="101000" sy="101000" algn="bl" rotWithShape="0">
              <a:schemeClr val="accent1">
                <a:alpha val="5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Tree>
    <p:extLst>
      <p:ext uri="{BB962C8B-B14F-4D97-AF65-F5344CB8AC3E}">
        <p14:creationId xmlns:p14="http://schemas.microsoft.com/office/powerpoint/2010/main" val="40676891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6">
                                            <p:txEl>
                                              <p:pRg st="0" end="0"/>
                                            </p:txEl>
                                          </p:spTgt>
                                        </p:tgtEl>
                                        <p:attrNameLst>
                                          <p:attrName>style.visibility</p:attrName>
                                        </p:attrNameLst>
                                      </p:cBhvr>
                                      <p:to>
                                        <p:strVal val="visible"/>
                                      </p:to>
                                    </p:set>
                                    <p:animEffect transition="in" filter="fade">
                                      <p:cBhvr>
                                        <p:cTn id="7" dur="500"/>
                                        <p:tgtEl>
                                          <p:spTgt spid="16">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7">
                                            <p:txEl>
                                              <p:pRg st="0" end="0"/>
                                            </p:txEl>
                                          </p:spTgt>
                                        </p:tgtEl>
                                        <p:attrNameLst>
                                          <p:attrName>style.visibility</p:attrName>
                                        </p:attrNameLst>
                                      </p:cBhvr>
                                      <p:to>
                                        <p:strVal val="visible"/>
                                      </p:to>
                                    </p:set>
                                    <p:animEffect transition="in" filter="fade">
                                      <p:cBhvr>
                                        <p:cTn id="11" dur="500"/>
                                        <p:tgtEl>
                                          <p:spTgt spid="1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build="p">
        <p:tmplLst>
          <p:tmpl lvl="1">
            <p:tnLst>
              <p:par>
                <p:cTn presetID="10" presetClass="entr" presetSubtype="0" fill="hold" nodeType="afterEffect">
                  <p:stCondLst>
                    <p:cond delay="0"/>
                  </p:stCondLst>
                  <p:childTnLst>
                    <p:set>
                      <p:cBhvr>
                        <p:cTn dur="1" fill="hold">
                          <p:stCondLst>
                            <p:cond delay="0"/>
                          </p:stCondLst>
                        </p:cTn>
                        <p:tgtEl>
                          <p:spTgt spid="16"/>
                        </p:tgtEl>
                        <p:attrNameLst>
                          <p:attrName>style.visibility</p:attrName>
                        </p:attrNameLst>
                      </p:cBhvr>
                      <p:to>
                        <p:strVal val="visible"/>
                      </p:to>
                    </p:set>
                    <p:animEffect transition="in" filter="fade">
                      <p:cBhvr>
                        <p:cTn dur="500"/>
                        <p:tgtEl>
                          <p:spTgt spid="16"/>
                        </p:tgtEl>
                      </p:cBhvr>
                    </p:animEffect>
                  </p:childTnLst>
                </p:cTn>
              </p:par>
            </p:tnLst>
          </p:tmpl>
        </p:tmplLst>
      </p:bldP>
      <p:bldP spid="17" grpId="0" build="p">
        <p:tmplLst>
          <p:tmpl lvl="1">
            <p:tnLst>
              <p:par>
                <p:cTn presetID="10" presetClass="entr" presetSubtype="0" fill="hold" nodeType="afterEffect">
                  <p:stCondLst>
                    <p:cond delay="0"/>
                  </p:stCondLst>
                  <p:childTnLst>
                    <p:set>
                      <p:cBhvr>
                        <p:cTn dur="1" fill="hold">
                          <p:stCondLst>
                            <p:cond delay="0"/>
                          </p:stCondLst>
                        </p:cTn>
                        <p:tgtEl>
                          <p:spTgt spid="17"/>
                        </p:tgtEl>
                        <p:attrNameLst>
                          <p:attrName>style.visibility</p:attrName>
                        </p:attrNameLst>
                      </p:cBhvr>
                      <p:to>
                        <p:strVal val="visible"/>
                      </p:to>
                    </p:set>
                    <p:animEffect transition="in" filter="fade">
                      <p:cBhvr>
                        <p:cTn dur="500"/>
                        <p:tgtEl>
                          <p:spTgt spid="17"/>
                        </p:tgtEl>
                      </p:cBhvr>
                    </p:animEffect>
                  </p:childTnLst>
                </p:cTn>
              </p:par>
            </p:tnLst>
          </p:tmpl>
        </p:tmplLst>
      </p:bldP>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pic>
        <p:nvPicPr>
          <p:cNvPr id="4" name="图片 3" descr="人在水里&#10;&#10;中度可信度描述已自动生成">
            <a:extLst>
              <a:ext uri="{FF2B5EF4-FFF2-40B4-BE49-F238E27FC236}">
                <a16:creationId xmlns:a16="http://schemas.microsoft.com/office/drawing/2014/main" id="{4B7F0D54-CA73-A2B5-D0BA-804AB3A10847}"/>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658207" y="1249413"/>
            <a:ext cx="3980726" cy="4865819"/>
          </a:xfrm>
          <a:prstGeom prst="rect">
            <a:avLst/>
          </a:prstGeom>
        </p:spPr>
      </p:pic>
      <p:sp>
        <p:nvSpPr>
          <p:cNvPr id="5" name="矩形 4">
            <a:extLst>
              <a:ext uri="{FF2B5EF4-FFF2-40B4-BE49-F238E27FC236}">
                <a16:creationId xmlns:a16="http://schemas.microsoft.com/office/drawing/2014/main" id="{E7EF669D-CC06-F1C9-BA33-A0548443C9AA}"/>
              </a:ext>
            </a:extLst>
          </p:cNvPr>
          <p:cNvSpPr/>
          <p:nvPr userDrawn="1"/>
        </p:nvSpPr>
        <p:spPr>
          <a:xfrm>
            <a:off x="655352" y="1246368"/>
            <a:ext cx="3983581" cy="4865819"/>
          </a:xfrm>
          <a:prstGeom prst="rect">
            <a:avLst/>
          </a:prstGeom>
          <a:gradFill>
            <a:gsLst>
              <a:gs pos="0">
                <a:schemeClr val="accent1">
                  <a:alpha val="85000"/>
                </a:schemeClr>
              </a:gs>
              <a:gs pos="100000">
                <a:schemeClr val="accent6">
                  <a:alpha val="62000"/>
                </a:schemeClr>
              </a:gs>
            </a:gsLst>
            <a:lin ang="2700000" scaled="0"/>
          </a:gradFill>
          <a:ln>
            <a:noFill/>
          </a:ln>
          <a:effectLst>
            <a:outerShdw blurRad="165100" dist="38100" dir="2700000" algn="tl"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endParaRPr>
          </a:p>
        </p:txBody>
      </p:sp>
      <p:sp>
        <p:nvSpPr>
          <p:cNvPr id="8" name="椭圆 7">
            <a:extLst>
              <a:ext uri="{FF2B5EF4-FFF2-40B4-BE49-F238E27FC236}">
                <a16:creationId xmlns:a16="http://schemas.microsoft.com/office/drawing/2014/main" id="{D0BA85D7-A12E-F023-EF47-BC15F4FBCB12}"/>
              </a:ext>
            </a:extLst>
          </p:cNvPr>
          <p:cNvSpPr/>
          <p:nvPr userDrawn="1"/>
        </p:nvSpPr>
        <p:spPr>
          <a:xfrm>
            <a:off x="822961" y="6554604"/>
            <a:ext cx="45719" cy="45719"/>
          </a:xfrm>
          <a:prstGeom prst="ellipse">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形状 8">
            <a:extLst>
              <a:ext uri="{FF2B5EF4-FFF2-40B4-BE49-F238E27FC236}">
                <a16:creationId xmlns:a16="http://schemas.microsoft.com/office/drawing/2014/main" id="{7E50BC54-1AAB-415A-B9A4-E82D1D73A0AC}"/>
              </a:ext>
            </a:extLst>
          </p:cNvPr>
          <p:cNvSpPr/>
          <p:nvPr userDrawn="1"/>
        </p:nvSpPr>
        <p:spPr>
          <a:xfrm>
            <a:off x="658208" y="5292213"/>
            <a:ext cx="3983580" cy="823622"/>
          </a:xfrm>
          <a:custGeom>
            <a:avLst/>
            <a:gdLst>
              <a:gd name="connsiteX0" fmla="*/ 5110539 w 7329791"/>
              <a:gd name="connsiteY0" fmla="*/ 26 h 823622"/>
              <a:gd name="connsiteX1" fmla="*/ 7255007 w 7329791"/>
              <a:gd name="connsiteY1" fmla="*/ 330681 h 823622"/>
              <a:gd name="connsiteX2" fmla="*/ 7329791 w 7329791"/>
              <a:gd name="connsiteY2" fmla="*/ 364691 h 823622"/>
              <a:gd name="connsiteX3" fmla="*/ 7329791 w 7329791"/>
              <a:gd name="connsiteY3" fmla="*/ 823622 h 823622"/>
              <a:gd name="connsiteX4" fmla="*/ 29975 w 7329791"/>
              <a:gd name="connsiteY4" fmla="*/ 823622 h 823622"/>
              <a:gd name="connsiteX5" fmla="*/ 30878 w 7329791"/>
              <a:gd name="connsiteY5" fmla="*/ 820148 h 823622"/>
              <a:gd name="connsiteX6" fmla="*/ 0 w 7329791"/>
              <a:gd name="connsiteY6" fmla="*/ 811324 h 823622"/>
              <a:gd name="connsiteX7" fmla="*/ 4653088 w 7329791"/>
              <a:gd name="connsiteY7" fmla="*/ 12035 h 823622"/>
              <a:gd name="connsiteX8" fmla="*/ 5110539 w 7329791"/>
              <a:gd name="connsiteY8" fmla="*/ 26 h 823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329791" h="823622">
                <a:moveTo>
                  <a:pt x="5110539" y="26"/>
                </a:moveTo>
                <a:cubicBezTo>
                  <a:pt x="6004466" y="-2061"/>
                  <a:pt x="6764931" y="124687"/>
                  <a:pt x="7255007" y="330681"/>
                </a:cubicBezTo>
                <a:lnTo>
                  <a:pt x="7329791" y="364691"/>
                </a:lnTo>
                <a:lnTo>
                  <a:pt x="7329791" y="823622"/>
                </a:lnTo>
                <a:lnTo>
                  <a:pt x="29975" y="823622"/>
                </a:lnTo>
                <a:lnTo>
                  <a:pt x="30878" y="820148"/>
                </a:lnTo>
                <a:lnTo>
                  <a:pt x="0" y="811324"/>
                </a:lnTo>
                <a:cubicBezTo>
                  <a:pt x="1677685" y="410869"/>
                  <a:pt x="3406941" y="73914"/>
                  <a:pt x="4653088" y="12035"/>
                </a:cubicBezTo>
                <a:cubicBezTo>
                  <a:pt x="4808856" y="4300"/>
                  <a:pt x="4961551" y="374"/>
                  <a:pt x="5110539" y="26"/>
                </a:cubicBezTo>
                <a:close/>
              </a:path>
            </a:pathLst>
          </a:custGeom>
          <a:solidFill>
            <a:schemeClr val="accent6">
              <a:lumMod val="20000"/>
              <a:lumOff val="80000"/>
            </a:schemeClr>
          </a:solidFill>
          <a:ln>
            <a:noFill/>
          </a:ln>
          <a:effectLst>
            <a:outerShdw blurRad="228600" dist="38100" dir="18900000" sx="101000" sy="101000" algn="bl" rotWithShape="0">
              <a:schemeClr val="accent1">
                <a:alpha val="5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4" name="文本框 13">
            <a:extLst>
              <a:ext uri="{FF2B5EF4-FFF2-40B4-BE49-F238E27FC236}">
                <a16:creationId xmlns:a16="http://schemas.microsoft.com/office/drawing/2014/main" id="{60DA2E20-90C2-2089-1882-486CBD72F41A}"/>
              </a:ext>
            </a:extLst>
          </p:cNvPr>
          <p:cNvSpPr txBox="1"/>
          <p:nvPr userDrawn="1"/>
        </p:nvSpPr>
        <p:spPr>
          <a:xfrm>
            <a:off x="702321" y="1289849"/>
            <a:ext cx="1993900" cy="577722"/>
          </a:xfrm>
          <a:prstGeom prst="rect">
            <a:avLst/>
          </a:prstGeom>
          <a:noFill/>
        </p:spPr>
        <p:txBody>
          <a:bodyPr wrap="square" rtlCol="0" anchor="ctr">
            <a:spAutoFit/>
          </a:bodyPr>
          <a:lstStyle/>
          <a:p>
            <a:pPr>
              <a:lnSpc>
                <a:spcPts val="500"/>
              </a:lnSpc>
            </a:pPr>
            <a:r>
              <a:rPr lang="en-US" altLang="zh-CN" dirty="0">
                <a:solidFill>
                  <a:schemeClr val="bg1">
                    <a:alpha val="77000"/>
                  </a:schemeClr>
                </a:solidFill>
              </a:rPr>
              <a:t>……</a:t>
            </a:r>
          </a:p>
          <a:p>
            <a:pPr>
              <a:lnSpc>
                <a:spcPts val="500"/>
              </a:lnSpc>
            </a:pPr>
            <a:r>
              <a:rPr lang="en-US" altLang="zh-CN" dirty="0">
                <a:solidFill>
                  <a:schemeClr val="bg1">
                    <a:alpha val="77000"/>
                  </a:schemeClr>
                </a:solidFill>
              </a:rPr>
              <a:t>……</a:t>
            </a:r>
          </a:p>
          <a:p>
            <a:pPr>
              <a:lnSpc>
                <a:spcPts val="500"/>
              </a:lnSpc>
            </a:pPr>
            <a:r>
              <a:rPr lang="en-US" altLang="zh-CN" dirty="0">
                <a:solidFill>
                  <a:schemeClr val="bg1">
                    <a:alpha val="77000"/>
                  </a:schemeClr>
                </a:solidFill>
              </a:rPr>
              <a:t>……</a:t>
            </a:r>
          </a:p>
          <a:p>
            <a:pPr>
              <a:lnSpc>
                <a:spcPts val="500"/>
              </a:lnSpc>
            </a:pPr>
            <a:r>
              <a:rPr lang="en-US" altLang="zh-CN" dirty="0">
                <a:solidFill>
                  <a:schemeClr val="bg1">
                    <a:alpha val="77000"/>
                  </a:schemeClr>
                </a:solidFill>
              </a:rPr>
              <a:t>……</a:t>
            </a:r>
          </a:p>
          <a:p>
            <a:pPr>
              <a:lnSpc>
                <a:spcPts val="500"/>
              </a:lnSpc>
            </a:pPr>
            <a:r>
              <a:rPr lang="en-US" altLang="zh-CN" dirty="0">
                <a:solidFill>
                  <a:schemeClr val="bg1">
                    <a:alpha val="77000"/>
                  </a:schemeClr>
                </a:solidFill>
              </a:rPr>
              <a:t>……</a:t>
            </a:r>
          </a:p>
          <a:p>
            <a:pPr>
              <a:lnSpc>
                <a:spcPts val="500"/>
              </a:lnSpc>
            </a:pPr>
            <a:r>
              <a:rPr lang="en-US" altLang="zh-CN" dirty="0">
                <a:solidFill>
                  <a:schemeClr val="bg1">
                    <a:alpha val="77000"/>
                  </a:schemeClr>
                </a:solidFill>
              </a:rPr>
              <a:t>……</a:t>
            </a:r>
          </a:p>
          <a:p>
            <a:pPr>
              <a:lnSpc>
                <a:spcPts val="500"/>
              </a:lnSpc>
            </a:pPr>
            <a:endParaRPr lang="en-US" altLang="zh-CN" dirty="0">
              <a:solidFill>
                <a:schemeClr val="bg1">
                  <a:alpha val="77000"/>
                </a:schemeClr>
              </a:solidFill>
            </a:endParaRPr>
          </a:p>
        </p:txBody>
      </p:sp>
    </p:spTree>
    <p:extLst>
      <p:ext uri="{BB962C8B-B14F-4D97-AF65-F5344CB8AC3E}">
        <p14:creationId xmlns:p14="http://schemas.microsoft.com/office/powerpoint/2010/main" val="34932465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副标题页">
    <p:spTree>
      <p:nvGrpSpPr>
        <p:cNvPr id="1" name=""/>
        <p:cNvGrpSpPr/>
        <p:nvPr/>
      </p:nvGrpSpPr>
      <p:grpSpPr>
        <a:xfrm>
          <a:off x="0" y="0"/>
          <a:ext cx="0" cy="0"/>
          <a:chOff x="0" y="0"/>
          <a:chExt cx="0" cy="0"/>
        </a:xfrm>
      </p:grpSpPr>
      <p:sp>
        <p:nvSpPr>
          <p:cNvPr id="13" name="任意多边形: 形状 12">
            <a:extLst>
              <a:ext uri="{FF2B5EF4-FFF2-40B4-BE49-F238E27FC236}">
                <a16:creationId xmlns:a16="http://schemas.microsoft.com/office/drawing/2014/main" id="{4841C04E-1286-E85F-70B7-89B8E334AB42}"/>
              </a:ext>
            </a:extLst>
          </p:cNvPr>
          <p:cNvSpPr/>
          <p:nvPr userDrawn="1"/>
        </p:nvSpPr>
        <p:spPr>
          <a:xfrm>
            <a:off x="0" y="5708259"/>
            <a:ext cx="6171777" cy="1149741"/>
          </a:xfrm>
          <a:custGeom>
            <a:avLst/>
            <a:gdLst>
              <a:gd name="connsiteX0" fmla="*/ 1810914 w 6171777"/>
              <a:gd name="connsiteY0" fmla="*/ 119 h 1149741"/>
              <a:gd name="connsiteX1" fmla="*/ 4604914 w 6171777"/>
              <a:gd name="connsiteY1" fmla="*/ 609719 h 1149741"/>
              <a:gd name="connsiteX2" fmla="*/ 6027314 w 6171777"/>
              <a:gd name="connsiteY2" fmla="*/ 1041519 h 1149741"/>
              <a:gd name="connsiteX3" fmla="*/ 6142234 w 6171777"/>
              <a:gd name="connsiteY3" fmla="*/ 1120869 h 1149741"/>
              <a:gd name="connsiteX4" fmla="*/ 6171777 w 6171777"/>
              <a:gd name="connsiteY4" fmla="*/ 1149741 h 1149741"/>
              <a:gd name="connsiteX5" fmla="*/ 0 w 6171777"/>
              <a:gd name="connsiteY5" fmla="*/ 1149741 h 1149741"/>
              <a:gd name="connsiteX6" fmla="*/ 0 w 6171777"/>
              <a:gd name="connsiteY6" fmla="*/ 569413 h 1149741"/>
              <a:gd name="connsiteX7" fmla="*/ 277389 w 6171777"/>
              <a:gd name="connsiteY7" fmla="*/ 421005 h 1149741"/>
              <a:gd name="connsiteX8" fmla="*/ 1810914 w 6171777"/>
              <a:gd name="connsiteY8" fmla="*/ 119 h 11497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171777" h="1149741">
                <a:moveTo>
                  <a:pt x="1810914" y="119"/>
                </a:moveTo>
                <a:cubicBezTo>
                  <a:pt x="2606781" y="-8348"/>
                  <a:pt x="3902181" y="436152"/>
                  <a:pt x="4604914" y="609719"/>
                </a:cubicBezTo>
                <a:cubicBezTo>
                  <a:pt x="5307648" y="783286"/>
                  <a:pt x="5688647" y="851019"/>
                  <a:pt x="6027314" y="1041519"/>
                </a:cubicBezTo>
                <a:cubicBezTo>
                  <a:pt x="6069648" y="1065332"/>
                  <a:pt x="6107682" y="1092055"/>
                  <a:pt x="6142234" y="1120869"/>
                </a:cubicBezTo>
                <a:lnTo>
                  <a:pt x="6171777" y="1149741"/>
                </a:lnTo>
                <a:lnTo>
                  <a:pt x="0" y="1149741"/>
                </a:lnTo>
                <a:lnTo>
                  <a:pt x="0" y="569413"/>
                </a:lnTo>
                <a:lnTo>
                  <a:pt x="277389" y="421005"/>
                </a:lnTo>
                <a:cubicBezTo>
                  <a:pt x="731414" y="191413"/>
                  <a:pt x="1214014" y="6469"/>
                  <a:pt x="1810914" y="119"/>
                </a:cubicBezTo>
                <a:close/>
              </a:path>
            </a:pathLst>
          </a:custGeom>
          <a:solidFill>
            <a:schemeClr val="accent6">
              <a:lumMod val="20000"/>
              <a:lumOff val="80000"/>
            </a:schemeClr>
          </a:solidFill>
          <a:ln>
            <a:noFill/>
          </a:ln>
          <a:effectLst>
            <a:outerShdw blurRad="254000" dist="38100" algn="l" rotWithShape="0">
              <a:schemeClr val="accent1">
                <a:alpha val="2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Tree>
    <p:extLst>
      <p:ext uri="{BB962C8B-B14F-4D97-AF65-F5344CB8AC3E}">
        <p14:creationId xmlns:p14="http://schemas.microsoft.com/office/powerpoint/2010/main" val="18062283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内容页_1">
    <p:spTree>
      <p:nvGrpSpPr>
        <p:cNvPr id="1" name=""/>
        <p:cNvGrpSpPr/>
        <p:nvPr/>
      </p:nvGrpSpPr>
      <p:grpSpPr>
        <a:xfrm>
          <a:off x="0" y="0"/>
          <a:ext cx="0" cy="0"/>
          <a:chOff x="0" y="0"/>
          <a:chExt cx="0" cy="0"/>
        </a:xfrm>
      </p:grpSpPr>
      <p:sp>
        <p:nvSpPr>
          <p:cNvPr id="7" name="文本框 6">
            <a:extLst>
              <a:ext uri="{FF2B5EF4-FFF2-40B4-BE49-F238E27FC236}">
                <a16:creationId xmlns:a16="http://schemas.microsoft.com/office/drawing/2014/main" id="{4937C919-3653-E3B1-23A2-B76E1C52E345}"/>
              </a:ext>
            </a:extLst>
          </p:cNvPr>
          <p:cNvSpPr txBox="1"/>
          <p:nvPr userDrawn="1"/>
        </p:nvSpPr>
        <p:spPr>
          <a:xfrm>
            <a:off x="660400" y="770593"/>
            <a:ext cx="2550695" cy="369332"/>
          </a:xfrm>
          <a:prstGeom prst="rect">
            <a:avLst/>
          </a:prstGeom>
          <a:noFill/>
        </p:spPr>
        <p:txBody>
          <a:bodyPr wrap="square" rtlCol="0">
            <a:spAutoFit/>
          </a:bodyPr>
          <a:lstStyle/>
          <a:p>
            <a:r>
              <a:rPr lang="en-US" altLang="zh-CN" dirty="0">
                <a:gradFill>
                  <a:gsLst>
                    <a:gs pos="0">
                      <a:schemeClr val="accent1"/>
                    </a:gs>
                    <a:gs pos="100000">
                      <a:schemeClr val="accent5"/>
                    </a:gs>
                  </a:gsLst>
                  <a:lin ang="300000" scaled="0"/>
                </a:gradFill>
              </a:rPr>
              <a:t>&gt;&gt;&gt;&gt;</a:t>
            </a:r>
            <a:endParaRPr lang="zh-CN" altLang="en-US" dirty="0">
              <a:gradFill>
                <a:gsLst>
                  <a:gs pos="0">
                    <a:schemeClr val="accent1"/>
                  </a:gs>
                  <a:gs pos="100000">
                    <a:schemeClr val="accent5"/>
                  </a:gs>
                </a:gsLst>
                <a:lin ang="300000" scaled="0"/>
              </a:gradFill>
            </a:endParaRPr>
          </a:p>
        </p:txBody>
      </p:sp>
      <p:sp>
        <p:nvSpPr>
          <p:cNvPr id="10" name="文本占位符 9">
            <a:extLst>
              <a:ext uri="{FF2B5EF4-FFF2-40B4-BE49-F238E27FC236}">
                <a16:creationId xmlns:a16="http://schemas.microsoft.com/office/drawing/2014/main" id="{63E80525-CD16-7980-AED3-9C765F0E5823}"/>
              </a:ext>
            </a:extLst>
          </p:cNvPr>
          <p:cNvSpPr>
            <a:spLocks noGrp="1"/>
          </p:cNvSpPr>
          <p:nvPr>
            <p:ph type="body" sz="quarter" idx="10"/>
          </p:nvPr>
        </p:nvSpPr>
        <p:spPr>
          <a:xfrm>
            <a:off x="584196" y="279530"/>
            <a:ext cx="10947403" cy="584200"/>
          </a:xfrm>
        </p:spPr>
        <p:txBody>
          <a:bodyPr anchor="ctr">
            <a:normAutofit/>
          </a:bodyPr>
          <a:lstStyle>
            <a:lvl1pPr marL="0" indent="0" algn="l">
              <a:buFontTx/>
              <a:buNone/>
              <a:defRPr sz="3200" b="1">
                <a:solidFill>
                  <a:schemeClr val="tx1">
                    <a:lumMod val="75000"/>
                    <a:lumOff val="25000"/>
                  </a:schemeClr>
                </a:solidFill>
                <a:latin typeface="+mj-ea"/>
                <a:ea typeface="+mj-ea"/>
              </a:defRPr>
            </a:lvl1pPr>
            <a:lvl2pPr marL="457200" indent="0">
              <a:buNone/>
              <a:defRPr/>
            </a:lvl2pPr>
          </a:lstStyle>
          <a:p>
            <a:pPr lvl="0"/>
            <a:r>
              <a:rPr lang="zh-CN" altLang="en-US" dirty="0"/>
              <a:t>单击此处编辑母版文本样式</a:t>
            </a:r>
          </a:p>
        </p:txBody>
      </p:sp>
      <p:sp>
        <p:nvSpPr>
          <p:cNvPr id="9" name="任意多边形: 形状 8">
            <a:extLst>
              <a:ext uri="{FF2B5EF4-FFF2-40B4-BE49-F238E27FC236}">
                <a16:creationId xmlns:a16="http://schemas.microsoft.com/office/drawing/2014/main" id="{B2EE7E35-8E04-8EFC-4909-7EEC14EB3942}"/>
              </a:ext>
            </a:extLst>
          </p:cNvPr>
          <p:cNvSpPr/>
          <p:nvPr userDrawn="1"/>
        </p:nvSpPr>
        <p:spPr>
          <a:xfrm>
            <a:off x="4862209" y="6034378"/>
            <a:ext cx="7329791" cy="823622"/>
          </a:xfrm>
          <a:custGeom>
            <a:avLst/>
            <a:gdLst>
              <a:gd name="connsiteX0" fmla="*/ 5110539 w 7329791"/>
              <a:gd name="connsiteY0" fmla="*/ 26 h 823622"/>
              <a:gd name="connsiteX1" fmla="*/ 7255007 w 7329791"/>
              <a:gd name="connsiteY1" fmla="*/ 330681 h 823622"/>
              <a:gd name="connsiteX2" fmla="*/ 7329791 w 7329791"/>
              <a:gd name="connsiteY2" fmla="*/ 364691 h 823622"/>
              <a:gd name="connsiteX3" fmla="*/ 7329791 w 7329791"/>
              <a:gd name="connsiteY3" fmla="*/ 823622 h 823622"/>
              <a:gd name="connsiteX4" fmla="*/ 29975 w 7329791"/>
              <a:gd name="connsiteY4" fmla="*/ 823622 h 823622"/>
              <a:gd name="connsiteX5" fmla="*/ 30878 w 7329791"/>
              <a:gd name="connsiteY5" fmla="*/ 820148 h 823622"/>
              <a:gd name="connsiteX6" fmla="*/ 0 w 7329791"/>
              <a:gd name="connsiteY6" fmla="*/ 811324 h 823622"/>
              <a:gd name="connsiteX7" fmla="*/ 4653088 w 7329791"/>
              <a:gd name="connsiteY7" fmla="*/ 12035 h 823622"/>
              <a:gd name="connsiteX8" fmla="*/ 5110539 w 7329791"/>
              <a:gd name="connsiteY8" fmla="*/ 26 h 823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329791" h="823622">
                <a:moveTo>
                  <a:pt x="5110539" y="26"/>
                </a:moveTo>
                <a:cubicBezTo>
                  <a:pt x="6004466" y="-2061"/>
                  <a:pt x="6764931" y="124687"/>
                  <a:pt x="7255007" y="330681"/>
                </a:cubicBezTo>
                <a:lnTo>
                  <a:pt x="7329791" y="364691"/>
                </a:lnTo>
                <a:lnTo>
                  <a:pt x="7329791" y="823622"/>
                </a:lnTo>
                <a:lnTo>
                  <a:pt x="29975" y="823622"/>
                </a:lnTo>
                <a:lnTo>
                  <a:pt x="30878" y="820148"/>
                </a:lnTo>
                <a:lnTo>
                  <a:pt x="0" y="811324"/>
                </a:lnTo>
                <a:cubicBezTo>
                  <a:pt x="1677685" y="410869"/>
                  <a:pt x="3406941" y="73914"/>
                  <a:pt x="4653088" y="12035"/>
                </a:cubicBezTo>
                <a:cubicBezTo>
                  <a:pt x="4808856" y="4300"/>
                  <a:pt x="4961551" y="374"/>
                  <a:pt x="5110539" y="26"/>
                </a:cubicBez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8" name="任意多边形: 形状 7">
            <a:extLst>
              <a:ext uri="{FF2B5EF4-FFF2-40B4-BE49-F238E27FC236}">
                <a16:creationId xmlns:a16="http://schemas.microsoft.com/office/drawing/2014/main" id="{3DF12A93-8609-90A5-A4ED-D74DADD1D3A4}"/>
              </a:ext>
            </a:extLst>
          </p:cNvPr>
          <p:cNvSpPr/>
          <p:nvPr userDrawn="1"/>
        </p:nvSpPr>
        <p:spPr>
          <a:xfrm>
            <a:off x="0" y="362381"/>
            <a:ext cx="495300" cy="386920"/>
          </a:xfrm>
          <a:custGeom>
            <a:avLst/>
            <a:gdLst>
              <a:gd name="connsiteX0" fmla="*/ 0 w 495300"/>
              <a:gd name="connsiteY0" fmla="*/ 0 h 386920"/>
              <a:gd name="connsiteX1" fmla="*/ 495300 w 495300"/>
              <a:gd name="connsiteY1" fmla="*/ 0 h 386920"/>
              <a:gd name="connsiteX2" fmla="*/ 398570 w 495300"/>
              <a:gd name="connsiteY2" fmla="*/ 386920 h 386920"/>
              <a:gd name="connsiteX3" fmla="*/ 0 w 495300"/>
              <a:gd name="connsiteY3" fmla="*/ 386920 h 386920"/>
            </a:gdLst>
            <a:ahLst/>
            <a:cxnLst>
              <a:cxn ang="0">
                <a:pos x="connsiteX0" y="connsiteY0"/>
              </a:cxn>
              <a:cxn ang="0">
                <a:pos x="connsiteX1" y="connsiteY1"/>
              </a:cxn>
              <a:cxn ang="0">
                <a:pos x="connsiteX2" y="connsiteY2"/>
              </a:cxn>
              <a:cxn ang="0">
                <a:pos x="connsiteX3" y="connsiteY3"/>
              </a:cxn>
            </a:cxnLst>
            <a:rect l="l" t="t" r="r" b="b"/>
            <a:pathLst>
              <a:path w="495300" h="386920">
                <a:moveTo>
                  <a:pt x="0" y="0"/>
                </a:moveTo>
                <a:lnTo>
                  <a:pt x="495300" y="0"/>
                </a:lnTo>
                <a:lnTo>
                  <a:pt x="398570" y="386920"/>
                </a:lnTo>
                <a:lnTo>
                  <a:pt x="0" y="386920"/>
                </a:lnTo>
                <a:close/>
              </a:path>
            </a:pathLst>
          </a:custGeom>
          <a:gradFill>
            <a:gsLst>
              <a:gs pos="0">
                <a:schemeClr val="accent1"/>
              </a:gs>
              <a:gs pos="100000">
                <a:schemeClr val="accent6"/>
              </a:gs>
            </a:gsLst>
            <a:lin ang="2700000" scaled="0"/>
          </a:gradFill>
          <a:ln>
            <a:noFill/>
          </a:ln>
          <a:effectLst>
            <a:outerShdw blurRad="165100" dist="38100" dir="2700000" algn="tl"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mn-ea"/>
            </a:endParaRPr>
          </a:p>
        </p:txBody>
      </p:sp>
    </p:spTree>
    <p:extLst>
      <p:ext uri="{BB962C8B-B14F-4D97-AF65-F5344CB8AC3E}">
        <p14:creationId xmlns:p14="http://schemas.microsoft.com/office/powerpoint/2010/main" val="31333726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内容页_2">
    <p:spTree>
      <p:nvGrpSpPr>
        <p:cNvPr id="1" name=""/>
        <p:cNvGrpSpPr/>
        <p:nvPr/>
      </p:nvGrpSpPr>
      <p:grpSpPr>
        <a:xfrm>
          <a:off x="0" y="0"/>
          <a:ext cx="0" cy="0"/>
          <a:chOff x="0" y="0"/>
          <a:chExt cx="0" cy="0"/>
        </a:xfrm>
      </p:grpSpPr>
      <p:pic>
        <p:nvPicPr>
          <p:cNvPr id="6" name="图片 5" descr="人在水里&#10;&#10;中度可信度描述已自动生成">
            <a:extLst>
              <a:ext uri="{FF2B5EF4-FFF2-40B4-BE49-F238E27FC236}">
                <a16:creationId xmlns:a16="http://schemas.microsoft.com/office/drawing/2014/main" id="{202ACC0C-68D3-CB33-6F84-97DA960DDF20}"/>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 y="0"/>
            <a:ext cx="12191463" cy="6858000"/>
          </a:xfrm>
          <a:prstGeom prst="rect">
            <a:avLst/>
          </a:prstGeom>
        </p:spPr>
      </p:pic>
      <p:sp>
        <p:nvSpPr>
          <p:cNvPr id="7" name="矩形 6">
            <a:extLst>
              <a:ext uri="{FF2B5EF4-FFF2-40B4-BE49-F238E27FC236}">
                <a16:creationId xmlns:a16="http://schemas.microsoft.com/office/drawing/2014/main" id="{C8229145-DA08-A14A-836E-F0B6B338DBCF}"/>
              </a:ext>
            </a:extLst>
          </p:cNvPr>
          <p:cNvSpPr/>
          <p:nvPr userDrawn="1"/>
        </p:nvSpPr>
        <p:spPr>
          <a:xfrm>
            <a:off x="-2" y="0"/>
            <a:ext cx="12192002" cy="6858000"/>
          </a:xfrm>
          <a:prstGeom prst="rect">
            <a:avLst/>
          </a:prstGeom>
          <a:solidFill>
            <a:schemeClr val="bg1">
              <a:alpha val="8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文本框 4">
            <a:extLst>
              <a:ext uri="{FF2B5EF4-FFF2-40B4-BE49-F238E27FC236}">
                <a16:creationId xmlns:a16="http://schemas.microsoft.com/office/drawing/2014/main" id="{0AE24797-9F9F-2A3A-675F-D1C2410D3304}"/>
              </a:ext>
            </a:extLst>
          </p:cNvPr>
          <p:cNvSpPr txBox="1"/>
          <p:nvPr userDrawn="1"/>
        </p:nvSpPr>
        <p:spPr>
          <a:xfrm>
            <a:off x="660400" y="770593"/>
            <a:ext cx="2550695" cy="369332"/>
          </a:xfrm>
          <a:prstGeom prst="rect">
            <a:avLst/>
          </a:prstGeom>
          <a:noFill/>
        </p:spPr>
        <p:txBody>
          <a:bodyPr wrap="square" rtlCol="0">
            <a:spAutoFit/>
          </a:bodyPr>
          <a:lstStyle/>
          <a:p>
            <a:r>
              <a:rPr lang="en-US" altLang="zh-CN" dirty="0">
                <a:gradFill>
                  <a:gsLst>
                    <a:gs pos="0">
                      <a:schemeClr val="accent1"/>
                    </a:gs>
                    <a:gs pos="100000">
                      <a:schemeClr val="accent5"/>
                    </a:gs>
                  </a:gsLst>
                  <a:lin ang="300000" scaled="0"/>
                </a:gradFill>
              </a:rPr>
              <a:t>&gt;&gt;&gt;&gt;</a:t>
            </a:r>
            <a:endParaRPr lang="zh-CN" altLang="en-US" dirty="0">
              <a:gradFill>
                <a:gsLst>
                  <a:gs pos="0">
                    <a:schemeClr val="accent1"/>
                  </a:gs>
                  <a:gs pos="100000">
                    <a:schemeClr val="accent5"/>
                  </a:gs>
                </a:gsLst>
                <a:lin ang="300000" scaled="0"/>
              </a:gradFill>
            </a:endParaRPr>
          </a:p>
        </p:txBody>
      </p:sp>
      <p:sp>
        <p:nvSpPr>
          <p:cNvPr id="8" name="文本占位符 9">
            <a:extLst>
              <a:ext uri="{FF2B5EF4-FFF2-40B4-BE49-F238E27FC236}">
                <a16:creationId xmlns:a16="http://schemas.microsoft.com/office/drawing/2014/main" id="{8E20D85F-56E8-2B01-E539-7621B8885071}"/>
              </a:ext>
            </a:extLst>
          </p:cNvPr>
          <p:cNvSpPr>
            <a:spLocks noGrp="1"/>
          </p:cNvSpPr>
          <p:nvPr>
            <p:ph type="body" sz="quarter" idx="10"/>
          </p:nvPr>
        </p:nvSpPr>
        <p:spPr>
          <a:xfrm>
            <a:off x="584196" y="279530"/>
            <a:ext cx="10947403" cy="584200"/>
          </a:xfrm>
        </p:spPr>
        <p:txBody>
          <a:bodyPr anchor="ctr">
            <a:normAutofit/>
          </a:bodyPr>
          <a:lstStyle>
            <a:lvl1pPr marL="0" indent="0" algn="l">
              <a:buFontTx/>
              <a:buNone/>
              <a:defRPr sz="3200" b="1">
                <a:solidFill>
                  <a:schemeClr val="tx1">
                    <a:lumMod val="75000"/>
                    <a:lumOff val="25000"/>
                  </a:schemeClr>
                </a:solidFill>
                <a:latin typeface="+mj-ea"/>
                <a:ea typeface="+mj-ea"/>
              </a:defRPr>
            </a:lvl1pPr>
            <a:lvl2pPr marL="457200" indent="0">
              <a:buNone/>
              <a:defRPr/>
            </a:lvl2pPr>
          </a:lstStyle>
          <a:p>
            <a:pPr lvl="0"/>
            <a:r>
              <a:rPr lang="zh-CN" altLang="en-US" dirty="0"/>
              <a:t>单击此处编辑母版文本样式</a:t>
            </a:r>
          </a:p>
        </p:txBody>
      </p:sp>
      <p:sp>
        <p:nvSpPr>
          <p:cNvPr id="10" name="任意多边形: 形状 9">
            <a:extLst>
              <a:ext uri="{FF2B5EF4-FFF2-40B4-BE49-F238E27FC236}">
                <a16:creationId xmlns:a16="http://schemas.microsoft.com/office/drawing/2014/main" id="{A1C3B7A5-0023-E619-56E0-FF85B5D98270}"/>
              </a:ext>
            </a:extLst>
          </p:cNvPr>
          <p:cNvSpPr/>
          <p:nvPr userDrawn="1"/>
        </p:nvSpPr>
        <p:spPr>
          <a:xfrm>
            <a:off x="0" y="362381"/>
            <a:ext cx="495300" cy="386920"/>
          </a:xfrm>
          <a:custGeom>
            <a:avLst/>
            <a:gdLst>
              <a:gd name="connsiteX0" fmla="*/ 0 w 495300"/>
              <a:gd name="connsiteY0" fmla="*/ 0 h 386920"/>
              <a:gd name="connsiteX1" fmla="*/ 495300 w 495300"/>
              <a:gd name="connsiteY1" fmla="*/ 0 h 386920"/>
              <a:gd name="connsiteX2" fmla="*/ 398570 w 495300"/>
              <a:gd name="connsiteY2" fmla="*/ 386920 h 386920"/>
              <a:gd name="connsiteX3" fmla="*/ 0 w 495300"/>
              <a:gd name="connsiteY3" fmla="*/ 386920 h 386920"/>
            </a:gdLst>
            <a:ahLst/>
            <a:cxnLst>
              <a:cxn ang="0">
                <a:pos x="connsiteX0" y="connsiteY0"/>
              </a:cxn>
              <a:cxn ang="0">
                <a:pos x="connsiteX1" y="connsiteY1"/>
              </a:cxn>
              <a:cxn ang="0">
                <a:pos x="connsiteX2" y="connsiteY2"/>
              </a:cxn>
              <a:cxn ang="0">
                <a:pos x="connsiteX3" y="connsiteY3"/>
              </a:cxn>
            </a:cxnLst>
            <a:rect l="l" t="t" r="r" b="b"/>
            <a:pathLst>
              <a:path w="495300" h="386920">
                <a:moveTo>
                  <a:pt x="0" y="0"/>
                </a:moveTo>
                <a:lnTo>
                  <a:pt x="495300" y="0"/>
                </a:lnTo>
                <a:lnTo>
                  <a:pt x="398570" y="386920"/>
                </a:lnTo>
                <a:lnTo>
                  <a:pt x="0" y="386920"/>
                </a:lnTo>
                <a:close/>
              </a:path>
            </a:pathLst>
          </a:custGeom>
          <a:gradFill>
            <a:gsLst>
              <a:gs pos="0">
                <a:schemeClr val="accent1"/>
              </a:gs>
              <a:gs pos="100000">
                <a:schemeClr val="accent6"/>
              </a:gs>
            </a:gsLst>
            <a:lin ang="2700000" scaled="0"/>
          </a:gradFill>
          <a:ln>
            <a:noFill/>
          </a:ln>
          <a:effectLst>
            <a:outerShdw blurRad="165100" dist="38100" dir="2700000" algn="tl"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mn-ea"/>
            </a:endParaRPr>
          </a:p>
        </p:txBody>
      </p:sp>
    </p:spTree>
    <p:extLst>
      <p:ext uri="{BB962C8B-B14F-4D97-AF65-F5344CB8AC3E}">
        <p14:creationId xmlns:p14="http://schemas.microsoft.com/office/powerpoint/2010/main" val="25922789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内容页_3">
    <p:spTree>
      <p:nvGrpSpPr>
        <p:cNvPr id="1" name=""/>
        <p:cNvGrpSpPr/>
        <p:nvPr/>
      </p:nvGrpSpPr>
      <p:grpSpPr>
        <a:xfrm>
          <a:off x="0" y="0"/>
          <a:ext cx="0" cy="0"/>
          <a:chOff x="0" y="0"/>
          <a:chExt cx="0" cy="0"/>
        </a:xfrm>
      </p:grpSpPr>
      <p:sp>
        <p:nvSpPr>
          <p:cNvPr id="11" name="任意多边形: 形状 10">
            <a:extLst>
              <a:ext uri="{FF2B5EF4-FFF2-40B4-BE49-F238E27FC236}">
                <a16:creationId xmlns:a16="http://schemas.microsoft.com/office/drawing/2014/main" id="{EB2E331A-146A-536E-E129-B1651461D394}"/>
              </a:ext>
            </a:extLst>
          </p:cNvPr>
          <p:cNvSpPr/>
          <p:nvPr userDrawn="1"/>
        </p:nvSpPr>
        <p:spPr>
          <a:xfrm>
            <a:off x="4862209" y="6034378"/>
            <a:ext cx="7329791" cy="823622"/>
          </a:xfrm>
          <a:custGeom>
            <a:avLst/>
            <a:gdLst>
              <a:gd name="connsiteX0" fmla="*/ 5110539 w 7329791"/>
              <a:gd name="connsiteY0" fmla="*/ 26 h 823622"/>
              <a:gd name="connsiteX1" fmla="*/ 7255007 w 7329791"/>
              <a:gd name="connsiteY1" fmla="*/ 330681 h 823622"/>
              <a:gd name="connsiteX2" fmla="*/ 7329791 w 7329791"/>
              <a:gd name="connsiteY2" fmla="*/ 364691 h 823622"/>
              <a:gd name="connsiteX3" fmla="*/ 7329791 w 7329791"/>
              <a:gd name="connsiteY3" fmla="*/ 823622 h 823622"/>
              <a:gd name="connsiteX4" fmla="*/ 29975 w 7329791"/>
              <a:gd name="connsiteY4" fmla="*/ 823622 h 823622"/>
              <a:gd name="connsiteX5" fmla="*/ 30878 w 7329791"/>
              <a:gd name="connsiteY5" fmla="*/ 820148 h 823622"/>
              <a:gd name="connsiteX6" fmla="*/ 0 w 7329791"/>
              <a:gd name="connsiteY6" fmla="*/ 811324 h 823622"/>
              <a:gd name="connsiteX7" fmla="*/ 4653088 w 7329791"/>
              <a:gd name="connsiteY7" fmla="*/ 12035 h 823622"/>
              <a:gd name="connsiteX8" fmla="*/ 5110539 w 7329791"/>
              <a:gd name="connsiteY8" fmla="*/ 26 h 823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329791" h="823622">
                <a:moveTo>
                  <a:pt x="5110539" y="26"/>
                </a:moveTo>
                <a:cubicBezTo>
                  <a:pt x="6004466" y="-2061"/>
                  <a:pt x="6764931" y="124687"/>
                  <a:pt x="7255007" y="330681"/>
                </a:cubicBezTo>
                <a:lnTo>
                  <a:pt x="7329791" y="364691"/>
                </a:lnTo>
                <a:lnTo>
                  <a:pt x="7329791" y="823622"/>
                </a:lnTo>
                <a:lnTo>
                  <a:pt x="29975" y="823622"/>
                </a:lnTo>
                <a:lnTo>
                  <a:pt x="30878" y="820148"/>
                </a:lnTo>
                <a:lnTo>
                  <a:pt x="0" y="811324"/>
                </a:lnTo>
                <a:cubicBezTo>
                  <a:pt x="1677685" y="410869"/>
                  <a:pt x="3406941" y="73914"/>
                  <a:pt x="4653088" y="12035"/>
                </a:cubicBezTo>
                <a:cubicBezTo>
                  <a:pt x="4808856" y="4300"/>
                  <a:pt x="4961551" y="374"/>
                  <a:pt x="5110539" y="26"/>
                </a:cubicBezTo>
                <a:close/>
              </a:path>
            </a:pathLst>
          </a:custGeom>
          <a:solidFill>
            <a:schemeClr val="accent6">
              <a:lumMod val="40000"/>
              <a:lumOff val="60000"/>
            </a:schemeClr>
          </a:solidFill>
          <a:ln>
            <a:noFill/>
          </a:ln>
          <a:effectLst>
            <a:outerShdw blurRad="63500" dist="38100" algn="l" rotWithShape="0">
              <a:schemeClr val="accent1">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Tree>
    <p:extLst>
      <p:ext uri="{BB962C8B-B14F-4D97-AF65-F5344CB8AC3E}">
        <p14:creationId xmlns:p14="http://schemas.microsoft.com/office/powerpoint/2010/main" val="662029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空白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36931664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结尾页">
    <p:spTree>
      <p:nvGrpSpPr>
        <p:cNvPr id="1" name=""/>
        <p:cNvGrpSpPr/>
        <p:nvPr/>
      </p:nvGrpSpPr>
      <p:grpSpPr>
        <a:xfrm>
          <a:off x="0" y="0"/>
          <a:ext cx="0" cy="0"/>
          <a:chOff x="0" y="0"/>
          <a:chExt cx="0" cy="0"/>
        </a:xfrm>
      </p:grpSpPr>
      <p:pic>
        <p:nvPicPr>
          <p:cNvPr id="6" name="图片 5" descr="人在水里&#10;&#10;中度可信度描述已自动生成">
            <a:extLst>
              <a:ext uri="{FF2B5EF4-FFF2-40B4-BE49-F238E27FC236}">
                <a16:creationId xmlns:a16="http://schemas.microsoft.com/office/drawing/2014/main" id="{F942619A-2EE7-24B1-AB73-29EE0DFB8841}"/>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flipH="1">
            <a:off x="0" y="-15224"/>
            <a:ext cx="12192000" cy="6858001"/>
          </a:xfrm>
          <a:prstGeom prst="rect">
            <a:avLst/>
          </a:prstGeom>
        </p:spPr>
      </p:pic>
      <p:sp>
        <p:nvSpPr>
          <p:cNvPr id="7" name="矩形 6">
            <a:extLst>
              <a:ext uri="{FF2B5EF4-FFF2-40B4-BE49-F238E27FC236}">
                <a16:creationId xmlns:a16="http://schemas.microsoft.com/office/drawing/2014/main" id="{94DB4973-D8C2-1B93-9C40-CF12485C62BB}"/>
              </a:ext>
            </a:extLst>
          </p:cNvPr>
          <p:cNvSpPr/>
          <p:nvPr userDrawn="1"/>
        </p:nvSpPr>
        <p:spPr>
          <a:xfrm>
            <a:off x="0" y="-15224"/>
            <a:ext cx="12192000" cy="6888447"/>
          </a:xfrm>
          <a:prstGeom prst="rect">
            <a:avLst/>
          </a:prstGeom>
          <a:gradFill>
            <a:gsLst>
              <a:gs pos="0">
                <a:schemeClr val="accent1">
                  <a:alpha val="96000"/>
                </a:schemeClr>
              </a:gs>
              <a:gs pos="100000">
                <a:schemeClr val="accent2">
                  <a:alpha val="18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任意多边形: 形状 7">
            <a:extLst>
              <a:ext uri="{FF2B5EF4-FFF2-40B4-BE49-F238E27FC236}">
                <a16:creationId xmlns:a16="http://schemas.microsoft.com/office/drawing/2014/main" id="{016B52C9-47BE-010D-B574-A01CB5B75BD4}"/>
              </a:ext>
            </a:extLst>
          </p:cNvPr>
          <p:cNvSpPr/>
          <p:nvPr userDrawn="1"/>
        </p:nvSpPr>
        <p:spPr>
          <a:xfrm>
            <a:off x="46234" y="4899386"/>
            <a:ext cx="12145767" cy="1958614"/>
          </a:xfrm>
          <a:custGeom>
            <a:avLst/>
            <a:gdLst>
              <a:gd name="connsiteX0" fmla="*/ 12133091 w 12145767"/>
              <a:gd name="connsiteY0" fmla="*/ 643 h 1958614"/>
              <a:gd name="connsiteX1" fmla="*/ 12145767 w 12145767"/>
              <a:gd name="connsiteY1" fmla="*/ 2164 h 1958614"/>
              <a:gd name="connsiteX2" fmla="*/ 12145767 w 12145767"/>
              <a:gd name="connsiteY2" fmla="*/ 1958614 h 1958614"/>
              <a:gd name="connsiteX3" fmla="*/ 0 w 12145767"/>
              <a:gd name="connsiteY3" fmla="*/ 1958614 h 1958614"/>
              <a:gd name="connsiteX4" fmla="*/ 221628 w 12145767"/>
              <a:gd name="connsiteY4" fmla="*/ 1895091 h 1958614"/>
              <a:gd name="connsiteX5" fmla="*/ 441447 w 12145767"/>
              <a:gd name="connsiteY5" fmla="*/ 1838276 h 1958614"/>
              <a:gd name="connsiteX6" fmla="*/ 1660647 w 12145767"/>
              <a:gd name="connsiteY6" fmla="*/ 1716356 h 1958614"/>
              <a:gd name="connsiteX7" fmla="*/ 3428487 w 12145767"/>
              <a:gd name="connsiteY7" fmla="*/ 1746836 h 1958614"/>
              <a:gd name="connsiteX8" fmla="*/ 5348728 w 12145767"/>
              <a:gd name="connsiteY8" fmla="*/ 984836 h 1958614"/>
              <a:gd name="connsiteX9" fmla="*/ 6979407 w 12145767"/>
              <a:gd name="connsiteY9" fmla="*/ 1045796 h 1958614"/>
              <a:gd name="connsiteX10" fmla="*/ 9128247 w 12145767"/>
              <a:gd name="connsiteY10" fmla="*/ 405716 h 1958614"/>
              <a:gd name="connsiteX11" fmla="*/ 10515087 w 12145767"/>
              <a:gd name="connsiteY11" fmla="*/ 405716 h 1958614"/>
              <a:gd name="connsiteX12" fmla="*/ 12133091 w 12145767"/>
              <a:gd name="connsiteY12" fmla="*/ 643 h 1958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145767" h="1958614">
                <a:moveTo>
                  <a:pt x="12133091" y="643"/>
                </a:moveTo>
                <a:lnTo>
                  <a:pt x="12145767" y="2164"/>
                </a:lnTo>
                <a:lnTo>
                  <a:pt x="12145767" y="1958614"/>
                </a:lnTo>
                <a:lnTo>
                  <a:pt x="0" y="1958614"/>
                </a:lnTo>
                <a:lnTo>
                  <a:pt x="221628" y="1895091"/>
                </a:lnTo>
                <a:cubicBezTo>
                  <a:pt x="298175" y="1874134"/>
                  <a:pt x="371597" y="1855104"/>
                  <a:pt x="441447" y="1838276"/>
                </a:cubicBezTo>
                <a:cubicBezTo>
                  <a:pt x="1000247" y="1703656"/>
                  <a:pt x="1162807" y="1731596"/>
                  <a:pt x="1660647" y="1716356"/>
                </a:cubicBezTo>
                <a:cubicBezTo>
                  <a:pt x="2158487" y="1701116"/>
                  <a:pt x="2813807" y="1868756"/>
                  <a:pt x="3428487" y="1746836"/>
                </a:cubicBezTo>
                <a:cubicBezTo>
                  <a:pt x="4043167" y="1624916"/>
                  <a:pt x="4756907" y="1101676"/>
                  <a:pt x="5348728" y="984836"/>
                </a:cubicBezTo>
                <a:cubicBezTo>
                  <a:pt x="5940547" y="867996"/>
                  <a:pt x="6349487" y="1142316"/>
                  <a:pt x="6979407" y="1045796"/>
                </a:cubicBezTo>
                <a:cubicBezTo>
                  <a:pt x="7609327" y="949276"/>
                  <a:pt x="8538967" y="512396"/>
                  <a:pt x="9128247" y="405716"/>
                </a:cubicBezTo>
                <a:cubicBezTo>
                  <a:pt x="9717527" y="299036"/>
                  <a:pt x="10002007" y="471756"/>
                  <a:pt x="10515087" y="405716"/>
                </a:cubicBezTo>
                <a:cubicBezTo>
                  <a:pt x="10996100" y="343804"/>
                  <a:pt x="11740538" y="-17254"/>
                  <a:pt x="12133091" y="643"/>
                </a:cubicBezTo>
                <a:close/>
              </a:path>
            </a:pathLst>
          </a:custGeom>
          <a:solidFill>
            <a:schemeClr val="accent6">
              <a:lumMod val="20000"/>
              <a:lumOff val="80000"/>
            </a:schemeClr>
          </a:solidFill>
          <a:ln>
            <a:noFill/>
          </a:ln>
          <a:effectLst>
            <a:outerShdw blurRad="228600" dist="38100" dir="18900000" sx="101000" sy="101000" algn="bl" rotWithShape="0">
              <a:schemeClr val="accent1">
                <a:alpha val="5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9" name="任意多边形: 形状 8">
            <a:extLst>
              <a:ext uri="{FF2B5EF4-FFF2-40B4-BE49-F238E27FC236}">
                <a16:creationId xmlns:a16="http://schemas.microsoft.com/office/drawing/2014/main" id="{ACBD6C12-7B50-4C08-EFEE-503D4A0F476D}"/>
              </a:ext>
            </a:extLst>
          </p:cNvPr>
          <p:cNvSpPr/>
          <p:nvPr userDrawn="1"/>
        </p:nvSpPr>
        <p:spPr>
          <a:xfrm>
            <a:off x="3800807" y="5204024"/>
            <a:ext cx="8403324" cy="1653976"/>
          </a:xfrm>
          <a:custGeom>
            <a:avLst/>
            <a:gdLst>
              <a:gd name="connsiteX0" fmla="*/ 8390648 w 8403324"/>
              <a:gd name="connsiteY0" fmla="*/ 643 h 1653976"/>
              <a:gd name="connsiteX1" fmla="*/ 8403324 w 8403324"/>
              <a:gd name="connsiteY1" fmla="*/ 2164 h 1653976"/>
              <a:gd name="connsiteX2" fmla="*/ 8403324 w 8403324"/>
              <a:gd name="connsiteY2" fmla="*/ 1653976 h 1653976"/>
              <a:gd name="connsiteX3" fmla="*/ 0 w 8403324"/>
              <a:gd name="connsiteY3" fmla="*/ 1653976 h 1653976"/>
              <a:gd name="connsiteX4" fmla="*/ 162175 w 8403324"/>
              <a:gd name="connsiteY4" fmla="*/ 1592769 h 1653976"/>
              <a:gd name="connsiteX5" fmla="*/ 1606285 w 8403324"/>
              <a:gd name="connsiteY5" fmla="*/ 984836 h 1653976"/>
              <a:gd name="connsiteX6" fmla="*/ 3236964 w 8403324"/>
              <a:gd name="connsiteY6" fmla="*/ 1045796 h 1653976"/>
              <a:gd name="connsiteX7" fmla="*/ 5385804 w 8403324"/>
              <a:gd name="connsiteY7" fmla="*/ 405716 h 1653976"/>
              <a:gd name="connsiteX8" fmla="*/ 6772644 w 8403324"/>
              <a:gd name="connsiteY8" fmla="*/ 405716 h 1653976"/>
              <a:gd name="connsiteX9" fmla="*/ 8390648 w 8403324"/>
              <a:gd name="connsiteY9" fmla="*/ 643 h 16539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403324" h="1653976">
                <a:moveTo>
                  <a:pt x="8390648" y="643"/>
                </a:moveTo>
                <a:lnTo>
                  <a:pt x="8403324" y="2164"/>
                </a:lnTo>
                <a:lnTo>
                  <a:pt x="8403324" y="1653976"/>
                </a:lnTo>
                <a:lnTo>
                  <a:pt x="0" y="1653976"/>
                </a:lnTo>
                <a:lnTo>
                  <a:pt x="162175" y="1592769"/>
                </a:lnTo>
                <a:cubicBezTo>
                  <a:pt x="649974" y="1388696"/>
                  <a:pt x="1162419" y="1072466"/>
                  <a:pt x="1606285" y="984836"/>
                </a:cubicBezTo>
                <a:cubicBezTo>
                  <a:pt x="2198104" y="867996"/>
                  <a:pt x="2607044" y="1142316"/>
                  <a:pt x="3236964" y="1045796"/>
                </a:cubicBezTo>
                <a:cubicBezTo>
                  <a:pt x="3866884" y="949276"/>
                  <a:pt x="4796524" y="512396"/>
                  <a:pt x="5385804" y="405716"/>
                </a:cubicBezTo>
                <a:cubicBezTo>
                  <a:pt x="5975084" y="299036"/>
                  <a:pt x="6259564" y="471756"/>
                  <a:pt x="6772644" y="405716"/>
                </a:cubicBezTo>
                <a:cubicBezTo>
                  <a:pt x="7253657" y="343804"/>
                  <a:pt x="7998095" y="-17254"/>
                  <a:pt x="8390648" y="643"/>
                </a:cubicBezTo>
                <a:close/>
              </a:path>
            </a:pathLst>
          </a:custGeom>
          <a:solidFill>
            <a:schemeClr val="accent6">
              <a:lumMod val="20000"/>
              <a:lumOff val="80000"/>
            </a:schemeClr>
          </a:solidFill>
          <a:ln>
            <a:noFill/>
          </a:ln>
          <a:effectLst>
            <a:outerShdw blurRad="228600" dist="38100" dir="18900000" sx="101000" sy="101000" algn="bl" rotWithShape="0">
              <a:schemeClr val="accent1">
                <a:alpha val="5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0" name="文本占位符 15">
            <a:extLst>
              <a:ext uri="{FF2B5EF4-FFF2-40B4-BE49-F238E27FC236}">
                <a16:creationId xmlns:a16="http://schemas.microsoft.com/office/drawing/2014/main" id="{59BD0B95-D326-C8AD-5A60-AAB043DDBCE3}"/>
              </a:ext>
            </a:extLst>
          </p:cNvPr>
          <p:cNvSpPr>
            <a:spLocks noGrp="1"/>
          </p:cNvSpPr>
          <p:nvPr>
            <p:ph type="body" sz="quarter" idx="10"/>
          </p:nvPr>
        </p:nvSpPr>
        <p:spPr>
          <a:xfrm>
            <a:off x="635000" y="1902172"/>
            <a:ext cx="7480723" cy="812800"/>
          </a:xfrm>
        </p:spPr>
        <p:txBody>
          <a:bodyPr lIns="0" rIns="0" anchor="ctr">
            <a:noAutofit/>
          </a:bodyPr>
          <a:lstStyle>
            <a:lvl1pPr marL="0" indent="0">
              <a:buFontTx/>
              <a:buNone/>
              <a:defRPr sz="3200">
                <a:solidFill>
                  <a:schemeClr val="bg1"/>
                </a:solidFill>
                <a:latin typeface="+mj-ea"/>
                <a:ea typeface="+mj-ea"/>
              </a:defRPr>
            </a:lvl1pPr>
          </a:lstStyle>
          <a:p>
            <a:pPr lvl="0"/>
            <a:r>
              <a:rPr lang="zh-CN" altLang="en-US" dirty="0"/>
              <a:t>单击此处编辑母版文本样式</a:t>
            </a:r>
          </a:p>
        </p:txBody>
      </p:sp>
      <p:sp>
        <p:nvSpPr>
          <p:cNvPr id="11" name="文本占位符 15">
            <a:extLst>
              <a:ext uri="{FF2B5EF4-FFF2-40B4-BE49-F238E27FC236}">
                <a16:creationId xmlns:a16="http://schemas.microsoft.com/office/drawing/2014/main" id="{90EBACAC-273E-1F62-47D0-4CAD541F6B16}"/>
              </a:ext>
            </a:extLst>
          </p:cNvPr>
          <p:cNvSpPr>
            <a:spLocks noGrp="1"/>
          </p:cNvSpPr>
          <p:nvPr>
            <p:ph type="body" sz="quarter" idx="11"/>
          </p:nvPr>
        </p:nvSpPr>
        <p:spPr>
          <a:xfrm>
            <a:off x="635000" y="2649789"/>
            <a:ext cx="10642600" cy="812800"/>
          </a:xfrm>
        </p:spPr>
        <p:txBody>
          <a:bodyPr lIns="0" rIns="0" anchor="ctr">
            <a:noAutofit/>
          </a:bodyPr>
          <a:lstStyle>
            <a:lvl1pPr marL="0" indent="0">
              <a:buFontTx/>
              <a:buNone/>
              <a:defRPr sz="6000" b="1">
                <a:solidFill>
                  <a:schemeClr val="bg1"/>
                </a:solidFill>
                <a:latin typeface="+mj-ea"/>
                <a:ea typeface="+mj-ea"/>
              </a:defRPr>
            </a:lvl1pPr>
          </a:lstStyle>
          <a:p>
            <a:pPr lvl="0"/>
            <a:r>
              <a:rPr lang="zh-CN" altLang="en-US" dirty="0"/>
              <a:t>单击此处编辑母版文本样式</a:t>
            </a:r>
          </a:p>
        </p:txBody>
      </p:sp>
    </p:spTree>
    <p:extLst>
      <p:ext uri="{BB962C8B-B14F-4D97-AF65-F5344CB8AC3E}">
        <p14:creationId xmlns:p14="http://schemas.microsoft.com/office/powerpoint/2010/main" val="5580868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fade">
                                      <p:cBhvr>
                                        <p:cTn id="7" dur="500"/>
                                        <p:tgtEl>
                                          <p:spTgt spid="10">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1">
                                            <p:txEl>
                                              <p:pRg st="0" end="0"/>
                                            </p:txEl>
                                          </p:spTgt>
                                        </p:tgtEl>
                                        <p:attrNameLst>
                                          <p:attrName>style.visibility</p:attrName>
                                        </p:attrNameLst>
                                      </p:cBhvr>
                                      <p:to>
                                        <p:strVal val="visible"/>
                                      </p:to>
                                    </p:set>
                                    <p:animEffect transition="in" filter="fade">
                                      <p:cBhvr>
                                        <p:cTn id="11" dur="500"/>
                                        <p:tgtEl>
                                          <p:spTgt spid="1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uild="p">
        <p:tmplLst>
          <p:tmpl lvl="1">
            <p:tnLst>
              <p:par>
                <p:cTn presetID="10" presetClass="entr" presetSubtype="0" fill="hold" nodeType="afterEffect">
                  <p:stCondLst>
                    <p:cond delay="0"/>
                  </p:stCondLst>
                  <p:childTnLst>
                    <p:set>
                      <p:cBhvr>
                        <p:cTn dur="1" fill="hold">
                          <p:stCondLst>
                            <p:cond delay="0"/>
                          </p:stCondLst>
                        </p:cTn>
                        <p:tgtEl>
                          <p:spTgt spid="10"/>
                        </p:tgtEl>
                        <p:attrNameLst>
                          <p:attrName>style.visibility</p:attrName>
                        </p:attrNameLst>
                      </p:cBhvr>
                      <p:to>
                        <p:strVal val="visible"/>
                      </p:to>
                    </p:set>
                    <p:animEffect transition="in" filter="fade">
                      <p:cBhvr>
                        <p:cTn dur="500"/>
                        <p:tgtEl>
                          <p:spTgt spid="10"/>
                        </p:tgtEl>
                      </p:cBhvr>
                    </p:animEffect>
                  </p:childTnLst>
                </p:cTn>
              </p:par>
            </p:tnLst>
          </p:tmpl>
        </p:tmplLst>
      </p:bldP>
      <p:bldP spid="11" grpId="0" build="p">
        <p:tmplLst>
          <p:tmpl lvl="1">
            <p:tnLst>
              <p:par>
                <p:cTn presetID="10" presetClass="entr" presetSubtype="0" fill="hold" nodeType="afterEffect">
                  <p:stCondLst>
                    <p:cond delay="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childTnLst>
                </p:cTn>
              </p:par>
            </p:tnLst>
          </p:tmpl>
        </p:tmplLst>
      </p:bldP>
    </p:bld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13B1BBFD-FEF6-42D3-8E37-58CD34FDB6D6}"/>
              </a:ext>
            </a:extLst>
          </p:cNvPr>
          <p:cNvSpPr>
            <a:spLocks noGrp="1"/>
          </p:cNvSpPr>
          <p:nvPr>
            <p:ph type="dt" sz="half" idx="10"/>
          </p:nvPr>
        </p:nvSpPr>
        <p:spPr/>
        <p:txBody>
          <a:bodyPr/>
          <a:lstStyle/>
          <a:p>
            <a:fld id="{82B28969-3439-4644-B2E0-6106456C40A3}" type="datetimeFigureOut">
              <a:rPr lang="zh-CN" altLang="en-US" smtClean="0"/>
              <a:t>2022/7/24</a:t>
            </a:fld>
            <a:endParaRPr lang="zh-CN" altLang="en-US"/>
          </a:p>
        </p:txBody>
      </p:sp>
      <p:sp>
        <p:nvSpPr>
          <p:cNvPr id="3" name="页脚占位符 2">
            <a:extLst>
              <a:ext uri="{FF2B5EF4-FFF2-40B4-BE49-F238E27FC236}">
                <a16:creationId xmlns:a16="http://schemas.microsoft.com/office/drawing/2014/main" id="{9F8632BC-5097-4E96-93E0-87B7EFB615DD}"/>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5A17CB84-9E04-4AC3-AA24-CBEEF765016D}"/>
              </a:ext>
            </a:extLst>
          </p:cNvPr>
          <p:cNvSpPr>
            <a:spLocks noGrp="1"/>
          </p:cNvSpPr>
          <p:nvPr>
            <p:ph type="sldNum" sz="quarter" idx="12"/>
          </p:nvPr>
        </p:nvSpPr>
        <p:spPr/>
        <p:txBody>
          <a:bodyPr/>
          <a:lstStyle/>
          <a:p>
            <a:fld id="{24369E0B-8D2D-4F83-8B0F-E4D517EBEC82}" type="slidenum">
              <a:rPr lang="zh-CN" altLang="en-US" smtClean="0"/>
              <a:t>‹#›</a:t>
            </a:fld>
            <a:endParaRPr lang="zh-CN" altLang="en-US"/>
          </a:p>
        </p:txBody>
      </p:sp>
    </p:spTree>
    <p:extLst>
      <p:ext uri="{BB962C8B-B14F-4D97-AF65-F5344CB8AC3E}">
        <p14:creationId xmlns:p14="http://schemas.microsoft.com/office/powerpoint/2010/main" val="274277299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821D3B37-2C8C-37FC-3142-D75FF16E68A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3" name="文本占位符 2">
            <a:extLst>
              <a:ext uri="{FF2B5EF4-FFF2-40B4-BE49-F238E27FC236}">
                <a16:creationId xmlns:a16="http://schemas.microsoft.com/office/drawing/2014/main" id="{46573AA9-1224-EAD2-D5A9-BD7987D3DE8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E4A35B88-FC9D-7EDC-0C0A-F47A3D11334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53C80BE-FD4C-489C-BFD3-1CAF991E4284}" type="datetimeFigureOut">
              <a:rPr lang="zh-CN" altLang="en-US" smtClean="0"/>
              <a:t>2022/7/24</a:t>
            </a:fld>
            <a:endParaRPr lang="zh-CN" altLang="en-US"/>
          </a:p>
        </p:txBody>
      </p:sp>
      <p:sp>
        <p:nvSpPr>
          <p:cNvPr id="5" name="页脚占位符 4">
            <a:extLst>
              <a:ext uri="{FF2B5EF4-FFF2-40B4-BE49-F238E27FC236}">
                <a16:creationId xmlns:a16="http://schemas.microsoft.com/office/drawing/2014/main" id="{5B20AD2C-BDBB-3C52-C10A-5815F560F68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900AAE50-1C84-4844-5D68-0327FEED4B4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3AEBE3E-67F0-4825-8DFD-C1DC29546036}" type="slidenum">
              <a:rPr lang="zh-CN" altLang="en-US" smtClean="0"/>
              <a:t>‹#›</a:t>
            </a:fld>
            <a:endParaRPr lang="zh-CN" altLang="en-US"/>
          </a:p>
        </p:txBody>
      </p:sp>
    </p:spTree>
    <p:extLst>
      <p:ext uri="{BB962C8B-B14F-4D97-AF65-F5344CB8AC3E}">
        <p14:creationId xmlns:p14="http://schemas.microsoft.com/office/powerpoint/2010/main" val="2060250432"/>
      </p:ext>
    </p:extLst>
  </p:cSld>
  <p:clrMap bg1="lt1" tx1="dk1" bg2="lt2" tx2="dk2" accent1="accent1" accent2="accent2" accent3="accent3" accent4="accent4" accent5="accent5" accent6="accent6" hlink="hlink" folHlink="folHlink"/>
  <p:sldLayoutIdLst>
    <p:sldLayoutId id="2147483662" r:id="rId1"/>
    <p:sldLayoutId id="2147483661" r:id="rId2"/>
    <p:sldLayoutId id="2147483663" r:id="rId3"/>
    <p:sldLayoutId id="2147483655" r:id="rId4"/>
    <p:sldLayoutId id="2147483664" r:id="rId5"/>
    <p:sldLayoutId id="2147483660" r:id="rId6"/>
    <p:sldLayoutId id="2147483666" r:id="rId7"/>
    <p:sldLayoutId id="2147483669" r:id="rId8"/>
    <p:sldLayoutId id="2147483670" r:id="rId9"/>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OPPOSans R" panose="00020600040101010101" pitchFamily="18" charset="-122"/>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416">
          <p15:clr>
            <a:srgbClr val="F26B43"/>
          </p15:clr>
        </p15:guide>
        <p15:guide id="2" pos="7256">
          <p15:clr>
            <a:srgbClr val="F26B43"/>
          </p15:clr>
        </p15:guide>
        <p15:guide id="3" orient="horz" pos="648">
          <p15:clr>
            <a:srgbClr val="F26B43"/>
          </p15:clr>
        </p15:guide>
        <p15:guide id="4" orient="horz" pos="712">
          <p15:clr>
            <a:srgbClr val="F26B43"/>
          </p15:clr>
        </p15:guide>
        <p15:guide id="5" orient="horz" pos="3928">
          <p15:clr>
            <a:srgbClr val="F26B43"/>
          </p15:clr>
        </p15:guide>
        <p15:guide id="6" orient="horz" pos="3864">
          <p15:clr>
            <a:srgbClr val="F26B43"/>
          </p15:clr>
        </p15:guide>
      </p15:sldGuideLst>
    </p:ext>
  </p:extLst>
</p:sldMaster>
</file>

<file path=ppt/slides/_rels/slide1.xml.rels><?xml version="1.0" encoding="UTF-8" standalone="yes"?>
<Relationships xmlns="http://schemas.openxmlformats.org/package/2006/relationships"><Relationship Id="rId8" Type="http://schemas.openxmlformats.org/officeDocument/2006/relationships/image" Target="../media/image9.svg"/><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7.svg"/><Relationship Id="rId5" Type="http://schemas.openxmlformats.org/officeDocument/2006/relationships/image" Target="../media/image6.png"/><Relationship Id="rId10" Type="http://schemas.openxmlformats.org/officeDocument/2006/relationships/image" Target="../media/image11.svg"/><Relationship Id="rId4" Type="http://schemas.openxmlformats.org/officeDocument/2006/relationships/image" Target="../media/image5.svg"/><Relationship Id="rId9" Type="http://schemas.openxmlformats.org/officeDocument/2006/relationships/image" Target="../media/image10.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1.xml"/><Relationship Id="rId1" Type="http://schemas.openxmlformats.org/officeDocument/2006/relationships/slideLayout" Target="../slideLayouts/slideLayout4.xml"/><Relationship Id="rId4" Type="http://schemas.openxmlformats.org/officeDocument/2006/relationships/image" Target="../media/image21.jpe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22.jpeg"/><Relationship Id="rId7" Type="http://schemas.openxmlformats.org/officeDocument/2006/relationships/image" Target="../media/image26.svg"/><Relationship Id="rId2" Type="http://schemas.openxmlformats.org/officeDocument/2006/relationships/notesSlide" Target="../notesSlides/notesSlide13.xml"/><Relationship Id="rId1" Type="http://schemas.openxmlformats.org/officeDocument/2006/relationships/slideLayout" Target="../slideLayouts/slideLayout6.xml"/><Relationship Id="rId6" Type="http://schemas.openxmlformats.org/officeDocument/2006/relationships/image" Target="../media/image25.png"/><Relationship Id="rId5" Type="http://schemas.openxmlformats.org/officeDocument/2006/relationships/image" Target="../media/image24.svg"/><Relationship Id="rId4" Type="http://schemas.openxmlformats.org/officeDocument/2006/relationships/image" Target="../media/image23.png"/></Relationships>
</file>

<file path=ppt/slides/_rels/slide14.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4.xml"/><Relationship Id="rId1" Type="http://schemas.openxmlformats.org/officeDocument/2006/relationships/slideLayout" Target="../slideLayouts/slideLayout6.xml"/><Relationship Id="rId6" Type="http://schemas.openxmlformats.org/officeDocument/2006/relationships/chart" Target="../charts/chart4.xml"/><Relationship Id="rId5" Type="http://schemas.openxmlformats.org/officeDocument/2006/relationships/chart" Target="../charts/chart3.xml"/><Relationship Id="rId4" Type="http://schemas.openxmlformats.org/officeDocument/2006/relationships/chart" Target="../charts/chart2.xml"/></Relationships>
</file>

<file path=ppt/slides/_rels/slide15.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16.xml"/><Relationship Id="rId1" Type="http://schemas.openxmlformats.org/officeDocument/2006/relationships/slideLayout" Target="../slideLayouts/slideLayout4.xml"/><Relationship Id="rId6" Type="http://schemas.openxmlformats.org/officeDocument/2006/relationships/image" Target="../media/image32.jpeg"/><Relationship Id="rId5" Type="http://schemas.openxmlformats.org/officeDocument/2006/relationships/image" Target="../media/image31.jpeg"/><Relationship Id="rId4" Type="http://schemas.openxmlformats.org/officeDocument/2006/relationships/image" Target="../media/image30.jpeg"/></Relationships>
</file>

<file path=ppt/slides/_rels/slide17.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18.xml"/><Relationship Id="rId1" Type="http://schemas.openxmlformats.org/officeDocument/2006/relationships/slideLayout" Target="../slideLayouts/slideLayout4.xml"/><Relationship Id="rId5" Type="http://schemas.openxmlformats.org/officeDocument/2006/relationships/image" Target="../media/image35.jpeg"/><Relationship Id="rId4" Type="http://schemas.openxmlformats.org/officeDocument/2006/relationships/image" Target="../media/image34.jpeg"/></Relationships>
</file>

<file path=ppt/slides/_rels/slide19.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1.xml"/><Relationship Id="rId1" Type="http://schemas.openxmlformats.org/officeDocument/2006/relationships/slideLayout" Target="../slideLayouts/slideLayout4.xml"/><Relationship Id="rId6" Type="http://schemas.openxmlformats.org/officeDocument/2006/relationships/image" Target="../media/image16.svg"/><Relationship Id="rId5" Type="http://schemas.openxmlformats.org/officeDocument/2006/relationships/image" Target="../media/image15.png"/><Relationship Id="rId4" Type="http://schemas.openxmlformats.org/officeDocument/2006/relationships/image" Target="../media/image38.sv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8" Type="http://schemas.openxmlformats.org/officeDocument/2006/relationships/image" Target="../media/image44.png"/><Relationship Id="rId13" Type="http://schemas.openxmlformats.org/officeDocument/2006/relationships/image" Target="../media/image49.svg"/><Relationship Id="rId3" Type="http://schemas.openxmlformats.org/officeDocument/2006/relationships/chart" Target="../charts/chart6.xml"/><Relationship Id="rId7" Type="http://schemas.openxmlformats.org/officeDocument/2006/relationships/image" Target="../media/image43.svg"/><Relationship Id="rId12" Type="http://schemas.openxmlformats.org/officeDocument/2006/relationships/image" Target="../media/image48.png"/><Relationship Id="rId2" Type="http://schemas.openxmlformats.org/officeDocument/2006/relationships/notesSlide" Target="../notesSlides/notesSlide24.xml"/><Relationship Id="rId1" Type="http://schemas.openxmlformats.org/officeDocument/2006/relationships/slideLayout" Target="../slideLayouts/slideLayout4.xml"/><Relationship Id="rId6" Type="http://schemas.openxmlformats.org/officeDocument/2006/relationships/image" Target="../media/image42.png"/><Relationship Id="rId11" Type="http://schemas.openxmlformats.org/officeDocument/2006/relationships/image" Target="../media/image47.svg"/><Relationship Id="rId5" Type="http://schemas.openxmlformats.org/officeDocument/2006/relationships/image" Target="../media/image41.svg"/><Relationship Id="rId10" Type="http://schemas.openxmlformats.org/officeDocument/2006/relationships/image" Target="../media/image46.png"/><Relationship Id="rId4" Type="http://schemas.openxmlformats.org/officeDocument/2006/relationships/image" Target="../media/image40.png"/><Relationship Id="rId9" Type="http://schemas.openxmlformats.org/officeDocument/2006/relationships/image" Target="../media/image45.sv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8" Type="http://schemas.openxmlformats.org/officeDocument/2006/relationships/image" Target="../media/image51.png"/><Relationship Id="rId3" Type="http://schemas.openxmlformats.org/officeDocument/2006/relationships/image" Target="../media/image50.jpeg"/><Relationship Id="rId7" Type="http://schemas.openxmlformats.org/officeDocument/2006/relationships/image" Target="../media/image41.svg"/><Relationship Id="rId2" Type="http://schemas.openxmlformats.org/officeDocument/2006/relationships/notesSlide" Target="../notesSlides/notesSlide26.xml"/><Relationship Id="rId1" Type="http://schemas.openxmlformats.org/officeDocument/2006/relationships/slideLayout" Target="../slideLayouts/slideLayout4.xml"/><Relationship Id="rId6" Type="http://schemas.openxmlformats.org/officeDocument/2006/relationships/image" Target="../media/image40.png"/><Relationship Id="rId5" Type="http://schemas.openxmlformats.org/officeDocument/2006/relationships/image" Target="../media/image49.svg"/><Relationship Id="rId4" Type="http://schemas.openxmlformats.org/officeDocument/2006/relationships/image" Target="../media/image48.png"/><Relationship Id="rId9" Type="http://schemas.openxmlformats.org/officeDocument/2006/relationships/image" Target="../media/image52.svg"/></Relationships>
</file>

<file path=ppt/slides/_rels/slide27.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27.xml"/><Relationship Id="rId1" Type="http://schemas.openxmlformats.org/officeDocument/2006/relationships/slideLayout" Target="../slideLayouts/slideLayout4.xml"/><Relationship Id="rId5" Type="http://schemas.openxmlformats.org/officeDocument/2006/relationships/image" Target="../media/image55.jpeg"/><Relationship Id="rId4" Type="http://schemas.openxmlformats.org/officeDocument/2006/relationships/image" Target="../media/image54.jpeg"/></Relationships>
</file>

<file path=ppt/slides/_rels/slide28.xml.rels><?xml version="1.0" encoding="UTF-8" standalone="yes"?>
<Relationships xmlns="http://schemas.openxmlformats.org/package/2006/relationships"><Relationship Id="rId8" Type="http://schemas.openxmlformats.org/officeDocument/2006/relationships/image" Target="../media/image61.svg"/><Relationship Id="rId3" Type="http://schemas.openxmlformats.org/officeDocument/2006/relationships/image" Target="../media/image56.png"/><Relationship Id="rId7" Type="http://schemas.openxmlformats.org/officeDocument/2006/relationships/image" Target="../media/image60.png"/><Relationship Id="rId2" Type="http://schemas.openxmlformats.org/officeDocument/2006/relationships/notesSlide" Target="../notesSlides/notesSlide28.xml"/><Relationship Id="rId1" Type="http://schemas.openxmlformats.org/officeDocument/2006/relationships/slideLayout" Target="../slideLayouts/slideLayout4.xml"/><Relationship Id="rId6" Type="http://schemas.openxmlformats.org/officeDocument/2006/relationships/image" Target="../media/image59.svg"/><Relationship Id="rId5" Type="http://schemas.openxmlformats.org/officeDocument/2006/relationships/image" Target="../media/image58.png"/><Relationship Id="rId10" Type="http://schemas.openxmlformats.org/officeDocument/2006/relationships/image" Target="../media/image63.svg"/><Relationship Id="rId4" Type="http://schemas.openxmlformats.org/officeDocument/2006/relationships/image" Target="../media/image57.svg"/><Relationship Id="rId9" Type="http://schemas.openxmlformats.org/officeDocument/2006/relationships/image" Target="../media/image62.png"/></Relationships>
</file>

<file path=ppt/slides/_rels/slide29.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64.jpeg"/><Relationship Id="rId7" Type="http://schemas.openxmlformats.org/officeDocument/2006/relationships/image" Target="../media/image5.svg"/><Relationship Id="rId2" Type="http://schemas.openxmlformats.org/officeDocument/2006/relationships/notesSlide" Target="../notesSlides/notesSlide29.xml"/><Relationship Id="rId1" Type="http://schemas.openxmlformats.org/officeDocument/2006/relationships/slideLayout" Target="../slideLayouts/slideLayout4.xml"/><Relationship Id="rId6" Type="http://schemas.openxmlformats.org/officeDocument/2006/relationships/image" Target="../media/image4.png"/><Relationship Id="rId5" Type="http://schemas.openxmlformats.org/officeDocument/2006/relationships/image" Target="../media/image66.svg"/><Relationship Id="rId4" Type="http://schemas.openxmlformats.org/officeDocument/2006/relationships/image" Target="../media/image65.png"/><Relationship Id="rId9" Type="http://schemas.openxmlformats.org/officeDocument/2006/relationships/image" Target="../media/image7.svg"/></Relationships>
</file>

<file path=ppt/slides/_rels/slide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8" Type="http://schemas.openxmlformats.org/officeDocument/2006/relationships/image" Target="../media/image9.svg"/><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notesSlide" Target="../notesSlides/notesSlide30.xml"/><Relationship Id="rId1" Type="http://schemas.openxmlformats.org/officeDocument/2006/relationships/slideLayout" Target="../slideLayouts/slideLayout8.xml"/><Relationship Id="rId6" Type="http://schemas.openxmlformats.org/officeDocument/2006/relationships/image" Target="../media/image7.svg"/><Relationship Id="rId5" Type="http://schemas.openxmlformats.org/officeDocument/2006/relationships/image" Target="../media/image6.png"/><Relationship Id="rId10" Type="http://schemas.openxmlformats.org/officeDocument/2006/relationships/image" Target="../media/image11.svg"/><Relationship Id="rId4" Type="http://schemas.openxmlformats.org/officeDocument/2006/relationships/image" Target="../media/image5.svg"/><Relationship Id="rId9" Type="http://schemas.openxmlformats.org/officeDocument/2006/relationships/image" Target="../media/image10.png"/></Relationships>
</file>

<file path=ppt/slides/_rels/slide31.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notesSlide" Target="../notesSlides/notesSlide32.xml"/><Relationship Id="rId1" Type="http://schemas.openxmlformats.org/officeDocument/2006/relationships/slideLayout" Target="../slideLayouts/slideLayout9.xml"/><Relationship Id="rId4" Type="http://schemas.openxmlformats.org/officeDocument/2006/relationships/image" Target="../media/image68.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6.xml"/><Relationship Id="rId1" Type="http://schemas.openxmlformats.org/officeDocument/2006/relationships/tags" Target="../tags/tag2.xml"/><Relationship Id="rId4" Type="http://schemas.openxmlformats.org/officeDocument/2006/relationships/image" Target="../media/image13.jpe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4.xml"/><Relationship Id="rId1" Type="http://schemas.openxmlformats.org/officeDocument/2006/relationships/tags" Target="../tags/tag3.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4.xml"/><Relationship Id="rId1" Type="http://schemas.openxmlformats.org/officeDocument/2006/relationships/tags" Target="../tags/tag4.xml"/><Relationship Id="rId4" Type="http://schemas.openxmlformats.org/officeDocument/2006/relationships/image" Target="../media/image14.jpeg"/></Relationships>
</file>

<file path=ppt/slides/_rels/slide7.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7.xml"/><Relationship Id="rId1" Type="http://schemas.openxmlformats.org/officeDocument/2006/relationships/slideLayout" Target="../slideLayouts/slideLayout5.xml"/><Relationship Id="rId6" Type="http://schemas.openxmlformats.org/officeDocument/2006/relationships/image" Target="../media/image17.png"/><Relationship Id="rId5" Type="http://schemas.openxmlformats.org/officeDocument/2006/relationships/image" Target="../media/image16.svg"/><Relationship Id="rId4" Type="http://schemas.openxmlformats.org/officeDocument/2006/relationships/image" Target="../media/image15.png"/></Relationships>
</file>

<file path=ppt/slides/_rels/slide8.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占位符 6">
            <a:extLst>
              <a:ext uri="{FF2B5EF4-FFF2-40B4-BE49-F238E27FC236}">
                <a16:creationId xmlns:a16="http://schemas.microsoft.com/office/drawing/2014/main" id="{880CD4FB-48FE-A457-6473-1CAD56D2032E}"/>
              </a:ext>
            </a:extLst>
          </p:cNvPr>
          <p:cNvSpPr>
            <a:spLocks noGrp="1"/>
          </p:cNvSpPr>
          <p:nvPr>
            <p:ph type="body" sz="quarter" idx="10"/>
          </p:nvPr>
        </p:nvSpPr>
        <p:spPr/>
        <p:txBody>
          <a:bodyPr/>
          <a:lstStyle/>
          <a:p>
            <a:r>
              <a:rPr lang="zh-CN" altLang="en-US" sz="3200" dirty="0">
                <a:cs typeface="+mn-ea"/>
                <a:sym typeface="+mn-lt"/>
              </a:rPr>
              <a:t>互联网医疗发展现状与趋势</a:t>
            </a:r>
          </a:p>
        </p:txBody>
      </p:sp>
      <p:sp>
        <p:nvSpPr>
          <p:cNvPr id="8" name="文本占位符 7">
            <a:extLst>
              <a:ext uri="{FF2B5EF4-FFF2-40B4-BE49-F238E27FC236}">
                <a16:creationId xmlns:a16="http://schemas.microsoft.com/office/drawing/2014/main" id="{BC45441C-BAD8-FA63-18E0-51BE972FB560}"/>
              </a:ext>
            </a:extLst>
          </p:cNvPr>
          <p:cNvSpPr>
            <a:spLocks noGrp="1"/>
          </p:cNvSpPr>
          <p:nvPr>
            <p:ph type="body" sz="quarter" idx="11"/>
          </p:nvPr>
        </p:nvSpPr>
        <p:spPr/>
        <p:txBody>
          <a:bodyPr/>
          <a:lstStyle/>
          <a:p>
            <a:r>
              <a:rPr lang="zh-CN" altLang="en-US" sz="6000" dirty="0">
                <a:cs typeface="+mn-ea"/>
                <a:sym typeface="+mn-lt"/>
              </a:rPr>
              <a:t>医疗项目汇报通用模板</a:t>
            </a:r>
          </a:p>
        </p:txBody>
      </p:sp>
      <p:sp>
        <p:nvSpPr>
          <p:cNvPr id="4" name="矩形 3">
            <a:extLst>
              <a:ext uri="{FF2B5EF4-FFF2-40B4-BE49-F238E27FC236}">
                <a16:creationId xmlns:a16="http://schemas.microsoft.com/office/drawing/2014/main" id="{58AF1053-A9D6-FD7C-A481-844F627BBE41}"/>
              </a:ext>
            </a:extLst>
          </p:cNvPr>
          <p:cNvSpPr/>
          <p:nvPr/>
        </p:nvSpPr>
        <p:spPr>
          <a:xfrm>
            <a:off x="660400" y="3828657"/>
            <a:ext cx="1457960" cy="498120"/>
          </a:xfrm>
          <a:prstGeom prst="rect">
            <a:avLst/>
          </a:prstGeom>
          <a:solidFill>
            <a:schemeClr val="bg1"/>
          </a:solidFill>
          <a:ln>
            <a:solidFill>
              <a:schemeClr val="bg1"/>
            </a:solidFill>
          </a:ln>
          <a:effectLst>
            <a:outerShdw blurRad="165100" dist="38100" dir="2700000" algn="tl"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000" b="1" dirty="0">
                <a:gradFill>
                  <a:gsLst>
                    <a:gs pos="0">
                      <a:schemeClr val="accent1">
                        <a:lumMod val="99000"/>
                      </a:schemeClr>
                    </a:gs>
                    <a:gs pos="100000">
                      <a:schemeClr val="accent2"/>
                    </a:gs>
                  </a:gsLst>
                  <a:lin ang="5400000" scaled="1"/>
                </a:gradFill>
                <a:latin typeface="+mj-ea"/>
                <a:ea typeface="+mj-ea"/>
                <a:cs typeface="+mn-ea"/>
                <a:sym typeface="+mn-lt"/>
              </a:rPr>
              <a:t>汇报人</a:t>
            </a:r>
          </a:p>
        </p:txBody>
      </p:sp>
      <p:sp>
        <p:nvSpPr>
          <p:cNvPr id="10" name="矩形 9">
            <a:extLst>
              <a:ext uri="{FF2B5EF4-FFF2-40B4-BE49-F238E27FC236}">
                <a16:creationId xmlns:a16="http://schemas.microsoft.com/office/drawing/2014/main" id="{A62992F1-8547-6BFE-75EF-FE7A8A9DA7AF}"/>
              </a:ext>
            </a:extLst>
          </p:cNvPr>
          <p:cNvSpPr/>
          <p:nvPr/>
        </p:nvSpPr>
        <p:spPr>
          <a:xfrm>
            <a:off x="2123440" y="3828657"/>
            <a:ext cx="1869440" cy="498120"/>
          </a:xfrm>
          <a:prstGeom prst="rect">
            <a:avLst/>
          </a:prstGeom>
          <a:noFill/>
          <a:ln>
            <a:solidFill>
              <a:schemeClr val="bg1"/>
            </a:solidFill>
          </a:ln>
          <a:effectLst>
            <a:outerShdw blurRad="228600" dist="38100" dir="18900000" algn="bl" rotWithShape="0">
              <a:schemeClr val="accent1">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r>
              <a:rPr lang="en-US" altLang="zh-CN" sz="2400" dirty="0">
                <a:latin typeface="+mj-ea"/>
                <a:ea typeface="+mj-ea"/>
                <a:cs typeface="+mn-ea"/>
                <a:sym typeface="+mn-lt"/>
              </a:rPr>
              <a:t>XXXX</a:t>
            </a:r>
          </a:p>
        </p:txBody>
      </p:sp>
      <p:sp>
        <p:nvSpPr>
          <p:cNvPr id="2" name="文本框 1">
            <a:extLst>
              <a:ext uri="{FF2B5EF4-FFF2-40B4-BE49-F238E27FC236}">
                <a16:creationId xmlns:a16="http://schemas.microsoft.com/office/drawing/2014/main" id="{752FBB5B-DB57-1600-4D5E-310BAA646A58}"/>
              </a:ext>
            </a:extLst>
          </p:cNvPr>
          <p:cNvSpPr txBox="1"/>
          <p:nvPr/>
        </p:nvSpPr>
        <p:spPr>
          <a:xfrm>
            <a:off x="6311456" y="14682"/>
            <a:ext cx="6123500" cy="1446550"/>
          </a:xfrm>
          <a:prstGeom prst="rect">
            <a:avLst/>
          </a:prstGeom>
          <a:noFill/>
        </p:spPr>
        <p:txBody>
          <a:bodyPr wrap="square" rtlCol="0">
            <a:spAutoFit/>
          </a:bodyPr>
          <a:lstStyle/>
          <a:p>
            <a:r>
              <a:rPr lang="en-US" altLang="zh-CN" sz="8800" b="1" dirty="0">
                <a:solidFill>
                  <a:schemeClr val="bg1">
                    <a:alpha val="15000"/>
                  </a:schemeClr>
                </a:solidFill>
                <a:latin typeface="+mj-lt"/>
                <a:cs typeface="+mn-ea"/>
                <a:sym typeface="+mn-lt"/>
              </a:rPr>
              <a:t>HEALTHY</a:t>
            </a:r>
            <a:endParaRPr lang="zh-CN" altLang="en-US" sz="8800" b="1" dirty="0">
              <a:solidFill>
                <a:schemeClr val="bg1">
                  <a:alpha val="15000"/>
                </a:schemeClr>
              </a:solidFill>
              <a:latin typeface="+mj-lt"/>
              <a:cs typeface="+mn-ea"/>
              <a:sym typeface="+mn-lt"/>
            </a:endParaRPr>
          </a:p>
        </p:txBody>
      </p:sp>
      <p:pic>
        <p:nvPicPr>
          <p:cNvPr id="12" name="图形 11" descr="男医生 轮廓">
            <a:extLst>
              <a:ext uri="{FF2B5EF4-FFF2-40B4-BE49-F238E27FC236}">
                <a16:creationId xmlns:a16="http://schemas.microsoft.com/office/drawing/2014/main" id="{95D09D65-4100-41D3-93A4-1362ADBFB221}"/>
              </a:ext>
            </a:extLst>
          </p:cNvPr>
          <p:cNvPicPr>
            <a:picLocks noChangeAspect="1"/>
          </p:cNvPicPr>
          <p:nvPr/>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1357267" y="4503430"/>
            <a:ext cx="441936" cy="441935"/>
          </a:xfrm>
          <a:prstGeom prst="rect">
            <a:avLst/>
          </a:prstGeom>
        </p:spPr>
      </p:pic>
      <p:pic>
        <p:nvPicPr>
          <p:cNvPr id="13" name="图形 12" descr="药品 轮廓">
            <a:extLst>
              <a:ext uri="{FF2B5EF4-FFF2-40B4-BE49-F238E27FC236}">
                <a16:creationId xmlns:a16="http://schemas.microsoft.com/office/drawing/2014/main" id="{5F56600C-DBFC-F626-A751-E0B527F0F05C}"/>
              </a:ext>
            </a:extLst>
          </p:cNvPr>
          <p:cNvPicPr>
            <a:picLocks noChangeAspect="1"/>
          </p:cNvPicPr>
          <p:nvPr/>
        </p:nvPicPr>
        <p:blipFill>
          <a:blip r:embed="rId5" cstate="screen">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1780463" y="4530897"/>
            <a:ext cx="425102" cy="425100"/>
          </a:xfrm>
          <a:prstGeom prst="rect">
            <a:avLst/>
          </a:prstGeom>
        </p:spPr>
      </p:pic>
      <p:pic>
        <p:nvPicPr>
          <p:cNvPr id="20" name="图形 19" descr="智能手机 轮廓">
            <a:extLst>
              <a:ext uri="{FF2B5EF4-FFF2-40B4-BE49-F238E27FC236}">
                <a16:creationId xmlns:a16="http://schemas.microsoft.com/office/drawing/2014/main" id="{ACFD9161-9A4F-EB13-B358-F00CC8FC1DBA}"/>
              </a:ext>
            </a:extLst>
          </p:cNvPr>
          <p:cNvPicPr>
            <a:picLocks noChangeAspect="1"/>
          </p:cNvPicPr>
          <p:nvPr/>
        </p:nvPicPr>
        <p:blipFill>
          <a:blip r:embed="rId7" cstate="screen">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p:blipFill>
        <p:spPr>
          <a:xfrm>
            <a:off x="990548" y="4532393"/>
            <a:ext cx="385460" cy="385460"/>
          </a:xfrm>
          <a:prstGeom prst="rect">
            <a:avLst/>
          </a:prstGeom>
        </p:spPr>
      </p:pic>
      <p:pic>
        <p:nvPicPr>
          <p:cNvPr id="26" name="图形 25" descr="听诊器 轮廓">
            <a:extLst>
              <a:ext uri="{FF2B5EF4-FFF2-40B4-BE49-F238E27FC236}">
                <a16:creationId xmlns:a16="http://schemas.microsoft.com/office/drawing/2014/main" id="{C5689B6F-AD25-8F77-7E3C-EA8FA437BDBC}"/>
              </a:ext>
            </a:extLst>
          </p:cNvPr>
          <p:cNvPicPr>
            <a:picLocks noChangeAspect="1"/>
          </p:cNvPicPr>
          <p:nvPr/>
        </p:nvPicPr>
        <p:blipFill>
          <a:blip r:embed="rId9" cstate="screen">
            <a:extLst>
              <a:ext uri="{28A0092B-C50C-407E-A947-70E740481C1C}">
                <a14:useLocalDpi xmlns:a14="http://schemas.microsoft.com/office/drawing/2010/main"/>
              </a:ext>
              <a:ext uri="{96DAC541-7B7A-43D3-8B79-37D633B846F1}">
                <asvg:svgBlip xmlns:asvg="http://schemas.microsoft.com/office/drawing/2016/SVG/main" r:embed="rId10"/>
              </a:ext>
            </a:extLst>
          </a:blip>
          <a:stretch>
            <a:fillRect/>
          </a:stretch>
        </p:blipFill>
        <p:spPr>
          <a:xfrm>
            <a:off x="599441" y="4530897"/>
            <a:ext cx="409848" cy="409848"/>
          </a:xfrm>
          <a:prstGeom prst="rect">
            <a:avLst/>
          </a:prstGeom>
        </p:spPr>
      </p:pic>
      <p:cxnSp>
        <p:nvCxnSpPr>
          <p:cNvPr id="28" name="直接连接符 27">
            <a:extLst>
              <a:ext uri="{FF2B5EF4-FFF2-40B4-BE49-F238E27FC236}">
                <a16:creationId xmlns:a16="http://schemas.microsoft.com/office/drawing/2014/main" id="{6ADE8882-7F6E-A59C-C16C-9D71394DFBFD}"/>
              </a:ext>
            </a:extLst>
          </p:cNvPr>
          <p:cNvCxnSpPr>
            <a:cxnSpLocks/>
          </p:cNvCxnSpPr>
          <p:nvPr/>
        </p:nvCxnSpPr>
        <p:spPr>
          <a:xfrm>
            <a:off x="660400" y="3594100"/>
            <a:ext cx="1457960"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文本框 2">
            <a:extLst>
              <a:ext uri="{FF2B5EF4-FFF2-40B4-BE49-F238E27FC236}">
                <a16:creationId xmlns:a16="http://schemas.microsoft.com/office/drawing/2014/main" id="{3B13E3E1-CEAB-8323-5175-85A030EBF967}"/>
              </a:ext>
            </a:extLst>
          </p:cNvPr>
          <p:cNvSpPr txBox="1"/>
          <p:nvPr/>
        </p:nvSpPr>
        <p:spPr>
          <a:xfrm>
            <a:off x="582590" y="1494686"/>
            <a:ext cx="2475570" cy="461665"/>
          </a:xfrm>
          <a:prstGeom prst="rect">
            <a:avLst/>
          </a:prstGeom>
          <a:noFill/>
        </p:spPr>
        <p:txBody>
          <a:bodyPr wrap="square" rtlCol="0">
            <a:spAutoFit/>
          </a:bodyPr>
          <a:lstStyle/>
          <a:p>
            <a:r>
              <a:rPr lang="en-US" altLang="zh-CN" sz="2400" b="1" dirty="0">
                <a:solidFill>
                  <a:schemeClr val="bg1"/>
                </a:solidFill>
                <a:cs typeface="+mn-ea"/>
                <a:sym typeface="+mn-lt"/>
              </a:rPr>
              <a:t>Your LOGO</a:t>
            </a:r>
            <a:endParaRPr lang="zh-CN" altLang="en-US" sz="2400" b="1" dirty="0">
              <a:solidFill>
                <a:schemeClr val="bg1"/>
              </a:solidFill>
              <a:cs typeface="+mn-ea"/>
              <a:sym typeface="+mn-lt"/>
            </a:endParaRPr>
          </a:p>
        </p:txBody>
      </p:sp>
    </p:spTree>
    <p:extLst>
      <p:ext uri="{BB962C8B-B14F-4D97-AF65-F5344CB8AC3E}">
        <p14:creationId xmlns:p14="http://schemas.microsoft.com/office/powerpoint/2010/main" val="3921793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0" nodeType="afterEffect">
                                  <p:stCondLst>
                                    <p:cond delay="0"/>
                                  </p:stCondLst>
                                  <p:childTnLst>
                                    <p:set>
                                      <p:cBhvr>
                                        <p:cTn id="9" dur="1" fill="hold">
                                          <p:stCondLst>
                                            <p:cond delay="0"/>
                                          </p:stCondLst>
                                        </p:cTn>
                                        <p:tgtEl>
                                          <p:spTgt spid="4"/>
                                        </p:tgtEl>
                                        <p:attrNameLst>
                                          <p:attrName>style.visibility</p:attrName>
                                        </p:attrNameLst>
                                      </p:cBhvr>
                                      <p:to>
                                        <p:strVal val="visible"/>
                                      </p:to>
                                    </p:set>
                                  </p:childTnLst>
                                </p:cTn>
                              </p:par>
                              <p:par>
                                <p:cTn id="10" presetID="1" presetClass="entr" presetSubtype="0" fill="hold" grpId="0" nodeType="withEffect">
                                  <p:stCondLst>
                                    <p:cond delay="0"/>
                                  </p:stCondLst>
                                  <p:childTnLst>
                                    <p:set>
                                      <p:cBhvr>
                                        <p:cTn id="11" dur="1" fill="hold">
                                          <p:stCondLst>
                                            <p:cond delay="0"/>
                                          </p:stCondLst>
                                        </p:cTn>
                                        <p:tgtEl>
                                          <p:spTgt spid="10"/>
                                        </p:tgtEl>
                                        <p:attrNameLst>
                                          <p:attrName>style.visibility</p:attrName>
                                        </p:attrNameLst>
                                      </p:cBhvr>
                                      <p:to>
                                        <p:strVal val="visible"/>
                                      </p:to>
                                    </p:set>
                                  </p:childTnLst>
                                </p:cTn>
                              </p:par>
                            </p:childTnLst>
                          </p:cTn>
                        </p:par>
                        <p:par>
                          <p:cTn id="12" fill="hold">
                            <p:stCondLst>
                              <p:cond delay="0"/>
                            </p:stCondLst>
                            <p:childTnLst>
                              <p:par>
                                <p:cTn id="13" presetID="1" presetClass="entr" presetSubtype="0" fill="hold" nodeType="after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3"/>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0"/>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0"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椭圆 6">
            <a:extLst>
              <a:ext uri="{FF2B5EF4-FFF2-40B4-BE49-F238E27FC236}">
                <a16:creationId xmlns:a16="http://schemas.microsoft.com/office/drawing/2014/main" id="{3485AF56-13F3-E736-7B7A-74DAE25E7215}"/>
              </a:ext>
            </a:extLst>
          </p:cNvPr>
          <p:cNvSpPr/>
          <p:nvPr/>
        </p:nvSpPr>
        <p:spPr>
          <a:xfrm>
            <a:off x="406396" y="4008742"/>
            <a:ext cx="165100" cy="165100"/>
          </a:xfrm>
          <a:prstGeom prst="ellipse">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30000"/>
              </a:lnSpc>
            </a:pPr>
            <a:endParaRPr lang="zh-CN" altLang="en-US">
              <a:solidFill>
                <a:schemeClr val="tx1">
                  <a:lumMod val="75000"/>
                  <a:lumOff val="25000"/>
                </a:schemeClr>
              </a:solidFill>
              <a:cs typeface="+mn-ea"/>
              <a:sym typeface="+mn-lt"/>
            </a:endParaRPr>
          </a:p>
        </p:txBody>
      </p:sp>
      <p:cxnSp>
        <p:nvCxnSpPr>
          <p:cNvPr id="6" name="直接连接符 5">
            <a:extLst>
              <a:ext uri="{FF2B5EF4-FFF2-40B4-BE49-F238E27FC236}">
                <a16:creationId xmlns:a16="http://schemas.microsoft.com/office/drawing/2014/main" id="{08113F80-B3BD-3FE4-EBF5-A846149414EA}"/>
              </a:ext>
            </a:extLst>
          </p:cNvPr>
          <p:cNvCxnSpPr/>
          <p:nvPr/>
        </p:nvCxnSpPr>
        <p:spPr>
          <a:xfrm>
            <a:off x="482600" y="4091292"/>
            <a:ext cx="0" cy="2042808"/>
          </a:xfrm>
          <a:prstGeom prst="line">
            <a:avLst/>
          </a:prstGeom>
          <a:ln w="25400" cap="sq">
            <a:gradFill>
              <a:gsLst>
                <a:gs pos="0">
                  <a:schemeClr val="accent1"/>
                </a:gs>
                <a:gs pos="100000">
                  <a:schemeClr val="accent6"/>
                </a:gs>
              </a:gsLst>
              <a:lin ang="5400000" scaled="1"/>
            </a:gradFill>
            <a:prstDash val="dash"/>
            <a:headEnd type="oval"/>
            <a:tailEnd type="diamond"/>
          </a:ln>
        </p:spPr>
        <p:style>
          <a:lnRef idx="1">
            <a:schemeClr val="accent1"/>
          </a:lnRef>
          <a:fillRef idx="0">
            <a:schemeClr val="accent1"/>
          </a:fillRef>
          <a:effectRef idx="0">
            <a:schemeClr val="accent1"/>
          </a:effectRef>
          <a:fontRef idx="minor">
            <a:schemeClr val="tx1"/>
          </a:fontRef>
        </p:style>
      </p:cxnSp>
      <p:sp>
        <p:nvSpPr>
          <p:cNvPr id="9" name="文本框 8">
            <a:extLst>
              <a:ext uri="{FF2B5EF4-FFF2-40B4-BE49-F238E27FC236}">
                <a16:creationId xmlns:a16="http://schemas.microsoft.com/office/drawing/2014/main" id="{B7F98D33-BA19-3D37-EBDD-FA5CCE39684C}"/>
              </a:ext>
            </a:extLst>
          </p:cNvPr>
          <p:cNvSpPr txBox="1"/>
          <p:nvPr/>
        </p:nvSpPr>
        <p:spPr>
          <a:xfrm>
            <a:off x="532199" y="3891237"/>
            <a:ext cx="2321960" cy="400110"/>
          </a:xfrm>
          <a:prstGeom prst="rect">
            <a:avLst/>
          </a:prstGeom>
          <a:noFill/>
        </p:spPr>
        <p:txBody>
          <a:bodyPr wrap="square" rtlCol="0" anchor="ctr">
            <a:noAutofit/>
          </a:bodyPr>
          <a:lstStyle/>
          <a:p>
            <a:pPr algn="just">
              <a:lnSpc>
                <a:spcPct val="130000"/>
              </a:lnSpc>
            </a:pPr>
            <a:r>
              <a:rPr lang="en-US" altLang="zh-CN" sz="2000" dirty="0">
                <a:solidFill>
                  <a:schemeClr val="tx1">
                    <a:lumMod val="75000"/>
                    <a:lumOff val="25000"/>
                  </a:schemeClr>
                </a:solidFill>
                <a:cs typeface="+mn-ea"/>
                <a:sym typeface="+mn-lt"/>
              </a:rPr>
              <a:t>1.0</a:t>
            </a:r>
            <a:r>
              <a:rPr lang="zh-CN" altLang="en-US" sz="2000" dirty="0">
                <a:solidFill>
                  <a:schemeClr val="tx1">
                    <a:lumMod val="75000"/>
                    <a:lumOff val="25000"/>
                  </a:schemeClr>
                </a:solidFill>
                <a:cs typeface="+mn-ea"/>
                <a:sym typeface="+mn-lt"/>
              </a:rPr>
              <a:t>时代</a:t>
            </a:r>
          </a:p>
        </p:txBody>
      </p:sp>
      <p:sp>
        <p:nvSpPr>
          <p:cNvPr id="10" name="文本框 9">
            <a:extLst>
              <a:ext uri="{FF2B5EF4-FFF2-40B4-BE49-F238E27FC236}">
                <a16:creationId xmlns:a16="http://schemas.microsoft.com/office/drawing/2014/main" id="{9493A919-AD07-BCE3-2085-CE563EE2FF81}"/>
              </a:ext>
            </a:extLst>
          </p:cNvPr>
          <p:cNvSpPr txBox="1"/>
          <p:nvPr/>
        </p:nvSpPr>
        <p:spPr>
          <a:xfrm>
            <a:off x="532200" y="4582234"/>
            <a:ext cx="2382950" cy="1138966"/>
          </a:xfrm>
          <a:prstGeom prst="rect">
            <a:avLst/>
          </a:prstGeom>
          <a:noFill/>
        </p:spPr>
        <p:txBody>
          <a:bodyPr wrap="square" rtlCol="0" anchor="ctr">
            <a:noAutofit/>
          </a:bodyPr>
          <a:lstStyle/>
          <a:p>
            <a:pPr algn="just">
              <a:lnSpc>
                <a:spcPct val="130000"/>
              </a:lnSpc>
            </a:pPr>
            <a:r>
              <a:rPr lang="zh-CN" altLang="en-US" dirty="0">
                <a:solidFill>
                  <a:schemeClr val="tx1">
                    <a:lumMod val="75000"/>
                    <a:lumOff val="25000"/>
                  </a:schemeClr>
                </a:solidFill>
                <a:cs typeface="+mn-ea"/>
                <a:sym typeface="+mn-lt"/>
              </a:rPr>
              <a:t>连接的技术工具，包括了连接三品一械与顾客</a:t>
            </a:r>
          </a:p>
        </p:txBody>
      </p:sp>
      <p:sp>
        <p:nvSpPr>
          <p:cNvPr id="12" name="文本框 11">
            <a:extLst>
              <a:ext uri="{FF2B5EF4-FFF2-40B4-BE49-F238E27FC236}">
                <a16:creationId xmlns:a16="http://schemas.microsoft.com/office/drawing/2014/main" id="{38DC3800-3429-4890-E63E-3822D6A1E29C}"/>
              </a:ext>
            </a:extLst>
          </p:cNvPr>
          <p:cNvSpPr txBox="1"/>
          <p:nvPr/>
        </p:nvSpPr>
        <p:spPr>
          <a:xfrm>
            <a:off x="532199" y="4210296"/>
            <a:ext cx="2217853" cy="461665"/>
          </a:xfrm>
          <a:prstGeom prst="rect">
            <a:avLst/>
          </a:prstGeom>
          <a:noFill/>
        </p:spPr>
        <p:txBody>
          <a:bodyPr wrap="square" rtlCol="0" anchor="ctr">
            <a:noAutofit/>
          </a:bodyPr>
          <a:lstStyle>
            <a:defPPr>
              <a:defRPr lang="zh-CN"/>
            </a:defPPr>
            <a:lvl1pPr>
              <a:defRPr sz="2400">
                <a:solidFill>
                  <a:schemeClr val="tx1">
                    <a:lumMod val="75000"/>
                    <a:lumOff val="25000"/>
                  </a:schemeClr>
                </a:solidFill>
                <a:latin typeface="+mj-ea"/>
                <a:ea typeface="+mj-ea"/>
              </a:defRPr>
            </a:lvl1pPr>
          </a:lstStyle>
          <a:p>
            <a:pPr>
              <a:lnSpc>
                <a:spcPct val="130000"/>
              </a:lnSpc>
            </a:pPr>
            <a:r>
              <a:rPr lang="zh-CN" altLang="en-US" dirty="0">
                <a:gradFill>
                  <a:gsLst>
                    <a:gs pos="0">
                      <a:schemeClr val="accent1"/>
                    </a:gs>
                    <a:gs pos="100000">
                      <a:schemeClr val="accent6"/>
                    </a:gs>
                  </a:gsLst>
                  <a:lin ang="5400000" scaled="1"/>
                </a:gradFill>
                <a:cs typeface="+mn-ea"/>
                <a:sym typeface="+mn-lt"/>
              </a:rPr>
              <a:t>行业互联网</a:t>
            </a:r>
          </a:p>
        </p:txBody>
      </p:sp>
      <p:sp>
        <p:nvSpPr>
          <p:cNvPr id="13" name="椭圆 12">
            <a:extLst>
              <a:ext uri="{FF2B5EF4-FFF2-40B4-BE49-F238E27FC236}">
                <a16:creationId xmlns:a16="http://schemas.microsoft.com/office/drawing/2014/main" id="{3A5D6B60-5E28-177F-8A80-B96B37F2AFDD}"/>
              </a:ext>
            </a:extLst>
          </p:cNvPr>
          <p:cNvSpPr/>
          <p:nvPr/>
        </p:nvSpPr>
        <p:spPr>
          <a:xfrm>
            <a:off x="3185536" y="3185119"/>
            <a:ext cx="165100" cy="165100"/>
          </a:xfrm>
          <a:prstGeom prst="ellipse">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30000"/>
              </a:lnSpc>
            </a:pPr>
            <a:endParaRPr lang="zh-CN" altLang="en-US">
              <a:solidFill>
                <a:schemeClr val="tx1">
                  <a:lumMod val="75000"/>
                  <a:lumOff val="25000"/>
                </a:schemeClr>
              </a:solidFill>
              <a:cs typeface="+mn-ea"/>
              <a:sym typeface="+mn-lt"/>
            </a:endParaRPr>
          </a:p>
        </p:txBody>
      </p:sp>
      <p:cxnSp>
        <p:nvCxnSpPr>
          <p:cNvPr id="14" name="直接连接符 13">
            <a:extLst>
              <a:ext uri="{FF2B5EF4-FFF2-40B4-BE49-F238E27FC236}">
                <a16:creationId xmlns:a16="http://schemas.microsoft.com/office/drawing/2014/main" id="{E21BF03A-C9F3-535E-6149-5617B00C8ADF}"/>
              </a:ext>
            </a:extLst>
          </p:cNvPr>
          <p:cNvCxnSpPr>
            <a:cxnSpLocks/>
          </p:cNvCxnSpPr>
          <p:nvPr/>
        </p:nvCxnSpPr>
        <p:spPr>
          <a:xfrm>
            <a:off x="3261740" y="3267669"/>
            <a:ext cx="0" cy="3140944"/>
          </a:xfrm>
          <a:prstGeom prst="line">
            <a:avLst/>
          </a:prstGeom>
          <a:ln w="25400" cap="sq">
            <a:gradFill>
              <a:gsLst>
                <a:gs pos="0">
                  <a:schemeClr val="accent1"/>
                </a:gs>
                <a:gs pos="100000">
                  <a:schemeClr val="accent6"/>
                </a:gs>
              </a:gsLst>
              <a:lin ang="5400000" scaled="1"/>
            </a:gradFill>
            <a:prstDash val="dash"/>
            <a:headEnd type="oval"/>
            <a:tailEnd type="diamond"/>
          </a:ln>
        </p:spPr>
        <p:style>
          <a:lnRef idx="1">
            <a:schemeClr val="accent1"/>
          </a:lnRef>
          <a:fillRef idx="0">
            <a:schemeClr val="accent1"/>
          </a:fillRef>
          <a:effectRef idx="0">
            <a:schemeClr val="accent1"/>
          </a:effectRef>
          <a:fontRef idx="minor">
            <a:schemeClr val="tx1"/>
          </a:fontRef>
        </p:style>
      </p:cxnSp>
      <p:sp>
        <p:nvSpPr>
          <p:cNvPr id="15" name="文本框 14">
            <a:extLst>
              <a:ext uri="{FF2B5EF4-FFF2-40B4-BE49-F238E27FC236}">
                <a16:creationId xmlns:a16="http://schemas.microsoft.com/office/drawing/2014/main" id="{F302B606-1C71-56E2-54D0-6D3FDD4B808A}"/>
              </a:ext>
            </a:extLst>
          </p:cNvPr>
          <p:cNvSpPr txBox="1"/>
          <p:nvPr/>
        </p:nvSpPr>
        <p:spPr>
          <a:xfrm>
            <a:off x="3320964" y="3067614"/>
            <a:ext cx="2321960" cy="400110"/>
          </a:xfrm>
          <a:prstGeom prst="rect">
            <a:avLst/>
          </a:prstGeom>
          <a:noFill/>
        </p:spPr>
        <p:txBody>
          <a:bodyPr wrap="square" rtlCol="0" anchor="ctr">
            <a:noAutofit/>
          </a:bodyPr>
          <a:lstStyle/>
          <a:p>
            <a:pPr algn="just">
              <a:lnSpc>
                <a:spcPct val="130000"/>
              </a:lnSpc>
            </a:pPr>
            <a:r>
              <a:rPr lang="en-US" altLang="zh-CN" sz="2000" dirty="0">
                <a:solidFill>
                  <a:schemeClr val="tx1">
                    <a:lumMod val="75000"/>
                    <a:lumOff val="25000"/>
                  </a:schemeClr>
                </a:solidFill>
                <a:cs typeface="+mn-ea"/>
                <a:sym typeface="+mn-lt"/>
              </a:rPr>
              <a:t>2.0</a:t>
            </a:r>
            <a:r>
              <a:rPr lang="zh-CN" altLang="en-US" sz="2000" dirty="0">
                <a:solidFill>
                  <a:schemeClr val="tx1">
                    <a:lumMod val="75000"/>
                    <a:lumOff val="25000"/>
                  </a:schemeClr>
                </a:solidFill>
                <a:cs typeface="+mn-ea"/>
                <a:sym typeface="+mn-lt"/>
              </a:rPr>
              <a:t>时代</a:t>
            </a:r>
          </a:p>
        </p:txBody>
      </p:sp>
      <p:sp>
        <p:nvSpPr>
          <p:cNvPr id="16" name="文本框 15">
            <a:extLst>
              <a:ext uri="{FF2B5EF4-FFF2-40B4-BE49-F238E27FC236}">
                <a16:creationId xmlns:a16="http://schemas.microsoft.com/office/drawing/2014/main" id="{5438B7C2-5D9C-B121-7CFF-12B4E2672E2E}"/>
              </a:ext>
            </a:extLst>
          </p:cNvPr>
          <p:cNvSpPr txBox="1"/>
          <p:nvPr/>
        </p:nvSpPr>
        <p:spPr>
          <a:xfrm>
            <a:off x="3320964" y="3758611"/>
            <a:ext cx="2520814" cy="1138966"/>
          </a:xfrm>
          <a:prstGeom prst="rect">
            <a:avLst/>
          </a:prstGeom>
          <a:noFill/>
        </p:spPr>
        <p:txBody>
          <a:bodyPr wrap="square" rtlCol="0" anchor="ctr">
            <a:noAutofit/>
          </a:bodyPr>
          <a:lstStyle/>
          <a:p>
            <a:pPr algn="just">
              <a:lnSpc>
                <a:spcPct val="130000"/>
              </a:lnSpc>
            </a:pPr>
            <a:r>
              <a:rPr lang="zh-CN" altLang="en-US" dirty="0">
                <a:solidFill>
                  <a:schemeClr val="tx1">
                    <a:lumMod val="75000"/>
                    <a:lumOff val="25000"/>
                  </a:schemeClr>
                </a:solidFill>
                <a:cs typeface="+mn-ea"/>
                <a:sym typeface="+mn-lt"/>
              </a:rPr>
              <a:t>产业的转型升级，包括产品、保险、知识、广告、数据</a:t>
            </a:r>
          </a:p>
        </p:txBody>
      </p:sp>
      <p:sp>
        <p:nvSpPr>
          <p:cNvPr id="17" name="文本框 16">
            <a:extLst>
              <a:ext uri="{FF2B5EF4-FFF2-40B4-BE49-F238E27FC236}">
                <a16:creationId xmlns:a16="http://schemas.microsoft.com/office/drawing/2014/main" id="{43D95F60-746C-E959-1FBE-1CDF352D90E9}"/>
              </a:ext>
            </a:extLst>
          </p:cNvPr>
          <p:cNvSpPr txBox="1"/>
          <p:nvPr/>
        </p:nvSpPr>
        <p:spPr>
          <a:xfrm>
            <a:off x="3320964" y="3386673"/>
            <a:ext cx="2217853" cy="461665"/>
          </a:xfrm>
          <a:prstGeom prst="rect">
            <a:avLst/>
          </a:prstGeom>
          <a:noFill/>
        </p:spPr>
        <p:txBody>
          <a:bodyPr wrap="square" rtlCol="0" anchor="ctr">
            <a:noAutofit/>
          </a:bodyPr>
          <a:lstStyle>
            <a:defPPr>
              <a:defRPr lang="zh-CN"/>
            </a:defPPr>
            <a:lvl1pPr>
              <a:defRPr sz="2400">
                <a:solidFill>
                  <a:schemeClr val="tx1">
                    <a:lumMod val="75000"/>
                    <a:lumOff val="25000"/>
                  </a:schemeClr>
                </a:solidFill>
                <a:latin typeface="+mj-ea"/>
                <a:ea typeface="+mj-ea"/>
              </a:defRPr>
            </a:lvl1pPr>
          </a:lstStyle>
          <a:p>
            <a:pPr>
              <a:lnSpc>
                <a:spcPct val="130000"/>
              </a:lnSpc>
            </a:pPr>
            <a:r>
              <a:rPr lang="zh-CN" altLang="en-US" dirty="0">
                <a:gradFill>
                  <a:gsLst>
                    <a:gs pos="0">
                      <a:schemeClr val="accent1"/>
                    </a:gs>
                    <a:gs pos="100000">
                      <a:schemeClr val="accent6"/>
                    </a:gs>
                  </a:gsLst>
                  <a:lin ang="5400000" scaled="1"/>
                </a:gradFill>
                <a:cs typeface="+mn-ea"/>
                <a:sym typeface="+mn-lt"/>
              </a:rPr>
              <a:t>产业互联网</a:t>
            </a:r>
          </a:p>
        </p:txBody>
      </p:sp>
      <p:sp>
        <p:nvSpPr>
          <p:cNvPr id="22" name="椭圆 21">
            <a:extLst>
              <a:ext uri="{FF2B5EF4-FFF2-40B4-BE49-F238E27FC236}">
                <a16:creationId xmlns:a16="http://schemas.microsoft.com/office/drawing/2014/main" id="{9CC5D67B-0A71-A1EC-B687-1292A23226A7}"/>
              </a:ext>
            </a:extLst>
          </p:cNvPr>
          <p:cNvSpPr/>
          <p:nvPr/>
        </p:nvSpPr>
        <p:spPr>
          <a:xfrm>
            <a:off x="5964675" y="2692989"/>
            <a:ext cx="165100" cy="171743"/>
          </a:xfrm>
          <a:prstGeom prst="ellipse">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30000"/>
              </a:lnSpc>
            </a:pPr>
            <a:endParaRPr lang="zh-CN" altLang="en-US">
              <a:solidFill>
                <a:schemeClr val="tx1">
                  <a:lumMod val="75000"/>
                  <a:lumOff val="25000"/>
                </a:schemeClr>
              </a:solidFill>
              <a:cs typeface="+mn-ea"/>
              <a:sym typeface="+mn-lt"/>
            </a:endParaRPr>
          </a:p>
        </p:txBody>
      </p:sp>
      <p:cxnSp>
        <p:nvCxnSpPr>
          <p:cNvPr id="23" name="直接连接符 22">
            <a:extLst>
              <a:ext uri="{FF2B5EF4-FFF2-40B4-BE49-F238E27FC236}">
                <a16:creationId xmlns:a16="http://schemas.microsoft.com/office/drawing/2014/main" id="{3377C99E-9389-2FEC-D416-521F12A88487}"/>
              </a:ext>
            </a:extLst>
          </p:cNvPr>
          <p:cNvCxnSpPr>
            <a:cxnSpLocks/>
          </p:cNvCxnSpPr>
          <p:nvPr/>
        </p:nvCxnSpPr>
        <p:spPr>
          <a:xfrm>
            <a:off x="6040879" y="2778860"/>
            <a:ext cx="0" cy="3827576"/>
          </a:xfrm>
          <a:prstGeom prst="line">
            <a:avLst/>
          </a:prstGeom>
          <a:ln w="25400" cap="sq">
            <a:gradFill>
              <a:gsLst>
                <a:gs pos="0">
                  <a:schemeClr val="accent1"/>
                </a:gs>
                <a:gs pos="100000">
                  <a:schemeClr val="accent6"/>
                </a:gs>
              </a:gsLst>
              <a:lin ang="5400000" scaled="1"/>
            </a:gradFill>
            <a:prstDash val="dash"/>
            <a:headEnd type="oval"/>
            <a:tailEnd type="diamond"/>
          </a:ln>
        </p:spPr>
        <p:style>
          <a:lnRef idx="1">
            <a:schemeClr val="accent1"/>
          </a:lnRef>
          <a:fillRef idx="0">
            <a:schemeClr val="accent1"/>
          </a:fillRef>
          <a:effectRef idx="0">
            <a:schemeClr val="accent1"/>
          </a:effectRef>
          <a:fontRef idx="minor">
            <a:schemeClr val="tx1"/>
          </a:fontRef>
        </p:style>
      </p:cxnSp>
      <p:sp>
        <p:nvSpPr>
          <p:cNvPr id="24" name="文本框 23">
            <a:extLst>
              <a:ext uri="{FF2B5EF4-FFF2-40B4-BE49-F238E27FC236}">
                <a16:creationId xmlns:a16="http://schemas.microsoft.com/office/drawing/2014/main" id="{EBD56C78-060B-DFE6-C1E3-E37C1F6A4786}"/>
              </a:ext>
            </a:extLst>
          </p:cNvPr>
          <p:cNvSpPr txBox="1"/>
          <p:nvPr/>
        </p:nvSpPr>
        <p:spPr>
          <a:xfrm>
            <a:off x="6090478" y="2570756"/>
            <a:ext cx="2321960" cy="416208"/>
          </a:xfrm>
          <a:prstGeom prst="rect">
            <a:avLst/>
          </a:prstGeom>
          <a:noFill/>
        </p:spPr>
        <p:txBody>
          <a:bodyPr wrap="square" rtlCol="0" anchor="ctr">
            <a:noAutofit/>
          </a:bodyPr>
          <a:lstStyle/>
          <a:p>
            <a:pPr algn="just">
              <a:lnSpc>
                <a:spcPct val="130000"/>
              </a:lnSpc>
            </a:pPr>
            <a:r>
              <a:rPr lang="en-US" altLang="zh-CN" sz="2000" dirty="0">
                <a:solidFill>
                  <a:schemeClr val="tx1">
                    <a:lumMod val="75000"/>
                    <a:lumOff val="25000"/>
                  </a:schemeClr>
                </a:solidFill>
                <a:cs typeface="+mn-ea"/>
                <a:sym typeface="+mn-lt"/>
              </a:rPr>
              <a:t>3.0</a:t>
            </a:r>
            <a:r>
              <a:rPr lang="zh-CN" altLang="en-US" sz="2000" dirty="0">
                <a:solidFill>
                  <a:schemeClr val="tx1">
                    <a:lumMod val="75000"/>
                    <a:lumOff val="25000"/>
                  </a:schemeClr>
                </a:solidFill>
                <a:cs typeface="+mn-ea"/>
                <a:sym typeface="+mn-lt"/>
              </a:rPr>
              <a:t>时代</a:t>
            </a:r>
          </a:p>
        </p:txBody>
      </p:sp>
      <p:sp>
        <p:nvSpPr>
          <p:cNvPr id="25" name="文本框 24">
            <a:extLst>
              <a:ext uri="{FF2B5EF4-FFF2-40B4-BE49-F238E27FC236}">
                <a16:creationId xmlns:a16="http://schemas.microsoft.com/office/drawing/2014/main" id="{258A86C0-66FB-DACF-7C0E-92290058088C}"/>
              </a:ext>
            </a:extLst>
          </p:cNvPr>
          <p:cNvSpPr txBox="1"/>
          <p:nvPr/>
        </p:nvSpPr>
        <p:spPr>
          <a:xfrm>
            <a:off x="6090478" y="3289554"/>
            <a:ext cx="2520814" cy="1184790"/>
          </a:xfrm>
          <a:prstGeom prst="rect">
            <a:avLst/>
          </a:prstGeom>
          <a:noFill/>
        </p:spPr>
        <p:txBody>
          <a:bodyPr wrap="square" rtlCol="0" anchor="ctr">
            <a:noAutofit/>
          </a:bodyPr>
          <a:lstStyle/>
          <a:p>
            <a:pPr algn="just">
              <a:lnSpc>
                <a:spcPct val="130000"/>
              </a:lnSpc>
            </a:pPr>
            <a:r>
              <a:rPr lang="zh-CN" altLang="en-US" dirty="0">
                <a:solidFill>
                  <a:schemeClr val="tx1">
                    <a:lumMod val="75000"/>
                    <a:lumOff val="25000"/>
                  </a:schemeClr>
                </a:solidFill>
                <a:cs typeface="+mn-ea"/>
                <a:sym typeface="+mn-lt"/>
              </a:rPr>
              <a:t>医药工业企业、医生、终端、用户的医药互联网平台</a:t>
            </a:r>
          </a:p>
        </p:txBody>
      </p:sp>
      <p:sp>
        <p:nvSpPr>
          <p:cNvPr id="26" name="文本框 25">
            <a:extLst>
              <a:ext uri="{FF2B5EF4-FFF2-40B4-BE49-F238E27FC236}">
                <a16:creationId xmlns:a16="http://schemas.microsoft.com/office/drawing/2014/main" id="{200146BB-C5FD-C95A-E20F-0674EDF25E35}"/>
              </a:ext>
            </a:extLst>
          </p:cNvPr>
          <p:cNvSpPr txBox="1"/>
          <p:nvPr/>
        </p:nvSpPr>
        <p:spPr>
          <a:xfrm>
            <a:off x="6090478" y="2902652"/>
            <a:ext cx="2217853" cy="480239"/>
          </a:xfrm>
          <a:prstGeom prst="rect">
            <a:avLst/>
          </a:prstGeom>
          <a:noFill/>
        </p:spPr>
        <p:txBody>
          <a:bodyPr wrap="square" rtlCol="0" anchor="ctr">
            <a:noAutofit/>
          </a:bodyPr>
          <a:lstStyle>
            <a:defPPr>
              <a:defRPr lang="zh-CN"/>
            </a:defPPr>
            <a:lvl1pPr>
              <a:defRPr sz="2400">
                <a:solidFill>
                  <a:schemeClr val="tx1">
                    <a:lumMod val="75000"/>
                    <a:lumOff val="25000"/>
                  </a:schemeClr>
                </a:solidFill>
                <a:latin typeface="+mj-ea"/>
                <a:ea typeface="+mj-ea"/>
              </a:defRPr>
            </a:lvl1pPr>
          </a:lstStyle>
          <a:p>
            <a:pPr>
              <a:lnSpc>
                <a:spcPct val="130000"/>
              </a:lnSpc>
            </a:pPr>
            <a:r>
              <a:rPr lang="zh-CN" altLang="en-US" dirty="0">
                <a:gradFill>
                  <a:gsLst>
                    <a:gs pos="0">
                      <a:schemeClr val="accent1"/>
                    </a:gs>
                    <a:gs pos="100000">
                      <a:schemeClr val="accent6"/>
                    </a:gs>
                  </a:gsLst>
                  <a:lin ang="5400000" scaled="1"/>
                </a:gradFill>
                <a:cs typeface="+mn-ea"/>
                <a:sym typeface="+mn-lt"/>
              </a:rPr>
              <a:t>社会互联网</a:t>
            </a:r>
          </a:p>
        </p:txBody>
      </p:sp>
      <p:sp>
        <p:nvSpPr>
          <p:cNvPr id="32" name="椭圆 31">
            <a:extLst>
              <a:ext uri="{FF2B5EF4-FFF2-40B4-BE49-F238E27FC236}">
                <a16:creationId xmlns:a16="http://schemas.microsoft.com/office/drawing/2014/main" id="{CFD54D8E-A07A-64CD-4615-2C352A7327BA}"/>
              </a:ext>
            </a:extLst>
          </p:cNvPr>
          <p:cNvSpPr/>
          <p:nvPr/>
        </p:nvSpPr>
        <p:spPr>
          <a:xfrm>
            <a:off x="8743814" y="1997264"/>
            <a:ext cx="165100" cy="165100"/>
          </a:xfrm>
          <a:prstGeom prst="ellipse">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30000"/>
              </a:lnSpc>
            </a:pPr>
            <a:endParaRPr lang="zh-CN" altLang="en-US">
              <a:solidFill>
                <a:schemeClr val="tx1">
                  <a:lumMod val="75000"/>
                  <a:lumOff val="25000"/>
                </a:schemeClr>
              </a:solidFill>
              <a:cs typeface="+mn-ea"/>
              <a:sym typeface="+mn-lt"/>
            </a:endParaRPr>
          </a:p>
        </p:txBody>
      </p:sp>
      <p:cxnSp>
        <p:nvCxnSpPr>
          <p:cNvPr id="31" name="直接连接符 30">
            <a:extLst>
              <a:ext uri="{FF2B5EF4-FFF2-40B4-BE49-F238E27FC236}">
                <a16:creationId xmlns:a16="http://schemas.microsoft.com/office/drawing/2014/main" id="{B567A615-F201-20B0-A01E-1B46999A8E7A}"/>
              </a:ext>
            </a:extLst>
          </p:cNvPr>
          <p:cNvCxnSpPr>
            <a:cxnSpLocks/>
          </p:cNvCxnSpPr>
          <p:nvPr/>
        </p:nvCxnSpPr>
        <p:spPr>
          <a:xfrm>
            <a:off x="8820018" y="2079814"/>
            <a:ext cx="0" cy="4222511"/>
          </a:xfrm>
          <a:prstGeom prst="line">
            <a:avLst/>
          </a:prstGeom>
          <a:ln w="25400" cap="sq">
            <a:gradFill>
              <a:gsLst>
                <a:gs pos="0">
                  <a:schemeClr val="accent1"/>
                </a:gs>
                <a:gs pos="100000">
                  <a:schemeClr val="accent6"/>
                </a:gs>
              </a:gsLst>
              <a:lin ang="5400000" scaled="1"/>
            </a:gradFill>
            <a:prstDash val="dash"/>
            <a:headEnd type="oval"/>
            <a:tailEnd type="diamond"/>
          </a:ln>
        </p:spPr>
        <p:style>
          <a:lnRef idx="1">
            <a:schemeClr val="accent1"/>
          </a:lnRef>
          <a:fillRef idx="0">
            <a:schemeClr val="accent1"/>
          </a:fillRef>
          <a:effectRef idx="0">
            <a:schemeClr val="accent1"/>
          </a:effectRef>
          <a:fontRef idx="minor">
            <a:schemeClr val="tx1"/>
          </a:fontRef>
        </p:style>
      </p:cxnSp>
      <p:sp>
        <p:nvSpPr>
          <p:cNvPr id="33" name="文本框 32">
            <a:extLst>
              <a:ext uri="{FF2B5EF4-FFF2-40B4-BE49-F238E27FC236}">
                <a16:creationId xmlns:a16="http://schemas.microsoft.com/office/drawing/2014/main" id="{6C9FA052-EF20-36BC-E526-4EAD70489B41}"/>
              </a:ext>
            </a:extLst>
          </p:cNvPr>
          <p:cNvSpPr txBox="1"/>
          <p:nvPr/>
        </p:nvSpPr>
        <p:spPr>
          <a:xfrm>
            <a:off x="8859992" y="1879759"/>
            <a:ext cx="2321960" cy="400110"/>
          </a:xfrm>
          <a:prstGeom prst="rect">
            <a:avLst/>
          </a:prstGeom>
          <a:noFill/>
        </p:spPr>
        <p:txBody>
          <a:bodyPr wrap="square" rtlCol="0" anchor="ctr">
            <a:noAutofit/>
          </a:bodyPr>
          <a:lstStyle/>
          <a:p>
            <a:pPr algn="just">
              <a:lnSpc>
                <a:spcPct val="130000"/>
              </a:lnSpc>
            </a:pPr>
            <a:r>
              <a:rPr lang="en-US" altLang="zh-CN" sz="2000" dirty="0">
                <a:solidFill>
                  <a:schemeClr val="tx1">
                    <a:lumMod val="75000"/>
                    <a:lumOff val="25000"/>
                  </a:schemeClr>
                </a:solidFill>
                <a:cs typeface="+mn-ea"/>
                <a:sym typeface="+mn-lt"/>
              </a:rPr>
              <a:t>4.0</a:t>
            </a:r>
            <a:r>
              <a:rPr lang="zh-CN" altLang="en-US" sz="2000" dirty="0">
                <a:solidFill>
                  <a:schemeClr val="tx1">
                    <a:lumMod val="75000"/>
                    <a:lumOff val="25000"/>
                  </a:schemeClr>
                </a:solidFill>
                <a:cs typeface="+mn-ea"/>
                <a:sym typeface="+mn-lt"/>
              </a:rPr>
              <a:t>时代</a:t>
            </a:r>
          </a:p>
        </p:txBody>
      </p:sp>
      <p:sp>
        <p:nvSpPr>
          <p:cNvPr id="34" name="文本框 33">
            <a:extLst>
              <a:ext uri="{FF2B5EF4-FFF2-40B4-BE49-F238E27FC236}">
                <a16:creationId xmlns:a16="http://schemas.microsoft.com/office/drawing/2014/main" id="{555E94B5-13C3-1325-80A0-4BC90366762B}"/>
              </a:ext>
            </a:extLst>
          </p:cNvPr>
          <p:cNvSpPr txBox="1"/>
          <p:nvPr/>
        </p:nvSpPr>
        <p:spPr>
          <a:xfrm>
            <a:off x="8859992" y="2570756"/>
            <a:ext cx="2520814" cy="1138966"/>
          </a:xfrm>
          <a:prstGeom prst="rect">
            <a:avLst/>
          </a:prstGeom>
          <a:noFill/>
        </p:spPr>
        <p:txBody>
          <a:bodyPr wrap="square" rtlCol="0" anchor="ctr">
            <a:noAutofit/>
          </a:bodyPr>
          <a:lstStyle/>
          <a:p>
            <a:pPr algn="just">
              <a:lnSpc>
                <a:spcPct val="130000"/>
              </a:lnSpc>
            </a:pPr>
            <a:r>
              <a:rPr lang="zh-CN" altLang="en-US" dirty="0">
                <a:solidFill>
                  <a:schemeClr val="tx1">
                    <a:lumMod val="75000"/>
                    <a:lumOff val="25000"/>
                  </a:schemeClr>
                </a:solidFill>
                <a:cs typeface="+mn-ea"/>
                <a:sym typeface="+mn-lt"/>
              </a:rPr>
              <a:t>用户与互联网平台的交互、智能</a:t>
            </a:r>
            <a:r>
              <a:rPr lang="en-US" altLang="zh-CN" dirty="0">
                <a:solidFill>
                  <a:schemeClr val="tx1">
                    <a:lumMod val="75000"/>
                    <a:lumOff val="25000"/>
                  </a:schemeClr>
                </a:solidFill>
                <a:cs typeface="+mn-ea"/>
                <a:sym typeface="+mn-lt"/>
              </a:rPr>
              <a:t>AI</a:t>
            </a:r>
            <a:r>
              <a:rPr lang="zh-CN" altLang="en-US" dirty="0">
                <a:solidFill>
                  <a:schemeClr val="tx1">
                    <a:lumMod val="75000"/>
                    <a:lumOff val="25000"/>
                  </a:schemeClr>
                </a:solidFill>
                <a:cs typeface="+mn-ea"/>
                <a:sym typeface="+mn-lt"/>
              </a:rPr>
              <a:t>与数字化管理深入渗透</a:t>
            </a:r>
          </a:p>
        </p:txBody>
      </p:sp>
      <p:sp>
        <p:nvSpPr>
          <p:cNvPr id="35" name="文本框 34">
            <a:extLst>
              <a:ext uri="{FF2B5EF4-FFF2-40B4-BE49-F238E27FC236}">
                <a16:creationId xmlns:a16="http://schemas.microsoft.com/office/drawing/2014/main" id="{5BCB4A75-2565-1600-6D66-CDEFB61CDF8C}"/>
              </a:ext>
            </a:extLst>
          </p:cNvPr>
          <p:cNvSpPr txBox="1"/>
          <p:nvPr/>
        </p:nvSpPr>
        <p:spPr>
          <a:xfrm>
            <a:off x="8859993" y="2198819"/>
            <a:ext cx="3029082" cy="461665"/>
          </a:xfrm>
          <a:prstGeom prst="rect">
            <a:avLst/>
          </a:prstGeom>
          <a:noFill/>
        </p:spPr>
        <p:txBody>
          <a:bodyPr wrap="square" rtlCol="0" anchor="ctr">
            <a:noAutofit/>
          </a:bodyPr>
          <a:lstStyle>
            <a:defPPr>
              <a:defRPr lang="zh-CN"/>
            </a:defPPr>
            <a:lvl1pPr>
              <a:defRPr sz="2400">
                <a:solidFill>
                  <a:schemeClr val="tx1">
                    <a:lumMod val="75000"/>
                    <a:lumOff val="25000"/>
                  </a:schemeClr>
                </a:solidFill>
                <a:latin typeface="+mj-ea"/>
                <a:ea typeface="+mj-ea"/>
              </a:defRPr>
            </a:lvl1pPr>
          </a:lstStyle>
          <a:p>
            <a:pPr>
              <a:lnSpc>
                <a:spcPct val="130000"/>
              </a:lnSpc>
            </a:pPr>
            <a:r>
              <a:rPr lang="zh-CN" altLang="en-US" dirty="0">
                <a:gradFill>
                  <a:gsLst>
                    <a:gs pos="0">
                      <a:schemeClr val="accent1"/>
                    </a:gs>
                    <a:gs pos="100000">
                      <a:schemeClr val="accent6"/>
                    </a:gs>
                  </a:gsLst>
                  <a:lin ang="5400000" scaled="1"/>
                </a:gradFill>
                <a:cs typeface="+mn-ea"/>
                <a:sym typeface="+mn-lt"/>
              </a:rPr>
              <a:t>智能化和数字化迭代</a:t>
            </a:r>
          </a:p>
        </p:txBody>
      </p:sp>
      <p:sp>
        <p:nvSpPr>
          <p:cNvPr id="62" name="任意多边形: 形状 61">
            <a:extLst>
              <a:ext uri="{FF2B5EF4-FFF2-40B4-BE49-F238E27FC236}">
                <a16:creationId xmlns:a16="http://schemas.microsoft.com/office/drawing/2014/main" id="{A6F2B5DB-F189-0DAF-1224-BDD57FBA7552}"/>
              </a:ext>
            </a:extLst>
          </p:cNvPr>
          <p:cNvSpPr/>
          <p:nvPr/>
        </p:nvSpPr>
        <p:spPr>
          <a:xfrm>
            <a:off x="0" y="3722578"/>
            <a:ext cx="12192000" cy="3135422"/>
          </a:xfrm>
          <a:custGeom>
            <a:avLst/>
            <a:gdLst>
              <a:gd name="connsiteX0" fmla="*/ 12192000 w 12192000"/>
              <a:gd name="connsiteY0" fmla="*/ 0 h 3135422"/>
              <a:gd name="connsiteX1" fmla="*/ 12192000 w 12192000"/>
              <a:gd name="connsiteY1" fmla="*/ 3135422 h 3135422"/>
              <a:gd name="connsiteX2" fmla="*/ 0 w 12192000"/>
              <a:gd name="connsiteY2" fmla="*/ 3135422 h 3135422"/>
              <a:gd name="connsiteX3" fmla="*/ 0 w 12192000"/>
              <a:gd name="connsiteY3" fmla="*/ 2191032 h 3135422"/>
              <a:gd name="connsiteX4" fmla="*/ 69404 w 12192000"/>
              <a:gd name="connsiteY4" fmla="*/ 2225967 h 3135422"/>
              <a:gd name="connsiteX5" fmla="*/ 582919 w 12192000"/>
              <a:gd name="connsiteY5" fmla="*/ 2334221 h 3135422"/>
              <a:gd name="connsiteX6" fmla="*/ 4093645 w 12192000"/>
              <a:gd name="connsiteY6" fmla="*/ 2575521 h 3135422"/>
              <a:gd name="connsiteX7" fmla="*/ 7207171 w 12192000"/>
              <a:gd name="connsiteY7" fmla="*/ 2410421 h 3135422"/>
              <a:gd name="connsiteX8" fmla="*/ 10423200 w 12192000"/>
              <a:gd name="connsiteY8" fmla="*/ 1572221 h 3135422"/>
              <a:gd name="connsiteX9" fmla="*/ 11794177 w 12192000"/>
              <a:gd name="connsiteY9" fmla="*/ 530821 h 3135422"/>
              <a:gd name="connsiteX10" fmla="*/ 12183067 w 12192000"/>
              <a:gd name="connsiteY10" fmla="*/ 8732 h 3135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192000" h="3135422">
                <a:moveTo>
                  <a:pt x="12192000" y="0"/>
                </a:moveTo>
                <a:lnTo>
                  <a:pt x="12192000" y="3135422"/>
                </a:lnTo>
                <a:lnTo>
                  <a:pt x="0" y="3135422"/>
                </a:lnTo>
                <a:lnTo>
                  <a:pt x="0" y="2191032"/>
                </a:lnTo>
                <a:lnTo>
                  <a:pt x="69404" y="2225967"/>
                </a:lnTo>
                <a:cubicBezTo>
                  <a:pt x="164900" y="2263726"/>
                  <a:pt x="323459" y="2300090"/>
                  <a:pt x="582919" y="2334221"/>
                </a:cubicBezTo>
                <a:cubicBezTo>
                  <a:pt x="1274814" y="2425238"/>
                  <a:pt x="2989602" y="2562821"/>
                  <a:pt x="4093645" y="2575521"/>
                </a:cubicBezTo>
                <a:cubicBezTo>
                  <a:pt x="5197687" y="2588221"/>
                  <a:pt x="6152245" y="2577638"/>
                  <a:pt x="7207171" y="2410421"/>
                </a:cubicBezTo>
                <a:cubicBezTo>
                  <a:pt x="8262096" y="2243204"/>
                  <a:pt x="9658699" y="1885488"/>
                  <a:pt x="10423200" y="1572221"/>
                </a:cubicBezTo>
                <a:cubicBezTo>
                  <a:pt x="11187701" y="1258954"/>
                  <a:pt x="11488804" y="795404"/>
                  <a:pt x="11794177" y="530821"/>
                </a:cubicBezTo>
                <a:cubicBezTo>
                  <a:pt x="12023207" y="332384"/>
                  <a:pt x="12110494" y="92274"/>
                  <a:pt x="12183067" y="8732"/>
                </a:cubicBezTo>
                <a:close/>
              </a:path>
            </a:pathLst>
          </a:custGeom>
          <a:gradFill>
            <a:gsLst>
              <a:gs pos="0">
                <a:schemeClr val="accent1"/>
              </a:gs>
              <a:gs pos="100000">
                <a:schemeClr val="accent6"/>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mn-ea"/>
              <a:sym typeface="+mn-lt"/>
            </a:endParaRPr>
          </a:p>
        </p:txBody>
      </p:sp>
      <p:sp>
        <p:nvSpPr>
          <p:cNvPr id="60" name="任意多边形: 形状 59">
            <a:extLst>
              <a:ext uri="{FF2B5EF4-FFF2-40B4-BE49-F238E27FC236}">
                <a16:creationId xmlns:a16="http://schemas.microsoft.com/office/drawing/2014/main" id="{28BAABAD-32A4-2579-71D8-73A2D9B80C90}"/>
              </a:ext>
            </a:extLst>
          </p:cNvPr>
          <p:cNvSpPr/>
          <p:nvPr/>
        </p:nvSpPr>
        <p:spPr>
          <a:xfrm>
            <a:off x="-1" y="4038203"/>
            <a:ext cx="12192001" cy="2819797"/>
          </a:xfrm>
          <a:custGeom>
            <a:avLst/>
            <a:gdLst>
              <a:gd name="connsiteX0" fmla="*/ 12192000 w 12192000"/>
              <a:gd name="connsiteY0" fmla="*/ 0 h 2819797"/>
              <a:gd name="connsiteX1" fmla="*/ 12192000 w 12192000"/>
              <a:gd name="connsiteY1" fmla="*/ 2819797 h 2819797"/>
              <a:gd name="connsiteX2" fmla="*/ 0 w 12192000"/>
              <a:gd name="connsiteY2" fmla="*/ 2819797 h 2819797"/>
              <a:gd name="connsiteX3" fmla="*/ 0 w 12192000"/>
              <a:gd name="connsiteY3" fmla="*/ 2191031 h 2819797"/>
              <a:gd name="connsiteX4" fmla="*/ 69405 w 12192000"/>
              <a:gd name="connsiteY4" fmla="*/ 2225966 h 2819797"/>
              <a:gd name="connsiteX5" fmla="*/ 582920 w 12192000"/>
              <a:gd name="connsiteY5" fmla="*/ 2334220 h 2819797"/>
              <a:gd name="connsiteX6" fmla="*/ 4093646 w 12192000"/>
              <a:gd name="connsiteY6" fmla="*/ 2575520 h 2819797"/>
              <a:gd name="connsiteX7" fmla="*/ 7207172 w 12192000"/>
              <a:gd name="connsiteY7" fmla="*/ 2410420 h 2819797"/>
              <a:gd name="connsiteX8" fmla="*/ 10423201 w 12192000"/>
              <a:gd name="connsiteY8" fmla="*/ 1572220 h 2819797"/>
              <a:gd name="connsiteX9" fmla="*/ 11794178 w 12192000"/>
              <a:gd name="connsiteY9" fmla="*/ 530820 h 2819797"/>
              <a:gd name="connsiteX10" fmla="*/ 12183068 w 12192000"/>
              <a:gd name="connsiteY10" fmla="*/ 8731 h 2819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192000" h="2819797">
                <a:moveTo>
                  <a:pt x="12192000" y="0"/>
                </a:moveTo>
                <a:lnTo>
                  <a:pt x="12192000" y="2819797"/>
                </a:lnTo>
                <a:lnTo>
                  <a:pt x="0" y="2819797"/>
                </a:lnTo>
                <a:lnTo>
                  <a:pt x="0" y="2191031"/>
                </a:lnTo>
                <a:lnTo>
                  <a:pt x="69405" y="2225966"/>
                </a:lnTo>
                <a:cubicBezTo>
                  <a:pt x="164901" y="2263725"/>
                  <a:pt x="323460" y="2300089"/>
                  <a:pt x="582920" y="2334220"/>
                </a:cubicBezTo>
                <a:cubicBezTo>
                  <a:pt x="1274815" y="2425237"/>
                  <a:pt x="2989603" y="2562820"/>
                  <a:pt x="4093646" y="2575520"/>
                </a:cubicBezTo>
                <a:cubicBezTo>
                  <a:pt x="5197688" y="2588220"/>
                  <a:pt x="6152246" y="2577637"/>
                  <a:pt x="7207172" y="2410420"/>
                </a:cubicBezTo>
                <a:cubicBezTo>
                  <a:pt x="8262097" y="2243203"/>
                  <a:pt x="9658700" y="1885487"/>
                  <a:pt x="10423201" y="1572220"/>
                </a:cubicBezTo>
                <a:cubicBezTo>
                  <a:pt x="11187702" y="1258953"/>
                  <a:pt x="11488805" y="795403"/>
                  <a:pt x="11794178" y="530820"/>
                </a:cubicBezTo>
                <a:cubicBezTo>
                  <a:pt x="12023208" y="332383"/>
                  <a:pt x="12110495" y="92273"/>
                  <a:pt x="12183068" y="8731"/>
                </a:cubicBezTo>
                <a:close/>
              </a:path>
            </a:pathLst>
          </a:custGeom>
          <a:solidFill>
            <a:schemeClr val="accent6">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mn-ea"/>
              <a:sym typeface="+mn-lt"/>
            </a:endParaRPr>
          </a:p>
        </p:txBody>
      </p:sp>
      <p:sp>
        <p:nvSpPr>
          <p:cNvPr id="54" name="矩形: 圆角 53">
            <a:extLst>
              <a:ext uri="{FF2B5EF4-FFF2-40B4-BE49-F238E27FC236}">
                <a16:creationId xmlns:a16="http://schemas.microsoft.com/office/drawing/2014/main" id="{269881DF-7F98-BD22-E1D6-69C6D66D7D6F}"/>
              </a:ext>
            </a:extLst>
          </p:cNvPr>
          <p:cNvSpPr/>
          <p:nvPr/>
        </p:nvSpPr>
        <p:spPr>
          <a:xfrm>
            <a:off x="355618" y="1172374"/>
            <a:ext cx="5800339" cy="941829"/>
          </a:xfrm>
          <a:prstGeom prst="roundRect">
            <a:avLst/>
          </a:prstGeom>
          <a:solidFill>
            <a:schemeClr val="bg1"/>
          </a:solidFill>
          <a:ln>
            <a:noFill/>
          </a:ln>
          <a:effectLst>
            <a:outerShdw blurRad="50800" dist="38100" dir="2700000" algn="tl"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cs typeface="+mn-ea"/>
              <a:sym typeface="+mn-lt"/>
            </a:endParaRPr>
          </a:p>
        </p:txBody>
      </p:sp>
      <p:sp>
        <p:nvSpPr>
          <p:cNvPr id="53" name="文本框 52">
            <a:extLst>
              <a:ext uri="{FF2B5EF4-FFF2-40B4-BE49-F238E27FC236}">
                <a16:creationId xmlns:a16="http://schemas.microsoft.com/office/drawing/2014/main" id="{034354C2-9F21-2981-8413-770B0255B2A2}"/>
              </a:ext>
            </a:extLst>
          </p:cNvPr>
          <p:cNvSpPr txBox="1"/>
          <p:nvPr/>
        </p:nvSpPr>
        <p:spPr>
          <a:xfrm>
            <a:off x="660400" y="1197012"/>
            <a:ext cx="5435600" cy="892552"/>
          </a:xfrm>
          <a:prstGeom prst="rect">
            <a:avLst/>
          </a:prstGeom>
          <a:noFill/>
        </p:spPr>
        <p:txBody>
          <a:bodyPr wrap="square" rtlCol="0" anchor="ctr">
            <a:spAutoFit/>
          </a:bodyPr>
          <a:lstStyle/>
          <a:p>
            <a:pPr>
              <a:lnSpc>
                <a:spcPct val="130000"/>
              </a:lnSpc>
            </a:pPr>
            <a:r>
              <a:rPr lang="zh-CN" altLang="en-US" sz="2000" dirty="0">
                <a:solidFill>
                  <a:schemeClr val="tx1">
                    <a:lumMod val="75000"/>
                    <a:lumOff val="25000"/>
                  </a:schemeClr>
                </a:solidFill>
                <a:cs typeface="+mn-ea"/>
                <a:sym typeface="+mn-lt"/>
              </a:rPr>
              <a:t>互联网医疗发展大致可以分为</a:t>
            </a:r>
            <a:r>
              <a:rPr lang="en-US" altLang="zh-CN" sz="2000" dirty="0">
                <a:solidFill>
                  <a:schemeClr val="tx1">
                    <a:lumMod val="75000"/>
                    <a:lumOff val="25000"/>
                  </a:schemeClr>
                </a:solidFill>
                <a:cs typeface="+mn-ea"/>
                <a:sym typeface="+mn-lt"/>
              </a:rPr>
              <a:t>4</a:t>
            </a:r>
            <a:r>
              <a:rPr lang="zh-CN" altLang="en-US" sz="2000" dirty="0">
                <a:solidFill>
                  <a:schemeClr val="tx1">
                    <a:lumMod val="75000"/>
                    <a:lumOff val="25000"/>
                  </a:schemeClr>
                </a:solidFill>
                <a:cs typeface="+mn-ea"/>
                <a:sym typeface="+mn-lt"/>
              </a:rPr>
              <a:t>个时代，目前我国互联网医疗处于</a:t>
            </a:r>
            <a:r>
              <a:rPr lang="en-US" altLang="zh-CN" sz="2000" dirty="0">
                <a:solidFill>
                  <a:schemeClr val="tx1">
                    <a:lumMod val="75000"/>
                    <a:lumOff val="25000"/>
                  </a:schemeClr>
                </a:solidFill>
                <a:cs typeface="+mn-ea"/>
                <a:sym typeface="+mn-lt"/>
              </a:rPr>
              <a:t>3.0</a:t>
            </a:r>
            <a:r>
              <a:rPr lang="zh-CN" altLang="en-US" sz="2000" dirty="0">
                <a:solidFill>
                  <a:schemeClr val="tx1">
                    <a:lumMod val="75000"/>
                    <a:lumOff val="25000"/>
                  </a:schemeClr>
                </a:solidFill>
                <a:cs typeface="+mn-ea"/>
                <a:sym typeface="+mn-lt"/>
              </a:rPr>
              <a:t>向</a:t>
            </a:r>
            <a:r>
              <a:rPr lang="en-US" altLang="zh-CN" sz="2000" dirty="0">
                <a:solidFill>
                  <a:schemeClr val="tx1">
                    <a:lumMod val="75000"/>
                    <a:lumOff val="25000"/>
                  </a:schemeClr>
                </a:solidFill>
                <a:cs typeface="+mn-ea"/>
                <a:sym typeface="+mn-lt"/>
              </a:rPr>
              <a:t>4.0</a:t>
            </a:r>
            <a:r>
              <a:rPr lang="zh-CN" altLang="en-US" sz="2000" dirty="0">
                <a:solidFill>
                  <a:schemeClr val="tx1">
                    <a:lumMod val="75000"/>
                    <a:lumOff val="25000"/>
                  </a:schemeClr>
                </a:solidFill>
                <a:cs typeface="+mn-ea"/>
                <a:sym typeface="+mn-lt"/>
              </a:rPr>
              <a:t>迈进的阶段。</a:t>
            </a:r>
          </a:p>
        </p:txBody>
      </p:sp>
      <p:sp>
        <p:nvSpPr>
          <p:cNvPr id="3" name="文本占位符 2">
            <a:extLst>
              <a:ext uri="{FF2B5EF4-FFF2-40B4-BE49-F238E27FC236}">
                <a16:creationId xmlns:a16="http://schemas.microsoft.com/office/drawing/2014/main" id="{D65B3DF8-BF25-356E-0209-F0957F98B102}"/>
              </a:ext>
            </a:extLst>
          </p:cNvPr>
          <p:cNvSpPr>
            <a:spLocks noGrp="1"/>
          </p:cNvSpPr>
          <p:nvPr>
            <p:ph type="body" sz="quarter" idx="10"/>
          </p:nvPr>
        </p:nvSpPr>
        <p:spPr/>
        <p:txBody>
          <a:bodyPr/>
          <a:lstStyle/>
          <a:p>
            <a:r>
              <a:rPr lang="zh-CN" altLang="en-US" dirty="0">
                <a:cs typeface="+mn-ea"/>
                <a:sym typeface="+mn-lt"/>
              </a:rPr>
              <a:t>互联网医疗发展进程</a:t>
            </a:r>
          </a:p>
        </p:txBody>
      </p:sp>
    </p:spTree>
    <p:extLst>
      <p:ext uri="{BB962C8B-B14F-4D97-AF65-F5344CB8AC3E}">
        <p14:creationId xmlns:p14="http://schemas.microsoft.com/office/powerpoint/2010/main" val="18747570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5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3"/>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6"/>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2"/>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3"/>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4"/>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5"/>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16"/>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17"/>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22"/>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23"/>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24"/>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26"/>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25"/>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grpId="0" nodeType="clickEffect">
                                  <p:stCondLst>
                                    <p:cond delay="0"/>
                                  </p:stCondLst>
                                  <p:childTnLst>
                                    <p:set>
                                      <p:cBhvr>
                                        <p:cTn id="48" dur="1" fill="hold">
                                          <p:stCondLst>
                                            <p:cond delay="0"/>
                                          </p:stCondLst>
                                        </p:cTn>
                                        <p:tgtEl>
                                          <p:spTgt spid="32"/>
                                        </p:tgtEl>
                                        <p:attrNameLst>
                                          <p:attrName>style.visibility</p:attrName>
                                        </p:attrNameLst>
                                      </p:cBhvr>
                                      <p:to>
                                        <p:strVal val="visible"/>
                                      </p:to>
                                    </p:set>
                                  </p:childTnLst>
                                </p:cTn>
                              </p:par>
                              <p:par>
                                <p:cTn id="49" presetID="1" presetClass="entr" presetSubtype="0" fill="hold" nodeType="withEffect">
                                  <p:stCondLst>
                                    <p:cond delay="0"/>
                                  </p:stCondLst>
                                  <p:childTnLst>
                                    <p:set>
                                      <p:cBhvr>
                                        <p:cTn id="50" dur="1" fill="hold">
                                          <p:stCondLst>
                                            <p:cond delay="0"/>
                                          </p:stCondLst>
                                        </p:cTn>
                                        <p:tgtEl>
                                          <p:spTgt spid="31"/>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33"/>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34"/>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0"/>
                                          </p:stCondLst>
                                        </p:cTn>
                                        <p:tgtEl>
                                          <p:spTgt spid="3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p:bldP spid="10" grpId="0"/>
      <p:bldP spid="12" grpId="0"/>
      <p:bldP spid="13" grpId="0" animBg="1"/>
      <p:bldP spid="15" grpId="0"/>
      <p:bldP spid="16" grpId="0"/>
      <p:bldP spid="17" grpId="0"/>
      <p:bldP spid="22" grpId="0" animBg="1"/>
      <p:bldP spid="24" grpId="0"/>
      <p:bldP spid="25" grpId="0"/>
      <p:bldP spid="26" grpId="0"/>
      <p:bldP spid="32" grpId="0" animBg="1"/>
      <p:bldP spid="33" grpId="0"/>
      <p:bldP spid="34" grpId="0"/>
      <p:bldP spid="35" grpId="0"/>
      <p:bldP spid="54" grpId="0" animBg="1"/>
      <p:bldP spid="5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3A8D058A-C16E-66CF-CFDA-5795DA7FAB3C}"/>
              </a:ext>
            </a:extLst>
          </p:cNvPr>
          <p:cNvSpPr>
            <a:spLocks noGrp="1"/>
          </p:cNvSpPr>
          <p:nvPr>
            <p:ph type="body" sz="quarter" idx="10"/>
          </p:nvPr>
        </p:nvSpPr>
        <p:spPr/>
        <p:txBody>
          <a:bodyPr/>
          <a:lstStyle/>
          <a:p>
            <a:r>
              <a:rPr lang="zh-CN" altLang="en-US" dirty="0">
                <a:cs typeface="+mn-ea"/>
                <a:sym typeface="+mn-lt"/>
              </a:rPr>
              <a:t>互联网医疗发展的特点</a:t>
            </a:r>
          </a:p>
        </p:txBody>
      </p:sp>
      <p:sp>
        <p:nvSpPr>
          <p:cNvPr id="16" name="文本框 15">
            <a:extLst>
              <a:ext uri="{FF2B5EF4-FFF2-40B4-BE49-F238E27FC236}">
                <a16:creationId xmlns:a16="http://schemas.microsoft.com/office/drawing/2014/main" id="{782E9EA2-EB30-E2A9-9F46-8878C7CEF0AE}"/>
              </a:ext>
            </a:extLst>
          </p:cNvPr>
          <p:cNvSpPr txBox="1"/>
          <p:nvPr/>
        </p:nvSpPr>
        <p:spPr>
          <a:xfrm>
            <a:off x="3325998" y="1434512"/>
            <a:ext cx="8105922" cy="1255280"/>
          </a:xfrm>
          <a:prstGeom prst="rect">
            <a:avLst/>
          </a:prstGeom>
          <a:noFill/>
        </p:spPr>
        <p:txBody>
          <a:bodyPr wrap="square" rtlCol="0" anchor="ctr">
            <a:noAutofit/>
          </a:bodyPr>
          <a:lstStyle/>
          <a:p>
            <a:pPr algn="just">
              <a:lnSpc>
                <a:spcPct val="130000"/>
              </a:lnSpc>
            </a:pPr>
            <a:r>
              <a:rPr lang="zh-CN" altLang="en-US" sz="2000" dirty="0">
                <a:solidFill>
                  <a:schemeClr val="tx1">
                    <a:lumMod val="75000"/>
                    <a:lumOff val="25000"/>
                  </a:schemeClr>
                </a:solidFill>
                <a:cs typeface="+mn-ea"/>
                <a:sym typeface="+mn-lt"/>
              </a:rPr>
              <a:t>随着居民对医疗保健要求的提高，国家医疗制度改革的深化，加强信息化建设已成为医疗系统各企业的重要目标，当前信息技术应用已在医疗服务、医卫管理、医学教育等领域全面展开。</a:t>
            </a:r>
          </a:p>
        </p:txBody>
      </p:sp>
      <p:pic>
        <p:nvPicPr>
          <p:cNvPr id="18" name="图片 17" descr="穿着蓝色衣服的男人在电视前&#10;&#10;中度可信度描述已自动生成">
            <a:extLst>
              <a:ext uri="{FF2B5EF4-FFF2-40B4-BE49-F238E27FC236}">
                <a16:creationId xmlns:a16="http://schemas.microsoft.com/office/drawing/2014/main" id="{FC2D01D8-8D3D-6B5E-85EC-CE2E31B3F5D6}"/>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flipH="1">
            <a:off x="694743" y="1271285"/>
            <a:ext cx="2316955" cy="4627621"/>
          </a:xfrm>
          <a:prstGeom prst="rect">
            <a:avLst/>
          </a:prstGeom>
        </p:spPr>
      </p:pic>
      <p:sp>
        <p:nvSpPr>
          <p:cNvPr id="19" name="矩形: 圆角 18">
            <a:extLst>
              <a:ext uri="{FF2B5EF4-FFF2-40B4-BE49-F238E27FC236}">
                <a16:creationId xmlns:a16="http://schemas.microsoft.com/office/drawing/2014/main" id="{A871B676-5D1C-C679-A251-3A103D3456F6}"/>
              </a:ext>
            </a:extLst>
          </p:cNvPr>
          <p:cNvSpPr/>
          <p:nvPr/>
        </p:nvSpPr>
        <p:spPr>
          <a:xfrm>
            <a:off x="3325998" y="3429000"/>
            <a:ext cx="2275440" cy="1854495"/>
          </a:xfrm>
          <a:prstGeom prst="roundRect">
            <a:avLst>
              <a:gd name="adj" fmla="val 10523"/>
            </a:avLst>
          </a:prstGeom>
          <a:blipFill>
            <a:blip r:embed="rId4">
              <a:alphaModFix/>
            </a:blip>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30000"/>
              </a:lnSpc>
            </a:pPr>
            <a:endParaRPr lang="zh-CN" altLang="en-US">
              <a:latin typeface="+mj-ea"/>
              <a:ea typeface="+mj-ea"/>
              <a:cs typeface="+mn-ea"/>
              <a:sym typeface="+mn-lt"/>
            </a:endParaRPr>
          </a:p>
        </p:txBody>
      </p:sp>
      <p:sp>
        <p:nvSpPr>
          <p:cNvPr id="26" name="矩形: 圆角 25">
            <a:extLst>
              <a:ext uri="{FF2B5EF4-FFF2-40B4-BE49-F238E27FC236}">
                <a16:creationId xmlns:a16="http://schemas.microsoft.com/office/drawing/2014/main" id="{E5F71B1E-A2FC-D87B-2A6F-B1D2C5AB61EE}"/>
              </a:ext>
            </a:extLst>
          </p:cNvPr>
          <p:cNvSpPr/>
          <p:nvPr/>
        </p:nvSpPr>
        <p:spPr>
          <a:xfrm>
            <a:off x="3325998" y="3429000"/>
            <a:ext cx="2275440" cy="1854495"/>
          </a:xfrm>
          <a:prstGeom prst="roundRect">
            <a:avLst>
              <a:gd name="adj" fmla="val 11395"/>
            </a:avLst>
          </a:prstGeom>
          <a:solidFill>
            <a:schemeClr val="bg1">
              <a:alpha val="84000"/>
            </a:schemeClr>
          </a:solidFill>
          <a:ln>
            <a:noFill/>
          </a:ln>
          <a:effectLst>
            <a:outerShdw blurRad="50800" dist="38100" dir="2700000" algn="tl"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30000"/>
              </a:lnSpc>
            </a:pPr>
            <a:endParaRPr lang="zh-CN" altLang="en-US">
              <a:latin typeface="+mj-ea"/>
              <a:ea typeface="+mj-ea"/>
              <a:cs typeface="+mn-ea"/>
              <a:sym typeface="+mn-lt"/>
            </a:endParaRPr>
          </a:p>
        </p:txBody>
      </p:sp>
      <p:sp>
        <p:nvSpPr>
          <p:cNvPr id="27" name="文本框 26">
            <a:extLst>
              <a:ext uri="{FF2B5EF4-FFF2-40B4-BE49-F238E27FC236}">
                <a16:creationId xmlns:a16="http://schemas.microsoft.com/office/drawing/2014/main" id="{2CBE84FB-9524-7D8B-2ACC-10F96B9311E4}"/>
              </a:ext>
            </a:extLst>
          </p:cNvPr>
          <p:cNvSpPr txBox="1"/>
          <p:nvPr/>
        </p:nvSpPr>
        <p:spPr>
          <a:xfrm>
            <a:off x="3455398" y="3954829"/>
            <a:ext cx="2146040" cy="799706"/>
          </a:xfrm>
          <a:prstGeom prst="rect">
            <a:avLst/>
          </a:prstGeom>
          <a:noFill/>
        </p:spPr>
        <p:txBody>
          <a:bodyPr wrap="square" rtlCol="0" anchor="ctr">
            <a:noAutofit/>
          </a:bodyPr>
          <a:lstStyle/>
          <a:p>
            <a:pPr>
              <a:lnSpc>
                <a:spcPct val="130000"/>
              </a:lnSpc>
            </a:pPr>
            <a:r>
              <a:rPr lang="en-US" altLang="zh-CN" sz="2000" b="1" dirty="0">
                <a:gradFill>
                  <a:gsLst>
                    <a:gs pos="0">
                      <a:schemeClr val="accent1"/>
                    </a:gs>
                    <a:gs pos="100000">
                      <a:schemeClr val="accent6"/>
                    </a:gs>
                  </a:gsLst>
                  <a:lin ang="0" scaled="0"/>
                </a:gradFill>
                <a:latin typeface="+mj-ea"/>
                <a:ea typeface="+mj-ea"/>
                <a:cs typeface="+mn-ea"/>
                <a:sym typeface="+mn-lt"/>
              </a:rPr>
              <a:t>IS</a:t>
            </a:r>
            <a:r>
              <a:rPr lang="zh-CN" altLang="en-US" sz="2000" b="1" dirty="0">
                <a:gradFill>
                  <a:gsLst>
                    <a:gs pos="0">
                      <a:schemeClr val="accent1"/>
                    </a:gs>
                    <a:gs pos="100000">
                      <a:schemeClr val="accent6"/>
                    </a:gs>
                  </a:gsLst>
                  <a:lin ang="0" scaled="0"/>
                </a:gradFill>
                <a:latin typeface="+mj-ea"/>
                <a:ea typeface="+mj-ea"/>
                <a:cs typeface="+mn-ea"/>
                <a:sym typeface="+mn-lt"/>
              </a:rPr>
              <a:t>建设的重点</a:t>
            </a:r>
            <a:endParaRPr lang="en-US" altLang="zh-CN" sz="2000" b="1" dirty="0">
              <a:gradFill>
                <a:gsLst>
                  <a:gs pos="0">
                    <a:schemeClr val="accent1"/>
                  </a:gs>
                  <a:gs pos="100000">
                    <a:schemeClr val="accent6"/>
                  </a:gs>
                </a:gsLst>
                <a:lin ang="0" scaled="0"/>
              </a:gradFill>
              <a:latin typeface="+mj-ea"/>
              <a:ea typeface="+mj-ea"/>
              <a:cs typeface="+mn-ea"/>
              <a:sym typeface="+mn-lt"/>
            </a:endParaRPr>
          </a:p>
          <a:p>
            <a:pPr>
              <a:lnSpc>
                <a:spcPct val="130000"/>
              </a:lnSpc>
            </a:pPr>
            <a:r>
              <a:rPr lang="zh-CN" altLang="en-US" sz="2000" b="1" dirty="0">
                <a:gradFill>
                  <a:gsLst>
                    <a:gs pos="0">
                      <a:schemeClr val="accent1"/>
                    </a:gs>
                    <a:gs pos="100000">
                      <a:schemeClr val="accent6"/>
                    </a:gs>
                  </a:gsLst>
                  <a:lin ang="0" scaled="0"/>
                </a:gradFill>
                <a:latin typeface="+mj-ea"/>
                <a:ea typeface="+mj-ea"/>
                <a:cs typeface="+mn-ea"/>
                <a:sym typeface="+mn-lt"/>
              </a:rPr>
              <a:t>由</a:t>
            </a:r>
            <a:r>
              <a:rPr lang="en-US" altLang="zh-CN" sz="2000" b="1" dirty="0">
                <a:gradFill>
                  <a:gsLst>
                    <a:gs pos="0">
                      <a:schemeClr val="accent1"/>
                    </a:gs>
                    <a:gs pos="100000">
                      <a:schemeClr val="accent6"/>
                    </a:gs>
                  </a:gsLst>
                  <a:lin ang="0" scaled="0"/>
                </a:gradFill>
                <a:latin typeface="+mj-ea"/>
                <a:ea typeface="+mj-ea"/>
                <a:cs typeface="+mn-ea"/>
                <a:sym typeface="+mn-lt"/>
              </a:rPr>
              <a:t>HMIS</a:t>
            </a:r>
            <a:r>
              <a:rPr lang="zh-CN" altLang="en-US" sz="2000" b="1" dirty="0">
                <a:gradFill>
                  <a:gsLst>
                    <a:gs pos="0">
                      <a:schemeClr val="accent1"/>
                    </a:gs>
                    <a:gs pos="100000">
                      <a:schemeClr val="accent6"/>
                    </a:gs>
                  </a:gsLst>
                  <a:lin ang="0" scaled="0"/>
                </a:gradFill>
                <a:latin typeface="+mj-ea"/>
                <a:ea typeface="+mj-ea"/>
                <a:cs typeface="+mn-ea"/>
                <a:sym typeface="+mn-lt"/>
              </a:rPr>
              <a:t>转向</a:t>
            </a:r>
            <a:r>
              <a:rPr lang="en-US" altLang="zh-CN" sz="2000" b="1" dirty="0">
                <a:gradFill>
                  <a:gsLst>
                    <a:gs pos="0">
                      <a:schemeClr val="accent1"/>
                    </a:gs>
                    <a:gs pos="100000">
                      <a:schemeClr val="accent6"/>
                    </a:gs>
                  </a:gsLst>
                  <a:lin ang="0" scaled="0"/>
                </a:gradFill>
                <a:latin typeface="+mj-ea"/>
                <a:ea typeface="+mj-ea"/>
                <a:cs typeface="+mn-ea"/>
                <a:sym typeface="+mn-lt"/>
              </a:rPr>
              <a:t>CIS</a:t>
            </a:r>
            <a:endParaRPr lang="zh-CN" altLang="en-US" sz="2000" b="1" dirty="0">
              <a:gradFill>
                <a:gsLst>
                  <a:gs pos="0">
                    <a:schemeClr val="accent1"/>
                  </a:gs>
                  <a:gs pos="100000">
                    <a:schemeClr val="accent6"/>
                  </a:gs>
                </a:gsLst>
                <a:lin ang="0" scaled="0"/>
              </a:gradFill>
              <a:latin typeface="+mj-ea"/>
              <a:ea typeface="+mj-ea"/>
              <a:cs typeface="+mn-ea"/>
              <a:sym typeface="+mn-lt"/>
            </a:endParaRPr>
          </a:p>
        </p:txBody>
      </p:sp>
      <p:sp>
        <p:nvSpPr>
          <p:cNvPr id="39" name="矩形: 圆角 38">
            <a:extLst>
              <a:ext uri="{FF2B5EF4-FFF2-40B4-BE49-F238E27FC236}">
                <a16:creationId xmlns:a16="http://schemas.microsoft.com/office/drawing/2014/main" id="{6EB73668-BD50-B3D0-190C-C96557F5BFF7}"/>
              </a:ext>
            </a:extLst>
          </p:cNvPr>
          <p:cNvSpPr/>
          <p:nvPr/>
        </p:nvSpPr>
        <p:spPr>
          <a:xfrm>
            <a:off x="6219740" y="3429000"/>
            <a:ext cx="2275440" cy="1854495"/>
          </a:xfrm>
          <a:prstGeom prst="roundRect">
            <a:avLst>
              <a:gd name="adj" fmla="val 10523"/>
            </a:avLst>
          </a:prstGeom>
          <a:blipFill>
            <a:blip r:embed="rId4">
              <a:alphaModFix/>
            </a:blip>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30000"/>
              </a:lnSpc>
            </a:pPr>
            <a:endParaRPr lang="zh-CN" altLang="en-US">
              <a:latin typeface="+mj-ea"/>
              <a:ea typeface="+mj-ea"/>
              <a:cs typeface="+mn-ea"/>
              <a:sym typeface="+mn-lt"/>
            </a:endParaRPr>
          </a:p>
        </p:txBody>
      </p:sp>
      <p:sp>
        <p:nvSpPr>
          <p:cNvPr id="40" name="矩形: 圆角 39">
            <a:extLst>
              <a:ext uri="{FF2B5EF4-FFF2-40B4-BE49-F238E27FC236}">
                <a16:creationId xmlns:a16="http://schemas.microsoft.com/office/drawing/2014/main" id="{79AE3500-0C72-6B2C-9E8D-6F278AD7DC1A}"/>
              </a:ext>
            </a:extLst>
          </p:cNvPr>
          <p:cNvSpPr/>
          <p:nvPr/>
        </p:nvSpPr>
        <p:spPr>
          <a:xfrm>
            <a:off x="6219740" y="3429000"/>
            <a:ext cx="2275440" cy="1854495"/>
          </a:xfrm>
          <a:prstGeom prst="roundRect">
            <a:avLst>
              <a:gd name="adj" fmla="val 11395"/>
            </a:avLst>
          </a:prstGeom>
          <a:solidFill>
            <a:schemeClr val="bg1">
              <a:alpha val="84000"/>
            </a:schemeClr>
          </a:solidFill>
          <a:ln>
            <a:noFill/>
          </a:ln>
          <a:effectLst>
            <a:outerShdw blurRad="50800" dist="38100" dir="2700000" algn="tl"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30000"/>
              </a:lnSpc>
            </a:pPr>
            <a:endParaRPr lang="zh-CN" altLang="en-US">
              <a:latin typeface="+mj-ea"/>
              <a:ea typeface="+mj-ea"/>
              <a:cs typeface="+mn-ea"/>
              <a:sym typeface="+mn-lt"/>
            </a:endParaRPr>
          </a:p>
        </p:txBody>
      </p:sp>
      <p:sp>
        <p:nvSpPr>
          <p:cNvPr id="28" name="文本框 27">
            <a:extLst>
              <a:ext uri="{FF2B5EF4-FFF2-40B4-BE49-F238E27FC236}">
                <a16:creationId xmlns:a16="http://schemas.microsoft.com/office/drawing/2014/main" id="{B8705AB9-2E38-00AA-36E1-1C498C873E9B}"/>
              </a:ext>
            </a:extLst>
          </p:cNvPr>
          <p:cNvSpPr txBox="1"/>
          <p:nvPr/>
        </p:nvSpPr>
        <p:spPr>
          <a:xfrm>
            <a:off x="6388925" y="3954829"/>
            <a:ext cx="2106255" cy="799706"/>
          </a:xfrm>
          <a:prstGeom prst="rect">
            <a:avLst/>
          </a:prstGeom>
          <a:noFill/>
        </p:spPr>
        <p:txBody>
          <a:bodyPr wrap="square" rtlCol="0" anchor="ctr">
            <a:noAutofit/>
          </a:bodyPr>
          <a:lstStyle/>
          <a:p>
            <a:pPr>
              <a:lnSpc>
                <a:spcPct val="130000"/>
              </a:lnSpc>
            </a:pPr>
            <a:r>
              <a:rPr lang="zh-CN" altLang="en-US" sz="2000" b="1" dirty="0">
                <a:gradFill>
                  <a:gsLst>
                    <a:gs pos="0">
                      <a:schemeClr val="accent1"/>
                    </a:gs>
                    <a:gs pos="100000">
                      <a:schemeClr val="accent6"/>
                    </a:gs>
                  </a:gsLst>
                  <a:lin ang="0" scaled="0"/>
                </a:gradFill>
                <a:latin typeface="+mj-ea"/>
                <a:ea typeface="+mj-ea"/>
                <a:cs typeface="+mn-ea"/>
                <a:sym typeface="+mn-lt"/>
              </a:rPr>
              <a:t>管理信息化</a:t>
            </a:r>
            <a:endParaRPr lang="en-US" altLang="zh-CN" sz="2000" b="1" dirty="0">
              <a:gradFill>
                <a:gsLst>
                  <a:gs pos="0">
                    <a:schemeClr val="accent1"/>
                  </a:gs>
                  <a:gs pos="100000">
                    <a:schemeClr val="accent6"/>
                  </a:gs>
                </a:gsLst>
                <a:lin ang="0" scaled="0"/>
              </a:gradFill>
              <a:latin typeface="+mj-ea"/>
              <a:ea typeface="+mj-ea"/>
              <a:cs typeface="+mn-ea"/>
              <a:sym typeface="+mn-lt"/>
            </a:endParaRPr>
          </a:p>
          <a:p>
            <a:pPr>
              <a:lnSpc>
                <a:spcPct val="130000"/>
              </a:lnSpc>
            </a:pPr>
            <a:r>
              <a:rPr lang="zh-CN" altLang="en-US" sz="2000" b="1" dirty="0">
                <a:gradFill>
                  <a:gsLst>
                    <a:gs pos="0">
                      <a:schemeClr val="accent1"/>
                    </a:gs>
                    <a:gs pos="100000">
                      <a:schemeClr val="accent6"/>
                    </a:gs>
                  </a:gsLst>
                  <a:lin ang="0" scaled="0"/>
                </a:gradFill>
                <a:latin typeface="+mj-ea"/>
                <a:ea typeface="+mj-ea"/>
                <a:cs typeface="+mn-ea"/>
                <a:sym typeface="+mn-lt"/>
              </a:rPr>
              <a:t>建设力度加大</a:t>
            </a:r>
          </a:p>
        </p:txBody>
      </p:sp>
      <p:sp>
        <p:nvSpPr>
          <p:cNvPr id="41" name="矩形: 圆角 40">
            <a:extLst>
              <a:ext uri="{FF2B5EF4-FFF2-40B4-BE49-F238E27FC236}">
                <a16:creationId xmlns:a16="http://schemas.microsoft.com/office/drawing/2014/main" id="{A138FD0F-10D1-AF0D-8341-6E0F6EDE984B}"/>
              </a:ext>
            </a:extLst>
          </p:cNvPr>
          <p:cNvSpPr/>
          <p:nvPr/>
        </p:nvSpPr>
        <p:spPr>
          <a:xfrm>
            <a:off x="9113481" y="3429000"/>
            <a:ext cx="2275440" cy="1854495"/>
          </a:xfrm>
          <a:prstGeom prst="roundRect">
            <a:avLst>
              <a:gd name="adj" fmla="val 10523"/>
            </a:avLst>
          </a:prstGeom>
          <a:blipFill>
            <a:blip r:embed="rId4">
              <a:alphaModFix/>
            </a:blip>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30000"/>
              </a:lnSpc>
            </a:pPr>
            <a:endParaRPr lang="zh-CN" altLang="en-US">
              <a:latin typeface="+mj-ea"/>
              <a:ea typeface="+mj-ea"/>
              <a:cs typeface="+mn-ea"/>
              <a:sym typeface="+mn-lt"/>
            </a:endParaRPr>
          </a:p>
        </p:txBody>
      </p:sp>
      <p:sp>
        <p:nvSpPr>
          <p:cNvPr id="42" name="矩形: 圆角 41">
            <a:extLst>
              <a:ext uri="{FF2B5EF4-FFF2-40B4-BE49-F238E27FC236}">
                <a16:creationId xmlns:a16="http://schemas.microsoft.com/office/drawing/2014/main" id="{3760D691-255D-3689-1931-FAEF480AFC49}"/>
              </a:ext>
            </a:extLst>
          </p:cNvPr>
          <p:cNvSpPr/>
          <p:nvPr/>
        </p:nvSpPr>
        <p:spPr>
          <a:xfrm>
            <a:off x="9113481" y="3429000"/>
            <a:ext cx="2275440" cy="1854495"/>
          </a:xfrm>
          <a:prstGeom prst="roundRect">
            <a:avLst>
              <a:gd name="adj" fmla="val 11395"/>
            </a:avLst>
          </a:prstGeom>
          <a:solidFill>
            <a:schemeClr val="bg1">
              <a:alpha val="84000"/>
            </a:schemeClr>
          </a:solidFill>
          <a:ln>
            <a:noFill/>
          </a:ln>
          <a:effectLst>
            <a:outerShdw blurRad="50800" dist="38100" dir="2700000" algn="tl"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30000"/>
              </a:lnSpc>
            </a:pPr>
            <a:endParaRPr lang="zh-CN" altLang="en-US">
              <a:latin typeface="+mj-ea"/>
              <a:ea typeface="+mj-ea"/>
              <a:cs typeface="+mn-ea"/>
              <a:sym typeface="+mn-lt"/>
            </a:endParaRPr>
          </a:p>
        </p:txBody>
      </p:sp>
      <p:sp>
        <p:nvSpPr>
          <p:cNvPr id="29" name="文本框 28">
            <a:extLst>
              <a:ext uri="{FF2B5EF4-FFF2-40B4-BE49-F238E27FC236}">
                <a16:creationId xmlns:a16="http://schemas.microsoft.com/office/drawing/2014/main" id="{E7FACDA5-E007-9F31-48EB-598D2035A549}"/>
              </a:ext>
            </a:extLst>
          </p:cNvPr>
          <p:cNvSpPr txBox="1"/>
          <p:nvPr/>
        </p:nvSpPr>
        <p:spPr>
          <a:xfrm>
            <a:off x="9163189" y="3954829"/>
            <a:ext cx="2268732" cy="799706"/>
          </a:xfrm>
          <a:prstGeom prst="rect">
            <a:avLst/>
          </a:prstGeom>
          <a:noFill/>
        </p:spPr>
        <p:txBody>
          <a:bodyPr wrap="square" rtlCol="0" anchor="ctr">
            <a:noAutofit/>
          </a:bodyPr>
          <a:lstStyle/>
          <a:p>
            <a:pPr>
              <a:lnSpc>
                <a:spcPct val="130000"/>
              </a:lnSpc>
            </a:pPr>
            <a:r>
              <a:rPr lang="zh-CN" altLang="en-US" sz="2000" b="1" dirty="0">
                <a:gradFill>
                  <a:gsLst>
                    <a:gs pos="0">
                      <a:schemeClr val="accent1"/>
                    </a:gs>
                    <a:gs pos="100000">
                      <a:schemeClr val="accent6"/>
                    </a:gs>
                  </a:gsLst>
                  <a:lin ang="0" scaled="0"/>
                </a:gradFill>
                <a:latin typeface="+mj-ea"/>
                <a:ea typeface="+mj-ea"/>
                <a:cs typeface="+mn-ea"/>
                <a:sym typeface="+mn-lt"/>
              </a:rPr>
              <a:t>电子商务和</a:t>
            </a:r>
            <a:r>
              <a:rPr lang="en-US" altLang="zh-CN" sz="2000" b="1" dirty="0">
                <a:gradFill>
                  <a:gsLst>
                    <a:gs pos="0">
                      <a:schemeClr val="accent1"/>
                    </a:gs>
                    <a:gs pos="100000">
                      <a:schemeClr val="accent6"/>
                    </a:gs>
                  </a:gsLst>
                  <a:lin ang="0" scaled="0"/>
                </a:gradFill>
                <a:latin typeface="+mj-ea"/>
                <a:ea typeface="+mj-ea"/>
                <a:cs typeface="+mn-ea"/>
                <a:sym typeface="+mn-lt"/>
              </a:rPr>
              <a:t>ERP</a:t>
            </a:r>
          </a:p>
          <a:p>
            <a:pPr>
              <a:lnSpc>
                <a:spcPct val="130000"/>
              </a:lnSpc>
            </a:pPr>
            <a:r>
              <a:rPr lang="zh-CN" altLang="en-US" sz="2000" b="1" dirty="0">
                <a:gradFill>
                  <a:gsLst>
                    <a:gs pos="0">
                      <a:schemeClr val="accent1"/>
                    </a:gs>
                    <a:gs pos="100000">
                      <a:schemeClr val="accent6"/>
                    </a:gs>
                  </a:gsLst>
                  <a:lin ang="0" scaled="0"/>
                </a:gradFill>
                <a:latin typeface="+mj-ea"/>
                <a:ea typeface="+mj-ea"/>
                <a:cs typeface="+mn-ea"/>
                <a:sym typeface="+mn-lt"/>
              </a:rPr>
              <a:t>成为发展方向</a:t>
            </a:r>
          </a:p>
        </p:txBody>
      </p:sp>
      <p:grpSp>
        <p:nvGrpSpPr>
          <p:cNvPr id="30" name="组合 29">
            <a:extLst>
              <a:ext uri="{FF2B5EF4-FFF2-40B4-BE49-F238E27FC236}">
                <a16:creationId xmlns:a16="http://schemas.microsoft.com/office/drawing/2014/main" id="{7316E85B-2CB7-C58D-5FDC-80ECC4F095E8}"/>
              </a:ext>
            </a:extLst>
          </p:cNvPr>
          <p:cNvGrpSpPr/>
          <p:nvPr/>
        </p:nvGrpSpPr>
        <p:grpSpPr>
          <a:xfrm>
            <a:off x="3412978" y="1271285"/>
            <a:ext cx="334571" cy="55440"/>
            <a:chOff x="1339850" y="2711450"/>
            <a:chExt cx="275907" cy="45719"/>
          </a:xfrm>
          <a:gradFill>
            <a:gsLst>
              <a:gs pos="0">
                <a:schemeClr val="accent1"/>
              </a:gs>
              <a:gs pos="100000">
                <a:schemeClr val="accent5">
                  <a:alpha val="0"/>
                </a:schemeClr>
              </a:gs>
            </a:gsLst>
            <a:lin ang="300000" scaled="0"/>
          </a:gradFill>
        </p:grpSpPr>
        <p:sp>
          <p:nvSpPr>
            <p:cNvPr id="31" name="椭圆 30">
              <a:extLst>
                <a:ext uri="{FF2B5EF4-FFF2-40B4-BE49-F238E27FC236}">
                  <a16:creationId xmlns:a16="http://schemas.microsoft.com/office/drawing/2014/main" id="{D66065DC-E43B-389C-FE17-6E4CA862BF47}"/>
                </a:ext>
              </a:extLst>
            </p:cNvPr>
            <p:cNvSpPr/>
            <p:nvPr/>
          </p:nvSpPr>
          <p:spPr>
            <a:xfrm>
              <a:off x="1339850" y="2711450"/>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2" name="椭圆 31">
              <a:extLst>
                <a:ext uri="{FF2B5EF4-FFF2-40B4-BE49-F238E27FC236}">
                  <a16:creationId xmlns:a16="http://schemas.microsoft.com/office/drawing/2014/main" id="{A7E425CB-8FBB-5DCC-88CA-185B5AB14814}"/>
                </a:ext>
              </a:extLst>
            </p:cNvPr>
            <p:cNvSpPr/>
            <p:nvPr/>
          </p:nvSpPr>
          <p:spPr>
            <a:xfrm>
              <a:off x="1416579" y="2711450"/>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3" name="椭圆 32">
              <a:extLst>
                <a:ext uri="{FF2B5EF4-FFF2-40B4-BE49-F238E27FC236}">
                  <a16:creationId xmlns:a16="http://schemas.microsoft.com/office/drawing/2014/main" id="{6CEA989B-6E75-A267-BFB3-2DB7F88F8182}"/>
                </a:ext>
              </a:extLst>
            </p:cNvPr>
            <p:cNvSpPr/>
            <p:nvPr/>
          </p:nvSpPr>
          <p:spPr>
            <a:xfrm>
              <a:off x="1493308" y="2711450"/>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4" name="椭圆 33">
              <a:extLst>
                <a:ext uri="{FF2B5EF4-FFF2-40B4-BE49-F238E27FC236}">
                  <a16:creationId xmlns:a16="http://schemas.microsoft.com/office/drawing/2014/main" id="{0296D1ED-1BFD-3DB2-CBAC-D92F54731F27}"/>
                </a:ext>
              </a:extLst>
            </p:cNvPr>
            <p:cNvSpPr/>
            <p:nvPr/>
          </p:nvSpPr>
          <p:spPr>
            <a:xfrm>
              <a:off x="1570038" y="2711450"/>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cxnSp>
        <p:nvCxnSpPr>
          <p:cNvPr id="46" name="直接连接符 45">
            <a:extLst>
              <a:ext uri="{FF2B5EF4-FFF2-40B4-BE49-F238E27FC236}">
                <a16:creationId xmlns:a16="http://schemas.microsoft.com/office/drawing/2014/main" id="{72FDC446-D35A-A548-C469-3811629DE118}"/>
              </a:ext>
            </a:extLst>
          </p:cNvPr>
          <p:cNvCxnSpPr>
            <a:cxnSpLocks/>
          </p:cNvCxnSpPr>
          <p:nvPr/>
        </p:nvCxnSpPr>
        <p:spPr>
          <a:xfrm>
            <a:off x="3305614" y="5872771"/>
            <a:ext cx="8083307" cy="0"/>
          </a:xfrm>
          <a:prstGeom prst="line">
            <a:avLst/>
          </a:prstGeom>
          <a:ln w="19050">
            <a:gradFill>
              <a:gsLst>
                <a:gs pos="0">
                  <a:schemeClr val="accent2"/>
                </a:gs>
                <a:gs pos="100000">
                  <a:schemeClr val="accent1">
                    <a:lumMod val="30000"/>
                    <a:lumOff val="70000"/>
                    <a:alpha val="54000"/>
                  </a:schemeClr>
                </a:gs>
              </a:gsLst>
              <a:lin ang="0" scaled="0"/>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17750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19"/>
                                        </p:tgtEl>
                                        <p:attrNameLst>
                                          <p:attrName>style.visibility</p:attrName>
                                        </p:attrNameLst>
                                      </p:cBhvr>
                                      <p:to>
                                        <p:strVal val="visible"/>
                                      </p:to>
                                    </p:set>
                                  </p:childTnLst>
                                </p:cTn>
                              </p:par>
                              <p:par>
                                <p:cTn id="12" presetID="1" presetClass="entr" presetSubtype="0" fill="hold" grpId="0" nodeType="withEffect">
                                  <p:stCondLst>
                                    <p:cond delay="0"/>
                                  </p:stCondLst>
                                  <p:childTnLst>
                                    <p:set>
                                      <p:cBhvr>
                                        <p:cTn id="13" dur="1" fill="hold">
                                          <p:stCondLst>
                                            <p:cond delay="0"/>
                                          </p:stCondLst>
                                        </p:cTn>
                                        <p:tgtEl>
                                          <p:spTgt spid="26"/>
                                        </p:tgtEl>
                                        <p:attrNameLst>
                                          <p:attrName>style.visibility</p:attrName>
                                        </p:attrNameLst>
                                      </p:cBhvr>
                                      <p:to>
                                        <p:strVal val="visible"/>
                                      </p:to>
                                    </p:set>
                                  </p:childTnLst>
                                </p:cTn>
                              </p:par>
                              <p:par>
                                <p:cTn id="14" presetID="1" presetClass="entr" presetSubtype="0" fill="hold" grpId="0" nodeType="withEffect">
                                  <p:stCondLst>
                                    <p:cond delay="0"/>
                                  </p:stCondLst>
                                  <p:childTnLst>
                                    <p:set>
                                      <p:cBhvr>
                                        <p:cTn id="15" dur="1" fill="hold">
                                          <p:stCondLst>
                                            <p:cond delay="0"/>
                                          </p:stCondLst>
                                        </p:cTn>
                                        <p:tgtEl>
                                          <p:spTgt spid="27"/>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39"/>
                                        </p:tgtEl>
                                        <p:attrNameLst>
                                          <p:attrName>style.visibility</p:attrName>
                                        </p:attrNameLst>
                                      </p:cBhvr>
                                      <p:to>
                                        <p:strVal val="visible"/>
                                      </p:to>
                                    </p:set>
                                  </p:childTnLst>
                                </p:cTn>
                              </p:par>
                              <p:par>
                                <p:cTn id="20" presetID="1" presetClass="entr" presetSubtype="0" fill="hold" grpId="0" nodeType="withEffect">
                                  <p:stCondLst>
                                    <p:cond delay="0"/>
                                  </p:stCondLst>
                                  <p:childTnLst>
                                    <p:set>
                                      <p:cBhvr>
                                        <p:cTn id="21" dur="1" fill="hold">
                                          <p:stCondLst>
                                            <p:cond delay="0"/>
                                          </p:stCondLst>
                                        </p:cTn>
                                        <p:tgtEl>
                                          <p:spTgt spid="40"/>
                                        </p:tgtEl>
                                        <p:attrNameLst>
                                          <p:attrName>style.visibility</p:attrName>
                                        </p:attrNameLst>
                                      </p:cBhvr>
                                      <p:to>
                                        <p:strVal val="visible"/>
                                      </p:to>
                                    </p:set>
                                  </p:childTnLst>
                                </p:cTn>
                              </p:par>
                              <p:par>
                                <p:cTn id="22" presetID="1" presetClass="entr" presetSubtype="0" fill="hold" grpId="0" nodeType="withEffect">
                                  <p:stCondLst>
                                    <p:cond delay="0"/>
                                  </p:stCondLst>
                                  <p:childTnLst>
                                    <p:set>
                                      <p:cBhvr>
                                        <p:cTn id="23" dur="1" fill="hold">
                                          <p:stCondLst>
                                            <p:cond delay="0"/>
                                          </p:stCondLst>
                                        </p:cTn>
                                        <p:tgtEl>
                                          <p:spTgt spid="28"/>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grpId="0" nodeType="clickEffect">
                                  <p:stCondLst>
                                    <p:cond delay="0"/>
                                  </p:stCondLst>
                                  <p:childTnLst>
                                    <p:set>
                                      <p:cBhvr>
                                        <p:cTn id="27" dur="1" fill="hold">
                                          <p:stCondLst>
                                            <p:cond delay="0"/>
                                          </p:stCondLst>
                                        </p:cTn>
                                        <p:tgtEl>
                                          <p:spTgt spid="41"/>
                                        </p:tgtEl>
                                        <p:attrNameLst>
                                          <p:attrName>style.visibility</p:attrName>
                                        </p:attrNameLst>
                                      </p:cBhvr>
                                      <p:to>
                                        <p:strVal val="visible"/>
                                      </p:to>
                                    </p:set>
                                  </p:childTnLst>
                                </p:cTn>
                              </p:par>
                              <p:par>
                                <p:cTn id="28" presetID="1" presetClass="entr" presetSubtype="0" fill="hold" grpId="0" nodeType="withEffect">
                                  <p:stCondLst>
                                    <p:cond delay="0"/>
                                  </p:stCondLst>
                                  <p:childTnLst>
                                    <p:set>
                                      <p:cBhvr>
                                        <p:cTn id="29" dur="1" fill="hold">
                                          <p:stCondLst>
                                            <p:cond delay="0"/>
                                          </p:stCondLst>
                                        </p:cTn>
                                        <p:tgtEl>
                                          <p:spTgt spid="42"/>
                                        </p:tgtEl>
                                        <p:attrNameLst>
                                          <p:attrName>style.visibility</p:attrName>
                                        </p:attrNameLst>
                                      </p:cBhvr>
                                      <p:to>
                                        <p:strVal val="visible"/>
                                      </p:to>
                                    </p:set>
                                  </p:childTnLst>
                                </p:cTn>
                              </p:par>
                              <p:par>
                                <p:cTn id="30" presetID="1" presetClass="entr" presetSubtype="0" fill="hold" grpId="0" nodeType="withEffect">
                                  <p:stCondLst>
                                    <p:cond delay="0"/>
                                  </p:stCondLst>
                                  <p:childTnLst>
                                    <p:set>
                                      <p:cBhvr>
                                        <p:cTn id="31" dur="1" fill="hold">
                                          <p:stCondLst>
                                            <p:cond delay="0"/>
                                          </p:stCondLst>
                                        </p:cTn>
                                        <p:tgtEl>
                                          <p:spTgt spid="29"/>
                                        </p:tgtEl>
                                        <p:attrNameLst>
                                          <p:attrName>style.visibility</p:attrName>
                                        </p:attrNameLst>
                                      </p:cBhvr>
                                      <p:to>
                                        <p:strVal val="visible"/>
                                      </p:to>
                                    </p:set>
                                  </p:childTnLst>
                                </p:cTn>
                              </p:par>
                            </p:childTnLst>
                          </p:cTn>
                        </p:par>
                        <p:par>
                          <p:cTn id="32" fill="hold">
                            <p:stCondLst>
                              <p:cond delay="0"/>
                            </p:stCondLst>
                            <p:childTnLst>
                              <p:par>
                                <p:cTn id="33" presetID="10" presetClass="entr" presetSubtype="0" fill="hold" nodeType="afterEffect">
                                  <p:stCondLst>
                                    <p:cond delay="0"/>
                                  </p:stCondLst>
                                  <p:childTnLst>
                                    <p:set>
                                      <p:cBhvr>
                                        <p:cTn id="34" dur="1" fill="hold">
                                          <p:stCondLst>
                                            <p:cond delay="0"/>
                                          </p:stCondLst>
                                        </p:cTn>
                                        <p:tgtEl>
                                          <p:spTgt spid="46"/>
                                        </p:tgtEl>
                                        <p:attrNameLst>
                                          <p:attrName>style.visibility</p:attrName>
                                        </p:attrNameLst>
                                      </p:cBhvr>
                                      <p:to>
                                        <p:strVal val="visible"/>
                                      </p:to>
                                    </p:set>
                                    <p:animEffect transition="in" filter="fade">
                                      <p:cBhvr>
                                        <p:cTn id="35"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9" grpId="0" animBg="1"/>
      <p:bldP spid="26" grpId="0" animBg="1"/>
      <p:bldP spid="27" grpId="0"/>
      <p:bldP spid="39" grpId="0" animBg="1"/>
      <p:bldP spid="40" grpId="0" animBg="1"/>
      <p:bldP spid="28" grpId="0"/>
      <p:bldP spid="41" grpId="0" animBg="1"/>
      <p:bldP spid="42" grpId="0" animBg="1"/>
      <p:bldP spid="2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D99F212E-4568-8337-0525-57F4B60D1225}"/>
              </a:ext>
            </a:extLst>
          </p:cNvPr>
          <p:cNvSpPr>
            <a:spLocks noGrp="1"/>
          </p:cNvSpPr>
          <p:nvPr>
            <p:ph type="body" sz="quarter" idx="10"/>
          </p:nvPr>
        </p:nvSpPr>
        <p:spPr/>
        <p:txBody>
          <a:bodyPr/>
          <a:lstStyle/>
          <a:p>
            <a:r>
              <a:rPr lang="zh-CN" altLang="en-US" dirty="0">
                <a:cs typeface="+mn-ea"/>
                <a:sym typeface="+mn-lt"/>
              </a:rPr>
              <a:t>互联网医疗的发展模式</a:t>
            </a:r>
          </a:p>
        </p:txBody>
      </p:sp>
      <p:grpSp>
        <p:nvGrpSpPr>
          <p:cNvPr id="3" name="组合 2">
            <a:extLst>
              <a:ext uri="{FF2B5EF4-FFF2-40B4-BE49-F238E27FC236}">
                <a16:creationId xmlns:a16="http://schemas.microsoft.com/office/drawing/2014/main" id="{C5B5EBC6-5720-CFEE-1FE7-7E3FEBA9365C}"/>
              </a:ext>
            </a:extLst>
          </p:cNvPr>
          <p:cNvGrpSpPr/>
          <p:nvPr/>
        </p:nvGrpSpPr>
        <p:grpSpPr>
          <a:xfrm>
            <a:off x="4450401" y="2240103"/>
            <a:ext cx="3266244" cy="2710326"/>
            <a:chOff x="4702376" y="2270194"/>
            <a:chExt cx="3291198" cy="2731035"/>
          </a:xfrm>
        </p:grpSpPr>
        <p:grpSp>
          <p:nvGrpSpPr>
            <p:cNvPr id="4" name="组合 3">
              <a:extLst>
                <a:ext uri="{FF2B5EF4-FFF2-40B4-BE49-F238E27FC236}">
                  <a16:creationId xmlns:a16="http://schemas.microsoft.com/office/drawing/2014/main" id="{6BA6F7D1-CB61-E149-D14B-BD7DFD1B4E46}"/>
                </a:ext>
              </a:extLst>
            </p:cNvPr>
            <p:cNvGrpSpPr/>
            <p:nvPr/>
          </p:nvGrpSpPr>
          <p:grpSpPr>
            <a:xfrm>
              <a:off x="4702376" y="2270194"/>
              <a:ext cx="3291198" cy="2731035"/>
              <a:chOff x="4602482" y="1813978"/>
              <a:chExt cx="3291201" cy="2731035"/>
            </a:xfrm>
          </p:grpSpPr>
          <p:sp>
            <p:nvSpPr>
              <p:cNvPr id="8" name="任意多边形: 形状 7">
                <a:extLst>
                  <a:ext uri="{FF2B5EF4-FFF2-40B4-BE49-F238E27FC236}">
                    <a16:creationId xmlns:a16="http://schemas.microsoft.com/office/drawing/2014/main" id="{81F944E8-5E81-C2DA-709C-8E968FACCF1A}"/>
                  </a:ext>
                </a:extLst>
              </p:cNvPr>
              <p:cNvSpPr/>
              <p:nvPr/>
            </p:nvSpPr>
            <p:spPr>
              <a:xfrm rot="19267777" flipV="1">
                <a:off x="4901646" y="1813978"/>
                <a:ext cx="2228573" cy="1048458"/>
              </a:xfrm>
              <a:custGeom>
                <a:avLst/>
                <a:gdLst>
                  <a:gd name="connsiteX0" fmla="*/ 1536682 w 1872222"/>
                  <a:gd name="connsiteY0" fmla="*/ 534328 h 764013"/>
                  <a:gd name="connsiteX1" fmla="*/ 1857494 w 1872222"/>
                  <a:gd name="connsiteY1" fmla="*/ 57279 h 764013"/>
                  <a:gd name="connsiteX2" fmla="*/ 1872222 w 1872222"/>
                  <a:gd name="connsiteY2" fmla="*/ 0 h 764013"/>
                  <a:gd name="connsiteX3" fmla="*/ 1422870 w 1872222"/>
                  <a:gd name="connsiteY3" fmla="*/ 23196 h 764013"/>
                  <a:gd name="connsiteX4" fmla="*/ 1372830 w 1872222"/>
                  <a:gd name="connsiteY4" fmla="*/ 99511 h 764013"/>
                  <a:gd name="connsiteX5" fmla="*/ 690088 w 1872222"/>
                  <a:gd name="connsiteY5" fmla="*/ 480993 h 764013"/>
                  <a:gd name="connsiteX6" fmla="*/ 112376 w 1872222"/>
                  <a:gd name="connsiteY6" fmla="*/ 304527 h 764013"/>
                  <a:gd name="connsiteX7" fmla="*/ 0 w 1872222"/>
                  <a:gd name="connsiteY7" fmla="*/ 211808 h 764013"/>
                  <a:gd name="connsiteX8" fmla="*/ 12433 w 1872222"/>
                  <a:gd name="connsiteY8" fmla="*/ 237616 h 764013"/>
                  <a:gd name="connsiteX9" fmla="*/ 896874 w 1872222"/>
                  <a:gd name="connsiteY9" fmla="*/ 764013 h 764013"/>
                  <a:gd name="connsiteX10" fmla="*/ 1536682 w 1872222"/>
                  <a:gd name="connsiteY10" fmla="*/ 534328 h 764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872222" h="764013">
                    <a:moveTo>
                      <a:pt x="1536682" y="534328"/>
                    </a:moveTo>
                    <a:cubicBezTo>
                      <a:pt x="1685713" y="411337"/>
                      <a:pt x="1798717" y="246254"/>
                      <a:pt x="1857494" y="57279"/>
                    </a:cubicBezTo>
                    <a:lnTo>
                      <a:pt x="1872222" y="0"/>
                    </a:lnTo>
                    <a:lnTo>
                      <a:pt x="1422870" y="23196"/>
                    </a:lnTo>
                    <a:lnTo>
                      <a:pt x="1372830" y="99511"/>
                    </a:lnTo>
                    <a:cubicBezTo>
                      <a:pt x="1209790" y="325918"/>
                      <a:pt x="975418" y="480993"/>
                      <a:pt x="690088" y="480993"/>
                    </a:cubicBezTo>
                    <a:cubicBezTo>
                      <a:pt x="476091" y="480993"/>
                      <a:pt x="277288" y="415938"/>
                      <a:pt x="112376" y="304527"/>
                    </a:cubicBezTo>
                    <a:lnTo>
                      <a:pt x="0" y="211808"/>
                    </a:lnTo>
                    <a:lnTo>
                      <a:pt x="12433" y="237616"/>
                    </a:lnTo>
                    <a:cubicBezTo>
                      <a:pt x="182761" y="551162"/>
                      <a:pt x="514960" y="764013"/>
                      <a:pt x="896874" y="764013"/>
                    </a:cubicBezTo>
                    <a:cubicBezTo>
                      <a:pt x="1139910" y="764013"/>
                      <a:pt x="1362814" y="677817"/>
                      <a:pt x="1536682" y="534328"/>
                    </a:cubicBezTo>
                    <a:close/>
                  </a:path>
                </a:pathLst>
              </a:custGeom>
              <a:gradFill>
                <a:gsLst>
                  <a:gs pos="0">
                    <a:schemeClr val="accent1"/>
                  </a:gs>
                  <a:gs pos="100000">
                    <a:schemeClr val="accent6"/>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30000"/>
                  </a:lnSpc>
                </a:pPr>
                <a:endParaRPr lang="zh-CN" altLang="en-US">
                  <a:cs typeface="+mn-ea"/>
                  <a:sym typeface="+mn-lt"/>
                </a:endParaRPr>
              </a:p>
            </p:txBody>
          </p:sp>
          <p:sp>
            <p:nvSpPr>
              <p:cNvPr id="9" name="任意多边形: 形状 8">
                <a:extLst>
                  <a:ext uri="{FF2B5EF4-FFF2-40B4-BE49-F238E27FC236}">
                    <a16:creationId xmlns:a16="http://schemas.microsoft.com/office/drawing/2014/main" id="{BCC0D742-D13A-5CDF-2F52-C33FB6364D5D}"/>
                  </a:ext>
                </a:extLst>
              </p:cNvPr>
              <p:cNvSpPr/>
              <p:nvPr/>
            </p:nvSpPr>
            <p:spPr>
              <a:xfrm rot="2610277" flipV="1">
                <a:off x="5665110" y="2630204"/>
                <a:ext cx="2228573" cy="1048458"/>
              </a:xfrm>
              <a:custGeom>
                <a:avLst/>
                <a:gdLst>
                  <a:gd name="connsiteX0" fmla="*/ 1536682 w 1872222"/>
                  <a:gd name="connsiteY0" fmla="*/ 534328 h 764013"/>
                  <a:gd name="connsiteX1" fmla="*/ 1857494 w 1872222"/>
                  <a:gd name="connsiteY1" fmla="*/ 57279 h 764013"/>
                  <a:gd name="connsiteX2" fmla="*/ 1872222 w 1872222"/>
                  <a:gd name="connsiteY2" fmla="*/ 0 h 764013"/>
                  <a:gd name="connsiteX3" fmla="*/ 1422870 w 1872222"/>
                  <a:gd name="connsiteY3" fmla="*/ 23196 h 764013"/>
                  <a:gd name="connsiteX4" fmla="*/ 1372830 w 1872222"/>
                  <a:gd name="connsiteY4" fmla="*/ 99511 h 764013"/>
                  <a:gd name="connsiteX5" fmla="*/ 690088 w 1872222"/>
                  <a:gd name="connsiteY5" fmla="*/ 480993 h 764013"/>
                  <a:gd name="connsiteX6" fmla="*/ 112376 w 1872222"/>
                  <a:gd name="connsiteY6" fmla="*/ 304527 h 764013"/>
                  <a:gd name="connsiteX7" fmla="*/ 0 w 1872222"/>
                  <a:gd name="connsiteY7" fmla="*/ 211808 h 764013"/>
                  <a:gd name="connsiteX8" fmla="*/ 12433 w 1872222"/>
                  <a:gd name="connsiteY8" fmla="*/ 237616 h 764013"/>
                  <a:gd name="connsiteX9" fmla="*/ 896874 w 1872222"/>
                  <a:gd name="connsiteY9" fmla="*/ 764013 h 764013"/>
                  <a:gd name="connsiteX10" fmla="*/ 1536682 w 1872222"/>
                  <a:gd name="connsiteY10" fmla="*/ 534328 h 764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872222" h="764013">
                    <a:moveTo>
                      <a:pt x="1536682" y="534328"/>
                    </a:moveTo>
                    <a:cubicBezTo>
                      <a:pt x="1685713" y="411337"/>
                      <a:pt x="1798717" y="246254"/>
                      <a:pt x="1857494" y="57279"/>
                    </a:cubicBezTo>
                    <a:lnTo>
                      <a:pt x="1872222" y="0"/>
                    </a:lnTo>
                    <a:lnTo>
                      <a:pt x="1422870" y="23196"/>
                    </a:lnTo>
                    <a:lnTo>
                      <a:pt x="1372830" y="99511"/>
                    </a:lnTo>
                    <a:cubicBezTo>
                      <a:pt x="1209790" y="325918"/>
                      <a:pt x="975418" y="480993"/>
                      <a:pt x="690088" y="480993"/>
                    </a:cubicBezTo>
                    <a:cubicBezTo>
                      <a:pt x="476091" y="480993"/>
                      <a:pt x="277288" y="415938"/>
                      <a:pt x="112376" y="304527"/>
                    </a:cubicBezTo>
                    <a:lnTo>
                      <a:pt x="0" y="211808"/>
                    </a:lnTo>
                    <a:lnTo>
                      <a:pt x="12433" y="237616"/>
                    </a:lnTo>
                    <a:cubicBezTo>
                      <a:pt x="182761" y="551162"/>
                      <a:pt x="514960" y="764013"/>
                      <a:pt x="896874" y="764013"/>
                    </a:cubicBezTo>
                    <a:cubicBezTo>
                      <a:pt x="1139910" y="764013"/>
                      <a:pt x="1362814" y="677817"/>
                      <a:pt x="1536682" y="534328"/>
                    </a:cubicBezTo>
                    <a:close/>
                  </a:path>
                </a:pathLst>
              </a:custGeom>
              <a:gradFill>
                <a:gsLst>
                  <a:gs pos="0">
                    <a:schemeClr val="accent1"/>
                  </a:gs>
                  <a:gs pos="100000">
                    <a:schemeClr val="accent6"/>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30000"/>
                  </a:lnSpc>
                </a:pPr>
                <a:endParaRPr lang="zh-CN" altLang="en-US">
                  <a:cs typeface="+mn-ea"/>
                  <a:sym typeface="+mn-lt"/>
                </a:endParaRPr>
              </a:p>
            </p:txBody>
          </p:sp>
          <p:sp>
            <p:nvSpPr>
              <p:cNvPr id="10" name="任意多边形: 形状 9">
                <a:extLst>
                  <a:ext uri="{FF2B5EF4-FFF2-40B4-BE49-F238E27FC236}">
                    <a16:creationId xmlns:a16="http://schemas.microsoft.com/office/drawing/2014/main" id="{422869E4-29AE-81E7-93C8-75E3CC8BFFBF}"/>
                  </a:ext>
                </a:extLst>
              </p:cNvPr>
              <p:cNvSpPr/>
              <p:nvPr/>
            </p:nvSpPr>
            <p:spPr>
              <a:xfrm rot="8500354" flipV="1">
                <a:off x="4817673" y="3496555"/>
                <a:ext cx="2228573" cy="1048458"/>
              </a:xfrm>
              <a:custGeom>
                <a:avLst/>
                <a:gdLst>
                  <a:gd name="connsiteX0" fmla="*/ 1536682 w 1872222"/>
                  <a:gd name="connsiteY0" fmla="*/ 534328 h 764013"/>
                  <a:gd name="connsiteX1" fmla="*/ 1857494 w 1872222"/>
                  <a:gd name="connsiteY1" fmla="*/ 57279 h 764013"/>
                  <a:gd name="connsiteX2" fmla="*/ 1872222 w 1872222"/>
                  <a:gd name="connsiteY2" fmla="*/ 0 h 764013"/>
                  <a:gd name="connsiteX3" fmla="*/ 1422870 w 1872222"/>
                  <a:gd name="connsiteY3" fmla="*/ 23196 h 764013"/>
                  <a:gd name="connsiteX4" fmla="*/ 1372830 w 1872222"/>
                  <a:gd name="connsiteY4" fmla="*/ 99511 h 764013"/>
                  <a:gd name="connsiteX5" fmla="*/ 690088 w 1872222"/>
                  <a:gd name="connsiteY5" fmla="*/ 480993 h 764013"/>
                  <a:gd name="connsiteX6" fmla="*/ 112376 w 1872222"/>
                  <a:gd name="connsiteY6" fmla="*/ 304527 h 764013"/>
                  <a:gd name="connsiteX7" fmla="*/ 0 w 1872222"/>
                  <a:gd name="connsiteY7" fmla="*/ 211808 h 764013"/>
                  <a:gd name="connsiteX8" fmla="*/ 12433 w 1872222"/>
                  <a:gd name="connsiteY8" fmla="*/ 237616 h 764013"/>
                  <a:gd name="connsiteX9" fmla="*/ 896874 w 1872222"/>
                  <a:gd name="connsiteY9" fmla="*/ 764013 h 764013"/>
                  <a:gd name="connsiteX10" fmla="*/ 1536682 w 1872222"/>
                  <a:gd name="connsiteY10" fmla="*/ 534328 h 764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872222" h="764013">
                    <a:moveTo>
                      <a:pt x="1536682" y="534328"/>
                    </a:moveTo>
                    <a:cubicBezTo>
                      <a:pt x="1685713" y="411337"/>
                      <a:pt x="1798717" y="246254"/>
                      <a:pt x="1857494" y="57279"/>
                    </a:cubicBezTo>
                    <a:lnTo>
                      <a:pt x="1872222" y="0"/>
                    </a:lnTo>
                    <a:lnTo>
                      <a:pt x="1422870" y="23196"/>
                    </a:lnTo>
                    <a:lnTo>
                      <a:pt x="1372830" y="99511"/>
                    </a:lnTo>
                    <a:cubicBezTo>
                      <a:pt x="1209790" y="325918"/>
                      <a:pt x="975418" y="480993"/>
                      <a:pt x="690088" y="480993"/>
                    </a:cubicBezTo>
                    <a:cubicBezTo>
                      <a:pt x="476091" y="480993"/>
                      <a:pt x="277288" y="415938"/>
                      <a:pt x="112376" y="304527"/>
                    </a:cubicBezTo>
                    <a:lnTo>
                      <a:pt x="0" y="211808"/>
                    </a:lnTo>
                    <a:lnTo>
                      <a:pt x="12433" y="237616"/>
                    </a:lnTo>
                    <a:cubicBezTo>
                      <a:pt x="182761" y="551162"/>
                      <a:pt x="514960" y="764013"/>
                      <a:pt x="896874" y="764013"/>
                    </a:cubicBezTo>
                    <a:cubicBezTo>
                      <a:pt x="1139910" y="764013"/>
                      <a:pt x="1362814" y="677817"/>
                      <a:pt x="1536682" y="534328"/>
                    </a:cubicBezTo>
                    <a:close/>
                  </a:path>
                </a:pathLst>
              </a:custGeom>
              <a:gradFill>
                <a:gsLst>
                  <a:gs pos="0">
                    <a:schemeClr val="accent1"/>
                  </a:gs>
                  <a:gs pos="100000">
                    <a:schemeClr val="accent6"/>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30000"/>
                  </a:lnSpc>
                </a:pPr>
                <a:endParaRPr lang="zh-CN" altLang="en-US">
                  <a:cs typeface="+mn-ea"/>
                  <a:sym typeface="+mn-lt"/>
                </a:endParaRPr>
              </a:p>
            </p:txBody>
          </p:sp>
          <p:sp>
            <p:nvSpPr>
              <p:cNvPr id="11" name="任意多边形: 形状 10">
                <a:extLst>
                  <a:ext uri="{FF2B5EF4-FFF2-40B4-BE49-F238E27FC236}">
                    <a16:creationId xmlns:a16="http://schemas.microsoft.com/office/drawing/2014/main" id="{271FF110-FE57-5036-99F5-262C66C3AC28}"/>
                  </a:ext>
                </a:extLst>
              </p:cNvPr>
              <p:cNvSpPr/>
              <p:nvPr/>
            </p:nvSpPr>
            <p:spPr>
              <a:xfrm rot="14381921" flipV="1">
                <a:off x="4012424" y="2547532"/>
                <a:ext cx="2228573" cy="1048458"/>
              </a:xfrm>
              <a:custGeom>
                <a:avLst/>
                <a:gdLst>
                  <a:gd name="connsiteX0" fmla="*/ 1536682 w 1872222"/>
                  <a:gd name="connsiteY0" fmla="*/ 534328 h 764013"/>
                  <a:gd name="connsiteX1" fmla="*/ 1857494 w 1872222"/>
                  <a:gd name="connsiteY1" fmla="*/ 57279 h 764013"/>
                  <a:gd name="connsiteX2" fmla="*/ 1872222 w 1872222"/>
                  <a:gd name="connsiteY2" fmla="*/ 0 h 764013"/>
                  <a:gd name="connsiteX3" fmla="*/ 1422870 w 1872222"/>
                  <a:gd name="connsiteY3" fmla="*/ 23196 h 764013"/>
                  <a:gd name="connsiteX4" fmla="*/ 1372830 w 1872222"/>
                  <a:gd name="connsiteY4" fmla="*/ 99511 h 764013"/>
                  <a:gd name="connsiteX5" fmla="*/ 690088 w 1872222"/>
                  <a:gd name="connsiteY5" fmla="*/ 480993 h 764013"/>
                  <a:gd name="connsiteX6" fmla="*/ 112376 w 1872222"/>
                  <a:gd name="connsiteY6" fmla="*/ 304527 h 764013"/>
                  <a:gd name="connsiteX7" fmla="*/ 0 w 1872222"/>
                  <a:gd name="connsiteY7" fmla="*/ 211808 h 764013"/>
                  <a:gd name="connsiteX8" fmla="*/ 12433 w 1872222"/>
                  <a:gd name="connsiteY8" fmla="*/ 237616 h 764013"/>
                  <a:gd name="connsiteX9" fmla="*/ 896874 w 1872222"/>
                  <a:gd name="connsiteY9" fmla="*/ 764013 h 764013"/>
                  <a:gd name="connsiteX10" fmla="*/ 1536682 w 1872222"/>
                  <a:gd name="connsiteY10" fmla="*/ 534328 h 764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872222" h="764013">
                    <a:moveTo>
                      <a:pt x="1536682" y="534328"/>
                    </a:moveTo>
                    <a:cubicBezTo>
                      <a:pt x="1685713" y="411337"/>
                      <a:pt x="1798717" y="246254"/>
                      <a:pt x="1857494" y="57279"/>
                    </a:cubicBezTo>
                    <a:lnTo>
                      <a:pt x="1872222" y="0"/>
                    </a:lnTo>
                    <a:lnTo>
                      <a:pt x="1422870" y="23196"/>
                    </a:lnTo>
                    <a:lnTo>
                      <a:pt x="1372830" y="99511"/>
                    </a:lnTo>
                    <a:cubicBezTo>
                      <a:pt x="1209790" y="325918"/>
                      <a:pt x="975418" y="480993"/>
                      <a:pt x="690088" y="480993"/>
                    </a:cubicBezTo>
                    <a:cubicBezTo>
                      <a:pt x="476091" y="480993"/>
                      <a:pt x="277288" y="415938"/>
                      <a:pt x="112376" y="304527"/>
                    </a:cubicBezTo>
                    <a:lnTo>
                      <a:pt x="0" y="211808"/>
                    </a:lnTo>
                    <a:lnTo>
                      <a:pt x="12433" y="237616"/>
                    </a:lnTo>
                    <a:cubicBezTo>
                      <a:pt x="182761" y="551162"/>
                      <a:pt x="514960" y="764013"/>
                      <a:pt x="896874" y="764013"/>
                    </a:cubicBezTo>
                    <a:cubicBezTo>
                      <a:pt x="1139910" y="764013"/>
                      <a:pt x="1362814" y="677817"/>
                      <a:pt x="1536682" y="534328"/>
                    </a:cubicBezTo>
                    <a:close/>
                  </a:path>
                </a:pathLst>
              </a:custGeom>
              <a:gradFill>
                <a:gsLst>
                  <a:gs pos="0">
                    <a:schemeClr val="accent1"/>
                  </a:gs>
                  <a:gs pos="100000">
                    <a:schemeClr val="accent6"/>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30000"/>
                  </a:lnSpc>
                </a:pPr>
                <a:endParaRPr lang="zh-CN" altLang="en-US">
                  <a:cs typeface="+mn-ea"/>
                  <a:sym typeface="+mn-lt"/>
                </a:endParaRPr>
              </a:p>
            </p:txBody>
          </p:sp>
        </p:grpSp>
        <p:grpSp>
          <p:nvGrpSpPr>
            <p:cNvPr id="5" name="组合 4">
              <a:extLst>
                <a:ext uri="{FF2B5EF4-FFF2-40B4-BE49-F238E27FC236}">
                  <a16:creationId xmlns:a16="http://schemas.microsoft.com/office/drawing/2014/main" id="{88299761-CF6E-5D69-8388-82127AEC09DA}"/>
                </a:ext>
              </a:extLst>
            </p:cNvPr>
            <p:cNvGrpSpPr/>
            <p:nvPr/>
          </p:nvGrpSpPr>
          <p:grpSpPr>
            <a:xfrm>
              <a:off x="5754475" y="3435137"/>
              <a:ext cx="554766" cy="492580"/>
              <a:chOff x="2288274" y="4132961"/>
              <a:chExt cx="485467" cy="431049"/>
            </a:xfrm>
            <a:solidFill>
              <a:schemeClr val="bg1">
                <a:lumMod val="85000"/>
              </a:schemeClr>
            </a:solidFill>
          </p:grpSpPr>
          <p:sp>
            <p:nvSpPr>
              <p:cNvPr id="6" name="Freeform 58">
                <a:extLst>
                  <a:ext uri="{FF2B5EF4-FFF2-40B4-BE49-F238E27FC236}">
                    <a16:creationId xmlns:a16="http://schemas.microsoft.com/office/drawing/2014/main" id="{D8AD2386-C9E7-6B07-CAA4-9DEEE519C6E6}"/>
                  </a:ext>
                </a:extLst>
              </p:cNvPr>
              <p:cNvSpPr>
                <a:spLocks/>
              </p:cNvSpPr>
              <p:nvPr/>
            </p:nvSpPr>
            <p:spPr bwMode="auto">
              <a:xfrm>
                <a:off x="2411431" y="4256013"/>
                <a:ext cx="237722" cy="239154"/>
              </a:xfrm>
              <a:custGeom>
                <a:avLst/>
                <a:gdLst>
                  <a:gd name="T0" fmla="*/ 166 w 166"/>
                  <a:gd name="T1" fmla="*/ 59 h 167"/>
                  <a:gd name="T2" fmla="*/ 107 w 166"/>
                  <a:gd name="T3" fmla="*/ 59 h 167"/>
                  <a:gd name="T4" fmla="*/ 107 w 166"/>
                  <a:gd name="T5" fmla="*/ 0 h 167"/>
                  <a:gd name="T6" fmla="*/ 60 w 166"/>
                  <a:gd name="T7" fmla="*/ 0 h 167"/>
                  <a:gd name="T8" fmla="*/ 60 w 166"/>
                  <a:gd name="T9" fmla="*/ 59 h 167"/>
                  <a:gd name="T10" fmla="*/ 0 w 166"/>
                  <a:gd name="T11" fmla="*/ 59 h 167"/>
                  <a:gd name="T12" fmla="*/ 0 w 166"/>
                  <a:gd name="T13" fmla="*/ 108 h 167"/>
                  <a:gd name="T14" fmla="*/ 60 w 166"/>
                  <a:gd name="T15" fmla="*/ 108 h 167"/>
                  <a:gd name="T16" fmla="*/ 60 w 166"/>
                  <a:gd name="T17" fmla="*/ 167 h 167"/>
                  <a:gd name="T18" fmla="*/ 107 w 166"/>
                  <a:gd name="T19" fmla="*/ 167 h 167"/>
                  <a:gd name="T20" fmla="*/ 107 w 166"/>
                  <a:gd name="T21" fmla="*/ 108 h 167"/>
                  <a:gd name="T22" fmla="*/ 166 w 166"/>
                  <a:gd name="T23" fmla="*/ 108 h 167"/>
                  <a:gd name="T24" fmla="*/ 166 w 166"/>
                  <a:gd name="T25" fmla="*/ 59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6" h="167">
                    <a:moveTo>
                      <a:pt x="166" y="59"/>
                    </a:moveTo>
                    <a:lnTo>
                      <a:pt x="107" y="59"/>
                    </a:lnTo>
                    <a:lnTo>
                      <a:pt x="107" y="0"/>
                    </a:lnTo>
                    <a:lnTo>
                      <a:pt x="60" y="0"/>
                    </a:lnTo>
                    <a:lnTo>
                      <a:pt x="60" y="59"/>
                    </a:lnTo>
                    <a:lnTo>
                      <a:pt x="0" y="59"/>
                    </a:lnTo>
                    <a:lnTo>
                      <a:pt x="0" y="108"/>
                    </a:lnTo>
                    <a:lnTo>
                      <a:pt x="60" y="108"/>
                    </a:lnTo>
                    <a:lnTo>
                      <a:pt x="60" y="167"/>
                    </a:lnTo>
                    <a:lnTo>
                      <a:pt x="107" y="167"/>
                    </a:lnTo>
                    <a:lnTo>
                      <a:pt x="107" y="108"/>
                    </a:lnTo>
                    <a:lnTo>
                      <a:pt x="166" y="108"/>
                    </a:lnTo>
                    <a:lnTo>
                      <a:pt x="166" y="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ctr" anchorCtr="0" compatLnSpc="1">
                <a:prstTxWarp prst="textNoShape">
                  <a:avLst/>
                </a:prstTxWarp>
                <a:noAutofit/>
              </a:bodyPr>
              <a:lstStyle/>
              <a:p>
                <a:pPr>
                  <a:lnSpc>
                    <a:spcPct val="130000"/>
                  </a:lnSpc>
                </a:pPr>
                <a:endParaRPr lang="zh-CN" altLang="en-US">
                  <a:cs typeface="+mn-ea"/>
                  <a:sym typeface="+mn-lt"/>
                </a:endParaRPr>
              </a:p>
            </p:txBody>
          </p:sp>
          <p:sp>
            <p:nvSpPr>
              <p:cNvPr id="7" name="Freeform 59">
                <a:extLst>
                  <a:ext uri="{FF2B5EF4-FFF2-40B4-BE49-F238E27FC236}">
                    <a16:creationId xmlns:a16="http://schemas.microsoft.com/office/drawing/2014/main" id="{323D6CD0-1B0F-92D7-65BF-6222E8465D07}"/>
                  </a:ext>
                </a:extLst>
              </p:cNvPr>
              <p:cNvSpPr>
                <a:spLocks noEditPoints="1"/>
              </p:cNvSpPr>
              <p:nvPr/>
            </p:nvSpPr>
            <p:spPr bwMode="auto">
              <a:xfrm>
                <a:off x="2288274" y="4132961"/>
                <a:ext cx="485467" cy="431049"/>
              </a:xfrm>
              <a:custGeom>
                <a:avLst/>
                <a:gdLst>
                  <a:gd name="T0" fmla="*/ 267 w 293"/>
                  <a:gd name="T1" fmla="*/ 43 h 261"/>
                  <a:gd name="T2" fmla="*/ 206 w 293"/>
                  <a:gd name="T3" fmla="*/ 43 h 261"/>
                  <a:gd name="T4" fmla="*/ 206 w 293"/>
                  <a:gd name="T5" fmla="*/ 17 h 261"/>
                  <a:gd name="T6" fmla="*/ 198 w 293"/>
                  <a:gd name="T7" fmla="*/ 3 h 261"/>
                  <a:gd name="T8" fmla="*/ 190 w 293"/>
                  <a:gd name="T9" fmla="*/ 1 h 261"/>
                  <a:gd name="T10" fmla="*/ 103 w 293"/>
                  <a:gd name="T11" fmla="*/ 1 h 261"/>
                  <a:gd name="T12" fmla="*/ 87 w 293"/>
                  <a:gd name="T13" fmla="*/ 18 h 261"/>
                  <a:gd name="T14" fmla="*/ 87 w 293"/>
                  <a:gd name="T15" fmla="*/ 43 h 261"/>
                  <a:gd name="T16" fmla="*/ 26 w 293"/>
                  <a:gd name="T17" fmla="*/ 43 h 261"/>
                  <a:gd name="T18" fmla="*/ 0 w 293"/>
                  <a:gd name="T19" fmla="*/ 69 h 261"/>
                  <a:gd name="T20" fmla="*/ 0 w 293"/>
                  <a:gd name="T21" fmla="*/ 235 h 261"/>
                  <a:gd name="T22" fmla="*/ 26 w 293"/>
                  <a:gd name="T23" fmla="*/ 261 h 261"/>
                  <a:gd name="T24" fmla="*/ 267 w 293"/>
                  <a:gd name="T25" fmla="*/ 261 h 261"/>
                  <a:gd name="T26" fmla="*/ 293 w 293"/>
                  <a:gd name="T27" fmla="*/ 235 h 261"/>
                  <a:gd name="T28" fmla="*/ 293 w 293"/>
                  <a:gd name="T29" fmla="*/ 69 h 261"/>
                  <a:gd name="T30" fmla="*/ 267 w 293"/>
                  <a:gd name="T31" fmla="*/ 43 h 261"/>
                  <a:gd name="T32" fmla="*/ 99 w 293"/>
                  <a:gd name="T33" fmla="*/ 18 h 261"/>
                  <a:gd name="T34" fmla="*/ 103 w 293"/>
                  <a:gd name="T35" fmla="*/ 13 h 261"/>
                  <a:gd name="T36" fmla="*/ 190 w 293"/>
                  <a:gd name="T37" fmla="*/ 13 h 261"/>
                  <a:gd name="T38" fmla="*/ 192 w 293"/>
                  <a:gd name="T39" fmla="*/ 13 h 261"/>
                  <a:gd name="T40" fmla="*/ 194 w 293"/>
                  <a:gd name="T41" fmla="*/ 18 h 261"/>
                  <a:gd name="T42" fmla="*/ 194 w 293"/>
                  <a:gd name="T43" fmla="*/ 43 h 261"/>
                  <a:gd name="T44" fmla="*/ 99 w 293"/>
                  <a:gd name="T45" fmla="*/ 43 h 261"/>
                  <a:gd name="T46" fmla="*/ 99 w 293"/>
                  <a:gd name="T47" fmla="*/ 18 h 261"/>
                  <a:gd name="T48" fmla="*/ 281 w 293"/>
                  <a:gd name="T49" fmla="*/ 235 h 261"/>
                  <a:gd name="T50" fmla="*/ 267 w 293"/>
                  <a:gd name="T51" fmla="*/ 249 h 261"/>
                  <a:gd name="T52" fmla="*/ 26 w 293"/>
                  <a:gd name="T53" fmla="*/ 249 h 261"/>
                  <a:gd name="T54" fmla="*/ 12 w 293"/>
                  <a:gd name="T55" fmla="*/ 235 h 261"/>
                  <a:gd name="T56" fmla="*/ 12 w 293"/>
                  <a:gd name="T57" fmla="*/ 69 h 261"/>
                  <a:gd name="T58" fmla="*/ 26 w 293"/>
                  <a:gd name="T59" fmla="*/ 55 h 261"/>
                  <a:gd name="T60" fmla="*/ 267 w 293"/>
                  <a:gd name="T61" fmla="*/ 55 h 261"/>
                  <a:gd name="T62" fmla="*/ 281 w 293"/>
                  <a:gd name="T63" fmla="*/ 69 h 261"/>
                  <a:gd name="T64" fmla="*/ 281 w 293"/>
                  <a:gd name="T65" fmla="*/ 235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93" h="261">
                    <a:moveTo>
                      <a:pt x="267" y="43"/>
                    </a:moveTo>
                    <a:cubicBezTo>
                      <a:pt x="206" y="43"/>
                      <a:pt x="206" y="43"/>
                      <a:pt x="206" y="43"/>
                    </a:cubicBezTo>
                    <a:cubicBezTo>
                      <a:pt x="206" y="36"/>
                      <a:pt x="206" y="25"/>
                      <a:pt x="206" y="17"/>
                    </a:cubicBezTo>
                    <a:cubicBezTo>
                      <a:pt x="206" y="9"/>
                      <a:pt x="201" y="5"/>
                      <a:pt x="198" y="3"/>
                    </a:cubicBezTo>
                    <a:cubicBezTo>
                      <a:pt x="194" y="1"/>
                      <a:pt x="191" y="1"/>
                      <a:pt x="190" y="1"/>
                    </a:cubicBezTo>
                    <a:cubicBezTo>
                      <a:pt x="187" y="1"/>
                      <a:pt x="115" y="0"/>
                      <a:pt x="103" y="1"/>
                    </a:cubicBezTo>
                    <a:cubicBezTo>
                      <a:pt x="91" y="2"/>
                      <a:pt x="87" y="12"/>
                      <a:pt x="87" y="18"/>
                    </a:cubicBezTo>
                    <a:cubicBezTo>
                      <a:pt x="87" y="43"/>
                      <a:pt x="87" y="43"/>
                      <a:pt x="87" y="43"/>
                    </a:cubicBezTo>
                    <a:cubicBezTo>
                      <a:pt x="26" y="43"/>
                      <a:pt x="26" y="43"/>
                      <a:pt x="26" y="43"/>
                    </a:cubicBezTo>
                    <a:cubicBezTo>
                      <a:pt x="11" y="43"/>
                      <a:pt x="0" y="55"/>
                      <a:pt x="0" y="69"/>
                    </a:cubicBezTo>
                    <a:cubicBezTo>
                      <a:pt x="0" y="235"/>
                      <a:pt x="0" y="235"/>
                      <a:pt x="0" y="235"/>
                    </a:cubicBezTo>
                    <a:cubicBezTo>
                      <a:pt x="0" y="249"/>
                      <a:pt x="11" y="261"/>
                      <a:pt x="26" y="261"/>
                    </a:cubicBezTo>
                    <a:cubicBezTo>
                      <a:pt x="267" y="261"/>
                      <a:pt x="267" y="261"/>
                      <a:pt x="267" y="261"/>
                    </a:cubicBezTo>
                    <a:cubicBezTo>
                      <a:pt x="281" y="261"/>
                      <a:pt x="293" y="249"/>
                      <a:pt x="293" y="235"/>
                    </a:cubicBezTo>
                    <a:cubicBezTo>
                      <a:pt x="293" y="69"/>
                      <a:pt x="293" y="69"/>
                      <a:pt x="293" y="69"/>
                    </a:cubicBezTo>
                    <a:cubicBezTo>
                      <a:pt x="293" y="55"/>
                      <a:pt x="281" y="43"/>
                      <a:pt x="267" y="43"/>
                    </a:cubicBezTo>
                    <a:close/>
                    <a:moveTo>
                      <a:pt x="99" y="18"/>
                    </a:moveTo>
                    <a:cubicBezTo>
                      <a:pt x="99" y="16"/>
                      <a:pt x="100" y="13"/>
                      <a:pt x="103" y="13"/>
                    </a:cubicBezTo>
                    <a:cubicBezTo>
                      <a:pt x="115" y="12"/>
                      <a:pt x="189" y="13"/>
                      <a:pt x="190" y="13"/>
                    </a:cubicBezTo>
                    <a:cubicBezTo>
                      <a:pt x="190" y="13"/>
                      <a:pt x="191" y="13"/>
                      <a:pt x="192" y="13"/>
                    </a:cubicBezTo>
                    <a:cubicBezTo>
                      <a:pt x="192" y="14"/>
                      <a:pt x="194" y="14"/>
                      <a:pt x="194" y="18"/>
                    </a:cubicBezTo>
                    <a:cubicBezTo>
                      <a:pt x="194" y="25"/>
                      <a:pt x="194" y="36"/>
                      <a:pt x="194" y="43"/>
                    </a:cubicBezTo>
                    <a:cubicBezTo>
                      <a:pt x="99" y="43"/>
                      <a:pt x="99" y="43"/>
                      <a:pt x="99" y="43"/>
                    </a:cubicBezTo>
                    <a:lnTo>
                      <a:pt x="99" y="18"/>
                    </a:lnTo>
                    <a:close/>
                    <a:moveTo>
                      <a:pt x="281" y="235"/>
                    </a:moveTo>
                    <a:cubicBezTo>
                      <a:pt x="281" y="242"/>
                      <a:pt x="275" y="249"/>
                      <a:pt x="267" y="249"/>
                    </a:cubicBezTo>
                    <a:cubicBezTo>
                      <a:pt x="26" y="249"/>
                      <a:pt x="26" y="249"/>
                      <a:pt x="26" y="249"/>
                    </a:cubicBezTo>
                    <a:cubicBezTo>
                      <a:pt x="18" y="249"/>
                      <a:pt x="12" y="242"/>
                      <a:pt x="12" y="235"/>
                    </a:cubicBezTo>
                    <a:cubicBezTo>
                      <a:pt x="12" y="69"/>
                      <a:pt x="12" y="69"/>
                      <a:pt x="12" y="69"/>
                    </a:cubicBezTo>
                    <a:cubicBezTo>
                      <a:pt x="12" y="62"/>
                      <a:pt x="18" y="55"/>
                      <a:pt x="26" y="55"/>
                    </a:cubicBezTo>
                    <a:cubicBezTo>
                      <a:pt x="267" y="55"/>
                      <a:pt x="267" y="55"/>
                      <a:pt x="267" y="55"/>
                    </a:cubicBezTo>
                    <a:cubicBezTo>
                      <a:pt x="275" y="55"/>
                      <a:pt x="281" y="62"/>
                      <a:pt x="281" y="69"/>
                    </a:cubicBezTo>
                    <a:lnTo>
                      <a:pt x="281" y="2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ctr" anchorCtr="0" compatLnSpc="1">
                <a:prstTxWarp prst="textNoShape">
                  <a:avLst/>
                </a:prstTxWarp>
                <a:noAutofit/>
              </a:bodyPr>
              <a:lstStyle/>
              <a:p>
                <a:pPr>
                  <a:lnSpc>
                    <a:spcPct val="130000"/>
                  </a:lnSpc>
                </a:pPr>
                <a:endParaRPr lang="zh-CN" altLang="en-US">
                  <a:cs typeface="+mn-ea"/>
                  <a:sym typeface="+mn-lt"/>
                </a:endParaRPr>
              </a:p>
            </p:txBody>
          </p:sp>
        </p:grpSp>
      </p:grpSp>
      <p:sp>
        <p:nvSpPr>
          <p:cNvPr id="12" name="矩形 11">
            <a:extLst>
              <a:ext uri="{FF2B5EF4-FFF2-40B4-BE49-F238E27FC236}">
                <a16:creationId xmlns:a16="http://schemas.microsoft.com/office/drawing/2014/main" id="{A808579B-5FD9-E305-37D3-C7690B15294F}"/>
              </a:ext>
            </a:extLst>
          </p:cNvPr>
          <p:cNvSpPr>
            <a:spLocks/>
          </p:cNvSpPr>
          <p:nvPr/>
        </p:nvSpPr>
        <p:spPr>
          <a:xfrm>
            <a:off x="660400" y="2189523"/>
            <a:ext cx="3648872" cy="1211357"/>
          </a:xfrm>
          <a:prstGeom prst="rect">
            <a:avLst/>
          </a:prstGeom>
        </p:spPr>
        <p:txBody>
          <a:bodyPr wrap="square" lIns="0" rIns="0" anchor="ctr">
            <a:noAutofit/>
          </a:bodyPr>
          <a:lstStyle/>
          <a:p>
            <a:pPr lvl="0" algn="r">
              <a:lnSpc>
                <a:spcPct val="130000"/>
              </a:lnSpc>
              <a:spcAft>
                <a:spcPts val="1200"/>
              </a:spcAft>
              <a:defRPr/>
            </a:pPr>
            <a:r>
              <a:rPr lang="zh-CN" altLang="en-US" sz="2000" kern="0" dirty="0">
                <a:solidFill>
                  <a:schemeClr val="tx1">
                    <a:lumMod val="75000"/>
                    <a:lumOff val="25000"/>
                  </a:schemeClr>
                </a:solidFill>
                <a:cs typeface="+mn-ea"/>
                <a:sym typeface="+mn-lt"/>
              </a:rPr>
              <a:t>以某一项或者多项核心医疗服务为切入点，结合互联网技术，提供医疗服务，增强用户体验</a:t>
            </a:r>
          </a:p>
        </p:txBody>
      </p:sp>
      <p:sp>
        <p:nvSpPr>
          <p:cNvPr id="13" name="矩形 12">
            <a:extLst>
              <a:ext uri="{FF2B5EF4-FFF2-40B4-BE49-F238E27FC236}">
                <a16:creationId xmlns:a16="http://schemas.microsoft.com/office/drawing/2014/main" id="{276BC053-9E53-7385-1357-E0CE688EC01F}"/>
              </a:ext>
            </a:extLst>
          </p:cNvPr>
          <p:cNvSpPr/>
          <p:nvPr/>
        </p:nvSpPr>
        <p:spPr>
          <a:xfrm>
            <a:off x="2770389" y="1615901"/>
            <a:ext cx="1538883" cy="461665"/>
          </a:xfrm>
          <a:prstGeom prst="rect">
            <a:avLst/>
          </a:prstGeom>
        </p:spPr>
        <p:txBody>
          <a:bodyPr wrap="none" lIns="0" rIns="0" anchor="ctr">
            <a:noAutofit/>
          </a:bodyPr>
          <a:lstStyle/>
          <a:p>
            <a:pPr algn="r">
              <a:lnSpc>
                <a:spcPct val="130000"/>
              </a:lnSpc>
            </a:pPr>
            <a:r>
              <a:rPr lang="zh-CN" altLang="en-US" sz="2800" b="1" dirty="0">
                <a:gradFill>
                  <a:gsLst>
                    <a:gs pos="0">
                      <a:schemeClr val="accent1"/>
                    </a:gs>
                    <a:gs pos="100000">
                      <a:schemeClr val="accent6"/>
                    </a:gs>
                  </a:gsLst>
                  <a:lin ang="2700000" scaled="0"/>
                </a:gradFill>
                <a:latin typeface="+mj-ea"/>
                <a:ea typeface="+mj-ea"/>
                <a:cs typeface="+mn-ea"/>
                <a:sym typeface="+mn-lt"/>
              </a:rPr>
              <a:t>互联网医疗</a:t>
            </a:r>
          </a:p>
        </p:txBody>
      </p:sp>
      <p:cxnSp>
        <p:nvCxnSpPr>
          <p:cNvPr id="14" name="直接连接符 13">
            <a:extLst>
              <a:ext uri="{FF2B5EF4-FFF2-40B4-BE49-F238E27FC236}">
                <a16:creationId xmlns:a16="http://schemas.microsoft.com/office/drawing/2014/main" id="{3BB3A3FB-58D3-0513-9698-5ED925EBEC18}"/>
              </a:ext>
            </a:extLst>
          </p:cNvPr>
          <p:cNvCxnSpPr>
            <a:cxnSpLocks/>
          </p:cNvCxnSpPr>
          <p:nvPr/>
        </p:nvCxnSpPr>
        <p:spPr>
          <a:xfrm flipH="1">
            <a:off x="2834484" y="2169670"/>
            <a:ext cx="1474788" cy="0"/>
          </a:xfrm>
          <a:prstGeom prst="line">
            <a:avLst/>
          </a:prstGeom>
          <a:ln w="25400" cap="rnd">
            <a:gradFill>
              <a:gsLst>
                <a:gs pos="0">
                  <a:schemeClr val="accent1"/>
                </a:gs>
                <a:gs pos="100000">
                  <a:schemeClr val="accent6">
                    <a:alpha val="1000"/>
                  </a:schemeClr>
                </a:gs>
              </a:gsLst>
              <a:lin ang="0" scaled="0"/>
            </a:gradFill>
          </a:ln>
        </p:spPr>
        <p:style>
          <a:lnRef idx="1">
            <a:schemeClr val="accent1"/>
          </a:lnRef>
          <a:fillRef idx="0">
            <a:schemeClr val="accent1"/>
          </a:fillRef>
          <a:effectRef idx="0">
            <a:schemeClr val="accent1"/>
          </a:effectRef>
          <a:fontRef idx="minor">
            <a:schemeClr val="tx1"/>
          </a:fontRef>
        </p:style>
      </p:cxnSp>
      <p:sp>
        <p:nvSpPr>
          <p:cNvPr id="19" name="矩形 18">
            <a:extLst>
              <a:ext uri="{FF2B5EF4-FFF2-40B4-BE49-F238E27FC236}">
                <a16:creationId xmlns:a16="http://schemas.microsoft.com/office/drawing/2014/main" id="{610E4CB2-AA3E-7581-6A8A-D79BCE153527}"/>
              </a:ext>
            </a:extLst>
          </p:cNvPr>
          <p:cNvSpPr>
            <a:spLocks/>
          </p:cNvSpPr>
          <p:nvPr/>
        </p:nvSpPr>
        <p:spPr>
          <a:xfrm>
            <a:off x="7353299" y="2189523"/>
            <a:ext cx="4274019" cy="1211357"/>
          </a:xfrm>
          <a:prstGeom prst="rect">
            <a:avLst/>
          </a:prstGeom>
        </p:spPr>
        <p:txBody>
          <a:bodyPr wrap="square" lIns="0" rIns="0" anchor="ctr">
            <a:noAutofit/>
          </a:bodyPr>
          <a:lstStyle/>
          <a:p>
            <a:pPr lvl="0">
              <a:lnSpc>
                <a:spcPct val="130000"/>
              </a:lnSpc>
              <a:spcAft>
                <a:spcPts val="1200"/>
              </a:spcAft>
              <a:defRPr/>
            </a:pPr>
            <a:r>
              <a:rPr lang="zh-CN" altLang="en-US" sz="2000" kern="0" dirty="0">
                <a:solidFill>
                  <a:schemeClr val="tx1">
                    <a:lumMod val="75000"/>
                    <a:lumOff val="25000"/>
                  </a:schemeClr>
                </a:solidFill>
                <a:cs typeface="+mn-ea"/>
                <a:sym typeface="+mn-lt"/>
              </a:rPr>
              <a:t>利用互联网思维，重构医疗服务流程，优化服务环节，把段落式的服务串联成服务闭环</a:t>
            </a:r>
          </a:p>
        </p:txBody>
      </p:sp>
      <p:sp>
        <p:nvSpPr>
          <p:cNvPr id="20" name="矩形 19">
            <a:extLst>
              <a:ext uri="{FF2B5EF4-FFF2-40B4-BE49-F238E27FC236}">
                <a16:creationId xmlns:a16="http://schemas.microsoft.com/office/drawing/2014/main" id="{5FE5D6A8-D706-5D42-FE2E-BA9488BD710A}"/>
              </a:ext>
            </a:extLst>
          </p:cNvPr>
          <p:cNvSpPr/>
          <p:nvPr/>
        </p:nvSpPr>
        <p:spPr>
          <a:xfrm>
            <a:off x="7353300" y="1615901"/>
            <a:ext cx="1772922" cy="461665"/>
          </a:xfrm>
          <a:prstGeom prst="rect">
            <a:avLst/>
          </a:prstGeom>
        </p:spPr>
        <p:txBody>
          <a:bodyPr wrap="none" lIns="0" rIns="0" anchor="ctr">
            <a:noAutofit/>
          </a:bodyPr>
          <a:lstStyle/>
          <a:p>
            <a:pPr>
              <a:lnSpc>
                <a:spcPct val="130000"/>
              </a:lnSpc>
            </a:pPr>
            <a:r>
              <a:rPr lang="zh-CN" altLang="en-US" sz="2800" b="1" dirty="0">
                <a:gradFill>
                  <a:gsLst>
                    <a:gs pos="0">
                      <a:schemeClr val="accent1"/>
                    </a:gs>
                    <a:gs pos="100000">
                      <a:schemeClr val="accent6"/>
                    </a:gs>
                  </a:gsLst>
                  <a:lin ang="2700000" scaled="0"/>
                </a:gradFill>
                <a:latin typeface="+mj-ea"/>
                <a:ea typeface="+mj-ea"/>
                <a:cs typeface="+mn-ea"/>
                <a:sym typeface="+mn-lt"/>
              </a:rPr>
              <a:t>医疗</a:t>
            </a:r>
            <a:r>
              <a:rPr lang="en-US" altLang="zh-CN" sz="2800" b="1" dirty="0">
                <a:gradFill>
                  <a:gsLst>
                    <a:gs pos="0">
                      <a:schemeClr val="accent1"/>
                    </a:gs>
                    <a:gs pos="100000">
                      <a:schemeClr val="accent6"/>
                    </a:gs>
                  </a:gsLst>
                  <a:lin ang="2700000" scaled="0"/>
                </a:gradFill>
                <a:latin typeface="+mj-ea"/>
                <a:ea typeface="+mj-ea"/>
                <a:cs typeface="+mn-ea"/>
                <a:sym typeface="+mn-lt"/>
              </a:rPr>
              <a:t>+</a:t>
            </a:r>
            <a:r>
              <a:rPr lang="zh-CN" altLang="en-US" sz="2800" b="1" dirty="0">
                <a:gradFill>
                  <a:gsLst>
                    <a:gs pos="0">
                      <a:schemeClr val="accent1"/>
                    </a:gs>
                    <a:gs pos="100000">
                      <a:schemeClr val="accent6"/>
                    </a:gs>
                  </a:gsLst>
                  <a:lin ang="2700000" scaled="0"/>
                </a:gradFill>
                <a:latin typeface="+mj-ea"/>
                <a:ea typeface="+mj-ea"/>
                <a:cs typeface="+mn-ea"/>
                <a:sym typeface="+mn-lt"/>
              </a:rPr>
              <a:t>互联网</a:t>
            </a:r>
          </a:p>
        </p:txBody>
      </p:sp>
      <p:cxnSp>
        <p:nvCxnSpPr>
          <p:cNvPr id="21" name="直接连接符 20">
            <a:extLst>
              <a:ext uri="{FF2B5EF4-FFF2-40B4-BE49-F238E27FC236}">
                <a16:creationId xmlns:a16="http://schemas.microsoft.com/office/drawing/2014/main" id="{812C83D0-483E-88A6-CE89-C0713A6597FC}"/>
              </a:ext>
            </a:extLst>
          </p:cNvPr>
          <p:cNvCxnSpPr>
            <a:cxnSpLocks/>
          </p:cNvCxnSpPr>
          <p:nvPr/>
        </p:nvCxnSpPr>
        <p:spPr>
          <a:xfrm>
            <a:off x="7353300" y="2169670"/>
            <a:ext cx="1474788" cy="0"/>
          </a:xfrm>
          <a:prstGeom prst="line">
            <a:avLst/>
          </a:prstGeom>
          <a:ln w="25400" cap="rnd">
            <a:gradFill>
              <a:gsLst>
                <a:gs pos="0">
                  <a:schemeClr val="accent1"/>
                </a:gs>
                <a:gs pos="100000">
                  <a:schemeClr val="accent6">
                    <a:alpha val="1000"/>
                  </a:schemeClr>
                </a:gs>
              </a:gsLst>
              <a:lin ang="0" scaled="0"/>
            </a:gradFill>
          </a:ln>
        </p:spPr>
        <p:style>
          <a:lnRef idx="1">
            <a:schemeClr val="accent1"/>
          </a:lnRef>
          <a:fillRef idx="0">
            <a:schemeClr val="accent1"/>
          </a:fillRef>
          <a:effectRef idx="0">
            <a:schemeClr val="accent1"/>
          </a:effectRef>
          <a:fontRef idx="minor">
            <a:schemeClr val="tx1"/>
          </a:fontRef>
        </p:style>
      </p:cxnSp>
      <p:sp>
        <p:nvSpPr>
          <p:cNvPr id="22" name="矩形 21">
            <a:extLst>
              <a:ext uri="{FF2B5EF4-FFF2-40B4-BE49-F238E27FC236}">
                <a16:creationId xmlns:a16="http://schemas.microsoft.com/office/drawing/2014/main" id="{7EF0BC61-B759-9570-E5C6-44A286570E2B}"/>
              </a:ext>
            </a:extLst>
          </p:cNvPr>
          <p:cNvSpPr>
            <a:spLocks/>
          </p:cNvSpPr>
          <p:nvPr/>
        </p:nvSpPr>
        <p:spPr>
          <a:xfrm>
            <a:off x="660400" y="4407429"/>
            <a:ext cx="3648872" cy="1211357"/>
          </a:xfrm>
          <a:prstGeom prst="rect">
            <a:avLst/>
          </a:prstGeom>
        </p:spPr>
        <p:txBody>
          <a:bodyPr wrap="square" lIns="0" rIns="0" anchor="ctr">
            <a:noAutofit/>
          </a:bodyPr>
          <a:lstStyle/>
          <a:p>
            <a:pPr lvl="0" algn="r">
              <a:lnSpc>
                <a:spcPct val="130000"/>
              </a:lnSpc>
              <a:spcAft>
                <a:spcPts val="1200"/>
              </a:spcAft>
              <a:defRPr/>
            </a:pPr>
            <a:r>
              <a:rPr lang="zh-CN" altLang="en-US" sz="2000" kern="0" dirty="0">
                <a:solidFill>
                  <a:schemeClr val="tx1">
                    <a:lumMod val="75000"/>
                    <a:lumOff val="25000"/>
                  </a:schemeClr>
                </a:solidFill>
                <a:cs typeface="+mn-ea"/>
                <a:sym typeface="+mn-lt"/>
              </a:rPr>
              <a:t>借助互联网自身的技术、流量等优势，介入传统医疗行业，提供技术解决服务短板的方案</a:t>
            </a:r>
          </a:p>
        </p:txBody>
      </p:sp>
      <p:sp>
        <p:nvSpPr>
          <p:cNvPr id="23" name="矩形 22">
            <a:extLst>
              <a:ext uri="{FF2B5EF4-FFF2-40B4-BE49-F238E27FC236}">
                <a16:creationId xmlns:a16="http://schemas.microsoft.com/office/drawing/2014/main" id="{7A0E421E-3F44-E154-6286-76F7A9704528}"/>
              </a:ext>
            </a:extLst>
          </p:cNvPr>
          <p:cNvSpPr/>
          <p:nvPr/>
        </p:nvSpPr>
        <p:spPr>
          <a:xfrm>
            <a:off x="2536350" y="3833807"/>
            <a:ext cx="1772922" cy="461665"/>
          </a:xfrm>
          <a:prstGeom prst="rect">
            <a:avLst/>
          </a:prstGeom>
        </p:spPr>
        <p:txBody>
          <a:bodyPr wrap="none" lIns="0" rIns="0" anchor="ctr">
            <a:noAutofit/>
          </a:bodyPr>
          <a:lstStyle/>
          <a:p>
            <a:pPr algn="r">
              <a:lnSpc>
                <a:spcPct val="130000"/>
              </a:lnSpc>
            </a:pPr>
            <a:r>
              <a:rPr lang="zh-CN" altLang="en-US" sz="2800" b="1" dirty="0">
                <a:gradFill>
                  <a:gsLst>
                    <a:gs pos="0">
                      <a:schemeClr val="accent1"/>
                    </a:gs>
                    <a:gs pos="100000">
                      <a:schemeClr val="accent6"/>
                    </a:gs>
                  </a:gsLst>
                  <a:lin ang="2700000" scaled="0"/>
                </a:gradFill>
                <a:latin typeface="+mj-ea"/>
                <a:ea typeface="+mj-ea"/>
                <a:cs typeface="+mn-ea"/>
                <a:sym typeface="+mn-lt"/>
              </a:rPr>
              <a:t>互联网</a:t>
            </a:r>
            <a:r>
              <a:rPr lang="en-US" altLang="zh-CN" sz="2800" b="1" dirty="0">
                <a:gradFill>
                  <a:gsLst>
                    <a:gs pos="0">
                      <a:schemeClr val="accent1"/>
                    </a:gs>
                    <a:gs pos="100000">
                      <a:schemeClr val="accent6"/>
                    </a:gs>
                  </a:gsLst>
                  <a:lin ang="2700000" scaled="0"/>
                </a:gradFill>
                <a:latin typeface="+mj-ea"/>
                <a:ea typeface="+mj-ea"/>
                <a:cs typeface="+mn-ea"/>
                <a:sym typeface="+mn-lt"/>
              </a:rPr>
              <a:t>+</a:t>
            </a:r>
            <a:r>
              <a:rPr lang="zh-CN" altLang="en-US" sz="2800" b="1" dirty="0">
                <a:gradFill>
                  <a:gsLst>
                    <a:gs pos="0">
                      <a:schemeClr val="accent1"/>
                    </a:gs>
                    <a:gs pos="100000">
                      <a:schemeClr val="accent6"/>
                    </a:gs>
                  </a:gsLst>
                  <a:lin ang="2700000" scaled="0"/>
                </a:gradFill>
                <a:latin typeface="+mj-ea"/>
                <a:ea typeface="+mj-ea"/>
                <a:cs typeface="+mn-ea"/>
                <a:sym typeface="+mn-lt"/>
              </a:rPr>
              <a:t>医疗</a:t>
            </a:r>
          </a:p>
        </p:txBody>
      </p:sp>
      <p:cxnSp>
        <p:nvCxnSpPr>
          <p:cNvPr id="24" name="直接连接符 23">
            <a:extLst>
              <a:ext uri="{FF2B5EF4-FFF2-40B4-BE49-F238E27FC236}">
                <a16:creationId xmlns:a16="http://schemas.microsoft.com/office/drawing/2014/main" id="{42F033F2-50FC-D34C-243B-CC39463AE032}"/>
              </a:ext>
            </a:extLst>
          </p:cNvPr>
          <p:cNvCxnSpPr>
            <a:cxnSpLocks/>
          </p:cNvCxnSpPr>
          <p:nvPr/>
        </p:nvCxnSpPr>
        <p:spPr>
          <a:xfrm flipH="1">
            <a:off x="2834484" y="4387576"/>
            <a:ext cx="1474788" cy="0"/>
          </a:xfrm>
          <a:prstGeom prst="line">
            <a:avLst/>
          </a:prstGeom>
          <a:ln w="25400" cap="rnd">
            <a:gradFill>
              <a:gsLst>
                <a:gs pos="0">
                  <a:schemeClr val="accent1"/>
                </a:gs>
                <a:gs pos="100000">
                  <a:schemeClr val="accent6">
                    <a:alpha val="1000"/>
                  </a:schemeClr>
                </a:gs>
              </a:gsLst>
              <a:lin ang="0" scaled="0"/>
            </a:gradFill>
          </a:ln>
        </p:spPr>
        <p:style>
          <a:lnRef idx="1">
            <a:schemeClr val="accent1"/>
          </a:lnRef>
          <a:fillRef idx="0">
            <a:schemeClr val="accent1"/>
          </a:fillRef>
          <a:effectRef idx="0">
            <a:schemeClr val="accent1"/>
          </a:effectRef>
          <a:fontRef idx="minor">
            <a:schemeClr val="tx1"/>
          </a:fontRef>
        </p:style>
      </p:cxnSp>
      <p:sp>
        <p:nvSpPr>
          <p:cNvPr id="25" name="矩形 24">
            <a:extLst>
              <a:ext uri="{FF2B5EF4-FFF2-40B4-BE49-F238E27FC236}">
                <a16:creationId xmlns:a16="http://schemas.microsoft.com/office/drawing/2014/main" id="{088C44AC-5880-7A9A-64F5-43DD461A3CF0}"/>
              </a:ext>
            </a:extLst>
          </p:cNvPr>
          <p:cNvSpPr>
            <a:spLocks/>
          </p:cNvSpPr>
          <p:nvPr/>
        </p:nvSpPr>
        <p:spPr>
          <a:xfrm>
            <a:off x="7353299" y="4407429"/>
            <a:ext cx="4274019" cy="1211357"/>
          </a:xfrm>
          <a:prstGeom prst="rect">
            <a:avLst/>
          </a:prstGeom>
        </p:spPr>
        <p:txBody>
          <a:bodyPr wrap="square" lIns="0" rIns="0" anchor="ctr">
            <a:noAutofit/>
          </a:bodyPr>
          <a:lstStyle/>
          <a:p>
            <a:pPr lvl="0">
              <a:lnSpc>
                <a:spcPct val="130000"/>
              </a:lnSpc>
              <a:spcAft>
                <a:spcPts val="1200"/>
              </a:spcAft>
              <a:defRPr/>
            </a:pPr>
            <a:r>
              <a:rPr lang="zh-CN" altLang="en-US" sz="2000" kern="0" dirty="0">
                <a:solidFill>
                  <a:schemeClr val="tx1">
                    <a:lumMod val="75000"/>
                    <a:lumOff val="25000"/>
                  </a:schemeClr>
                </a:solidFill>
                <a:cs typeface="+mn-ea"/>
                <a:sym typeface="+mn-lt"/>
              </a:rPr>
              <a:t>成立医疗专家团体，利用专家影响力，借助互联平台为患者提供相对高端的医疗服务</a:t>
            </a:r>
          </a:p>
        </p:txBody>
      </p:sp>
      <p:sp>
        <p:nvSpPr>
          <p:cNvPr id="26" name="矩形 25">
            <a:extLst>
              <a:ext uri="{FF2B5EF4-FFF2-40B4-BE49-F238E27FC236}">
                <a16:creationId xmlns:a16="http://schemas.microsoft.com/office/drawing/2014/main" id="{A123DF29-D181-960E-002F-8F62841BC215}"/>
              </a:ext>
            </a:extLst>
          </p:cNvPr>
          <p:cNvSpPr/>
          <p:nvPr/>
        </p:nvSpPr>
        <p:spPr>
          <a:xfrm>
            <a:off x="7323392" y="3833807"/>
            <a:ext cx="3319208" cy="533917"/>
          </a:xfrm>
          <a:prstGeom prst="rect">
            <a:avLst/>
          </a:prstGeom>
        </p:spPr>
        <p:txBody>
          <a:bodyPr wrap="none" lIns="0" rIns="0" anchor="ctr">
            <a:noAutofit/>
          </a:bodyPr>
          <a:lstStyle/>
          <a:p>
            <a:pPr>
              <a:lnSpc>
                <a:spcPct val="130000"/>
              </a:lnSpc>
            </a:pPr>
            <a:r>
              <a:rPr lang="zh-CN" altLang="en-US" sz="2800" b="1" dirty="0">
                <a:gradFill>
                  <a:gsLst>
                    <a:gs pos="0">
                      <a:schemeClr val="accent1"/>
                    </a:gs>
                    <a:gs pos="100000">
                      <a:schemeClr val="accent6"/>
                    </a:gs>
                  </a:gsLst>
                  <a:lin ang="2700000" scaled="0"/>
                </a:gradFill>
                <a:latin typeface="+mj-ea"/>
                <a:ea typeface="+mj-ea"/>
                <a:cs typeface="+mn-ea"/>
                <a:sym typeface="+mn-lt"/>
              </a:rPr>
              <a:t>医生集团</a:t>
            </a:r>
            <a:r>
              <a:rPr lang="en-US" altLang="zh-CN" sz="2800" b="1" dirty="0">
                <a:gradFill>
                  <a:gsLst>
                    <a:gs pos="0">
                      <a:schemeClr val="accent1"/>
                    </a:gs>
                    <a:gs pos="100000">
                      <a:schemeClr val="accent6"/>
                    </a:gs>
                  </a:gsLst>
                  <a:lin ang="2700000" scaled="0"/>
                </a:gradFill>
                <a:latin typeface="+mj-ea"/>
                <a:ea typeface="+mj-ea"/>
                <a:cs typeface="+mn-ea"/>
                <a:sym typeface="+mn-lt"/>
              </a:rPr>
              <a:t>+</a:t>
            </a:r>
            <a:r>
              <a:rPr lang="zh-CN" altLang="en-US" sz="2800" b="1" dirty="0">
                <a:gradFill>
                  <a:gsLst>
                    <a:gs pos="0">
                      <a:schemeClr val="accent1"/>
                    </a:gs>
                    <a:gs pos="100000">
                      <a:schemeClr val="accent6"/>
                    </a:gs>
                  </a:gsLst>
                  <a:lin ang="2700000" scaled="0"/>
                </a:gradFill>
                <a:latin typeface="+mj-ea"/>
                <a:ea typeface="+mj-ea"/>
                <a:cs typeface="+mn-ea"/>
                <a:sym typeface="+mn-lt"/>
              </a:rPr>
              <a:t>互联网</a:t>
            </a:r>
          </a:p>
        </p:txBody>
      </p:sp>
      <p:cxnSp>
        <p:nvCxnSpPr>
          <p:cNvPr id="27" name="直接连接符 26">
            <a:extLst>
              <a:ext uri="{FF2B5EF4-FFF2-40B4-BE49-F238E27FC236}">
                <a16:creationId xmlns:a16="http://schemas.microsoft.com/office/drawing/2014/main" id="{320DFBB9-0F37-9069-FFAB-FF71A57DAB92}"/>
              </a:ext>
            </a:extLst>
          </p:cNvPr>
          <p:cNvCxnSpPr>
            <a:cxnSpLocks/>
          </p:cNvCxnSpPr>
          <p:nvPr/>
        </p:nvCxnSpPr>
        <p:spPr>
          <a:xfrm>
            <a:off x="7353300" y="4387576"/>
            <a:ext cx="1474788" cy="0"/>
          </a:xfrm>
          <a:prstGeom prst="line">
            <a:avLst/>
          </a:prstGeom>
          <a:ln w="25400" cap="rnd">
            <a:gradFill>
              <a:gsLst>
                <a:gs pos="0">
                  <a:schemeClr val="accent1"/>
                </a:gs>
                <a:gs pos="100000">
                  <a:schemeClr val="accent6">
                    <a:alpha val="1000"/>
                  </a:schemeClr>
                </a:gs>
              </a:gsLst>
              <a:lin ang="0" scaled="0"/>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170711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fade">
                                      <p:cBhvr>
                                        <p:cTn id="14" dur="1000"/>
                                        <p:tgtEl>
                                          <p:spTgt spid="13"/>
                                        </p:tgtEl>
                                      </p:cBhvr>
                                    </p:animEffect>
                                    <p:anim calcmode="lin" valueType="num">
                                      <p:cBhvr>
                                        <p:cTn id="15" dur="1000" fill="hold"/>
                                        <p:tgtEl>
                                          <p:spTgt spid="13"/>
                                        </p:tgtEl>
                                        <p:attrNameLst>
                                          <p:attrName>ppt_x</p:attrName>
                                        </p:attrNameLst>
                                      </p:cBhvr>
                                      <p:tavLst>
                                        <p:tav tm="0">
                                          <p:val>
                                            <p:strVal val="#ppt_x"/>
                                          </p:val>
                                        </p:tav>
                                        <p:tav tm="100000">
                                          <p:val>
                                            <p:strVal val="#ppt_x"/>
                                          </p:val>
                                        </p:tav>
                                      </p:tavLst>
                                    </p:anim>
                                    <p:anim calcmode="lin" valueType="num">
                                      <p:cBhvr>
                                        <p:cTn id="16" dur="1000" fill="hold"/>
                                        <p:tgtEl>
                                          <p:spTgt spid="13"/>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1000"/>
                                        <p:tgtEl>
                                          <p:spTgt spid="14"/>
                                        </p:tgtEl>
                                      </p:cBhvr>
                                    </p:animEffect>
                                    <p:anim calcmode="lin" valueType="num">
                                      <p:cBhvr>
                                        <p:cTn id="20" dur="1000" fill="hold"/>
                                        <p:tgtEl>
                                          <p:spTgt spid="14"/>
                                        </p:tgtEl>
                                        <p:attrNameLst>
                                          <p:attrName>ppt_x</p:attrName>
                                        </p:attrNameLst>
                                      </p:cBhvr>
                                      <p:tavLst>
                                        <p:tav tm="0">
                                          <p:val>
                                            <p:strVal val="#ppt_x"/>
                                          </p:val>
                                        </p:tav>
                                        <p:tav tm="100000">
                                          <p:val>
                                            <p:strVal val="#ppt_x"/>
                                          </p:val>
                                        </p:tav>
                                      </p:tavLst>
                                    </p:anim>
                                    <p:anim calcmode="lin" valueType="num">
                                      <p:cBhvr>
                                        <p:cTn id="21" dur="1000" fill="hold"/>
                                        <p:tgtEl>
                                          <p:spTgt spid="14"/>
                                        </p:tgtEl>
                                        <p:attrNameLst>
                                          <p:attrName>ppt_y</p:attrName>
                                        </p:attrNameLst>
                                      </p:cBhvr>
                                      <p:tavLst>
                                        <p:tav tm="0">
                                          <p:val>
                                            <p:strVal val="#ppt_y+.1"/>
                                          </p:val>
                                        </p:tav>
                                        <p:tav tm="100000">
                                          <p:val>
                                            <p:strVal val="#ppt_y"/>
                                          </p:val>
                                        </p:tav>
                                      </p:tavLst>
                                    </p:anim>
                                  </p:childTnLst>
                                </p:cTn>
                              </p:par>
                            </p:childTnLst>
                          </p:cTn>
                        </p:par>
                        <p:par>
                          <p:cTn id="22" fill="hold">
                            <p:stCondLst>
                              <p:cond delay="1000"/>
                            </p:stCondLst>
                            <p:childTnLst>
                              <p:par>
                                <p:cTn id="23" presetID="42" presetClass="entr" presetSubtype="0"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1000"/>
                                        <p:tgtEl>
                                          <p:spTgt spid="12"/>
                                        </p:tgtEl>
                                      </p:cBhvr>
                                    </p:animEffect>
                                    <p:anim calcmode="lin" valueType="num">
                                      <p:cBhvr>
                                        <p:cTn id="26" dur="1000" fill="hold"/>
                                        <p:tgtEl>
                                          <p:spTgt spid="12"/>
                                        </p:tgtEl>
                                        <p:attrNameLst>
                                          <p:attrName>ppt_x</p:attrName>
                                        </p:attrNameLst>
                                      </p:cBhvr>
                                      <p:tavLst>
                                        <p:tav tm="0">
                                          <p:val>
                                            <p:strVal val="#ppt_x"/>
                                          </p:val>
                                        </p:tav>
                                        <p:tav tm="100000">
                                          <p:val>
                                            <p:strVal val="#ppt_x"/>
                                          </p:val>
                                        </p:tav>
                                      </p:tavLst>
                                    </p:anim>
                                    <p:anim calcmode="lin" valueType="num">
                                      <p:cBhvr>
                                        <p:cTn id="27"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42" presetClass="entr" presetSubtype="0" fill="hold" grpId="0" nodeType="clickEffect">
                                  <p:stCondLst>
                                    <p:cond delay="0"/>
                                  </p:stCondLst>
                                  <p:childTnLst>
                                    <p:set>
                                      <p:cBhvr>
                                        <p:cTn id="31" dur="1" fill="hold">
                                          <p:stCondLst>
                                            <p:cond delay="0"/>
                                          </p:stCondLst>
                                        </p:cTn>
                                        <p:tgtEl>
                                          <p:spTgt spid="20"/>
                                        </p:tgtEl>
                                        <p:attrNameLst>
                                          <p:attrName>style.visibility</p:attrName>
                                        </p:attrNameLst>
                                      </p:cBhvr>
                                      <p:to>
                                        <p:strVal val="visible"/>
                                      </p:to>
                                    </p:set>
                                    <p:animEffect transition="in" filter="fade">
                                      <p:cBhvr>
                                        <p:cTn id="32" dur="1000"/>
                                        <p:tgtEl>
                                          <p:spTgt spid="20"/>
                                        </p:tgtEl>
                                      </p:cBhvr>
                                    </p:animEffect>
                                    <p:anim calcmode="lin" valueType="num">
                                      <p:cBhvr>
                                        <p:cTn id="33" dur="1000" fill="hold"/>
                                        <p:tgtEl>
                                          <p:spTgt spid="20"/>
                                        </p:tgtEl>
                                        <p:attrNameLst>
                                          <p:attrName>ppt_x</p:attrName>
                                        </p:attrNameLst>
                                      </p:cBhvr>
                                      <p:tavLst>
                                        <p:tav tm="0">
                                          <p:val>
                                            <p:strVal val="#ppt_x"/>
                                          </p:val>
                                        </p:tav>
                                        <p:tav tm="100000">
                                          <p:val>
                                            <p:strVal val="#ppt_x"/>
                                          </p:val>
                                        </p:tav>
                                      </p:tavLst>
                                    </p:anim>
                                    <p:anim calcmode="lin" valueType="num">
                                      <p:cBhvr>
                                        <p:cTn id="34" dur="1000" fill="hold"/>
                                        <p:tgtEl>
                                          <p:spTgt spid="20"/>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0"/>
                                  </p:stCondLst>
                                  <p:childTnLst>
                                    <p:set>
                                      <p:cBhvr>
                                        <p:cTn id="36" dur="1" fill="hold">
                                          <p:stCondLst>
                                            <p:cond delay="0"/>
                                          </p:stCondLst>
                                        </p:cTn>
                                        <p:tgtEl>
                                          <p:spTgt spid="21"/>
                                        </p:tgtEl>
                                        <p:attrNameLst>
                                          <p:attrName>style.visibility</p:attrName>
                                        </p:attrNameLst>
                                      </p:cBhvr>
                                      <p:to>
                                        <p:strVal val="visible"/>
                                      </p:to>
                                    </p:set>
                                    <p:animEffect transition="in" filter="fade">
                                      <p:cBhvr>
                                        <p:cTn id="37" dur="1000"/>
                                        <p:tgtEl>
                                          <p:spTgt spid="21"/>
                                        </p:tgtEl>
                                      </p:cBhvr>
                                    </p:animEffect>
                                    <p:anim calcmode="lin" valueType="num">
                                      <p:cBhvr>
                                        <p:cTn id="38" dur="1000" fill="hold"/>
                                        <p:tgtEl>
                                          <p:spTgt spid="21"/>
                                        </p:tgtEl>
                                        <p:attrNameLst>
                                          <p:attrName>ppt_x</p:attrName>
                                        </p:attrNameLst>
                                      </p:cBhvr>
                                      <p:tavLst>
                                        <p:tav tm="0">
                                          <p:val>
                                            <p:strVal val="#ppt_x"/>
                                          </p:val>
                                        </p:tav>
                                        <p:tav tm="100000">
                                          <p:val>
                                            <p:strVal val="#ppt_x"/>
                                          </p:val>
                                        </p:tav>
                                      </p:tavLst>
                                    </p:anim>
                                    <p:anim calcmode="lin" valueType="num">
                                      <p:cBhvr>
                                        <p:cTn id="39" dur="1000" fill="hold"/>
                                        <p:tgtEl>
                                          <p:spTgt spid="21"/>
                                        </p:tgtEl>
                                        <p:attrNameLst>
                                          <p:attrName>ppt_y</p:attrName>
                                        </p:attrNameLst>
                                      </p:cBhvr>
                                      <p:tavLst>
                                        <p:tav tm="0">
                                          <p:val>
                                            <p:strVal val="#ppt_y+.1"/>
                                          </p:val>
                                        </p:tav>
                                        <p:tav tm="100000">
                                          <p:val>
                                            <p:strVal val="#ppt_y"/>
                                          </p:val>
                                        </p:tav>
                                      </p:tavLst>
                                    </p:anim>
                                  </p:childTnLst>
                                </p:cTn>
                              </p:par>
                            </p:childTnLst>
                          </p:cTn>
                        </p:par>
                        <p:par>
                          <p:cTn id="40" fill="hold">
                            <p:stCondLst>
                              <p:cond delay="1000"/>
                            </p:stCondLst>
                            <p:childTnLst>
                              <p:par>
                                <p:cTn id="41" presetID="42" presetClass="entr" presetSubtype="0" fill="hold" grpId="0" nodeType="afterEffect">
                                  <p:stCondLst>
                                    <p:cond delay="0"/>
                                  </p:stCondLst>
                                  <p:childTnLst>
                                    <p:set>
                                      <p:cBhvr>
                                        <p:cTn id="42" dur="1" fill="hold">
                                          <p:stCondLst>
                                            <p:cond delay="0"/>
                                          </p:stCondLst>
                                        </p:cTn>
                                        <p:tgtEl>
                                          <p:spTgt spid="19"/>
                                        </p:tgtEl>
                                        <p:attrNameLst>
                                          <p:attrName>style.visibility</p:attrName>
                                        </p:attrNameLst>
                                      </p:cBhvr>
                                      <p:to>
                                        <p:strVal val="visible"/>
                                      </p:to>
                                    </p:set>
                                    <p:animEffect transition="in" filter="fade">
                                      <p:cBhvr>
                                        <p:cTn id="43" dur="1000"/>
                                        <p:tgtEl>
                                          <p:spTgt spid="19"/>
                                        </p:tgtEl>
                                      </p:cBhvr>
                                    </p:animEffect>
                                    <p:anim calcmode="lin" valueType="num">
                                      <p:cBhvr>
                                        <p:cTn id="44" dur="1000" fill="hold"/>
                                        <p:tgtEl>
                                          <p:spTgt spid="19"/>
                                        </p:tgtEl>
                                        <p:attrNameLst>
                                          <p:attrName>ppt_x</p:attrName>
                                        </p:attrNameLst>
                                      </p:cBhvr>
                                      <p:tavLst>
                                        <p:tav tm="0">
                                          <p:val>
                                            <p:strVal val="#ppt_x"/>
                                          </p:val>
                                        </p:tav>
                                        <p:tav tm="100000">
                                          <p:val>
                                            <p:strVal val="#ppt_x"/>
                                          </p:val>
                                        </p:tav>
                                      </p:tavLst>
                                    </p:anim>
                                    <p:anim calcmode="lin" valueType="num">
                                      <p:cBhvr>
                                        <p:cTn id="45"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42" presetClass="entr" presetSubtype="0" fill="hold" grpId="0" nodeType="clickEffect">
                                  <p:stCondLst>
                                    <p:cond delay="0"/>
                                  </p:stCondLst>
                                  <p:childTnLst>
                                    <p:set>
                                      <p:cBhvr>
                                        <p:cTn id="49" dur="1" fill="hold">
                                          <p:stCondLst>
                                            <p:cond delay="0"/>
                                          </p:stCondLst>
                                        </p:cTn>
                                        <p:tgtEl>
                                          <p:spTgt spid="23"/>
                                        </p:tgtEl>
                                        <p:attrNameLst>
                                          <p:attrName>style.visibility</p:attrName>
                                        </p:attrNameLst>
                                      </p:cBhvr>
                                      <p:to>
                                        <p:strVal val="visible"/>
                                      </p:to>
                                    </p:set>
                                    <p:animEffect transition="in" filter="fade">
                                      <p:cBhvr>
                                        <p:cTn id="50" dur="1000"/>
                                        <p:tgtEl>
                                          <p:spTgt spid="23"/>
                                        </p:tgtEl>
                                      </p:cBhvr>
                                    </p:animEffect>
                                    <p:anim calcmode="lin" valueType="num">
                                      <p:cBhvr>
                                        <p:cTn id="51" dur="1000" fill="hold"/>
                                        <p:tgtEl>
                                          <p:spTgt spid="23"/>
                                        </p:tgtEl>
                                        <p:attrNameLst>
                                          <p:attrName>ppt_x</p:attrName>
                                        </p:attrNameLst>
                                      </p:cBhvr>
                                      <p:tavLst>
                                        <p:tav tm="0">
                                          <p:val>
                                            <p:strVal val="#ppt_x"/>
                                          </p:val>
                                        </p:tav>
                                        <p:tav tm="100000">
                                          <p:val>
                                            <p:strVal val="#ppt_x"/>
                                          </p:val>
                                        </p:tav>
                                      </p:tavLst>
                                    </p:anim>
                                    <p:anim calcmode="lin" valueType="num">
                                      <p:cBhvr>
                                        <p:cTn id="52" dur="1000" fill="hold"/>
                                        <p:tgtEl>
                                          <p:spTgt spid="23"/>
                                        </p:tgtEl>
                                        <p:attrNameLst>
                                          <p:attrName>ppt_y</p:attrName>
                                        </p:attrNameLst>
                                      </p:cBhvr>
                                      <p:tavLst>
                                        <p:tav tm="0">
                                          <p:val>
                                            <p:strVal val="#ppt_y+.1"/>
                                          </p:val>
                                        </p:tav>
                                        <p:tav tm="100000">
                                          <p:val>
                                            <p:strVal val="#ppt_y"/>
                                          </p:val>
                                        </p:tav>
                                      </p:tavLst>
                                    </p:anim>
                                  </p:childTnLst>
                                </p:cTn>
                              </p:par>
                              <p:par>
                                <p:cTn id="53" presetID="42" presetClass="entr" presetSubtype="0" fill="hold" nodeType="withEffect">
                                  <p:stCondLst>
                                    <p:cond delay="0"/>
                                  </p:stCondLst>
                                  <p:childTnLst>
                                    <p:set>
                                      <p:cBhvr>
                                        <p:cTn id="54" dur="1" fill="hold">
                                          <p:stCondLst>
                                            <p:cond delay="0"/>
                                          </p:stCondLst>
                                        </p:cTn>
                                        <p:tgtEl>
                                          <p:spTgt spid="24"/>
                                        </p:tgtEl>
                                        <p:attrNameLst>
                                          <p:attrName>style.visibility</p:attrName>
                                        </p:attrNameLst>
                                      </p:cBhvr>
                                      <p:to>
                                        <p:strVal val="visible"/>
                                      </p:to>
                                    </p:set>
                                    <p:animEffect transition="in" filter="fade">
                                      <p:cBhvr>
                                        <p:cTn id="55" dur="1000"/>
                                        <p:tgtEl>
                                          <p:spTgt spid="24"/>
                                        </p:tgtEl>
                                      </p:cBhvr>
                                    </p:animEffect>
                                    <p:anim calcmode="lin" valueType="num">
                                      <p:cBhvr>
                                        <p:cTn id="56" dur="1000" fill="hold"/>
                                        <p:tgtEl>
                                          <p:spTgt spid="24"/>
                                        </p:tgtEl>
                                        <p:attrNameLst>
                                          <p:attrName>ppt_x</p:attrName>
                                        </p:attrNameLst>
                                      </p:cBhvr>
                                      <p:tavLst>
                                        <p:tav tm="0">
                                          <p:val>
                                            <p:strVal val="#ppt_x"/>
                                          </p:val>
                                        </p:tav>
                                        <p:tav tm="100000">
                                          <p:val>
                                            <p:strVal val="#ppt_x"/>
                                          </p:val>
                                        </p:tav>
                                      </p:tavLst>
                                    </p:anim>
                                    <p:anim calcmode="lin" valueType="num">
                                      <p:cBhvr>
                                        <p:cTn id="57" dur="1000" fill="hold"/>
                                        <p:tgtEl>
                                          <p:spTgt spid="24"/>
                                        </p:tgtEl>
                                        <p:attrNameLst>
                                          <p:attrName>ppt_y</p:attrName>
                                        </p:attrNameLst>
                                      </p:cBhvr>
                                      <p:tavLst>
                                        <p:tav tm="0">
                                          <p:val>
                                            <p:strVal val="#ppt_y+.1"/>
                                          </p:val>
                                        </p:tav>
                                        <p:tav tm="100000">
                                          <p:val>
                                            <p:strVal val="#ppt_y"/>
                                          </p:val>
                                        </p:tav>
                                      </p:tavLst>
                                    </p:anim>
                                  </p:childTnLst>
                                </p:cTn>
                              </p:par>
                            </p:childTnLst>
                          </p:cTn>
                        </p:par>
                        <p:par>
                          <p:cTn id="58" fill="hold">
                            <p:stCondLst>
                              <p:cond delay="1000"/>
                            </p:stCondLst>
                            <p:childTnLst>
                              <p:par>
                                <p:cTn id="59" presetID="42" presetClass="entr" presetSubtype="0" fill="hold" grpId="0" nodeType="afterEffect">
                                  <p:stCondLst>
                                    <p:cond delay="0"/>
                                  </p:stCondLst>
                                  <p:childTnLst>
                                    <p:set>
                                      <p:cBhvr>
                                        <p:cTn id="60" dur="1" fill="hold">
                                          <p:stCondLst>
                                            <p:cond delay="0"/>
                                          </p:stCondLst>
                                        </p:cTn>
                                        <p:tgtEl>
                                          <p:spTgt spid="22"/>
                                        </p:tgtEl>
                                        <p:attrNameLst>
                                          <p:attrName>style.visibility</p:attrName>
                                        </p:attrNameLst>
                                      </p:cBhvr>
                                      <p:to>
                                        <p:strVal val="visible"/>
                                      </p:to>
                                    </p:set>
                                    <p:animEffect transition="in" filter="fade">
                                      <p:cBhvr>
                                        <p:cTn id="61" dur="1000"/>
                                        <p:tgtEl>
                                          <p:spTgt spid="22"/>
                                        </p:tgtEl>
                                      </p:cBhvr>
                                    </p:animEffect>
                                    <p:anim calcmode="lin" valueType="num">
                                      <p:cBhvr>
                                        <p:cTn id="62" dur="1000" fill="hold"/>
                                        <p:tgtEl>
                                          <p:spTgt spid="22"/>
                                        </p:tgtEl>
                                        <p:attrNameLst>
                                          <p:attrName>ppt_x</p:attrName>
                                        </p:attrNameLst>
                                      </p:cBhvr>
                                      <p:tavLst>
                                        <p:tav tm="0">
                                          <p:val>
                                            <p:strVal val="#ppt_x"/>
                                          </p:val>
                                        </p:tav>
                                        <p:tav tm="100000">
                                          <p:val>
                                            <p:strVal val="#ppt_x"/>
                                          </p:val>
                                        </p:tav>
                                      </p:tavLst>
                                    </p:anim>
                                    <p:anim calcmode="lin" valueType="num">
                                      <p:cBhvr>
                                        <p:cTn id="63"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64" fill="hold">
                      <p:stCondLst>
                        <p:cond delay="indefinite"/>
                      </p:stCondLst>
                      <p:childTnLst>
                        <p:par>
                          <p:cTn id="65" fill="hold">
                            <p:stCondLst>
                              <p:cond delay="0"/>
                            </p:stCondLst>
                            <p:childTnLst>
                              <p:par>
                                <p:cTn id="66" presetID="42" presetClass="entr" presetSubtype="0" fill="hold" grpId="0" nodeType="clickEffect">
                                  <p:stCondLst>
                                    <p:cond delay="0"/>
                                  </p:stCondLst>
                                  <p:childTnLst>
                                    <p:set>
                                      <p:cBhvr>
                                        <p:cTn id="67" dur="1" fill="hold">
                                          <p:stCondLst>
                                            <p:cond delay="0"/>
                                          </p:stCondLst>
                                        </p:cTn>
                                        <p:tgtEl>
                                          <p:spTgt spid="26"/>
                                        </p:tgtEl>
                                        <p:attrNameLst>
                                          <p:attrName>style.visibility</p:attrName>
                                        </p:attrNameLst>
                                      </p:cBhvr>
                                      <p:to>
                                        <p:strVal val="visible"/>
                                      </p:to>
                                    </p:set>
                                    <p:animEffect transition="in" filter="fade">
                                      <p:cBhvr>
                                        <p:cTn id="68" dur="1000"/>
                                        <p:tgtEl>
                                          <p:spTgt spid="26"/>
                                        </p:tgtEl>
                                      </p:cBhvr>
                                    </p:animEffect>
                                    <p:anim calcmode="lin" valueType="num">
                                      <p:cBhvr>
                                        <p:cTn id="69" dur="1000" fill="hold"/>
                                        <p:tgtEl>
                                          <p:spTgt spid="26"/>
                                        </p:tgtEl>
                                        <p:attrNameLst>
                                          <p:attrName>ppt_x</p:attrName>
                                        </p:attrNameLst>
                                      </p:cBhvr>
                                      <p:tavLst>
                                        <p:tav tm="0">
                                          <p:val>
                                            <p:strVal val="#ppt_x"/>
                                          </p:val>
                                        </p:tav>
                                        <p:tav tm="100000">
                                          <p:val>
                                            <p:strVal val="#ppt_x"/>
                                          </p:val>
                                        </p:tav>
                                      </p:tavLst>
                                    </p:anim>
                                    <p:anim calcmode="lin" valueType="num">
                                      <p:cBhvr>
                                        <p:cTn id="70" dur="1000" fill="hold"/>
                                        <p:tgtEl>
                                          <p:spTgt spid="26"/>
                                        </p:tgtEl>
                                        <p:attrNameLst>
                                          <p:attrName>ppt_y</p:attrName>
                                        </p:attrNameLst>
                                      </p:cBhvr>
                                      <p:tavLst>
                                        <p:tav tm="0">
                                          <p:val>
                                            <p:strVal val="#ppt_y+.1"/>
                                          </p:val>
                                        </p:tav>
                                        <p:tav tm="100000">
                                          <p:val>
                                            <p:strVal val="#ppt_y"/>
                                          </p:val>
                                        </p:tav>
                                      </p:tavLst>
                                    </p:anim>
                                  </p:childTnLst>
                                </p:cTn>
                              </p:par>
                              <p:par>
                                <p:cTn id="71" presetID="42" presetClass="entr" presetSubtype="0" fill="hold" nodeType="withEffect">
                                  <p:stCondLst>
                                    <p:cond delay="0"/>
                                  </p:stCondLst>
                                  <p:childTnLst>
                                    <p:set>
                                      <p:cBhvr>
                                        <p:cTn id="72" dur="1" fill="hold">
                                          <p:stCondLst>
                                            <p:cond delay="0"/>
                                          </p:stCondLst>
                                        </p:cTn>
                                        <p:tgtEl>
                                          <p:spTgt spid="27"/>
                                        </p:tgtEl>
                                        <p:attrNameLst>
                                          <p:attrName>style.visibility</p:attrName>
                                        </p:attrNameLst>
                                      </p:cBhvr>
                                      <p:to>
                                        <p:strVal val="visible"/>
                                      </p:to>
                                    </p:set>
                                    <p:animEffect transition="in" filter="fade">
                                      <p:cBhvr>
                                        <p:cTn id="73" dur="1000"/>
                                        <p:tgtEl>
                                          <p:spTgt spid="27"/>
                                        </p:tgtEl>
                                      </p:cBhvr>
                                    </p:animEffect>
                                    <p:anim calcmode="lin" valueType="num">
                                      <p:cBhvr>
                                        <p:cTn id="74" dur="1000" fill="hold"/>
                                        <p:tgtEl>
                                          <p:spTgt spid="27"/>
                                        </p:tgtEl>
                                        <p:attrNameLst>
                                          <p:attrName>ppt_x</p:attrName>
                                        </p:attrNameLst>
                                      </p:cBhvr>
                                      <p:tavLst>
                                        <p:tav tm="0">
                                          <p:val>
                                            <p:strVal val="#ppt_x"/>
                                          </p:val>
                                        </p:tav>
                                        <p:tav tm="100000">
                                          <p:val>
                                            <p:strVal val="#ppt_x"/>
                                          </p:val>
                                        </p:tav>
                                      </p:tavLst>
                                    </p:anim>
                                    <p:anim calcmode="lin" valueType="num">
                                      <p:cBhvr>
                                        <p:cTn id="75" dur="1000" fill="hold"/>
                                        <p:tgtEl>
                                          <p:spTgt spid="27"/>
                                        </p:tgtEl>
                                        <p:attrNameLst>
                                          <p:attrName>ppt_y</p:attrName>
                                        </p:attrNameLst>
                                      </p:cBhvr>
                                      <p:tavLst>
                                        <p:tav tm="0">
                                          <p:val>
                                            <p:strVal val="#ppt_y+.1"/>
                                          </p:val>
                                        </p:tav>
                                        <p:tav tm="100000">
                                          <p:val>
                                            <p:strVal val="#ppt_y"/>
                                          </p:val>
                                        </p:tav>
                                      </p:tavLst>
                                    </p:anim>
                                  </p:childTnLst>
                                </p:cTn>
                              </p:par>
                            </p:childTnLst>
                          </p:cTn>
                        </p:par>
                        <p:par>
                          <p:cTn id="76" fill="hold">
                            <p:stCondLst>
                              <p:cond delay="1000"/>
                            </p:stCondLst>
                            <p:childTnLst>
                              <p:par>
                                <p:cTn id="77" presetID="42" presetClass="entr" presetSubtype="0" fill="hold" grpId="0" nodeType="afterEffect">
                                  <p:stCondLst>
                                    <p:cond delay="0"/>
                                  </p:stCondLst>
                                  <p:childTnLst>
                                    <p:set>
                                      <p:cBhvr>
                                        <p:cTn id="78" dur="1" fill="hold">
                                          <p:stCondLst>
                                            <p:cond delay="0"/>
                                          </p:stCondLst>
                                        </p:cTn>
                                        <p:tgtEl>
                                          <p:spTgt spid="25"/>
                                        </p:tgtEl>
                                        <p:attrNameLst>
                                          <p:attrName>style.visibility</p:attrName>
                                        </p:attrNameLst>
                                      </p:cBhvr>
                                      <p:to>
                                        <p:strVal val="visible"/>
                                      </p:to>
                                    </p:set>
                                    <p:animEffect transition="in" filter="fade">
                                      <p:cBhvr>
                                        <p:cTn id="79" dur="1000"/>
                                        <p:tgtEl>
                                          <p:spTgt spid="25"/>
                                        </p:tgtEl>
                                      </p:cBhvr>
                                    </p:animEffect>
                                    <p:anim calcmode="lin" valueType="num">
                                      <p:cBhvr>
                                        <p:cTn id="80" dur="1000" fill="hold"/>
                                        <p:tgtEl>
                                          <p:spTgt spid="25"/>
                                        </p:tgtEl>
                                        <p:attrNameLst>
                                          <p:attrName>ppt_x</p:attrName>
                                        </p:attrNameLst>
                                      </p:cBhvr>
                                      <p:tavLst>
                                        <p:tav tm="0">
                                          <p:val>
                                            <p:strVal val="#ppt_x"/>
                                          </p:val>
                                        </p:tav>
                                        <p:tav tm="100000">
                                          <p:val>
                                            <p:strVal val="#ppt_x"/>
                                          </p:val>
                                        </p:tav>
                                      </p:tavLst>
                                    </p:anim>
                                    <p:anim calcmode="lin" valueType="num">
                                      <p:cBhvr>
                                        <p:cTn id="81"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9" grpId="0"/>
      <p:bldP spid="20" grpId="0"/>
      <p:bldP spid="22" grpId="0"/>
      <p:bldP spid="23" grpId="0"/>
      <p:bldP spid="25" grpId="0"/>
      <p:bldP spid="2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图示&#10;&#10;描述已自动生成">
            <a:extLst>
              <a:ext uri="{FF2B5EF4-FFF2-40B4-BE49-F238E27FC236}">
                <a16:creationId xmlns:a16="http://schemas.microsoft.com/office/drawing/2014/main" id="{6EE8122C-7C5B-5DA1-1077-7AEB37D67FF6}"/>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38499" y="-11151"/>
            <a:ext cx="6134499" cy="6901311"/>
          </a:xfrm>
          <a:prstGeom prst="rect">
            <a:avLst/>
          </a:prstGeom>
        </p:spPr>
      </p:pic>
      <p:sp>
        <p:nvSpPr>
          <p:cNvPr id="2" name="文本占位符 1">
            <a:extLst>
              <a:ext uri="{FF2B5EF4-FFF2-40B4-BE49-F238E27FC236}">
                <a16:creationId xmlns:a16="http://schemas.microsoft.com/office/drawing/2014/main" id="{DBC33D67-C80C-7048-AA4B-69759F87FC97}"/>
              </a:ext>
            </a:extLst>
          </p:cNvPr>
          <p:cNvSpPr>
            <a:spLocks noGrp="1"/>
          </p:cNvSpPr>
          <p:nvPr>
            <p:ph type="body" sz="quarter" idx="4294967295"/>
          </p:nvPr>
        </p:nvSpPr>
        <p:spPr>
          <a:xfrm>
            <a:off x="6347039" y="1248457"/>
            <a:ext cx="3694112" cy="534988"/>
          </a:xfrm>
        </p:spPr>
        <p:txBody>
          <a:bodyPr wrap="none" lIns="0" rIns="0" anchor="ctr">
            <a:noAutofit/>
          </a:bodyPr>
          <a:lstStyle/>
          <a:p>
            <a:pPr marL="0" indent="0">
              <a:lnSpc>
                <a:spcPct val="130000"/>
              </a:lnSpc>
              <a:buNone/>
            </a:pPr>
            <a:r>
              <a:rPr lang="zh-CN" altLang="en-US" sz="3200" b="1" dirty="0">
                <a:solidFill>
                  <a:schemeClr val="tx1">
                    <a:lumMod val="75000"/>
                    <a:lumOff val="25000"/>
                  </a:schemeClr>
                </a:solidFill>
                <a:latin typeface="+mj-ea"/>
                <a:ea typeface="+mj-ea"/>
                <a:cs typeface="+mn-ea"/>
                <a:sym typeface="+mn-lt"/>
              </a:rPr>
              <a:t>互联网医疗发展现状</a:t>
            </a:r>
          </a:p>
        </p:txBody>
      </p:sp>
      <p:sp>
        <p:nvSpPr>
          <p:cNvPr id="4" name="文本框 3">
            <a:extLst>
              <a:ext uri="{FF2B5EF4-FFF2-40B4-BE49-F238E27FC236}">
                <a16:creationId xmlns:a16="http://schemas.microsoft.com/office/drawing/2014/main" id="{B11ADDCB-1FF5-91BB-EA18-68E0A8A7AC8A}"/>
              </a:ext>
            </a:extLst>
          </p:cNvPr>
          <p:cNvSpPr txBox="1"/>
          <p:nvPr/>
        </p:nvSpPr>
        <p:spPr>
          <a:xfrm>
            <a:off x="6241164" y="1850164"/>
            <a:ext cx="5277736" cy="1255280"/>
          </a:xfrm>
          <a:prstGeom prst="rect">
            <a:avLst/>
          </a:prstGeom>
          <a:noFill/>
        </p:spPr>
        <p:txBody>
          <a:bodyPr wrap="square" anchor="ctr">
            <a:noAutofit/>
          </a:bodyPr>
          <a:lstStyle/>
          <a:p>
            <a:pPr algn="just">
              <a:lnSpc>
                <a:spcPct val="130000"/>
              </a:lnSpc>
            </a:pPr>
            <a:r>
              <a:rPr lang="zh-CN" altLang="en-US" sz="2000" b="0" i="0" dirty="0">
                <a:solidFill>
                  <a:srgbClr val="333333"/>
                </a:solidFill>
                <a:effectLst/>
                <a:cs typeface="+mn-ea"/>
                <a:sym typeface="+mn-lt"/>
              </a:rPr>
              <a:t>从渗透率看，</a:t>
            </a:r>
            <a:r>
              <a:rPr lang="en-US" altLang="zh-CN" sz="2000" b="0" i="0" dirty="0">
                <a:solidFill>
                  <a:srgbClr val="333333"/>
                </a:solidFill>
                <a:effectLst/>
                <a:cs typeface="+mn-ea"/>
                <a:sym typeface="+mn-lt"/>
              </a:rPr>
              <a:t>2019</a:t>
            </a:r>
            <a:r>
              <a:rPr lang="zh-CN" altLang="en-US" sz="2000" b="0" i="0" dirty="0">
                <a:solidFill>
                  <a:srgbClr val="333333"/>
                </a:solidFill>
                <a:effectLst/>
                <a:cs typeface="+mn-ea"/>
                <a:sym typeface="+mn-lt"/>
              </a:rPr>
              <a:t>年</a:t>
            </a:r>
            <a:r>
              <a:rPr lang="en-US" altLang="zh-CN" sz="2000" b="0" i="0" dirty="0">
                <a:solidFill>
                  <a:srgbClr val="333333"/>
                </a:solidFill>
                <a:effectLst/>
                <a:cs typeface="+mn-ea"/>
                <a:sym typeface="+mn-lt"/>
              </a:rPr>
              <a:t>4</a:t>
            </a:r>
            <a:r>
              <a:rPr lang="zh-CN" altLang="en-US" sz="2000" b="0" i="0" dirty="0">
                <a:solidFill>
                  <a:srgbClr val="333333"/>
                </a:solidFill>
                <a:effectLst/>
                <a:cs typeface="+mn-ea"/>
                <a:sym typeface="+mn-lt"/>
              </a:rPr>
              <a:t>月我国互联网医疗用户规模为</a:t>
            </a:r>
            <a:r>
              <a:rPr lang="en-US" altLang="zh-CN" sz="2000" b="0" i="0" dirty="0">
                <a:solidFill>
                  <a:srgbClr val="333333"/>
                </a:solidFill>
                <a:effectLst/>
                <a:cs typeface="+mn-ea"/>
                <a:sym typeface="+mn-lt"/>
              </a:rPr>
              <a:t>4500</a:t>
            </a:r>
            <a:r>
              <a:rPr lang="zh-CN" altLang="en-US" sz="2000" b="0" i="0" dirty="0">
                <a:solidFill>
                  <a:srgbClr val="333333"/>
                </a:solidFill>
                <a:effectLst/>
                <a:cs typeface="+mn-ea"/>
                <a:sym typeface="+mn-lt"/>
              </a:rPr>
              <a:t>万，同比增长</a:t>
            </a:r>
            <a:r>
              <a:rPr lang="en-US" altLang="zh-CN" sz="2000" b="0" i="0" dirty="0">
                <a:solidFill>
                  <a:srgbClr val="333333"/>
                </a:solidFill>
                <a:effectLst/>
                <a:cs typeface="+mn-ea"/>
                <a:sym typeface="+mn-lt"/>
              </a:rPr>
              <a:t>61%</a:t>
            </a:r>
            <a:r>
              <a:rPr lang="zh-CN" altLang="en-US" sz="2000" b="0" i="0" dirty="0">
                <a:solidFill>
                  <a:srgbClr val="333333"/>
                </a:solidFill>
                <a:effectLst/>
                <a:cs typeface="+mn-ea"/>
                <a:sym typeface="+mn-lt"/>
              </a:rPr>
              <a:t>，行业渗透率为</a:t>
            </a:r>
            <a:r>
              <a:rPr lang="en-US" altLang="zh-CN" sz="2000" b="0" i="0" dirty="0">
                <a:solidFill>
                  <a:srgbClr val="333333"/>
                </a:solidFill>
                <a:effectLst/>
                <a:cs typeface="+mn-ea"/>
                <a:sym typeface="+mn-lt"/>
              </a:rPr>
              <a:t>6.6%</a:t>
            </a:r>
            <a:r>
              <a:rPr lang="zh-CN" altLang="en-US" sz="2000" b="0" i="0" dirty="0">
                <a:solidFill>
                  <a:srgbClr val="333333"/>
                </a:solidFill>
                <a:effectLst/>
                <a:cs typeface="+mn-ea"/>
                <a:sym typeface="+mn-lt"/>
              </a:rPr>
              <a:t>，同比提高</a:t>
            </a:r>
            <a:r>
              <a:rPr lang="en-US" altLang="zh-CN" sz="2000" b="0" i="0" dirty="0">
                <a:solidFill>
                  <a:srgbClr val="333333"/>
                </a:solidFill>
                <a:effectLst/>
                <a:cs typeface="+mn-ea"/>
                <a:sym typeface="+mn-lt"/>
              </a:rPr>
              <a:t>1.4</a:t>
            </a:r>
            <a:r>
              <a:rPr lang="zh-CN" altLang="en-US" sz="2000" b="0" i="0" dirty="0">
                <a:solidFill>
                  <a:srgbClr val="333333"/>
                </a:solidFill>
                <a:effectLst/>
                <a:cs typeface="+mn-ea"/>
                <a:sym typeface="+mn-lt"/>
              </a:rPr>
              <a:t>个百分点。</a:t>
            </a:r>
            <a:endParaRPr lang="zh-CN" altLang="en-US" sz="2000" dirty="0">
              <a:cs typeface="+mn-ea"/>
              <a:sym typeface="+mn-lt"/>
            </a:endParaRPr>
          </a:p>
        </p:txBody>
      </p:sp>
      <p:cxnSp>
        <p:nvCxnSpPr>
          <p:cNvPr id="9" name="直接连接符 8">
            <a:extLst>
              <a:ext uri="{FF2B5EF4-FFF2-40B4-BE49-F238E27FC236}">
                <a16:creationId xmlns:a16="http://schemas.microsoft.com/office/drawing/2014/main" id="{359D978B-C905-EB36-57D2-B3B684273589}"/>
              </a:ext>
            </a:extLst>
          </p:cNvPr>
          <p:cNvCxnSpPr>
            <a:cxnSpLocks/>
          </p:cNvCxnSpPr>
          <p:nvPr/>
        </p:nvCxnSpPr>
        <p:spPr>
          <a:xfrm>
            <a:off x="6347039" y="3311162"/>
            <a:ext cx="5277736" cy="0"/>
          </a:xfrm>
          <a:prstGeom prst="line">
            <a:avLst/>
          </a:prstGeom>
          <a:ln w="19050">
            <a:gradFill>
              <a:gsLst>
                <a:gs pos="0">
                  <a:schemeClr val="accent2"/>
                </a:gs>
                <a:gs pos="100000">
                  <a:schemeClr val="accent1">
                    <a:lumMod val="30000"/>
                    <a:lumOff val="70000"/>
                    <a:alpha val="16000"/>
                  </a:schemeClr>
                </a:gs>
              </a:gsLst>
              <a:lin ang="0" scaled="0"/>
            </a:gradFill>
          </a:ln>
        </p:spPr>
        <p:style>
          <a:lnRef idx="1">
            <a:schemeClr val="accent1"/>
          </a:lnRef>
          <a:fillRef idx="0">
            <a:schemeClr val="accent1"/>
          </a:fillRef>
          <a:effectRef idx="0">
            <a:schemeClr val="accent1"/>
          </a:effectRef>
          <a:fontRef idx="minor">
            <a:schemeClr val="tx1"/>
          </a:fontRef>
        </p:style>
      </p:cxnSp>
      <p:sp>
        <p:nvSpPr>
          <p:cNvPr id="10" name="矩形 9">
            <a:extLst>
              <a:ext uri="{FF2B5EF4-FFF2-40B4-BE49-F238E27FC236}">
                <a16:creationId xmlns:a16="http://schemas.microsoft.com/office/drawing/2014/main" id="{86B75D07-2277-37EA-B9E3-5B6EB39C27B0}"/>
              </a:ext>
            </a:extLst>
          </p:cNvPr>
          <p:cNvSpPr/>
          <p:nvPr/>
        </p:nvSpPr>
        <p:spPr>
          <a:xfrm>
            <a:off x="-53112" y="-11151"/>
            <a:ext cx="6163724" cy="6869151"/>
          </a:xfrm>
          <a:prstGeom prst="rect">
            <a:avLst/>
          </a:prstGeom>
          <a:gradFill>
            <a:gsLst>
              <a:gs pos="0">
                <a:schemeClr val="accent2"/>
              </a:gs>
              <a:gs pos="100000">
                <a:schemeClr val="accent1">
                  <a:lumMod val="30000"/>
                  <a:lumOff val="70000"/>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12" name="图形 11" descr="孩子 纯色填充">
            <a:extLst>
              <a:ext uri="{FF2B5EF4-FFF2-40B4-BE49-F238E27FC236}">
                <a16:creationId xmlns:a16="http://schemas.microsoft.com/office/drawing/2014/main" id="{B17BEE8A-5226-47CD-D4F0-67B96F38D96C}"/>
              </a:ext>
            </a:extLst>
          </p:cNvPr>
          <p:cNvPicPr>
            <a:picLocks noChangeAspect="1"/>
          </p:cNvPicPr>
          <p:nvPr/>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6388081" y="3546838"/>
            <a:ext cx="914400" cy="914400"/>
          </a:xfrm>
          <a:prstGeom prst="rect">
            <a:avLst/>
          </a:prstGeom>
        </p:spPr>
      </p:pic>
      <p:sp>
        <p:nvSpPr>
          <p:cNvPr id="13" name="文本框 12">
            <a:extLst>
              <a:ext uri="{FF2B5EF4-FFF2-40B4-BE49-F238E27FC236}">
                <a16:creationId xmlns:a16="http://schemas.microsoft.com/office/drawing/2014/main" id="{5DD9DD97-B033-1A8C-B105-8F44B9F89EC4}"/>
              </a:ext>
            </a:extLst>
          </p:cNvPr>
          <p:cNvSpPr txBox="1"/>
          <p:nvPr/>
        </p:nvSpPr>
        <p:spPr>
          <a:xfrm>
            <a:off x="7343988" y="3693833"/>
            <a:ext cx="3260512" cy="646331"/>
          </a:xfrm>
          <a:prstGeom prst="rect">
            <a:avLst/>
          </a:prstGeom>
        </p:spPr>
        <p:txBody>
          <a:bodyPr vert="horz" wrap="square" lIns="0" tIns="45720" rIns="0" bIns="45720" rtlCol="0" anchor="ctr">
            <a:noAutofit/>
          </a:bodyPr>
          <a:lstStyle>
            <a:lvl1pPr indent="0">
              <a:lnSpc>
                <a:spcPct val="90000"/>
              </a:lnSpc>
              <a:spcBef>
                <a:spcPts val="1000"/>
              </a:spcBef>
              <a:buFont typeface="Arial" panose="020B0604020202020204" pitchFamily="34" charset="0"/>
              <a:buNone/>
              <a:defRPr sz="3200" b="1">
                <a:gradFill>
                  <a:gsLst>
                    <a:gs pos="0">
                      <a:schemeClr val="accent1"/>
                    </a:gs>
                    <a:gs pos="100000">
                      <a:schemeClr val="accent6"/>
                    </a:gs>
                  </a:gsLst>
                  <a:lin ang="2700000" scaled="0"/>
                </a:gradFill>
                <a:latin typeface="+mj-ea"/>
                <a:ea typeface="+mj-ea"/>
                <a:cs typeface="+mn-ea"/>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a:lnSpc>
                <a:spcPct val="130000"/>
              </a:lnSpc>
            </a:pPr>
            <a:r>
              <a:rPr lang="en-US" altLang="zh-CN" sz="4000" dirty="0">
                <a:latin typeface="+mj-lt"/>
                <a:ea typeface="+mn-ea"/>
                <a:sym typeface="+mn-lt"/>
              </a:rPr>
              <a:t>45,000,000</a:t>
            </a:r>
            <a:endParaRPr lang="zh-CN" altLang="en-US" sz="4000" dirty="0">
              <a:latin typeface="+mj-lt"/>
              <a:ea typeface="+mn-ea"/>
              <a:sym typeface="+mn-lt"/>
            </a:endParaRPr>
          </a:p>
        </p:txBody>
      </p:sp>
      <p:pic>
        <p:nvPicPr>
          <p:cNvPr id="16" name="图形 15" descr="业务增长 纯色填充">
            <a:extLst>
              <a:ext uri="{FF2B5EF4-FFF2-40B4-BE49-F238E27FC236}">
                <a16:creationId xmlns:a16="http://schemas.microsoft.com/office/drawing/2014/main" id="{7C774261-52D7-EF01-DA92-2742E2558DF5}"/>
              </a:ext>
            </a:extLst>
          </p:cNvPr>
          <p:cNvPicPr>
            <a:picLocks noChangeAspect="1"/>
          </p:cNvPicPr>
          <p:nvPr/>
        </p:nvPicPr>
        <p:blipFill>
          <a:blip r:embed="rId6">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6388081" y="4522941"/>
            <a:ext cx="914400" cy="914400"/>
          </a:xfrm>
          <a:prstGeom prst="rect">
            <a:avLst/>
          </a:prstGeom>
        </p:spPr>
      </p:pic>
      <p:sp>
        <p:nvSpPr>
          <p:cNvPr id="17" name="文本框 16">
            <a:extLst>
              <a:ext uri="{FF2B5EF4-FFF2-40B4-BE49-F238E27FC236}">
                <a16:creationId xmlns:a16="http://schemas.microsoft.com/office/drawing/2014/main" id="{BF6830FE-A1D1-BC36-445F-4D3AF981B100}"/>
              </a:ext>
            </a:extLst>
          </p:cNvPr>
          <p:cNvSpPr txBox="1"/>
          <p:nvPr/>
        </p:nvSpPr>
        <p:spPr>
          <a:xfrm>
            <a:off x="7343988" y="4627689"/>
            <a:ext cx="1162059" cy="646331"/>
          </a:xfrm>
          <a:prstGeom prst="rect">
            <a:avLst/>
          </a:prstGeom>
        </p:spPr>
        <p:txBody>
          <a:bodyPr vert="horz" wrap="square" lIns="0" tIns="45720" rIns="0" bIns="45720" rtlCol="0" anchor="ctr">
            <a:noAutofit/>
          </a:bodyPr>
          <a:lstStyle>
            <a:lvl1pPr indent="0">
              <a:lnSpc>
                <a:spcPct val="90000"/>
              </a:lnSpc>
              <a:spcBef>
                <a:spcPts val="1000"/>
              </a:spcBef>
              <a:buFont typeface="Arial" panose="020B0604020202020204" pitchFamily="34" charset="0"/>
              <a:buNone/>
              <a:defRPr sz="3200" b="1">
                <a:gradFill>
                  <a:gsLst>
                    <a:gs pos="0">
                      <a:schemeClr val="accent1"/>
                    </a:gs>
                    <a:gs pos="100000">
                      <a:schemeClr val="accent6"/>
                    </a:gs>
                  </a:gsLst>
                  <a:lin ang="2700000" scaled="0"/>
                </a:gradFill>
                <a:latin typeface="+mj-ea"/>
                <a:ea typeface="+mj-ea"/>
                <a:cs typeface="+mn-ea"/>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a:lnSpc>
                <a:spcPct val="130000"/>
              </a:lnSpc>
            </a:pPr>
            <a:r>
              <a:rPr lang="en-US" altLang="zh-CN" sz="4000" dirty="0">
                <a:latin typeface="+mj-lt"/>
                <a:ea typeface="+mn-ea"/>
                <a:sym typeface="+mn-lt"/>
              </a:rPr>
              <a:t>61</a:t>
            </a:r>
            <a:r>
              <a:rPr lang="en-US" altLang="zh-CN" sz="2400" dirty="0">
                <a:latin typeface="+mj-lt"/>
                <a:ea typeface="+mn-ea"/>
                <a:sym typeface="+mn-lt"/>
              </a:rPr>
              <a:t>%</a:t>
            </a:r>
            <a:endParaRPr lang="zh-CN" altLang="en-US" sz="2400" dirty="0">
              <a:latin typeface="+mj-lt"/>
              <a:ea typeface="+mn-ea"/>
              <a:sym typeface="+mn-lt"/>
            </a:endParaRPr>
          </a:p>
        </p:txBody>
      </p:sp>
    </p:spTree>
    <p:extLst>
      <p:ext uri="{BB962C8B-B14F-4D97-AF65-F5344CB8AC3E}">
        <p14:creationId xmlns:p14="http://schemas.microsoft.com/office/powerpoint/2010/main" val="40181076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par>
                                <p:cTn id="12" presetID="10" presetClass="entr" presetSubtype="0" fill="hold" nodeType="with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500"/>
                                        <p:tgtEl>
                                          <p:spTgt spid="9"/>
                                        </p:tgtEl>
                                      </p:cBhvr>
                                    </p:animEffect>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ppt_x"/>
                                          </p:val>
                                        </p:tav>
                                        <p:tav tm="100000">
                                          <p:val>
                                            <p:strVal val="#ppt_x"/>
                                          </p:val>
                                        </p:tav>
                                      </p:tavLst>
                                    </p:anim>
                                    <p:anim calcmode="lin" valueType="num">
                                      <p:cBhvr additive="base">
                                        <p:cTn id="20" dur="500" fill="hold"/>
                                        <p:tgtEl>
                                          <p:spTgt spid="12"/>
                                        </p:tgtEl>
                                        <p:attrNameLst>
                                          <p:attrName>ppt_y</p:attrName>
                                        </p:attrNameLst>
                                      </p:cBhvr>
                                      <p:tavLst>
                                        <p:tav tm="0">
                                          <p:val>
                                            <p:strVal val="1+#ppt_h/2"/>
                                          </p:val>
                                        </p:tav>
                                        <p:tav tm="100000">
                                          <p:val>
                                            <p:strVal val="#ppt_y"/>
                                          </p:val>
                                        </p:tav>
                                      </p:tavLst>
                                    </p:anim>
                                  </p:childTnLst>
                                </p:cTn>
                              </p:par>
                            </p:childTnLst>
                          </p:cTn>
                        </p:par>
                        <p:par>
                          <p:cTn id="21" fill="hold">
                            <p:stCondLst>
                              <p:cond delay="500"/>
                            </p:stCondLst>
                            <p:childTnLst>
                              <p:par>
                                <p:cTn id="22" presetID="2" presetClass="entr" presetSubtype="4" fill="hold" grpId="0" nodeType="afterEffect">
                                  <p:stCondLst>
                                    <p:cond delay="0"/>
                                  </p:stCondLst>
                                  <p:childTnLst>
                                    <p:set>
                                      <p:cBhvr>
                                        <p:cTn id="23" dur="1" fill="hold">
                                          <p:stCondLst>
                                            <p:cond delay="0"/>
                                          </p:stCondLst>
                                        </p:cTn>
                                        <p:tgtEl>
                                          <p:spTgt spid="13"/>
                                        </p:tgtEl>
                                        <p:attrNameLst>
                                          <p:attrName>style.visibility</p:attrName>
                                        </p:attrNameLst>
                                      </p:cBhvr>
                                      <p:to>
                                        <p:strVal val="visible"/>
                                      </p:to>
                                    </p:set>
                                    <p:anim calcmode="lin" valueType="num">
                                      <p:cBhvr additive="base">
                                        <p:cTn id="24" dur="500" fill="hold"/>
                                        <p:tgtEl>
                                          <p:spTgt spid="13"/>
                                        </p:tgtEl>
                                        <p:attrNameLst>
                                          <p:attrName>ppt_x</p:attrName>
                                        </p:attrNameLst>
                                      </p:cBhvr>
                                      <p:tavLst>
                                        <p:tav tm="0">
                                          <p:val>
                                            <p:strVal val="#ppt_x"/>
                                          </p:val>
                                        </p:tav>
                                        <p:tav tm="100000">
                                          <p:val>
                                            <p:strVal val="#ppt_x"/>
                                          </p:val>
                                        </p:tav>
                                      </p:tavLst>
                                    </p:anim>
                                    <p:anim calcmode="lin" valueType="num">
                                      <p:cBhvr additive="base">
                                        <p:cTn id="25"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nodeType="clickEffect">
                                  <p:stCondLst>
                                    <p:cond delay="0"/>
                                  </p:stCondLst>
                                  <p:childTnLst>
                                    <p:set>
                                      <p:cBhvr>
                                        <p:cTn id="29" dur="1" fill="hold">
                                          <p:stCondLst>
                                            <p:cond delay="0"/>
                                          </p:stCondLst>
                                        </p:cTn>
                                        <p:tgtEl>
                                          <p:spTgt spid="16"/>
                                        </p:tgtEl>
                                        <p:attrNameLst>
                                          <p:attrName>style.visibility</p:attrName>
                                        </p:attrNameLst>
                                      </p:cBhvr>
                                      <p:to>
                                        <p:strVal val="visible"/>
                                      </p:to>
                                    </p:set>
                                    <p:anim calcmode="lin" valueType="num">
                                      <p:cBhvr additive="base">
                                        <p:cTn id="30" dur="500" fill="hold"/>
                                        <p:tgtEl>
                                          <p:spTgt spid="16"/>
                                        </p:tgtEl>
                                        <p:attrNameLst>
                                          <p:attrName>ppt_x</p:attrName>
                                        </p:attrNameLst>
                                      </p:cBhvr>
                                      <p:tavLst>
                                        <p:tav tm="0">
                                          <p:val>
                                            <p:strVal val="#ppt_x"/>
                                          </p:val>
                                        </p:tav>
                                        <p:tav tm="100000">
                                          <p:val>
                                            <p:strVal val="#ppt_x"/>
                                          </p:val>
                                        </p:tav>
                                      </p:tavLst>
                                    </p:anim>
                                    <p:anim calcmode="lin" valueType="num">
                                      <p:cBhvr additive="base">
                                        <p:cTn id="31" dur="500" fill="hold"/>
                                        <p:tgtEl>
                                          <p:spTgt spid="16"/>
                                        </p:tgtEl>
                                        <p:attrNameLst>
                                          <p:attrName>ppt_y</p:attrName>
                                        </p:attrNameLst>
                                      </p:cBhvr>
                                      <p:tavLst>
                                        <p:tav tm="0">
                                          <p:val>
                                            <p:strVal val="1+#ppt_h/2"/>
                                          </p:val>
                                        </p:tav>
                                        <p:tav tm="100000">
                                          <p:val>
                                            <p:strVal val="#ppt_y"/>
                                          </p:val>
                                        </p:tav>
                                      </p:tavLst>
                                    </p:anim>
                                  </p:childTnLst>
                                </p:cTn>
                              </p:par>
                            </p:childTnLst>
                          </p:cTn>
                        </p:par>
                        <p:par>
                          <p:cTn id="32" fill="hold">
                            <p:stCondLst>
                              <p:cond delay="500"/>
                            </p:stCondLst>
                            <p:childTnLst>
                              <p:par>
                                <p:cTn id="33" presetID="2" presetClass="entr" presetSubtype="4" fill="hold" grpId="0" nodeType="afterEffect">
                                  <p:stCondLst>
                                    <p:cond delay="0"/>
                                  </p:stCondLst>
                                  <p:childTnLst>
                                    <p:set>
                                      <p:cBhvr>
                                        <p:cTn id="34" dur="1" fill="hold">
                                          <p:stCondLst>
                                            <p:cond delay="0"/>
                                          </p:stCondLst>
                                        </p:cTn>
                                        <p:tgtEl>
                                          <p:spTgt spid="17"/>
                                        </p:tgtEl>
                                        <p:attrNameLst>
                                          <p:attrName>style.visibility</p:attrName>
                                        </p:attrNameLst>
                                      </p:cBhvr>
                                      <p:to>
                                        <p:strVal val="visible"/>
                                      </p:to>
                                    </p:set>
                                    <p:anim calcmode="lin" valueType="num">
                                      <p:cBhvr additive="base">
                                        <p:cTn id="35" dur="500" fill="hold"/>
                                        <p:tgtEl>
                                          <p:spTgt spid="17"/>
                                        </p:tgtEl>
                                        <p:attrNameLst>
                                          <p:attrName>ppt_x</p:attrName>
                                        </p:attrNameLst>
                                      </p:cBhvr>
                                      <p:tavLst>
                                        <p:tav tm="0">
                                          <p:val>
                                            <p:strVal val="#ppt_x"/>
                                          </p:val>
                                        </p:tav>
                                        <p:tav tm="100000">
                                          <p:val>
                                            <p:strVal val="#ppt_x"/>
                                          </p:val>
                                        </p:tav>
                                      </p:tavLst>
                                    </p:anim>
                                    <p:anim calcmode="lin" valueType="num">
                                      <p:cBhvr additive="base">
                                        <p:cTn id="36"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4" grpId="0"/>
      <p:bldP spid="13" grpId="0"/>
      <p:bldP spid="1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人在水里&#10;&#10;描述已自动生成">
            <a:extLst>
              <a:ext uri="{FF2B5EF4-FFF2-40B4-BE49-F238E27FC236}">
                <a16:creationId xmlns:a16="http://schemas.microsoft.com/office/drawing/2014/main" id="{AEE304F1-26FF-4E5E-18CE-03FA455C579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0"/>
            <a:ext cx="12192000" cy="3030942"/>
          </a:xfrm>
          <a:prstGeom prst="rect">
            <a:avLst/>
          </a:prstGeom>
        </p:spPr>
      </p:pic>
      <p:sp>
        <p:nvSpPr>
          <p:cNvPr id="4" name="矩形 3">
            <a:extLst>
              <a:ext uri="{FF2B5EF4-FFF2-40B4-BE49-F238E27FC236}">
                <a16:creationId xmlns:a16="http://schemas.microsoft.com/office/drawing/2014/main" id="{2EE29E99-2BE7-FBEF-B9DD-909EE75DA3A2}"/>
              </a:ext>
            </a:extLst>
          </p:cNvPr>
          <p:cNvSpPr/>
          <p:nvPr/>
        </p:nvSpPr>
        <p:spPr>
          <a:xfrm>
            <a:off x="0" y="-11151"/>
            <a:ext cx="12192000" cy="3042093"/>
          </a:xfrm>
          <a:prstGeom prst="rect">
            <a:avLst/>
          </a:prstGeom>
          <a:gradFill>
            <a:gsLst>
              <a:gs pos="0">
                <a:schemeClr val="accent2"/>
              </a:gs>
              <a:gs pos="100000">
                <a:schemeClr val="accent6">
                  <a:lumMod val="20000"/>
                  <a:lumOff val="80000"/>
                  <a:alpha val="34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mj-ea"/>
              <a:ea typeface="+mj-ea"/>
              <a:cs typeface="+mn-ea"/>
              <a:sym typeface="+mn-lt"/>
            </a:endParaRPr>
          </a:p>
        </p:txBody>
      </p:sp>
      <p:sp>
        <p:nvSpPr>
          <p:cNvPr id="5" name="文本占位符 1">
            <a:extLst>
              <a:ext uri="{FF2B5EF4-FFF2-40B4-BE49-F238E27FC236}">
                <a16:creationId xmlns:a16="http://schemas.microsoft.com/office/drawing/2014/main" id="{B8432F51-14FD-E4C2-1CB5-CB4529B22DBF}"/>
              </a:ext>
            </a:extLst>
          </p:cNvPr>
          <p:cNvSpPr txBox="1">
            <a:spLocks/>
          </p:cNvSpPr>
          <p:nvPr/>
        </p:nvSpPr>
        <p:spPr>
          <a:xfrm>
            <a:off x="660400" y="1089025"/>
            <a:ext cx="3693319" cy="535531"/>
          </a:xfrm>
          <a:prstGeom prst="rect">
            <a:avLst/>
          </a:prstGeom>
        </p:spPr>
        <p:txBody>
          <a:bodyPr vert="horz" wrap="none" lIns="0" tIns="45720" rIns="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zh-CN" altLang="en-US" sz="3200" b="1" dirty="0">
                <a:solidFill>
                  <a:schemeClr val="bg1"/>
                </a:solidFill>
                <a:latin typeface="+mj-ea"/>
                <a:ea typeface="+mj-ea"/>
                <a:cs typeface="+mn-ea"/>
                <a:sym typeface="+mn-lt"/>
              </a:rPr>
              <a:t>互联网医疗发展现状</a:t>
            </a:r>
          </a:p>
        </p:txBody>
      </p:sp>
      <p:sp>
        <p:nvSpPr>
          <p:cNvPr id="6" name="文本框 5">
            <a:extLst>
              <a:ext uri="{FF2B5EF4-FFF2-40B4-BE49-F238E27FC236}">
                <a16:creationId xmlns:a16="http://schemas.microsoft.com/office/drawing/2014/main" id="{EAA22C41-B256-03CF-B0FA-7AA968A9E81A}"/>
              </a:ext>
            </a:extLst>
          </p:cNvPr>
          <p:cNvSpPr txBox="1"/>
          <p:nvPr/>
        </p:nvSpPr>
        <p:spPr>
          <a:xfrm>
            <a:off x="558848" y="1624556"/>
            <a:ext cx="2550695" cy="369332"/>
          </a:xfrm>
          <a:prstGeom prst="rect">
            <a:avLst/>
          </a:prstGeom>
          <a:noFill/>
        </p:spPr>
        <p:txBody>
          <a:bodyPr wrap="square" rtlCol="0">
            <a:spAutoFit/>
          </a:bodyPr>
          <a:lstStyle/>
          <a:p>
            <a:r>
              <a:rPr lang="en-US" altLang="zh-CN" dirty="0">
                <a:solidFill>
                  <a:schemeClr val="bg1"/>
                </a:solidFill>
                <a:cs typeface="+mn-ea"/>
                <a:sym typeface="+mn-lt"/>
              </a:rPr>
              <a:t>&gt;&gt;&gt;&gt;</a:t>
            </a:r>
            <a:endParaRPr lang="zh-CN" altLang="en-US" dirty="0">
              <a:solidFill>
                <a:schemeClr val="bg1"/>
              </a:solidFill>
              <a:cs typeface="+mn-ea"/>
              <a:sym typeface="+mn-lt"/>
            </a:endParaRPr>
          </a:p>
        </p:txBody>
      </p:sp>
      <p:sp>
        <p:nvSpPr>
          <p:cNvPr id="7" name="文本框 6">
            <a:extLst>
              <a:ext uri="{FF2B5EF4-FFF2-40B4-BE49-F238E27FC236}">
                <a16:creationId xmlns:a16="http://schemas.microsoft.com/office/drawing/2014/main" id="{74286A34-CF98-7A1F-4C6C-075247A57E5C}"/>
              </a:ext>
            </a:extLst>
          </p:cNvPr>
          <p:cNvSpPr txBox="1"/>
          <p:nvPr/>
        </p:nvSpPr>
        <p:spPr>
          <a:xfrm>
            <a:off x="543736" y="3344014"/>
            <a:ext cx="5138234" cy="853567"/>
          </a:xfrm>
          <a:prstGeom prst="rect">
            <a:avLst/>
          </a:prstGeom>
          <a:noFill/>
        </p:spPr>
        <p:txBody>
          <a:bodyPr wrap="square">
            <a:noAutofit/>
          </a:bodyPr>
          <a:lstStyle/>
          <a:p>
            <a:pPr algn="l">
              <a:lnSpc>
                <a:spcPct val="130000"/>
              </a:lnSpc>
            </a:pPr>
            <a:r>
              <a:rPr lang="zh-CN" altLang="en-US" sz="2000" b="0" i="0" dirty="0">
                <a:solidFill>
                  <a:schemeClr val="tx1">
                    <a:lumMod val="75000"/>
                    <a:lumOff val="25000"/>
                  </a:schemeClr>
                </a:solidFill>
                <a:effectLst/>
                <a:cs typeface="+mn-ea"/>
                <a:sym typeface="+mn-lt"/>
              </a:rPr>
              <a:t>超过</a:t>
            </a:r>
            <a:r>
              <a:rPr lang="en-US" altLang="zh-CN" sz="2000" b="0" i="0" dirty="0">
                <a:solidFill>
                  <a:schemeClr val="tx1">
                    <a:lumMod val="75000"/>
                    <a:lumOff val="25000"/>
                  </a:schemeClr>
                </a:solidFill>
                <a:effectLst/>
                <a:cs typeface="+mn-ea"/>
                <a:sym typeface="+mn-lt"/>
              </a:rPr>
              <a:t>80%</a:t>
            </a:r>
            <a:r>
              <a:rPr lang="zh-CN" altLang="en-US" sz="2000" b="0" i="0" dirty="0">
                <a:solidFill>
                  <a:schemeClr val="tx1">
                    <a:lumMod val="75000"/>
                    <a:lumOff val="25000"/>
                  </a:schemeClr>
                </a:solidFill>
                <a:effectLst/>
                <a:cs typeface="+mn-ea"/>
                <a:sym typeface="+mn-lt"/>
              </a:rPr>
              <a:t>的用户表示对未来使用或购买互联网</a:t>
            </a:r>
            <a:r>
              <a:rPr lang="en-US" altLang="zh-CN" sz="2000" b="0" i="0" dirty="0">
                <a:solidFill>
                  <a:schemeClr val="tx1">
                    <a:lumMod val="75000"/>
                    <a:lumOff val="25000"/>
                  </a:schemeClr>
                </a:solidFill>
                <a:effectLst/>
                <a:cs typeface="+mn-ea"/>
                <a:sym typeface="+mn-lt"/>
              </a:rPr>
              <a:t>+</a:t>
            </a:r>
            <a:r>
              <a:rPr lang="zh-CN" altLang="en-US" sz="2000" b="0" i="0" dirty="0">
                <a:solidFill>
                  <a:schemeClr val="tx1">
                    <a:lumMod val="75000"/>
                    <a:lumOff val="25000"/>
                  </a:schemeClr>
                </a:solidFill>
                <a:effectLst/>
                <a:cs typeface="+mn-ea"/>
                <a:sym typeface="+mn-lt"/>
              </a:rPr>
              <a:t>医疗产品非常感兴趣。</a:t>
            </a:r>
          </a:p>
        </p:txBody>
      </p:sp>
      <p:sp>
        <p:nvSpPr>
          <p:cNvPr id="8" name="文本框 7">
            <a:extLst>
              <a:ext uri="{FF2B5EF4-FFF2-40B4-BE49-F238E27FC236}">
                <a16:creationId xmlns:a16="http://schemas.microsoft.com/office/drawing/2014/main" id="{35AE3173-CFE4-D742-6ABD-817B0532CC59}"/>
              </a:ext>
            </a:extLst>
          </p:cNvPr>
          <p:cNvSpPr txBox="1"/>
          <p:nvPr/>
        </p:nvSpPr>
        <p:spPr>
          <a:xfrm>
            <a:off x="543736" y="4208035"/>
            <a:ext cx="5138234" cy="853567"/>
          </a:xfrm>
          <a:prstGeom prst="rect">
            <a:avLst/>
          </a:prstGeom>
          <a:noFill/>
        </p:spPr>
        <p:txBody>
          <a:bodyPr wrap="square">
            <a:noAutofit/>
          </a:bodyPr>
          <a:lstStyle/>
          <a:p>
            <a:pPr algn="l">
              <a:lnSpc>
                <a:spcPct val="130000"/>
              </a:lnSpc>
            </a:pPr>
            <a:r>
              <a:rPr lang="zh-CN" altLang="en-US" sz="2000" b="0" i="0" dirty="0">
                <a:solidFill>
                  <a:schemeClr val="tx1">
                    <a:lumMod val="75000"/>
                    <a:lumOff val="25000"/>
                  </a:schemeClr>
                </a:solidFill>
                <a:effectLst/>
                <a:cs typeface="+mn-ea"/>
                <a:sym typeface="+mn-lt"/>
              </a:rPr>
              <a:t>用户使用率方面，最高的仍是网上预约挂号，占比超过</a:t>
            </a:r>
            <a:r>
              <a:rPr lang="en-US" altLang="zh-CN" sz="2000" b="0" i="0" dirty="0">
                <a:solidFill>
                  <a:schemeClr val="tx1">
                    <a:lumMod val="75000"/>
                    <a:lumOff val="25000"/>
                  </a:schemeClr>
                </a:solidFill>
                <a:effectLst/>
                <a:cs typeface="+mn-ea"/>
                <a:sym typeface="+mn-lt"/>
              </a:rPr>
              <a:t>60%</a:t>
            </a:r>
            <a:r>
              <a:rPr lang="zh-CN" altLang="en-US" sz="2000" dirty="0">
                <a:solidFill>
                  <a:schemeClr val="tx1">
                    <a:lumMod val="75000"/>
                    <a:lumOff val="25000"/>
                  </a:schemeClr>
                </a:solidFill>
                <a:cs typeface="+mn-ea"/>
                <a:sym typeface="+mn-lt"/>
              </a:rPr>
              <a:t>。</a:t>
            </a:r>
            <a:endParaRPr lang="zh-CN" altLang="en-US" sz="2000" b="0" i="0" dirty="0">
              <a:solidFill>
                <a:schemeClr val="tx1">
                  <a:lumMod val="75000"/>
                  <a:lumOff val="25000"/>
                </a:schemeClr>
              </a:solidFill>
              <a:effectLst/>
              <a:cs typeface="+mn-ea"/>
              <a:sym typeface="+mn-lt"/>
            </a:endParaRPr>
          </a:p>
        </p:txBody>
      </p:sp>
      <p:grpSp>
        <p:nvGrpSpPr>
          <p:cNvPr id="23" name="组合 22">
            <a:extLst>
              <a:ext uri="{FF2B5EF4-FFF2-40B4-BE49-F238E27FC236}">
                <a16:creationId xmlns:a16="http://schemas.microsoft.com/office/drawing/2014/main" id="{CF204D3D-3332-F350-7F6D-CDF40846C9A9}"/>
              </a:ext>
            </a:extLst>
          </p:cNvPr>
          <p:cNvGrpSpPr/>
          <p:nvPr/>
        </p:nvGrpSpPr>
        <p:grpSpPr>
          <a:xfrm>
            <a:off x="5735587" y="3422912"/>
            <a:ext cx="2525937" cy="1683958"/>
            <a:chOff x="5887997" y="3429000"/>
            <a:chExt cx="2525937" cy="1683958"/>
          </a:xfrm>
        </p:grpSpPr>
        <p:graphicFrame>
          <p:nvGraphicFramePr>
            <p:cNvPr id="10" name="图表 9">
              <a:extLst>
                <a:ext uri="{FF2B5EF4-FFF2-40B4-BE49-F238E27FC236}">
                  <a16:creationId xmlns:a16="http://schemas.microsoft.com/office/drawing/2014/main" id="{E81FAF5A-34EA-3963-830C-562A0F3D9C51}"/>
                </a:ext>
              </a:extLst>
            </p:cNvPr>
            <p:cNvGraphicFramePr/>
            <p:nvPr>
              <p:extLst>
                <p:ext uri="{D42A27DB-BD31-4B8C-83A1-F6EECF244321}">
                  <p14:modId xmlns:p14="http://schemas.microsoft.com/office/powerpoint/2010/main" val="3682646861"/>
                </p:ext>
              </p:extLst>
            </p:nvPr>
          </p:nvGraphicFramePr>
          <p:xfrm>
            <a:off x="5887997" y="3429000"/>
            <a:ext cx="2525937" cy="1683958"/>
          </p:xfrm>
          <a:graphic>
            <a:graphicData uri="http://schemas.openxmlformats.org/drawingml/2006/chart">
              <c:chart xmlns:c="http://schemas.openxmlformats.org/drawingml/2006/chart" xmlns:r="http://schemas.openxmlformats.org/officeDocument/2006/relationships" r:id="rId4"/>
            </a:graphicData>
          </a:graphic>
        </p:graphicFrame>
        <p:sp>
          <p:nvSpPr>
            <p:cNvPr id="12" name="椭圆 11">
              <a:extLst>
                <a:ext uri="{FF2B5EF4-FFF2-40B4-BE49-F238E27FC236}">
                  <a16:creationId xmlns:a16="http://schemas.microsoft.com/office/drawing/2014/main" id="{A2AD56B9-8F03-A103-5295-AB97B8538515}"/>
                </a:ext>
              </a:extLst>
            </p:cNvPr>
            <p:cNvSpPr/>
            <p:nvPr/>
          </p:nvSpPr>
          <p:spPr>
            <a:xfrm>
              <a:off x="6630791" y="3770798"/>
              <a:ext cx="1040347" cy="1040347"/>
            </a:xfrm>
            <a:prstGeom prst="ellipse">
              <a:avLst/>
            </a:prstGeom>
            <a:solidFill>
              <a:schemeClr val="bg1"/>
            </a:solidFill>
            <a:ln>
              <a:no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lnSpc>
                  <a:spcPct val="130000"/>
                </a:lnSpc>
              </a:pPr>
              <a:r>
                <a:rPr lang="en-US" altLang="zh-CN" sz="2800" b="1" dirty="0">
                  <a:gradFill>
                    <a:gsLst>
                      <a:gs pos="0">
                        <a:schemeClr val="accent1"/>
                      </a:gs>
                      <a:gs pos="100000">
                        <a:schemeClr val="accent6"/>
                      </a:gs>
                    </a:gsLst>
                    <a:lin ang="2700000" scaled="0"/>
                  </a:gradFill>
                  <a:latin typeface="+mj-lt"/>
                  <a:cs typeface="+mn-ea"/>
                  <a:sym typeface="+mn-lt"/>
                </a:rPr>
                <a:t>80</a:t>
              </a:r>
              <a:r>
                <a:rPr lang="en-US" altLang="zh-CN" sz="2000" b="1" dirty="0">
                  <a:gradFill>
                    <a:gsLst>
                      <a:gs pos="0">
                        <a:schemeClr val="accent1"/>
                      </a:gs>
                      <a:gs pos="100000">
                        <a:schemeClr val="accent6"/>
                      </a:gs>
                    </a:gsLst>
                    <a:lin ang="2700000" scaled="0"/>
                  </a:gradFill>
                  <a:latin typeface="+mj-lt"/>
                  <a:cs typeface="+mn-ea"/>
                  <a:sym typeface="+mn-lt"/>
                </a:rPr>
                <a:t>%</a:t>
              </a:r>
              <a:endParaRPr lang="zh-CN" altLang="en-US" sz="2000" b="1" dirty="0">
                <a:gradFill>
                  <a:gsLst>
                    <a:gs pos="0">
                      <a:schemeClr val="accent1"/>
                    </a:gs>
                    <a:gs pos="100000">
                      <a:schemeClr val="accent6"/>
                    </a:gs>
                  </a:gsLst>
                  <a:lin ang="2700000" scaled="0"/>
                </a:gradFill>
                <a:latin typeface="+mj-lt"/>
                <a:cs typeface="+mn-ea"/>
                <a:sym typeface="+mn-lt"/>
              </a:endParaRPr>
            </a:p>
          </p:txBody>
        </p:sp>
      </p:grpSp>
      <p:grpSp>
        <p:nvGrpSpPr>
          <p:cNvPr id="24" name="组合 23">
            <a:extLst>
              <a:ext uri="{FF2B5EF4-FFF2-40B4-BE49-F238E27FC236}">
                <a16:creationId xmlns:a16="http://schemas.microsoft.com/office/drawing/2014/main" id="{F9A22185-55AD-6D70-58F4-EAD1F66E49C0}"/>
              </a:ext>
            </a:extLst>
          </p:cNvPr>
          <p:cNvGrpSpPr/>
          <p:nvPr/>
        </p:nvGrpSpPr>
        <p:grpSpPr>
          <a:xfrm>
            <a:off x="7596137" y="3422912"/>
            <a:ext cx="2525937" cy="1683958"/>
            <a:chOff x="7729497" y="3429000"/>
            <a:chExt cx="2525937" cy="1683958"/>
          </a:xfrm>
        </p:grpSpPr>
        <p:graphicFrame>
          <p:nvGraphicFramePr>
            <p:cNvPr id="18" name="图表 17">
              <a:extLst>
                <a:ext uri="{FF2B5EF4-FFF2-40B4-BE49-F238E27FC236}">
                  <a16:creationId xmlns:a16="http://schemas.microsoft.com/office/drawing/2014/main" id="{132CD957-7FB3-F65C-AB5D-A16B3667EB02}"/>
                </a:ext>
              </a:extLst>
            </p:cNvPr>
            <p:cNvGraphicFramePr/>
            <p:nvPr>
              <p:extLst>
                <p:ext uri="{D42A27DB-BD31-4B8C-83A1-F6EECF244321}">
                  <p14:modId xmlns:p14="http://schemas.microsoft.com/office/powerpoint/2010/main" val="2341478295"/>
                </p:ext>
              </p:extLst>
            </p:nvPr>
          </p:nvGraphicFramePr>
          <p:xfrm>
            <a:off x="7729497" y="3429000"/>
            <a:ext cx="2525937" cy="1683958"/>
          </p:xfrm>
          <a:graphic>
            <a:graphicData uri="http://schemas.openxmlformats.org/drawingml/2006/chart">
              <c:chart xmlns:c="http://schemas.openxmlformats.org/drawingml/2006/chart" xmlns:r="http://schemas.openxmlformats.org/officeDocument/2006/relationships" r:id="rId5"/>
            </a:graphicData>
          </a:graphic>
        </p:graphicFrame>
        <p:sp>
          <p:nvSpPr>
            <p:cNvPr id="19" name="椭圆 18">
              <a:extLst>
                <a:ext uri="{FF2B5EF4-FFF2-40B4-BE49-F238E27FC236}">
                  <a16:creationId xmlns:a16="http://schemas.microsoft.com/office/drawing/2014/main" id="{9192C99C-A0EB-9363-BABC-D814B177F6BF}"/>
                </a:ext>
              </a:extLst>
            </p:cNvPr>
            <p:cNvSpPr/>
            <p:nvPr/>
          </p:nvSpPr>
          <p:spPr>
            <a:xfrm>
              <a:off x="8472291" y="3770798"/>
              <a:ext cx="1040347" cy="1040347"/>
            </a:xfrm>
            <a:prstGeom prst="ellipse">
              <a:avLst/>
            </a:prstGeom>
            <a:solidFill>
              <a:schemeClr val="bg1"/>
            </a:solidFill>
            <a:ln>
              <a:no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lnSpc>
                  <a:spcPct val="130000"/>
                </a:lnSpc>
              </a:pPr>
              <a:r>
                <a:rPr lang="en-US" altLang="zh-CN" sz="2800" b="1" dirty="0">
                  <a:gradFill>
                    <a:gsLst>
                      <a:gs pos="0">
                        <a:schemeClr val="accent1"/>
                      </a:gs>
                      <a:gs pos="100000">
                        <a:schemeClr val="accent6"/>
                      </a:gs>
                    </a:gsLst>
                    <a:lin ang="2700000" scaled="0"/>
                  </a:gradFill>
                  <a:latin typeface="+mj-lt"/>
                  <a:cs typeface="+mn-ea"/>
                  <a:sym typeface="+mn-lt"/>
                </a:rPr>
                <a:t>60</a:t>
              </a:r>
              <a:r>
                <a:rPr lang="en-US" altLang="zh-CN" sz="2000" b="1" dirty="0">
                  <a:gradFill>
                    <a:gsLst>
                      <a:gs pos="0">
                        <a:schemeClr val="accent1"/>
                      </a:gs>
                      <a:gs pos="100000">
                        <a:schemeClr val="accent6"/>
                      </a:gs>
                    </a:gsLst>
                    <a:lin ang="2700000" scaled="0"/>
                  </a:gradFill>
                  <a:latin typeface="+mj-lt"/>
                  <a:cs typeface="+mn-ea"/>
                  <a:sym typeface="+mn-lt"/>
                </a:rPr>
                <a:t>%</a:t>
              </a:r>
              <a:endParaRPr lang="zh-CN" altLang="en-US" sz="2000" b="1" dirty="0">
                <a:gradFill>
                  <a:gsLst>
                    <a:gs pos="0">
                      <a:schemeClr val="accent1"/>
                    </a:gs>
                    <a:gs pos="100000">
                      <a:schemeClr val="accent6"/>
                    </a:gs>
                  </a:gsLst>
                  <a:lin ang="2700000" scaled="0"/>
                </a:gradFill>
                <a:latin typeface="+mj-lt"/>
                <a:cs typeface="+mn-ea"/>
                <a:sym typeface="+mn-lt"/>
              </a:endParaRPr>
            </a:p>
          </p:txBody>
        </p:sp>
      </p:grpSp>
      <p:grpSp>
        <p:nvGrpSpPr>
          <p:cNvPr id="25" name="组合 24">
            <a:extLst>
              <a:ext uri="{FF2B5EF4-FFF2-40B4-BE49-F238E27FC236}">
                <a16:creationId xmlns:a16="http://schemas.microsoft.com/office/drawing/2014/main" id="{29D9FE3C-933A-0568-0EB3-7A940098DC47}"/>
              </a:ext>
            </a:extLst>
          </p:cNvPr>
          <p:cNvGrpSpPr/>
          <p:nvPr/>
        </p:nvGrpSpPr>
        <p:grpSpPr>
          <a:xfrm>
            <a:off x="9456687" y="3422912"/>
            <a:ext cx="2525937" cy="1683958"/>
            <a:chOff x="9609097" y="3429000"/>
            <a:chExt cx="2525937" cy="1683958"/>
          </a:xfrm>
        </p:grpSpPr>
        <p:graphicFrame>
          <p:nvGraphicFramePr>
            <p:cNvPr id="20" name="图表 19">
              <a:extLst>
                <a:ext uri="{FF2B5EF4-FFF2-40B4-BE49-F238E27FC236}">
                  <a16:creationId xmlns:a16="http://schemas.microsoft.com/office/drawing/2014/main" id="{BA2FDFB1-F6AB-A51B-3C7F-85B69135233C}"/>
                </a:ext>
              </a:extLst>
            </p:cNvPr>
            <p:cNvGraphicFramePr/>
            <p:nvPr>
              <p:extLst>
                <p:ext uri="{D42A27DB-BD31-4B8C-83A1-F6EECF244321}">
                  <p14:modId xmlns:p14="http://schemas.microsoft.com/office/powerpoint/2010/main" val="586157438"/>
                </p:ext>
              </p:extLst>
            </p:nvPr>
          </p:nvGraphicFramePr>
          <p:xfrm>
            <a:off x="9609097" y="3429000"/>
            <a:ext cx="2525937" cy="1683958"/>
          </p:xfrm>
          <a:graphic>
            <a:graphicData uri="http://schemas.openxmlformats.org/drawingml/2006/chart">
              <c:chart xmlns:c="http://schemas.openxmlformats.org/drawingml/2006/chart" xmlns:r="http://schemas.openxmlformats.org/officeDocument/2006/relationships" r:id="rId6"/>
            </a:graphicData>
          </a:graphic>
        </p:graphicFrame>
        <p:sp>
          <p:nvSpPr>
            <p:cNvPr id="21" name="椭圆 20">
              <a:extLst>
                <a:ext uri="{FF2B5EF4-FFF2-40B4-BE49-F238E27FC236}">
                  <a16:creationId xmlns:a16="http://schemas.microsoft.com/office/drawing/2014/main" id="{A981A77C-932F-FDAD-A89C-25FEAEBCCFDF}"/>
                </a:ext>
              </a:extLst>
            </p:cNvPr>
            <p:cNvSpPr/>
            <p:nvPr/>
          </p:nvSpPr>
          <p:spPr>
            <a:xfrm>
              <a:off x="10351891" y="3770798"/>
              <a:ext cx="1040347" cy="1040347"/>
            </a:xfrm>
            <a:prstGeom prst="ellipse">
              <a:avLst/>
            </a:prstGeom>
            <a:solidFill>
              <a:schemeClr val="bg1"/>
            </a:solidFill>
            <a:ln>
              <a:no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lnSpc>
                  <a:spcPct val="130000"/>
                </a:lnSpc>
              </a:pPr>
              <a:r>
                <a:rPr lang="en-US" altLang="zh-CN" sz="2800" b="1" dirty="0">
                  <a:gradFill>
                    <a:gsLst>
                      <a:gs pos="0">
                        <a:schemeClr val="accent1"/>
                      </a:gs>
                      <a:gs pos="100000">
                        <a:schemeClr val="accent6"/>
                      </a:gs>
                    </a:gsLst>
                    <a:lin ang="2700000" scaled="0"/>
                  </a:gradFill>
                  <a:latin typeface="+mj-lt"/>
                  <a:cs typeface="+mn-ea"/>
                  <a:sym typeface="+mn-lt"/>
                </a:rPr>
                <a:t>30</a:t>
              </a:r>
              <a:r>
                <a:rPr lang="en-US" altLang="zh-CN" sz="2000" b="1" dirty="0">
                  <a:gradFill>
                    <a:gsLst>
                      <a:gs pos="0">
                        <a:schemeClr val="accent1"/>
                      </a:gs>
                      <a:gs pos="100000">
                        <a:schemeClr val="accent6"/>
                      </a:gs>
                    </a:gsLst>
                    <a:lin ang="2700000" scaled="0"/>
                  </a:gradFill>
                  <a:latin typeface="+mj-lt"/>
                  <a:cs typeface="+mn-ea"/>
                  <a:sym typeface="+mn-lt"/>
                </a:rPr>
                <a:t>%</a:t>
              </a:r>
              <a:endParaRPr lang="zh-CN" altLang="en-US" sz="2000" b="1" dirty="0">
                <a:gradFill>
                  <a:gsLst>
                    <a:gs pos="0">
                      <a:schemeClr val="accent1"/>
                    </a:gs>
                    <a:gs pos="100000">
                      <a:schemeClr val="accent6"/>
                    </a:gs>
                  </a:gsLst>
                  <a:lin ang="2700000" scaled="0"/>
                </a:gradFill>
                <a:latin typeface="+mj-lt"/>
                <a:cs typeface="+mn-ea"/>
                <a:sym typeface="+mn-lt"/>
              </a:endParaRPr>
            </a:p>
          </p:txBody>
        </p:sp>
      </p:grpSp>
      <p:sp>
        <p:nvSpPr>
          <p:cNvPr id="22" name="文本框 21">
            <a:extLst>
              <a:ext uri="{FF2B5EF4-FFF2-40B4-BE49-F238E27FC236}">
                <a16:creationId xmlns:a16="http://schemas.microsoft.com/office/drawing/2014/main" id="{D4DC86A8-C0EE-0857-4E2D-410434C6ED6A}"/>
              </a:ext>
            </a:extLst>
          </p:cNvPr>
          <p:cNvSpPr txBox="1"/>
          <p:nvPr/>
        </p:nvSpPr>
        <p:spPr>
          <a:xfrm>
            <a:off x="543736" y="5072056"/>
            <a:ext cx="5138234" cy="853567"/>
          </a:xfrm>
          <a:prstGeom prst="rect">
            <a:avLst/>
          </a:prstGeom>
          <a:noFill/>
        </p:spPr>
        <p:txBody>
          <a:bodyPr wrap="square">
            <a:noAutofit/>
          </a:bodyPr>
          <a:lstStyle/>
          <a:p>
            <a:pPr algn="l">
              <a:lnSpc>
                <a:spcPct val="130000"/>
              </a:lnSpc>
            </a:pPr>
            <a:r>
              <a:rPr lang="zh-CN" altLang="en-US" sz="2000" b="0" i="0" dirty="0">
                <a:solidFill>
                  <a:schemeClr val="tx1">
                    <a:lumMod val="75000"/>
                    <a:lumOff val="25000"/>
                  </a:schemeClr>
                </a:solidFill>
                <a:effectLst/>
                <a:cs typeface="+mn-ea"/>
                <a:sym typeface="+mn-lt"/>
              </a:rPr>
              <a:t>对咨询问诊、线上诊疗等层级较高的互联网医疗服务的使用率较低，均在</a:t>
            </a:r>
            <a:r>
              <a:rPr lang="en-US" altLang="zh-CN" sz="2000" b="0" i="0" dirty="0">
                <a:solidFill>
                  <a:schemeClr val="tx1">
                    <a:lumMod val="75000"/>
                    <a:lumOff val="25000"/>
                  </a:schemeClr>
                </a:solidFill>
                <a:effectLst/>
                <a:cs typeface="+mn-ea"/>
                <a:sym typeface="+mn-lt"/>
              </a:rPr>
              <a:t>30%</a:t>
            </a:r>
            <a:r>
              <a:rPr lang="zh-CN" altLang="en-US" sz="2000" b="0" i="0" dirty="0">
                <a:solidFill>
                  <a:schemeClr val="tx1">
                    <a:lumMod val="75000"/>
                    <a:lumOff val="25000"/>
                  </a:schemeClr>
                </a:solidFill>
                <a:effectLst/>
                <a:cs typeface="+mn-ea"/>
                <a:sym typeface="+mn-lt"/>
              </a:rPr>
              <a:t>以下。</a:t>
            </a:r>
          </a:p>
        </p:txBody>
      </p:sp>
      <p:cxnSp>
        <p:nvCxnSpPr>
          <p:cNvPr id="26" name="直接连接符 25">
            <a:extLst>
              <a:ext uri="{FF2B5EF4-FFF2-40B4-BE49-F238E27FC236}">
                <a16:creationId xmlns:a16="http://schemas.microsoft.com/office/drawing/2014/main" id="{D6C54027-05B2-ED7D-AD63-8B19CACA1C7E}"/>
              </a:ext>
            </a:extLst>
          </p:cNvPr>
          <p:cNvCxnSpPr>
            <a:cxnSpLocks/>
          </p:cNvCxnSpPr>
          <p:nvPr/>
        </p:nvCxnSpPr>
        <p:spPr>
          <a:xfrm>
            <a:off x="6241164" y="5799185"/>
            <a:ext cx="5277736" cy="0"/>
          </a:xfrm>
          <a:prstGeom prst="line">
            <a:avLst/>
          </a:prstGeom>
          <a:ln w="19050">
            <a:gradFill>
              <a:gsLst>
                <a:gs pos="0">
                  <a:schemeClr val="accent2"/>
                </a:gs>
                <a:gs pos="100000">
                  <a:schemeClr val="accent1">
                    <a:lumMod val="30000"/>
                    <a:lumOff val="70000"/>
                    <a:alpha val="16000"/>
                  </a:schemeClr>
                </a:gs>
              </a:gsLst>
              <a:lin ang="0" scaled="0"/>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429883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3"/>
                                        </p:tgtEl>
                                        <p:attrNameLst>
                                          <p:attrName>style.visibility</p:attrName>
                                        </p:attrNameLst>
                                      </p:cBhvr>
                                      <p:to>
                                        <p:strVal val="visible"/>
                                      </p:to>
                                    </p:set>
                                    <p:animEffect transition="in" filter="fade">
                                      <p:cBhvr>
                                        <p:cTn id="11" dur="500"/>
                                        <p:tgtEl>
                                          <p:spTgt spid="23"/>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500"/>
                                        <p:tgtEl>
                                          <p:spTgt spid="8"/>
                                        </p:tgtEl>
                                      </p:cBhvr>
                                    </p:animEffect>
                                  </p:childTnLst>
                                </p:cTn>
                              </p:par>
                            </p:childTnLst>
                          </p:cTn>
                        </p:par>
                        <p:par>
                          <p:cTn id="17" fill="hold">
                            <p:stCondLst>
                              <p:cond delay="500"/>
                            </p:stCondLst>
                            <p:childTnLst>
                              <p:par>
                                <p:cTn id="18" presetID="10" presetClass="entr" presetSubtype="0" fill="hold" nodeType="afterEffect">
                                  <p:stCondLst>
                                    <p:cond delay="0"/>
                                  </p:stCondLst>
                                  <p:childTnLst>
                                    <p:set>
                                      <p:cBhvr>
                                        <p:cTn id="19" dur="1" fill="hold">
                                          <p:stCondLst>
                                            <p:cond delay="0"/>
                                          </p:stCondLst>
                                        </p:cTn>
                                        <p:tgtEl>
                                          <p:spTgt spid="24"/>
                                        </p:tgtEl>
                                        <p:attrNameLst>
                                          <p:attrName>style.visibility</p:attrName>
                                        </p:attrNameLst>
                                      </p:cBhvr>
                                      <p:to>
                                        <p:strVal val="visible"/>
                                      </p:to>
                                    </p:set>
                                    <p:animEffect transition="in" filter="fade">
                                      <p:cBhvr>
                                        <p:cTn id="20" dur="500"/>
                                        <p:tgtEl>
                                          <p:spTgt spid="24"/>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22"/>
                                        </p:tgtEl>
                                        <p:attrNameLst>
                                          <p:attrName>style.visibility</p:attrName>
                                        </p:attrNameLst>
                                      </p:cBhvr>
                                      <p:to>
                                        <p:strVal val="visible"/>
                                      </p:to>
                                    </p:set>
                                    <p:animEffect transition="in" filter="fade">
                                      <p:cBhvr>
                                        <p:cTn id="25" dur="500"/>
                                        <p:tgtEl>
                                          <p:spTgt spid="22"/>
                                        </p:tgtEl>
                                      </p:cBhvr>
                                    </p:animEffect>
                                  </p:childTnLst>
                                </p:cTn>
                              </p:par>
                            </p:childTnLst>
                          </p:cTn>
                        </p:par>
                        <p:par>
                          <p:cTn id="26" fill="hold">
                            <p:stCondLst>
                              <p:cond delay="500"/>
                            </p:stCondLst>
                            <p:childTnLst>
                              <p:par>
                                <p:cTn id="27" presetID="10" presetClass="entr" presetSubtype="0" fill="hold" nodeType="afterEffect">
                                  <p:stCondLst>
                                    <p:cond delay="0"/>
                                  </p:stCondLst>
                                  <p:childTnLst>
                                    <p:set>
                                      <p:cBhvr>
                                        <p:cTn id="28" dur="1" fill="hold">
                                          <p:stCondLst>
                                            <p:cond delay="0"/>
                                          </p:stCondLst>
                                        </p:cTn>
                                        <p:tgtEl>
                                          <p:spTgt spid="25"/>
                                        </p:tgtEl>
                                        <p:attrNameLst>
                                          <p:attrName>style.visibility</p:attrName>
                                        </p:attrNameLst>
                                      </p:cBhvr>
                                      <p:to>
                                        <p:strVal val="visible"/>
                                      </p:to>
                                    </p:set>
                                    <p:animEffect transition="in" filter="fade">
                                      <p:cBhvr>
                                        <p:cTn id="29" dur="500"/>
                                        <p:tgtEl>
                                          <p:spTgt spid="25"/>
                                        </p:tgtEl>
                                      </p:cBhvr>
                                    </p:animEffect>
                                  </p:childTnLst>
                                </p:cTn>
                              </p:par>
                            </p:childTnLst>
                          </p:cTn>
                        </p:par>
                        <p:par>
                          <p:cTn id="30" fill="hold">
                            <p:stCondLst>
                              <p:cond delay="1000"/>
                            </p:stCondLst>
                            <p:childTnLst>
                              <p:par>
                                <p:cTn id="31" presetID="10" presetClass="entr" presetSubtype="0" fill="hold" nodeType="afterEffect">
                                  <p:stCondLst>
                                    <p:cond delay="0"/>
                                  </p:stCondLst>
                                  <p:childTnLst>
                                    <p:set>
                                      <p:cBhvr>
                                        <p:cTn id="32" dur="1" fill="hold">
                                          <p:stCondLst>
                                            <p:cond delay="0"/>
                                          </p:stCondLst>
                                        </p:cTn>
                                        <p:tgtEl>
                                          <p:spTgt spid="26"/>
                                        </p:tgtEl>
                                        <p:attrNameLst>
                                          <p:attrName>style.visibility</p:attrName>
                                        </p:attrNameLst>
                                      </p:cBhvr>
                                      <p:to>
                                        <p:strVal val="visible"/>
                                      </p:to>
                                    </p:set>
                                    <p:animEffect transition="in" filter="fade">
                                      <p:cBhvr>
                                        <p:cTn id="33"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2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人在水里&#10;&#10;描述已自动生成">
            <a:extLst>
              <a:ext uri="{FF2B5EF4-FFF2-40B4-BE49-F238E27FC236}">
                <a16:creationId xmlns:a16="http://schemas.microsoft.com/office/drawing/2014/main" id="{A5FA703C-7654-02ED-9172-DD12B200FEC0}"/>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7515069" y="7848"/>
            <a:ext cx="4673893" cy="6908315"/>
          </a:xfrm>
          <a:prstGeom prst="rect">
            <a:avLst/>
          </a:prstGeom>
        </p:spPr>
      </p:pic>
      <p:grpSp>
        <p:nvGrpSpPr>
          <p:cNvPr id="40" name="组合 39">
            <a:extLst>
              <a:ext uri="{FF2B5EF4-FFF2-40B4-BE49-F238E27FC236}">
                <a16:creationId xmlns:a16="http://schemas.microsoft.com/office/drawing/2014/main" id="{471E1248-4CB9-5265-5B8D-F7A3A1368403}"/>
              </a:ext>
            </a:extLst>
          </p:cNvPr>
          <p:cNvGrpSpPr/>
          <p:nvPr/>
        </p:nvGrpSpPr>
        <p:grpSpPr>
          <a:xfrm>
            <a:off x="518403" y="1394930"/>
            <a:ext cx="8117497" cy="3742301"/>
            <a:chOff x="518403" y="1394930"/>
            <a:chExt cx="8117497" cy="3742301"/>
          </a:xfrm>
        </p:grpSpPr>
        <p:sp>
          <p:nvSpPr>
            <p:cNvPr id="6" name="矩形 5">
              <a:extLst>
                <a:ext uri="{FF2B5EF4-FFF2-40B4-BE49-F238E27FC236}">
                  <a16:creationId xmlns:a16="http://schemas.microsoft.com/office/drawing/2014/main" id="{D8EB4F78-3DB1-E98F-BAFB-9488D27E4A42}"/>
                </a:ext>
              </a:extLst>
            </p:cNvPr>
            <p:cNvSpPr/>
            <p:nvPr/>
          </p:nvSpPr>
          <p:spPr>
            <a:xfrm>
              <a:off x="660400" y="1518541"/>
              <a:ext cx="7930543" cy="3618689"/>
            </a:xfrm>
            <a:prstGeom prst="rect">
              <a:avLst/>
            </a:prstGeom>
            <a:gradFill>
              <a:gsLst>
                <a:gs pos="0">
                  <a:schemeClr val="accent1"/>
                </a:gs>
                <a:gs pos="100000">
                  <a:schemeClr val="accent6"/>
                </a:gs>
              </a:gsLst>
              <a:lin ang="2700000" scaled="0"/>
            </a:gradFill>
            <a:ln>
              <a:noFill/>
            </a:ln>
            <a:effectLst>
              <a:outerShdw blurRad="165100" dist="38100" dir="2700000" algn="tl"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4" name="任意多边形: 形状 23">
              <a:extLst>
                <a:ext uri="{FF2B5EF4-FFF2-40B4-BE49-F238E27FC236}">
                  <a16:creationId xmlns:a16="http://schemas.microsoft.com/office/drawing/2014/main" id="{FFC06BA5-26F9-9DD5-05DE-29DCE8743C80}"/>
                </a:ext>
              </a:extLst>
            </p:cNvPr>
            <p:cNvSpPr/>
            <p:nvPr/>
          </p:nvSpPr>
          <p:spPr>
            <a:xfrm rot="551863">
              <a:off x="518403" y="1464708"/>
              <a:ext cx="730224" cy="1676886"/>
            </a:xfrm>
            <a:custGeom>
              <a:avLst/>
              <a:gdLst>
                <a:gd name="connsiteX0" fmla="*/ 0 w 730224"/>
                <a:gd name="connsiteY0" fmla="*/ 101525 h 1676886"/>
                <a:gd name="connsiteX1" fmla="*/ 626996 w 730224"/>
                <a:gd name="connsiteY1" fmla="*/ 0 h 1676886"/>
                <a:gd name="connsiteX2" fmla="*/ 658574 w 730224"/>
                <a:gd name="connsiteY2" fmla="*/ 98756 h 1676886"/>
                <a:gd name="connsiteX3" fmla="*/ 730162 w 730224"/>
                <a:gd name="connsiteY3" fmla="*/ 548135 h 1676886"/>
                <a:gd name="connsiteX4" fmla="*/ 479905 w 730224"/>
                <a:gd name="connsiteY4" fmla="*/ 1289280 h 1676886"/>
                <a:gd name="connsiteX5" fmla="*/ 286798 w 730224"/>
                <a:gd name="connsiteY5" fmla="*/ 1630977 h 1676886"/>
                <a:gd name="connsiteX6" fmla="*/ 255088 w 730224"/>
                <a:gd name="connsiteY6" fmla="*/ 1676886 h 1676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30224" h="1676886">
                  <a:moveTo>
                    <a:pt x="0" y="101525"/>
                  </a:moveTo>
                  <a:lnTo>
                    <a:pt x="626996" y="0"/>
                  </a:lnTo>
                  <a:lnTo>
                    <a:pt x="658574" y="98756"/>
                  </a:lnTo>
                  <a:cubicBezTo>
                    <a:pt x="702489" y="251356"/>
                    <a:pt x="731766" y="418996"/>
                    <a:pt x="730162" y="548135"/>
                  </a:cubicBezTo>
                  <a:cubicBezTo>
                    <a:pt x="726954" y="806413"/>
                    <a:pt x="587387" y="1069503"/>
                    <a:pt x="479905" y="1289280"/>
                  </a:cubicBezTo>
                  <a:cubicBezTo>
                    <a:pt x="426164" y="1399168"/>
                    <a:pt x="357183" y="1523896"/>
                    <a:pt x="286798" y="1630977"/>
                  </a:cubicBezTo>
                  <a:lnTo>
                    <a:pt x="255088" y="1676886"/>
                  </a:lnTo>
                  <a:close/>
                </a:path>
              </a:pathLst>
            </a:custGeom>
            <a:solidFill>
              <a:schemeClr val="accent2">
                <a:alpha val="2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mn-ea"/>
                <a:sym typeface="+mn-lt"/>
              </a:endParaRPr>
            </a:p>
          </p:txBody>
        </p:sp>
        <p:sp>
          <p:nvSpPr>
            <p:cNvPr id="27" name="任意多边形: 形状 26">
              <a:extLst>
                <a:ext uri="{FF2B5EF4-FFF2-40B4-BE49-F238E27FC236}">
                  <a16:creationId xmlns:a16="http://schemas.microsoft.com/office/drawing/2014/main" id="{7EC62663-3F73-0863-9F4D-BD2B227E7A78}"/>
                </a:ext>
              </a:extLst>
            </p:cNvPr>
            <p:cNvSpPr/>
            <p:nvPr/>
          </p:nvSpPr>
          <p:spPr>
            <a:xfrm rot="5951863">
              <a:off x="7432345" y="921599"/>
              <a:ext cx="730224" cy="1676886"/>
            </a:xfrm>
            <a:custGeom>
              <a:avLst/>
              <a:gdLst>
                <a:gd name="connsiteX0" fmla="*/ 0 w 730224"/>
                <a:gd name="connsiteY0" fmla="*/ 101525 h 1676886"/>
                <a:gd name="connsiteX1" fmla="*/ 626996 w 730224"/>
                <a:gd name="connsiteY1" fmla="*/ 0 h 1676886"/>
                <a:gd name="connsiteX2" fmla="*/ 658574 w 730224"/>
                <a:gd name="connsiteY2" fmla="*/ 98756 h 1676886"/>
                <a:gd name="connsiteX3" fmla="*/ 730162 w 730224"/>
                <a:gd name="connsiteY3" fmla="*/ 548135 h 1676886"/>
                <a:gd name="connsiteX4" fmla="*/ 479905 w 730224"/>
                <a:gd name="connsiteY4" fmla="*/ 1289280 h 1676886"/>
                <a:gd name="connsiteX5" fmla="*/ 286798 w 730224"/>
                <a:gd name="connsiteY5" fmla="*/ 1630977 h 1676886"/>
                <a:gd name="connsiteX6" fmla="*/ 255088 w 730224"/>
                <a:gd name="connsiteY6" fmla="*/ 1676886 h 1676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30224" h="1676886">
                  <a:moveTo>
                    <a:pt x="0" y="101525"/>
                  </a:moveTo>
                  <a:lnTo>
                    <a:pt x="626996" y="0"/>
                  </a:lnTo>
                  <a:lnTo>
                    <a:pt x="658574" y="98756"/>
                  </a:lnTo>
                  <a:cubicBezTo>
                    <a:pt x="702489" y="251356"/>
                    <a:pt x="731766" y="418996"/>
                    <a:pt x="730162" y="548135"/>
                  </a:cubicBezTo>
                  <a:cubicBezTo>
                    <a:pt x="726954" y="806413"/>
                    <a:pt x="587387" y="1069503"/>
                    <a:pt x="479905" y="1289280"/>
                  </a:cubicBezTo>
                  <a:cubicBezTo>
                    <a:pt x="426164" y="1399168"/>
                    <a:pt x="357183" y="1523896"/>
                    <a:pt x="286798" y="1630977"/>
                  </a:cubicBezTo>
                  <a:lnTo>
                    <a:pt x="255088" y="1676886"/>
                  </a:lnTo>
                  <a:close/>
                </a:path>
              </a:pathLst>
            </a:custGeom>
            <a:solidFill>
              <a:schemeClr val="accent2">
                <a:alpha val="1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mn-ea"/>
                <a:sym typeface="+mn-lt"/>
              </a:endParaRPr>
            </a:p>
          </p:txBody>
        </p:sp>
        <p:sp>
          <p:nvSpPr>
            <p:cNvPr id="38" name="任意多边形: 形状 37">
              <a:extLst>
                <a:ext uri="{FF2B5EF4-FFF2-40B4-BE49-F238E27FC236}">
                  <a16:creationId xmlns:a16="http://schemas.microsoft.com/office/drawing/2014/main" id="{99EEE17D-2F53-8EB4-8B68-9E083032D89B}"/>
                </a:ext>
              </a:extLst>
            </p:cNvPr>
            <p:cNvSpPr/>
            <p:nvPr/>
          </p:nvSpPr>
          <p:spPr>
            <a:xfrm>
              <a:off x="7226300" y="4673601"/>
              <a:ext cx="1364643" cy="463630"/>
            </a:xfrm>
            <a:custGeom>
              <a:avLst/>
              <a:gdLst>
                <a:gd name="connsiteX0" fmla="*/ 541034 w 1014412"/>
                <a:gd name="connsiteY0" fmla="*/ 0 h 233140"/>
                <a:gd name="connsiteX1" fmla="*/ 923603 w 1014412"/>
                <a:gd name="connsiteY1" fmla="*/ 61536 h 233140"/>
                <a:gd name="connsiteX2" fmla="*/ 1014412 w 1014412"/>
                <a:gd name="connsiteY2" fmla="*/ 113839 h 233140"/>
                <a:gd name="connsiteX3" fmla="*/ 1014412 w 1014412"/>
                <a:gd name="connsiteY3" fmla="*/ 233140 h 233140"/>
                <a:gd name="connsiteX4" fmla="*/ 5982 w 1014412"/>
                <a:gd name="connsiteY4" fmla="*/ 233140 h 233140"/>
                <a:gd name="connsiteX5" fmla="*/ 0 w 1014412"/>
                <a:gd name="connsiteY5" fmla="*/ 210097 h 233140"/>
                <a:gd name="connsiteX6" fmla="*/ 541034 w 1014412"/>
                <a:gd name="connsiteY6" fmla="*/ 0 h 2331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14412" h="233140">
                  <a:moveTo>
                    <a:pt x="541034" y="0"/>
                  </a:moveTo>
                  <a:cubicBezTo>
                    <a:pt x="690437" y="0"/>
                    <a:pt x="825695" y="23516"/>
                    <a:pt x="923603" y="61536"/>
                  </a:cubicBezTo>
                  <a:lnTo>
                    <a:pt x="1014412" y="113839"/>
                  </a:lnTo>
                  <a:lnTo>
                    <a:pt x="1014412" y="233140"/>
                  </a:lnTo>
                  <a:lnTo>
                    <a:pt x="5982" y="233140"/>
                  </a:lnTo>
                  <a:lnTo>
                    <a:pt x="0" y="210097"/>
                  </a:lnTo>
                  <a:cubicBezTo>
                    <a:pt x="0" y="94064"/>
                    <a:pt x="242229" y="0"/>
                    <a:pt x="541034" y="0"/>
                  </a:cubicBezTo>
                  <a:close/>
                </a:path>
              </a:pathLst>
            </a:custGeom>
            <a:solidFill>
              <a:schemeClr val="bg1">
                <a:alpha val="1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mn-ea"/>
                <a:sym typeface="+mn-lt"/>
              </a:endParaRPr>
            </a:p>
          </p:txBody>
        </p:sp>
        <p:sp>
          <p:nvSpPr>
            <p:cNvPr id="37" name="任意多边形: 形状 36">
              <a:extLst>
                <a:ext uri="{FF2B5EF4-FFF2-40B4-BE49-F238E27FC236}">
                  <a16:creationId xmlns:a16="http://schemas.microsoft.com/office/drawing/2014/main" id="{8862089D-8E90-4E42-42BB-201BC9CDC782}"/>
                </a:ext>
              </a:extLst>
            </p:cNvPr>
            <p:cNvSpPr/>
            <p:nvPr/>
          </p:nvSpPr>
          <p:spPr>
            <a:xfrm>
              <a:off x="7576531" y="4904090"/>
              <a:ext cx="1014412" cy="233140"/>
            </a:xfrm>
            <a:custGeom>
              <a:avLst/>
              <a:gdLst>
                <a:gd name="connsiteX0" fmla="*/ 541034 w 1014412"/>
                <a:gd name="connsiteY0" fmla="*/ 0 h 233140"/>
                <a:gd name="connsiteX1" fmla="*/ 923603 w 1014412"/>
                <a:gd name="connsiteY1" fmla="*/ 61536 h 233140"/>
                <a:gd name="connsiteX2" fmla="*/ 1014412 w 1014412"/>
                <a:gd name="connsiteY2" fmla="*/ 113839 h 233140"/>
                <a:gd name="connsiteX3" fmla="*/ 1014412 w 1014412"/>
                <a:gd name="connsiteY3" fmla="*/ 233140 h 233140"/>
                <a:gd name="connsiteX4" fmla="*/ 5982 w 1014412"/>
                <a:gd name="connsiteY4" fmla="*/ 233140 h 233140"/>
                <a:gd name="connsiteX5" fmla="*/ 0 w 1014412"/>
                <a:gd name="connsiteY5" fmla="*/ 210097 h 233140"/>
                <a:gd name="connsiteX6" fmla="*/ 541034 w 1014412"/>
                <a:gd name="connsiteY6" fmla="*/ 0 h 2331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14412" h="233140">
                  <a:moveTo>
                    <a:pt x="541034" y="0"/>
                  </a:moveTo>
                  <a:cubicBezTo>
                    <a:pt x="690437" y="0"/>
                    <a:pt x="825695" y="23516"/>
                    <a:pt x="923603" y="61536"/>
                  </a:cubicBezTo>
                  <a:lnTo>
                    <a:pt x="1014412" y="113839"/>
                  </a:lnTo>
                  <a:lnTo>
                    <a:pt x="1014412" y="233140"/>
                  </a:lnTo>
                  <a:lnTo>
                    <a:pt x="5982" y="233140"/>
                  </a:lnTo>
                  <a:lnTo>
                    <a:pt x="0" y="210097"/>
                  </a:lnTo>
                  <a:cubicBezTo>
                    <a:pt x="0" y="94064"/>
                    <a:pt x="242229" y="0"/>
                    <a:pt x="541034" y="0"/>
                  </a:cubicBezTo>
                  <a:close/>
                </a:path>
              </a:pathLst>
            </a:custGeom>
            <a:solidFill>
              <a:schemeClr val="bg1">
                <a:alpha val="2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mn-ea"/>
                <a:sym typeface="+mn-lt"/>
              </a:endParaRPr>
            </a:p>
          </p:txBody>
        </p:sp>
        <p:sp>
          <p:nvSpPr>
            <p:cNvPr id="39" name="任意多边形: 形状 38">
              <a:extLst>
                <a:ext uri="{FF2B5EF4-FFF2-40B4-BE49-F238E27FC236}">
                  <a16:creationId xmlns:a16="http://schemas.microsoft.com/office/drawing/2014/main" id="{7DB9AD6A-376C-2FE5-ABE6-2714240C77E7}"/>
                </a:ext>
              </a:extLst>
            </p:cNvPr>
            <p:cNvSpPr/>
            <p:nvPr/>
          </p:nvSpPr>
          <p:spPr>
            <a:xfrm rot="597738">
              <a:off x="527703" y="1464708"/>
              <a:ext cx="852504" cy="1676886"/>
            </a:xfrm>
            <a:custGeom>
              <a:avLst/>
              <a:gdLst>
                <a:gd name="connsiteX0" fmla="*/ 0 w 730224"/>
                <a:gd name="connsiteY0" fmla="*/ 101525 h 1676886"/>
                <a:gd name="connsiteX1" fmla="*/ 626996 w 730224"/>
                <a:gd name="connsiteY1" fmla="*/ 0 h 1676886"/>
                <a:gd name="connsiteX2" fmla="*/ 658574 w 730224"/>
                <a:gd name="connsiteY2" fmla="*/ 98756 h 1676886"/>
                <a:gd name="connsiteX3" fmla="*/ 730162 w 730224"/>
                <a:gd name="connsiteY3" fmla="*/ 548135 h 1676886"/>
                <a:gd name="connsiteX4" fmla="*/ 479905 w 730224"/>
                <a:gd name="connsiteY4" fmla="*/ 1289280 h 1676886"/>
                <a:gd name="connsiteX5" fmla="*/ 286798 w 730224"/>
                <a:gd name="connsiteY5" fmla="*/ 1630977 h 1676886"/>
                <a:gd name="connsiteX6" fmla="*/ 255088 w 730224"/>
                <a:gd name="connsiteY6" fmla="*/ 1676886 h 1676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30224" h="1676886">
                  <a:moveTo>
                    <a:pt x="0" y="101525"/>
                  </a:moveTo>
                  <a:lnTo>
                    <a:pt x="626996" y="0"/>
                  </a:lnTo>
                  <a:lnTo>
                    <a:pt x="658574" y="98756"/>
                  </a:lnTo>
                  <a:cubicBezTo>
                    <a:pt x="702489" y="251356"/>
                    <a:pt x="731766" y="418996"/>
                    <a:pt x="730162" y="548135"/>
                  </a:cubicBezTo>
                  <a:cubicBezTo>
                    <a:pt x="726954" y="806413"/>
                    <a:pt x="587387" y="1069503"/>
                    <a:pt x="479905" y="1289280"/>
                  </a:cubicBezTo>
                  <a:cubicBezTo>
                    <a:pt x="426164" y="1399168"/>
                    <a:pt x="357183" y="1523896"/>
                    <a:pt x="286798" y="1630977"/>
                  </a:cubicBezTo>
                  <a:lnTo>
                    <a:pt x="255088" y="1676886"/>
                  </a:lnTo>
                  <a:close/>
                </a:path>
              </a:pathLst>
            </a:custGeom>
            <a:solidFill>
              <a:schemeClr val="accent2">
                <a:alpha val="1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mn-ea"/>
                <a:sym typeface="+mn-lt"/>
              </a:endParaRPr>
            </a:p>
          </p:txBody>
        </p:sp>
      </p:grpSp>
      <p:sp>
        <p:nvSpPr>
          <p:cNvPr id="2" name="文本框 1">
            <a:extLst>
              <a:ext uri="{FF2B5EF4-FFF2-40B4-BE49-F238E27FC236}">
                <a16:creationId xmlns:a16="http://schemas.microsoft.com/office/drawing/2014/main" id="{FF78EE9E-0119-2C45-A2EC-986925BAECEC}"/>
              </a:ext>
            </a:extLst>
          </p:cNvPr>
          <p:cNvSpPr txBox="1"/>
          <p:nvPr/>
        </p:nvSpPr>
        <p:spPr>
          <a:xfrm>
            <a:off x="5732841" y="1830984"/>
            <a:ext cx="2157573" cy="4508927"/>
          </a:xfrm>
          <a:prstGeom prst="rect">
            <a:avLst/>
          </a:prstGeom>
          <a:noFill/>
        </p:spPr>
        <p:txBody>
          <a:bodyPr wrap="square" rtlCol="0">
            <a:noAutofit/>
          </a:bodyPr>
          <a:lstStyle/>
          <a:p>
            <a:r>
              <a:rPr lang="en-US" altLang="zh-CN" sz="28700" i="1" dirty="0">
                <a:solidFill>
                  <a:schemeClr val="bg1">
                    <a:alpha val="23000"/>
                  </a:schemeClr>
                </a:solidFill>
                <a:cs typeface="+mn-ea"/>
                <a:sym typeface="+mn-lt"/>
              </a:rPr>
              <a:t>3</a:t>
            </a:r>
            <a:endParaRPr lang="zh-CN" altLang="en-US" sz="28700" i="1" dirty="0">
              <a:solidFill>
                <a:schemeClr val="bg1">
                  <a:alpha val="23000"/>
                </a:schemeClr>
              </a:solidFill>
              <a:cs typeface="+mn-ea"/>
              <a:sym typeface="+mn-lt"/>
            </a:endParaRPr>
          </a:p>
        </p:txBody>
      </p:sp>
      <p:sp>
        <p:nvSpPr>
          <p:cNvPr id="3" name="文本框 2">
            <a:extLst>
              <a:ext uri="{FF2B5EF4-FFF2-40B4-BE49-F238E27FC236}">
                <a16:creationId xmlns:a16="http://schemas.microsoft.com/office/drawing/2014/main" id="{464ACC00-6836-5A74-3D43-136F5E7626AF}"/>
              </a:ext>
            </a:extLst>
          </p:cNvPr>
          <p:cNvSpPr txBox="1"/>
          <p:nvPr/>
        </p:nvSpPr>
        <p:spPr>
          <a:xfrm>
            <a:off x="785439" y="2748315"/>
            <a:ext cx="7456687" cy="800219"/>
          </a:xfrm>
          <a:prstGeom prst="rect">
            <a:avLst/>
          </a:prstGeom>
          <a:noFill/>
        </p:spPr>
        <p:txBody>
          <a:bodyPr wrap="square" rtlCol="0" anchor="ctr">
            <a:noAutofit/>
          </a:bodyPr>
          <a:lstStyle/>
          <a:p>
            <a:r>
              <a:rPr lang="zh-CN" altLang="en-US" sz="4600" b="1" dirty="0">
                <a:solidFill>
                  <a:schemeClr val="bg1"/>
                </a:solidFill>
                <a:latin typeface="+mj-ea"/>
                <a:ea typeface="+mj-ea"/>
                <a:cs typeface="+mn-ea"/>
                <a:sym typeface="+mn-lt"/>
              </a:rPr>
              <a:t>互联网医疗发展成果</a:t>
            </a:r>
          </a:p>
        </p:txBody>
      </p:sp>
      <p:sp>
        <p:nvSpPr>
          <p:cNvPr id="12" name="文本框 11">
            <a:extLst>
              <a:ext uri="{FF2B5EF4-FFF2-40B4-BE49-F238E27FC236}">
                <a16:creationId xmlns:a16="http://schemas.microsoft.com/office/drawing/2014/main" id="{E959BA69-9F9C-4A57-7FE7-94728FFF33C3}"/>
              </a:ext>
            </a:extLst>
          </p:cNvPr>
          <p:cNvSpPr txBox="1"/>
          <p:nvPr/>
        </p:nvSpPr>
        <p:spPr>
          <a:xfrm>
            <a:off x="785612" y="3524369"/>
            <a:ext cx="2550695" cy="369332"/>
          </a:xfrm>
          <a:prstGeom prst="rect">
            <a:avLst/>
          </a:prstGeom>
          <a:noFill/>
        </p:spPr>
        <p:txBody>
          <a:bodyPr wrap="square" rtlCol="0">
            <a:noAutofit/>
          </a:bodyPr>
          <a:lstStyle/>
          <a:p>
            <a:r>
              <a:rPr lang="en-US" altLang="zh-CN" dirty="0">
                <a:gradFill>
                  <a:gsLst>
                    <a:gs pos="36000">
                      <a:schemeClr val="bg1"/>
                    </a:gs>
                    <a:gs pos="99000">
                      <a:schemeClr val="accent6">
                        <a:alpha val="78000"/>
                      </a:schemeClr>
                    </a:gs>
                  </a:gsLst>
                  <a:lin ang="2700000" scaled="0"/>
                </a:gradFill>
                <a:cs typeface="+mn-ea"/>
                <a:sym typeface="+mn-lt"/>
              </a:rPr>
              <a:t>&gt;&gt;&gt;&gt;&gt;</a:t>
            </a:r>
            <a:endParaRPr lang="zh-CN" altLang="en-US" dirty="0">
              <a:gradFill>
                <a:gsLst>
                  <a:gs pos="36000">
                    <a:schemeClr val="bg1"/>
                  </a:gs>
                  <a:gs pos="99000">
                    <a:schemeClr val="accent6">
                      <a:alpha val="78000"/>
                    </a:schemeClr>
                  </a:gs>
                </a:gsLst>
                <a:lin ang="2700000" scaled="0"/>
              </a:gradFill>
              <a:cs typeface="+mn-ea"/>
              <a:sym typeface="+mn-lt"/>
            </a:endParaRPr>
          </a:p>
        </p:txBody>
      </p:sp>
      <p:sp>
        <p:nvSpPr>
          <p:cNvPr id="14" name="文本框 13">
            <a:extLst>
              <a:ext uri="{FF2B5EF4-FFF2-40B4-BE49-F238E27FC236}">
                <a16:creationId xmlns:a16="http://schemas.microsoft.com/office/drawing/2014/main" id="{F0F143C5-05BF-029E-B746-3DA8F850F7DA}"/>
              </a:ext>
            </a:extLst>
          </p:cNvPr>
          <p:cNvSpPr txBox="1"/>
          <p:nvPr/>
        </p:nvSpPr>
        <p:spPr>
          <a:xfrm>
            <a:off x="565564" y="670086"/>
            <a:ext cx="2475570" cy="461665"/>
          </a:xfrm>
          <a:prstGeom prst="rect">
            <a:avLst/>
          </a:prstGeom>
          <a:noFill/>
        </p:spPr>
        <p:txBody>
          <a:bodyPr wrap="square" rtlCol="0">
            <a:spAutoFit/>
          </a:bodyPr>
          <a:lstStyle/>
          <a:p>
            <a:r>
              <a:rPr lang="en-US" altLang="zh-CN" sz="2400" b="1" dirty="0">
                <a:solidFill>
                  <a:schemeClr val="accent6">
                    <a:lumMod val="60000"/>
                    <a:lumOff val="40000"/>
                  </a:schemeClr>
                </a:solidFill>
                <a:cs typeface="+mn-ea"/>
                <a:sym typeface="+mn-lt"/>
              </a:rPr>
              <a:t>Your LOGO</a:t>
            </a:r>
            <a:endParaRPr lang="zh-CN" altLang="en-US" sz="2400" b="1" dirty="0">
              <a:solidFill>
                <a:schemeClr val="accent6">
                  <a:lumMod val="60000"/>
                  <a:lumOff val="40000"/>
                </a:schemeClr>
              </a:solidFill>
              <a:cs typeface="+mn-ea"/>
              <a:sym typeface="+mn-lt"/>
            </a:endParaRPr>
          </a:p>
        </p:txBody>
      </p:sp>
    </p:spTree>
    <p:extLst>
      <p:ext uri="{BB962C8B-B14F-4D97-AF65-F5344CB8AC3E}">
        <p14:creationId xmlns:p14="http://schemas.microsoft.com/office/powerpoint/2010/main" val="16588195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fade">
                                      <p:cBhvr>
                                        <p:cTn id="14"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1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C4E38CFD-2844-DF34-8474-BBCACBCFD501}"/>
              </a:ext>
            </a:extLst>
          </p:cNvPr>
          <p:cNvSpPr>
            <a:spLocks noGrp="1"/>
          </p:cNvSpPr>
          <p:nvPr>
            <p:ph type="body" sz="quarter" idx="10"/>
          </p:nvPr>
        </p:nvSpPr>
        <p:spPr/>
        <p:txBody>
          <a:bodyPr/>
          <a:lstStyle/>
          <a:p>
            <a:r>
              <a:rPr lang="zh-CN" altLang="en-US" dirty="0">
                <a:cs typeface="+mn-ea"/>
                <a:sym typeface="+mn-lt"/>
              </a:rPr>
              <a:t>发展成果之一</a:t>
            </a:r>
          </a:p>
        </p:txBody>
      </p:sp>
      <p:pic>
        <p:nvPicPr>
          <p:cNvPr id="6" name="图片 5" descr="穿着白色衬衫的男人&#10;&#10;描述已自动生成">
            <a:extLst>
              <a:ext uri="{FF2B5EF4-FFF2-40B4-BE49-F238E27FC236}">
                <a16:creationId xmlns:a16="http://schemas.microsoft.com/office/drawing/2014/main" id="{17BF9B2F-126F-AEAA-5813-3D161FB4AA64}"/>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3952441" y="1396367"/>
            <a:ext cx="3457724" cy="4622827"/>
          </a:xfrm>
          <a:prstGeom prst="rect">
            <a:avLst/>
          </a:prstGeom>
        </p:spPr>
      </p:pic>
      <p:pic>
        <p:nvPicPr>
          <p:cNvPr id="8" name="图片 7" descr="戴着眼镜的女人在桌子边&#10;&#10;中度可信度描述已自动生成">
            <a:extLst>
              <a:ext uri="{FF2B5EF4-FFF2-40B4-BE49-F238E27FC236}">
                <a16:creationId xmlns:a16="http://schemas.microsoft.com/office/drawing/2014/main" id="{1BC04AD5-1580-16B7-9E2D-139D92E37E07}"/>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9398045" y="1396367"/>
            <a:ext cx="1722546" cy="2118732"/>
          </a:xfrm>
          <a:prstGeom prst="rect">
            <a:avLst/>
          </a:prstGeom>
        </p:spPr>
      </p:pic>
      <p:pic>
        <p:nvPicPr>
          <p:cNvPr id="10" name="图片 9" descr="穿白色衣服的女人在微笑&#10;&#10;中度可信度描述已自动生成">
            <a:extLst>
              <a:ext uri="{FF2B5EF4-FFF2-40B4-BE49-F238E27FC236}">
                <a16:creationId xmlns:a16="http://schemas.microsoft.com/office/drawing/2014/main" id="{3F0A41EE-B668-61AD-000B-14247EC9D648}"/>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7542833" y="1396367"/>
            <a:ext cx="1722545" cy="2118732"/>
          </a:xfrm>
          <a:prstGeom prst="rect">
            <a:avLst/>
          </a:prstGeom>
        </p:spPr>
      </p:pic>
      <p:sp>
        <p:nvSpPr>
          <p:cNvPr id="11" name="文本框 10">
            <a:extLst>
              <a:ext uri="{FF2B5EF4-FFF2-40B4-BE49-F238E27FC236}">
                <a16:creationId xmlns:a16="http://schemas.microsoft.com/office/drawing/2014/main" id="{FBDD32B2-0D69-6425-909A-7EA017857591}"/>
              </a:ext>
            </a:extLst>
          </p:cNvPr>
          <p:cNvSpPr txBox="1"/>
          <p:nvPr/>
        </p:nvSpPr>
        <p:spPr>
          <a:xfrm>
            <a:off x="10854875" y="4410523"/>
            <a:ext cx="738664" cy="1663700"/>
          </a:xfrm>
          <a:prstGeom prst="rect">
            <a:avLst/>
          </a:prstGeom>
          <a:noFill/>
        </p:spPr>
        <p:txBody>
          <a:bodyPr vert="eaVert" wrap="square" rtlCol="0">
            <a:noAutofit/>
          </a:bodyPr>
          <a:lstStyle/>
          <a:p>
            <a:pPr algn="r"/>
            <a:r>
              <a:rPr lang="en-US" altLang="zh-CN" b="1" dirty="0">
                <a:gradFill>
                  <a:gsLst>
                    <a:gs pos="0">
                      <a:schemeClr val="accent1"/>
                    </a:gs>
                    <a:gs pos="100000">
                      <a:schemeClr val="accent5">
                        <a:alpha val="0"/>
                      </a:schemeClr>
                    </a:gs>
                  </a:gsLst>
                  <a:lin ang="10800000" scaled="0"/>
                </a:gradFill>
                <a:cs typeface="+mn-ea"/>
                <a:sym typeface="+mn-lt"/>
              </a:rPr>
              <a:t>&lt;&lt;&lt;&lt;&lt;&lt;&lt;&lt;&lt;&lt;</a:t>
            </a:r>
            <a:endParaRPr lang="zh-CN" altLang="en-US" b="1" dirty="0">
              <a:gradFill>
                <a:gsLst>
                  <a:gs pos="0">
                    <a:schemeClr val="accent1"/>
                  </a:gs>
                  <a:gs pos="100000">
                    <a:schemeClr val="accent5">
                      <a:alpha val="0"/>
                    </a:schemeClr>
                  </a:gs>
                </a:gsLst>
                <a:lin ang="10800000" scaled="0"/>
              </a:gradFill>
              <a:cs typeface="+mn-ea"/>
              <a:sym typeface="+mn-lt"/>
            </a:endParaRPr>
          </a:p>
        </p:txBody>
      </p:sp>
      <p:grpSp>
        <p:nvGrpSpPr>
          <p:cNvPr id="14" name="组合 13">
            <a:extLst>
              <a:ext uri="{FF2B5EF4-FFF2-40B4-BE49-F238E27FC236}">
                <a16:creationId xmlns:a16="http://schemas.microsoft.com/office/drawing/2014/main" id="{FB545A97-EE57-6145-6992-52E1D4BC9358}"/>
              </a:ext>
            </a:extLst>
          </p:cNvPr>
          <p:cNvGrpSpPr/>
          <p:nvPr/>
        </p:nvGrpSpPr>
        <p:grpSpPr>
          <a:xfrm>
            <a:off x="875828" y="1396367"/>
            <a:ext cx="334571" cy="55440"/>
            <a:chOff x="1339850" y="2711450"/>
            <a:chExt cx="275907" cy="45719"/>
          </a:xfrm>
          <a:gradFill>
            <a:gsLst>
              <a:gs pos="0">
                <a:schemeClr val="accent1"/>
              </a:gs>
              <a:gs pos="100000">
                <a:schemeClr val="accent5">
                  <a:alpha val="0"/>
                </a:schemeClr>
              </a:gs>
            </a:gsLst>
            <a:lin ang="300000" scaled="0"/>
          </a:gradFill>
        </p:grpSpPr>
        <p:sp>
          <p:nvSpPr>
            <p:cNvPr id="15" name="椭圆 14">
              <a:extLst>
                <a:ext uri="{FF2B5EF4-FFF2-40B4-BE49-F238E27FC236}">
                  <a16:creationId xmlns:a16="http://schemas.microsoft.com/office/drawing/2014/main" id="{295EC9F9-3E33-E19A-AA1F-C139FC934FC4}"/>
                </a:ext>
              </a:extLst>
            </p:cNvPr>
            <p:cNvSpPr/>
            <p:nvPr/>
          </p:nvSpPr>
          <p:spPr>
            <a:xfrm>
              <a:off x="1339850" y="2711450"/>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30000"/>
                </a:lnSpc>
              </a:pPr>
              <a:endParaRPr lang="zh-CN" altLang="en-US">
                <a:cs typeface="+mn-ea"/>
                <a:sym typeface="+mn-lt"/>
              </a:endParaRPr>
            </a:p>
          </p:txBody>
        </p:sp>
        <p:sp>
          <p:nvSpPr>
            <p:cNvPr id="16" name="椭圆 15">
              <a:extLst>
                <a:ext uri="{FF2B5EF4-FFF2-40B4-BE49-F238E27FC236}">
                  <a16:creationId xmlns:a16="http://schemas.microsoft.com/office/drawing/2014/main" id="{A46F52AC-5FEE-4BA7-EB10-72B2E7BC6689}"/>
                </a:ext>
              </a:extLst>
            </p:cNvPr>
            <p:cNvSpPr/>
            <p:nvPr/>
          </p:nvSpPr>
          <p:spPr>
            <a:xfrm>
              <a:off x="1416579" y="2711450"/>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30000"/>
                </a:lnSpc>
              </a:pPr>
              <a:endParaRPr lang="zh-CN" altLang="en-US">
                <a:cs typeface="+mn-ea"/>
                <a:sym typeface="+mn-lt"/>
              </a:endParaRPr>
            </a:p>
          </p:txBody>
        </p:sp>
        <p:sp>
          <p:nvSpPr>
            <p:cNvPr id="17" name="椭圆 16">
              <a:extLst>
                <a:ext uri="{FF2B5EF4-FFF2-40B4-BE49-F238E27FC236}">
                  <a16:creationId xmlns:a16="http://schemas.microsoft.com/office/drawing/2014/main" id="{AB69305E-EAEF-62EA-1E46-8FF20A3B085B}"/>
                </a:ext>
              </a:extLst>
            </p:cNvPr>
            <p:cNvSpPr/>
            <p:nvPr/>
          </p:nvSpPr>
          <p:spPr>
            <a:xfrm>
              <a:off x="1493308" y="2711450"/>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30000"/>
                </a:lnSpc>
              </a:pPr>
              <a:endParaRPr lang="zh-CN" altLang="en-US" dirty="0">
                <a:cs typeface="+mn-ea"/>
                <a:sym typeface="+mn-lt"/>
              </a:endParaRPr>
            </a:p>
          </p:txBody>
        </p:sp>
        <p:sp>
          <p:nvSpPr>
            <p:cNvPr id="18" name="椭圆 17">
              <a:extLst>
                <a:ext uri="{FF2B5EF4-FFF2-40B4-BE49-F238E27FC236}">
                  <a16:creationId xmlns:a16="http://schemas.microsoft.com/office/drawing/2014/main" id="{E087E579-5B2D-E84C-8FC5-BBE2E5B7507A}"/>
                </a:ext>
              </a:extLst>
            </p:cNvPr>
            <p:cNvSpPr/>
            <p:nvPr/>
          </p:nvSpPr>
          <p:spPr>
            <a:xfrm>
              <a:off x="1570038" y="2711450"/>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30000"/>
                </a:lnSpc>
              </a:pPr>
              <a:endParaRPr lang="zh-CN" altLang="en-US">
                <a:cs typeface="+mn-ea"/>
                <a:sym typeface="+mn-lt"/>
              </a:endParaRPr>
            </a:p>
          </p:txBody>
        </p:sp>
      </p:grpSp>
      <p:sp>
        <p:nvSpPr>
          <p:cNvPr id="19" name="矩形 18">
            <a:extLst>
              <a:ext uri="{FF2B5EF4-FFF2-40B4-BE49-F238E27FC236}">
                <a16:creationId xmlns:a16="http://schemas.microsoft.com/office/drawing/2014/main" id="{ED9FF733-2099-D82D-836A-B84DC3B125F7}"/>
              </a:ext>
            </a:extLst>
          </p:cNvPr>
          <p:cNvSpPr/>
          <p:nvPr/>
        </p:nvSpPr>
        <p:spPr>
          <a:xfrm>
            <a:off x="860736" y="1501386"/>
            <a:ext cx="2959037" cy="477911"/>
          </a:xfrm>
          <a:prstGeom prst="rect">
            <a:avLst/>
          </a:prstGeom>
        </p:spPr>
        <p:txBody>
          <a:bodyPr wrap="square" lIns="0" rIns="0">
            <a:noAutofit/>
          </a:bodyPr>
          <a:lstStyle/>
          <a:p>
            <a:r>
              <a:rPr lang="en-US" altLang="zh-CN" sz="2400" b="1" dirty="0">
                <a:gradFill>
                  <a:gsLst>
                    <a:gs pos="0">
                      <a:schemeClr val="accent1"/>
                    </a:gs>
                    <a:gs pos="100000">
                      <a:schemeClr val="accent6"/>
                    </a:gs>
                  </a:gsLst>
                  <a:lin ang="2700000" scaled="0"/>
                </a:gradFill>
                <a:latin typeface="+mj-ea"/>
                <a:ea typeface="+mj-ea"/>
                <a:cs typeface="+mn-ea"/>
                <a:sym typeface="+mn-lt"/>
              </a:rPr>
              <a:t>51PPT</a:t>
            </a:r>
            <a:r>
              <a:rPr lang="zh-CN" altLang="en-US" sz="2400" b="1" dirty="0">
                <a:gradFill>
                  <a:gsLst>
                    <a:gs pos="0">
                      <a:schemeClr val="accent1"/>
                    </a:gs>
                    <a:gs pos="100000">
                      <a:schemeClr val="accent6"/>
                    </a:gs>
                  </a:gsLst>
                  <a:lin ang="2700000" scaled="0"/>
                </a:gradFill>
                <a:latin typeface="+mj-ea"/>
                <a:ea typeface="+mj-ea"/>
                <a:cs typeface="+mn-ea"/>
                <a:sym typeface="+mn-lt"/>
              </a:rPr>
              <a:t>医院</a:t>
            </a:r>
          </a:p>
        </p:txBody>
      </p:sp>
      <p:sp>
        <p:nvSpPr>
          <p:cNvPr id="20" name="文本框 19">
            <a:extLst>
              <a:ext uri="{FF2B5EF4-FFF2-40B4-BE49-F238E27FC236}">
                <a16:creationId xmlns:a16="http://schemas.microsoft.com/office/drawing/2014/main" id="{749E7B11-7ECC-DE03-F44A-105D13BF75A2}"/>
              </a:ext>
            </a:extLst>
          </p:cNvPr>
          <p:cNvSpPr txBox="1"/>
          <p:nvPr/>
        </p:nvSpPr>
        <p:spPr>
          <a:xfrm>
            <a:off x="761996" y="1979297"/>
            <a:ext cx="2638624" cy="4131387"/>
          </a:xfrm>
          <a:prstGeom prst="rect">
            <a:avLst/>
          </a:prstGeom>
          <a:noFill/>
        </p:spPr>
        <p:txBody>
          <a:bodyPr wrap="square" rtlCol="0" anchor="ctr">
            <a:noAutofit/>
          </a:bodyPr>
          <a:lstStyle/>
          <a:p>
            <a:pPr algn="just">
              <a:lnSpc>
                <a:spcPct val="130000"/>
              </a:lnSpc>
              <a:spcAft>
                <a:spcPts val="600"/>
              </a:spcAft>
            </a:pPr>
            <a:r>
              <a:rPr lang="zh-CN" altLang="en-US" sz="2000" dirty="0">
                <a:solidFill>
                  <a:schemeClr val="tx1">
                    <a:lumMod val="75000"/>
                    <a:lumOff val="25000"/>
                  </a:schemeClr>
                </a:solidFill>
                <a:cs typeface="+mn-ea"/>
                <a:sym typeface="+mn-lt"/>
              </a:rPr>
              <a:t>医院日前组织</a:t>
            </a:r>
            <a:r>
              <a:rPr lang="en-US" altLang="zh-CN" sz="2000" dirty="0">
                <a:solidFill>
                  <a:schemeClr val="tx1">
                    <a:lumMod val="75000"/>
                    <a:lumOff val="25000"/>
                  </a:schemeClr>
                </a:solidFill>
                <a:cs typeface="+mn-ea"/>
                <a:sym typeface="+mn-lt"/>
              </a:rPr>
              <a:t>30</a:t>
            </a:r>
            <a:r>
              <a:rPr lang="zh-CN" altLang="en-US" sz="2000" dirty="0">
                <a:solidFill>
                  <a:schemeClr val="tx1">
                    <a:lumMod val="75000"/>
                    <a:lumOff val="25000"/>
                  </a:schemeClr>
                </a:solidFill>
                <a:cs typeface="+mn-ea"/>
                <a:sym typeface="+mn-lt"/>
              </a:rPr>
              <a:t>名医学专家坐诊“云端”，通过互联网医院平台开展义诊活动。</a:t>
            </a:r>
          </a:p>
          <a:p>
            <a:pPr algn="just">
              <a:lnSpc>
                <a:spcPct val="130000"/>
              </a:lnSpc>
              <a:spcAft>
                <a:spcPts val="600"/>
              </a:spcAft>
            </a:pPr>
            <a:r>
              <a:rPr lang="zh-CN" altLang="en-US" sz="2000" dirty="0">
                <a:solidFill>
                  <a:schemeClr val="tx1">
                    <a:lumMod val="75000"/>
                    <a:lumOff val="25000"/>
                  </a:schemeClr>
                </a:solidFill>
                <a:cs typeface="+mn-ea"/>
                <a:sym typeface="+mn-lt"/>
              </a:rPr>
              <a:t>共计服务了</a:t>
            </a:r>
            <a:r>
              <a:rPr lang="en-US" altLang="zh-CN" sz="2000" dirty="0">
                <a:solidFill>
                  <a:schemeClr val="tx1">
                    <a:lumMod val="75000"/>
                    <a:lumOff val="25000"/>
                  </a:schemeClr>
                </a:solidFill>
                <a:cs typeface="+mn-ea"/>
                <a:sym typeface="+mn-lt"/>
              </a:rPr>
              <a:t>300</a:t>
            </a:r>
            <a:r>
              <a:rPr lang="zh-CN" altLang="en-US" sz="2000" dirty="0">
                <a:solidFill>
                  <a:schemeClr val="tx1">
                    <a:lumMod val="75000"/>
                    <a:lumOff val="25000"/>
                  </a:schemeClr>
                </a:solidFill>
                <a:cs typeface="+mn-ea"/>
                <a:sym typeface="+mn-lt"/>
              </a:rPr>
              <a:t>余名患者，为部分常见病、慢性病的复诊患者和不方便来院看病的初诊患者在线提供了问诊服务。</a:t>
            </a:r>
          </a:p>
        </p:txBody>
      </p:sp>
      <p:pic>
        <p:nvPicPr>
          <p:cNvPr id="22" name="图片 21" descr="桌子前坐着穿西装的男人&#10;&#10;描述已自动生成">
            <a:extLst>
              <a:ext uri="{FF2B5EF4-FFF2-40B4-BE49-F238E27FC236}">
                <a16:creationId xmlns:a16="http://schemas.microsoft.com/office/drawing/2014/main" id="{3AB391B7-9AD5-E3CB-96D5-E6DFE24CD5C5}"/>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7512374" y="3606194"/>
            <a:ext cx="3619500" cy="2413000"/>
          </a:xfrm>
          <a:prstGeom prst="rect">
            <a:avLst/>
          </a:prstGeom>
        </p:spPr>
      </p:pic>
    </p:spTree>
    <p:extLst>
      <p:ext uri="{BB962C8B-B14F-4D97-AF65-F5344CB8AC3E}">
        <p14:creationId xmlns:p14="http://schemas.microsoft.com/office/powerpoint/2010/main" val="17765422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fade">
                                      <p:cBhvr>
                                        <p:cTn id="12" dur="500"/>
                                        <p:tgtEl>
                                          <p:spTgt spid="20"/>
                                        </p:tgtEl>
                                      </p:cBhvr>
                                    </p:animEffect>
                                  </p:childTnLst>
                                </p:cTn>
                              </p:par>
                            </p:childTnLst>
                          </p:cTn>
                        </p:par>
                        <p:par>
                          <p:cTn id="13" fill="hold">
                            <p:stCondLst>
                              <p:cond delay="500"/>
                            </p:stCondLst>
                            <p:childTnLst>
                              <p:par>
                                <p:cTn id="14" presetID="10" presetClass="entr" presetSubtype="0" fill="hold"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500"/>
                                        <p:tgtEl>
                                          <p:spTgt spid="6"/>
                                        </p:tgtEl>
                                      </p:cBhvr>
                                    </p:animEffect>
                                  </p:childTnLst>
                                </p:cTn>
                              </p:par>
                            </p:childTnLst>
                          </p:cTn>
                        </p:par>
                        <p:par>
                          <p:cTn id="17" fill="hold">
                            <p:stCondLst>
                              <p:cond delay="1000"/>
                            </p:stCondLst>
                            <p:childTnLst>
                              <p:par>
                                <p:cTn id="18" presetID="10" presetClass="entr" presetSubtype="0" fill="hold"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fade">
                                      <p:cBhvr>
                                        <p:cTn id="20" dur="500"/>
                                        <p:tgtEl>
                                          <p:spTgt spid="10"/>
                                        </p:tgtEl>
                                      </p:cBhvr>
                                    </p:animEffect>
                                  </p:childTnLst>
                                </p:cTn>
                              </p:par>
                            </p:childTnLst>
                          </p:cTn>
                        </p:par>
                        <p:par>
                          <p:cTn id="21" fill="hold">
                            <p:stCondLst>
                              <p:cond delay="1500"/>
                            </p:stCondLst>
                            <p:childTnLst>
                              <p:par>
                                <p:cTn id="22" presetID="10" presetClass="entr" presetSubtype="0" fill="hold" nodeType="after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fade">
                                      <p:cBhvr>
                                        <p:cTn id="24" dur="500"/>
                                        <p:tgtEl>
                                          <p:spTgt spid="8"/>
                                        </p:tgtEl>
                                      </p:cBhvr>
                                    </p:animEffect>
                                  </p:childTnLst>
                                </p:cTn>
                              </p:par>
                            </p:childTnLst>
                          </p:cTn>
                        </p:par>
                        <p:par>
                          <p:cTn id="25" fill="hold">
                            <p:stCondLst>
                              <p:cond delay="2000"/>
                            </p:stCondLst>
                            <p:childTnLst>
                              <p:par>
                                <p:cTn id="26" presetID="10" presetClass="entr" presetSubtype="0" fill="hold" nodeType="afterEffect">
                                  <p:stCondLst>
                                    <p:cond delay="0"/>
                                  </p:stCondLst>
                                  <p:childTnLst>
                                    <p:set>
                                      <p:cBhvr>
                                        <p:cTn id="27" dur="1" fill="hold">
                                          <p:stCondLst>
                                            <p:cond delay="0"/>
                                          </p:stCondLst>
                                        </p:cTn>
                                        <p:tgtEl>
                                          <p:spTgt spid="22"/>
                                        </p:tgtEl>
                                        <p:attrNameLst>
                                          <p:attrName>style.visibility</p:attrName>
                                        </p:attrNameLst>
                                      </p:cBhvr>
                                      <p:to>
                                        <p:strVal val="visible"/>
                                      </p:to>
                                    </p:set>
                                    <p:animEffect transition="in" filter="fade">
                                      <p:cBhvr>
                                        <p:cTn id="28" dur="500"/>
                                        <p:tgtEl>
                                          <p:spTgt spid="22"/>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9" grpId="0"/>
      <p:bldP spid="20"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DE9B0C95-F2FD-9E83-6D4B-1B541A461D86}"/>
              </a:ext>
            </a:extLst>
          </p:cNvPr>
          <p:cNvSpPr>
            <a:spLocks noGrp="1"/>
          </p:cNvSpPr>
          <p:nvPr>
            <p:ph type="body" sz="quarter" idx="10"/>
          </p:nvPr>
        </p:nvSpPr>
        <p:spPr/>
        <p:txBody>
          <a:bodyPr/>
          <a:lstStyle/>
          <a:p>
            <a:r>
              <a:rPr lang="zh-CN" altLang="en-US" dirty="0">
                <a:cs typeface="+mn-ea"/>
                <a:sym typeface="+mn-lt"/>
              </a:rPr>
              <a:t>发展成果之二</a:t>
            </a:r>
          </a:p>
        </p:txBody>
      </p:sp>
      <p:sp>
        <p:nvSpPr>
          <p:cNvPr id="5" name="矩形 4">
            <a:extLst>
              <a:ext uri="{FF2B5EF4-FFF2-40B4-BE49-F238E27FC236}">
                <a16:creationId xmlns:a16="http://schemas.microsoft.com/office/drawing/2014/main" id="{40DD3BB7-0785-D5B9-6C6F-CA346F06DEBB}"/>
              </a:ext>
            </a:extLst>
          </p:cNvPr>
          <p:cNvSpPr/>
          <p:nvPr/>
        </p:nvSpPr>
        <p:spPr>
          <a:xfrm>
            <a:off x="695847" y="1411142"/>
            <a:ext cx="6263753" cy="4373722"/>
          </a:xfrm>
          <a:prstGeom prst="rect">
            <a:avLst/>
          </a:prstGeom>
          <a:solidFill>
            <a:schemeClr val="bg1"/>
          </a:solidFill>
          <a:ln>
            <a:noFill/>
          </a:ln>
          <a:effectLst>
            <a:outerShdw blurRad="127000" dist="38100" dir="5400000" algn="t" rotWithShape="0">
              <a:schemeClr val="accent1">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aphicFrame>
        <p:nvGraphicFramePr>
          <p:cNvPr id="6" name="图表 5">
            <a:extLst>
              <a:ext uri="{FF2B5EF4-FFF2-40B4-BE49-F238E27FC236}">
                <a16:creationId xmlns:a16="http://schemas.microsoft.com/office/drawing/2014/main" id="{B71C0515-778E-C6E5-C26A-3849ADC22612}"/>
              </a:ext>
            </a:extLst>
          </p:cNvPr>
          <p:cNvGraphicFramePr/>
          <p:nvPr>
            <p:extLst>
              <p:ext uri="{D42A27DB-BD31-4B8C-83A1-F6EECF244321}">
                <p14:modId xmlns:p14="http://schemas.microsoft.com/office/powerpoint/2010/main" val="2918969416"/>
              </p:ext>
            </p:extLst>
          </p:nvPr>
        </p:nvGraphicFramePr>
        <p:xfrm>
          <a:off x="962903" y="1665149"/>
          <a:ext cx="6517552" cy="3892377"/>
        </p:xfrm>
        <a:graphic>
          <a:graphicData uri="http://schemas.openxmlformats.org/drawingml/2006/chart">
            <c:chart xmlns:c="http://schemas.openxmlformats.org/drawingml/2006/chart" xmlns:r="http://schemas.openxmlformats.org/officeDocument/2006/relationships" r:id="rId3"/>
          </a:graphicData>
        </a:graphic>
      </p:graphicFrame>
      <p:sp>
        <p:nvSpPr>
          <p:cNvPr id="9" name="文本框 8">
            <a:extLst>
              <a:ext uri="{FF2B5EF4-FFF2-40B4-BE49-F238E27FC236}">
                <a16:creationId xmlns:a16="http://schemas.microsoft.com/office/drawing/2014/main" id="{D956A475-381D-F929-DCEB-5EB488365966}"/>
              </a:ext>
            </a:extLst>
          </p:cNvPr>
          <p:cNvSpPr txBox="1"/>
          <p:nvPr/>
        </p:nvSpPr>
        <p:spPr>
          <a:xfrm>
            <a:off x="7226656" y="2151493"/>
            <a:ext cx="4304943" cy="3331168"/>
          </a:xfrm>
          <a:prstGeom prst="rect">
            <a:avLst/>
          </a:prstGeom>
          <a:noFill/>
        </p:spPr>
        <p:txBody>
          <a:bodyPr wrap="square" rtlCol="0" anchor="ctr">
            <a:noAutofit/>
          </a:bodyPr>
          <a:lstStyle/>
          <a:p>
            <a:pPr algn="just">
              <a:lnSpc>
                <a:spcPct val="130000"/>
              </a:lnSpc>
              <a:spcAft>
                <a:spcPts val="600"/>
              </a:spcAft>
            </a:pPr>
            <a:r>
              <a:rPr lang="zh-CN" altLang="en-US" sz="2000" dirty="0">
                <a:solidFill>
                  <a:schemeClr val="tx1">
                    <a:lumMod val="75000"/>
                    <a:lumOff val="25000"/>
                  </a:schemeClr>
                </a:solidFill>
                <a:cs typeface="+mn-ea"/>
                <a:sym typeface="+mn-lt"/>
              </a:rPr>
              <a:t>从新冠肺炎疫情发展初期至今，互联网医院的身影一直与网民相伴。互联网凭借其特有的优势，极大地满足了当前防疫工作的紧迫要求。</a:t>
            </a:r>
            <a:endParaRPr lang="en-US" altLang="zh-CN" sz="2000" dirty="0">
              <a:solidFill>
                <a:schemeClr val="tx1">
                  <a:lumMod val="75000"/>
                  <a:lumOff val="25000"/>
                </a:schemeClr>
              </a:solidFill>
              <a:cs typeface="+mn-ea"/>
              <a:sym typeface="+mn-lt"/>
            </a:endParaRPr>
          </a:p>
          <a:p>
            <a:pPr algn="just">
              <a:lnSpc>
                <a:spcPct val="130000"/>
              </a:lnSpc>
              <a:spcAft>
                <a:spcPts val="600"/>
              </a:spcAft>
            </a:pPr>
            <a:r>
              <a:rPr lang="zh-CN" altLang="en-US" sz="2000" dirty="0">
                <a:solidFill>
                  <a:schemeClr val="tx1">
                    <a:lumMod val="75000"/>
                    <a:lumOff val="25000"/>
                  </a:schemeClr>
                </a:solidFill>
                <a:cs typeface="+mn-ea"/>
                <a:sym typeface="+mn-lt"/>
              </a:rPr>
              <a:t>截至目前，医院该页面已有</a:t>
            </a:r>
            <a:r>
              <a:rPr lang="en-US" altLang="zh-CN" sz="2000" dirty="0">
                <a:solidFill>
                  <a:schemeClr val="tx1">
                    <a:lumMod val="75000"/>
                    <a:lumOff val="25000"/>
                  </a:schemeClr>
                </a:solidFill>
                <a:cs typeface="+mn-ea"/>
                <a:sym typeface="+mn-lt"/>
              </a:rPr>
              <a:t>19</a:t>
            </a:r>
            <a:r>
              <a:rPr lang="zh-CN" altLang="en-US" sz="2000" dirty="0">
                <a:solidFill>
                  <a:schemeClr val="tx1">
                    <a:lumMod val="75000"/>
                    <a:lumOff val="25000"/>
                  </a:schemeClr>
                </a:solidFill>
                <a:cs typeface="+mn-ea"/>
                <a:sym typeface="+mn-lt"/>
              </a:rPr>
              <a:t>亿人次的浏览量，“在线问诊”平台，已有</a:t>
            </a:r>
            <a:r>
              <a:rPr lang="en-US" altLang="zh-CN" sz="2000" dirty="0">
                <a:solidFill>
                  <a:schemeClr val="tx1">
                    <a:lumMod val="75000"/>
                    <a:lumOff val="25000"/>
                  </a:schemeClr>
                </a:solidFill>
                <a:cs typeface="+mn-ea"/>
                <a:sym typeface="+mn-lt"/>
              </a:rPr>
              <a:t>1000</a:t>
            </a:r>
            <a:r>
              <a:rPr lang="zh-CN" altLang="en-US" sz="2000" dirty="0">
                <a:solidFill>
                  <a:schemeClr val="tx1">
                    <a:lumMod val="75000"/>
                    <a:lumOff val="25000"/>
                  </a:schemeClr>
                </a:solidFill>
                <a:cs typeface="+mn-ea"/>
                <a:sym typeface="+mn-lt"/>
              </a:rPr>
              <a:t>余名医生志愿者为患者提供在线问诊</a:t>
            </a:r>
            <a:r>
              <a:rPr lang="en-US" altLang="zh-CN" sz="2000" dirty="0">
                <a:solidFill>
                  <a:schemeClr val="tx1">
                    <a:lumMod val="75000"/>
                    <a:lumOff val="25000"/>
                  </a:schemeClr>
                </a:solidFill>
                <a:cs typeface="+mn-ea"/>
                <a:sym typeface="+mn-lt"/>
              </a:rPr>
              <a:t>7200</a:t>
            </a:r>
            <a:r>
              <a:rPr lang="zh-CN" altLang="en-US" sz="2000" dirty="0">
                <a:solidFill>
                  <a:schemeClr val="tx1">
                    <a:lumMod val="75000"/>
                    <a:lumOff val="25000"/>
                  </a:schemeClr>
                </a:solidFill>
                <a:cs typeface="+mn-ea"/>
                <a:sym typeface="+mn-lt"/>
              </a:rPr>
              <a:t>人次。</a:t>
            </a:r>
          </a:p>
        </p:txBody>
      </p:sp>
      <p:grpSp>
        <p:nvGrpSpPr>
          <p:cNvPr id="3" name="组合 2">
            <a:extLst>
              <a:ext uri="{FF2B5EF4-FFF2-40B4-BE49-F238E27FC236}">
                <a16:creationId xmlns:a16="http://schemas.microsoft.com/office/drawing/2014/main" id="{DBA5469D-1214-BEAE-B910-79C7A808A9C1}"/>
              </a:ext>
            </a:extLst>
          </p:cNvPr>
          <p:cNvGrpSpPr/>
          <p:nvPr/>
        </p:nvGrpSpPr>
        <p:grpSpPr>
          <a:xfrm>
            <a:off x="7313169" y="1420198"/>
            <a:ext cx="712396" cy="55440"/>
            <a:chOff x="7313169" y="1420198"/>
            <a:chExt cx="712396" cy="55440"/>
          </a:xfrm>
        </p:grpSpPr>
        <p:grpSp>
          <p:nvGrpSpPr>
            <p:cNvPr id="12" name="组合 11">
              <a:extLst>
                <a:ext uri="{FF2B5EF4-FFF2-40B4-BE49-F238E27FC236}">
                  <a16:creationId xmlns:a16="http://schemas.microsoft.com/office/drawing/2014/main" id="{370AEB64-6AF8-4C36-A8E2-C430732F1F35}"/>
                </a:ext>
              </a:extLst>
            </p:cNvPr>
            <p:cNvGrpSpPr/>
            <p:nvPr/>
          </p:nvGrpSpPr>
          <p:grpSpPr>
            <a:xfrm>
              <a:off x="7313169" y="1420198"/>
              <a:ext cx="334571" cy="55440"/>
              <a:chOff x="1339850" y="2711450"/>
              <a:chExt cx="275907" cy="45719"/>
            </a:xfrm>
            <a:gradFill>
              <a:gsLst>
                <a:gs pos="0">
                  <a:schemeClr val="accent1"/>
                </a:gs>
                <a:gs pos="100000">
                  <a:schemeClr val="accent5">
                    <a:alpha val="0"/>
                  </a:schemeClr>
                </a:gs>
              </a:gsLst>
              <a:lin ang="300000" scaled="0"/>
            </a:gradFill>
          </p:grpSpPr>
          <p:sp>
            <p:nvSpPr>
              <p:cNvPr id="13" name="椭圆 12">
                <a:extLst>
                  <a:ext uri="{FF2B5EF4-FFF2-40B4-BE49-F238E27FC236}">
                    <a16:creationId xmlns:a16="http://schemas.microsoft.com/office/drawing/2014/main" id="{DFB9E5BE-60AE-3DFE-5A2F-A6E248990F78}"/>
                  </a:ext>
                </a:extLst>
              </p:cNvPr>
              <p:cNvSpPr/>
              <p:nvPr/>
            </p:nvSpPr>
            <p:spPr>
              <a:xfrm>
                <a:off x="1339850" y="2711450"/>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30000"/>
                  </a:lnSpc>
                </a:pPr>
                <a:endParaRPr lang="zh-CN" altLang="en-US">
                  <a:cs typeface="+mn-ea"/>
                  <a:sym typeface="+mn-lt"/>
                </a:endParaRPr>
              </a:p>
            </p:txBody>
          </p:sp>
          <p:sp>
            <p:nvSpPr>
              <p:cNvPr id="14" name="椭圆 13">
                <a:extLst>
                  <a:ext uri="{FF2B5EF4-FFF2-40B4-BE49-F238E27FC236}">
                    <a16:creationId xmlns:a16="http://schemas.microsoft.com/office/drawing/2014/main" id="{1200364A-A1C2-11A0-E84B-927279557F05}"/>
                  </a:ext>
                </a:extLst>
              </p:cNvPr>
              <p:cNvSpPr/>
              <p:nvPr/>
            </p:nvSpPr>
            <p:spPr>
              <a:xfrm>
                <a:off x="1416579" y="2711450"/>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30000"/>
                  </a:lnSpc>
                </a:pPr>
                <a:endParaRPr lang="zh-CN" altLang="en-US">
                  <a:cs typeface="+mn-ea"/>
                  <a:sym typeface="+mn-lt"/>
                </a:endParaRPr>
              </a:p>
            </p:txBody>
          </p:sp>
          <p:sp>
            <p:nvSpPr>
              <p:cNvPr id="15" name="椭圆 14">
                <a:extLst>
                  <a:ext uri="{FF2B5EF4-FFF2-40B4-BE49-F238E27FC236}">
                    <a16:creationId xmlns:a16="http://schemas.microsoft.com/office/drawing/2014/main" id="{90615B7F-DD09-23F7-EB0E-EF8EE7AC4FEE}"/>
                  </a:ext>
                </a:extLst>
              </p:cNvPr>
              <p:cNvSpPr/>
              <p:nvPr/>
            </p:nvSpPr>
            <p:spPr>
              <a:xfrm>
                <a:off x="1493308" y="2711450"/>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30000"/>
                  </a:lnSpc>
                </a:pPr>
                <a:endParaRPr lang="zh-CN" altLang="en-US" dirty="0">
                  <a:cs typeface="+mn-ea"/>
                  <a:sym typeface="+mn-lt"/>
                </a:endParaRPr>
              </a:p>
            </p:txBody>
          </p:sp>
          <p:sp>
            <p:nvSpPr>
              <p:cNvPr id="16" name="椭圆 15">
                <a:extLst>
                  <a:ext uri="{FF2B5EF4-FFF2-40B4-BE49-F238E27FC236}">
                    <a16:creationId xmlns:a16="http://schemas.microsoft.com/office/drawing/2014/main" id="{D78ED2CD-A635-3862-DA5F-87F660EF8CC6}"/>
                  </a:ext>
                </a:extLst>
              </p:cNvPr>
              <p:cNvSpPr/>
              <p:nvPr/>
            </p:nvSpPr>
            <p:spPr>
              <a:xfrm>
                <a:off x="1570038" y="2711450"/>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30000"/>
                  </a:lnSpc>
                </a:pPr>
                <a:endParaRPr lang="zh-CN" altLang="en-US">
                  <a:cs typeface="+mn-ea"/>
                  <a:sym typeface="+mn-lt"/>
                </a:endParaRPr>
              </a:p>
            </p:txBody>
          </p:sp>
        </p:grpSp>
        <p:grpSp>
          <p:nvGrpSpPr>
            <p:cNvPr id="17" name="组合 16">
              <a:extLst>
                <a:ext uri="{FF2B5EF4-FFF2-40B4-BE49-F238E27FC236}">
                  <a16:creationId xmlns:a16="http://schemas.microsoft.com/office/drawing/2014/main" id="{0F38AB28-CF30-323E-4149-B2A3DC97B6B4}"/>
                </a:ext>
              </a:extLst>
            </p:cNvPr>
            <p:cNvGrpSpPr/>
            <p:nvPr/>
          </p:nvGrpSpPr>
          <p:grpSpPr>
            <a:xfrm>
              <a:off x="7690994" y="1420198"/>
              <a:ext cx="334571" cy="55440"/>
              <a:chOff x="1339850" y="2711450"/>
              <a:chExt cx="275907" cy="45719"/>
            </a:xfrm>
            <a:gradFill>
              <a:gsLst>
                <a:gs pos="0">
                  <a:schemeClr val="accent1"/>
                </a:gs>
                <a:gs pos="100000">
                  <a:schemeClr val="accent5">
                    <a:alpha val="0"/>
                  </a:schemeClr>
                </a:gs>
              </a:gsLst>
              <a:lin ang="300000" scaled="0"/>
            </a:gradFill>
          </p:grpSpPr>
          <p:sp>
            <p:nvSpPr>
              <p:cNvPr id="18" name="椭圆 17">
                <a:extLst>
                  <a:ext uri="{FF2B5EF4-FFF2-40B4-BE49-F238E27FC236}">
                    <a16:creationId xmlns:a16="http://schemas.microsoft.com/office/drawing/2014/main" id="{227C6B67-4300-581A-184D-08200C865D09}"/>
                  </a:ext>
                </a:extLst>
              </p:cNvPr>
              <p:cNvSpPr/>
              <p:nvPr/>
            </p:nvSpPr>
            <p:spPr>
              <a:xfrm>
                <a:off x="1339850" y="2711450"/>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30000"/>
                  </a:lnSpc>
                </a:pPr>
                <a:endParaRPr lang="zh-CN" altLang="en-US">
                  <a:cs typeface="+mn-ea"/>
                  <a:sym typeface="+mn-lt"/>
                </a:endParaRPr>
              </a:p>
            </p:txBody>
          </p:sp>
          <p:sp>
            <p:nvSpPr>
              <p:cNvPr id="19" name="椭圆 18">
                <a:extLst>
                  <a:ext uri="{FF2B5EF4-FFF2-40B4-BE49-F238E27FC236}">
                    <a16:creationId xmlns:a16="http://schemas.microsoft.com/office/drawing/2014/main" id="{DA53B45B-5700-40F0-FDB7-7B2494DA32ED}"/>
                  </a:ext>
                </a:extLst>
              </p:cNvPr>
              <p:cNvSpPr/>
              <p:nvPr/>
            </p:nvSpPr>
            <p:spPr>
              <a:xfrm>
                <a:off x="1416579" y="2711450"/>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30000"/>
                  </a:lnSpc>
                </a:pPr>
                <a:endParaRPr lang="zh-CN" altLang="en-US">
                  <a:cs typeface="+mn-ea"/>
                  <a:sym typeface="+mn-lt"/>
                </a:endParaRPr>
              </a:p>
            </p:txBody>
          </p:sp>
          <p:sp>
            <p:nvSpPr>
              <p:cNvPr id="20" name="椭圆 19">
                <a:extLst>
                  <a:ext uri="{FF2B5EF4-FFF2-40B4-BE49-F238E27FC236}">
                    <a16:creationId xmlns:a16="http://schemas.microsoft.com/office/drawing/2014/main" id="{838420B3-BD07-1A8E-CF87-53942875C47E}"/>
                  </a:ext>
                </a:extLst>
              </p:cNvPr>
              <p:cNvSpPr/>
              <p:nvPr/>
            </p:nvSpPr>
            <p:spPr>
              <a:xfrm>
                <a:off x="1493308" y="2711450"/>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30000"/>
                  </a:lnSpc>
                </a:pPr>
                <a:endParaRPr lang="zh-CN" altLang="en-US" dirty="0">
                  <a:cs typeface="+mn-ea"/>
                  <a:sym typeface="+mn-lt"/>
                </a:endParaRPr>
              </a:p>
            </p:txBody>
          </p:sp>
          <p:sp>
            <p:nvSpPr>
              <p:cNvPr id="21" name="椭圆 20">
                <a:extLst>
                  <a:ext uri="{FF2B5EF4-FFF2-40B4-BE49-F238E27FC236}">
                    <a16:creationId xmlns:a16="http://schemas.microsoft.com/office/drawing/2014/main" id="{87168A18-960E-BB98-F268-FD78D6902B04}"/>
                  </a:ext>
                </a:extLst>
              </p:cNvPr>
              <p:cNvSpPr/>
              <p:nvPr/>
            </p:nvSpPr>
            <p:spPr>
              <a:xfrm>
                <a:off x="1570038" y="2711450"/>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30000"/>
                  </a:lnSpc>
                </a:pPr>
                <a:endParaRPr lang="zh-CN" altLang="en-US">
                  <a:cs typeface="+mn-ea"/>
                  <a:sym typeface="+mn-lt"/>
                </a:endParaRPr>
              </a:p>
            </p:txBody>
          </p:sp>
        </p:grpSp>
      </p:grpSp>
      <p:cxnSp>
        <p:nvCxnSpPr>
          <p:cNvPr id="22" name="直接连接符 21">
            <a:extLst>
              <a:ext uri="{FF2B5EF4-FFF2-40B4-BE49-F238E27FC236}">
                <a16:creationId xmlns:a16="http://schemas.microsoft.com/office/drawing/2014/main" id="{F19F4045-7964-E5B9-3AF2-7ED3ED815305}"/>
              </a:ext>
            </a:extLst>
          </p:cNvPr>
          <p:cNvCxnSpPr>
            <a:cxnSpLocks/>
          </p:cNvCxnSpPr>
          <p:nvPr/>
        </p:nvCxnSpPr>
        <p:spPr>
          <a:xfrm>
            <a:off x="7313169" y="5784864"/>
            <a:ext cx="4205731" cy="0"/>
          </a:xfrm>
          <a:prstGeom prst="line">
            <a:avLst/>
          </a:prstGeom>
          <a:ln w="19050">
            <a:gradFill>
              <a:gsLst>
                <a:gs pos="0">
                  <a:schemeClr val="accent2"/>
                </a:gs>
                <a:gs pos="100000">
                  <a:schemeClr val="accent1">
                    <a:lumMod val="30000"/>
                    <a:lumOff val="70000"/>
                    <a:alpha val="16000"/>
                  </a:schemeClr>
                </a:gs>
              </a:gsLst>
              <a:lin ang="0" scaled="0"/>
            </a:gradFill>
          </a:ln>
        </p:spPr>
        <p:style>
          <a:lnRef idx="1">
            <a:schemeClr val="accent1"/>
          </a:lnRef>
          <a:fillRef idx="0">
            <a:schemeClr val="accent1"/>
          </a:fillRef>
          <a:effectRef idx="0">
            <a:schemeClr val="accent1"/>
          </a:effectRef>
          <a:fontRef idx="minor">
            <a:schemeClr val="tx1"/>
          </a:fontRef>
        </p:style>
      </p:cxnSp>
      <p:sp>
        <p:nvSpPr>
          <p:cNvPr id="24" name="矩形 23">
            <a:extLst>
              <a:ext uri="{FF2B5EF4-FFF2-40B4-BE49-F238E27FC236}">
                <a16:creationId xmlns:a16="http://schemas.microsoft.com/office/drawing/2014/main" id="{B3613AFA-596B-4CBB-15BB-8B8E06E8DE43}"/>
              </a:ext>
            </a:extLst>
          </p:cNvPr>
          <p:cNvSpPr/>
          <p:nvPr/>
        </p:nvSpPr>
        <p:spPr>
          <a:xfrm>
            <a:off x="7306819" y="1582733"/>
            <a:ext cx="3457724" cy="461665"/>
          </a:xfrm>
          <a:prstGeom prst="rect">
            <a:avLst/>
          </a:prstGeom>
        </p:spPr>
        <p:txBody>
          <a:bodyPr wrap="square" lIns="0" rIns="0" anchor="ctr">
            <a:noAutofit/>
          </a:bodyPr>
          <a:lstStyle/>
          <a:p>
            <a:r>
              <a:rPr lang="en-US" altLang="zh-CN" sz="2400" b="1" dirty="0">
                <a:gradFill>
                  <a:gsLst>
                    <a:gs pos="0">
                      <a:schemeClr val="accent1"/>
                    </a:gs>
                    <a:gs pos="100000">
                      <a:schemeClr val="accent6"/>
                    </a:gs>
                  </a:gsLst>
                  <a:lin ang="2700000" scaled="0"/>
                </a:gradFill>
                <a:latin typeface="+mj-ea"/>
                <a:cs typeface="+mn-ea"/>
                <a:sym typeface="+mn-lt"/>
              </a:rPr>
              <a:t>51PPT</a:t>
            </a:r>
            <a:r>
              <a:rPr lang="zh-CN" altLang="en-US" sz="2400" b="1" dirty="0">
                <a:gradFill>
                  <a:gsLst>
                    <a:gs pos="0">
                      <a:schemeClr val="accent1"/>
                    </a:gs>
                    <a:gs pos="100000">
                      <a:schemeClr val="accent6"/>
                    </a:gs>
                  </a:gsLst>
                  <a:lin ang="2700000" scaled="0"/>
                </a:gradFill>
                <a:latin typeface="+mj-ea"/>
                <a:ea typeface="+mj-ea"/>
                <a:cs typeface="+mn-ea"/>
                <a:sym typeface="+mn-lt"/>
              </a:rPr>
              <a:t>医院</a:t>
            </a:r>
          </a:p>
        </p:txBody>
      </p:sp>
    </p:spTree>
    <p:extLst>
      <p:ext uri="{BB962C8B-B14F-4D97-AF65-F5344CB8AC3E}">
        <p14:creationId xmlns:p14="http://schemas.microsoft.com/office/powerpoint/2010/main" val="30126172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1000"/>
                                        <p:tgtEl>
                                          <p:spTgt spid="3"/>
                                        </p:tgtEl>
                                      </p:cBhvr>
                                    </p:animEffect>
                                    <p:anim calcmode="lin" valueType="num">
                                      <p:cBhvr>
                                        <p:cTn id="20" dur="1000" fill="hold"/>
                                        <p:tgtEl>
                                          <p:spTgt spid="3"/>
                                        </p:tgtEl>
                                        <p:attrNameLst>
                                          <p:attrName>ppt_x</p:attrName>
                                        </p:attrNameLst>
                                      </p:cBhvr>
                                      <p:tavLst>
                                        <p:tav tm="0">
                                          <p:val>
                                            <p:strVal val="#ppt_x"/>
                                          </p:val>
                                        </p:tav>
                                        <p:tav tm="100000">
                                          <p:val>
                                            <p:strVal val="#ppt_x"/>
                                          </p:val>
                                        </p:tav>
                                      </p:tavLst>
                                    </p:anim>
                                    <p:anim calcmode="lin" valueType="num">
                                      <p:cBhvr>
                                        <p:cTn id="21" dur="1000" fill="hold"/>
                                        <p:tgtEl>
                                          <p:spTgt spid="3"/>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24"/>
                                        </p:tgtEl>
                                        <p:attrNameLst>
                                          <p:attrName>style.visibility</p:attrName>
                                        </p:attrNameLst>
                                      </p:cBhvr>
                                      <p:to>
                                        <p:strVal val="visible"/>
                                      </p:to>
                                    </p:set>
                                    <p:animEffect transition="in" filter="fade">
                                      <p:cBhvr>
                                        <p:cTn id="24" dur="1000"/>
                                        <p:tgtEl>
                                          <p:spTgt spid="24"/>
                                        </p:tgtEl>
                                      </p:cBhvr>
                                    </p:animEffect>
                                    <p:anim calcmode="lin" valueType="num">
                                      <p:cBhvr>
                                        <p:cTn id="25" dur="1000" fill="hold"/>
                                        <p:tgtEl>
                                          <p:spTgt spid="24"/>
                                        </p:tgtEl>
                                        <p:attrNameLst>
                                          <p:attrName>ppt_x</p:attrName>
                                        </p:attrNameLst>
                                      </p:cBhvr>
                                      <p:tavLst>
                                        <p:tav tm="0">
                                          <p:val>
                                            <p:strVal val="#ppt_x"/>
                                          </p:val>
                                        </p:tav>
                                        <p:tav tm="100000">
                                          <p:val>
                                            <p:strVal val="#ppt_x"/>
                                          </p:val>
                                        </p:tav>
                                      </p:tavLst>
                                    </p:anim>
                                    <p:anim calcmode="lin" valueType="num">
                                      <p:cBhvr>
                                        <p:cTn id="26"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1000"/>
                                        <p:tgtEl>
                                          <p:spTgt spid="9"/>
                                        </p:tgtEl>
                                      </p:cBhvr>
                                    </p:animEffect>
                                    <p:anim calcmode="lin" valueType="num">
                                      <p:cBhvr>
                                        <p:cTn id="32" dur="1000" fill="hold"/>
                                        <p:tgtEl>
                                          <p:spTgt spid="9"/>
                                        </p:tgtEl>
                                        <p:attrNameLst>
                                          <p:attrName>ppt_x</p:attrName>
                                        </p:attrNameLst>
                                      </p:cBhvr>
                                      <p:tavLst>
                                        <p:tav tm="0">
                                          <p:val>
                                            <p:strVal val="#ppt_x"/>
                                          </p:val>
                                        </p:tav>
                                        <p:tav tm="100000">
                                          <p:val>
                                            <p:strVal val="#ppt_x"/>
                                          </p:val>
                                        </p:tav>
                                      </p:tavLst>
                                    </p:anim>
                                    <p:anim calcmode="lin" valueType="num">
                                      <p:cBhvr>
                                        <p:cTn id="33" dur="1000" fill="hold"/>
                                        <p:tgtEl>
                                          <p:spTgt spid="9"/>
                                        </p:tgtEl>
                                        <p:attrNameLst>
                                          <p:attrName>ppt_y</p:attrName>
                                        </p:attrNameLst>
                                      </p:cBhvr>
                                      <p:tavLst>
                                        <p:tav tm="0">
                                          <p:val>
                                            <p:strVal val="#ppt_y+.1"/>
                                          </p:val>
                                        </p:tav>
                                        <p:tav tm="100000">
                                          <p:val>
                                            <p:strVal val="#ppt_y"/>
                                          </p:val>
                                        </p:tav>
                                      </p:tavLst>
                                    </p:anim>
                                  </p:childTnLst>
                                </p:cTn>
                              </p:par>
                            </p:childTnLst>
                          </p:cTn>
                        </p:par>
                        <p:par>
                          <p:cTn id="34" fill="hold">
                            <p:stCondLst>
                              <p:cond delay="1000"/>
                            </p:stCondLst>
                            <p:childTnLst>
                              <p:par>
                                <p:cTn id="35" presetID="1" presetClass="entr" presetSubtype="0" fill="hold" nodeType="afterEffect">
                                  <p:stCondLst>
                                    <p:cond delay="0"/>
                                  </p:stCondLst>
                                  <p:childTnLst>
                                    <p:set>
                                      <p:cBhvr>
                                        <p:cTn id="36"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Graphic spid="6" grpId="0">
        <p:bldAsOne/>
      </p:bldGraphic>
      <p:bldP spid="9" grpId="0"/>
      <p:bldP spid="2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7C838ACD-B892-A16A-007D-9E63F5213BD3}"/>
              </a:ext>
            </a:extLst>
          </p:cNvPr>
          <p:cNvSpPr>
            <a:spLocks noGrp="1"/>
          </p:cNvSpPr>
          <p:nvPr>
            <p:ph type="body" sz="quarter" idx="10"/>
          </p:nvPr>
        </p:nvSpPr>
        <p:spPr/>
        <p:txBody>
          <a:bodyPr/>
          <a:lstStyle/>
          <a:p>
            <a:r>
              <a:rPr lang="zh-CN" altLang="en-US" dirty="0">
                <a:cs typeface="+mn-ea"/>
                <a:sym typeface="+mn-lt"/>
              </a:rPr>
              <a:t>发展成果之三</a:t>
            </a:r>
          </a:p>
        </p:txBody>
      </p:sp>
      <p:grpSp>
        <p:nvGrpSpPr>
          <p:cNvPr id="27" name="组合 26">
            <a:extLst>
              <a:ext uri="{FF2B5EF4-FFF2-40B4-BE49-F238E27FC236}">
                <a16:creationId xmlns:a16="http://schemas.microsoft.com/office/drawing/2014/main" id="{23EED543-37F9-0C0C-93B5-34E6BDB769BB}"/>
              </a:ext>
            </a:extLst>
          </p:cNvPr>
          <p:cNvGrpSpPr/>
          <p:nvPr/>
        </p:nvGrpSpPr>
        <p:grpSpPr>
          <a:xfrm>
            <a:off x="584196" y="1551561"/>
            <a:ext cx="3318731" cy="4024049"/>
            <a:chOff x="584196" y="1551561"/>
            <a:chExt cx="3318731" cy="4024049"/>
          </a:xfrm>
        </p:grpSpPr>
        <p:sp>
          <p:nvSpPr>
            <p:cNvPr id="6" name="矩形 5">
              <a:extLst>
                <a:ext uri="{FF2B5EF4-FFF2-40B4-BE49-F238E27FC236}">
                  <a16:creationId xmlns:a16="http://schemas.microsoft.com/office/drawing/2014/main" id="{0A2FC0C0-16C0-2FBB-8F38-3401A1D13601}"/>
                </a:ext>
              </a:extLst>
            </p:cNvPr>
            <p:cNvSpPr/>
            <p:nvPr/>
          </p:nvSpPr>
          <p:spPr>
            <a:xfrm>
              <a:off x="584196" y="1551561"/>
              <a:ext cx="3318731" cy="4024049"/>
            </a:xfrm>
            <a:prstGeom prst="rect">
              <a:avLst/>
            </a:prstGeom>
            <a:solidFill>
              <a:schemeClr val="bg1"/>
            </a:solidFill>
            <a:ln>
              <a:noFill/>
            </a:ln>
            <a:effectLst>
              <a:outerShdw blurRad="63500" dist="38100" algn="l" rotWithShape="0">
                <a:schemeClr val="accent1">
                  <a:alpha val="3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mn-ea"/>
                <a:sym typeface="+mn-lt"/>
              </a:endParaRPr>
            </a:p>
          </p:txBody>
        </p:sp>
        <p:pic>
          <p:nvPicPr>
            <p:cNvPr id="5" name="图片 4" descr="图片包含 室内, 飞机场, 房间, 女人&#10;&#10;描述已自动生成">
              <a:extLst>
                <a:ext uri="{FF2B5EF4-FFF2-40B4-BE49-F238E27FC236}">
                  <a16:creationId xmlns:a16="http://schemas.microsoft.com/office/drawing/2014/main" id="{8262D260-F22C-6202-4013-0E6B651F4587}"/>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779342" y="1708833"/>
              <a:ext cx="2928438" cy="2393566"/>
            </a:xfrm>
            <a:prstGeom prst="rect">
              <a:avLst/>
            </a:prstGeom>
          </p:spPr>
        </p:pic>
      </p:grpSp>
      <p:sp>
        <p:nvSpPr>
          <p:cNvPr id="29" name="矩形 28">
            <a:extLst>
              <a:ext uri="{FF2B5EF4-FFF2-40B4-BE49-F238E27FC236}">
                <a16:creationId xmlns:a16="http://schemas.microsoft.com/office/drawing/2014/main" id="{BDF01D6D-AFE2-6C86-C335-A70DD03D3359}"/>
              </a:ext>
            </a:extLst>
          </p:cNvPr>
          <p:cNvSpPr/>
          <p:nvPr/>
        </p:nvSpPr>
        <p:spPr>
          <a:xfrm>
            <a:off x="4358884" y="1551561"/>
            <a:ext cx="3318731" cy="4024049"/>
          </a:xfrm>
          <a:prstGeom prst="rect">
            <a:avLst/>
          </a:prstGeom>
          <a:solidFill>
            <a:schemeClr val="bg1"/>
          </a:solidFill>
          <a:ln>
            <a:noFill/>
          </a:ln>
          <a:effectLst>
            <a:outerShdw blurRad="63500" dist="38100" algn="l" rotWithShape="0">
              <a:schemeClr val="accent1">
                <a:alpha val="3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mn-ea"/>
              <a:sym typeface="+mn-lt"/>
            </a:endParaRPr>
          </a:p>
        </p:txBody>
      </p:sp>
      <p:sp>
        <p:nvSpPr>
          <p:cNvPr id="32" name="矩形 31">
            <a:extLst>
              <a:ext uri="{FF2B5EF4-FFF2-40B4-BE49-F238E27FC236}">
                <a16:creationId xmlns:a16="http://schemas.microsoft.com/office/drawing/2014/main" id="{BA6159AE-FEE0-4C4A-E712-B82C7ECFF44C}"/>
              </a:ext>
            </a:extLst>
          </p:cNvPr>
          <p:cNvSpPr/>
          <p:nvPr/>
        </p:nvSpPr>
        <p:spPr>
          <a:xfrm>
            <a:off x="8093927" y="1551561"/>
            <a:ext cx="3318731" cy="4024049"/>
          </a:xfrm>
          <a:prstGeom prst="rect">
            <a:avLst/>
          </a:prstGeom>
          <a:solidFill>
            <a:schemeClr val="bg1"/>
          </a:solidFill>
          <a:ln>
            <a:noFill/>
          </a:ln>
          <a:effectLst>
            <a:outerShdw blurRad="63500" dist="38100" algn="l" rotWithShape="0">
              <a:schemeClr val="accent1">
                <a:alpha val="3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mn-ea"/>
              <a:sym typeface="+mn-lt"/>
            </a:endParaRPr>
          </a:p>
        </p:txBody>
      </p:sp>
      <p:pic>
        <p:nvPicPr>
          <p:cNvPr id="35" name="图片 34" descr="穿白色衣服的人&#10;&#10;中度可信度描述已自动生成">
            <a:extLst>
              <a:ext uri="{FF2B5EF4-FFF2-40B4-BE49-F238E27FC236}">
                <a16:creationId xmlns:a16="http://schemas.microsoft.com/office/drawing/2014/main" id="{4938C922-5C2C-4B8C-7D3A-366B48653C68}"/>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4554030" y="1708833"/>
            <a:ext cx="2928438" cy="2383027"/>
          </a:xfrm>
          <a:prstGeom prst="rect">
            <a:avLst/>
          </a:prstGeom>
        </p:spPr>
      </p:pic>
      <p:pic>
        <p:nvPicPr>
          <p:cNvPr id="37" name="图片 36" descr="穿白色衣服的人&#10;&#10;描述已自动生成">
            <a:extLst>
              <a:ext uri="{FF2B5EF4-FFF2-40B4-BE49-F238E27FC236}">
                <a16:creationId xmlns:a16="http://schemas.microsoft.com/office/drawing/2014/main" id="{580306E0-9367-7C99-3927-D58A3BC502EC}"/>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8289073" y="1708833"/>
            <a:ext cx="2928438" cy="2383026"/>
          </a:xfrm>
          <a:prstGeom prst="rect">
            <a:avLst/>
          </a:prstGeom>
        </p:spPr>
      </p:pic>
      <p:sp>
        <p:nvSpPr>
          <p:cNvPr id="40" name="矩形 39">
            <a:extLst>
              <a:ext uri="{FF2B5EF4-FFF2-40B4-BE49-F238E27FC236}">
                <a16:creationId xmlns:a16="http://schemas.microsoft.com/office/drawing/2014/main" id="{E36CC15C-1EE5-30CB-AEBB-4069C59B0267}"/>
              </a:ext>
            </a:extLst>
          </p:cNvPr>
          <p:cNvSpPr/>
          <p:nvPr/>
        </p:nvSpPr>
        <p:spPr>
          <a:xfrm>
            <a:off x="763245" y="4261190"/>
            <a:ext cx="3089724" cy="461665"/>
          </a:xfrm>
          <a:prstGeom prst="rect">
            <a:avLst/>
          </a:prstGeom>
        </p:spPr>
        <p:txBody>
          <a:bodyPr wrap="square" lIns="0" rIns="0" anchor="ctr">
            <a:noAutofit/>
          </a:bodyPr>
          <a:lstStyle/>
          <a:p>
            <a:r>
              <a:rPr lang="zh-CN" altLang="en-US" sz="2400" b="1" dirty="0">
                <a:gradFill>
                  <a:gsLst>
                    <a:gs pos="0">
                      <a:schemeClr val="accent1"/>
                    </a:gs>
                    <a:gs pos="100000">
                      <a:schemeClr val="accent6"/>
                    </a:gs>
                  </a:gsLst>
                  <a:lin ang="2700000" scaled="0"/>
                </a:gradFill>
                <a:latin typeface="+mj-ea"/>
                <a:ea typeface="+mj-ea"/>
                <a:cs typeface="+mn-ea"/>
                <a:sym typeface="+mn-lt"/>
              </a:rPr>
              <a:t>互联网</a:t>
            </a:r>
            <a:r>
              <a:rPr lang="en-US" altLang="zh-CN" sz="2400" b="1" dirty="0">
                <a:gradFill>
                  <a:gsLst>
                    <a:gs pos="0">
                      <a:schemeClr val="accent1"/>
                    </a:gs>
                    <a:gs pos="100000">
                      <a:schemeClr val="accent6"/>
                    </a:gs>
                  </a:gsLst>
                  <a:lin ang="2700000" scaled="0"/>
                </a:gradFill>
                <a:latin typeface="+mj-ea"/>
                <a:ea typeface="+mj-ea"/>
                <a:cs typeface="+mn-ea"/>
                <a:sym typeface="+mn-lt"/>
              </a:rPr>
              <a:t>+</a:t>
            </a:r>
            <a:r>
              <a:rPr lang="zh-CN" altLang="en-US" sz="2400" b="1" dirty="0">
                <a:gradFill>
                  <a:gsLst>
                    <a:gs pos="0">
                      <a:schemeClr val="accent1"/>
                    </a:gs>
                    <a:gs pos="100000">
                      <a:schemeClr val="accent6"/>
                    </a:gs>
                  </a:gsLst>
                  <a:lin ang="2700000" scaled="0"/>
                </a:gradFill>
                <a:latin typeface="+mj-ea"/>
                <a:ea typeface="+mj-ea"/>
                <a:cs typeface="+mn-ea"/>
                <a:sym typeface="+mn-lt"/>
              </a:rPr>
              <a:t>远程门诊</a:t>
            </a:r>
          </a:p>
        </p:txBody>
      </p:sp>
      <p:sp>
        <p:nvSpPr>
          <p:cNvPr id="41" name="文本框 40">
            <a:extLst>
              <a:ext uri="{FF2B5EF4-FFF2-40B4-BE49-F238E27FC236}">
                <a16:creationId xmlns:a16="http://schemas.microsoft.com/office/drawing/2014/main" id="{82837984-20B3-F3A0-27C0-7B6D8F63AE5D}"/>
              </a:ext>
            </a:extLst>
          </p:cNvPr>
          <p:cNvSpPr txBox="1"/>
          <p:nvPr/>
        </p:nvSpPr>
        <p:spPr>
          <a:xfrm>
            <a:off x="677985" y="4687782"/>
            <a:ext cx="3104743" cy="778868"/>
          </a:xfrm>
          <a:prstGeom prst="rect">
            <a:avLst/>
          </a:prstGeom>
          <a:noFill/>
        </p:spPr>
        <p:txBody>
          <a:bodyPr wrap="square" rtlCol="0" anchor="ctr">
            <a:noAutofit/>
          </a:bodyPr>
          <a:lstStyle/>
          <a:p>
            <a:pPr>
              <a:lnSpc>
                <a:spcPct val="130000"/>
              </a:lnSpc>
            </a:pPr>
            <a:r>
              <a:rPr lang="zh-CN" altLang="en-US" dirty="0">
                <a:solidFill>
                  <a:schemeClr val="tx1">
                    <a:lumMod val="75000"/>
                    <a:lumOff val="25000"/>
                  </a:schemeClr>
                </a:solidFill>
                <a:cs typeface="+mn-ea"/>
                <a:sym typeface="+mn-lt"/>
              </a:rPr>
              <a:t>包括全国专家远程门诊、在线互联网门诊</a:t>
            </a:r>
          </a:p>
        </p:txBody>
      </p:sp>
      <p:sp>
        <p:nvSpPr>
          <p:cNvPr id="45" name="矩形 44">
            <a:extLst>
              <a:ext uri="{FF2B5EF4-FFF2-40B4-BE49-F238E27FC236}">
                <a16:creationId xmlns:a16="http://schemas.microsoft.com/office/drawing/2014/main" id="{6C802D2F-B822-DE4C-4D36-9AE38966567D}"/>
              </a:ext>
            </a:extLst>
          </p:cNvPr>
          <p:cNvSpPr/>
          <p:nvPr/>
        </p:nvSpPr>
        <p:spPr>
          <a:xfrm>
            <a:off x="4565811" y="4261190"/>
            <a:ext cx="3089724" cy="461665"/>
          </a:xfrm>
          <a:prstGeom prst="rect">
            <a:avLst/>
          </a:prstGeom>
        </p:spPr>
        <p:txBody>
          <a:bodyPr wrap="square" lIns="0" rIns="0" anchor="ctr">
            <a:noAutofit/>
          </a:bodyPr>
          <a:lstStyle/>
          <a:p>
            <a:r>
              <a:rPr lang="zh-CN" altLang="en-US" sz="2400" b="1" dirty="0">
                <a:gradFill>
                  <a:gsLst>
                    <a:gs pos="0">
                      <a:schemeClr val="accent1"/>
                    </a:gs>
                    <a:gs pos="100000">
                      <a:schemeClr val="accent6"/>
                    </a:gs>
                  </a:gsLst>
                  <a:lin ang="2700000" scaled="0"/>
                </a:gradFill>
                <a:latin typeface="+mj-ea"/>
                <a:ea typeface="+mj-ea"/>
                <a:cs typeface="+mn-ea"/>
                <a:sym typeface="+mn-lt"/>
              </a:rPr>
              <a:t>互联网</a:t>
            </a:r>
            <a:r>
              <a:rPr lang="en-US" altLang="zh-CN" sz="2400" b="1" dirty="0">
                <a:gradFill>
                  <a:gsLst>
                    <a:gs pos="0">
                      <a:schemeClr val="accent1"/>
                    </a:gs>
                    <a:gs pos="100000">
                      <a:schemeClr val="accent6"/>
                    </a:gs>
                  </a:gsLst>
                  <a:lin ang="2700000" scaled="0"/>
                </a:gradFill>
                <a:latin typeface="+mj-ea"/>
                <a:ea typeface="+mj-ea"/>
                <a:cs typeface="+mn-ea"/>
                <a:sym typeface="+mn-lt"/>
              </a:rPr>
              <a:t>+</a:t>
            </a:r>
            <a:r>
              <a:rPr lang="zh-CN" altLang="en-US" sz="2400" b="1" dirty="0">
                <a:gradFill>
                  <a:gsLst>
                    <a:gs pos="0">
                      <a:schemeClr val="accent1"/>
                    </a:gs>
                    <a:gs pos="100000">
                      <a:schemeClr val="accent6"/>
                    </a:gs>
                  </a:gsLst>
                  <a:lin ang="2700000" scaled="0"/>
                </a:gradFill>
                <a:latin typeface="+mj-ea"/>
                <a:ea typeface="+mj-ea"/>
                <a:cs typeface="+mn-ea"/>
                <a:sym typeface="+mn-lt"/>
              </a:rPr>
              <a:t>处方流转</a:t>
            </a:r>
          </a:p>
        </p:txBody>
      </p:sp>
      <p:sp>
        <p:nvSpPr>
          <p:cNvPr id="46" name="文本框 45">
            <a:extLst>
              <a:ext uri="{FF2B5EF4-FFF2-40B4-BE49-F238E27FC236}">
                <a16:creationId xmlns:a16="http://schemas.microsoft.com/office/drawing/2014/main" id="{86990F80-D3C4-FBBA-4F84-5A7964DEC562}"/>
              </a:ext>
            </a:extLst>
          </p:cNvPr>
          <p:cNvSpPr txBox="1"/>
          <p:nvPr/>
        </p:nvSpPr>
        <p:spPr>
          <a:xfrm>
            <a:off x="4480551" y="4687782"/>
            <a:ext cx="3104743" cy="778868"/>
          </a:xfrm>
          <a:prstGeom prst="rect">
            <a:avLst/>
          </a:prstGeom>
          <a:noFill/>
        </p:spPr>
        <p:txBody>
          <a:bodyPr wrap="square" rtlCol="0" anchor="ctr">
            <a:noAutofit/>
          </a:bodyPr>
          <a:lstStyle/>
          <a:p>
            <a:pPr>
              <a:lnSpc>
                <a:spcPct val="130000"/>
              </a:lnSpc>
            </a:pPr>
            <a:r>
              <a:rPr lang="zh-CN" altLang="en-US" dirty="0">
                <a:solidFill>
                  <a:schemeClr val="tx1">
                    <a:lumMod val="75000"/>
                    <a:lumOff val="25000"/>
                  </a:schemeClr>
                </a:solidFill>
                <a:cs typeface="+mn-ea"/>
                <a:sym typeface="+mn-lt"/>
              </a:rPr>
              <a:t>合作共建处方审核流转平台，支持线上平台获取电子处方</a:t>
            </a:r>
          </a:p>
        </p:txBody>
      </p:sp>
      <p:sp>
        <p:nvSpPr>
          <p:cNvPr id="49" name="矩形 48">
            <a:extLst>
              <a:ext uri="{FF2B5EF4-FFF2-40B4-BE49-F238E27FC236}">
                <a16:creationId xmlns:a16="http://schemas.microsoft.com/office/drawing/2014/main" id="{59CE75AA-6004-D5B5-8F38-68143DB7AB57}"/>
              </a:ext>
            </a:extLst>
          </p:cNvPr>
          <p:cNvSpPr/>
          <p:nvPr/>
        </p:nvSpPr>
        <p:spPr>
          <a:xfrm>
            <a:off x="8316539" y="4261190"/>
            <a:ext cx="3089724" cy="461665"/>
          </a:xfrm>
          <a:prstGeom prst="rect">
            <a:avLst/>
          </a:prstGeom>
        </p:spPr>
        <p:txBody>
          <a:bodyPr wrap="square" lIns="0" rIns="0" anchor="ctr">
            <a:noAutofit/>
          </a:bodyPr>
          <a:lstStyle/>
          <a:p>
            <a:r>
              <a:rPr lang="zh-CN" altLang="en-US" sz="2400" b="1" dirty="0">
                <a:gradFill>
                  <a:gsLst>
                    <a:gs pos="0">
                      <a:schemeClr val="accent1"/>
                    </a:gs>
                    <a:gs pos="100000">
                      <a:schemeClr val="accent6"/>
                    </a:gs>
                  </a:gsLst>
                  <a:lin ang="2700000" scaled="0"/>
                </a:gradFill>
                <a:latin typeface="+mj-ea"/>
                <a:ea typeface="+mj-ea"/>
                <a:cs typeface="+mn-ea"/>
                <a:sym typeface="+mn-lt"/>
              </a:rPr>
              <a:t>互联网</a:t>
            </a:r>
            <a:r>
              <a:rPr lang="en-US" altLang="zh-CN" sz="2400" b="1" dirty="0">
                <a:gradFill>
                  <a:gsLst>
                    <a:gs pos="0">
                      <a:schemeClr val="accent1"/>
                    </a:gs>
                    <a:gs pos="100000">
                      <a:schemeClr val="accent6"/>
                    </a:gs>
                  </a:gsLst>
                  <a:lin ang="2700000" scaled="0"/>
                </a:gradFill>
                <a:latin typeface="+mj-ea"/>
                <a:ea typeface="+mj-ea"/>
                <a:cs typeface="+mn-ea"/>
                <a:sym typeface="+mn-lt"/>
              </a:rPr>
              <a:t>+</a:t>
            </a:r>
            <a:r>
              <a:rPr lang="zh-CN" altLang="en-US" sz="2400" b="1" dirty="0">
                <a:gradFill>
                  <a:gsLst>
                    <a:gs pos="0">
                      <a:schemeClr val="accent1"/>
                    </a:gs>
                    <a:gs pos="100000">
                      <a:schemeClr val="accent6"/>
                    </a:gs>
                  </a:gsLst>
                  <a:lin ang="2700000" scaled="0"/>
                </a:gradFill>
                <a:latin typeface="+mj-ea"/>
                <a:ea typeface="+mj-ea"/>
                <a:cs typeface="+mn-ea"/>
                <a:sym typeface="+mn-lt"/>
              </a:rPr>
              <a:t>大病医保</a:t>
            </a:r>
          </a:p>
        </p:txBody>
      </p:sp>
      <p:sp>
        <p:nvSpPr>
          <p:cNvPr id="50" name="文本框 49">
            <a:extLst>
              <a:ext uri="{FF2B5EF4-FFF2-40B4-BE49-F238E27FC236}">
                <a16:creationId xmlns:a16="http://schemas.microsoft.com/office/drawing/2014/main" id="{EE3F58BF-27B6-D42E-B2D0-6CED2D52280C}"/>
              </a:ext>
            </a:extLst>
          </p:cNvPr>
          <p:cNvSpPr txBox="1"/>
          <p:nvPr/>
        </p:nvSpPr>
        <p:spPr>
          <a:xfrm>
            <a:off x="8231279" y="4687782"/>
            <a:ext cx="3104743" cy="778868"/>
          </a:xfrm>
          <a:prstGeom prst="rect">
            <a:avLst/>
          </a:prstGeom>
          <a:noFill/>
        </p:spPr>
        <p:txBody>
          <a:bodyPr wrap="square" rtlCol="0" anchor="ctr">
            <a:noAutofit/>
          </a:bodyPr>
          <a:lstStyle/>
          <a:p>
            <a:pPr>
              <a:lnSpc>
                <a:spcPct val="130000"/>
              </a:lnSpc>
            </a:pPr>
            <a:r>
              <a:rPr lang="zh-CN" altLang="en-US" dirty="0">
                <a:solidFill>
                  <a:schemeClr val="tx1">
                    <a:lumMod val="75000"/>
                    <a:lumOff val="25000"/>
                  </a:schemeClr>
                </a:solidFill>
                <a:cs typeface="+mn-ea"/>
                <a:sym typeface="+mn-lt"/>
              </a:rPr>
              <a:t>门诊大病就诊方式拓展到线上，报销限额合并计算</a:t>
            </a:r>
          </a:p>
        </p:txBody>
      </p:sp>
    </p:spTree>
    <p:extLst>
      <p:ext uri="{BB962C8B-B14F-4D97-AF65-F5344CB8AC3E}">
        <p14:creationId xmlns:p14="http://schemas.microsoft.com/office/powerpoint/2010/main" val="29621381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1000"/>
                                        <p:tgtEl>
                                          <p:spTgt spid="27"/>
                                        </p:tgtEl>
                                      </p:cBhvr>
                                    </p:animEffect>
                                    <p:anim calcmode="lin" valueType="num">
                                      <p:cBhvr>
                                        <p:cTn id="8" dur="1000" fill="hold"/>
                                        <p:tgtEl>
                                          <p:spTgt spid="27"/>
                                        </p:tgtEl>
                                        <p:attrNameLst>
                                          <p:attrName>ppt_x</p:attrName>
                                        </p:attrNameLst>
                                      </p:cBhvr>
                                      <p:tavLst>
                                        <p:tav tm="0">
                                          <p:val>
                                            <p:strVal val="#ppt_x"/>
                                          </p:val>
                                        </p:tav>
                                        <p:tav tm="100000">
                                          <p:val>
                                            <p:strVal val="#ppt_x"/>
                                          </p:val>
                                        </p:tav>
                                      </p:tavLst>
                                    </p:anim>
                                    <p:anim calcmode="lin" valueType="num">
                                      <p:cBhvr>
                                        <p:cTn id="9" dur="1000" fill="hold"/>
                                        <p:tgtEl>
                                          <p:spTgt spid="27"/>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0"/>
                                        </p:tgtEl>
                                        <p:attrNameLst>
                                          <p:attrName>style.visibility</p:attrName>
                                        </p:attrNameLst>
                                      </p:cBhvr>
                                      <p:to>
                                        <p:strVal val="visible"/>
                                      </p:to>
                                    </p:set>
                                    <p:animEffect transition="in" filter="fade">
                                      <p:cBhvr>
                                        <p:cTn id="12" dur="1000"/>
                                        <p:tgtEl>
                                          <p:spTgt spid="40"/>
                                        </p:tgtEl>
                                      </p:cBhvr>
                                    </p:animEffect>
                                    <p:anim calcmode="lin" valueType="num">
                                      <p:cBhvr>
                                        <p:cTn id="13" dur="1000" fill="hold"/>
                                        <p:tgtEl>
                                          <p:spTgt spid="40"/>
                                        </p:tgtEl>
                                        <p:attrNameLst>
                                          <p:attrName>ppt_x</p:attrName>
                                        </p:attrNameLst>
                                      </p:cBhvr>
                                      <p:tavLst>
                                        <p:tav tm="0">
                                          <p:val>
                                            <p:strVal val="#ppt_x"/>
                                          </p:val>
                                        </p:tav>
                                        <p:tav tm="100000">
                                          <p:val>
                                            <p:strVal val="#ppt_x"/>
                                          </p:val>
                                        </p:tav>
                                      </p:tavLst>
                                    </p:anim>
                                    <p:anim calcmode="lin" valueType="num">
                                      <p:cBhvr>
                                        <p:cTn id="14" dur="1000" fill="hold"/>
                                        <p:tgtEl>
                                          <p:spTgt spid="40"/>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41"/>
                                        </p:tgtEl>
                                        <p:attrNameLst>
                                          <p:attrName>style.visibility</p:attrName>
                                        </p:attrNameLst>
                                      </p:cBhvr>
                                      <p:to>
                                        <p:strVal val="visible"/>
                                      </p:to>
                                    </p:set>
                                    <p:animEffect transition="in" filter="fade">
                                      <p:cBhvr>
                                        <p:cTn id="17" dur="1000"/>
                                        <p:tgtEl>
                                          <p:spTgt spid="41"/>
                                        </p:tgtEl>
                                      </p:cBhvr>
                                    </p:animEffect>
                                    <p:anim calcmode="lin" valueType="num">
                                      <p:cBhvr>
                                        <p:cTn id="18" dur="1000" fill="hold"/>
                                        <p:tgtEl>
                                          <p:spTgt spid="41"/>
                                        </p:tgtEl>
                                        <p:attrNameLst>
                                          <p:attrName>ppt_x</p:attrName>
                                        </p:attrNameLst>
                                      </p:cBhvr>
                                      <p:tavLst>
                                        <p:tav tm="0">
                                          <p:val>
                                            <p:strVal val="#ppt_x"/>
                                          </p:val>
                                        </p:tav>
                                        <p:tav tm="100000">
                                          <p:val>
                                            <p:strVal val="#ppt_x"/>
                                          </p:val>
                                        </p:tav>
                                      </p:tavLst>
                                    </p:anim>
                                    <p:anim calcmode="lin" valueType="num">
                                      <p:cBhvr>
                                        <p:cTn id="19" dur="1000" fill="hold"/>
                                        <p:tgtEl>
                                          <p:spTgt spid="41"/>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29"/>
                                        </p:tgtEl>
                                        <p:attrNameLst>
                                          <p:attrName>style.visibility</p:attrName>
                                        </p:attrNameLst>
                                      </p:cBhvr>
                                      <p:to>
                                        <p:strVal val="visible"/>
                                      </p:to>
                                    </p:set>
                                    <p:animEffect transition="in" filter="fade">
                                      <p:cBhvr>
                                        <p:cTn id="24" dur="1000"/>
                                        <p:tgtEl>
                                          <p:spTgt spid="29"/>
                                        </p:tgtEl>
                                      </p:cBhvr>
                                    </p:animEffect>
                                    <p:anim calcmode="lin" valueType="num">
                                      <p:cBhvr>
                                        <p:cTn id="25" dur="1000" fill="hold"/>
                                        <p:tgtEl>
                                          <p:spTgt spid="29"/>
                                        </p:tgtEl>
                                        <p:attrNameLst>
                                          <p:attrName>ppt_x</p:attrName>
                                        </p:attrNameLst>
                                      </p:cBhvr>
                                      <p:tavLst>
                                        <p:tav tm="0">
                                          <p:val>
                                            <p:strVal val="#ppt_x"/>
                                          </p:val>
                                        </p:tav>
                                        <p:tav tm="100000">
                                          <p:val>
                                            <p:strVal val="#ppt_x"/>
                                          </p:val>
                                        </p:tav>
                                      </p:tavLst>
                                    </p:anim>
                                    <p:anim calcmode="lin" valueType="num">
                                      <p:cBhvr>
                                        <p:cTn id="26" dur="1000" fill="hold"/>
                                        <p:tgtEl>
                                          <p:spTgt spid="29"/>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35"/>
                                        </p:tgtEl>
                                        <p:attrNameLst>
                                          <p:attrName>style.visibility</p:attrName>
                                        </p:attrNameLst>
                                      </p:cBhvr>
                                      <p:to>
                                        <p:strVal val="visible"/>
                                      </p:to>
                                    </p:set>
                                    <p:animEffect transition="in" filter="fade">
                                      <p:cBhvr>
                                        <p:cTn id="29" dur="1000"/>
                                        <p:tgtEl>
                                          <p:spTgt spid="35"/>
                                        </p:tgtEl>
                                      </p:cBhvr>
                                    </p:animEffect>
                                    <p:anim calcmode="lin" valueType="num">
                                      <p:cBhvr>
                                        <p:cTn id="30" dur="1000" fill="hold"/>
                                        <p:tgtEl>
                                          <p:spTgt spid="35"/>
                                        </p:tgtEl>
                                        <p:attrNameLst>
                                          <p:attrName>ppt_x</p:attrName>
                                        </p:attrNameLst>
                                      </p:cBhvr>
                                      <p:tavLst>
                                        <p:tav tm="0">
                                          <p:val>
                                            <p:strVal val="#ppt_x"/>
                                          </p:val>
                                        </p:tav>
                                        <p:tav tm="100000">
                                          <p:val>
                                            <p:strVal val="#ppt_x"/>
                                          </p:val>
                                        </p:tav>
                                      </p:tavLst>
                                    </p:anim>
                                    <p:anim calcmode="lin" valueType="num">
                                      <p:cBhvr>
                                        <p:cTn id="31" dur="1000" fill="hold"/>
                                        <p:tgtEl>
                                          <p:spTgt spid="35"/>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45"/>
                                        </p:tgtEl>
                                        <p:attrNameLst>
                                          <p:attrName>style.visibility</p:attrName>
                                        </p:attrNameLst>
                                      </p:cBhvr>
                                      <p:to>
                                        <p:strVal val="visible"/>
                                      </p:to>
                                    </p:set>
                                    <p:animEffect transition="in" filter="fade">
                                      <p:cBhvr>
                                        <p:cTn id="34" dur="1000"/>
                                        <p:tgtEl>
                                          <p:spTgt spid="45"/>
                                        </p:tgtEl>
                                      </p:cBhvr>
                                    </p:animEffect>
                                    <p:anim calcmode="lin" valueType="num">
                                      <p:cBhvr>
                                        <p:cTn id="35" dur="1000" fill="hold"/>
                                        <p:tgtEl>
                                          <p:spTgt spid="45"/>
                                        </p:tgtEl>
                                        <p:attrNameLst>
                                          <p:attrName>ppt_x</p:attrName>
                                        </p:attrNameLst>
                                      </p:cBhvr>
                                      <p:tavLst>
                                        <p:tav tm="0">
                                          <p:val>
                                            <p:strVal val="#ppt_x"/>
                                          </p:val>
                                        </p:tav>
                                        <p:tav tm="100000">
                                          <p:val>
                                            <p:strVal val="#ppt_x"/>
                                          </p:val>
                                        </p:tav>
                                      </p:tavLst>
                                    </p:anim>
                                    <p:anim calcmode="lin" valueType="num">
                                      <p:cBhvr>
                                        <p:cTn id="36" dur="1000" fill="hold"/>
                                        <p:tgtEl>
                                          <p:spTgt spid="45"/>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0"/>
                                  </p:stCondLst>
                                  <p:childTnLst>
                                    <p:set>
                                      <p:cBhvr>
                                        <p:cTn id="38" dur="1" fill="hold">
                                          <p:stCondLst>
                                            <p:cond delay="0"/>
                                          </p:stCondLst>
                                        </p:cTn>
                                        <p:tgtEl>
                                          <p:spTgt spid="46"/>
                                        </p:tgtEl>
                                        <p:attrNameLst>
                                          <p:attrName>style.visibility</p:attrName>
                                        </p:attrNameLst>
                                      </p:cBhvr>
                                      <p:to>
                                        <p:strVal val="visible"/>
                                      </p:to>
                                    </p:set>
                                    <p:animEffect transition="in" filter="fade">
                                      <p:cBhvr>
                                        <p:cTn id="39" dur="1000"/>
                                        <p:tgtEl>
                                          <p:spTgt spid="46"/>
                                        </p:tgtEl>
                                      </p:cBhvr>
                                    </p:animEffect>
                                    <p:anim calcmode="lin" valueType="num">
                                      <p:cBhvr>
                                        <p:cTn id="40" dur="1000" fill="hold"/>
                                        <p:tgtEl>
                                          <p:spTgt spid="46"/>
                                        </p:tgtEl>
                                        <p:attrNameLst>
                                          <p:attrName>ppt_x</p:attrName>
                                        </p:attrNameLst>
                                      </p:cBhvr>
                                      <p:tavLst>
                                        <p:tav tm="0">
                                          <p:val>
                                            <p:strVal val="#ppt_x"/>
                                          </p:val>
                                        </p:tav>
                                        <p:tav tm="100000">
                                          <p:val>
                                            <p:strVal val="#ppt_x"/>
                                          </p:val>
                                        </p:tav>
                                      </p:tavLst>
                                    </p:anim>
                                    <p:anim calcmode="lin" valueType="num">
                                      <p:cBhvr>
                                        <p:cTn id="41" dur="1000" fill="hold"/>
                                        <p:tgtEl>
                                          <p:spTgt spid="46"/>
                                        </p:tgtEl>
                                        <p:attrNameLst>
                                          <p:attrName>ppt_y</p:attrName>
                                        </p:attrNameLst>
                                      </p:cBhvr>
                                      <p:tavLst>
                                        <p:tav tm="0">
                                          <p:val>
                                            <p:strVal val="#ppt_y+.1"/>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42" presetClass="entr" presetSubtype="0" fill="hold" grpId="0" nodeType="clickEffect">
                                  <p:stCondLst>
                                    <p:cond delay="0"/>
                                  </p:stCondLst>
                                  <p:childTnLst>
                                    <p:set>
                                      <p:cBhvr>
                                        <p:cTn id="45" dur="1" fill="hold">
                                          <p:stCondLst>
                                            <p:cond delay="0"/>
                                          </p:stCondLst>
                                        </p:cTn>
                                        <p:tgtEl>
                                          <p:spTgt spid="32"/>
                                        </p:tgtEl>
                                        <p:attrNameLst>
                                          <p:attrName>style.visibility</p:attrName>
                                        </p:attrNameLst>
                                      </p:cBhvr>
                                      <p:to>
                                        <p:strVal val="visible"/>
                                      </p:to>
                                    </p:set>
                                    <p:animEffect transition="in" filter="fade">
                                      <p:cBhvr>
                                        <p:cTn id="46" dur="1000"/>
                                        <p:tgtEl>
                                          <p:spTgt spid="32"/>
                                        </p:tgtEl>
                                      </p:cBhvr>
                                    </p:animEffect>
                                    <p:anim calcmode="lin" valueType="num">
                                      <p:cBhvr>
                                        <p:cTn id="47" dur="1000" fill="hold"/>
                                        <p:tgtEl>
                                          <p:spTgt spid="32"/>
                                        </p:tgtEl>
                                        <p:attrNameLst>
                                          <p:attrName>ppt_x</p:attrName>
                                        </p:attrNameLst>
                                      </p:cBhvr>
                                      <p:tavLst>
                                        <p:tav tm="0">
                                          <p:val>
                                            <p:strVal val="#ppt_x"/>
                                          </p:val>
                                        </p:tav>
                                        <p:tav tm="100000">
                                          <p:val>
                                            <p:strVal val="#ppt_x"/>
                                          </p:val>
                                        </p:tav>
                                      </p:tavLst>
                                    </p:anim>
                                    <p:anim calcmode="lin" valueType="num">
                                      <p:cBhvr>
                                        <p:cTn id="48" dur="1000" fill="hold"/>
                                        <p:tgtEl>
                                          <p:spTgt spid="32"/>
                                        </p:tgtEl>
                                        <p:attrNameLst>
                                          <p:attrName>ppt_y</p:attrName>
                                        </p:attrNameLst>
                                      </p:cBhvr>
                                      <p:tavLst>
                                        <p:tav tm="0">
                                          <p:val>
                                            <p:strVal val="#ppt_y+.1"/>
                                          </p:val>
                                        </p:tav>
                                        <p:tav tm="100000">
                                          <p:val>
                                            <p:strVal val="#ppt_y"/>
                                          </p:val>
                                        </p:tav>
                                      </p:tavLst>
                                    </p:anim>
                                  </p:childTnLst>
                                </p:cTn>
                              </p:par>
                              <p:par>
                                <p:cTn id="49" presetID="42" presetClass="entr" presetSubtype="0" fill="hold" nodeType="withEffect">
                                  <p:stCondLst>
                                    <p:cond delay="0"/>
                                  </p:stCondLst>
                                  <p:childTnLst>
                                    <p:set>
                                      <p:cBhvr>
                                        <p:cTn id="50" dur="1" fill="hold">
                                          <p:stCondLst>
                                            <p:cond delay="0"/>
                                          </p:stCondLst>
                                        </p:cTn>
                                        <p:tgtEl>
                                          <p:spTgt spid="37"/>
                                        </p:tgtEl>
                                        <p:attrNameLst>
                                          <p:attrName>style.visibility</p:attrName>
                                        </p:attrNameLst>
                                      </p:cBhvr>
                                      <p:to>
                                        <p:strVal val="visible"/>
                                      </p:to>
                                    </p:set>
                                    <p:animEffect transition="in" filter="fade">
                                      <p:cBhvr>
                                        <p:cTn id="51" dur="1000"/>
                                        <p:tgtEl>
                                          <p:spTgt spid="37"/>
                                        </p:tgtEl>
                                      </p:cBhvr>
                                    </p:animEffect>
                                    <p:anim calcmode="lin" valueType="num">
                                      <p:cBhvr>
                                        <p:cTn id="52" dur="1000" fill="hold"/>
                                        <p:tgtEl>
                                          <p:spTgt spid="37"/>
                                        </p:tgtEl>
                                        <p:attrNameLst>
                                          <p:attrName>ppt_x</p:attrName>
                                        </p:attrNameLst>
                                      </p:cBhvr>
                                      <p:tavLst>
                                        <p:tav tm="0">
                                          <p:val>
                                            <p:strVal val="#ppt_x"/>
                                          </p:val>
                                        </p:tav>
                                        <p:tav tm="100000">
                                          <p:val>
                                            <p:strVal val="#ppt_x"/>
                                          </p:val>
                                        </p:tav>
                                      </p:tavLst>
                                    </p:anim>
                                    <p:anim calcmode="lin" valueType="num">
                                      <p:cBhvr>
                                        <p:cTn id="53" dur="1000" fill="hold"/>
                                        <p:tgtEl>
                                          <p:spTgt spid="37"/>
                                        </p:tgtEl>
                                        <p:attrNameLst>
                                          <p:attrName>ppt_y</p:attrName>
                                        </p:attrNameLst>
                                      </p:cBhvr>
                                      <p:tavLst>
                                        <p:tav tm="0">
                                          <p:val>
                                            <p:strVal val="#ppt_y+.1"/>
                                          </p:val>
                                        </p:tav>
                                        <p:tav tm="100000">
                                          <p:val>
                                            <p:strVal val="#ppt_y"/>
                                          </p:val>
                                        </p:tav>
                                      </p:tavLst>
                                    </p:anim>
                                  </p:childTnLst>
                                </p:cTn>
                              </p:par>
                              <p:par>
                                <p:cTn id="54" presetID="42" presetClass="entr" presetSubtype="0" fill="hold" grpId="0" nodeType="withEffect">
                                  <p:stCondLst>
                                    <p:cond delay="0"/>
                                  </p:stCondLst>
                                  <p:childTnLst>
                                    <p:set>
                                      <p:cBhvr>
                                        <p:cTn id="55" dur="1" fill="hold">
                                          <p:stCondLst>
                                            <p:cond delay="0"/>
                                          </p:stCondLst>
                                        </p:cTn>
                                        <p:tgtEl>
                                          <p:spTgt spid="49"/>
                                        </p:tgtEl>
                                        <p:attrNameLst>
                                          <p:attrName>style.visibility</p:attrName>
                                        </p:attrNameLst>
                                      </p:cBhvr>
                                      <p:to>
                                        <p:strVal val="visible"/>
                                      </p:to>
                                    </p:set>
                                    <p:animEffect transition="in" filter="fade">
                                      <p:cBhvr>
                                        <p:cTn id="56" dur="1000"/>
                                        <p:tgtEl>
                                          <p:spTgt spid="49"/>
                                        </p:tgtEl>
                                      </p:cBhvr>
                                    </p:animEffect>
                                    <p:anim calcmode="lin" valueType="num">
                                      <p:cBhvr>
                                        <p:cTn id="57" dur="1000" fill="hold"/>
                                        <p:tgtEl>
                                          <p:spTgt spid="49"/>
                                        </p:tgtEl>
                                        <p:attrNameLst>
                                          <p:attrName>ppt_x</p:attrName>
                                        </p:attrNameLst>
                                      </p:cBhvr>
                                      <p:tavLst>
                                        <p:tav tm="0">
                                          <p:val>
                                            <p:strVal val="#ppt_x"/>
                                          </p:val>
                                        </p:tav>
                                        <p:tav tm="100000">
                                          <p:val>
                                            <p:strVal val="#ppt_x"/>
                                          </p:val>
                                        </p:tav>
                                      </p:tavLst>
                                    </p:anim>
                                    <p:anim calcmode="lin" valueType="num">
                                      <p:cBhvr>
                                        <p:cTn id="58" dur="1000" fill="hold"/>
                                        <p:tgtEl>
                                          <p:spTgt spid="49"/>
                                        </p:tgtEl>
                                        <p:attrNameLst>
                                          <p:attrName>ppt_y</p:attrName>
                                        </p:attrNameLst>
                                      </p:cBhvr>
                                      <p:tavLst>
                                        <p:tav tm="0">
                                          <p:val>
                                            <p:strVal val="#ppt_y+.1"/>
                                          </p:val>
                                        </p:tav>
                                        <p:tav tm="100000">
                                          <p:val>
                                            <p:strVal val="#ppt_y"/>
                                          </p:val>
                                        </p:tav>
                                      </p:tavLst>
                                    </p:anim>
                                  </p:childTnLst>
                                </p:cTn>
                              </p:par>
                              <p:par>
                                <p:cTn id="59" presetID="42" presetClass="entr" presetSubtype="0" fill="hold" grpId="0" nodeType="withEffect">
                                  <p:stCondLst>
                                    <p:cond delay="0"/>
                                  </p:stCondLst>
                                  <p:childTnLst>
                                    <p:set>
                                      <p:cBhvr>
                                        <p:cTn id="60" dur="1" fill="hold">
                                          <p:stCondLst>
                                            <p:cond delay="0"/>
                                          </p:stCondLst>
                                        </p:cTn>
                                        <p:tgtEl>
                                          <p:spTgt spid="50"/>
                                        </p:tgtEl>
                                        <p:attrNameLst>
                                          <p:attrName>style.visibility</p:attrName>
                                        </p:attrNameLst>
                                      </p:cBhvr>
                                      <p:to>
                                        <p:strVal val="visible"/>
                                      </p:to>
                                    </p:set>
                                    <p:animEffect transition="in" filter="fade">
                                      <p:cBhvr>
                                        <p:cTn id="61" dur="1000"/>
                                        <p:tgtEl>
                                          <p:spTgt spid="50"/>
                                        </p:tgtEl>
                                      </p:cBhvr>
                                    </p:animEffect>
                                    <p:anim calcmode="lin" valueType="num">
                                      <p:cBhvr>
                                        <p:cTn id="62" dur="1000" fill="hold"/>
                                        <p:tgtEl>
                                          <p:spTgt spid="50"/>
                                        </p:tgtEl>
                                        <p:attrNameLst>
                                          <p:attrName>ppt_x</p:attrName>
                                        </p:attrNameLst>
                                      </p:cBhvr>
                                      <p:tavLst>
                                        <p:tav tm="0">
                                          <p:val>
                                            <p:strVal val="#ppt_x"/>
                                          </p:val>
                                        </p:tav>
                                        <p:tav tm="100000">
                                          <p:val>
                                            <p:strVal val="#ppt_x"/>
                                          </p:val>
                                        </p:tav>
                                      </p:tavLst>
                                    </p:anim>
                                    <p:anim calcmode="lin" valueType="num">
                                      <p:cBhvr>
                                        <p:cTn id="63" dur="1000" fill="hold"/>
                                        <p:tgtEl>
                                          <p:spTgt spid="5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2" grpId="0" animBg="1"/>
      <p:bldP spid="40" grpId="0"/>
      <p:bldP spid="41" grpId="0"/>
      <p:bldP spid="45" grpId="0"/>
      <p:bldP spid="46" grpId="0"/>
      <p:bldP spid="49" grpId="0"/>
      <p:bldP spid="50"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矩形 28">
            <a:extLst>
              <a:ext uri="{FF2B5EF4-FFF2-40B4-BE49-F238E27FC236}">
                <a16:creationId xmlns:a16="http://schemas.microsoft.com/office/drawing/2014/main" id="{2201B257-1F97-0678-F1ED-6D292F5530FB}"/>
              </a:ext>
            </a:extLst>
          </p:cNvPr>
          <p:cNvSpPr/>
          <p:nvPr/>
        </p:nvSpPr>
        <p:spPr>
          <a:xfrm>
            <a:off x="4726004" y="4985888"/>
            <a:ext cx="825668" cy="708908"/>
          </a:xfrm>
          <a:prstGeom prst="rect">
            <a:avLst/>
          </a:prstGeom>
          <a:gradFill>
            <a:gsLst>
              <a:gs pos="0">
                <a:schemeClr val="accent1"/>
              </a:gs>
              <a:gs pos="100000">
                <a:schemeClr val="accent6"/>
              </a:gs>
            </a:gsLst>
            <a:lin ang="2700000" scaled="0"/>
          </a:gradFill>
          <a:ln>
            <a:noFill/>
          </a:ln>
          <a:effectLst>
            <a:outerShdw blurRad="165100" dist="38100" dir="2700000" algn="tl"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 name="文本占位符 1">
            <a:extLst>
              <a:ext uri="{FF2B5EF4-FFF2-40B4-BE49-F238E27FC236}">
                <a16:creationId xmlns:a16="http://schemas.microsoft.com/office/drawing/2014/main" id="{4705487F-636C-A220-54E6-034553217084}"/>
              </a:ext>
            </a:extLst>
          </p:cNvPr>
          <p:cNvSpPr>
            <a:spLocks noGrp="1"/>
          </p:cNvSpPr>
          <p:nvPr>
            <p:ph type="body" sz="quarter" idx="10"/>
          </p:nvPr>
        </p:nvSpPr>
        <p:spPr/>
        <p:txBody>
          <a:bodyPr/>
          <a:lstStyle/>
          <a:p>
            <a:r>
              <a:rPr lang="zh-CN" altLang="en-US" dirty="0">
                <a:cs typeface="+mn-ea"/>
                <a:sym typeface="+mn-lt"/>
              </a:rPr>
              <a:t>发展成果之四</a:t>
            </a:r>
          </a:p>
        </p:txBody>
      </p:sp>
      <p:pic>
        <p:nvPicPr>
          <p:cNvPr id="5" name="图片 4" descr="电脑前的人&#10;&#10;描述已自动生成">
            <a:extLst>
              <a:ext uri="{FF2B5EF4-FFF2-40B4-BE49-F238E27FC236}">
                <a16:creationId xmlns:a16="http://schemas.microsoft.com/office/drawing/2014/main" id="{059897BD-8ED5-C99D-D2A2-105534F951AB}"/>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682936" y="2196790"/>
            <a:ext cx="4658498" cy="2989122"/>
          </a:xfrm>
          <a:prstGeom prst="rect">
            <a:avLst/>
          </a:prstGeom>
        </p:spPr>
      </p:pic>
      <p:cxnSp>
        <p:nvCxnSpPr>
          <p:cNvPr id="6" name="直接连接符 5">
            <a:extLst>
              <a:ext uri="{FF2B5EF4-FFF2-40B4-BE49-F238E27FC236}">
                <a16:creationId xmlns:a16="http://schemas.microsoft.com/office/drawing/2014/main" id="{4FDD4EC8-6A33-5305-9D8B-CFF3AB5B4F0A}"/>
              </a:ext>
            </a:extLst>
          </p:cNvPr>
          <p:cNvCxnSpPr>
            <a:cxnSpLocks/>
          </p:cNvCxnSpPr>
          <p:nvPr/>
        </p:nvCxnSpPr>
        <p:spPr>
          <a:xfrm>
            <a:off x="5863510" y="1501386"/>
            <a:ext cx="5354617" cy="0"/>
          </a:xfrm>
          <a:prstGeom prst="line">
            <a:avLst/>
          </a:prstGeom>
          <a:ln w="19050">
            <a:gradFill>
              <a:gsLst>
                <a:gs pos="0">
                  <a:schemeClr val="accent2"/>
                </a:gs>
                <a:gs pos="100000">
                  <a:schemeClr val="accent1">
                    <a:lumMod val="30000"/>
                    <a:lumOff val="70000"/>
                    <a:alpha val="16000"/>
                  </a:schemeClr>
                </a:gs>
              </a:gsLst>
              <a:lin ang="0" scaled="0"/>
            </a:gradFill>
          </a:ln>
        </p:spPr>
        <p:style>
          <a:lnRef idx="1">
            <a:schemeClr val="accent1"/>
          </a:lnRef>
          <a:fillRef idx="0">
            <a:schemeClr val="accent1"/>
          </a:fillRef>
          <a:effectRef idx="0">
            <a:schemeClr val="accent1"/>
          </a:effectRef>
          <a:fontRef idx="minor">
            <a:schemeClr val="tx1"/>
          </a:fontRef>
        </p:style>
      </p:cxnSp>
      <p:sp>
        <p:nvSpPr>
          <p:cNvPr id="8" name="矩形 7">
            <a:extLst>
              <a:ext uri="{FF2B5EF4-FFF2-40B4-BE49-F238E27FC236}">
                <a16:creationId xmlns:a16="http://schemas.microsoft.com/office/drawing/2014/main" id="{C1E6BE3C-A7BB-CCDF-1F8B-670145072748}"/>
              </a:ext>
            </a:extLst>
          </p:cNvPr>
          <p:cNvSpPr/>
          <p:nvPr/>
        </p:nvSpPr>
        <p:spPr>
          <a:xfrm>
            <a:off x="5948770" y="1695000"/>
            <a:ext cx="3089724" cy="461665"/>
          </a:xfrm>
          <a:prstGeom prst="rect">
            <a:avLst/>
          </a:prstGeom>
        </p:spPr>
        <p:txBody>
          <a:bodyPr wrap="square" lIns="0" rIns="0" anchor="ctr">
            <a:noAutofit/>
          </a:bodyPr>
          <a:lstStyle/>
          <a:p>
            <a:r>
              <a:rPr lang="zh-CN" altLang="en-US" sz="2400" dirty="0">
                <a:gradFill>
                  <a:gsLst>
                    <a:gs pos="0">
                      <a:schemeClr val="accent1"/>
                    </a:gs>
                    <a:gs pos="100000">
                      <a:schemeClr val="accent6"/>
                    </a:gs>
                  </a:gsLst>
                  <a:lin ang="2700000" scaled="0"/>
                </a:gradFill>
                <a:latin typeface="+mj-ea"/>
                <a:ea typeface="+mj-ea"/>
                <a:cs typeface="+mn-ea"/>
                <a:sym typeface="+mn-lt"/>
              </a:rPr>
              <a:t>互联网</a:t>
            </a:r>
            <a:r>
              <a:rPr lang="en-US" altLang="zh-CN" sz="2400" dirty="0">
                <a:gradFill>
                  <a:gsLst>
                    <a:gs pos="0">
                      <a:schemeClr val="accent1"/>
                    </a:gs>
                    <a:gs pos="100000">
                      <a:schemeClr val="accent6"/>
                    </a:gs>
                  </a:gsLst>
                  <a:lin ang="2700000" scaled="0"/>
                </a:gradFill>
                <a:latin typeface="+mj-ea"/>
                <a:ea typeface="+mj-ea"/>
                <a:cs typeface="+mn-ea"/>
                <a:sym typeface="+mn-lt"/>
              </a:rPr>
              <a:t>+</a:t>
            </a:r>
            <a:r>
              <a:rPr lang="zh-CN" altLang="en-US" sz="2400" dirty="0">
                <a:gradFill>
                  <a:gsLst>
                    <a:gs pos="0">
                      <a:schemeClr val="accent1"/>
                    </a:gs>
                    <a:gs pos="100000">
                      <a:schemeClr val="accent6"/>
                    </a:gs>
                  </a:gsLst>
                  <a:lin ang="2700000" scaled="0"/>
                </a:gradFill>
                <a:latin typeface="+mj-ea"/>
                <a:ea typeface="+mj-ea"/>
                <a:cs typeface="+mn-ea"/>
                <a:sym typeface="+mn-lt"/>
              </a:rPr>
              <a:t>远程门诊</a:t>
            </a:r>
          </a:p>
        </p:txBody>
      </p:sp>
      <p:sp>
        <p:nvSpPr>
          <p:cNvPr id="9" name="文本框 8">
            <a:extLst>
              <a:ext uri="{FF2B5EF4-FFF2-40B4-BE49-F238E27FC236}">
                <a16:creationId xmlns:a16="http://schemas.microsoft.com/office/drawing/2014/main" id="{725DAB1E-CB55-FE40-B6E4-F225EF479C38}"/>
              </a:ext>
            </a:extLst>
          </p:cNvPr>
          <p:cNvSpPr txBox="1"/>
          <p:nvPr/>
        </p:nvSpPr>
        <p:spPr>
          <a:xfrm>
            <a:off x="5863510" y="2053856"/>
            <a:ext cx="5645554" cy="778868"/>
          </a:xfrm>
          <a:prstGeom prst="rect">
            <a:avLst/>
          </a:prstGeom>
          <a:noFill/>
        </p:spPr>
        <p:txBody>
          <a:bodyPr wrap="square" rtlCol="0" anchor="ctr">
            <a:noAutofit/>
          </a:bodyPr>
          <a:lstStyle/>
          <a:p>
            <a:pPr>
              <a:lnSpc>
                <a:spcPct val="130000"/>
              </a:lnSpc>
            </a:pPr>
            <a:r>
              <a:rPr lang="zh-CN" altLang="en-US" dirty="0">
                <a:solidFill>
                  <a:schemeClr val="tx1">
                    <a:lumMod val="75000"/>
                    <a:lumOff val="25000"/>
                  </a:schemeClr>
                </a:solidFill>
                <a:cs typeface="+mn-ea"/>
                <a:sym typeface="+mn-lt"/>
              </a:rPr>
              <a:t>将全国优质医疗资源下沉到当地，尤其针对疑难杂症病例，共计接诊</a:t>
            </a:r>
            <a:r>
              <a:rPr lang="en-US" altLang="zh-CN" dirty="0">
                <a:solidFill>
                  <a:schemeClr val="tx1">
                    <a:lumMod val="75000"/>
                    <a:lumOff val="25000"/>
                  </a:schemeClr>
                </a:solidFill>
                <a:cs typeface="+mn-ea"/>
                <a:sym typeface="+mn-lt"/>
              </a:rPr>
              <a:t>173000</a:t>
            </a:r>
            <a:r>
              <a:rPr lang="zh-CN" altLang="en-US" dirty="0">
                <a:solidFill>
                  <a:schemeClr val="tx1">
                    <a:lumMod val="75000"/>
                    <a:lumOff val="25000"/>
                  </a:schemeClr>
                </a:solidFill>
                <a:cs typeface="+mn-ea"/>
                <a:sym typeface="+mn-lt"/>
              </a:rPr>
              <a:t>例；</a:t>
            </a:r>
          </a:p>
        </p:txBody>
      </p:sp>
      <p:cxnSp>
        <p:nvCxnSpPr>
          <p:cNvPr id="13" name="直接连接符 12">
            <a:extLst>
              <a:ext uri="{FF2B5EF4-FFF2-40B4-BE49-F238E27FC236}">
                <a16:creationId xmlns:a16="http://schemas.microsoft.com/office/drawing/2014/main" id="{5988F335-9B5F-A6DC-61FD-2B352B288AE4}"/>
              </a:ext>
            </a:extLst>
          </p:cNvPr>
          <p:cNvCxnSpPr>
            <a:cxnSpLocks/>
          </p:cNvCxnSpPr>
          <p:nvPr/>
        </p:nvCxnSpPr>
        <p:spPr>
          <a:xfrm>
            <a:off x="5948769" y="2965161"/>
            <a:ext cx="1116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5" name="矩形 14">
            <a:extLst>
              <a:ext uri="{FF2B5EF4-FFF2-40B4-BE49-F238E27FC236}">
                <a16:creationId xmlns:a16="http://schemas.microsoft.com/office/drawing/2014/main" id="{C8220E8F-ACE8-14E2-0CE8-264C98474DD9}"/>
              </a:ext>
            </a:extLst>
          </p:cNvPr>
          <p:cNvSpPr/>
          <p:nvPr/>
        </p:nvSpPr>
        <p:spPr>
          <a:xfrm>
            <a:off x="5948770" y="3051713"/>
            <a:ext cx="3089724" cy="461665"/>
          </a:xfrm>
          <a:prstGeom prst="rect">
            <a:avLst/>
          </a:prstGeom>
        </p:spPr>
        <p:txBody>
          <a:bodyPr wrap="square" lIns="0" rIns="0" anchor="ctr">
            <a:noAutofit/>
          </a:bodyPr>
          <a:lstStyle/>
          <a:p>
            <a:r>
              <a:rPr lang="zh-CN" altLang="en-US" sz="2400">
                <a:gradFill>
                  <a:gsLst>
                    <a:gs pos="0">
                      <a:schemeClr val="accent1"/>
                    </a:gs>
                    <a:gs pos="100000">
                      <a:schemeClr val="accent6"/>
                    </a:gs>
                  </a:gsLst>
                  <a:lin ang="2700000" scaled="0"/>
                </a:gradFill>
                <a:latin typeface="+mj-ea"/>
                <a:ea typeface="+mj-ea"/>
                <a:cs typeface="+mn-ea"/>
                <a:sym typeface="+mn-lt"/>
              </a:rPr>
              <a:t>互联网</a:t>
            </a:r>
            <a:r>
              <a:rPr lang="en-US" altLang="zh-CN" sz="2400" dirty="0">
                <a:gradFill>
                  <a:gsLst>
                    <a:gs pos="0">
                      <a:schemeClr val="accent1"/>
                    </a:gs>
                    <a:gs pos="100000">
                      <a:schemeClr val="accent6"/>
                    </a:gs>
                  </a:gsLst>
                  <a:lin ang="2700000" scaled="0"/>
                </a:gradFill>
                <a:latin typeface="+mj-ea"/>
                <a:ea typeface="+mj-ea"/>
                <a:cs typeface="+mn-ea"/>
                <a:sym typeface="+mn-lt"/>
              </a:rPr>
              <a:t>+</a:t>
            </a:r>
            <a:r>
              <a:rPr lang="zh-CN" altLang="en-US" sz="2400" dirty="0">
                <a:gradFill>
                  <a:gsLst>
                    <a:gs pos="0">
                      <a:schemeClr val="accent1"/>
                    </a:gs>
                    <a:gs pos="100000">
                      <a:schemeClr val="accent6"/>
                    </a:gs>
                  </a:gsLst>
                  <a:lin ang="2700000" scaled="0"/>
                </a:gradFill>
                <a:latin typeface="+mj-ea"/>
                <a:ea typeface="+mj-ea"/>
                <a:cs typeface="+mn-ea"/>
                <a:sym typeface="+mn-lt"/>
              </a:rPr>
              <a:t>处方流转</a:t>
            </a:r>
          </a:p>
        </p:txBody>
      </p:sp>
      <p:sp>
        <p:nvSpPr>
          <p:cNvPr id="16" name="文本框 15">
            <a:extLst>
              <a:ext uri="{FF2B5EF4-FFF2-40B4-BE49-F238E27FC236}">
                <a16:creationId xmlns:a16="http://schemas.microsoft.com/office/drawing/2014/main" id="{011FF89E-DA79-4CC9-9DB3-8CB96FF545EF}"/>
              </a:ext>
            </a:extLst>
          </p:cNvPr>
          <p:cNvSpPr txBox="1"/>
          <p:nvPr/>
        </p:nvSpPr>
        <p:spPr>
          <a:xfrm>
            <a:off x="5863510" y="3410569"/>
            <a:ext cx="5645554" cy="778868"/>
          </a:xfrm>
          <a:prstGeom prst="rect">
            <a:avLst/>
          </a:prstGeom>
          <a:noFill/>
        </p:spPr>
        <p:txBody>
          <a:bodyPr wrap="square" rtlCol="0" anchor="ctr">
            <a:noAutofit/>
          </a:bodyPr>
          <a:lstStyle/>
          <a:p>
            <a:pPr>
              <a:lnSpc>
                <a:spcPct val="130000"/>
              </a:lnSpc>
            </a:pPr>
            <a:r>
              <a:rPr lang="zh-CN" altLang="en-US" dirty="0">
                <a:solidFill>
                  <a:schemeClr val="tx1">
                    <a:lumMod val="75000"/>
                    <a:lumOff val="25000"/>
                  </a:schemeClr>
                </a:solidFill>
                <a:cs typeface="+mn-ea"/>
                <a:sym typeface="+mn-lt"/>
              </a:rPr>
              <a:t>当地多家医院合作共建处方审核流转平台，支持线下医疗机构或线上平台获取电子处方</a:t>
            </a:r>
          </a:p>
        </p:txBody>
      </p:sp>
      <p:cxnSp>
        <p:nvCxnSpPr>
          <p:cNvPr id="17" name="直接连接符 16">
            <a:extLst>
              <a:ext uri="{FF2B5EF4-FFF2-40B4-BE49-F238E27FC236}">
                <a16:creationId xmlns:a16="http://schemas.microsoft.com/office/drawing/2014/main" id="{85BBDD3A-EB82-6BCB-9698-2A34241DD910}"/>
              </a:ext>
            </a:extLst>
          </p:cNvPr>
          <p:cNvCxnSpPr>
            <a:cxnSpLocks/>
          </p:cNvCxnSpPr>
          <p:nvPr/>
        </p:nvCxnSpPr>
        <p:spPr>
          <a:xfrm>
            <a:off x="5948769" y="4319762"/>
            <a:ext cx="1116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0" name="矩形 19">
            <a:extLst>
              <a:ext uri="{FF2B5EF4-FFF2-40B4-BE49-F238E27FC236}">
                <a16:creationId xmlns:a16="http://schemas.microsoft.com/office/drawing/2014/main" id="{BC66F38B-9C4A-FE6A-3B1C-58FEC93C7873}"/>
              </a:ext>
            </a:extLst>
          </p:cNvPr>
          <p:cNvSpPr/>
          <p:nvPr/>
        </p:nvSpPr>
        <p:spPr>
          <a:xfrm>
            <a:off x="5948770" y="4380755"/>
            <a:ext cx="3089724" cy="461665"/>
          </a:xfrm>
          <a:prstGeom prst="rect">
            <a:avLst/>
          </a:prstGeom>
        </p:spPr>
        <p:txBody>
          <a:bodyPr wrap="square" lIns="0" rIns="0" anchor="ctr">
            <a:noAutofit/>
          </a:bodyPr>
          <a:lstStyle/>
          <a:p>
            <a:r>
              <a:rPr lang="zh-CN" altLang="en-US" sz="2400">
                <a:gradFill>
                  <a:gsLst>
                    <a:gs pos="0">
                      <a:schemeClr val="accent1"/>
                    </a:gs>
                    <a:gs pos="100000">
                      <a:schemeClr val="accent6"/>
                    </a:gs>
                  </a:gsLst>
                  <a:lin ang="2700000" scaled="0"/>
                </a:gradFill>
                <a:latin typeface="+mj-ea"/>
                <a:ea typeface="+mj-ea"/>
                <a:cs typeface="+mn-ea"/>
                <a:sym typeface="+mn-lt"/>
              </a:rPr>
              <a:t>互联网</a:t>
            </a:r>
            <a:r>
              <a:rPr lang="en-US" altLang="zh-CN" sz="2400" dirty="0">
                <a:gradFill>
                  <a:gsLst>
                    <a:gs pos="0">
                      <a:schemeClr val="accent1"/>
                    </a:gs>
                    <a:gs pos="100000">
                      <a:schemeClr val="accent6"/>
                    </a:gs>
                  </a:gsLst>
                  <a:lin ang="2700000" scaled="0"/>
                </a:gradFill>
                <a:latin typeface="+mj-ea"/>
                <a:ea typeface="+mj-ea"/>
                <a:cs typeface="+mn-ea"/>
                <a:sym typeface="+mn-lt"/>
              </a:rPr>
              <a:t>+</a:t>
            </a:r>
            <a:r>
              <a:rPr lang="zh-CN" altLang="en-US" sz="2400" dirty="0">
                <a:gradFill>
                  <a:gsLst>
                    <a:gs pos="0">
                      <a:schemeClr val="accent1"/>
                    </a:gs>
                    <a:gs pos="100000">
                      <a:schemeClr val="accent6"/>
                    </a:gs>
                  </a:gsLst>
                  <a:lin ang="2700000" scaled="0"/>
                </a:gradFill>
                <a:latin typeface="+mj-ea"/>
                <a:ea typeface="+mj-ea"/>
                <a:cs typeface="+mn-ea"/>
                <a:sym typeface="+mn-lt"/>
              </a:rPr>
              <a:t>大病医保</a:t>
            </a:r>
          </a:p>
        </p:txBody>
      </p:sp>
      <p:sp>
        <p:nvSpPr>
          <p:cNvPr id="21" name="文本框 20">
            <a:extLst>
              <a:ext uri="{FF2B5EF4-FFF2-40B4-BE49-F238E27FC236}">
                <a16:creationId xmlns:a16="http://schemas.microsoft.com/office/drawing/2014/main" id="{88131F32-8D7D-81CE-76F5-081D0644403C}"/>
              </a:ext>
            </a:extLst>
          </p:cNvPr>
          <p:cNvSpPr txBox="1"/>
          <p:nvPr/>
        </p:nvSpPr>
        <p:spPr>
          <a:xfrm>
            <a:off x="5863510" y="4739611"/>
            <a:ext cx="5645554" cy="778868"/>
          </a:xfrm>
          <a:prstGeom prst="rect">
            <a:avLst/>
          </a:prstGeom>
          <a:noFill/>
        </p:spPr>
        <p:txBody>
          <a:bodyPr wrap="square" rtlCol="0" anchor="ctr">
            <a:noAutofit/>
          </a:bodyPr>
          <a:lstStyle/>
          <a:p>
            <a:pPr>
              <a:lnSpc>
                <a:spcPct val="130000"/>
              </a:lnSpc>
            </a:pPr>
            <a:r>
              <a:rPr lang="zh-CN" altLang="en-US" dirty="0">
                <a:solidFill>
                  <a:schemeClr val="tx1">
                    <a:lumMod val="75000"/>
                    <a:lumOff val="25000"/>
                  </a:schemeClr>
                </a:solidFill>
                <a:cs typeface="+mn-ea"/>
                <a:sym typeface="+mn-lt"/>
              </a:rPr>
              <a:t>门诊大病就诊方式拓展到线上，以慢病患者为主，报销限额合并计算</a:t>
            </a:r>
          </a:p>
        </p:txBody>
      </p:sp>
      <p:cxnSp>
        <p:nvCxnSpPr>
          <p:cNvPr id="25" name="直接连接符 24">
            <a:extLst>
              <a:ext uri="{FF2B5EF4-FFF2-40B4-BE49-F238E27FC236}">
                <a16:creationId xmlns:a16="http://schemas.microsoft.com/office/drawing/2014/main" id="{D5FA05D9-04AD-8A59-CBEB-D9A490E2425A}"/>
              </a:ext>
            </a:extLst>
          </p:cNvPr>
          <p:cNvCxnSpPr>
            <a:cxnSpLocks/>
          </p:cNvCxnSpPr>
          <p:nvPr/>
        </p:nvCxnSpPr>
        <p:spPr>
          <a:xfrm>
            <a:off x="5863510" y="5737160"/>
            <a:ext cx="5354617" cy="0"/>
          </a:xfrm>
          <a:prstGeom prst="line">
            <a:avLst/>
          </a:prstGeom>
          <a:ln w="19050">
            <a:gradFill>
              <a:gsLst>
                <a:gs pos="0">
                  <a:schemeClr val="accent2"/>
                </a:gs>
                <a:gs pos="100000">
                  <a:schemeClr val="accent1">
                    <a:lumMod val="30000"/>
                    <a:lumOff val="70000"/>
                    <a:alpha val="16000"/>
                  </a:schemeClr>
                </a:gs>
              </a:gsLst>
              <a:lin ang="0" scaled="0"/>
            </a:gradFill>
          </a:ln>
        </p:spPr>
        <p:style>
          <a:lnRef idx="1">
            <a:schemeClr val="accent1"/>
          </a:lnRef>
          <a:fillRef idx="0">
            <a:schemeClr val="accent1"/>
          </a:fillRef>
          <a:effectRef idx="0">
            <a:schemeClr val="accent1"/>
          </a:effectRef>
          <a:fontRef idx="minor">
            <a:schemeClr val="tx1"/>
          </a:fontRef>
        </p:style>
      </p:cxnSp>
      <p:sp>
        <p:nvSpPr>
          <p:cNvPr id="18" name="矩形 17">
            <a:extLst>
              <a:ext uri="{FF2B5EF4-FFF2-40B4-BE49-F238E27FC236}">
                <a16:creationId xmlns:a16="http://schemas.microsoft.com/office/drawing/2014/main" id="{95C152F1-09ED-6144-F721-02D41C8F4018}"/>
              </a:ext>
            </a:extLst>
          </p:cNvPr>
          <p:cNvSpPr/>
          <p:nvPr/>
        </p:nvSpPr>
        <p:spPr>
          <a:xfrm>
            <a:off x="682936" y="1456044"/>
            <a:ext cx="2959037" cy="477911"/>
          </a:xfrm>
          <a:prstGeom prst="rect">
            <a:avLst/>
          </a:prstGeom>
        </p:spPr>
        <p:txBody>
          <a:bodyPr wrap="square" lIns="0" rIns="0">
            <a:noAutofit/>
          </a:bodyPr>
          <a:lstStyle/>
          <a:p>
            <a:r>
              <a:rPr lang="en-US" altLang="zh-CN" sz="2400" b="1" dirty="0">
                <a:gradFill>
                  <a:gsLst>
                    <a:gs pos="0">
                      <a:schemeClr val="accent1"/>
                    </a:gs>
                    <a:gs pos="100000">
                      <a:schemeClr val="accent6"/>
                    </a:gs>
                  </a:gsLst>
                  <a:lin ang="2700000" scaled="0"/>
                </a:gradFill>
                <a:latin typeface="+mj-ea"/>
                <a:ea typeface="+mj-ea"/>
                <a:cs typeface="+mn-ea"/>
                <a:sym typeface="+mn-lt"/>
              </a:rPr>
              <a:t>51PPT</a:t>
            </a:r>
            <a:r>
              <a:rPr lang="zh-CN" altLang="en-US" sz="2400" b="1" dirty="0">
                <a:gradFill>
                  <a:gsLst>
                    <a:gs pos="0">
                      <a:schemeClr val="accent1"/>
                    </a:gs>
                    <a:gs pos="100000">
                      <a:schemeClr val="accent6"/>
                    </a:gs>
                  </a:gsLst>
                  <a:lin ang="2700000" scaled="0"/>
                </a:gradFill>
                <a:latin typeface="+mj-ea"/>
                <a:ea typeface="+mj-ea"/>
                <a:cs typeface="+mn-ea"/>
                <a:sym typeface="+mn-lt"/>
              </a:rPr>
              <a:t>医院</a:t>
            </a:r>
          </a:p>
        </p:txBody>
      </p:sp>
    </p:spTree>
    <p:extLst>
      <p:ext uri="{BB962C8B-B14F-4D97-AF65-F5344CB8AC3E}">
        <p14:creationId xmlns:p14="http://schemas.microsoft.com/office/powerpoint/2010/main" val="35063382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9"/>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childTnLst>
                          </p:cTn>
                        </p:par>
                        <p:par>
                          <p:cTn id="14" fill="hold">
                            <p:stCondLst>
                              <p:cond delay="500"/>
                            </p:stCondLst>
                            <p:childTnLst>
                              <p:par>
                                <p:cTn id="15" presetID="1" presetClass="entr" presetSubtype="0"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par>
                          <p:cTn id="19" fill="hold">
                            <p:stCondLst>
                              <p:cond delay="500"/>
                            </p:stCondLst>
                            <p:childTnLst>
                              <p:par>
                                <p:cTn id="20" presetID="42" presetClass="entr" presetSubtype="0" fill="hold" nodeType="after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fade">
                                      <p:cBhvr>
                                        <p:cTn id="22" dur="1000"/>
                                        <p:tgtEl>
                                          <p:spTgt spid="13"/>
                                        </p:tgtEl>
                                      </p:cBhvr>
                                    </p:animEffect>
                                    <p:anim calcmode="lin" valueType="num">
                                      <p:cBhvr>
                                        <p:cTn id="23" dur="1000" fill="hold"/>
                                        <p:tgtEl>
                                          <p:spTgt spid="13"/>
                                        </p:tgtEl>
                                        <p:attrNameLst>
                                          <p:attrName>ppt_x</p:attrName>
                                        </p:attrNameLst>
                                      </p:cBhvr>
                                      <p:tavLst>
                                        <p:tav tm="0">
                                          <p:val>
                                            <p:strVal val="#ppt_x"/>
                                          </p:val>
                                        </p:tav>
                                        <p:tav tm="100000">
                                          <p:val>
                                            <p:strVal val="#ppt_x"/>
                                          </p:val>
                                        </p:tav>
                                      </p:tavLst>
                                    </p:anim>
                                    <p:anim calcmode="lin" valueType="num">
                                      <p:cBhvr>
                                        <p:cTn id="24"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5"/>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16"/>
                                        </p:tgtEl>
                                        <p:attrNameLst>
                                          <p:attrName>style.visibility</p:attrName>
                                        </p:attrNameLst>
                                      </p:cBhvr>
                                      <p:to>
                                        <p:strVal val="visible"/>
                                      </p:to>
                                    </p:set>
                                  </p:childTnLst>
                                </p:cTn>
                              </p:par>
                            </p:childTnLst>
                          </p:cTn>
                        </p:par>
                        <p:par>
                          <p:cTn id="31" fill="hold">
                            <p:stCondLst>
                              <p:cond delay="0"/>
                            </p:stCondLst>
                            <p:childTnLst>
                              <p:par>
                                <p:cTn id="32" presetID="42" presetClass="entr" presetSubtype="0" fill="hold" nodeType="afterEffect">
                                  <p:stCondLst>
                                    <p:cond delay="0"/>
                                  </p:stCondLst>
                                  <p:childTnLst>
                                    <p:set>
                                      <p:cBhvr>
                                        <p:cTn id="33" dur="1" fill="hold">
                                          <p:stCondLst>
                                            <p:cond delay="0"/>
                                          </p:stCondLst>
                                        </p:cTn>
                                        <p:tgtEl>
                                          <p:spTgt spid="17"/>
                                        </p:tgtEl>
                                        <p:attrNameLst>
                                          <p:attrName>style.visibility</p:attrName>
                                        </p:attrNameLst>
                                      </p:cBhvr>
                                      <p:to>
                                        <p:strVal val="visible"/>
                                      </p:to>
                                    </p:set>
                                    <p:animEffect transition="in" filter="fade">
                                      <p:cBhvr>
                                        <p:cTn id="34" dur="1000"/>
                                        <p:tgtEl>
                                          <p:spTgt spid="17"/>
                                        </p:tgtEl>
                                      </p:cBhvr>
                                    </p:animEffect>
                                    <p:anim calcmode="lin" valueType="num">
                                      <p:cBhvr>
                                        <p:cTn id="35" dur="1000" fill="hold"/>
                                        <p:tgtEl>
                                          <p:spTgt spid="17"/>
                                        </p:tgtEl>
                                        <p:attrNameLst>
                                          <p:attrName>ppt_x</p:attrName>
                                        </p:attrNameLst>
                                      </p:cBhvr>
                                      <p:tavLst>
                                        <p:tav tm="0">
                                          <p:val>
                                            <p:strVal val="#ppt_x"/>
                                          </p:val>
                                        </p:tav>
                                        <p:tav tm="100000">
                                          <p:val>
                                            <p:strVal val="#ppt_x"/>
                                          </p:val>
                                        </p:tav>
                                      </p:tavLst>
                                    </p:anim>
                                    <p:anim calcmode="lin" valueType="num">
                                      <p:cBhvr>
                                        <p:cTn id="36"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20"/>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21"/>
                                        </p:tgtEl>
                                        <p:attrNameLst>
                                          <p:attrName>style.visibility</p:attrName>
                                        </p:attrNameLst>
                                      </p:cBhvr>
                                      <p:to>
                                        <p:strVal val="visible"/>
                                      </p:to>
                                    </p:set>
                                  </p:childTnLst>
                                </p:cTn>
                              </p:par>
                            </p:childTnLst>
                          </p:cTn>
                        </p:par>
                        <p:par>
                          <p:cTn id="43" fill="hold">
                            <p:stCondLst>
                              <p:cond delay="0"/>
                            </p:stCondLst>
                            <p:childTnLst>
                              <p:par>
                                <p:cTn id="44" presetID="1" presetClass="entr" presetSubtype="0" fill="hold" nodeType="afterEffect">
                                  <p:stCondLst>
                                    <p:cond delay="0"/>
                                  </p:stCondLst>
                                  <p:childTnLst>
                                    <p:set>
                                      <p:cBhvr>
                                        <p:cTn id="45" dur="1" fill="hold">
                                          <p:stCondLst>
                                            <p:cond delay="0"/>
                                          </p:stCondLst>
                                        </p:cTn>
                                        <p:tgtEl>
                                          <p:spTgt spid="25"/>
                                        </p:tgtEl>
                                        <p:attrNameLst>
                                          <p:attrName>style.visibility</p:attrName>
                                        </p:attrNameLst>
                                      </p:cBhvr>
                                      <p:to>
                                        <p:strVal val="visible"/>
                                      </p:to>
                                    </p:set>
                                  </p:childTnLst>
                                </p:cTn>
                              </p:par>
                            </p:childTnLst>
                          </p:cTn>
                        </p:par>
                        <p:par>
                          <p:cTn id="46" fill="hold">
                            <p:stCondLst>
                              <p:cond delay="0"/>
                            </p:stCondLst>
                            <p:childTnLst>
                              <p:par>
                                <p:cTn id="47" presetID="10" presetClass="entr" presetSubtype="0" fill="hold" grpId="0" nodeType="afterEffect">
                                  <p:stCondLst>
                                    <p:cond delay="0"/>
                                  </p:stCondLst>
                                  <p:childTnLst>
                                    <p:set>
                                      <p:cBhvr>
                                        <p:cTn id="48" dur="1" fill="hold">
                                          <p:stCondLst>
                                            <p:cond delay="0"/>
                                          </p:stCondLst>
                                        </p:cTn>
                                        <p:tgtEl>
                                          <p:spTgt spid="18"/>
                                        </p:tgtEl>
                                        <p:attrNameLst>
                                          <p:attrName>style.visibility</p:attrName>
                                        </p:attrNameLst>
                                      </p:cBhvr>
                                      <p:to>
                                        <p:strVal val="visible"/>
                                      </p:to>
                                    </p:set>
                                    <p:animEffect transition="in" filter="fade">
                                      <p:cBhvr>
                                        <p:cTn id="4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8" grpId="0"/>
      <p:bldP spid="9" grpId="0"/>
      <p:bldP spid="15" grpId="0"/>
      <p:bldP spid="16" grpId="0"/>
      <p:bldP spid="20" grpId="0"/>
      <p:bldP spid="21" grpId="0"/>
      <p:bldP spid="1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extLst>
              <a:ext uri="{FF2B5EF4-FFF2-40B4-BE49-F238E27FC236}">
                <a16:creationId xmlns:a16="http://schemas.microsoft.com/office/drawing/2014/main" id="{0AD9D85A-030E-9BAC-29B8-53D74EAE49C7}"/>
              </a:ext>
            </a:extLst>
          </p:cNvPr>
          <p:cNvSpPr/>
          <p:nvPr/>
        </p:nvSpPr>
        <p:spPr>
          <a:xfrm>
            <a:off x="5754374" y="1246368"/>
            <a:ext cx="5383526" cy="1073889"/>
          </a:xfrm>
          <a:prstGeom prst="rect">
            <a:avLst/>
          </a:prstGeom>
          <a:solidFill>
            <a:schemeClr val="bg1"/>
          </a:solidFill>
          <a:ln>
            <a:gradFill>
              <a:gsLst>
                <a:gs pos="0">
                  <a:schemeClr val="accent1">
                    <a:alpha val="24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effectLst>
            <a:outerShdw blurRad="165100" dist="38100" dir="2700000" algn="tl"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90000" rIns="90000" rtlCol="0" anchor="ctr"/>
          <a:lstStyle/>
          <a:p>
            <a:r>
              <a:rPr lang="en-US" altLang="zh-CN" sz="2800" dirty="0">
                <a:solidFill>
                  <a:schemeClr val="tx1">
                    <a:lumMod val="75000"/>
                    <a:lumOff val="25000"/>
                  </a:schemeClr>
                </a:solidFill>
                <a:latin typeface="+mn-ea"/>
                <a:cs typeface="+mn-ea"/>
                <a:sym typeface="+mn-lt"/>
              </a:rPr>
              <a:t>01 </a:t>
            </a:r>
            <a:r>
              <a:rPr lang="en-US" altLang="zh-CN" sz="2800" dirty="0">
                <a:solidFill>
                  <a:schemeClr val="tx1">
                    <a:lumMod val="75000"/>
                    <a:lumOff val="25000"/>
                  </a:schemeClr>
                </a:solidFill>
                <a:latin typeface="+mj-ea"/>
                <a:ea typeface="+mj-ea"/>
                <a:cs typeface="+mn-ea"/>
                <a:sym typeface="+mn-lt"/>
              </a:rPr>
              <a:t>  </a:t>
            </a:r>
            <a:r>
              <a:rPr lang="zh-CN" altLang="en-US" sz="2800" dirty="0">
                <a:solidFill>
                  <a:schemeClr val="tx1">
                    <a:lumMod val="75000"/>
                    <a:lumOff val="25000"/>
                  </a:schemeClr>
                </a:solidFill>
                <a:latin typeface="+mj-ea"/>
                <a:ea typeface="+mj-ea"/>
                <a:cs typeface="+mn-ea"/>
                <a:sym typeface="+mn-lt"/>
              </a:rPr>
              <a:t>互联网医疗发展背景</a:t>
            </a:r>
          </a:p>
        </p:txBody>
      </p:sp>
      <p:sp>
        <p:nvSpPr>
          <p:cNvPr id="11" name="矩形 10">
            <a:extLst>
              <a:ext uri="{FF2B5EF4-FFF2-40B4-BE49-F238E27FC236}">
                <a16:creationId xmlns:a16="http://schemas.microsoft.com/office/drawing/2014/main" id="{58376518-4B9C-B4FF-3ECC-49B4A90A3459}"/>
              </a:ext>
            </a:extLst>
          </p:cNvPr>
          <p:cNvSpPr/>
          <p:nvPr/>
        </p:nvSpPr>
        <p:spPr>
          <a:xfrm>
            <a:off x="5754374" y="2512375"/>
            <a:ext cx="5383526" cy="1073889"/>
          </a:xfrm>
          <a:prstGeom prst="rect">
            <a:avLst/>
          </a:prstGeom>
          <a:solidFill>
            <a:schemeClr val="bg1"/>
          </a:solidFill>
          <a:ln>
            <a:gradFill>
              <a:gsLst>
                <a:gs pos="0">
                  <a:schemeClr val="accent1">
                    <a:alpha val="24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effectLst>
            <a:outerShdw blurRad="165100" dist="38100" dir="2700000" algn="tl"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90000" rIns="90000" rtlCol="0" anchor="ctr"/>
          <a:lstStyle/>
          <a:p>
            <a:r>
              <a:rPr lang="en-US" altLang="zh-CN" sz="2800" dirty="0">
                <a:solidFill>
                  <a:schemeClr val="tx1">
                    <a:lumMod val="75000"/>
                    <a:lumOff val="25000"/>
                  </a:schemeClr>
                </a:solidFill>
                <a:latin typeface="+mn-ea"/>
                <a:cs typeface="+mn-ea"/>
                <a:sym typeface="+mn-lt"/>
              </a:rPr>
              <a:t>02</a:t>
            </a:r>
            <a:r>
              <a:rPr lang="en-US" altLang="zh-CN" sz="2800" dirty="0">
                <a:solidFill>
                  <a:schemeClr val="tx1">
                    <a:lumMod val="75000"/>
                    <a:lumOff val="25000"/>
                  </a:schemeClr>
                </a:solidFill>
                <a:latin typeface="+mj-ea"/>
                <a:ea typeface="+mj-ea"/>
                <a:cs typeface="+mn-ea"/>
                <a:sym typeface="+mn-lt"/>
              </a:rPr>
              <a:t>   </a:t>
            </a:r>
            <a:r>
              <a:rPr lang="zh-CN" altLang="en-US" sz="2800" dirty="0">
                <a:solidFill>
                  <a:schemeClr val="tx1">
                    <a:lumMod val="75000"/>
                    <a:lumOff val="25000"/>
                  </a:schemeClr>
                </a:solidFill>
                <a:latin typeface="+mj-ea"/>
                <a:ea typeface="+mj-ea"/>
                <a:cs typeface="+mn-ea"/>
                <a:sym typeface="+mn-lt"/>
              </a:rPr>
              <a:t>互联网医疗发展进程</a:t>
            </a:r>
          </a:p>
        </p:txBody>
      </p:sp>
      <p:sp>
        <p:nvSpPr>
          <p:cNvPr id="12" name="矩形 11">
            <a:extLst>
              <a:ext uri="{FF2B5EF4-FFF2-40B4-BE49-F238E27FC236}">
                <a16:creationId xmlns:a16="http://schemas.microsoft.com/office/drawing/2014/main" id="{9D0B4BC4-3504-FD3F-6876-C8326A5BF411}"/>
              </a:ext>
            </a:extLst>
          </p:cNvPr>
          <p:cNvSpPr/>
          <p:nvPr/>
        </p:nvSpPr>
        <p:spPr>
          <a:xfrm>
            <a:off x="5754374" y="3775336"/>
            <a:ext cx="5383526" cy="1073889"/>
          </a:xfrm>
          <a:prstGeom prst="rect">
            <a:avLst/>
          </a:prstGeom>
          <a:solidFill>
            <a:schemeClr val="bg1"/>
          </a:solidFill>
          <a:ln>
            <a:gradFill>
              <a:gsLst>
                <a:gs pos="0">
                  <a:schemeClr val="accent1">
                    <a:alpha val="24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effectLst>
            <a:outerShdw blurRad="165100" dist="38100" dir="2700000" algn="tl"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90000" rIns="90000" rtlCol="0" anchor="ctr"/>
          <a:lstStyle/>
          <a:p>
            <a:r>
              <a:rPr lang="en-US" altLang="zh-CN" sz="2800" dirty="0">
                <a:solidFill>
                  <a:schemeClr val="tx1">
                    <a:lumMod val="75000"/>
                    <a:lumOff val="25000"/>
                  </a:schemeClr>
                </a:solidFill>
                <a:latin typeface="+mn-ea"/>
                <a:cs typeface="+mn-ea"/>
                <a:sym typeface="+mn-lt"/>
              </a:rPr>
              <a:t>03</a:t>
            </a:r>
            <a:r>
              <a:rPr lang="en-US" altLang="zh-CN" sz="2800" dirty="0">
                <a:solidFill>
                  <a:schemeClr val="tx1">
                    <a:lumMod val="75000"/>
                    <a:lumOff val="25000"/>
                  </a:schemeClr>
                </a:solidFill>
                <a:latin typeface="+mj-ea"/>
                <a:ea typeface="+mj-ea"/>
                <a:cs typeface="+mn-ea"/>
                <a:sym typeface="+mn-lt"/>
              </a:rPr>
              <a:t>   </a:t>
            </a:r>
            <a:r>
              <a:rPr lang="zh-CN" altLang="en-US" sz="2800" dirty="0">
                <a:solidFill>
                  <a:schemeClr val="tx1">
                    <a:lumMod val="75000"/>
                    <a:lumOff val="25000"/>
                  </a:schemeClr>
                </a:solidFill>
                <a:latin typeface="+mj-ea"/>
                <a:ea typeface="+mj-ea"/>
                <a:cs typeface="+mn-ea"/>
                <a:sym typeface="+mn-lt"/>
              </a:rPr>
              <a:t>互联网医疗发展成果</a:t>
            </a:r>
          </a:p>
        </p:txBody>
      </p:sp>
      <p:sp>
        <p:nvSpPr>
          <p:cNvPr id="13" name="矩形 12">
            <a:extLst>
              <a:ext uri="{FF2B5EF4-FFF2-40B4-BE49-F238E27FC236}">
                <a16:creationId xmlns:a16="http://schemas.microsoft.com/office/drawing/2014/main" id="{16155466-FACB-02D3-7978-E40D3069054A}"/>
              </a:ext>
            </a:extLst>
          </p:cNvPr>
          <p:cNvSpPr/>
          <p:nvPr/>
        </p:nvSpPr>
        <p:spPr>
          <a:xfrm>
            <a:off x="5754374" y="5038298"/>
            <a:ext cx="5383526" cy="1073889"/>
          </a:xfrm>
          <a:prstGeom prst="rect">
            <a:avLst/>
          </a:prstGeom>
          <a:solidFill>
            <a:schemeClr val="bg1"/>
          </a:solidFill>
          <a:ln>
            <a:gradFill>
              <a:gsLst>
                <a:gs pos="0">
                  <a:schemeClr val="accent1">
                    <a:alpha val="24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effectLst>
            <a:outerShdw blurRad="165100" dist="38100" dir="2700000" algn="tl"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90000" rIns="90000" rtlCol="0" anchor="ctr"/>
          <a:lstStyle/>
          <a:p>
            <a:r>
              <a:rPr lang="en-US" altLang="zh-CN" sz="2800" dirty="0">
                <a:solidFill>
                  <a:schemeClr val="tx1">
                    <a:lumMod val="75000"/>
                    <a:lumOff val="25000"/>
                  </a:schemeClr>
                </a:solidFill>
                <a:latin typeface="+mn-ea"/>
                <a:cs typeface="+mn-ea"/>
                <a:sym typeface="+mn-lt"/>
              </a:rPr>
              <a:t>04</a:t>
            </a:r>
            <a:r>
              <a:rPr lang="en-US" altLang="zh-CN" sz="2800" dirty="0">
                <a:solidFill>
                  <a:schemeClr val="tx1">
                    <a:lumMod val="75000"/>
                    <a:lumOff val="25000"/>
                  </a:schemeClr>
                </a:solidFill>
                <a:latin typeface="+mj-ea"/>
                <a:ea typeface="+mj-ea"/>
                <a:cs typeface="+mn-ea"/>
                <a:sym typeface="+mn-lt"/>
              </a:rPr>
              <a:t>  </a:t>
            </a:r>
            <a:r>
              <a:rPr lang="zh-CN" altLang="en-US" sz="2800" dirty="0">
                <a:solidFill>
                  <a:schemeClr val="tx1">
                    <a:lumMod val="75000"/>
                    <a:lumOff val="25000"/>
                  </a:schemeClr>
                </a:solidFill>
                <a:latin typeface="+mj-ea"/>
                <a:ea typeface="+mj-ea"/>
                <a:cs typeface="+mn-ea"/>
                <a:sym typeface="+mn-lt"/>
              </a:rPr>
              <a:t>互联网医疗发展趋势</a:t>
            </a:r>
          </a:p>
        </p:txBody>
      </p:sp>
      <p:sp>
        <p:nvSpPr>
          <p:cNvPr id="81" name="椭圆 80">
            <a:extLst>
              <a:ext uri="{FF2B5EF4-FFF2-40B4-BE49-F238E27FC236}">
                <a16:creationId xmlns:a16="http://schemas.microsoft.com/office/drawing/2014/main" id="{DEDA3F04-6165-7CC8-515E-769EA4057601}"/>
              </a:ext>
            </a:extLst>
          </p:cNvPr>
          <p:cNvSpPr/>
          <p:nvPr/>
        </p:nvSpPr>
        <p:spPr>
          <a:xfrm>
            <a:off x="822961" y="6554604"/>
            <a:ext cx="45719" cy="45719"/>
          </a:xfrm>
          <a:prstGeom prst="ellipse">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67" name="组合 66">
            <a:extLst>
              <a:ext uri="{FF2B5EF4-FFF2-40B4-BE49-F238E27FC236}">
                <a16:creationId xmlns:a16="http://schemas.microsoft.com/office/drawing/2014/main" id="{E82BD2F7-53C8-857F-4FC6-5401A247B118}"/>
              </a:ext>
            </a:extLst>
          </p:cNvPr>
          <p:cNvGrpSpPr/>
          <p:nvPr/>
        </p:nvGrpSpPr>
        <p:grpSpPr>
          <a:xfrm>
            <a:off x="1841673" y="2426450"/>
            <a:ext cx="1326804" cy="2005100"/>
            <a:chOff x="1752600" y="2439316"/>
            <a:chExt cx="1326804" cy="2005100"/>
          </a:xfrm>
        </p:grpSpPr>
        <p:sp>
          <p:nvSpPr>
            <p:cNvPr id="68" name="矩形 67">
              <a:extLst>
                <a:ext uri="{FF2B5EF4-FFF2-40B4-BE49-F238E27FC236}">
                  <a16:creationId xmlns:a16="http://schemas.microsoft.com/office/drawing/2014/main" id="{E7C2198C-7709-40B9-8261-702A0A422684}"/>
                </a:ext>
              </a:extLst>
            </p:cNvPr>
            <p:cNvSpPr/>
            <p:nvPr/>
          </p:nvSpPr>
          <p:spPr>
            <a:xfrm>
              <a:off x="1752600" y="2439316"/>
              <a:ext cx="1198120" cy="2005100"/>
            </a:xfrm>
            <a:prstGeom prst="rect">
              <a:avLst/>
            </a:prstGeom>
            <a:noFill/>
            <a:ln w="3175">
              <a:solidFill>
                <a:schemeClr val="bg1">
                  <a:alpha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3B3838"/>
                </a:solidFill>
                <a:effectLst/>
                <a:uLnTx/>
                <a:uFillTx/>
                <a:cs typeface="+mn-ea"/>
                <a:sym typeface="+mn-lt"/>
              </a:endParaRPr>
            </a:p>
          </p:txBody>
        </p:sp>
        <p:sp>
          <p:nvSpPr>
            <p:cNvPr id="69" name="文本框 68">
              <a:extLst>
                <a:ext uri="{FF2B5EF4-FFF2-40B4-BE49-F238E27FC236}">
                  <a16:creationId xmlns:a16="http://schemas.microsoft.com/office/drawing/2014/main" id="{3AAA7D10-7B2D-4C9E-44A0-CF0A4B2BC9CA}"/>
                </a:ext>
              </a:extLst>
            </p:cNvPr>
            <p:cNvSpPr txBox="1"/>
            <p:nvPr/>
          </p:nvSpPr>
          <p:spPr>
            <a:xfrm>
              <a:off x="2822035" y="2662237"/>
              <a:ext cx="257369" cy="1576387"/>
            </a:xfrm>
            <a:prstGeom prst="rect">
              <a:avLst/>
            </a:prstGeom>
            <a:solidFill>
              <a:schemeClr val="bg1"/>
            </a:solidFill>
          </p:spPr>
          <p:txBody>
            <a:bodyPr vert="eaVert" wrap="square" lIns="36000" tIns="72000" rIns="36000" bIns="7200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200" b="1" i="0" u="none" strike="noStrike" kern="1200" cap="none" spc="400" normalizeH="0" baseline="0" noProof="0" dirty="0">
                  <a:ln>
                    <a:noFill/>
                  </a:ln>
                  <a:solidFill>
                    <a:schemeClr val="accent2"/>
                  </a:solidFill>
                  <a:effectLst/>
                  <a:uLnTx/>
                  <a:uFillTx/>
                  <a:cs typeface="+mn-ea"/>
                  <a:sym typeface="+mn-lt"/>
                </a:rPr>
                <a:t>CONTENTS</a:t>
              </a:r>
              <a:endParaRPr kumimoji="0" lang="zh-CN" altLang="en-US" sz="1200" b="1" i="0" u="none" strike="noStrike" kern="1200" cap="none" spc="400" normalizeH="0" baseline="0" noProof="0" dirty="0">
                <a:ln>
                  <a:noFill/>
                </a:ln>
                <a:solidFill>
                  <a:schemeClr val="accent2"/>
                </a:solidFill>
                <a:effectLst/>
                <a:uLnTx/>
                <a:uFillTx/>
                <a:cs typeface="+mn-ea"/>
                <a:sym typeface="+mn-lt"/>
              </a:endParaRPr>
            </a:p>
          </p:txBody>
        </p:sp>
        <p:sp>
          <p:nvSpPr>
            <p:cNvPr id="70" name="文本框 69">
              <a:extLst>
                <a:ext uri="{FF2B5EF4-FFF2-40B4-BE49-F238E27FC236}">
                  <a16:creationId xmlns:a16="http://schemas.microsoft.com/office/drawing/2014/main" id="{D6806F36-134D-A3BC-B650-EAFFF076117E}"/>
                </a:ext>
              </a:extLst>
            </p:cNvPr>
            <p:cNvSpPr txBox="1"/>
            <p:nvPr/>
          </p:nvSpPr>
          <p:spPr>
            <a:xfrm>
              <a:off x="1752600" y="2563317"/>
              <a:ext cx="1107996" cy="1731366"/>
            </a:xfrm>
            <a:prstGeom prst="rect">
              <a:avLst/>
            </a:prstGeom>
            <a:noFill/>
          </p:spPr>
          <p:txBody>
            <a:bodyPr vert="eaVert"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6000" b="0" i="0" u="none" strike="noStrike" kern="1200" cap="none" spc="0" normalizeH="0" baseline="0" noProof="0" dirty="0">
                  <a:ln>
                    <a:noFill/>
                  </a:ln>
                  <a:solidFill>
                    <a:prstClr val="white"/>
                  </a:solidFill>
                  <a:effectLst/>
                  <a:uLnTx/>
                  <a:uFillTx/>
                  <a:cs typeface="+mn-ea"/>
                  <a:sym typeface="+mn-lt"/>
                </a:rPr>
                <a:t>目录</a:t>
              </a:r>
            </a:p>
          </p:txBody>
        </p:sp>
      </p:grpSp>
      <p:sp>
        <p:nvSpPr>
          <p:cNvPr id="2" name="文本框 1">
            <a:extLst>
              <a:ext uri="{FF2B5EF4-FFF2-40B4-BE49-F238E27FC236}">
                <a16:creationId xmlns:a16="http://schemas.microsoft.com/office/drawing/2014/main" id="{FB771093-2B1B-6809-CA6C-15A96937F56E}"/>
              </a:ext>
            </a:extLst>
          </p:cNvPr>
          <p:cNvSpPr txBox="1"/>
          <p:nvPr/>
        </p:nvSpPr>
        <p:spPr>
          <a:xfrm>
            <a:off x="702321" y="1282635"/>
            <a:ext cx="1993900" cy="592150"/>
          </a:xfrm>
          <a:prstGeom prst="rect">
            <a:avLst/>
          </a:prstGeom>
          <a:noFill/>
        </p:spPr>
        <p:txBody>
          <a:bodyPr wrap="square" rtlCol="0" anchor="ctr">
            <a:spAutoFit/>
          </a:bodyPr>
          <a:lstStyle/>
          <a:p>
            <a:pPr>
              <a:lnSpc>
                <a:spcPts val="500"/>
              </a:lnSpc>
            </a:pPr>
            <a:r>
              <a:rPr lang="en-US" altLang="zh-CN" dirty="0">
                <a:solidFill>
                  <a:schemeClr val="bg1">
                    <a:alpha val="77000"/>
                  </a:schemeClr>
                </a:solidFill>
                <a:cs typeface="+mn-ea"/>
                <a:sym typeface="+mn-lt"/>
              </a:rPr>
              <a:t>……</a:t>
            </a:r>
          </a:p>
          <a:p>
            <a:pPr>
              <a:lnSpc>
                <a:spcPts val="500"/>
              </a:lnSpc>
            </a:pPr>
            <a:r>
              <a:rPr lang="en-US" altLang="zh-CN" dirty="0">
                <a:solidFill>
                  <a:schemeClr val="bg1">
                    <a:alpha val="77000"/>
                  </a:schemeClr>
                </a:solidFill>
                <a:cs typeface="+mn-ea"/>
                <a:sym typeface="+mn-lt"/>
              </a:rPr>
              <a:t>……</a:t>
            </a:r>
          </a:p>
          <a:p>
            <a:pPr>
              <a:lnSpc>
                <a:spcPts val="500"/>
              </a:lnSpc>
            </a:pPr>
            <a:r>
              <a:rPr lang="en-US" altLang="zh-CN" dirty="0">
                <a:solidFill>
                  <a:schemeClr val="bg1">
                    <a:alpha val="77000"/>
                  </a:schemeClr>
                </a:solidFill>
                <a:cs typeface="+mn-ea"/>
                <a:sym typeface="+mn-lt"/>
              </a:rPr>
              <a:t>……</a:t>
            </a:r>
          </a:p>
          <a:p>
            <a:pPr>
              <a:lnSpc>
                <a:spcPts val="500"/>
              </a:lnSpc>
            </a:pPr>
            <a:r>
              <a:rPr lang="en-US" altLang="zh-CN" dirty="0">
                <a:solidFill>
                  <a:schemeClr val="bg1">
                    <a:alpha val="77000"/>
                  </a:schemeClr>
                </a:solidFill>
                <a:cs typeface="+mn-ea"/>
                <a:sym typeface="+mn-lt"/>
              </a:rPr>
              <a:t>……</a:t>
            </a:r>
          </a:p>
          <a:p>
            <a:pPr>
              <a:lnSpc>
                <a:spcPts val="500"/>
              </a:lnSpc>
            </a:pPr>
            <a:r>
              <a:rPr lang="en-US" altLang="zh-CN" dirty="0">
                <a:solidFill>
                  <a:schemeClr val="bg1">
                    <a:alpha val="77000"/>
                  </a:schemeClr>
                </a:solidFill>
                <a:cs typeface="+mn-ea"/>
                <a:sym typeface="+mn-lt"/>
              </a:rPr>
              <a:t>……</a:t>
            </a:r>
          </a:p>
          <a:p>
            <a:pPr>
              <a:lnSpc>
                <a:spcPts val="500"/>
              </a:lnSpc>
            </a:pPr>
            <a:r>
              <a:rPr lang="en-US" altLang="zh-CN" dirty="0">
                <a:solidFill>
                  <a:schemeClr val="bg1">
                    <a:alpha val="77000"/>
                  </a:schemeClr>
                </a:solidFill>
                <a:cs typeface="+mn-ea"/>
                <a:sym typeface="+mn-lt"/>
              </a:rPr>
              <a:t>……</a:t>
            </a:r>
          </a:p>
          <a:p>
            <a:pPr>
              <a:lnSpc>
                <a:spcPts val="500"/>
              </a:lnSpc>
            </a:pPr>
            <a:endParaRPr lang="en-US" altLang="zh-CN" dirty="0">
              <a:solidFill>
                <a:schemeClr val="bg1">
                  <a:alpha val="77000"/>
                </a:schemeClr>
              </a:solidFill>
              <a:cs typeface="+mn-ea"/>
              <a:sym typeface="+mn-lt"/>
            </a:endParaRPr>
          </a:p>
        </p:txBody>
      </p:sp>
      <p:sp>
        <p:nvSpPr>
          <p:cNvPr id="14" name="文本框 13">
            <a:extLst>
              <a:ext uri="{FF2B5EF4-FFF2-40B4-BE49-F238E27FC236}">
                <a16:creationId xmlns:a16="http://schemas.microsoft.com/office/drawing/2014/main" id="{F778D9AF-B36E-251F-4CFA-44A2D9D73229}"/>
              </a:ext>
            </a:extLst>
          </p:cNvPr>
          <p:cNvSpPr txBox="1"/>
          <p:nvPr/>
        </p:nvSpPr>
        <p:spPr>
          <a:xfrm>
            <a:off x="603888" y="635870"/>
            <a:ext cx="2475570" cy="461665"/>
          </a:xfrm>
          <a:prstGeom prst="rect">
            <a:avLst/>
          </a:prstGeom>
          <a:noFill/>
        </p:spPr>
        <p:txBody>
          <a:bodyPr wrap="square" rtlCol="0">
            <a:spAutoFit/>
          </a:bodyPr>
          <a:lstStyle/>
          <a:p>
            <a:r>
              <a:rPr lang="en-US" altLang="zh-CN" sz="2400" b="1" dirty="0">
                <a:solidFill>
                  <a:schemeClr val="accent6">
                    <a:lumMod val="60000"/>
                    <a:lumOff val="40000"/>
                  </a:schemeClr>
                </a:solidFill>
                <a:cs typeface="+mn-ea"/>
                <a:sym typeface="+mn-lt"/>
              </a:rPr>
              <a:t>Your LOGO</a:t>
            </a:r>
            <a:endParaRPr lang="zh-CN" altLang="en-US" sz="2400" b="1" dirty="0">
              <a:solidFill>
                <a:schemeClr val="accent6">
                  <a:lumMod val="60000"/>
                  <a:lumOff val="40000"/>
                </a:schemeClr>
              </a:solidFill>
              <a:cs typeface="+mn-ea"/>
              <a:sym typeface="+mn-lt"/>
            </a:endParaRPr>
          </a:p>
        </p:txBody>
      </p:sp>
    </p:spTree>
    <p:extLst>
      <p:ext uri="{BB962C8B-B14F-4D97-AF65-F5344CB8AC3E}">
        <p14:creationId xmlns:p14="http://schemas.microsoft.com/office/powerpoint/2010/main" val="42877241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500"/>
                                        <p:tgtEl>
                                          <p:spTgt spid="11"/>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500"/>
                                        <p:tgtEl>
                                          <p:spTgt spid="12"/>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人在水里&#10;&#10;描述已自动生成">
            <a:extLst>
              <a:ext uri="{FF2B5EF4-FFF2-40B4-BE49-F238E27FC236}">
                <a16:creationId xmlns:a16="http://schemas.microsoft.com/office/drawing/2014/main" id="{3C2C38E2-240B-245D-E39B-D300865093EF}"/>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0"/>
            <a:ext cx="12192000" cy="3030942"/>
          </a:xfrm>
          <a:prstGeom prst="rect">
            <a:avLst/>
          </a:prstGeom>
        </p:spPr>
      </p:pic>
      <p:sp>
        <p:nvSpPr>
          <p:cNvPr id="3" name="矩形 2">
            <a:extLst>
              <a:ext uri="{FF2B5EF4-FFF2-40B4-BE49-F238E27FC236}">
                <a16:creationId xmlns:a16="http://schemas.microsoft.com/office/drawing/2014/main" id="{9533C611-0D81-D85E-6580-B7D8E32B9633}"/>
              </a:ext>
            </a:extLst>
          </p:cNvPr>
          <p:cNvSpPr/>
          <p:nvPr/>
        </p:nvSpPr>
        <p:spPr>
          <a:xfrm>
            <a:off x="0" y="-11151"/>
            <a:ext cx="12192000" cy="3042093"/>
          </a:xfrm>
          <a:prstGeom prst="rect">
            <a:avLst/>
          </a:prstGeom>
          <a:gradFill>
            <a:gsLst>
              <a:gs pos="0">
                <a:schemeClr val="accent2"/>
              </a:gs>
              <a:gs pos="100000">
                <a:schemeClr val="accent6">
                  <a:alpha val="65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文本占位符 1">
            <a:extLst>
              <a:ext uri="{FF2B5EF4-FFF2-40B4-BE49-F238E27FC236}">
                <a16:creationId xmlns:a16="http://schemas.microsoft.com/office/drawing/2014/main" id="{1EFF4907-79ED-B5BE-CB11-052523383DE6}"/>
              </a:ext>
            </a:extLst>
          </p:cNvPr>
          <p:cNvSpPr txBox="1">
            <a:spLocks/>
          </p:cNvSpPr>
          <p:nvPr/>
        </p:nvSpPr>
        <p:spPr>
          <a:xfrm>
            <a:off x="4864894" y="599849"/>
            <a:ext cx="2462213" cy="535531"/>
          </a:xfrm>
          <a:prstGeom prst="rect">
            <a:avLst/>
          </a:prstGeom>
        </p:spPr>
        <p:txBody>
          <a:bodyPr vert="horz" wrap="none" lIns="0" tIns="45720" rIns="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zh-CN" altLang="en-US" sz="3200" b="1" dirty="0">
                <a:solidFill>
                  <a:schemeClr val="bg1"/>
                </a:solidFill>
                <a:latin typeface="+mj-ea"/>
                <a:ea typeface="+mj-ea"/>
                <a:cs typeface="+mn-ea"/>
                <a:sym typeface="+mn-lt"/>
              </a:rPr>
              <a:t>发展成果之五</a:t>
            </a:r>
          </a:p>
        </p:txBody>
      </p:sp>
      <p:sp>
        <p:nvSpPr>
          <p:cNvPr id="7" name="矩形: 圆角 6">
            <a:extLst>
              <a:ext uri="{FF2B5EF4-FFF2-40B4-BE49-F238E27FC236}">
                <a16:creationId xmlns:a16="http://schemas.microsoft.com/office/drawing/2014/main" id="{FF2116E1-4AA8-EBE9-BA1E-5F34E8D5A97A}"/>
              </a:ext>
            </a:extLst>
          </p:cNvPr>
          <p:cNvSpPr/>
          <p:nvPr/>
        </p:nvSpPr>
        <p:spPr>
          <a:xfrm>
            <a:off x="670719" y="2270760"/>
            <a:ext cx="10849769" cy="3866513"/>
          </a:xfrm>
          <a:prstGeom prst="roundRect">
            <a:avLst>
              <a:gd name="adj" fmla="val 3139"/>
            </a:avLst>
          </a:prstGeom>
          <a:solidFill>
            <a:schemeClr val="bg1"/>
          </a:solidFill>
          <a:ln>
            <a:noFill/>
          </a:ln>
          <a:effectLst>
            <a:outerShdw blurRad="2540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aphicFrame>
        <p:nvGraphicFramePr>
          <p:cNvPr id="8" name="表格 7">
            <a:extLst>
              <a:ext uri="{FF2B5EF4-FFF2-40B4-BE49-F238E27FC236}">
                <a16:creationId xmlns:a16="http://schemas.microsoft.com/office/drawing/2014/main" id="{7864E344-F7A9-763B-9AFA-E3133918C9C1}"/>
              </a:ext>
            </a:extLst>
          </p:cNvPr>
          <p:cNvGraphicFramePr>
            <a:graphicFrameLocks noGrp="1"/>
          </p:cNvGraphicFramePr>
          <p:nvPr>
            <p:extLst>
              <p:ext uri="{D42A27DB-BD31-4B8C-83A1-F6EECF244321}">
                <p14:modId xmlns:p14="http://schemas.microsoft.com/office/powerpoint/2010/main" val="2029922020"/>
              </p:ext>
            </p:extLst>
          </p:nvPr>
        </p:nvGraphicFramePr>
        <p:xfrm>
          <a:off x="660400" y="2270760"/>
          <a:ext cx="10860088" cy="3863340"/>
        </p:xfrm>
        <a:graphic>
          <a:graphicData uri="http://schemas.openxmlformats.org/drawingml/2006/table">
            <a:tbl>
              <a:tblPr firstRow="1" bandRow="1"/>
              <a:tblGrid>
                <a:gridCol w="2715022">
                  <a:extLst>
                    <a:ext uri="{9D8B030D-6E8A-4147-A177-3AD203B41FA5}">
                      <a16:colId xmlns:a16="http://schemas.microsoft.com/office/drawing/2014/main" val="2518804048"/>
                    </a:ext>
                  </a:extLst>
                </a:gridCol>
                <a:gridCol w="2715022">
                  <a:extLst>
                    <a:ext uri="{9D8B030D-6E8A-4147-A177-3AD203B41FA5}">
                      <a16:colId xmlns:a16="http://schemas.microsoft.com/office/drawing/2014/main" val="1469905709"/>
                    </a:ext>
                  </a:extLst>
                </a:gridCol>
                <a:gridCol w="2715022">
                  <a:extLst>
                    <a:ext uri="{9D8B030D-6E8A-4147-A177-3AD203B41FA5}">
                      <a16:colId xmlns:a16="http://schemas.microsoft.com/office/drawing/2014/main" val="2894814912"/>
                    </a:ext>
                  </a:extLst>
                </a:gridCol>
                <a:gridCol w="2715022">
                  <a:extLst>
                    <a:ext uri="{9D8B030D-6E8A-4147-A177-3AD203B41FA5}">
                      <a16:colId xmlns:a16="http://schemas.microsoft.com/office/drawing/2014/main" val="1448472147"/>
                    </a:ext>
                  </a:extLst>
                </a:gridCol>
              </a:tblGrid>
              <a:tr h="779814">
                <a:tc>
                  <a:txBody>
                    <a:bodyPr/>
                    <a:lstStyle>
                      <a:lvl1pPr>
                        <a:lnSpc>
                          <a:spcPct val="90000"/>
                        </a:lnSpc>
                        <a:spcBef>
                          <a:spcPts val="1000"/>
                        </a:spcBef>
                        <a:defRPr sz="24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1pPr>
                      <a:lvl2pPr>
                        <a:lnSpc>
                          <a:spcPct val="90000"/>
                        </a:lnSpc>
                        <a:spcBef>
                          <a:spcPts val="500"/>
                        </a:spcBef>
                        <a:defRPr sz="20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2pPr>
                      <a:lvl3pPr>
                        <a:lnSpc>
                          <a:spcPct val="90000"/>
                        </a:lnSpc>
                        <a:spcBef>
                          <a:spcPts val="500"/>
                        </a:spcBef>
                        <a:defRPr>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3pPr>
                      <a:lvl4pPr>
                        <a:lnSpc>
                          <a:spcPct val="90000"/>
                        </a:lnSpc>
                        <a:spcBef>
                          <a:spcPts val="500"/>
                        </a:spcBef>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4pPr>
                      <a:lvl5pPr>
                        <a:lnSpc>
                          <a:spcPct val="90000"/>
                        </a:lnSpc>
                        <a:spcBef>
                          <a:spcPts val="500"/>
                        </a:spcBef>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5pPr>
                      <a:lvl6pPr fontAlgn="base">
                        <a:lnSpc>
                          <a:spcPct val="90000"/>
                        </a:lnSpc>
                        <a:spcBef>
                          <a:spcPts val="500"/>
                        </a:spcBef>
                        <a:spcAft>
                          <a:spcPct val="0"/>
                        </a:spcAft>
                        <a:buFont typeface="Arial" panose="020B0604020202020204" pitchFamily="34" charset="0"/>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6pPr>
                      <a:lvl7pPr fontAlgn="base">
                        <a:lnSpc>
                          <a:spcPct val="90000"/>
                        </a:lnSpc>
                        <a:spcBef>
                          <a:spcPts val="500"/>
                        </a:spcBef>
                        <a:spcAft>
                          <a:spcPct val="0"/>
                        </a:spcAft>
                        <a:buFont typeface="Arial" panose="020B0604020202020204" pitchFamily="34" charset="0"/>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7pPr>
                      <a:lvl8pPr fontAlgn="base">
                        <a:lnSpc>
                          <a:spcPct val="90000"/>
                        </a:lnSpc>
                        <a:spcBef>
                          <a:spcPts val="500"/>
                        </a:spcBef>
                        <a:spcAft>
                          <a:spcPct val="0"/>
                        </a:spcAft>
                        <a:buFont typeface="Arial" panose="020B0604020202020204" pitchFamily="34" charset="0"/>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8pPr>
                      <a:lvl9pPr fontAlgn="base">
                        <a:lnSpc>
                          <a:spcPct val="90000"/>
                        </a:lnSpc>
                        <a:spcBef>
                          <a:spcPts val="500"/>
                        </a:spcBef>
                        <a:spcAft>
                          <a:spcPct val="0"/>
                        </a:spcAft>
                        <a:buFont typeface="Arial" panose="020B0604020202020204" pitchFamily="34" charset="0"/>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pPr>
                      <a:r>
                        <a:rPr kumimoji="0" lang="zh-CN" altLang="en-US" sz="2000" b="1" i="0" u="none" strike="noStrike" cap="none" normalizeH="0" baseline="0" dirty="0">
                          <a:ln>
                            <a:noFill/>
                          </a:ln>
                          <a:gradFill>
                            <a:gsLst>
                              <a:gs pos="0">
                                <a:schemeClr val="accent1"/>
                              </a:gs>
                              <a:gs pos="100000">
                                <a:schemeClr val="accent6"/>
                              </a:gs>
                            </a:gsLst>
                            <a:lin ang="2700000" scaled="0"/>
                          </a:gradFill>
                          <a:effectLst/>
                          <a:latin typeface="+mj-ea"/>
                          <a:ea typeface="+mj-ea"/>
                          <a:cs typeface="+mn-ea"/>
                          <a:sym typeface="+mn-lt"/>
                        </a:rPr>
                        <a:t>项目名称</a:t>
                      </a:r>
                      <a:endParaRPr kumimoji="0" lang="zh-CN" altLang="zh-CN" sz="2000" b="1" i="0" u="none" strike="noStrike" cap="none" normalizeH="0" baseline="0" dirty="0">
                        <a:ln>
                          <a:noFill/>
                        </a:ln>
                        <a:gradFill>
                          <a:gsLst>
                            <a:gs pos="0">
                              <a:schemeClr val="accent1"/>
                            </a:gs>
                            <a:gs pos="100000">
                              <a:schemeClr val="accent6"/>
                            </a:gs>
                          </a:gsLst>
                          <a:lin ang="2700000" scaled="0"/>
                        </a:gradFill>
                        <a:effectLst/>
                        <a:latin typeface="+mj-ea"/>
                        <a:ea typeface="+mj-ea"/>
                        <a:cs typeface="+mn-ea"/>
                        <a:sym typeface="+mn-lt"/>
                      </a:endParaRPr>
                    </a:p>
                  </a:txBody>
                  <a:tcPr anchor="ctr" horzOverflow="overflow">
                    <a:lnL w="12700" cap="flat" cmpd="sng" algn="ctr">
                      <a:noFill/>
                      <a:prstDash val="solid"/>
                      <a:round/>
                      <a:headEnd type="none" w="med" len="med"/>
                      <a:tailEnd type="none" w="med" len="med"/>
                    </a:lnL>
                    <a:lnR w="12700" cap="flat" cmpd="sng" algn="ctr">
                      <a:solidFill>
                        <a:schemeClr val="accent1">
                          <a:lumMod val="20000"/>
                          <a:lumOff val="8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accent1">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lvl1pPr>
                        <a:lnSpc>
                          <a:spcPct val="90000"/>
                        </a:lnSpc>
                        <a:spcBef>
                          <a:spcPts val="1000"/>
                        </a:spcBef>
                        <a:defRPr sz="24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1pPr>
                      <a:lvl2pPr>
                        <a:lnSpc>
                          <a:spcPct val="90000"/>
                        </a:lnSpc>
                        <a:spcBef>
                          <a:spcPts val="500"/>
                        </a:spcBef>
                        <a:defRPr sz="20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2pPr>
                      <a:lvl3pPr>
                        <a:lnSpc>
                          <a:spcPct val="90000"/>
                        </a:lnSpc>
                        <a:spcBef>
                          <a:spcPts val="500"/>
                        </a:spcBef>
                        <a:defRPr>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3pPr>
                      <a:lvl4pPr>
                        <a:lnSpc>
                          <a:spcPct val="90000"/>
                        </a:lnSpc>
                        <a:spcBef>
                          <a:spcPts val="500"/>
                        </a:spcBef>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4pPr>
                      <a:lvl5pPr>
                        <a:lnSpc>
                          <a:spcPct val="90000"/>
                        </a:lnSpc>
                        <a:spcBef>
                          <a:spcPts val="500"/>
                        </a:spcBef>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5pPr>
                      <a:lvl6pPr fontAlgn="base">
                        <a:lnSpc>
                          <a:spcPct val="90000"/>
                        </a:lnSpc>
                        <a:spcBef>
                          <a:spcPts val="500"/>
                        </a:spcBef>
                        <a:spcAft>
                          <a:spcPct val="0"/>
                        </a:spcAft>
                        <a:buFont typeface="Arial" panose="020B0604020202020204" pitchFamily="34" charset="0"/>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6pPr>
                      <a:lvl7pPr fontAlgn="base">
                        <a:lnSpc>
                          <a:spcPct val="90000"/>
                        </a:lnSpc>
                        <a:spcBef>
                          <a:spcPts val="500"/>
                        </a:spcBef>
                        <a:spcAft>
                          <a:spcPct val="0"/>
                        </a:spcAft>
                        <a:buFont typeface="Arial" panose="020B0604020202020204" pitchFamily="34" charset="0"/>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7pPr>
                      <a:lvl8pPr fontAlgn="base">
                        <a:lnSpc>
                          <a:spcPct val="90000"/>
                        </a:lnSpc>
                        <a:spcBef>
                          <a:spcPts val="500"/>
                        </a:spcBef>
                        <a:spcAft>
                          <a:spcPct val="0"/>
                        </a:spcAft>
                        <a:buFont typeface="Arial" panose="020B0604020202020204" pitchFamily="34" charset="0"/>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8pPr>
                      <a:lvl9pPr fontAlgn="base">
                        <a:lnSpc>
                          <a:spcPct val="90000"/>
                        </a:lnSpc>
                        <a:spcBef>
                          <a:spcPts val="500"/>
                        </a:spcBef>
                        <a:spcAft>
                          <a:spcPct val="0"/>
                        </a:spcAft>
                        <a:buFont typeface="Arial" panose="020B0604020202020204" pitchFamily="34" charset="0"/>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pPr>
                      <a:r>
                        <a:rPr kumimoji="0" lang="zh-CN" altLang="en-US" sz="2000" b="1" i="0" u="none" strike="noStrike" cap="none" normalizeH="0" baseline="0" dirty="0">
                          <a:ln>
                            <a:noFill/>
                          </a:ln>
                          <a:gradFill>
                            <a:gsLst>
                              <a:gs pos="0">
                                <a:schemeClr val="accent1"/>
                              </a:gs>
                              <a:gs pos="100000">
                                <a:schemeClr val="accent6"/>
                              </a:gs>
                            </a:gsLst>
                            <a:lin ang="2700000" scaled="0"/>
                          </a:gradFill>
                          <a:effectLst/>
                          <a:latin typeface="+mj-ea"/>
                          <a:ea typeface="+mj-ea"/>
                          <a:cs typeface="+mn-ea"/>
                          <a:sym typeface="+mn-lt"/>
                        </a:rPr>
                        <a:t>数据</a:t>
                      </a:r>
                      <a:r>
                        <a:rPr kumimoji="0" lang="en-US" altLang="zh-CN" sz="2000" b="1" i="0" u="none" strike="noStrike" cap="none" normalizeH="0" baseline="0" dirty="0">
                          <a:ln>
                            <a:noFill/>
                          </a:ln>
                          <a:gradFill>
                            <a:gsLst>
                              <a:gs pos="0">
                                <a:schemeClr val="accent1"/>
                              </a:gs>
                              <a:gs pos="100000">
                                <a:schemeClr val="accent6"/>
                              </a:gs>
                            </a:gsLst>
                            <a:lin ang="2700000" scaled="0"/>
                          </a:gradFill>
                          <a:effectLst/>
                          <a:latin typeface="+mj-ea"/>
                          <a:ea typeface="+mj-ea"/>
                          <a:cs typeface="+mn-ea"/>
                          <a:sym typeface="+mn-lt"/>
                        </a:rPr>
                        <a:t>1</a:t>
                      </a:r>
                      <a:endParaRPr kumimoji="0" lang="zh-CN" altLang="zh-CN" sz="2000" b="1" i="0" u="none" strike="noStrike" cap="none" normalizeH="0" baseline="0" dirty="0">
                        <a:ln>
                          <a:noFill/>
                        </a:ln>
                        <a:gradFill>
                          <a:gsLst>
                            <a:gs pos="0">
                              <a:schemeClr val="accent1"/>
                            </a:gs>
                            <a:gs pos="100000">
                              <a:schemeClr val="accent6"/>
                            </a:gs>
                          </a:gsLst>
                          <a:lin ang="2700000" scaled="0"/>
                        </a:gradFill>
                        <a:effectLst/>
                        <a:latin typeface="+mj-ea"/>
                        <a:ea typeface="+mj-ea"/>
                        <a:cs typeface="+mn-ea"/>
                        <a:sym typeface="+mn-lt"/>
                      </a:endParaRPr>
                    </a:p>
                  </a:txBody>
                  <a:tcPr anchor="ctr" horzOverflow="overflow">
                    <a:lnL w="12700" cap="flat" cmpd="sng" algn="ctr">
                      <a:solidFill>
                        <a:schemeClr val="accent1">
                          <a:lumMod val="20000"/>
                          <a:lumOff val="80000"/>
                        </a:schemeClr>
                      </a:solidFill>
                      <a:prstDash val="solid"/>
                      <a:round/>
                      <a:headEnd type="none" w="med" len="med"/>
                      <a:tailEnd type="none" w="med" len="med"/>
                    </a:lnL>
                    <a:lnR w="12700" cap="flat" cmpd="sng" algn="ctr">
                      <a:solidFill>
                        <a:schemeClr val="accent1">
                          <a:lumMod val="20000"/>
                          <a:lumOff val="8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accent1">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lvl1pPr>
                        <a:lnSpc>
                          <a:spcPct val="90000"/>
                        </a:lnSpc>
                        <a:spcBef>
                          <a:spcPts val="1000"/>
                        </a:spcBef>
                        <a:defRPr sz="24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1pPr>
                      <a:lvl2pPr>
                        <a:lnSpc>
                          <a:spcPct val="90000"/>
                        </a:lnSpc>
                        <a:spcBef>
                          <a:spcPts val="500"/>
                        </a:spcBef>
                        <a:defRPr sz="20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2pPr>
                      <a:lvl3pPr>
                        <a:lnSpc>
                          <a:spcPct val="90000"/>
                        </a:lnSpc>
                        <a:spcBef>
                          <a:spcPts val="500"/>
                        </a:spcBef>
                        <a:defRPr>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3pPr>
                      <a:lvl4pPr>
                        <a:lnSpc>
                          <a:spcPct val="90000"/>
                        </a:lnSpc>
                        <a:spcBef>
                          <a:spcPts val="500"/>
                        </a:spcBef>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4pPr>
                      <a:lvl5pPr>
                        <a:lnSpc>
                          <a:spcPct val="90000"/>
                        </a:lnSpc>
                        <a:spcBef>
                          <a:spcPts val="500"/>
                        </a:spcBef>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5pPr>
                      <a:lvl6pPr fontAlgn="base">
                        <a:lnSpc>
                          <a:spcPct val="90000"/>
                        </a:lnSpc>
                        <a:spcBef>
                          <a:spcPts val="500"/>
                        </a:spcBef>
                        <a:spcAft>
                          <a:spcPct val="0"/>
                        </a:spcAft>
                        <a:buFont typeface="Arial" panose="020B0604020202020204" pitchFamily="34" charset="0"/>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6pPr>
                      <a:lvl7pPr fontAlgn="base">
                        <a:lnSpc>
                          <a:spcPct val="90000"/>
                        </a:lnSpc>
                        <a:spcBef>
                          <a:spcPts val="500"/>
                        </a:spcBef>
                        <a:spcAft>
                          <a:spcPct val="0"/>
                        </a:spcAft>
                        <a:buFont typeface="Arial" panose="020B0604020202020204" pitchFamily="34" charset="0"/>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7pPr>
                      <a:lvl8pPr fontAlgn="base">
                        <a:lnSpc>
                          <a:spcPct val="90000"/>
                        </a:lnSpc>
                        <a:spcBef>
                          <a:spcPts val="500"/>
                        </a:spcBef>
                        <a:spcAft>
                          <a:spcPct val="0"/>
                        </a:spcAft>
                        <a:buFont typeface="Arial" panose="020B0604020202020204" pitchFamily="34" charset="0"/>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8pPr>
                      <a:lvl9pPr fontAlgn="base">
                        <a:lnSpc>
                          <a:spcPct val="90000"/>
                        </a:lnSpc>
                        <a:spcBef>
                          <a:spcPts val="500"/>
                        </a:spcBef>
                        <a:spcAft>
                          <a:spcPct val="0"/>
                        </a:spcAft>
                        <a:buFont typeface="Arial" panose="020B0604020202020204" pitchFamily="34" charset="0"/>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pPr>
                      <a:r>
                        <a:rPr kumimoji="0" lang="zh-CN" altLang="en-US" sz="2000" b="1" i="0" u="none" strike="noStrike" cap="none" normalizeH="0" baseline="0" dirty="0">
                          <a:ln>
                            <a:noFill/>
                          </a:ln>
                          <a:gradFill>
                            <a:gsLst>
                              <a:gs pos="0">
                                <a:schemeClr val="accent1"/>
                              </a:gs>
                              <a:gs pos="100000">
                                <a:schemeClr val="accent6"/>
                              </a:gs>
                            </a:gsLst>
                            <a:lin ang="2700000" scaled="0"/>
                          </a:gradFill>
                          <a:effectLst/>
                          <a:latin typeface="+mj-ea"/>
                          <a:ea typeface="+mj-ea"/>
                          <a:cs typeface="+mn-ea"/>
                          <a:sym typeface="+mn-lt"/>
                        </a:rPr>
                        <a:t>数据</a:t>
                      </a:r>
                      <a:r>
                        <a:rPr kumimoji="0" lang="en-US" altLang="zh-CN" sz="2000" b="1" i="0" u="none" strike="noStrike" cap="none" normalizeH="0" baseline="0" dirty="0">
                          <a:ln>
                            <a:noFill/>
                          </a:ln>
                          <a:gradFill>
                            <a:gsLst>
                              <a:gs pos="0">
                                <a:schemeClr val="accent1"/>
                              </a:gs>
                              <a:gs pos="100000">
                                <a:schemeClr val="accent6"/>
                              </a:gs>
                            </a:gsLst>
                            <a:lin ang="2700000" scaled="0"/>
                          </a:gradFill>
                          <a:effectLst/>
                          <a:latin typeface="+mj-ea"/>
                          <a:ea typeface="+mj-ea"/>
                          <a:cs typeface="+mn-ea"/>
                          <a:sym typeface="+mn-lt"/>
                        </a:rPr>
                        <a:t>2</a:t>
                      </a:r>
                      <a:endParaRPr kumimoji="0" lang="zh-CN" altLang="zh-CN" sz="2000" b="1" i="0" u="none" strike="noStrike" cap="none" normalizeH="0" baseline="0" dirty="0">
                        <a:ln>
                          <a:noFill/>
                        </a:ln>
                        <a:gradFill>
                          <a:gsLst>
                            <a:gs pos="0">
                              <a:schemeClr val="accent1"/>
                            </a:gs>
                            <a:gs pos="100000">
                              <a:schemeClr val="accent6"/>
                            </a:gs>
                          </a:gsLst>
                          <a:lin ang="2700000" scaled="0"/>
                        </a:gradFill>
                        <a:effectLst/>
                        <a:latin typeface="+mj-ea"/>
                        <a:ea typeface="+mj-ea"/>
                        <a:cs typeface="+mn-ea"/>
                        <a:sym typeface="+mn-lt"/>
                      </a:endParaRPr>
                    </a:p>
                  </a:txBody>
                  <a:tcPr anchor="ctr" horzOverflow="overflow">
                    <a:lnL w="12700" cap="flat" cmpd="sng" algn="ctr">
                      <a:solidFill>
                        <a:schemeClr val="accent1">
                          <a:lumMod val="20000"/>
                          <a:lumOff val="80000"/>
                        </a:schemeClr>
                      </a:solidFill>
                      <a:prstDash val="solid"/>
                      <a:round/>
                      <a:headEnd type="none" w="med" len="med"/>
                      <a:tailEnd type="none" w="med" len="med"/>
                    </a:lnL>
                    <a:lnR w="12700" cap="flat" cmpd="sng" algn="ctr">
                      <a:solidFill>
                        <a:schemeClr val="accent1">
                          <a:lumMod val="20000"/>
                          <a:lumOff val="8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accent1">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lvl1pPr>
                        <a:lnSpc>
                          <a:spcPct val="90000"/>
                        </a:lnSpc>
                        <a:spcBef>
                          <a:spcPts val="1000"/>
                        </a:spcBef>
                        <a:defRPr sz="24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1pPr>
                      <a:lvl2pPr>
                        <a:lnSpc>
                          <a:spcPct val="90000"/>
                        </a:lnSpc>
                        <a:spcBef>
                          <a:spcPts val="500"/>
                        </a:spcBef>
                        <a:defRPr sz="20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2pPr>
                      <a:lvl3pPr>
                        <a:lnSpc>
                          <a:spcPct val="90000"/>
                        </a:lnSpc>
                        <a:spcBef>
                          <a:spcPts val="500"/>
                        </a:spcBef>
                        <a:defRPr>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3pPr>
                      <a:lvl4pPr>
                        <a:lnSpc>
                          <a:spcPct val="90000"/>
                        </a:lnSpc>
                        <a:spcBef>
                          <a:spcPts val="500"/>
                        </a:spcBef>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4pPr>
                      <a:lvl5pPr>
                        <a:lnSpc>
                          <a:spcPct val="90000"/>
                        </a:lnSpc>
                        <a:spcBef>
                          <a:spcPts val="500"/>
                        </a:spcBef>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5pPr>
                      <a:lvl6pPr fontAlgn="base">
                        <a:lnSpc>
                          <a:spcPct val="90000"/>
                        </a:lnSpc>
                        <a:spcBef>
                          <a:spcPts val="500"/>
                        </a:spcBef>
                        <a:spcAft>
                          <a:spcPct val="0"/>
                        </a:spcAft>
                        <a:buFont typeface="Arial" panose="020B0604020202020204" pitchFamily="34" charset="0"/>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6pPr>
                      <a:lvl7pPr fontAlgn="base">
                        <a:lnSpc>
                          <a:spcPct val="90000"/>
                        </a:lnSpc>
                        <a:spcBef>
                          <a:spcPts val="500"/>
                        </a:spcBef>
                        <a:spcAft>
                          <a:spcPct val="0"/>
                        </a:spcAft>
                        <a:buFont typeface="Arial" panose="020B0604020202020204" pitchFamily="34" charset="0"/>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7pPr>
                      <a:lvl8pPr fontAlgn="base">
                        <a:lnSpc>
                          <a:spcPct val="90000"/>
                        </a:lnSpc>
                        <a:spcBef>
                          <a:spcPts val="500"/>
                        </a:spcBef>
                        <a:spcAft>
                          <a:spcPct val="0"/>
                        </a:spcAft>
                        <a:buFont typeface="Arial" panose="020B0604020202020204" pitchFamily="34" charset="0"/>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8pPr>
                      <a:lvl9pPr fontAlgn="base">
                        <a:lnSpc>
                          <a:spcPct val="90000"/>
                        </a:lnSpc>
                        <a:spcBef>
                          <a:spcPts val="500"/>
                        </a:spcBef>
                        <a:spcAft>
                          <a:spcPct val="0"/>
                        </a:spcAft>
                        <a:buFont typeface="Arial" panose="020B0604020202020204" pitchFamily="34" charset="0"/>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pPr>
                      <a:r>
                        <a:rPr kumimoji="0" lang="zh-CN" altLang="en-US" sz="2000" b="1" i="0" u="none" strike="noStrike" cap="none" normalizeH="0" baseline="0" dirty="0">
                          <a:ln>
                            <a:noFill/>
                          </a:ln>
                          <a:gradFill>
                            <a:gsLst>
                              <a:gs pos="0">
                                <a:schemeClr val="accent1"/>
                              </a:gs>
                              <a:gs pos="100000">
                                <a:schemeClr val="accent6"/>
                              </a:gs>
                            </a:gsLst>
                            <a:lin ang="2700000" scaled="0"/>
                          </a:gradFill>
                          <a:effectLst/>
                          <a:latin typeface="+mj-ea"/>
                          <a:ea typeface="+mj-ea"/>
                          <a:cs typeface="+mn-ea"/>
                          <a:sym typeface="+mn-lt"/>
                        </a:rPr>
                        <a:t>数据</a:t>
                      </a:r>
                      <a:r>
                        <a:rPr kumimoji="0" lang="en-US" altLang="zh-CN" sz="2000" b="1" i="0" u="none" strike="noStrike" cap="none" normalizeH="0" baseline="0" dirty="0">
                          <a:ln>
                            <a:noFill/>
                          </a:ln>
                          <a:gradFill>
                            <a:gsLst>
                              <a:gs pos="0">
                                <a:schemeClr val="accent1"/>
                              </a:gs>
                              <a:gs pos="100000">
                                <a:schemeClr val="accent6"/>
                              </a:gs>
                            </a:gsLst>
                            <a:lin ang="2700000" scaled="0"/>
                          </a:gradFill>
                          <a:effectLst/>
                          <a:latin typeface="+mj-ea"/>
                          <a:ea typeface="+mj-ea"/>
                          <a:cs typeface="+mn-ea"/>
                          <a:sym typeface="+mn-lt"/>
                        </a:rPr>
                        <a:t>3</a:t>
                      </a:r>
                      <a:endParaRPr kumimoji="0" lang="zh-CN" altLang="zh-CN" sz="2000" b="1" i="0" u="none" strike="noStrike" cap="none" normalizeH="0" baseline="0" dirty="0">
                        <a:ln>
                          <a:noFill/>
                        </a:ln>
                        <a:gradFill>
                          <a:gsLst>
                            <a:gs pos="0">
                              <a:schemeClr val="accent1"/>
                            </a:gs>
                            <a:gs pos="100000">
                              <a:schemeClr val="accent6"/>
                            </a:gs>
                          </a:gsLst>
                          <a:lin ang="2700000" scaled="0"/>
                        </a:gradFill>
                        <a:effectLst/>
                        <a:latin typeface="+mj-ea"/>
                        <a:ea typeface="+mj-ea"/>
                        <a:cs typeface="+mn-ea"/>
                        <a:sym typeface="+mn-lt"/>
                      </a:endParaRPr>
                    </a:p>
                  </a:txBody>
                  <a:tcPr anchor="ctr" horzOverflow="overflow">
                    <a:lnL w="12700" cap="flat" cmpd="sng" algn="ctr">
                      <a:solidFill>
                        <a:schemeClr val="accent1">
                          <a:lumMod val="20000"/>
                          <a:lumOff val="80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accent1">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670258069"/>
                  </a:ext>
                </a:extLst>
              </a:tr>
              <a:tr h="834286">
                <a:tc>
                  <a:txBody>
                    <a:bodyPr/>
                    <a:lstStyle>
                      <a:lvl1pPr>
                        <a:lnSpc>
                          <a:spcPct val="90000"/>
                        </a:lnSpc>
                        <a:spcBef>
                          <a:spcPts val="1000"/>
                        </a:spcBef>
                        <a:defRPr sz="24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1pPr>
                      <a:lvl2pPr>
                        <a:lnSpc>
                          <a:spcPct val="90000"/>
                        </a:lnSpc>
                        <a:spcBef>
                          <a:spcPts val="500"/>
                        </a:spcBef>
                        <a:defRPr sz="20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2pPr>
                      <a:lvl3pPr>
                        <a:lnSpc>
                          <a:spcPct val="90000"/>
                        </a:lnSpc>
                        <a:spcBef>
                          <a:spcPts val="500"/>
                        </a:spcBef>
                        <a:defRPr>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3pPr>
                      <a:lvl4pPr>
                        <a:lnSpc>
                          <a:spcPct val="90000"/>
                        </a:lnSpc>
                        <a:spcBef>
                          <a:spcPts val="500"/>
                        </a:spcBef>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4pPr>
                      <a:lvl5pPr>
                        <a:lnSpc>
                          <a:spcPct val="90000"/>
                        </a:lnSpc>
                        <a:spcBef>
                          <a:spcPts val="500"/>
                        </a:spcBef>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5pPr>
                      <a:lvl6pPr fontAlgn="base">
                        <a:lnSpc>
                          <a:spcPct val="90000"/>
                        </a:lnSpc>
                        <a:spcBef>
                          <a:spcPts val="500"/>
                        </a:spcBef>
                        <a:spcAft>
                          <a:spcPct val="0"/>
                        </a:spcAft>
                        <a:buFont typeface="Arial" panose="020B0604020202020204" pitchFamily="34" charset="0"/>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6pPr>
                      <a:lvl7pPr fontAlgn="base">
                        <a:lnSpc>
                          <a:spcPct val="90000"/>
                        </a:lnSpc>
                        <a:spcBef>
                          <a:spcPts val="500"/>
                        </a:spcBef>
                        <a:spcAft>
                          <a:spcPct val="0"/>
                        </a:spcAft>
                        <a:buFont typeface="Arial" panose="020B0604020202020204" pitchFamily="34" charset="0"/>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7pPr>
                      <a:lvl8pPr fontAlgn="base">
                        <a:lnSpc>
                          <a:spcPct val="90000"/>
                        </a:lnSpc>
                        <a:spcBef>
                          <a:spcPts val="500"/>
                        </a:spcBef>
                        <a:spcAft>
                          <a:spcPct val="0"/>
                        </a:spcAft>
                        <a:buFont typeface="Arial" panose="020B0604020202020204" pitchFamily="34" charset="0"/>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8pPr>
                      <a:lvl9pPr fontAlgn="base">
                        <a:lnSpc>
                          <a:spcPct val="90000"/>
                        </a:lnSpc>
                        <a:spcBef>
                          <a:spcPts val="500"/>
                        </a:spcBef>
                        <a:spcAft>
                          <a:spcPct val="0"/>
                        </a:spcAft>
                        <a:buFont typeface="Arial" panose="020B0604020202020204" pitchFamily="34" charset="0"/>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pPr>
                      <a:r>
                        <a:rPr kumimoji="0" lang="en-US" altLang="zh-CN" sz="2000" b="0" i="0" u="none" strike="noStrike" cap="none" normalizeH="0" baseline="0" dirty="0">
                          <a:ln>
                            <a:noFill/>
                          </a:ln>
                          <a:solidFill>
                            <a:srgbClr val="000000"/>
                          </a:solidFill>
                          <a:effectLst/>
                          <a:latin typeface="+mn-lt"/>
                          <a:ea typeface="+mn-ea"/>
                          <a:cs typeface="+mn-ea"/>
                          <a:sym typeface="+mn-lt"/>
                        </a:rPr>
                        <a:t>A</a:t>
                      </a:r>
                      <a:r>
                        <a:rPr kumimoji="0" lang="zh-CN" altLang="en-US" sz="2000" b="0" i="0" u="none" strike="noStrike" cap="none" normalizeH="0" baseline="0" dirty="0">
                          <a:ln>
                            <a:noFill/>
                          </a:ln>
                          <a:solidFill>
                            <a:srgbClr val="000000"/>
                          </a:solidFill>
                          <a:effectLst/>
                          <a:latin typeface="+mn-lt"/>
                          <a:ea typeface="+mn-ea"/>
                          <a:cs typeface="+mn-ea"/>
                          <a:sym typeface="+mn-lt"/>
                        </a:rPr>
                        <a:t>项目</a:t>
                      </a:r>
                      <a:endParaRPr kumimoji="0" lang="zh-CN" altLang="zh-CN" sz="2000" b="0" i="0" u="none" strike="noStrike" cap="none" normalizeH="0" baseline="0" dirty="0">
                        <a:ln>
                          <a:noFill/>
                        </a:ln>
                        <a:solidFill>
                          <a:srgbClr val="000000"/>
                        </a:solidFill>
                        <a:effectLst/>
                        <a:latin typeface="+mn-lt"/>
                        <a:ea typeface="+mn-ea"/>
                        <a:cs typeface="+mn-ea"/>
                        <a:sym typeface="+mn-lt"/>
                      </a:endParaRPr>
                    </a:p>
                  </a:txBody>
                  <a:tcPr anchor="ctr" horzOverflow="overflow">
                    <a:lnL w="28575" cap="flat" cmpd="sng" algn="ctr">
                      <a:noFill/>
                      <a:prstDash val="solid"/>
                      <a:round/>
                      <a:headEnd type="none" w="med" len="med"/>
                      <a:tailEnd type="none" w="med" len="med"/>
                    </a:lnL>
                    <a:lnR w="12700" cap="flat" cmpd="sng" algn="ctr">
                      <a:solidFill>
                        <a:schemeClr val="accent1">
                          <a:lumMod val="20000"/>
                          <a:lumOff val="80000"/>
                        </a:schemeClr>
                      </a:solidFill>
                      <a:prstDash val="solid"/>
                      <a:round/>
                      <a:headEnd type="none" w="med" len="med"/>
                      <a:tailEnd type="none" w="med" len="med"/>
                    </a:lnR>
                    <a:lnT w="12700" cap="flat" cmpd="sng" algn="ctr">
                      <a:solidFill>
                        <a:schemeClr val="accent1">
                          <a:lumMod val="20000"/>
                          <a:lumOff val="80000"/>
                        </a:schemeClr>
                      </a:solidFill>
                      <a:prstDash val="solid"/>
                      <a:round/>
                      <a:headEnd type="none" w="med" len="med"/>
                      <a:tailEnd type="none" w="med" len="med"/>
                    </a:lnT>
                    <a:lnB w="12700" cap="flat" cmpd="sng" algn="ctr">
                      <a:solidFill>
                        <a:schemeClr val="accent1">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lvl1pPr>
                        <a:lnSpc>
                          <a:spcPct val="90000"/>
                        </a:lnSpc>
                        <a:spcBef>
                          <a:spcPts val="1000"/>
                        </a:spcBef>
                        <a:defRPr sz="24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1pPr>
                      <a:lvl2pPr>
                        <a:lnSpc>
                          <a:spcPct val="90000"/>
                        </a:lnSpc>
                        <a:spcBef>
                          <a:spcPts val="500"/>
                        </a:spcBef>
                        <a:defRPr sz="20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2pPr>
                      <a:lvl3pPr>
                        <a:lnSpc>
                          <a:spcPct val="90000"/>
                        </a:lnSpc>
                        <a:spcBef>
                          <a:spcPts val="500"/>
                        </a:spcBef>
                        <a:defRPr>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3pPr>
                      <a:lvl4pPr>
                        <a:lnSpc>
                          <a:spcPct val="90000"/>
                        </a:lnSpc>
                        <a:spcBef>
                          <a:spcPts val="500"/>
                        </a:spcBef>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4pPr>
                      <a:lvl5pPr>
                        <a:lnSpc>
                          <a:spcPct val="90000"/>
                        </a:lnSpc>
                        <a:spcBef>
                          <a:spcPts val="500"/>
                        </a:spcBef>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5pPr>
                      <a:lvl6pPr fontAlgn="base">
                        <a:lnSpc>
                          <a:spcPct val="90000"/>
                        </a:lnSpc>
                        <a:spcBef>
                          <a:spcPts val="500"/>
                        </a:spcBef>
                        <a:spcAft>
                          <a:spcPct val="0"/>
                        </a:spcAft>
                        <a:buFont typeface="Arial" panose="020B0604020202020204" pitchFamily="34" charset="0"/>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6pPr>
                      <a:lvl7pPr fontAlgn="base">
                        <a:lnSpc>
                          <a:spcPct val="90000"/>
                        </a:lnSpc>
                        <a:spcBef>
                          <a:spcPts val="500"/>
                        </a:spcBef>
                        <a:spcAft>
                          <a:spcPct val="0"/>
                        </a:spcAft>
                        <a:buFont typeface="Arial" panose="020B0604020202020204" pitchFamily="34" charset="0"/>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7pPr>
                      <a:lvl8pPr fontAlgn="base">
                        <a:lnSpc>
                          <a:spcPct val="90000"/>
                        </a:lnSpc>
                        <a:spcBef>
                          <a:spcPts val="500"/>
                        </a:spcBef>
                        <a:spcAft>
                          <a:spcPct val="0"/>
                        </a:spcAft>
                        <a:buFont typeface="Arial" panose="020B0604020202020204" pitchFamily="34" charset="0"/>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8pPr>
                      <a:lvl9pPr fontAlgn="base">
                        <a:lnSpc>
                          <a:spcPct val="90000"/>
                        </a:lnSpc>
                        <a:spcBef>
                          <a:spcPts val="500"/>
                        </a:spcBef>
                        <a:spcAft>
                          <a:spcPct val="0"/>
                        </a:spcAft>
                        <a:buFont typeface="Arial" panose="020B0604020202020204" pitchFamily="34" charset="0"/>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pPr>
                      <a:r>
                        <a:rPr kumimoji="0" lang="zh-CN" altLang="zh-CN" sz="2000" b="0" i="0" u="none" strike="noStrike" cap="none" normalizeH="0" baseline="0" dirty="0">
                          <a:ln>
                            <a:noFill/>
                          </a:ln>
                          <a:solidFill>
                            <a:srgbClr val="000000"/>
                          </a:solidFill>
                          <a:effectLst/>
                          <a:latin typeface="+mn-lt"/>
                          <a:ea typeface="+mn-ea"/>
                          <a:cs typeface="+mn-ea"/>
                          <a:sym typeface="+mn-lt"/>
                        </a:rPr>
                        <a:t>57.33</a:t>
                      </a:r>
                    </a:p>
                  </a:txBody>
                  <a:tcPr anchor="ctr" horzOverflow="overflow">
                    <a:lnL w="12700" cap="flat" cmpd="sng" algn="ctr">
                      <a:solidFill>
                        <a:schemeClr val="accent1">
                          <a:lumMod val="20000"/>
                          <a:lumOff val="80000"/>
                        </a:schemeClr>
                      </a:solidFill>
                      <a:prstDash val="solid"/>
                      <a:round/>
                      <a:headEnd type="none" w="med" len="med"/>
                      <a:tailEnd type="none" w="med" len="med"/>
                    </a:lnL>
                    <a:lnR w="12700" cap="flat" cmpd="sng" algn="ctr">
                      <a:solidFill>
                        <a:schemeClr val="accent1">
                          <a:lumMod val="20000"/>
                          <a:lumOff val="80000"/>
                        </a:schemeClr>
                      </a:solidFill>
                      <a:prstDash val="solid"/>
                      <a:round/>
                      <a:headEnd type="none" w="med" len="med"/>
                      <a:tailEnd type="none" w="med" len="med"/>
                    </a:lnR>
                    <a:lnT w="12700" cap="flat" cmpd="sng" algn="ctr">
                      <a:solidFill>
                        <a:schemeClr val="accent1">
                          <a:lumMod val="20000"/>
                          <a:lumOff val="80000"/>
                        </a:schemeClr>
                      </a:solidFill>
                      <a:prstDash val="solid"/>
                      <a:round/>
                      <a:headEnd type="none" w="med" len="med"/>
                      <a:tailEnd type="none" w="med" len="med"/>
                    </a:lnT>
                    <a:lnB w="12700" cap="flat" cmpd="sng" algn="ctr">
                      <a:solidFill>
                        <a:schemeClr val="accent1">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lvl1pPr>
                        <a:lnSpc>
                          <a:spcPct val="90000"/>
                        </a:lnSpc>
                        <a:spcBef>
                          <a:spcPts val="1000"/>
                        </a:spcBef>
                        <a:defRPr sz="24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1pPr>
                      <a:lvl2pPr>
                        <a:lnSpc>
                          <a:spcPct val="90000"/>
                        </a:lnSpc>
                        <a:spcBef>
                          <a:spcPts val="500"/>
                        </a:spcBef>
                        <a:defRPr sz="20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2pPr>
                      <a:lvl3pPr>
                        <a:lnSpc>
                          <a:spcPct val="90000"/>
                        </a:lnSpc>
                        <a:spcBef>
                          <a:spcPts val="500"/>
                        </a:spcBef>
                        <a:defRPr>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3pPr>
                      <a:lvl4pPr>
                        <a:lnSpc>
                          <a:spcPct val="90000"/>
                        </a:lnSpc>
                        <a:spcBef>
                          <a:spcPts val="500"/>
                        </a:spcBef>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4pPr>
                      <a:lvl5pPr>
                        <a:lnSpc>
                          <a:spcPct val="90000"/>
                        </a:lnSpc>
                        <a:spcBef>
                          <a:spcPts val="500"/>
                        </a:spcBef>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5pPr>
                      <a:lvl6pPr fontAlgn="base">
                        <a:lnSpc>
                          <a:spcPct val="90000"/>
                        </a:lnSpc>
                        <a:spcBef>
                          <a:spcPts val="500"/>
                        </a:spcBef>
                        <a:spcAft>
                          <a:spcPct val="0"/>
                        </a:spcAft>
                        <a:buFont typeface="Arial" panose="020B0604020202020204" pitchFamily="34" charset="0"/>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6pPr>
                      <a:lvl7pPr fontAlgn="base">
                        <a:lnSpc>
                          <a:spcPct val="90000"/>
                        </a:lnSpc>
                        <a:spcBef>
                          <a:spcPts val="500"/>
                        </a:spcBef>
                        <a:spcAft>
                          <a:spcPct val="0"/>
                        </a:spcAft>
                        <a:buFont typeface="Arial" panose="020B0604020202020204" pitchFamily="34" charset="0"/>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7pPr>
                      <a:lvl8pPr fontAlgn="base">
                        <a:lnSpc>
                          <a:spcPct val="90000"/>
                        </a:lnSpc>
                        <a:spcBef>
                          <a:spcPts val="500"/>
                        </a:spcBef>
                        <a:spcAft>
                          <a:spcPct val="0"/>
                        </a:spcAft>
                        <a:buFont typeface="Arial" panose="020B0604020202020204" pitchFamily="34" charset="0"/>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8pPr>
                      <a:lvl9pPr fontAlgn="base">
                        <a:lnSpc>
                          <a:spcPct val="90000"/>
                        </a:lnSpc>
                        <a:spcBef>
                          <a:spcPts val="500"/>
                        </a:spcBef>
                        <a:spcAft>
                          <a:spcPct val="0"/>
                        </a:spcAft>
                        <a:buFont typeface="Arial" panose="020B0604020202020204" pitchFamily="34" charset="0"/>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pPr>
                      <a:r>
                        <a:rPr kumimoji="0" lang="zh-CN" altLang="zh-CN" sz="2000" b="0" i="0" u="none" strike="noStrike" cap="none" normalizeH="0" baseline="0" dirty="0">
                          <a:ln>
                            <a:noFill/>
                          </a:ln>
                          <a:solidFill>
                            <a:srgbClr val="000000"/>
                          </a:solidFill>
                          <a:effectLst/>
                          <a:latin typeface="+mn-lt"/>
                          <a:ea typeface="+mn-ea"/>
                          <a:cs typeface="+mn-ea"/>
                          <a:sym typeface="+mn-lt"/>
                        </a:rPr>
                        <a:t>4.18</a:t>
                      </a:r>
                    </a:p>
                  </a:txBody>
                  <a:tcPr anchor="ctr" horzOverflow="overflow">
                    <a:lnL w="12700" cap="flat" cmpd="sng" algn="ctr">
                      <a:solidFill>
                        <a:schemeClr val="accent1">
                          <a:lumMod val="20000"/>
                          <a:lumOff val="80000"/>
                        </a:schemeClr>
                      </a:solidFill>
                      <a:prstDash val="solid"/>
                      <a:round/>
                      <a:headEnd type="none" w="med" len="med"/>
                      <a:tailEnd type="none" w="med" len="med"/>
                    </a:lnL>
                    <a:lnR w="12700" cap="flat" cmpd="sng" algn="ctr">
                      <a:solidFill>
                        <a:schemeClr val="accent1">
                          <a:lumMod val="20000"/>
                          <a:lumOff val="80000"/>
                        </a:schemeClr>
                      </a:solidFill>
                      <a:prstDash val="solid"/>
                      <a:round/>
                      <a:headEnd type="none" w="med" len="med"/>
                      <a:tailEnd type="none" w="med" len="med"/>
                    </a:lnR>
                    <a:lnT w="12700" cap="flat" cmpd="sng" algn="ctr">
                      <a:solidFill>
                        <a:schemeClr val="accent1">
                          <a:lumMod val="20000"/>
                          <a:lumOff val="80000"/>
                        </a:schemeClr>
                      </a:solidFill>
                      <a:prstDash val="solid"/>
                      <a:round/>
                      <a:headEnd type="none" w="med" len="med"/>
                      <a:tailEnd type="none" w="med" len="med"/>
                    </a:lnT>
                    <a:lnB w="12700" cap="flat" cmpd="sng" algn="ctr">
                      <a:solidFill>
                        <a:schemeClr val="accent1">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lvl1pPr>
                        <a:lnSpc>
                          <a:spcPct val="90000"/>
                        </a:lnSpc>
                        <a:spcBef>
                          <a:spcPts val="1000"/>
                        </a:spcBef>
                        <a:defRPr sz="24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1pPr>
                      <a:lvl2pPr>
                        <a:lnSpc>
                          <a:spcPct val="90000"/>
                        </a:lnSpc>
                        <a:spcBef>
                          <a:spcPts val="500"/>
                        </a:spcBef>
                        <a:defRPr sz="20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2pPr>
                      <a:lvl3pPr>
                        <a:lnSpc>
                          <a:spcPct val="90000"/>
                        </a:lnSpc>
                        <a:spcBef>
                          <a:spcPts val="500"/>
                        </a:spcBef>
                        <a:defRPr>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3pPr>
                      <a:lvl4pPr>
                        <a:lnSpc>
                          <a:spcPct val="90000"/>
                        </a:lnSpc>
                        <a:spcBef>
                          <a:spcPts val="500"/>
                        </a:spcBef>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4pPr>
                      <a:lvl5pPr>
                        <a:lnSpc>
                          <a:spcPct val="90000"/>
                        </a:lnSpc>
                        <a:spcBef>
                          <a:spcPts val="500"/>
                        </a:spcBef>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5pPr>
                      <a:lvl6pPr fontAlgn="base">
                        <a:lnSpc>
                          <a:spcPct val="90000"/>
                        </a:lnSpc>
                        <a:spcBef>
                          <a:spcPts val="500"/>
                        </a:spcBef>
                        <a:spcAft>
                          <a:spcPct val="0"/>
                        </a:spcAft>
                        <a:buFont typeface="Arial" panose="020B0604020202020204" pitchFamily="34" charset="0"/>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6pPr>
                      <a:lvl7pPr fontAlgn="base">
                        <a:lnSpc>
                          <a:spcPct val="90000"/>
                        </a:lnSpc>
                        <a:spcBef>
                          <a:spcPts val="500"/>
                        </a:spcBef>
                        <a:spcAft>
                          <a:spcPct val="0"/>
                        </a:spcAft>
                        <a:buFont typeface="Arial" panose="020B0604020202020204" pitchFamily="34" charset="0"/>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7pPr>
                      <a:lvl8pPr fontAlgn="base">
                        <a:lnSpc>
                          <a:spcPct val="90000"/>
                        </a:lnSpc>
                        <a:spcBef>
                          <a:spcPts val="500"/>
                        </a:spcBef>
                        <a:spcAft>
                          <a:spcPct val="0"/>
                        </a:spcAft>
                        <a:buFont typeface="Arial" panose="020B0604020202020204" pitchFamily="34" charset="0"/>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8pPr>
                      <a:lvl9pPr fontAlgn="base">
                        <a:lnSpc>
                          <a:spcPct val="90000"/>
                        </a:lnSpc>
                        <a:spcBef>
                          <a:spcPts val="500"/>
                        </a:spcBef>
                        <a:spcAft>
                          <a:spcPct val="0"/>
                        </a:spcAft>
                        <a:buFont typeface="Arial" panose="020B0604020202020204" pitchFamily="34" charset="0"/>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pPr>
                      <a:r>
                        <a:rPr kumimoji="0" lang="zh-CN" altLang="zh-CN" sz="2000" b="0" i="0" u="none" strike="noStrike" cap="none" normalizeH="0" baseline="0" dirty="0">
                          <a:ln>
                            <a:noFill/>
                          </a:ln>
                          <a:solidFill>
                            <a:srgbClr val="000000"/>
                          </a:solidFill>
                          <a:effectLst/>
                          <a:latin typeface="+mn-lt"/>
                          <a:ea typeface="+mn-ea"/>
                          <a:cs typeface="+mn-ea"/>
                          <a:sym typeface="+mn-lt"/>
                        </a:rPr>
                        <a:t>0.5</a:t>
                      </a:r>
                    </a:p>
                  </a:txBody>
                  <a:tcPr anchor="ctr" horzOverflow="overflow">
                    <a:lnL w="12700" cap="flat" cmpd="sng" algn="ctr">
                      <a:solidFill>
                        <a:schemeClr val="accent1">
                          <a:lumMod val="20000"/>
                          <a:lumOff val="80000"/>
                        </a:schemeClr>
                      </a:solid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chemeClr val="accent1">
                          <a:lumMod val="20000"/>
                          <a:lumOff val="80000"/>
                        </a:schemeClr>
                      </a:solidFill>
                      <a:prstDash val="solid"/>
                      <a:round/>
                      <a:headEnd type="none" w="med" len="med"/>
                      <a:tailEnd type="none" w="med" len="med"/>
                    </a:lnT>
                    <a:lnB w="12700" cap="flat" cmpd="sng" algn="ctr">
                      <a:solidFill>
                        <a:schemeClr val="accent1">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686785260"/>
                  </a:ext>
                </a:extLst>
              </a:tr>
              <a:tr h="779814">
                <a:tc>
                  <a:txBody>
                    <a:bodyPr/>
                    <a:lstStyle>
                      <a:lvl1pPr>
                        <a:lnSpc>
                          <a:spcPct val="90000"/>
                        </a:lnSpc>
                        <a:spcBef>
                          <a:spcPts val="1000"/>
                        </a:spcBef>
                        <a:defRPr sz="24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1pPr>
                      <a:lvl2pPr>
                        <a:lnSpc>
                          <a:spcPct val="90000"/>
                        </a:lnSpc>
                        <a:spcBef>
                          <a:spcPts val="500"/>
                        </a:spcBef>
                        <a:defRPr sz="20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2pPr>
                      <a:lvl3pPr>
                        <a:lnSpc>
                          <a:spcPct val="90000"/>
                        </a:lnSpc>
                        <a:spcBef>
                          <a:spcPts val="500"/>
                        </a:spcBef>
                        <a:defRPr>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3pPr>
                      <a:lvl4pPr>
                        <a:lnSpc>
                          <a:spcPct val="90000"/>
                        </a:lnSpc>
                        <a:spcBef>
                          <a:spcPts val="500"/>
                        </a:spcBef>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4pPr>
                      <a:lvl5pPr>
                        <a:lnSpc>
                          <a:spcPct val="90000"/>
                        </a:lnSpc>
                        <a:spcBef>
                          <a:spcPts val="500"/>
                        </a:spcBef>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5pPr>
                      <a:lvl6pPr fontAlgn="base">
                        <a:lnSpc>
                          <a:spcPct val="90000"/>
                        </a:lnSpc>
                        <a:spcBef>
                          <a:spcPts val="500"/>
                        </a:spcBef>
                        <a:spcAft>
                          <a:spcPct val="0"/>
                        </a:spcAft>
                        <a:buFont typeface="Arial" panose="020B0604020202020204" pitchFamily="34" charset="0"/>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6pPr>
                      <a:lvl7pPr fontAlgn="base">
                        <a:lnSpc>
                          <a:spcPct val="90000"/>
                        </a:lnSpc>
                        <a:spcBef>
                          <a:spcPts val="500"/>
                        </a:spcBef>
                        <a:spcAft>
                          <a:spcPct val="0"/>
                        </a:spcAft>
                        <a:buFont typeface="Arial" panose="020B0604020202020204" pitchFamily="34" charset="0"/>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7pPr>
                      <a:lvl8pPr fontAlgn="base">
                        <a:lnSpc>
                          <a:spcPct val="90000"/>
                        </a:lnSpc>
                        <a:spcBef>
                          <a:spcPts val="500"/>
                        </a:spcBef>
                        <a:spcAft>
                          <a:spcPct val="0"/>
                        </a:spcAft>
                        <a:buFont typeface="Arial" panose="020B0604020202020204" pitchFamily="34" charset="0"/>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8pPr>
                      <a:lvl9pPr fontAlgn="base">
                        <a:lnSpc>
                          <a:spcPct val="90000"/>
                        </a:lnSpc>
                        <a:spcBef>
                          <a:spcPts val="500"/>
                        </a:spcBef>
                        <a:spcAft>
                          <a:spcPct val="0"/>
                        </a:spcAft>
                        <a:buFont typeface="Arial" panose="020B0604020202020204" pitchFamily="34" charset="0"/>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pPr>
                      <a:r>
                        <a:rPr kumimoji="0" lang="en-US" altLang="zh-CN" sz="2000" b="0" i="0" u="none" strike="noStrike" cap="none" normalizeH="0" baseline="0">
                          <a:ln>
                            <a:noFill/>
                          </a:ln>
                          <a:solidFill>
                            <a:srgbClr val="000000"/>
                          </a:solidFill>
                          <a:effectLst/>
                          <a:latin typeface="+mn-lt"/>
                          <a:ea typeface="+mn-ea"/>
                          <a:cs typeface="+mn-ea"/>
                          <a:sym typeface="+mn-lt"/>
                        </a:rPr>
                        <a:t>B</a:t>
                      </a:r>
                      <a:r>
                        <a:rPr kumimoji="0" lang="zh-CN" altLang="en-US" sz="2000" b="0" i="0" u="none" strike="noStrike" cap="none" normalizeH="0" baseline="0">
                          <a:ln>
                            <a:noFill/>
                          </a:ln>
                          <a:solidFill>
                            <a:srgbClr val="000000"/>
                          </a:solidFill>
                          <a:effectLst/>
                          <a:latin typeface="+mn-lt"/>
                          <a:ea typeface="+mn-ea"/>
                          <a:cs typeface="+mn-ea"/>
                          <a:sym typeface="+mn-lt"/>
                        </a:rPr>
                        <a:t>项目</a:t>
                      </a:r>
                      <a:endParaRPr kumimoji="0" lang="zh-CN" altLang="zh-CN" sz="2000" b="0" i="0" u="none" strike="noStrike" cap="none" normalizeH="0" baseline="0">
                        <a:ln>
                          <a:noFill/>
                        </a:ln>
                        <a:solidFill>
                          <a:srgbClr val="000000"/>
                        </a:solidFill>
                        <a:effectLst/>
                        <a:latin typeface="+mn-lt"/>
                        <a:ea typeface="+mn-ea"/>
                        <a:cs typeface="+mn-ea"/>
                        <a:sym typeface="+mn-lt"/>
                      </a:endParaRPr>
                    </a:p>
                  </a:txBody>
                  <a:tcPr anchor="ctr" horzOverflow="overflow">
                    <a:lnL w="12700" cmpd="sng">
                      <a:noFill/>
                      <a:prstDash val="solid"/>
                    </a:lnL>
                    <a:lnR w="12700" cap="flat" cmpd="sng" algn="ctr">
                      <a:solidFill>
                        <a:schemeClr val="accent1">
                          <a:lumMod val="20000"/>
                          <a:lumOff val="80000"/>
                        </a:schemeClr>
                      </a:solidFill>
                      <a:prstDash val="solid"/>
                      <a:round/>
                      <a:headEnd type="none" w="med" len="med"/>
                      <a:tailEnd type="none" w="med" len="med"/>
                    </a:lnR>
                    <a:lnT w="12700" cap="flat" cmpd="sng" algn="ctr">
                      <a:solidFill>
                        <a:schemeClr val="accent1">
                          <a:lumMod val="20000"/>
                          <a:lumOff val="80000"/>
                        </a:schemeClr>
                      </a:solidFill>
                      <a:prstDash val="solid"/>
                      <a:round/>
                      <a:headEnd type="none" w="med" len="med"/>
                      <a:tailEnd type="none" w="med" len="med"/>
                    </a:lnT>
                    <a:lnB w="12700" cap="flat" cmpd="sng" algn="ctr">
                      <a:solidFill>
                        <a:schemeClr val="accent1">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lvl1pPr>
                        <a:lnSpc>
                          <a:spcPct val="90000"/>
                        </a:lnSpc>
                        <a:spcBef>
                          <a:spcPts val="1000"/>
                        </a:spcBef>
                        <a:defRPr sz="24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1pPr>
                      <a:lvl2pPr>
                        <a:lnSpc>
                          <a:spcPct val="90000"/>
                        </a:lnSpc>
                        <a:spcBef>
                          <a:spcPts val="500"/>
                        </a:spcBef>
                        <a:defRPr sz="20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2pPr>
                      <a:lvl3pPr>
                        <a:lnSpc>
                          <a:spcPct val="90000"/>
                        </a:lnSpc>
                        <a:spcBef>
                          <a:spcPts val="500"/>
                        </a:spcBef>
                        <a:defRPr>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3pPr>
                      <a:lvl4pPr>
                        <a:lnSpc>
                          <a:spcPct val="90000"/>
                        </a:lnSpc>
                        <a:spcBef>
                          <a:spcPts val="500"/>
                        </a:spcBef>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4pPr>
                      <a:lvl5pPr>
                        <a:lnSpc>
                          <a:spcPct val="90000"/>
                        </a:lnSpc>
                        <a:spcBef>
                          <a:spcPts val="500"/>
                        </a:spcBef>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5pPr>
                      <a:lvl6pPr fontAlgn="base">
                        <a:lnSpc>
                          <a:spcPct val="90000"/>
                        </a:lnSpc>
                        <a:spcBef>
                          <a:spcPts val="500"/>
                        </a:spcBef>
                        <a:spcAft>
                          <a:spcPct val="0"/>
                        </a:spcAft>
                        <a:buFont typeface="Arial" panose="020B0604020202020204" pitchFamily="34" charset="0"/>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6pPr>
                      <a:lvl7pPr fontAlgn="base">
                        <a:lnSpc>
                          <a:spcPct val="90000"/>
                        </a:lnSpc>
                        <a:spcBef>
                          <a:spcPts val="500"/>
                        </a:spcBef>
                        <a:spcAft>
                          <a:spcPct val="0"/>
                        </a:spcAft>
                        <a:buFont typeface="Arial" panose="020B0604020202020204" pitchFamily="34" charset="0"/>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7pPr>
                      <a:lvl8pPr fontAlgn="base">
                        <a:lnSpc>
                          <a:spcPct val="90000"/>
                        </a:lnSpc>
                        <a:spcBef>
                          <a:spcPts val="500"/>
                        </a:spcBef>
                        <a:spcAft>
                          <a:spcPct val="0"/>
                        </a:spcAft>
                        <a:buFont typeface="Arial" panose="020B0604020202020204" pitchFamily="34" charset="0"/>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8pPr>
                      <a:lvl9pPr fontAlgn="base">
                        <a:lnSpc>
                          <a:spcPct val="90000"/>
                        </a:lnSpc>
                        <a:spcBef>
                          <a:spcPts val="500"/>
                        </a:spcBef>
                        <a:spcAft>
                          <a:spcPct val="0"/>
                        </a:spcAft>
                        <a:buFont typeface="Arial" panose="020B0604020202020204" pitchFamily="34" charset="0"/>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pPr>
                      <a:r>
                        <a:rPr kumimoji="0" lang="zh-CN" altLang="zh-CN" sz="2000" b="0" i="0" u="none" strike="noStrike" cap="none" normalizeH="0" baseline="0">
                          <a:ln>
                            <a:noFill/>
                          </a:ln>
                          <a:solidFill>
                            <a:srgbClr val="000000"/>
                          </a:solidFill>
                          <a:effectLst/>
                          <a:latin typeface="+mn-lt"/>
                          <a:ea typeface="+mn-ea"/>
                          <a:cs typeface="+mn-ea"/>
                          <a:sym typeface="+mn-lt"/>
                        </a:rPr>
                        <a:t>54.9</a:t>
                      </a:r>
                    </a:p>
                  </a:txBody>
                  <a:tcPr anchor="ctr" horzOverflow="overflow">
                    <a:lnL w="12700" cap="flat" cmpd="sng" algn="ctr">
                      <a:solidFill>
                        <a:schemeClr val="accent1">
                          <a:lumMod val="20000"/>
                          <a:lumOff val="80000"/>
                        </a:schemeClr>
                      </a:solidFill>
                      <a:prstDash val="solid"/>
                      <a:round/>
                      <a:headEnd type="none" w="med" len="med"/>
                      <a:tailEnd type="none" w="med" len="med"/>
                    </a:lnL>
                    <a:lnR w="12700" cap="flat" cmpd="sng" algn="ctr">
                      <a:solidFill>
                        <a:schemeClr val="accent1">
                          <a:lumMod val="20000"/>
                          <a:lumOff val="80000"/>
                        </a:schemeClr>
                      </a:solidFill>
                      <a:prstDash val="solid"/>
                      <a:round/>
                      <a:headEnd type="none" w="med" len="med"/>
                      <a:tailEnd type="none" w="med" len="med"/>
                    </a:lnR>
                    <a:lnT w="12700" cap="flat" cmpd="sng" algn="ctr">
                      <a:solidFill>
                        <a:schemeClr val="accent1">
                          <a:lumMod val="20000"/>
                          <a:lumOff val="80000"/>
                        </a:schemeClr>
                      </a:solidFill>
                      <a:prstDash val="solid"/>
                      <a:round/>
                      <a:headEnd type="none" w="med" len="med"/>
                      <a:tailEnd type="none" w="med" len="med"/>
                    </a:lnT>
                    <a:lnB w="12700" cap="flat" cmpd="sng" algn="ctr">
                      <a:solidFill>
                        <a:schemeClr val="accent1">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lvl1pPr>
                        <a:lnSpc>
                          <a:spcPct val="90000"/>
                        </a:lnSpc>
                        <a:spcBef>
                          <a:spcPts val="1000"/>
                        </a:spcBef>
                        <a:defRPr sz="24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1pPr>
                      <a:lvl2pPr>
                        <a:lnSpc>
                          <a:spcPct val="90000"/>
                        </a:lnSpc>
                        <a:spcBef>
                          <a:spcPts val="500"/>
                        </a:spcBef>
                        <a:defRPr sz="20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2pPr>
                      <a:lvl3pPr>
                        <a:lnSpc>
                          <a:spcPct val="90000"/>
                        </a:lnSpc>
                        <a:spcBef>
                          <a:spcPts val="500"/>
                        </a:spcBef>
                        <a:defRPr>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3pPr>
                      <a:lvl4pPr>
                        <a:lnSpc>
                          <a:spcPct val="90000"/>
                        </a:lnSpc>
                        <a:spcBef>
                          <a:spcPts val="500"/>
                        </a:spcBef>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4pPr>
                      <a:lvl5pPr>
                        <a:lnSpc>
                          <a:spcPct val="90000"/>
                        </a:lnSpc>
                        <a:spcBef>
                          <a:spcPts val="500"/>
                        </a:spcBef>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5pPr>
                      <a:lvl6pPr fontAlgn="base">
                        <a:lnSpc>
                          <a:spcPct val="90000"/>
                        </a:lnSpc>
                        <a:spcBef>
                          <a:spcPts val="500"/>
                        </a:spcBef>
                        <a:spcAft>
                          <a:spcPct val="0"/>
                        </a:spcAft>
                        <a:buFont typeface="Arial" panose="020B0604020202020204" pitchFamily="34" charset="0"/>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6pPr>
                      <a:lvl7pPr fontAlgn="base">
                        <a:lnSpc>
                          <a:spcPct val="90000"/>
                        </a:lnSpc>
                        <a:spcBef>
                          <a:spcPts val="500"/>
                        </a:spcBef>
                        <a:spcAft>
                          <a:spcPct val="0"/>
                        </a:spcAft>
                        <a:buFont typeface="Arial" panose="020B0604020202020204" pitchFamily="34" charset="0"/>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7pPr>
                      <a:lvl8pPr fontAlgn="base">
                        <a:lnSpc>
                          <a:spcPct val="90000"/>
                        </a:lnSpc>
                        <a:spcBef>
                          <a:spcPts val="500"/>
                        </a:spcBef>
                        <a:spcAft>
                          <a:spcPct val="0"/>
                        </a:spcAft>
                        <a:buFont typeface="Arial" panose="020B0604020202020204" pitchFamily="34" charset="0"/>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8pPr>
                      <a:lvl9pPr fontAlgn="base">
                        <a:lnSpc>
                          <a:spcPct val="90000"/>
                        </a:lnSpc>
                        <a:spcBef>
                          <a:spcPts val="500"/>
                        </a:spcBef>
                        <a:spcAft>
                          <a:spcPct val="0"/>
                        </a:spcAft>
                        <a:buFont typeface="Arial" panose="020B0604020202020204" pitchFamily="34" charset="0"/>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pPr>
                      <a:r>
                        <a:rPr kumimoji="0" lang="zh-CN" altLang="zh-CN" sz="2000" b="0" i="0" u="none" strike="noStrike" cap="none" normalizeH="0" baseline="0">
                          <a:ln>
                            <a:noFill/>
                          </a:ln>
                          <a:solidFill>
                            <a:srgbClr val="000000"/>
                          </a:solidFill>
                          <a:effectLst/>
                          <a:latin typeface="+mn-lt"/>
                          <a:ea typeface="+mn-ea"/>
                          <a:cs typeface="+mn-ea"/>
                          <a:sym typeface="+mn-lt"/>
                        </a:rPr>
                        <a:t>2.77</a:t>
                      </a:r>
                    </a:p>
                  </a:txBody>
                  <a:tcPr anchor="ctr" horzOverflow="overflow">
                    <a:lnL w="12700" cap="flat" cmpd="sng" algn="ctr">
                      <a:solidFill>
                        <a:schemeClr val="accent1">
                          <a:lumMod val="20000"/>
                          <a:lumOff val="80000"/>
                        </a:schemeClr>
                      </a:solidFill>
                      <a:prstDash val="solid"/>
                      <a:round/>
                      <a:headEnd type="none" w="med" len="med"/>
                      <a:tailEnd type="none" w="med" len="med"/>
                    </a:lnL>
                    <a:lnR w="12700" cap="flat" cmpd="sng" algn="ctr">
                      <a:solidFill>
                        <a:schemeClr val="accent1">
                          <a:lumMod val="20000"/>
                          <a:lumOff val="80000"/>
                        </a:schemeClr>
                      </a:solidFill>
                      <a:prstDash val="solid"/>
                      <a:round/>
                      <a:headEnd type="none" w="med" len="med"/>
                      <a:tailEnd type="none" w="med" len="med"/>
                    </a:lnR>
                    <a:lnT w="12700" cap="flat" cmpd="sng" algn="ctr">
                      <a:solidFill>
                        <a:schemeClr val="accent1">
                          <a:lumMod val="20000"/>
                          <a:lumOff val="80000"/>
                        </a:schemeClr>
                      </a:solidFill>
                      <a:prstDash val="solid"/>
                      <a:round/>
                      <a:headEnd type="none" w="med" len="med"/>
                      <a:tailEnd type="none" w="med" len="med"/>
                    </a:lnT>
                    <a:lnB w="12700" cap="flat" cmpd="sng" algn="ctr">
                      <a:solidFill>
                        <a:schemeClr val="accent1">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lvl1pPr>
                        <a:lnSpc>
                          <a:spcPct val="90000"/>
                        </a:lnSpc>
                        <a:spcBef>
                          <a:spcPts val="1000"/>
                        </a:spcBef>
                        <a:defRPr sz="24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1pPr>
                      <a:lvl2pPr>
                        <a:lnSpc>
                          <a:spcPct val="90000"/>
                        </a:lnSpc>
                        <a:spcBef>
                          <a:spcPts val="500"/>
                        </a:spcBef>
                        <a:defRPr sz="20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2pPr>
                      <a:lvl3pPr>
                        <a:lnSpc>
                          <a:spcPct val="90000"/>
                        </a:lnSpc>
                        <a:spcBef>
                          <a:spcPts val="500"/>
                        </a:spcBef>
                        <a:defRPr>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3pPr>
                      <a:lvl4pPr>
                        <a:lnSpc>
                          <a:spcPct val="90000"/>
                        </a:lnSpc>
                        <a:spcBef>
                          <a:spcPts val="500"/>
                        </a:spcBef>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4pPr>
                      <a:lvl5pPr>
                        <a:lnSpc>
                          <a:spcPct val="90000"/>
                        </a:lnSpc>
                        <a:spcBef>
                          <a:spcPts val="500"/>
                        </a:spcBef>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5pPr>
                      <a:lvl6pPr fontAlgn="base">
                        <a:lnSpc>
                          <a:spcPct val="90000"/>
                        </a:lnSpc>
                        <a:spcBef>
                          <a:spcPts val="500"/>
                        </a:spcBef>
                        <a:spcAft>
                          <a:spcPct val="0"/>
                        </a:spcAft>
                        <a:buFont typeface="Arial" panose="020B0604020202020204" pitchFamily="34" charset="0"/>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6pPr>
                      <a:lvl7pPr fontAlgn="base">
                        <a:lnSpc>
                          <a:spcPct val="90000"/>
                        </a:lnSpc>
                        <a:spcBef>
                          <a:spcPts val="500"/>
                        </a:spcBef>
                        <a:spcAft>
                          <a:spcPct val="0"/>
                        </a:spcAft>
                        <a:buFont typeface="Arial" panose="020B0604020202020204" pitchFamily="34" charset="0"/>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7pPr>
                      <a:lvl8pPr fontAlgn="base">
                        <a:lnSpc>
                          <a:spcPct val="90000"/>
                        </a:lnSpc>
                        <a:spcBef>
                          <a:spcPts val="500"/>
                        </a:spcBef>
                        <a:spcAft>
                          <a:spcPct val="0"/>
                        </a:spcAft>
                        <a:buFont typeface="Arial" panose="020B0604020202020204" pitchFamily="34" charset="0"/>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8pPr>
                      <a:lvl9pPr fontAlgn="base">
                        <a:lnSpc>
                          <a:spcPct val="90000"/>
                        </a:lnSpc>
                        <a:spcBef>
                          <a:spcPts val="500"/>
                        </a:spcBef>
                        <a:spcAft>
                          <a:spcPct val="0"/>
                        </a:spcAft>
                        <a:buFont typeface="Arial" panose="020B0604020202020204" pitchFamily="34" charset="0"/>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pPr>
                      <a:r>
                        <a:rPr kumimoji="0" lang="zh-CN" altLang="zh-CN" sz="2000" b="0" i="0" u="none" strike="noStrike" cap="none" normalizeH="0" baseline="0" dirty="0">
                          <a:ln>
                            <a:noFill/>
                          </a:ln>
                          <a:solidFill>
                            <a:srgbClr val="000000"/>
                          </a:solidFill>
                          <a:effectLst/>
                          <a:latin typeface="+mn-lt"/>
                          <a:ea typeface="+mn-ea"/>
                          <a:cs typeface="+mn-ea"/>
                          <a:sym typeface="+mn-lt"/>
                        </a:rPr>
                        <a:t>2</a:t>
                      </a:r>
                    </a:p>
                  </a:txBody>
                  <a:tcPr anchor="ctr" horzOverflow="overflow">
                    <a:lnL w="12700" cap="flat" cmpd="sng" algn="ctr">
                      <a:solidFill>
                        <a:schemeClr val="accent1">
                          <a:lumMod val="20000"/>
                          <a:lumOff val="80000"/>
                        </a:schemeClr>
                      </a:solidFill>
                      <a:prstDash val="solid"/>
                      <a:round/>
                      <a:headEnd type="none" w="med" len="med"/>
                      <a:tailEnd type="none" w="med" len="med"/>
                    </a:lnL>
                    <a:lnR w="12700" cmpd="sng">
                      <a:noFill/>
                      <a:prstDash val="solid"/>
                    </a:lnR>
                    <a:lnT w="12700" cap="flat" cmpd="sng" algn="ctr">
                      <a:solidFill>
                        <a:schemeClr val="accent1">
                          <a:lumMod val="20000"/>
                          <a:lumOff val="80000"/>
                        </a:schemeClr>
                      </a:solidFill>
                      <a:prstDash val="solid"/>
                      <a:round/>
                      <a:headEnd type="none" w="med" len="med"/>
                      <a:tailEnd type="none" w="med" len="med"/>
                    </a:lnT>
                    <a:lnB w="12700" cap="flat" cmpd="sng" algn="ctr">
                      <a:solidFill>
                        <a:schemeClr val="accent1">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795043624"/>
                  </a:ext>
                </a:extLst>
              </a:tr>
              <a:tr h="734713">
                <a:tc>
                  <a:txBody>
                    <a:bodyPr/>
                    <a:lstStyle>
                      <a:lvl1pPr>
                        <a:lnSpc>
                          <a:spcPct val="90000"/>
                        </a:lnSpc>
                        <a:spcBef>
                          <a:spcPts val="1000"/>
                        </a:spcBef>
                        <a:defRPr sz="24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1pPr>
                      <a:lvl2pPr>
                        <a:lnSpc>
                          <a:spcPct val="90000"/>
                        </a:lnSpc>
                        <a:spcBef>
                          <a:spcPts val="500"/>
                        </a:spcBef>
                        <a:defRPr sz="20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2pPr>
                      <a:lvl3pPr>
                        <a:lnSpc>
                          <a:spcPct val="90000"/>
                        </a:lnSpc>
                        <a:spcBef>
                          <a:spcPts val="500"/>
                        </a:spcBef>
                        <a:defRPr>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3pPr>
                      <a:lvl4pPr>
                        <a:lnSpc>
                          <a:spcPct val="90000"/>
                        </a:lnSpc>
                        <a:spcBef>
                          <a:spcPts val="500"/>
                        </a:spcBef>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4pPr>
                      <a:lvl5pPr>
                        <a:lnSpc>
                          <a:spcPct val="90000"/>
                        </a:lnSpc>
                        <a:spcBef>
                          <a:spcPts val="500"/>
                        </a:spcBef>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5pPr>
                      <a:lvl6pPr fontAlgn="base">
                        <a:lnSpc>
                          <a:spcPct val="90000"/>
                        </a:lnSpc>
                        <a:spcBef>
                          <a:spcPts val="500"/>
                        </a:spcBef>
                        <a:spcAft>
                          <a:spcPct val="0"/>
                        </a:spcAft>
                        <a:buFont typeface="Arial" panose="020B0604020202020204" pitchFamily="34" charset="0"/>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6pPr>
                      <a:lvl7pPr fontAlgn="base">
                        <a:lnSpc>
                          <a:spcPct val="90000"/>
                        </a:lnSpc>
                        <a:spcBef>
                          <a:spcPts val="500"/>
                        </a:spcBef>
                        <a:spcAft>
                          <a:spcPct val="0"/>
                        </a:spcAft>
                        <a:buFont typeface="Arial" panose="020B0604020202020204" pitchFamily="34" charset="0"/>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7pPr>
                      <a:lvl8pPr fontAlgn="base">
                        <a:lnSpc>
                          <a:spcPct val="90000"/>
                        </a:lnSpc>
                        <a:spcBef>
                          <a:spcPts val="500"/>
                        </a:spcBef>
                        <a:spcAft>
                          <a:spcPct val="0"/>
                        </a:spcAft>
                        <a:buFont typeface="Arial" panose="020B0604020202020204" pitchFamily="34" charset="0"/>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8pPr>
                      <a:lvl9pPr fontAlgn="base">
                        <a:lnSpc>
                          <a:spcPct val="90000"/>
                        </a:lnSpc>
                        <a:spcBef>
                          <a:spcPts val="500"/>
                        </a:spcBef>
                        <a:spcAft>
                          <a:spcPct val="0"/>
                        </a:spcAft>
                        <a:buFont typeface="Arial" panose="020B0604020202020204" pitchFamily="34" charset="0"/>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pPr>
                      <a:r>
                        <a:rPr kumimoji="0" lang="en-US" altLang="zh-CN" sz="2000" b="0" i="0" u="none" strike="noStrike" cap="none" normalizeH="0" baseline="0">
                          <a:ln>
                            <a:noFill/>
                          </a:ln>
                          <a:solidFill>
                            <a:srgbClr val="000000"/>
                          </a:solidFill>
                          <a:effectLst/>
                          <a:latin typeface="+mn-lt"/>
                          <a:ea typeface="+mn-ea"/>
                          <a:cs typeface="+mn-ea"/>
                          <a:sym typeface="+mn-lt"/>
                        </a:rPr>
                        <a:t>C</a:t>
                      </a:r>
                      <a:r>
                        <a:rPr kumimoji="0" lang="zh-CN" altLang="en-US" sz="2000" b="0" i="0" u="none" strike="noStrike" cap="none" normalizeH="0" baseline="0">
                          <a:ln>
                            <a:noFill/>
                          </a:ln>
                          <a:solidFill>
                            <a:srgbClr val="000000"/>
                          </a:solidFill>
                          <a:effectLst/>
                          <a:latin typeface="+mn-lt"/>
                          <a:ea typeface="+mn-ea"/>
                          <a:cs typeface="+mn-ea"/>
                          <a:sym typeface="+mn-lt"/>
                        </a:rPr>
                        <a:t>项目</a:t>
                      </a:r>
                      <a:endParaRPr kumimoji="0" lang="zh-CN" altLang="zh-CN" sz="2000" b="0" i="0" u="none" strike="noStrike" cap="none" normalizeH="0" baseline="0">
                        <a:ln>
                          <a:noFill/>
                        </a:ln>
                        <a:solidFill>
                          <a:srgbClr val="000000"/>
                        </a:solidFill>
                        <a:effectLst/>
                        <a:latin typeface="+mn-lt"/>
                        <a:ea typeface="+mn-ea"/>
                        <a:cs typeface="+mn-ea"/>
                        <a:sym typeface="+mn-lt"/>
                      </a:endParaRPr>
                    </a:p>
                  </a:txBody>
                  <a:tcPr anchor="ctr" horzOverflow="overflow">
                    <a:lnL w="12700" cmpd="sng">
                      <a:noFill/>
                      <a:prstDash val="solid"/>
                    </a:lnL>
                    <a:lnR w="12700" cap="flat" cmpd="sng" algn="ctr">
                      <a:solidFill>
                        <a:schemeClr val="accent1">
                          <a:lumMod val="20000"/>
                          <a:lumOff val="80000"/>
                        </a:schemeClr>
                      </a:solidFill>
                      <a:prstDash val="solid"/>
                      <a:round/>
                      <a:headEnd type="none" w="med" len="med"/>
                      <a:tailEnd type="none" w="med" len="med"/>
                    </a:lnR>
                    <a:lnT w="12700" cap="flat" cmpd="sng" algn="ctr">
                      <a:solidFill>
                        <a:schemeClr val="accent1">
                          <a:lumMod val="20000"/>
                          <a:lumOff val="80000"/>
                        </a:schemeClr>
                      </a:solidFill>
                      <a:prstDash val="solid"/>
                      <a:round/>
                      <a:headEnd type="none" w="med" len="med"/>
                      <a:tailEnd type="none" w="med" len="med"/>
                    </a:lnT>
                    <a:lnB w="12700" cap="flat" cmpd="sng" algn="ctr">
                      <a:solidFill>
                        <a:schemeClr val="accent1">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lvl1pPr>
                        <a:lnSpc>
                          <a:spcPct val="90000"/>
                        </a:lnSpc>
                        <a:spcBef>
                          <a:spcPts val="1000"/>
                        </a:spcBef>
                        <a:defRPr sz="24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1pPr>
                      <a:lvl2pPr>
                        <a:lnSpc>
                          <a:spcPct val="90000"/>
                        </a:lnSpc>
                        <a:spcBef>
                          <a:spcPts val="500"/>
                        </a:spcBef>
                        <a:defRPr sz="20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2pPr>
                      <a:lvl3pPr>
                        <a:lnSpc>
                          <a:spcPct val="90000"/>
                        </a:lnSpc>
                        <a:spcBef>
                          <a:spcPts val="500"/>
                        </a:spcBef>
                        <a:defRPr>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3pPr>
                      <a:lvl4pPr>
                        <a:lnSpc>
                          <a:spcPct val="90000"/>
                        </a:lnSpc>
                        <a:spcBef>
                          <a:spcPts val="500"/>
                        </a:spcBef>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4pPr>
                      <a:lvl5pPr>
                        <a:lnSpc>
                          <a:spcPct val="90000"/>
                        </a:lnSpc>
                        <a:spcBef>
                          <a:spcPts val="500"/>
                        </a:spcBef>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5pPr>
                      <a:lvl6pPr fontAlgn="base">
                        <a:lnSpc>
                          <a:spcPct val="90000"/>
                        </a:lnSpc>
                        <a:spcBef>
                          <a:spcPts val="500"/>
                        </a:spcBef>
                        <a:spcAft>
                          <a:spcPct val="0"/>
                        </a:spcAft>
                        <a:buFont typeface="Arial" panose="020B0604020202020204" pitchFamily="34" charset="0"/>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6pPr>
                      <a:lvl7pPr fontAlgn="base">
                        <a:lnSpc>
                          <a:spcPct val="90000"/>
                        </a:lnSpc>
                        <a:spcBef>
                          <a:spcPts val="500"/>
                        </a:spcBef>
                        <a:spcAft>
                          <a:spcPct val="0"/>
                        </a:spcAft>
                        <a:buFont typeface="Arial" panose="020B0604020202020204" pitchFamily="34" charset="0"/>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7pPr>
                      <a:lvl8pPr fontAlgn="base">
                        <a:lnSpc>
                          <a:spcPct val="90000"/>
                        </a:lnSpc>
                        <a:spcBef>
                          <a:spcPts val="500"/>
                        </a:spcBef>
                        <a:spcAft>
                          <a:spcPct val="0"/>
                        </a:spcAft>
                        <a:buFont typeface="Arial" panose="020B0604020202020204" pitchFamily="34" charset="0"/>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8pPr>
                      <a:lvl9pPr fontAlgn="base">
                        <a:lnSpc>
                          <a:spcPct val="90000"/>
                        </a:lnSpc>
                        <a:spcBef>
                          <a:spcPts val="500"/>
                        </a:spcBef>
                        <a:spcAft>
                          <a:spcPct val="0"/>
                        </a:spcAft>
                        <a:buFont typeface="Arial" panose="020B0604020202020204" pitchFamily="34" charset="0"/>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pPr>
                      <a:r>
                        <a:rPr kumimoji="0" lang="zh-CN" altLang="zh-CN" sz="2000" b="0" i="0" u="none" strike="noStrike" cap="none" normalizeH="0" baseline="0">
                          <a:ln>
                            <a:noFill/>
                          </a:ln>
                          <a:solidFill>
                            <a:srgbClr val="000000"/>
                          </a:solidFill>
                          <a:effectLst/>
                          <a:latin typeface="+mn-lt"/>
                          <a:ea typeface="+mn-ea"/>
                          <a:cs typeface="+mn-ea"/>
                          <a:sym typeface="+mn-lt"/>
                        </a:rPr>
                        <a:t>26.14</a:t>
                      </a:r>
                    </a:p>
                  </a:txBody>
                  <a:tcPr anchor="ctr" horzOverflow="overflow">
                    <a:lnL w="12700" cap="flat" cmpd="sng" algn="ctr">
                      <a:solidFill>
                        <a:schemeClr val="accent1">
                          <a:lumMod val="20000"/>
                          <a:lumOff val="80000"/>
                        </a:schemeClr>
                      </a:solidFill>
                      <a:prstDash val="solid"/>
                      <a:round/>
                      <a:headEnd type="none" w="med" len="med"/>
                      <a:tailEnd type="none" w="med" len="med"/>
                    </a:lnL>
                    <a:lnR w="12700" cap="flat" cmpd="sng" algn="ctr">
                      <a:solidFill>
                        <a:schemeClr val="accent1">
                          <a:lumMod val="20000"/>
                          <a:lumOff val="80000"/>
                        </a:schemeClr>
                      </a:solidFill>
                      <a:prstDash val="solid"/>
                      <a:round/>
                      <a:headEnd type="none" w="med" len="med"/>
                      <a:tailEnd type="none" w="med" len="med"/>
                    </a:lnR>
                    <a:lnT w="12700" cap="flat" cmpd="sng" algn="ctr">
                      <a:solidFill>
                        <a:schemeClr val="accent1">
                          <a:lumMod val="20000"/>
                          <a:lumOff val="80000"/>
                        </a:schemeClr>
                      </a:solidFill>
                      <a:prstDash val="solid"/>
                      <a:round/>
                      <a:headEnd type="none" w="med" len="med"/>
                      <a:tailEnd type="none" w="med" len="med"/>
                    </a:lnT>
                    <a:lnB w="12700" cap="flat" cmpd="sng" algn="ctr">
                      <a:solidFill>
                        <a:schemeClr val="accent1">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lvl1pPr>
                        <a:lnSpc>
                          <a:spcPct val="90000"/>
                        </a:lnSpc>
                        <a:spcBef>
                          <a:spcPts val="1000"/>
                        </a:spcBef>
                        <a:defRPr sz="24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1pPr>
                      <a:lvl2pPr>
                        <a:lnSpc>
                          <a:spcPct val="90000"/>
                        </a:lnSpc>
                        <a:spcBef>
                          <a:spcPts val="500"/>
                        </a:spcBef>
                        <a:defRPr sz="20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2pPr>
                      <a:lvl3pPr>
                        <a:lnSpc>
                          <a:spcPct val="90000"/>
                        </a:lnSpc>
                        <a:spcBef>
                          <a:spcPts val="500"/>
                        </a:spcBef>
                        <a:defRPr>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3pPr>
                      <a:lvl4pPr>
                        <a:lnSpc>
                          <a:spcPct val="90000"/>
                        </a:lnSpc>
                        <a:spcBef>
                          <a:spcPts val="500"/>
                        </a:spcBef>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4pPr>
                      <a:lvl5pPr>
                        <a:lnSpc>
                          <a:spcPct val="90000"/>
                        </a:lnSpc>
                        <a:spcBef>
                          <a:spcPts val="500"/>
                        </a:spcBef>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5pPr>
                      <a:lvl6pPr fontAlgn="base">
                        <a:lnSpc>
                          <a:spcPct val="90000"/>
                        </a:lnSpc>
                        <a:spcBef>
                          <a:spcPts val="500"/>
                        </a:spcBef>
                        <a:spcAft>
                          <a:spcPct val="0"/>
                        </a:spcAft>
                        <a:buFont typeface="Arial" panose="020B0604020202020204" pitchFamily="34" charset="0"/>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6pPr>
                      <a:lvl7pPr fontAlgn="base">
                        <a:lnSpc>
                          <a:spcPct val="90000"/>
                        </a:lnSpc>
                        <a:spcBef>
                          <a:spcPts val="500"/>
                        </a:spcBef>
                        <a:spcAft>
                          <a:spcPct val="0"/>
                        </a:spcAft>
                        <a:buFont typeface="Arial" panose="020B0604020202020204" pitchFamily="34" charset="0"/>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7pPr>
                      <a:lvl8pPr fontAlgn="base">
                        <a:lnSpc>
                          <a:spcPct val="90000"/>
                        </a:lnSpc>
                        <a:spcBef>
                          <a:spcPts val="500"/>
                        </a:spcBef>
                        <a:spcAft>
                          <a:spcPct val="0"/>
                        </a:spcAft>
                        <a:buFont typeface="Arial" panose="020B0604020202020204" pitchFamily="34" charset="0"/>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8pPr>
                      <a:lvl9pPr fontAlgn="base">
                        <a:lnSpc>
                          <a:spcPct val="90000"/>
                        </a:lnSpc>
                        <a:spcBef>
                          <a:spcPts val="500"/>
                        </a:spcBef>
                        <a:spcAft>
                          <a:spcPct val="0"/>
                        </a:spcAft>
                        <a:buFont typeface="Arial" panose="020B0604020202020204" pitchFamily="34" charset="0"/>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pPr>
                      <a:r>
                        <a:rPr kumimoji="0" lang="zh-CN" altLang="zh-CN" sz="2000" b="0" i="0" u="none" strike="noStrike" cap="none" normalizeH="0" baseline="0">
                          <a:ln>
                            <a:noFill/>
                          </a:ln>
                          <a:solidFill>
                            <a:srgbClr val="000000"/>
                          </a:solidFill>
                          <a:effectLst/>
                          <a:latin typeface="+mn-lt"/>
                          <a:ea typeface="+mn-ea"/>
                          <a:cs typeface="+mn-ea"/>
                          <a:sym typeface="+mn-lt"/>
                        </a:rPr>
                        <a:t>4.29</a:t>
                      </a:r>
                    </a:p>
                  </a:txBody>
                  <a:tcPr anchor="ctr" horzOverflow="overflow">
                    <a:lnL w="12700" cap="flat" cmpd="sng" algn="ctr">
                      <a:solidFill>
                        <a:schemeClr val="accent1">
                          <a:lumMod val="20000"/>
                          <a:lumOff val="80000"/>
                        </a:schemeClr>
                      </a:solidFill>
                      <a:prstDash val="solid"/>
                      <a:round/>
                      <a:headEnd type="none" w="med" len="med"/>
                      <a:tailEnd type="none" w="med" len="med"/>
                    </a:lnL>
                    <a:lnR w="12700" cap="flat" cmpd="sng" algn="ctr">
                      <a:solidFill>
                        <a:schemeClr val="accent1">
                          <a:lumMod val="20000"/>
                          <a:lumOff val="80000"/>
                        </a:schemeClr>
                      </a:solidFill>
                      <a:prstDash val="solid"/>
                      <a:round/>
                      <a:headEnd type="none" w="med" len="med"/>
                      <a:tailEnd type="none" w="med" len="med"/>
                    </a:lnR>
                    <a:lnT w="12700" cap="flat" cmpd="sng" algn="ctr">
                      <a:solidFill>
                        <a:schemeClr val="accent1">
                          <a:lumMod val="20000"/>
                          <a:lumOff val="80000"/>
                        </a:schemeClr>
                      </a:solidFill>
                      <a:prstDash val="solid"/>
                      <a:round/>
                      <a:headEnd type="none" w="med" len="med"/>
                      <a:tailEnd type="none" w="med" len="med"/>
                    </a:lnT>
                    <a:lnB w="12700" cap="flat" cmpd="sng" algn="ctr">
                      <a:solidFill>
                        <a:schemeClr val="accent1">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lvl1pPr>
                        <a:lnSpc>
                          <a:spcPct val="90000"/>
                        </a:lnSpc>
                        <a:spcBef>
                          <a:spcPts val="1000"/>
                        </a:spcBef>
                        <a:defRPr sz="24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1pPr>
                      <a:lvl2pPr>
                        <a:lnSpc>
                          <a:spcPct val="90000"/>
                        </a:lnSpc>
                        <a:spcBef>
                          <a:spcPts val="500"/>
                        </a:spcBef>
                        <a:defRPr sz="20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2pPr>
                      <a:lvl3pPr>
                        <a:lnSpc>
                          <a:spcPct val="90000"/>
                        </a:lnSpc>
                        <a:spcBef>
                          <a:spcPts val="500"/>
                        </a:spcBef>
                        <a:defRPr>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3pPr>
                      <a:lvl4pPr>
                        <a:lnSpc>
                          <a:spcPct val="90000"/>
                        </a:lnSpc>
                        <a:spcBef>
                          <a:spcPts val="500"/>
                        </a:spcBef>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4pPr>
                      <a:lvl5pPr>
                        <a:lnSpc>
                          <a:spcPct val="90000"/>
                        </a:lnSpc>
                        <a:spcBef>
                          <a:spcPts val="500"/>
                        </a:spcBef>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5pPr>
                      <a:lvl6pPr fontAlgn="base">
                        <a:lnSpc>
                          <a:spcPct val="90000"/>
                        </a:lnSpc>
                        <a:spcBef>
                          <a:spcPts val="500"/>
                        </a:spcBef>
                        <a:spcAft>
                          <a:spcPct val="0"/>
                        </a:spcAft>
                        <a:buFont typeface="Arial" panose="020B0604020202020204" pitchFamily="34" charset="0"/>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6pPr>
                      <a:lvl7pPr fontAlgn="base">
                        <a:lnSpc>
                          <a:spcPct val="90000"/>
                        </a:lnSpc>
                        <a:spcBef>
                          <a:spcPts val="500"/>
                        </a:spcBef>
                        <a:spcAft>
                          <a:spcPct val="0"/>
                        </a:spcAft>
                        <a:buFont typeface="Arial" panose="020B0604020202020204" pitchFamily="34" charset="0"/>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7pPr>
                      <a:lvl8pPr fontAlgn="base">
                        <a:lnSpc>
                          <a:spcPct val="90000"/>
                        </a:lnSpc>
                        <a:spcBef>
                          <a:spcPts val="500"/>
                        </a:spcBef>
                        <a:spcAft>
                          <a:spcPct val="0"/>
                        </a:spcAft>
                        <a:buFont typeface="Arial" panose="020B0604020202020204" pitchFamily="34" charset="0"/>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8pPr>
                      <a:lvl9pPr fontAlgn="base">
                        <a:lnSpc>
                          <a:spcPct val="90000"/>
                        </a:lnSpc>
                        <a:spcBef>
                          <a:spcPts val="500"/>
                        </a:spcBef>
                        <a:spcAft>
                          <a:spcPct val="0"/>
                        </a:spcAft>
                        <a:buFont typeface="Arial" panose="020B0604020202020204" pitchFamily="34" charset="0"/>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pPr>
                      <a:r>
                        <a:rPr kumimoji="0" lang="zh-CN" altLang="zh-CN" sz="2000" b="0" i="0" u="none" strike="noStrike" cap="none" normalizeH="0" baseline="0" dirty="0">
                          <a:ln>
                            <a:noFill/>
                          </a:ln>
                          <a:solidFill>
                            <a:srgbClr val="000000"/>
                          </a:solidFill>
                          <a:effectLst/>
                          <a:latin typeface="+mn-lt"/>
                          <a:ea typeface="+mn-ea"/>
                          <a:cs typeface="+mn-ea"/>
                          <a:sym typeface="+mn-lt"/>
                        </a:rPr>
                        <a:t>0.71</a:t>
                      </a:r>
                    </a:p>
                  </a:txBody>
                  <a:tcPr anchor="ctr" horzOverflow="overflow">
                    <a:lnL w="12700" cap="flat" cmpd="sng" algn="ctr">
                      <a:solidFill>
                        <a:schemeClr val="accent1">
                          <a:lumMod val="20000"/>
                          <a:lumOff val="80000"/>
                        </a:schemeClr>
                      </a:solidFill>
                      <a:prstDash val="solid"/>
                      <a:round/>
                      <a:headEnd type="none" w="med" len="med"/>
                      <a:tailEnd type="none" w="med" len="med"/>
                    </a:lnL>
                    <a:lnR w="12700" cmpd="sng">
                      <a:noFill/>
                      <a:prstDash val="solid"/>
                    </a:lnR>
                    <a:lnT w="12700" cap="flat" cmpd="sng" algn="ctr">
                      <a:solidFill>
                        <a:schemeClr val="accent1">
                          <a:lumMod val="20000"/>
                          <a:lumOff val="80000"/>
                        </a:schemeClr>
                      </a:solidFill>
                      <a:prstDash val="solid"/>
                      <a:round/>
                      <a:headEnd type="none" w="med" len="med"/>
                      <a:tailEnd type="none" w="med" len="med"/>
                    </a:lnT>
                    <a:lnB w="12700" cap="flat" cmpd="sng" algn="ctr">
                      <a:solidFill>
                        <a:schemeClr val="accent1">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232274600"/>
                  </a:ext>
                </a:extLst>
              </a:tr>
              <a:tr h="734713">
                <a:tc>
                  <a:txBody>
                    <a:bodyPr/>
                    <a:lstStyle>
                      <a:lvl1pPr>
                        <a:lnSpc>
                          <a:spcPct val="90000"/>
                        </a:lnSpc>
                        <a:spcBef>
                          <a:spcPts val="1000"/>
                        </a:spcBef>
                        <a:defRPr sz="24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1pPr>
                      <a:lvl2pPr>
                        <a:lnSpc>
                          <a:spcPct val="90000"/>
                        </a:lnSpc>
                        <a:spcBef>
                          <a:spcPts val="500"/>
                        </a:spcBef>
                        <a:defRPr sz="20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2pPr>
                      <a:lvl3pPr>
                        <a:lnSpc>
                          <a:spcPct val="90000"/>
                        </a:lnSpc>
                        <a:spcBef>
                          <a:spcPts val="500"/>
                        </a:spcBef>
                        <a:defRPr>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3pPr>
                      <a:lvl4pPr>
                        <a:lnSpc>
                          <a:spcPct val="90000"/>
                        </a:lnSpc>
                        <a:spcBef>
                          <a:spcPts val="500"/>
                        </a:spcBef>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4pPr>
                      <a:lvl5pPr>
                        <a:lnSpc>
                          <a:spcPct val="90000"/>
                        </a:lnSpc>
                        <a:spcBef>
                          <a:spcPts val="500"/>
                        </a:spcBef>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5pPr>
                      <a:lvl6pPr fontAlgn="base">
                        <a:lnSpc>
                          <a:spcPct val="90000"/>
                        </a:lnSpc>
                        <a:spcBef>
                          <a:spcPts val="500"/>
                        </a:spcBef>
                        <a:spcAft>
                          <a:spcPct val="0"/>
                        </a:spcAft>
                        <a:buFont typeface="Arial" panose="020B0604020202020204" pitchFamily="34" charset="0"/>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6pPr>
                      <a:lvl7pPr fontAlgn="base">
                        <a:lnSpc>
                          <a:spcPct val="90000"/>
                        </a:lnSpc>
                        <a:spcBef>
                          <a:spcPts val="500"/>
                        </a:spcBef>
                        <a:spcAft>
                          <a:spcPct val="0"/>
                        </a:spcAft>
                        <a:buFont typeface="Arial" panose="020B0604020202020204" pitchFamily="34" charset="0"/>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7pPr>
                      <a:lvl8pPr fontAlgn="base">
                        <a:lnSpc>
                          <a:spcPct val="90000"/>
                        </a:lnSpc>
                        <a:spcBef>
                          <a:spcPts val="500"/>
                        </a:spcBef>
                        <a:spcAft>
                          <a:spcPct val="0"/>
                        </a:spcAft>
                        <a:buFont typeface="Arial" panose="020B0604020202020204" pitchFamily="34" charset="0"/>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8pPr>
                      <a:lvl9pPr fontAlgn="base">
                        <a:lnSpc>
                          <a:spcPct val="90000"/>
                        </a:lnSpc>
                        <a:spcBef>
                          <a:spcPts val="500"/>
                        </a:spcBef>
                        <a:spcAft>
                          <a:spcPct val="0"/>
                        </a:spcAft>
                        <a:buFont typeface="Arial" panose="020B0604020202020204" pitchFamily="34" charset="0"/>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pPr>
                      <a:r>
                        <a:rPr kumimoji="0" lang="en-US" altLang="zh-CN" sz="2000" b="0" i="0" u="none" strike="noStrike" cap="none" normalizeH="0" baseline="0">
                          <a:ln>
                            <a:noFill/>
                          </a:ln>
                          <a:solidFill>
                            <a:srgbClr val="000000"/>
                          </a:solidFill>
                          <a:effectLst/>
                          <a:latin typeface="+mn-lt"/>
                          <a:ea typeface="+mn-ea"/>
                          <a:cs typeface="+mn-ea"/>
                          <a:sym typeface="+mn-lt"/>
                        </a:rPr>
                        <a:t>D</a:t>
                      </a:r>
                      <a:r>
                        <a:rPr kumimoji="0" lang="zh-CN" altLang="en-US" sz="2000" b="0" i="0" u="none" strike="noStrike" cap="none" normalizeH="0" baseline="0">
                          <a:ln>
                            <a:noFill/>
                          </a:ln>
                          <a:solidFill>
                            <a:srgbClr val="000000"/>
                          </a:solidFill>
                          <a:effectLst/>
                          <a:latin typeface="+mn-lt"/>
                          <a:ea typeface="+mn-ea"/>
                          <a:cs typeface="+mn-ea"/>
                          <a:sym typeface="+mn-lt"/>
                        </a:rPr>
                        <a:t>项目</a:t>
                      </a:r>
                      <a:endParaRPr kumimoji="0" lang="zh-CN" altLang="zh-CN" sz="2000" b="0" i="0" u="none" strike="noStrike" cap="none" normalizeH="0" baseline="0">
                        <a:ln>
                          <a:noFill/>
                        </a:ln>
                        <a:solidFill>
                          <a:srgbClr val="000000"/>
                        </a:solidFill>
                        <a:effectLst/>
                        <a:latin typeface="+mn-lt"/>
                        <a:ea typeface="+mn-ea"/>
                        <a:cs typeface="+mn-ea"/>
                        <a:sym typeface="+mn-lt"/>
                      </a:endParaRPr>
                    </a:p>
                  </a:txBody>
                  <a:tcPr anchor="ctr" horzOverflow="overflow">
                    <a:lnL w="12700" cmpd="sng">
                      <a:noFill/>
                      <a:prstDash val="solid"/>
                    </a:lnL>
                    <a:lnR w="12700" cap="flat" cmpd="sng" algn="ctr">
                      <a:solidFill>
                        <a:schemeClr val="accent1">
                          <a:lumMod val="20000"/>
                          <a:lumOff val="80000"/>
                        </a:schemeClr>
                      </a:solidFill>
                      <a:prstDash val="solid"/>
                      <a:round/>
                      <a:headEnd type="none" w="med" len="med"/>
                      <a:tailEnd type="none" w="med" len="med"/>
                    </a:lnR>
                    <a:lnT w="12700" cap="flat" cmpd="sng" algn="ctr">
                      <a:solidFill>
                        <a:schemeClr val="accent1">
                          <a:lumMod val="20000"/>
                          <a:lumOff val="8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lvl1pPr>
                        <a:lnSpc>
                          <a:spcPct val="90000"/>
                        </a:lnSpc>
                        <a:spcBef>
                          <a:spcPts val="1000"/>
                        </a:spcBef>
                        <a:defRPr sz="24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1pPr>
                      <a:lvl2pPr>
                        <a:lnSpc>
                          <a:spcPct val="90000"/>
                        </a:lnSpc>
                        <a:spcBef>
                          <a:spcPts val="500"/>
                        </a:spcBef>
                        <a:defRPr sz="20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2pPr>
                      <a:lvl3pPr>
                        <a:lnSpc>
                          <a:spcPct val="90000"/>
                        </a:lnSpc>
                        <a:spcBef>
                          <a:spcPts val="500"/>
                        </a:spcBef>
                        <a:defRPr>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3pPr>
                      <a:lvl4pPr>
                        <a:lnSpc>
                          <a:spcPct val="90000"/>
                        </a:lnSpc>
                        <a:spcBef>
                          <a:spcPts val="500"/>
                        </a:spcBef>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4pPr>
                      <a:lvl5pPr>
                        <a:lnSpc>
                          <a:spcPct val="90000"/>
                        </a:lnSpc>
                        <a:spcBef>
                          <a:spcPts val="500"/>
                        </a:spcBef>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5pPr>
                      <a:lvl6pPr fontAlgn="base">
                        <a:lnSpc>
                          <a:spcPct val="90000"/>
                        </a:lnSpc>
                        <a:spcBef>
                          <a:spcPts val="500"/>
                        </a:spcBef>
                        <a:spcAft>
                          <a:spcPct val="0"/>
                        </a:spcAft>
                        <a:buFont typeface="Arial" panose="020B0604020202020204" pitchFamily="34" charset="0"/>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6pPr>
                      <a:lvl7pPr fontAlgn="base">
                        <a:lnSpc>
                          <a:spcPct val="90000"/>
                        </a:lnSpc>
                        <a:spcBef>
                          <a:spcPts val="500"/>
                        </a:spcBef>
                        <a:spcAft>
                          <a:spcPct val="0"/>
                        </a:spcAft>
                        <a:buFont typeface="Arial" panose="020B0604020202020204" pitchFamily="34" charset="0"/>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7pPr>
                      <a:lvl8pPr fontAlgn="base">
                        <a:lnSpc>
                          <a:spcPct val="90000"/>
                        </a:lnSpc>
                        <a:spcBef>
                          <a:spcPts val="500"/>
                        </a:spcBef>
                        <a:spcAft>
                          <a:spcPct val="0"/>
                        </a:spcAft>
                        <a:buFont typeface="Arial" panose="020B0604020202020204" pitchFamily="34" charset="0"/>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8pPr>
                      <a:lvl9pPr fontAlgn="base">
                        <a:lnSpc>
                          <a:spcPct val="90000"/>
                        </a:lnSpc>
                        <a:spcBef>
                          <a:spcPts val="500"/>
                        </a:spcBef>
                        <a:spcAft>
                          <a:spcPct val="0"/>
                        </a:spcAft>
                        <a:buFont typeface="Arial" panose="020B0604020202020204" pitchFamily="34" charset="0"/>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pPr>
                      <a:r>
                        <a:rPr kumimoji="0" lang="zh-CN" altLang="zh-CN" sz="2000" b="0" i="0" u="none" strike="noStrike" cap="none" normalizeH="0" baseline="0">
                          <a:ln>
                            <a:noFill/>
                          </a:ln>
                          <a:solidFill>
                            <a:srgbClr val="000000"/>
                          </a:solidFill>
                          <a:effectLst/>
                          <a:latin typeface="+mn-lt"/>
                          <a:ea typeface="+mn-ea"/>
                          <a:cs typeface="+mn-ea"/>
                          <a:sym typeface="+mn-lt"/>
                        </a:rPr>
                        <a:t>23.76</a:t>
                      </a:r>
                    </a:p>
                  </a:txBody>
                  <a:tcPr anchor="ctr" horzOverflow="overflow">
                    <a:lnL w="12700" cap="flat" cmpd="sng" algn="ctr">
                      <a:solidFill>
                        <a:schemeClr val="accent1">
                          <a:lumMod val="20000"/>
                          <a:lumOff val="80000"/>
                        </a:schemeClr>
                      </a:solidFill>
                      <a:prstDash val="solid"/>
                      <a:round/>
                      <a:headEnd type="none" w="med" len="med"/>
                      <a:tailEnd type="none" w="med" len="med"/>
                    </a:lnL>
                    <a:lnR w="12700" cap="flat" cmpd="sng" algn="ctr">
                      <a:solidFill>
                        <a:schemeClr val="accent1">
                          <a:lumMod val="20000"/>
                          <a:lumOff val="80000"/>
                        </a:schemeClr>
                      </a:solidFill>
                      <a:prstDash val="solid"/>
                      <a:round/>
                      <a:headEnd type="none" w="med" len="med"/>
                      <a:tailEnd type="none" w="med" len="med"/>
                    </a:lnR>
                    <a:lnT w="12700" cap="flat" cmpd="sng" algn="ctr">
                      <a:solidFill>
                        <a:schemeClr val="accent1">
                          <a:lumMod val="20000"/>
                          <a:lumOff val="8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lvl1pPr>
                        <a:lnSpc>
                          <a:spcPct val="90000"/>
                        </a:lnSpc>
                        <a:spcBef>
                          <a:spcPts val="1000"/>
                        </a:spcBef>
                        <a:defRPr sz="24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1pPr>
                      <a:lvl2pPr>
                        <a:lnSpc>
                          <a:spcPct val="90000"/>
                        </a:lnSpc>
                        <a:spcBef>
                          <a:spcPts val="500"/>
                        </a:spcBef>
                        <a:defRPr sz="20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2pPr>
                      <a:lvl3pPr>
                        <a:lnSpc>
                          <a:spcPct val="90000"/>
                        </a:lnSpc>
                        <a:spcBef>
                          <a:spcPts val="500"/>
                        </a:spcBef>
                        <a:defRPr>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3pPr>
                      <a:lvl4pPr>
                        <a:lnSpc>
                          <a:spcPct val="90000"/>
                        </a:lnSpc>
                        <a:spcBef>
                          <a:spcPts val="500"/>
                        </a:spcBef>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4pPr>
                      <a:lvl5pPr>
                        <a:lnSpc>
                          <a:spcPct val="90000"/>
                        </a:lnSpc>
                        <a:spcBef>
                          <a:spcPts val="500"/>
                        </a:spcBef>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5pPr>
                      <a:lvl6pPr fontAlgn="base">
                        <a:lnSpc>
                          <a:spcPct val="90000"/>
                        </a:lnSpc>
                        <a:spcBef>
                          <a:spcPts val="500"/>
                        </a:spcBef>
                        <a:spcAft>
                          <a:spcPct val="0"/>
                        </a:spcAft>
                        <a:buFont typeface="Arial" panose="020B0604020202020204" pitchFamily="34" charset="0"/>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6pPr>
                      <a:lvl7pPr fontAlgn="base">
                        <a:lnSpc>
                          <a:spcPct val="90000"/>
                        </a:lnSpc>
                        <a:spcBef>
                          <a:spcPts val="500"/>
                        </a:spcBef>
                        <a:spcAft>
                          <a:spcPct val="0"/>
                        </a:spcAft>
                        <a:buFont typeface="Arial" panose="020B0604020202020204" pitchFamily="34" charset="0"/>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7pPr>
                      <a:lvl8pPr fontAlgn="base">
                        <a:lnSpc>
                          <a:spcPct val="90000"/>
                        </a:lnSpc>
                        <a:spcBef>
                          <a:spcPts val="500"/>
                        </a:spcBef>
                        <a:spcAft>
                          <a:spcPct val="0"/>
                        </a:spcAft>
                        <a:buFont typeface="Arial" panose="020B0604020202020204" pitchFamily="34" charset="0"/>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8pPr>
                      <a:lvl9pPr fontAlgn="base">
                        <a:lnSpc>
                          <a:spcPct val="90000"/>
                        </a:lnSpc>
                        <a:spcBef>
                          <a:spcPts val="500"/>
                        </a:spcBef>
                        <a:spcAft>
                          <a:spcPct val="0"/>
                        </a:spcAft>
                        <a:buFont typeface="Arial" panose="020B0604020202020204" pitchFamily="34" charset="0"/>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pPr>
                      <a:r>
                        <a:rPr kumimoji="0" lang="zh-CN" altLang="zh-CN" sz="2000" b="0" i="0" u="none" strike="noStrike" cap="none" normalizeH="0" baseline="0" dirty="0">
                          <a:ln>
                            <a:noFill/>
                          </a:ln>
                          <a:solidFill>
                            <a:srgbClr val="000000"/>
                          </a:solidFill>
                          <a:effectLst/>
                          <a:latin typeface="+mn-lt"/>
                          <a:ea typeface="+mn-ea"/>
                          <a:cs typeface="+mn-ea"/>
                          <a:sym typeface="+mn-lt"/>
                        </a:rPr>
                        <a:t>3.16</a:t>
                      </a:r>
                    </a:p>
                  </a:txBody>
                  <a:tcPr anchor="ctr" horzOverflow="overflow">
                    <a:lnL w="12700" cap="flat" cmpd="sng" algn="ctr">
                      <a:solidFill>
                        <a:schemeClr val="accent1">
                          <a:lumMod val="20000"/>
                          <a:lumOff val="80000"/>
                        </a:schemeClr>
                      </a:solidFill>
                      <a:prstDash val="solid"/>
                      <a:round/>
                      <a:headEnd type="none" w="med" len="med"/>
                      <a:tailEnd type="none" w="med" len="med"/>
                    </a:lnL>
                    <a:lnR w="12700" cap="flat" cmpd="sng" algn="ctr">
                      <a:solidFill>
                        <a:schemeClr val="accent1">
                          <a:lumMod val="20000"/>
                          <a:lumOff val="80000"/>
                        </a:schemeClr>
                      </a:solidFill>
                      <a:prstDash val="solid"/>
                      <a:round/>
                      <a:headEnd type="none" w="med" len="med"/>
                      <a:tailEnd type="none" w="med" len="med"/>
                    </a:lnR>
                    <a:lnT w="12700" cap="flat" cmpd="sng" algn="ctr">
                      <a:solidFill>
                        <a:schemeClr val="accent1">
                          <a:lumMod val="20000"/>
                          <a:lumOff val="8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lvl1pPr>
                        <a:lnSpc>
                          <a:spcPct val="90000"/>
                        </a:lnSpc>
                        <a:spcBef>
                          <a:spcPts val="1000"/>
                        </a:spcBef>
                        <a:defRPr sz="24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1pPr>
                      <a:lvl2pPr>
                        <a:lnSpc>
                          <a:spcPct val="90000"/>
                        </a:lnSpc>
                        <a:spcBef>
                          <a:spcPts val="500"/>
                        </a:spcBef>
                        <a:defRPr sz="20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2pPr>
                      <a:lvl3pPr>
                        <a:lnSpc>
                          <a:spcPct val="90000"/>
                        </a:lnSpc>
                        <a:spcBef>
                          <a:spcPts val="500"/>
                        </a:spcBef>
                        <a:defRPr>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3pPr>
                      <a:lvl4pPr>
                        <a:lnSpc>
                          <a:spcPct val="90000"/>
                        </a:lnSpc>
                        <a:spcBef>
                          <a:spcPts val="500"/>
                        </a:spcBef>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4pPr>
                      <a:lvl5pPr>
                        <a:lnSpc>
                          <a:spcPct val="90000"/>
                        </a:lnSpc>
                        <a:spcBef>
                          <a:spcPts val="500"/>
                        </a:spcBef>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5pPr>
                      <a:lvl6pPr fontAlgn="base">
                        <a:lnSpc>
                          <a:spcPct val="90000"/>
                        </a:lnSpc>
                        <a:spcBef>
                          <a:spcPts val="500"/>
                        </a:spcBef>
                        <a:spcAft>
                          <a:spcPct val="0"/>
                        </a:spcAft>
                        <a:buFont typeface="Arial" panose="020B0604020202020204" pitchFamily="34" charset="0"/>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6pPr>
                      <a:lvl7pPr fontAlgn="base">
                        <a:lnSpc>
                          <a:spcPct val="90000"/>
                        </a:lnSpc>
                        <a:spcBef>
                          <a:spcPts val="500"/>
                        </a:spcBef>
                        <a:spcAft>
                          <a:spcPct val="0"/>
                        </a:spcAft>
                        <a:buFont typeface="Arial" panose="020B0604020202020204" pitchFamily="34" charset="0"/>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7pPr>
                      <a:lvl8pPr fontAlgn="base">
                        <a:lnSpc>
                          <a:spcPct val="90000"/>
                        </a:lnSpc>
                        <a:spcBef>
                          <a:spcPts val="500"/>
                        </a:spcBef>
                        <a:spcAft>
                          <a:spcPct val="0"/>
                        </a:spcAft>
                        <a:buFont typeface="Arial" panose="020B0604020202020204" pitchFamily="34" charset="0"/>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8pPr>
                      <a:lvl9pPr fontAlgn="base">
                        <a:lnSpc>
                          <a:spcPct val="90000"/>
                        </a:lnSpc>
                        <a:spcBef>
                          <a:spcPts val="500"/>
                        </a:spcBef>
                        <a:spcAft>
                          <a:spcPct val="0"/>
                        </a:spcAft>
                        <a:buFont typeface="Arial" panose="020B0604020202020204" pitchFamily="34" charset="0"/>
                        <a:defRPr sz="1700">
                          <a:solidFill>
                            <a:schemeClr val="tx1"/>
                          </a:solidFill>
                          <a:latin typeface="Century Gothic" panose="020B0502020202020204" pitchFamily="34" charset="0"/>
                          <a:ea typeface="微软雅黑" panose="020B0503020204020204" pitchFamily="34" charset="-122"/>
                          <a:sym typeface="Century Gothic" panose="020B0502020202020204" pitchFamily="34" charset="0"/>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pPr>
                      <a:r>
                        <a:rPr kumimoji="0" lang="zh-CN" altLang="zh-CN" sz="2000" b="0" i="0" u="none" strike="noStrike" cap="none" normalizeH="0" baseline="0" dirty="0">
                          <a:ln>
                            <a:noFill/>
                          </a:ln>
                          <a:solidFill>
                            <a:srgbClr val="000000"/>
                          </a:solidFill>
                          <a:effectLst/>
                          <a:latin typeface="+mn-lt"/>
                          <a:ea typeface="+mn-ea"/>
                          <a:cs typeface="+mn-ea"/>
                          <a:sym typeface="+mn-lt"/>
                        </a:rPr>
                        <a:t>1</a:t>
                      </a:r>
                    </a:p>
                  </a:txBody>
                  <a:tcPr anchor="ctr" horzOverflow="overflow">
                    <a:lnL w="12700" cap="flat" cmpd="sng" algn="ctr">
                      <a:solidFill>
                        <a:schemeClr val="accent1">
                          <a:lumMod val="20000"/>
                          <a:lumOff val="80000"/>
                        </a:schemeClr>
                      </a:solidFill>
                      <a:prstDash val="solid"/>
                      <a:round/>
                      <a:headEnd type="none" w="med" len="med"/>
                      <a:tailEnd type="none" w="med" len="med"/>
                    </a:lnL>
                    <a:lnR w="12700" cmpd="sng">
                      <a:noFill/>
                      <a:prstDash val="solid"/>
                    </a:lnR>
                    <a:lnT w="12700" cap="flat" cmpd="sng" algn="ctr">
                      <a:solidFill>
                        <a:schemeClr val="accent1">
                          <a:lumMod val="20000"/>
                          <a:lumOff val="8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791300446"/>
                  </a:ext>
                </a:extLst>
              </a:tr>
            </a:tbl>
          </a:graphicData>
        </a:graphic>
      </p:graphicFrame>
      <p:sp>
        <p:nvSpPr>
          <p:cNvPr id="10" name="文本框 9">
            <a:extLst>
              <a:ext uri="{FF2B5EF4-FFF2-40B4-BE49-F238E27FC236}">
                <a16:creationId xmlns:a16="http://schemas.microsoft.com/office/drawing/2014/main" id="{3783E494-8516-9116-3134-DE7BBFF3028C}"/>
              </a:ext>
            </a:extLst>
          </p:cNvPr>
          <p:cNvSpPr txBox="1"/>
          <p:nvPr/>
        </p:nvSpPr>
        <p:spPr>
          <a:xfrm>
            <a:off x="872410" y="1211901"/>
            <a:ext cx="10648078" cy="418769"/>
          </a:xfrm>
          <a:prstGeom prst="rect">
            <a:avLst/>
          </a:prstGeom>
          <a:noFill/>
        </p:spPr>
        <p:txBody>
          <a:bodyPr wrap="square" rtlCol="0" anchor="ctr">
            <a:noAutofit/>
          </a:bodyPr>
          <a:lstStyle/>
          <a:p>
            <a:pPr algn="ctr">
              <a:lnSpc>
                <a:spcPct val="130000"/>
              </a:lnSpc>
            </a:pPr>
            <a:r>
              <a:rPr lang="zh-CN" altLang="en-US" sz="2000" dirty="0">
                <a:solidFill>
                  <a:schemeClr val="bg1"/>
                </a:solidFill>
                <a:cs typeface="+mn-ea"/>
                <a:sym typeface="+mn-lt"/>
              </a:rPr>
              <a:t>将全国优质医疗资源下沉到当地，尤其针对疑难杂症病例，共计接诊</a:t>
            </a:r>
            <a:r>
              <a:rPr lang="en-US" altLang="zh-CN" sz="2000" dirty="0">
                <a:solidFill>
                  <a:schemeClr val="bg1"/>
                </a:solidFill>
                <a:cs typeface="+mn-ea"/>
                <a:sym typeface="+mn-lt"/>
              </a:rPr>
              <a:t>173000</a:t>
            </a:r>
            <a:r>
              <a:rPr lang="zh-CN" altLang="en-US" sz="2000" dirty="0">
                <a:solidFill>
                  <a:schemeClr val="bg1"/>
                </a:solidFill>
                <a:cs typeface="+mn-ea"/>
                <a:sym typeface="+mn-lt"/>
              </a:rPr>
              <a:t>例；</a:t>
            </a:r>
          </a:p>
        </p:txBody>
      </p:sp>
    </p:spTree>
    <p:extLst>
      <p:ext uri="{BB962C8B-B14F-4D97-AF65-F5344CB8AC3E}">
        <p14:creationId xmlns:p14="http://schemas.microsoft.com/office/powerpoint/2010/main" val="5218957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1000"/>
                                        <p:tgtEl>
                                          <p:spTgt spid="8"/>
                                        </p:tgtEl>
                                      </p:cBhvr>
                                    </p:animEffect>
                                    <p:anim calcmode="lin" valueType="num">
                                      <p:cBhvr>
                                        <p:cTn id="13" dur="1000" fill="hold"/>
                                        <p:tgtEl>
                                          <p:spTgt spid="8"/>
                                        </p:tgtEl>
                                        <p:attrNameLst>
                                          <p:attrName>ppt_x</p:attrName>
                                        </p:attrNameLst>
                                      </p:cBhvr>
                                      <p:tavLst>
                                        <p:tav tm="0">
                                          <p:val>
                                            <p:strVal val="#ppt_x"/>
                                          </p:val>
                                        </p:tav>
                                        <p:tav tm="100000">
                                          <p:val>
                                            <p:strVal val="#ppt_x"/>
                                          </p:val>
                                        </p:tav>
                                      </p:tavLst>
                                    </p:anim>
                                    <p:anim calcmode="lin" valueType="num">
                                      <p:cBhvr>
                                        <p:cTn id="14"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1B7F84B2-C3D6-D467-B36F-6875743673C6}"/>
              </a:ext>
            </a:extLst>
          </p:cNvPr>
          <p:cNvSpPr>
            <a:spLocks noGrp="1"/>
          </p:cNvSpPr>
          <p:nvPr>
            <p:ph type="body" sz="quarter" idx="10"/>
          </p:nvPr>
        </p:nvSpPr>
        <p:spPr/>
        <p:txBody>
          <a:bodyPr/>
          <a:lstStyle/>
          <a:p>
            <a:r>
              <a:rPr lang="zh-CN" altLang="en-US" dirty="0">
                <a:cs typeface="+mn-ea"/>
                <a:sym typeface="+mn-lt"/>
              </a:rPr>
              <a:t>发展成果之六</a:t>
            </a:r>
          </a:p>
        </p:txBody>
      </p:sp>
      <p:sp>
        <p:nvSpPr>
          <p:cNvPr id="4" name="文本框 3">
            <a:extLst>
              <a:ext uri="{FF2B5EF4-FFF2-40B4-BE49-F238E27FC236}">
                <a16:creationId xmlns:a16="http://schemas.microsoft.com/office/drawing/2014/main" id="{D61B429C-E357-BA15-030C-62F4275A79B0}"/>
              </a:ext>
            </a:extLst>
          </p:cNvPr>
          <p:cNvSpPr txBox="1"/>
          <p:nvPr/>
        </p:nvSpPr>
        <p:spPr>
          <a:xfrm>
            <a:off x="566202" y="1363615"/>
            <a:ext cx="4025900" cy="1005788"/>
          </a:xfrm>
          <a:prstGeom prst="rect">
            <a:avLst/>
          </a:prstGeom>
          <a:noFill/>
        </p:spPr>
        <p:txBody>
          <a:bodyPr wrap="square" rtlCol="0" anchor="ctr">
            <a:noAutofit/>
          </a:bodyPr>
          <a:lstStyle/>
          <a:p>
            <a:pPr algn="just">
              <a:lnSpc>
                <a:spcPct val="130000"/>
              </a:lnSpc>
            </a:pPr>
            <a:r>
              <a:rPr lang="en-US" altLang="zh-CN" sz="2400" dirty="0">
                <a:solidFill>
                  <a:schemeClr val="tx1">
                    <a:lumMod val="75000"/>
                    <a:lumOff val="25000"/>
                  </a:schemeClr>
                </a:solidFill>
                <a:cs typeface="+mn-ea"/>
                <a:sym typeface="+mn-lt"/>
              </a:rPr>
              <a:t>XXXX</a:t>
            </a:r>
            <a:r>
              <a:rPr lang="zh-CN" altLang="en-US" sz="2400" dirty="0">
                <a:solidFill>
                  <a:schemeClr val="tx1">
                    <a:lumMod val="75000"/>
                    <a:lumOff val="25000"/>
                  </a:schemeClr>
                </a:solidFill>
                <a:cs typeface="+mn-ea"/>
                <a:sym typeface="+mn-lt"/>
              </a:rPr>
              <a:t>医院与企业战略合作打造患教和销量一体化形式</a:t>
            </a:r>
          </a:p>
        </p:txBody>
      </p:sp>
      <p:pic>
        <p:nvPicPr>
          <p:cNvPr id="6" name="图形 5" descr="城市 纯色填充">
            <a:extLst>
              <a:ext uri="{FF2B5EF4-FFF2-40B4-BE49-F238E27FC236}">
                <a16:creationId xmlns:a16="http://schemas.microsoft.com/office/drawing/2014/main" id="{9DAF30AA-847B-3B66-254D-A16989AEF2DA}"/>
              </a:ext>
            </a:extLst>
          </p:cNvPr>
          <p:cNvPicPr>
            <a:picLocks noChangeAspect="1"/>
          </p:cNvPicPr>
          <p:nvPr/>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5143497" y="1318893"/>
            <a:ext cx="914400" cy="914400"/>
          </a:xfrm>
          <a:prstGeom prst="rect">
            <a:avLst/>
          </a:prstGeom>
        </p:spPr>
      </p:pic>
      <p:sp>
        <p:nvSpPr>
          <p:cNvPr id="7" name="文本框 6">
            <a:extLst>
              <a:ext uri="{FF2B5EF4-FFF2-40B4-BE49-F238E27FC236}">
                <a16:creationId xmlns:a16="http://schemas.microsoft.com/office/drawing/2014/main" id="{8984B435-F693-16CC-1AE8-51EB8577D277}"/>
              </a:ext>
            </a:extLst>
          </p:cNvPr>
          <p:cNvSpPr txBox="1"/>
          <p:nvPr/>
        </p:nvSpPr>
        <p:spPr>
          <a:xfrm>
            <a:off x="5143496" y="2195192"/>
            <a:ext cx="1130303" cy="369332"/>
          </a:xfrm>
          <a:prstGeom prst="rect">
            <a:avLst/>
          </a:prstGeom>
          <a:noFill/>
        </p:spPr>
        <p:txBody>
          <a:bodyPr wrap="square" rtlCol="0">
            <a:noAutofit/>
          </a:bodyPr>
          <a:lstStyle/>
          <a:p>
            <a:r>
              <a:rPr lang="zh-CN" altLang="en-US" dirty="0">
                <a:cs typeface="+mn-ea"/>
                <a:sym typeface="+mn-lt"/>
              </a:rPr>
              <a:t>公司之</a:t>
            </a:r>
            <a:r>
              <a:rPr lang="en-US" altLang="zh-CN" dirty="0">
                <a:cs typeface="+mn-ea"/>
                <a:sym typeface="+mn-lt"/>
              </a:rPr>
              <a:t>1</a:t>
            </a:r>
            <a:endParaRPr lang="zh-CN" altLang="en-US" dirty="0">
              <a:cs typeface="+mn-ea"/>
              <a:sym typeface="+mn-lt"/>
            </a:endParaRPr>
          </a:p>
        </p:txBody>
      </p:sp>
      <p:pic>
        <p:nvPicPr>
          <p:cNvPr id="8" name="图形 7" descr="城市 纯色填充">
            <a:extLst>
              <a:ext uri="{FF2B5EF4-FFF2-40B4-BE49-F238E27FC236}">
                <a16:creationId xmlns:a16="http://schemas.microsoft.com/office/drawing/2014/main" id="{5742F821-FAF7-F7FC-E253-D8CAF026D297}"/>
              </a:ext>
            </a:extLst>
          </p:cNvPr>
          <p:cNvPicPr>
            <a:picLocks noChangeAspect="1"/>
          </p:cNvPicPr>
          <p:nvPr/>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6824130" y="1318893"/>
            <a:ext cx="914400" cy="914400"/>
          </a:xfrm>
          <a:prstGeom prst="rect">
            <a:avLst/>
          </a:prstGeom>
        </p:spPr>
      </p:pic>
      <p:sp>
        <p:nvSpPr>
          <p:cNvPr id="9" name="文本框 8">
            <a:extLst>
              <a:ext uri="{FF2B5EF4-FFF2-40B4-BE49-F238E27FC236}">
                <a16:creationId xmlns:a16="http://schemas.microsoft.com/office/drawing/2014/main" id="{6FBA2101-98F0-C659-DB76-95974EFE7EEC}"/>
              </a:ext>
            </a:extLst>
          </p:cNvPr>
          <p:cNvSpPr txBox="1"/>
          <p:nvPr/>
        </p:nvSpPr>
        <p:spPr>
          <a:xfrm>
            <a:off x="6824129" y="2195192"/>
            <a:ext cx="1130303" cy="369332"/>
          </a:xfrm>
          <a:prstGeom prst="rect">
            <a:avLst/>
          </a:prstGeom>
          <a:noFill/>
        </p:spPr>
        <p:txBody>
          <a:bodyPr wrap="square" rtlCol="0">
            <a:noAutofit/>
          </a:bodyPr>
          <a:lstStyle/>
          <a:p>
            <a:r>
              <a:rPr lang="zh-CN" altLang="en-US" dirty="0">
                <a:cs typeface="+mn-ea"/>
                <a:sym typeface="+mn-lt"/>
              </a:rPr>
              <a:t>公司之</a:t>
            </a:r>
            <a:r>
              <a:rPr lang="en-US" altLang="zh-CN" dirty="0">
                <a:cs typeface="+mn-ea"/>
                <a:sym typeface="+mn-lt"/>
              </a:rPr>
              <a:t>2</a:t>
            </a:r>
            <a:endParaRPr lang="zh-CN" altLang="en-US" dirty="0">
              <a:cs typeface="+mn-ea"/>
              <a:sym typeface="+mn-lt"/>
            </a:endParaRPr>
          </a:p>
        </p:txBody>
      </p:sp>
      <p:pic>
        <p:nvPicPr>
          <p:cNvPr id="10" name="图形 9" descr="城市 纯色填充">
            <a:extLst>
              <a:ext uri="{FF2B5EF4-FFF2-40B4-BE49-F238E27FC236}">
                <a16:creationId xmlns:a16="http://schemas.microsoft.com/office/drawing/2014/main" id="{4902FE47-AA1B-DA75-B5AB-4CF842A6F51A}"/>
              </a:ext>
            </a:extLst>
          </p:cNvPr>
          <p:cNvPicPr>
            <a:picLocks noChangeAspect="1"/>
          </p:cNvPicPr>
          <p:nvPr/>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8504763" y="1318893"/>
            <a:ext cx="914400" cy="914400"/>
          </a:xfrm>
          <a:prstGeom prst="rect">
            <a:avLst/>
          </a:prstGeom>
        </p:spPr>
      </p:pic>
      <p:sp>
        <p:nvSpPr>
          <p:cNvPr id="11" name="文本框 10">
            <a:extLst>
              <a:ext uri="{FF2B5EF4-FFF2-40B4-BE49-F238E27FC236}">
                <a16:creationId xmlns:a16="http://schemas.microsoft.com/office/drawing/2014/main" id="{9CB1CFDE-8060-0E7F-FBF6-AE224D04A6A5}"/>
              </a:ext>
            </a:extLst>
          </p:cNvPr>
          <p:cNvSpPr txBox="1"/>
          <p:nvPr/>
        </p:nvSpPr>
        <p:spPr>
          <a:xfrm>
            <a:off x="8504762" y="2195192"/>
            <a:ext cx="1130303" cy="369332"/>
          </a:xfrm>
          <a:prstGeom prst="rect">
            <a:avLst/>
          </a:prstGeom>
          <a:noFill/>
        </p:spPr>
        <p:txBody>
          <a:bodyPr wrap="square" rtlCol="0">
            <a:noAutofit/>
          </a:bodyPr>
          <a:lstStyle/>
          <a:p>
            <a:r>
              <a:rPr lang="zh-CN" altLang="en-US" dirty="0">
                <a:cs typeface="+mn-ea"/>
                <a:sym typeface="+mn-lt"/>
              </a:rPr>
              <a:t>公司之</a:t>
            </a:r>
            <a:r>
              <a:rPr lang="en-US" altLang="zh-CN" dirty="0">
                <a:cs typeface="+mn-ea"/>
                <a:sym typeface="+mn-lt"/>
              </a:rPr>
              <a:t>3</a:t>
            </a:r>
            <a:endParaRPr lang="zh-CN" altLang="en-US" dirty="0">
              <a:cs typeface="+mn-ea"/>
              <a:sym typeface="+mn-lt"/>
            </a:endParaRPr>
          </a:p>
        </p:txBody>
      </p:sp>
      <p:pic>
        <p:nvPicPr>
          <p:cNvPr id="12" name="图形 11" descr="城市 纯色填充">
            <a:extLst>
              <a:ext uri="{FF2B5EF4-FFF2-40B4-BE49-F238E27FC236}">
                <a16:creationId xmlns:a16="http://schemas.microsoft.com/office/drawing/2014/main" id="{53EBC5E4-7035-3182-8712-D7137B5E4160}"/>
              </a:ext>
            </a:extLst>
          </p:cNvPr>
          <p:cNvPicPr>
            <a:picLocks noChangeAspect="1"/>
          </p:cNvPicPr>
          <p:nvPr/>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10185397" y="1318893"/>
            <a:ext cx="914400" cy="914400"/>
          </a:xfrm>
          <a:prstGeom prst="rect">
            <a:avLst/>
          </a:prstGeom>
        </p:spPr>
      </p:pic>
      <p:sp>
        <p:nvSpPr>
          <p:cNvPr id="13" name="文本框 12">
            <a:extLst>
              <a:ext uri="{FF2B5EF4-FFF2-40B4-BE49-F238E27FC236}">
                <a16:creationId xmlns:a16="http://schemas.microsoft.com/office/drawing/2014/main" id="{ABD4C88C-027E-ED8C-2DD4-757A49BA1E92}"/>
              </a:ext>
            </a:extLst>
          </p:cNvPr>
          <p:cNvSpPr txBox="1"/>
          <p:nvPr/>
        </p:nvSpPr>
        <p:spPr>
          <a:xfrm>
            <a:off x="10185396" y="2195192"/>
            <a:ext cx="1130303" cy="369332"/>
          </a:xfrm>
          <a:prstGeom prst="rect">
            <a:avLst/>
          </a:prstGeom>
          <a:noFill/>
        </p:spPr>
        <p:txBody>
          <a:bodyPr wrap="square" rtlCol="0">
            <a:noAutofit/>
          </a:bodyPr>
          <a:lstStyle/>
          <a:p>
            <a:r>
              <a:rPr lang="zh-CN" altLang="en-US" dirty="0">
                <a:cs typeface="+mn-ea"/>
                <a:sym typeface="+mn-lt"/>
              </a:rPr>
              <a:t>公司之</a:t>
            </a:r>
            <a:r>
              <a:rPr lang="en-US" altLang="zh-CN" dirty="0">
                <a:cs typeface="+mn-ea"/>
                <a:sym typeface="+mn-lt"/>
              </a:rPr>
              <a:t>4</a:t>
            </a:r>
            <a:endParaRPr lang="zh-CN" altLang="en-US" dirty="0">
              <a:cs typeface="+mn-ea"/>
              <a:sym typeface="+mn-lt"/>
            </a:endParaRPr>
          </a:p>
        </p:txBody>
      </p:sp>
      <p:cxnSp>
        <p:nvCxnSpPr>
          <p:cNvPr id="14" name="直接连接符 13">
            <a:extLst>
              <a:ext uri="{FF2B5EF4-FFF2-40B4-BE49-F238E27FC236}">
                <a16:creationId xmlns:a16="http://schemas.microsoft.com/office/drawing/2014/main" id="{AA568CD1-13B2-4336-841F-37D972EC138C}"/>
              </a:ext>
            </a:extLst>
          </p:cNvPr>
          <p:cNvCxnSpPr>
            <a:cxnSpLocks/>
          </p:cNvCxnSpPr>
          <p:nvPr/>
        </p:nvCxnSpPr>
        <p:spPr>
          <a:xfrm>
            <a:off x="700887" y="2718789"/>
            <a:ext cx="10714020" cy="0"/>
          </a:xfrm>
          <a:prstGeom prst="line">
            <a:avLst/>
          </a:prstGeom>
          <a:ln w="19050">
            <a:gradFill>
              <a:gsLst>
                <a:gs pos="0">
                  <a:schemeClr val="accent2"/>
                </a:gs>
                <a:gs pos="100000">
                  <a:schemeClr val="accent1">
                    <a:lumMod val="30000"/>
                    <a:lumOff val="70000"/>
                    <a:alpha val="39000"/>
                  </a:schemeClr>
                </a:gs>
              </a:gsLst>
              <a:lin ang="0" scaled="0"/>
            </a:gradFill>
          </a:ln>
        </p:spPr>
        <p:style>
          <a:lnRef idx="1">
            <a:schemeClr val="accent1"/>
          </a:lnRef>
          <a:fillRef idx="0">
            <a:schemeClr val="accent1"/>
          </a:fillRef>
          <a:effectRef idx="0">
            <a:schemeClr val="accent1"/>
          </a:effectRef>
          <a:fontRef idx="minor">
            <a:schemeClr val="tx1"/>
          </a:fontRef>
        </p:style>
      </p:cxnSp>
      <p:sp>
        <p:nvSpPr>
          <p:cNvPr id="20" name="矩形: 圆角 19">
            <a:extLst>
              <a:ext uri="{FF2B5EF4-FFF2-40B4-BE49-F238E27FC236}">
                <a16:creationId xmlns:a16="http://schemas.microsoft.com/office/drawing/2014/main" id="{A2D7C62F-A583-6F2E-0153-83DBD6585675}"/>
              </a:ext>
            </a:extLst>
          </p:cNvPr>
          <p:cNvSpPr/>
          <p:nvPr/>
        </p:nvSpPr>
        <p:spPr>
          <a:xfrm>
            <a:off x="584197" y="3048704"/>
            <a:ext cx="4803222" cy="941829"/>
          </a:xfrm>
          <a:prstGeom prst="roundRect">
            <a:avLst/>
          </a:prstGeom>
          <a:solidFill>
            <a:schemeClr val="bg1"/>
          </a:solidFill>
          <a:ln>
            <a:noFill/>
          </a:ln>
          <a:effectLst>
            <a:outerShdw blurRad="50800" dist="38100" dir="2700000" algn="tl"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mn-ea"/>
              <a:sym typeface="+mn-lt"/>
            </a:endParaRPr>
          </a:p>
        </p:txBody>
      </p:sp>
      <p:sp>
        <p:nvSpPr>
          <p:cNvPr id="21" name="文本框 20">
            <a:extLst>
              <a:ext uri="{FF2B5EF4-FFF2-40B4-BE49-F238E27FC236}">
                <a16:creationId xmlns:a16="http://schemas.microsoft.com/office/drawing/2014/main" id="{7A5BCCE5-C677-2B97-1E31-E4C360306845}"/>
              </a:ext>
            </a:extLst>
          </p:cNvPr>
          <p:cNvSpPr txBox="1"/>
          <p:nvPr/>
        </p:nvSpPr>
        <p:spPr>
          <a:xfrm>
            <a:off x="639563" y="3130828"/>
            <a:ext cx="4345819" cy="853567"/>
          </a:xfrm>
          <a:prstGeom prst="rect">
            <a:avLst/>
          </a:prstGeom>
          <a:noFill/>
        </p:spPr>
        <p:txBody>
          <a:bodyPr wrap="square" rtlCol="0" anchor="ctr">
            <a:noAutofit/>
          </a:bodyPr>
          <a:lstStyle/>
          <a:p>
            <a:pPr algn="just">
              <a:lnSpc>
                <a:spcPct val="130000"/>
              </a:lnSpc>
            </a:pPr>
            <a:r>
              <a:rPr lang="zh-CN" altLang="en-US" sz="2000" dirty="0">
                <a:solidFill>
                  <a:schemeClr val="tx1">
                    <a:lumMod val="75000"/>
                    <a:lumOff val="25000"/>
                  </a:schemeClr>
                </a:solidFill>
                <a:cs typeface="+mn-ea"/>
                <a:sym typeface="+mn-lt"/>
              </a:rPr>
              <a:t>基于平台的用户流量和数据抓取分析，进行精准投放</a:t>
            </a:r>
          </a:p>
        </p:txBody>
      </p:sp>
      <p:sp>
        <p:nvSpPr>
          <p:cNvPr id="22" name="矩形: 圆角 21">
            <a:extLst>
              <a:ext uri="{FF2B5EF4-FFF2-40B4-BE49-F238E27FC236}">
                <a16:creationId xmlns:a16="http://schemas.microsoft.com/office/drawing/2014/main" id="{00D9ED34-BD75-2652-BE75-CB4F0449719E}"/>
              </a:ext>
            </a:extLst>
          </p:cNvPr>
          <p:cNvSpPr/>
          <p:nvPr/>
        </p:nvSpPr>
        <p:spPr>
          <a:xfrm>
            <a:off x="584197" y="4242504"/>
            <a:ext cx="4803222" cy="941829"/>
          </a:xfrm>
          <a:prstGeom prst="roundRect">
            <a:avLst/>
          </a:prstGeom>
          <a:solidFill>
            <a:schemeClr val="bg1"/>
          </a:solidFill>
          <a:ln>
            <a:noFill/>
          </a:ln>
          <a:effectLst>
            <a:outerShdw blurRad="50800" dist="38100" dir="2700000" algn="tl"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mn-ea"/>
              <a:sym typeface="+mn-lt"/>
            </a:endParaRPr>
          </a:p>
        </p:txBody>
      </p:sp>
      <p:sp>
        <p:nvSpPr>
          <p:cNvPr id="23" name="文本框 22">
            <a:extLst>
              <a:ext uri="{FF2B5EF4-FFF2-40B4-BE49-F238E27FC236}">
                <a16:creationId xmlns:a16="http://schemas.microsoft.com/office/drawing/2014/main" id="{93DF5DFF-77AA-B1CD-CEDC-3DC83CD8E21F}"/>
              </a:ext>
            </a:extLst>
          </p:cNvPr>
          <p:cNvSpPr txBox="1"/>
          <p:nvPr/>
        </p:nvSpPr>
        <p:spPr>
          <a:xfrm>
            <a:off x="639563" y="4324628"/>
            <a:ext cx="4256918" cy="853567"/>
          </a:xfrm>
          <a:prstGeom prst="rect">
            <a:avLst/>
          </a:prstGeom>
          <a:noFill/>
        </p:spPr>
        <p:txBody>
          <a:bodyPr wrap="square" rtlCol="0" anchor="ctr">
            <a:noAutofit/>
          </a:bodyPr>
          <a:lstStyle/>
          <a:p>
            <a:pPr algn="just">
              <a:lnSpc>
                <a:spcPct val="130000"/>
              </a:lnSpc>
            </a:pPr>
            <a:r>
              <a:rPr lang="zh-CN" altLang="en-US" sz="2000" dirty="0">
                <a:solidFill>
                  <a:schemeClr val="tx1">
                    <a:lumMod val="75000"/>
                    <a:lumOff val="25000"/>
                  </a:schemeClr>
                </a:solidFill>
                <a:cs typeface="+mn-ea"/>
                <a:sym typeface="+mn-lt"/>
              </a:rPr>
              <a:t>组织针对性患教活动，如知识科普、健康头条等形式</a:t>
            </a:r>
          </a:p>
        </p:txBody>
      </p:sp>
      <p:sp>
        <p:nvSpPr>
          <p:cNvPr id="24" name="矩形: 圆角 23">
            <a:extLst>
              <a:ext uri="{FF2B5EF4-FFF2-40B4-BE49-F238E27FC236}">
                <a16:creationId xmlns:a16="http://schemas.microsoft.com/office/drawing/2014/main" id="{7FFF00B2-0F7C-9D4D-4E26-B73974BF7A52}"/>
              </a:ext>
            </a:extLst>
          </p:cNvPr>
          <p:cNvSpPr/>
          <p:nvPr/>
        </p:nvSpPr>
        <p:spPr>
          <a:xfrm>
            <a:off x="584197" y="5271204"/>
            <a:ext cx="4803222" cy="941829"/>
          </a:xfrm>
          <a:prstGeom prst="roundRect">
            <a:avLst/>
          </a:prstGeom>
          <a:solidFill>
            <a:schemeClr val="bg1"/>
          </a:solidFill>
          <a:ln>
            <a:noFill/>
          </a:ln>
          <a:effectLst>
            <a:outerShdw blurRad="50800" dist="38100" dir="2700000" algn="tl"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mn-ea"/>
              <a:sym typeface="+mn-lt"/>
            </a:endParaRPr>
          </a:p>
        </p:txBody>
      </p:sp>
      <p:sp>
        <p:nvSpPr>
          <p:cNvPr id="25" name="文本框 24">
            <a:extLst>
              <a:ext uri="{FF2B5EF4-FFF2-40B4-BE49-F238E27FC236}">
                <a16:creationId xmlns:a16="http://schemas.microsoft.com/office/drawing/2014/main" id="{FA5196CD-7B6F-0856-79B0-2DE6C9819196}"/>
              </a:ext>
            </a:extLst>
          </p:cNvPr>
          <p:cNvSpPr txBox="1"/>
          <p:nvPr/>
        </p:nvSpPr>
        <p:spPr>
          <a:xfrm>
            <a:off x="639563" y="5353328"/>
            <a:ext cx="4358518" cy="853567"/>
          </a:xfrm>
          <a:prstGeom prst="rect">
            <a:avLst/>
          </a:prstGeom>
          <a:noFill/>
        </p:spPr>
        <p:txBody>
          <a:bodyPr wrap="square" rtlCol="0" anchor="ctr">
            <a:noAutofit/>
          </a:bodyPr>
          <a:lstStyle/>
          <a:p>
            <a:pPr algn="just">
              <a:lnSpc>
                <a:spcPct val="130000"/>
              </a:lnSpc>
            </a:pPr>
            <a:r>
              <a:rPr lang="zh-CN" altLang="en-US" sz="2000" dirty="0">
                <a:solidFill>
                  <a:schemeClr val="tx1">
                    <a:lumMod val="75000"/>
                    <a:lumOff val="25000"/>
                  </a:schemeClr>
                </a:solidFill>
                <a:cs typeface="+mn-ea"/>
                <a:sym typeface="+mn-lt"/>
              </a:rPr>
              <a:t>加大品牌认知度，提高相关渠道流量，增加零售渠道销量</a:t>
            </a:r>
          </a:p>
        </p:txBody>
      </p:sp>
      <p:sp>
        <p:nvSpPr>
          <p:cNvPr id="26" name="等腰三角形 25">
            <a:extLst>
              <a:ext uri="{FF2B5EF4-FFF2-40B4-BE49-F238E27FC236}">
                <a16:creationId xmlns:a16="http://schemas.microsoft.com/office/drawing/2014/main" id="{2513EF12-A500-0D21-2583-6A63399518CC}"/>
              </a:ext>
            </a:extLst>
          </p:cNvPr>
          <p:cNvSpPr/>
          <p:nvPr/>
        </p:nvSpPr>
        <p:spPr>
          <a:xfrm rot="5400000">
            <a:off x="4371313" y="4270302"/>
            <a:ext cx="3406841" cy="735583"/>
          </a:xfrm>
          <a:prstGeom prst="triangle">
            <a:avLst>
              <a:gd name="adj" fmla="val 52284"/>
            </a:avLst>
          </a:prstGeom>
          <a:gradFill>
            <a:gsLst>
              <a:gs pos="0">
                <a:schemeClr val="accent2">
                  <a:alpha val="50000"/>
                </a:schemeClr>
              </a:gs>
              <a:gs pos="100000">
                <a:schemeClr val="accent1">
                  <a:lumMod val="30000"/>
                  <a:lumOff val="70000"/>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mn-ea"/>
              <a:sym typeface="+mn-lt"/>
            </a:endParaRPr>
          </a:p>
        </p:txBody>
      </p:sp>
      <p:sp>
        <p:nvSpPr>
          <p:cNvPr id="27" name="矩形: 圆角 26">
            <a:extLst>
              <a:ext uri="{FF2B5EF4-FFF2-40B4-BE49-F238E27FC236}">
                <a16:creationId xmlns:a16="http://schemas.microsoft.com/office/drawing/2014/main" id="{A9EC9D6D-18D0-4975-96A0-457EE1D65C2F}"/>
              </a:ext>
            </a:extLst>
          </p:cNvPr>
          <p:cNvSpPr/>
          <p:nvPr/>
        </p:nvSpPr>
        <p:spPr>
          <a:xfrm>
            <a:off x="6512929" y="2934673"/>
            <a:ext cx="4802770" cy="3247117"/>
          </a:xfrm>
          <a:prstGeom prst="roundRect">
            <a:avLst>
              <a:gd name="adj" fmla="val 3051"/>
            </a:avLst>
          </a:prstGeom>
          <a:gradFill>
            <a:gsLst>
              <a:gs pos="0">
                <a:schemeClr val="accent1"/>
              </a:gs>
              <a:gs pos="100000">
                <a:schemeClr val="accent6">
                  <a:alpha val="96000"/>
                </a:schemeClr>
              </a:gs>
            </a:gsLst>
            <a:lin ang="2700000" scaled="0"/>
          </a:gradFill>
          <a:ln>
            <a:noFill/>
          </a:ln>
          <a:effectLst>
            <a:outerShdw blurRad="165100" dist="38100" dir="2700000" algn="tl"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mn-ea"/>
              <a:sym typeface="+mn-lt"/>
            </a:endParaRPr>
          </a:p>
        </p:txBody>
      </p:sp>
      <p:sp>
        <p:nvSpPr>
          <p:cNvPr id="28" name="文本框 27">
            <a:extLst>
              <a:ext uri="{FF2B5EF4-FFF2-40B4-BE49-F238E27FC236}">
                <a16:creationId xmlns:a16="http://schemas.microsoft.com/office/drawing/2014/main" id="{4044B2B2-5113-9196-C3A4-878D6A772F28}"/>
              </a:ext>
            </a:extLst>
          </p:cNvPr>
          <p:cNvSpPr txBox="1"/>
          <p:nvPr/>
        </p:nvSpPr>
        <p:spPr>
          <a:xfrm>
            <a:off x="6665380" y="3385818"/>
            <a:ext cx="2146300" cy="461665"/>
          </a:xfrm>
          <a:prstGeom prst="rect">
            <a:avLst/>
          </a:prstGeom>
          <a:noFill/>
        </p:spPr>
        <p:txBody>
          <a:bodyPr wrap="square" rtlCol="0" anchor="ctr">
            <a:noAutofit/>
          </a:bodyPr>
          <a:lstStyle/>
          <a:p>
            <a:r>
              <a:rPr lang="zh-CN" altLang="en-US" sz="2400" dirty="0">
                <a:solidFill>
                  <a:schemeClr val="bg1"/>
                </a:solidFill>
                <a:cs typeface="+mn-ea"/>
                <a:sym typeface="+mn-lt"/>
              </a:rPr>
              <a:t>品牌词搜索量</a:t>
            </a:r>
          </a:p>
        </p:txBody>
      </p:sp>
      <p:pic>
        <p:nvPicPr>
          <p:cNvPr id="29" name="图形 28" descr="箭头: 顺时针弯曲 纯色填充">
            <a:extLst>
              <a:ext uri="{FF2B5EF4-FFF2-40B4-BE49-F238E27FC236}">
                <a16:creationId xmlns:a16="http://schemas.microsoft.com/office/drawing/2014/main" id="{0396539A-482D-B7E4-A181-2493BB511111}"/>
              </a:ext>
            </a:extLst>
          </p:cNvPr>
          <p:cNvPicPr>
            <a:picLocks noChangeAspect="1"/>
          </p:cNvPicPr>
          <p:nvPr/>
        </p:nvPicPr>
        <p:blipFill>
          <a:blip r:embed="rId5">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rot="744216" flipH="1">
            <a:off x="10345620" y="3027101"/>
            <a:ext cx="914400" cy="1075308"/>
          </a:xfrm>
          <a:prstGeom prst="rect">
            <a:avLst/>
          </a:prstGeom>
        </p:spPr>
      </p:pic>
      <p:sp>
        <p:nvSpPr>
          <p:cNvPr id="30" name="文本框 29">
            <a:extLst>
              <a:ext uri="{FF2B5EF4-FFF2-40B4-BE49-F238E27FC236}">
                <a16:creationId xmlns:a16="http://schemas.microsoft.com/office/drawing/2014/main" id="{ABDDBFC4-32D1-A70E-B74A-7CE74D774A50}"/>
              </a:ext>
            </a:extLst>
          </p:cNvPr>
          <p:cNvSpPr txBox="1"/>
          <p:nvPr/>
        </p:nvSpPr>
        <p:spPr>
          <a:xfrm>
            <a:off x="8964131" y="3293485"/>
            <a:ext cx="1338811" cy="646331"/>
          </a:xfrm>
          <a:prstGeom prst="rect">
            <a:avLst/>
          </a:prstGeom>
        </p:spPr>
        <p:txBody>
          <a:bodyPr vert="horz" wrap="square" lIns="0" tIns="45720" rIns="0" bIns="45720" rtlCol="0" anchor="ctr">
            <a:noAutofit/>
          </a:bodyPr>
          <a:lstStyle>
            <a:lvl1pPr indent="0">
              <a:lnSpc>
                <a:spcPct val="90000"/>
              </a:lnSpc>
              <a:spcBef>
                <a:spcPts val="1000"/>
              </a:spcBef>
              <a:buFont typeface="Arial" panose="020B0604020202020204" pitchFamily="34" charset="0"/>
              <a:buNone/>
              <a:defRPr sz="3200" b="1">
                <a:gradFill>
                  <a:gsLst>
                    <a:gs pos="0">
                      <a:schemeClr val="accent1"/>
                    </a:gs>
                    <a:gs pos="100000">
                      <a:schemeClr val="accent6"/>
                    </a:gs>
                  </a:gsLst>
                  <a:lin ang="2700000" scaled="0"/>
                </a:gradFill>
                <a:latin typeface="+mj-ea"/>
                <a:ea typeface="+mj-ea"/>
                <a:cs typeface="+mn-ea"/>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altLang="zh-CN" sz="4000" dirty="0">
                <a:solidFill>
                  <a:schemeClr val="bg1"/>
                </a:solidFill>
                <a:latin typeface="+mj-lt"/>
                <a:ea typeface="+mn-ea"/>
                <a:sym typeface="+mn-lt"/>
              </a:rPr>
              <a:t>120</a:t>
            </a:r>
            <a:r>
              <a:rPr lang="en-US" altLang="zh-CN" sz="2400" dirty="0">
                <a:solidFill>
                  <a:schemeClr val="bg1"/>
                </a:solidFill>
                <a:latin typeface="+mj-lt"/>
                <a:ea typeface="+mn-ea"/>
                <a:sym typeface="+mn-lt"/>
              </a:rPr>
              <a:t>%</a:t>
            </a:r>
            <a:endParaRPr lang="zh-CN" altLang="en-US" sz="4000" dirty="0">
              <a:solidFill>
                <a:schemeClr val="bg1"/>
              </a:solidFill>
              <a:latin typeface="+mj-lt"/>
              <a:ea typeface="+mn-ea"/>
              <a:sym typeface="+mn-lt"/>
            </a:endParaRPr>
          </a:p>
        </p:txBody>
      </p:sp>
      <p:sp>
        <p:nvSpPr>
          <p:cNvPr id="33" name="文本框 32">
            <a:extLst>
              <a:ext uri="{FF2B5EF4-FFF2-40B4-BE49-F238E27FC236}">
                <a16:creationId xmlns:a16="http://schemas.microsoft.com/office/drawing/2014/main" id="{FD84A333-778D-6AB0-905B-7DCD76B69E0B}"/>
              </a:ext>
            </a:extLst>
          </p:cNvPr>
          <p:cNvSpPr txBox="1"/>
          <p:nvPr/>
        </p:nvSpPr>
        <p:spPr>
          <a:xfrm>
            <a:off x="6665380" y="4302928"/>
            <a:ext cx="2146300" cy="461665"/>
          </a:xfrm>
          <a:prstGeom prst="rect">
            <a:avLst/>
          </a:prstGeom>
          <a:noFill/>
        </p:spPr>
        <p:txBody>
          <a:bodyPr wrap="square" rtlCol="0" anchor="ctr">
            <a:noAutofit/>
          </a:bodyPr>
          <a:lstStyle/>
          <a:p>
            <a:r>
              <a:rPr lang="zh-CN" altLang="en-US" sz="2400" dirty="0">
                <a:solidFill>
                  <a:schemeClr val="bg1"/>
                </a:solidFill>
                <a:cs typeface="+mn-ea"/>
                <a:sym typeface="+mn-lt"/>
              </a:rPr>
              <a:t>相关问诊量</a:t>
            </a:r>
          </a:p>
        </p:txBody>
      </p:sp>
      <p:pic>
        <p:nvPicPr>
          <p:cNvPr id="34" name="图形 33" descr="箭头: 顺时针弯曲 纯色填充">
            <a:extLst>
              <a:ext uri="{FF2B5EF4-FFF2-40B4-BE49-F238E27FC236}">
                <a16:creationId xmlns:a16="http://schemas.microsoft.com/office/drawing/2014/main" id="{E4D1AC1E-F4AD-D583-B819-F6553B822253}"/>
              </a:ext>
            </a:extLst>
          </p:cNvPr>
          <p:cNvPicPr>
            <a:picLocks noChangeAspect="1"/>
          </p:cNvPicPr>
          <p:nvPr/>
        </p:nvPicPr>
        <p:blipFill>
          <a:blip r:embed="rId5">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rot="744216" flipH="1">
            <a:off x="10345620" y="3944211"/>
            <a:ext cx="914400" cy="1075308"/>
          </a:xfrm>
          <a:prstGeom prst="rect">
            <a:avLst/>
          </a:prstGeom>
        </p:spPr>
      </p:pic>
      <p:sp>
        <p:nvSpPr>
          <p:cNvPr id="35" name="文本框 34">
            <a:extLst>
              <a:ext uri="{FF2B5EF4-FFF2-40B4-BE49-F238E27FC236}">
                <a16:creationId xmlns:a16="http://schemas.microsoft.com/office/drawing/2014/main" id="{B0B7B475-A9DB-D9A1-3E47-E5201E7AAB1B}"/>
              </a:ext>
            </a:extLst>
          </p:cNvPr>
          <p:cNvSpPr txBox="1"/>
          <p:nvPr/>
        </p:nvSpPr>
        <p:spPr>
          <a:xfrm>
            <a:off x="8964131" y="4210595"/>
            <a:ext cx="1276673" cy="646331"/>
          </a:xfrm>
          <a:prstGeom prst="rect">
            <a:avLst/>
          </a:prstGeom>
        </p:spPr>
        <p:txBody>
          <a:bodyPr vert="horz" wrap="square" lIns="0" tIns="45720" rIns="0" bIns="45720" rtlCol="0" anchor="ctr">
            <a:noAutofit/>
          </a:bodyPr>
          <a:lstStyle>
            <a:lvl1pPr indent="0">
              <a:lnSpc>
                <a:spcPct val="90000"/>
              </a:lnSpc>
              <a:spcBef>
                <a:spcPts val="1000"/>
              </a:spcBef>
              <a:buFont typeface="Arial" panose="020B0604020202020204" pitchFamily="34" charset="0"/>
              <a:buNone/>
              <a:defRPr sz="3200" b="1">
                <a:gradFill>
                  <a:gsLst>
                    <a:gs pos="0">
                      <a:schemeClr val="accent1"/>
                    </a:gs>
                    <a:gs pos="100000">
                      <a:schemeClr val="accent6"/>
                    </a:gs>
                  </a:gsLst>
                  <a:lin ang="2700000" scaled="0"/>
                </a:gradFill>
                <a:latin typeface="+mj-ea"/>
                <a:ea typeface="+mj-ea"/>
                <a:cs typeface="+mn-ea"/>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altLang="zh-CN" sz="4000" dirty="0">
                <a:solidFill>
                  <a:schemeClr val="bg1"/>
                </a:solidFill>
                <a:latin typeface="+mj-lt"/>
                <a:ea typeface="+mn-ea"/>
                <a:sym typeface="+mn-lt"/>
              </a:rPr>
              <a:t>48</a:t>
            </a:r>
            <a:r>
              <a:rPr lang="en-US" altLang="zh-CN" sz="2400" dirty="0">
                <a:solidFill>
                  <a:schemeClr val="bg1"/>
                </a:solidFill>
                <a:latin typeface="+mj-lt"/>
                <a:ea typeface="+mn-ea"/>
                <a:sym typeface="+mn-lt"/>
              </a:rPr>
              <a:t>%</a:t>
            </a:r>
            <a:endParaRPr lang="zh-CN" altLang="en-US" sz="2400" dirty="0">
              <a:solidFill>
                <a:schemeClr val="bg1"/>
              </a:solidFill>
              <a:latin typeface="+mj-lt"/>
              <a:ea typeface="+mn-ea"/>
              <a:sym typeface="+mn-lt"/>
            </a:endParaRPr>
          </a:p>
        </p:txBody>
      </p:sp>
      <p:sp>
        <p:nvSpPr>
          <p:cNvPr id="37" name="文本框 36">
            <a:extLst>
              <a:ext uri="{FF2B5EF4-FFF2-40B4-BE49-F238E27FC236}">
                <a16:creationId xmlns:a16="http://schemas.microsoft.com/office/drawing/2014/main" id="{943BBC96-0D64-1E6D-4C15-E260AB61C5B6}"/>
              </a:ext>
            </a:extLst>
          </p:cNvPr>
          <p:cNvSpPr txBox="1"/>
          <p:nvPr/>
        </p:nvSpPr>
        <p:spPr>
          <a:xfrm>
            <a:off x="6665380" y="5220039"/>
            <a:ext cx="2146300" cy="461665"/>
          </a:xfrm>
          <a:prstGeom prst="rect">
            <a:avLst/>
          </a:prstGeom>
          <a:noFill/>
        </p:spPr>
        <p:txBody>
          <a:bodyPr wrap="square" rtlCol="0" anchor="ctr">
            <a:noAutofit/>
          </a:bodyPr>
          <a:lstStyle/>
          <a:p>
            <a:r>
              <a:rPr lang="zh-CN" altLang="en-US" sz="2400" dirty="0">
                <a:solidFill>
                  <a:schemeClr val="bg1"/>
                </a:solidFill>
                <a:cs typeface="+mn-ea"/>
                <a:sym typeface="+mn-lt"/>
              </a:rPr>
              <a:t>关键词搜索量</a:t>
            </a:r>
          </a:p>
        </p:txBody>
      </p:sp>
      <p:pic>
        <p:nvPicPr>
          <p:cNvPr id="38" name="图形 37" descr="箭头: 顺时针弯曲 纯色填充">
            <a:extLst>
              <a:ext uri="{FF2B5EF4-FFF2-40B4-BE49-F238E27FC236}">
                <a16:creationId xmlns:a16="http://schemas.microsoft.com/office/drawing/2014/main" id="{B14F6586-5630-F3F4-598D-0B2A0984D3D2}"/>
              </a:ext>
            </a:extLst>
          </p:cNvPr>
          <p:cNvPicPr>
            <a:picLocks noChangeAspect="1"/>
          </p:cNvPicPr>
          <p:nvPr/>
        </p:nvPicPr>
        <p:blipFill>
          <a:blip r:embed="rId5">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rot="744216" flipH="1">
            <a:off x="10345620" y="4861322"/>
            <a:ext cx="914400" cy="1075308"/>
          </a:xfrm>
          <a:prstGeom prst="rect">
            <a:avLst/>
          </a:prstGeom>
        </p:spPr>
      </p:pic>
      <p:sp>
        <p:nvSpPr>
          <p:cNvPr id="39" name="文本框 38">
            <a:extLst>
              <a:ext uri="{FF2B5EF4-FFF2-40B4-BE49-F238E27FC236}">
                <a16:creationId xmlns:a16="http://schemas.microsoft.com/office/drawing/2014/main" id="{1246EE15-5B8D-2717-3B01-8299B57098D0}"/>
              </a:ext>
            </a:extLst>
          </p:cNvPr>
          <p:cNvSpPr txBox="1"/>
          <p:nvPr/>
        </p:nvSpPr>
        <p:spPr>
          <a:xfrm>
            <a:off x="8964132" y="5127706"/>
            <a:ext cx="1276672" cy="646331"/>
          </a:xfrm>
          <a:prstGeom prst="rect">
            <a:avLst/>
          </a:prstGeom>
        </p:spPr>
        <p:txBody>
          <a:bodyPr vert="horz" wrap="square" lIns="0" tIns="45720" rIns="0" bIns="45720" rtlCol="0" anchor="ctr">
            <a:noAutofit/>
          </a:bodyPr>
          <a:lstStyle>
            <a:lvl1pPr indent="0">
              <a:lnSpc>
                <a:spcPct val="90000"/>
              </a:lnSpc>
              <a:spcBef>
                <a:spcPts val="1000"/>
              </a:spcBef>
              <a:buFont typeface="Arial" panose="020B0604020202020204" pitchFamily="34" charset="0"/>
              <a:buNone/>
              <a:defRPr sz="3200" b="1">
                <a:gradFill>
                  <a:gsLst>
                    <a:gs pos="0">
                      <a:schemeClr val="accent1"/>
                    </a:gs>
                    <a:gs pos="100000">
                      <a:schemeClr val="accent6"/>
                    </a:gs>
                  </a:gsLst>
                  <a:lin ang="2700000" scaled="0"/>
                </a:gradFill>
                <a:latin typeface="+mj-ea"/>
                <a:ea typeface="+mj-ea"/>
                <a:cs typeface="+mn-ea"/>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altLang="zh-CN" sz="4000" dirty="0">
                <a:solidFill>
                  <a:schemeClr val="bg1"/>
                </a:solidFill>
                <a:latin typeface="+mj-lt"/>
                <a:ea typeface="+mn-ea"/>
                <a:sym typeface="+mn-lt"/>
              </a:rPr>
              <a:t>82</a:t>
            </a:r>
            <a:r>
              <a:rPr lang="en-US" altLang="zh-CN" sz="2400" dirty="0">
                <a:solidFill>
                  <a:schemeClr val="bg1"/>
                </a:solidFill>
                <a:latin typeface="+mj-lt"/>
                <a:ea typeface="+mn-ea"/>
                <a:sym typeface="+mn-lt"/>
              </a:rPr>
              <a:t>%</a:t>
            </a:r>
            <a:endParaRPr lang="zh-CN" altLang="en-US" sz="2400" dirty="0">
              <a:solidFill>
                <a:schemeClr val="bg1"/>
              </a:solidFill>
              <a:latin typeface="+mj-lt"/>
              <a:ea typeface="+mn-ea"/>
              <a:sym typeface="+mn-lt"/>
            </a:endParaRPr>
          </a:p>
        </p:txBody>
      </p:sp>
    </p:spTree>
    <p:extLst>
      <p:ext uri="{BB962C8B-B14F-4D97-AF65-F5344CB8AC3E}">
        <p14:creationId xmlns:p14="http://schemas.microsoft.com/office/powerpoint/2010/main" val="39368364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childTnLst>
                                </p:cTn>
                              </p:par>
                            </p:childTnLst>
                          </p:cTn>
                        </p:par>
                        <p:par>
                          <p:cTn id="13" fill="hold">
                            <p:stCondLst>
                              <p:cond delay="500"/>
                            </p:stCondLst>
                            <p:childTnLst>
                              <p:par>
                                <p:cTn id="14" presetID="1" presetClass="entr" presetSubtype="0" fill="hold" nodeType="afterEffect">
                                  <p:stCondLst>
                                    <p:cond delay="0"/>
                                  </p:stCondLst>
                                  <p:childTnLst>
                                    <p:set>
                                      <p:cBhvr>
                                        <p:cTn id="15" dur="1" fill="hold">
                                          <p:stCondLst>
                                            <p:cond delay="0"/>
                                          </p:stCondLst>
                                        </p:cTn>
                                        <p:tgtEl>
                                          <p:spTgt spid="8"/>
                                        </p:tgtEl>
                                        <p:attrNameLst>
                                          <p:attrName>style.visibility</p:attrName>
                                        </p:attrNameLst>
                                      </p:cBhvr>
                                      <p:to>
                                        <p:strVal val="visible"/>
                                      </p:to>
                                    </p:set>
                                  </p:childTnLst>
                                </p:cTn>
                              </p:par>
                              <p:par>
                                <p:cTn id="16" presetID="1" presetClass="entr" presetSubtype="0" fill="hold" grpId="0" nodeType="withEffect">
                                  <p:stCondLst>
                                    <p:cond delay="0"/>
                                  </p:stCondLst>
                                  <p:childTnLst>
                                    <p:set>
                                      <p:cBhvr>
                                        <p:cTn id="17" dur="1" fill="hold">
                                          <p:stCondLst>
                                            <p:cond delay="0"/>
                                          </p:stCondLst>
                                        </p:cTn>
                                        <p:tgtEl>
                                          <p:spTgt spid="9"/>
                                        </p:tgtEl>
                                        <p:attrNameLst>
                                          <p:attrName>style.visibility</p:attrName>
                                        </p:attrNameLst>
                                      </p:cBhvr>
                                      <p:to>
                                        <p:strVal val="visible"/>
                                      </p:to>
                                    </p:set>
                                  </p:childTnLst>
                                </p:cTn>
                              </p:par>
                            </p:childTnLst>
                          </p:cTn>
                        </p:par>
                        <p:par>
                          <p:cTn id="18" fill="hold">
                            <p:stCondLst>
                              <p:cond delay="500"/>
                            </p:stCondLst>
                            <p:childTnLst>
                              <p:par>
                                <p:cTn id="19" presetID="1" presetClass="entr" presetSubtype="0" fill="hold" nodeType="afterEffect">
                                  <p:stCondLst>
                                    <p:cond delay="0"/>
                                  </p:stCondLst>
                                  <p:childTnLst>
                                    <p:set>
                                      <p:cBhvr>
                                        <p:cTn id="20" dur="1" fill="hold">
                                          <p:stCondLst>
                                            <p:cond delay="0"/>
                                          </p:stCondLst>
                                        </p:cTn>
                                        <p:tgtEl>
                                          <p:spTgt spid="10"/>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childTnLst>
                          </p:cTn>
                        </p:par>
                        <p:par>
                          <p:cTn id="23" fill="hold">
                            <p:stCondLst>
                              <p:cond delay="500"/>
                            </p:stCondLst>
                            <p:childTnLst>
                              <p:par>
                                <p:cTn id="24" presetID="1" presetClass="entr" presetSubtype="0" fill="hold" nodeType="afterEffect">
                                  <p:stCondLst>
                                    <p:cond delay="0"/>
                                  </p:stCondLst>
                                  <p:childTnLst>
                                    <p:set>
                                      <p:cBhvr>
                                        <p:cTn id="25" dur="1" fill="hold">
                                          <p:stCondLst>
                                            <p:cond delay="0"/>
                                          </p:stCondLst>
                                        </p:cTn>
                                        <p:tgtEl>
                                          <p:spTgt spid="12"/>
                                        </p:tgtEl>
                                        <p:attrNameLst>
                                          <p:attrName>style.visibility</p:attrName>
                                        </p:attrNameLst>
                                      </p:cBhvr>
                                      <p:to>
                                        <p:strVal val="visible"/>
                                      </p:to>
                                    </p:set>
                                  </p:childTnLst>
                                </p:cTn>
                              </p:par>
                              <p:par>
                                <p:cTn id="26" presetID="1" presetClass="entr" presetSubtype="0" fill="hold" grpId="0" nodeType="withEffect">
                                  <p:stCondLst>
                                    <p:cond delay="0"/>
                                  </p:stCondLst>
                                  <p:childTnLst>
                                    <p:set>
                                      <p:cBhvr>
                                        <p:cTn id="27" dur="1" fill="hold">
                                          <p:stCondLst>
                                            <p:cond delay="0"/>
                                          </p:stCondLst>
                                        </p:cTn>
                                        <p:tgtEl>
                                          <p:spTgt spid="13"/>
                                        </p:tgtEl>
                                        <p:attrNameLst>
                                          <p:attrName>style.visibility</p:attrName>
                                        </p:attrNameLst>
                                      </p:cBhvr>
                                      <p:to>
                                        <p:strVal val="visible"/>
                                      </p:to>
                                    </p:set>
                                  </p:childTnLst>
                                </p:cTn>
                              </p:par>
                            </p:childTnLst>
                          </p:cTn>
                        </p:par>
                        <p:par>
                          <p:cTn id="28" fill="hold">
                            <p:stCondLst>
                              <p:cond delay="500"/>
                            </p:stCondLst>
                            <p:childTnLst>
                              <p:par>
                                <p:cTn id="29" presetID="1" presetClass="entr" presetSubtype="0" fill="hold" nodeType="afterEffect">
                                  <p:stCondLst>
                                    <p:cond delay="0"/>
                                  </p:stCondLst>
                                  <p:childTnLst>
                                    <p:set>
                                      <p:cBhvr>
                                        <p:cTn id="30" dur="1" fill="hold">
                                          <p:stCondLst>
                                            <p:cond delay="0"/>
                                          </p:stCondLst>
                                        </p:cTn>
                                        <p:tgtEl>
                                          <p:spTgt spid="14"/>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0"/>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21"/>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22"/>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23"/>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24"/>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25"/>
                                        </p:tgtEl>
                                        <p:attrNameLst>
                                          <p:attrName>style.visibility</p:attrName>
                                        </p:attrNameLst>
                                      </p:cBhvr>
                                      <p:to>
                                        <p:strVal val="visible"/>
                                      </p:to>
                                    </p:set>
                                  </p:childTnLst>
                                </p:cTn>
                              </p:par>
                            </p:childTnLst>
                          </p:cTn>
                        </p:par>
                        <p:par>
                          <p:cTn id="49" fill="hold">
                            <p:stCondLst>
                              <p:cond delay="0"/>
                            </p:stCondLst>
                            <p:childTnLst>
                              <p:par>
                                <p:cTn id="50" presetID="2" presetClass="entr" presetSubtype="8" fill="hold" grpId="0" nodeType="afterEffect">
                                  <p:stCondLst>
                                    <p:cond delay="0"/>
                                  </p:stCondLst>
                                  <p:childTnLst>
                                    <p:set>
                                      <p:cBhvr>
                                        <p:cTn id="51" dur="1" fill="hold">
                                          <p:stCondLst>
                                            <p:cond delay="0"/>
                                          </p:stCondLst>
                                        </p:cTn>
                                        <p:tgtEl>
                                          <p:spTgt spid="26"/>
                                        </p:tgtEl>
                                        <p:attrNameLst>
                                          <p:attrName>style.visibility</p:attrName>
                                        </p:attrNameLst>
                                      </p:cBhvr>
                                      <p:to>
                                        <p:strVal val="visible"/>
                                      </p:to>
                                    </p:set>
                                    <p:anim calcmode="lin" valueType="num">
                                      <p:cBhvr additive="base">
                                        <p:cTn id="52" dur="500" fill="hold"/>
                                        <p:tgtEl>
                                          <p:spTgt spid="26"/>
                                        </p:tgtEl>
                                        <p:attrNameLst>
                                          <p:attrName>ppt_x</p:attrName>
                                        </p:attrNameLst>
                                      </p:cBhvr>
                                      <p:tavLst>
                                        <p:tav tm="0">
                                          <p:val>
                                            <p:strVal val="0-#ppt_w/2"/>
                                          </p:val>
                                        </p:tav>
                                        <p:tav tm="100000">
                                          <p:val>
                                            <p:strVal val="#ppt_x"/>
                                          </p:val>
                                        </p:tav>
                                      </p:tavLst>
                                    </p:anim>
                                    <p:anim calcmode="lin" valueType="num">
                                      <p:cBhvr additive="base">
                                        <p:cTn id="53" dur="500" fill="hold"/>
                                        <p:tgtEl>
                                          <p:spTgt spid="26"/>
                                        </p:tgtEl>
                                        <p:attrNameLst>
                                          <p:attrName>ppt_y</p:attrName>
                                        </p:attrNameLst>
                                      </p:cBhvr>
                                      <p:tavLst>
                                        <p:tav tm="0">
                                          <p:val>
                                            <p:strVal val="#ppt_y"/>
                                          </p:val>
                                        </p:tav>
                                        <p:tav tm="100000">
                                          <p:val>
                                            <p:strVal val="#ppt_y"/>
                                          </p:val>
                                        </p:tav>
                                      </p:tavLst>
                                    </p:anim>
                                  </p:childTnLst>
                                </p:cTn>
                              </p:par>
                            </p:childTnLst>
                          </p:cTn>
                        </p:par>
                        <p:par>
                          <p:cTn id="54" fill="hold">
                            <p:stCondLst>
                              <p:cond delay="500"/>
                            </p:stCondLst>
                            <p:childTnLst>
                              <p:par>
                                <p:cTn id="55" presetID="1" presetClass="entr" presetSubtype="0" fill="hold" grpId="0" nodeType="afterEffect">
                                  <p:stCondLst>
                                    <p:cond delay="0"/>
                                  </p:stCondLst>
                                  <p:childTnLst>
                                    <p:set>
                                      <p:cBhvr>
                                        <p:cTn id="56" dur="1" fill="hold">
                                          <p:stCondLst>
                                            <p:cond delay="0"/>
                                          </p:stCondLst>
                                        </p:cTn>
                                        <p:tgtEl>
                                          <p:spTgt spid="27"/>
                                        </p:tgtEl>
                                        <p:attrNameLst>
                                          <p:attrName>style.visibility</p:attrName>
                                        </p:attrNameLst>
                                      </p:cBhvr>
                                      <p:to>
                                        <p:strVal val="visible"/>
                                      </p:to>
                                    </p:set>
                                  </p:childTnLst>
                                </p:cTn>
                              </p:par>
                            </p:childTnLst>
                          </p:cTn>
                        </p:par>
                      </p:childTnLst>
                    </p:cTn>
                  </p:par>
                  <p:par>
                    <p:cTn id="57" fill="hold">
                      <p:stCondLst>
                        <p:cond delay="indefinite"/>
                      </p:stCondLst>
                      <p:childTnLst>
                        <p:par>
                          <p:cTn id="58" fill="hold">
                            <p:stCondLst>
                              <p:cond delay="0"/>
                            </p:stCondLst>
                            <p:childTnLst>
                              <p:par>
                                <p:cTn id="59" presetID="1" presetClass="entr" presetSubtype="0" fill="hold" grpId="0" nodeType="clickEffect">
                                  <p:stCondLst>
                                    <p:cond delay="0"/>
                                  </p:stCondLst>
                                  <p:childTnLst>
                                    <p:set>
                                      <p:cBhvr>
                                        <p:cTn id="60" dur="1" fill="hold">
                                          <p:stCondLst>
                                            <p:cond delay="0"/>
                                          </p:stCondLst>
                                        </p:cTn>
                                        <p:tgtEl>
                                          <p:spTgt spid="28"/>
                                        </p:tgtEl>
                                        <p:attrNameLst>
                                          <p:attrName>style.visibility</p:attrName>
                                        </p:attrNameLst>
                                      </p:cBhvr>
                                      <p:to>
                                        <p:strVal val="visible"/>
                                      </p:to>
                                    </p:set>
                                  </p:childTnLst>
                                </p:cTn>
                              </p:par>
                              <p:par>
                                <p:cTn id="61" presetID="1" presetClass="entr" presetSubtype="0" fill="hold" grpId="0" nodeType="withEffect">
                                  <p:stCondLst>
                                    <p:cond delay="0"/>
                                  </p:stCondLst>
                                  <p:childTnLst>
                                    <p:set>
                                      <p:cBhvr>
                                        <p:cTn id="62" dur="1" fill="hold">
                                          <p:stCondLst>
                                            <p:cond delay="0"/>
                                          </p:stCondLst>
                                        </p:cTn>
                                        <p:tgtEl>
                                          <p:spTgt spid="30"/>
                                        </p:tgtEl>
                                        <p:attrNameLst>
                                          <p:attrName>style.visibility</p:attrName>
                                        </p:attrNameLst>
                                      </p:cBhvr>
                                      <p:to>
                                        <p:strVal val="visible"/>
                                      </p:to>
                                    </p:set>
                                  </p:childTnLst>
                                </p:cTn>
                              </p:par>
                              <p:par>
                                <p:cTn id="63" presetID="1" presetClass="entr" presetSubtype="0" fill="hold" nodeType="withEffect">
                                  <p:stCondLst>
                                    <p:cond delay="0"/>
                                  </p:stCondLst>
                                  <p:childTnLst>
                                    <p:set>
                                      <p:cBhvr>
                                        <p:cTn id="64" dur="1" fill="hold">
                                          <p:stCondLst>
                                            <p:cond delay="0"/>
                                          </p:stCondLst>
                                        </p:cTn>
                                        <p:tgtEl>
                                          <p:spTgt spid="29"/>
                                        </p:tgtEl>
                                        <p:attrNameLst>
                                          <p:attrName>style.visibility</p:attrName>
                                        </p:attrNameLst>
                                      </p:cBhvr>
                                      <p:to>
                                        <p:strVal val="visible"/>
                                      </p:to>
                                    </p:set>
                                  </p:childTnLst>
                                </p:cTn>
                              </p:par>
                            </p:childTnLst>
                          </p:cTn>
                        </p:par>
                      </p:childTnLst>
                    </p:cTn>
                  </p:par>
                  <p:par>
                    <p:cTn id="65" fill="hold">
                      <p:stCondLst>
                        <p:cond delay="indefinite"/>
                      </p:stCondLst>
                      <p:childTnLst>
                        <p:par>
                          <p:cTn id="66" fill="hold">
                            <p:stCondLst>
                              <p:cond delay="0"/>
                            </p:stCondLst>
                            <p:childTnLst>
                              <p:par>
                                <p:cTn id="67" presetID="1" presetClass="entr" presetSubtype="0" fill="hold" grpId="0" nodeType="clickEffect">
                                  <p:stCondLst>
                                    <p:cond delay="0"/>
                                  </p:stCondLst>
                                  <p:childTnLst>
                                    <p:set>
                                      <p:cBhvr>
                                        <p:cTn id="68" dur="1" fill="hold">
                                          <p:stCondLst>
                                            <p:cond delay="0"/>
                                          </p:stCondLst>
                                        </p:cTn>
                                        <p:tgtEl>
                                          <p:spTgt spid="33"/>
                                        </p:tgtEl>
                                        <p:attrNameLst>
                                          <p:attrName>style.visibility</p:attrName>
                                        </p:attrNameLst>
                                      </p:cBhvr>
                                      <p:to>
                                        <p:strVal val="visible"/>
                                      </p:to>
                                    </p:set>
                                  </p:childTnLst>
                                </p:cTn>
                              </p:par>
                              <p:par>
                                <p:cTn id="69" presetID="1" presetClass="entr" presetSubtype="0" fill="hold" grpId="0" nodeType="withEffect">
                                  <p:stCondLst>
                                    <p:cond delay="0"/>
                                  </p:stCondLst>
                                  <p:childTnLst>
                                    <p:set>
                                      <p:cBhvr>
                                        <p:cTn id="70" dur="1" fill="hold">
                                          <p:stCondLst>
                                            <p:cond delay="0"/>
                                          </p:stCondLst>
                                        </p:cTn>
                                        <p:tgtEl>
                                          <p:spTgt spid="35"/>
                                        </p:tgtEl>
                                        <p:attrNameLst>
                                          <p:attrName>style.visibility</p:attrName>
                                        </p:attrNameLst>
                                      </p:cBhvr>
                                      <p:to>
                                        <p:strVal val="visible"/>
                                      </p:to>
                                    </p:set>
                                  </p:childTnLst>
                                </p:cTn>
                              </p:par>
                              <p:par>
                                <p:cTn id="71" presetID="1" presetClass="entr" presetSubtype="0" fill="hold" nodeType="withEffect">
                                  <p:stCondLst>
                                    <p:cond delay="0"/>
                                  </p:stCondLst>
                                  <p:childTnLst>
                                    <p:set>
                                      <p:cBhvr>
                                        <p:cTn id="72" dur="1" fill="hold">
                                          <p:stCondLst>
                                            <p:cond delay="0"/>
                                          </p:stCondLst>
                                        </p:cTn>
                                        <p:tgtEl>
                                          <p:spTgt spid="34"/>
                                        </p:tgtEl>
                                        <p:attrNameLst>
                                          <p:attrName>style.visibility</p:attrName>
                                        </p:attrNameLst>
                                      </p:cBhvr>
                                      <p:to>
                                        <p:strVal val="visible"/>
                                      </p:to>
                                    </p:set>
                                  </p:childTnLst>
                                </p:cTn>
                              </p:par>
                            </p:childTnLst>
                          </p:cTn>
                        </p:par>
                      </p:childTnLst>
                    </p:cTn>
                  </p:par>
                  <p:par>
                    <p:cTn id="73" fill="hold">
                      <p:stCondLst>
                        <p:cond delay="indefinite"/>
                      </p:stCondLst>
                      <p:childTnLst>
                        <p:par>
                          <p:cTn id="74" fill="hold">
                            <p:stCondLst>
                              <p:cond delay="0"/>
                            </p:stCondLst>
                            <p:childTnLst>
                              <p:par>
                                <p:cTn id="75" presetID="10" presetClass="entr" presetSubtype="0" fill="hold" grpId="0" nodeType="clickEffect">
                                  <p:stCondLst>
                                    <p:cond delay="0"/>
                                  </p:stCondLst>
                                  <p:childTnLst>
                                    <p:set>
                                      <p:cBhvr>
                                        <p:cTn id="76" dur="1" fill="hold">
                                          <p:stCondLst>
                                            <p:cond delay="0"/>
                                          </p:stCondLst>
                                        </p:cTn>
                                        <p:tgtEl>
                                          <p:spTgt spid="37"/>
                                        </p:tgtEl>
                                        <p:attrNameLst>
                                          <p:attrName>style.visibility</p:attrName>
                                        </p:attrNameLst>
                                      </p:cBhvr>
                                      <p:to>
                                        <p:strVal val="visible"/>
                                      </p:to>
                                    </p:set>
                                    <p:animEffect transition="in" filter="fade">
                                      <p:cBhvr>
                                        <p:cTn id="77" dur="500"/>
                                        <p:tgtEl>
                                          <p:spTgt spid="37"/>
                                        </p:tgtEl>
                                      </p:cBhvr>
                                    </p:animEffect>
                                  </p:childTnLst>
                                </p:cTn>
                              </p:par>
                              <p:par>
                                <p:cTn id="78" presetID="10" presetClass="entr" presetSubtype="0" fill="hold" grpId="0" nodeType="withEffect">
                                  <p:stCondLst>
                                    <p:cond delay="0"/>
                                  </p:stCondLst>
                                  <p:childTnLst>
                                    <p:set>
                                      <p:cBhvr>
                                        <p:cTn id="79" dur="1" fill="hold">
                                          <p:stCondLst>
                                            <p:cond delay="0"/>
                                          </p:stCondLst>
                                        </p:cTn>
                                        <p:tgtEl>
                                          <p:spTgt spid="39"/>
                                        </p:tgtEl>
                                        <p:attrNameLst>
                                          <p:attrName>style.visibility</p:attrName>
                                        </p:attrNameLst>
                                      </p:cBhvr>
                                      <p:to>
                                        <p:strVal val="visible"/>
                                      </p:to>
                                    </p:set>
                                    <p:animEffect transition="in" filter="fade">
                                      <p:cBhvr>
                                        <p:cTn id="80" dur="500"/>
                                        <p:tgtEl>
                                          <p:spTgt spid="39"/>
                                        </p:tgtEl>
                                      </p:cBhvr>
                                    </p:animEffect>
                                  </p:childTnLst>
                                </p:cTn>
                              </p:par>
                              <p:par>
                                <p:cTn id="81" presetID="10" presetClass="entr" presetSubtype="0" fill="hold" nodeType="withEffect">
                                  <p:stCondLst>
                                    <p:cond delay="0"/>
                                  </p:stCondLst>
                                  <p:childTnLst>
                                    <p:set>
                                      <p:cBhvr>
                                        <p:cTn id="82" dur="1" fill="hold">
                                          <p:stCondLst>
                                            <p:cond delay="0"/>
                                          </p:stCondLst>
                                        </p:cTn>
                                        <p:tgtEl>
                                          <p:spTgt spid="38"/>
                                        </p:tgtEl>
                                        <p:attrNameLst>
                                          <p:attrName>style.visibility</p:attrName>
                                        </p:attrNameLst>
                                      </p:cBhvr>
                                      <p:to>
                                        <p:strVal val="visible"/>
                                      </p:to>
                                    </p:set>
                                    <p:animEffect transition="in" filter="fade">
                                      <p:cBhvr>
                                        <p:cTn id="83"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p:bldP spid="9" grpId="0"/>
      <p:bldP spid="11" grpId="0"/>
      <p:bldP spid="13" grpId="0"/>
      <p:bldP spid="20" grpId="0" animBg="1"/>
      <p:bldP spid="21" grpId="0"/>
      <p:bldP spid="22" grpId="0" animBg="1"/>
      <p:bldP spid="23" grpId="0"/>
      <p:bldP spid="24" grpId="0" animBg="1"/>
      <p:bldP spid="25" grpId="0"/>
      <p:bldP spid="26" grpId="0" animBg="1"/>
      <p:bldP spid="27" grpId="0" animBg="1"/>
      <p:bldP spid="28" grpId="0"/>
      <p:bldP spid="30" grpId="0"/>
      <p:bldP spid="33" grpId="0"/>
      <p:bldP spid="35" grpId="0"/>
      <p:bldP spid="37" grpId="0"/>
      <p:bldP spid="3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44C84F7F-9DB5-ACE1-5E02-BD1B027B3D94}"/>
              </a:ext>
            </a:extLst>
          </p:cNvPr>
          <p:cNvSpPr>
            <a:spLocks noGrp="1"/>
          </p:cNvSpPr>
          <p:nvPr>
            <p:ph type="body" sz="quarter" idx="10"/>
          </p:nvPr>
        </p:nvSpPr>
        <p:spPr/>
        <p:txBody>
          <a:bodyPr/>
          <a:lstStyle/>
          <a:p>
            <a:r>
              <a:rPr lang="zh-CN" altLang="en-US" dirty="0">
                <a:cs typeface="+mn-ea"/>
                <a:sym typeface="+mn-lt"/>
              </a:rPr>
              <a:t>互联网医疗发展的问题</a:t>
            </a:r>
          </a:p>
        </p:txBody>
      </p:sp>
      <p:sp>
        <p:nvSpPr>
          <p:cNvPr id="3" name="矩形: 圆角 2">
            <a:extLst>
              <a:ext uri="{FF2B5EF4-FFF2-40B4-BE49-F238E27FC236}">
                <a16:creationId xmlns:a16="http://schemas.microsoft.com/office/drawing/2014/main" id="{2B97AC5A-3E9C-3FFA-2207-BC2DF28B7D76}"/>
              </a:ext>
            </a:extLst>
          </p:cNvPr>
          <p:cNvSpPr/>
          <p:nvPr/>
        </p:nvSpPr>
        <p:spPr>
          <a:xfrm>
            <a:off x="801993" y="1808016"/>
            <a:ext cx="5110288" cy="1628244"/>
          </a:xfrm>
          <a:prstGeom prst="roundRect">
            <a:avLst>
              <a:gd name="adj" fmla="val 3139"/>
            </a:avLst>
          </a:prstGeom>
          <a:solidFill>
            <a:schemeClr val="bg1"/>
          </a:solidFill>
          <a:ln>
            <a:noFill/>
          </a:ln>
          <a:effectLst>
            <a:outerShdw blurRad="63500" dist="38100" dir="2700000" algn="tl"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mn-ea"/>
              <a:sym typeface="+mn-lt"/>
            </a:endParaRPr>
          </a:p>
        </p:txBody>
      </p:sp>
      <p:sp>
        <p:nvSpPr>
          <p:cNvPr id="4" name="矩形 3">
            <a:extLst>
              <a:ext uri="{FF2B5EF4-FFF2-40B4-BE49-F238E27FC236}">
                <a16:creationId xmlns:a16="http://schemas.microsoft.com/office/drawing/2014/main" id="{C7977EE5-2F5F-81F9-4947-3E61A6AB60CE}"/>
              </a:ext>
            </a:extLst>
          </p:cNvPr>
          <p:cNvSpPr/>
          <p:nvPr/>
        </p:nvSpPr>
        <p:spPr>
          <a:xfrm>
            <a:off x="1969030" y="1808016"/>
            <a:ext cx="28800" cy="1628244"/>
          </a:xfrm>
          <a:prstGeom prst="rect">
            <a:avLst/>
          </a:prstGeom>
          <a:gradFill>
            <a:gsLst>
              <a:gs pos="0">
                <a:schemeClr val="accent1"/>
              </a:gs>
              <a:gs pos="100000">
                <a:schemeClr val="accent6"/>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6" name="矩形: 圆角 5">
            <a:extLst>
              <a:ext uri="{FF2B5EF4-FFF2-40B4-BE49-F238E27FC236}">
                <a16:creationId xmlns:a16="http://schemas.microsoft.com/office/drawing/2014/main" id="{52E59FCE-2131-C6BC-6385-F70F65AB5AF4}"/>
              </a:ext>
            </a:extLst>
          </p:cNvPr>
          <p:cNvSpPr/>
          <p:nvPr/>
        </p:nvSpPr>
        <p:spPr>
          <a:xfrm>
            <a:off x="6279720" y="1808016"/>
            <a:ext cx="5110288" cy="1628244"/>
          </a:xfrm>
          <a:prstGeom prst="roundRect">
            <a:avLst>
              <a:gd name="adj" fmla="val 3139"/>
            </a:avLst>
          </a:prstGeom>
          <a:solidFill>
            <a:schemeClr val="bg1"/>
          </a:solidFill>
          <a:ln>
            <a:noFill/>
          </a:ln>
          <a:effectLst>
            <a:outerShdw blurRad="63500" dist="38100" dir="2700000" algn="tl"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mn-ea"/>
              <a:sym typeface="+mn-lt"/>
            </a:endParaRPr>
          </a:p>
        </p:txBody>
      </p:sp>
      <p:sp>
        <p:nvSpPr>
          <p:cNvPr id="7" name="矩形 6">
            <a:extLst>
              <a:ext uri="{FF2B5EF4-FFF2-40B4-BE49-F238E27FC236}">
                <a16:creationId xmlns:a16="http://schemas.microsoft.com/office/drawing/2014/main" id="{EA0D1011-0324-66AC-C54C-3B413237C9E6}"/>
              </a:ext>
            </a:extLst>
          </p:cNvPr>
          <p:cNvSpPr/>
          <p:nvPr/>
        </p:nvSpPr>
        <p:spPr>
          <a:xfrm>
            <a:off x="7446757" y="1808016"/>
            <a:ext cx="28800" cy="1628244"/>
          </a:xfrm>
          <a:prstGeom prst="rect">
            <a:avLst/>
          </a:prstGeom>
          <a:gradFill>
            <a:gsLst>
              <a:gs pos="0">
                <a:schemeClr val="accent1"/>
              </a:gs>
              <a:gs pos="100000">
                <a:schemeClr val="accent6"/>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9" name="矩形: 圆角 8">
            <a:extLst>
              <a:ext uri="{FF2B5EF4-FFF2-40B4-BE49-F238E27FC236}">
                <a16:creationId xmlns:a16="http://schemas.microsoft.com/office/drawing/2014/main" id="{76F179E9-F74F-D77A-9824-91183AB3D492}"/>
              </a:ext>
            </a:extLst>
          </p:cNvPr>
          <p:cNvSpPr/>
          <p:nvPr/>
        </p:nvSpPr>
        <p:spPr>
          <a:xfrm>
            <a:off x="801993" y="3874679"/>
            <a:ext cx="5110288" cy="1628244"/>
          </a:xfrm>
          <a:prstGeom prst="roundRect">
            <a:avLst>
              <a:gd name="adj" fmla="val 3139"/>
            </a:avLst>
          </a:prstGeom>
          <a:solidFill>
            <a:schemeClr val="bg1"/>
          </a:solidFill>
          <a:ln>
            <a:noFill/>
          </a:ln>
          <a:effectLst>
            <a:outerShdw blurRad="63500" dist="38100" dir="2700000" algn="tl"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mn-ea"/>
              <a:sym typeface="+mn-lt"/>
            </a:endParaRPr>
          </a:p>
        </p:txBody>
      </p:sp>
      <p:sp>
        <p:nvSpPr>
          <p:cNvPr id="10" name="矩形 9">
            <a:extLst>
              <a:ext uri="{FF2B5EF4-FFF2-40B4-BE49-F238E27FC236}">
                <a16:creationId xmlns:a16="http://schemas.microsoft.com/office/drawing/2014/main" id="{DAF4D629-DE47-D803-FBD6-2B267A231B2E}"/>
              </a:ext>
            </a:extLst>
          </p:cNvPr>
          <p:cNvSpPr/>
          <p:nvPr/>
        </p:nvSpPr>
        <p:spPr>
          <a:xfrm>
            <a:off x="1969030" y="3874679"/>
            <a:ext cx="28800" cy="1628244"/>
          </a:xfrm>
          <a:prstGeom prst="rect">
            <a:avLst/>
          </a:prstGeom>
          <a:gradFill>
            <a:gsLst>
              <a:gs pos="0">
                <a:schemeClr val="accent1"/>
              </a:gs>
              <a:gs pos="100000">
                <a:schemeClr val="accent6"/>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12" name="矩形: 圆角 11">
            <a:extLst>
              <a:ext uri="{FF2B5EF4-FFF2-40B4-BE49-F238E27FC236}">
                <a16:creationId xmlns:a16="http://schemas.microsoft.com/office/drawing/2014/main" id="{9474AA67-248A-15B4-DA36-3A085C516F08}"/>
              </a:ext>
            </a:extLst>
          </p:cNvPr>
          <p:cNvSpPr/>
          <p:nvPr/>
        </p:nvSpPr>
        <p:spPr>
          <a:xfrm>
            <a:off x="6250918" y="3887523"/>
            <a:ext cx="5110288" cy="1628244"/>
          </a:xfrm>
          <a:prstGeom prst="roundRect">
            <a:avLst>
              <a:gd name="adj" fmla="val 3139"/>
            </a:avLst>
          </a:prstGeom>
          <a:solidFill>
            <a:schemeClr val="bg1"/>
          </a:solidFill>
          <a:ln>
            <a:noFill/>
          </a:ln>
          <a:effectLst>
            <a:outerShdw blurRad="63500" dist="38100" dir="2700000" algn="tl"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mn-ea"/>
              <a:sym typeface="+mn-lt"/>
            </a:endParaRPr>
          </a:p>
        </p:txBody>
      </p:sp>
      <p:sp>
        <p:nvSpPr>
          <p:cNvPr id="13" name="矩形 12">
            <a:extLst>
              <a:ext uri="{FF2B5EF4-FFF2-40B4-BE49-F238E27FC236}">
                <a16:creationId xmlns:a16="http://schemas.microsoft.com/office/drawing/2014/main" id="{E5252B8D-D73F-3174-C4E6-E1E8C9FD8E09}"/>
              </a:ext>
            </a:extLst>
          </p:cNvPr>
          <p:cNvSpPr/>
          <p:nvPr/>
        </p:nvSpPr>
        <p:spPr>
          <a:xfrm>
            <a:off x="7446757" y="3874679"/>
            <a:ext cx="28800" cy="1628244"/>
          </a:xfrm>
          <a:prstGeom prst="rect">
            <a:avLst/>
          </a:prstGeom>
          <a:gradFill>
            <a:gsLst>
              <a:gs pos="0">
                <a:schemeClr val="accent1"/>
              </a:gs>
              <a:gs pos="100000">
                <a:schemeClr val="accent6"/>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15" name="heart_174933">
            <a:extLst>
              <a:ext uri="{FF2B5EF4-FFF2-40B4-BE49-F238E27FC236}">
                <a16:creationId xmlns:a16="http://schemas.microsoft.com/office/drawing/2014/main" id="{0C6E2419-CC77-9D17-8A3A-46702589665C}"/>
              </a:ext>
            </a:extLst>
          </p:cNvPr>
          <p:cNvSpPr>
            <a:spLocks noChangeAspect="1"/>
          </p:cNvSpPr>
          <p:nvPr/>
        </p:nvSpPr>
        <p:spPr bwMode="auto">
          <a:xfrm>
            <a:off x="1176942" y="2405797"/>
            <a:ext cx="387154" cy="442844"/>
          </a:xfrm>
          <a:custGeom>
            <a:avLst/>
            <a:gdLst>
              <a:gd name="T0" fmla="*/ 2470 w 2564"/>
              <a:gd name="T1" fmla="*/ 312 h 2937"/>
              <a:gd name="T2" fmla="*/ 2248 w 2564"/>
              <a:gd name="T3" fmla="*/ 331 h 2937"/>
              <a:gd name="T4" fmla="*/ 2156 w 2564"/>
              <a:gd name="T5" fmla="*/ 422 h 2937"/>
              <a:gd name="T6" fmla="*/ 2069 w 2564"/>
              <a:gd name="T7" fmla="*/ 509 h 2937"/>
              <a:gd name="T8" fmla="*/ 1938 w 2564"/>
              <a:gd name="T9" fmla="*/ 494 h 2937"/>
              <a:gd name="T10" fmla="*/ 1883 w 2564"/>
              <a:gd name="T11" fmla="*/ 142 h 2937"/>
              <a:gd name="T12" fmla="*/ 1404 w 2564"/>
              <a:gd name="T13" fmla="*/ 151 h 2937"/>
              <a:gd name="T14" fmla="*/ 1291 w 2564"/>
              <a:gd name="T15" fmla="*/ 395 h 2937"/>
              <a:gd name="T16" fmla="*/ 1111 w 2564"/>
              <a:gd name="T17" fmla="*/ 377 h 2937"/>
              <a:gd name="T18" fmla="*/ 835 w 2564"/>
              <a:gd name="T19" fmla="*/ 24 h 2937"/>
              <a:gd name="T20" fmla="*/ 577 w 2564"/>
              <a:gd name="T21" fmla="*/ 102 h 2937"/>
              <a:gd name="T22" fmla="*/ 476 w 2564"/>
              <a:gd name="T23" fmla="*/ 320 h 2937"/>
              <a:gd name="T24" fmla="*/ 594 w 2564"/>
              <a:gd name="T25" fmla="*/ 617 h 2937"/>
              <a:gd name="T26" fmla="*/ 677 w 2564"/>
              <a:gd name="T27" fmla="*/ 2320 h 2937"/>
              <a:gd name="T28" fmla="*/ 1511 w 2564"/>
              <a:gd name="T29" fmla="*/ 2937 h 2937"/>
              <a:gd name="T30" fmla="*/ 1528 w 2564"/>
              <a:gd name="T31" fmla="*/ 2937 h 2937"/>
              <a:gd name="T32" fmla="*/ 2003 w 2564"/>
              <a:gd name="T33" fmla="*/ 2558 h 2937"/>
              <a:gd name="T34" fmla="*/ 2342 w 2564"/>
              <a:gd name="T35" fmla="*/ 1518 h 2937"/>
              <a:gd name="T36" fmla="*/ 2347 w 2564"/>
              <a:gd name="T37" fmla="*/ 1517 h 2937"/>
              <a:gd name="T38" fmla="*/ 2344 w 2564"/>
              <a:gd name="T39" fmla="*/ 1508 h 2937"/>
              <a:gd name="T40" fmla="*/ 2386 w 2564"/>
              <a:gd name="T41" fmla="*/ 841 h 2937"/>
              <a:gd name="T42" fmla="*/ 2460 w 2564"/>
              <a:gd name="T43" fmla="*/ 660 h 2937"/>
              <a:gd name="T44" fmla="*/ 2549 w 2564"/>
              <a:gd name="T45" fmla="*/ 492 h 2937"/>
              <a:gd name="T46" fmla="*/ 2470 w 2564"/>
              <a:gd name="T47" fmla="*/ 312 h 2937"/>
              <a:gd name="T48" fmla="*/ 1913 w 2564"/>
              <a:gd name="T49" fmla="*/ 2498 h 2937"/>
              <a:gd name="T50" fmla="*/ 1523 w 2564"/>
              <a:gd name="T51" fmla="*/ 2829 h 2937"/>
              <a:gd name="T52" fmla="*/ 761 w 2564"/>
              <a:gd name="T53" fmla="*/ 2252 h 2937"/>
              <a:gd name="T54" fmla="*/ 506 w 2564"/>
              <a:gd name="T55" fmla="*/ 1822 h 2937"/>
              <a:gd name="T56" fmla="*/ 1806 w 2564"/>
              <a:gd name="T57" fmla="*/ 1200 h 2937"/>
              <a:gd name="T58" fmla="*/ 2228 w 2564"/>
              <a:gd name="T59" fmla="*/ 1541 h 2937"/>
              <a:gd name="T60" fmla="*/ 1913 w 2564"/>
              <a:gd name="T61" fmla="*/ 2498 h 2937"/>
              <a:gd name="T62" fmla="*/ 2444 w 2564"/>
              <a:gd name="T63" fmla="*/ 470 h 2937"/>
              <a:gd name="T64" fmla="*/ 2372 w 2564"/>
              <a:gd name="T65" fmla="*/ 598 h 2937"/>
              <a:gd name="T66" fmla="*/ 2284 w 2564"/>
              <a:gd name="T67" fmla="*/ 875 h 2937"/>
              <a:gd name="T68" fmla="*/ 2249 w 2564"/>
              <a:gd name="T69" fmla="*/ 1430 h 2937"/>
              <a:gd name="T70" fmla="*/ 1879 w 2564"/>
              <a:gd name="T71" fmla="*/ 1118 h 2937"/>
              <a:gd name="T72" fmla="*/ 1838 w 2564"/>
              <a:gd name="T73" fmla="*/ 1067 h 2937"/>
              <a:gd name="T74" fmla="*/ 1789 w 2564"/>
              <a:gd name="T75" fmla="*/ 1047 h 2937"/>
              <a:gd name="T76" fmla="*/ 1747 w 2564"/>
              <a:gd name="T77" fmla="*/ 1080 h 2937"/>
              <a:gd name="T78" fmla="*/ 470 w 2564"/>
              <a:gd name="T79" fmla="*/ 1718 h 2937"/>
              <a:gd name="T80" fmla="*/ 704 w 2564"/>
              <a:gd name="T81" fmla="*/ 653 h 2937"/>
              <a:gd name="T82" fmla="*/ 703 w 2564"/>
              <a:gd name="T83" fmla="*/ 577 h 2937"/>
              <a:gd name="T84" fmla="*/ 584 w 2564"/>
              <a:gd name="T85" fmla="*/ 320 h 2937"/>
              <a:gd name="T86" fmla="*/ 646 w 2564"/>
              <a:gd name="T87" fmla="*/ 184 h 2937"/>
              <a:gd name="T88" fmla="*/ 796 w 2564"/>
              <a:gd name="T89" fmla="*/ 129 h 2937"/>
              <a:gd name="T90" fmla="*/ 818 w 2564"/>
              <a:gd name="T91" fmla="*/ 130 h 2937"/>
              <a:gd name="T92" fmla="*/ 1017 w 2564"/>
              <a:gd name="T93" fmla="*/ 440 h 2937"/>
              <a:gd name="T94" fmla="*/ 1064 w 2564"/>
              <a:gd name="T95" fmla="*/ 481 h 2937"/>
              <a:gd name="T96" fmla="*/ 1333 w 2564"/>
              <a:gd name="T97" fmla="*/ 508 h 2937"/>
              <a:gd name="T98" fmla="*/ 1375 w 2564"/>
              <a:gd name="T99" fmla="*/ 494 h 2937"/>
              <a:gd name="T100" fmla="*/ 1392 w 2564"/>
              <a:gd name="T101" fmla="*/ 454 h 2937"/>
              <a:gd name="T102" fmla="*/ 1488 w 2564"/>
              <a:gd name="T103" fmla="*/ 219 h 2937"/>
              <a:gd name="T104" fmla="*/ 1818 w 2564"/>
              <a:gd name="T105" fmla="*/ 228 h 2937"/>
              <a:gd name="T106" fmla="*/ 1826 w 2564"/>
              <a:gd name="T107" fmla="*/ 491 h 2937"/>
              <a:gd name="T108" fmla="*/ 1832 w 2564"/>
              <a:gd name="T109" fmla="*/ 538 h 2937"/>
              <a:gd name="T110" fmla="*/ 2101 w 2564"/>
              <a:gd name="T111" fmla="*/ 612 h 2937"/>
              <a:gd name="T112" fmla="*/ 2236 w 2564"/>
              <a:gd name="T113" fmla="*/ 495 h 2937"/>
              <a:gd name="T114" fmla="*/ 2314 w 2564"/>
              <a:gd name="T115" fmla="*/ 416 h 2937"/>
              <a:gd name="T116" fmla="*/ 2413 w 2564"/>
              <a:gd name="T117" fmla="*/ 403 h 2937"/>
              <a:gd name="T118" fmla="*/ 2444 w 2564"/>
              <a:gd name="T119" fmla="*/ 470 h 29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564" h="2937">
                <a:moveTo>
                  <a:pt x="2470" y="312"/>
                </a:moveTo>
                <a:cubicBezTo>
                  <a:pt x="2403" y="270"/>
                  <a:pt x="2317" y="277"/>
                  <a:pt x="2248" y="331"/>
                </a:cubicBezTo>
                <a:cubicBezTo>
                  <a:pt x="2222" y="351"/>
                  <a:pt x="2190" y="386"/>
                  <a:pt x="2156" y="422"/>
                </a:cubicBezTo>
                <a:cubicBezTo>
                  <a:pt x="2129" y="452"/>
                  <a:pt x="2082" y="502"/>
                  <a:pt x="2069" y="509"/>
                </a:cubicBezTo>
                <a:cubicBezTo>
                  <a:pt x="2000" y="531"/>
                  <a:pt x="1958" y="510"/>
                  <a:pt x="1938" y="494"/>
                </a:cubicBezTo>
                <a:cubicBezTo>
                  <a:pt x="1958" y="416"/>
                  <a:pt x="1995" y="226"/>
                  <a:pt x="1883" y="142"/>
                </a:cubicBezTo>
                <a:cubicBezTo>
                  <a:pt x="1736" y="32"/>
                  <a:pt x="1525" y="0"/>
                  <a:pt x="1404" y="151"/>
                </a:cubicBezTo>
                <a:cubicBezTo>
                  <a:pt x="1330" y="244"/>
                  <a:pt x="1302" y="337"/>
                  <a:pt x="1291" y="395"/>
                </a:cubicBezTo>
                <a:lnTo>
                  <a:pt x="1111" y="377"/>
                </a:lnTo>
                <a:cubicBezTo>
                  <a:pt x="1082" y="282"/>
                  <a:pt x="996" y="51"/>
                  <a:pt x="835" y="24"/>
                </a:cubicBezTo>
                <a:cubicBezTo>
                  <a:pt x="768" y="13"/>
                  <a:pt x="659" y="32"/>
                  <a:pt x="577" y="102"/>
                </a:cubicBezTo>
                <a:cubicBezTo>
                  <a:pt x="511" y="157"/>
                  <a:pt x="476" y="233"/>
                  <a:pt x="476" y="320"/>
                </a:cubicBezTo>
                <a:cubicBezTo>
                  <a:pt x="476" y="451"/>
                  <a:pt x="549" y="562"/>
                  <a:pt x="594" y="617"/>
                </a:cubicBezTo>
                <a:cubicBezTo>
                  <a:pt x="461" y="783"/>
                  <a:pt x="0" y="1474"/>
                  <a:pt x="677" y="2320"/>
                </a:cubicBezTo>
                <a:cubicBezTo>
                  <a:pt x="1009" y="2735"/>
                  <a:pt x="1282" y="2937"/>
                  <a:pt x="1511" y="2937"/>
                </a:cubicBezTo>
                <a:cubicBezTo>
                  <a:pt x="1517" y="2937"/>
                  <a:pt x="1522" y="2937"/>
                  <a:pt x="1528" y="2937"/>
                </a:cubicBezTo>
                <a:cubicBezTo>
                  <a:pt x="1757" y="2927"/>
                  <a:pt x="1893" y="2722"/>
                  <a:pt x="2003" y="2558"/>
                </a:cubicBezTo>
                <a:cubicBezTo>
                  <a:pt x="2129" y="2368"/>
                  <a:pt x="2266" y="1918"/>
                  <a:pt x="2342" y="1518"/>
                </a:cubicBezTo>
                <a:lnTo>
                  <a:pt x="2347" y="1517"/>
                </a:lnTo>
                <a:lnTo>
                  <a:pt x="2344" y="1508"/>
                </a:lnTo>
                <a:cubicBezTo>
                  <a:pt x="2400" y="1216"/>
                  <a:pt x="2423" y="952"/>
                  <a:pt x="2386" y="841"/>
                </a:cubicBezTo>
                <a:cubicBezTo>
                  <a:pt x="2369" y="789"/>
                  <a:pt x="2413" y="726"/>
                  <a:pt x="2460" y="660"/>
                </a:cubicBezTo>
                <a:cubicBezTo>
                  <a:pt x="2498" y="607"/>
                  <a:pt x="2537" y="552"/>
                  <a:pt x="2549" y="492"/>
                </a:cubicBezTo>
                <a:cubicBezTo>
                  <a:pt x="2564" y="422"/>
                  <a:pt x="2533" y="351"/>
                  <a:pt x="2470" y="312"/>
                </a:cubicBezTo>
                <a:close/>
                <a:moveTo>
                  <a:pt x="1913" y="2498"/>
                </a:moveTo>
                <a:cubicBezTo>
                  <a:pt x="1817" y="2642"/>
                  <a:pt x="1698" y="2821"/>
                  <a:pt x="1523" y="2829"/>
                </a:cubicBezTo>
                <a:cubicBezTo>
                  <a:pt x="1330" y="2837"/>
                  <a:pt x="1074" y="2643"/>
                  <a:pt x="761" y="2252"/>
                </a:cubicBezTo>
                <a:cubicBezTo>
                  <a:pt x="641" y="2102"/>
                  <a:pt x="559" y="1958"/>
                  <a:pt x="506" y="1822"/>
                </a:cubicBezTo>
                <a:cubicBezTo>
                  <a:pt x="720" y="1794"/>
                  <a:pt x="1532" y="1660"/>
                  <a:pt x="1806" y="1200"/>
                </a:cubicBezTo>
                <a:cubicBezTo>
                  <a:pt x="2007" y="1451"/>
                  <a:pt x="2089" y="1550"/>
                  <a:pt x="2228" y="1541"/>
                </a:cubicBezTo>
                <a:cubicBezTo>
                  <a:pt x="2154" y="1909"/>
                  <a:pt x="2032" y="2320"/>
                  <a:pt x="1913" y="2498"/>
                </a:cubicBezTo>
                <a:close/>
                <a:moveTo>
                  <a:pt x="2444" y="470"/>
                </a:moveTo>
                <a:cubicBezTo>
                  <a:pt x="2436" y="508"/>
                  <a:pt x="2404" y="553"/>
                  <a:pt x="2372" y="598"/>
                </a:cubicBezTo>
                <a:cubicBezTo>
                  <a:pt x="2315" y="679"/>
                  <a:pt x="2249" y="771"/>
                  <a:pt x="2284" y="875"/>
                </a:cubicBezTo>
                <a:cubicBezTo>
                  <a:pt x="2312" y="959"/>
                  <a:pt x="2294" y="1176"/>
                  <a:pt x="2249" y="1430"/>
                </a:cubicBezTo>
                <a:cubicBezTo>
                  <a:pt x="2148" y="1449"/>
                  <a:pt x="2104" y="1400"/>
                  <a:pt x="1879" y="1118"/>
                </a:cubicBezTo>
                <a:lnTo>
                  <a:pt x="1838" y="1067"/>
                </a:lnTo>
                <a:cubicBezTo>
                  <a:pt x="1827" y="1052"/>
                  <a:pt x="1808" y="1045"/>
                  <a:pt x="1789" y="1047"/>
                </a:cubicBezTo>
                <a:cubicBezTo>
                  <a:pt x="1770" y="1050"/>
                  <a:pt x="1754" y="1062"/>
                  <a:pt x="1747" y="1080"/>
                </a:cubicBezTo>
                <a:cubicBezTo>
                  <a:pt x="1539" y="1564"/>
                  <a:pt x="632" y="1697"/>
                  <a:pt x="470" y="1718"/>
                </a:cubicBezTo>
                <a:cubicBezTo>
                  <a:pt x="287" y="1101"/>
                  <a:pt x="682" y="676"/>
                  <a:pt x="704" y="653"/>
                </a:cubicBezTo>
                <a:cubicBezTo>
                  <a:pt x="724" y="632"/>
                  <a:pt x="724" y="598"/>
                  <a:pt x="703" y="577"/>
                </a:cubicBezTo>
                <a:cubicBezTo>
                  <a:pt x="701" y="576"/>
                  <a:pt x="584" y="461"/>
                  <a:pt x="584" y="320"/>
                </a:cubicBezTo>
                <a:cubicBezTo>
                  <a:pt x="584" y="265"/>
                  <a:pt x="605" y="219"/>
                  <a:pt x="646" y="184"/>
                </a:cubicBezTo>
                <a:cubicBezTo>
                  <a:pt x="691" y="146"/>
                  <a:pt x="752" y="129"/>
                  <a:pt x="796" y="129"/>
                </a:cubicBezTo>
                <a:cubicBezTo>
                  <a:pt x="804" y="129"/>
                  <a:pt x="811" y="129"/>
                  <a:pt x="818" y="130"/>
                </a:cubicBezTo>
                <a:cubicBezTo>
                  <a:pt x="921" y="147"/>
                  <a:pt x="998" y="365"/>
                  <a:pt x="1017" y="440"/>
                </a:cubicBezTo>
                <a:cubicBezTo>
                  <a:pt x="1022" y="462"/>
                  <a:pt x="1041" y="479"/>
                  <a:pt x="1064" y="481"/>
                </a:cubicBezTo>
                <a:lnTo>
                  <a:pt x="1333" y="508"/>
                </a:lnTo>
                <a:cubicBezTo>
                  <a:pt x="1348" y="509"/>
                  <a:pt x="1363" y="504"/>
                  <a:pt x="1375" y="494"/>
                </a:cubicBezTo>
                <a:cubicBezTo>
                  <a:pt x="1386" y="484"/>
                  <a:pt x="1392" y="469"/>
                  <a:pt x="1392" y="454"/>
                </a:cubicBezTo>
                <a:cubicBezTo>
                  <a:pt x="1392" y="453"/>
                  <a:pt x="1395" y="335"/>
                  <a:pt x="1488" y="219"/>
                </a:cubicBezTo>
                <a:cubicBezTo>
                  <a:pt x="1575" y="109"/>
                  <a:pt x="1733" y="164"/>
                  <a:pt x="1818" y="228"/>
                </a:cubicBezTo>
                <a:cubicBezTo>
                  <a:pt x="1876" y="271"/>
                  <a:pt x="1848" y="424"/>
                  <a:pt x="1826" y="491"/>
                </a:cubicBezTo>
                <a:cubicBezTo>
                  <a:pt x="1821" y="507"/>
                  <a:pt x="1823" y="524"/>
                  <a:pt x="1832" y="538"/>
                </a:cubicBezTo>
                <a:cubicBezTo>
                  <a:pt x="1836" y="543"/>
                  <a:pt x="1922" y="669"/>
                  <a:pt x="2101" y="612"/>
                </a:cubicBezTo>
                <a:cubicBezTo>
                  <a:pt x="2137" y="601"/>
                  <a:pt x="2174" y="562"/>
                  <a:pt x="2236" y="495"/>
                </a:cubicBezTo>
                <a:cubicBezTo>
                  <a:pt x="2265" y="464"/>
                  <a:pt x="2295" y="431"/>
                  <a:pt x="2314" y="416"/>
                </a:cubicBezTo>
                <a:cubicBezTo>
                  <a:pt x="2362" y="379"/>
                  <a:pt x="2400" y="395"/>
                  <a:pt x="2413" y="403"/>
                </a:cubicBezTo>
                <a:cubicBezTo>
                  <a:pt x="2437" y="418"/>
                  <a:pt x="2449" y="445"/>
                  <a:pt x="2444" y="470"/>
                </a:cubicBezTo>
                <a:close/>
              </a:path>
            </a:pathLst>
          </a:custGeom>
          <a:solidFill>
            <a:schemeClr val="accent1"/>
          </a:solidFill>
          <a:ln>
            <a:noFill/>
          </a:ln>
        </p:spPr>
        <p:txBody>
          <a:bodyPr/>
          <a:lstStyle/>
          <a:p>
            <a:endParaRPr lang="zh-CN" altLang="en-US">
              <a:cs typeface="+mn-ea"/>
              <a:sym typeface="+mn-lt"/>
            </a:endParaRPr>
          </a:p>
        </p:txBody>
      </p:sp>
      <p:sp>
        <p:nvSpPr>
          <p:cNvPr id="16" name="椭圆 15">
            <a:extLst>
              <a:ext uri="{FF2B5EF4-FFF2-40B4-BE49-F238E27FC236}">
                <a16:creationId xmlns:a16="http://schemas.microsoft.com/office/drawing/2014/main" id="{81163D8B-62D0-B253-7ACC-C2F21A7107AC}"/>
              </a:ext>
            </a:extLst>
          </p:cNvPr>
          <p:cNvSpPr/>
          <p:nvPr/>
        </p:nvSpPr>
        <p:spPr>
          <a:xfrm>
            <a:off x="994018" y="2222777"/>
            <a:ext cx="798722" cy="798722"/>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mn-ea"/>
              <a:sym typeface="+mn-lt"/>
            </a:endParaRPr>
          </a:p>
        </p:txBody>
      </p:sp>
      <p:grpSp>
        <p:nvGrpSpPr>
          <p:cNvPr id="17" name="组合 16">
            <a:extLst>
              <a:ext uri="{FF2B5EF4-FFF2-40B4-BE49-F238E27FC236}">
                <a16:creationId xmlns:a16="http://schemas.microsoft.com/office/drawing/2014/main" id="{B48091D0-8B05-93EB-8896-8E9321EE041A}"/>
              </a:ext>
            </a:extLst>
          </p:cNvPr>
          <p:cNvGrpSpPr/>
          <p:nvPr/>
        </p:nvGrpSpPr>
        <p:grpSpPr>
          <a:xfrm>
            <a:off x="6470406" y="2222777"/>
            <a:ext cx="798722" cy="798722"/>
            <a:chOff x="12716401" y="2222777"/>
            <a:chExt cx="798722" cy="798722"/>
          </a:xfrm>
        </p:grpSpPr>
        <p:sp>
          <p:nvSpPr>
            <p:cNvPr id="18" name="drop-counter_291781">
              <a:extLst>
                <a:ext uri="{FF2B5EF4-FFF2-40B4-BE49-F238E27FC236}">
                  <a16:creationId xmlns:a16="http://schemas.microsoft.com/office/drawing/2014/main" id="{978877C4-0B84-4D30-77E6-720AAA823454}"/>
                </a:ext>
              </a:extLst>
            </p:cNvPr>
            <p:cNvSpPr>
              <a:spLocks noChangeAspect="1"/>
            </p:cNvSpPr>
            <p:nvPr/>
          </p:nvSpPr>
          <p:spPr bwMode="auto">
            <a:xfrm>
              <a:off x="12962865" y="2395637"/>
              <a:ext cx="305795" cy="453003"/>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 name="connsiteX51" fmla="*/ 373273 h 605239"/>
                <a:gd name="connsiteY51" fmla="*/ 373273 h 605239"/>
                <a:gd name="connsiteX52" fmla="*/ 373273 h 605239"/>
                <a:gd name="connsiteY52" fmla="*/ 373273 h 605239"/>
                <a:gd name="connsiteX53" fmla="*/ 373273 h 605239"/>
                <a:gd name="connsiteY53" fmla="*/ 373273 h 605239"/>
                <a:gd name="connsiteX54" fmla="*/ 373273 h 605239"/>
                <a:gd name="connsiteY54" fmla="*/ 373273 h 605239"/>
                <a:gd name="connsiteX55" fmla="*/ 373273 h 605239"/>
                <a:gd name="connsiteY55" fmla="*/ 373273 h 605239"/>
                <a:gd name="connsiteX56" fmla="*/ 373273 h 605239"/>
                <a:gd name="connsiteY56" fmla="*/ 373273 h 605239"/>
                <a:gd name="connsiteX57" fmla="*/ 373273 h 605239"/>
                <a:gd name="connsiteY57" fmla="*/ 373273 h 605239"/>
                <a:gd name="connsiteX58" fmla="*/ 373273 h 605239"/>
                <a:gd name="connsiteY58" fmla="*/ 373273 h 605239"/>
                <a:gd name="connsiteX59" fmla="*/ 373273 h 605239"/>
                <a:gd name="connsiteY59" fmla="*/ 373273 h 605239"/>
                <a:gd name="connsiteX60" fmla="*/ 373273 h 605239"/>
                <a:gd name="connsiteY60" fmla="*/ 373273 h 605239"/>
                <a:gd name="connsiteX61" fmla="*/ 373273 h 605239"/>
                <a:gd name="connsiteY61" fmla="*/ 373273 h 605239"/>
                <a:gd name="connsiteX62" fmla="*/ 373273 h 605239"/>
                <a:gd name="connsiteY62" fmla="*/ 373273 h 605239"/>
                <a:gd name="connsiteX63" fmla="*/ 373273 h 605239"/>
                <a:gd name="connsiteY63" fmla="*/ 373273 h 605239"/>
                <a:gd name="connsiteX64" fmla="*/ 373273 h 605239"/>
                <a:gd name="connsiteY64" fmla="*/ 373273 h 605239"/>
                <a:gd name="connsiteX65" fmla="*/ 373273 h 605239"/>
                <a:gd name="connsiteY65" fmla="*/ 373273 h 605239"/>
                <a:gd name="connsiteX66" fmla="*/ 373273 h 605239"/>
                <a:gd name="connsiteY66" fmla="*/ 373273 h 605239"/>
                <a:gd name="connsiteX67" fmla="*/ 373273 h 605239"/>
                <a:gd name="connsiteY67" fmla="*/ 373273 h 605239"/>
                <a:gd name="connsiteX68" fmla="*/ 373273 h 605239"/>
                <a:gd name="connsiteY68" fmla="*/ 373273 h 605239"/>
                <a:gd name="connsiteX69" fmla="*/ 373273 h 605239"/>
                <a:gd name="connsiteY69" fmla="*/ 373273 h 605239"/>
                <a:gd name="connsiteX70" fmla="*/ 373273 h 605239"/>
                <a:gd name="connsiteY70" fmla="*/ 373273 h 605239"/>
                <a:gd name="connsiteX71" fmla="*/ 373273 h 605239"/>
                <a:gd name="connsiteY71" fmla="*/ 373273 h 605239"/>
                <a:gd name="connsiteX72" fmla="*/ 373273 h 605239"/>
                <a:gd name="connsiteY72" fmla="*/ 373273 h 605239"/>
                <a:gd name="connsiteX73" fmla="*/ 373273 h 605239"/>
                <a:gd name="connsiteY73" fmla="*/ 373273 h 605239"/>
                <a:gd name="connsiteX74" fmla="*/ 373273 h 605239"/>
                <a:gd name="connsiteY74" fmla="*/ 373273 h 605239"/>
                <a:gd name="connsiteX75" fmla="*/ 373273 h 605239"/>
                <a:gd name="connsiteY75" fmla="*/ 373273 h 605239"/>
                <a:gd name="connsiteX76" fmla="*/ 373273 h 605239"/>
                <a:gd name="connsiteY76" fmla="*/ 373273 h 605239"/>
                <a:gd name="connsiteX77" fmla="*/ 373273 h 605239"/>
                <a:gd name="connsiteY77" fmla="*/ 373273 h 605239"/>
                <a:gd name="connsiteX78" fmla="*/ 373273 h 605239"/>
                <a:gd name="connsiteY78" fmla="*/ 373273 h 605239"/>
                <a:gd name="connsiteX79" fmla="*/ 373273 h 605239"/>
                <a:gd name="connsiteY79" fmla="*/ 373273 h 605239"/>
                <a:gd name="connsiteX80" fmla="*/ 373273 h 605239"/>
                <a:gd name="connsiteY80" fmla="*/ 373273 h 605239"/>
                <a:gd name="connsiteX81" fmla="*/ 373273 h 605239"/>
                <a:gd name="connsiteY81" fmla="*/ 373273 h 605239"/>
                <a:gd name="connsiteX82" fmla="*/ 373273 h 605239"/>
                <a:gd name="connsiteY82" fmla="*/ 373273 h 605239"/>
                <a:gd name="connsiteX83" fmla="*/ 373273 h 605239"/>
                <a:gd name="connsiteY83" fmla="*/ 373273 h 605239"/>
                <a:gd name="connsiteX84" fmla="*/ 373273 h 605239"/>
                <a:gd name="connsiteY84" fmla="*/ 373273 h 605239"/>
                <a:gd name="connsiteX85" fmla="*/ 373273 h 605239"/>
                <a:gd name="connsiteY85" fmla="*/ 373273 h 605239"/>
                <a:gd name="connsiteX86" fmla="*/ 373273 h 605239"/>
                <a:gd name="connsiteY86" fmla="*/ 373273 h 605239"/>
                <a:gd name="connsiteX87" fmla="*/ 373273 h 605239"/>
                <a:gd name="connsiteY87" fmla="*/ 373273 h 605239"/>
                <a:gd name="connsiteX88" fmla="*/ 373273 h 605239"/>
                <a:gd name="connsiteY88" fmla="*/ 373273 h 605239"/>
                <a:gd name="connsiteX89" fmla="*/ 373273 h 605239"/>
                <a:gd name="connsiteY89" fmla="*/ 373273 h 605239"/>
                <a:gd name="connsiteX90" fmla="*/ 373273 h 605239"/>
                <a:gd name="connsiteY90" fmla="*/ 373273 h 605239"/>
                <a:gd name="connsiteX91" fmla="*/ 373273 h 605239"/>
                <a:gd name="connsiteY91" fmla="*/ 373273 h 605239"/>
                <a:gd name="connsiteX92" fmla="*/ 373273 h 605239"/>
                <a:gd name="connsiteY92" fmla="*/ 373273 h 605239"/>
                <a:gd name="connsiteX93" fmla="*/ 373273 h 605239"/>
                <a:gd name="connsiteY93" fmla="*/ 373273 h 605239"/>
                <a:gd name="connsiteX94" fmla="*/ 373273 h 605239"/>
                <a:gd name="connsiteY94" fmla="*/ 373273 h 605239"/>
                <a:gd name="connsiteX95" fmla="*/ 373273 h 605239"/>
                <a:gd name="connsiteY95" fmla="*/ 373273 h 605239"/>
                <a:gd name="connsiteX96" fmla="*/ 373273 h 605239"/>
                <a:gd name="connsiteY96" fmla="*/ 373273 h 605239"/>
                <a:gd name="connsiteX97" fmla="*/ 373273 h 605239"/>
                <a:gd name="connsiteY97" fmla="*/ 373273 h 605239"/>
                <a:gd name="connsiteX98" fmla="*/ 373273 h 605239"/>
                <a:gd name="connsiteY98" fmla="*/ 373273 h 605239"/>
                <a:gd name="connsiteX99" fmla="*/ 373273 h 605239"/>
                <a:gd name="connsiteY99" fmla="*/ 373273 h 605239"/>
                <a:gd name="connsiteX100" fmla="*/ 373273 h 605239"/>
                <a:gd name="connsiteY100" fmla="*/ 373273 h 605239"/>
                <a:gd name="connsiteX101" fmla="*/ 373273 h 605239"/>
                <a:gd name="connsiteY101" fmla="*/ 373273 h 605239"/>
                <a:gd name="connsiteX102" fmla="*/ 373273 h 605239"/>
                <a:gd name="connsiteY102" fmla="*/ 373273 h 605239"/>
                <a:gd name="connsiteX103" fmla="*/ 373273 h 605239"/>
                <a:gd name="connsiteY103" fmla="*/ 373273 h 605239"/>
                <a:gd name="connsiteX104" fmla="*/ 373273 h 605239"/>
                <a:gd name="connsiteY104" fmla="*/ 373273 h 605239"/>
                <a:gd name="connsiteX105" fmla="*/ 373273 h 605239"/>
                <a:gd name="connsiteY105" fmla="*/ 373273 h 605239"/>
                <a:gd name="connsiteX106" fmla="*/ 373273 h 605239"/>
                <a:gd name="connsiteY106" fmla="*/ 373273 h 605239"/>
                <a:gd name="connsiteX107" fmla="*/ 373273 h 605239"/>
                <a:gd name="connsiteY107"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Lst>
              <a:rect l="l" t="t" r="r" b="b"/>
              <a:pathLst>
                <a:path w="409562" h="606722">
                  <a:moveTo>
                    <a:pt x="45655" y="421604"/>
                  </a:moveTo>
                  <a:lnTo>
                    <a:pt x="45655" y="451642"/>
                  </a:lnTo>
                  <a:lnTo>
                    <a:pt x="148624" y="451642"/>
                  </a:lnTo>
                  <a:cubicBezTo>
                    <a:pt x="154676" y="451642"/>
                    <a:pt x="159660" y="456619"/>
                    <a:pt x="159660" y="462662"/>
                  </a:cubicBezTo>
                  <a:cubicBezTo>
                    <a:pt x="159660" y="468795"/>
                    <a:pt x="154676" y="473682"/>
                    <a:pt x="148624" y="473682"/>
                  </a:cubicBezTo>
                  <a:lnTo>
                    <a:pt x="87039" y="473682"/>
                  </a:lnTo>
                  <a:lnTo>
                    <a:pt x="87039" y="497944"/>
                  </a:lnTo>
                  <a:lnTo>
                    <a:pt x="199975" y="497944"/>
                  </a:lnTo>
                  <a:lnTo>
                    <a:pt x="199975" y="473682"/>
                  </a:lnTo>
                  <a:lnTo>
                    <a:pt x="192766" y="473682"/>
                  </a:lnTo>
                  <a:cubicBezTo>
                    <a:pt x="186626" y="473682"/>
                    <a:pt x="181731" y="468795"/>
                    <a:pt x="181731" y="462662"/>
                  </a:cubicBezTo>
                  <a:cubicBezTo>
                    <a:pt x="181731" y="456619"/>
                    <a:pt x="186626" y="451642"/>
                    <a:pt x="192766" y="451642"/>
                  </a:cubicBezTo>
                  <a:lnTo>
                    <a:pt x="241270" y="451642"/>
                  </a:lnTo>
                  <a:lnTo>
                    <a:pt x="241270" y="421604"/>
                  </a:lnTo>
                  <a:close/>
                  <a:moveTo>
                    <a:pt x="52952" y="275629"/>
                  </a:moveTo>
                  <a:lnTo>
                    <a:pt x="86062" y="275629"/>
                  </a:lnTo>
                  <a:cubicBezTo>
                    <a:pt x="92203" y="275629"/>
                    <a:pt x="97098" y="280512"/>
                    <a:pt x="97098" y="286637"/>
                  </a:cubicBezTo>
                  <a:cubicBezTo>
                    <a:pt x="97098" y="292674"/>
                    <a:pt x="92203" y="297645"/>
                    <a:pt x="86062" y="297645"/>
                  </a:cubicBezTo>
                  <a:lnTo>
                    <a:pt x="52952" y="297645"/>
                  </a:lnTo>
                  <a:cubicBezTo>
                    <a:pt x="46900" y="297645"/>
                    <a:pt x="41916" y="292674"/>
                    <a:pt x="41916" y="286637"/>
                  </a:cubicBezTo>
                  <a:cubicBezTo>
                    <a:pt x="41916" y="280512"/>
                    <a:pt x="46900" y="275629"/>
                    <a:pt x="52952" y="275629"/>
                  </a:cubicBezTo>
                  <a:close/>
                  <a:moveTo>
                    <a:pt x="52952" y="228491"/>
                  </a:moveTo>
                  <a:lnTo>
                    <a:pt x="86062" y="228491"/>
                  </a:lnTo>
                  <a:cubicBezTo>
                    <a:pt x="92203" y="228491"/>
                    <a:pt x="97098" y="233463"/>
                    <a:pt x="97098" y="239499"/>
                  </a:cubicBezTo>
                  <a:cubicBezTo>
                    <a:pt x="97098" y="245625"/>
                    <a:pt x="92203" y="250507"/>
                    <a:pt x="86062" y="250507"/>
                  </a:cubicBezTo>
                  <a:lnTo>
                    <a:pt x="52952" y="250507"/>
                  </a:lnTo>
                  <a:cubicBezTo>
                    <a:pt x="46900" y="250507"/>
                    <a:pt x="41916" y="245625"/>
                    <a:pt x="41916" y="239499"/>
                  </a:cubicBezTo>
                  <a:cubicBezTo>
                    <a:pt x="41916" y="233463"/>
                    <a:pt x="46900" y="228491"/>
                    <a:pt x="52952" y="228491"/>
                  </a:cubicBezTo>
                  <a:close/>
                  <a:moveTo>
                    <a:pt x="52952" y="181494"/>
                  </a:moveTo>
                  <a:lnTo>
                    <a:pt x="86062" y="181494"/>
                  </a:lnTo>
                  <a:cubicBezTo>
                    <a:pt x="92203" y="181494"/>
                    <a:pt x="97098" y="186376"/>
                    <a:pt x="97098" y="192502"/>
                  </a:cubicBezTo>
                  <a:cubicBezTo>
                    <a:pt x="97098" y="198538"/>
                    <a:pt x="92203" y="203510"/>
                    <a:pt x="86062" y="203510"/>
                  </a:cubicBezTo>
                  <a:lnTo>
                    <a:pt x="52952" y="203510"/>
                  </a:lnTo>
                  <a:cubicBezTo>
                    <a:pt x="46900" y="203510"/>
                    <a:pt x="41916" y="198538"/>
                    <a:pt x="41916" y="192502"/>
                  </a:cubicBezTo>
                  <a:cubicBezTo>
                    <a:pt x="41916" y="186376"/>
                    <a:pt x="46900" y="181494"/>
                    <a:pt x="52952" y="181494"/>
                  </a:cubicBezTo>
                  <a:close/>
                  <a:moveTo>
                    <a:pt x="52952" y="134357"/>
                  </a:moveTo>
                  <a:lnTo>
                    <a:pt x="86062" y="134357"/>
                  </a:lnTo>
                  <a:cubicBezTo>
                    <a:pt x="92203" y="134357"/>
                    <a:pt x="97098" y="139344"/>
                    <a:pt x="97098" y="145400"/>
                  </a:cubicBezTo>
                  <a:cubicBezTo>
                    <a:pt x="97098" y="151545"/>
                    <a:pt x="92203" y="156444"/>
                    <a:pt x="86062" y="156444"/>
                  </a:cubicBezTo>
                  <a:lnTo>
                    <a:pt x="52952" y="156444"/>
                  </a:lnTo>
                  <a:cubicBezTo>
                    <a:pt x="46900" y="156444"/>
                    <a:pt x="41916" y="151545"/>
                    <a:pt x="41916" y="145400"/>
                  </a:cubicBezTo>
                  <a:cubicBezTo>
                    <a:pt x="41916" y="139344"/>
                    <a:pt x="46900" y="134357"/>
                    <a:pt x="52952" y="134357"/>
                  </a:cubicBezTo>
                  <a:close/>
                  <a:moveTo>
                    <a:pt x="11036" y="0"/>
                  </a:moveTo>
                  <a:lnTo>
                    <a:pt x="275889" y="0"/>
                  </a:lnTo>
                  <a:cubicBezTo>
                    <a:pt x="281941" y="0"/>
                    <a:pt x="286925" y="4977"/>
                    <a:pt x="286925" y="11020"/>
                  </a:cubicBezTo>
                  <a:lnTo>
                    <a:pt x="286925" y="298784"/>
                  </a:lnTo>
                  <a:cubicBezTo>
                    <a:pt x="286925" y="336821"/>
                    <a:pt x="258713" y="368459"/>
                    <a:pt x="222046" y="373791"/>
                  </a:cubicBezTo>
                  <a:lnTo>
                    <a:pt x="222046" y="399653"/>
                  </a:lnTo>
                  <a:lnTo>
                    <a:pt x="252305" y="399653"/>
                  </a:lnTo>
                  <a:cubicBezTo>
                    <a:pt x="258446" y="399653"/>
                    <a:pt x="263341" y="404541"/>
                    <a:pt x="263341" y="410584"/>
                  </a:cubicBezTo>
                  <a:lnTo>
                    <a:pt x="263341" y="462662"/>
                  </a:lnTo>
                  <a:cubicBezTo>
                    <a:pt x="263341" y="468795"/>
                    <a:pt x="258446" y="473682"/>
                    <a:pt x="252305" y="473682"/>
                  </a:cubicBezTo>
                  <a:lnTo>
                    <a:pt x="222046" y="473682"/>
                  </a:lnTo>
                  <a:lnTo>
                    <a:pt x="222046" y="508964"/>
                  </a:lnTo>
                  <a:cubicBezTo>
                    <a:pt x="222046" y="515007"/>
                    <a:pt x="217063" y="519984"/>
                    <a:pt x="211011" y="519984"/>
                  </a:cubicBezTo>
                  <a:lnTo>
                    <a:pt x="154854" y="519984"/>
                  </a:lnTo>
                  <a:cubicBezTo>
                    <a:pt x="158503" y="556244"/>
                    <a:pt x="189207" y="584682"/>
                    <a:pt x="226496" y="584682"/>
                  </a:cubicBezTo>
                  <a:cubicBezTo>
                    <a:pt x="245719" y="584682"/>
                    <a:pt x="263786" y="577217"/>
                    <a:pt x="277402" y="563620"/>
                  </a:cubicBezTo>
                  <a:cubicBezTo>
                    <a:pt x="291019" y="550023"/>
                    <a:pt x="298494" y="531982"/>
                    <a:pt x="298494" y="512786"/>
                  </a:cubicBezTo>
                  <a:lnTo>
                    <a:pt x="298494" y="391299"/>
                  </a:lnTo>
                  <a:cubicBezTo>
                    <a:pt x="298494" y="360727"/>
                    <a:pt x="323413" y="335844"/>
                    <a:pt x="354028" y="335844"/>
                  </a:cubicBezTo>
                  <a:cubicBezTo>
                    <a:pt x="368891" y="335844"/>
                    <a:pt x="382863" y="341620"/>
                    <a:pt x="393276" y="352018"/>
                  </a:cubicBezTo>
                  <a:cubicBezTo>
                    <a:pt x="403777" y="362505"/>
                    <a:pt x="409562" y="376458"/>
                    <a:pt x="409562" y="391299"/>
                  </a:cubicBezTo>
                  <a:lnTo>
                    <a:pt x="409562" y="595702"/>
                  </a:lnTo>
                  <a:cubicBezTo>
                    <a:pt x="409562" y="601745"/>
                    <a:pt x="404667" y="606722"/>
                    <a:pt x="398526" y="606722"/>
                  </a:cubicBezTo>
                  <a:cubicBezTo>
                    <a:pt x="392475" y="606722"/>
                    <a:pt x="387491" y="601745"/>
                    <a:pt x="387491" y="595702"/>
                  </a:cubicBezTo>
                  <a:lnTo>
                    <a:pt x="387491" y="391299"/>
                  </a:lnTo>
                  <a:cubicBezTo>
                    <a:pt x="387491" y="382323"/>
                    <a:pt x="384020" y="373969"/>
                    <a:pt x="377701" y="367659"/>
                  </a:cubicBezTo>
                  <a:cubicBezTo>
                    <a:pt x="371383" y="361350"/>
                    <a:pt x="363017" y="357884"/>
                    <a:pt x="354028" y="357884"/>
                  </a:cubicBezTo>
                  <a:cubicBezTo>
                    <a:pt x="335606" y="357884"/>
                    <a:pt x="320565" y="372814"/>
                    <a:pt x="320565" y="391299"/>
                  </a:cubicBezTo>
                  <a:lnTo>
                    <a:pt x="320565" y="512786"/>
                  </a:lnTo>
                  <a:cubicBezTo>
                    <a:pt x="320565" y="537847"/>
                    <a:pt x="310776" y="561398"/>
                    <a:pt x="293066" y="579172"/>
                  </a:cubicBezTo>
                  <a:cubicBezTo>
                    <a:pt x="275266" y="596946"/>
                    <a:pt x="251593" y="606722"/>
                    <a:pt x="226496" y="606722"/>
                  </a:cubicBezTo>
                  <a:cubicBezTo>
                    <a:pt x="177103" y="606722"/>
                    <a:pt x="136432" y="568419"/>
                    <a:pt x="132783" y="519984"/>
                  </a:cubicBezTo>
                  <a:lnTo>
                    <a:pt x="76003" y="519984"/>
                  </a:lnTo>
                  <a:cubicBezTo>
                    <a:pt x="69862" y="519984"/>
                    <a:pt x="64967" y="515007"/>
                    <a:pt x="64967" y="508964"/>
                  </a:cubicBezTo>
                  <a:lnTo>
                    <a:pt x="64967" y="473682"/>
                  </a:lnTo>
                  <a:lnTo>
                    <a:pt x="34620" y="473682"/>
                  </a:lnTo>
                  <a:cubicBezTo>
                    <a:pt x="28479" y="473682"/>
                    <a:pt x="23584" y="468795"/>
                    <a:pt x="23584" y="462662"/>
                  </a:cubicBezTo>
                  <a:lnTo>
                    <a:pt x="23584" y="410584"/>
                  </a:lnTo>
                  <a:cubicBezTo>
                    <a:pt x="23584" y="404541"/>
                    <a:pt x="28479" y="399653"/>
                    <a:pt x="34620" y="399653"/>
                  </a:cubicBezTo>
                  <a:lnTo>
                    <a:pt x="64967" y="399653"/>
                  </a:lnTo>
                  <a:lnTo>
                    <a:pt x="64967" y="373791"/>
                  </a:lnTo>
                  <a:cubicBezTo>
                    <a:pt x="28301" y="368459"/>
                    <a:pt x="0" y="336821"/>
                    <a:pt x="0" y="298784"/>
                  </a:cubicBezTo>
                  <a:lnTo>
                    <a:pt x="0" y="93670"/>
                  </a:lnTo>
                  <a:cubicBezTo>
                    <a:pt x="0" y="87627"/>
                    <a:pt x="4984" y="82650"/>
                    <a:pt x="11036" y="82650"/>
                  </a:cubicBezTo>
                  <a:cubicBezTo>
                    <a:pt x="17176" y="82650"/>
                    <a:pt x="22071" y="87627"/>
                    <a:pt x="22071" y="93670"/>
                  </a:cubicBezTo>
                  <a:lnTo>
                    <a:pt x="22071" y="298784"/>
                  </a:lnTo>
                  <a:cubicBezTo>
                    <a:pt x="22071" y="328467"/>
                    <a:pt x="46278" y="352551"/>
                    <a:pt x="75914" y="352551"/>
                  </a:cubicBezTo>
                  <a:lnTo>
                    <a:pt x="111068" y="352551"/>
                  </a:lnTo>
                  <a:cubicBezTo>
                    <a:pt x="117208" y="352551"/>
                    <a:pt x="122103" y="357528"/>
                    <a:pt x="122103" y="363571"/>
                  </a:cubicBezTo>
                  <a:cubicBezTo>
                    <a:pt x="122103" y="369703"/>
                    <a:pt x="117208" y="374591"/>
                    <a:pt x="111068" y="374591"/>
                  </a:cubicBezTo>
                  <a:lnTo>
                    <a:pt x="87039" y="374591"/>
                  </a:lnTo>
                  <a:lnTo>
                    <a:pt x="87039" y="399653"/>
                  </a:lnTo>
                  <a:lnTo>
                    <a:pt x="199975" y="399653"/>
                  </a:lnTo>
                  <a:lnTo>
                    <a:pt x="199975" y="374591"/>
                  </a:lnTo>
                  <a:lnTo>
                    <a:pt x="149336" y="374591"/>
                  </a:lnTo>
                  <a:cubicBezTo>
                    <a:pt x="143284" y="374591"/>
                    <a:pt x="138301" y="369703"/>
                    <a:pt x="138301" y="363571"/>
                  </a:cubicBezTo>
                  <a:cubicBezTo>
                    <a:pt x="138301" y="357528"/>
                    <a:pt x="143284" y="352551"/>
                    <a:pt x="149336" y="352551"/>
                  </a:cubicBezTo>
                  <a:lnTo>
                    <a:pt x="211011" y="352551"/>
                  </a:lnTo>
                  <a:cubicBezTo>
                    <a:pt x="240647" y="352551"/>
                    <a:pt x="264854" y="328467"/>
                    <a:pt x="264854" y="298784"/>
                  </a:cubicBezTo>
                  <a:lnTo>
                    <a:pt x="264854" y="22040"/>
                  </a:lnTo>
                  <a:lnTo>
                    <a:pt x="22071" y="22040"/>
                  </a:lnTo>
                  <a:lnTo>
                    <a:pt x="22071" y="52522"/>
                  </a:lnTo>
                  <a:cubicBezTo>
                    <a:pt x="22071" y="58655"/>
                    <a:pt x="17176" y="63542"/>
                    <a:pt x="11036" y="63542"/>
                  </a:cubicBezTo>
                  <a:cubicBezTo>
                    <a:pt x="4984" y="63542"/>
                    <a:pt x="89" y="58655"/>
                    <a:pt x="89" y="52522"/>
                  </a:cubicBezTo>
                  <a:lnTo>
                    <a:pt x="89" y="11020"/>
                  </a:lnTo>
                  <a:cubicBezTo>
                    <a:pt x="89" y="4977"/>
                    <a:pt x="4984" y="0"/>
                    <a:pt x="11036" y="0"/>
                  </a:cubicBezTo>
                  <a:close/>
                </a:path>
              </a:pathLst>
            </a:custGeom>
            <a:solidFill>
              <a:schemeClr val="accent1"/>
            </a:solidFill>
            <a:ln>
              <a:noFill/>
            </a:ln>
          </p:spPr>
          <p:txBody>
            <a:bodyPr/>
            <a:lstStyle/>
            <a:p>
              <a:endParaRPr lang="zh-CN" altLang="en-US">
                <a:cs typeface="+mn-ea"/>
                <a:sym typeface="+mn-lt"/>
              </a:endParaRPr>
            </a:p>
          </p:txBody>
        </p:sp>
        <p:sp>
          <p:nvSpPr>
            <p:cNvPr id="19" name="椭圆 18">
              <a:extLst>
                <a:ext uri="{FF2B5EF4-FFF2-40B4-BE49-F238E27FC236}">
                  <a16:creationId xmlns:a16="http://schemas.microsoft.com/office/drawing/2014/main" id="{7B2021F3-F3B2-F971-2E68-7C5C25483732}"/>
                </a:ext>
              </a:extLst>
            </p:cNvPr>
            <p:cNvSpPr/>
            <p:nvPr/>
          </p:nvSpPr>
          <p:spPr>
            <a:xfrm>
              <a:off x="12716401" y="2222777"/>
              <a:ext cx="798722" cy="798722"/>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mn-ea"/>
                <a:sym typeface="+mn-lt"/>
              </a:endParaRPr>
            </a:p>
          </p:txBody>
        </p:sp>
      </p:grpSp>
      <p:sp>
        <p:nvSpPr>
          <p:cNvPr id="20" name="椭圆 19">
            <a:extLst>
              <a:ext uri="{FF2B5EF4-FFF2-40B4-BE49-F238E27FC236}">
                <a16:creationId xmlns:a16="http://schemas.microsoft.com/office/drawing/2014/main" id="{90F52DB3-ECB0-C33F-B34C-DE7E379B6B18}"/>
              </a:ext>
            </a:extLst>
          </p:cNvPr>
          <p:cNvSpPr/>
          <p:nvPr/>
        </p:nvSpPr>
        <p:spPr>
          <a:xfrm>
            <a:off x="976014" y="4289440"/>
            <a:ext cx="798722" cy="798722"/>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mn-ea"/>
              <a:sym typeface="+mn-lt"/>
            </a:endParaRPr>
          </a:p>
        </p:txBody>
      </p:sp>
      <p:sp>
        <p:nvSpPr>
          <p:cNvPr id="21" name="椭圆 20">
            <a:extLst>
              <a:ext uri="{FF2B5EF4-FFF2-40B4-BE49-F238E27FC236}">
                <a16:creationId xmlns:a16="http://schemas.microsoft.com/office/drawing/2014/main" id="{7C2B4FA9-94BC-4F2E-B978-E1748AAAE031}"/>
              </a:ext>
            </a:extLst>
          </p:cNvPr>
          <p:cNvSpPr/>
          <p:nvPr/>
        </p:nvSpPr>
        <p:spPr>
          <a:xfrm>
            <a:off x="6470406" y="4289440"/>
            <a:ext cx="798722" cy="798722"/>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mn-ea"/>
              <a:sym typeface="+mn-lt"/>
            </a:endParaRPr>
          </a:p>
        </p:txBody>
      </p:sp>
      <p:sp>
        <p:nvSpPr>
          <p:cNvPr id="22" name="first-aid-kit_139467">
            <a:extLst>
              <a:ext uri="{FF2B5EF4-FFF2-40B4-BE49-F238E27FC236}">
                <a16:creationId xmlns:a16="http://schemas.microsoft.com/office/drawing/2014/main" id="{BEFABDB3-84B8-2FE6-C7E5-D1ED5440ED55}"/>
              </a:ext>
            </a:extLst>
          </p:cNvPr>
          <p:cNvSpPr>
            <a:spLocks noChangeAspect="1"/>
          </p:cNvSpPr>
          <p:nvPr/>
        </p:nvSpPr>
        <p:spPr bwMode="auto">
          <a:xfrm>
            <a:off x="6693739" y="4513020"/>
            <a:ext cx="352056" cy="351562"/>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 name="connsiteX51" fmla="*/ 373273 h 605239"/>
              <a:gd name="connsiteY51" fmla="*/ 373273 h 605239"/>
              <a:gd name="connsiteX52" fmla="*/ 373273 h 605239"/>
              <a:gd name="connsiteY52" fmla="*/ 373273 h 605239"/>
              <a:gd name="connsiteX53" fmla="*/ 373273 h 605239"/>
              <a:gd name="connsiteY53" fmla="*/ 373273 h 605239"/>
              <a:gd name="connsiteX54" fmla="*/ 373273 h 605239"/>
              <a:gd name="connsiteY54" fmla="*/ 373273 h 605239"/>
              <a:gd name="connsiteX55" fmla="*/ 373273 h 605239"/>
              <a:gd name="connsiteY55" fmla="*/ 373273 h 605239"/>
              <a:gd name="connsiteX56" fmla="*/ 373273 h 605239"/>
              <a:gd name="connsiteY56" fmla="*/ 373273 h 605239"/>
              <a:gd name="connsiteX57" fmla="*/ 373273 h 605239"/>
              <a:gd name="connsiteY57" fmla="*/ 373273 h 605239"/>
              <a:gd name="connsiteX58" fmla="*/ 373273 h 605239"/>
              <a:gd name="connsiteY58" fmla="*/ 373273 h 605239"/>
              <a:gd name="connsiteX59" fmla="*/ 373273 h 605239"/>
              <a:gd name="connsiteY59" fmla="*/ 373273 h 605239"/>
              <a:gd name="connsiteX60" fmla="*/ 373273 h 605239"/>
              <a:gd name="connsiteY60" fmla="*/ 373273 h 605239"/>
              <a:gd name="connsiteX61" fmla="*/ 373273 h 605239"/>
              <a:gd name="connsiteY61" fmla="*/ 373273 h 605239"/>
              <a:gd name="connsiteX62" fmla="*/ 373273 h 605239"/>
              <a:gd name="connsiteY62" fmla="*/ 373273 h 605239"/>
              <a:gd name="connsiteX63" fmla="*/ 373273 h 605239"/>
              <a:gd name="connsiteY63" fmla="*/ 373273 h 605239"/>
              <a:gd name="connsiteX64" fmla="*/ 373273 h 605239"/>
              <a:gd name="connsiteY64" fmla="*/ 373273 h 605239"/>
              <a:gd name="connsiteX65" fmla="*/ 373273 h 605239"/>
              <a:gd name="connsiteY65" fmla="*/ 373273 h 605239"/>
              <a:gd name="connsiteX66" fmla="*/ 373273 h 605239"/>
              <a:gd name="connsiteY66" fmla="*/ 373273 h 605239"/>
              <a:gd name="connsiteX67" fmla="*/ 373273 h 605239"/>
              <a:gd name="connsiteY67" fmla="*/ 373273 h 605239"/>
              <a:gd name="connsiteX68" fmla="*/ 373273 h 605239"/>
              <a:gd name="connsiteY68" fmla="*/ 373273 h 605239"/>
              <a:gd name="connsiteX69" fmla="*/ 373273 h 605239"/>
              <a:gd name="connsiteY69" fmla="*/ 373273 h 605239"/>
              <a:gd name="connsiteX70" fmla="*/ 373273 h 605239"/>
              <a:gd name="connsiteY70" fmla="*/ 373273 h 605239"/>
              <a:gd name="connsiteX71" fmla="*/ 373273 h 605239"/>
              <a:gd name="connsiteY71" fmla="*/ 373273 h 605239"/>
              <a:gd name="connsiteX72" fmla="*/ 373273 h 605239"/>
              <a:gd name="connsiteY72" fmla="*/ 373273 h 605239"/>
              <a:gd name="connsiteX73" fmla="*/ 373273 h 605239"/>
              <a:gd name="connsiteY73" fmla="*/ 373273 h 605239"/>
              <a:gd name="connsiteX74" fmla="*/ 373273 h 605239"/>
              <a:gd name="connsiteY74" fmla="*/ 373273 h 605239"/>
              <a:gd name="connsiteX75" fmla="*/ 373273 h 605239"/>
              <a:gd name="connsiteY75" fmla="*/ 373273 h 605239"/>
              <a:gd name="connsiteX76" fmla="*/ 373273 h 605239"/>
              <a:gd name="connsiteY76" fmla="*/ 373273 h 605239"/>
              <a:gd name="connsiteX77" fmla="*/ 373273 h 605239"/>
              <a:gd name="connsiteY77" fmla="*/ 373273 h 605239"/>
              <a:gd name="connsiteX78" fmla="*/ 373273 h 605239"/>
              <a:gd name="connsiteY78" fmla="*/ 373273 h 605239"/>
              <a:gd name="connsiteX79" fmla="*/ 373273 h 605239"/>
              <a:gd name="connsiteY79" fmla="*/ 373273 h 605239"/>
              <a:gd name="connsiteX80" fmla="*/ 373273 h 605239"/>
              <a:gd name="connsiteY80" fmla="*/ 373273 h 605239"/>
              <a:gd name="connsiteX81" fmla="*/ 373273 h 605239"/>
              <a:gd name="connsiteY81"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Lst>
            <a:rect l="l" t="t" r="r" b="b"/>
            <a:pathLst>
              <a:path w="607614" h="606761">
                <a:moveTo>
                  <a:pt x="273423" y="323859"/>
                </a:moveTo>
                <a:lnTo>
                  <a:pt x="273423" y="394395"/>
                </a:lnTo>
                <a:lnTo>
                  <a:pt x="202781" y="394395"/>
                </a:lnTo>
                <a:lnTo>
                  <a:pt x="202781" y="455071"/>
                </a:lnTo>
                <a:lnTo>
                  <a:pt x="273423" y="455071"/>
                </a:lnTo>
                <a:lnTo>
                  <a:pt x="273423" y="525607"/>
                </a:lnTo>
                <a:lnTo>
                  <a:pt x="334191" y="525607"/>
                </a:lnTo>
                <a:lnTo>
                  <a:pt x="334191" y="455071"/>
                </a:lnTo>
                <a:lnTo>
                  <a:pt x="404833" y="455071"/>
                </a:lnTo>
                <a:lnTo>
                  <a:pt x="404833" y="394395"/>
                </a:lnTo>
                <a:lnTo>
                  <a:pt x="334191" y="394395"/>
                </a:lnTo>
                <a:lnTo>
                  <a:pt x="334191" y="323859"/>
                </a:lnTo>
                <a:close/>
                <a:moveTo>
                  <a:pt x="252914" y="303381"/>
                </a:moveTo>
                <a:lnTo>
                  <a:pt x="354700" y="303381"/>
                </a:lnTo>
                <a:lnTo>
                  <a:pt x="354700" y="373917"/>
                </a:lnTo>
                <a:lnTo>
                  <a:pt x="425342" y="373917"/>
                </a:lnTo>
                <a:lnTo>
                  <a:pt x="425342" y="475549"/>
                </a:lnTo>
                <a:lnTo>
                  <a:pt x="354700" y="475549"/>
                </a:lnTo>
                <a:lnTo>
                  <a:pt x="354700" y="546085"/>
                </a:lnTo>
                <a:lnTo>
                  <a:pt x="252914" y="546085"/>
                </a:lnTo>
                <a:lnTo>
                  <a:pt x="252914" y="475549"/>
                </a:lnTo>
                <a:lnTo>
                  <a:pt x="182272" y="475549"/>
                </a:lnTo>
                <a:lnTo>
                  <a:pt x="182272" y="373917"/>
                </a:lnTo>
                <a:lnTo>
                  <a:pt x="252914" y="373917"/>
                </a:lnTo>
                <a:close/>
                <a:moveTo>
                  <a:pt x="445837" y="263183"/>
                </a:moveTo>
                <a:lnTo>
                  <a:pt x="445837" y="282902"/>
                </a:lnTo>
                <a:lnTo>
                  <a:pt x="506598" y="282902"/>
                </a:lnTo>
                <a:lnTo>
                  <a:pt x="506598" y="263183"/>
                </a:lnTo>
                <a:close/>
                <a:moveTo>
                  <a:pt x="101016" y="263183"/>
                </a:moveTo>
                <a:lnTo>
                  <a:pt x="101016" y="282902"/>
                </a:lnTo>
                <a:lnTo>
                  <a:pt x="161777" y="282902"/>
                </a:lnTo>
                <a:lnTo>
                  <a:pt x="161777" y="263183"/>
                </a:lnTo>
                <a:close/>
                <a:moveTo>
                  <a:pt x="20507" y="263183"/>
                </a:moveTo>
                <a:lnTo>
                  <a:pt x="20507" y="586283"/>
                </a:lnTo>
                <a:lnTo>
                  <a:pt x="587107" y="586283"/>
                </a:lnTo>
                <a:lnTo>
                  <a:pt x="587107" y="263183"/>
                </a:lnTo>
                <a:lnTo>
                  <a:pt x="526346" y="263183"/>
                </a:lnTo>
                <a:lnTo>
                  <a:pt x="526346" y="303381"/>
                </a:lnTo>
                <a:lnTo>
                  <a:pt x="425330" y="303381"/>
                </a:lnTo>
                <a:lnTo>
                  <a:pt x="425330" y="263183"/>
                </a:lnTo>
                <a:lnTo>
                  <a:pt x="182284" y="263183"/>
                </a:lnTo>
                <a:lnTo>
                  <a:pt x="182284" y="303381"/>
                </a:lnTo>
                <a:lnTo>
                  <a:pt x="81269" y="303381"/>
                </a:lnTo>
                <a:lnTo>
                  <a:pt x="81269" y="263183"/>
                </a:lnTo>
                <a:close/>
                <a:moveTo>
                  <a:pt x="445837" y="222226"/>
                </a:moveTo>
                <a:lnTo>
                  <a:pt x="445837" y="242705"/>
                </a:lnTo>
                <a:lnTo>
                  <a:pt x="506598" y="242705"/>
                </a:lnTo>
                <a:lnTo>
                  <a:pt x="506598" y="222226"/>
                </a:lnTo>
                <a:close/>
                <a:moveTo>
                  <a:pt x="101016" y="222226"/>
                </a:moveTo>
                <a:lnTo>
                  <a:pt x="101016" y="242705"/>
                </a:lnTo>
                <a:lnTo>
                  <a:pt x="161777" y="242705"/>
                </a:lnTo>
                <a:lnTo>
                  <a:pt x="161777" y="222226"/>
                </a:lnTo>
                <a:close/>
                <a:moveTo>
                  <a:pt x="20507" y="131212"/>
                </a:moveTo>
                <a:lnTo>
                  <a:pt x="20507" y="242705"/>
                </a:lnTo>
                <a:lnTo>
                  <a:pt x="81269" y="242705"/>
                </a:lnTo>
                <a:lnTo>
                  <a:pt x="81269" y="202507"/>
                </a:lnTo>
                <a:lnTo>
                  <a:pt x="182284" y="202507"/>
                </a:lnTo>
                <a:lnTo>
                  <a:pt x="182284" y="242705"/>
                </a:lnTo>
                <a:lnTo>
                  <a:pt x="425330" y="242705"/>
                </a:lnTo>
                <a:lnTo>
                  <a:pt x="425330" y="202507"/>
                </a:lnTo>
                <a:lnTo>
                  <a:pt x="526346" y="202507"/>
                </a:lnTo>
                <a:lnTo>
                  <a:pt x="526346" y="242705"/>
                </a:lnTo>
                <a:lnTo>
                  <a:pt x="587107" y="242705"/>
                </a:lnTo>
                <a:lnTo>
                  <a:pt x="587107" y="131212"/>
                </a:lnTo>
                <a:lnTo>
                  <a:pt x="445837" y="131212"/>
                </a:lnTo>
                <a:lnTo>
                  <a:pt x="161777" y="131212"/>
                </a:lnTo>
                <a:close/>
                <a:moveTo>
                  <a:pt x="303807" y="20478"/>
                </a:moveTo>
                <a:cubicBezTo>
                  <a:pt x="248362" y="20478"/>
                  <a:pt x="199753" y="58401"/>
                  <a:pt x="186082" y="111492"/>
                </a:cubicBezTo>
                <a:lnTo>
                  <a:pt x="421532" y="111492"/>
                </a:lnTo>
                <a:cubicBezTo>
                  <a:pt x="407861" y="58401"/>
                  <a:pt x="359252" y="20478"/>
                  <a:pt x="303807" y="20478"/>
                </a:cubicBezTo>
                <a:close/>
                <a:moveTo>
                  <a:pt x="303807" y="0"/>
                </a:moveTo>
                <a:cubicBezTo>
                  <a:pt x="369885" y="0"/>
                  <a:pt x="427609" y="47024"/>
                  <a:pt x="442039" y="111492"/>
                </a:cubicBezTo>
                <a:lnTo>
                  <a:pt x="607614" y="111492"/>
                </a:lnTo>
                <a:lnTo>
                  <a:pt x="607614" y="242705"/>
                </a:lnTo>
                <a:lnTo>
                  <a:pt x="607614" y="263183"/>
                </a:lnTo>
                <a:lnTo>
                  <a:pt x="607614" y="606761"/>
                </a:lnTo>
                <a:lnTo>
                  <a:pt x="0" y="606761"/>
                </a:lnTo>
                <a:lnTo>
                  <a:pt x="0" y="263183"/>
                </a:lnTo>
                <a:lnTo>
                  <a:pt x="0" y="242705"/>
                </a:lnTo>
                <a:lnTo>
                  <a:pt x="0" y="111492"/>
                </a:lnTo>
                <a:lnTo>
                  <a:pt x="165575" y="111492"/>
                </a:lnTo>
                <a:cubicBezTo>
                  <a:pt x="180006" y="47024"/>
                  <a:pt x="237729" y="0"/>
                  <a:pt x="303807" y="0"/>
                </a:cubicBezTo>
                <a:close/>
              </a:path>
            </a:pathLst>
          </a:custGeom>
          <a:solidFill>
            <a:schemeClr val="accent1"/>
          </a:solidFill>
          <a:ln>
            <a:noFill/>
          </a:ln>
        </p:spPr>
        <p:txBody>
          <a:bodyPr/>
          <a:lstStyle/>
          <a:p>
            <a:endParaRPr lang="zh-CN" altLang="en-US">
              <a:cs typeface="+mn-ea"/>
              <a:sym typeface="+mn-lt"/>
            </a:endParaRPr>
          </a:p>
        </p:txBody>
      </p:sp>
      <p:grpSp>
        <p:nvGrpSpPr>
          <p:cNvPr id="23" name="组合 22">
            <a:extLst>
              <a:ext uri="{FF2B5EF4-FFF2-40B4-BE49-F238E27FC236}">
                <a16:creationId xmlns:a16="http://schemas.microsoft.com/office/drawing/2014/main" id="{AC49CA18-7B4B-6F77-E747-D43FED7BCD61}"/>
              </a:ext>
            </a:extLst>
          </p:cNvPr>
          <p:cNvGrpSpPr/>
          <p:nvPr/>
        </p:nvGrpSpPr>
        <p:grpSpPr>
          <a:xfrm>
            <a:off x="1138306" y="4500431"/>
            <a:ext cx="474138" cy="376740"/>
            <a:chOff x="5083649" y="1208597"/>
            <a:chExt cx="634401" cy="504083"/>
          </a:xfrm>
          <a:solidFill>
            <a:schemeClr val="accent1"/>
          </a:solidFill>
        </p:grpSpPr>
        <p:sp>
          <p:nvSpPr>
            <p:cNvPr id="24" name="Freeform 21">
              <a:extLst>
                <a:ext uri="{FF2B5EF4-FFF2-40B4-BE49-F238E27FC236}">
                  <a16:creationId xmlns:a16="http://schemas.microsoft.com/office/drawing/2014/main" id="{312017DF-FFF6-4625-C5A6-CA8FB020B405}"/>
                </a:ext>
              </a:extLst>
            </p:cNvPr>
            <p:cNvSpPr>
              <a:spLocks/>
            </p:cNvSpPr>
            <p:nvPr/>
          </p:nvSpPr>
          <p:spPr bwMode="auto">
            <a:xfrm>
              <a:off x="5248335" y="1305977"/>
              <a:ext cx="20049" cy="71603"/>
            </a:xfrm>
            <a:custGeom>
              <a:avLst/>
              <a:gdLst>
                <a:gd name="T0" fmla="*/ 6 w 12"/>
                <a:gd name="T1" fmla="*/ 43 h 43"/>
                <a:gd name="T2" fmla="*/ 0 w 12"/>
                <a:gd name="T3" fmla="*/ 37 h 43"/>
                <a:gd name="T4" fmla="*/ 0 w 12"/>
                <a:gd name="T5" fmla="*/ 6 h 43"/>
                <a:gd name="T6" fmla="*/ 6 w 12"/>
                <a:gd name="T7" fmla="*/ 0 h 43"/>
                <a:gd name="T8" fmla="*/ 12 w 12"/>
                <a:gd name="T9" fmla="*/ 6 h 43"/>
                <a:gd name="T10" fmla="*/ 12 w 12"/>
                <a:gd name="T11" fmla="*/ 37 h 43"/>
                <a:gd name="T12" fmla="*/ 6 w 12"/>
                <a:gd name="T13" fmla="*/ 43 h 43"/>
              </a:gdLst>
              <a:ahLst/>
              <a:cxnLst>
                <a:cxn ang="0">
                  <a:pos x="T0" y="T1"/>
                </a:cxn>
                <a:cxn ang="0">
                  <a:pos x="T2" y="T3"/>
                </a:cxn>
                <a:cxn ang="0">
                  <a:pos x="T4" y="T5"/>
                </a:cxn>
                <a:cxn ang="0">
                  <a:pos x="T6" y="T7"/>
                </a:cxn>
                <a:cxn ang="0">
                  <a:pos x="T8" y="T9"/>
                </a:cxn>
                <a:cxn ang="0">
                  <a:pos x="T10" y="T11"/>
                </a:cxn>
                <a:cxn ang="0">
                  <a:pos x="T12" y="T13"/>
                </a:cxn>
              </a:cxnLst>
              <a:rect l="0" t="0" r="r" b="b"/>
              <a:pathLst>
                <a:path w="12" h="43">
                  <a:moveTo>
                    <a:pt x="6" y="43"/>
                  </a:moveTo>
                  <a:cubicBezTo>
                    <a:pt x="2" y="43"/>
                    <a:pt x="0" y="40"/>
                    <a:pt x="0" y="37"/>
                  </a:cubicBezTo>
                  <a:cubicBezTo>
                    <a:pt x="0" y="6"/>
                    <a:pt x="0" y="6"/>
                    <a:pt x="0" y="6"/>
                  </a:cubicBezTo>
                  <a:cubicBezTo>
                    <a:pt x="0" y="3"/>
                    <a:pt x="2" y="0"/>
                    <a:pt x="6" y="0"/>
                  </a:cubicBezTo>
                  <a:cubicBezTo>
                    <a:pt x="9" y="0"/>
                    <a:pt x="12" y="3"/>
                    <a:pt x="12" y="6"/>
                  </a:cubicBezTo>
                  <a:cubicBezTo>
                    <a:pt x="12" y="37"/>
                    <a:pt x="12" y="37"/>
                    <a:pt x="12" y="37"/>
                  </a:cubicBezTo>
                  <a:cubicBezTo>
                    <a:pt x="12" y="40"/>
                    <a:pt x="9" y="43"/>
                    <a:pt x="6"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cs typeface="+mn-ea"/>
                <a:sym typeface="+mn-lt"/>
              </a:endParaRPr>
            </a:p>
          </p:txBody>
        </p:sp>
        <p:sp>
          <p:nvSpPr>
            <p:cNvPr id="25" name="Freeform 22">
              <a:extLst>
                <a:ext uri="{FF2B5EF4-FFF2-40B4-BE49-F238E27FC236}">
                  <a16:creationId xmlns:a16="http://schemas.microsoft.com/office/drawing/2014/main" id="{97BD7EA6-7825-F0CF-7ECB-95E0EBF4FDED}"/>
                </a:ext>
              </a:extLst>
            </p:cNvPr>
            <p:cNvSpPr>
              <a:spLocks/>
            </p:cNvSpPr>
            <p:nvPr/>
          </p:nvSpPr>
          <p:spPr bwMode="auto">
            <a:xfrm>
              <a:off x="5158116" y="1453478"/>
              <a:ext cx="57282" cy="57282"/>
            </a:xfrm>
            <a:custGeom>
              <a:avLst/>
              <a:gdLst>
                <a:gd name="T0" fmla="*/ 7 w 35"/>
                <a:gd name="T1" fmla="*/ 35 h 35"/>
                <a:gd name="T2" fmla="*/ 3 w 35"/>
                <a:gd name="T3" fmla="*/ 33 h 35"/>
                <a:gd name="T4" fmla="*/ 3 w 35"/>
                <a:gd name="T5" fmla="*/ 24 h 35"/>
                <a:gd name="T6" fmla="*/ 24 w 35"/>
                <a:gd name="T7" fmla="*/ 3 h 35"/>
                <a:gd name="T8" fmla="*/ 33 w 35"/>
                <a:gd name="T9" fmla="*/ 3 h 35"/>
                <a:gd name="T10" fmla="*/ 33 w 35"/>
                <a:gd name="T11" fmla="*/ 11 h 35"/>
                <a:gd name="T12" fmla="*/ 11 w 35"/>
                <a:gd name="T13" fmla="*/ 33 h 35"/>
                <a:gd name="T14" fmla="*/ 7 w 35"/>
                <a:gd name="T15" fmla="*/ 35 h 3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5" h="35">
                  <a:moveTo>
                    <a:pt x="7" y="35"/>
                  </a:moveTo>
                  <a:cubicBezTo>
                    <a:pt x="6" y="35"/>
                    <a:pt x="4" y="34"/>
                    <a:pt x="3" y="33"/>
                  </a:cubicBezTo>
                  <a:cubicBezTo>
                    <a:pt x="0" y="30"/>
                    <a:pt x="0" y="27"/>
                    <a:pt x="3" y="24"/>
                  </a:cubicBezTo>
                  <a:cubicBezTo>
                    <a:pt x="24" y="3"/>
                    <a:pt x="24" y="3"/>
                    <a:pt x="24" y="3"/>
                  </a:cubicBezTo>
                  <a:cubicBezTo>
                    <a:pt x="27" y="0"/>
                    <a:pt x="31" y="0"/>
                    <a:pt x="33" y="3"/>
                  </a:cubicBezTo>
                  <a:cubicBezTo>
                    <a:pt x="35" y="5"/>
                    <a:pt x="35" y="9"/>
                    <a:pt x="33" y="11"/>
                  </a:cubicBezTo>
                  <a:cubicBezTo>
                    <a:pt x="11" y="33"/>
                    <a:pt x="11" y="33"/>
                    <a:pt x="11" y="33"/>
                  </a:cubicBezTo>
                  <a:cubicBezTo>
                    <a:pt x="10" y="34"/>
                    <a:pt x="9" y="35"/>
                    <a:pt x="7" y="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cs typeface="+mn-ea"/>
                <a:sym typeface="+mn-lt"/>
              </a:endParaRPr>
            </a:p>
          </p:txBody>
        </p:sp>
        <p:sp>
          <p:nvSpPr>
            <p:cNvPr id="26" name="Freeform 23">
              <a:extLst>
                <a:ext uri="{FF2B5EF4-FFF2-40B4-BE49-F238E27FC236}">
                  <a16:creationId xmlns:a16="http://schemas.microsoft.com/office/drawing/2014/main" id="{EAAE1238-A280-6EFA-A489-C926F44967A1}"/>
                </a:ext>
              </a:extLst>
            </p:cNvPr>
            <p:cNvSpPr>
              <a:spLocks/>
            </p:cNvSpPr>
            <p:nvPr/>
          </p:nvSpPr>
          <p:spPr bwMode="auto">
            <a:xfrm>
              <a:off x="5302753" y="1452047"/>
              <a:ext cx="58715" cy="55851"/>
            </a:xfrm>
            <a:custGeom>
              <a:avLst/>
              <a:gdLst>
                <a:gd name="T0" fmla="*/ 29 w 35"/>
                <a:gd name="T1" fmla="*/ 34 h 34"/>
                <a:gd name="T2" fmla="*/ 24 w 35"/>
                <a:gd name="T3" fmla="*/ 32 h 34"/>
                <a:gd name="T4" fmla="*/ 3 w 35"/>
                <a:gd name="T5" fmla="*/ 11 h 34"/>
                <a:gd name="T6" fmla="*/ 3 w 35"/>
                <a:gd name="T7" fmla="*/ 2 h 34"/>
                <a:gd name="T8" fmla="*/ 11 w 35"/>
                <a:gd name="T9" fmla="*/ 2 h 34"/>
                <a:gd name="T10" fmla="*/ 33 w 35"/>
                <a:gd name="T11" fmla="*/ 24 h 34"/>
                <a:gd name="T12" fmla="*/ 33 w 35"/>
                <a:gd name="T13" fmla="*/ 32 h 34"/>
                <a:gd name="T14" fmla="*/ 29 w 35"/>
                <a:gd name="T15" fmla="*/ 34 h 3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5" h="34">
                  <a:moveTo>
                    <a:pt x="29" y="34"/>
                  </a:moveTo>
                  <a:cubicBezTo>
                    <a:pt x="27" y="34"/>
                    <a:pt x="25" y="33"/>
                    <a:pt x="24" y="32"/>
                  </a:cubicBezTo>
                  <a:cubicBezTo>
                    <a:pt x="3" y="11"/>
                    <a:pt x="3" y="11"/>
                    <a:pt x="3" y="11"/>
                  </a:cubicBezTo>
                  <a:cubicBezTo>
                    <a:pt x="0" y="8"/>
                    <a:pt x="0" y="5"/>
                    <a:pt x="3" y="2"/>
                  </a:cubicBezTo>
                  <a:cubicBezTo>
                    <a:pt x="5" y="0"/>
                    <a:pt x="9" y="0"/>
                    <a:pt x="11" y="2"/>
                  </a:cubicBezTo>
                  <a:cubicBezTo>
                    <a:pt x="33" y="24"/>
                    <a:pt x="33" y="24"/>
                    <a:pt x="33" y="24"/>
                  </a:cubicBezTo>
                  <a:cubicBezTo>
                    <a:pt x="35" y="26"/>
                    <a:pt x="35" y="30"/>
                    <a:pt x="33" y="32"/>
                  </a:cubicBezTo>
                  <a:cubicBezTo>
                    <a:pt x="32" y="33"/>
                    <a:pt x="30" y="34"/>
                    <a:pt x="29"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cs typeface="+mn-ea"/>
                <a:sym typeface="+mn-lt"/>
              </a:endParaRPr>
            </a:p>
          </p:txBody>
        </p:sp>
        <p:sp>
          <p:nvSpPr>
            <p:cNvPr id="27" name="Freeform 24">
              <a:extLst>
                <a:ext uri="{FF2B5EF4-FFF2-40B4-BE49-F238E27FC236}">
                  <a16:creationId xmlns:a16="http://schemas.microsoft.com/office/drawing/2014/main" id="{01E711A5-4A19-30C0-9A81-C5BB5A74184B}"/>
                </a:ext>
              </a:extLst>
            </p:cNvPr>
            <p:cNvSpPr>
              <a:spLocks/>
            </p:cNvSpPr>
            <p:nvPr/>
          </p:nvSpPr>
          <p:spPr bwMode="auto">
            <a:xfrm>
              <a:off x="5421614" y="1585227"/>
              <a:ext cx="58715" cy="57282"/>
            </a:xfrm>
            <a:custGeom>
              <a:avLst/>
              <a:gdLst>
                <a:gd name="T0" fmla="*/ 28 w 35"/>
                <a:gd name="T1" fmla="*/ 34 h 34"/>
                <a:gd name="T2" fmla="*/ 24 w 35"/>
                <a:gd name="T3" fmla="*/ 32 h 34"/>
                <a:gd name="T4" fmla="*/ 2 w 35"/>
                <a:gd name="T5" fmla="*/ 11 h 34"/>
                <a:gd name="T6" fmla="*/ 2 w 35"/>
                <a:gd name="T7" fmla="*/ 2 h 34"/>
                <a:gd name="T8" fmla="*/ 11 w 35"/>
                <a:gd name="T9" fmla="*/ 2 h 34"/>
                <a:gd name="T10" fmla="*/ 32 w 35"/>
                <a:gd name="T11" fmla="*/ 24 h 34"/>
                <a:gd name="T12" fmla="*/ 32 w 35"/>
                <a:gd name="T13" fmla="*/ 32 h 34"/>
                <a:gd name="T14" fmla="*/ 28 w 35"/>
                <a:gd name="T15" fmla="*/ 34 h 3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5" h="34">
                  <a:moveTo>
                    <a:pt x="28" y="34"/>
                  </a:moveTo>
                  <a:cubicBezTo>
                    <a:pt x="27" y="34"/>
                    <a:pt x="25" y="33"/>
                    <a:pt x="24" y="32"/>
                  </a:cubicBezTo>
                  <a:cubicBezTo>
                    <a:pt x="2" y="11"/>
                    <a:pt x="2" y="11"/>
                    <a:pt x="2" y="11"/>
                  </a:cubicBezTo>
                  <a:cubicBezTo>
                    <a:pt x="0" y="8"/>
                    <a:pt x="0" y="4"/>
                    <a:pt x="2" y="2"/>
                  </a:cubicBezTo>
                  <a:cubicBezTo>
                    <a:pt x="5" y="0"/>
                    <a:pt x="8" y="0"/>
                    <a:pt x="11" y="2"/>
                  </a:cubicBezTo>
                  <a:cubicBezTo>
                    <a:pt x="32" y="24"/>
                    <a:pt x="32" y="24"/>
                    <a:pt x="32" y="24"/>
                  </a:cubicBezTo>
                  <a:cubicBezTo>
                    <a:pt x="35" y="26"/>
                    <a:pt x="35" y="30"/>
                    <a:pt x="32" y="32"/>
                  </a:cubicBezTo>
                  <a:cubicBezTo>
                    <a:pt x="31" y="33"/>
                    <a:pt x="30" y="34"/>
                    <a:pt x="28"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cs typeface="+mn-ea"/>
                <a:sym typeface="+mn-lt"/>
              </a:endParaRPr>
            </a:p>
          </p:txBody>
        </p:sp>
        <p:sp>
          <p:nvSpPr>
            <p:cNvPr id="28" name="Freeform 25">
              <a:extLst>
                <a:ext uri="{FF2B5EF4-FFF2-40B4-BE49-F238E27FC236}">
                  <a16:creationId xmlns:a16="http://schemas.microsoft.com/office/drawing/2014/main" id="{95C0E388-F5E9-D1C9-4850-78B6F1977A1F}"/>
                </a:ext>
              </a:extLst>
            </p:cNvPr>
            <p:cNvSpPr>
              <a:spLocks/>
            </p:cNvSpPr>
            <p:nvPr/>
          </p:nvSpPr>
          <p:spPr bwMode="auto">
            <a:xfrm>
              <a:off x="5152387" y="1590955"/>
              <a:ext cx="58715" cy="57282"/>
            </a:xfrm>
            <a:custGeom>
              <a:avLst/>
              <a:gdLst>
                <a:gd name="T0" fmla="*/ 28 w 35"/>
                <a:gd name="T1" fmla="*/ 35 h 35"/>
                <a:gd name="T2" fmla="*/ 24 w 35"/>
                <a:gd name="T3" fmla="*/ 33 h 35"/>
                <a:gd name="T4" fmla="*/ 2 w 35"/>
                <a:gd name="T5" fmla="*/ 11 h 35"/>
                <a:gd name="T6" fmla="*/ 2 w 35"/>
                <a:gd name="T7" fmla="*/ 3 h 35"/>
                <a:gd name="T8" fmla="*/ 11 w 35"/>
                <a:gd name="T9" fmla="*/ 3 h 35"/>
                <a:gd name="T10" fmla="*/ 32 w 35"/>
                <a:gd name="T11" fmla="*/ 24 h 35"/>
                <a:gd name="T12" fmla="*/ 32 w 35"/>
                <a:gd name="T13" fmla="*/ 33 h 35"/>
                <a:gd name="T14" fmla="*/ 28 w 35"/>
                <a:gd name="T15" fmla="*/ 35 h 3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5" h="35">
                  <a:moveTo>
                    <a:pt x="28" y="35"/>
                  </a:moveTo>
                  <a:cubicBezTo>
                    <a:pt x="26" y="35"/>
                    <a:pt x="25" y="34"/>
                    <a:pt x="24" y="33"/>
                  </a:cubicBezTo>
                  <a:cubicBezTo>
                    <a:pt x="2" y="11"/>
                    <a:pt x="2" y="11"/>
                    <a:pt x="2" y="11"/>
                  </a:cubicBezTo>
                  <a:cubicBezTo>
                    <a:pt x="0" y="9"/>
                    <a:pt x="0" y="5"/>
                    <a:pt x="2" y="3"/>
                  </a:cubicBezTo>
                  <a:cubicBezTo>
                    <a:pt x="4" y="0"/>
                    <a:pt x="8" y="0"/>
                    <a:pt x="11" y="3"/>
                  </a:cubicBezTo>
                  <a:cubicBezTo>
                    <a:pt x="32" y="24"/>
                    <a:pt x="32" y="24"/>
                    <a:pt x="32" y="24"/>
                  </a:cubicBezTo>
                  <a:cubicBezTo>
                    <a:pt x="35" y="27"/>
                    <a:pt x="35" y="31"/>
                    <a:pt x="32" y="33"/>
                  </a:cubicBezTo>
                  <a:cubicBezTo>
                    <a:pt x="31" y="34"/>
                    <a:pt x="30" y="35"/>
                    <a:pt x="28" y="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cs typeface="+mn-ea"/>
                <a:sym typeface="+mn-lt"/>
              </a:endParaRPr>
            </a:p>
          </p:txBody>
        </p:sp>
        <p:sp>
          <p:nvSpPr>
            <p:cNvPr id="29" name="Freeform 26">
              <a:extLst>
                <a:ext uri="{FF2B5EF4-FFF2-40B4-BE49-F238E27FC236}">
                  <a16:creationId xmlns:a16="http://schemas.microsoft.com/office/drawing/2014/main" id="{C081F0A1-976F-C535-DC5D-AF2EE8DED5F4}"/>
                </a:ext>
              </a:extLst>
            </p:cNvPr>
            <p:cNvSpPr>
              <a:spLocks/>
            </p:cNvSpPr>
            <p:nvPr/>
          </p:nvSpPr>
          <p:spPr bwMode="auto">
            <a:xfrm>
              <a:off x="5302753" y="1590955"/>
              <a:ext cx="58715" cy="57282"/>
            </a:xfrm>
            <a:custGeom>
              <a:avLst/>
              <a:gdLst>
                <a:gd name="T0" fmla="*/ 7 w 35"/>
                <a:gd name="T1" fmla="*/ 35 h 35"/>
                <a:gd name="T2" fmla="*/ 3 w 35"/>
                <a:gd name="T3" fmla="*/ 33 h 35"/>
                <a:gd name="T4" fmla="*/ 3 w 35"/>
                <a:gd name="T5" fmla="*/ 24 h 35"/>
                <a:gd name="T6" fmla="*/ 24 w 35"/>
                <a:gd name="T7" fmla="*/ 3 h 35"/>
                <a:gd name="T8" fmla="*/ 33 w 35"/>
                <a:gd name="T9" fmla="*/ 3 h 35"/>
                <a:gd name="T10" fmla="*/ 33 w 35"/>
                <a:gd name="T11" fmla="*/ 11 h 35"/>
                <a:gd name="T12" fmla="*/ 11 w 35"/>
                <a:gd name="T13" fmla="*/ 33 h 35"/>
                <a:gd name="T14" fmla="*/ 7 w 35"/>
                <a:gd name="T15" fmla="*/ 35 h 3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5" h="35">
                  <a:moveTo>
                    <a:pt x="7" y="35"/>
                  </a:moveTo>
                  <a:cubicBezTo>
                    <a:pt x="5" y="35"/>
                    <a:pt x="4" y="34"/>
                    <a:pt x="3" y="33"/>
                  </a:cubicBezTo>
                  <a:cubicBezTo>
                    <a:pt x="0" y="31"/>
                    <a:pt x="0" y="27"/>
                    <a:pt x="3" y="24"/>
                  </a:cubicBezTo>
                  <a:cubicBezTo>
                    <a:pt x="24" y="3"/>
                    <a:pt x="24" y="3"/>
                    <a:pt x="24" y="3"/>
                  </a:cubicBezTo>
                  <a:cubicBezTo>
                    <a:pt x="27" y="0"/>
                    <a:pt x="30" y="0"/>
                    <a:pt x="33" y="3"/>
                  </a:cubicBezTo>
                  <a:cubicBezTo>
                    <a:pt x="35" y="5"/>
                    <a:pt x="35" y="9"/>
                    <a:pt x="33" y="11"/>
                  </a:cubicBezTo>
                  <a:cubicBezTo>
                    <a:pt x="11" y="33"/>
                    <a:pt x="11" y="33"/>
                    <a:pt x="11" y="33"/>
                  </a:cubicBezTo>
                  <a:cubicBezTo>
                    <a:pt x="10" y="34"/>
                    <a:pt x="8" y="35"/>
                    <a:pt x="7" y="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cs typeface="+mn-ea"/>
                <a:sym typeface="+mn-lt"/>
              </a:endParaRPr>
            </a:p>
          </p:txBody>
        </p:sp>
        <p:sp>
          <p:nvSpPr>
            <p:cNvPr id="30" name="Freeform 27">
              <a:extLst>
                <a:ext uri="{FF2B5EF4-FFF2-40B4-BE49-F238E27FC236}">
                  <a16:creationId xmlns:a16="http://schemas.microsoft.com/office/drawing/2014/main" id="{5C9A4F5F-851B-34AC-4A61-4FC03E9EFE2E}"/>
                </a:ext>
              </a:extLst>
            </p:cNvPr>
            <p:cNvSpPr>
              <a:spLocks/>
            </p:cNvSpPr>
            <p:nvPr/>
          </p:nvSpPr>
          <p:spPr bwMode="auto">
            <a:xfrm>
              <a:off x="5577708" y="1585227"/>
              <a:ext cx="55851" cy="57282"/>
            </a:xfrm>
            <a:custGeom>
              <a:avLst/>
              <a:gdLst>
                <a:gd name="T0" fmla="*/ 6 w 34"/>
                <a:gd name="T1" fmla="*/ 34 h 34"/>
                <a:gd name="T2" fmla="*/ 2 w 34"/>
                <a:gd name="T3" fmla="*/ 32 h 34"/>
                <a:gd name="T4" fmla="*/ 2 w 34"/>
                <a:gd name="T5" fmla="*/ 24 h 34"/>
                <a:gd name="T6" fmla="*/ 23 w 34"/>
                <a:gd name="T7" fmla="*/ 2 h 34"/>
                <a:gd name="T8" fmla="*/ 32 w 34"/>
                <a:gd name="T9" fmla="*/ 2 h 34"/>
                <a:gd name="T10" fmla="*/ 32 w 34"/>
                <a:gd name="T11" fmla="*/ 11 h 34"/>
                <a:gd name="T12" fmla="*/ 10 w 34"/>
                <a:gd name="T13" fmla="*/ 32 h 34"/>
                <a:gd name="T14" fmla="*/ 6 w 34"/>
                <a:gd name="T15" fmla="*/ 34 h 3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4" h="34">
                  <a:moveTo>
                    <a:pt x="6" y="34"/>
                  </a:moveTo>
                  <a:cubicBezTo>
                    <a:pt x="5" y="34"/>
                    <a:pt x="3" y="33"/>
                    <a:pt x="2" y="32"/>
                  </a:cubicBezTo>
                  <a:cubicBezTo>
                    <a:pt x="0" y="30"/>
                    <a:pt x="0" y="26"/>
                    <a:pt x="2" y="24"/>
                  </a:cubicBezTo>
                  <a:cubicBezTo>
                    <a:pt x="23" y="2"/>
                    <a:pt x="23" y="2"/>
                    <a:pt x="23" y="2"/>
                  </a:cubicBezTo>
                  <a:cubicBezTo>
                    <a:pt x="26" y="0"/>
                    <a:pt x="30" y="0"/>
                    <a:pt x="32" y="2"/>
                  </a:cubicBezTo>
                  <a:cubicBezTo>
                    <a:pt x="34" y="4"/>
                    <a:pt x="34" y="8"/>
                    <a:pt x="32" y="11"/>
                  </a:cubicBezTo>
                  <a:cubicBezTo>
                    <a:pt x="10" y="32"/>
                    <a:pt x="10" y="32"/>
                    <a:pt x="10" y="32"/>
                  </a:cubicBezTo>
                  <a:cubicBezTo>
                    <a:pt x="9" y="33"/>
                    <a:pt x="8" y="34"/>
                    <a:pt x="6"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cs typeface="+mn-ea"/>
                <a:sym typeface="+mn-lt"/>
              </a:endParaRPr>
            </a:p>
          </p:txBody>
        </p:sp>
        <p:sp>
          <p:nvSpPr>
            <p:cNvPr id="31" name="Freeform 28">
              <a:extLst>
                <a:ext uri="{FF2B5EF4-FFF2-40B4-BE49-F238E27FC236}">
                  <a16:creationId xmlns:a16="http://schemas.microsoft.com/office/drawing/2014/main" id="{0E4F56D0-55F7-8F7A-DA36-B8F1C2A02711}"/>
                </a:ext>
              </a:extLst>
            </p:cNvPr>
            <p:cNvSpPr>
              <a:spLocks noEditPoints="1"/>
            </p:cNvSpPr>
            <p:nvPr/>
          </p:nvSpPr>
          <p:spPr bwMode="auto">
            <a:xfrm>
              <a:off x="5212534" y="1208597"/>
              <a:ext cx="90220" cy="90220"/>
            </a:xfrm>
            <a:custGeom>
              <a:avLst/>
              <a:gdLst>
                <a:gd name="T0" fmla="*/ 28 w 55"/>
                <a:gd name="T1" fmla="*/ 55 h 55"/>
                <a:gd name="T2" fmla="*/ 0 w 55"/>
                <a:gd name="T3" fmla="*/ 28 h 55"/>
                <a:gd name="T4" fmla="*/ 28 w 55"/>
                <a:gd name="T5" fmla="*/ 0 h 55"/>
                <a:gd name="T6" fmla="*/ 55 w 55"/>
                <a:gd name="T7" fmla="*/ 28 h 55"/>
                <a:gd name="T8" fmla="*/ 28 w 55"/>
                <a:gd name="T9" fmla="*/ 55 h 55"/>
                <a:gd name="T10" fmla="*/ 28 w 55"/>
                <a:gd name="T11" fmla="*/ 12 h 55"/>
                <a:gd name="T12" fmla="*/ 12 w 55"/>
                <a:gd name="T13" fmla="*/ 28 h 55"/>
                <a:gd name="T14" fmla="*/ 28 w 55"/>
                <a:gd name="T15" fmla="*/ 43 h 55"/>
                <a:gd name="T16" fmla="*/ 43 w 55"/>
                <a:gd name="T17" fmla="*/ 28 h 55"/>
                <a:gd name="T18" fmla="*/ 28 w 55"/>
                <a:gd name="T19" fmla="*/ 12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5" h="55">
                  <a:moveTo>
                    <a:pt x="28" y="55"/>
                  </a:moveTo>
                  <a:cubicBezTo>
                    <a:pt x="13" y="55"/>
                    <a:pt x="0" y="43"/>
                    <a:pt x="0" y="28"/>
                  </a:cubicBezTo>
                  <a:cubicBezTo>
                    <a:pt x="0" y="12"/>
                    <a:pt x="13" y="0"/>
                    <a:pt x="28" y="0"/>
                  </a:cubicBezTo>
                  <a:cubicBezTo>
                    <a:pt x="43" y="0"/>
                    <a:pt x="55" y="12"/>
                    <a:pt x="55" y="28"/>
                  </a:cubicBezTo>
                  <a:cubicBezTo>
                    <a:pt x="55" y="43"/>
                    <a:pt x="43" y="55"/>
                    <a:pt x="28" y="55"/>
                  </a:cubicBezTo>
                  <a:close/>
                  <a:moveTo>
                    <a:pt x="28" y="12"/>
                  </a:moveTo>
                  <a:cubicBezTo>
                    <a:pt x="19" y="12"/>
                    <a:pt x="12" y="19"/>
                    <a:pt x="12" y="28"/>
                  </a:cubicBezTo>
                  <a:cubicBezTo>
                    <a:pt x="12" y="36"/>
                    <a:pt x="19" y="43"/>
                    <a:pt x="28" y="43"/>
                  </a:cubicBezTo>
                  <a:cubicBezTo>
                    <a:pt x="36" y="43"/>
                    <a:pt x="43" y="36"/>
                    <a:pt x="43" y="28"/>
                  </a:cubicBezTo>
                  <a:cubicBezTo>
                    <a:pt x="43" y="19"/>
                    <a:pt x="36" y="12"/>
                    <a:pt x="28"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cs typeface="+mn-ea"/>
                <a:sym typeface="+mn-lt"/>
              </a:endParaRPr>
            </a:p>
          </p:txBody>
        </p:sp>
        <p:sp>
          <p:nvSpPr>
            <p:cNvPr id="32" name="Freeform 29">
              <a:extLst>
                <a:ext uri="{FF2B5EF4-FFF2-40B4-BE49-F238E27FC236}">
                  <a16:creationId xmlns:a16="http://schemas.microsoft.com/office/drawing/2014/main" id="{079A7722-D1E0-20BB-8B01-C2C640F86AFB}"/>
                </a:ext>
              </a:extLst>
            </p:cNvPr>
            <p:cNvSpPr>
              <a:spLocks noEditPoints="1"/>
            </p:cNvSpPr>
            <p:nvPr/>
          </p:nvSpPr>
          <p:spPr bwMode="auto">
            <a:xfrm>
              <a:off x="5212534" y="1389036"/>
              <a:ext cx="90220" cy="88788"/>
            </a:xfrm>
            <a:custGeom>
              <a:avLst/>
              <a:gdLst>
                <a:gd name="T0" fmla="*/ 28 w 55"/>
                <a:gd name="T1" fmla="*/ 54 h 54"/>
                <a:gd name="T2" fmla="*/ 0 w 55"/>
                <a:gd name="T3" fmla="*/ 27 h 54"/>
                <a:gd name="T4" fmla="*/ 28 w 55"/>
                <a:gd name="T5" fmla="*/ 0 h 54"/>
                <a:gd name="T6" fmla="*/ 55 w 55"/>
                <a:gd name="T7" fmla="*/ 27 h 54"/>
                <a:gd name="T8" fmla="*/ 28 w 55"/>
                <a:gd name="T9" fmla="*/ 54 h 54"/>
                <a:gd name="T10" fmla="*/ 28 w 55"/>
                <a:gd name="T11" fmla="*/ 12 h 54"/>
                <a:gd name="T12" fmla="*/ 12 w 55"/>
                <a:gd name="T13" fmla="*/ 27 h 54"/>
                <a:gd name="T14" fmla="*/ 28 w 55"/>
                <a:gd name="T15" fmla="*/ 42 h 54"/>
                <a:gd name="T16" fmla="*/ 43 w 55"/>
                <a:gd name="T17" fmla="*/ 27 h 54"/>
                <a:gd name="T18" fmla="*/ 28 w 55"/>
                <a:gd name="T19" fmla="*/ 1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5" h="54">
                  <a:moveTo>
                    <a:pt x="28" y="54"/>
                  </a:moveTo>
                  <a:cubicBezTo>
                    <a:pt x="13" y="54"/>
                    <a:pt x="0" y="42"/>
                    <a:pt x="0" y="27"/>
                  </a:cubicBezTo>
                  <a:cubicBezTo>
                    <a:pt x="0" y="12"/>
                    <a:pt x="13" y="0"/>
                    <a:pt x="28" y="0"/>
                  </a:cubicBezTo>
                  <a:cubicBezTo>
                    <a:pt x="43" y="0"/>
                    <a:pt x="55" y="12"/>
                    <a:pt x="55" y="27"/>
                  </a:cubicBezTo>
                  <a:cubicBezTo>
                    <a:pt x="55" y="42"/>
                    <a:pt x="43" y="54"/>
                    <a:pt x="28" y="54"/>
                  </a:cubicBezTo>
                  <a:close/>
                  <a:moveTo>
                    <a:pt x="28" y="12"/>
                  </a:moveTo>
                  <a:cubicBezTo>
                    <a:pt x="19" y="12"/>
                    <a:pt x="12" y="18"/>
                    <a:pt x="12" y="27"/>
                  </a:cubicBezTo>
                  <a:cubicBezTo>
                    <a:pt x="12" y="35"/>
                    <a:pt x="19" y="42"/>
                    <a:pt x="28" y="42"/>
                  </a:cubicBezTo>
                  <a:cubicBezTo>
                    <a:pt x="36" y="42"/>
                    <a:pt x="43" y="35"/>
                    <a:pt x="43" y="27"/>
                  </a:cubicBezTo>
                  <a:cubicBezTo>
                    <a:pt x="43" y="18"/>
                    <a:pt x="36" y="12"/>
                    <a:pt x="28"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cs typeface="+mn-ea"/>
                <a:sym typeface="+mn-lt"/>
              </a:endParaRPr>
            </a:p>
          </p:txBody>
        </p:sp>
        <p:sp>
          <p:nvSpPr>
            <p:cNvPr id="33" name="Freeform 30">
              <a:extLst>
                <a:ext uri="{FF2B5EF4-FFF2-40B4-BE49-F238E27FC236}">
                  <a16:creationId xmlns:a16="http://schemas.microsoft.com/office/drawing/2014/main" id="{8FC7BEDC-C7F5-D497-4631-AD7A8018E244}"/>
                </a:ext>
              </a:extLst>
            </p:cNvPr>
            <p:cNvSpPr>
              <a:spLocks noEditPoints="1"/>
            </p:cNvSpPr>
            <p:nvPr/>
          </p:nvSpPr>
          <p:spPr bwMode="auto">
            <a:xfrm>
              <a:off x="5212534" y="1622460"/>
              <a:ext cx="90220" cy="90220"/>
            </a:xfrm>
            <a:custGeom>
              <a:avLst/>
              <a:gdLst>
                <a:gd name="T0" fmla="*/ 28 w 55"/>
                <a:gd name="T1" fmla="*/ 55 h 55"/>
                <a:gd name="T2" fmla="*/ 0 w 55"/>
                <a:gd name="T3" fmla="*/ 27 h 55"/>
                <a:gd name="T4" fmla="*/ 28 w 55"/>
                <a:gd name="T5" fmla="*/ 0 h 55"/>
                <a:gd name="T6" fmla="*/ 55 w 55"/>
                <a:gd name="T7" fmla="*/ 27 h 55"/>
                <a:gd name="T8" fmla="*/ 28 w 55"/>
                <a:gd name="T9" fmla="*/ 55 h 55"/>
                <a:gd name="T10" fmla="*/ 28 w 55"/>
                <a:gd name="T11" fmla="*/ 12 h 55"/>
                <a:gd name="T12" fmla="*/ 12 w 55"/>
                <a:gd name="T13" fmla="*/ 27 h 55"/>
                <a:gd name="T14" fmla="*/ 28 w 55"/>
                <a:gd name="T15" fmla="*/ 43 h 55"/>
                <a:gd name="T16" fmla="*/ 43 w 55"/>
                <a:gd name="T17" fmla="*/ 27 h 55"/>
                <a:gd name="T18" fmla="*/ 28 w 55"/>
                <a:gd name="T19" fmla="*/ 12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5" h="55">
                  <a:moveTo>
                    <a:pt x="28" y="55"/>
                  </a:moveTo>
                  <a:cubicBezTo>
                    <a:pt x="13" y="55"/>
                    <a:pt x="0" y="42"/>
                    <a:pt x="0" y="27"/>
                  </a:cubicBezTo>
                  <a:cubicBezTo>
                    <a:pt x="0" y="12"/>
                    <a:pt x="13" y="0"/>
                    <a:pt x="28" y="0"/>
                  </a:cubicBezTo>
                  <a:cubicBezTo>
                    <a:pt x="43" y="0"/>
                    <a:pt x="55" y="12"/>
                    <a:pt x="55" y="27"/>
                  </a:cubicBezTo>
                  <a:cubicBezTo>
                    <a:pt x="55" y="42"/>
                    <a:pt x="43" y="55"/>
                    <a:pt x="28" y="55"/>
                  </a:cubicBezTo>
                  <a:close/>
                  <a:moveTo>
                    <a:pt x="28" y="12"/>
                  </a:moveTo>
                  <a:cubicBezTo>
                    <a:pt x="19" y="12"/>
                    <a:pt x="12" y="19"/>
                    <a:pt x="12" y="27"/>
                  </a:cubicBezTo>
                  <a:cubicBezTo>
                    <a:pt x="12" y="36"/>
                    <a:pt x="19" y="43"/>
                    <a:pt x="28" y="43"/>
                  </a:cubicBezTo>
                  <a:cubicBezTo>
                    <a:pt x="36" y="43"/>
                    <a:pt x="43" y="36"/>
                    <a:pt x="43" y="27"/>
                  </a:cubicBezTo>
                  <a:cubicBezTo>
                    <a:pt x="43" y="19"/>
                    <a:pt x="36" y="12"/>
                    <a:pt x="28"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cs typeface="+mn-ea"/>
                <a:sym typeface="+mn-lt"/>
              </a:endParaRPr>
            </a:p>
          </p:txBody>
        </p:sp>
        <p:sp>
          <p:nvSpPr>
            <p:cNvPr id="34" name="Freeform 31">
              <a:extLst>
                <a:ext uri="{FF2B5EF4-FFF2-40B4-BE49-F238E27FC236}">
                  <a16:creationId xmlns:a16="http://schemas.microsoft.com/office/drawing/2014/main" id="{482AA61E-AF7F-27AE-2FC5-5148CC4DB7D2}"/>
                </a:ext>
              </a:extLst>
            </p:cNvPr>
            <p:cNvSpPr>
              <a:spLocks noEditPoints="1"/>
            </p:cNvSpPr>
            <p:nvPr/>
          </p:nvSpPr>
          <p:spPr bwMode="auto">
            <a:xfrm>
              <a:off x="5083649" y="1506464"/>
              <a:ext cx="88788" cy="90220"/>
            </a:xfrm>
            <a:custGeom>
              <a:avLst/>
              <a:gdLst>
                <a:gd name="T0" fmla="*/ 27 w 54"/>
                <a:gd name="T1" fmla="*/ 55 h 55"/>
                <a:gd name="T2" fmla="*/ 0 w 54"/>
                <a:gd name="T3" fmla="*/ 28 h 55"/>
                <a:gd name="T4" fmla="*/ 27 w 54"/>
                <a:gd name="T5" fmla="*/ 0 h 55"/>
                <a:gd name="T6" fmla="*/ 54 w 54"/>
                <a:gd name="T7" fmla="*/ 28 h 55"/>
                <a:gd name="T8" fmla="*/ 27 w 54"/>
                <a:gd name="T9" fmla="*/ 55 h 55"/>
                <a:gd name="T10" fmla="*/ 27 w 54"/>
                <a:gd name="T11" fmla="*/ 12 h 55"/>
                <a:gd name="T12" fmla="*/ 12 w 54"/>
                <a:gd name="T13" fmla="*/ 28 h 55"/>
                <a:gd name="T14" fmla="*/ 27 w 54"/>
                <a:gd name="T15" fmla="*/ 43 h 55"/>
                <a:gd name="T16" fmla="*/ 42 w 54"/>
                <a:gd name="T17" fmla="*/ 28 h 55"/>
                <a:gd name="T18" fmla="*/ 27 w 54"/>
                <a:gd name="T19" fmla="*/ 12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 h="55">
                  <a:moveTo>
                    <a:pt x="27" y="55"/>
                  </a:moveTo>
                  <a:cubicBezTo>
                    <a:pt x="12" y="55"/>
                    <a:pt x="0" y="43"/>
                    <a:pt x="0" y="28"/>
                  </a:cubicBezTo>
                  <a:cubicBezTo>
                    <a:pt x="0" y="13"/>
                    <a:pt x="12" y="0"/>
                    <a:pt x="27" y="0"/>
                  </a:cubicBezTo>
                  <a:cubicBezTo>
                    <a:pt x="42" y="0"/>
                    <a:pt x="54" y="13"/>
                    <a:pt x="54" y="28"/>
                  </a:cubicBezTo>
                  <a:cubicBezTo>
                    <a:pt x="54" y="43"/>
                    <a:pt x="42" y="55"/>
                    <a:pt x="27" y="55"/>
                  </a:cubicBezTo>
                  <a:close/>
                  <a:moveTo>
                    <a:pt x="27" y="12"/>
                  </a:moveTo>
                  <a:cubicBezTo>
                    <a:pt x="18" y="12"/>
                    <a:pt x="12" y="19"/>
                    <a:pt x="12" y="28"/>
                  </a:cubicBezTo>
                  <a:cubicBezTo>
                    <a:pt x="12" y="36"/>
                    <a:pt x="18" y="43"/>
                    <a:pt x="27" y="43"/>
                  </a:cubicBezTo>
                  <a:cubicBezTo>
                    <a:pt x="35" y="43"/>
                    <a:pt x="42" y="36"/>
                    <a:pt x="42" y="28"/>
                  </a:cubicBezTo>
                  <a:cubicBezTo>
                    <a:pt x="42" y="19"/>
                    <a:pt x="35" y="12"/>
                    <a:pt x="27"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cs typeface="+mn-ea"/>
                <a:sym typeface="+mn-lt"/>
              </a:endParaRPr>
            </a:p>
          </p:txBody>
        </p:sp>
        <p:sp>
          <p:nvSpPr>
            <p:cNvPr id="35" name="Freeform 32">
              <a:extLst>
                <a:ext uri="{FF2B5EF4-FFF2-40B4-BE49-F238E27FC236}">
                  <a16:creationId xmlns:a16="http://schemas.microsoft.com/office/drawing/2014/main" id="{7DC5336D-A06A-1233-D27D-4C4ADB0EF039}"/>
                </a:ext>
              </a:extLst>
            </p:cNvPr>
            <p:cNvSpPr>
              <a:spLocks noEditPoints="1"/>
            </p:cNvSpPr>
            <p:nvPr/>
          </p:nvSpPr>
          <p:spPr bwMode="auto">
            <a:xfrm>
              <a:off x="5341419" y="1506464"/>
              <a:ext cx="88788" cy="90220"/>
            </a:xfrm>
            <a:custGeom>
              <a:avLst/>
              <a:gdLst>
                <a:gd name="T0" fmla="*/ 27 w 54"/>
                <a:gd name="T1" fmla="*/ 55 h 55"/>
                <a:gd name="T2" fmla="*/ 0 w 54"/>
                <a:gd name="T3" fmla="*/ 28 h 55"/>
                <a:gd name="T4" fmla="*/ 27 w 54"/>
                <a:gd name="T5" fmla="*/ 0 h 55"/>
                <a:gd name="T6" fmla="*/ 54 w 54"/>
                <a:gd name="T7" fmla="*/ 28 h 55"/>
                <a:gd name="T8" fmla="*/ 27 w 54"/>
                <a:gd name="T9" fmla="*/ 55 h 55"/>
                <a:gd name="T10" fmla="*/ 27 w 54"/>
                <a:gd name="T11" fmla="*/ 12 h 55"/>
                <a:gd name="T12" fmla="*/ 12 w 54"/>
                <a:gd name="T13" fmla="*/ 28 h 55"/>
                <a:gd name="T14" fmla="*/ 27 w 54"/>
                <a:gd name="T15" fmla="*/ 43 h 55"/>
                <a:gd name="T16" fmla="*/ 42 w 54"/>
                <a:gd name="T17" fmla="*/ 28 h 55"/>
                <a:gd name="T18" fmla="*/ 27 w 54"/>
                <a:gd name="T19" fmla="*/ 12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 h="55">
                  <a:moveTo>
                    <a:pt x="27" y="55"/>
                  </a:moveTo>
                  <a:cubicBezTo>
                    <a:pt x="12" y="55"/>
                    <a:pt x="0" y="43"/>
                    <a:pt x="0" y="28"/>
                  </a:cubicBezTo>
                  <a:cubicBezTo>
                    <a:pt x="0" y="12"/>
                    <a:pt x="12" y="0"/>
                    <a:pt x="27" y="0"/>
                  </a:cubicBezTo>
                  <a:cubicBezTo>
                    <a:pt x="42" y="0"/>
                    <a:pt x="54" y="12"/>
                    <a:pt x="54" y="28"/>
                  </a:cubicBezTo>
                  <a:cubicBezTo>
                    <a:pt x="54" y="43"/>
                    <a:pt x="42" y="55"/>
                    <a:pt x="27" y="55"/>
                  </a:cubicBezTo>
                  <a:close/>
                  <a:moveTo>
                    <a:pt x="27" y="12"/>
                  </a:moveTo>
                  <a:cubicBezTo>
                    <a:pt x="18" y="12"/>
                    <a:pt x="12" y="19"/>
                    <a:pt x="12" y="28"/>
                  </a:cubicBezTo>
                  <a:cubicBezTo>
                    <a:pt x="12" y="36"/>
                    <a:pt x="18" y="43"/>
                    <a:pt x="27" y="43"/>
                  </a:cubicBezTo>
                  <a:cubicBezTo>
                    <a:pt x="35" y="43"/>
                    <a:pt x="42" y="36"/>
                    <a:pt x="42" y="28"/>
                  </a:cubicBezTo>
                  <a:cubicBezTo>
                    <a:pt x="42" y="19"/>
                    <a:pt x="35" y="12"/>
                    <a:pt x="27"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cs typeface="+mn-ea"/>
                <a:sym typeface="+mn-lt"/>
              </a:endParaRPr>
            </a:p>
          </p:txBody>
        </p:sp>
        <p:sp>
          <p:nvSpPr>
            <p:cNvPr id="36" name="Freeform 33">
              <a:extLst>
                <a:ext uri="{FF2B5EF4-FFF2-40B4-BE49-F238E27FC236}">
                  <a16:creationId xmlns:a16="http://schemas.microsoft.com/office/drawing/2014/main" id="{49E8B7D8-5B1E-4BEC-EAE8-F9286B30624D}"/>
                </a:ext>
              </a:extLst>
            </p:cNvPr>
            <p:cNvSpPr>
              <a:spLocks noEditPoints="1"/>
            </p:cNvSpPr>
            <p:nvPr/>
          </p:nvSpPr>
          <p:spPr bwMode="auto">
            <a:xfrm>
              <a:off x="5486056" y="1622460"/>
              <a:ext cx="90220" cy="90220"/>
            </a:xfrm>
            <a:custGeom>
              <a:avLst/>
              <a:gdLst>
                <a:gd name="T0" fmla="*/ 27 w 54"/>
                <a:gd name="T1" fmla="*/ 55 h 55"/>
                <a:gd name="T2" fmla="*/ 0 w 54"/>
                <a:gd name="T3" fmla="*/ 27 h 55"/>
                <a:gd name="T4" fmla="*/ 27 w 54"/>
                <a:gd name="T5" fmla="*/ 0 h 55"/>
                <a:gd name="T6" fmla="*/ 54 w 54"/>
                <a:gd name="T7" fmla="*/ 27 h 55"/>
                <a:gd name="T8" fmla="*/ 27 w 54"/>
                <a:gd name="T9" fmla="*/ 55 h 55"/>
                <a:gd name="T10" fmla="*/ 27 w 54"/>
                <a:gd name="T11" fmla="*/ 12 h 55"/>
                <a:gd name="T12" fmla="*/ 12 w 54"/>
                <a:gd name="T13" fmla="*/ 27 h 55"/>
                <a:gd name="T14" fmla="*/ 27 w 54"/>
                <a:gd name="T15" fmla="*/ 43 h 55"/>
                <a:gd name="T16" fmla="*/ 42 w 54"/>
                <a:gd name="T17" fmla="*/ 27 h 55"/>
                <a:gd name="T18" fmla="*/ 27 w 54"/>
                <a:gd name="T19" fmla="*/ 12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 h="55">
                  <a:moveTo>
                    <a:pt x="27" y="55"/>
                  </a:moveTo>
                  <a:cubicBezTo>
                    <a:pt x="12" y="55"/>
                    <a:pt x="0" y="42"/>
                    <a:pt x="0" y="27"/>
                  </a:cubicBezTo>
                  <a:cubicBezTo>
                    <a:pt x="0" y="12"/>
                    <a:pt x="12" y="0"/>
                    <a:pt x="27" y="0"/>
                  </a:cubicBezTo>
                  <a:cubicBezTo>
                    <a:pt x="42" y="0"/>
                    <a:pt x="54" y="12"/>
                    <a:pt x="54" y="27"/>
                  </a:cubicBezTo>
                  <a:cubicBezTo>
                    <a:pt x="54" y="42"/>
                    <a:pt x="42" y="55"/>
                    <a:pt x="27" y="55"/>
                  </a:cubicBezTo>
                  <a:close/>
                  <a:moveTo>
                    <a:pt x="27" y="12"/>
                  </a:moveTo>
                  <a:cubicBezTo>
                    <a:pt x="18" y="12"/>
                    <a:pt x="12" y="19"/>
                    <a:pt x="12" y="27"/>
                  </a:cubicBezTo>
                  <a:cubicBezTo>
                    <a:pt x="12" y="36"/>
                    <a:pt x="18" y="43"/>
                    <a:pt x="27" y="43"/>
                  </a:cubicBezTo>
                  <a:cubicBezTo>
                    <a:pt x="35" y="43"/>
                    <a:pt x="42" y="36"/>
                    <a:pt x="42" y="27"/>
                  </a:cubicBezTo>
                  <a:cubicBezTo>
                    <a:pt x="42" y="19"/>
                    <a:pt x="35" y="12"/>
                    <a:pt x="27"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cs typeface="+mn-ea"/>
                <a:sym typeface="+mn-lt"/>
              </a:endParaRPr>
            </a:p>
          </p:txBody>
        </p:sp>
        <p:sp>
          <p:nvSpPr>
            <p:cNvPr id="37" name="Freeform 34">
              <a:extLst>
                <a:ext uri="{FF2B5EF4-FFF2-40B4-BE49-F238E27FC236}">
                  <a16:creationId xmlns:a16="http://schemas.microsoft.com/office/drawing/2014/main" id="{4978B4A0-CA22-62A6-1252-ADF3241E564D}"/>
                </a:ext>
              </a:extLst>
            </p:cNvPr>
            <p:cNvSpPr>
              <a:spLocks noEditPoints="1"/>
            </p:cNvSpPr>
            <p:nvPr/>
          </p:nvSpPr>
          <p:spPr bwMode="auto">
            <a:xfrm>
              <a:off x="5629262" y="1506464"/>
              <a:ext cx="88788" cy="90220"/>
            </a:xfrm>
            <a:custGeom>
              <a:avLst/>
              <a:gdLst>
                <a:gd name="T0" fmla="*/ 27 w 54"/>
                <a:gd name="T1" fmla="*/ 55 h 55"/>
                <a:gd name="T2" fmla="*/ 0 w 54"/>
                <a:gd name="T3" fmla="*/ 28 h 55"/>
                <a:gd name="T4" fmla="*/ 27 w 54"/>
                <a:gd name="T5" fmla="*/ 0 h 55"/>
                <a:gd name="T6" fmla="*/ 54 w 54"/>
                <a:gd name="T7" fmla="*/ 28 h 55"/>
                <a:gd name="T8" fmla="*/ 27 w 54"/>
                <a:gd name="T9" fmla="*/ 55 h 55"/>
                <a:gd name="T10" fmla="*/ 27 w 54"/>
                <a:gd name="T11" fmla="*/ 12 h 55"/>
                <a:gd name="T12" fmla="*/ 12 w 54"/>
                <a:gd name="T13" fmla="*/ 28 h 55"/>
                <a:gd name="T14" fmla="*/ 27 w 54"/>
                <a:gd name="T15" fmla="*/ 43 h 55"/>
                <a:gd name="T16" fmla="*/ 42 w 54"/>
                <a:gd name="T17" fmla="*/ 28 h 55"/>
                <a:gd name="T18" fmla="*/ 27 w 54"/>
                <a:gd name="T19" fmla="*/ 12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 h="55">
                  <a:moveTo>
                    <a:pt x="27" y="55"/>
                  </a:moveTo>
                  <a:cubicBezTo>
                    <a:pt x="12" y="55"/>
                    <a:pt x="0" y="43"/>
                    <a:pt x="0" y="28"/>
                  </a:cubicBezTo>
                  <a:cubicBezTo>
                    <a:pt x="0" y="12"/>
                    <a:pt x="12" y="0"/>
                    <a:pt x="27" y="0"/>
                  </a:cubicBezTo>
                  <a:cubicBezTo>
                    <a:pt x="42" y="0"/>
                    <a:pt x="54" y="12"/>
                    <a:pt x="54" y="28"/>
                  </a:cubicBezTo>
                  <a:cubicBezTo>
                    <a:pt x="54" y="43"/>
                    <a:pt x="42" y="55"/>
                    <a:pt x="27" y="55"/>
                  </a:cubicBezTo>
                  <a:close/>
                  <a:moveTo>
                    <a:pt x="27" y="12"/>
                  </a:moveTo>
                  <a:cubicBezTo>
                    <a:pt x="18" y="12"/>
                    <a:pt x="12" y="19"/>
                    <a:pt x="12" y="28"/>
                  </a:cubicBezTo>
                  <a:cubicBezTo>
                    <a:pt x="12" y="36"/>
                    <a:pt x="18" y="43"/>
                    <a:pt x="27" y="43"/>
                  </a:cubicBezTo>
                  <a:cubicBezTo>
                    <a:pt x="35" y="43"/>
                    <a:pt x="42" y="36"/>
                    <a:pt x="42" y="28"/>
                  </a:cubicBezTo>
                  <a:cubicBezTo>
                    <a:pt x="42" y="19"/>
                    <a:pt x="35" y="12"/>
                    <a:pt x="27"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cs typeface="+mn-ea"/>
                <a:sym typeface="+mn-lt"/>
              </a:endParaRPr>
            </a:p>
          </p:txBody>
        </p:sp>
      </p:grpSp>
      <p:sp>
        <p:nvSpPr>
          <p:cNvPr id="41" name="文本框 40">
            <a:extLst>
              <a:ext uri="{FF2B5EF4-FFF2-40B4-BE49-F238E27FC236}">
                <a16:creationId xmlns:a16="http://schemas.microsoft.com/office/drawing/2014/main" id="{88308FA9-B1CF-F194-179E-7558F077E4FB}"/>
              </a:ext>
            </a:extLst>
          </p:cNvPr>
          <p:cNvSpPr txBox="1"/>
          <p:nvPr/>
        </p:nvSpPr>
        <p:spPr>
          <a:xfrm>
            <a:off x="2103480" y="2360564"/>
            <a:ext cx="3808801" cy="855171"/>
          </a:xfrm>
          <a:prstGeom prst="rect">
            <a:avLst/>
          </a:prstGeom>
          <a:noFill/>
        </p:spPr>
        <p:txBody>
          <a:bodyPr wrap="square" rtlCol="0" anchor="ctr">
            <a:noAutofit/>
          </a:bodyPr>
          <a:lstStyle/>
          <a:p>
            <a:pPr>
              <a:lnSpc>
                <a:spcPct val="130000"/>
              </a:lnSpc>
            </a:pPr>
            <a:r>
              <a:rPr lang="zh-CN" altLang="en-US" sz="2000" dirty="0">
                <a:solidFill>
                  <a:schemeClr val="tx1">
                    <a:lumMod val="75000"/>
                    <a:lumOff val="25000"/>
                  </a:schemeClr>
                </a:solidFill>
                <a:cs typeface="+mn-ea"/>
                <a:sym typeface="+mn-lt"/>
              </a:rPr>
              <a:t>存在相关法律法规不健全的问题，并且相关部门缺乏有效的监督</a:t>
            </a:r>
          </a:p>
        </p:txBody>
      </p:sp>
      <p:sp>
        <p:nvSpPr>
          <p:cNvPr id="44" name="矩形 43">
            <a:extLst>
              <a:ext uri="{FF2B5EF4-FFF2-40B4-BE49-F238E27FC236}">
                <a16:creationId xmlns:a16="http://schemas.microsoft.com/office/drawing/2014/main" id="{54577473-7EE0-F843-A63D-D83AB0E8A4E6}"/>
              </a:ext>
            </a:extLst>
          </p:cNvPr>
          <p:cNvSpPr/>
          <p:nvPr/>
        </p:nvSpPr>
        <p:spPr>
          <a:xfrm>
            <a:off x="7602580" y="1933972"/>
            <a:ext cx="3089724" cy="461665"/>
          </a:xfrm>
          <a:prstGeom prst="rect">
            <a:avLst/>
          </a:prstGeom>
        </p:spPr>
        <p:txBody>
          <a:bodyPr wrap="square" lIns="90000" rIns="90000" anchor="ctr">
            <a:noAutofit/>
          </a:bodyPr>
          <a:lstStyle/>
          <a:p>
            <a:r>
              <a:rPr lang="zh-CN" altLang="en-US" sz="2400" b="1" dirty="0">
                <a:gradFill>
                  <a:gsLst>
                    <a:gs pos="0">
                      <a:schemeClr val="accent1"/>
                    </a:gs>
                    <a:gs pos="100000">
                      <a:schemeClr val="accent6"/>
                    </a:gs>
                  </a:gsLst>
                  <a:lin ang="2700000" scaled="0"/>
                </a:gradFill>
                <a:latin typeface="+mj-ea"/>
                <a:ea typeface="+mj-ea"/>
                <a:cs typeface="+mn-ea"/>
                <a:sym typeface="+mn-lt"/>
              </a:rPr>
              <a:t>用药安全存在漏洞</a:t>
            </a:r>
          </a:p>
        </p:txBody>
      </p:sp>
      <p:sp>
        <p:nvSpPr>
          <p:cNvPr id="45" name="文本框 44">
            <a:extLst>
              <a:ext uri="{FF2B5EF4-FFF2-40B4-BE49-F238E27FC236}">
                <a16:creationId xmlns:a16="http://schemas.microsoft.com/office/drawing/2014/main" id="{7DBACDCB-89D1-60EA-F5F6-F60A97F8C295}"/>
              </a:ext>
            </a:extLst>
          </p:cNvPr>
          <p:cNvSpPr txBox="1"/>
          <p:nvPr/>
        </p:nvSpPr>
        <p:spPr>
          <a:xfrm>
            <a:off x="7602580" y="2360564"/>
            <a:ext cx="3787427" cy="855171"/>
          </a:xfrm>
          <a:prstGeom prst="rect">
            <a:avLst/>
          </a:prstGeom>
          <a:noFill/>
        </p:spPr>
        <p:txBody>
          <a:bodyPr wrap="square" rtlCol="0" anchor="ctr">
            <a:noAutofit/>
          </a:bodyPr>
          <a:lstStyle/>
          <a:p>
            <a:pPr>
              <a:lnSpc>
                <a:spcPct val="130000"/>
              </a:lnSpc>
            </a:pPr>
            <a:r>
              <a:rPr lang="zh-CN" altLang="en-US" sz="2000" dirty="0">
                <a:solidFill>
                  <a:schemeClr val="tx1">
                    <a:lumMod val="75000"/>
                    <a:lumOff val="25000"/>
                  </a:schemeClr>
                </a:solidFill>
                <a:cs typeface="+mn-ea"/>
                <a:sym typeface="+mn-lt"/>
              </a:rPr>
              <a:t>线上所开具的电子处方没有经过审核程序</a:t>
            </a:r>
          </a:p>
        </p:txBody>
      </p:sp>
      <p:sp>
        <p:nvSpPr>
          <p:cNvPr id="46" name="矩形 45">
            <a:extLst>
              <a:ext uri="{FF2B5EF4-FFF2-40B4-BE49-F238E27FC236}">
                <a16:creationId xmlns:a16="http://schemas.microsoft.com/office/drawing/2014/main" id="{23091651-894A-FFB1-1C12-7AB7DEC2D7EC}"/>
              </a:ext>
            </a:extLst>
          </p:cNvPr>
          <p:cNvSpPr/>
          <p:nvPr/>
        </p:nvSpPr>
        <p:spPr>
          <a:xfrm>
            <a:off x="2103480" y="1933972"/>
            <a:ext cx="3089724" cy="461665"/>
          </a:xfrm>
          <a:prstGeom prst="rect">
            <a:avLst/>
          </a:prstGeom>
        </p:spPr>
        <p:txBody>
          <a:bodyPr wrap="square" lIns="90000" rIns="90000" anchor="ctr">
            <a:noAutofit/>
          </a:bodyPr>
          <a:lstStyle/>
          <a:p>
            <a:r>
              <a:rPr lang="zh-CN" altLang="en-US" sz="2400" dirty="0">
                <a:gradFill>
                  <a:gsLst>
                    <a:gs pos="0">
                      <a:schemeClr val="accent1"/>
                    </a:gs>
                    <a:gs pos="100000">
                      <a:schemeClr val="accent6"/>
                    </a:gs>
                  </a:gsLst>
                  <a:lin ang="2700000" scaled="0"/>
                </a:gradFill>
                <a:latin typeface="+mj-ea"/>
                <a:ea typeface="+mj-ea"/>
                <a:cs typeface="+mn-ea"/>
                <a:sym typeface="+mn-lt"/>
              </a:rPr>
              <a:t>缺乏有效监管</a:t>
            </a:r>
          </a:p>
        </p:txBody>
      </p:sp>
      <p:sp>
        <p:nvSpPr>
          <p:cNvPr id="50" name="文本框 49">
            <a:extLst>
              <a:ext uri="{FF2B5EF4-FFF2-40B4-BE49-F238E27FC236}">
                <a16:creationId xmlns:a16="http://schemas.microsoft.com/office/drawing/2014/main" id="{7DD2EA19-E3E1-C9E7-6E01-576E8F1232F7}"/>
              </a:ext>
            </a:extLst>
          </p:cNvPr>
          <p:cNvSpPr txBox="1"/>
          <p:nvPr/>
        </p:nvSpPr>
        <p:spPr>
          <a:xfrm>
            <a:off x="2103481" y="4481464"/>
            <a:ext cx="3835558" cy="855171"/>
          </a:xfrm>
          <a:prstGeom prst="rect">
            <a:avLst/>
          </a:prstGeom>
          <a:noFill/>
        </p:spPr>
        <p:txBody>
          <a:bodyPr wrap="square" rtlCol="0" anchor="ctr">
            <a:noAutofit/>
          </a:bodyPr>
          <a:lstStyle/>
          <a:p>
            <a:pPr>
              <a:lnSpc>
                <a:spcPct val="130000"/>
              </a:lnSpc>
            </a:pPr>
            <a:r>
              <a:rPr lang="zh-CN" altLang="en-US" sz="2000" dirty="0">
                <a:solidFill>
                  <a:schemeClr val="tx1">
                    <a:lumMod val="75000"/>
                    <a:lumOff val="25000"/>
                  </a:schemeClr>
                </a:solidFill>
                <a:cs typeface="+mn-ea"/>
                <a:sym typeface="+mn-lt"/>
              </a:rPr>
              <a:t>平台合作医生以民营医院、医药集团为主</a:t>
            </a:r>
          </a:p>
        </p:txBody>
      </p:sp>
      <p:sp>
        <p:nvSpPr>
          <p:cNvPr id="51" name="矩形 50">
            <a:extLst>
              <a:ext uri="{FF2B5EF4-FFF2-40B4-BE49-F238E27FC236}">
                <a16:creationId xmlns:a16="http://schemas.microsoft.com/office/drawing/2014/main" id="{F4FA7B6D-019A-EC31-74C8-CA6111320894}"/>
              </a:ext>
            </a:extLst>
          </p:cNvPr>
          <p:cNvSpPr/>
          <p:nvPr/>
        </p:nvSpPr>
        <p:spPr>
          <a:xfrm>
            <a:off x="2103480" y="4054872"/>
            <a:ext cx="3089724" cy="461665"/>
          </a:xfrm>
          <a:prstGeom prst="rect">
            <a:avLst/>
          </a:prstGeom>
        </p:spPr>
        <p:txBody>
          <a:bodyPr wrap="square" lIns="90000" rIns="90000" anchor="ctr">
            <a:noAutofit/>
          </a:bodyPr>
          <a:lstStyle/>
          <a:p>
            <a:r>
              <a:rPr lang="zh-CN" altLang="en-US" sz="2400" b="1" dirty="0">
                <a:gradFill>
                  <a:gsLst>
                    <a:gs pos="0">
                      <a:schemeClr val="accent1"/>
                    </a:gs>
                    <a:gs pos="100000">
                      <a:schemeClr val="accent6"/>
                    </a:gs>
                  </a:gsLst>
                  <a:lin ang="2700000" scaled="0"/>
                </a:gradFill>
                <a:latin typeface="+mj-ea"/>
                <a:ea typeface="+mj-ea"/>
                <a:cs typeface="+mn-ea"/>
                <a:sym typeface="+mn-lt"/>
              </a:rPr>
              <a:t>缺乏专业型人才</a:t>
            </a:r>
          </a:p>
        </p:txBody>
      </p:sp>
      <p:sp>
        <p:nvSpPr>
          <p:cNvPr id="55" name="文本框 54">
            <a:extLst>
              <a:ext uri="{FF2B5EF4-FFF2-40B4-BE49-F238E27FC236}">
                <a16:creationId xmlns:a16="http://schemas.microsoft.com/office/drawing/2014/main" id="{2293CEB7-2C51-C3BC-F3C3-B22FB3D79D3E}"/>
              </a:ext>
            </a:extLst>
          </p:cNvPr>
          <p:cNvSpPr txBox="1"/>
          <p:nvPr/>
        </p:nvSpPr>
        <p:spPr>
          <a:xfrm>
            <a:off x="7653380" y="4481464"/>
            <a:ext cx="3736627" cy="855171"/>
          </a:xfrm>
          <a:prstGeom prst="rect">
            <a:avLst/>
          </a:prstGeom>
          <a:noFill/>
        </p:spPr>
        <p:txBody>
          <a:bodyPr wrap="square" rtlCol="0" anchor="ctr">
            <a:noAutofit/>
          </a:bodyPr>
          <a:lstStyle/>
          <a:p>
            <a:pPr>
              <a:lnSpc>
                <a:spcPct val="130000"/>
              </a:lnSpc>
            </a:pPr>
            <a:r>
              <a:rPr lang="zh-CN" altLang="en-US" sz="2000" dirty="0">
                <a:solidFill>
                  <a:schemeClr val="tx1">
                    <a:lumMod val="75000"/>
                    <a:lumOff val="25000"/>
                  </a:schemeClr>
                </a:solidFill>
                <a:cs typeface="+mn-ea"/>
                <a:sym typeface="+mn-lt"/>
              </a:rPr>
              <a:t>传统医疗服务模式根深蒂固，患者无法与医生当面交流</a:t>
            </a:r>
          </a:p>
        </p:txBody>
      </p:sp>
      <p:sp>
        <p:nvSpPr>
          <p:cNvPr id="56" name="矩形 55">
            <a:extLst>
              <a:ext uri="{FF2B5EF4-FFF2-40B4-BE49-F238E27FC236}">
                <a16:creationId xmlns:a16="http://schemas.microsoft.com/office/drawing/2014/main" id="{B38CDA0D-B237-2CBE-7540-7A135818383A}"/>
              </a:ext>
            </a:extLst>
          </p:cNvPr>
          <p:cNvSpPr/>
          <p:nvPr/>
        </p:nvSpPr>
        <p:spPr>
          <a:xfrm>
            <a:off x="7653380" y="4054872"/>
            <a:ext cx="3707826" cy="461665"/>
          </a:xfrm>
          <a:prstGeom prst="rect">
            <a:avLst/>
          </a:prstGeom>
        </p:spPr>
        <p:txBody>
          <a:bodyPr wrap="square" lIns="90000" rIns="90000" anchor="ctr">
            <a:noAutofit/>
          </a:bodyPr>
          <a:lstStyle/>
          <a:p>
            <a:r>
              <a:rPr lang="zh-CN" altLang="en-US" sz="2400" b="1" dirty="0">
                <a:gradFill>
                  <a:gsLst>
                    <a:gs pos="0">
                      <a:schemeClr val="accent1"/>
                    </a:gs>
                    <a:gs pos="100000">
                      <a:schemeClr val="accent6"/>
                    </a:gs>
                  </a:gsLst>
                  <a:lin ang="2700000" scaled="0"/>
                </a:gradFill>
                <a:latin typeface="+mj-ea"/>
                <a:ea typeface="+mj-ea"/>
                <a:cs typeface="+mn-ea"/>
                <a:sym typeface="+mn-lt"/>
              </a:rPr>
              <a:t>互联网医疗公信度较低</a:t>
            </a:r>
          </a:p>
        </p:txBody>
      </p:sp>
    </p:spTree>
    <p:extLst>
      <p:ext uri="{BB962C8B-B14F-4D97-AF65-F5344CB8AC3E}">
        <p14:creationId xmlns:p14="http://schemas.microsoft.com/office/powerpoint/2010/main" val="14672153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1000"/>
                                        <p:tgtEl>
                                          <p:spTgt spid="16"/>
                                        </p:tgtEl>
                                      </p:cBhvr>
                                    </p:animEffect>
                                    <p:anim calcmode="lin" valueType="num">
                                      <p:cBhvr>
                                        <p:cTn id="18" dur="1000" fill="hold"/>
                                        <p:tgtEl>
                                          <p:spTgt spid="16"/>
                                        </p:tgtEl>
                                        <p:attrNameLst>
                                          <p:attrName>ppt_x</p:attrName>
                                        </p:attrNameLst>
                                      </p:cBhvr>
                                      <p:tavLst>
                                        <p:tav tm="0">
                                          <p:val>
                                            <p:strVal val="#ppt_x"/>
                                          </p:val>
                                        </p:tav>
                                        <p:tav tm="100000">
                                          <p:val>
                                            <p:strVal val="#ppt_x"/>
                                          </p:val>
                                        </p:tav>
                                      </p:tavLst>
                                    </p:anim>
                                    <p:anim calcmode="lin" valueType="num">
                                      <p:cBhvr>
                                        <p:cTn id="19" dur="1000" fill="hold"/>
                                        <p:tgtEl>
                                          <p:spTgt spid="16"/>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fade">
                                      <p:cBhvr>
                                        <p:cTn id="22" dur="1000"/>
                                        <p:tgtEl>
                                          <p:spTgt spid="15"/>
                                        </p:tgtEl>
                                      </p:cBhvr>
                                    </p:animEffect>
                                    <p:anim calcmode="lin" valueType="num">
                                      <p:cBhvr>
                                        <p:cTn id="23" dur="1000" fill="hold"/>
                                        <p:tgtEl>
                                          <p:spTgt spid="15"/>
                                        </p:tgtEl>
                                        <p:attrNameLst>
                                          <p:attrName>ppt_x</p:attrName>
                                        </p:attrNameLst>
                                      </p:cBhvr>
                                      <p:tavLst>
                                        <p:tav tm="0">
                                          <p:val>
                                            <p:strVal val="#ppt_x"/>
                                          </p:val>
                                        </p:tav>
                                        <p:tav tm="100000">
                                          <p:val>
                                            <p:strVal val="#ppt_x"/>
                                          </p:val>
                                        </p:tav>
                                      </p:tavLst>
                                    </p:anim>
                                    <p:anim calcmode="lin" valueType="num">
                                      <p:cBhvr>
                                        <p:cTn id="24" dur="1000" fill="hold"/>
                                        <p:tgtEl>
                                          <p:spTgt spid="15"/>
                                        </p:tgtEl>
                                        <p:attrNameLst>
                                          <p:attrName>ppt_y</p:attrName>
                                        </p:attrNameLst>
                                      </p:cBhvr>
                                      <p:tavLst>
                                        <p:tav tm="0">
                                          <p:val>
                                            <p:strVal val="#ppt_y+.1"/>
                                          </p:val>
                                        </p:tav>
                                        <p:tav tm="100000">
                                          <p:val>
                                            <p:strVal val="#ppt_y"/>
                                          </p:val>
                                        </p:tav>
                                      </p:tavLst>
                                    </p:anim>
                                  </p:childTnLst>
                                </p:cTn>
                              </p:par>
                            </p:childTnLst>
                          </p:cTn>
                        </p:par>
                        <p:par>
                          <p:cTn id="25" fill="hold">
                            <p:stCondLst>
                              <p:cond delay="1000"/>
                            </p:stCondLst>
                            <p:childTnLst>
                              <p:par>
                                <p:cTn id="26" presetID="42" presetClass="entr" presetSubtype="0" fill="hold" grpId="0" nodeType="afterEffect">
                                  <p:stCondLst>
                                    <p:cond delay="0"/>
                                  </p:stCondLst>
                                  <p:childTnLst>
                                    <p:set>
                                      <p:cBhvr>
                                        <p:cTn id="27" dur="1" fill="hold">
                                          <p:stCondLst>
                                            <p:cond delay="0"/>
                                          </p:stCondLst>
                                        </p:cTn>
                                        <p:tgtEl>
                                          <p:spTgt spid="46"/>
                                        </p:tgtEl>
                                        <p:attrNameLst>
                                          <p:attrName>style.visibility</p:attrName>
                                        </p:attrNameLst>
                                      </p:cBhvr>
                                      <p:to>
                                        <p:strVal val="visible"/>
                                      </p:to>
                                    </p:set>
                                    <p:animEffect transition="in" filter="fade">
                                      <p:cBhvr>
                                        <p:cTn id="28" dur="1000"/>
                                        <p:tgtEl>
                                          <p:spTgt spid="46"/>
                                        </p:tgtEl>
                                      </p:cBhvr>
                                    </p:animEffect>
                                    <p:anim calcmode="lin" valueType="num">
                                      <p:cBhvr>
                                        <p:cTn id="29" dur="1000" fill="hold"/>
                                        <p:tgtEl>
                                          <p:spTgt spid="46"/>
                                        </p:tgtEl>
                                        <p:attrNameLst>
                                          <p:attrName>ppt_x</p:attrName>
                                        </p:attrNameLst>
                                      </p:cBhvr>
                                      <p:tavLst>
                                        <p:tav tm="0">
                                          <p:val>
                                            <p:strVal val="#ppt_x"/>
                                          </p:val>
                                        </p:tav>
                                        <p:tav tm="100000">
                                          <p:val>
                                            <p:strVal val="#ppt_x"/>
                                          </p:val>
                                        </p:tav>
                                      </p:tavLst>
                                    </p:anim>
                                    <p:anim calcmode="lin" valueType="num">
                                      <p:cBhvr>
                                        <p:cTn id="30" dur="1000" fill="hold"/>
                                        <p:tgtEl>
                                          <p:spTgt spid="46"/>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0"/>
                                  </p:stCondLst>
                                  <p:childTnLst>
                                    <p:set>
                                      <p:cBhvr>
                                        <p:cTn id="32" dur="1" fill="hold">
                                          <p:stCondLst>
                                            <p:cond delay="0"/>
                                          </p:stCondLst>
                                        </p:cTn>
                                        <p:tgtEl>
                                          <p:spTgt spid="41"/>
                                        </p:tgtEl>
                                        <p:attrNameLst>
                                          <p:attrName>style.visibility</p:attrName>
                                        </p:attrNameLst>
                                      </p:cBhvr>
                                      <p:to>
                                        <p:strVal val="visible"/>
                                      </p:to>
                                    </p:set>
                                    <p:animEffect transition="in" filter="fade">
                                      <p:cBhvr>
                                        <p:cTn id="33" dur="1000"/>
                                        <p:tgtEl>
                                          <p:spTgt spid="41"/>
                                        </p:tgtEl>
                                      </p:cBhvr>
                                    </p:animEffect>
                                    <p:anim calcmode="lin" valueType="num">
                                      <p:cBhvr>
                                        <p:cTn id="34" dur="1000" fill="hold"/>
                                        <p:tgtEl>
                                          <p:spTgt spid="41"/>
                                        </p:tgtEl>
                                        <p:attrNameLst>
                                          <p:attrName>ppt_x</p:attrName>
                                        </p:attrNameLst>
                                      </p:cBhvr>
                                      <p:tavLst>
                                        <p:tav tm="0">
                                          <p:val>
                                            <p:strVal val="#ppt_x"/>
                                          </p:val>
                                        </p:tav>
                                        <p:tav tm="100000">
                                          <p:val>
                                            <p:strVal val="#ppt_x"/>
                                          </p:val>
                                        </p:tav>
                                      </p:tavLst>
                                    </p:anim>
                                    <p:anim calcmode="lin" valueType="num">
                                      <p:cBhvr>
                                        <p:cTn id="35" dur="1000" fill="hold"/>
                                        <p:tgtEl>
                                          <p:spTgt spid="41"/>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grpId="0" nodeType="clickEffect">
                                  <p:stCondLst>
                                    <p:cond delay="0"/>
                                  </p:stCondLst>
                                  <p:childTnLst>
                                    <p:set>
                                      <p:cBhvr>
                                        <p:cTn id="39" dur="1" fill="hold">
                                          <p:stCondLst>
                                            <p:cond delay="0"/>
                                          </p:stCondLst>
                                        </p:cTn>
                                        <p:tgtEl>
                                          <p:spTgt spid="6"/>
                                        </p:tgtEl>
                                        <p:attrNameLst>
                                          <p:attrName>style.visibility</p:attrName>
                                        </p:attrNameLst>
                                      </p:cBhvr>
                                      <p:to>
                                        <p:strVal val="visible"/>
                                      </p:to>
                                    </p:set>
                                    <p:animEffect transition="in" filter="fade">
                                      <p:cBhvr>
                                        <p:cTn id="40" dur="1000"/>
                                        <p:tgtEl>
                                          <p:spTgt spid="6"/>
                                        </p:tgtEl>
                                      </p:cBhvr>
                                    </p:animEffect>
                                    <p:anim calcmode="lin" valueType="num">
                                      <p:cBhvr>
                                        <p:cTn id="41" dur="1000" fill="hold"/>
                                        <p:tgtEl>
                                          <p:spTgt spid="6"/>
                                        </p:tgtEl>
                                        <p:attrNameLst>
                                          <p:attrName>ppt_x</p:attrName>
                                        </p:attrNameLst>
                                      </p:cBhvr>
                                      <p:tavLst>
                                        <p:tav tm="0">
                                          <p:val>
                                            <p:strVal val="#ppt_x"/>
                                          </p:val>
                                        </p:tav>
                                        <p:tav tm="100000">
                                          <p:val>
                                            <p:strVal val="#ppt_x"/>
                                          </p:val>
                                        </p:tav>
                                      </p:tavLst>
                                    </p:anim>
                                    <p:anim calcmode="lin" valueType="num">
                                      <p:cBhvr>
                                        <p:cTn id="42" dur="1000" fill="hold"/>
                                        <p:tgtEl>
                                          <p:spTgt spid="6"/>
                                        </p:tgtEl>
                                        <p:attrNameLst>
                                          <p:attrName>ppt_y</p:attrName>
                                        </p:attrNameLst>
                                      </p:cBhvr>
                                      <p:tavLst>
                                        <p:tav tm="0">
                                          <p:val>
                                            <p:strVal val="#ppt_y+.1"/>
                                          </p:val>
                                        </p:tav>
                                        <p:tav tm="100000">
                                          <p:val>
                                            <p:strVal val="#ppt_y"/>
                                          </p:val>
                                        </p:tav>
                                      </p:tavLst>
                                    </p:anim>
                                  </p:childTnLst>
                                </p:cTn>
                              </p:par>
                              <p:par>
                                <p:cTn id="43" presetID="42" presetClass="entr" presetSubtype="0" fill="hold" grpId="0" nodeType="withEffect">
                                  <p:stCondLst>
                                    <p:cond delay="0"/>
                                  </p:stCondLst>
                                  <p:childTnLst>
                                    <p:set>
                                      <p:cBhvr>
                                        <p:cTn id="44" dur="1" fill="hold">
                                          <p:stCondLst>
                                            <p:cond delay="0"/>
                                          </p:stCondLst>
                                        </p:cTn>
                                        <p:tgtEl>
                                          <p:spTgt spid="7"/>
                                        </p:tgtEl>
                                        <p:attrNameLst>
                                          <p:attrName>style.visibility</p:attrName>
                                        </p:attrNameLst>
                                      </p:cBhvr>
                                      <p:to>
                                        <p:strVal val="visible"/>
                                      </p:to>
                                    </p:set>
                                    <p:animEffect transition="in" filter="fade">
                                      <p:cBhvr>
                                        <p:cTn id="45" dur="1000"/>
                                        <p:tgtEl>
                                          <p:spTgt spid="7"/>
                                        </p:tgtEl>
                                      </p:cBhvr>
                                    </p:animEffect>
                                    <p:anim calcmode="lin" valueType="num">
                                      <p:cBhvr>
                                        <p:cTn id="46" dur="1000" fill="hold"/>
                                        <p:tgtEl>
                                          <p:spTgt spid="7"/>
                                        </p:tgtEl>
                                        <p:attrNameLst>
                                          <p:attrName>ppt_x</p:attrName>
                                        </p:attrNameLst>
                                      </p:cBhvr>
                                      <p:tavLst>
                                        <p:tav tm="0">
                                          <p:val>
                                            <p:strVal val="#ppt_x"/>
                                          </p:val>
                                        </p:tav>
                                        <p:tav tm="100000">
                                          <p:val>
                                            <p:strVal val="#ppt_x"/>
                                          </p:val>
                                        </p:tav>
                                      </p:tavLst>
                                    </p:anim>
                                    <p:anim calcmode="lin" valueType="num">
                                      <p:cBhvr>
                                        <p:cTn id="47" dur="1000" fill="hold"/>
                                        <p:tgtEl>
                                          <p:spTgt spid="7"/>
                                        </p:tgtEl>
                                        <p:attrNameLst>
                                          <p:attrName>ppt_y</p:attrName>
                                        </p:attrNameLst>
                                      </p:cBhvr>
                                      <p:tavLst>
                                        <p:tav tm="0">
                                          <p:val>
                                            <p:strVal val="#ppt_y+.1"/>
                                          </p:val>
                                        </p:tav>
                                        <p:tav tm="100000">
                                          <p:val>
                                            <p:strVal val="#ppt_y"/>
                                          </p:val>
                                        </p:tav>
                                      </p:tavLst>
                                    </p:anim>
                                  </p:childTnLst>
                                </p:cTn>
                              </p:par>
                              <p:par>
                                <p:cTn id="48" presetID="42" presetClass="entr" presetSubtype="0" fill="hold" nodeType="withEffect">
                                  <p:stCondLst>
                                    <p:cond delay="0"/>
                                  </p:stCondLst>
                                  <p:childTnLst>
                                    <p:set>
                                      <p:cBhvr>
                                        <p:cTn id="49" dur="1" fill="hold">
                                          <p:stCondLst>
                                            <p:cond delay="0"/>
                                          </p:stCondLst>
                                        </p:cTn>
                                        <p:tgtEl>
                                          <p:spTgt spid="17"/>
                                        </p:tgtEl>
                                        <p:attrNameLst>
                                          <p:attrName>style.visibility</p:attrName>
                                        </p:attrNameLst>
                                      </p:cBhvr>
                                      <p:to>
                                        <p:strVal val="visible"/>
                                      </p:to>
                                    </p:set>
                                    <p:animEffect transition="in" filter="fade">
                                      <p:cBhvr>
                                        <p:cTn id="50" dur="1000"/>
                                        <p:tgtEl>
                                          <p:spTgt spid="17"/>
                                        </p:tgtEl>
                                      </p:cBhvr>
                                    </p:animEffect>
                                    <p:anim calcmode="lin" valueType="num">
                                      <p:cBhvr>
                                        <p:cTn id="51" dur="1000" fill="hold"/>
                                        <p:tgtEl>
                                          <p:spTgt spid="17"/>
                                        </p:tgtEl>
                                        <p:attrNameLst>
                                          <p:attrName>ppt_x</p:attrName>
                                        </p:attrNameLst>
                                      </p:cBhvr>
                                      <p:tavLst>
                                        <p:tav tm="0">
                                          <p:val>
                                            <p:strVal val="#ppt_x"/>
                                          </p:val>
                                        </p:tav>
                                        <p:tav tm="100000">
                                          <p:val>
                                            <p:strVal val="#ppt_x"/>
                                          </p:val>
                                        </p:tav>
                                      </p:tavLst>
                                    </p:anim>
                                    <p:anim calcmode="lin" valueType="num">
                                      <p:cBhvr>
                                        <p:cTn id="52" dur="1000" fill="hold"/>
                                        <p:tgtEl>
                                          <p:spTgt spid="17"/>
                                        </p:tgtEl>
                                        <p:attrNameLst>
                                          <p:attrName>ppt_y</p:attrName>
                                        </p:attrNameLst>
                                      </p:cBhvr>
                                      <p:tavLst>
                                        <p:tav tm="0">
                                          <p:val>
                                            <p:strVal val="#ppt_y+.1"/>
                                          </p:val>
                                        </p:tav>
                                        <p:tav tm="100000">
                                          <p:val>
                                            <p:strVal val="#ppt_y"/>
                                          </p:val>
                                        </p:tav>
                                      </p:tavLst>
                                    </p:anim>
                                  </p:childTnLst>
                                </p:cTn>
                              </p:par>
                            </p:childTnLst>
                          </p:cTn>
                        </p:par>
                        <p:par>
                          <p:cTn id="53" fill="hold">
                            <p:stCondLst>
                              <p:cond delay="1000"/>
                            </p:stCondLst>
                            <p:childTnLst>
                              <p:par>
                                <p:cTn id="54" presetID="42" presetClass="entr" presetSubtype="0" fill="hold" grpId="0" nodeType="afterEffect">
                                  <p:stCondLst>
                                    <p:cond delay="0"/>
                                  </p:stCondLst>
                                  <p:childTnLst>
                                    <p:set>
                                      <p:cBhvr>
                                        <p:cTn id="55" dur="1" fill="hold">
                                          <p:stCondLst>
                                            <p:cond delay="0"/>
                                          </p:stCondLst>
                                        </p:cTn>
                                        <p:tgtEl>
                                          <p:spTgt spid="44"/>
                                        </p:tgtEl>
                                        <p:attrNameLst>
                                          <p:attrName>style.visibility</p:attrName>
                                        </p:attrNameLst>
                                      </p:cBhvr>
                                      <p:to>
                                        <p:strVal val="visible"/>
                                      </p:to>
                                    </p:set>
                                    <p:animEffect transition="in" filter="fade">
                                      <p:cBhvr>
                                        <p:cTn id="56" dur="1000"/>
                                        <p:tgtEl>
                                          <p:spTgt spid="44"/>
                                        </p:tgtEl>
                                      </p:cBhvr>
                                    </p:animEffect>
                                    <p:anim calcmode="lin" valueType="num">
                                      <p:cBhvr>
                                        <p:cTn id="57" dur="1000" fill="hold"/>
                                        <p:tgtEl>
                                          <p:spTgt spid="44"/>
                                        </p:tgtEl>
                                        <p:attrNameLst>
                                          <p:attrName>ppt_x</p:attrName>
                                        </p:attrNameLst>
                                      </p:cBhvr>
                                      <p:tavLst>
                                        <p:tav tm="0">
                                          <p:val>
                                            <p:strVal val="#ppt_x"/>
                                          </p:val>
                                        </p:tav>
                                        <p:tav tm="100000">
                                          <p:val>
                                            <p:strVal val="#ppt_x"/>
                                          </p:val>
                                        </p:tav>
                                      </p:tavLst>
                                    </p:anim>
                                    <p:anim calcmode="lin" valueType="num">
                                      <p:cBhvr>
                                        <p:cTn id="58" dur="1000" fill="hold"/>
                                        <p:tgtEl>
                                          <p:spTgt spid="44"/>
                                        </p:tgtEl>
                                        <p:attrNameLst>
                                          <p:attrName>ppt_y</p:attrName>
                                        </p:attrNameLst>
                                      </p:cBhvr>
                                      <p:tavLst>
                                        <p:tav tm="0">
                                          <p:val>
                                            <p:strVal val="#ppt_y+.1"/>
                                          </p:val>
                                        </p:tav>
                                        <p:tav tm="100000">
                                          <p:val>
                                            <p:strVal val="#ppt_y"/>
                                          </p:val>
                                        </p:tav>
                                      </p:tavLst>
                                    </p:anim>
                                  </p:childTnLst>
                                </p:cTn>
                              </p:par>
                              <p:par>
                                <p:cTn id="59" presetID="42" presetClass="entr" presetSubtype="0" fill="hold" grpId="0" nodeType="withEffect">
                                  <p:stCondLst>
                                    <p:cond delay="0"/>
                                  </p:stCondLst>
                                  <p:childTnLst>
                                    <p:set>
                                      <p:cBhvr>
                                        <p:cTn id="60" dur="1" fill="hold">
                                          <p:stCondLst>
                                            <p:cond delay="0"/>
                                          </p:stCondLst>
                                        </p:cTn>
                                        <p:tgtEl>
                                          <p:spTgt spid="45"/>
                                        </p:tgtEl>
                                        <p:attrNameLst>
                                          <p:attrName>style.visibility</p:attrName>
                                        </p:attrNameLst>
                                      </p:cBhvr>
                                      <p:to>
                                        <p:strVal val="visible"/>
                                      </p:to>
                                    </p:set>
                                    <p:animEffect transition="in" filter="fade">
                                      <p:cBhvr>
                                        <p:cTn id="61" dur="1000"/>
                                        <p:tgtEl>
                                          <p:spTgt spid="45"/>
                                        </p:tgtEl>
                                      </p:cBhvr>
                                    </p:animEffect>
                                    <p:anim calcmode="lin" valueType="num">
                                      <p:cBhvr>
                                        <p:cTn id="62" dur="1000" fill="hold"/>
                                        <p:tgtEl>
                                          <p:spTgt spid="45"/>
                                        </p:tgtEl>
                                        <p:attrNameLst>
                                          <p:attrName>ppt_x</p:attrName>
                                        </p:attrNameLst>
                                      </p:cBhvr>
                                      <p:tavLst>
                                        <p:tav tm="0">
                                          <p:val>
                                            <p:strVal val="#ppt_x"/>
                                          </p:val>
                                        </p:tav>
                                        <p:tav tm="100000">
                                          <p:val>
                                            <p:strVal val="#ppt_x"/>
                                          </p:val>
                                        </p:tav>
                                      </p:tavLst>
                                    </p:anim>
                                    <p:anim calcmode="lin" valueType="num">
                                      <p:cBhvr>
                                        <p:cTn id="63" dur="1000" fill="hold"/>
                                        <p:tgtEl>
                                          <p:spTgt spid="45"/>
                                        </p:tgtEl>
                                        <p:attrNameLst>
                                          <p:attrName>ppt_y</p:attrName>
                                        </p:attrNameLst>
                                      </p:cBhvr>
                                      <p:tavLst>
                                        <p:tav tm="0">
                                          <p:val>
                                            <p:strVal val="#ppt_y+.1"/>
                                          </p:val>
                                        </p:tav>
                                        <p:tav tm="100000">
                                          <p:val>
                                            <p:strVal val="#ppt_y"/>
                                          </p:val>
                                        </p:tav>
                                      </p:tavLst>
                                    </p:anim>
                                  </p:childTnLst>
                                </p:cTn>
                              </p:par>
                            </p:childTnLst>
                          </p:cTn>
                        </p:par>
                      </p:childTnLst>
                    </p:cTn>
                  </p:par>
                  <p:par>
                    <p:cTn id="64" fill="hold">
                      <p:stCondLst>
                        <p:cond delay="indefinite"/>
                      </p:stCondLst>
                      <p:childTnLst>
                        <p:par>
                          <p:cTn id="65" fill="hold">
                            <p:stCondLst>
                              <p:cond delay="0"/>
                            </p:stCondLst>
                            <p:childTnLst>
                              <p:par>
                                <p:cTn id="66" presetID="42" presetClass="entr" presetSubtype="0" fill="hold" grpId="0" nodeType="clickEffect">
                                  <p:stCondLst>
                                    <p:cond delay="0"/>
                                  </p:stCondLst>
                                  <p:childTnLst>
                                    <p:set>
                                      <p:cBhvr>
                                        <p:cTn id="67" dur="1" fill="hold">
                                          <p:stCondLst>
                                            <p:cond delay="0"/>
                                          </p:stCondLst>
                                        </p:cTn>
                                        <p:tgtEl>
                                          <p:spTgt spid="9"/>
                                        </p:tgtEl>
                                        <p:attrNameLst>
                                          <p:attrName>style.visibility</p:attrName>
                                        </p:attrNameLst>
                                      </p:cBhvr>
                                      <p:to>
                                        <p:strVal val="visible"/>
                                      </p:to>
                                    </p:set>
                                    <p:animEffect transition="in" filter="fade">
                                      <p:cBhvr>
                                        <p:cTn id="68" dur="1000"/>
                                        <p:tgtEl>
                                          <p:spTgt spid="9"/>
                                        </p:tgtEl>
                                      </p:cBhvr>
                                    </p:animEffect>
                                    <p:anim calcmode="lin" valueType="num">
                                      <p:cBhvr>
                                        <p:cTn id="69" dur="1000" fill="hold"/>
                                        <p:tgtEl>
                                          <p:spTgt spid="9"/>
                                        </p:tgtEl>
                                        <p:attrNameLst>
                                          <p:attrName>ppt_x</p:attrName>
                                        </p:attrNameLst>
                                      </p:cBhvr>
                                      <p:tavLst>
                                        <p:tav tm="0">
                                          <p:val>
                                            <p:strVal val="#ppt_x"/>
                                          </p:val>
                                        </p:tav>
                                        <p:tav tm="100000">
                                          <p:val>
                                            <p:strVal val="#ppt_x"/>
                                          </p:val>
                                        </p:tav>
                                      </p:tavLst>
                                    </p:anim>
                                    <p:anim calcmode="lin" valueType="num">
                                      <p:cBhvr>
                                        <p:cTn id="70" dur="1000" fill="hold"/>
                                        <p:tgtEl>
                                          <p:spTgt spid="9"/>
                                        </p:tgtEl>
                                        <p:attrNameLst>
                                          <p:attrName>ppt_y</p:attrName>
                                        </p:attrNameLst>
                                      </p:cBhvr>
                                      <p:tavLst>
                                        <p:tav tm="0">
                                          <p:val>
                                            <p:strVal val="#ppt_y+.1"/>
                                          </p:val>
                                        </p:tav>
                                        <p:tav tm="100000">
                                          <p:val>
                                            <p:strVal val="#ppt_y"/>
                                          </p:val>
                                        </p:tav>
                                      </p:tavLst>
                                    </p:anim>
                                  </p:childTnLst>
                                </p:cTn>
                              </p:par>
                              <p:par>
                                <p:cTn id="71" presetID="42" presetClass="entr" presetSubtype="0" fill="hold" grpId="0" nodeType="withEffect">
                                  <p:stCondLst>
                                    <p:cond delay="0"/>
                                  </p:stCondLst>
                                  <p:childTnLst>
                                    <p:set>
                                      <p:cBhvr>
                                        <p:cTn id="72" dur="1" fill="hold">
                                          <p:stCondLst>
                                            <p:cond delay="0"/>
                                          </p:stCondLst>
                                        </p:cTn>
                                        <p:tgtEl>
                                          <p:spTgt spid="10"/>
                                        </p:tgtEl>
                                        <p:attrNameLst>
                                          <p:attrName>style.visibility</p:attrName>
                                        </p:attrNameLst>
                                      </p:cBhvr>
                                      <p:to>
                                        <p:strVal val="visible"/>
                                      </p:to>
                                    </p:set>
                                    <p:animEffect transition="in" filter="fade">
                                      <p:cBhvr>
                                        <p:cTn id="73" dur="1000"/>
                                        <p:tgtEl>
                                          <p:spTgt spid="10"/>
                                        </p:tgtEl>
                                      </p:cBhvr>
                                    </p:animEffect>
                                    <p:anim calcmode="lin" valueType="num">
                                      <p:cBhvr>
                                        <p:cTn id="74" dur="1000" fill="hold"/>
                                        <p:tgtEl>
                                          <p:spTgt spid="10"/>
                                        </p:tgtEl>
                                        <p:attrNameLst>
                                          <p:attrName>ppt_x</p:attrName>
                                        </p:attrNameLst>
                                      </p:cBhvr>
                                      <p:tavLst>
                                        <p:tav tm="0">
                                          <p:val>
                                            <p:strVal val="#ppt_x"/>
                                          </p:val>
                                        </p:tav>
                                        <p:tav tm="100000">
                                          <p:val>
                                            <p:strVal val="#ppt_x"/>
                                          </p:val>
                                        </p:tav>
                                      </p:tavLst>
                                    </p:anim>
                                    <p:anim calcmode="lin" valueType="num">
                                      <p:cBhvr>
                                        <p:cTn id="75" dur="1000" fill="hold"/>
                                        <p:tgtEl>
                                          <p:spTgt spid="10"/>
                                        </p:tgtEl>
                                        <p:attrNameLst>
                                          <p:attrName>ppt_y</p:attrName>
                                        </p:attrNameLst>
                                      </p:cBhvr>
                                      <p:tavLst>
                                        <p:tav tm="0">
                                          <p:val>
                                            <p:strVal val="#ppt_y+.1"/>
                                          </p:val>
                                        </p:tav>
                                        <p:tav tm="100000">
                                          <p:val>
                                            <p:strVal val="#ppt_y"/>
                                          </p:val>
                                        </p:tav>
                                      </p:tavLst>
                                    </p:anim>
                                  </p:childTnLst>
                                </p:cTn>
                              </p:par>
                              <p:par>
                                <p:cTn id="76" presetID="42" presetClass="entr" presetSubtype="0" fill="hold" grpId="0" nodeType="withEffect">
                                  <p:stCondLst>
                                    <p:cond delay="0"/>
                                  </p:stCondLst>
                                  <p:childTnLst>
                                    <p:set>
                                      <p:cBhvr>
                                        <p:cTn id="77" dur="1" fill="hold">
                                          <p:stCondLst>
                                            <p:cond delay="0"/>
                                          </p:stCondLst>
                                        </p:cTn>
                                        <p:tgtEl>
                                          <p:spTgt spid="20"/>
                                        </p:tgtEl>
                                        <p:attrNameLst>
                                          <p:attrName>style.visibility</p:attrName>
                                        </p:attrNameLst>
                                      </p:cBhvr>
                                      <p:to>
                                        <p:strVal val="visible"/>
                                      </p:to>
                                    </p:set>
                                    <p:animEffect transition="in" filter="fade">
                                      <p:cBhvr>
                                        <p:cTn id="78" dur="1000"/>
                                        <p:tgtEl>
                                          <p:spTgt spid="20"/>
                                        </p:tgtEl>
                                      </p:cBhvr>
                                    </p:animEffect>
                                    <p:anim calcmode="lin" valueType="num">
                                      <p:cBhvr>
                                        <p:cTn id="79" dur="1000" fill="hold"/>
                                        <p:tgtEl>
                                          <p:spTgt spid="20"/>
                                        </p:tgtEl>
                                        <p:attrNameLst>
                                          <p:attrName>ppt_x</p:attrName>
                                        </p:attrNameLst>
                                      </p:cBhvr>
                                      <p:tavLst>
                                        <p:tav tm="0">
                                          <p:val>
                                            <p:strVal val="#ppt_x"/>
                                          </p:val>
                                        </p:tav>
                                        <p:tav tm="100000">
                                          <p:val>
                                            <p:strVal val="#ppt_x"/>
                                          </p:val>
                                        </p:tav>
                                      </p:tavLst>
                                    </p:anim>
                                    <p:anim calcmode="lin" valueType="num">
                                      <p:cBhvr>
                                        <p:cTn id="80" dur="1000" fill="hold"/>
                                        <p:tgtEl>
                                          <p:spTgt spid="20"/>
                                        </p:tgtEl>
                                        <p:attrNameLst>
                                          <p:attrName>ppt_y</p:attrName>
                                        </p:attrNameLst>
                                      </p:cBhvr>
                                      <p:tavLst>
                                        <p:tav tm="0">
                                          <p:val>
                                            <p:strVal val="#ppt_y+.1"/>
                                          </p:val>
                                        </p:tav>
                                        <p:tav tm="100000">
                                          <p:val>
                                            <p:strVal val="#ppt_y"/>
                                          </p:val>
                                        </p:tav>
                                      </p:tavLst>
                                    </p:anim>
                                  </p:childTnLst>
                                </p:cTn>
                              </p:par>
                              <p:par>
                                <p:cTn id="81" presetID="42" presetClass="entr" presetSubtype="0" fill="hold" nodeType="withEffect">
                                  <p:stCondLst>
                                    <p:cond delay="0"/>
                                  </p:stCondLst>
                                  <p:childTnLst>
                                    <p:set>
                                      <p:cBhvr>
                                        <p:cTn id="82" dur="1" fill="hold">
                                          <p:stCondLst>
                                            <p:cond delay="0"/>
                                          </p:stCondLst>
                                        </p:cTn>
                                        <p:tgtEl>
                                          <p:spTgt spid="23"/>
                                        </p:tgtEl>
                                        <p:attrNameLst>
                                          <p:attrName>style.visibility</p:attrName>
                                        </p:attrNameLst>
                                      </p:cBhvr>
                                      <p:to>
                                        <p:strVal val="visible"/>
                                      </p:to>
                                    </p:set>
                                    <p:animEffect transition="in" filter="fade">
                                      <p:cBhvr>
                                        <p:cTn id="83" dur="1000"/>
                                        <p:tgtEl>
                                          <p:spTgt spid="23"/>
                                        </p:tgtEl>
                                      </p:cBhvr>
                                    </p:animEffect>
                                    <p:anim calcmode="lin" valueType="num">
                                      <p:cBhvr>
                                        <p:cTn id="84" dur="1000" fill="hold"/>
                                        <p:tgtEl>
                                          <p:spTgt spid="23"/>
                                        </p:tgtEl>
                                        <p:attrNameLst>
                                          <p:attrName>ppt_x</p:attrName>
                                        </p:attrNameLst>
                                      </p:cBhvr>
                                      <p:tavLst>
                                        <p:tav tm="0">
                                          <p:val>
                                            <p:strVal val="#ppt_x"/>
                                          </p:val>
                                        </p:tav>
                                        <p:tav tm="100000">
                                          <p:val>
                                            <p:strVal val="#ppt_x"/>
                                          </p:val>
                                        </p:tav>
                                      </p:tavLst>
                                    </p:anim>
                                    <p:anim calcmode="lin" valueType="num">
                                      <p:cBhvr>
                                        <p:cTn id="85" dur="1000" fill="hold"/>
                                        <p:tgtEl>
                                          <p:spTgt spid="23"/>
                                        </p:tgtEl>
                                        <p:attrNameLst>
                                          <p:attrName>ppt_y</p:attrName>
                                        </p:attrNameLst>
                                      </p:cBhvr>
                                      <p:tavLst>
                                        <p:tav tm="0">
                                          <p:val>
                                            <p:strVal val="#ppt_y+.1"/>
                                          </p:val>
                                        </p:tav>
                                        <p:tav tm="100000">
                                          <p:val>
                                            <p:strVal val="#ppt_y"/>
                                          </p:val>
                                        </p:tav>
                                      </p:tavLst>
                                    </p:anim>
                                  </p:childTnLst>
                                </p:cTn>
                              </p:par>
                            </p:childTnLst>
                          </p:cTn>
                        </p:par>
                        <p:par>
                          <p:cTn id="86" fill="hold">
                            <p:stCondLst>
                              <p:cond delay="1000"/>
                            </p:stCondLst>
                            <p:childTnLst>
                              <p:par>
                                <p:cTn id="87" presetID="42" presetClass="entr" presetSubtype="0" fill="hold" grpId="0" nodeType="afterEffect">
                                  <p:stCondLst>
                                    <p:cond delay="0"/>
                                  </p:stCondLst>
                                  <p:childTnLst>
                                    <p:set>
                                      <p:cBhvr>
                                        <p:cTn id="88" dur="1" fill="hold">
                                          <p:stCondLst>
                                            <p:cond delay="0"/>
                                          </p:stCondLst>
                                        </p:cTn>
                                        <p:tgtEl>
                                          <p:spTgt spid="51"/>
                                        </p:tgtEl>
                                        <p:attrNameLst>
                                          <p:attrName>style.visibility</p:attrName>
                                        </p:attrNameLst>
                                      </p:cBhvr>
                                      <p:to>
                                        <p:strVal val="visible"/>
                                      </p:to>
                                    </p:set>
                                    <p:animEffect transition="in" filter="fade">
                                      <p:cBhvr>
                                        <p:cTn id="89" dur="1000"/>
                                        <p:tgtEl>
                                          <p:spTgt spid="51"/>
                                        </p:tgtEl>
                                      </p:cBhvr>
                                    </p:animEffect>
                                    <p:anim calcmode="lin" valueType="num">
                                      <p:cBhvr>
                                        <p:cTn id="90" dur="1000" fill="hold"/>
                                        <p:tgtEl>
                                          <p:spTgt spid="51"/>
                                        </p:tgtEl>
                                        <p:attrNameLst>
                                          <p:attrName>ppt_x</p:attrName>
                                        </p:attrNameLst>
                                      </p:cBhvr>
                                      <p:tavLst>
                                        <p:tav tm="0">
                                          <p:val>
                                            <p:strVal val="#ppt_x"/>
                                          </p:val>
                                        </p:tav>
                                        <p:tav tm="100000">
                                          <p:val>
                                            <p:strVal val="#ppt_x"/>
                                          </p:val>
                                        </p:tav>
                                      </p:tavLst>
                                    </p:anim>
                                    <p:anim calcmode="lin" valueType="num">
                                      <p:cBhvr>
                                        <p:cTn id="91" dur="1000" fill="hold"/>
                                        <p:tgtEl>
                                          <p:spTgt spid="51"/>
                                        </p:tgtEl>
                                        <p:attrNameLst>
                                          <p:attrName>ppt_y</p:attrName>
                                        </p:attrNameLst>
                                      </p:cBhvr>
                                      <p:tavLst>
                                        <p:tav tm="0">
                                          <p:val>
                                            <p:strVal val="#ppt_y+.1"/>
                                          </p:val>
                                        </p:tav>
                                        <p:tav tm="100000">
                                          <p:val>
                                            <p:strVal val="#ppt_y"/>
                                          </p:val>
                                        </p:tav>
                                      </p:tavLst>
                                    </p:anim>
                                  </p:childTnLst>
                                </p:cTn>
                              </p:par>
                              <p:par>
                                <p:cTn id="92" presetID="42" presetClass="entr" presetSubtype="0" fill="hold" grpId="0" nodeType="withEffect">
                                  <p:stCondLst>
                                    <p:cond delay="0"/>
                                  </p:stCondLst>
                                  <p:childTnLst>
                                    <p:set>
                                      <p:cBhvr>
                                        <p:cTn id="93" dur="1" fill="hold">
                                          <p:stCondLst>
                                            <p:cond delay="0"/>
                                          </p:stCondLst>
                                        </p:cTn>
                                        <p:tgtEl>
                                          <p:spTgt spid="50"/>
                                        </p:tgtEl>
                                        <p:attrNameLst>
                                          <p:attrName>style.visibility</p:attrName>
                                        </p:attrNameLst>
                                      </p:cBhvr>
                                      <p:to>
                                        <p:strVal val="visible"/>
                                      </p:to>
                                    </p:set>
                                    <p:animEffect transition="in" filter="fade">
                                      <p:cBhvr>
                                        <p:cTn id="94" dur="1000"/>
                                        <p:tgtEl>
                                          <p:spTgt spid="50"/>
                                        </p:tgtEl>
                                      </p:cBhvr>
                                    </p:animEffect>
                                    <p:anim calcmode="lin" valueType="num">
                                      <p:cBhvr>
                                        <p:cTn id="95" dur="1000" fill="hold"/>
                                        <p:tgtEl>
                                          <p:spTgt spid="50"/>
                                        </p:tgtEl>
                                        <p:attrNameLst>
                                          <p:attrName>ppt_x</p:attrName>
                                        </p:attrNameLst>
                                      </p:cBhvr>
                                      <p:tavLst>
                                        <p:tav tm="0">
                                          <p:val>
                                            <p:strVal val="#ppt_x"/>
                                          </p:val>
                                        </p:tav>
                                        <p:tav tm="100000">
                                          <p:val>
                                            <p:strVal val="#ppt_x"/>
                                          </p:val>
                                        </p:tav>
                                      </p:tavLst>
                                    </p:anim>
                                    <p:anim calcmode="lin" valueType="num">
                                      <p:cBhvr>
                                        <p:cTn id="96" dur="1000" fill="hold"/>
                                        <p:tgtEl>
                                          <p:spTgt spid="50"/>
                                        </p:tgtEl>
                                        <p:attrNameLst>
                                          <p:attrName>ppt_y</p:attrName>
                                        </p:attrNameLst>
                                      </p:cBhvr>
                                      <p:tavLst>
                                        <p:tav tm="0">
                                          <p:val>
                                            <p:strVal val="#ppt_y+.1"/>
                                          </p:val>
                                        </p:tav>
                                        <p:tav tm="100000">
                                          <p:val>
                                            <p:strVal val="#ppt_y"/>
                                          </p:val>
                                        </p:tav>
                                      </p:tavLst>
                                    </p:anim>
                                  </p:childTnLst>
                                </p:cTn>
                              </p:par>
                            </p:childTnLst>
                          </p:cTn>
                        </p:par>
                      </p:childTnLst>
                    </p:cTn>
                  </p:par>
                  <p:par>
                    <p:cTn id="97" fill="hold">
                      <p:stCondLst>
                        <p:cond delay="indefinite"/>
                      </p:stCondLst>
                      <p:childTnLst>
                        <p:par>
                          <p:cTn id="98" fill="hold">
                            <p:stCondLst>
                              <p:cond delay="0"/>
                            </p:stCondLst>
                            <p:childTnLst>
                              <p:par>
                                <p:cTn id="99" presetID="42" presetClass="entr" presetSubtype="0" fill="hold" grpId="0" nodeType="clickEffect">
                                  <p:stCondLst>
                                    <p:cond delay="0"/>
                                  </p:stCondLst>
                                  <p:childTnLst>
                                    <p:set>
                                      <p:cBhvr>
                                        <p:cTn id="100" dur="1" fill="hold">
                                          <p:stCondLst>
                                            <p:cond delay="0"/>
                                          </p:stCondLst>
                                        </p:cTn>
                                        <p:tgtEl>
                                          <p:spTgt spid="12"/>
                                        </p:tgtEl>
                                        <p:attrNameLst>
                                          <p:attrName>style.visibility</p:attrName>
                                        </p:attrNameLst>
                                      </p:cBhvr>
                                      <p:to>
                                        <p:strVal val="visible"/>
                                      </p:to>
                                    </p:set>
                                    <p:animEffect transition="in" filter="fade">
                                      <p:cBhvr>
                                        <p:cTn id="101" dur="1000"/>
                                        <p:tgtEl>
                                          <p:spTgt spid="12"/>
                                        </p:tgtEl>
                                      </p:cBhvr>
                                    </p:animEffect>
                                    <p:anim calcmode="lin" valueType="num">
                                      <p:cBhvr>
                                        <p:cTn id="102" dur="1000" fill="hold"/>
                                        <p:tgtEl>
                                          <p:spTgt spid="12"/>
                                        </p:tgtEl>
                                        <p:attrNameLst>
                                          <p:attrName>ppt_x</p:attrName>
                                        </p:attrNameLst>
                                      </p:cBhvr>
                                      <p:tavLst>
                                        <p:tav tm="0">
                                          <p:val>
                                            <p:strVal val="#ppt_x"/>
                                          </p:val>
                                        </p:tav>
                                        <p:tav tm="100000">
                                          <p:val>
                                            <p:strVal val="#ppt_x"/>
                                          </p:val>
                                        </p:tav>
                                      </p:tavLst>
                                    </p:anim>
                                    <p:anim calcmode="lin" valueType="num">
                                      <p:cBhvr>
                                        <p:cTn id="103" dur="1000" fill="hold"/>
                                        <p:tgtEl>
                                          <p:spTgt spid="12"/>
                                        </p:tgtEl>
                                        <p:attrNameLst>
                                          <p:attrName>ppt_y</p:attrName>
                                        </p:attrNameLst>
                                      </p:cBhvr>
                                      <p:tavLst>
                                        <p:tav tm="0">
                                          <p:val>
                                            <p:strVal val="#ppt_y+.1"/>
                                          </p:val>
                                        </p:tav>
                                        <p:tav tm="100000">
                                          <p:val>
                                            <p:strVal val="#ppt_y"/>
                                          </p:val>
                                        </p:tav>
                                      </p:tavLst>
                                    </p:anim>
                                  </p:childTnLst>
                                </p:cTn>
                              </p:par>
                              <p:par>
                                <p:cTn id="104" presetID="42" presetClass="entr" presetSubtype="0" fill="hold" grpId="0" nodeType="withEffect">
                                  <p:stCondLst>
                                    <p:cond delay="0"/>
                                  </p:stCondLst>
                                  <p:childTnLst>
                                    <p:set>
                                      <p:cBhvr>
                                        <p:cTn id="105" dur="1" fill="hold">
                                          <p:stCondLst>
                                            <p:cond delay="0"/>
                                          </p:stCondLst>
                                        </p:cTn>
                                        <p:tgtEl>
                                          <p:spTgt spid="13"/>
                                        </p:tgtEl>
                                        <p:attrNameLst>
                                          <p:attrName>style.visibility</p:attrName>
                                        </p:attrNameLst>
                                      </p:cBhvr>
                                      <p:to>
                                        <p:strVal val="visible"/>
                                      </p:to>
                                    </p:set>
                                    <p:animEffect transition="in" filter="fade">
                                      <p:cBhvr>
                                        <p:cTn id="106" dur="1000"/>
                                        <p:tgtEl>
                                          <p:spTgt spid="13"/>
                                        </p:tgtEl>
                                      </p:cBhvr>
                                    </p:animEffect>
                                    <p:anim calcmode="lin" valueType="num">
                                      <p:cBhvr>
                                        <p:cTn id="107" dur="1000" fill="hold"/>
                                        <p:tgtEl>
                                          <p:spTgt spid="13"/>
                                        </p:tgtEl>
                                        <p:attrNameLst>
                                          <p:attrName>ppt_x</p:attrName>
                                        </p:attrNameLst>
                                      </p:cBhvr>
                                      <p:tavLst>
                                        <p:tav tm="0">
                                          <p:val>
                                            <p:strVal val="#ppt_x"/>
                                          </p:val>
                                        </p:tav>
                                        <p:tav tm="100000">
                                          <p:val>
                                            <p:strVal val="#ppt_x"/>
                                          </p:val>
                                        </p:tav>
                                      </p:tavLst>
                                    </p:anim>
                                    <p:anim calcmode="lin" valueType="num">
                                      <p:cBhvr>
                                        <p:cTn id="108" dur="1000" fill="hold"/>
                                        <p:tgtEl>
                                          <p:spTgt spid="13"/>
                                        </p:tgtEl>
                                        <p:attrNameLst>
                                          <p:attrName>ppt_y</p:attrName>
                                        </p:attrNameLst>
                                      </p:cBhvr>
                                      <p:tavLst>
                                        <p:tav tm="0">
                                          <p:val>
                                            <p:strVal val="#ppt_y+.1"/>
                                          </p:val>
                                        </p:tav>
                                        <p:tav tm="100000">
                                          <p:val>
                                            <p:strVal val="#ppt_y"/>
                                          </p:val>
                                        </p:tav>
                                      </p:tavLst>
                                    </p:anim>
                                  </p:childTnLst>
                                </p:cTn>
                              </p:par>
                              <p:par>
                                <p:cTn id="109" presetID="42" presetClass="entr" presetSubtype="0" fill="hold" grpId="0" nodeType="withEffect">
                                  <p:stCondLst>
                                    <p:cond delay="0"/>
                                  </p:stCondLst>
                                  <p:childTnLst>
                                    <p:set>
                                      <p:cBhvr>
                                        <p:cTn id="110" dur="1" fill="hold">
                                          <p:stCondLst>
                                            <p:cond delay="0"/>
                                          </p:stCondLst>
                                        </p:cTn>
                                        <p:tgtEl>
                                          <p:spTgt spid="21"/>
                                        </p:tgtEl>
                                        <p:attrNameLst>
                                          <p:attrName>style.visibility</p:attrName>
                                        </p:attrNameLst>
                                      </p:cBhvr>
                                      <p:to>
                                        <p:strVal val="visible"/>
                                      </p:to>
                                    </p:set>
                                    <p:animEffect transition="in" filter="fade">
                                      <p:cBhvr>
                                        <p:cTn id="111" dur="1000"/>
                                        <p:tgtEl>
                                          <p:spTgt spid="21"/>
                                        </p:tgtEl>
                                      </p:cBhvr>
                                    </p:animEffect>
                                    <p:anim calcmode="lin" valueType="num">
                                      <p:cBhvr>
                                        <p:cTn id="112" dur="1000" fill="hold"/>
                                        <p:tgtEl>
                                          <p:spTgt spid="21"/>
                                        </p:tgtEl>
                                        <p:attrNameLst>
                                          <p:attrName>ppt_x</p:attrName>
                                        </p:attrNameLst>
                                      </p:cBhvr>
                                      <p:tavLst>
                                        <p:tav tm="0">
                                          <p:val>
                                            <p:strVal val="#ppt_x"/>
                                          </p:val>
                                        </p:tav>
                                        <p:tav tm="100000">
                                          <p:val>
                                            <p:strVal val="#ppt_x"/>
                                          </p:val>
                                        </p:tav>
                                      </p:tavLst>
                                    </p:anim>
                                    <p:anim calcmode="lin" valueType="num">
                                      <p:cBhvr>
                                        <p:cTn id="113" dur="1000" fill="hold"/>
                                        <p:tgtEl>
                                          <p:spTgt spid="21"/>
                                        </p:tgtEl>
                                        <p:attrNameLst>
                                          <p:attrName>ppt_y</p:attrName>
                                        </p:attrNameLst>
                                      </p:cBhvr>
                                      <p:tavLst>
                                        <p:tav tm="0">
                                          <p:val>
                                            <p:strVal val="#ppt_y+.1"/>
                                          </p:val>
                                        </p:tav>
                                        <p:tav tm="100000">
                                          <p:val>
                                            <p:strVal val="#ppt_y"/>
                                          </p:val>
                                        </p:tav>
                                      </p:tavLst>
                                    </p:anim>
                                  </p:childTnLst>
                                </p:cTn>
                              </p:par>
                              <p:par>
                                <p:cTn id="114" presetID="42" presetClass="entr" presetSubtype="0" fill="hold" nodeType="withEffect">
                                  <p:stCondLst>
                                    <p:cond delay="0"/>
                                  </p:stCondLst>
                                  <p:childTnLst>
                                    <p:set>
                                      <p:cBhvr>
                                        <p:cTn id="115" dur="1" fill="hold">
                                          <p:stCondLst>
                                            <p:cond delay="0"/>
                                          </p:stCondLst>
                                        </p:cTn>
                                        <p:tgtEl>
                                          <p:spTgt spid="22"/>
                                        </p:tgtEl>
                                        <p:attrNameLst>
                                          <p:attrName>style.visibility</p:attrName>
                                        </p:attrNameLst>
                                      </p:cBhvr>
                                      <p:to>
                                        <p:strVal val="visible"/>
                                      </p:to>
                                    </p:set>
                                    <p:animEffect transition="in" filter="fade">
                                      <p:cBhvr>
                                        <p:cTn id="116" dur="1000"/>
                                        <p:tgtEl>
                                          <p:spTgt spid="22"/>
                                        </p:tgtEl>
                                      </p:cBhvr>
                                    </p:animEffect>
                                    <p:anim calcmode="lin" valueType="num">
                                      <p:cBhvr>
                                        <p:cTn id="117" dur="1000" fill="hold"/>
                                        <p:tgtEl>
                                          <p:spTgt spid="22"/>
                                        </p:tgtEl>
                                        <p:attrNameLst>
                                          <p:attrName>ppt_x</p:attrName>
                                        </p:attrNameLst>
                                      </p:cBhvr>
                                      <p:tavLst>
                                        <p:tav tm="0">
                                          <p:val>
                                            <p:strVal val="#ppt_x"/>
                                          </p:val>
                                        </p:tav>
                                        <p:tav tm="100000">
                                          <p:val>
                                            <p:strVal val="#ppt_x"/>
                                          </p:val>
                                        </p:tav>
                                      </p:tavLst>
                                    </p:anim>
                                    <p:anim calcmode="lin" valueType="num">
                                      <p:cBhvr>
                                        <p:cTn id="118" dur="1000" fill="hold"/>
                                        <p:tgtEl>
                                          <p:spTgt spid="22"/>
                                        </p:tgtEl>
                                        <p:attrNameLst>
                                          <p:attrName>ppt_y</p:attrName>
                                        </p:attrNameLst>
                                      </p:cBhvr>
                                      <p:tavLst>
                                        <p:tav tm="0">
                                          <p:val>
                                            <p:strVal val="#ppt_y+.1"/>
                                          </p:val>
                                        </p:tav>
                                        <p:tav tm="100000">
                                          <p:val>
                                            <p:strVal val="#ppt_y"/>
                                          </p:val>
                                        </p:tav>
                                      </p:tavLst>
                                    </p:anim>
                                  </p:childTnLst>
                                </p:cTn>
                              </p:par>
                            </p:childTnLst>
                          </p:cTn>
                        </p:par>
                        <p:par>
                          <p:cTn id="119" fill="hold">
                            <p:stCondLst>
                              <p:cond delay="1000"/>
                            </p:stCondLst>
                            <p:childTnLst>
                              <p:par>
                                <p:cTn id="120" presetID="42" presetClass="entr" presetSubtype="0" fill="hold" grpId="0" nodeType="afterEffect">
                                  <p:stCondLst>
                                    <p:cond delay="0"/>
                                  </p:stCondLst>
                                  <p:childTnLst>
                                    <p:set>
                                      <p:cBhvr>
                                        <p:cTn id="121" dur="1" fill="hold">
                                          <p:stCondLst>
                                            <p:cond delay="0"/>
                                          </p:stCondLst>
                                        </p:cTn>
                                        <p:tgtEl>
                                          <p:spTgt spid="56"/>
                                        </p:tgtEl>
                                        <p:attrNameLst>
                                          <p:attrName>style.visibility</p:attrName>
                                        </p:attrNameLst>
                                      </p:cBhvr>
                                      <p:to>
                                        <p:strVal val="visible"/>
                                      </p:to>
                                    </p:set>
                                    <p:animEffect transition="in" filter="fade">
                                      <p:cBhvr>
                                        <p:cTn id="122" dur="1000"/>
                                        <p:tgtEl>
                                          <p:spTgt spid="56"/>
                                        </p:tgtEl>
                                      </p:cBhvr>
                                    </p:animEffect>
                                    <p:anim calcmode="lin" valueType="num">
                                      <p:cBhvr>
                                        <p:cTn id="123" dur="1000" fill="hold"/>
                                        <p:tgtEl>
                                          <p:spTgt spid="56"/>
                                        </p:tgtEl>
                                        <p:attrNameLst>
                                          <p:attrName>ppt_x</p:attrName>
                                        </p:attrNameLst>
                                      </p:cBhvr>
                                      <p:tavLst>
                                        <p:tav tm="0">
                                          <p:val>
                                            <p:strVal val="#ppt_x"/>
                                          </p:val>
                                        </p:tav>
                                        <p:tav tm="100000">
                                          <p:val>
                                            <p:strVal val="#ppt_x"/>
                                          </p:val>
                                        </p:tav>
                                      </p:tavLst>
                                    </p:anim>
                                    <p:anim calcmode="lin" valueType="num">
                                      <p:cBhvr>
                                        <p:cTn id="124" dur="1000" fill="hold"/>
                                        <p:tgtEl>
                                          <p:spTgt spid="56"/>
                                        </p:tgtEl>
                                        <p:attrNameLst>
                                          <p:attrName>ppt_y</p:attrName>
                                        </p:attrNameLst>
                                      </p:cBhvr>
                                      <p:tavLst>
                                        <p:tav tm="0">
                                          <p:val>
                                            <p:strVal val="#ppt_y+.1"/>
                                          </p:val>
                                        </p:tav>
                                        <p:tav tm="100000">
                                          <p:val>
                                            <p:strVal val="#ppt_y"/>
                                          </p:val>
                                        </p:tav>
                                      </p:tavLst>
                                    </p:anim>
                                  </p:childTnLst>
                                </p:cTn>
                              </p:par>
                              <p:par>
                                <p:cTn id="125" presetID="42" presetClass="entr" presetSubtype="0" fill="hold" grpId="0" nodeType="withEffect">
                                  <p:stCondLst>
                                    <p:cond delay="0"/>
                                  </p:stCondLst>
                                  <p:childTnLst>
                                    <p:set>
                                      <p:cBhvr>
                                        <p:cTn id="126" dur="1" fill="hold">
                                          <p:stCondLst>
                                            <p:cond delay="0"/>
                                          </p:stCondLst>
                                        </p:cTn>
                                        <p:tgtEl>
                                          <p:spTgt spid="55"/>
                                        </p:tgtEl>
                                        <p:attrNameLst>
                                          <p:attrName>style.visibility</p:attrName>
                                        </p:attrNameLst>
                                      </p:cBhvr>
                                      <p:to>
                                        <p:strVal val="visible"/>
                                      </p:to>
                                    </p:set>
                                    <p:animEffect transition="in" filter="fade">
                                      <p:cBhvr>
                                        <p:cTn id="127" dur="1000"/>
                                        <p:tgtEl>
                                          <p:spTgt spid="55"/>
                                        </p:tgtEl>
                                      </p:cBhvr>
                                    </p:animEffect>
                                    <p:anim calcmode="lin" valueType="num">
                                      <p:cBhvr>
                                        <p:cTn id="128" dur="1000" fill="hold"/>
                                        <p:tgtEl>
                                          <p:spTgt spid="55"/>
                                        </p:tgtEl>
                                        <p:attrNameLst>
                                          <p:attrName>ppt_x</p:attrName>
                                        </p:attrNameLst>
                                      </p:cBhvr>
                                      <p:tavLst>
                                        <p:tav tm="0">
                                          <p:val>
                                            <p:strVal val="#ppt_x"/>
                                          </p:val>
                                        </p:tav>
                                        <p:tav tm="100000">
                                          <p:val>
                                            <p:strVal val="#ppt_x"/>
                                          </p:val>
                                        </p:tav>
                                      </p:tavLst>
                                    </p:anim>
                                    <p:anim calcmode="lin" valueType="num">
                                      <p:cBhvr>
                                        <p:cTn id="129" dur="1000" fill="hold"/>
                                        <p:tgtEl>
                                          <p:spTgt spid="5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6" grpId="0" animBg="1"/>
      <p:bldP spid="7" grpId="0" animBg="1"/>
      <p:bldP spid="9" grpId="0" animBg="1"/>
      <p:bldP spid="10" grpId="0" animBg="1"/>
      <p:bldP spid="12" grpId="0" animBg="1"/>
      <p:bldP spid="13" grpId="0" animBg="1"/>
      <p:bldP spid="16" grpId="0" animBg="1"/>
      <p:bldP spid="20" grpId="0" animBg="1"/>
      <p:bldP spid="21" grpId="0" animBg="1"/>
      <p:bldP spid="41" grpId="0"/>
      <p:bldP spid="44" grpId="0"/>
      <p:bldP spid="45" grpId="0"/>
      <p:bldP spid="46" grpId="0"/>
      <p:bldP spid="50" grpId="0"/>
      <p:bldP spid="51" grpId="0"/>
      <p:bldP spid="55" grpId="0"/>
      <p:bldP spid="5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图片包含 背景图案&#10;&#10;描述已自动生成">
            <a:extLst>
              <a:ext uri="{FF2B5EF4-FFF2-40B4-BE49-F238E27FC236}">
                <a16:creationId xmlns:a16="http://schemas.microsoft.com/office/drawing/2014/main" id="{BA469338-1E82-0281-4BB6-EE1711EF6D37}"/>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7515069" y="-5279"/>
            <a:ext cx="4676931" cy="6888473"/>
          </a:xfrm>
          <a:prstGeom prst="rect">
            <a:avLst/>
          </a:prstGeom>
        </p:spPr>
      </p:pic>
      <p:grpSp>
        <p:nvGrpSpPr>
          <p:cNvPr id="40" name="组合 39">
            <a:extLst>
              <a:ext uri="{FF2B5EF4-FFF2-40B4-BE49-F238E27FC236}">
                <a16:creationId xmlns:a16="http://schemas.microsoft.com/office/drawing/2014/main" id="{471E1248-4CB9-5265-5B8D-F7A3A1368403}"/>
              </a:ext>
            </a:extLst>
          </p:cNvPr>
          <p:cNvGrpSpPr/>
          <p:nvPr/>
        </p:nvGrpSpPr>
        <p:grpSpPr>
          <a:xfrm>
            <a:off x="518403" y="1394930"/>
            <a:ext cx="8117497" cy="3742301"/>
            <a:chOff x="518403" y="1394930"/>
            <a:chExt cx="8117497" cy="3742301"/>
          </a:xfrm>
        </p:grpSpPr>
        <p:sp>
          <p:nvSpPr>
            <p:cNvPr id="6" name="矩形 5">
              <a:extLst>
                <a:ext uri="{FF2B5EF4-FFF2-40B4-BE49-F238E27FC236}">
                  <a16:creationId xmlns:a16="http://schemas.microsoft.com/office/drawing/2014/main" id="{D8EB4F78-3DB1-E98F-BAFB-9488D27E4A42}"/>
                </a:ext>
              </a:extLst>
            </p:cNvPr>
            <p:cNvSpPr/>
            <p:nvPr/>
          </p:nvSpPr>
          <p:spPr>
            <a:xfrm>
              <a:off x="660400" y="1518541"/>
              <a:ext cx="7930543" cy="3618689"/>
            </a:xfrm>
            <a:prstGeom prst="rect">
              <a:avLst/>
            </a:prstGeom>
            <a:gradFill>
              <a:gsLst>
                <a:gs pos="0">
                  <a:schemeClr val="accent1"/>
                </a:gs>
                <a:gs pos="100000">
                  <a:schemeClr val="accent6"/>
                </a:gs>
              </a:gsLst>
              <a:lin ang="2700000" scaled="0"/>
            </a:gradFill>
            <a:ln>
              <a:noFill/>
            </a:ln>
            <a:effectLst>
              <a:outerShdw blurRad="165100" dist="38100" dir="2700000" algn="tl"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4" name="任意多边形: 形状 23">
              <a:extLst>
                <a:ext uri="{FF2B5EF4-FFF2-40B4-BE49-F238E27FC236}">
                  <a16:creationId xmlns:a16="http://schemas.microsoft.com/office/drawing/2014/main" id="{FFC06BA5-26F9-9DD5-05DE-29DCE8743C80}"/>
                </a:ext>
              </a:extLst>
            </p:cNvPr>
            <p:cNvSpPr/>
            <p:nvPr/>
          </p:nvSpPr>
          <p:spPr>
            <a:xfrm rot="551863">
              <a:off x="518403" y="1464708"/>
              <a:ext cx="730224" cy="1676886"/>
            </a:xfrm>
            <a:custGeom>
              <a:avLst/>
              <a:gdLst>
                <a:gd name="connsiteX0" fmla="*/ 0 w 730224"/>
                <a:gd name="connsiteY0" fmla="*/ 101525 h 1676886"/>
                <a:gd name="connsiteX1" fmla="*/ 626996 w 730224"/>
                <a:gd name="connsiteY1" fmla="*/ 0 h 1676886"/>
                <a:gd name="connsiteX2" fmla="*/ 658574 w 730224"/>
                <a:gd name="connsiteY2" fmla="*/ 98756 h 1676886"/>
                <a:gd name="connsiteX3" fmla="*/ 730162 w 730224"/>
                <a:gd name="connsiteY3" fmla="*/ 548135 h 1676886"/>
                <a:gd name="connsiteX4" fmla="*/ 479905 w 730224"/>
                <a:gd name="connsiteY4" fmla="*/ 1289280 h 1676886"/>
                <a:gd name="connsiteX5" fmla="*/ 286798 w 730224"/>
                <a:gd name="connsiteY5" fmla="*/ 1630977 h 1676886"/>
                <a:gd name="connsiteX6" fmla="*/ 255088 w 730224"/>
                <a:gd name="connsiteY6" fmla="*/ 1676886 h 1676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30224" h="1676886">
                  <a:moveTo>
                    <a:pt x="0" y="101525"/>
                  </a:moveTo>
                  <a:lnTo>
                    <a:pt x="626996" y="0"/>
                  </a:lnTo>
                  <a:lnTo>
                    <a:pt x="658574" y="98756"/>
                  </a:lnTo>
                  <a:cubicBezTo>
                    <a:pt x="702489" y="251356"/>
                    <a:pt x="731766" y="418996"/>
                    <a:pt x="730162" y="548135"/>
                  </a:cubicBezTo>
                  <a:cubicBezTo>
                    <a:pt x="726954" y="806413"/>
                    <a:pt x="587387" y="1069503"/>
                    <a:pt x="479905" y="1289280"/>
                  </a:cubicBezTo>
                  <a:cubicBezTo>
                    <a:pt x="426164" y="1399168"/>
                    <a:pt x="357183" y="1523896"/>
                    <a:pt x="286798" y="1630977"/>
                  </a:cubicBezTo>
                  <a:lnTo>
                    <a:pt x="255088" y="1676886"/>
                  </a:lnTo>
                  <a:close/>
                </a:path>
              </a:pathLst>
            </a:custGeom>
            <a:solidFill>
              <a:schemeClr val="accent2">
                <a:alpha val="2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mn-ea"/>
                <a:sym typeface="+mn-lt"/>
              </a:endParaRPr>
            </a:p>
          </p:txBody>
        </p:sp>
        <p:sp>
          <p:nvSpPr>
            <p:cNvPr id="27" name="任意多边形: 形状 26">
              <a:extLst>
                <a:ext uri="{FF2B5EF4-FFF2-40B4-BE49-F238E27FC236}">
                  <a16:creationId xmlns:a16="http://schemas.microsoft.com/office/drawing/2014/main" id="{7EC62663-3F73-0863-9F4D-BD2B227E7A78}"/>
                </a:ext>
              </a:extLst>
            </p:cNvPr>
            <p:cNvSpPr/>
            <p:nvPr/>
          </p:nvSpPr>
          <p:spPr>
            <a:xfrm rot="5951863">
              <a:off x="7432345" y="921599"/>
              <a:ext cx="730224" cy="1676886"/>
            </a:xfrm>
            <a:custGeom>
              <a:avLst/>
              <a:gdLst>
                <a:gd name="connsiteX0" fmla="*/ 0 w 730224"/>
                <a:gd name="connsiteY0" fmla="*/ 101525 h 1676886"/>
                <a:gd name="connsiteX1" fmla="*/ 626996 w 730224"/>
                <a:gd name="connsiteY1" fmla="*/ 0 h 1676886"/>
                <a:gd name="connsiteX2" fmla="*/ 658574 w 730224"/>
                <a:gd name="connsiteY2" fmla="*/ 98756 h 1676886"/>
                <a:gd name="connsiteX3" fmla="*/ 730162 w 730224"/>
                <a:gd name="connsiteY3" fmla="*/ 548135 h 1676886"/>
                <a:gd name="connsiteX4" fmla="*/ 479905 w 730224"/>
                <a:gd name="connsiteY4" fmla="*/ 1289280 h 1676886"/>
                <a:gd name="connsiteX5" fmla="*/ 286798 w 730224"/>
                <a:gd name="connsiteY5" fmla="*/ 1630977 h 1676886"/>
                <a:gd name="connsiteX6" fmla="*/ 255088 w 730224"/>
                <a:gd name="connsiteY6" fmla="*/ 1676886 h 1676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30224" h="1676886">
                  <a:moveTo>
                    <a:pt x="0" y="101525"/>
                  </a:moveTo>
                  <a:lnTo>
                    <a:pt x="626996" y="0"/>
                  </a:lnTo>
                  <a:lnTo>
                    <a:pt x="658574" y="98756"/>
                  </a:lnTo>
                  <a:cubicBezTo>
                    <a:pt x="702489" y="251356"/>
                    <a:pt x="731766" y="418996"/>
                    <a:pt x="730162" y="548135"/>
                  </a:cubicBezTo>
                  <a:cubicBezTo>
                    <a:pt x="726954" y="806413"/>
                    <a:pt x="587387" y="1069503"/>
                    <a:pt x="479905" y="1289280"/>
                  </a:cubicBezTo>
                  <a:cubicBezTo>
                    <a:pt x="426164" y="1399168"/>
                    <a:pt x="357183" y="1523896"/>
                    <a:pt x="286798" y="1630977"/>
                  </a:cubicBezTo>
                  <a:lnTo>
                    <a:pt x="255088" y="1676886"/>
                  </a:lnTo>
                  <a:close/>
                </a:path>
              </a:pathLst>
            </a:custGeom>
            <a:solidFill>
              <a:schemeClr val="accent2">
                <a:alpha val="1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mn-ea"/>
                <a:sym typeface="+mn-lt"/>
              </a:endParaRPr>
            </a:p>
          </p:txBody>
        </p:sp>
        <p:sp>
          <p:nvSpPr>
            <p:cNvPr id="38" name="任意多边形: 形状 37">
              <a:extLst>
                <a:ext uri="{FF2B5EF4-FFF2-40B4-BE49-F238E27FC236}">
                  <a16:creationId xmlns:a16="http://schemas.microsoft.com/office/drawing/2014/main" id="{99EEE17D-2F53-8EB4-8B68-9E083032D89B}"/>
                </a:ext>
              </a:extLst>
            </p:cNvPr>
            <p:cNvSpPr/>
            <p:nvPr/>
          </p:nvSpPr>
          <p:spPr>
            <a:xfrm>
              <a:off x="7226300" y="4673601"/>
              <a:ext cx="1364643" cy="463630"/>
            </a:xfrm>
            <a:custGeom>
              <a:avLst/>
              <a:gdLst>
                <a:gd name="connsiteX0" fmla="*/ 541034 w 1014412"/>
                <a:gd name="connsiteY0" fmla="*/ 0 h 233140"/>
                <a:gd name="connsiteX1" fmla="*/ 923603 w 1014412"/>
                <a:gd name="connsiteY1" fmla="*/ 61536 h 233140"/>
                <a:gd name="connsiteX2" fmla="*/ 1014412 w 1014412"/>
                <a:gd name="connsiteY2" fmla="*/ 113839 h 233140"/>
                <a:gd name="connsiteX3" fmla="*/ 1014412 w 1014412"/>
                <a:gd name="connsiteY3" fmla="*/ 233140 h 233140"/>
                <a:gd name="connsiteX4" fmla="*/ 5982 w 1014412"/>
                <a:gd name="connsiteY4" fmla="*/ 233140 h 233140"/>
                <a:gd name="connsiteX5" fmla="*/ 0 w 1014412"/>
                <a:gd name="connsiteY5" fmla="*/ 210097 h 233140"/>
                <a:gd name="connsiteX6" fmla="*/ 541034 w 1014412"/>
                <a:gd name="connsiteY6" fmla="*/ 0 h 2331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14412" h="233140">
                  <a:moveTo>
                    <a:pt x="541034" y="0"/>
                  </a:moveTo>
                  <a:cubicBezTo>
                    <a:pt x="690437" y="0"/>
                    <a:pt x="825695" y="23516"/>
                    <a:pt x="923603" y="61536"/>
                  </a:cubicBezTo>
                  <a:lnTo>
                    <a:pt x="1014412" y="113839"/>
                  </a:lnTo>
                  <a:lnTo>
                    <a:pt x="1014412" y="233140"/>
                  </a:lnTo>
                  <a:lnTo>
                    <a:pt x="5982" y="233140"/>
                  </a:lnTo>
                  <a:lnTo>
                    <a:pt x="0" y="210097"/>
                  </a:lnTo>
                  <a:cubicBezTo>
                    <a:pt x="0" y="94064"/>
                    <a:pt x="242229" y="0"/>
                    <a:pt x="541034" y="0"/>
                  </a:cubicBezTo>
                  <a:close/>
                </a:path>
              </a:pathLst>
            </a:custGeom>
            <a:solidFill>
              <a:schemeClr val="bg1">
                <a:alpha val="1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mn-ea"/>
                <a:sym typeface="+mn-lt"/>
              </a:endParaRPr>
            </a:p>
          </p:txBody>
        </p:sp>
        <p:sp>
          <p:nvSpPr>
            <p:cNvPr id="37" name="任意多边形: 形状 36">
              <a:extLst>
                <a:ext uri="{FF2B5EF4-FFF2-40B4-BE49-F238E27FC236}">
                  <a16:creationId xmlns:a16="http://schemas.microsoft.com/office/drawing/2014/main" id="{8862089D-8E90-4E42-42BB-201BC9CDC782}"/>
                </a:ext>
              </a:extLst>
            </p:cNvPr>
            <p:cNvSpPr/>
            <p:nvPr/>
          </p:nvSpPr>
          <p:spPr>
            <a:xfrm>
              <a:off x="7576531" y="4904090"/>
              <a:ext cx="1014412" cy="233140"/>
            </a:xfrm>
            <a:custGeom>
              <a:avLst/>
              <a:gdLst>
                <a:gd name="connsiteX0" fmla="*/ 541034 w 1014412"/>
                <a:gd name="connsiteY0" fmla="*/ 0 h 233140"/>
                <a:gd name="connsiteX1" fmla="*/ 923603 w 1014412"/>
                <a:gd name="connsiteY1" fmla="*/ 61536 h 233140"/>
                <a:gd name="connsiteX2" fmla="*/ 1014412 w 1014412"/>
                <a:gd name="connsiteY2" fmla="*/ 113839 h 233140"/>
                <a:gd name="connsiteX3" fmla="*/ 1014412 w 1014412"/>
                <a:gd name="connsiteY3" fmla="*/ 233140 h 233140"/>
                <a:gd name="connsiteX4" fmla="*/ 5982 w 1014412"/>
                <a:gd name="connsiteY4" fmla="*/ 233140 h 233140"/>
                <a:gd name="connsiteX5" fmla="*/ 0 w 1014412"/>
                <a:gd name="connsiteY5" fmla="*/ 210097 h 233140"/>
                <a:gd name="connsiteX6" fmla="*/ 541034 w 1014412"/>
                <a:gd name="connsiteY6" fmla="*/ 0 h 2331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14412" h="233140">
                  <a:moveTo>
                    <a:pt x="541034" y="0"/>
                  </a:moveTo>
                  <a:cubicBezTo>
                    <a:pt x="690437" y="0"/>
                    <a:pt x="825695" y="23516"/>
                    <a:pt x="923603" y="61536"/>
                  </a:cubicBezTo>
                  <a:lnTo>
                    <a:pt x="1014412" y="113839"/>
                  </a:lnTo>
                  <a:lnTo>
                    <a:pt x="1014412" y="233140"/>
                  </a:lnTo>
                  <a:lnTo>
                    <a:pt x="5982" y="233140"/>
                  </a:lnTo>
                  <a:lnTo>
                    <a:pt x="0" y="210097"/>
                  </a:lnTo>
                  <a:cubicBezTo>
                    <a:pt x="0" y="94064"/>
                    <a:pt x="242229" y="0"/>
                    <a:pt x="541034" y="0"/>
                  </a:cubicBezTo>
                  <a:close/>
                </a:path>
              </a:pathLst>
            </a:custGeom>
            <a:solidFill>
              <a:schemeClr val="bg1">
                <a:alpha val="2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mn-ea"/>
                <a:sym typeface="+mn-lt"/>
              </a:endParaRPr>
            </a:p>
          </p:txBody>
        </p:sp>
        <p:sp>
          <p:nvSpPr>
            <p:cNvPr id="39" name="任意多边形: 形状 38">
              <a:extLst>
                <a:ext uri="{FF2B5EF4-FFF2-40B4-BE49-F238E27FC236}">
                  <a16:creationId xmlns:a16="http://schemas.microsoft.com/office/drawing/2014/main" id="{7DB9AD6A-376C-2FE5-ABE6-2714240C77E7}"/>
                </a:ext>
              </a:extLst>
            </p:cNvPr>
            <p:cNvSpPr/>
            <p:nvPr/>
          </p:nvSpPr>
          <p:spPr>
            <a:xfrm rot="597738">
              <a:off x="527703" y="1464708"/>
              <a:ext cx="852504" cy="1676886"/>
            </a:xfrm>
            <a:custGeom>
              <a:avLst/>
              <a:gdLst>
                <a:gd name="connsiteX0" fmla="*/ 0 w 730224"/>
                <a:gd name="connsiteY0" fmla="*/ 101525 h 1676886"/>
                <a:gd name="connsiteX1" fmla="*/ 626996 w 730224"/>
                <a:gd name="connsiteY1" fmla="*/ 0 h 1676886"/>
                <a:gd name="connsiteX2" fmla="*/ 658574 w 730224"/>
                <a:gd name="connsiteY2" fmla="*/ 98756 h 1676886"/>
                <a:gd name="connsiteX3" fmla="*/ 730162 w 730224"/>
                <a:gd name="connsiteY3" fmla="*/ 548135 h 1676886"/>
                <a:gd name="connsiteX4" fmla="*/ 479905 w 730224"/>
                <a:gd name="connsiteY4" fmla="*/ 1289280 h 1676886"/>
                <a:gd name="connsiteX5" fmla="*/ 286798 w 730224"/>
                <a:gd name="connsiteY5" fmla="*/ 1630977 h 1676886"/>
                <a:gd name="connsiteX6" fmla="*/ 255088 w 730224"/>
                <a:gd name="connsiteY6" fmla="*/ 1676886 h 1676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30224" h="1676886">
                  <a:moveTo>
                    <a:pt x="0" y="101525"/>
                  </a:moveTo>
                  <a:lnTo>
                    <a:pt x="626996" y="0"/>
                  </a:lnTo>
                  <a:lnTo>
                    <a:pt x="658574" y="98756"/>
                  </a:lnTo>
                  <a:cubicBezTo>
                    <a:pt x="702489" y="251356"/>
                    <a:pt x="731766" y="418996"/>
                    <a:pt x="730162" y="548135"/>
                  </a:cubicBezTo>
                  <a:cubicBezTo>
                    <a:pt x="726954" y="806413"/>
                    <a:pt x="587387" y="1069503"/>
                    <a:pt x="479905" y="1289280"/>
                  </a:cubicBezTo>
                  <a:cubicBezTo>
                    <a:pt x="426164" y="1399168"/>
                    <a:pt x="357183" y="1523896"/>
                    <a:pt x="286798" y="1630977"/>
                  </a:cubicBezTo>
                  <a:lnTo>
                    <a:pt x="255088" y="1676886"/>
                  </a:lnTo>
                  <a:close/>
                </a:path>
              </a:pathLst>
            </a:custGeom>
            <a:solidFill>
              <a:schemeClr val="accent2">
                <a:alpha val="1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mn-ea"/>
                <a:sym typeface="+mn-lt"/>
              </a:endParaRPr>
            </a:p>
          </p:txBody>
        </p:sp>
      </p:grpSp>
      <p:sp>
        <p:nvSpPr>
          <p:cNvPr id="2" name="文本框 1">
            <a:extLst>
              <a:ext uri="{FF2B5EF4-FFF2-40B4-BE49-F238E27FC236}">
                <a16:creationId xmlns:a16="http://schemas.microsoft.com/office/drawing/2014/main" id="{FF78EE9E-0119-2C45-A2EC-986925BAECEC}"/>
              </a:ext>
            </a:extLst>
          </p:cNvPr>
          <p:cNvSpPr txBox="1"/>
          <p:nvPr/>
        </p:nvSpPr>
        <p:spPr>
          <a:xfrm>
            <a:off x="5591346" y="1650573"/>
            <a:ext cx="2157573" cy="4508927"/>
          </a:xfrm>
          <a:prstGeom prst="rect">
            <a:avLst/>
          </a:prstGeom>
          <a:noFill/>
        </p:spPr>
        <p:txBody>
          <a:bodyPr wrap="square" rtlCol="0">
            <a:noAutofit/>
          </a:bodyPr>
          <a:lstStyle/>
          <a:p>
            <a:r>
              <a:rPr lang="en-US" altLang="zh-CN" sz="28700" i="1" dirty="0">
                <a:solidFill>
                  <a:schemeClr val="bg1">
                    <a:alpha val="23000"/>
                  </a:schemeClr>
                </a:solidFill>
                <a:cs typeface="+mn-ea"/>
                <a:sym typeface="+mn-lt"/>
              </a:rPr>
              <a:t>4</a:t>
            </a:r>
            <a:endParaRPr lang="zh-CN" altLang="en-US" sz="28700" i="1" dirty="0">
              <a:solidFill>
                <a:schemeClr val="bg1">
                  <a:alpha val="23000"/>
                </a:schemeClr>
              </a:solidFill>
              <a:cs typeface="+mn-ea"/>
              <a:sym typeface="+mn-lt"/>
            </a:endParaRPr>
          </a:p>
        </p:txBody>
      </p:sp>
      <p:sp>
        <p:nvSpPr>
          <p:cNvPr id="3" name="文本框 2">
            <a:extLst>
              <a:ext uri="{FF2B5EF4-FFF2-40B4-BE49-F238E27FC236}">
                <a16:creationId xmlns:a16="http://schemas.microsoft.com/office/drawing/2014/main" id="{464ACC00-6836-5A74-3D43-136F5E7626AF}"/>
              </a:ext>
            </a:extLst>
          </p:cNvPr>
          <p:cNvSpPr txBox="1"/>
          <p:nvPr/>
        </p:nvSpPr>
        <p:spPr>
          <a:xfrm>
            <a:off x="785439" y="2748315"/>
            <a:ext cx="7456687" cy="800219"/>
          </a:xfrm>
          <a:prstGeom prst="rect">
            <a:avLst/>
          </a:prstGeom>
          <a:noFill/>
        </p:spPr>
        <p:txBody>
          <a:bodyPr wrap="square" rtlCol="0">
            <a:noAutofit/>
          </a:bodyPr>
          <a:lstStyle/>
          <a:p>
            <a:r>
              <a:rPr lang="zh-CN" altLang="en-US" sz="4600" b="1" dirty="0">
                <a:solidFill>
                  <a:schemeClr val="bg1"/>
                </a:solidFill>
                <a:latin typeface="+mj-ea"/>
                <a:ea typeface="+mj-ea"/>
                <a:cs typeface="+mn-ea"/>
                <a:sym typeface="+mn-lt"/>
              </a:rPr>
              <a:t>互联网医疗发展成果</a:t>
            </a:r>
          </a:p>
        </p:txBody>
      </p:sp>
      <p:sp>
        <p:nvSpPr>
          <p:cNvPr id="12" name="文本框 11">
            <a:extLst>
              <a:ext uri="{FF2B5EF4-FFF2-40B4-BE49-F238E27FC236}">
                <a16:creationId xmlns:a16="http://schemas.microsoft.com/office/drawing/2014/main" id="{E959BA69-9F9C-4A57-7FE7-94728FFF33C3}"/>
              </a:ext>
            </a:extLst>
          </p:cNvPr>
          <p:cNvSpPr txBox="1"/>
          <p:nvPr/>
        </p:nvSpPr>
        <p:spPr>
          <a:xfrm>
            <a:off x="785612" y="3524369"/>
            <a:ext cx="2550695" cy="369332"/>
          </a:xfrm>
          <a:prstGeom prst="rect">
            <a:avLst/>
          </a:prstGeom>
          <a:noFill/>
        </p:spPr>
        <p:txBody>
          <a:bodyPr wrap="square" rtlCol="0">
            <a:spAutoFit/>
          </a:bodyPr>
          <a:lstStyle/>
          <a:p>
            <a:r>
              <a:rPr lang="en-US" altLang="zh-CN" dirty="0">
                <a:gradFill>
                  <a:gsLst>
                    <a:gs pos="36000">
                      <a:schemeClr val="bg1"/>
                    </a:gs>
                    <a:gs pos="99000">
                      <a:schemeClr val="accent6">
                        <a:alpha val="78000"/>
                      </a:schemeClr>
                    </a:gs>
                  </a:gsLst>
                  <a:lin ang="2700000" scaled="0"/>
                </a:gradFill>
                <a:cs typeface="+mn-ea"/>
                <a:sym typeface="+mn-lt"/>
              </a:rPr>
              <a:t>&gt;&gt;&gt;&gt;&gt;</a:t>
            </a:r>
            <a:endParaRPr lang="zh-CN" altLang="en-US" dirty="0">
              <a:gradFill>
                <a:gsLst>
                  <a:gs pos="36000">
                    <a:schemeClr val="bg1"/>
                  </a:gs>
                  <a:gs pos="99000">
                    <a:schemeClr val="accent6">
                      <a:alpha val="78000"/>
                    </a:schemeClr>
                  </a:gs>
                </a:gsLst>
                <a:lin ang="2700000" scaled="0"/>
              </a:gradFill>
              <a:cs typeface="+mn-ea"/>
              <a:sym typeface="+mn-lt"/>
            </a:endParaRPr>
          </a:p>
        </p:txBody>
      </p:sp>
      <p:sp>
        <p:nvSpPr>
          <p:cNvPr id="14" name="文本框 13">
            <a:extLst>
              <a:ext uri="{FF2B5EF4-FFF2-40B4-BE49-F238E27FC236}">
                <a16:creationId xmlns:a16="http://schemas.microsoft.com/office/drawing/2014/main" id="{6526CAFE-FD79-96F0-C6EB-DF726381056E}"/>
              </a:ext>
            </a:extLst>
          </p:cNvPr>
          <p:cNvSpPr txBox="1"/>
          <p:nvPr/>
        </p:nvSpPr>
        <p:spPr>
          <a:xfrm>
            <a:off x="565564" y="670086"/>
            <a:ext cx="2475570" cy="461665"/>
          </a:xfrm>
          <a:prstGeom prst="rect">
            <a:avLst/>
          </a:prstGeom>
          <a:noFill/>
        </p:spPr>
        <p:txBody>
          <a:bodyPr wrap="square" rtlCol="0">
            <a:spAutoFit/>
          </a:bodyPr>
          <a:lstStyle/>
          <a:p>
            <a:r>
              <a:rPr lang="en-US" altLang="zh-CN" sz="2400" b="1" dirty="0">
                <a:solidFill>
                  <a:schemeClr val="accent6">
                    <a:lumMod val="60000"/>
                    <a:lumOff val="40000"/>
                  </a:schemeClr>
                </a:solidFill>
                <a:cs typeface="+mn-ea"/>
                <a:sym typeface="+mn-lt"/>
              </a:rPr>
              <a:t>Your LOGO</a:t>
            </a:r>
            <a:endParaRPr lang="zh-CN" altLang="en-US" sz="2400" b="1" dirty="0">
              <a:solidFill>
                <a:schemeClr val="accent6">
                  <a:lumMod val="60000"/>
                  <a:lumOff val="40000"/>
                </a:schemeClr>
              </a:solidFill>
              <a:cs typeface="+mn-ea"/>
              <a:sym typeface="+mn-lt"/>
            </a:endParaRPr>
          </a:p>
        </p:txBody>
      </p:sp>
    </p:spTree>
    <p:extLst>
      <p:ext uri="{BB962C8B-B14F-4D97-AF65-F5344CB8AC3E}">
        <p14:creationId xmlns:p14="http://schemas.microsoft.com/office/powerpoint/2010/main" val="6007061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fade">
                                      <p:cBhvr>
                                        <p:cTn id="14"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1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044DC35D-BBF5-5224-E671-B2B843415248}"/>
              </a:ext>
            </a:extLst>
          </p:cNvPr>
          <p:cNvSpPr>
            <a:spLocks noGrp="1"/>
          </p:cNvSpPr>
          <p:nvPr>
            <p:ph type="body" sz="quarter" idx="10"/>
          </p:nvPr>
        </p:nvSpPr>
        <p:spPr/>
        <p:txBody>
          <a:bodyPr/>
          <a:lstStyle/>
          <a:p>
            <a:r>
              <a:rPr lang="zh-CN" altLang="en-US" dirty="0">
                <a:cs typeface="+mn-ea"/>
                <a:sym typeface="+mn-lt"/>
              </a:rPr>
              <a:t>市场规模发展趋势</a:t>
            </a:r>
          </a:p>
        </p:txBody>
      </p:sp>
      <p:graphicFrame>
        <p:nvGraphicFramePr>
          <p:cNvPr id="3" name="图表 2">
            <a:extLst>
              <a:ext uri="{FF2B5EF4-FFF2-40B4-BE49-F238E27FC236}">
                <a16:creationId xmlns:a16="http://schemas.microsoft.com/office/drawing/2014/main" id="{A421104E-B1CE-C4E1-99C8-56D87BADC8B7}"/>
              </a:ext>
            </a:extLst>
          </p:cNvPr>
          <p:cNvGraphicFramePr/>
          <p:nvPr>
            <p:extLst>
              <p:ext uri="{D42A27DB-BD31-4B8C-83A1-F6EECF244321}">
                <p14:modId xmlns:p14="http://schemas.microsoft.com/office/powerpoint/2010/main" val="2038794701"/>
              </p:ext>
            </p:extLst>
          </p:nvPr>
        </p:nvGraphicFramePr>
        <p:xfrm>
          <a:off x="6360900" y="1130300"/>
          <a:ext cx="5158000" cy="4923171"/>
        </p:xfrm>
        <a:graphic>
          <a:graphicData uri="http://schemas.openxmlformats.org/drawingml/2006/chart">
            <c:chart xmlns:c="http://schemas.openxmlformats.org/drawingml/2006/chart" xmlns:r="http://schemas.openxmlformats.org/officeDocument/2006/relationships" r:id="rId3"/>
          </a:graphicData>
        </a:graphic>
      </p:graphicFrame>
      <p:sp>
        <p:nvSpPr>
          <p:cNvPr id="9" name="文本框 8">
            <a:extLst>
              <a:ext uri="{FF2B5EF4-FFF2-40B4-BE49-F238E27FC236}">
                <a16:creationId xmlns:a16="http://schemas.microsoft.com/office/drawing/2014/main" id="{6C1E80B3-EDC6-AF32-B3EC-5113F382BBD3}"/>
              </a:ext>
            </a:extLst>
          </p:cNvPr>
          <p:cNvSpPr txBox="1"/>
          <p:nvPr/>
        </p:nvSpPr>
        <p:spPr>
          <a:xfrm>
            <a:off x="522493" y="2313161"/>
            <a:ext cx="1316940" cy="400110"/>
          </a:xfrm>
          <a:prstGeom prst="rect">
            <a:avLst/>
          </a:prstGeom>
          <a:noFill/>
        </p:spPr>
        <p:txBody>
          <a:bodyPr wrap="square" anchor="ctr">
            <a:noAutofit/>
          </a:bodyPr>
          <a:lstStyle/>
          <a:p>
            <a:r>
              <a:rPr lang="zh-CN" altLang="en-US" sz="2000" b="0" i="0" dirty="0">
                <a:solidFill>
                  <a:srgbClr val="121212"/>
                </a:solidFill>
                <a:effectLst/>
                <a:cs typeface="+mn-ea"/>
                <a:sym typeface="+mn-lt"/>
              </a:rPr>
              <a:t>市场规模</a:t>
            </a:r>
            <a:endParaRPr lang="zh-CN" altLang="en-US" sz="2000" dirty="0">
              <a:cs typeface="+mn-ea"/>
              <a:sym typeface="+mn-lt"/>
            </a:endParaRPr>
          </a:p>
        </p:txBody>
      </p:sp>
      <p:sp>
        <p:nvSpPr>
          <p:cNvPr id="10" name="文本框 9">
            <a:extLst>
              <a:ext uri="{FF2B5EF4-FFF2-40B4-BE49-F238E27FC236}">
                <a16:creationId xmlns:a16="http://schemas.microsoft.com/office/drawing/2014/main" id="{9AF85D1B-0D98-9201-74A2-B3BECA2DF26E}"/>
              </a:ext>
            </a:extLst>
          </p:cNvPr>
          <p:cNvSpPr txBox="1"/>
          <p:nvPr/>
        </p:nvSpPr>
        <p:spPr>
          <a:xfrm>
            <a:off x="1754648" y="2166559"/>
            <a:ext cx="2415945" cy="646331"/>
          </a:xfrm>
          <a:prstGeom prst="rect">
            <a:avLst/>
          </a:prstGeom>
        </p:spPr>
        <p:txBody>
          <a:bodyPr vert="horz" wrap="square" lIns="0" tIns="45720" rIns="0" bIns="45720" rtlCol="0" anchor="ctr">
            <a:noAutofit/>
          </a:bodyPr>
          <a:lstStyle>
            <a:lvl1pPr indent="0">
              <a:lnSpc>
                <a:spcPct val="90000"/>
              </a:lnSpc>
              <a:spcBef>
                <a:spcPts val="1000"/>
              </a:spcBef>
              <a:buFont typeface="Arial" panose="020B0604020202020204" pitchFamily="34" charset="0"/>
              <a:buNone/>
              <a:defRPr sz="3200" b="1">
                <a:gradFill>
                  <a:gsLst>
                    <a:gs pos="0">
                      <a:schemeClr val="accent1"/>
                    </a:gs>
                    <a:gs pos="100000">
                      <a:schemeClr val="accent6"/>
                    </a:gs>
                  </a:gsLst>
                  <a:lin ang="2700000" scaled="0"/>
                </a:gradFill>
                <a:latin typeface="+mj-ea"/>
                <a:ea typeface="+mj-ea"/>
                <a:cs typeface="+mn-ea"/>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altLang="zh-CN" sz="4000" dirty="0">
                <a:latin typeface="+mj-lt"/>
                <a:ea typeface="+mn-ea"/>
                <a:sym typeface="+mn-lt"/>
              </a:rPr>
              <a:t>2000</a:t>
            </a:r>
            <a:r>
              <a:rPr lang="zh-CN" altLang="en-US" sz="2400" dirty="0">
                <a:sym typeface="+mn-lt"/>
              </a:rPr>
              <a:t>亿元</a:t>
            </a:r>
            <a:r>
              <a:rPr lang="en-US" altLang="zh-CN" sz="2400" dirty="0">
                <a:latin typeface="+mj-lt"/>
                <a:ea typeface="+mn-ea"/>
                <a:sym typeface="+mn-lt"/>
              </a:rPr>
              <a:t>+</a:t>
            </a:r>
            <a:endParaRPr lang="zh-CN" altLang="en-US" sz="2400" dirty="0">
              <a:latin typeface="+mj-lt"/>
              <a:ea typeface="+mn-ea"/>
              <a:sym typeface="+mn-lt"/>
            </a:endParaRPr>
          </a:p>
        </p:txBody>
      </p:sp>
      <p:sp>
        <p:nvSpPr>
          <p:cNvPr id="12" name="文本框 11">
            <a:extLst>
              <a:ext uri="{FF2B5EF4-FFF2-40B4-BE49-F238E27FC236}">
                <a16:creationId xmlns:a16="http://schemas.microsoft.com/office/drawing/2014/main" id="{F736DA29-A844-3A07-4FFB-48871340FFDB}"/>
              </a:ext>
            </a:extLst>
          </p:cNvPr>
          <p:cNvSpPr txBox="1"/>
          <p:nvPr/>
        </p:nvSpPr>
        <p:spPr>
          <a:xfrm>
            <a:off x="522492" y="3038437"/>
            <a:ext cx="2569519" cy="400110"/>
          </a:xfrm>
          <a:prstGeom prst="rect">
            <a:avLst/>
          </a:prstGeom>
          <a:noFill/>
        </p:spPr>
        <p:txBody>
          <a:bodyPr wrap="square" anchor="ctr">
            <a:noAutofit/>
          </a:bodyPr>
          <a:lstStyle/>
          <a:p>
            <a:r>
              <a:rPr lang="zh-CN" altLang="en-US" sz="2000" dirty="0">
                <a:solidFill>
                  <a:srgbClr val="121212"/>
                </a:solidFill>
                <a:cs typeface="+mn-ea"/>
                <a:sym typeface="+mn-lt"/>
              </a:rPr>
              <a:t>近</a:t>
            </a:r>
            <a:r>
              <a:rPr lang="en-US" altLang="zh-CN" sz="2000" dirty="0">
                <a:solidFill>
                  <a:srgbClr val="121212"/>
                </a:solidFill>
                <a:cs typeface="+mn-ea"/>
                <a:sym typeface="+mn-lt"/>
              </a:rPr>
              <a:t>5</a:t>
            </a:r>
            <a:r>
              <a:rPr lang="zh-CN" altLang="en-US" sz="2000" dirty="0">
                <a:solidFill>
                  <a:srgbClr val="121212"/>
                </a:solidFill>
                <a:cs typeface="+mn-ea"/>
                <a:sym typeface="+mn-lt"/>
              </a:rPr>
              <a:t>年</a:t>
            </a:r>
            <a:r>
              <a:rPr lang="en-US" altLang="zh-CN" sz="2000" dirty="0">
                <a:solidFill>
                  <a:srgbClr val="121212"/>
                </a:solidFill>
                <a:cs typeface="+mn-ea"/>
                <a:sym typeface="+mn-lt"/>
              </a:rPr>
              <a:t>GAGR</a:t>
            </a:r>
            <a:r>
              <a:rPr lang="zh-CN" altLang="en-US" sz="2000" dirty="0">
                <a:solidFill>
                  <a:srgbClr val="121212"/>
                </a:solidFill>
                <a:cs typeface="+mn-ea"/>
                <a:sym typeface="+mn-lt"/>
              </a:rPr>
              <a:t>预计达</a:t>
            </a:r>
            <a:endParaRPr lang="zh-CN" altLang="en-US" sz="2000" dirty="0">
              <a:cs typeface="+mn-ea"/>
              <a:sym typeface="+mn-lt"/>
            </a:endParaRPr>
          </a:p>
        </p:txBody>
      </p:sp>
      <p:sp>
        <p:nvSpPr>
          <p:cNvPr id="13" name="文本框 12">
            <a:extLst>
              <a:ext uri="{FF2B5EF4-FFF2-40B4-BE49-F238E27FC236}">
                <a16:creationId xmlns:a16="http://schemas.microsoft.com/office/drawing/2014/main" id="{F88A885A-7B59-1738-BB01-1E09895CEBC1}"/>
              </a:ext>
            </a:extLst>
          </p:cNvPr>
          <p:cNvSpPr txBox="1"/>
          <p:nvPr/>
        </p:nvSpPr>
        <p:spPr>
          <a:xfrm>
            <a:off x="2792634" y="2874364"/>
            <a:ext cx="1282407" cy="646331"/>
          </a:xfrm>
          <a:prstGeom prst="rect">
            <a:avLst/>
          </a:prstGeom>
        </p:spPr>
        <p:txBody>
          <a:bodyPr vert="horz" wrap="square" lIns="0" tIns="45720" rIns="0" bIns="45720" rtlCol="0" anchor="ctr">
            <a:noAutofit/>
          </a:bodyPr>
          <a:lstStyle>
            <a:lvl1pPr indent="0">
              <a:lnSpc>
                <a:spcPct val="90000"/>
              </a:lnSpc>
              <a:spcBef>
                <a:spcPts val="1000"/>
              </a:spcBef>
              <a:buFont typeface="Arial" panose="020B0604020202020204" pitchFamily="34" charset="0"/>
              <a:buNone/>
              <a:defRPr sz="3200" b="1">
                <a:gradFill>
                  <a:gsLst>
                    <a:gs pos="0">
                      <a:schemeClr val="accent1"/>
                    </a:gs>
                    <a:gs pos="100000">
                      <a:schemeClr val="accent6"/>
                    </a:gs>
                  </a:gsLst>
                  <a:lin ang="2700000" scaled="0"/>
                </a:gradFill>
                <a:latin typeface="+mj-ea"/>
                <a:ea typeface="+mj-ea"/>
                <a:cs typeface="+mn-ea"/>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altLang="zh-CN" sz="4000" dirty="0">
                <a:latin typeface="+mj-lt"/>
                <a:ea typeface="+mn-ea"/>
                <a:sym typeface="+mn-lt"/>
              </a:rPr>
              <a:t>14</a:t>
            </a:r>
            <a:r>
              <a:rPr lang="en-US" altLang="zh-CN" sz="2400" dirty="0">
                <a:latin typeface="+mj-lt"/>
                <a:ea typeface="+mn-ea"/>
                <a:sym typeface="+mn-lt"/>
              </a:rPr>
              <a:t>%</a:t>
            </a:r>
            <a:endParaRPr lang="zh-CN" altLang="en-US" sz="2400" dirty="0">
              <a:latin typeface="+mj-lt"/>
              <a:ea typeface="+mn-ea"/>
              <a:sym typeface="+mn-lt"/>
            </a:endParaRPr>
          </a:p>
        </p:txBody>
      </p:sp>
      <p:sp>
        <p:nvSpPr>
          <p:cNvPr id="14" name="文本框 13">
            <a:extLst>
              <a:ext uri="{FF2B5EF4-FFF2-40B4-BE49-F238E27FC236}">
                <a16:creationId xmlns:a16="http://schemas.microsoft.com/office/drawing/2014/main" id="{2AEA5A0D-870A-99D5-EE89-6048877287F7}"/>
              </a:ext>
            </a:extLst>
          </p:cNvPr>
          <p:cNvSpPr txBox="1"/>
          <p:nvPr/>
        </p:nvSpPr>
        <p:spPr>
          <a:xfrm>
            <a:off x="3620561" y="3063165"/>
            <a:ext cx="699369" cy="424732"/>
          </a:xfrm>
          <a:prstGeom prst="rect">
            <a:avLst/>
          </a:prstGeom>
        </p:spPr>
        <p:txBody>
          <a:bodyPr vert="horz" wrap="square" lIns="0" tIns="45720" rIns="0" bIns="45720" rtlCol="0" anchor="ctr">
            <a:noAutofit/>
          </a:bodyPr>
          <a:lstStyle>
            <a:lvl1pPr indent="0">
              <a:lnSpc>
                <a:spcPct val="90000"/>
              </a:lnSpc>
              <a:spcBef>
                <a:spcPts val="1000"/>
              </a:spcBef>
              <a:buFont typeface="Arial" panose="020B0604020202020204" pitchFamily="34" charset="0"/>
              <a:buNone/>
              <a:defRPr sz="3200" b="1">
                <a:gradFill>
                  <a:gsLst>
                    <a:gs pos="0">
                      <a:schemeClr val="accent1"/>
                    </a:gs>
                    <a:gs pos="100000">
                      <a:schemeClr val="accent6"/>
                    </a:gs>
                  </a:gsLst>
                  <a:lin ang="2700000" scaled="0"/>
                </a:gradFill>
                <a:latin typeface="+mj-ea"/>
                <a:ea typeface="+mj-ea"/>
                <a:cs typeface="+mn-ea"/>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endParaRPr lang="zh-CN" altLang="en-US" sz="2400" dirty="0">
              <a:latin typeface="+mn-lt"/>
              <a:ea typeface="+mn-ea"/>
              <a:sym typeface="+mn-lt"/>
            </a:endParaRPr>
          </a:p>
        </p:txBody>
      </p:sp>
      <p:sp>
        <p:nvSpPr>
          <p:cNvPr id="6" name="矩形: 圆角 5">
            <a:extLst>
              <a:ext uri="{FF2B5EF4-FFF2-40B4-BE49-F238E27FC236}">
                <a16:creationId xmlns:a16="http://schemas.microsoft.com/office/drawing/2014/main" id="{151CCAAF-6DC7-E891-181A-8FF7AB3E58FC}"/>
              </a:ext>
            </a:extLst>
          </p:cNvPr>
          <p:cNvSpPr/>
          <p:nvPr/>
        </p:nvSpPr>
        <p:spPr>
          <a:xfrm>
            <a:off x="522492" y="1397460"/>
            <a:ext cx="4951208" cy="570869"/>
          </a:xfrm>
          <a:prstGeom prst="roundRect">
            <a:avLst>
              <a:gd name="adj" fmla="val 43129"/>
            </a:avLst>
          </a:prstGeom>
          <a:gradFill>
            <a:gsLst>
              <a:gs pos="0">
                <a:schemeClr val="accent1"/>
              </a:gs>
              <a:gs pos="100000">
                <a:schemeClr val="accent6">
                  <a:alpha val="96000"/>
                </a:schemeClr>
              </a:gs>
            </a:gsLst>
            <a:lin ang="2700000" scaled="0"/>
          </a:gradFill>
          <a:ln>
            <a:noFill/>
          </a:ln>
          <a:effectLst>
            <a:outerShdw blurRad="165100" dist="38100" dir="2700000" algn="tl"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r>
              <a:rPr lang="zh-CN" altLang="en-US" sz="2400" b="1" dirty="0">
                <a:latin typeface="+mj-ea"/>
                <a:ea typeface="+mj-ea"/>
                <a:cs typeface="+mn-ea"/>
                <a:sym typeface="+mn-lt"/>
              </a:rPr>
              <a:t>互联网行业市场规模高速增长</a:t>
            </a:r>
          </a:p>
        </p:txBody>
      </p:sp>
      <p:pic>
        <p:nvPicPr>
          <p:cNvPr id="24" name="图形 23" descr="男医生 轮廓">
            <a:extLst>
              <a:ext uri="{FF2B5EF4-FFF2-40B4-BE49-F238E27FC236}">
                <a16:creationId xmlns:a16="http://schemas.microsoft.com/office/drawing/2014/main" id="{7F8DCD5B-9706-B476-B467-D72CD6B6DD84}"/>
              </a:ext>
            </a:extLst>
          </p:cNvPr>
          <p:cNvPicPr>
            <a:picLocks noChangeAspect="1"/>
          </p:cNvPicPr>
          <p:nvPr/>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1285730" y="3914990"/>
            <a:ext cx="627409" cy="627408"/>
          </a:xfrm>
          <a:prstGeom prst="rect">
            <a:avLst/>
          </a:prstGeom>
        </p:spPr>
      </p:pic>
      <p:pic>
        <p:nvPicPr>
          <p:cNvPr id="26" name="图形 25" descr="医学 轮廓">
            <a:extLst>
              <a:ext uri="{FF2B5EF4-FFF2-40B4-BE49-F238E27FC236}">
                <a16:creationId xmlns:a16="http://schemas.microsoft.com/office/drawing/2014/main" id="{0C0277E7-B211-1F6B-DB2E-00841F490291}"/>
              </a:ext>
            </a:extLst>
          </p:cNvPr>
          <p:cNvPicPr>
            <a:picLocks noChangeAspect="1"/>
          </p:cNvPicPr>
          <p:nvPr/>
        </p:nvPicPr>
        <p:blipFill>
          <a:blip r:embed="rId6">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658813" y="3914990"/>
            <a:ext cx="627409" cy="627409"/>
          </a:xfrm>
          <a:prstGeom prst="rect">
            <a:avLst/>
          </a:prstGeom>
        </p:spPr>
      </p:pic>
      <p:pic>
        <p:nvPicPr>
          <p:cNvPr id="28" name="图形 27" descr="救护车 轮廓">
            <a:extLst>
              <a:ext uri="{FF2B5EF4-FFF2-40B4-BE49-F238E27FC236}">
                <a16:creationId xmlns:a16="http://schemas.microsoft.com/office/drawing/2014/main" id="{7AB3BCB7-C235-4A0E-90E6-47BEBA018C32}"/>
              </a:ext>
            </a:extLst>
          </p:cNvPr>
          <p:cNvPicPr>
            <a:picLocks noChangeAspect="1"/>
          </p:cNvPicPr>
          <p:nvPr/>
        </p:nvPicPr>
        <p:blipFill>
          <a:blip r:embed="rId8">
            <a:extLst>
              <a:ext uri="{28A0092B-C50C-407E-A947-70E740481C1C}">
                <a14:useLocalDpi xmlns:a14="http://schemas.microsoft.com/office/drawing/2010/main"/>
              </a:ext>
              <a:ext uri="{96DAC541-7B7A-43D3-8B79-37D633B846F1}">
                <asvg:svgBlip xmlns:asvg="http://schemas.microsoft.com/office/drawing/2016/SVG/main" r:embed="rId9"/>
              </a:ext>
            </a:extLst>
          </a:blip>
          <a:stretch>
            <a:fillRect/>
          </a:stretch>
        </p:blipFill>
        <p:spPr>
          <a:xfrm>
            <a:off x="1948576" y="3865420"/>
            <a:ext cx="726549" cy="726548"/>
          </a:xfrm>
          <a:prstGeom prst="rect">
            <a:avLst/>
          </a:prstGeom>
        </p:spPr>
      </p:pic>
      <p:pic>
        <p:nvPicPr>
          <p:cNvPr id="30" name="图形 29" descr="手机振动 轮廓">
            <a:extLst>
              <a:ext uri="{FF2B5EF4-FFF2-40B4-BE49-F238E27FC236}">
                <a16:creationId xmlns:a16="http://schemas.microsoft.com/office/drawing/2014/main" id="{55F308E5-52FA-52C7-701F-9D525BB259EF}"/>
              </a:ext>
            </a:extLst>
          </p:cNvPr>
          <p:cNvPicPr>
            <a:picLocks noChangeAspect="1"/>
          </p:cNvPicPr>
          <p:nvPr/>
        </p:nvPicPr>
        <p:blipFill>
          <a:blip r:embed="rId10" cstate="screen">
            <a:extLst>
              <a:ext uri="{28A0092B-C50C-407E-A947-70E740481C1C}">
                <a14:useLocalDpi xmlns:a14="http://schemas.microsoft.com/office/drawing/2010/main"/>
              </a:ext>
              <a:ext uri="{96DAC541-7B7A-43D3-8B79-37D633B846F1}">
                <asvg:svgBlip xmlns:asvg="http://schemas.microsoft.com/office/drawing/2016/SVG/main" r:embed="rId11"/>
              </a:ext>
            </a:extLst>
          </a:blip>
          <a:stretch>
            <a:fillRect/>
          </a:stretch>
        </p:blipFill>
        <p:spPr>
          <a:xfrm>
            <a:off x="2645461" y="3940907"/>
            <a:ext cx="575575" cy="575575"/>
          </a:xfrm>
          <a:prstGeom prst="rect">
            <a:avLst/>
          </a:prstGeom>
        </p:spPr>
      </p:pic>
      <p:pic>
        <p:nvPicPr>
          <p:cNvPr id="32" name="图形 31" descr="Internet 轮廓">
            <a:extLst>
              <a:ext uri="{FF2B5EF4-FFF2-40B4-BE49-F238E27FC236}">
                <a16:creationId xmlns:a16="http://schemas.microsoft.com/office/drawing/2014/main" id="{9C68C439-706F-7B7B-1AAC-60E45C1AB60F}"/>
              </a:ext>
            </a:extLst>
          </p:cNvPr>
          <p:cNvPicPr>
            <a:picLocks noChangeAspect="1"/>
          </p:cNvPicPr>
          <p:nvPr/>
        </p:nvPicPr>
        <p:blipFill>
          <a:blip r:embed="rId12">
            <a:extLst>
              <a:ext uri="{28A0092B-C50C-407E-A947-70E740481C1C}">
                <a14:useLocalDpi xmlns:a14="http://schemas.microsoft.com/office/drawing/2010/main"/>
              </a:ext>
              <a:ext uri="{96DAC541-7B7A-43D3-8B79-37D633B846F1}">
                <asvg:svgBlip xmlns:asvg="http://schemas.microsoft.com/office/drawing/2016/SVG/main" r:embed="rId13"/>
              </a:ext>
            </a:extLst>
          </a:blip>
          <a:stretch>
            <a:fillRect/>
          </a:stretch>
        </p:blipFill>
        <p:spPr>
          <a:xfrm>
            <a:off x="3179487" y="3865420"/>
            <a:ext cx="726549" cy="726548"/>
          </a:xfrm>
          <a:prstGeom prst="rect">
            <a:avLst/>
          </a:prstGeom>
        </p:spPr>
      </p:pic>
      <p:sp>
        <p:nvSpPr>
          <p:cNvPr id="34" name="文本框 33">
            <a:extLst>
              <a:ext uri="{FF2B5EF4-FFF2-40B4-BE49-F238E27FC236}">
                <a16:creationId xmlns:a16="http://schemas.microsoft.com/office/drawing/2014/main" id="{C7D01712-5AE2-85C6-2EF6-6B27DAE7A9B6}"/>
              </a:ext>
            </a:extLst>
          </p:cNvPr>
          <p:cNvSpPr txBox="1"/>
          <p:nvPr/>
        </p:nvSpPr>
        <p:spPr>
          <a:xfrm>
            <a:off x="605423" y="4817091"/>
            <a:ext cx="2550695" cy="369332"/>
          </a:xfrm>
          <a:prstGeom prst="rect">
            <a:avLst/>
          </a:prstGeom>
          <a:noFill/>
        </p:spPr>
        <p:txBody>
          <a:bodyPr wrap="square" rtlCol="0" anchor="ctr">
            <a:noAutofit/>
          </a:bodyPr>
          <a:lstStyle/>
          <a:p>
            <a:r>
              <a:rPr lang="en-US" altLang="zh-CN" dirty="0">
                <a:gradFill>
                  <a:gsLst>
                    <a:gs pos="36000">
                      <a:schemeClr val="accent1"/>
                    </a:gs>
                    <a:gs pos="99000">
                      <a:schemeClr val="accent6">
                        <a:alpha val="78000"/>
                      </a:schemeClr>
                    </a:gs>
                  </a:gsLst>
                  <a:lin ang="2700000" scaled="0"/>
                </a:gradFill>
                <a:cs typeface="+mn-ea"/>
                <a:sym typeface="+mn-lt"/>
              </a:rPr>
              <a:t>&gt;&gt;&gt;&gt;&gt;</a:t>
            </a:r>
            <a:endParaRPr lang="zh-CN" altLang="en-US" dirty="0">
              <a:gradFill>
                <a:gsLst>
                  <a:gs pos="36000">
                    <a:schemeClr val="accent1"/>
                  </a:gs>
                  <a:gs pos="99000">
                    <a:schemeClr val="accent6">
                      <a:alpha val="78000"/>
                    </a:schemeClr>
                  </a:gs>
                </a:gsLst>
                <a:lin ang="2700000" scaled="0"/>
              </a:gradFill>
              <a:cs typeface="+mn-ea"/>
              <a:sym typeface="+mn-lt"/>
            </a:endParaRPr>
          </a:p>
        </p:txBody>
      </p:sp>
      <p:cxnSp>
        <p:nvCxnSpPr>
          <p:cNvPr id="35" name="直接连接符 34">
            <a:extLst>
              <a:ext uri="{FF2B5EF4-FFF2-40B4-BE49-F238E27FC236}">
                <a16:creationId xmlns:a16="http://schemas.microsoft.com/office/drawing/2014/main" id="{0552DDD7-D3BD-7853-6F5F-1FC468176F7C}"/>
              </a:ext>
            </a:extLst>
          </p:cNvPr>
          <p:cNvCxnSpPr>
            <a:cxnSpLocks/>
          </p:cNvCxnSpPr>
          <p:nvPr/>
        </p:nvCxnSpPr>
        <p:spPr>
          <a:xfrm>
            <a:off x="673100" y="5339032"/>
            <a:ext cx="4205731" cy="0"/>
          </a:xfrm>
          <a:prstGeom prst="line">
            <a:avLst/>
          </a:prstGeom>
          <a:ln w="19050">
            <a:gradFill>
              <a:gsLst>
                <a:gs pos="0">
                  <a:schemeClr val="accent2"/>
                </a:gs>
                <a:gs pos="100000">
                  <a:schemeClr val="accent1">
                    <a:lumMod val="30000"/>
                    <a:lumOff val="70000"/>
                    <a:alpha val="16000"/>
                  </a:schemeClr>
                </a:gs>
              </a:gsLst>
              <a:lin ang="0" scaled="0"/>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898503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fade">
                                      <p:cBhvr>
                                        <p:cTn id="16" dur="500"/>
                                        <p:tgtEl>
                                          <p:spTgt spid="10"/>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fade">
                                      <p:cBhvr>
                                        <p:cTn id="21" dur="500"/>
                                        <p:tgtEl>
                                          <p:spTgt spid="12"/>
                                        </p:tgtEl>
                                      </p:cBhvr>
                                    </p:animEffect>
                                  </p:childTnLst>
                                </p:cTn>
                              </p:par>
                            </p:childTnLst>
                          </p:cTn>
                        </p:par>
                        <p:par>
                          <p:cTn id="22" fill="hold">
                            <p:stCondLst>
                              <p:cond delay="500"/>
                            </p:stCondLst>
                            <p:childTnLst>
                              <p:par>
                                <p:cTn id="23" presetID="10" presetClass="entr" presetSubtype="0" fill="hold" grpId="0" nodeType="after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500"/>
                                        <p:tgtEl>
                                          <p:spTgt spid="13"/>
                                        </p:tgtEl>
                                      </p:cBhvr>
                                    </p:animEffect>
                                  </p:childTnLst>
                                </p:cTn>
                              </p:par>
                              <p:par>
                                <p:cTn id="26" presetID="10" presetClass="entr" presetSubtype="0" fill="hold" grpId="0" nodeType="withEffect" nodePh="1">
                                  <p:stCondLst>
                                    <p:cond delay="0"/>
                                  </p:stCondLst>
                                  <p:endCondLst>
                                    <p:cond evt="begin" delay="0">
                                      <p:tn val="26"/>
                                    </p:cond>
                                  </p:endCondLst>
                                  <p:childTnLst>
                                    <p:set>
                                      <p:cBhvr>
                                        <p:cTn id="27" dur="1" fill="hold">
                                          <p:stCondLst>
                                            <p:cond delay="0"/>
                                          </p:stCondLst>
                                        </p:cTn>
                                        <p:tgtEl>
                                          <p:spTgt spid="14"/>
                                        </p:tgtEl>
                                        <p:attrNameLst>
                                          <p:attrName>style.visibility</p:attrName>
                                        </p:attrNameLst>
                                      </p:cBhvr>
                                      <p:to>
                                        <p:strVal val="visible"/>
                                      </p:to>
                                    </p:set>
                                    <p:animEffect transition="in" filter="fade">
                                      <p:cBhvr>
                                        <p:cTn id="28" dur="500"/>
                                        <p:tgtEl>
                                          <p:spTgt spid="14"/>
                                        </p:tgtEl>
                                      </p:cBhvr>
                                    </p:animEffect>
                                  </p:childTnLst>
                                </p:cTn>
                              </p:par>
                            </p:childTnLst>
                          </p:cTn>
                        </p:par>
                        <p:par>
                          <p:cTn id="29" fill="hold">
                            <p:stCondLst>
                              <p:cond delay="1500"/>
                            </p:stCondLst>
                            <p:childTnLst>
                              <p:par>
                                <p:cTn id="30" presetID="1" presetClass="entr" presetSubtype="0" fill="hold" nodeType="afterEffect">
                                  <p:stCondLst>
                                    <p:cond delay="0"/>
                                  </p:stCondLst>
                                  <p:childTnLst>
                                    <p:set>
                                      <p:cBhvr>
                                        <p:cTn id="31" dur="1" fill="hold">
                                          <p:stCondLst>
                                            <p:cond delay="0"/>
                                          </p:stCondLst>
                                        </p:cTn>
                                        <p:tgtEl>
                                          <p:spTgt spid="24"/>
                                        </p:tgtEl>
                                        <p:attrNameLst>
                                          <p:attrName>style.visibility</p:attrName>
                                        </p:attrNameLst>
                                      </p:cBhvr>
                                      <p:to>
                                        <p:strVal val="visible"/>
                                      </p:to>
                                    </p:set>
                                  </p:childTnLst>
                                </p:cTn>
                              </p:par>
                              <p:par>
                                <p:cTn id="32" presetID="1" presetClass="entr" presetSubtype="0" fill="hold" nodeType="withEffect">
                                  <p:stCondLst>
                                    <p:cond delay="0"/>
                                  </p:stCondLst>
                                  <p:childTnLst>
                                    <p:set>
                                      <p:cBhvr>
                                        <p:cTn id="33" dur="1" fill="hold">
                                          <p:stCondLst>
                                            <p:cond delay="0"/>
                                          </p:stCondLst>
                                        </p:cTn>
                                        <p:tgtEl>
                                          <p:spTgt spid="26"/>
                                        </p:tgtEl>
                                        <p:attrNameLst>
                                          <p:attrName>style.visibility</p:attrName>
                                        </p:attrNameLst>
                                      </p:cBhvr>
                                      <p:to>
                                        <p:strVal val="visible"/>
                                      </p:to>
                                    </p:set>
                                  </p:childTnLst>
                                </p:cTn>
                              </p:par>
                              <p:par>
                                <p:cTn id="34" presetID="1" presetClass="entr" presetSubtype="0" fill="hold" nodeType="withEffect">
                                  <p:stCondLst>
                                    <p:cond delay="0"/>
                                  </p:stCondLst>
                                  <p:childTnLst>
                                    <p:set>
                                      <p:cBhvr>
                                        <p:cTn id="35" dur="1" fill="hold">
                                          <p:stCondLst>
                                            <p:cond delay="0"/>
                                          </p:stCondLst>
                                        </p:cTn>
                                        <p:tgtEl>
                                          <p:spTgt spid="28"/>
                                        </p:tgtEl>
                                        <p:attrNameLst>
                                          <p:attrName>style.visibility</p:attrName>
                                        </p:attrNameLst>
                                      </p:cBhvr>
                                      <p:to>
                                        <p:strVal val="visible"/>
                                      </p:to>
                                    </p:set>
                                  </p:childTnLst>
                                </p:cTn>
                              </p:par>
                              <p:par>
                                <p:cTn id="36" presetID="1" presetClass="entr" presetSubtype="0" fill="hold" nodeType="withEffect">
                                  <p:stCondLst>
                                    <p:cond delay="0"/>
                                  </p:stCondLst>
                                  <p:childTnLst>
                                    <p:set>
                                      <p:cBhvr>
                                        <p:cTn id="37" dur="1" fill="hold">
                                          <p:stCondLst>
                                            <p:cond delay="0"/>
                                          </p:stCondLst>
                                        </p:cTn>
                                        <p:tgtEl>
                                          <p:spTgt spid="30"/>
                                        </p:tgtEl>
                                        <p:attrNameLst>
                                          <p:attrName>style.visibility</p:attrName>
                                        </p:attrNameLst>
                                      </p:cBhvr>
                                      <p:to>
                                        <p:strVal val="visible"/>
                                      </p:to>
                                    </p:set>
                                  </p:childTnLst>
                                </p:cTn>
                              </p:par>
                              <p:par>
                                <p:cTn id="38" presetID="1" presetClass="entr" presetSubtype="0" fill="hold" nodeType="withEffect">
                                  <p:stCondLst>
                                    <p:cond delay="0"/>
                                  </p:stCondLst>
                                  <p:childTnLst>
                                    <p:set>
                                      <p:cBhvr>
                                        <p:cTn id="39" dur="1" fill="hold">
                                          <p:stCondLst>
                                            <p:cond delay="0"/>
                                          </p:stCondLst>
                                        </p:cTn>
                                        <p:tgtEl>
                                          <p:spTgt spid="32"/>
                                        </p:tgtEl>
                                        <p:attrNameLst>
                                          <p:attrName>style.visibility</p:attrName>
                                        </p:attrNameLst>
                                      </p:cBhvr>
                                      <p:to>
                                        <p:strVal val="visible"/>
                                      </p:to>
                                    </p:set>
                                  </p:childTnLst>
                                </p:cTn>
                              </p:par>
                            </p:childTnLst>
                          </p:cTn>
                        </p:par>
                        <p:par>
                          <p:cTn id="40" fill="hold">
                            <p:stCondLst>
                              <p:cond delay="1500"/>
                            </p:stCondLst>
                            <p:childTnLst>
                              <p:par>
                                <p:cTn id="41" presetID="10" presetClass="entr" presetSubtype="0" fill="hold" grpId="0" nodeType="afterEffect">
                                  <p:stCondLst>
                                    <p:cond delay="0"/>
                                  </p:stCondLst>
                                  <p:childTnLst>
                                    <p:set>
                                      <p:cBhvr>
                                        <p:cTn id="42" dur="1" fill="hold">
                                          <p:stCondLst>
                                            <p:cond delay="0"/>
                                          </p:stCondLst>
                                        </p:cTn>
                                        <p:tgtEl>
                                          <p:spTgt spid="34"/>
                                        </p:tgtEl>
                                        <p:attrNameLst>
                                          <p:attrName>style.visibility</p:attrName>
                                        </p:attrNameLst>
                                      </p:cBhvr>
                                      <p:to>
                                        <p:strVal val="visible"/>
                                      </p:to>
                                    </p:set>
                                    <p:animEffect transition="in" filter="fade">
                                      <p:cBhvr>
                                        <p:cTn id="43" dur="500"/>
                                        <p:tgtEl>
                                          <p:spTgt spid="34"/>
                                        </p:tgtEl>
                                      </p:cBhvr>
                                    </p:animEffect>
                                  </p:childTnLst>
                                </p:cTn>
                              </p:par>
                            </p:childTnLst>
                          </p:cTn>
                        </p:par>
                        <p:par>
                          <p:cTn id="44" fill="hold">
                            <p:stCondLst>
                              <p:cond delay="2000"/>
                            </p:stCondLst>
                            <p:childTnLst>
                              <p:par>
                                <p:cTn id="45" presetID="10" presetClass="entr" presetSubtype="0" fill="hold" nodeType="afterEffect">
                                  <p:stCondLst>
                                    <p:cond delay="0"/>
                                  </p:stCondLst>
                                  <p:childTnLst>
                                    <p:set>
                                      <p:cBhvr>
                                        <p:cTn id="46" dur="1" fill="hold">
                                          <p:stCondLst>
                                            <p:cond delay="0"/>
                                          </p:stCondLst>
                                        </p:cTn>
                                        <p:tgtEl>
                                          <p:spTgt spid="35"/>
                                        </p:tgtEl>
                                        <p:attrNameLst>
                                          <p:attrName>style.visibility</p:attrName>
                                        </p:attrNameLst>
                                      </p:cBhvr>
                                      <p:to>
                                        <p:strVal val="visible"/>
                                      </p:to>
                                    </p:set>
                                    <p:animEffect transition="in" filter="fade">
                                      <p:cBhvr>
                                        <p:cTn id="47" dur="500"/>
                                        <p:tgtEl>
                                          <p:spTgt spid="35"/>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3"/>
                                        </p:tgtEl>
                                        <p:attrNameLst>
                                          <p:attrName>style.visibility</p:attrName>
                                        </p:attrNameLst>
                                      </p:cBhvr>
                                      <p:to>
                                        <p:strVal val="visible"/>
                                      </p:to>
                                    </p:set>
                                    <p:animEffect transition="in" filter="fade">
                                      <p:cBhvr>
                                        <p:cTn id="5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 grpId="0">
        <p:bldAsOne/>
      </p:bldGraphic>
      <p:bldP spid="9" grpId="0"/>
      <p:bldP spid="10" grpId="0"/>
      <p:bldP spid="12" grpId="0"/>
      <p:bldP spid="13" grpId="0"/>
      <p:bldP spid="14" grpId="0"/>
      <p:bldP spid="6" grpId="0" animBg="1"/>
      <p:bldP spid="3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平行四边形 57">
            <a:extLst>
              <a:ext uri="{FF2B5EF4-FFF2-40B4-BE49-F238E27FC236}">
                <a16:creationId xmlns:a16="http://schemas.microsoft.com/office/drawing/2014/main" id="{D5BCCE40-FC00-7FF9-489C-E5CBAF6D3958}"/>
              </a:ext>
            </a:extLst>
          </p:cNvPr>
          <p:cNvSpPr/>
          <p:nvPr/>
        </p:nvSpPr>
        <p:spPr>
          <a:xfrm>
            <a:off x="-139700" y="362381"/>
            <a:ext cx="635000" cy="386920"/>
          </a:xfrm>
          <a:prstGeom prst="parallelogram">
            <a:avLst/>
          </a:prstGeom>
          <a:gradFill>
            <a:gsLst>
              <a:gs pos="0">
                <a:schemeClr val="accent1"/>
              </a:gs>
              <a:gs pos="100000">
                <a:schemeClr val="accent6"/>
              </a:gs>
            </a:gsLst>
            <a:lin ang="2700000" scaled="0"/>
          </a:gradFill>
          <a:ln>
            <a:noFill/>
          </a:ln>
          <a:effectLst>
            <a:outerShdw blurRad="165100" dist="38100" dir="2700000" algn="tl"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6" name="任意多边形: 形状 35">
            <a:extLst>
              <a:ext uri="{FF2B5EF4-FFF2-40B4-BE49-F238E27FC236}">
                <a16:creationId xmlns:a16="http://schemas.microsoft.com/office/drawing/2014/main" id="{13D05259-692C-1C37-B202-E0B015F17CF6}"/>
              </a:ext>
            </a:extLst>
          </p:cNvPr>
          <p:cNvSpPr/>
          <p:nvPr/>
        </p:nvSpPr>
        <p:spPr>
          <a:xfrm>
            <a:off x="5274443" y="6042082"/>
            <a:ext cx="6917557" cy="800851"/>
          </a:xfrm>
          <a:custGeom>
            <a:avLst/>
            <a:gdLst>
              <a:gd name="connsiteX0" fmla="*/ 5065551 w 6917557"/>
              <a:gd name="connsiteY0" fmla="*/ 26 h 800851"/>
              <a:gd name="connsiteX1" fmla="*/ 6634885 w 6917557"/>
              <a:gd name="connsiteY1" fmla="*/ 152939 h 800851"/>
              <a:gd name="connsiteX2" fmla="*/ 6917557 w 6917557"/>
              <a:gd name="connsiteY2" fmla="*/ 227761 h 800851"/>
              <a:gd name="connsiteX3" fmla="*/ 6917557 w 6917557"/>
              <a:gd name="connsiteY3" fmla="*/ 800851 h 800851"/>
              <a:gd name="connsiteX4" fmla="*/ 0 w 6917557"/>
              <a:gd name="connsiteY4" fmla="*/ 800851 h 800851"/>
              <a:gd name="connsiteX5" fmla="*/ 585518 w 6917557"/>
              <a:gd name="connsiteY5" fmla="*/ 664543 h 800851"/>
              <a:gd name="connsiteX6" fmla="*/ 4608100 w 6917557"/>
              <a:gd name="connsiteY6" fmla="*/ 12035 h 800851"/>
              <a:gd name="connsiteX7" fmla="*/ 5065551 w 6917557"/>
              <a:gd name="connsiteY7" fmla="*/ 26 h 800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917557" h="800851">
                <a:moveTo>
                  <a:pt x="5065551" y="26"/>
                </a:moveTo>
                <a:cubicBezTo>
                  <a:pt x="5661502" y="-1366"/>
                  <a:pt x="6198137" y="54503"/>
                  <a:pt x="6634885" y="152939"/>
                </a:cubicBezTo>
                <a:lnTo>
                  <a:pt x="6917557" y="227761"/>
                </a:lnTo>
                <a:lnTo>
                  <a:pt x="6917557" y="800851"/>
                </a:lnTo>
                <a:lnTo>
                  <a:pt x="0" y="800851"/>
                </a:lnTo>
                <a:lnTo>
                  <a:pt x="585518" y="664543"/>
                </a:lnTo>
                <a:cubicBezTo>
                  <a:pt x="2057463" y="330929"/>
                  <a:pt x="3517721" y="66179"/>
                  <a:pt x="4608100" y="12035"/>
                </a:cubicBezTo>
                <a:cubicBezTo>
                  <a:pt x="4763868" y="4300"/>
                  <a:pt x="4916563" y="374"/>
                  <a:pt x="5065551" y="26"/>
                </a:cubicBezTo>
                <a:close/>
              </a:path>
            </a:pathLst>
          </a:custGeom>
          <a:solidFill>
            <a:schemeClr val="accent6">
              <a:lumMod val="40000"/>
              <a:lumOff val="60000"/>
            </a:schemeClr>
          </a:solidFill>
          <a:ln>
            <a:noFill/>
          </a:ln>
          <a:effectLst>
            <a:outerShdw blurRad="50800" dist="38100" sx="101000" sy="101000" algn="l" rotWithShape="0">
              <a:schemeClr val="accent6">
                <a:alpha val="2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mn-ea"/>
              <a:sym typeface="+mn-lt"/>
            </a:endParaRPr>
          </a:p>
        </p:txBody>
      </p:sp>
      <p:sp>
        <p:nvSpPr>
          <p:cNvPr id="2" name="矩形 1">
            <a:extLst>
              <a:ext uri="{FF2B5EF4-FFF2-40B4-BE49-F238E27FC236}">
                <a16:creationId xmlns:a16="http://schemas.microsoft.com/office/drawing/2014/main" id="{BB2BA60F-9E43-F3B1-9D07-B0815E17A2BD}"/>
              </a:ext>
            </a:extLst>
          </p:cNvPr>
          <p:cNvSpPr/>
          <p:nvPr/>
        </p:nvSpPr>
        <p:spPr>
          <a:xfrm>
            <a:off x="660400" y="2082800"/>
            <a:ext cx="2862446" cy="3657600"/>
          </a:xfrm>
          <a:prstGeom prst="rect">
            <a:avLst/>
          </a:prstGeom>
          <a:noFill/>
          <a:ln w="22225">
            <a:gradFill>
              <a:gsLst>
                <a:gs pos="0">
                  <a:schemeClr val="accent1"/>
                </a:gs>
                <a:gs pos="100000">
                  <a:schemeClr val="accent6"/>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mn-ea"/>
              <a:sym typeface="+mn-lt"/>
            </a:endParaRPr>
          </a:p>
        </p:txBody>
      </p:sp>
      <p:sp>
        <p:nvSpPr>
          <p:cNvPr id="3" name="箭头: 五边形 2">
            <a:extLst>
              <a:ext uri="{FF2B5EF4-FFF2-40B4-BE49-F238E27FC236}">
                <a16:creationId xmlns:a16="http://schemas.microsoft.com/office/drawing/2014/main" id="{F60AABF2-320D-5CA7-AD57-94905ED97E5C}"/>
              </a:ext>
            </a:extLst>
          </p:cNvPr>
          <p:cNvSpPr/>
          <p:nvPr/>
        </p:nvSpPr>
        <p:spPr>
          <a:xfrm>
            <a:off x="536219" y="1717488"/>
            <a:ext cx="3448640" cy="584200"/>
          </a:xfrm>
          <a:prstGeom prst="homePlate">
            <a:avLst>
              <a:gd name="adj" fmla="val 52174"/>
            </a:avLst>
          </a:prstGeom>
          <a:gradFill>
            <a:gsLst>
              <a:gs pos="0">
                <a:schemeClr val="accent1"/>
              </a:gs>
              <a:gs pos="100000">
                <a:schemeClr val="accent6"/>
              </a:gs>
            </a:gsLst>
            <a:lin ang="2700000" scaled="0"/>
          </a:gradFill>
          <a:ln>
            <a:noFill/>
          </a:ln>
          <a:effectLst>
            <a:outerShdw blurRad="165100" dist="38100" dir="2700000" algn="tl"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r>
              <a:rPr lang="zh-CN" altLang="en-US" sz="2800" dirty="0">
                <a:latin typeface="+mj-ea"/>
                <a:ea typeface="+mj-ea"/>
                <a:cs typeface="+mn-ea"/>
                <a:sym typeface="+mn-lt"/>
              </a:rPr>
              <a:t>指导和监管加强</a:t>
            </a:r>
          </a:p>
        </p:txBody>
      </p:sp>
      <p:sp>
        <p:nvSpPr>
          <p:cNvPr id="4" name="直角三角形 3">
            <a:extLst>
              <a:ext uri="{FF2B5EF4-FFF2-40B4-BE49-F238E27FC236}">
                <a16:creationId xmlns:a16="http://schemas.microsoft.com/office/drawing/2014/main" id="{B199C740-4B17-9D79-0854-9F4429DBFF90}"/>
              </a:ext>
            </a:extLst>
          </p:cNvPr>
          <p:cNvSpPr/>
          <p:nvPr/>
        </p:nvSpPr>
        <p:spPr>
          <a:xfrm rot="10800000">
            <a:off x="534722" y="2301688"/>
            <a:ext cx="143818" cy="12700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tx1">
                  <a:lumMod val="75000"/>
                  <a:lumOff val="25000"/>
                </a:schemeClr>
              </a:solidFill>
              <a:cs typeface="+mn-ea"/>
              <a:sym typeface="+mn-lt"/>
            </a:endParaRPr>
          </a:p>
        </p:txBody>
      </p:sp>
      <p:sp>
        <p:nvSpPr>
          <p:cNvPr id="45" name="文本框 44">
            <a:extLst>
              <a:ext uri="{FF2B5EF4-FFF2-40B4-BE49-F238E27FC236}">
                <a16:creationId xmlns:a16="http://schemas.microsoft.com/office/drawing/2014/main" id="{2B5A203D-3872-735D-C12B-894B24AB01F1}"/>
              </a:ext>
            </a:extLst>
          </p:cNvPr>
          <p:cNvSpPr txBox="1"/>
          <p:nvPr/>
        </p:nvSpPr>
        <p:spPr>
          <a:xfrm flipH="1">
            <a:off x="660399" y="2685676"/>
            <a:ext cx="2862445" cy="2055499"/>
          </a:xfrm>
          <a:prstGeom prst="rect">
            <a:avLst/>
          </a:prstGeom>
          <a:noFill/>
        </p:spPr>
        <p:txBody>
          <a:bodyPr wrap="square" rtlCol="0" anchor="ctr">
            <a:noAutofit/>
          </a:bodyPr>
          <a:lstStyle/>
          <a:p>
            <a:pPr algn="just">
              <a:lnSpc>
                <a:spcPct val="130000"/>
              </a:lnSpc>
            </a:pPr>
            <a:r>
              <a:rPr lang="zh-CN" altLang="en-US" sz="2000" dirty="0">
                <a:solidFill>
                  <a:schemeClr val="tx1">
                    <a:lumMod val="75000"/>
                    <a:lumOff val="25000"/>
                  </a:schemeClr>
                </a:solidFill>
                <a:cs typeface="+mn-ea"/>
                <a:sym typeface="+mn-lt"/>
              </a:rPr>
              <a:t>对从事互联网诊疗的机构、人员和所涉业务提出监管规范，提升了互联网医院的技术和运营门槛。</a:t>
            </a:r>
          </a:p>
        </p:txBody>
      </p:sp>
      <p:sp>
        <p:nvSpPr>
          <p:cNvPr id="30" name="矩形 29">
            <a:extLst>
              <a:ext uri="{FF2B5EF4-FFF2-40B4-BE49-F238E27FC236}">
                <a16:creationId xmlns:a16="http://schemas.microsoft.com/office/drawing/2014/main" id="{050D0CD1-47A3-0572-F54D-E373C67FDF19}"/>
              </a:ext>
            </a:extLst>
          </p:cNvPr>
          <p:cNvSpPr/>
          <p:nvPr/>
        </p:nvSpPr>
        <p:spPr>
          <a:xfrm>
            <a:off x="4432300" y="2082800"/>
            <a:ext cx="2862446" cy="3657600"/>
          </a:xfrm>
          <a:prstGeom prst="rect">
            <a:avLst/>
          </a:prstGeom>
          <a:noFill/>
          <a:ln w="22225">
            <a:gradFill>
              <a:gsLst>
                <a:gs pos="0">
                  <a:schemeClr val="accent1"/>
                </a:gs>
                <a:gs pos="100000">
                  <a:schemeClr val="accent6"/>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mn-ea"/>
              <a:sym typeface="+mn-lt"/>
            </a:endParaRPr>
          </a:p>
        </p:txBody>
      </p:sp>
      <p:sp>
        <p:nvSpPr>
          <p:cNvPr id="33" name="箭头: 五边形 32">
            <a:extLst>
              <a:ext uri="{FF2B5EF4-FFF2-40B4-BE49-F238E27FC236}">
                <a16:creationId xmlns:a16="http://schemas.microsoft.com/office/drawing/2014/main" id="{3BAB10EA-F5EC-E2FB-B3F3-38C83580515D}"/>
              </a:ext>
            </a:extLst>
          </p:cNvPr>
          <p:cNvSpPr/>
          <p:nvPr/>
        </p:nvSpPr>
        <p:spPr>
          <a:xfrm>
            <a:off x="4308119" y="1717488"/>
            <a:ext cx="3448640" cy="584200"/>
          </a:xfrm>
          <a:prstGeom prst="homePlate">
            <a:avLst>
              <a:gd name="adj" fmla="val 52174"/>
            </a:avLst>
          </a:prstGeom>
          <a:gradFill>
            <a:gsLst>
              <a:gs pos="0">
                <a:schemeClr val="accent1"/>
              </a:gs>
              <a:gs pos="100000">
                <a:schemeClr val="accent6"/>
              </a:gs>
            </a:gsLst>
            <a:lin ang="2700000" scaled="0"/>
          </a:gradFill>
          <a:ln>
            <a:noFill/>
          </a:ln>
          <a:effectLst>
            <a:outerShdw blurRad="165100" dist="38100" dir="2700000" algn="tl"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r>
              <a:rPr lang="zh-CN" altLang="en-US" sz="2800" dirty="0">
                <a:latin typeface="+mj-ea"/>
                <a:ea typeface="+mj-ea"/>
                <a:cs typeface="+mn-ea"/>
                <a:sym typeface="+mn-lt"/>
              </a:rPr>
              <a:t>逐渐进入深水区</a:t>
            </a:r>
          </a:p>
        </p:txBody>
      </p:sp>
      <p:sp>
        <p:nvSpPr>
          <p:cNvPr id="34" name="直角三角形 33">
            <a:extLst>
              <a:ext uri="{FF2B5EF4-FFF2-40B4-BE49-F238E27FC236}">
                <a16:creationId xmlns:a16="http://schemas.microsoft.com/office/drawing/2014/main" id="{EF6801FB-B82E-6084-417A-D84FB4EC7C8A}"/>
              </a:ext>
            </a:extLst>
          </p:cNvPr>
          <p:cNvSpPr/>
          <p:nvPr/>
        </p:nvSpPr>
        <p:spPr>
          <a:xfrm rot="10800000">
            <a:off x="4306622" y="2301688"/>
            <a:ext cx="143818" cy="12700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tx1">
                  <a:lumMod val="75000"/>
                  <a:lumOff val="25000"/>
                </a:schemeClr>
              </a:solidFill>
              <a:cs typeface="+mn-ea"/>
              <a:sym typeface="+mn-lt"/>
            </a:endParaRPr>
          </a:p>
        </p:txBody>
      </p:sp>
      <p:sp>
        <p:nvSpPr>
          <p:cNvPr id="32" name="文本框 31">
            <a:extLst>
              <a:ext uri="{FF2B5EF4-FFF2-40B4-BE49-F238E27FC236}">
                <a16:creationId xmlns:a16="http://schemas.microsoft.com/office/drawing/2014/main" id="{7E91694E-3124-A017-A14F-3405E7D7D3F4}"/>
              </a:ext>
            </a:extLst>
          </p:cNvPr>
          <p:cNvSpPr txBox="1"/>
          <p:nvPr/>
        </p:nvSpPr>
        <p:spPr>
          <a:xfrm>
            <a:off x="4432299" y="2685676"/>
            <a:ext cx="2862445" cy="2055499"/>
          </a:xfrm>
          <a:prstGeom prst="rect">
            <a:avLst/>
          </a:prstGeom>
          <a:noFill/>
        </p:spPr>
        <p:txBody>
          <a:bodyPr wrap="square" rtlCol="0" anchor="ctr">
            <a:noAutofit/>
          </a:bodyPr>
          <a:lstStyle/>
          <a:p>
            <a:pPr algn="just">
              <a:lnSpc>
                <a:spcPct val="130000"/>
              </a:lnSpc>
            </a:pPr>
            <a:r>
              <a:rPr lang="zh-CN" altLang="en-US" sz="2000" dirty="0">
                <a:solidFill>
                  <a:schemeClr val="tx1">
                    <a:lumMod val="75000"/>
                    <a:lumOff val="25000"/>
                  </a:schemeClr>
                </a:solidFill>
                <a:cs typeface="+mn-ea"/>
                <a:sym typeface="+mn-lt"/>
              </a:rPr>
              <a:t>越来越多的医生不仅在互联网平台上接受问诊咨询，更深入到对疾病的全流程管理，实现为患者的最终结果负责。</a:t>
            </a:r>
          </a:p>
        </p:txBody>
      </p:sp>
      <p:sp>
        <p:nvSpPr>
          <p:cNvPr id="37" name="矩形 36">
            <a:extLst>
              <a:ext uri="{FF2B5EF4-FFF2-40B4-BE49-F238E27FC236}">
                <a16:creationId xmlns:a16="http://schemas.microsoft.com/office/drawing/2014/main" id="{0633044E-3F46-A225-64DF-E031C3D31B69}"/>
              </a:ext>
            </a:extLst>
          </p:cNvPr>
          <p:cNvSpPr/>
          <p:nvPr/>
        </p:nvSpPr>
        <p:spPr>
          <a:xfrm>
            <a:off x="8204200" y="2082800"/>
            <a:ext cx="2862446" cy="3657600"/>
          </a:xfrm>
          <a:prstGeom prst="rect">
            <a:avLst/>
          </a:prstGeom>
          <a:noFill/>
          <a:ln w="22225">
            <a:gradFill>
              <a:gsLst>
                <a:gs pos="0">
                  <a:schemeClr val="accent1"/>
                </a:gs>
                <a:gs pos="100000">
                  <a:schemeClr val="accent6"/>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mn-ea"/>
              <a:sym typeface="+mn-lt"/>
            </a:endParaRPr>
          </a:p>
        </p:txBody>
      </p:sp>
      <p:sp>
        <p:nvSpPr>
          <p:cNvPr id="40" name="箭头: 五边形 39">
            <a:extLst>
              <a:ext uri="{FF2B5EF4-FFF2-40B4-BE49-F238E27FC236}">
                <a16:creationId xmlns:a16="http://schemas.microsoft.com/office/drawing/2014/main" id="{FA432B0B-51AA-2543-4776-15824B5781C6}"/>
              </a:ext>
            </a:extLst>
          </p:cNvPr>
          <p:cNvSpPr/>
          <p:nvPr/>
        </p:nvSpPr>
        <p:spPr>
          <a:xfrm>
            <a:off x="8080019" y="1717488"/>
            <a:ext cx="3448640" cy="584200"/>
          </a:xfrm>
          <a:prstGeom prst="homePlate">
            <a:avLst>
              <a:gd name="adj" fmla="val 52174"/>
            </a:avLst>
          </a:prstGeom>
          <a:gradFill>
            <a:gsLst>
              <a:gs pos="0">
                <a:schemeClr val="accent1"/>
              </a:gs>
              <a:gs pos="100000">
                <a:schemeClr val="accent6"/>
              </a:gs>
            </a:gsLst>
            <a:lin ang="2700000" scaled="0"/>
          </a:gradFill>
          <a:ln>
            <a:noFill/>
          </a:ln>
          <a:effectLst>
            <a:outerShdw blurRad="165100" dist="38100" dir="2700000" algn="tl"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r>
              <a:rPr lang="zh-CN" altLang="en-US" sz="2800" dirty="0">
                <a:latin typeface="+mj-ea"/>
                <a:ea typeface="+mj-ea"/>
                <a:cs typeface="+mn-ea"/>
                <a:sym typeface="+mn-lt"/>
              </a:rPr>
              <a:t>更深入基层医疗</a:t>
            </a:r>
          </a:p>
        </p:txBody>
      </p:sp>
      <p:sp>
        <p:nvSpPr>
          <p:cNvPr id="41" name="直角三角形 40">
            <a:extLst>
              <a:ext uri="{FF2B5EF4-FFF2-40B4-BE49-F238E27FC236}">
                <a16:creationId xmlns:a16="http://schemas.microsoft.com/office/drawing/2014/main" id="{F6CD0FB7-920E-A5BD-E44C-B976F7131486}"/>
              </a:ext>
            </a:extLst>
          </p:cNvPr>
          <p:cNvSpPr/>
          <p:nvPr/>
        </p:nvSpPr>
        <p:spPr>
          <a:xfrm rot="10800000">
            <a:off x="8078522" y="2301688"/>
            <a:ext cx="143818" cy="12700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tx1">
                  <a:lumMod val="75000"/>
                  <a:lumOff val="25000"/>
                </a:schemeClr>
              </a:solidFill>
              <a:cs typeface="+mn-ea"/>
              <a:sym typeface="+mn-lt"/>
            </a:endParaRPr>
          </a:p>
        </p:txBody>
      </p:sp>
      <p:sp>
        <p:nvSpPr>
          <p:cNvPr id="39" name="文本框 38">
            <a:extLst>
              <a:ext uri="{FF2B5EF4-FFF2-40B4-BE49-F238E27FC236}">
                <a16:creationId xmlns:a16="http://schemas.microsoft.com/office/drawing/2014/main" id="{2FBFF22F-68C1-6AB8-BE63-53B529B7EBE3}"/>
              </a:ext>
            </a:extLst>
          </p:cNvPr>
          <p:cNvSpPr txBox="1"/>
          <p:nvPr/>
        </p:nvSpPr>
        <p:spPr>
          <a:xfrm>
            <a:off x="8204199" y="2685676"/>
            <a:ext cx="2862445" cy="2455609"/>
          </a:xfrm>
          <a:prstGeom prst="rect">
            <a:avLst/>
          </a:prstGeom>
          <a:noFill/>
        </p:spPr>
        <p:txBody>
          <a:bodyPr wrap="square" rtlCol="0" anchor="ctr">
            <a:noAutofit/>
          </a:bodyPr>
          <a:lstStyle/>
          <a:p>
            <a:pPr algn="just">
              <a:lnSpc>
                <a:spcPct val="130000"/>
              </a:lnSpc>
            </a:pPr>
            <a:r>
              <a:rPr lang="zh-CN" altLang="en-US" sz="2000" dirty="0">
                <a:solidFill>
                  <a:schemeClr val="tx1">
                    <a:lumMod val="75000"/>
                    <a:lumOff val="25000"/>
                  </a:schemeClr>
                </a:solidFill>
                <a:cs typeface="+mn-ea"/>
                <a:sym typeface="+mn-lt"/>
              </a:rPr>
              <a:t>帮助基层医疗实现互联网诊疗，如开展</a:t>
            </a:r>
            <a:r>
              <a:rPr lang="zh-CN" altLang="en-US" sz="2000" b="0" i="0" dirty="0">
                <a:solidFill>
                  <a:schemeClr val="tx1">
                    <a:lumMod val="75000"/>
                    <a:lumOff val="25000"/>
                  </a:schemeClr>
                </a:solidFill>
                <a:effectLst/>
                <a:cs typeface="+mn-ea"/>
                <a:sym typeface="+mn-lt"/>
              </a:rPr>
              <a:t>远程邀约会诊功能、转诊功能，更好地为基层医生提供支持，提升乡村镇的医疗质量。</a:t>
            </a:r>
            <a:endParaRPr lang="zh-CN" altLang="en-US" sz="2000" dirty="0">
              <a:solidFill>
                <a:schemeClr val="tx1">
                  <a:lumMod val="75000"/>
                  <a:lumOff val="25000"/>
                </a:schemeClr>
              </a:solidFill>
              <a:cs typeface="+mn-ea"/>
              <a:sym typeface="+mn-lt"/>
            </a:endParaRPr>
          </a:p>
        </p:txBody>
      </p:sp>
      <p:sp>
        <p:nvSpPr>
          <p:cNvPr id="8" name="文本占位符 7">
            <a:extLst>
              <a:ext uri="{FF2B5EF4-FFF2-40B4-BE49-F238E27FC236}">
                <a16:creationId xmlns:a16="http://schemas.microsoft.com/office/drawing/2014/main" id="{A9564F8C-EE70-8ADE-98FD-BB83E871405E}"/>
              </a:ext>
            </a:extLst>
          </p:cNvPr>
          <p:cNvSpPr>
            <a:spLocks noGrp="1"/>
          </p:cNvSpPr>
          <p:nvPr>
            <p:ph type="body" sz="quarter" idx="10"/>
          </p:nvPr>
        </p:nvSpPr>
        <p:spPr/>
        <p:txBody>
          <a:bodyPr/>
          <a:lstStyle/>
          <a:p>
            <a:r>
              <a:rPr lang="zh-CN" altLang="en-US" dirty="0">
                <a:cs typeface="+mn-ea"/>
                <a:sym typeface="+mn-lt"/>
              </a:rPr>
              <a:t>互联网医疗发展趋势之一</a:t>
            </a:r>
          </a:p>
        </p:txBody>
      </p:sp>
    </p:spTree>
    <p:extLst>
      <p:ext uri="{BB962C8B-B14F-4D97-AF65-F5344CB8AC3E}">
        <p14:creationId xmlns:p14="http://schemas.microsoft.com/office/powerpoint/2010/main" val="41258342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0"/>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3"/>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2"/>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7"/>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40"/>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41"/>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3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45" grpId="0"/>
      <p:bldP spid="30" grpId="0" animBg="1"/>
      <p:bldP spid="33" grpId="0" animBg="1"/>
      <p:bldP spid="34" grpId="0" animBg="1"/>
      <p:bldP spid="32" grpId="0"/>
      <p:bldP spid="37" grpId="0" animBg="1"/>
      <p:bldP spid="40" grpId="0" animBg="1"/>
      <p:bldP spid="41" grpId="0" animBg="1"/>
      <p:bldP spid="39"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id="{7B510F22-722F-EA45-921B-D67668384786}"/>
              </a:ext>
            </a:extLst>
          </p:cNvPr>
          <p:cNvGrpSpPr/>
          <p:nvPr/>
        </p:nvGrpSpPr>
        <p:grpSpPr>
          <a:xfrm>
            <a:off x="812800" y="1930400"/>
            <a:ext cx="4241800" cy="3143331"/>
            <a:chOff x="518403" y="1394930"/>
            <a:chExt cx="8117497" cy="3742301"/>
          </a:xfrm>
        </p:grpSpPr>
        <p:sp>
          <p:nvSpPr>
            <p:cNvPr id="8" name="矩形 7">
              <a:extLst>
                <a:ext uri="{FF2B5EF4-FFF2-40B4-BE49-F238E27FC236}">
                  <a16:creationId xmlns:a16="http://schemas.microsoft.com/office/drawing/2014/main" id="{1E730E6F-C75A-003E-BA43-6FAA65B0E0C1}"/>
                </a:ext>
              </a:extLst>
            </p:cNvPr>
            <p:cNvSpPr/>
            <p:nvPr/>
          </p:nvSpPr>
          <p:spPr>
            <a:xfrm>
              <a:off x="660400" y="1518541"/>
              <a:ext cx="7930543" cy="3618689"/>
            </a:xfrm>
            <a:prstGeom prst="rect">
              <a:avLst/>
            </a:prstGeom>
            <a:gradFill>
              <a:gsLst>
                <a:gs pos="0">
                  <a:schemeClr val="accent1"/>
                </a:gs>
                <a:gs pos="100000">
                  <a:schemeClr val="accent6"/>
                </a:gs>
              </a:gsLst>
              <a:lin ang="2700000" scaled="0"/>
            </a:gradFill>
            <a:ln>
              <a:noFill/>
            </a:ln>
            <a:effectLst>
              <a:outerShdw blurRad="165100" dist="38100" dir="2700000" algn="tl"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 name="任意多边形: 形状 8">
              <a:extLst>
                <a:ext uri="{FF2B5EF4-FFF2-40B4-BE49-F238E27FC236}">
                  <a16:creationId xmlns:a16="http://schemas.microsoft.com/office/drawing/2014/main" id="{AE6E6B5E-3956-4F5F-FF0D-585F802F3B19}"/>
                </a:ext>
              </a:extLst>
            </p:cNvPr>
            <p:cNvSpPr/>
            <p:nvPr/>
          </p:nvSpPr>
          <p:spPr>
            <a:xfrm rot="551863">
              <a:off x="518403" y="1464708"/>
              <a:ext cx="730224" cy="1676886"/>
            </a:xfrm>
            <a:custGeom>
              <a:avLst/>
              <a:gdLst>
                <a:gd name="connsiteX0" fmla="*/ 0 w 730224"/>
                <a:gd name="connsiteY0" fmla="*/ 101525 h 1676886"/>
                <a:gd name="connsiteX1" fmla="*/ 626996 w 730224"/>
                <a:gd name="connsiteY1" fmla="*/ 0 h 1676886"/>
                <a:gd name="connsiteX2" fmla="*/ 658574 w 730224"/>
                <a:gd name="connsiteY2" fmla="*/ 98756 h 1676886"/>
                <a:gd name="connsiteX3" fmla="*/ 730162 w 730224"/>
                <a:gd name="connsiteY3" fmla="*/ 548135 h 1676886"/>
                <a:gd name="connsiteX4" fmla="*/ 479905 w 730224"/>
                <a:gd name="connsiteY4" fmla="*/ 1289280 h 1676886"/>
                <a:gd name="connsiteX5" fmla="*/ 286798 w 730224"/>
                <a:gd name="connsiteY5" fmla="*/ 1630977 h 1676886"/>
                <a:gd name="connsiteX6" fmla="*/ 255088 w 730224"/>
                <a:gd name="connsiteY6" fmla="*/ 1676886 h 1676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30224" h="1676886">
                  <a:moveTo>
                    <a:pt x="0" y="101525"/>
                  </a:moveTo>
                  <a:lnTo>
                    <a:pt x="626996" y="0"/>
                  </a:lnTo>
                  <a:lnTo>
                    <a:pt x="658574" y="98756"/>
                  </a:lnTo>
                  <a:cubicBezTo>
                    <a:pt x="702489" y="251356"/>
                    <a:pt x="731766" y="418996"/>
                    <a:pt x="730162" y="548135"/>
                  </a:cubicBezTo>
                  <a:cubicBezTo>
                    <a:pt x="726954" y="806413"/>
                    <a:pt x="587387" y="1069503"/>
                    <a:pt x="479905" y="1289280"/>
                  </a:cubicBezTo>
                  <a:cubicBezTo>
                    <a:pt x="426164" y="1399168"/>
                    <a:pt x="357183" y="1523896"/>
                    <a:pt x="286798" y="1630977"/>
                  </a:cubicBezTo>
                  <a:lnTo>
                    <a:pt x="255088" y="1676886"/>
                  </a:lnTo>
                  <a:close/>
                </a:path>
              </a:pathLst>
            </a:custGeom>
            <a:solidFill>
              <a:schemeClr val="accent2">
                <a:alpha val="2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mn-ea"/>
                <a:sym typeface="+mn-lt"/>
              </a:endParaRPr>
            </a:p>
          </p:txBody>
        </p:sp>
        <p:sp>
          <p:nvSpPr>
            <p:cNvPr id="10" name="任意多边形: 形状 9">
              <a:extLst>
                <a:ext uri="{FF2B5EF4-FFF2-40B4-BE49-F238E27FC236}">
                  <a16:creationId xmlns:a16="http://schemas.microsoft.com/office/drawing/2014/main" id="{12C19813-E5C6-0141-7F3F-D343D16AA060}"/>
                </a:ext>
              </a:extLst>
            </p:cNvPr>
            <p:cNvSpPr/>
            <p:nvPr/>
          </p:nvSpPr>
          <p:spPr>
            <a:xfrm rot="5951863">
              <a:off x="7432345" y="921599"/>
              <a:ext cx="730224" cy="1676886"/>
            </a:xfrm>
            <a:custGeom>
              <a:avLst/>
              <a:gdLst>
                <a:gd name="connsiteX0" fmla="*/ 0 w 730224"/>
                <a:gd name="connsiteY0" fmla="*/ 101525 h 1676886"/>
                <a:gd name="connsiteX1" fmla="*/ 626996 w 730224"/>
                <a:gd name="connsiteY1" fmla="*/ 0 h 1676886"/>
                <a:gd name="connsiteX2" fmla="*/ 658574 w 730224"/>
                <a:gd name="connsiteY2" fmla="*/ 98756 h 1676886"/>
                <a:gd name="connsiteX3" fmla="*/ 730162 w 730224"/>
                <a:gd name="connsiteY3" fmla="*/ 548135 h 1676886"/>
                <a:gd name="connsiteX4" fmla="*/ 479905 w 730224"/>
                <a:gd name="connsiteY4" fmla="*/ 1289280 h 1676886"/>
                <a:gd name="connsiteX5" fmla="*/ 286798 w 730224"/>
                <a:gd name="connsiteY5" fmla="*/ 1630977 h 1676886"/>
                <a:gd name="connsiteX6" fmla="*/ 255088 w 730224"/>
                <a:gd name="connsiteY6" fmla="*/ 1676886 h 1676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30224" h="1676886">
                  <a:moveTo>
                    <a:pt x="0" y="101525"/>
                  </a:moveTo>
                  <a:lnTo>
                    <a:pt x="626996" y="0"/>
                  </a:lnTo>
                  <a:lnTo>
                    <a:pt x="658574" y="98756"/>
                  </a:lnTo>
                  <a:cubicBezTo>
                    <a:pt x="702489" y="251356"/>
                    <a:pt x="731766" y="418996"/>
                    <a:pt x="730162" y="548135"/>
                  </a:cubicBezTo>
                  <a:cubicBezTo>
                    <a:pt x="726954" y="806413"/>
                    <a:pt x="587387" y="1069503"/>
                    <a:pt x="479905" y="1289280"/>
                  </a:cubicBezTo>
                  <a:cubicBezTo>
                    <a:pt x="426164" y="1399168"/>
                    <a:pt x="357183" y="1523896"/>
                    <a:pt x="286798" y="1630977"/>
                  </a:cubicBezTo>
                  <a:lnTo>
                    <a:pt x="255088" y="1676886"/>
                  </a:lnTo>
                  <a:close/>
                </a:path>
              </a:pathLst>
            </a:custGeom>
            <a:solidFill>
              <a:schemeClr val="accent2">
                <a:alpha val="1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mn-ea"/>
                <a:sym typeface="+mn-lt"/>
              </a:endParaRPr>
            </a:p>
          </p:txBody>
        </p:sp>
        <p:sp>
          <p:nvSpPr>
            <p:cNvPr id="11" name="任意多边形: 形状 10">
              <a:extLst>
                <a:ext uri="{FF2B5EF4-FFF2-40B4-BE49-F238E27FC236}">
                  <a16:creationId xmlns:a16="http://schemas.microsoft.com/office/drawing/2014/main" id="{5FE0F7E0-4D2B-46A7-4E7F-CDB79A3A65E2}"/>
                </a:ext>
              </a:extLst>
            </p:cNvPr>
            <p:cNvSpPr/>
            <p:nvPr/>
          </p:nvSpPr>
          <p:spPr>
            <a:xfrm>
              <a:off x="7226300" y="4673601"/>
              <a:ext cx="1364643" cy="463630"/>
            </a:xfrm>
            <a:custGeom>
              <a:avLst/>
              <a:gdLst>
                <a:gd name="connsiteX0" fmla="*/ 541034 w 1014412"/>
                <a:gd name="connsiteY0" fmla="*/ 0 h 233140"/>
                <a:gd name="connsiteX1" fmla="*/ 923603 w 1014412"/>
                <a:gd name="connsiteY1" fmla="*/ 61536 h 233140"/>
                <a:gd name="connsiteX2" fmla="*/ 1014412 w 1014412"/>
                <a:gd name="connsiteY2" fmla="*/ 113839 h 233140"/>
                <a:gd name="connsiteX3" fmla="*/ 1014412 w 1014412"/>
                <a:gd name="connsiteY3" fmla="*/ 233140 h 233140"/>
                <a:gd name="connsiteX4" fmla="*/ 5982 w 1014412"/>
                <a:gd name="connsiteY4" fmla="*/ 233140 h 233140"/>
                <a:gd name="connsiteX5" fmla="*/ 0 w 1014412"/>
                <a:gd name="connsiteY5" fmla="*/ 210097 h 233140"/>
                <a:gd name="connsiteX6" fmla="*/ 541034 w 1014412"/>
                <a:gd name="connsiteY6" fmla="*/ 0 h 2331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14412" h="233140">
                  <a:moveTo>
                    <a:pt x="541034" y="0"/>
                  </a:moveTo>
                  <a:cubicBezTo>
                    <a:pt x="690437" y="0"/>
                    <a:pt x="825695" y="23516"/>
                    <a:pt x="923603" y="61536"/>
                  </a:cubicBezTo>
                  <a:lnTo>
                    <a:pt x="1014412" y="113839"/>
                  </a:lnTo>
                  <a:lnTo>
                    <a:pt x="1014412" y="233140"/>
                  </a:lnTo>
                  <a:lnTo>
                    <a:pt x="5982" y="233140"/>
                  </a:lnTo>
                  <a:lnTo>
                    <a:pt x="0" y="210097"/>
                  </a:lnTo>
                  <a:cubicBezTo>
                    <a:pt x="0" y="94064"/>
                    <a:pt x="242229" y="0"/>
                    <a:pt x="541034" y="0"/>
                  </a:cubicBezTo>
                  <a:close/>
                </a:path>
              </a:pathLst>
            </a:custGeom>
            <a:solidFill>
              <a:schemeClr val="bg1">
                <a:alpha val="1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mn-ea"/>
                <a:sym typeface="+mn-lt"/>
              </a:endParaRPr>
            </a:p>
          </p:txBody>
        </p:sp>
        <p:sp>
          <p:nvSpPr>
            <p:cNvPr id="12" name="任意多边形: 形状 11">
              <a:extLst>
                <a:ext uri="{FF2B5EF4-FFF2-40B4-BE49-F238E27FC236}">
                  <a16:creationId xmlns:a16="http://schemas.microsoft.com/office/drawing/2014/main" id="{A5B4F685-40C2-B3D4-E0AF-59C68FFEF8CC}"/>
                </a:ext>
              </a:extLst>
            </p:cNvPr>
            <p:cNvSpPr/>
            <p:nvPr/>
          </p:nvSpPr>
          <p:spPr>
            <a:xfrm>
              <a:off x="7576531" y="4904090"/>
              <a:ext cx="1014412" cy="233140"/>
            </a:xfrm>
            <a:custGeom>
              <a:avLst/>
              <a:gdLst>
                <a:gd name="connsiteX0" fmla="*/ 541034 w 1014412"/>
                <a:gd name="connsiteY0" fmla="*/ 0 h 233140"/>
                <a:gd name="connsiteX1" fmla="*/ 923603 w 1014412"/>
                <a:gd name="connsiteY1" fmla="*/ 61536 h 233140"/>
                <a:gd name="connsiteX2" fmla="*/ 1014412 w 1014412"/>
                <a:gd name="connsiteY2" fmla="*/ 113839 h 233140"/>
                <a:gd name="connsiteX3" fmla="*/ 1014412 w 1014412"/>
                <a:gd name="connsiteY3" fmla="*/ 233140 h 233140"/>
                <a:gd name="connsiteX4" fmla="*/ 5982 w 1014412"/>
                <a:gd name="connsiteY4" fmla="*/ 233140 h 233140"/>
                <a:gd name="connsiteX5" fmla="*/ 0 w 1014412"/>
                <a:gd name="connsiteY5" fmla="*/ 210097 h 233140"/>
                <a:gd name="connsiteX6" fmla="*/ 541034 w 1014412"/>
                <a:gd name="connsiteY6" fmla="*/ 0 h 2331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14412" h="233140">
                  <a:moveTo>
                    <a:pt x="541034" y="0"/>
                  </a:moveTo>
                  <a:cubicBezTo>
                    <a:pt x="690437" y="0"/>
                    <a:pt x="825695" y="23516"/>
                    <a:pt x="923603" y="61536"/>
                  </a:cubicBezTo>
                  <a:lnTo>
                    <a:pt x="1014412" y="113839"/>
                  </a:lnTo>
                  <a:lnTo>
                    <a:pt x="1014412" y="233140"/>
                  </a:lnTo>
                  <a:lnTo>
                    <a:pt x="5982" y="233140"/>
                  </a:lnTo>
                  <a:lnTo>
                    <a:pt x="0" y="210097"/>
                  </a:lnTo>
                  <a:cubicBezTo>
                    <a:pt x="0" y="94064"/>
                    <a:pt x="242229" y="0"/>
                    <a:pt x="541034" y="0"/>
                  </a:cubicBezTo>
                  <a:close/>
                </a:path>
              </a:pathLst>
            </a:custGeom>
            <a:solidFill>
              <a:schemeClr val="bg1">
                <a:alpha val="2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mn-ea"/>
                <a:sym typeface="+mn-lt"/>
              </a:endParaRPr>
            </a:p>
          </p:txBody>
        </p:sp>
        <p:sp>
          <p:nvSpPr>
            <p:cNvPr id="13" name="任意多边形: 形状 12">
              <a:extLst>
                <a:ext uri="{FF2B5EF4-FFF2-40B4-BE49-F238E27FC236}">
                  <a16:creationId xmlns:a16="http://schemas.microsoft.com/office/drawing/2014/main" id="{9EB94A39-6946-21FA-BF84-EF1F3A7083B7}"/>
                </a:ext>
              </a:extLst>
            </p:cNvPr>
            <p:cNvSpPr/>
            <p:nvPr/>
          </p:nvSpPr>
          <p:spPr>
            <a:xfrm rot="597738">
              <a:off x="527703" y="1464708"/>
              <a:ext cx="852504" cy="1676886"/>
            </a:xfrm>
            <a:custGeom>
              <a:avLst/>
              <a:gdLst>
                <a:gd name="connsiteX0" fmla="*/ 0 w 730224"/>
                <a:gd name="connsiteY0" fmla="*/ 101525 h 1676886"/>
                <a:gd name="connsiteX1" fmla="*/ 626996 w 730224"/>
                <a:gd name="connsiteY1" fmla="*/ 0 h 1676886"/>
                <a:gd name="connsiteX2" fmla="*/ 658574 w 730224"/>
                <a:gd name="connsiteY2" fmla="*/ 98756 h 1676886"/>
                <a:gd name="connsiteX3" fmla="*/ 730162 w 730224"/>
                <a:gd name="connsiteY3" fmla="*/ 548135 h 1676886"/>
                <a:gd name="connsiteX4" fmla="*/ 479905 w 730224"/>
                <a:gd name="connsiteY4" fmla="*/ 1289280 h 1676886"/>
                <a:gd name="connsiteX5" fmla="*/ 286798 w 730224"/>
                <a:gd name="connsiteY5" fmla="*/ 1630977 h 1676886"/>
                <a:gd name="connsiteX6" fmla="*/ 255088 w 730224"/>
                <a:gd name="connsiteY6" fmla="*/ 1676886 h 1676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30224" h="1676886">
                  <a:moveTo>
                    <a:pt x="0" y="101525"/>
                  </a:moveTo>
                  <a:lnTo>
                    <a:pt x="626996" y="0"/>
                  </a:lnTo>
                  <a:lnTo>
                    <a:pt x="658574" y="98756"/>
                  </a:lnTo>
                  <a:cubicBezTo>
                    <a:pt x="702489" y="251356"/>
                    <a:pt x="731766" y="418996"/>
                    <a:pt x="730162" y="548135"/>
                  </a:cubicBezTo>
                  <a:cubicBezTo>
                    <a:pt x="726954" y="806413"/>
                    <a:pt x="587387" y="1069503"/>
                    <a:pt x="479905" y="1289280"/>
                  </a:cubicBezTo>
                  <a:cubicBezTo>
                    <a:pt x="426164" y="1399168"/>
                    <a:pt x="357183" y="1523896"/>
                    <a:pt x="286798" y="1630977"/>
                  </a:cubicBezTo>
                  <a:lnTo>
                    <a:pt x="255088" y="1676886"/>
                  </a:lnTo>
                  <a:close/>
                </a:path>
              </a:pathLst>
            </a:custGeom>
            <a:solidFill>
              <a:schemeClr val="accent2">
                <a:alpha val="1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mn-ea"/>
                <a:sym typeface="+mn-lt"/>
              </a:endParaRPr>
            </a:p>
          </p:txBody>
        </p:sp>
      </p:grpSp>
      <p:sp>
        <p:nvSpPr>
          <p:cNvPr id="2" name="文本占位符 1">
            <a:extLst>
              <a:ext uri="{FF2B5EF4-FFF2-40B4-BE49-F238E27FC236}">
                <a16:creationId xmlns:a16="http://schemas.microsoft.com/office/drawing/2014/main" id="{60F967C4-F319-EC6A-D82C-9EFB989B995E}"/>
              </a:ext>
            </a:extLst>
          </p:cNvPr>
          <p:cNvSpPr>
            <a:spLocks noGrp="1"/>
          </p:cNvSpPr>
          <p:nvPr>
            <p:ph type="body" sz="quarter" idx="10"/>
          </p:nvPr>
        </p:nvSpPr>
        <p:spPr/>
        <p:txBody>
          <a:bodyPr/>
          <a:lstStyle/>
          <a:p>
            <a:r>
              <a:rPr lang="zh-CN" altLang="en-US" dirty="0">
                <a:cs typeface="+mn-ea"/>
                <a:sym typeface="+mn-lt"/>
              </a:rPr>
              <a:t>互联网医疗发展趋势之二</a:t>
            </a:r>
          </a:p>
        </p:txBody>
      </p:sp>
      <p:pic>
        <p:nvPicPr>
          <p:cNvPr id="6" name="图片 5" descr="人在打电话&#10;&#10;描述已自动生成">
            <a:extLst>
              <a:ext uri="{FF2B5EF4-FFF2-40B4-BE49-F238E27FC236}">
                <a16:creationId xmlns:a16="http://schemas.microsoft.com/office/drawing/2014/main" id="{84B2F54F-2160-813C-5733-7C06D495B3AB}"/>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660400" y="1874874"/>
            <a:ext cx="4105219" cy="2897982"/>
          </a:xfrm>
          <a:prstGeom prst="rect">
            <a:avLst/>
          </a:prstGeom>
          <a:effectLst>
            <a:outerShdw blurRad="50800" dist="38100" dir="2700000" algn="tl" rotWithShape="0">
              <a:schemeClr val="tx1">
                <a:alpha val="22000"/>
              </a:schemeClr>
            </a:outerShdw>
          </a:effectLst>
        </p:spPr>
      </p:pic>
      <p:sp>
        <p:nvSpPr>
          <p:cNvPr id="14" name="矩形: 圆角 13">
            <a:extLst>
              <a:ext uri="{FF2B5EF4-FFF2-40B4-BE49-F238E27FC236}">
                <a16:creationId xmlns:a16="http://schemas.microsoft.com/office/drawing/2014/main" id="{CB8B69B0-3D7E-8BAB-7402-4621365548E1}"/>
              </a:ext>
            </a:extLst>
          </p:cNvPr>
          <p:cNvSpPr/>
          <p:nvPr/>
        </p:nvSpPr>
        <p:spPr>
          <a:xfrm>
            <a:off x="5660644" y="1742127"/>
            <a:ext cx="5690039" cy="584199"/>
          </a:xfrm>
          <a:prstGeom prst="roundRect">
            <a:avLst>
              <a:gd name="adj" fmla="val 43129"/>
            </a:avLst>
          </a:prstGeom>
          <a:gradFill>
            <a:gsLst>
              <a:gs pos="0">
                <a:schemeClr val="accent1"/>
              </a:gs>
              <a:gs pos="100000">
                <a:schemeClr val="accent6">
                  <a:alpha val="96000"/>
                </a:schemeClr>
              </a:gs>
            </a:gsLst>
            <a:lin ang="2700000" scaled="0"/>
          </a:gradFill>
          <a:ln>
            <a:noFill/>
          </a:ln>
          <a:effectLst>
            <a:outerShdw blurRad="165100" dist="38100" dir="2700000" algn="tl"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r>
              <a:rPr lang="zh-CN" altLang="en-US" sz="2800" b="1" dirty="0">
                <a:latin typeface="+mj-ea"/>
                <a:ea typeface="+mj-ea"/>
                <a:cs typeface="+mn-ea"/>
                <a:sym typeface="+mn-lt"/>
              </a:rPr>
              <a:t>互联网</a:t>
            </a:r>
            <a:r>
              <a:rPr lang="en-US" altLang="zh-CN" sz="2800" b="1" dirty="0">
                <a:latin typeface="+mj-ea"/>
                <a:ea typeface="+mj-ea"/>
                <a:cs typeface="+mn-ea"/>
                <a:sym typeface="+mn-lt"/>
              </a:rPr>
              <a:t>+</a:t>
            </a:r>
            <a:r>
              <a:rPr lang="zh-CN" altLang="en-US" sz="2800" b="1" dirty="0">
                <a:latin typeface="+mj-ea"/>
                <a:ea typeface="+mj-ea"/>
                <a:cs typeface="+mn-ea"/>
                <a:sym typeface="+mn-lt"/>
              </a:rPr>
              <a:t>医疗</a:t>
            </a:r>
            <a:r>
              <a:rPr lang="en-US" altLang="zh-CN" sz="2800" b="1" dirty="0">
                <a:latin typeface="+mj-ea"/>
                <a:ea typeface="+mj-ea"/>
                <a:cs typeface="+mn-ea"/>
                <a:sym typeface="+mn-lt"/>
              </a:rPr>
              <a:t>+</a:t>
            </a:r>
            <a:r>
              <a:rPr lang="zh-CN" altLang="en-US" sz="2800" b="1" dirty="0">
                <a:latin typeface="+mj-ea"/>
                <a:ea typeface="+mj-ea"/>
                <a:cs typeface="+mn-ea"/>
                <a:sym typeface="+mn-lt"/>
              </a:rPr>
              <a:t>医药</a:t>
            </a:r>
            <a:r>
              <a:rPr lang="en-US" altLang="zh-CN" sz="2800" b="1" dirty="0">
                <a:latin typeface="+mj-ea"/>
                <a:ea typeface="+mj-ea"/>
                <a:cs typeface="+mn-ea"/>
                <a:sym typeface="+mn-lt"/>
              </a:rPr>
              <a:t>+</a:t>
            </a:r>
            <a:r>
              <a:rPr lang="zh-CN" altLang="en-US" sz="2800" b="1" dirty="0">
                <a:latin typeface="+mj-ea"/>
                <a:ea typeface="+mj-ea"/>
                <a:cs typeface="+mn-ea"/>
                <a:sym typeface="+mn-lt"/>
              </a:rPr>
              <a:t>医保化</a:t>
            </a:r>
          </a:p>
        </p:txBody>
      </p:sp>
      <p:sp>
        <p:nvSpPr>
          <p:cNvPr id="16" name="文本框 15">
            <a:extLst>
              <a:ext uri="{FF2B5EF4-FFF2-40B4-BE49-F238E27FC236}">
                <a16:creationId xmlns:a16="http://schemas.microsoft.com/office/drawing/2014/main" id="{5C0170D2-C00F-A233-0E5E-A2B3BCC33B5E}"/>
              </a:ext>
            </a:extLst>
          </p:cNvPr>
          <p:cNvSpPr txBox="1"/>
          <p:nvPr/>
        </p:nvSpPr>
        <p:spPr>
          <a:xfrm>
            <a:off x="5660644" y="2397504"/>
            <a:ext cx="5690039" cy="1653786"/>
          </a:xfrm>
          <a:prstGeom prst="rect">
            <a:avLst/>
          </a:prstGeom>
          <a:noFill/>
        </p:spPr>
        <p:txBody>
          <a:bodyPr wrap="square" anchor="ctr">
            <a:noAutofit/>
          </a:bodyPr>
          <a:lstStyle/>
          <a:p>
            <a:pPr algn="just">
              <a:lnSpc>
                <a:spcPct val="130000"/>
              </a:lnSpc>
            </a:pPr>
            <a:r>
              <a:rPr lang="zh-CN" altLang="en-US" sz="2000" b="0" i="0" dirty="0">
                <a:solidFill>
                  <a:schemeClr val="tx1">
                    <a:lumMod val="75000"/>
                    <a:lumOff val="25000"/>
                  </a:schemeClr>
                </a:solidFill>
                <a:effectLst/>
                <a:cs typeface="+mn-ea"/>
                <a:sym typeface="+mn-lt"/>
              </a:rPr>
              <a:t>疫情期间，以慢病患者为代表的非新冠患者难以及时满足基本就医需求，进一步催生“医</a:t>
            </a:r>
            <a:r>
              <a:rPr lang="en-US" altLang="zh-CN" sz="2000" b="0" i="0" dirty="0">
                <a:solidFill>
                  <a:schemeClr val="tx1">
                    <a:lumMod val="75000"/>
                    <a:lumOff val="25000"/>
                  </a:schemeClr>
                </a:solidFill>
                <a:effectLst/>
                <a:cs typeface="+mn-ea"/>
                <a:sym typeface="+mn-lt"/>
              </a:rPr>
              <a:t>+</a:t>
            </a:r>
            <a:r>
              <a:rPr lang="zh-CN" altLang="en-US" sz="2000" b="0" i="0" dirty="0">
                <a:solidFill>
                  <a:schemeClr val="tx1">
                    <a:lumMod val="75000"/>
                    <a:lumOff val="25000"/>
                  </a:schemeClr>
                </a:solidFill>
                <a:effectLst/>
                <a:cs typeface="+mn-ea"/>
                <a:sym typeface="+mn-lt"/>
              </a:rPr>
              <a:t>药</a:t>
            </a:r>
            <a:r>
              <a:rPr lang="en-US" altLang="zh-CN" sz="2000" b="0" i="0" dirty="0">
                <a:solidFill>
                  <a:schemeClr val="tx1">
                    <a:lumMod val="75000"/>
                    <a:lumOff val="25000"/>
                  </a:schemeClr>
                </a:solidFill>
                <a:effectLst/>
                <a:cs typeface="+mn-ea"/>
                <a:sym typeface="+mn-lt"/>
              </a:rPr>
              <a:t>+</a:t>
            </a:r>
            <a:r>
              <a:rPr lang="zh-CN" altLang="en-US" sz="2000" b="0" i="0" dirty="0">
                <a:solidFill>
                  <a:schemeClr val="tx1">
                    <a:lumMod val="75000"/>
                    <a:lumOff val="25000"/>
                  </a:schemeClr>
                </a:solidFill>
                <a:effectLst/>
                <a:cs typeface="+mn-ea"/>
                <a:sym typeface="+mn-lt"/>
              </a:rPr>
              <a:t>险”全链路在线化需求，多地积极探索，突破“互联网</a:t>
            </a:r>
            <a:r>
              <a:rPr lang="en-US" altLang="zh-CN" sz="2000" b="0" i="0" dirty="0">
                <a:solidFill>
                  <a:schemeClr val="tx1">
                    <a:lumMod val="75000"/>
                    <a:lumOff val="25000"/>
                  </a:schemeClr>
                </a:solidFill>
                <a:effectLst/>
                <a:cs typeface="+mn-ea"/>
                <a:sym typeface="+mn-lt"/>
              </a:rPr>
              <a:t>+</a:t>
            </a:r>
            <a:r>
              <a:rPr lang="zh-CN" altLang="en-US" sz="2000" b="0" i="0" dirty="0">
                <a:solidFill>
                  <a:schemeClr val="tx1">
                    <a:lumMod val="75000"/>
                    <a:lumOff val="25000"/>
                  </a:schemeClr>
                </a:solidFill>
                <a:effectLst/>
                <a:cs typeface="+mn-ea"/>
                <a:sym typeface="+mn-lt"/>
              </a:rPr>
              <a:t>险</a:t>
            </a:r>
            <a:r>
              <a:rPr lang="en-US" altLang="zh-CN" sz="2000" b="0" i="0" dirty="0">
                <a:solidFill>
                  <a:schemeClr val="tx1">
                    <a:lumMod val="75000"/>
                    <a:lumOff val="25000"/>
                  </a:schemeClr>
                </a:solidFill>
                <a:effectLst/>
                <a:cs typeface="+mn-ea"/>
                <a:sym typeface="+mn-lt"/>
              </a:rPr>
              <a:t>"</a:t>
            </a:r>
            <a:r>
              <a:rPr lang="zh-CN" altLang="en-US" sz="2000" b="0" i="0" dirty="0">
                <a:solidFill>
                  <a:schemeClr val="tx1">
                    <a:lumMod val="75000"/>
                    <a:lumOff val="25000"/>
                  </a:schemeClr>
                </a:solidFill>
                <a:effectLst/>
                <a:cs typeface="+mn-ea"/>
                <a:sym typeface="+mn-lt"/>
              </a:rPr>
              <a:t>。</a:t>
            </a:r>
            <a:endParaRPr lang="zh-CN" altLang="en-US" sz="2000" dirty="0">
              <a:solidFill>
                <a:schemeClr val="tx1">
                  <a:lumMod val="75000"/>
                  <a:lumOff val="25000"/>
                </a:schemeClr>
              </a:solidFill>
              <a:cs typeface="+mn-ea"/>
              <a:sym typeface="+mn-lt"/>
            </a:endParaRPr>
          </a:p>
        </p:txBody>
      </p:sp>
      <p:pic>
        <p:nvPicPr>
          <p:cNvPr id="17" name="图形 16" descr="Internet 轮廓">
            <a:extLst>
              <a:ext uri="{FF2B5EF4-FFF2-40B4-BE49-F238E27FC236}">
                <a16:creationId xmlns:a16="http://schemas.microsoft.com/office/drawing/2014/main" id="{C44DA531-8CCC-C092-F946-A84FF4435EB5}"/>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5790767" y="4122468"/>
            <a:ext cx="534260" cy="534259"/>
          </a:xfrm>
          <a:prstGeom prst="rect">
            <a:avLst/>
          </a:prstGeom>
        </p:spPr>
      </p:pic>
      <p:sp>
        <p:nvSpPr>
          <p:cNvPr id="18" name="文本框 17">
            <a:extLst>
              <a:ext uri="{FF2B5EF4-FFF2-40B4-BE49-F238E27FC236}">
                <a16:creationId xmlns:a16="http://schemas.microsoft.com/office/drawing/2014/main" id="{BBA0E82C-9951-A775-6A16-455462C808CB}"/>
              </a:ext>
            </a:extLst>
          </p:cNvPr>
          <p:cNvSpPr txBox="1"/>
          <p:nvPr/>
        </p:nvSpPr>
        <p:spPr>
          <a:xfrm>
            <a:off x="5802923" y="4727905"/>
            <a:ext cx="1370128" cy="424732"/>
          </a:xfrm>
          <a:prstGeom prst="rect">
            <a:avLst/>
          </a:prstGeom>
        </p:spPr>
        <p:txBody>
          <a:bodyPr vert="horz" wrap="square" lIns="0" tIns="45720" rIns="0" bIns="45720" rtlCol="0" anchor="ctr">
            <a:noAutofit/>
          </a:bodyPr>
          <a:lstStyle>
            <a:lvl1pPr indent="0">
              <a:lnSpc>
                <a:spcPct val="90000"/>
              </a:lnSpc>
              <a:spcBef>
                <a:spcPts val="1000"/>
              </a:spcBef>
              <a:buFont typeface="Arial" panose="020B0604020202020204" pitchFamily="34" charset="0"/>
              <a:buNone/>
              <a:defRPr sz="3200" b="1">
                <a:gradFill>
                  <a:gsLst>
                    <a:gs pos="0">
                      <a:schemeClr val="accent1"/>
                    </a:gs>
                    <a:gs pos="100000">
                      <a:schemeClr val="accent6"/>
                    </a:gs>
                  </a:gsLst>
                  <a:lin ang="2700000" scaled="0"/>
                </a:gradFill>
                <a:latin typeface="+mj-ea"/>
                <a:ea typeface="+mj-ea"/>
                <a:cs typeface="+mn-ea"/>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sz="2400" dirty="0">
                <a:sym typeface="+mn-lt"/>
              </a:rPr>
              <a:t>互联网</a:t>
            </a:r>
            <a:r>
              <a:rPr lang="en-US" altLang="zh-CN" sz="2400" dirty="0">
                <a:sym typeface="+mn-lt"/>
              </a:rPr>
              <a:t>+</a:t>
            </a:r>
            <a:endParaRPr lang="zh-CN" altLang="en-US" sz="2400" dirty="0">
              <a:sym typeface="+mn-lt"/>
            </a:endParaRPr>
          </a:p>
        </p:txBody>
      </p:sp>
      <p:cxnSp>
        <p:nvCxnSpPr>
          <p:cNvPr id="20" name="直接连接符 19">
            <a:extLst>
              <a:ext uri="{FF2B5EF4-FFF2-40B4-BE49-F238E27FC236}">
                <a16:creationId xmlns:a16="http://schemas.microsoft.com/office/drawing/2014/main" id="{C3E3F4EB-269E-D904-4405-CC1CC4754C7D}"/>
              </a:ext>
            </a:extLst>
          </p:cNvPr>
          <p:cNvCxnSpPr/>
          <p:nvPr/>
        </p:nvCxnSpPr>
        <p:spPr>
          <a:xfrm>
            <a:off x="7415561" y="4244169"/>
            <a:ext cx="0" cy="82511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pic>
        <p:nvPicPr>
          <p:cNvPr id="21" name="图形 20" descr="男医生 轮廓">
            <a:extLst>
              <a:ext uri="{FF2B5EF4-FFF2-40B4-BE49-F238E27FC236}">
                <a16:creationId xmlns:a16="http://schemas.microsoft.com/office/drawing/2014/main" id="{60C09A16-1B95-4F7B-CA1D-DCE58A16BE68}"/>
              </a:ext>
            </a:extLst>
          </p:cNvPr>
          <p:cNvPicPr>
            <a:picLocks noChangeAspect="1"/>
          </p:cNvPicPr>
          <p:nvPr/>
        </p:nvPicPr>
        <p:blipFill>
          <a:blip r:embed="rId6" cstate="screen">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8004802" y="4201067"/>
            <a:ext cx="441936" cy="441935"/>
          </a:xfrm>
          <a:prstGeom prst="rect">
            <a:avLst/>
          </a:prstGeom>
        </p:spPr>
      </p:pic>
      <p:sp>
        <p:nvSpPr>
          <p:cNvPr id="22" name="文本框 21">
            <a:extLst>
              <a:ext uri="{FF2B5EF4-FFF2-40B4-BE49-F238E27FC236}">
                <a16:creationId xmlns:a16="http://schemas.microsoft.com/office/drawing/2014/main" id="{D024E7A7-EA8C-A4C4-F08E-8E1A439AA617}"/>
              </a:ext>
            </a:extLst>
          </p:cNvPr>
          <p:cNvSpPr txBox="1"/>
          <p:nvPr/>
        </p:nvSpPr>
        <p:spPr>
          <a:xfrm>
            <a:off x="8057142" y="4727905"/>
            <a:ext cx="1370128" cy="424732"/>
          </a:xfrm>
          <a:prstGeom prst="rect">
            <a:avLst/>
          </a:prstGeom>
        </p:spPr>
        <p:txBody>
          <a:bodyPr vert="horz" wrap="square" lIns="0" tIns="45720" rIns="0" bIns="45720" rtlCol="0" anchor="ctr">
            <a:noAutofit/>
          </a:bodyPr>
          <a:lstStyle>
            <a:lvl1pPr indent="0">
              <a:lnSpc>
                <a:spcPct val="90000"/>
              </a:lnSpc>
              <a:spcBef>
                <a:spcPts val="1000"/>
              </a:spcBef>
              <a:buFont typeface="Arial" panose="020B0604020202020204" pitchFamily="34" charset="0"/>
              <a:buNone/>
              <a:defRPr sz="3200" b="1">
                <a:gradFill>
                  <a:gsLst>
                    <a:gs pos="0">
                      <a:schemeClr val="accent1"/>
                    </a:gs>
                    <a:gs pos="100000">
                      <a:schemeClr val="accent6"/>
                    </a:gs>
                  </a:gsLst>
                  <a:lin ang="2700000" scaled="0"/>
                </a:gradFill>
                <a:latin typeface="+mj-ea"/>
                <a:ea typeface="+mj-ea"/>
                <a:cs typeface="+mn-ea"/>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sz="2400" dirty="0">
                <a:sym typeface="+mn-lt"/>
              </a:rPr>
              <a:t>医疗</a:t>
            </a:r>
          </a:p>
        </p:txBody>
      </p:sp>
      <p:cxnSp>
        <p:nvCxnSpPr>
          <p:cNvPr id="23" name="直接连接符 22">
            <a:extLst>
              <a:ext uri="{FF2B5EF4-FFF2-40B4-BE49-F238E27FC236}">
                <a16:creationId xmlns:a16="http://schemas.microsoft.com/office/drawing/2014/main" id="{3858B41A-2100-9D3D-D936-CBECCE3F7106}"/>
              </a:ext>
            </a:extLst>
          </p:cNvPr>
          <p:cNvCxnSpPr/>
          <p:nvPr/>
        </p:nvCxnSpPr>
        <p:spPr>
          <a:xfrm>
            <a:off x="9359900" y="4244169"/>
            <a:ext cx="0" cy="82511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4" name="文本框 23">
            <a:extLst>
              <a:ext uri="{FF2B5EF4-FFF2-40B4-BE49-F238E27FC236}">
                <a16:creationId xmlns:a16="http://schemas.microsoft.com/office/drawing/2014/main" id="{5D51179E-263A-87B1-5D5B-175DF1562B22}"/>
              </a:ext>
            </a:extLst>
          </p:cNvPr>
          <p:cNvSpPr txBox="1"/>
          <p:nvPr/>
        </p:nvSpPr>
        <p:spPr>
          <a:xfrm>
            <a:off x="10055346" y="4727905"/>
            <a:ext cx="1370128" cy="424732"/>
          </a:xfrm>
          <a:prstGeom prst="rect">
            <a:avLst/>
          </a:prstGeom>
        </p:spPr>
        <p:txBody>
          <a:bodyPr vert="horz" wrap="square" lIns="0" tIns="45720" rIns="0" bIns="45720" rtlCol="0" anchor="ctr">
            <a:noAutofit/>
          </a:bodyPr>
          <a:lstStyle>
            <a:lvl1pPr indent="0">
              <a:lnSpc>
                <a:spcPct val="90000"/>
              </a:lnSpc>
              <a:spcBef>
                <a:spcPts val="1000"/>
              </a:spcBef>
              <a:buFont typeface="Arial" panose="020B0604020202020204" pitchFamily="34" charset="0"/>
              <a:buNone/>
              <a:defRPr sz="3200" b="1">
                <a:gradFill>
                  <a:gsLst>
                    <a:gs pos="0">
                      <a:schemeClr val="accent1"/>
                    </a:gs>
                    <a:gs pos="100000">
                      <a:schemeClr val="accent6"/>
                    </a:gs>
                  </a:gsLst>
                  <a:lin ang="2700000" scaled="0"/>
                </a:gradFill>
                <a:latin typeface="+mj-ea"/>
                <a:ea typeface="+mj-ea"/>
                <a:cs typeface="+mn-ea"/>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sz="2400" dirty="0">
                <a:sym typeface="+mn-lt"/>
              </a:rPr>
              <a:t>保险</a:t>
            </a:r>
          </a:p>
        </p:txBody>
      </p:sp>
      <p:pic>
        <p:nvPicPr>
          <p:cNvPr id="26" name="图形 25" descr="钱夹 轮廓">
            <a:extLst>
              <a:ext uri="{FF2B5EF4-FFF2-40B4-BE49-F238E27FC236}">
                <a16:creationId xmlns:a16="http://schemas.microsoft.com/office/drawing/2014/main" id="{609EC441-909F-61C4-FE7A-E45EB4FFB259}"/>
              </a:ext>
            </a:extLst>
          </p:cNvPr>
          <p:cNvPicPr>
            <a:picLocks noChangeAspect="1"/>
          </p:cNvPicPr>
          <p:nvPr/>
        </p:nvPicPr>
        <p:blipFill>
          <a:blip r:embed="rId8" cstate="screen">
            <a:extLst>
              <a:ext uri="{28A0092B-C50C-407E-A947-70E740481C1C}">
                <a14:useLocalDpi xmlns:a14="http://schemas.microsoft.com/office/drawing/2010/main"/>
              </a:ext>
              <a:ext uri="{96DAC541-7B7A-43D3-8B79-37D633B846F1}">
                <asvg:svgBlip xmlns:asvg="http://schemas.microsoft.com/office/drawing/2016/SVG/main" r:embed="rId9"/>
              </a:ext>
            </a:extLst>
          </a:blip>
          <a:stretch>
            <a:fillRect/>
          </a:stretch>
        </p:blipFill>
        <p:spPr>
          <a:xfrm>
            <a:off x="10016510" y="4221162"/>
            <a:ext cx="517843" cy="517843"/>
          </a:xfrm>
          <a:prstGeom prst="rect">
            <a:avLst/>
          </a:prstGeom>
        </p:spPr>
      </p:pic>
    </p:spTree>
    <p:extLst>
      <p:ext uri="{BB962C8B-B14F-4D97-AF65-F5344CB8AC3E}">
        <p14:creationId xmlns:p14="http://schemas.microsoft.com/office/powerpoint/2010/main" val="28728510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1000"/>
                                        <p:tgtEl>
                                          <p:spTgt spid="14"/>
                                        </p:tgtEl>
                                      </p:cBhvr>
                                    </p:animEffect>
                                    <p:anim calcmode="lin" valueType="num">
                                      <p:cBhvr>
                                        <p:cTn id="20" dur="1000" fill="hold"/>
                                        <p:tgtEl>
                                          <p:spTgt spid="14"/>
                                        </p:tgtEl>
                                        <p:attrNameLst>
                                          <p:attrName>ppt_x</p:attrName>
                                        </p:attrNameLst>
                                      </p:cBhvr>
                                      <p:tavLst>
                                        <p:tav tm="0">
                                          <p:val>
                                            <p:strVal val="#ppt_x"/>
                                          </p:val>
                                        </p:tav>
                                        <p:tav tm="100000">
                                          <p:val>
                                            <p:strVal val="#ppt_x"/>
                                          </p:val>
                                        </p:tav>
                                      </p:tavLst>
                                    </p:anim>
                                    <p:anim calcmode="lin" valueType="num">
                                      <p:cBhvr>
                                        <p:cTn id="21"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16"/>
                                        </p:tgtEl>
                                        <p:attrNameLst>
                                          <p:attrName>style.visibility</p:attrName>
                                        </p:attrNameLst>
                                      </p:cBhvr>
                                      <p:to>
                                        <p:strVal val="visible"/>
                                      </p:to>
                                    </p:set>
                                    <p:animEffect transition="in" filter="fade">
                                      <p:cBhvr>
                                        <p:cTn id="26" dur="1000"/>
                                        <p:tgtEl>
                                          <p:spTgt spid="16"/>
                                        </p:tgtEl>
                                      </p:cBhvr>
                                    </p:animEffect>
                                    <p:anim calcmode="lin" valueType="num">
                                      <p:cBhvr>
                                        <p:cTn id="27" dur="1000" fill="hold"/>
                                        <p:tgtEl>
                                          <p:spTgt spid="16"/>
                                        </p:tgtEl>
                                        <p:attrNameLst>
                                          <p:attrName>ppt_x</p:attrName>
                                        </p:attrNameLst>
                                      </p:cBhvr>
                                      <p:tavLst>
                                        <p:tav tm="0">
                                          <p:val>
                                            <p:strVal val="#ppt_x"/>
                                          </p:val>
                                        </p:tav>
                                        <p:tav tm="100000">
                                          <p:val>
                                            <p:strVal val="#ppt_x"/>
                                          </p:val>
                                        </p:tav>
                                      </p:tavLst>
                                    </p:anim>
                                    <p:anim calcmode="lin" valueType="num">
                                      <p:cBhvr>
                                        <p:cTn id="28"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17"/>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18"/>
                                        </p:tgtEl>
                                        <p:attrNameLst>
                                          <p:attrName>style.visibility</p:attrName>
                                        </p:attrNameLst>
                                      </p:cBhvr>
                                      <p:to>
                                        <p:strVal val="visible"/>
                                      </p:to>
                                    </p:set>
                                  </p:childTnLst>
                                </p:cTn>
                              </p:par>
                              <p:par>
                                <p:cTn id="35" presetID="42" presetClass="entr" presetSubtype="0" fill="hold" nodeType="withEffect">
                                  <p:stCondLst>
                                    <p:cond delay="0"/>
                                  </p:stCondLst>
                                  <p:childTnLst>
                                    <p:set>
                                      <p:cBhvr>
                                        <p:cTn id="36" dur="1" fill="hold">
                                          <p:stCondLst>
                                            <p:cond delay="0"/>
                                          </p:stCondLst>
                                        </p:cTn>
                                        <p:tgtEl>
                                          <p:spTgt spid="20"/>
                                        </p:tgtEl>
                                        <p:attrNameLst>
                                          <p:attrName>style.visibility</p:attrName>
                                        </p:attrNameLst>
                                      </p:cBhvr>
                                      <p:to>
                                        <p:strVal val="visible"/>
                                      </p:to>
                                    </p:set>
                                    <p:animEffect transition="in" filter="fade">
                                      <p:cBhvr>
                                        <p:cTn id="37" dur="250"/>
                                        <p:tgtEl>
                                          <p:spTgt spid="20"/>
                                        </p:tgtEl>
                                      </p:cBhvr>
                                    </p:animEffect>
                                    <p:anim calcmode="lin" valueType="num">
                                      <p:cBhvr>
                                        <p:cTn id="38" dur="250" fill="hold"/>
                                        <p:tgtEl>
                                          <p:spTgt spid="20"/>
                                        </p:tgtEl>
                                        <p:attrNameLst>
                                          <p:attrName>ppt_x</p:attrName>
                                        </p:attrNameLst>
                                      </p:cBhvr>
                                      <p:tavLst>
                                        <p:tav tm="0">
                                          <p:val>
                                            <p:strVal val="#ppt_x"/>
                                          </p:val>
                                        </p:tav>
                                        <p:tav tm="100000">
                                          <p:val>
                                            <p:strVal val="#ppt_x"/>
                                          </p:val>
                                        </p:tav>
                                      </p:tavLst>
                                    </p:anim>
                                    <p:anim calcmode="lin" valueType="num">
                                      <p:cBhvr>
                                        <p:cTn id="39" dur="25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1" presetClass="entr" presetSubtype="0" fill="hold" nodeType="clickEffect">
                                  <p:stCondLst>
                                    <p:cond delay="0"/>
                                  </p:stCondLst>
                                  <p:childTnLst>
                                    <p:set>
                                      <p:cBhvr>
                                        <p:cTn id="43" dur="1" fill="hold">
                                          <p:stCondLst>
                                            <p:cond delay="0"/>
                                          </p:stCondLst>
                                        </p:cTn>
                                        <p:tgtEl>
                                          <p:spTgt spid="21"/>
                                        </p:tgtEl>
                                        <p:attrNameLst>
                                          <p:attrName>style.visibility</p:attrName>
                                        </p:attrNameLst>
                                      </p:cBhvr>
                                      <p:to>
                                        <p:strVal val="visible"/>
                                      </p:to>
                                    </p:set>
                                  </p:childTnLst>
                                </p:cTn>
                              </p:par>
                              <p:par>
                                <p:cTn id="44" presetID="1" presetClass="entr" presetSubtype="0" fill="hold" grpId="0" nodeType="withEffect">
                                  <p:stCondLst>
                                    <p:cond delay="0"/>
                                  </p:stCondLst>
                                  <p:childTnLst>
                                    <p:set>
                                      <p:cBhvr>
                                        <p:cTn id="45" dur="1" fill="hold">
                                          <p:stCondLst>
                                            <p:cond delay="0"/>
                                          </p:stCondLst>
                                        </p:cTn>
                                        <p:tgtEl>
                                          <p:spTgt spid="22"/>
                                        </p:tgtEl>
                                        <p:attrNameLst>
                                          <p:attrName>style.visibility</p:attrName>
                                        </p:attrNameLst>
                                      </p:cBhvr>
                                      <p:to>
                                        <p:strVal val="visible"/>
                                      </p:to>
                                    </p:set>
                                  </p:childTnLst>
                                </p:cTn>
                              </p:par>
                              <p:par>
                                <p:cTn id="46" presetID="42" presetClass="entr" presetSubtype="0" fill="hold" nodeType="withEffect">
                                  <p:stCondLst>
                                    <p:cond delay="0"/>
                                  </p:stCondLst>
                                  <p:childTnLst>
                                    <p:set>
                                      <p:cBhvr>
                                        <p:cTn id="47" dur="1" fill="hold">
                                          <p:stCondLst>
                                            <p:cond delay="0"/>
                                          </p:stCondLst>
                                        </p:cTn>
                                        <p:tgtEl>
                                          <p:spTgt spid="23"/>
                                        </p:tgtEl>
                                        <p:attrNameLst>
                                          <p:attrName>style.visibility</p:attrName>
                                        </p:attrNameLst>
                                      </p:cBhvr>
                                      <p:to>
                                        <p:strVal val="visible"/>
                                      </p:to>
                                    </p:set>
                                    <p:animEffect transition="in" filter="fade">
                                      <p:cBhvr>
                                        <p:cTn id="48" dur="250"/>
                                        <p:tgtEl>
                                          <p:spTgt spid="23"/>
                                        </p:tgtEl>
                                      </p:cBhvr>
                                    </p:animEffect>
                                    <p:anim calcmode="lin" valueType="num">
                                      <p:cBhvr>
                                        <p:cTn id="49" dur="250" fill="hold"/>
                                        <p:tgtEl>
                                          <p:spTgt spid="23"/>
                                        </p:tgtEl>
                                        <p:attrNameLst>
                                          <p:attrName>ppt_x</p:attrName>
                                        </p:attrNameLst>
                                      </p:cBhvr>
                                      <p:tavLst>
                                        <p:tav tm="0">
                                          <p:val>
                                            <p:strVal val="#ppt_x"/>
                                          </p:val>
                                        </p:tav>
                                        <p:tav tm="100000">
                                          <p:val>
                                            <p:strVal val="#ppt_x"/>
                                          </p:val>
                                        </p:tav>
                                      </p:tavLst>
                                    </p:anim>
                                    <p:anim calcmode="lin" valueType="num">
                                      <p:cBhvr>
                                        <p:cTn id="50" dur="25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24"/>
                                        </p:tgtEl>
                                        <p:attrNameLst>
                                          <p:attrName>style.visibility</p:attrName>
                                        </p:attrNameLst>
                                      </p:cBhvr>
                                      <p:to>
                                        <p:strVal val="visible"/>
                                      </p:to>
                                    </p:set>
                                  </p:childTnLst>
                                </p:cTn>
                              </p:par>
                              <p:par>
                                <p:cTn id="55" presetID="1" presetClass="entr" presetSubtype="0" fill="hold" nodeType="withEffect">
                                  <p:stCondLst>
                                    <p:cond delay="0"/>
                                  </p:stCondLst>
                                  <p:childTnLst>
                                    <p:set>
                                      <p:cBhvr>
                                        <p:cTn id="56"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6" grpId="0"/>
      <p:bldP spid="18" grpId="0"/>
      <p:bldP spid="22" grpId="0"/>
      <p:bldP spid="24"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a:extLst>
              <a:ext uri="{FF2B5EF4-FFF2-40B4-BE49-F238E27FC236}">
                <a16:creationId xmlns:a16="http://schemas.microsoft.com/office/drawing/2014/main" id="{DE113A37-0667-4FCB-F796-DDFCCC76C80E}"/>
              </a:ext>
            </a:extLst>
          </p:cNvPr>
          <p:cNvSpPr/>
          <p:nvPr/>
        </p:nvSpPr>
        <p:spPr>
          <a:xfrm>
            <a:off x="10923958" y="4876406"/>
            <a:ext cx="675818" cy="580249"/>
          </a:xfrm>
          <a:prstGeom prst="rect">
            <a:avLst/>
          </a:prstGeom>
          <a:gradFill>
            <a:gsLst>
              <a:gs pos="0">
                <a:schemeClr val="accent1"/>
              </a:gs>
              <a:gs pos="100000">
                <a:schemeClr val="accent6"/>
              </a:gs>
            </a:gsLst>
            <a:lin ang="2700000" scaled="0"/>
          </a:gradFill>
          <a:ln>
            <a:noFill/>
          </a:ln>
          <a:effectLst>
            <a:outerShdw blurRad="165100" dist="38100" dir="2700000" algn="tl"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9" name="矩形 18">
            <a:extLst>
              <a:ext uri="{FF2B5EF4-FFF2-40B4-BE49-F238E27FC236}">
                <a16:creationId xmlns:a16="http://schemas.microsoft.com/office/drawing/2014/main" id="{51C53B75-1999-8ED1-A621-62C988D10569}"/>
              </a:ext>
            </a:extLst>
          </p:cNvPr>
          <p:cNvSpPr/>
          <p:nvPr/>
        </p:nvSpPr>
        <p:spPr>
          <a:xfrm>
            <a:off x="7433627" y="4876406"/>
            <a:ext cx="675818" cy="580249"/>
          </a:xfrm>
          <a:prstGeom prst="rect">
            <a:avLst/>
          </a:prstGeom>
          <a:gradFill>
            <a:gsLst>
              <a:gs pos="0">
                <a:schemeClr val="accent1"/>
              </a:gs>
              <a:gs pos="100000">
                <a:schemeClr val="accent6"/>
              </a:gs>
            </a:gsLst>
            <a:lin ang="2700000" scaled="0"/>
          </a:gradFill>
          <a:ln>
            <a:noFill/>
          </a:ln>
          <a:effectLst>
            <a:outerShdw blurRad="165100" dist="38100" dir="2700000" algn="tl"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8" name="矩形 17">
            <a:extLst>
              <a:ext uri="{FF2B5EF4-FFF2-40B4-BE49-F238E27FC236}">
                <a16:creationId xmlns:a16="http://schemas.microsoft.com/office/drawing/2014/main" id="{3D8A433A-BE9D-BD0A-8679-7837AF161721}"/>
              </a:ext>
            </a:extLst>
          </p:cNvPr>
          <p:cNvSpPr/>
          <p:nvPr/>
        </p:nvSpPr>
        <p:spPr>
          <a:xfrm>
            <a:off x="3341128" y="4876406"/>
            <a:ext cx="675818" cy="580249"/>
          </a:xfrm>
          <a:prstGeom prst="rect">
            <a:avLst/>
          </a:prstGeom>
          <a:gradFill>
            <a:gsLst>
              <a:gs pos="0">
                <a:schemeClr val="accent1"/>
              </a:gs>
              <a:gs pos="100000">
                <a:schemeClr val="accent6"/>
              </a:gs>
            </a:gsLst>
            <a:lin ang="2700000" scaled="0"/>
          </a:gradFill>
          <a:ln>
            <a:noFill/>
          </a:ln>
          <a:effectLst>
            <a:outerShdw blurRad="165100" dist="38100" dir="2700000" algn="tl"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 name="文本占位符 1">
            <a:extLst>
              <a:ext uri="{FF2B5EF4-FFF2-40B4-BE49-F238E27FC236}">
                <a16:creationId xmlns:a16="http://schemas.microsoft.com/office/drawing/2014/main" id="{60F967C4-F319-EC6A-D82C-9EFB989B995E}"/>
              </a:ext>
            </a:extLst>
          </p:cNvPr>
          <p:cNvSpPr>
            <a:spLocks noGrp="1"/>
          </p:cNvSpPr>
          <p:nvPr>
            <p:ph type="body" sz="quarter" idx="10"/>
          </p:nvPr>
        </p:nvSpPr>
        <p:spPr/>
        <p:txBody>
          <a:bodyPr/>
          <a:lstStyle/>
          <a:p>
            <a:r>
              <a:rPr lang="zh-CN" altLang="en-US" dirty="0">
                <a:cs typeface="+mn-ea"/>
                <a:sym typeface="+mn-lt"/>
              </a:rPr>
              <a:t>互联网医疗发展趋势之三</a:t>
            </a:r>
          </a:p>
        </p:txBody>
      </p:sp>
      <p:sp>
        <p:nvSpPr>
          <p:cNvPr id="4" name="文本框 3">
            <a:extLst>
              <a:ext uri="{FF2B5EF4-FFF2-40B4-BE49-F238E27FC236}">
                <a16:creationId xmlns:a16="http://schemas.microsoft.com/office/drawing/2014/main" id="{A88DB69D-4323-BB4E-B420-7CA37C0D1134}"/>
              </a:ext>
            </a:extLst>
          </p:cNvPr>
          <p:cNvSpPr txBox="1"/>
          <p:nvPr/>
        </p:nvSpPr>
        <p:spPr>
          <a:xfrm>
            <a:off x="584196" y="1560036"/>
            <a:ext cx="11099804" cy="853567"/>
          </a:xfrm>
          <a:prstGeom prst="rect">
            <a:avLst/>
          </a:prstGeom>
          <a:noFill/>
        </p:spPr>
        <p:txBody>
          <a:bodyPr wrap="square" anchor="ctr">
            <a:noAutofit/>
          </a:bodyPr>
          <a:lstStyle/>
          <a:p>
            <a:pPr>
              <a:lnSpc>
                <a:spcPct val="130000"/>
              </a:lnSpc>
            </a:pPr>
            <a:r>
              <a:rPr lang="zh-CN" altLang="en-US" sz="2000" b="0" i="0" dirty="0">
                <a:solidFill>
                  <a:srgbClr val="333333"/>
                </a:solidFill>
                <a:effectLst/>
                <a:cs typeface="+mn-ea"/>
                <a:sym typeface="+mn-lt"/>
              </a:rPr>
              <a:t>近年来，国家鼓励支持各方加大</a:t>
            </a:r>
            <a:r>
              <a:rPr lang="en-US" altLang="zh-CN" sz="2000" b="0" i="0" dirty="0">
                <a:solidFill>
                  <a:srgbClr val="333333"/>
                </a:solidFill>
                <a:effectLst/>
                <a:cs typeface="+mn-ea"/>
                <a:sym typeface="+mn-lt"/>
              </a:rPr>
              <a:t>5G</a:t>
            </a:r>
            <a:r>
              <a:rPr lang="zh-CN" altLang="en-US" sz="2000" b="0" i="0" dirty="0">
                <a:solidFill>
                  <a:srgbClr val="333333"/>
                </a:solidFill>
                <a:effectLst/>
                <a:cs typeface="+mn-ea"/>
                <a:sym typeface="+mn-lt"/>
              </a:rPr>
              <a:t>、大数据、人工智能等新一代信息技术在医疗行业的布局，</a:t>
            </a:r>
            <a:r>
              <a:rPr lang="en-US" altLang="zh-CN" sz="2000" b="0" i="0" dirty="0">
                <a:solidFill>
                  <a:srgbClr val="333333"/>
                </a:solidFill>
                <a:effectLst/>
                <a:cs typeface="+mn-ea"/>
                <a:sym typeface="+mn-lt"/>
              </a:rPr>
              <a:t>AI</a:t>
            </a:r>
            <a:r>
              <a:rPr lang="zh-CN" altLang="en-US" sz="2000" b="0" i="0" dirty="0">
                <a:solidFill>
                  <a:srgbClr val="333333"/>
                </a:solidFill>
                <a:effectLst/>
                <a:cs typeface="+mn-ea"/>
                <a:sym typeface="+mn-lt"/>
              </a:rPr>
              <a:t>、大数据及区块链等数字化技术的进步降低医疗服务成本</a:t>
            </a:r>
            <a:r>
              <a:rPr lang="zh-CN" altLang="en-US" sz="2000" dirty="0">
                <a:solidFill>
                  <a:srgbClr val="333333"/>
                </a:solidFill>
                <a:cs typeface="+mn-ea"/>
                <a:sym typeface="+mn-lt"/>
              </a:rPr>
              <a:t>，新技术应用加快医疗数字化进程。</a:t>
            </a:r>
            <a:endParaRPr lang="zh-CN" altLang="en-US" sz="2000" dirty="0">
              <a:cs typeface="+mn-ea"/>
              <a:sym typeface="+mn-lt"/>
            </a:endParaRPr>
          </a:p>
        </p:txBody>
      </p:sp>
      <p:pic>
        <p:nvPicPr>
          <p:cNvPr id="6" name="图片 5" descr="桌子上有一些食物和饮料的人&#10;&#10;低可信度描述已自动生成">
            <a:extLst>
              <a:ext uri="{FF2B5EF4-FFF2-40B4-BE49-F238E27FC236}">
                <a16:creationId xmlns:a16="http://schemas.microsoft.com/office/drawing/2014/main" id="{DEE06B7B-72E8-B174-1A9F-7E9D57A6ECF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60400" y="3160106"/>
            <a:ext cx="3238300" cy="2159000"/>
          </a:xfrm>
          <a:prstGeom prst="rect">
            <a:avLst/>
          </a:prstGeom>
        </p:spPr>
      </p:pic>
      <p:pic>
        <p:nvPicPr>
          <p:cNvPr id="8" name="图片 7" descr="人在玩电脑&#10;&#10;描述已自动生成">
            <a:extLst>
              <a:ext uri="{FF2B5EF4-FFF2-40B4-BE49-F238E27FC236}">
                <a16:creationId xmlns:a16="http://schemas.microsoft.com/office/drawing/2014/main" id="{8C053FAC-168F-859F-64D6-862B6F6CE26A}"/>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161012" y="3160107"/>
            <a:ext cx="3836551" cy="2158060"/>
          </a:xfrm>
          <a:prstGeom prst="rect">
            <a:avLst/>
          </a:prstGeom>
        </p:spPr>
      </p:pic>
      <p:pic>
        <p:nvPicPr>
          <p:cNvPr id="10" name="图片 9" descr="戴着帽子的女人在桌子前&#10;&#10;低可信度描述已自动生成">
            <a:extLst>
              <a:ext uri="{FF2B5EF4-FFF2-40B4-BE49-F238E27FC236}">
                <a16:creationId xmlns:a16="http://schemas.microsoft.com/office/drawing/2014/main" id="{C35F64BC-C25D-C973-16B2-F9D167473B1C}"/>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8259875" y="3160106"/>
            <a:ext cx="3238500" cy="2159001"/>
          </a:xfrm>
          <a:prstGeom prst="rect">
            <a:avLst/>
          </a:prstGeom>
        </p:spPr>
      </p:pic>
    </p:spTree>
    <p:extLst>
      <p:ext uri="{BB962C8B-B14F-4D97-AF65-F5344CB8AC3E}">
        <p14:creationId xmlns:p14="http://schemas.microsoft.com/office/powerpoint/2010/main" val="27109558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8"/>
                                        </p:tgtEl>
                                        <p:attrNameLst>
                                          <p:attrName>style.visibility</p:attrName>
                                        </p:attrNameLst>
                                      </p:cBhvr>
                                      <p:to>
                                        <p:strVal val="visible"/>
                                      </p:to>
                                    </p:set>
                                    <p:animEffect transition="in" filter="fade">
                                      <p:cBhvr>
                                        <p:cTn id="14" dur="1000"/>
                                        <p:tgtEl>
                                          <p:spTgt spid="18"/>
                                        </p:tgtEl>
                                      </p:cBhvr>
                                    </p:animEffect>
                                    <p:anim calcmode="lin" valueType="num">
                                      <p:cBhvr>
                                        <p:cTn id="15" dur="1000" fill="hold"/>
                                        <p:tgtEl>
                                          <p:spTgt spid="18"/>
                                        </p:tgtEl>
                                        <p:attrNameLst>
                                          <p:attrName>ppt_x</p:attrName>
                                        </p:attrNameLst>
                                      </p:cBhvr>
                                      <p:tavLst>
                                        <p:tav tm="0">
                                          <p:val>
                                            <p:strVal val="#ppt_x"/>
                                          </p:val>
                                        </p:tav>
                                        <p:tav tm="100000">
                                          <p:val>
                                            <p:strVal val="#ppt_x"/>
                                          </p:val>
                                        </p:tav>
                                      </p:tavLst>
                                    </p:anim>
                                    <p:anim calcmode="lin" valueType="num">
                                      <p:cBhvr>
                                        <p:cTn id="16" dur="1000" fill="hold"/>
                                        <p:tgtEl>
                                          <p:spTgt spid="18"/>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1000"/>
                                        <p:tgtEl>
                                          <p:spTgt spid="6"/>
                                        </p:tgtEl>
                                      </p:cBhvr>
                                    </p:animEffect>
                                    <p:anim calcmode="lin" valueType="num">
                                      <p:cBhvr>
                                        <p:cTn id="20" dur="1000" fill="hold"/>
                                        <p:tgtEl>
                                          <p:spTgt spid="6"/>
                                        </p:tgtEl>
                                        <p:attrNameLst>
                                          <p:attrName>ppt_x</p:attrName>
                                        </p:attrNameLst>
                                      </p:cBhvr>
                                      <p:tavLst>
                                        <p:tav tm="0">
                                          <p:val>
                                            <p:strVal val="#ppt_x"/>
                                          </p:val>
                                        </p:tav>
                                        <p:tav tm="100000">
                                          <p:val>
                                            <p:strVal val="#ppt_x"/>
                                          </p:val>
                                        </p:tav>
                                      </p:tavLst>
                                    </p:anim>
                                    <p:anim calcmode="lin" valueType="num">
                                      <p:cBhvr>
                                        <p:cTn id="21" dur="1000" fill="hold"/>
                                        <p:tgtEl>
                                          <p:spTgt spid="6"/>
                                        </p:tgtEl>
                                        <p:attrNameLst>
                                          <p:attrName>ppt_y</p:attrName>
                                        </p:attrNameLst>
                                      </p:cBhvr>
                                      <p:tavLst>
                                        <p:tav tm="0">
                                          <p:val>
                                            <p:strVal val="#ppt_y+.1"/>
                                          </p:val>
                                        </p:tav>
                                        <p:tav tm="100000">
                                          <p:val>
                                            <p:strVal val="#ppt_y"/>
                                          </p:val>
                                        </p:tav>
                                      </p:tavLst>
                                    </p:anim>
                                  </p:childTnLst>
                                </p:cTn>
                              </p:par>
                            </p:childTnLst>
                          </p:cTn>
                        </p:par>
                        <p:par>
                          <p:cTn id="22" fill="hold">
                            <p:stCondLst>
                              <p:cond delay="1000"/>
                            </p:stCondLst>
                            <p:childTnLst>
                              <p:par>
                                <p:cTn id="23" presetID="42" presetClass="entr" presetSubtype="0" fill="hold" grpId="0" nodeType="after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fade">
                                      <p:cBhvr>
                                        <p:cTn id="25" dur="1000"/>
                                        <p:tgtEl>
                                          <p:spTgt spid="19"/>
                                        </p:tgtEl>
                                      </p:cBhvr>
                                    </p:animEffect>
                                    <p:anim calcmode="lin" valueType="num">
                                      <p:cBhvr>
                                        <p:cTn id="26" dur="1000" fill="hold"/>
                                        <p:tgtEl>
                                          <p:spTgt spid="19"/>
                                        </p:tgtEl>
                                        <p:attrNameLst>
                                          <p:attrName>ppt_x</p:attrName>
                                        </p:attrNameLst>
                                      </p:cBhvr>
                                      <p:tavLst>
                                        <p:tav tm="0">
                                          <p:val>
                                            <p:strVal val="#ppt_x"/>
                                          </p:val>
                                        </p:tav>
                                        <p:tav tm="100000">
                                          <p:val>
                                            <p:strVal val="#ppt_x"/>
                                          </p:val>
                                        </p:tav>
                                      </p:tavLst>
                                    </p:anim>
                                    <p:anim calcmode="lin" valueType="num">
                                      <p:cBhvr>
                                        <p:cTn id="27" dur="1000" fill="hold"/>
                                        <p:tgtEl>
                                          <p:spTgt spid="19"/>
                                        </p:tgtEl>
                                        <p:attrNameLst>
                                          <p:attrName>ppt_y</p:attrName>
                                        </p:attrNameLst>
                                      </p:cBhvr>
                                      <p:tavLst>
                                        <p:tav tm="0">
                                          <p:val>
                                            <p:strVal val="#ppt_y+.1"/>
                                          </p:val>
                                        </p:tav>
                                        <p:tav tm="100000">
                                          <p:val>
                                            <p:strVal val="#ppt_y"/>
                                          </p:val>
                                        </p:tav>
                                      </p:tavLst>
                                    </p:anim>
                                  </p:childTnLst>
                                </p:cTn>
                              </p:par>
                              <p:par>
                                <p:cTn id="28" presetID="42" presetClass="entr" presetSubtype="0" fill="hold" nodeType="with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fade">
                                      <p:cBhvr>
                                        <p:cTn id="30" dur="1000"/>
                                        <p:tgtEl>
                                          <p:spTgt spid="8"/>
                                        </p:tgtEl>
                                      </p:cBhvr>
                                    </p:animEffect>
                                    <p:anim calcmode="lin" valueType="num">
                                      <p:cBhvr>
                                        <p:cTn id="31" dur="1000" fill="hold"/>
                                        <p:tgtEl>
                                          <p:spTgt spid="8"/>
                                        </p:tgtEl>
                                        <p:attrNameLst>
                                          <p:attrName>ppt_x</p:attrName>
                                        </p:attrNameLst>
                                      </p:cBhvr>
                                      <p:tavLst>
                                        <p:tav tm="0">
                                          <p:val>
                                            <p:strVal val="#ppt_x"/>
                                          </p:val>
                                        </p:tav>
                                        <p:tav tm="100000">
                                          <p:val>
                                            <p:strVal val="#ppt_x"/>
                                          </p:val>
                                        </p:tav>
                                      </p:tavLst>
                                    </p:anim>
                                    <p:anim calcmode="lin" valueType="num">
                                      <p:cBhvr>
                                        <p:cTn id="32" dur="1000" fill="hold"/>
                                        <p:tgtEl>
                                          <p:spTgt spid="8"/>
                                        </p:tgtEl>
                                        <p:attrNameLst>
                                          <p:attrName>ppt_y</p:attrName>
                                        </p:attrNameLst>
                                      </p:cBhvr>
                                      <p:tavLst>
                                        <p:tav tm="0">
                                          <p:val>
                                            <p:strVal val="#ppt_y+.1"/>
                                          </p:val>
                                        </p:tav>
                                        <p:tav tm="100000">
                                          <p:val>
                                            <p:strVal val="#ppt_y"/>
                                          </p:val>
                                        </p:tav>
                                      </p:tavLst>
                                    </p:anim>
                                  </p:childTnLst>
                                </p:cTn>
                              </p:par>
                            </p:childTnLst>
                          </p:cTn>
                        </p:par>
                        <p:par>
                          <p:cTn id="33" fill="hold">
                            <p:stCondLst>
                              <p:cond delay="2000"/>
                            </p:stCondLst>
                            <p:childTnLst>
                              <p:par>
                                <p:cTn id="34" presetID="42" presetClass="entr" presetSubtype="0" fill="hold" grpId="0" nodeType="afterEffect">
                                  <p:stCondLst>
                                    <p:cond delay="0"/>
                                  </p:stCondLst>
                                  <p:childTnLst>
                                    <p:set>
                                      <p:cBhvr>
                                        <p:cTn id="35" dur="1" fill="hold">
                                          <p:stCondLst>
                                            <p:cond delay="0"/>
                                          </p:stCondLst>
                                        </p:cTn>
                                        <p:tgtEl>
                                          <p:spTgt spid="20"/>
                                        </p:tgtEl>
                                        <p:attrNameLst>
                                          <p:attrName>style.visibility</p:attrName>
                                        </p:attrNameLst>
                                      </p:cBhvr>
                                      <p:to>
                                        <p:strVal val="visible"/>
                                      </p:to>
                                    </p:set>
                                    <p:animEffect transition="in" filter="fade">
                                      <p:cBhvr>
                                        <p:cTn id="36" dur="1000"/>
                                        <p:tgtEl>
                                          <p:spTgt spid="20"/>
                                        </p:tgtEl>
                                      </p:cBhvr>
                                    </p:animEffect>
                                    <p:anim calcmode="lin" valueType="num">
                                      <p:cBhvr>
                                        <p:cTn id="37" dur="1000" fill="hold"/>
                                        <p:tgtEl>
                                          <p:spTgt spid="20"/>
                                        </p:tgtEl>
                                        <p:attrNameLst>
                                          <p:attrName>ppt_x</p:attrName>
                                        </p:attrNameLst>
                                      </p:cBhvr>
                                      <p:tavLst>
                                        <p:tav tm="0">
                                          <p:val>
                                            <p:strVal val="#ppt_x"/>
                                          </p:val>
                                        </p:tav>
                                        <p:tav tm="100000">
                                          <p:val>
                                            <p:strVal val="#ppt_x"/>
                                          </p:val>
                                        </p:tav>
                                      </p:tavLst>
                                    </p:anim>
                                    <p:anim calcmode="lin" valueType="num">
                                      <p:cBhvr>
                                        <p:cTn id="38" dur="1000" fill="hold"/>
                                        <p:tgtEl>
                                          <p:spTgt spid="20"/>
                                        </p:tgtEl>
                                        <p:attrNameLst>
                                          <p:attrName>ppt_y</p:attrName>
                                        </p:attrNameLst>
                                      </p:cBhvr>
                                      <p:tavLst>
                                        <p:tav tm="0">
                                          <p:val>
                                            <p:strVal val="#ppt_y+.1"/>
                                          </p:val>
                                        </p:tav>
                                        <p:tav tm="100000">
                                          <p:val>
                                            <p:strVal val="#ppt_y"/>
                                          </p:val>
                                        </p:tav>
                                      </p:tavLst>
                                    </p:anim>
                                  </p:childTnLst>
                                </p:cTn>
                              </p:par>
                              <p:par>
                                <p:cTn id="39" presetID="42" presetClass="entr" presetSubtype="0" fill="hold" nodeType="withEffect">
                                  <p:stCondLst>
                                    <p:cond delay="0"/>
                                  </p:stCondLst>
                                  <p:childTnLst>
                                    <p:set>
                                      <p:cBhvr>
                                        <p:cTn id="40" dur="1" fill="hold">
                                          <p:stCondLst>
                                            <p:cond delay="0"/>
                                          </p:stCondLst>
                                        </p:cTn>
                                        <p:tgtEl>
                                          <p:spTgt spid="10"/>
                                        </p:tgtEl>
                                        <p:attrNameLst>
                                          <p:attrName>style.visibility</p:attrName>
                                        </p:attrNameLst>
                                      </p:cBhvr>
                                      <p:to>
                                        <p:strVal val="visible"/>
                                      </p:to>
                                    </p:set>
                                    <p:animEffect transition="in" filter="fade">
                                      <p:cBhvr>
                                        <p:cTn id="41" dur="1000"/>
                                        <p:tgtEl>
                                          <p:spTgt spid="10"/>
                                        </p:tgtEl>
                                      </p:cBhvr>
                                    </p:animEffect>
                                    <p:anim calcmode="lin" valueType="num">
                                      <p:cBhvr>
                                        <p:cTn id="42" dur="1000" fill="hold"/>
                                        <p:tgtEl>
                                          <p:spTgt spid="10"/>
                                        </p:tgtEl>
                                        <p:attrNameLst>
                                          <p:attrName>ppt_x</p:attrName>
                                        </p:attrNameLst>
                                      </p:cBhvr>
                                      <p:tavLst>
                                        <p:tav tm="0">
                                          <p:val>
                                            <p:strVal val="#ppt_x"/>
                                          </p:val>
                                        </p:tav>
                                        <p:tav tm="100000">
                                          <p:val>
                                            <p:strVal val="#ppt_x"/>
                                          </p:val>
                                        </p:tav>
                                      </p:tavLst>
                                    </p:anim>
                                    <p:anim calcmode="lin" valueType="num">
                                      <p:cBhvr>
                                        <p:cTn id="43"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19" grpId="0" animBg="1"/>
      <p:bldP spid="18" grpId="0" animBg="1"/>
      <p:bldP spid="4"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60F967C4-F319-EC6A-D82C-9EFB989B995E}"/>
              </a:ext>
            </a:extLst>
          </p:cNvPr>
          <p:cNvSpPr>
            <a:spLocks noGrp="1"/>
          </p:cNvSpPr>
          <p:nvPr>
            <p:ph type="body" sz="quarter" idx="10"/>
          </p:nvPr>
        </p:nvSpPr>
        <p:spPr/>
        <p:txBody>
          <a:bodyPr/>
          <a:lstStyle/>
          <a:p>
            <a:r>
              <a:rPr lang="zh-CN" altLang="en-US" dirty="0">
                <a:cs typeface="+mn-ea"/>
                <a:sym typeface="+mn-lt"/>
              </a:rPr>
              <a:t>互联网医疗发展趋势之四</a:t>
            </a:r>
          </a:p>
        </p:txBody>
      </p:sp>
      <p:sp>
        <p:nvSpPr>
          <p:cNvPr id="4" name="文本框 3">
            <a:extLst>
              <a:ext uri="{FF2B5EF4-FFF2-40B4-BE49-F238E27FC236}">
                <a16:creationId xmlns:a16="http://schemas.microsoft.com/office/drawing/2014/main" id="{04A7E25F-4649-90CF-8E6F-4F1C082E726F}"/>
              </a:ext>
            </a:extLst>
          </p:cNvPr>
          <p:cNvSpPr txBox="1"/>
          <p:nvPr/>
        </p:nvSpPr>
        <p:spPr>
          <a:xfrm>
            <a:off x="658813" y="2229930"/>
            <a:ext cx="4781209" cy="3293209"/>
          </a:xfrm>
          <a:prstGeom prst="rect">
            <a:avLst/>
          </a:prstGeom>
          <a:noFill/>
        </p:spPr>
        <p:txBody>
          <a:bodyPr wrap="square" anchor="ctr">
            <a:spAutoFit/>
          </a:bodyPr>
          <a:lstStyle/>
          <a:p>
            <a:pPr algn="just">
              <a:lnSpc>
                <a:spcPct val="130000"/>
              </a:lnSpc>
            </a:pPr>
            <a:r>
              <a:rPr lang="zh-CN" altLang="en-US" sz="2000" b="0" i="0" dirty="0">
                <a:solidFill>
                  <a:schemeClr val="tx1">
                    <a:lumMod val="75000"/>
                    <a:lumOff val="25000"/>
                  </a:schemeClr>
                </a:solidFill>
                <a:effectLst/>
                <a:cs typeface="+mn-ea"/>
                <a:sym typeface="+mn-lt"/>
              </a:rPr>
              <a:t>随着在线问诊、区域医疗信息、互联网医院等平台的建设，医院、企业等将积累大量的基础医疗数据，为行业管理、生物医药、临床医学、公共卫生安全等提供重要依据。</a:t>
            </a:r>
            <a:endParaRPr lang="en-US" altLang="zh-CN" sz="2000" b="0" i="0" dirty="0">
              <a:solidFill>
                <a:schemeClr val="tx1">
                  <a:lumMod val="75000"/>
                  <a:lumOff val="25000"/>
                </a:schemeClr>
              </a:solidFill>
              <a:effectLst/>
              <a:cs typeface="+mn-ea"/>
              <a:sym typeface="+mn-lt"/>
            </a:endParaRPr>
          </a:p>
          <a:p>
            <a:pPr algn="just">
              <a:lnSpc>
                <a:spcPct val="130000"/>
              </a:lnSpc>
            </a:pPr>
            <a:r>
              <a:rPr lang="zh-CN" altLang="en-US" sz="2000" b="0" i="0" dirty="0">
                <a:solidFill>
                  <a:schemeClr val="tx1">
                    <a:lumMod val="75000"/>
                    <a:lumOff val="25000"/>
                  </a:schemeClr>
                </a:solidFill>
                <a:effectLst/>
                <a:cs typeface="+mn-ea"/>
                <a:sym typeface="+mn-lt"/>
              </a:rPr>
              <a:t>未来医疗数据资源将为远程诊疗、线上复诊等创造更加广泛的应用场景，推动医疗行业的整体发展。</a:t>
            </a:r>
            <a:endParaRPr lang="zh-CN" altLang="en-US" sz="2000" dirty="0">
              <a:solidFill>
                <a:schemeClr val="tx1">
                  <a:lumMod val="75000"/>
                  <a:lumOff val="25000"/>
                </a:schemeClr>
              </a:solidFill>
              <a:cs typeface="+mn-ea"/>
              <a:sym typeface="+mn-lt"/>
            </a:endParaRPr>
          </a:p>
        </p:txBody>
      </p:sp>
      <p:sp>
        <p:nvSpPr>
          <p:cNvPr id="50" name="矩形: 圆角 49">
            <a:extLst>
              <a:ext uri="{FF2B5EF4-FFF2-40B4-BE49-F238E27FC236}">
                <a16:creationId xmlns:a16="http://schemas.microsoft.com/office/drawing/2014/main" id="{C8995E52-22EC-D9F7-F1E9-F8074942B21C}"/>
              </a:ext>
            </a:extLst>
          </p:cNvPr>
          <p:cNvSpPr/>
          <p:nvPr/>
        </p:nvSpPr>
        <p:spPr>
          <a:xfrm>
            <a:off x="584197" y="1370202"/>
            <a:ext cx="5139442" cy="584199"/>
          </a:xfrm>
          <a:prstGeom prst="roundRect">
            <a:avLst>
              <a:gd name="adj" fmla="val 43129"/>
            </a:avLst>
          </a:prstGeom>
          <a:gradFill>
            <a:gsLst>
              <a:gs pos="0">
                <a:schemeClr val="accent1"/>
              </a:gs>
              <a:gs pos="100000">
                <a:schemeClr val="accent6">
                  <a:alpha val="96000"/>
                </a:schemeClr>
              </a:gs>
            </a:gsLst>
            <a:lin ang="2700000" scaled="0"/>
          </a:gradFill>
          <a:ln>
            <a:noFill/>
          </a:ln>
          <a:effectLst>
            <a:outerShdw blurRad="165100" dist="38100" dir="2700000" algn="tl"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dirty="0">
                <a:latin typeface="+mj-ea"/>
                <a:ea typeface="+mj-ea"/>
                <a:cs typeface="+mn-ea"/>
                <a:sym typeface="+mn-lt"/>
              </a:rPr>
              <a:t>医疗数据资源价值进一步凸显</a:t>
            </a:r>
          </a:p>
        </p:txBody>
      </p:sp>
      <p:sp>
        <p:nvSpPr>
          <p:cNvPr id="5" name="矩形: 圆角 4">
            <a:extLst>
              <a:ext uri="{FF2B5EF4-FFF2-40B4-BE49-F238E27FC236}">
                <a16:creationId xmlns:a16="http://schemas.microsoft.com/office/drawing/2014/main" id="{39844AE0-FADD-35A9-BB46-254CB6994265}"/>
              </a:ext>
            </a:extLst>
          </p:cNvPr>
          <p:cNvSpPr/>
          <p:nvPr/>
        </p:nvSpPr>
        <p:spPr>
          <a:xfrm rot="2700000">
            <a:off x="6729294" y="2037066"/>
            <a:ext cx="307300" cy="307300"/>
          </a:xfrm>
          <a:prstGeom prst="roundRect">
            <a:avLst>
              <a:gd name="adj" fmla="val 17169"/>
            </a:avLst>
          </a:prstGeom>
          <a:gradFill flip="none" rotWithShape="1">
            <a:gsLst>
              <a:gs pos="18000">
                <a:schemeClr val="accent6"/>
              </a:gs>
              <a:gs pos="100000">
                <a:schemeClr val="accent1">
                  <a:alpha val="30000"/>
                </a:schemeClr>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j-ea"/>
              <a:ea typeface="+mj-ea"/>
              <a:cs typeface="+mn-ea"/>
              <a:sym typeface="+mn-lt"/>
            </a:endParaRPr>
          </a:p>
        </p:txBody>
      </p:sp>
      <p:sp>
        <p:nvSpPr>
          <p:cNvPr id="6" name="矩形: 圆角 5">
            <a:extLst>
              <a:ext uri="{FF2B5EF4-FFF2-40B4-BE49-F238E27FC236}">
                <a16:creationId xmlns:a16="http://schemas.microsoft.com/office/drawing/2014/main" id="{10E149E1-D52D-5B13-61B1-299E5B00BC00}"/>
              </a:ext>
            </a:extLst>
          </p:cNvPr>
          <p:cNvSpPr/>
          <p:nvPr/>
        </p:nvSpPr>
        <p:spPr>
          <a:xfrm rot="2700000">
            <a:off x="8286565" y="1916510"/>
            <a:ext cx="1322620" cy="1322620"/>
          </a:xfrm>
          <a:prstGeom prst="roundRect">
            <a:avLst/>
          </a:prstGeom>
          <a:gradFill flip="none" rotWithShape="1">
            <a:gsLst>
              <a:gs pos="20000">
                <a:schemeClr val="accent6"/>
              </a:gs>
              <a:gs pos="100000">
                <a:schemeClr val="accent1"/>
              </a:gs>
            </a:gsLst>
            <a:lin ang="2700000" scaled="1"/>
            <a:tileRect/>
          </a:gradFill>
          <a:ln>
            <a:noFill/>
          </a:ln>
          <a:effectLst>
            <a:outerShdw blurRad="381000" dist="495300" dir="5400000" sx="80000" sy="80000" algn="t" rotWithShape="0">
              <a:schemeClr val="accent1">
                <a:alpha val="8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j-ea"/>
              <a:ea typeface="+mj-ea"/>
              <a:cs typeface="+mn-ea"/>
              <a:sym typeface="+mn-lt"/>
            </a:endParaRPr>
          </a:p>
        </p:txBody>
      </p:sp>
      <p:sp>
        <p:nvSpPr>
          <p:cNvPr id="7" name="矩形: 圆角 6">
            <a:extLst>
              <a:ext uri="{FF2B5EF4-FFF2-40B4-BE49-F238E27FC236}">
                <a16:creationId xmlns:a16="http://schemas.microsoft.com/office/drawing/2014/main" id="{33DC320E-133A-9D42-6D5E-50983AE3A37B}"/>
              </a:ext>
            </a:extLst>
          </p:cNvPr>
          <p:cNvSpPr/>
          <p:nvPr/>
        </p:nvSpPr>
        <p:spPr>
          <a:xfrm rot="2700000">
            <a:off x="7127260" y="3047500"/>
            <a:ext cx="1322620" cy="1322620"/>
          </a:xfrm>
          <a:prstGeom prst="roundRect">
            <a:avLst/>
          </a:prstGeom>
          <a:gradFill flip="none" rotWithShape="1">
            <a:gsLst>
              <a:gs pos="20000">
                <a:schemeClr val="accent6"/>
              </a:gs>
              <a:gs pos="100000">
                <a:schemeClr val="accent1"/>
              </a:gs>
            </a:gsLst>
            <a:lin ang="2700000" scaled="1"/>
            <a:tileRect/>
          </a:gradFill>
          <a:ln>
            <a:noFill/>
          </a:ln>
          <a:effectLst>
            <a:outerShdw blurRad="381000" dist="495300" dir="5400000" sx="80000" sy="80000" algn="t" rotWithShape="0">
              <a:schemeClr val="accent1">
                <a:alpha val="8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j-ea"/>
              <a:ea typeface="+mj-ea"/>
              <a:cs typeface="+mn-ea"/>
              <a:sym typeface="+mn-lt"/>
            </a:endParaRPr>
          </a:p>
        </p:txBody>
      </p:sp>
      <p:sp>
        <p:nvSpPr>
          <p:cNvPr id="8" name="矩形: 圆角 7">
            <a:extLst>
              <a:ext uri="{FF2B5EF4-FFF2-40B4-BE49-F238E27FC236}">
                <a16:creationId xmlns:a16="http://schemas.microsoft.com/office/drawing/2014/main" id="{17F92016-5768-6F32-8316-5E2DDFCB369F}"/>
              </a:ext>
            </a:extLst>
          </p:cNvPr>
          <p:cNvSpPr/>
          <p:nvPr/>
        </p:nvSpPr>
        <p:spPr>
          <a:xfrm rot="2700000">
            <a:off x="9464653" y="3089838"/>
            <a:ext cx="1322620" cy="1322620"/>
          </a:xfrm>
          <a:prstGeom prst="roundRect">
            <a:avLst/>
          </a:prstGeom>
          <a:gradFill flip="none" rotWithShape="1">
            <a:gsLst>
              <a:gs pos="20000">
                <a:schemeClr val="accent6"/>
              </a:gs>
              <a:gs pos="100000">
                <a:schemeClr val="accent1"/>
              </a:gs>
            </a:gsLst>
            <a:lin ang="2700000" scaled="1"/>
            <a:tileRect/>
          </a:gradFill>
          <a:ln>
            <a:noFill/>
          </a:ln>
          <a:effectLst>
            <a:outerShdw blurRad="381000" dist="495300" dir="5400000" sx="80000" sy="80000" algn="t" rotWithShape="0">
              <a:schemeClr val="accent1">
                <a:alpha val="8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j-ea"/>
              <a:ea typeface="+mj-ea"/>
              <a:cs typeface="+mn-ea"/>
              <a:sym typeface="+mn-lt"/>
            </a:endParaRPr>
          </a:p>
        </p:txBody>
      </p:sp>
      <p:sp>
        <p:nvSpPr>
          <p:cNvPr id="9" name="矩形: 圆角 8">
            <a:extLst>
              <a:ext uri="{FF2B5EF4-FFF2-40B4-BE49-F238E27FC236}">
                <a16:creationId xmlns:a16="http://schemas.microsoft.com/office/drawing/2014/main" id="{BF1590B2-0817-A465-D198-6EA8AA1C40A1}"/>
              </a:ext>
            </a:extLst>
          </p:cNvPr>
          <p:cNvSpPr/>
          <p:nvPr/>
        </p:nvSpPr>
        <p:spPr>
          <a:xfrm rot="2700000">
            <a:off x="8305348" y="4220828"/>
            <a:ext cx="1322620" cy="1322620"/>
          </a:xfrm>
          <a:prstGeom prst="roundRect">
            <a:avLst/>
          </a:prstGeom>
          <a:gradFill flip="none" rotWithShape="1">
            <a:gsLst>
              <a:gs pos="20000">
                <a:schemeClr val="accent6"/>
              </a:gs>
              <a:gs pos="100000">
                <a:schemeClr val="accent1"/>
              </a:gs>
            </a:gsLst>
            <a:lin ang="2700000" scaled="1"/>
            <a:tileRect/>
          </a:gradFill>
          <a:ln>
            <a:noFill/>
          </a:ln>
          <a:effectLst>
            <a:outerShdw blurRad="381000" dist="495300" dir="5400000" sx="80000" sy="80000" algn="t" rotWithShape="0">
              <a:schemeClr val="accent1">
                <a:alpha val="8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j-ea"/>
              <a:ea typeface="+mj-ea"/>
              <a:cs typeface="+mn-ea"/>
              <a:sym typeface="+mn-lt"/>
            </a:endParaRPr>
          </a:p>
        </p:txBody>
      </p:sp>
      <p:sp>
        <p:nvSpPr>
          <p:cNvPr id="10" name="文本框 9">
            <a:extLst>
              <a:ext uri="{FF2B5EF4-FFF2-40B4-BE49-F238E27FC236}">
                <a16:creationId xmlns:a16="http://schemas.microsoft.com/office/drawing/2014/main" id="{F56EB4AE-8166-9B78-580E-78D9EA1962CA}"/>
              </a:ext>
            </a:extLst>
          </p:cNvPr>
          <p:cNvSpPr txBox="1"/>
          <p:nvPr/>
        </p:nvSpPr>
        <p:spPr>
          <a:xfrm>
            <a:off x="8445623" y="2541234"/>
            <a:ext cx="950528" cy="392135"/>
          </a:xfrm>
          <a:prstGeom prst="rect">
            <a:avLst/>
          </a:prstGeom>
          <a:noFill/>
        </p:spPr>
        <p:txBody>
          <a:bodyPr wrap="square" lIns="0" rIns="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dirty="0">
                <a:ln>
                  <a:noFill/>
                </a:ln>
                <a:solidFill>
                  <a:schemeClr val="bg1"/>
                </a:solidFill>
                <a:effectLst>
                  <a:outerShdw blurRad="127000" dist="63500" dir="2700000" algn="tl" rotWithShape="0">
                    <a:schemeClr val="accent1">
                      <a:alpha val="30000"/>
                    </a:schemeClr>
                  </a:outerShdw>
                </a:effectLst>
                <a:uLnTx/>
                <a:uFillTx/>
                <a:latin typeface="+mj-ea"/>
                <a:ea typeface="+mj-ea"/>
                <a:cs typeface="+mn-ea"/>
                <a:sym typeface="+mn-lt"/>
              </a:rPr>
              <a:t>互联网</a:t>
            </a:r>
          </a:p>
        </p:txBody>
      </p:sp>
      <p:sp>
        <p:nvSpPr>
          <p:cNvPr id="11" name="文本框 10">
            <a:extLst>
              <a:ext uri="{FF2B5EF4-FFF2-40B4-BE49-F238E27FC236}">
                <a16:creationId xmlns:a16="http://schemas.microsoft.com/office/drawing/2014/main" id="{716F6EFA-5C2F-AAE3-CF2C-54829BDADAFD}"/>
              </a:ext>
            </a:extLst>
          </p:cNvPr>
          <p:cNvSpPr txBox="1"/>
          <p:nvPr/>
        </p:nvSpPr>
        <p:spPr>
          <a:xfrm>
            <a:off x="7313306" y="3680467"/>
            <a:ext cx="950528" cy="392135"/>
          </a:xfrm>
          <a:prstGeom prst="rect">
            <a:avLst/>
          </a:prstGeom>
          <a:noFill/>
        </p:spPr>
        <p:txBody>
          <a:bodyPr wrap="square"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dirty="0">
                <a:ln>
                  <a:noFill/>
                </a:ln>
                <a:solidFill>
                  <a:schemeClr val="bg1"/>
                </a:solidFill>
                <a:effectLst>
                  <a:outerShdw blurRad="127000" dist="63500" dir="2700000" algn="tl" rotWithShape="0">
                    <a:schemeClr val="accent1">
                      <a:alpha val="30000"/>
                    </a:schemeClr>
                  </a:outerShdw>
                </a:effectLst>
                <a:uLnTx/>
                <a:uFillTx/>
                <a:latin typeface="+mj-ea"/>
                <a:ea typeface="+mj-ea"/>
                <a:cs typeface="+mn-ea"/>
                <a:sym typeface="+mn-lt"/>
              </a:rPr>
              <a:t>医保</a:t>
            </a:r>
          </a:p>
        </p:txBody>
      </p:sp>
      <p:sp>
        <p:nvSpPr>
          <p:cNvPr id="12" name="文本框 11">
            <a:extLst>
              <a:ext uri="{FF2B5EF4-FFF2-40B4-BE49-F238E27FC236}">
                <a16:creationId xmlns:a16="http://schemas.microsoft.com/office/drawing/2014/main" id="{08C82D24-619C-45DC-A7BA-56F27F8DE1D7}"/>
              </a:ext>
            </a:extLst>
          </p:cNvPr>
          <p:cNvSpPr txBox="1"/>
          <p:nvPr/>
        </p:nvSpPr>
        <p:spPr>
          <a:xfrm>
            <a:off x="9650699" y="3680467"/>
            <a:ext cx="950528" cy="392135"/>
          </a:xfrm>
          <a:prstGeom prst="rect">
            <a:avLst/>
          </a:prstGeom>
          <a:noFill/>
        </p:spPr>
        <p:txBody>
          <a:bodyPr wrap="square"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dirty="0">
                <a:ln>
                  <a:noFill/>
                </a:ln>
                <a:solidFill>
                  <a:schemeClr val="bg1"/>
                </a:solidFill>
                <a:effectLst>
                  <a:outerShdw blurRad="127000" dist="63500" dir="2700000" algn="tl" rotWithShape="0">
                    <a:schemeClr val="accent1">
                      <a:alpha val="30000"/>
                    </a:schemeClr>
                  </a:outerShdw>
                </a:effectLst>
                <a:uLnTx/>
                <a:uFillTx/>
                <a:latin typeface="+mj-ea"/>
                <a:ea typeface="+mj-ea"/>
                <a:cs typeface="+mn-ea"/>
                <a:sym typeface="+mn-lt"/>
              </a:rPr>
              <a:t>医疗</a:t>
            </a:r>
          </a:p>
        </p:txBody>
      </p:sp>
      <p:sp>
        <p:nvSpPr>
          <p:cNvPr id="13" name="文本框 12">
            <a:extLst>
              <a:ext uri="{FF2B5EF4-FFF2-40B4-BE49-F238E27FC236}">
                <a16:creationId xmlns:a16="http://schemas.microsoft.com/office/drawing/2014/main" id="{E078EA21-B96F-6137-BA37-DD986F3723CF}"/>
              </a:ext>
            </a:extLst>
          </p:cNvPr>
          <p:cNvSpPr txBox="1"/>
          <p:nvPr/>
        </p:nvSpPr>
        <p:spPr>
          <a:xfrm>
            <a:off x="8472611" y="4880810"/>
            <a:ext cx="950528" cy="392135"/>
          </a:xfrm>
          <a:prstGeom prst="rect">
            <a:avLst/>
          </a:prstGeom>
          <a:noFill/>
        </p:spPr>
        <p:txBody>
          <a:bodyPr wrap="square"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dirty="0">
                <a:ln>
                  <a:noFill/>
                </a:ln>
                <a:solidFill>
                  <a:schemeClr val="bg1"/>
                </a:solidFill>
                <a:effectLst>
                  <a:outerShdw blurRad="127000" dist="63500" dir="2700000" algn="tl" rotWithShape="0">
                    <a:schemeClr val="accent1">
                      <a:alpha val="30000"/>
                    </a:schemeClr>
                  </a:outerShdw>
                </a:effectLst>
                <a:uLnTx/>
                <a:uFillTx/>
                <a:latin typeface="+mj-ea"/>
                <a:ea typeface="+mj-ea"/>
                <a:cs typeface="+mn-ea"/>
                <a:sym typeface="+mn-lt"/>
              </a:rPr>
              <a:t>医药</a:t>
            </a:r>
          </a:p>
        </p:txBody>
      </p:sp>
      <p:sp>
        <p:nvSpPr>
          <p:cNvPr id="14" name="矩形: 圆角 13">
            <a:extLst>
              <a:ext uri="{FF2B5EF4-FFF2-40B4-BE49-F238E27FC236}">
                <a16:creationId xmlns:a16="http://schemas.microsoft.com/office/drawing/2014/main" id="{CE218674-6494-862F-4088-3952ED6F2D20}"/>
              </a:ext>
            </a:extLst>
          </p:cNvPr>
          <p:cNvSpPr/>
          <p:nvPr/>
        </p:nvSpPr>
        <p:spPr>
          <a:xfrm rot="2700000">
            <a:off x="7194596" y="1955529"/>
            <a:ext cx="3506559" cy="3506559"/>
          </a:xfrm>
          <a:prstGeom prst="roundRect">
            <a:avLst>
              <a:gd name="adj" fmla="val 8362"/>
            </a:avLst>
          </a:prstGeom>
          <a:noFill/>
          <a:ln>
            <a:gradFill>
              <a:gsLst>
                <a:gs pos="0">
                  <a:schemeClr val="accent6"/>
                </a:gs>
                <a:gs pos="100000">
                  <a:schemeClr val="accent1">
                    <a:alpha val="70000"/>
                  </a:schemeClr>
                </a:gs>
              </a:gsLst>
              <a:lin ang="5400000" scaled="1"/>
            </a:gradFill>
          </a:ln>
          <a:effectLst>
            <a:outerShdw blurRad="381000" dist="495300" dir="5400000" sx="80000" sy="80000" algn="t" rotWithShape="0">
              <a:schemeClr val="accent1">
                <a:alpha val="8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j-ea"/>
              <a:ea typeface="+mj-ea"/>
              <a:cs typeface="+mn-ea"/>
              <a:sym typeface="+mn-lt"/>
            </a:endParaRPr>
          </a:p>
        </p:txBody>
      </p:sp>
      <p:sp>
        <p:nvSpPr>
          <p:cNvPr id="15" name="矩形: 圆角 14">
            <a:extLst>
              <a:ext uri="{FF2B5EF4-FFF2-40B4-BE49-F238E27FC236}">
                <a16:creationId xmlns:a16="http://schemas.microsoft.com/office/drawing/2014/main" id="{0E56D3D4-57F0-0F82-BF2A-EFAD83F32458}"/>
              </a:ext>
            </a:extLst>
          </p:cNvPr>
          <p:cNvSpPr/>
          <p:nvPr/>
        </p:nvSpPr>
        <p:spPr>
          <a:xfrm rot="2700000">
            <a:off x="10225100" y="5449322"/>
            <a:ext cx="478677" cy="478677"/>
          </a:xfrm>
          <a:prstGeom prst="roundRect">
            <a:avLst/>
          </a:prstGeom>
          <a:gradFill flip="none" rotWithShape="1">
            <a:gsLst>
              <a:gs pos="18000">
                <a:schemeClr val="accent6"/>
              </a:gs>
              <a:gs pos="100000">
                <a:schemeClr val="accent1">
                  <a:alpha val="30000"/>
                </a:schemeClr>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j-ea"/>
              <a:ea typeface="+mj-ea"/>
              <a:cs typeface="+mn-ea"/>
              <a:sym typeface="+mn-lt"/>
            </a:endParaRPr>
          </a:p>
        </p:txBody>
      </p:sp>
      <p:pic>
        <p:nvPicPr>
          <p:cNvPr id="53" name="图形 52" descr="Internet 轮廓">
            <a:extLst>
              <a:ext uri="{FF2B5EF4-FFF2-40B4-BE49-F238E27FC236}">
                <a16:creationId xmlns:a16="http://schemas.microsoft.com/office/drawing/2014/main" id="{1E5B6019-2D85-F3B2-68B3-87649495F203}"/>
              </a:ext>
            </a:extLst>
          </p:cNvPr>
          <p:cNvPicPr>
            <a:picLocks noChangeAspect="1"/>
          </p:cNvPicPr>
          <p:nvPr/>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8667363" y="1961311"/>
            <a:ext cx="561023" cy="561023"/>
          </a:xfrm>
          <a:prstGeom prst="rect">
            <a:avLst/>
          </a:prstGeom>
        </p:spPr>
      </p:pic>
      <p:pic>
        <p:nvPicPr>
          <p:cNvPr id="54" name="图形 53" descr="钱夹 轮廓">
            <a:extLst>
              <a:ext uri="{FF2B5EF4-FFF2-40B4-BE49-F238E27FC236}">
                <a16:creationId xmlns:a16="http://schemas.microsoft.com/office/drawing/2014/main" id="{54DB7474-EA2D-7B5A-12FC-C50AFCA9A996}"/>
              </a:ext>
            </a:extLst>
          </p:cNvPr>
          <p:cNvPicPr>
            <a:picLocks noChangeAspect="1"/>
          </p:cNvPicPr>
          <p:nvPr/>
        </p:nvPicPr>
        <p:blipFill>
          <a:blip r:embed="rId5" cstate="screen">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7521284" y="3113594"/>
            <a:ext cx="517843" cy="517843"/>
          </a:xfrm>
          <a:prstGeom prst="rect">
            <a:avLst/>
          </a:prstGeom>
        </p:spPr>
      </p:pic>
      <p:pic>
        <p:nvPicPr>
          <p:cNvPr id="55" name="图形 54" descr="男医生 轮廓">
            <a:extLst>
              <a:ext uri="{FF2B5EF4-FFF2-40B4-BE49-F238E27FC236}">
                <a16:creationId xmlns:a16="http://schemas.microsoft.com/office/drawing/2014/main" id="{42442490-2412-0083-68C5-9A3367A04678}"/>
              </a:ext>
            </a:extLst>
          </p:cNvPr>
          <p:cNvPicPr>
            <a:picLocks noChangeAspect="1"/>
          </p:cNvPicPr>
          <p:nvPr/>
        </p:nvPicPr>
        <p:blipFill>
          <a:blip r:embed="rId7" cstate="screen">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p:blipFill>
        <p:spPr>
          <a:xfrm>
            <a:off x="9922057" y="3189502"/>
            <a:ext cx="441936" cy="441935"/>
          </a:xfrm>
          <a:prstGeom prst="rect">
            <a:avLst/>
          </a:prstGeom>
        </p:spPr>
      </p:pic>
      <p:pic>
        <p:nvPicPr>
          <p:cNvPr id="57" name="图形 56" descr="药品 轮廓">
            <a:extLst>
              <a:ext uri="{FF2B5EF4-FFF2-40B4-BE49-F238E27FC236}">
                <a16:creationId xmlns:a16="http://schemas.microsoft.com/office/drawing/2014/main" id="{2EB05B81-2E1D-3B58-5AAA-14B323419235}"/>
              </a:ext>
            </a:extLst>
          </p:cNvPr>
          <p:cNvPicPr>
            <a:picLocks noChangeAspect="1"/>
          </p:cNvPicPr>
          <p:nvPr/>
        </p:nvPicPr>
        <p:blipFill>
          <a:blip r:embed="rId9" cstate="screen">
            <a:extLst>
              <a:ext uri="{28A0092B-C50C-407E-A947-70E740481C1C}">
                <a14:useLocalDpi xmlns:a14="http://schemas.microsoft.com/office/drawing/2010/main"/>
              </a:ext>
              <a:ext uri="{96DAC541-7B7A-43D3-8B79-37D633B846F1}">
                <asvg:svgBlip xmlns:asvg="http://schemas.microsoft.com/office/drawing/2016/SVG/main" r:embed="rId10"/>
              </a:ext>
            </a:extLst>
          </a:blip>
          <a:stretch>
            <a:fillRect/>
          </a:stretch>
        </p:blipFill>
        <p:spPr>
          <a:xfrm>
            <a:off x="8723804" y="4312483"/>
            <a:ext cx="563903" cy="563903"/>
          </a:xfrm>
          <a:prstGeom prst="rect">
            <a:avLst/>
          </a:prstGeom>
        </p:spPr>
      </p:pic>
      <p:sp>
        <p:nvSpPr>
          <p:cNvPr id="58" name="矩形: 圆角 57">
            <a:extLst>
              <a:ext uri="{FF2B5EF4-FFF2-40B4-BE49-F238E27FC236}">
                <a16:creationId xmlns:a16="http://schemas.microsoft.com/office/drawing/2014/main" id="{B8B66E7E-594B-CC50-EA33-1852C133AF87}"/>
              </a:ext>
            </a:extLst>
          </p:cNvPr>
          <p:cNvSpPr/>
          <p:nvPr/>
        </p:nvSpPr>
        <p:spPr>
          <a:xfrm rot="2700000">
            <a:off x="6176013" y="5393705"/>
            <a:ext cx="307300" cy="307300"/>
          </a:xfrm>
          <a:prstGeom prst="roundRect">
            <a:avLst>
              <a:gd name="adj" fmla="val 17169"/>
            </a:avLst>
          </a:prstGeom>
          <a:gradFill flip="none" rotWithShape="1">
            <a:gsLst>
              <a:gs pos="18000">
                <a:schemeClr val="accent6"/>
              </a:gs>
              <a:gs pos="100000">
                <a:schemeClr val="accent1">
                  <a:alpha val="30000"/>
                </a:schemeClr>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j-ea"/>
              <a:ea typeface="+mj-ea"/>
              <a:cs typeface="+mn-ea"/>
              <a:sym typeface="+mn-lt"/>
            </a:endParaRPr>
          </a:p>
        </p:txBody>
      </p:sp>
    </p:spTree>
    <p:extLst>
      <p:ext uri="{BB962C8B-B14F-4D97-AF65-F5344CB8AC3E}">
        <p14:creationId xmlns:p14="http://schemas.microsoft.com/office/powerpoint/2010/main" val="28146633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fade">
                                      <p:cBhvr>
                                        <p:cTn id="7" dur="1000"/>
                                        <p:tgtEl>
                                          <p:spTgt spid="50"/>
                                        </p:tgtEl>
                                      </p:cBhvr>
                                    </p:animEffect>
                                    <p:anim calcmode="lin" valueType="num">
                                      <p:cBhvr>
                                        <p:cTn id="8" dur="1000" fill="hold"/>
                                        <p:tgtEl>
                                          <p:spTgt spid="50"/>
                                        </p:tgtEl>
                                        <p:attrNameLst>
                                          <p:attrName>ppt_x</p:attrName>
                                        </p:attrNameLst>
                                      </p:cBhvr>
                                      <p:tavLst>
                                        <p:tav tm="0">
                                          <p:val>
                                            <p:strVal val="#ppt_x"/>
                                          </p:val>
                                        </p:tav>
                                        <p:tav tm="100000">
                                          <p:val>
                                            <p:strVal val="#ppt_x"/>
                                          </p:val>
                                        </p:tav>
                                      </p:tavLst>
                                    </p:anim>
                                    <p:anim calcmode="lin" valueType="num">
                                      <p:cBhvr>
                                        <p:cTn id="9" dur="1000" fill="hold"/>
                                        <p:tgtEl>
                                          <p:spTgt spid="5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6"/>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7"/>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8"/>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9"/>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10"/>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11"/>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13"/>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14"/>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15"/>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53"/>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54"/>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55"/>
                                        </p:tgtEl>
                                        <p:attrNameLst>
                                          <p:attrName>style.visibility</p:attrName>
                                        </p:attrNameLst>
                                      </p:cBhvr>
                                      <p:to>
                                        <p:strVal val="visible"/>
                                      </p:to>
                                    </p:set>
                                  </p:childTnLst>
                                </p:cTn>
                              </p:par>
                              <p:par>
                                <p:cTn id="47" presetID="1" presetClass="entr" presetSubtype="0" fill="hold" nodeType="withEffect">
                                  <p:stCondLst>
                                    <p:cond delay="0"/>
                                  </p:stCondLst>
                                  <p:childTnLst>
                                    <p:set>
                                      <p:cBhvr>
                                        <p:cTn id="48" dur="1" fill="hold">
                                          <p:stCondLst>
                                            <p:cond delay="0"/>
                                          </p:stCondLst>
                                        </p:cTn>
                                        <p:tgtEl>
                                          <p:spTgt spid="57"/>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5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0" grpId="0" animBg="1"/>
      <p:bldP spid="5" grpId="0" animBg="1"/>
      <p:bldP spid="6" grpId="0" animBg="1"/>
      <p:bldP spid="7" grpId="0" animBg="1"/>
      <p:bldP spid="8" grpId="0" animBg="1"/>
      <p:bldP spid="9" grpId="0" animBg="1"/>
      <p:bldP spid="10" grpId="0"/>
      <p:bldP spid="11" grpId="0"/>
      <p:bldP spid="12" grpId="0"/>
      <p:bldP spid="13" grpId="0"/>
      <p:bldP spid="14" grpId="0" animBg="1"/>
      <p:bldP spid="15" grpId="0" animBg="1"/>
      <p:bldP spid="58"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60F967C4-F319-EC6A-D82C-9EFB989B995E}"/>
              </a:ext>
            </a:extLst>
          </p:cNvPr>
          <p:cNvSpPr>
            <a:spLocks noGrp="1"/>
          </p:cNvSpPr>
          <p:nvPr>
            <p:ph type="body" sz="quarter" idx="10"/>
          </p:nvPr>
        </p:nvSpPr>
        <p:spPr/>
        <p:txBody>
          <a:bodyPr/>
          <a:lstStyle/>
          <a:p>
            <a:r>
              <a:rPr lang="zh-CN" altLang="en-US" dirty="0">
                <a:cs typeface="+mn-ea"/>
                <a:sym typeface="+mn-lt"/>
              </a:rPr>
              <a:t>互联网医疗发展趋势之五</a:t>
            </a:r>
          </a:p>
        </p:txBody>
      </p:sp>
      <p:sp>
        <p:nvSpPr>
          <p:cNvPr id="4" name="文本框 3">
            <a:extLst>
              <a:ext uri="{FF2B5EF4-FFF2-40B4-BE49-F238E27FC236}">
                <a16:creationId xmlns:a16="http://schemas.microsoft.com/office/drawing/2014/main" id="{C02134C4-84A6-554B-6F60-ED7F2938755A}"/>
              </a:ext>
            </a:extLst>
          </p:cNvPr>
          <p:cNvSpPr txBox="1"/>
          <p:nvPr/>
        </p:nvSpPr>
        <p:spPr>
          <a:xfrm>
            <a:off x="560770" y="2940080"/>
            <a:ext cx="5166930" cy="2053383"/>
          </a:xfrm>
          <a:prstGeom prst="rect">
            <a:avLst/>
          </a:prstGeom>
          <a:noFill/>
        </p:spPr>
        <p:txBody>
          <a:bodyPr wrap="square" anchor="ctr">
            <a:spAutoFit/>
          </a:bodyPr>
          <a:lstStyle/>
          <a:p>
            <a:pPr algn="just">
              <a:lnSpc>
                <a:spcPct val="130000"/>
              </a:lnSpc>
            </a:pPr>
            <a:r>
              <a:rPr lang="zh-CN" altLang="en-US" sz="2000" b="0" i="0" dirty="0">
                <a:solidFill>
                  <a:srgbClr val="333333"/>
                </a:solidFill>
                <a:effectLst/>
                <a:cs typeface="+mn-ea"/>
                <a:sym typeface="+mn-lt"/>
              </a:rPr>
              <a:t>随着我国互联网医疗体系建设的逐步完善，互联网医疗平台不断优化问诊流程，培训医生熟练使用在线问诊工具、监控并干预线上医疗服务质量，为用户提供优质的医疗服务，培养用户黏性。</a:t>
            </a:r>
            <a:endParaRPr lang="zh-CN" altLang="en-US" sz="2000" dirty="0">
              <a:cs typeface="+mn-ea"/>
              <a:sym typeface="+mn-lt"/>
            </a:endParaRPr>
          </a:p>
        </p:txBody>
      </p:sp>
      <p:pic>
        <p:nvPicPr>
          <p:cNvPr id="8" name="图片 7" descr="人的手&#10;&#10;低可信度描述已自动生成">
            <a:extLst>
              <a:ext uri="{FF2B5EF4-FFF2-40B4-BE49-F238E27FC236}">
                <a16:creationId xmlns:a16="http://schemas.microsoft.com/office/drawing/2014/main" id="{AB360B0C-4DED-33E7-9F2F-65A87F7369A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603544" y="1701800"/>
            <a:ext cx="4915356" cy="3124200"/>
          </a:xfrm>
          <a:prstGeom prst="rect">
            <a:avLst/>
          </a:prstGeom>
        </p:spPr>
      </p:pic>
      <p:grpSp>
        <p:nvGrpSpPr>
          <p:cNvPr id="9" name="组合 8">
            <a:extLst>
              <a:ext uri="{FF2B5EF4-FFF2-40B4-BE49-F238E27FC236}">
                <a16:creationId xmlns:a16="http://schemas.microsoft.com/office/drawing/2014/main" id="{0BA49CF3-B8A8-ACE5-1D76-8BD9547B4945}"/>
              </a:ext>
            </a:extLst>
          </p:cNvPr>
          <p:cNvGrpSpPr/>
          <p:nvPr/>
        </p:nvGrpSpPr>
        <p:grpSpPr>
          <a:xfrm>
            <a:off x="6208908" y="2993511"/>
            <a:ext cx="1085572" cy="2975490"/>
            <a:chOff x="660400" y="1394930"/>
            <a:chExt cx="7975500" cy="3742301"/>
          </a:xfrm>
        </p:grpSpPr>
        <p:sp>
          <p:nvSpPr>
            <p:cNvPr id="10" name="矩形 9">
              <a:extLst>
                <a:ext uri="{FF2B5EF4-FFF2-40B4-BE49-F238E27FC236}">
                  <a16:creationId xmlns:a16="http://schemas.microsoft.com/office/drawing/2014/main" id="{ED38D53B-FD45-691B-D002-6819664937E2}"/>
                </a:ext>
              </a:extLst>
            </p:cNvPr>
            <p:cNvSpPr/>
            <p:nvPr/>
          </p:nvSpPr>
          <p:spPr>
            <a:xfrm>
              <a:off x="660400" y="1518541"/>
              <a:ext cx="7930543" cy="3618689"/>
            </a:xfrm>
            <a:prstGeom prst="rect">
              <a:avLst/>
            </a:prstGeom>
            <a:gradFill>
              <a:gsLst>
                <a:gs pos="0">
                  <a:schemeClr val="accent1"/>
                </a:gs>
                <a:gs pos="100000">
                  <a:schemeClr val="accent6"/>
                </a:gs>
              </a:gsLst>
              <a:lin ang="2700000" scaled="0"/>
            </a:gradFill>
            <a:ln>
              <a:noFill/>
            </a:ln>
            <a:effectLst>
              <a:outerShdw blurRad="165100" dist="38100" dir="2700000" algn="tl"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 name="任意多边形: 形状 11">
              <a:extLst>
                <a:ext uri="{FF2B5EF4-FFF2-40B4-BE49-F238E27FC236}">
                  <a16:creationId xmlns:a16="http://schemas.microsoft.com/office/drawing/2014/main" id="{4D8E63C6-53F3-8D7B-595E-DCD9FB31C181}"/>
                </a:ext>
              </a:extLst>
            </p:cNvPr>
            <p:cNvSpPr/>
            <p:nvPr/>
          </p:nvSpPr>
          <p:spPr>
            <a:xfrm rot="5951863">
              <a:off x="7432345" y="921599"/>
              <a:ext cx="730224" cy="1676886"/>
            </a:xfrm>
            <a:custGeom>
              <a:avLst/>
              <a:gdLst>
                <a:gd name="connsiteX0" fmla="*/ 0 w 730224"/>
                <a:gd name="connsiteY0" fmla="*/ 101525 h 1676886"/>
                <a:gd name="connsiteX1" fmla="*/ 626996 w 730224"/>
                <a:gd name="connsiteY1" fmla="*/ 0 h 1676886"/>
                <a:gd name="connsiteX2" fmla="*/ 658574 w 730224"/>
                <a:gd name="connsiteY2" fmla="*/ 98756 h 1676886"/>
                <a:gd name="connsiteX3" fmla="*/ 730162 w 730224"/>
                <a:gd name="connsiteY3" fmla="*/ 548135 h 1676886"/>
                <a:gd name="connsiteX4" fmla="*/ 479905 w 730224"/>
                <a:gd name="connsiteY4" fmla="*/ 1289280 h 1676886"/>
                <a:gd name="connsiteX5" fmla="*/ 286798 w 730224"/>
                <a:gd name="connsiteY5" fmla="*/ 1630977 h 1676886"/>
                <a:gd name="connsiteX6" fmla="*/ 255088 w 730224"/>
                <a:gd name="connsiteY6" fmla="*/ 1676886 h 1676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30224" h="1676886">
                  <a:moveTo>
                    <a:pt x="0" y="101525"/>
                  </a:moveTo>
                  <a:lnTo>
                    <a:pt x="626996" y="0"/>
                  </a:lnTo>
                  <a:lnTo>
                    <a:pt x="658574" y="98756"/>
                  </a:lnTo>
                  <a:cubicBezTo>
                    <a:pt x="702489" y="251356"/>
                    <a:pt x="731766" y="418996"/>
                    <a:pt x="730162" y="548135"/>
                  </a:cubicBezTo>
                  <a:cubicBezTo>
                    <a:pt x="726954" y="806413"/>
                    <a:pt x="587387" y="1069503"/>
                    <a:pt x="479905" y="1289280"/>
                  </a:cubicBezTo>
                  <a:cubicBezTo>
                    <a:pt x="426164" y="1399168"/>
                    <a:pt x="357183" y="1523896"/>
                    <a:pt x="286798" y="1630977"/>
                  </a:cubicBezTo>
                  <a:lnTo>
                    <a:pt x="255088" y="1676886"/>
                  </a:lnTo>
                  <a:close/>
                </a:path>
              </a:pathLst>
            </a:custGeom>
            <a:solidFill>
              <a:schemeClr val="accent2">
                <a:alpha val="1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mn-ea"/>
                <a:sym typeface="+mn-lt"/>
              </a:endParaRPr>
            </a:p>
          </p:txBody>
        </p:sp>
        <p:sp>
          <p:nvSpPr>
            <p:cNvPr id="13" name="任意多边形: 形状 12">
              <a:extLst>
                <a:ext uri="{FF2B5EF4-FFF2-40B4-BE49-F238E27FC236}">
                  <a16:creationId xmlns:a16="http://schemas.microsoft.com/office/drawing/2014/main" id="{83806F43-D7BF-0CA3-95D5-0A0187704F95}"/>
                </a:ext>
              </a:extLst>
            </p:cNvPr>
            <p:cNvSpPr/>
            <p:nvPr/>
          </p:nvSpPr>
          <p:spPr>
            <a:xfrm>
              <a:off x="7226300" y="4673601"/>
              <a:ext cx="1364643" cy="463630"/>
            </a:xfrm>
            <a:custGeom>
              <a:avLst/>
              <a:gdLst>
                <a:gd name="connsiteX0" fmla="*/ 541034 w 1014412"/>
                <a:gd name="connsiteY0" fmla="*/ 0 h 233140"/>
                <a:gd name="connsiteX1" fmla="*/ 923603 w 1014412"/>
                <a:gd name="connsiteY1" fmla="*/ 61536 h 233140"/>
                <a:gd name="connsiteX2" fmla="*/ 1014412 w 1014412"/>
                <a:gd name="connsiteY2" fmla="*/ 113839 h 233140"/>
                <a:gd name="connsiteX3" fmla="*/ 1014412 w 1014412"/>
                <a:gd name="connsiteY3" fmla="*/ 233140 h 233140"/>
                <a:gd name="connsiteX4" fmla="*/ 5982 w 1014412"/>
                <a:gd name="connsiteY4" fmla="*/ 233140 h 233140"/>
                <a:gd name="connsiteX5" fmla="*/ 0 w 1014412"/>
                <a:gd name="connsiteY5" fmla="*/ 210097 h 233140"/>
                <a:gd name="connsiteX6" fmla="*/ 541034 w 1014412"/>
                <a:gd name="connsiteY6" fmla="*/ 0 h 2331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14412" h="233140">
                  <a:moveTo>
                    <a:pt x="541034" y="0"/>
                  </a:moveTo>
                  <a:cubicBezTo>
                    <a:pt x="690437" y="0"/>
                    <a:pt x="825695" y="23516"/>
                    <a:pt x="923603" y="61536"/>
                  </a:cubicBezTo>
                  <a:lnTo>
                    <a:pt x="1014412" y="113839"/>
                  </a:lnTo>
                  <a:lnTo>
                    <a:pt x="1014412" y="233140"/>
                  </a:lnTo>
                  <a:lnTo>
                    <a:pt x="5982" y="233140"/>
                  </a:lnTo>
                  <a:lnTo>
                    <a:pt x="0" y="210097"/>
                  </a:lnTo>
                  <a:cubicBezTo>
                    <a:pt x="0" y="94064"/>
                    <a:pt x="242229" y="0"/>
                    <a:pt x="541034" y="0"/>
                  </a:cubicBezTo>
                  <a:close/>
                </a:path>
              </a:pathLst>
            </a:custGeom>
            <a:solidFill>
              <a:schemeClr val="bg1">
                <a:alpha val="1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mn-ea"/>
                <a:sym typeface="+mn-lt"/>
              </a:endParaRPr>
            </a:p>
          </p:txBody>
        </p:sp>
        <p:sp>
          <p:nvSpPr>
            <p:cNvPr id="14" name="任意多边形: 形状 13">
              <a:extLst>
                <a:ext uri="{FF2B5EF4-FFF2-40B4-BE49-F238E27FC236}">
                  <a16:creationId xmlns:a16="http://schemas.microsoft.com/office/drawing/2014/main" id="{34854D3A-D79F-BCE8-3BC6-C37A93AE97DE}"/>
                </a:ext>
              </a:extLst>
            </p:cNvPr>
            <p:cNvSpPr/>
            <p:nvPr/>
          </p:nvSpPr>
          <p:spPr>
            <a:xfrm>
              <a:off x="7576531" y="4904090"/>
              <a:ext cx="1014412" cy="233140"/>
            </a:xfrm>
            <a:custGeom>
              <a:avLst/>
              <a:gdLst>
                <a:gd name="connsiteX0" fmla="*/ 541034 w 1014412"/>
                <a:gd name="connsiteY0" fmla="*/ 0 h 233140"/>
                <a:gd name="connsiteX1" fmla="*/ 923603 w 1014412"/>
                <a:gd name="connsiteY1" fmla="*/ 61536 h 233140"/>
                <a:gd name="connsiteX2" fmla="*/ 1014412 w 1014412"/>
                <a:gd name="connsiteY2" fmla="*/ 113839 h 233140"/>
                <a:gd name="connsiteX3" fmla="*/ 1014412 w 1014412"/>
                <a:gd name="connsiteY3" fmla="*/ 233140 h 233140"/>
                <a:gd name="connsiteX4" fmla="*/ 5982 w 1014412"/>
                <a:gd name="connsiteY4" fmla="*/ 233140 h 233140"/>
                <a:gd name="connsiteX5" fmla="*/ 0 w 1014412"/>
                <a:gd name="connsiteY5" fmla="*/ 210097 h 233140"/>
                <a:gd name="connsiteX6" fmla="*/ 541034 w 1014412"/>
                <a:gd name="connsiteY6" fmla="*/ 0 h 2331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14412" h="233140">
                  <a:moveTo>
                    <a:pt x="541034" y="0"/>
                  </a:moveTo>
                  <a:cubicBezTo>
                    <a:pt x="690437" y="0"/>
                    <a:pt x="825695" y="23516"/>
                    <a:pt x="923603" y="61536"/>
                  </a:cubicBezTo>
                  <a:lnTo>
                    <a:pt x="1014412" y="113839"/>
                  </a:lnTo>
                  <a:lnTo>
                    <a:pt x="1014412" y="233140"/>
                  </a:lnTo>
                  <a:lnTo>
                    <a:pt x="5982" y="233140"/>
                  </a:lnTo>
                  <a:lnTo>
                    <a:pt x="0" y="210097"/>
                  </a:lnTo>
                  <a:cubicBezTo>
                    <a:pt x="0" y="94064"/>
                    <a:pt x="242229" y="0"/>
                    <a:pt x="541034" y="0"/>
                  </a:cubicBezTo>
                  <a:close/>
                </a:path>
              </a:pathLst>
            </a:custGeom>
            <a:solidFill>
              <a:schemeClr val="bg1">
                <a:alpha val="2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mn-ea"/>
                <a:sym typeface="+mn-lt"/>
              </a:endParaRPr>
            </a:p>
          </p:txBody>
        </p:sp>
        <p:sp>
          <p:nvSpPr>
            <p:cNvPr id="15" name="任意多边形: 形状 14">
              <a:extLst>
                <a:ext uri="{FF2B5EF4-FFF2-40B4-BE49-F238E27FC236}">
                  <a16:creationId xmlns:a16="http://schemas.microsoft.com/office/drawing/2014/main" id="{F6B719AA-5256-313E-8EEF-68F2EBE27FCF}"/>
                </a:ext>
              </a:extLst>
            </p:cNvPr>
            <p:cNvSpPr/>
            <p:nvPr/>
          </p:nvSpPr>
          <p:spPr>
            <a:xfrm rot="20869944">
              <a:off x="1581091" y="1441225"/>
              <a:ext cx="2478074" cy="1676886"/>
            </a:xfrm>
            <a:custGeom>
              <a:avLst/>
              <a:gdLst>
                <a:gd name="connsiteX0" fmla="*/ 0 w 730224"/>
                <a:gd name="connsiteY0" fmla="*/ 101525 h 1676886"/>
                <a:gd name="connsiteX1" fmla="*/ 626996 w 730224"/>
                <a:gd name="connsiteY1" fmla="*/ 0 h 1676886"/>
                <a:gd name="connsiteX2" fmla="*/ 658574 w 730224"/>
                <a:gd name="connsiteY2" fmla="*/ 98756 h 1676886"/>
                <a:gd name="connsiteX3" fmla="*/ 730162 w 730224"/>
                <a:gd name="connsiteY3" fmla="*/ 548135 h 1676886"/>
                <a:gd name="connsiteX4" fmla="*/ 479905 w 730224"/>
                <a:gd name="connsiteY4" fmla="*/ 1289280 h 1676886"/>
                <a:gd name="connsiteX5" fmla="*/ 286798 w 730224"/>
                <a:gd name="connsiteY5" fmla="*/ 1630977 h 1676886"/>
                <a:gd name="connsiteX6" fmla="*/ 255088 w 730224"/>
                <a:gd name="connsiteY6" fmla="*/ 1676886 h 1676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30224" h="1676886">
                  <a:moveTo>
                    <a:pt x="0" y="101525"/>
                  </a:moveTo>
                  <a:lnTo>
                    <a:pt x="626996" y="0"/>
                  </a:lnTo>
                  <a:lnTo>
                    <a:pt x="658574" y="98756"/>
                  </a:lnTo>
                  <a:cubicBezTo>
                    <a:pt x="702489" y="251356"/>
                    <a:pt x="731766" y="418996"/>
                    <a:pt x="730162" y="548135"/>
                  </a:cubicBezTo>
                  <a:cubicBezTo>
                    <a:pt x="726954" y="806413"/>
                    <a:pt x="587387" y="1069503"/>
                    <a:pt x="479905" y="1289280"/>
                  </a:cubicBezTo>
                  <a:cubicBezTo>
                    <a:pt x="426164" y="1399168"/>
                    <a:pt x="357183" y="1523896"/>
                    <a:pt x="286798" y="1630977"/>
                  </a:cubicBezTo>
                  <a:lnTo>
                    <a:pt x="255088" y="1676886"/>
                  </a:lnTo>
                  <a:close/>
                </a:path>
              </a:pathLst>
            </a:custGeom>
            <a:solidFill>
              <a:schemeClr val="accent2">
                <a:alpha val="1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mn-ea"/>
                <a:sym typeface="+mn-lt"/>
              </a:endParaRPr>
            </a:p>
          </p:txBody>
        </p:sp>
      </p:grpSp>
      <p:sp>
        <p:nvSpPr>
          <p:cNvPr id="16" name="文本框 15">
            <a:extLst>
              <a:ext uri="{FF2B5EF4-FFF2-40B4-BE49-F238E27FC236}">
                <a16:creationId xmlns:a16="http://schemas.microsoft.com/office/drawing/2014/main" id="{DCC1F76B-B69F-C4FB-8AA8-AFB4A86D4FFC}"/>
              </a:ext>
            </a:extLst>
          </p:cNvPr>
          <p:cNvSpPr txBox="1"/>
          <p:nvPr/>
        </p:nvSpPr>
        <p:spPr>
          <a:xfrm>
            <a:off x="-147580" y="1494649"/>
            <a:ext cx="1905000" cy="1323439"/>
          </a:xfrm>
          <a:prstGeom prst="rect">
            <a:avLst/>
          </a:prstGeom>
        </p:spPr>
        <p:txBody>
          <a:bodyPr wrap="square" lIns="90000" rIns="90000" anchor="ctr">
            <a:spAutoFit/>
          </a:bodyPr>
          <a:lstStyle>
            <a:defPPr>
              <a:defRPr lang="zh-CN"/>
            </a:defPPr>
            <a:lvl1pPr>
              <a:defRPr sz="2400" b="1">
                <a:gradFill>
                  <a:gsLst>
                    <a:gs pos="0">
                      <a:schemeClr val="accent1"/>
                    </a:gs>
                    <a:gs pos="100000">
                      <a:schemeClr val="accent6"/>
                    </a:gs>
                  </a:gsLst>
                  <a:lin ang="2700000" scaled="0"/>
                </a:gradFill>
                <a:latin typeface="+mj-ea"/>
                <a:ea typeface="+mj-ea"/>
                <a:cs typeface="+mn-ea"/>
              </a:defRPr>
            </a:lvl1pPr>
          </a:lstStyle>
          <a:p>
            <a:r>
              <a:rPr lang="zh-CN" altLang="en-US" sz="8000" dirty="0">
                <a:latin typeface="+mn-lt"/>
                <a:ea typeface="+mn-ea"/>
                <a:sym typeface="+mn-lt"/>
              </a:rPr>
              <a:t>“</a:t>
            </a:r>
          </a:p>
        </p:txBody>
      </p:sp>
      <p:sp>
        <p:nvSpPr>
          <p:cNvPr id="17" name="文本框 16">
            <a:extLst>
              <a:ext uri="{FF2B5EF4-FFF2-40B4-BE49-F238E27FC236}">
                <a16:creationId xmlns:a16="http://schemas.microsoft.com/office/drawing/2014/main" id="{B9AA413B-6214-5CEA-5A1F-ED33F36B4972}"/>
              </a:ext>
            </a:extLst>
          </p:cNvPr>
          <p:cNvSpPr txBox="1"/>
          <p:nvPr/>
        </p:nvSpPr>
        <p:spPr>
          <a:xfrm>
            <a:off x="5342329" y="4903788"/>
            <a:ext cx="1079453" cy="1323439"/>
          </a:xfrm>
          <a:prstGeom prst="rect">
            <a:avLst/>
          </a:prstGeom>
        </p:spPr>
        <p:txBody>
          <a:bodyPr wrap="square" lIns="90000" rIns="90000" anchor="ctr">
            <a:spAutoFit/>
          </a:bodyPr>
          <a:lstStyle>
            <a:defPPr>
              <a:defRPr lang="zh-CN"/>
            </a:defPPr>
            <a:lvl1pPr>
              <a:defRPr sz="2400" b="1">
                <a:gradFill>
                  <a:gsLst>
                    <a:gs pos="0">
                      <a:schemeClr val="accent1"/>
                    </a:gs>
                    <a:gs pos="100000">
                      <a:schemeClr val="accent6"/>
                    </a:gs>
                  </a:gsLst>
                  <a:lin ang="2700000" scaled="0"/>
                </a:gradFill>
                <a:latin typeface="+mj-ea"/>
                <a:ea typeface="+mj-ea"/>
                <a:cs typeface="+mn-ea"/>
              </a:defRPr>
            </a:lvl1pPr>
          </a:lstStyle>
          <a:p>
            <a:r>
              <a:rPr lang="zh-CN" altLang="en-US" sz="8000" dirty="0">
                <a:latin typeface="+mn-lt"/>
                <a:ea typeface="+mn-ea"/>
                <a:sym typeface="+mn-lt"/>
              </a:rPr>
              <a:t>”</a:t>
            </a:r>
          </a:p>
        </p:txBody>
      </p:sp>
      <p:sp>
        <p:nvSpPr>
          <p:cNvPr id="18" name="矩形 17">
            <a:extLst>
              <a:ext uri="{FF2B5EF4-FFF2-40B4-BE49-F238E27FC236}">
                <a16:creationId xmlns:a16="http://schemas.microsoft.com/office/drawing/2014/main" id="{076C4002-DA31-3F2F-7C28-F6CCED40BEC9}"/>
              </a:ext>
            </a:extLst>
          </p:cNvPr>
          <p:cNvSpPr/>
          <p:nvPr/>
        </p:nvSpPr>
        <p:spPr>
          <a:xfrm>
            <a:off x="660400" y="2258080"/>
            <a:ext cx="5022193" cy="523220"/>
          </a:xfrm>
          <a:prstGeom prst="rect">
            <a:avLst/>
          </a:prstGeom>
        </p:spPr>
        <p:txBody>
          <a:bodyPr wrap="square" lIns="0" rIns="0" anchor="ctr">
            <a:spAutoFit/>
          </a:bodyPr>
          <a:lstStyle/>
          <a:p>
            <a:r>
              <a:rPr lang="zh-CN" altLang="en-US" sz="2800" b="1" dirty="0">
                <a:gradFill>
                  <a:gsLst>
                    <a:gs pos="0">
                      <a:schemeClr val="accent1"/>
                    </a:gs>
                    <a:gs pos="100000">
                      <a:schemeClr val="accent6"/>
                    </a:gs>
                  </a:gsLst>
                  <a:lin ang="2700000" scaled="0"/>
                </a:gradFill>
                <a:latin typeface="+mj-ea"/>
                <a:ea typeface="+mj-ea"/>
                <a:cs typeface="+mn-ea"/>
                <a:sym typeface="+mn-lt"/>
              </a:rPr>
              <a:t>互联网医疗产品更注重用户体验</a:t>
            </a:r>
          </a:p>
        </p:txBody>
      </p:sp>
      <p:pic>
        <p:nvPicPr>
          <p:cNvPr id="19" name="图形 18" descr="Internet 轮廓">
            <a:extLst>
              <a:ext uri="{FF2B5EF4-FFF2-40B4-BE49-F238E27FC236}">
                <a16:creationId xmlns:a16="http://schemas.microsoft.com/office/drawing/2014/main" id="{DB1A1C54-A36F-50BD-E470-FF28720E1B4C}"/>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6443348" y="3385419"/>
            <a:ext cx="561023" cy="561023"/>
          </a:xfrm>
          <a:prstGeom prst="rect">
            <a:avLst/>
          </a:prstGeom>
        </p:spPr>
      </p:pic>
      <p:pic>
        <p:nvPicPr>
          <p:cNvPr id="20" name="图形 19" descr="男医生 轮廓">
            <a:extLst>
              <a:ext uri="{FF2B5EF4-FFF2-40B4-BE49-F238E27FC236}">
                <a16:creationId xmlns:a16="http://schemas.microsoft.com/office/drawing/2014/main" id="{446FA821-AF10-4238-4741-543658CDFE31}"/>
              </a:ext>
            </a:extLst>
          </p:cNvPr>
          <p:cNvPicPr>
            <a:picLocks noChangeAspect="1"/>
          </p:cNvPicPr>
          <p:nvPr/>
        </p:nvPicPr>
        <p:blipFill>
          <a:blip r:embed="rId6" cstate="screen">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6472836" y="4206276"/>
            <a:ext cx="441936" cy="441935"/>
          </a:xfrm>
          <a:prstGeom prst="rect">
            <a:avLst/>
          </a:prstGeom>
        </p:spPr>
      </p:pic>
      <p:pic>
        <p:nvPicPr>
          <p:cNvPr id="21" name="图形 20" descr="药品 轮廓">
            <a:extLst>
              <a:ext uri="{FF2B5EF4-FFF2-40B4-BE49-F238E27FC236}">
                <a16:creationId xmlns:a16="http://schemas.microsoft.com/office/drawing/2014/main" id="{820D3EA2-E9B7-4862-AA63-3938715DBF2C}"/>
              </a:ext>
            </a:extLst>
          </p:cNvPr>
          <p:cNvPicPr>
            <a:picLocks noChangeAspect="1"/>
          </p:cNvPicPr>
          <p:nvPr/>
        </p:nvPicPr>
        <p:blipFill>
          <a:blip r:embed="rId8" cstate="screen">
            <a:extLst>
              <a:ext uri="{28A0092B-C50C-407E-A947-70E740481C1C}">
                <a14:useLocalDpi xmlns:a14="http://schemas.microsoft.com/office/drawing/2010/main"/>
              </a:ext>
              <a:ext uri="{96DAC541-7B7A-43D3-8B79-37D633B846F1}">
                <asvg:svgBlip xmlns:asvg="http://schemas.microsoft.com/office/drawing/2016/SVG/main" r:embed="rId9"/>
              </a:ext>
            </a:extLst>
          </a:blip>
          <a:stretch>
            <a:fillRect/>
          </a:stretch>
        </p:blipFill>
        <p:spPr>
          <a:xfrm>
            <a:off x="6472836" y="4908045"/>
            <a:ext cx="563903" cy="563903"/>
          </a:xfrm>
          <a:prstGeom prst="rect">
            <a:avLst/>
          </a:prstGeom>
        </p:spPr>
      </p:pic>
      <p:cxnSp>
        <p:nvCxnSpPr>
          <p:cNvPr id="22" name="直接连接符 21">
            <a:extLst>
              <a:ext uri="{FF2B5EF4-FFF2-40B4-BE49-F238E27FC236}">
                <a16:creationId xmlns:a16="http://schemas.microsoft.com/office/drawing/2014/main" id="{7C12EAC3-E0E0-F3E6-175F-05F3C4A23F70}"/>
              </a:ext>
            </a:extLst>
          </p:cNvPr>
          <p:cNvCxnSpPr>
            <a:cxnSpLocks/>
          </p:cNvCxnSpPr>
          <p:nvPr/>
        </p:nvCxnSpPr>
        <p:spPr>
          <a:xfrm>
            <a:off x="7288361" y="5373688"/>
            <a:ext cx="4205731" cy="0"/>
          </a:xfrm>
          <a:prstGeom prst="line">
            <a:avLst/>
          </a:prstGeom>
          <a:ln w="19050">
            <a:gradFill>
              <a:gsLst>
                <a:gs pos="0">
                  <a:schemeClr val="accent2"/>
                </a:gs>
                <a:gs pos="100000">
                  <a:schemeClr val="accent1">
                    <a:lumMod val="30000"/>
                    <a:lumOff val="70000"/>
                    <a:alpha val="16000"/>
                  </a:schemeClr>
                </a:gs>
              </a:gsLst>
              <a:lin ang="0" scaled="0"/>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378438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fade">
                                      <p:cBhvr>
                                        <p:cTn id="11" dur="500"/>
                                        <p:tgtEl>
                                          <p:spTgt spid="18"/>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childTnLst>
                          </p:cTn>
                        </p:par>
                        <p:par>
                          <p:cTn id="17" fill="hold">
                            <p:stCondLst>
                              <p:cond delay="500"/>
                            </p:stCondLst>
                            <p:childTnLst>
                              <p:par>
                                <p:cTn id="18" presetID="10" presetClass="entr" presetSubtype="0" fill="hold" grpId="0" nodeType="afterEffect">
                                  <p:stCondLst>
                                    <p:cond delay="0"/>
                                  </p:stCondLst>
                                  <p:childTnLst>
                                    <p:set>
                                      <p:cBhvr>
                                        <p:cTn id="19" dur="1" fill="hold">
                                          <p:stCondLst>
                                            <p:cond delay="0"/>
                                          </p:stCondLst>
                                        </p:cTn>
                                        <p:tgtEl>
                                          <p:spTgt spid="17"/>
                                        </p:tgtEl>
                                        <p:attrNameLst>
                                          <p:attrName>style.visibility</p:attrName>
                                        </p:attrNameLst>
                                      </p:cBhvr>
                                      <p:to>
                                        <p:strVal val="visible"/>
                                      </p:to>
                                    </p:set>
                                    <p:animEffect transition="in" filter="fade">
                                      <p:cBhvr>
                                        <p:cTn id="20" dur="500"/>
                                        <p:tgtEl>
                                          <p:spTgt spid="17"/>
                                        </p:tgtEl>
                                      </p:cBhvr>
                                    </p:animEffect>
                                  </p:childTnLst>
                                </p:cTn>
                              </p:par>
                            </p:childTnLst>
                          </p:cTn>
                        </p:par>
                        <p:par>
                          <p:cTn id="21" fill="hold">
                            <p:stCondLst>
                              <p:cond delay="1000"/>
                            </p:stCondLst>
                            <p:childTnLst>
                              <p:par>
                                <p:cTn id="22" presetID="10" presetClass="entr" presetSubtype="0" fill="hold" nodeType="after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500"/>
                                        <p:tgtEl>
                                          <p:spTgt spid="9"/>
                                        </p:tgtEl>
                                      </p:cBhvr>
                                    </p:animEffect>
                                  </p:childTnLst>
                                </p:cTn>
                              </p:par>
                              <p:par>
                                <p:cTn id="25" presetID="10" presetClass="entr" presetSubtype="0" fill="hold" nodeType="with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500"/>
                                        <p:tgtEl>
                                          <p:spTgt spid="8"/>
                                        </p:tgtEl>
                                      </p:cBhvr>
                                    </p:animEffect>
                                  </p:childTnLst>
                                </p:cTn>
                              </p:par>
                            </p:childTnLst>
                          </p:cTn>
                        </p:par>
                        <p:par>
                          <p:cTn id="28" fill="hold">
                            <p:stCondLst>
                              <p:cond delay="1500"/>
                            </p:stCondLst>
                            <p:childTnLst>
                              <p:par>
                                <p:cTn id="29" presetID="10" presetClass="entr" presetSubtype="0" fill="hold" nodeType="after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fade">
                                      <p:cBhvr>
                                        <p:cTn id="31"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6" grpId="0"/>
      <p:bldP spid="17" grpId="0"/>
      <p:bldP spid="1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descr="人的手&#10;&#10;低可信度描述已自动生成">
            <a:extLst>
              <a:ext uri="{FF2B5EF4-FFF2-40B4-BE49-F238E27FC236}">
                <a16:creationId xmlns:a16="http://schemas.microsoft.com/office/drawing/2014/main" id="{30027C3F-C8C0-A19E-AF92-F0B773882CBB}"/>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b="-881"/>
          <a:stretch/>
        </p:blipFill>
        <p:spPr>
          <a:xfrm>
            <a:off x="7603970" y="0"/>
            <a:ext cx="4619016" cy="6931603"/>
          </a:xfrm>
          <a:prstGeom prst="rect">
            <a:avLst/>
          </a:prstGeom>
        </p:spPr>
      </p:pic>
      <p:sp>
        <p:nvSpPr>
          <p:cNvPr id="2" name="文本框 1">
            <a:extLst>
              <a:ext uri="{FF2B5EF4-FFF2-40B4-BE49-F238E27FC236}">
                <a16:creationId xmlns:a16="http://schemas.microsoft.com/office/drawing/2014/main" id="{FF78EE9E-0119-2C45-A2EC-986925BAECEC}"/>
              </a:ext>
            </a:extLst>
          </p:cNvPr>
          <p:cNvSpPr txBox="1"/>
          <p:nvPr/>
        </p:nvSpPr>
        <p:spPr>
          <a:xfrm>
            <a:off x="5783282" y="1726773"/>
            <a:ext cx="2157573" cy="4508927"/>
          </a:xfrm>
          <a:prstGeom prst="rect">
            <a:avLst/>
          </a:prstGeom>
          <a:noFill/>
        </p:spPr>
        <p:txBody>
          <a:bodyPr wrap="square" rtlCol="0">
            <a:spAutoFit/>
          </a:bodyPr>
          <a:lstStyle/>
          <a:p>
            <a:r>
              <a:rPr lang="en-US" altLang="zh-CN" sz="28700" b="1" i="1" dirty="0">
                <a:solidFill>
                  <a:schemeClr val="bg1">
                    <a:alpha val="23000"/>
                  </a:schemeClr>
                </a:solidFill>
                <a:cs typeface="+mn-ea"/>
                <a:sym typeface="+mn-lt"/>
              </a:rPr>
              <a:t>1</a:t>
            </a:r>
            <a:endParaRPr lang="zh-CN" altLang="en-US" sz="28700" b="1" i="1" dirty="0">
              <a:solidFill>
                <a:schemeClr val="bg1">
                  <a:alpha val="23000"/>
                </a:schemeClr>
              </a:solidFill>
              <a:cs typeface="+mn-ea"/>
              <a:sym typeface="+mn-lt"/>
            </a:endParaRPr>
          </a:p>
        </p:txBody>
      </p:sp>
      <p:grpSp>
        <p:nvGrpSpPr>
          <p:cNvPr id="35" name="组合 34">
            <a:extLst>
              <a:ext uri="{FF2B5EF4-FFF2-40B4-BE49-F238E27FC236}">
                <a16:creationId xmlns:a16="http://schemas.microsoft.com/office/drawing/2014/main" id="{ACD7884E-00FE-A68C-A37D-6412140CF566}"/>
              </a:ext>
            </a:extLst>
          </p:cNvPr>
          <p:cNvGrpSpPr/>
          <p:nvPr/>
        </p:nvGrpSpPr>
        <p:grpSpPr>
          <a:xfrm>
            <a:off x="518403" y="1394930"/>
            <a:ext cx="8117497" cy="3742301"/>
            <a:chOff x="518403" y="1394930"/>
            <a:chExt cx="8117497" cy="3742301"/>
          </a:xfrm>
        </p:grpSpPr>
        <p:sp>
          <p:nvSpPr>
            <p:cNvPr id="36" name="矩形 35">
              <a:extLst>
                <a:ext uri="{FF2B5EF4-FFF2-40B4-BE49-F238E27FC236}">
                  <a16:creationId xmlns:a16="http://schemas.microsoft.com/office/drawing/2014/main" id="{D1996833-E422-7106-AC78-9F5CD160ACD4}"/>
                </a:ext>
              </a:extLst>
            </p:cNvPr>
            <p:cNvSpPr/>
            <p:nvPr/>
          </p:nvSpPr>
          <p:spPr>
            <a:xfrm>
              <a:off x="660400" y="1518541"/>
              <a:ext cx="7930543" cy="3618689"/>
            </a:xfrm>
            <a:prstGeom prst="rect">
              <a:avLst/>
            </a:prstGeom>
            <a:gradFill>
              <a:gsLst>
                <a:gs pos="0">
                  <a:schemeClr val="accent1"/>
                </a:gs>
                <a:gs pos="100000">
                  <a:schemeClr val="accent6"/>
                </a:gs>
              </a:gsLst>
              <a:lin ang="2700000" scaled="0"/>
            </a:gradFill>
            <a:ln>
              <a:noFill/>
            </a:ln>
            <a:effectLst>
              <a:outerShdw blurRad="165100" dist="38100" dir="2700000" algn="tl"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1" name="任意多边形: 形状 40">
              <a:extLst>
                <a:ext uri="{FF2B5EF4-FFF2-40B4-BE49-F238E27FC236}">
                  <a16:creationId xmlns:a16="http://schemas.microsoft.com/office/drawing/2014/main" id="{EF3912D8-5160-B371-72D2-A8E6C19B48B8}"/>
                </a:ext>
              </a:extLst>
            </p:cNvPr>
            <p:cNvSpPr/>
            <p:nvPr/>
          </p:nvSpPr>
          <p:spPr>
            <a:xfrm rot="551863">
              <a:off x="518403" y="1464708"/>
              <a:ext cx="730224" cy="1676886"/>
            </a:xfrm>
            <a:custGeom>
              <a:avLst/>
              <a:gdLst>
                <a:gd name="connsiteX0" fmla="*/ 0 w 730224"/>
                <a:gd name="connsiteY0" fmla="*/ 101525 h 1676886"/>
                <a:gd name="connsiteX1" fmla="*/ 626996 w 730224"/>
                <a:gd name="connsiteY1" fmla="*/ 0 h 1676886"/>
                <a:gd name="connsiteX2" fmla="*/ 658574 w 730224"/>
                <a:gd name="connsiteY2" fmla="*/ 98756 h 1676886"/>
                <a:gd name="connsiteX3" fmla="*/ 730162 w 730224"/>
                <a:gd name="connsiteY3" fmla="*/ 548135 h 1676886"/>
                <a:gd name="connsiteX4" fmla="*/ 479905 w 730224"/>
                <a:gd name="connsiteY4" fmla="*/ 1289280 h 1676886"/>
                <a:gd name="connsiteX5" fmla="*/ 286798 w 730224"/>
                <a:gd name="connsiteY5" fmla="*/ 1630977 h 1676886"/>
                <a:gd name="connsiteX6" fmla="*/ 255088 w 730224"/>
                <a:gd name="connsiteY6" fmla="*/ 1676886 h 1676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30224" h="1676886">
                  <a:moveTo>
                    <a:pt x="0" y="101525"/>
                  </a:moveTo>
                  <a:lnTo>
                    <a:pt x="626996" y="0"/>
                  </a:lnTo>
                  <a:lnTo>
                    <a:pt x="658574" y="98756"/>
                  </a:lnTo>
                  <a:cubicBezTo>
                    <a:pt x="702489" y="251356"/>
                    <a:pt x="731766" y="418996"/>
                    <a:pt x="730162" y="548135"/>
                  </a:cubicBezTo>
                  <a:cubicBezTo>
                    <a:pt x="726954" y="806413"/>
                    <a:pt x="587387" y="1069503"/>
                    <a:pt x="479905" y="1289280"/>
                  </a:cubicBezTo>
                  <a:cubicBezTo>
                    <a:pt x="426164" y="1399168"/>
                    <a:pt x="357183" y="1523896"/>
                    <a:pt x="286798" y="1630977"/>
                  </a:cubicBezTo>
                  <a:lnTo>
                    <a:pt x="255088" y="1676886"/>
                  </a:lnTo>
                  <a:close/>
                </a:path>
              </a:pathLst>
            </a:custGeom>
            <a:solidFill>
              <a:schemeClr val="accent2">
                <a:alpha val="2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mn-ea"/>
                <a:sym typeface="+mn-lt"/>
              </a:endParaRPr>
            </a:p>
          </p:txBody>
        </p:sp>
        <p:sp>
          <p:nvSpPr>
            <p:cNvPr id="42" name="任意多边形: 形状 41">
              <a:extLst>
                <a:ext uri="{FF2B5EF4-FFF2-40B4-BE49-F238E27FC236}">
                  <a16:creationId xmlns:a16="http://schemas.microsoft.com/office/drawing/2014/main" id="{2092605D-A1BF-52B0-DB97-6136D78D4FE9}"/>
                </a:ext>
              </a:extLst>
            </p:cNvPr>
            <p:cNvSpPr/>
            <p:nvPr/>
          </p:nvSpPr>
          <p:spPr>
            <a:xfrm rot="5951863">
              <a:off x="7432345" y="921599"/>
              <a:ext cx="730224" cy="1676886"/>
            </a:xfrm>
            <a:custGeom>
              <a:avLst/>
              <a:gdLst>
                <a:gd name="connsiteX0" fmla="*/ 0 w 730224"/>
                <a:gd name="connsiteY0" fmla="*/ 101525 h 1676886"/>
                <a:gd name="connsiteX1" fmla="*/ 626996 w 730224"/>
                <a:gd name="connsiteY1" fmla="*/ 0 h 1676886"/>
                <a:gd name="connsiteX2" fmla="*/ 658574 w 730224"/>
                <a:gd name="connsiteY2" fmla="*/ 98756 h 1676886"/>
                <a:gd name="connsiteX3" fmla="*/ 730162 w 730224"/>
                <a:gd name="connsiteY3" fmla="*/ 548135 h 1676886"/>
                <a:gd name="connsiteX4" fmla="*/ 479905 w 730224"/>
                <a:gd name="connsiteY4" fmla="*/ 1289280 h 1676886"/>
                <a:gd name="connsiteX5" fmla="*/ 286798 w 730224"/>
                <a:gd name="connsiteY5" fmla="*/ 1630977 h 1676886"/>
                <a:gd name="connsiteX6" fmla="*/ 255088 w 730224"/>
                <a:gd name="connsiteY6" fmla="*/ 1676886 h 1676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30224" h="1676886">
                  <a:moveTo>
                    <a:pt x="0" y="101525"/>
                  </a:moveTo>
                  <a:lnTo>
                    <a:pt x="626996" y="0"/>
                  </a:lnTo>
                  <a:lnTo>
                    <a:pt x="658574" y="98756"/>
                  </a:lnTo>
                  <a:cubicBezTo>
                    <a:pt x="702489" y="251356"/>
                    <a:pt x="731766" y="418996"/>
                    <a:pt x="730162" y="548135"/>
                  </a:cubicBezTo>
                  <a:cubicBezTo>
                    <a:pt x="726954" y="806413"/>
                    <a:pt x="587387" y="1069503"/>
                    <a:pt x="479905" y="1289280"/>
                  </a:cubicBezTo>
                  <a:cubicBezTo>
                    <a:pt x="426164" y="1399168"/>
                    <a:pt x="357183" y="1523896"/>
                    <a:pt x="286798" y="1630977"/>
                  </a:cubicBezTo>
                  <a:lnTo>
                    <a:pt x="255088" y="1676886"/>
                  </a:lnTo>
                  <a:close/>
                </a:path>
              </a:pathLst>
            </a:custGeom>
            <a:solidFill>
              <a:schemeClr val="accent2">
                <a:alpha val="1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mn-ea"/>
                <a:sym typeface="+mn-lt"/>
              </a:endParaRPr>
            </a:p>
          </p:txBody>
        </p:sp>
        <p:sp>
          <p:nvSpPr>
            <p:cNvPr id="43" name="任意多边形: 形状 42">
              <a:extLst>
                <a:ext uri="{FF2B5EF4-FFF2-40B4-BE49-F238E27FC236}">
                  <a16:creationId xmlns:a16="http://schemas.microsoft.com/office/drawing/2014/main" id="{64EE2125-B78C-EB37-0E73-D9E07DA42096}"/>
                </a:ext>
              </a:extLst>
            </p:cNvPr>
            <p:cNvSpPr/>
            <p:nvPr/>
          </p:nvSpPr>
          <p:spPr>
            <a:xfrm>
              <a:off x="7226300" y="4673601"/>
              <a:ext cx="1364643" cy="463630"/>
            </a:xfrm>
            <a:custGeom>
              <a:avLst/>
              <a:gdLst>
                <a:gd name="connsiteX0" fmla="*/ 541034 w 1014412"/>
                <a:gd name="connsiteY0" fmla="*/ 0 h 233140"/>
                <a:gd name="connsiteX1" fmla="*/ 923603 w 1014412"/>
                <a:gd name="connsiteY1" fmla="*/ 61536 h 233140"/>
                <a:gd name="connsiteX2" fmla="*/ 1014412 w 1014412"/>
                <a:gd name="connsiteY2" fmla="*/ 113839 h 233140"/>
                <a:gd name="connsiteX3" fmla="*/ 1014412 w 1014412"/>
                <a:gd name="connsiteY3" fmla="*/ 233140 h 233140"/>
                <a:gd name="connsiteX4" fmla="*/ 5982 w 1014412"/>
                <a:gd name="connsiteY4" fmla="*/ 233140 h 233140"/>
                <a:gd name="connsiteX5" fmla="*/ 0 w 1014412"/>
                <a:gd name="connsiteY5" fmla="*/ 210097 h 233140"/>
                <a:gd name="connsiteX6" fmla="*/ 541034 w 1014412"/>
                <a:gd name="connsiteY6" fmla="*/ 0 h 2331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14412" h="233140">
                  <a:moveTo>
                    <a:pt x="541034" y="0"/>
                  </a:moveTo>
                  <a:cubicBezTo>
                    <a:pt x="690437" y="0"/>
                    <a:pt x="825695" y="23516"/>
                    <a:pt x="923603" y="61536"/>
                  </a:cubicBezTo>
                  <a:lnTo>
                    <a:pt x="1014412" y="113839"/>
                  </a:lnTo>
                  <a:lnTo>
                    <a:pt x="1014412" y="233140"/>
                  </a:lnTo>
                  <a:lnTo>
                    <a:pt x="5982" y="233140"/>
                  </a:lnTo>
                  <a:lnTo>
                    <a:pt x="0" y="210097"/>
                  </a:lnTo>
                  <a:cubicBezTo>
                    <a:pt x="0" y="94064"/>
                    <a:pt x="242229" y="0"/>
                    <a:pt x="541034" y="0"/>
                  </a:cubicBezTo>
                  <a:close/>
                </a:path>
              </a:pathLst>
            </a:custGeom>
            <a:solidFill>
              <a:schemeClr val="bg1">
                <a:alpha val="1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mn-ea"/>
                <a:sym typeface="+mn-lt"/>
              </a:endParaRPr>
            </a:p>
          </p:txBody>
        </p:sp>
        <p:sp>
          <p:nvSpPr>
            <p:cNvPr id="44" name="任意多边形: 形状 43">
              <a:extLst>
                <a:ext uri="{FF2B5EF4-FFF2-40B4-BE49-F238E27FC236}">
                  <a16:creationId xmlns:a16="http://schemas.microsoft.com/office/drawing/2014/main" id="{7566FC7F-6BCD-AC96-8A72-59B9323EC5F3}"/>
                </a:ext>
              </a:extLst>
            </p:cNvPr>
            <p:cNvSpPr/>
            <p:nvPr/>
          </p:nvSpPr>
          <p:spPr>
            <a:xfrm>
              <a:off x="7576531" y="4904090"/>
              <a:ext cx="1014412" cy="233140"/>
            </a:xfrm>
            <a:custGeom>
              <a:avLst/>
              <a:gdLst>
                <a:gd name="connsiteX0" fmla="*/ 541034 w 1014412"/>
                <a:gd name="connsiteY0" fmla="*/ 0 h 233140"/>
                <a:gd name="connsiteX1" fmla="*/ 923603 w 1014412"/>
                <a:gd name="connsiteY1" fmla="*/ 61536 h 233140"/>
                <a:gd name="connsiteX2" fmla="*/ 1014412 w 1014412"/>
                <a:gd name="connsiteY2" fmla="*/ 113839 h 233140"/>
                <a:gd name="connsiteX3" fmla="*/ 1014412 w 1014412"/>
                <a:gd name="connsiteY3" fmla="*/ 233140 h 233140"/>
                <a:gd name="connsiteX4" fmla="*/ 5982 w 1014412"/>
                <a:gd name="connsiteY4" fmla="*/ 233140 h 233140"/>
                <a:gd name="connsiteX5" fmla="*/ 0 w 1014412"/>
                <a:gd name="connsiteY5" fmla="*/ 210097 h 233140"/>
                <a:gd name="connsiteX6" fmla="*/ 541034 w 1014412"/>
                <a:gd name="connsiteY6" fmla="*/ 0 h 2331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14412" h="233140">
                  <a:moveTo>
                    <a:pt x="541034" y="0"/>
                  </a:moveTo>
                  <a:cubicBezTo>
                    <a:pt x="690437" y="0"/>
                    <a:pt x="825695" y="23516"/>
                    <a:pt x="923603" y="61536"/>
                  </a:cubicBezTo>
                  <a:lnTo>
                    <a:pt x="1014412" y="113839"/>
                  </a:lnTo>
                  <a:lnTo>
                    <a:pt x="1014412" y="233140"/>
                  </a:lnTo>
                  <a:lnTo>
                    <a:pt x="5982" y="233140"/>
                  </a:lnTo>
                  <a:lnTo>
                    <a:pt x="0" y="210097"/>
                  </a:lnTo>
                  <a:cubicBezTo>
                    <a:pt x="0" y="94064"/>
                    <a:pt x="242229" y="0"/>
                    <a:pt x="541034" y="0"/>
                  </a:cubicBezTo>
                  <a:close/>
                </a:path>
              </a:pathLst>
            </a:custGeom>
            <a:solidFill>
              <a:schemeClr val="bg1">
                <a:alpha val="2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mn-ea"/>
                <a:sym typeface="+mn-lt"/>
              </a:endParaRPr>
            </a:p>
          </p:txBody>
        </p:sp>
        <p:sp>
          <p:nvSpPr>
            <p:cNvPr id="45" name="任意多边形: 形状 44">
              <a:extLst>
                <a:ext uri="{FF2B5EF4-FFF2-40B4-BE49-F238E27FC236}">
                  <a16:creationId xmlns:a16="http://schemas.microsoft.com/office/drawing/2014/main" id="{FA2B09EA-831A-DACD-9E0F-6C7198D6DDDA}"/>
                </a:ext>
              </a:extLst>
            </p:cNvPr>
            <p:cNvSpPr/>
            <p:nvPr/>
          </p:nvSpPr>
          <p:spPr>
            <a:xfrm rot="597738">
              <a:off x="527703" y="1464708"/>
              <a:ext cx="852504" cy="1676886"/>
            </a:xfrm>
            <a:custGeom>
              <a:avLst/>
              <a:gdLst>
                <a:gd name="connsiteX0" fmla="*/ 0 w 730224"/>
                <a:gd name="connsiteY0" fmla="*/ 101525 h 1676886"/>
                <a:gd name="connsiteX1" fmla="*/ 626996 w 730224"/>
                <a:gd name="connsiteY1" fmla="*/ 0 h 1676886"/>
                <a:gd name="connsiteX2" fmla="*/ 658574 w 730224"/>
                <a:gd name="connsiteY2" fmla="*/ 98756 h 1676886"/>
                <a:gd name="connsiteX3" fmla="*/ 730162 w 730224"/>
                <a:gd name="connsiteY3" fmla="*/ 548135 h 1676886"/>
                <a:gd name="connsiteX4" fmla="*/ 479905 w 730224"/>
                <a:gd name="connsiteY4" fmla="*/ 1289280 h 1676886"/>
                <a:gd name="connsiteX5" fmla="*/ 286798 w 730224"/>
                <a:gd name="connsiteY5" fmla="*/ 1630977 h 1676886"/>
                <a:gd name="connsiteX6" fmla="*/ 255088 w 730224"/>
                <a:gd name="connsiteY6" fmla="*/ 1676886 h 1676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30224" h="1676886">
                  <a:moveTo>
                    <a:pt x="0" y="101525"/>
                  </a:moveTo>
                  <a:lnTo>
                    <a:pt x="626996" y="0"/>
                  </a:lnTo>
                  <a:lnTo>
                    <a:pt x="658574" y="98756"/>
                  </a:lnTo>
                  <a:cubicBezTo>
                    <a:pt x="702489" y="251356"/>
                    <a:pt x="731766" y="418996"/>
                    <a:pt x="730162" y="548135"/>
                  </a:cubicBezTo>
                  <a:cubicBezTo>
                    <a:pt x="726954" y="806413"/>
                    <a:pt x="587387" y="1069503"/>
                    <a:pt x="479905" y="1289280"/>
                  </a:cubicBezTo>
                  <a:cubicBezTo>
                    <a:pt x="426164" y="1399168"/>
                    <a:pt x="357183" y="1523896"/>
                    <a:pt x="286798" y="1630977"/>
                  </a:cubicBezTo>
                  <a:lnTo>
                    <a:pt x="255088" y="1676886"/>
                  </a:lnTo>
                  <a:close/>
                </a:path>
              </a:pathLst>
            </a:custGeom>
            <a:solidFill>
              <a:schemeClr val="accent2">
                <a:alpha val="1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mn-ea"/>
                <a:sym typeface="+mn-lt"/>
              </a:endParaRPr>
            </a:p>
          </p:txBody>
        </p:sp>
      </p:grpSp>
      <p:sp>
        <p:nvSpPr>
          <p:cNvPr id="46" name="文本框 45">
            <a:extLst>
              <a:ext uri="{FF2B5EF4-FFF2-40B4-BE49-F238E27FC236}">
                <a16:creationId xmlns:a16="http://schemas.microsoft.com/office/drawing/2014/main" id="{12B6D4C8-AAD6-6C8C-712B-9A8ACECFD871}"/>
              </a:ext>
            </a:extLst>
          </p:cNvPr>
          <p:cNvSpPr txBox="1"/>
          <p:nvPr/>
        </p:nvSpPr>
        <p:spPr>
          <a:xfrm>
            <a:off x="5834082" y="1726773"/>
            <a:ext cx="2157573" cy="4508927"/>
          </a:xfrm>
          <a:prstGeom prst="rect">
            <a:avLst/>
          </a:prstGeom>
          <a:noFill/>
        </p:spPr>
        <p:txBody>
          <a:bodyPr wrap="square" rtlCol="0">
            <a:spAutoFit/>
          </a:bodyPr>
          <a:lstStyle/>
          <a:p>
            <a:r>
              <a:rPr lang="en-US" altLang="zh-CN" sz="28700" i="1" dirty="0">
                <a:solidFill>
                  <a:schemeClr val="bg1">
                    <a:alpha val="23000"/>
                  </a:schemeClr>
                </a:solidFill>
                <a:cs typeface="+mn-ea"/>
                <a:sym typeface="+mn-lt"/>
              </a:rPr>
              <a:t>1</a:t>
            </a:r>
            <a:endParaRPr lang="zh-CN" altLang="en-US" sz="28700" i="1" dirty="0">
              <a:solidFill>
                <a:schemeClr val="bg1">
                  <a:alpha val="23000"/>
                </a:schemeClr>
              </a:solidFill>
              <a:cs typeface="+mn-ea"/>
              <a:sym typeface="+mn-lt"/>
            </a:endParaRPr>
          </a:p>
        </p:txBody>
      </p:sp>
      <p:sp>
        <p:nvSpPr>
          <p:cNvPr id="47" name="文本框 46">
            <a:extLst>
              <a:ext uri="{FF2B5EF4-FFF2-40B4-BE49-F238E27FC236}">
                <a16:creationId xmlns:a16="http://schemas.microsoft.com/office/drawing/2014/main" id="{7C2253F3-1F2C-4C13-2846-0DCE8EAAB969}"/>
              </a:ext>
            </a:extLst>
          </p:cNvPr>
          <p:cNvSpPr txBox="1"/>
          <p:nvPr/>
        </p:nvSpPr>
        <p:spPr>
          <a:xfrm>
            <a:off x="785439" y="2748315"/>
            <a:ext cx="7456687" cy="830997"/>
          </a:xfrm>
          <a:prstGeom prst="rect">
            <a:avLst/>
          </a:prstGeom>
          <a:noFill/>
        </p:spPr>
        <p:txBody>
          <a:bodyPr wrap="square" rtlCol="0">
            <a:spAutoFit/>
          </a:bodyPr>
          <a:lstStyle/>
          <a:p>
            <a:r>
              <a:rPr lang="zh-CN" altLang="en-US" sz="4600" dirty="0">
                <a:solidFill>
                  <a:schemeClr val="bg1"/>
                </a:solidFill>
                <a:latin typeface="+mj-ea"/>
                <a:ea typeface="+mj-ea"/>
                <a:cs typeface="+mn-ea"/>
                <a:sym typeface="+mn-lt"/>
              </a:rPr>
              <a:t>互联网医疗发展背景</a:t>
            </a:r>
          </a:p>
        </p:txBody>
      </p:sp>
      <p:sp>
        <p:nvSpPr>
          <p:cNvPr id="48" name="文本框 47">
            <a:extLst>
              <a:ext uri="{FF2B5EF4-FFF2-40B4-BE49-F238E27FC236}">
                <a16:creationId xmlns:a16="http://schemas.microsoft.com/office/drawing/2014/main" id="{B1080A33-FD98-2A8B-3281-811631E153A6}"/>
              </a:ext>
            </a:extLst>
          </p:cNvPr>
          <p:cNvSpPr txBox="1"/>
          <p:nvPr/>
        </p:nvSpPr>
        <p:spPr>
          <a:xfrm>
            <a:off x="785612" y="3524369"/>
            <a:ext cx="2550695" cy="369332"/>
          </a:xfrm>
          <a:prstGeom prst="rect">
            <a:avLst/>
          </a:prstGeom>
          <a:noFill/>
        </p:spPr>
        <p:txBody>
          <a:bodyPr wrap="square" rtlCol="0">
            <a:spAutoFit/>
          </a:bodyPr>
          <a:lstStyle/>
          <a:p>
            <a:r>
              <a:rPr lang="en-US" altLang="zh-CN" dirty="0">
                <a:gradFill>
                  <a:gsLst>
                    <a:gs pos="36000">
                      <a:schemeClr val="bg1"/>
                    </a:gs>
                    <a:gs pos="99000">
                      <a:schemeClr val="accent6">
                        <a:alpha val="78000"/>
                      </a:schemeClr>
                    </a:gs>
                  </a:gsLst>
                  <a:lin ang="2700000" scaled="0"/>
                </a:gradFill>
                <a:cs typeface="+mn-ea"/>
                <a:sym typeface="+mn-lt"/>
              </a:rPr>
              <a:t>&gt;&gt;&gt;&gt;&gt;</a:t>
            </a:r>
            <a:endParaRPr lang="zh-CN" altLang="en-US" dirty="0">
              <a:gradFill>
                <a:gsLst>
                  <a:gs pos="36000">
                    <a:schemeClr val="bg1"/>
                  </a:gs>
                  <a:gs pos="99000">
                    <a:schemeClr val="accent6">
                      <a:alpha val="78000"/>
                    </a:schemeClr>
                  </a:gs>
                </a:gsLst>
                <a:lin ang="2700000" scaled="0"/>
              </a:gradFill>
              <a:cs typeface="+mn-ea"/>
              <a:sym typeface="+mn-lt"/>
            </a:endParaRPr>
          </a:p>
        </p:txBody>
      </p:sp>
      <p:sp>
        <p:nvSpPr>
          <p:cNvPr id="15" name="文本框 14">
            <a:extLst>
              <a:ext uri="{FF2B5EF4-FFF2-40B4-BE49-F238E27FC236}">
                <a16:creationId xmlns:a16="http://schemas.microsoft.com/office/drawing/2014/main" id="{B7495A73-4E1E-78D3-2C7E-E732A9F84C69}"/>
              </a:ext>
            </a:extLst>
          </p:cNvPr>
          <p:cNvSpPr txBox="1"/>
          <p:nvPr/>
        </p:nvSpPr>
        <p:spPr>
          <a:xfrm>
            <a:off x="565564" y="670086"/>
            <a:ext cx="2475570" cy="461665"/>
          </a:xfrm>
          <a:prstGeom prst="rect">
            <a:avLst/>
          </a:prstGeom>
          <a:noFill/>
        </p:spPr>
        <p:txBody>
          <a:bodyPr wrap="square" rtlCol="0">
            <a:spAutoFit/>
          </a:bodyPr>
          <a:lstStyle/>
          <a:p>
            <a:r>
              <a:rPr lang="en-US" altLang="zh-CN" sz="2400" b="1" dirty="0">
                <a:solidFill>
                  <a:schemeClr val="accent6">
                    <a:lumMod val="60000"/>
                    <a:lumOff val="40000"/>
                  </a:schemeClr>
                </a:solidFill>
                <a:cs typeface="+mn-ea"/>
                <a:sym typeface="+mn-lt"/>
              </a:rPr>
              <a:t>Your LOGO</a:t>
            </a:r>
            <a:endParaRPr lang="zh-CN" altLang="en-US" sz="2400" b="1" dirty="0">
              <a:solidFill>
                <a:schemeClr val="accent6">
                  <a:lumMod val="60000"/>
                  <a:lumOff val="40000"/>
                </a:schemeClr>
              </a:solidFill>
              <a:cs typeface="+mn-ea"/>
              <a:sym typeface="+mn-lt"/>
            </a:endParaRPr>
          </a:p>
        </p:txBody>
      </p:sp>
    </p:spTree>
    <p:extLst>
      <p:ext uri="{BB962C8B-B14F-4D97-AF65-F5344CB8AC3E}">
        <p14:creationId xmlns:p14="http://schemas.microsoft.com/office/powerpoint/2010/main" val="8806153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500"/>
                                        <p:tgtEl>
                                          <p:spTgt spid="4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7"/>
                                        </p:tgtEl>
                                        <p:attrNameLst>
                                          <p:attrName>style.visibility</p:attrName>
                                        </p:attrNameLst>
                                      </p:cBhvr>
                                      <p:to>
                                        <p:strVal val="visible"/>
                                      </p:to>
                                    </p:set>
                                    <p:animEffect transition="in" filter="fade">
                                      <p:cBhvr>
                                        <p:cTn id="11" dur="500"/>
                                        <p:tgtEl>
                                          <p:spTgt spid="47"/>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48"/>
                                        </p:tgtEl>
                                        <p:attrNameLst>
                                          <p:attrName>style.visibility</p:attrName>
                                        </p:attrNameLst>
                                      </p:cBhvr>
                                      <p:to>
                                        <p:strVal val="visible"/>
                                      </p:to>
                                    </p:set>
                                    <p:animEffect transition="in" filter="fade">
                                      <p:cBhvr>
                                        <p:cTn id="14"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47" grpId="0"/>
      <p:bldP spid="48"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47B83C55-9409-DCAF-D1DA-B7CC1B240CF4}"/>
              </a:ext>
            </a:extLst>
          </p:cNvPr>
          <p:cNvSpPr>
            <a:spLocks noGrp="1"/>
          </p:cNvSpPr>
          <p:nvPr>
            <p:ph type="body" sz="quarter" idx="10"/>
          </p:nvPr>
        </p:nvSpPr>
        <p:spPr/>
        <p:txBody>
          <a:bodyPr/>
          <a:lstStyle/>
          <a:p>
            <a:r>
              <a:rPr lang="zh-CN" altLang="en-US" dirty="0">
                <a:cs typeface="+mn-ea"/>
                <a:sym typeface="+mn-lt"/>
              </a:rPr>
              <a:t>医疗项目汇报通用模板</a:t>
            </a:r>
          </a:p>
        </p:txBody>
      </p:sp>
      <p:sp>
        <p:nvSpPr>
          <p:cNvPr id="3" name="文本占位符 2">
            <a:extLst>
              <a:ext uri="{FF2B5EF4-FFF2-40B4-BE49-F238E27FC236}">
                <a16:creationId xmlns:a16="http://schemas.microsoft.com/office/drawing/2014/main" id="{9F79C831-CAFC-D240-3F73-778E08789C11}"/>
              </a:ext>
            </a:extLst>
          </p:cNvPr>
          <p:cNvSpPr>
            <a:spLocks noGrp="1"/>
          </p:cNvSpPr>
          <p:nvPr>
            <p:ph type="body" sz="quarter" idx="11"/>
          </p:nvPr>
        </p:nvSpPr>
        <p:spPr/>
        <p:txBody>
          <a:bodyPr/>
          <a:lstStyle/>
          <a:p>
            <a:r>
              <a:rPr lang="zh-CN" altLang="en-US" dirty="0">
                <a:cs typeface="+mn-ea"/>
                <a:sym typeface="+mn-lt"/>
              </a:rPr>
              <a:t>感谢您的倾听！</a:t>
            </a:r>
          </a:p>
        </p:txBody>
      </p:sp>
      <p:sp>
        <p:nvSpPr>
          <p:cNvPr id="5" name="文本占位符 1">
            <a:extLst>
              <a:ext uri="{FF2B5EF4-FFF2-40B4-BE49-F238E27FC236}">
                <a16:creationId xmlns:a16="http://schemas.microsoft.com/office/drawing/2014/main" id="{835FCCD4-DE12-4DEA-51B0-F3737965B226}"/>
              </a:ext>
            </a:extLst>
          </p:cNvPr>
          <p:cNvSpPr txBox="1">
            <a:spLocks/>
          </p:cNvSpPr>
          <p:nvPr/>
        </p:nvSpPr>
        <p:spPr>
          <a:xfrm>
            <a:off x="635000" y="3327398"/>
            <a:ext cx="7480723" cy="812800"/>
          </a:xfrm>
          <a:prstGeom prst="rect">
            <a:avLst/>
          </a:prstGeom>
        </p:spPr>
        <p:txBody>
          <a:bodyPr vert="horz" lIns="0" tIns="45720" rIns="0" bIns="45720" rtlCol="0" anchor="ctr">
            <a:noAutofit/>
          </a:bodyPr>
          <a:lstStyle>
            <a:lvl1pPr marL="0" indent="0" algn="l" defTabSz="914400" rtl="0" eaLnBrk="1" latinLnBrk="0" hangingPunct="1">
              <a:lnSpc>
                <a:spcPct val="90000"/>
              </a:lnSpc>
              <a:spcBef>
                <a:spcPts val="1000"/>
              </a:spcBef>
              <a:buFontTx/>
              <a:buNone/>
              <a:defRPr sz="3200" kern="1200">
                <a:solidFill>
                  <a:schemeClr val="bg1"/>
                </a:solidFill>
                <a:latin typeface="+mj-ea"/>
                <a:ea typeface="+mj-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2800" dirty="0">
                <a:latin typeface="+mn-lt"/>
                <a:ea typeface="+mn-ea"/>
                <a:cs typeface="+mn-ea"/>
                <a:sym typeface="+mn-lt"/>
              </a:rPr>
              <a:t>Thanks For Your Listen. </a:t>
            </a:r>
          </a:p>
        </p:txBody>
      </p:sp>
      <p:sp>
        <p:nvSpPr>
          <p:cNvPr id="6" name="文本框 5">
            <a:extLst>
              <a:ext uri="{FF2B5EF4-FFF2-40B4-BE49-F238E27FC236}">
                <a16:creationId xmlns:a16="http://schemas.microsoft.com/office/drawing/2014/main" id="{CB734CA7-D375-6F01-452C-E4D27FA3A524}"/>
              </a:ext>
            </a:extLst>
          </p:cNvPr>
          <p:cNvSpPr txBox="1"/>
          <p:nvPr/>
        </p:nvSpPr>
        <p:spPr>
          <a:xfrm>
            <a:off x="6346983" y="-10633"/>
            <a:ext cx="6123500" cy="1446550"/>
          </a:xfrm>
          <a:prstGeom prst="rect">
            <a:avLst/>
          </a:prstGeom>
          <a:noFill/>
        </p:spPr>
        <p:txBody>
          <a:bodyPr wrap="square" rtlCol="0">
            <a:spAutoFit/>
          </a:bodyPr>
          <a:lstStyle/>
          <a:p>
            <a:r>
              <a:rPr lang="en-US" altLang="zh-CN" sz="8800" b="1" dirty="0">
                <a:solidFill>
                  <a:schemeClr val="bg1">
                    <a:alpha val="15000"/>
                  </a:schemeClr>
                </a:solidFill>
                <a:latin typeface="+mj-lt"/>
                <a:ea typeface="+mj-ea"/>
                <a:cs typeface="+mn-ea"/>
                <a:sym typeface="+mn-lt"/>
              </a:rPr>
              <a:t>HEALTHY</a:t>
            </a:r>
            <a:endParaRPr lang="zh-CN" altLang="en-US" sz="8800" b="1" dirty="0">
              <a:solidFill>
                <a:schemeClr val="bg1">
                  <a:alpha val="15000"/>
                </a:schemeClr>
              </a:solidFill>
              <a:latin typeface="+mj-lt"/>
              <a:ea typeface="+mj-ea"/>
              <a:cs typeface="+mn-ea"/>
              <a:sym typeface="+mn-lt"/>
            </a:endParaRPr>
          </a:p>
        </p:txBody>
      </p:sp>
      <p:pic>
        <p:nvPicPr>
          <p:cNvPr id="7" name="图形 6" descr="男医生 轮廓">
            <a:extLst>
              <a:ext uri="{FF2B5EF4-FFF2-40B4-BE49-F238E27FC236}">
                <a16:creationId xmlns:a16="http://schemas.microsoft.com/office/drawing/2014/main" id="{B35FF269-9D33-68A0-E740-3B33A2D81715}"/>
              </a:ext>
            </a:extLst>
          </p:cNvPr>
          <p:cNvPicPr>
            <a:picLocks noChangeAspect="1"/>
          </p:cNvPicPr>
          <p:nvPr/>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1357267" y="4325630"/>
            <a:ext cx="441936" cy="441935"/>
          </a:xfrm>
          <a:prstGeom prst="rect">
            <a:avLst/>
          </a:prstGeom>
        </p:spPr>
      </p:pic>
      <p:pic>
        <p:nvPicPr>
          <p:cNvPr id="8" name="图形 7" descr="药品 轮廓">
            <a:extLst>
              <a:ext uri="{FF2B5EF4-FFF2-40B4-BE49-F238E27FC236}">
                <a16:creationId xmlns:a16="http://schemas.microsoft.com/office/drawing/2014/main" id="{C16C1A0E-7F85-E687-4B20-A678676A137B}"/>
              </a:ext>
            </a:extLst>
          </p:cNvPr>
          <p:cNvPicPr>
            <a:picLocks noChangeAspect="1"/>
          </p:cNvPicPr>
          <p:nvPr/>
        </p:nvPicPr>
        <p:blipFill>
          <a:blip r:embed="rId5" cstate="screen">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1780463" y="4353097"/>
            <a:ext cx="425102" cy="425100"/>
          </a:xfrm>
          <a:prstGeom prst="rect">
            <a:avLst/>
          </a:prstGeom>
        </p:spPr>
      </p:pic>
      <p:pic>
        <p:nvPicPr>
          <p:cNvPr id="9" name="图形 8" descr="智能手机 轮廓">
            <a:extLst>
              <a:ext uri="{FF2B5EF4-FFF2-40B4-BE49-F238E27FC236}">
                <a16:creationId xmlns:a16="http://schemas.microsoft.com/office/drawing/2014/main" id="{ED2DC02E-515E-DC29-9F48-87A0F69F37EE}"/>
              </a:ext>
            </a:extLst>
          </p:cNvPr>
          <p:cNvPicPr>
            <a:picLocks noChangeAspect="1"/>
          </p:cNvPicPr>
          <p:nvPr/>
        </p:nvPicPr>
        <p:blipFill>
          <a:blip r:embed="rId7" cstate="screen">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p:blipFill>
        <p:spPr>
          <a:xfrm>
            <a:off x="990548" y="4354593"/>
            <a:ext cx="385460" cy="385460"/>
          </a:xfrm>
          <a:prstGeom prst="rect">
            <a:avLst/>
          </a:prstGeom>
        </p:spPr>
      </p:pic>
      <p:pic>
        <p:nvPicPr>
          <p:cNvPr id="10" name="图形 9" descr="听诊器 轮廓">
            <a:extLst>
              <a:ext uri="{FF2B5EF4-FFF2-40B4-BE49-F238E27FC236}">
                <a16:creationId xmlns:a16="http://schemas.microsoft.com/office/drawing/2014/main" id="{BC0BAFEF-366C-D68F-A8B2-05EFB9C31B6A}"/>
              </a:ext>
            </a:extLst>
          </p:cNvPr>
          <p:cNvPicPr>
            <a:picLocks noChangeAspect="1"/>
          </p:cNvPicPr>
          <p:nvPr/>
        </p:nvPicPr>
        <p:blipFill>
          <a:blip r:embed="rId9" cstate="screen">
            <a:extLst>
              <a:ext uri="{28A0092B-C50C-407E-A947-70E740481C1C}">
                <a14:useLocalDpi xmlns:a14="http://schemas.microsoft.com/office/drawing/2010/main"/>
              </a:ext>
              <a:ext uri="{96DAC541-7B7A-43D3-8B79-37D633B846F1}">
                <asvg:svgBlip xmlns:asvg="http://schemas.microsoft.com/office/drawing/2016/SVG/main" r:embed="rId10"/>
              </a:ext>
            </a:extLst>
          </a:blip>
          <a:stretch>
            <a:fillRect/>
          </a:stretch>
        </p:blipFill>
        <p:spPr>
          <a:xfrm>
            <a:off x="599441" y="4353097"/>
            <a:ext cx="409848" cy="409848"/>
          </a:xfrm>
          <a:prstGeom prst="rect">
            <a:avLst/>
          </a:prstGeom>
        </p:spPr>
      </p:pic>
      <p:cxnSp>
        <p:nvCxnSpPr>
          <p:cNvPr id="12" name="直接连接符 11">
            <a:extLst>
              <a:ext uri="{FF2B5EF4-FFF2-40B4-BE49-F238E27FC236}">
                <a16:creationId xmlns:a16="http://schemas.microsoft.com/office/drawing/2014/main" id="{19466FE1-B4D7-A7F7-07A0-D67315F62401}"/>
              </a:ext>
            </a:extLst>
          </p:cNvPr>
          <p:cNvCxnSpPr>
            <a:cxnSpLocks/>
          </p:cNvCxnSpPr>
          <p:nvPr/>
        </p:nvCxnSpPr>
        <p:spPr>
          <a:xfrm>
            <a:off x="660400" y="4097030"/>
            <a:ext cx="1457960"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13" name="文本框 12">
            <a:extLst>
              <a:ext uri="{FF2B5EF4-FFF2-40B4-BE49-F238E27FC236}">
                <a16:creationId xmlns:a16="http://schemas.microsoft.com/office/drawing/2014/main" id="{3A9579B1-3648-35C4-C7DA-4DBBF0270588}"/>
              </a:ext>
            </a:extLst>
          </p:cNvPr>
          <p:cNvSpPr txBox="1"/>
          <p:nvPr/>
        </p:nvSpPr>
        <p:spPr>
          <a:xfrm>
            <a:off x="582590" y="1494686"/>
            <a:ext cx="2475570" cy="461665"/>
          </a:xfrm>
          <a:prstGeom prst="rect">
            <a:avLst/>
          </a:prstGeom>
          <a:noFill/>
        </p:spPr>
        <p:txBody>
          <a:bodyPr wrap="square" rtlCol="0">
            <a:spAutoFit/>
          </a:bodyPr>
          <a:lstStyle/>
          <a:p>
            <a:r>
              <a:rPr lang="en-US" altLang="zh-CN" sz="2400" b="1" dirty="0">
                <a:solidFill>
                  <a:schemeClr val="bg1"/>
                </a:solidFill>
                <a:cs typeface="+mn-ea"/>
                <a:sym typeface="+mn-lt"/>
              </a:rPr>
              <a:t>Your LOGO</a:t>
            </a:r>
            <a:endParaRPr lang="zh-CN" altLang="en-US" sz="2400" b="1" dirty="0">
              <a:solidFill>
                <a:schemeClr val="bg1"/>
              </a:solidFill>
              <a:cs typeface="+mn-ea"/>
              <a:sym typeface="+mn-lt"/>
            </a:endParaRPr>
          </a:p>
        </p:txBody>
      </p:sp>
    </p:spTree>
    <p:extLst>
      <p:ext uri="{BB962C8B-B14F-4D97-AF65-F5344CB8AC3E}">
        <p14:creationId xmlns:p14="http://schemas.microsoft.com/office/powerpoint/2010/main" val="18874324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0"/>
                                  </p:stCondLst>
                                  <p:childTnLst>
                                    <p:set>
                                      <p:cBhvr>
                                        <p:cTn id="9" dur="1" fill="hold">
                                          <p:stCondLst>
                                            <p:cond delay="0"/>
                                          </p:stCondLst>
                                        </p:cTn>
                                        <p:tgtEl>
                                          <p:spTgt spid="12"/>
                                        </p:tgtEl>
                                        <p:attrNameLst>
                                          <p:attrName>style.visibility</p:attrName>
                                        </p:attrNameLst>
                                      </p:cBhvr>
                                      <p:to>
                                        <p:strVal val="visible"/>
                                      </p:to>
                                    </p:set>
                                  </p:childTnLst>
                                </p:cTn>
                              </p:par>
                            </p:childTnLst>
                          </p:cTn>
                        </p:par>
                        <p:par>
                          <p:cTn id="10" fill="hold">
                            <p:stCondLst>
                              <p:cond delay="0"/>
                            </p:stCondLst>
                            <p:childTnLst>
                              <p:par>
                                <p:cTn id="11" presetID="1" presetClass="entr" presetSubtype="0"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8"/>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9"/>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QR 代码&#10;&#10;描述已自动生成">
            <a:extLst>
              <a:ext uri="{FF2B5EF4-FFF2-40B4-BE49-F238E27FC236}">
                <a16:creationId xmlns:a16="http://schemas.microsoft.com/office/drawing/2014/main" id="{A8646CC4-288F-1FA8-458C-156F37D5E82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609"/>
            <a:ext cx="12192000" cy="6856781"/>
          </a:xfrm>
          <a:prstGeom prst="rect">
            <a:avLst/>
          </a:prstGeom>
        </p:spPr>
      </p:pic>
    </p:spTree>
    <p:extLst>
      <p:ext uri="{BB962C8B-B14F-4D97-AF65-F5344CB8AC3E}">
        <p14:creationId xmlns:p14="http://schemas.microsoft.com/office/powerpoint/2010/main" val="25026405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99503" y="4205177"/>
            <a:ext cx="4070345" cy="933332"/>
          </a:xfrm>
          <a:prstGeom prst="rect">
            <a:avLst/>
          </a:prstGeom>
        </p:spPr>
        <p:txBody>
          <a:bodyPr wrap="none">
            <a:spAutoFit/>
          </a:bodyPr>
          <a:lstStyle/>
          <a:p>
            <a:r>
              <a:rPr kumimoji="0" lang="zh-CN" altLang="en-US" sz="1400" b="0" i="0" u="none" strike="noStrike" kern="1200" cap="none" spc="0" normalizeH="0" baseline="0" noProof="0" dirty="0">
                <a:ln>
                  <a:noFill/>
                </a:ln>
                <a:solidFill>
                  <a:srgbClr val="FF0000"/>
                </a:solidFill>
                <a:effectLst/>
                <a:uLnTx/>
                <a:uFillTx/>
                <a:latin typeface="OPPOSans H"/>
                <a:ea typeface="OPPOSans H"/>
                <a:cs typeface="+mn-cs"/>
              </a:rPr>
              <a:t>叽叽  </a:t>
            </a:r>
            <a:r>
              <a:rPr lang="zh-CN" altLang="en-US" sz="1355" dirty="0">
                <a:solidFill>
                  <a:srgbClr val="FF0000"/>
                </a:solidFill>
                <a:latin typeface="汉仪雅酷黑 45W" panose="020B0404020202020204" pitchFamily="34" charset="-122"/>
                <a:ea typeface="汉仪雅酷黑 45W" panose="020B0404020202020204" pitchFamily="34" charset="-122"/>
              </a:rPr>
              <a:t>作品</a:t>
            </a:r>
            <a:endParaRPr lang="en-US" altLang="zh-CN" sz="1355" dirty="0">
              <a:solidFill>
                <a:srgbClr val="FF0000"/>
              </a:solidFill>
              <a:latin typeface="汉仪雅酷黑 45W" panose="020B0404020202020204" pitchFamily="34" charset="-122"/>
              <a:ea typeface="汉仪雅酷黑 45W" panose="020B0404020202020204" pitchFamily="34" charset="-122"/>
            </a:endParaRPr>
          </a:p>
          <a:p>
            <a:endParaRPr lang="en-US" altLang="zh-CN" sz="1355" dirty="0">
              <a:solidFill>
                <a:srgbClr val="FF0000"/>
              </a:solidFill>
              <a:ea typeface="汉仪雅酷黑 45W" panose="020B0404020202020204" pitchFamily="34" charset="-122"/>
            </a:endParaRPr>
          </a:p>
          <a:p>
            <a:r>
              <a:rPr lang="en-US" altLang="zh-CN" sz="1355" dirty="0">
                <a:solidFill>
                  <a:srgbClr val="FF0000"/>
                </a:solidFill>
                <a:ea typeface="汉仪雅酷黑 45W" panose="020B0404020202020204" pitchFamily="34" charset="-122"/>
              </a:rPr>
              <a:t>51PPT</a:t>
            </a:r>
            <a:r>
              <a:rPr lang="zh-CN" altLang="en-US" sz="1355" dirty="0">
                <a:solidFill>
                  <a:srgbClr val="FF0000"/>
                </a:solidFill>
                <a:ea typeface="汉仪雅酷黑 45W" panose="020B0404020202020204" pitchFamily="34" charset="-122"/>
              </a:rPr>
              <a:t>模板网   </a:t>
            </a:r>
            <a:r>
              <a:rPr lang="en-US" altLang="zh-CN" sz="1355" dirty="0">
                <a:solidFill>
                  <a:srgbClr val="FF0000"/>
                </a:solidFill>
                <a:ea typeface="汉仪雅酷黑 45W" panose="020B0404020202020204" pitchFamily="34" charset="-122"/>
                <a:hlinkClick r:id="rId3">
                  <a:extLst>
                    <a:ext uri="{A12FA001-AC4F-418D-AE19-62706E023703}">
                      <ahyp:hlinkClr xmlns:ahyp="http://schemas.microsoft.com/office/drawing/2018/hyperlinkcolor" val="tx"/>
                    </a:ext>
                  </a:extLst>
                </a:hlinkClick>
              </a:rPr>
              <a:t>www.51pptmoban.com</a:t>
            </a:r>
            <a:r>
              <a:rPr lang="en-US" altLang="zh-CN" sz="1355" dirty="0">
                <a:solidFill>
                  <a:srgbClr val="FF0000"/>
                </a:solidFill>
                <a:ea typeface="汉仪雅酷黑 45W" panose="020B0404020202020204" pitchFamily="34" charset="-122"/>
              </a:rPr>
              <a:t>  </a:t>
            </a:r>
            <a:r>
              <a:rPr lang="zh-CN" altLang="en-US" sz="1355" dirty="0">
                <a:solidFill>
                  <a:srgbClr val="FF0000"/>
                </a:solidFill>
                <a:ea typeface="汉仪雅酷黑 45W" panose="020B0404020202020204" pitchFamily="34" charset="-122"/>
              </a:rPr>
              <a:t>授权发布</a:t>
            </a:r>
            <a:endParaRPr lang="en-US" altLang="zh-CN" sz="1355" dirty="0">
              <a:solidFill>
                <a:srgbClr val="FF0000"/>
              </a:solidFill>
              <a:ea typeface="汉仪雅酷黑 45W" panose="020B0404020202020204" pitchFamily="34" charset="-122"/>
            </a:endParaRPr>
          </a:p>
          <a:p>
            <a:endParaRPr lang="zh-CN" altLang="en-US" sz="1355" dirty="0">
              <a:solidFill>
                <a:srgbClr val="FF0000"/>
              </a:solidFill>
            </a:endParaRPr>
          </a:p>
        </p:txBody>
      </p:sp>
      <p:pic>
        <p:nvPicPr>
          <p:cNvPr id="3" name="图片 2"/>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13685" y="3705675"/>
            <a:ext cx="1572527" cy="360120"/>
          </a:xfrm>
          <a:prstGeom prst="rect">
            <a:avLst/>
          </a:prstGeom>
        </p:spPr>
      </p:pic>
    </p:spTree>
    <p:extLst>
      <p:ext uri="{BB962C8B-B14F-4D97-AF65-F5344CB8AC3E}">
        <p14:creationId xmlns:p14="http://schemas.microsoft.com/office/powerpoint/2010/main" val="288450997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包含 人, 食物, 男人, 站&#10;&#10;描述已自动生成">
            <a:extLst>
              <a:ext uri="{FF2B5EF4-FFF2-40B4-BE49-F238E27FC236}">
                <a16:creationId xmlns:a16="http://schemas.microsoft.com/office/drawing/2014/main" id="{1EFB77F5-0FDD-4CAF-6451-FFF875BA96BC}"/>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0" y="0"/>
            <a:ext cx="4364384" cy="6906493"/>
          </a:xfrm>
          <a:prstGeom prst="rect">
            <a:avLst/>
          </a:prstGeom>
        </p:spPr>
      </p:pic>
      <p:sp>
        <p:nvSpPr>
          <p:cNvPr id="5" name="矩形 4">
            <a:extLst>
              <a:ext uri="{FF2B5EF4-FFF2-40B4-BE49-F238E27FC236}">
                <a16:creationId xmlns:a16="http://schemas.microsoft.com/office/drawing/2014/main" id="{6E5B78DB-F4FD-0477-E051-E7650BB2718A}"/>
              </a:ext>
            </a:extLst>
          </p:cNvPr>
          <p:cNvSpPr/>
          <p:nvPr/>
        </p:nvSpPr>
        <p:spPr>
          <a:xfrm>
            <a:off x="3588357" y="1323011"/>
            <a:ext cx="7930543" cy="4640093"/>
          </a:xfrm>
          <a:prstGeom prst="rect">
            <a:avLst/>
          </a:prstGeom>
          <a:gradFill>
            <a:gsLst>
              <a:gs pos="0">
                <a:schemeClr val="accent1"/>
              </a:gs>
              <a:gs pos="100000">
                <a:schemeClr val="accent6"/>
              </a:gs>
            </a:gsLst>
            <a:lin ang="2700000" scaled="0"/>
          </a:gradFill>
          <a:ln>
            <a:noFill/>
          </a:ln>
          <a:effectLst>
            <a:outerShdw blurRad="165100" dist="38100" dir="2700000" algn="tl"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7" name="文本框 6">
            <a:extLst>
              <a:ext uri="{FF2B5EF4-FFF2-40B4-BE49-F238E27FC236}">
                <a16:creationId xmlns:a16="http://schemas.microsoft.com/office/drawing/2014/main" id="{31A64CD2-7C1C-7878-BDE3-10166DF048DF}"/>
              </a:ext>
            </a:extLst>
          </p:cNvPr>
          <p:cNvSpPr txBox="1"/>
          <p:nvPr/>
        </p:nvSpPr>
        <p:spPr>
          <a:xfrm>
            <a:off x="3759975" y="2080248"/>
            <a:ext cx="7542855" cy="799706"/>
          </a:xfrm>
          <a:prstGeom prst="rect">
            <a:avLst/>
          </a:prstGeom>
          <a:noFill/>
        </p:spPr>
        <p:txBody>
          <a:bodyPr wrap="square" rtlCol="0" anchor="ctr">
            <a:noAutofit/>
          </a:bodyPr>
          <a:lstStyle/>
          <a:p>
            <a:pPr algn="just">
              <a:lnSpc>
                <a:spcPct val="130000"/>
              </a:lnSpc>
              <a:spcAft>
                <a:spcPts val="600"/>
              </a:spcAft>
            </a:pPr>
            <a:r>
              <a:rPr kumimoji="0" lang="zh-CN" altLang="en-US" sz="2000" b="0" i="0" u="none" strike="noStrike" kern="1200" cap="none" spc="0" normalizeH="0" baseline="0" noProof="0" dirty="0">
                <a:ln>
                  <a:noFill/>
                </a:ln>
                <a:solidFill>
                  <a:schemeClr val="bg1"/>
                </a:solidFill>
                <a:effectLst/>
                <a:uLnTx/>
                <a:uFillTx/>
                <a:latin typeface="+mn-ea"/>
                <a:cs typeface="+mn-ea"/>
                <a:sym typeface="+mn-lt"/>
              </a:rPr>
              <a:t>“互联网</a:t>
            </a:r>
            <a:r>
              <a:rPr kumimoji="0" lang="en-US" altLang="zh-CN" sz="2000" b="0" i="0" u="none" strike="noStrike" kern="1200" cap="none" spc="0" normalizeH="0" baseline="0" noProof="0" dirty="0">
                <a:ln>
                  <a:noFill/>
                </a:ln>
                <a:solidFill>
                  <a:schemeClr val="bg1"/>
                </a:solidFill>
                <a:effectLst/>
                <a:uLnTx/>
                <a:uFillTx/>
                <a:latin typeface="+mn-ea"/>
                <a:cs typeface="+mn-ea"/>
                <a:sym typeface="+mn-lt"/>
              </a:rPr>
              <a:t>+”</a:t>
            </a:r>
            <a:r>
              <a:rPr lang="zh-CN" altLang="en-US" sz="2000" dirty="0">
                <a:solidFill>
                  <a:schemeClr val="bg1"/>
                </a:solidFill>
                <a:latin typeface="+mn-ea"/>
                <a:cs typeface="+mn-ea"/>
                <a:sym typeface="+mn-lt"/>
              </a:rPr>
              <a:t>指</a:t>
            </a:r>
            <a:r>
              <a:rPr kumimoji="0" lang="zh-CN" altLang="en-US" sz="2000" b="0" i="0" u="none" strike="noStrike" kern="1200" cap="none" spc="0" normalizeH="0" baseline="0" noProof="0" dirty="0">
                <a:ln>
                  <a:noFill/>
                </a:ln>
                <a:solidFill>
                  <a:schemeClr val="bg1"/>
                </a:solidFill>
                <a:effectLst/>
                <a:uLnTx/>
                <a:uFillTx/>
                <a:latin typeface="+mn-ea"/>
                <a:cs typeface="+mn-ea"/>
                <a:sym typeface="+mn-lt"/>
              </a:rPr>
              <a:t>“互联网</a:t>
            </a:r>
            <a:r>
              <a:rPr kumimoji="0" lang="en-US" altLang="zh-CN" sz="2000" b="0" i="0" u="none" strike="noStrike" kern="1200" cap="none" spc="0" normalizeH="0" baseline="0" noProof="0" dirty="0">
                <a:ln>
                  <a:noFill/>
                </a:ln>
                <a:solidFill>
                  <a:schemeClr val="bg1"/>
                </a:solidFill>
                <a:effectLst/>
                <a:uLnTx/>
                <a:uFillTx/>
                <a:latin typeface="+mn-ea"/>
                <a:cs typeface="+mn-ea"/>
                <a:sym typeface="+mn-lt"/>
              </a:rPr>
              <a:t>+</a:t>
            </a:r>
            <a:r>
              <a:rPr kumimoji="0" lang="zh-CN" altLang="en-US" sz="2000" b="0" i="0" u="none" strike="noStrike" kern="1200" cap="none" spc="0" normalizeH="0" baseline="0" noProof="0" dirty="0">
                <a:ln>
                  <a:noFill/>
                </a:ln>
                <a:solidFill>
                  <a:schemeClr val="bg1"/>
                </a:solidFill>
                <a:effectLst/>
                <a:uLnTx/>
                <a:uFillTx/>
                <a:latin typeface="+mn-ea"/>
                <a:cs typeface="+mn-ea"/>
                <a:sym typeface="+mn-lt"/>
              </a:rPr>
              <a:t>各个传统行业”，利用信息通信技术</a:t>
            </a:r>
            <a:r>
              <a:rPr lang="zh-CN" altLang="en-US" sz="2000" dirty="0">
                <a:solidFill>
                  <a:schemeClr val="bg1"/>
                </a:solidFill>
                <a:latin typeface="+mn-ea"/>
                <a:cs typeface="+mn-ea"/>
                <a:sym typeface="+mn-lt"/>
              </a:rPr>
              <a:t>、</a:t>
            </a:r>
            <a:r>
              <a:rPr kumimoji="0" lang="zh-CN" altLang="en-US" sz="2000" b="0" i="0" u="none" strike="noStrike" kern="1200" cap="none" spc="0" normalizeH="0" baseline="0" noProof="0" dirty="0">
                <a:ln>
                  <a:noFill/>
                </a:ln>
                <a:solidFill>
                  <a:schemeClr val="bg1"/>
                </a:solidFill>
                <a:effectLst/>
                <a:uLnTx/>
                <a:uFillTx/>
                <a:latin typeface="+mn-ea"/>
                <a:cs typeface="+mn-ea"/>
                <a:sym typeface="+mn-lt"/>
              </a:rPr>
              <a:t>互联网平台，</a:t>
            </a:r>
            <a:r>
              <a:rPr lang="zh-CN" altLang="en-US" sz="2000" dirty="0">
                <a:solidFill>
                  <a:schemeClr val="bg1"/>
                </a:solidFill>
                <a:latin typeface="+mn-ea"/>
                <a:cs typeface="+mn-ea"/>
                <a:sym typeface="+mn-lt"/>
              </a:rPr>
              <a:t>深度融合</a:t>
            </a:r>
            <a:r>
              <a:rPr kumimoji="0" lang="zh-CN" altLang="en-US" sz="2000" b="0" i="0" u="none" strike="noStrike" kern="1200" cap="none" spc="0" normalizeH="0" baseline="0" noProof="0" dirty="0">
                <a:ln>
                  <a:noFill/>
                </a:ln>
                <a:solidFill>
                  <a:schemeClr val="bg1"/>
                </a:solidFill>
                <a:effectLst/>
                <a:uLnTx/>
                <a:uFillTx/>
                <a:latin typeface="+mn-ea"/>
                <a:cs typeface="+mn-ea"/>
                <a:sym typeface="+mn-lt"/>
              </a:rPr>
              <a:t>互联网与传统行业，创造新的发展生态。</a:t>
            </a:r>
          </a:p>
        </p:txBody>
      </p:sp>
      <p:sp>
        <p:nvSpPr>
          <p:cNvPr id="17" name="文本框 16">
            <a:extLst>
              <a:ext uri="{FF2B5EF4-FFF2-40B4-BE49-F238E27FC236}">
                <a16:creationId xmlns:a16="http://schemas.microsoft.com/office/drawing/2014/main" id="{8D066912-893E-A48B-2B56-49C0BA9FDAE6}"/>
              </a:ext>
            </a:extLst>
          </p:cNvPr>
          <p:cNvSpPr txBox="1"/>
          <p:nvPr/>
        </p:nvSpPr>
        <p:spPr>
          <a:xfrm>
            <a:off x="3759975" y="1442397"/>
            <a:ext cx="4363681" cy="584775"/>
          </a:xfrm>
          <a:prstGeom prst="rect">
            <a:avLst/>
          </a:prstGeom>
          <a:noFill/>
        </p:spPr>
        <p:txBody>
          <a:bodyPr wrap="square" rtlCol="0" anchor="ctr">
            <a:noAutofit/>
          </a:bodyPr>
          <a:lstStyle/>
          <a:p>
            <a:r>
              <a:rPr lang="zh-CN" altLang="en-US" sz="3200" b="1" dirty="0">
                <a:solidFill>
                  <a:schemeClr val="bg1"/>
                </a:solidFill>
                <a:latin typeface="+mj-ea"/>
                <a:ea typeface="+mj-ea"/>
                <a:cs typeface="+mn-ea"/>
                <a:sym typeface="+mn-lt"/>
              </a:rPr>
              <a:t>互联网</a:t>
            </a:r>
            <a:r>
              <a:rPr lang="en-US" altLang="zh-CN" sz="3200" b="1" dirty="0">
                <a:solidFill>
                  <a:schemeClr val="bg1"/>
                </a:solidFill>
                <a:latin typeface="+mj-ea"/>
                <a:ea typeface="+mj-ea"/>
                <a:cs typeface="+mn-ea"/>
                <a:sym typeface="+mn-lt"/>
              </a:rPr>
              <a:t>+</a:t>
            </a:r>
            <a:r>
              <a:rPr lang="zh-CN" altLang="en-US" sz="3200" b="1" dirty="0">
                <a:solidFill>
                  <a:schemeClr val="bg1"/>
                </a:solidFill>
                <a:latin typeface="+mj-ea"/>
                <a:ea typeface="+mj-ea"/>
                <a:cs typeface="+mn-ea"/>
                <a:sym typeface="+mn-lt"/>
              </a:rPr>
              <a:t>的主要特征</a:t>
            </a:r>
          </a:p>
        </p:txBody>
      </p:sp>
      <p:sp>
        <p:nvSpPr>
          <p:cNvPr id="11" name="文本框 10">
            <a:extLst>
              <a:ext uri="{FF2B5EF4-FFF2-40B4-BE49-F238E27FC236}">
                <a16:creationId xmlns:a16="http://schemas.microsoft.com/office/drawing/2014/main" id="{2CF57BCF-57AE-4014-4ABC-E621F5C5338D}"/>
              </a:ext>
            </a:extLst>
          </p:cNvPr>
          <p:cNvSpPr txBox="1"/>
          <p:nvPr/>
        </p:nvSpPr>
        <p:spPr>
          <a:xfrm>
            <a:off x="3999689" y="3869604"/>
            <a:ext cx="1725039" cy="461665"/>
          </a:xfrm>
          <a:prstGeom prst="rect">
            <a:avLst/>
          </a:prstGeom>
          <a:noFill/>
        </p:spPr>
        <p:txBody>
          <a:bodyPr wrap="square" rtlCol="0" anchor="ctr">
            <a:noAutofit/>
          </a:bodyPr>
          <a:lstStyle/>
          <a:p>
            <a:r>
              <a:rPr lang="zh-CN" altLang="en-US" sz="2400" b="1" dirty="0">
                <a:solidFill>
                  <a:schemeClr val="bg1"/>
                </a:solidFill>
                <a:latin typeface="+mj-ea"/>
                <a:ea typeface="+mj-ea"/>
                <a:cs typeface="+mn-ea"/>
                <a:sym typeface="+mn-lt"/>
              </a:rPr>
              <a:t>跨界融合</a:t>
            </a:r>
          </a:p>
        </p:txBody>
      </p:sp>
      <p:sp>
        <p:nvSpPr>
          <p:cNvPr id="20" name="match-moving_150326">
            <a:extLst>
              <a:ext uri="{FF2B5EF4-FFF2-40B4-BE49-F238E27FC236}">
                <a16:creationId xmlns:a16="http://schemas.microsoft.com/office/drawing/2014/main" id="{B80B8C6B-EE64-57EE-B8B6-A7320C7F9C5A}"/>
              </a:ext>
            </a:extLst>
          </p:cNvPr>
          <p:cNvSpPr/>
          <p:nvPr/>
        </p:nvSpPr>
        <p:spPr>
          <a:xfrm>
            <a:off x="4093260" y="3606274"/>
            <a:ext cx="281933" cy="195403"/>
          </a:xfrm>
          <a:custGeom>
            <a:avLst/>
            <a:gdLst>
              <a:gd name="connsiteX0" fmla="*/ 325000 h 606722"/>
              <a:gd name="connsiteY0" fmla="*/ 325000 h 606722"/>
              <a:gd name="connsiteX1" fmla="*/ 325000 h 606722"/>
              <a:gd name="connsiteY1" fmla="*/ 325000 h 606722"/>
              <a:gd name="connsiteX2" fmla="*/ 325000 h 606722"/>
              <a:gd name="connsiteY2" fmla="*/ 325000 h 606722"/>
              <a:gd name="connsiteX3" fmla="*/ 325000 h 606722"/>
              <a:gd name="connsiteY3" fmla="*/ 325000 h 606722"/>
              <a:gd name="connsiteX4" fmla="*/ 325000 h 606722"/>
              <a:gd name="connsiteY4" fmla="*/ 325000 h 606722"/>
              <a:gd name="connsiteX5" fmla="*/ 325000 h 606722"/>
              <a:gd name="connsiteY5" fmla="*/ 325000 h 606722"/>
              <a:gd name="connsiteX6" fmla="*/ 325000 h 606722"/>
              <a:gd name="connsiteY6" fmla="*/ 325000 h 606722"/>
              <a:gd name="connsiteX7" fmla="*/ 325000 h 606722"/>
              <a:gd name="connsiteY7" fmla="*/ 325000 h 606722"/>
              <a:gd name="connsiteX8" fmla="*/ 325000 h 606722"/>
              <a:gd name="connsiteY8" fmla="*/ 325000 h 606722"/>
              <a:gd name="connsiteX9" fmla="*/ 325000 h 606722"/>
              <a:gd name="connsiteY9" fmla="*/ 325000 h 606722"/>
              <a:gd name="connsiteX10" fmla="*/ 325000 h 606722"/>
              <a:gd name="connsiteY10" fmla="*/ 325000 h 606722"/>
              <a:gd name="connsiteX11" fmla="*/ 325000 h 606722"/>
              <a:gd name="connsiteY11" fmla="*/ 325000 h 606722"/>
              <a:gd name="connsiteX12" fmla="*/ 325000 h 606722"/>
              <a:gd name="connsiteY12" fmla="*/ 325000 h 606722"/>
              <a:gd name="connsiteX13" fmla="*/ 325000 h 606722"/>
              <a:gd name="connsiteY13" fmla="*/ 325000 h 606722"/>
              <a:gd name="connsiteX14" fmla="*/ 325000 h 606722"/>
              <a:gd name="connsiteY14" fmla="*/ 325000 h 606722"/>
              <a:gd name="connsiteX15" fmla="*/ 325000 h 606722"/>
              <a:gd name="connsiteY15" fmla="*/ 325000 h 606722"/>
              <a:gd name="connsiteX16" fmla="*/ 325000 h 606722"/>
              <a:gd name="connsiteY16" fmla="*/ 325000 h 606722"/>
              <a:gd name="connsiteX17" fmla="*/ 325000 h 606722"/>
              <a:gd name="connsiteY17" fmla="*/ 325000 h 606722"/>
              <a:gd name="connsiteX18" fmla="*/ 325000 h 606722"/>
              <a:gd name="connsiteY18" fmla="*/ 325000 h 606722"/>
              <a:gd name="connsiteX19" fmla="*/ 325000 h 606722"/>
              <a:gd name="connsiteY19" fmla="*/ 325000 h 606722"/>
              <a:gd name="connsiteX20" fmla="*/ 325000 h 606722"/>
              <a:gd name="connsiteY20" fmla="*/ 325000 h 606722"/>
              <a:gd name="connsiteX21" fmla="*/ 325000 h 606722"/>
              <a:gd name="connsiteY21" fmla="*/ 325000 h 606722"/>
              <a:gd name="connsiteX22" fmla="*/ 325000 h 606722"/>
              <a:gd name="connsiteY22" fmla="*/ 325000 h 606722"/>
              <a:gd name="connsiteX23" fmla="*/ 325000 h 606722"/>
              <a:gd name="connsiteY23" fmla="*/ 325000 h 606722"/>
              <a:gd name="connsiteX24" fmla="*/ 325000 h 606722"/>
              <a:gd name="connsiteY24" fmla="*/ 325000 h 606722"/>
              <a:gd name="connsiteX25" fmla="*/ 325000 h 606722"/>
              <a:gd name="connsiteY25" fmla="*/ 325000 h 606722"/>
              <a:gd name="connsiteX26" fmla="*/ 325000 h 606722"/>
              <a:gd name="connsiteY26" fmla="*/ 325000 h 606722"/>
              <a:gd name="connsiteX27" fmla="*/ 325000 h 606722"/>
              <a:gd name="connsiteY27" fmla="*/ 325000 h 606722"/>
              <a:gd name="connsiteX28" fmla="*/ 325000 h 606722"/>
              <a:gd name="connsiteY28" fmla="*/ 325000 h 606722"/>
              <a:gd name="connsiteX29" fmla="*/ 325000 h 606722"/>
              <a:gd name="connsiteY29" fmla="*/ 325000 h 606722"/>
              <a:gd name="connsiteX30" fmla="*/ 325000 h 606722"/>
              <a:gd name="connsiteY30" fmla="*/ 325000 h 606722"/>
              <a:gd name="connsiteX31" fmla="*/ 325000 h 606722"/>
              <a:gd name="connsiteY31" fmla="*/ 325000 h 606722"/>
              <a:gd name="connsiteX32" fmla="*/ 325000 h 606722"/>
              <a:gd name="connsiteY32" fmla="*/ 325000 h 606722"/>
              <a:gd name="connsiteX33" fmla="*/ 325000 h 606722"/>
              <a:gd name="connsiteY33" fmla="*/ 325000 h 606722"/>
              <a:gd name="connsiteX34" fmla="*/ 325000 h 606722"/>
              <a:gd name="connsiteY34" fmla="*/ 325000 h 606722"/>
              <a:gd name="connsiteX35" fmla="*/ 325000 h 606722"/>
              <a:gd name="connsiteY35" fmla="*/ 325000 h 606722"/>
              <a:gd name="connsiteX36" fmla="*/ 325000 h 606722"/>
              <a:gd name="connsiteY36" fmla="*/ 325000 h 606722"/>
              <a:gd name="connsiteX37" fmla="*/ 325000 h 606722"/>
              <a:gd name="connsiteY37" fmla="*/ 325000 h 606722"/>
              <a:gd name="connsiteX38" fmla="*/ 325000 h 606722"/>
              <a:gd name="connsiteY38" fmla="*/ 325000 h 606722"/>
              <a:gd name="connsiteX39" fmla="*/ 325000 h 606722"/>
              <a:gd name="connsiteY39" fmla="*/ 325000 h 606722"/>
              <a:gd name="connsiteX40" fmla="*/ 325000 h 606722"/>
              <a:gd name="connsiteY40" fmla="*/ 325000 h 606722"/>
              <a:gd name="connsiteX41" fmla="*/ 325000 h 606722"/>
              <a:gd name="connsiteY41" fmla="*/ 325000 h 606722"/>
              <a:gd name="connsiteX42" fmla="*/ 325000 h 606722"/>
              <a:gd name="connsiteY42" fmla="*/ 325000 h 606722"/>
              <a:gd name="connsiteX43" fmla="*/ 325000 h 606722"/>
              <a:gd name="connsiteY43" fmla="*/ 325000 h 606722"/>
              <a:gd name="connsiteX44" fmla="*/ 325000 h 606722"/>
              <a:gd name="connsiteY44" fmla="*/ 325000 h 606722"/>
              <a:gd name="connsiteX45" fmla="*/ 325000 h 606722"/>
              <a:gd name="connsiteY45" fmla="*/ 325000 h 606722"/>
              <a:gd name="connsiteX46" fmla="*/ 325000 h 606722"/>
              <a:gd name="connsiteY46" fmla="*/ 325000 h 606722"/>
              <a:gd name="connsiteX47" fmla="*/ 325000 h 606722"/>
              <a:gd name="connsiteY47" fmla="*/ 325000 h 606722"/>
              <a:gd name="connsiteX48" fmla="*/ 325000 h 606722"/>
              <a:gd name="connsiteY48" fmla="*/ 325000 h 606722"/>
              <a:gd name="connsiteX49" fmla="*/ 325000 h 606722"/>
              <a:gd name="connsiteY49" fmla="*/ 325000 h 606722"/>
              <a:gd name="connsiteX50" fmla="*/ 325000 h 606722"/>
              <a:gd name="connsiteY50" fmla="*/ 325000 h 606722"/>
              <a:gd name="connsiteX51" fmla="*/ 325000 h 606722"/>
              <a:gd name="connsiteY51" fmla="*/ 325000 h 606722"/>
              <a:gd name="connsiteX52" fmla="*/ 325000 h 606722"/>
              <a:gd name="connsiteY52" fmla="*/ 325000 h 606722"/>
              <a:gd name="connsiteX53" fmla="*/ 325000 h 606722"/>
              <a:gd name="connsiteY53" fmla="*/ 325000 h 606722"/>
              <a:gd name="connsiteX54" fmla="*/ 325000 h 606722"/>
              <a:gd name="connsiteY54" fmla="*/ 325000 h 606722"/>
              <a:gd name="connsiteX55" fmla="*/ 325000 h 606722"/>
              <a:gd name="connsiteY55" fmla="*/ 325000 h 606722"/>
              <a:gd name="connsiteX56" fmla="*/ 325000 h 606722"/>
              <a:gd name="connsiteY56" fmla="*/ 325000 h 606722"/>
              <a:gd name="connsiteX57" fmla="*/ 325000 h 606722"/>
              <a:gd name="connsiteY57" fmla="*/ 325000 h 606722"/>
              <a:gd name="connsiteX58" fmla="*/ 325000 h 606722"/>
              <a:gd name="connsiteY58" fmla="*/ 325000 h 606722"/>
              <a:gd name="connsiteX59" fmla="*/ 325000 h 606722"/>
              <a:gd name="connsiteY59" fmla="*/ 325000 h 606722"/>
              <a:gd name="connsiteX60" fmla="*/ 325000 h 606722"/>
              <a:gd name="connsiteY60" fmla="*/ 325000 h 606722"/>
              <a:gd name="connsiteX61" fmla="*/ 325000 h 606722"/>
              <a:gd name="connsiteY61" fmla="*/ 325000 h 606722"/>
              <a:gd name="connsiteX62" fmla="*/ 325000 h 606722"/>
              <a:gd name="connsiteY62" fmla="*/ 325000 h 606722"/>
              <a:gd name="connsiteX63" fmla="*/ 325000 h 606722"/>
              <a:gd name="connsiteY63" fmla="*/ 325000 h 606722"/>
              <a:gd name="connsiteX64" fmla="*/ 325000 h 606722"/>
              <a:gd name="connsiteY64" fmla="*/ 325000 h 606722"/>
              <a:gd name="connsiteX65" fmla="*/ 325000 h 606722"/>
              <a:gd name="connsiteY65" fmla="*/ 325000 h 606722"/>
              <a:gd name="connsiteX66" fmla="*/ 325000 h 606722"/>
              <a:gd name="connsiteY66" fmla="*/ 325000 h 606722"/>
              <a:gd name="connsiteX67" fmla="*/ 325000 h 606722"/>
              <a:gd name="connsiteY67" fmla="*/ 325000 h 606722"/>
              <a:gd name="connsiteX68" fmla="*/ 325000 h 606722"/>
              <a:gd name="connsiteY68" fmla="*/ 325000 h 606722"/>
              <a:gd name="connsiteX69" fmla="*/ 325000 h 606722"/>
              <a:gd name="connsiteY69" fmla="*/ 325000 h 606722"/>
              <a:gd name="connsiteX70" fmla="*/ 325000 h 606722"/>
              <a:gd name="connsiteY70" fmla="*/ 325000 h 606722"/>
              <a:gd name="connsiteX71" fmla="*/ 325000 h 606722"/>
              <a:gd name="connsiteY71" fmla="*/ 325000 h 606722"/>
              <a:gd name="connsiteX72" fmla="*/ 325000 h 606722"/>
              <a:gd name="connsiteY72" fmla="*/ 325000 h 606722"/>
              <a:gd name="connsiteX73" fmla="*/ 325000 h 606722"/>
              <a:gd name="connsiteY73" fmla="*/ 325000 h 606722"/>
              <a:gd name="connsiteX74" fmla="*/ 325000 h 606722"/>
              <a:gd name="connsiteY74" fmla="*/ 325000 h 606722"/>
              <a:gd name="connsiteX75" fmla="*/ 325000 h 606722"/>
              <a:gd name="connsiteY75" fmla="*/ 325000 h 606722"/>
              <a:gd name="connsiteX76" fmla="*/ 325000 h 606722"/>
              <a:gd name="connsiteY76" fmla="*/ 325000 h 606722"/>
              <a:gd name="connsiteX77" fmla="*/ 325000 h 606722"/>
              <a:gd name="connsiteY77" fmla="*/ 325000 h 606722"/>
              <a:gd name="connsiteX78" fmla="*/ 325000 h 606722"/>
              <a:gd name="connsiteY78" fmla="*/ 325000 h 606722"/>
              <a:gd name="connsiteX79" fmla="*/ 325000 h 606722"/>
              <a:gd name="connsiteY79" fmla="*/ 325000 h 606722"/>
              <a:gd name="connsiteX80" fmla="*/ 325000 h 606722"/>
              <a:gd name="connsiteY80" fmla="*/ 325000 h 606722"/>
              <a:gd name="connsiteX81" fmla="*/ 325000 h 606722"/>
              <a:gd name="connsiteY81" fmla="*/ 325000 h 606722"/>
              <a:gd name="connsiteX82" fmla="*/ 325000 h 606722"/>
              <a:gd name="connsiteY82" fmla="*/ 325000 h 606722"/>
              <a:gd name="connsiteX83" fmla="*/ 325000 h 606722"/>
              <a:gd name="connsiteY83" fmla="*/ 325000 h 606722"/>
              <a:gd name="connsiteX84" fmla="*/ 325000 h 606722"/>
              <a:gd name="connsiteY84" fmla="*/ 325000 h 606722"/>
              <a:gd name="connsiteX85" fmla="*/ 325000 h 606722"/>
              <a:gd name="connsiteY85" fmla="*/ 325000 h 606722"/>
              <a:gd name="connsiteX86" fmla="*/ 325000 h 606722"/>
              <a:gd name="connsiteY86" fmla="*/ 325000 h 606722"/>
              <a:gd name="connsiteX87" fmla="*/ 325000 h 606722"/>
              <a:gd name="connsiteY87" fmla="*/ 325000 h 606722"/>
              <a:gd name="connsiteX88" fmla="*/ 325000 h 606722"/>
              <a:gd name="connsiteY88" fmla="*/ 325000 h 606722"/>
              <a:gd name="connsiteX89" fmla="*/ 325000 h 606722"/>
              <a:gd name="connsiteY89" fmla="*/ 325000 h 606722"/>
              <a:gd name="connsiteX90" fmla="*/ 325000 h 606722"/>
              <a:gd name="connsiteY90" fmla="*/ 325000 h 606722"/>
              <a:gd name="connsiteX91" fmla="*/ 325000 h 606722"/>
              <a:gd name="connsiteY91" fmla="*/ 325000 h 606722"/>
              <a:gd name="connsiteX92" fmla="*/ 325000 h 606722"/>
              <a:gd name="connsiteY92" fmla="*/ 325000 h 606722"/>
              <a:gd name="connsiteX93" fmla="*/ 325000 h 606722"/>
              <a:gd name="connsiteY93" fmla="*/ 325000 h 606722"/>
              <a:gd name="connsiteX94" fmla="*/ 325000 h 606722"/>
              <a:gd name="connsiteY94" fmla="*/ 325000 h 606722"/>
              <a:gd name="connsiteX95" fmla="*/ 325000 h 606722"/>
              <a:gd name="connsiteY95" fmla="*/ 325000 h 606722"/>
              <a:gd name="connsiteX96" fmla="*/ 325000 h 606722"/>
              <a:gd name="connsiteY96" fmla="*/ 325000 h 606722"/>
              <a:gd name="connsiteX97" fmla="*/ 325000 h 606722"/>
              <a:gd name="connsiteY97" fmla="*/ 325000 h 606722"/>
              <a:gd name="connsiteX98" fmla="*/ 325000 h 606722"/>
              <a:gd name="connsiteY98" fmla="*/ 325000 h 606722"/>
              <a:gd name="connsiteX99" fmla="*/ 325000 h 606722"/>
              <a:gd name="connsiteY99" fmla="*/ 325000 h 606722"/>
              <a:gd name="connsiteX100" fmla="*/ 325000 h 606722"/>
              <a:gd name="connsiteY100" fmla="*/ 325000 h 606722"/>
              <a:gd name="connsiteX101" fmla="*/ 325000 h 606722"/>
              <a:gd name="connsiteY101" fmla="*/ 325000 h 606722"/>
              <a:gd name="connsiteX102" fmla="*/ 325000 h 606722"/>
              <a:gd name="connsiteY102" fmla="*/ 325000 h 606722"/>
              <a:gd name="connsiteX103" fmla="*/ 325000 h 606722"/>
              <a:gd name="connsiteY103" fmla="*/ 325000 h 606722"/>
              <a:gd name="connsiteX104" fmla="*/ 325000 h 606722"/>
              <a:gd name="connsiteY104" fmla="*/ 325000 h 606722"/>
              <a:gd name="connsiteX105" fmla="*/ 325000 h 606722"/>
              <a:gd name="connsiteY105" fmla="*/ 325000 h 606722"/>
              <a:gd name="connsiteX106" fmla="*/ 325000 h 606722"/>
              <a:gd name="connsiteY106" fmla="*/ 325000 h 606722"/>
              <a:gd name="connsiteX107" fmla="*/ 325000 h 606722"/>
              <a:gd name="connsiteY107" fmla="*/ 325000 h 606722"/>
              <a:gd name="connsiteX108" fmla="*/ 325000 h 606722"/>
              <a:gd name="connsiteY108" fmla="*/ 325000 h 606722"/>
              <a:gd name="connsiteX109" fmla="*/ 325000 h 606722"/>
              <a:gd name="connsiteY109" fmla="*/ 325000 h 606722"/>
              <a:gd name="connsiteX110" fmla="*/ 325000 h 606722"/>
              <a:gd name="connsiteY110" fmla="*/ 325000 h 606722"/>
              <a:gd name="connsiteX111" fmla="*/ 325000 h 606722"/>
              <a:gd name="connsiteY111" fmla="*/ 325000 h 606722"/>
              <a:gd name="connsiteX112" fmla="*/ 325000 h 606722"/>
              <a:gd name="connsiteY112" fmla="*/ 325000 h 606722"/>
              <a:gd name="connsiteX113" fmla="*/ 325000 h 606722"/>
              <a:gd name="connsiteY113" fmla="*/ 325000 h 606722"/>
              <a:gd name="connsiteX114" fmla="*/ 325000 h 606722"/>
              <a:gd name="connsiteY114" fmla="*/ 325000 h 606722"/>
              <a:gd name="connsiteX115" fmla="*/ 325000 h 606722"/>
              <a:gd name="connsiteY115" fmla="*/ 325000 h 606722"/>
              <a:gd name="connsiteX116" fmla="*/ 325000 h 606722"/>
              <a:gd name="connsiteY116" fmla="*/ 325000 h 606722"/>
              <a:gd name="connsiteX117" fmla="*/ 325000 h 606722"/>
              <a:gd name="connsiteY117" fmla="*/ 325000 h 606722"/>
              <a:gd name="connsiteX118" fmla="*/ 325000 h 606722"/>
              <a:gd name="connsiteY118" fmla="*/ 325000 h 606722"/>
              <a:gd name="connsiteX119" fmla="*/ 325000 h 606722"/>
              <a:gd name="connsiteY119" fmla="*/ 325000 h 606722"/>
              <a:gd name="connsiteX120" fmla="*/ 325000 h 606722"/>
              <a:gd name="connsiteY120" fmla="*/ 325000 h 606722"/>
              <a:gd name="connsiteX121" fmla="*/ 325000 h 606722"/>
              <a:gd name="connsiteY121" fmla="*/ 325000 h 606722"/>
              <a:gd name="connsiteX122" fmla="*/ 325000 h 606722"/>
              <a:gd name="connsiteY122" fmla="*/ 325000 h 606722"/>
              <a:gd name="connsiteX123" fmla="*/ 325000 h 606722"/>
              <a:gd name="connsiteY123" fmla="*/ 325000 h 606722"/>
              <a:gd name="connsiteX124" fmla="*/ 325000 h 606722"/>
              <a:gd name="connsiteY124" fmla="*/ 325000 h 606722"/>
              <a:gd name="connsiteX125" fmla="*/ 325000 h 606722"/>
              <a:gd name="connsiteY125" fmla="*/ 325000 h 606722"/>
              <a:gd name="connsiteX126" fmla="*/ 325000 h 606722"/>
              <a:gd name="connsiteY126" fmla="*/ 325000 h 606722"/>
              <a:gd name="connsiteX127" fmla="*/ 325000 h 606722"/>
              <a:gd name="connsiteY127" fmla="*/ 325000 h 606722"/>
              <a:gd name="connsiteX128" fmla="*/ 325000 h 606722"/>
              <a:gd name="connsiteY128" fmla="*/ 325000 h 606722"/>
              <a:gd name="connsiteX129" fmla="*/ 325000 h 606722"/>
              <a:gd name="connsiteY129" fmla="*/ 325000 h 606722"/>
              <a:gd name="connsiteX130" fmla="*/ 325000 h 606722"/>
              <a:gd name="connsiteY130" fmla="*/ 325000 h 606722"/>
              <a:gd name="connsiteX131" fmla="*/ 325000 h 606722"/>
              <a:gd name="connsiteY131" fmla="*/ 325000 h 606722"/>
              <a:gd name="connsiteX132" fmla="*/ 325000 h 606722"/>
              <a:gd name="connsiteY132" fmla="*/ 325000 h 606722"/>
              <a:gd name="connsiteX133" fmla="*/ 325000 h 606722"/>
              <a:gd name="connsiteY133" fmla="*/ 325000 h 606722"/>
              <a:gd name="connsiteX134" fmla="*/ 325000 h 606722"/>
              <a:gd name="connsiteY134" fmla="*/ 325000 h 606722"/>
              <a:gd name="connsiteX135" fmla="*/ 325000 h 606722"/>
              <a:gd name="connsiteY135" fmla="*/ 325000 h 606722"/>
              <a:gd name="connsiteX136" fmla="*/ 325000 h 606722"/>
              <a:gd name="connsiteY136" fmla="*/ 325000 h 606722"/>
              <a:gd name="connsiteX137" fmla="*/ 325000 h 606722"/>
              <a:gd name="connsiteY137" fmla="*/ 325000 h 606722"/>
              <a:gd name="connsiteX138" fmla="*/ 325000 h 606722"/>
              <a:gd name="connsiteY138" fmla="*/ 325000 h 606722"/>
              <a:gd name="connsiteX139" fmla="*/ 325000 h 606722"/>
              <a:gd name="connsiteY139" fmla="*/ 325000 h 606722"/>
              <a:gd name="connsiteX140" fmla="*/ 325000 h 606722"/>
              <a:gd name="connsiteY140" fmla="*/ 325000 h 606722"/>
              <a:gd name="connsiteX141" fmla="*/ 325000 h 606722"/>
              <a:gd name="connsiteY141" fmla="*/ 325000 h 606722"/>
              <a:gd name="connsiteX142" fmla="*/ 325000 h 606722"/>
              <a:gd name="connsiteY142" fmla="*/ 325000 h 606722"/>
              <a:gd name="connsiteX143" fmla="*/ 325000 h 606722"/>
              <a:gd name="connsiteY143" fmla="*/ 325000 h 606722"/>
              <a:gd name="connsiteX144" fmla="*/ 325000 h 606722"/>
              <a:gd name="connsiteY144" fmla="*/ 325000 h 606722"/>
              <a:gd name="connsiteX145" fmla="*/ 325000 h 606722"/>
              <a:gd name="connsiteY145" fmla="*/ 325000 h 606722"/>
              <a:gd name="connsiteX146" fmla="*/ 325000 h 606722"/>
              <a:gd name="connsiteY146" fmla="*/ 325000 h 606722"/>
              <a:gd name="connsiteX147" fmla="*/ 325000 h 606722"/>
              <a:gd name="connsiteY147" fmla="*/ 325000 h 606722"/>
              <a:gd name="connsiteX148" fmla="*/ 325000 h 606722"/>
              <a:gd name="connsiteY148" fmla="*/ 325000 h 606722"/>
              <a:gd name="connsiteX149" fmla="*/ 325000 h 606722"/>
              <a:gd name="connsiteY149" fmla="*/ 325000 h 606722"/>
              <a:gd name="connsiteX150" fmla="*/ 325000 h 606722"/>
              <a:gd name="connsiteY150" fmla="*/ 325000 h 606722"/>
              <a:gd name="connsiteX151" fmla="*/ 325000 h 606722"/>
              <a:gd name="connsiteY151" fmla="*/ 325000 h 606722"/>
              <a:gd name="connsiteX152" fmla="*/ 325000 h 606722"/>
              <a:gd name="connsiteY152" fmla="*/ 325000 h 606722"/>
              <a:gd name="connsiteX153" fmla="*/ 325000 h 606722"/>
              <a:gd name="connsiteY153" fmla="*/ 325000 h 606722"/>
              <a:gd name="connsiteX154" fmla="*/ 325000 h 606722"/>
              <a:gd name="connsiteY154" fmla="*/ 325000 h 606722"/>
              <a:gd name="connsiteX155" fmla="*/ 325000 h 606722"/>
              <a:gd name="connsiteY155" fmla="*/ 325000 h 606722"/>
              <a:gd name="connsiteX156" fmla="*/ 325000 h 606722"/>
              <a:gd name="connsiteY156" fmla="*/ 325000 h 606722"/>
              <a:gd name="connsiteX157" fmla="*/ 325000 h 606722"/>
              <a:gd name="connsiteY157" fmla="*/ 325000 h 606722"/>
              <a:gd name="connsiteX158" fmla="*/ 325000 h 606722"/>
              <a:gd name="connsiteY158" fmla="*/ 325000 h 606722"/>
              <a:gd name="connsiteX159" fmla="*/ 325000 h 606722"/>
              <a:gd name="connsiteY159" fmla="*/ 325000 h 606722"/>
              <a:gd name="connsiteX160" fmla="*/ 325000 h 606722"/>
              <a:gd name="connsiteY160" fmla="*/ 325000 h 606722"/>
              <a:gd name="connsiteX161" fmla="*/ 325000 h 606722"/>
              <a:gd name="connsiteY161" fmla="*/ 32500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Lst>
            <a:rect l="l" t="t" r="r" b="b"/>
            <a:pathLst>
              <a:path w="608133" h="421487">
                <a:moveTo>
                  <a:pt x="9703" y="369833"/>
                </a:moveTo>
                <a:lnTo>
                  <a:pt x="156902" y="369833"/>
                </a:lnTo>
                <a:cubicBezTo>
                  <a:pt x="162239" y="369833"/>
                  <a:pt x="166605" y="374199"/>
                  <a:pt x="166605" y="379535"/>
                </a:cubicBezTo>
                <a:cubicBezTo>
                  <a:pt x="166605" y="384872"/>
                  <a:pt x="162239" y="389238"/>
                  <a:pt x="156902" y="389238"/>
                </a:cubicBezTo>
                <a:lnTo>
                  <a:pt x="9703" y="389238"/>
                </a:lnTo>
                <a:cubicBezTo>
                  <a:pt x="4366" y="389238"/>
                  <a:pt x="0" y="384872"/>
                  <a:pt x="0" y="379535"/>
                </a:cubicBezTo>
                <a:cubicBezTo>
                  <a:pt x="0" y="374199"/>
                  <a:pt x="4366" y="369833"/>
                  <a:pt x="9703" y="369833"/>
                </a:cubicBezTo>
                <a:close/>
                <a:moveTo>
                  <a:pt x="566018" y="356956"/>
                </a:moveTo>
                <a:cubicBezTo>
                  <a:pt x="553597" y="356956"/>
                  <a:pt x="543408" y="367033"/>
                  <a:pt x="543408" y="379532"/>
                </a:cubicBezTo>
                <a:cubicBezTo>
                  <a:pt x="543408" y="392031"/>
                  <a:pt x="553597" y="402108"/>
                  <a:pt x="566018" y="402108"/>
                </a:cubicBezTo>
                <a:cubicBezTo>
                  <a:pt x="578536" y="402108"/>
                  <a:pt x="588725" y="392031"/>
                  <a:pt x="588725" y="379532"/>
                </a:cubicBezTo>
                <a:cubicBezTo>
                  <a:pt x="588725" y="367033"/>
                  <a:pt x="578536" y="356956"/>
                  <a:pt x="566018" y="356956"/>
                </a:cubicBezTo>
                <a:close/>
                <a:moveTo>
                  <a:pt x="397072" y="356956"/>
                </a:moveTo>
                <a:cubicBezTo>
                  <a:pt x="384554" y="356956"/>
                  <a:pt x="374365" y="367033"/>
                  <a:pt x="374365" y="379532"/>
                </a:cubicBezTo>
                <a:cubicBezTo>
                  <a:pt x="374365" y="392031"/>
                  <a:pt x="384554" y="402108"/>
                  <a:pt x="397072" y="402108"/>
                </a:cubicBezTo>
                <a:cubicBezTo>
                  <a:pt x="409493" y="402108"/>
                  <a:pt x="419682" y="392031"/>
                  <a:pt x="419682" y="379532"/>
                </a:cubicBezTo>
                <a:cubicBezTo>
                  <a:pt x="419682" y="367033"/>
                  <a:pt x="409493" y="356956"/>
                  <a:pt x="397072" y="356956"/>
                </a:cubicBezTo>
                <a:close/>
                <a:moveTo>
                  <a:pt x="228029" y="356956"/>
                </a:moveTo>
                <a:cubicBezTo>
                  <a:pt x="215608" y="356956"/>
                  <a:pt x="205419" y="367033"/>
                  <a:pt x="205419" y="379532"/>
                </a:cubicBezTo>
                <a:cubicBezTo>
                  <a:pt x="205419" y="392031"/>
                  <a:pt x="215608" y="402108"/>
                  <a:pt x="228029" y="402108"/>
                </a:cubicBezTo>
                <a:cubicBezTo>
                  <a:pt x="240547" y="402108"/>
                  <a:pt x="250737" y="392031"/>
                  <a:pt x="250737" y="379532"/>
                </a:cubicBezTo>
                <a:cubicBezTo>
                  <a:pt x="250737" y="367033"/>
                  <a:pt x="240547" y="356956"/>
                  <a:pt x="228029" y="356956"/>
                </a:cubicBezTo>
                <a:close/>
                <a:moveTo>
                  <a:pt x="48515" y="302302"/>
                </a:moveTo>
                <a:lnTo>
                  <a:pt x="156902" y="302302"/>
                </a:lnTo>
                <a:cubicBezTo>
                  <a:pt x="162239" y="302302"/>
                  <a:pt x="166605" y="306668"/>
                  <a:pt x="166605" y="312005"/>
                </a:cubicBezTo>
                <a:cubicBezTo>
                  <a:pt x="166605" y="317341"/>
                  <a:pt x="162239" y="321707"/>
                  <a:pt x="156902" y="321707"/>
                </a:cubicBezTo>
                <a:lnTo>
                  <a:pt x="48515" y="321707"/>
                </a:lnTo>
                <a:cubicBezTo>
                  <a:pt x="43178" y="321707"/>
                  <a:pt x="38811" y="317341"/>
                  <a:pt x="38811" y="312005"/>
                </a:cubicBezTo>
                <a:cubicBezTo>
                  <a:pt x="38811" y="306668"/>
                  <a:pt x="43178" y="302302"/>
                  <a:pt x="48515" y="302302"/>
                </a:cubicBezTo>
                <a:close/>
                <a:moveTo>
                  <a:pt x="9703" y="234912"/>
                </a:moveTo>
                <a:lnTo>
                  <a:pt x="79280" y="234912"/>
                </a:lnTo>
                <a:cubicBezTo>
                  <a:pt x="84617" y="234912"/>
                  <a:pt x="88983" y="239166"/>
                  <a:pt x="88983" y="244579"/>
                </a:cubicBezTo>
                <a:cubicBezTo>
                  <a:pt x="88983" y="249897"/>
                  <a:pt x="84617" y="254247"/>
                  <a:pt x="79280" y="254247"/>
                </a:cubicBezTo>
                <a:lnTo>
                  <a:pt x="9703" y="254247"/>
                </a:lnTo>
                <a:cubicBezTo>
                  <a:pt x="4366" y="254247"/>
                  <a:pt x="0" y="249897"/>
                  <a:pt x="0" y="244579"/>
                </a:cubicBezTo>
                <a:cubicBezTo>
                  <a:pt x="0" y="239166"/>
                  <a:pt x="4366" y="234912"/>
                  <a:pt x="9703" y="234912"/>
                </a:cubicBezTo>
                <a:close/>
                <a:moveTo>
                  <a:pt x="566018" y="188167"/>
                </a:moveTo>
                <a:cubicBezTo>
                  <a:pt x="553597" y="188167"/>
                  <a:pt x="543408" y="198341"/>
                  <a:pt x="543408" y="210743"/>
                </a:cubicBezTo>
                <a:cubicBezTo>
                  <a:pt x="543408" y="223243"/>
                  <a:pt x="553597" y="233417"/>
                  <a:pt x="566018" y="233417"/>
                </a:cubicBezTo>
                <a:cubicBezTo>
                  <a:pt x="578536" y="233417"/>
                  <a:pt x="588725" y="223243"/>
                  <a:pt x="588725" y="210743"/>
                </a:cubicBezTo>
                <a:cubicBezTo>
                  <a:pt x="588725" y="198341"/>
                  <a:pt x="578536" y="188167"/>
                  <a:pt x="566018" y="188167"/>
                </a:cubicBezTo>
                <a:close/>
                <a:moveTo>
                  <a:pt x="228029" y="188167"/>
                </a:moveTo>
                <a:cubicBezTo>
                  <a:pt x="215608" y="188167"/>
                  <a:pt x="205419" y="198341"/>
                  <a:pt x="205419" y="210743"/>
                </a:cubicBezTo>
                <a:cubicBezTo>
                  <a:pt x="205419" y="223243"/>
                  <a:pt x="215608" y="233417"/>
                  <a:pt x="228029" y="233417"/>
                </a:cubicBezTo>
                <a:cubicBezTo>
                  <a:pt x="240547" y="233417"/>
                  <a:pt x="250737" y="223243"/>
                  <a:pt x="250737" y="210743"/>
                </a:cubicBezTo>
                <a:cubicBezTo>
                  <a:pt x="250737" y="198341"/>
                  <a:pt x="240547" y="188167"/>
                  <a:pt x="228029" y="188167"/>
                </a:cubicBezTo>
                <a:close/>
                <a:moveTo>
                  <a:pt x="397037" y="173167"/>
                </a:moveTo>
                <a:cubicBezTo>
                  <a:pt x="402373" y="173167"/>
                  <a:pt x="406739" y="177529"/>
                  <a:pt x="406739" y="182861"/>
                </a:cubicBezTo>
                <a:lnTo>
                  <a:pt x="406739" y="201085"/>
                </a:lnTo>
                <a:lnTo>
                  <a:pt x="424981" y="201085"/>
                </a:lnTo>
                <a:cubicBezTo>
                  <a:pt x="430317" y="201085"/>
                  <a:pt x="434683" y="205447"/>
                  <a:pt x="434683" y="210779"/>
                </a:cubicBezTo>
                <a:cubicBezTo>
                  <a:pt x="434683" y="216207"/>
                  <a:pt x="430317" y="220472"/>
                  <a:pt x="424981" y="220472"/>
                </a:cubicBezTo>
                <a:lnTo>
                  <a:pt x="406739" y="220472"/>
                </a:lnTo>
                <a:lnTo>
                  <a:pt x="406739" y="238696"/>
                </a:lnTo>
                <a:cubicBezTo>
                  <a:pt x="406739" y="244028"/>
                  <a:pt x="402373" y="248390"/>
                  <a:pt x="397037" y="248390"/>
                </a:cubicBezTo>
                <a:cubicBezTo>
                  <a:pt x="391700" y="248390"/>
                  <a:pt x="387334" y="244028"/>
                  <a:pt x="387334" y="238696"/>
                </a:cubicBezTo>
                <a:lnTo>
                  <a:pt x="387334" y="220472"/>
                </a:lnTo>
                <a:lnTo>
                  <a:pt x="369093" y="220472"/>
                </a:lnTo>
                <a:cubicBezTo>
                  <a:pt x="363756" y="220472"/>
                  <a:pt x="359390" y="216207"/>
                  <a:pt x="359390" y="210779"/>
                </a:cubicBezTo>
                <a:cubicBezTo>
                  <a:pt x="359390" y="205447"/>
                  <a:pt x="363756" y="201085"/>
                  <a:pt x="369093" y="201085"/>
                </a:cubicBezTo>
                <a:lnTo>
                  <a:pt x="387334" y="201085"/>
                </a:lnTo>
                <a:lnTo>
                  <a:pt x="387334" y="182861"/>
                </a:lnTo>
                <a:cubicBezTo>
                  <a:pt x="387334" y="177529"/>
                  <a:pt x="391700" y="173167"/>
                  <a:pt x="397037" y="173167"/>
                </a:cubicBezTo>
                <a:close/>
                <a:moveTo>
                  <a:pt x="118092" y="167381"/>
                </a:moveTo>
                <a:lnTo>
                  <a:pt x="156903" y="167381"/>
                </a:lnTo>
                <a:cubicBezTo>
                  <a:pt x="162239" y="167381"/>
                  <a:pt x="166605" y="171731"/>
                  <a:pt x="166605" y="177049"/>
                </a:cubicBezTo>
                <a:cubicBezTo>
                  <a:pt x="166605" y="182366"/>
                  <a:pt x="162239" y="186716"/>
                  <a:pt x="156903" y="186716"/>
                </a:cubicBezTo>
                <a:lnTo>
                  <a:pt x="118092" y="186716"/>
                </a:lnTo>
                <a:cubicBezTo>
                  <a:pt x="112755" y="186716"/>
                  <a:pt x="108389" y="182366"/>
                  <a:pt x="108389" y="177049"/>
                </a:cubicBezTo>
                <a:cubicBezTo>
                  <a:pt x="108389" y="171731"/>
                  <a:pt x="112755" y="167381"/>
                  <a:pt x="118092" y="167381"/>
                </a:cubicBezTo>
                <a:close/>
                <a:moveTo>
                  <a:pt x="9703" y="167381"/>
                </a:moveTo>
                <a:lnTo>
                  <a:pt x="79280" y="167381"/>
                </a:lnTo>
                <a:cubicBezTo>
                  <a:pt x="84617" y="167381"/>
                  <a:pt x="88983" y="171731"/>
                  <a:pt x="88983" y="177049"/>
                </a:cubicBezTo>
                <a:cubicBezTo>
                  <a:pt x="88983" y="182366"/>
                  <a:pt x="84617" y="186716"/>
                  <a:pt x="79280" y="186716"/>
                </a:cubicBezTo>
                <a:lnTo>
                  <a:pt x="9703" y="186716"/>
                </a:lnTo>
                <a:cubicBezTo>
                  <a:pt x="4366" y="186716"/>
                  <a:pt x="0" y="182366"/>
                  <a:pt x="0" y="177049"/>
                </a:cubicBezTo>
                <a:cubicBezTo>
                  <a:pt x="0" y="171731"/>
                  <a:pt x="4366" y="167381"/>
                  <a:pt x="9703" y="167381"/>
                </a:cubicBezTo>
                <a:close/>
                <a:moveTo>
                  <a:pt x="48515" y="99850"/>
                </a:moveTo>
                <a:lnTo>
                  <a:pt x="156902" y="99850"/>
                </a:lnTo>
                <a:cubicBezTo>
                  <a:pt x="162239" y="99850"/>
                  <a:pt x="166605" y="104200"/>
                  <a:pt x="166605" y="109517"/>
                </a:cubicBezTo>
                <a:cubicBezTo>
                  <a:pt x="166605" y="114931"/>
                  <a:pt x="162239" y="119185"/>
                  <a:pt x="156902" y="119185"/>
                </a:cubicBezTo>
                <a:lnTo>
                  <a:pt x="48515" y="119185"/>
                </a:lnTo>
                <a:cubicBezTo>
                  <a:pt x="43178" y="119185"/>
                  <a:pt x="38811" y="114931"/>
                  <a:pt x="38811" y="109517"/>
                </a:cubicBezTo>
                <a:cubicBezTo>
                  <a:pt x="38811" y="104200"/>
                  <a:pt x="43178" y="99850"/>
                  <a:pt x="48515" y="99850"/>
                </a:cubicBezTo>
                <a:close/>
                <a:moveTo>
                  <a:pt x="268980" y="51741"/>
                </a:moveTo>
                <a:cubicBezTo>
                  <a:pt x="265293" y="67147"/>
                  <a:pt x="253163" y="79259"/>
                  <a:pt x="237733" y="82844"/>
                </a:cubicBezTo>
                <a:lnTo>
                  <a:pt x="237733" y="169951"/>
                </a:lnTo>
                <a:cubicBezTo>
                  <a:pt x="256268" y="174312"/>
                  <a:pt x="270145" y="190977"/>
                  <a:pt x="270145" y="210743"/>
                </a:cubicBezTo>
                <a:cubicBezTo>
                  <a:pt x="270145" y="230607"/>
                  <a:pt x="256268" y="247272"/>
                  <a:pt x="237733" y="251633"/>
                </a:cubicBezTo>
                <a:lnTo>
                  <a:pt x="237733" y="338643"/>
                </a:lnTo>
                <a:cubicBezTo>
                  <a:pt x="253163" y="342325"/>
                  <a:pt x="265293" y="354437"/>
                  <a:pt x="268980" y="369843"/>
                </a:cubicBezTo>
                <a:lnTo>
                  <a:pt x="356122" y="369843"/>
                </a:lnTo>
                <a:cubicBezTo>
                  <a:pt x="360585" y="351336"/>
                  <a:pt x="377179" y="337577"/>
                  <a:pt x="397072" y="337577"/>
                </a:cubicBezTo>
                <a:cubicBezTo>
                  <a:pt x="416868" y="337577"/>
                  <a:pt x="433559" y="351336"/>
                  <a:pt x="437926" y="369843"/>
                </a:cubicBezTo>
                <a:lnTo>
                  <a:pt x="525164" y="369843"/>
                </a:lnTo>
                <a:cubicBezTo>
                  <a:pt x="528755" y="354437"/>
                  <a:pt x="540982" y="342325"/>
                  <a:pt x="556314" y="338643"/>
                </a:cubicBezTo>
                <a:lnTo>
                  <a:pt x="556314" y="251633"/>
                </a:lnTo>
                <a:cubicBezTo>
                  <a:pt x="537780" y="247272"/>
                  <a:pt x="524000" y="230607"/>
                  <a:pt x="524000" y="210743"/>
                </a:cubicBezTo>
                <a:cubicBezTo>
                  <a:pt x="524000" y="190977"/>
                  <a:pt x="537780" y="174312"/>
                  <a:pt x="556314" y="169951"/>
                </a:cubicBezTo>
                <a:lnTo>
                  <a:pt x="556314" y="82844"/>
                </a:lnTo>
                <a:cubicBezTo>
                  <a:pt x="540982" y="79259"/>
                  <a:pt x="528755" y="67147"/>
                  <a:pt x="525164" y="51741"/>
                </a:cubicBezTo>
                <a:lnTo>
                  <a:pt x="437926" y="51741"/>
                </a:lnTo>
                <a:cubicBezTo>
                  <a:pt x="433559" y="70248"/>
                  <a:pt x="416868" y="84007"/>
                  <a:pt x="397072" y="84007"/>
                </a:cubicBezTo>
                <a:cubicBezTo>
                  <a:pt x="377179" y="84007"/>
                  <a:pt x="360585" y="70248"/>
                  <a:pt x="356122" y="51741"/>
                </a:cubicBezTo>
                <a:close/>
                <a:moveTo>
                  <a:pt x="87326" y="32390"/>
                </a:moveTo>
                <a:lnTo>
                  <a:pt x="156902" y="32390"/>
                </a:lnTo>
                <a:cubicBezTo>
                  <a:pt x="162239" y="32390"/>
                  <a:pt x="166605" y="36756"/>
                  <a:pt x="166605" y="42093"/>
                </a:cubicBezTo>
                <a:cubicBezTo>
                  <a:pt x="166605" y="47429"/>
                  <a:pt x="162239" y="51795"/>
                  <a:pt x="156902" y="51795"/>
                </a:cubicBezTo>
                <a:lnTo>
                  <a:pt x="87326" y="51795"/>
                </a:lnTo>
                <a:cubicBezTo>
                  <a:pt x="81989" y="51795"/>
                  <a:pt x="77622" y="47429"/>
                  <a:pt x="77622" y="42093"/>
                </a:cubicBezTo>
                <a:cubicBezTo>
                  <a:pt x="77622" y="36756"/>
                  <a:pt x="81989" y="32390"/>
                  <a:pt x="87326" y="32390"/>
                </a:cubicBezTo>
                <a:close/>
                <a:moveTo>
                  <a:pt x="9702" y="32390"/>
                </a:moveTo>
                <a:lnTo>
                  <a:pt x="48514" y="32390"/>
                </a:lnTo>
                <a:cubicBezTo>
                  <a:pt x="53850" y="32390"/>
                  <a:pt x="58216" y="36756"/>
                  <a:pt x="58216" y="42093"/>
                </a:cubicBezTo>
                <a:cubicBezTo>
                  <a:pt x="58216" y="47429"/>
                  <a:pt x="53850" y="51795"/>
                  <a:pt x="48514" y="51795"/>
                </a:cubicBezTo>
                <a:lnTo>
                  <a:pt x="9702" y="51795"/>
                </a:lnTo>
                <a:cubicBezTo>
                  <a:pt x="4366" y="51795"/>
                  <a:pt x="0" y="47429"/>
                  <a:pt x="0" y="42093"/>
                </a:cubicBezTo>
                <a:cubicBezTo>
                  <a:pt x="0" y="36756"/>
                  <a:pt x="4366" y="32390"/>
                  <a:pt x="9702" y="32390"/>
                </a:cubicBezTo>
                <a:close/>
                <a:moveTo>
                  <a:pt x="566018" y="19379"/>
                </a:moveTo>
                <a:cubicBezTo>
                  <a:pt x="553597" y="19379"/>
                  <a:pt x="543408" y="29553"/>
                  <a:pt x="543408" y="42052"/>
                </a:cubicBezTo>
                <a:cubicBezTo>
                  <a:pt x="543408" y="54454"/>
                  <a:pt x="553597" y="64628"/>
                  <a:pt x="566018" y="64628"/>
                </a:cubicBezTo>
                <a:cubicBezTo>
                  <a:pt x="578536" y="64628"/>
                  <a:pt x="588725" y="54454"/>
                  <a:pt x="588725" y="42052"/>
                </a:cubicBezTo>
                <a:cubicBezTo>
                  <a:pt x="588725" y="29553"/>
                  <a:pt x="578536" y="19379"/>
                  <a:pt x="566018" y="19379"/>
                </a:cubicBezTo>
                <a:close/>
                <a:moveTo>
                  <a:pt x="397072" y="19379"/>
                </a:moveTo>
                <a:cubicBezTo>
                  <a:pt x="384554" y="19379"/>
                  <a:pt x="374365" y="29553"/>
                  <a:pt x="374365" y="42052"/>
                </a:cubicBezTo>
                <a:cubicBezTo>
                  <a:pt x="374365" y="54454"/>
                  <a:pt x="384554" y="64628"/>
                  <a:pt x="397072" y="64628"/>
                </a:cubicBezTo>
                <a:cubicBezTo>
                  <a:pt x="409493" y="64628"/>
                  <a:pt x="419682" y="54454"/>
                  <a:pt x="419682" y="42052"/>
                </a:cubicBezTo>
                <a:cubicBezTo>
                  <a:pt x="419682" y="29553"/>
                  <a:pt x="409493" y="19379"/>
                  <a:pt x="397072" y="19379"/>
                </a:cubicBezTo>
                <a:close/>
                <a:moveTo>
                  <a:pt x="228029" y="19379"/>
                </a:moveTo>
                <a:cubicBezTo>
                  <a:pt x="215608" y="19379"/>
                  <a:pt x="205419" y="29553"/>
                  <a:pt x="205419" y="42052"/>
                </a:cubicBezTo>
                <a:cubicBezTo>
                  <a:pt x="205419" y="54454"/>
                  <a:pt x="215608" y="64628"/>
                  <a:pt x="228029" y="64628"/>
                </a:cubicBezTo>
                <a:cubicBezTo>
                  <a:pt x="240547" y="64628"/>
                  <a:pt x="250737" y="54454"/>
                  <a:pt x="250737" y="42052"/>
                </a:cubicBezTo>
                <a:cubicBezTo>
                  <a:pt x="250737" y="29553"/>
                  <a:pt x="240547" y="19379"/>
                  <a:pt x="228029" y="19379"/>
                </a:cubicBezTo>
                <a:close/>
                <a:moveTo>
                  <a:pt x="228029" y="0"/>
                </a:moveTo>
                <a:cubicBezTo>
                  <a:pt x="247922" y="0"/>
                  <a:pt x="264613" y="13856"/>
                  <a:pt x="268980" y="32362"/>
                </a:cubicBezTo>
                <a:lnTo>
                  <a:pt x="356122" y="32362"/>
                </a:lnTo>
                <a:cubicBezTo>
                  <a:pt x="360585" y="13856"/>
                  <a:pt x="377179" y="0"/>
                  <a:pt x="397072" y="0"/>
                </a:cubicBezTo>
                <a:cubicBezTo>
                  <a:pt x="416868" y="0"/>
                  <a:pt x="433559" y="13856"/>
                  <a:pt x="437926" y="32362"/>
                </a:cubicBezTo>
                <a:lnTo>
                  <a:pt x="525164" y="32362"/>
                </a:lnTo>
                <a:cubicBezTo>
                  <a:pt x="529531" y="13856"/>
                  <a:pt x="546222" y="0"/>
                  <a:pt x="566018" y="0"/>
                </a:cubicBezTo>
                <a:cubicBezTo>
                  <a:pt x="589211" y="0"/>
                  <a:pt x="608133" y="18894"/>
                  <a:pt x="608133" y="42052"/>
                </a:cubicBezTo>
                <a:cubicBezTo>
                  <a:pt x="608133" y="61818"/>
                  <a:pt x="594257" y="78484"/>
                  <a:pt x="575722" y="82844"/>
                </a:cubicBezTo>
                <a:lnTo>
                  <a:pt x="575722" y="169951"/>
                </a:lnTo>
                <a:cubicBezTo>
                  <a:pt x="594257" y="174312"/>
                  <a:pt x="608133" y="190977"/>
                  <a:pt x="608133" y="210743"/>
                </a:cubicBezTo>
                <a:cubicBezTo>
                  <a:pt x="608133" y="230607"/>
                  <a:pt x="594257" y="247272"/>
                  <a:pt x="575722" y="251633"/>
                </a:cubicBezTo>
                <a:lnTo>
                  <a:pt x="575722" y="338643"/>
                </a:lnTo>
                <a:cubicBezTo>
                  <a:pt x="594257" y="343100"/>
                  <a:pt x="608133" y="359669"/>
                  <a:pt x="608133" y="379532"/>
                </a:cubicBezTo>
                <a:cubicBezTo>
                  <a:pt x="608133" y="402690"/>
                  <a:pt x="589211" y="421487"/>
                  <a:pt x="566018" y="421487"/>
                </a:cubicBezTo>
                <a:cubicBezTo>
                  <a:pt x="546222" y="421487"/>
                  <a:pt x="529531" y="407728"/>
                  <a:pt x="525164" y="389221"/>
                </a:cubicBezTo>
                <a:lnTo>
                  <a:pt x="437926" y="389221"/>
                </a:lnTo>
                <a:cubicBezTo>
                  <a:pt x="433559" y="407728"/>
                  <a:pt x="416868" y="421487"/>
                  <a:pt x="397072" y="421487"/>
                </a:cubicBezTo>
                <a:cubicBezTo>
                  <a:pt x="377179" y="421487"/>
                  <a:pt x="360585" y="407728"/>
                  <a:pt x="356122" y="389221"/>
                </a:cubicBezTo>
                <a:lnTo>
                  <a:pt x="268980" y="389221"/>
                </a:lnTo>
                <a:cubicBezTo>
                  <a:pt x="264613" y="407728"/>
                  <a:pt x="247922" y="421487"/>
                  <a:pt x="228029" y="421487"/>
                </a:cubicBezTo>
                <a:cubicBezTo>
                  <a:pt x="204837" y="421487"/>
                  <a:pt x="186011" y="402690"/>
                  <a:pt x="186011" y="379532"/>
                </a:cubicBezTo>
                <a:cubicBezTo>
                  <a:pt x="186011" y="359669"/>
                  <a:pt x="199791" y="343100"/>
                  <a:pt x="218325" y="338643"/>
                </a:cubicBezTo>
                <a:lnTo>
                  <a:pt x="218325" y="251633"/>
                </a:lnTo>
                <a:cubicBezTo>
                  <a:pt x="199791" y="247272"/>
                  <a:pt x="186011" y="230607"/>
                  <a:pt x="186011" y="210743"/>
                </a:cubicBezTo>
                <a:cubicBezTo>
                  <a:pt x="186011" y="190977"/>
                  <a:pt x="199791" y="174312"/>
                  <a:pt x="218325" y="169951"/>
                </a:cubicBezTo>
                <a:lnTo>
                  <a:pt x="218325" y="82844"/>
                </a:lnTo>
                <a:cubicBezTo>
                  <a:pt x="199791" y="78484"/>
                  <a:pt x="186011" y="61818"/>
                  <a:pt x="186011" y="42052"/>
                </a:cubicBezTo>
                <a:cubicBezTo>
                  <a:pt x="186011" y="18894"/>
                  <a:pt x="204837" y="0"/>
                  <a:pt x="228029" y="0"/>
                </a:cubicBezTo>
                <a:close/>
              </a:path>
            </a:pathLst>
          </a:custGeom>
          <a:gradFill>
            <a:gsLst>
              <a:gs pos="0">
                <a:schemeClr val="accent6">
                  <a:lumMod val="20000"/>
                  <a:lumOff val="80000"/>
                </a:schemeClr>
              </a:gs>
              <a:gs pos="100000">
                <a:schemeClr val="accent6"/>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j-ea"/>
              <a:ea typeface="+mj-ea"/>
              <a:cs typeface="+mn-ea"/>
              <a:sym typeface="+mn-lt"/>
            </a:endParaRPr>
          </a:p>
        </p:txBody>
      </p:sp>
      <p:sp>
        <p:nvSpPr>
          <p:cNvPr id="12" name="文本框 11">
            <a:extLst>
              <a:ext uri="{FF2B5EF4-FFF2-40B4-BE49-F238E27FC236}">
                <a16:creationId xmlns:a16="http://schemas.microsoft.com/office/drawing/2014/main" id="{6B3CF4F4-647C-5FCF-FF2B-D4E00B491AB1}"/>
              </a:ext>
            </a:extLst>
          </p:cNvPr>
          <p:cNvSpPr txBox="1"/>
          <p:nvPr/>
        </p:nvSpPr>
        <p:spPr>
          <a:xfrm>
            <a:off x="6160175" y="3855532"/>
            <a:ext cx="1725039" cy="461665"/>
          </a:xfrm>
          <a:prstGeom prst="rect">
            <a:avLst/>
          </a:prstGeom>
          <a:noFill/>
        </p:spPr>
        <p:txBody>
          <a:bodyPr wrap="square" rtlCol="0" anchor="ctr">
            <a:noAutofit/>
          </a:bodyPr>
          <a:lstStyle/>
          <a:p>
            <a:r>
              <a:rPr lang="zh-CN" altLang="en-US" sz="2400" b="1" dirty="0">
                <a:solidFill>
                  <a:schemeClr val="bg1"/>
                </a:solidFill>
                <a:latin typeface="+mj-ea"/>
                <a:ea typeface="+mj-ea"/>
                <a:cs typeface="+mn-ea"/>
                <a:sym typeface="+mn-lt"/>
              </a:rPr>
              <a:t>创新驱动</a:t>
            </a:r>
          </a:p>
        </p:txBody>
      </p:sp>
      <p:sp>
        <p:nvSpPr>
          <p:cNvPr id="22" name="search-engine-optimization-drive_41899">
            <a:extLst>
              <a:ext uri="{FF2B5EF4-FFF2-40B4-BE49-F238E27FC236}">
                <a16:creationId xmlns:a16="http://schemas.microsoft.com/office/drawing/2014/main" id="{14446616-9E46-9277-31F6-4143A4A6B599}"/>
              </a:ext>
            </a:extLst>
          </p:cNvPr>
          <p:cNvSpPr/>
          <p:nvPr/>
        </p:nvSpPr>
        <p:spPr>
          <a:xfrm>
            <a:off x="6282833" y="3548218"/>
            <a:ext cx="229000" cy="281934"/>
          </a:xfrm>
          <a:custGeom>
            <a:avLst/>
            <a:gdLst>
              <a:gd name="connsiteX0" fmla="*/ 246169 w 491531"/>
              <a:gd name="connsiteY0" fmla="*/ 393318 h 605150"/>
              <a:gd name="connsiteX1" fmla="*/ 221164 w 491531"/>
              <a:gd name="connsiteY1" fmla="*/ 417490 h 605150"/>
              <a:gd name="connsiteX2" fmla="*/ 246169 w 491531"/>
              <a:gd name="connsiteY2" fmla="*/ 442468 h 605150"/>
              <a:gd name="connsiteX3" fmla="*/ 270368 w 491531"/>
              <a:gd name="connsiteY3" fmla="*/ 417490 h 605150"/>
              <a:gd name="connsiteX4" fmla="*/ 246169 w 491531"/>
              <a:gd name="connsiteY4" fmla="*/ 393318 h 605150"/>
              <a:gd name="connsiteX5" fmla="*/ 246169 w 491531"/>
              <a:gd name="connsiteY5" fmla="*/ 371563 h 605150"/>
              <a:gd name="connsiteX6" fmla="*/ 292146 w 491531"/>
              <a:gd name="connsiteY6" fmla="*/ 417490 h 605150"/>
              <a:gd name="connsiteX7" fmla="*/ 246169 w 491531"/>
              <a:gd name="connsiteY7" fmla="*/ 463417 h 605150"/>
              <a:gd name="connsiteX8" fmla="*/ 199385 w 491531"/>
              <a:gd name="connsiteY8" fmla="*/ 417490 h 605150"/>
              <a:gd name="connsiteX9" fmla="*/ 246169 w 491531"/>
              <a:gd name="connsiteY9" fmla="*/ 371563 h 605150"/>
              <a:gd name="connsiteX10" fmla="*/ 67005 w 491531"/>
              <a:gd name="connsiteY10" fmla="*/ 368314 h 605150"/>
              <a:gd name="connsiteX11" fmla="*/ 67005 w 491531"/>
              <a:gd name="connsiteY11" fmla="*/ 534294 h 605150"/>
              <a:gd name="connsiteX12" fmla="*/ 424527 w 491531"/>
              <a:gd name="connsiteY12" fmla="*/ 534294 h 605150"/>
              <a:gd name="connsiteX13" fmla="*/ 424527 w 491531"/>
              <a:gd name="connsiteY13" fmla="*/ 368314 h 605150"/>
              <a:gd name="connsiteX14" fmla="*/ 55706 w 491531"/>
              <a:gd name="connsiteY14" fmla="*/ 346559 h 605150"/>
              <a:gd name="connsiteX15" fmla="*/ 435826 w 491531"/>
              <a:gd name="connsiteY15" fmla="*/ 346559 h 605150"/>
              <a:gd name="connsiteX16" fmla="*/ 446317 w 491531"/>
              <a:gd name="connsiteY16" fmla="*/ 357033 h 605150"/>
              <a:gd name="connsiteX17" fmla="*/ 446317 w 491531"/>
              <a:gd name="connsiteY17" fmla="*/ 545575 h 605150"/>
              <a:gd name="connsiteX18" fmla="*/ 435826 w 491531"/>
              <a:gd name="connsiteY18" fmla="*/ 556049 h 605150"/>
              <a:gd name="connsiteX19" fmla="*/ 55706 w 491531"/>
              <a:gd name="connsiteY19" fmla="*/ 556049 h 605150"/>
              <a:gd name="connsiteX20" fmla="*/ 45215 w 491531"/>
              <a:gd name="connsiteY20" fmla="*/ 545575 h 605150"/>
              <a:gd name="connsiteX21" fmla="*/ 45215 w 491531"/>
              <a:gd name="connsiteY21" fmla="*/ 357033 h 605150"/>
              <a:gd name="connsiteX22" fmla="*/ 55706 w 491531"/>
              <a:gd name="connsiteY22" fmla="*/ 346559 h 605150"/>
              <a:gd name="connsiteX23" fmla="*/ 67005 w 491531"/>
              <a:gd name="connsiteY23" fmla="*/ 263501 h 605150"/>
              <a:gd name="connsiteX24" fmla="*/ 67005 w 491531"/>
              <a:gd name="connsiteY24" fmla="*/ 315867 h 605150"/>
              <a:gd name="connsiteX25" fmla="*/ 424527 w 491531"/>
              <a:gd name="connsiteY25" fmla="*/ 315867 h 605150"/>
              <a:gd name="connsiteX26" fmla="*/ 424527 w 491531"/>
              <a:gd name="connsiteY26" fmla="*/ 263501 h 605150"/>
              <a:gd name="connsiteX27" fmla="*/ 55706 w 491531"/>
              <a:gd name="connsiteY27" fmla="*/ 241749 h 605150"/>
              <a:gd name="connsiteX28" fmla="*/ 435826 w 491531"/>
              <a:gd name="connsiteY28" fmla="*/ 241749 h 605150"/>
              <a:gd name="connsiteX29" fmla="*/ 446317 w 491531"/>
              <a:gd name="connsiteY29" fmla="*/ 252222 h 605150"/>
              <a:gd name="connsiteX30" fmla="*/ 446317 w 491531"/>
              <a:gd name="connsiteY30" fmla="*/ 327146 h 605150"/>
              <a:gd name="connsiteX31" fmla="*/ 435826 w 491531"/>
              <a:gd name="connsiteY31" fmla="*/ 337619 h 605150"/>
              <a:gd name="connsiteX32" fmla="*/ 55706 w 491531"/>
              <a:gd name="connsiteY32" fmla="*/ 337619 h 605150"/>
              <a:gd name="connsiteX33" fmla="*/ 45215 w 491531"/>
              <a:gd name="connsiteY33" fmla="*/ 327146 h 605150"/>
              <a:gd name="connsiteX34" fmla="*/ 45215 w 491531"/>
              <a:gd name="connsiteY34" fmla="*/ 252222 h 605150"/>
              <a:gd name="connsiteX35" fmla="*/ 55706 w 491531"/>
              <a:gd name="connsiteY35" fmla="*/ 241749 h 605150"/>
              <a:gd name="connsiteX36" fmla="*/ 238969 w 491531"/>
              <a:gd name="connsiteY36" fmla="*/ 96662 h 605150"/>
              <a:gd name="connsiteX37" fmla="*/ 218789 w 491531"/>
              <a:gd name="connsiteY37" fmla="*/ 128891 h 605150"/>
              <a:gd name="connsiteX38" fmla="*/ 246234 w 491531"/>
              <a:gd name="connsiteY38" fmla="*/ 128891 h 605150"/>
              <a:gd name="connsiteX39" fmla="*/ 254307 w 491531"/>
              <a:gd name="connsiteY39" fmla="*/ 132920 h 605150"/>
              <a:gd name="connsiteX40" fmla="*/ 256728 w 491531"/>
              <a:gd name="connsiteY40" fmla="*/ 140978 h 605150"/>
              <a:gd name="connsiteX41" fmla="*/ 255114 w 491531"/>
              <a:gd name="connsiteY41" fmla="*/ 152258 h 605150"/>
              <a:gd name="connsiteX42" fmla="*/ 273680 w 491531"/>
              <a:gd name="connsiteY42" fmla="*/ 120834 h 605150"/>
              <a:gd name="connsiteX43" fmla="*/ 247849 w 491531"/>
              <a:gd name="connsiteY43" fmla="*/ 120834 h 605150"/>
              <a:gd name="connsiteX44" fmla="*/ 239777 w 491531"/>
              <a:gd name="connsiteY44" fmla="*/ 116805 h 605150"/>
              <a:gd name="connsiteX45" fmla="*/ 237355 w 491531"/>
              <a:gd name="connsiteY45" fmla="*/ 108748 h 605150"/>
              <a:gd name="connsiteX46" fmla="*/ 261572 w 491531"/>
              <a:gd name="connsiteY46" fmla="*/ 35425 h 605150"/>
              <a:gd name="connsiteX47" fmla="*/ 268837 w 491531"/>
              <a:gd name="connsiteY47" fmla="*/ 47512 h 605150"/>
              <a:gd name="connsiteX48" fmla="*/ 259957 w 491531"/>
              <a:gd name="connsiteY48" fmla="*/ 99079 h 605150"/>
              <a:gd name="connsiteX49" fmla="*/ 292246 w 491531"/>
              <a:gd name="connsiteY49" fmla="*/ 99079 h 605150"/>
              <a:gd name="connsiteX50" fmla="*/ 301126 w 491531"/>
              <a:gd name="connsiteY50" fmla="*/ 104719 h 605150"/>
              <a:gd name="connsiteX51" fmla="*/ 301126 w 491531"/>
              <a:gd name="connsiteY51" fmla="*/ 115194 h 605150"/>
              <a:gd name="connsiteX52" fmla="*/ 244620 w 491531"/>
              <a:gd name="connsiteY52" fmla="*/ 211883 h 605150"/>
              <a:gd name="connsiteX53" fmla="*/ 235740 w 491531"/>
              <a:gd name="connsiteY53" fmla="*/ 217523 h 605150"/>
              <a:gd name="connsiteX54" fmla="*/ 231704 w 491531"/>
              <a:gd name="connsiteY54" fmla="*/ 216717 h 605150"/>
              <a:gd name="connsiteX55" fmla="*/ 225247 w 491531"/>
              <a:gd name="connsiteY55" fmla="*/ 205437 h 605150"/>
              <a:gd name="connsiteX56" fmla="*/ 233319 w 491531"/>
              <a:gd name="connsiteY56" fmla="*/ 150646 h 605150"/>
              <a:gd name="connsiteX57" fmla="*/ 199415 w 491531"/>
              <a:gd name="connsiteY57" fmla="*/ 150646 h 605150"/>
              <a:gd name="connsiteX58" fmla="*/ 190535 w 491531"/>
              <a:gd name="connsiteY58" fmla="*/ 145006 h 605150"/>
              <a:gd name="connsiteX59" fmla="*/ 190535 w 491531"/>
              <a:gd name="connsiteY59" fmla="*/ 133726 h 605150"/>
              <a:gd name="connsiteX60" fmla="*/ 248656 w 491531"/>
              <a:gd name="connsiteY60" fmla="*/ 40260 h 605150"/>
              <a:gd name="connsiteX61" fmla="*/ 261572 w 491531"/>
              <a:gd name="connsiteY61" fmla="*/ 35425 h 605150"/>
              <a:gd name="connsiteX62" fmla="*/ 20985 w 491531"/>
              <a:gd name="connsiteY62" fmla="*/ 21756 h 605150"/>
              <a:gd name="connsiteX63" fmla="*/ 20985 w 491531"/>
              <a:gd name="connsiteY63" fmla="*/ 583394 h 605150"/>
              <a:gd name="connsiteX64" fmla="*/ 470546 w 491531"/>
              <a:gd name="connsiteY64" fmla="*/ 583394 h 605150"/>
              <a:gd name="connsiteX65" fmla="*/ 470546 w 491531"/>
              <a:gd name="connsiteY65" fmla="*/ 21756 h 605150"/>
              <a:gd name="connsiteX66" fmla="*/ 10492 w 491531"/>
              <a:gd name="connsiteY66" fmla="*/ 0 h 605150"/>
              <a:gd name="connsiteX67" fmla="*/ 481039 w 491531"/>
              <a:gd name="connsiteY67" fmla="*/ 0 h 605150"/>
              <a:gd name="connsiteX68" fmla="*/ 491531 w 491531"/>
              <a:gd name="connsiteY68" fmla="*/ 10475 h 605150"/>
              <a:gd name="connsiteX69" fmla="*/ 491531 w 491531"/>
              <a:gd name="connsiteY69" fmla="*/ 594675 h 605150"/>
              <a:gd name="connsiteX70" fmla="*/ 481039 w 491531"/>
              <a:gd name="connsiteY70" fmla="*/ 605150 h 605150"/>
              <a:gd name="connsiteX71" fmla="*/ 10492 w 491531"/>
              <a:gd name="connsiteY71" fmla="*/ 605150 h 605150"/>
              <a:gd name="connsiteX72" fmla="*/ 0 w 491531"/>
              <a:gd name="connsiteY72" fmla="*/ 594675 h 605150"/>
              <a:gd name="connsiteX73" fmla="*/ 0 w 491531"/>
              <a:gd name="connsiteY73" fmla="*/ 10475 h 605150"/>
              <a:gd name="connsiteX74" fmla="*/ 10492 w 491531"/>
              <a:gd name="connsiteY74" fmla="*/ 0 h 605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491531" h="605150">
                <a:moveTo>
                  <a:pt x="246169" y="393318"/>
                </a:moveTo>
                <a:cubicBezTo>
                  <a:pt x="232457" y="393318"/>
                  <a:pt x="221164" y="403792"/>
                  <a:pt x="221164" y="417490"/>
                </a:cubicBezTo>
                <a:cubicBezTo>
                  <a:pt x="221164" y="431188"/>
                  <a:pt x="232457" y="442468"/>
                  <a:pt x="246169" y="442468"/>
                </a:cubicBezTo>
                <a:cubicBezTo>
                  <a:pt x="259075" y="442468"/>
                  <a:pt x="270368" y="431188"/>
                  <a:pt x="270368" y="417490"/>
                </a:cubicBezTo>
                <a:cubicBezTo>
                  <a:pt x="270368" y="403792"/>
                  <a:pt x="259075" y="393318"/>
                  <a:pt x="246169" y="393318"/>
                </a:cubicBezTo>
                <a:close/>
                <a:moveTo>
                  <a:pt x="246169" y="371563"/>
                </a:moveTo>
                <a:cubicBezTo>
                  <a:pt x="271174" y="371563"/>
                  <a:pt x="292146" y="392512"/>
                  <a:pt x="292146" y="417490"/>
                </a:cubicBezTo>
                <a:cubicBezTo>
                  <a:pt x="292146" y="443274"/>
                  <a:pt x="271174" y="463417"/>
                  <a:pt x="246169" y="463417"/>
                </a:cubicBezTo>
                <a:cubicBezTo>
                  <a:pt x="220357" y="463417"/>
                  <a:pt x="199385" y="443274"/>
                  <a:pt x="199385" y="417490"/>
                </a:cubicBezTo>
                <a:cubicBezTo>
                  <a:pt x="199385" y="392512"/>
                  <a:pt x="220357" y="371563"/>
                  <a:pt x="246169" y="371563"/>
                </a:cubicBezTo>
                <a:close/>
                <a:moveTo>
                  <a:pt x="67005" y="368314"/>
                </a:moveTo>
                <a:lnTo>
                  <a:pt x="67005" y="534294"/>
                </a:lnTo>
                <a:lnTo>
                  <a:pt x="424527" y="534294"/>
                </a:lnTo>
                <a:lnTo>
                  <a:pt x="424527" y="368314"/>
                </a:lnTo>
                <a:close/>
                <a:moveTo>
                  <a:pt x="55706" y="346559"/>
                </a:moveTo>
                <a:lnTo>
                  <a:pt x="435826" y="346559"/>
                </a:lnTo>
                <a:cubicBezTo>
                  <a:pt x="441475" y="346559"/>
                  <a:pt x="446317" y="351393"/>
                  <a:pt x="446317" y="357033"/>
                </a:cubicBezTo>
                <a:lnTo>
                  <a:pt x="446317" y="545575"/>
                </a:lnTo>
                <a:cubicBezTo>
                  <a:pt x="446317" y="551215"/>
                  <a:pt x="441475" y="556049"/>
                  <a:pt x="435826" y="556049"/>
                </a:cubicBezTo>
                <a:lnTo>
                  <a:pt x="55706" y="556049"/>
                </a:lnTo>
                <a:cubicBezTo>
                  <a:pt x="50057" y="556049"/>
                  <a:pt x="45215" y="551215"/>
                  <a:pt x="45215" y="545575"/>
                </a:cubicBezTo>
                <a:lnTo>
                  <a:pt x="45215" y="357033"/>
                </a:lnTo>
                <a:cubicBezTo>
                  <a:pt x="45215" y="351393"/>
                  <a:pt x="50057" y="346559"/>
                  <a:pt x="55706" y="346559"/>
                </a:cubicBezTo>
                <a:close/>
                <a:moveTo>
                  <a:pt x="67005" y="263501"/>
                </a:moveTo>
                <a:lnTo>
                  <a:pt x="67005" y="315867"/>
                </a:lnTo>
                <a:lnTo>
                  <a:pt x="424527" y="315867"/>
                </a:lnTo>
                <a:lnTo>
                  <a:pt x="424527" y="263501"/>
                </a:lnTo>
                <a:close/>
                <a:moveTo>
                  <a:pt x="55706" y="241749"/>
                </a:moveTo>
                <a:lnTo>
                  <a:pt x="435826" y="241749"/>
                </a:lnTo>
                <a:cubicBezTo>
                  <a:pt x="441475" y="241749"/>
                  <a:pt x="446317" y="246583"/>
                  <a:pt x="446317" y="252222"/>
                </a:cubicBezTo>
                <a:lnTo>
                  <a:pt x="446317" y="327146"/>
                </a:lnTo>
                <a:cubicBezTo>
                  <a:pt x="446317" y="332785"/>
                  <a:pt x="441475" y="337619"/>
                  <a:pt x="435826" y="337619"/>
                </a:cubicBezTo>
                <a:lnTo>
                  <a:pt x="55706" y="337619"/>
                </a:lnTo>
                <a:cubicBezTo>
                  <a:pt x="50057" y="337619"/>
                  <a:pt x="45215" y="332785"/>
                  <a:pt x="45215" y="327146"/>
                </a:cubicBezTo>
                <a:lnTo>
                  <a:pt x="45215" y="252222"/>
                </a:lnTo>
                <a:cubicBezTo>
                  <a:pt x="45215" y="246583"/>
                  <a:pt x="50057" y="241749"/>
                  <a:pt x="55706" y="241749"/>
                </a:cubicBezTo>
                <a:close/>
                <a:moveTo>
                  <a:pt x="238969" y="96662"/>
                </a:moveTo>
                <a:lnTo>
                  <a:pt x="218789" y="128891"/>
                </a:lnTo>
                <a:lnTo>
                  <a:pt x="246234" y="128891"/>
                </a:lnTo>
                <a:cubicBezTo>
                  <a:pt x="248656" y="128891"/>
                  <a:pt x="251885" y="130503"/>
                  <a:pt x="254307" y="132920"/>
                </a:cubicBezTo>
                <a:cubicBezTo>
                  <a:pt x="255921" y="135337"/>
                  <a:pt x="256728" y="138560"/>
                  <a:pt x="256728" y="140978"/>
                </a:cubicBezTo>
                <a:lnTo>
                  <a:pt x="255114" y="152258"/>
                </a:lnTo>
                <a:lnTo>
                  <a:pt x="273680" y="120834"/>
                </a:lnTo>
                <a:lnTo>
                  <a:pt x="247849" y="120834"/>
                </a:lnTo>
                <a:cubicBezTo>
                  <a:pt x="244620" y="120834"/>
                  <a:pt x="241391" y="119223"/>
                  <a:pt x="239777" y="116805"/>
                </a:cubicBezTo>
                <a:cubicBezTo>
                  <a:pt x="237355" y="114388"/>
                  <a:pt x="236548" y="111165"/>
                  <a:pt x="237355" y="108748"/>
                </a:cubicBezTo>
                <a:close/>
                <a:moveTo>
                  <a:pt x="261572" y="35425"/>
                </a:moveTo>
                <a:cubicBezTo>
                  <a:pt x="266415" y="37037"/>
                  <a:pt x="269644" y="42677"/>
                  <a:pt x="268837" y="47512"/>
                </a:cubicBezTo>
                <a:lnTo>
                  <a:pt x="259957" y="99079"/>
                </a:lnTo>
                <a:lnTo>
                  <a:pt x="292246" y="99079"/>
                </a:lnTo>
                <a:cubicBezTo>
                  <a:pt x="296282" y="99079"/>
                  <a:pt x="299511" y="101496"/>
                  <a:pt x="301126" y="104719"/>
                </a:cubicBezTo>
                <a:cubicBezTo>
                  <a:pt x="303547" y="107942"/>
                  <a:pt x="303547" y="111971"/>
                  <a:pt x="301126" y="115194"/>
                </a:cubicBezTo>
                <a:lnTo>
                  <a:pt x="244620" y="211883"/>
                </a:lnTo>
                <a:cubicBezTo>
                  <a:pt x="243005" y="215912"/>
                  <a:pt x="238969" y="217523"/>
                  <a:pt x="235740" y="217523"/>
                </a:cubicBezTo>
                <a:cubicBezTo>
                  <a:pt x="234126" y="217523"/>
                  <a:pt x="233319" y="217523"/>
                  <a:pt x="231704" y="216717"/>
                </a:cubicBezTo>
                <a:cubicBezTo>
                  <a:pt x="226861" y="215106"/>
                  <a:pt x="224439" y="210271"/>
                  <a:pt x="225247" y="205437"/>
                </a:cubicBezTo>
                <a:lnTo>
                  <a:pt x="233319" y="150646"/>
                </a:lnTo>
                <a:lnTo>
                  <a:pt x="199415" y="150646"/>
                </a:lnTo>
                <a:cubicBezTo>
                  <a:pt x="195379" y="150646"/>
                  <a:pt x="192150" y="148229"/>
                  <a:pt x="190535" y="145006"/>
                </a:cubicBezTo>
                <a:cubicBezTo>
                  <a:pt x="188114" y="141783"/>
                  <a:pt x="188114" y="136949"/>
                  <a:pt x="190535" y="133726"/>
                </a:cubicBezTo>
                <a:lnTo>
                  <a:pt x="248656" y="40260"/>
                </a:lnTo>
                <a:cubicBezTo>
                  <a:pt x="251885" y="35425"/>
                  <a:pt x="256728" y="33814"/>
                  <a:pt x="261572" y="35425"/>
                </a:cubicBezTo>
                <a:close/>
                <a:moveTo>
                  <a:pt x="20985" y="21756"/>
                </a:moveTo>
                <a:lnTo>
                  <a:pt x="20985" y="583394"/>
                </a:lnTo>
                <a:lnTo>
                  <a:pt x="470546" y="583394"/>
                </a:lnTo>
                <a:lnTo>
                  <a:pt x="470546" y="21756"/>
                </a:lnTo>
                <a:close/>
                <a:moveTo>
                  <a:pt x="10492" y="0"/>
                </a:moveTo>
                <a:lnTo>
                  <a:pt x="481039" y="0"/>
                </a:lnTo>
                <a:cubicBezTo>
                  <a:pt x="486689" y="0"/>
                  <a:pt x="491531" y="4835"/>
                  <a:pt x="491531" y="10475"/>
                </a:cubicBezTo>
                <a:lnTo>
                  <a:pt x="491531" y="594675"/>
                </a:lnTo>
                <a:cubicBezTo>
                  <a:pt x="491531" y="600315"/>
                  <a:pt x="486689" y="605150"/>
                  <a:pt x="481039" y="605150"/>
                </a:cubicBezTo>
                <a:lnTo>
                  <a:pt x="10492" y="605150"/>
                </a:lnTo>
                <a:cubicBezTo>
                  <a:pt x="4842" y="605150"/>
                  <a:pt x="0" y="600315"/>
                  <a:pt x="0" y="594675"/>
                </a:cubicBezTo>
                <a:lnTo>
                  <a:pt x="0" y="10475"/>
                </a:lnTo>
                <a:cubicBezTo>
                  <a:pt x="0" y="4835"/>
                  <a:pt x="4842" y="0"/>
                  <a:pt x="10492" y="0"/>
                </a:cubicBezTo>
                <a:close/>
              </a:path>
            </a:pathLst>
          </a:custGeom>
          <a:gradFill>
            <a:gsLst>
              <a:gs pos="0">
                <a:schemeClr val="accent6">
                  <a:lumMod val="20000"/>
                  <a:lumOff val="80000"/>
                </a:schemeClr>
              </a:gs>
              <a:gs pos="100000">
                <a:schemeClr val="accent6"/>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ea"/>
              <a:ea typeface="+mj-ea"/>
              <a:cs typeface="+mn-ea"/>
              <a:sym typeface="+mn-lt"/>
            </a:endParaRPr>
          </a:p>
        </p:txBody>
      </p:sp>
      <p:sp>
        <p:nvSpPr>
          <p:cNvPr id="13" name="文本框 12">
            <a:extLst>
              <a:ext uri="{FF2B5EF4-FFF2-40B4-BE49-F238E27FC236}">
                <a16:creationId xmlns:a16="http://schemas.microsoft.com/office/drawing/2014/main" id="{FC1B4238-C87A-997E-A0E9-1004D6972C1C}"/>
              </a:ext>
            </a:extLst>
          </p:cNvPr>
          <p:cNvSpPr txBox="1"/>
          <p:nvPr/>
        </p:nvSpPr>
        <p:spPr>
          <a:xfrm>
            <a:off x="8320661" y="3855532"/>
            <a:ext cx="1725039" cy="461665"/>
          </a:xfrm>
          <a:prstGeom prst="rect">
            <a:avLst/>
          </a:prstGeom>
          <a:noFill/>
        </p:spPr>
        <p:txBody>
          <a:bodyPr wrap="square" rtlCol="0" anchor="ctr">
            <a:noAutofit/>
          </a:bodyPr>
          <a:lstStyle/>
          <a:p>
            <a:r>
              <a:rPr lang="zh-CN" altLang="en-US" sz="2400" b="1" dirty="0">
                <a:solidFill>
                  <a:schemeClr val="bg1"/>
                </a:solidFill>
                <a:latin typeface="+mj-ea"/>
                <a:ea typeface="+mj-ea"/>
                <a:cs typeface="+mn-ea"/>
                <a:sym typeface="+mn-lt"/>
              </a:rPr>
              <a:t>重塑结构</a:t>
            </a:r>
          </a:p>
        </p:txBody>
      </p:sp>
      <p:sp>
        <p:nvSpPr>
          <p:cNvPr id="24" name="pyriamid-diagram_13219">
            <a:extLst>
              <a:ext uri="{FF2B5EF4-FFF2-40B4-BE49-F238E27FC236}">
                <a16:creationId xmlns:a16="http://schemas.microsoft.com/office/drawing/2014/main" id="{6E3F563B-F94E-1C36-BD8C-E7F616E446FA}"/>
              </a:ext>
            </a:extLst>
          </p:cNvPr>
          <p:cNvSpPr/>
          <p:nvPr/>
        </p:nvSpPr>
        <p:spPr>
          <a:xfrm>
            <a:off x="8402012" y="3602327"/>
            <a:ext cx="361764" cy="227825"/>
          </a:xfrm>
          <a:custGeom>
            <a:avLst/>
            <a:gdLst>
              <a:gd name="connsiteX0" fmla="*/ 417815 w 574622"/>
              <a:gd name="connsiteY0" fmla="*/ 269846 h 361875"/>
              <a:gd name="connsiteX1" fmla="*/ 417815 w 574622"/>
              <a:gd name="connsiteY1" fmla="*/ 337948 h 361875"/>
              <a:gd name="connsiteX2" fmla="*/ 549717 w 574622"/>
              <a:gd name="connsiteY2" fmla="*/ 337948 h 361875"/>
              <a:gd name="connsiteX3" fmla="*/ 549717 w 574622"/>
              <a:gd name="connsiteY3" fmla="*/ 269846 h 361875"/>
              <a:gd name="connsiteX4" fmla="*/ 221372 w 574622"/>
              <a:gd name="connsiteY4" fmla="*/ 269846 h 361875"/>
              <a:gd name="connsiteX5" fmla="*/ 221372 w 574622"/>
              <a:gd name="connsiteY5" fmla="*/ 337948 h 361875"/>
              <a:gd name="connsiteX6" fmla="*/ 353250 w 574622"/>
              <a:gd name="connsiteY6" fmla="*/ 337948 h 361875"/>
              <a:gd name="connsiteX7" fmla="*/ 353250 w 574622"/>
              <a:gd name="connsiteY7" fmla="*/ 269846 h 361875"/>
              <a:gd name="connsiteX8" fmla="*/ 24904 w 574622"/>
              <a:gd name="connsiteY8" fmla="*/ 269846 h 361875"/>
              <a:gd name="connsiteX9" fmla="*/ 24904 w 574622"/>
              <a:gd name="connsiteY9" fmla="*/ 337948 h 361875"/>
              <a:gd name="connsiteX10" fmla="*/ 156807 w 574622"/>
              <a:gd name="connsiteY10" fmla="*/ 337948 h 361875"/>
              <a:gd name="connsiteX11" fmla="*/ 156807 w 574622"/>
              <a:gd name="connsiteY11" fmla="*/ 269846 h 361875"/>
              <a:gd name="connsiteX12" fmla="*/ 405823 w 574622"/>
              <a:gd name="connsiteY12" fmla="*/ 244998 h 361875"/>
              <a:gd name="connsiteX13" fmla="*/ 562631 w 574622"/>
              <a:gd name="connsiteY13" fmla="*/ 244998 h 361875"/>
              <a:gd name="connsiteX14" fmla="*/ 574622 w 574622"/>
              <a:gd name="connsiteY14" fmla="*/ 257882 h 361875"/>
              <a:gd name="connsiteX15" fmla="*/ 574622 w 574622"/>
              <a:gd name="connsiteY15" fmla="*/ 349911 h 361875"/>
              <a:gd name="connsiteX16" fmla="*/ 571855 w 574622"/>
              <a:gd name="connsiteY16" fmla="*/ 357274 h 361875"/>
              <a:gd name="connsiteX17" fmla="*/ 570933 w 574622"/>
              <a:gd name="connsiteY17" fmla="*/ 358194 h 361875"/>
              <a:gd name="connsiteX18" fmla="*/ 570010 w 574622"/>
              <a:gd name="connsiteY18" fmla="*/ 359114 h 361875"/>
              <a:gd name="connsiteX19" fmla="*/ 562631 w 574622"/>
              <a:gd name="connsiteY19" fmla="*/ 361875 h 361875"/>
              <a:gd name="connsiteX20" fmla="*/ 405823 w 574622"/>
              <a:gd name="connsiteY20" fmla="*/ 361875 h 361875"/>
              <a:gd name="connsiteX21" fmla="*/ 393832 w 574622"/>
              <a:gd name="connsiteY21" fmla="*/ 349911 h 361875"/>
              <a:gd name="connsiteX22" fmla="*/ 393832 w 574622"/>
              <a:gd name="connsiteY22" fmla="*/ 257882 h 361875"/>
              <a:gd name="connsiteX23" fmla="*/ 405823 w 574622"/>
              <a:gd name="connsiteY23" fmla="*/ 244998 h 361875"/>
              <a:gd name="connsiteX24" fmla="*/ 209383 w 574622"/>
              <a:gd name="connsiteY24" fmla="*/ 244998 h 361875"/>
              <a:gd name="connsiteX25" fmla="*/ 365239 w 574622"/>
              <a:gd name="connsiteY25" fmla="*/ 244998 h 361875"/>
              <a:gd name="connsiteX26" fmla="*/ 378150 w 574622"/>
              <a:gd name="connsiteY26" fmla="*/ 257882 h 361875"/>
              <a:gd name="connsiteX27" fmla="*/ 378150 w 574622"/>
              <a:gd name="connsiteY27" fmla="*/ 349911 h 361875"/>
              <a:gd name="connsiteX28" fmla="*/ 374461 w 574622"/>
              <a:gd name="connsiteY28" fmla="*/ 357274 h 361875"/>
              <a:gd name="connsiteX29" fmla="*/ 374461 w 574622"/>
              <a:gd name="connsiteY29" fmla="*/ 358194 h 361875"/>
              <a:gd name="connsiteX30" fmla="*/ 373539 w 574622"/>
              <a:gd name="connsiteY30" fmla="*/ 359114 h 361875"/>
              <a:gd name="connsiteX31" fmla="*/ 365239 w 574622"/>
              <a:gd name="connsiteY31" fmla="*/ 361875 h 361875"/>
              <a:gd name="connsiteX32" fmla="*/ 209383 w 574622"/>
              <a:gd name="connsiteY32" fmla="*/ 361875 h 361875"/>
              <a:gd name="connsiteX33" fmla="*/ 196472 w 574622"/>
              <a:gd name="connsiteY33" fmla="*/ 349911 h 361875"/>
              <a:gd name="connsiteX34" fmla="*/ 196472 w 574622"/>
              <a:gd name="connsiteY34" fmla="*/ 257882 h 361875"/>
              <a:gd name="connsiteX35" fmla="*/ 209383 w 574622"/>
              <a:gd name="connsiteY35" fmla="*/ 244998 h 361875"/>
              <a:gd name="connsiteX36" fmla="*/ 11991 w 574622"/>
              <a:gd name="connsiteY36" fmla="*/ 244998 h 361875"/>
              <a:gd name="connsiteX37" fmla="*/ 168799 w 574622"/>
              <a:gd name="connsiteY37" fmla="*/ 244998 h 361875"/>
              <a:gd name="connsiteX38" fmla="*/ 180790 w 574622"/>
              <a:gd name="connsiteY38" fmla="*/ 257882 h 361875"/>
              <a:gd name="connsiteX39" fmla="*/ 180790 w 574622"/>
              <a:gd name="connsiteY39" fmla="*/ 349911 h 361875"/>
              <a:gd name="connsiteX40" fmla="*/ 178023 w 574622"/>
              <a:gd name="connsiteY40" fmla="*/ 357274 h 361875"/>
              <a:gd name="connsiteX41" fmla="*/ 177100 w 574622"/>
              <a:gd name="connsiteY41" fmla="*/ 358194 h 361875"/>
              <a:gd name="connsiteX42" fmla="*/ 177100 w 574622"/>
              <a:gd name="connsiteY42" fmla="*/ 359114 h 361875"/>
              <a:gd name="connsiteX43" fmla="*/ 168799 w 574622"/>
              <a:gd name="connsiteY43" fmla="*/ 361875 h 361875"/>
              <a:gd name="connsiteX44" fmla="*/ 11991 w 574622"/>
              <a:gd name="connsiteY44" fmla="*/ 361875 h 361875"/>
              <a:gd name="connsiteX45" fmla="*/ 0 w 574622"/>
              <a:gd name="connsiteY45" fmla="*/ 349911 h 361875"/>
              <a:gd name="connsiteX46" fmla="*/ 0 w 574622"/>
              <a:gd name="connsiteY46" fmla="*/ 257882 h 361875"/>
              <a:gd name="connsiteX47" fmla="*/ 11991 w 574622"/>
              <a:gd name="connsiteY47" fmla="*/ 244998 h 361875"/>
              <a:gd name="connsiteX48" fmla="*/ 307151 w 574622"/>
              <a:gd name="connsiteY48" fmla="*/ 147347 h 361875"/>
              <a:gd name="connsiteX49" fmla="*/ 307151 w 574622"/>
              <a:gd name="connsiteY49" fmla="*/ 214528 h 361875"/>
              <a:gd name="connsiteX50" fmla="*/ 439054 w 574622"/>
              <a:gd name="connsiteY50" fmla="*/ 214528 h 361875"/>
              <a:gd name="connsiteX51" fmla="*/ 439054 w 574622"/>
              <a:gd name="connsiteY51" fmla="*/ 147347 h 361875"/>
              <a:gd name="connsiteX52" fmla="*/ 110709 w 574622"/>
              <a:gd name="connsiteY52" fmla="*/ 147347 h 361875"/>
              <a:gd name="connsiteX53" fmla="*/ 110709 w 574622"/>
              <a:gd name="connsiteY53" fmla="*/ 214528 h 361875"/>
              <a:gd name="connsiteX54" fmla="*/ 242587 w 574622"/>
              <a:gd name="connsiteY54" fmla="*/ 214528 h 361875"/>
              <a:gd name="connsiteX55" fmla="*/ 242587 w 574622"/>
              <a:gd name="connsiteY55" fmla="*/ 147347 h 361875"/>
              <a:gd name="connsiteX56" fmla="*/ 295160 w 574622"/>
              <a:gd name="connsiteY56" fmla="*/ 122499 h 361875"/>
              <a:gd name="connsiteX57" fmla="*/ 451968 w 574622"/>
              <a:gd name="connsiteY57" fmla="*/ 122499 h 361875"/>
              <a:gd name="connsiteX58" fmla="*/ 463959 w 574622"/>
              <a:gd name="connsiteY58" fmla="*/ 134463 h 361875"/>
              <a:gd name="connsiteX59" fmla="*/ 463959 w 574622"/>
              <a:gd name="connsiteY59" fmla="*/ 227412 h 361875"/>
              <a:gd name="connsiteX60" fmla="*/ 461192 w 574622"/>
              <a:gd name="connsiteY60" fmla="*/ 234774 h 361875"/>
              <a:gd name="connsiteX61" fmla="*/ 460270 w 574622"/>
              <a:gd name="connsiteY61" fmla="*/ 235695 h 361875"/>
              <a:gd name="connsiteX62" fmla="*/ 459347 w 574622"/>
              <a:gd name="connsiteY62" fmla="*/ 236615 h 361875"/>
              <a:gd name="connsiteX63" fmla="*/ 451968 w 574622"/>
              <a:gd name="connsiteY63" fmla="*/ 239376 h 361875"/>
              <a:gd name="connsiteX64" fmla="*/ 295160 w 574622"/>
              <a:gd name="connsiteY64" fmla="*/ 239376 h 361875"/>
              <a:gd name="connsiteX65" fmla="*/ 283169 w 574622"/>
              <a:gd name="connsiteY65" fmla="*/ 227412 h 361875"/>
              <a:gd name="connsiteX66" fmla="*/ 283169 w 574622"/>
              <a:gd name="connsiteY66" fmla="*/ 134463 h 361875"/>
              <a:gd name="connsiteX67" fmla="*/ 295160 w 574622"/>
              <a:gd name="connsiteY67" fmla="*/ 122499 h 361875"/>
              <a:gd name="connsiteX68" fmla="*/ 98720 w 574622"/>
              <a:gd name="connsiteY68" fmla="*/ 122499 h 361875"/>
              <a:gd name="connsiteX69" fmla="*/ 254576 w 574622"/>
              <a:gd name="connsiteY69" fmla="*/ 122499 h 361875"/>
              <a:gd name="connsiteX70" fmla="*/ 267487 w 574622"/>
              <a:gd name="connsiteY70" fmla="*/ 134463 h 361875"/>
              <a:gd name="connsiteX71" fmla="*/ 267487 w 574622"/>
              <a:gd name="connsiteY71" fmla="*/ 227412 h 361875"/>
              <a:gd name="connsiteX72" fmla="*/ 263798 w 574622"/>
              <a:gd name="connsiteY72" fmla="*/ 234774 h 361875"/>
              <a:gd name="connsiteX73" fmla="*/ 263798 w 574622"/>
              <a:gd name="connsiteY73" fmla="*/ 235695 h 361875"/>
              <a:gd name="connsiteX74" fmla="*/ 262876 w 574622"/>
              <a:gd name="connsiteY74" fmla="*/ 236615 h 361875"/>
              <a:gd name="connsiteX75" fmla="*/ 254576 w 574622"/>
              <a:gd name="connsiteY75" fmla="*/ 239376 h 361875"/>
              <a:gd name="connsiteX76" fmla="*/ 98720 w 574622"/>
              <a:gd name="connsiteY76" fmla="*/ 239376 h 361875"/>
              <a:gd name="connsiteX77" fmla="*/ 85809 w 574622"/>
              <a:gd name="connsiteY77" fmla="*/ 227412 h 361875"/>
              <a:gd name="connsiteX78" fmla="*/ 85809 w 574622"/>
              <a:gd name="connsiteY78" fmla="*/ 134463 h 361875"/>
              <a:gd name="connsiteX79" fmla="*/ 98720 w 574622"/>
              <a:gd name="connsiteY79" fmla="*/ 122499 h 361875"/>
              <a:gd name="connsiteX80" fmla="*/ 209393 w 574622"/>
              <a:gd name="connsiteY80" fmla="*/ 23927 h 361875"/>
              <a:gd name="connsiteX81" fmla="*/ 209393 w 574622"/>
              <a:gd name="connsiteY81" fmla="*/ 92029 h 361875"/>
              <a:gd name="connsiteX82" fmla="*/ 341296 w 574622"/>
              <a:gd name="connsiteY82" fmla="*/ 92029 h 361875"/>
              <a:gd name="connsiteX83" fmla="*/ 341296 w 574622"/>
              <a:gd name="connsiteY83" fmla="*/ 23927 h 361875"/>
              <a:gd name="connsiteX84" fmla="*/ 196480 w 574622"/>
              <a:gd name="connsiteY84" fmla="*/ 0 h 361875"/>
              <a:gd name="connsiteX85" fmla="*/ 353288 w 574622"/>
              <a:gd name="connsiteY85" fmla="*/ 0 h 361875"/>
              <a:gd name="connsiteX86" fmla="*/ 365279 w 574622"/>
              <a:gd name="connsiteY86" fmla="*/ 11964 h 361875"/>
              <a:gd name="connsiteX87" fmla="*/ 365279 w 574622"/>
              <a:gd name="connsiteY87" fmla="*/ 103993 h 361875"/>
              <a:gd name="connsiteX88" fmla="*/ 362512 w 574622"/>
              <a:gd name="connsiteY88" fmla="*/ 112275 h 361875"/>
              <a:gd name="connsiteX89" fmla="*/ 361589 w 574622"/>
              <a:gd name="connsiteY89" fmla="*/ 113196 h 361875"/>
              <a:gd name="connsiteX90" fmla="*/ 353288 w 574622"/>
              <a:gd name="connsiteY90" fmla="*/ 116877 h 361875"/>
              <a:gd name="connsiteX91" fmla="*/ 196480 w 574622"/>
              <a:gd name="connsiteY91" fmla="*/ 116877 h 361875"/>
              <a:gd name="connsiteX92" fmla="*/ 184489 w 574622"/>
              <a:gd name="connsiteY92" fmla="*/ 103993 h 361875"/>
              <a:gd name="connsiteX93" fmla="*/ 184489 w 574622"/>
              <a:gd name="connsiteY93" fmla="*/ 11964 h 361875"/>
              <a:gd name="connsiteX94" fmla="*/ 196480 w 574622"/>
              <a:gd name="connsiteY94" fmla="*/ 0 h 361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Lst>
            <a:rect l="l" t="t" r="r" b="b"/>
            <a:pathLst>
              <a:path w="574622" h="361875">
                <a:moveTo>
                  <a:pt x="417815" y="269846"/>
                </a:moveTo>
                <a:lnTo>
                  <a:pt x="417815" y="337948"/>
                </a:lnTo>
                <a:lnTo>
                  <a:pt x="549717" y="337948"/>
                </a:lnTo>
                <a:lnTo>
                  <a:pt x="549717" y="269846"/>
                </a:lnTo>
                <a:close/>
                <a:moveTo>
                  <a:pt x="221372" y="269846"/>
                </a:moveTo>
                <a:lnTo>
                  <a:pt x="221372" y="337948"/>
                </a:lnTo>
                <a:lnTo>
                  <a:pt x="353250" y="337948"/>
                </a:lnTo>
                <a:lnTo>
                  <a:pt x="353250" y="269846"/>
                </a:lnTo>
                <a:close/>
                <a:moveTo>
                  <a:pt x="24904" y="269846"/>
                </a:moveTo>
                <a:lnTo>
                  <a:pt x="24904" y="337948"/>
                </a:lnTo>
                <a:lnTo>
                  <a:pt x="156807" y="337948"/>
                </a:lnTo>
                <a:lnTo>
                  <a:pt x="156807" y="269846"/>
                </a:lnTo>
                <a:close/>
                <a:moveTo>
                  <a:pt x="405823" y="244998"/>
                </a:moveTo>
                <a:lnTo>
                  <a:pt x="562631" y="244998"/>
                </a:lnTo>
                <a:cubicBezTo>
                  <a:pt x="569088" y="244998"/>
                  <a:pt x="574622" y="250520"/>
                  <a:pt x="574622" y="257882"/>
                </a:cubicBezTo>
                <a:lnTo>
                  <a:pt x="574622" y="349911"/>
                </a:lnTo>
                <a:cubicBezTo>
                  <a:pt x="574622" y="353593"/>
                  <a:pt x="573700" y="355433"/>
                  <a:pt x="571855" y="357274"/>
                </a:cubicBezTo>
                <a:cubicBezTo>
                  <a:pt x="571855" y="358194"/>
                  <a:pt x="570933" y="358194"/>
                  <a:pt x="570933" y="358194"/>
                </a:cubicBezTo>
                <a:cubicBezTo>
                  <a:pt x="570933" y="359114"/>
                  <a:pt x="570933" y="359114"/>
                  <a:pt x="570010" y="359114"/>
                </a:cubicBezTo>
                <a:cubicBezTo>
                  <a:pt x="568165" y="360955"/>
                  <a:pt x="565398" y="361875"/>
                  <a:pt x="562631" y="361875"/>
                </a:cubicBezTo>
                <a:lnTo>
                  <a:pt x="405823" y="361875"/>
                </a:lnTo>
                <a:cubicBezTo>
                  <a:pt x="399367" y="361875"/>
                  <a:pt x="393832" y="356353"/>
                  <a:pt x="393832" y="349911"/>
                </a:cubicBezTo>
                <a:lnTo>
                  <a:pt x="393832" y="257882"/>
                </a:lnTo>
                <a:cubicBezTo>
                  <a:pt x="393832" y="250520"/>
                  <a:pt x="399367" y="244998"/>
                  <a:pt x="405823" y="244998"/>
                </a:cubicBezTo>
                <a:close/>
                <a:moveTo>
                  <a:pt x="209383" y="244998"/>
                </a:moveTo>
                <a:lnTo>
                  <a:pt x="365239" y="244998"/>
                </a:lnTo>
                <a:cubicBezTo>
                  <a:pt x="372616" y="244998"/>
                  <a:pt x="378150" y="250520"/>
                  <a:pt x="378150" y="257882"/>
                </a:cubicBezTo>
                <a:lnTo>
                  <a:pt x="378150" y="349911"/>
                </a:lnTo>
                <a:cubicBezTo>
                  <a:pt x="378150" y="353593"/>
                  <a:pt x="376305" y="355433"/>
                  <a:pt x="374461" y="357274"/>
                </a:cubicBezTo>
                <a:cubicBezTo>
                  <a:pt x="374461" y="358194"/>
                  <a:pt x="374461" y="358194"/>
                  <a:pt x="374461" y="358194"/>
                </a:cubicBezTo>
                <a:cubicBezTo>
                  <a:pt x="373539" y="359114"/>
                  <a:pt x="373539" y="359114"/>
                  <a:pt x="373539" y="359114"/>
                </a:cubicBezTo>
                <a:cubicBezTo>
                  <a:pt x="371694" y="360955"/>
                  <a:pt x="368928" y="361875"/>
                  <a:pt x="365239" y="361875"/>
                </a:cubicBezTo>
                <a:lnTo>
                  <a:pt x="209383" y="361875"/>
                </a:lnTo>
                <a:cubicBezTo>
                  <a:pt x="202005" y="361875"/>
                  <a:pt x="196472" y="356353"/>
                  <a:pt x="196472" y="349911"/>
                </a:cubicBezTo>
                <a:lnTo>
                  <a:pt x="196472" y="257882"/>
                </a:lnTo>
                <a:cubicBezTo>
                  <a:pt x="196472" y="250520"/>
                  <a:pt x="202005" y="244998"/>
                  <a:pt x="209383" y="244998"/>
                </a:cubicBezTo>
                <a:close/>
                <a:moveTo>
                  <a:pt x="11991" y="244998"/>
                </a:moveTo>
                <a:lnTo>
                  <a:pt x="168799" y="244998"/>
                </a:lnTo>
                <a:cubicBezTo>
                  <a:pt x="175255" y="244998"/>
                  <a:pt x="180790" y="250520"/>
                  <a:pt x="180790" y="257882"/>
                </a:cubicBezTo>
                <a:lnTo>
                  <a:pt x="180790" y="349911"/>
                </a:lnTo>
                <a:cubicBezTo>
                  <a:pt x="180790" y="353593"/>
                  <a:pt x="179867" y="355433"/>
                  <a:pt x="178023" y="357274"/>
                </a:cubicBezTo>
                <a:cubicBezTo>
                  <a:pt x="178023" y="358194"/>
                  <a:pt x="178023" y="358194"/>
                  <a:pt x="177100" y="358194"/>
                </a:cubicBezTo>
                <a:cubicBezTo>
                  <a:pt x="177100" y="359114"/>
                  <a:pt x="177100" y="359114"/>
                  <a:pt x="177100" y="359114"/>
                </a:cubicBezTo>
                <a:cubicBezTo>
                  <a:pt x="174333" y="360955"/>
                  <a:pt x="172488" y="361875"/>
                  <a:pt x="168799" y="361875"/>
                </a:cubicBezTo>
                <a:lnTo>
                  <a:pt x="11991" y="361875"/>
                </a:lnTo>
                <a:cubicBezTo>
                  <a:pt x="5534" y="361875"/>
                  <a:pt x="0" y="356353"/>
                  <a:pt x="0" y="349911"/>
                </a:cubicBezTo>
                <a:lnTo>
                  <a:pt x="0" y="257882"/>
                </a:lnTo>
                <a:cubicBezTo>
                  <a:pt x="0" y="250520"/>
                  <a:pt x="5534" y="244998"/>
                  <a:pt x="11991" y="244998"/>
                </a:cubicBezTo>
                <a:close/>
                <a:moveTo>
                  <a:pt x="307151" y="147347"/>
                </a:moveTo>
                <a:lnTo>
                  <a:pt x="307151" y="214528"/>
                </a:lnTo>
                <a:lnTo>
                  <a:pt x="439054" y="214528"/>
                </a:lnTo>
                <a:lnTo>
                  <a:pt x="439054" y="147347"/>
                </a:lnTo>
                <a:close/>
                <a:moveTo>
                  <a:pt x="110709" y="147347"/>
                </a:moveTo>
                <a:lnTo>
                  <a:pt x="110709" y="214528"/>
                </a:lnTo>
                <a:lnTo>
                  <a:pt x="242587" y="214528"/>
                </a:lnTo>
                <a:lnTo>
                  <a:pt x="242587" y="147347"/>
                </a:lnTo>
                <a:close/>
                <a:moveTo>
                  <a:pt x="295160" y="122499"/>
                </a:moveTo>
                <a:lnTo>
                  <a:pt x="451968" y="122499"/>
                </a:lnTo>
                <a:cubicBezTo>
                  <a:pt x="458425" y="122499"/>
                  <a:pt x="463959" y="128020"/>
                  <a:pt x="463959" y="134463"/>
                </a:cubicBezTo>
                <a:lnTo>
                  <a:pt x="463959" y="227412"/>
                </a:lnTo>
                <a:cubicBezTo>
                  <a:pt x="463959" y="230173"/>
                  <a:pt x="463037" y="232934"/>
                  <a:pt x="461192" y="234774"/>
                </a:cubicBezTo>
                <a:cubicBezTo>
                  <a:pt x="461192" y="234774"/>
                  <a:pt x="460270" y="235695"/>
                  <a:pt x="460270" y="235695"/>
                </a:cubicBezTo>
                <a:cubicBezTo>
                  <a:pt x="460270" y="235695"/>
                  <a:pt x="460270" y="236615"/>
                  <a:pt x="459347" y="236615"/>
                </a:cubicBezTo>
                <a:cubicBezTo>
                  <a:pt x="457502" y="238455"/>
                  <a:pt x="454735" y="239376"/>
                  <a:pt x="451968" y="239376"/>
                </a:cubicBezTo>
                <a:lnTo>
                  <a:pt x="295160" y="239376"/>
                </a:lnTo>
                <a:cubicBezTo>
                  <a:pt x="288703" y="239376"/>
                  <a:pt x="283169" y="233854"/>
                  <a:pt x="283169" y="227412"/>
                </a:cubicBezTo>
                <a:lnTo>
                  <a:pt x="283169" y="134463"/>
                </a:lnTo>
                <a:cubicBezTo>
                  <a:pt x="283169" y="128020"/>
                  <a:pt x="288703" y="122499"/>
                  <a:pt x="295160" y="122499"/>
                </a:cubicBezTo>
                <a:close/>
                <a:moveTo>
                  <a:pt x="98720" y="122499"/>
                </a:moveTo>
                <a:lnTo>
                  <a:pt x="254576" y="122499"/>
                </a:lnTo>
                <a:cubicBezTo>
                  <a:pt x="261953" y="122499"/>
                  <a:pt x="267487" y="128020"/>
                  <a:pt x="267487" y="134463"/>
                </a:cubicBezTo>
                <a:lnTo>
                  <a:pt x="267487" y="227412"/>
                </a:lnTo>
                <a:cubicBezTo>
                  <a:pt x="267487" y="230173"/>
                  <a:pt x="265642" y="232934"/>
                  <a:pt x="263798" y="234774"/>
                </a:cubicBezTo>
                <a:cubicBezTo>
                  <a:pt x="263798" y="234774"/>
                  <a:pt x="263798" y="235695"/>
                  <a:pt x="263798" y="235695"/>
                </a:cubicBezTo>
                <a:cubicBezTo>
                  <a:pt x="262876" y="235695"/>
                  <a:pt x="262876" y="236615"/>
                  <a:pt x="262876" y="236615"/>
                </a:cubicBezTo>
                <a:cubicBezTo>
                  <a:pt x="261031" y="238455"/>
                  <a:pt x="258265" y="239376"/>
                  <a:pt x="254576" y="239376"/>
                </a:cubicBezTo>
                <a:lnTo>
                  <a:pt x="98720" y="239376"/>
                </a:lnTo>
                <a:cubicBezTo>
                  <a:pt x="91342" y="239376"/>
                  <a:pt x="85809" y="233854"/>
                  <a:pt x="85809" y="227412"/>
                </a:cubicBezTo>
                <a:lnTo>
                  <a:pt x="85809" y="134463"/>
                </a:lnTo>
                <a:cubicBezTo>
                  <a:pt x="85809" y="128020"/>
                  <a:pt x="91342" y="122499"/>
                  <a:pt x="98720" y="122499"/>
                </a:cubicBezTo>
                <a:close/>
                <a:moveTo>
                  <a:pt x="209393" y="23927"/>
                </a:moveTo>
                <a:lnTo>
                  <a:pt x="209393" y="92029"/>
                </a:lnTo>
                <a:lnTo>
                  <a:pt x="341296" y="92029"/>
                </a:lnTo>
                <a:lnTo>
                  <a:pt x="341296" y="23927"/>
                </a:lnTo>
                <a:close/>
                <a:moveTo>
                  <a:pt x="196480" y="0"/>
                </a:moveTo>
                <a:lnTo>
                  <a:pt x="353288" y="0"/>
                </a:lnTo>
                <a:cubicBezTo>
                  <a:pt x="359744" y="0"/>
                  <a:pt x="365279" y="5521"/>
                  <a:pt x="365279" y="11964"/>
                </a:cubicBezTo>
                <a:lnTo>
                  <a:pt x="365279" y="103993"/>
                </a:lnTo>
                <a:cubicBezTo>
                  <a:pt x="365279" y="107674"/>
                  <a:pt x="364356" y="110435"/>
                  <a:pt x="362512" y="112275"/>
                </a:cubicBezTo>
                <a:cubicBezTo>
                  <a:pt x="362512" y="112275"/>
                  <a:pt x="362512" y="112275"/>
                  <a:pt x="361589" y="113196"/>
                </a:cubicBezTo>
                <a:cubicBezTo>
                  <a:pt x="358822" y="115036"/>
                  <a:pt x="356977" y="116877"/>
                  <a:pt x="353288" y="116877"/>
                </a:cubicBezTo>
                <a:lnTo>
                  <a:pt x="196480" y="116877"/>
                </a:lnTo>
                <a:cubicBezTo>
                  <a:pt x="190023" y="116877"/>
                  <a:pt x="184489" y="111355"/>
                  <a:pt x="184489" y="103993"/>
                </a:cubicBezTo>
                <a:lnTo>
                  <a:pt x="184489" y="11964"/>
                </a:lnTo>
                <a:cubicBezTo>
                  <a:pt x="184489" y="5521"/>
                  <a:pt x="190023" y="0"/>
                  <a:pt x="196480" y="0"/>
                </a:cubicBezTo>
                <a:close/>
              </a:path>
            </a:pathLst>
          </a:custGeom>
          <a:gradFill>
            <a:gsLst>
              <a:gs pos="0">
                <a:schemeClr val="accent6">
                  <a:lumMod val="20000"/>
                  <a:lumOff val="80000"/>
                </a:schemeClr>
              </a:gs>
              <a:gs pos="100000">
                <a:schemeClr val="accent6"/>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ea"/>
              <a:ea typeface="+mj-ea"/>
              <a:cs typeface="+mn-ea"/>
              <a:sym typeface="+mn-lt"/>
            </a:endParaRPr>
          </a:p>
        </p:txBody>
      </p:sp>
      <p:sp>
        <p:nvSpPr>
          <p:cNvPr id="16" name="文本框 15">
            <a:extLst>
              <a:ext uri="{FF2B5EF4-FFF2-40B4-BE49-F238E27FC236}">
                <a16:creationId xmlns:a16="http://schemas.microsoft.com/office/drawing/2014/main" id="{FAB1B048-1B34-A51B-F270-76100B44837F}"/>
              </a:ext>
            </a:extLst>
          </p:cNvPr>
          <p:cNvSpPr txBox="1"/>
          <p:nvPr/>
        </p:nvSpPr>
        <p:spPr>
          <a:xfrm>
            <a:off x="4078861" y="4992651"/>
            <a:ext cx="1725039" cy="461665"/>
          </a:xfrm>
          <a:prstGeom prst="rect">
            <a:avLst/>
          </a:prstGeom>
          <a:noFill/>
        </p:spPr>
        <p:txBody>
          <a:bodyPr wrap="square" rtlCol="0" anchor="ctr">
            <a:spAutoFit/>
          </a:bodyPr>
          <a:lstStyle/>
          <a:p>
            <a:r>
              <a:rPr lang="zh-CN" altLang="en-US" sz="2400" b="1" dirty="0">
                <a:solidFill>
                  <a:schemeClr val="bg1"/>
                </a:solidFill>
                <a:latin typeface="+mj-ea"/>
                <a:ea typeface="+mj-ea"/>
                <a:cs typeface="+mn-ea"/>
                <a:sym typeface="+mn-lt"/>
              </a:rPr>
              <a:t>尊重人性</a:t>
            </a:r>
          </a:p>
        </p:txBody>
      </p:sp>
      <p:sp>
        <p:nvSpPr>
          <p:cNvPr id="27" name="businessman_243303">
            <a:extLst>
              <a:ext uri="{FF2B5EF4-FFF2-40B4-BE49-F238E27FC236}">
                <a16:creationId xmlns:a16="http://schemas.microsoft.com/office/drawing/2014/main" id="{E57332D5-088D-4AC6-49A7-3A3B7ED2757E}"/>
              </a:ext>
            </a:extLst>
          </p:cNvPr>
          <p:cNvSpPr/>
          <p:nvPr/>
        </p:nvSpPr>
        <p:spPr>
          <a:xfrm>
            <a:off x="4164951" y="4693870"/>
            <a:ext cx="281934" cy="281508"/>
          </a:xfrm>
          <a:custGeom>
            <a:avLst/>
            <a:gdLst>
              <a:gd name="connsiteX0" fmla="*/ 480011 w 607639"/>
              <a:gd name="connsiteY0" fmla="*/ 415570 h 606722"/>
              <a:gd name="connsiteX1" fmla="*/ 480011 w 607639"/>
              <a:gd name="connsiteY1" fmla="*/ 485330 h 606722"/>
              <a:gd name="connsiteX2" fmla="*/ 577201 w 607639"/>
              <a:gd name="connsiteY2" fmla="*/ 485330 h 606722"/>
              <a:gd name="connsiteX3" fmla="*/ 577201 w 607639"/>
              <a:gd name="connsiteY3" fmla="*/ 415570 h 606722"/>
              <a:gd name="connsiteX4" fmla="*/ 93000 w 607639"/>
              <a:gd name="connsiteY4" fmla="*/ 348989 h 606722"/>
              <a:gd name="connsiteX5" fmla="*/ 103146 w 607639"/>
              <a:gd name="connsiteY5" fmla="*/ 354721 h 606722"/>
              <a:gd name="connsiteX6" fmla="*/ 197487 w 607639"/>
              <a:gd name="connsiteY6" fmla="*/ 475858 h 606722"/>
              <a:gd name="connsiteX7" fmla="*/ 291829 w 607639"/>
              <a:gd name="connsiteY7" fmla="*/ 354721 h 606722"/>
              <a:gd name="connsiteX8" fmla="*/ 301931 w 607639"/>
              <a:gd name="connsiteY8" fmla="*/ 348989 h 606722"/>
              <a:gd name="connsiteX9" fmla="*/ 313100 w 607639"/>
              <a:gd name="connsiteY9" fmla="*/ 352055 h 606722"/>
              <a:gd name="connsiteX10" fmla="*/ 315770 w 607639"/>
              <a:gd name="connsiteY10" fmla="*/ 373385 h 606722"/>
              <a:gd name="connsiteX11" fmla="*/ 209413 w 607639"/>
              <a:gd name="connsiteY11" fmla="*/ 509897 h 606722"/>
              <a:gd name="connsiteX12" fmla="*/ 197487 w 607639"/>
              <a:gd name="connsiteY12" fmla="*/ 515763 h 606722"/>
              <a:gd name="connsiteX13" fmla="*/ 185472 w 607639"/>
              <a:gd name="connsiteY13" fmla="*/ 509897 h 606722"/>
              <a:gd name="connsiteX14" fmla="*/ 79115 w 607639"/>
              <a:gd name="connsiteY14" fmla="*/ 373385 h 606722"/>
              <a:gd name="connsiteX15" fmla="*/ 81785 w 607639"/>
              <a:gd name="connsiteY15" fmla="*/ 352055 h 606722"/>
              <a:gd name="connsiteX16" fmla="*/ 93000 w 607639"/>
              <a:gd name="connsiteY16" fmla="*/ 348989 h 606722"/>
              <a:gd name="connsiteX17" fmla="*/ 394925 w 607639"/>
              <a:gd name="connsiteY17" fmla="*/ 242724 h 606722"/>
              <a:gd name="connsiteX18" fmla="*/ 364576 w 607639"/>
              <a:gd name="connsiteY18" fmla="*/ 409527 h 606722"/>
              <a:gd name="connsiteX19" fmla="*/ 412014 w 607639"/>
              <a:gd name="connsiteY19" fmla="*/ 409527 h 606722"/>
              <a:gd name="connsiteX20" fmla="*/ 425364 w 607639"/>
              <a:gd name="connsiteY20" fmla="*/ 576330 h 606722"/>
              <a:gd name="connsiteX21" fmla="*/ 486063 w 607639"/>
              <a:gd name="connsiteY21" fmla="*/ 576330 h 606722"/>
              <a:gd name="connsiteX22" fmla="*/ 490958 w 607639"/>
              <a:gd name="connsiteY22" fmla="*/ 515723 h 606722"/>
              <a:gd name="connsiteX23" fmla="*/ 480011 w 607639"/>
              <a:gd name="connsiteY23" fmla="*/ 515723 h 606722"/>
              <a:gd name="connsiteX24" fmla="*/ 449661 w 607639"/>
              <a:gd name="connsiteY24" fmla="*/ 485330 h 606722"/>
              <a:gd name="connsiteX25" fmla="*/ 449661 w 607639"/>
              <a:gd name="connsiteY25" fmla="*/ 415570 h 606722"/>
              <a:gd name="connsiteX26" fmla="*/ 480011 w 607639"/>
              <a:gd name="connsiteY26" fmla="*/ 385266 h 606722"/>
              <a:gd name="connsiteX27" fmla="*/ 542401 w 607639"/>
              <a:gd name="connsiteY27" fmla="*/ 385266 h 606722"/>
              <a:gd name="connsiteX28" fmla="*/ 516502 w 607639"/>
              <a:gd name="connsiteY28" fmla="*/ 242724 h 606722"/>
              <a:gd name="connsiteX29" fmla="*/ 470933 w 607639"/>
              <a:gd name="connsiteY29" fmla="*/ 242724 h 606722"/>
              <a:gd name="connsiteX30" fmla="*/ 470933 w 607639"/>
              <a:gd name="connsiteY30" fmla="*/ 334968 h 606722"/>
              <a:gd name="connsiteX31" fmla="*/ 455713 w 607639"/>
              <a:gd name="connsiteY31" fmla="*/ 350164 h 606722"/>
              <a:gd name="connsiteX32" fmla="*/ 440494 w 607639"/>
              <a:gd name="connsiteY32" fmla="*/ 334968 h 606722"/>
              <a:gd name="connsiteX33" fmla="*/ 440494 w 607639"/>
              <a:gd name="connsiteY33" fmla="*/ 242724 h 606722"/>
              <a:gd name="connsiteX34" fmla="*/ 394925 w 607639"/>
              <a:gd name="connsiteY34" fmla="*/ 212332 h 606722"/>
              <a:gd name="connsiteX35" fmla="*/ 516502 w 607639"/>
              <a:gd name="connsiteY35" fmla="*/ 212332 h 606722"/>
              <a:gd name="connsiteX36" fmla="*/ 546406 w 607639"/>
              <a:gd name="connsiteY36" fmla="*/ 237304 h 606722"/>
              <a:gd name="connsiteX37" fmla="*/ 573285 w 607639"/>
              <a:gd name="connsiteY37" fmla="*/ 385266 h 606722"/>
              <a:gd name="connsiteX38" fmla="*/ 577201 w 607639"/>
              <a:gd name="connsiteY38" fmla="*/ 385266 h 606722"/>
              <a:gd name="connsiteX39" fmla="*/ 607639 w 607639"/>
              <a:gd name="connsiteY39" fmla="*/ 415570 h 606722"/>
              <a:gd name="connsiteX40" fmla="*/ 607639 w 607639"/>
              <a:gd name="connsiteY40" fmla="*/ 485330 h 606722"/>
              <a:gd name="connsiteX41" fmla="*/ 577201 w 607639"/>
              <a:gd name="connsiteY41" fmla="*/ 515723 h 606722"/>
              <a:gd name="connsiteX42" fmla="*/ 521397 w 607639"/>
              <a:gd name="connsiteY42" fmla="*/ 515723 h 606722"/>
              <a:gd name="connsiteX43" fmla="*/ 516413 w 607639"/>
              <a:gd name="connsiteY43" fmla="*/ 578729 h 606722"/>
              <a:gd name="connsiteX44" fmla="*/ 486063 w 607639"/>
              <a:gd name="connsiteY44" fmla="*/ 606722 h 606722"/>
              <a:gd name="connsiteX45" fmla="*/ 425364 w 607639"/>
              <a:gd name="connsiteY45" fmla="*/ 606722 h 606722"/>
              <a:gd name="connsiteX46" fmla="*/ 395014 w 607639"/>
              <a:gd name="connsiteY46" fmla="*/ 578729 h 606722"/>
              <a:gd name="connsiteX47" fmla="*/ 383978 w 607639"/>
              <a:gd name="connsiteY47" fmla="*/ 439831 h 606722"/>
              <a:gd name="connsiteX48" fmla="*/ 364576 w 607639"/>
              <a:gd name="connsiteY48" fmla="*/ 439831 h 606722"/>
              <a:gd name="connsiteX49" fmla="*/ 341257 w 607639"/>
              <a:gd name="connsiteY49" fmla="*/ 428989 h 606722"/>
              <a:gd name="connsiteX50" fmla="*/ 334671 w 607639"/>
              <a:gd name="connsiteY50" fmla="*/ 404106 h 606722"/>
              <a:gd name="connsiteX51" fmla="*/ 365021 w 607639"/>
              <a:gd name="connsiteY51" fmla="*/ 237304 h 606722"/>
              <a:gd name="connsiteX52" fmla="*/ 394925 w 607639"/>
              <a:gd name="connsiteY52" fmla="*/ 212332 h 606722"/>
              <a:gd name="connsiteX53" fmla="*/ 197502 w 607639"/>
              <a:gd name="connsiteY53" fmla="*/ 212332 h 606722"/>
              <a:gd name="connsiteX54" fmla="*/ 329497 w 607639"/>
              <a:gd name="connsiteY54" fmla="*/ 263164 h 606722"/>
              <a:gd name="connsiteX55" fmla="*/ 322821 w 607639"/>
              <a:gd name="connsiteY55" fmla="*/ 299599 h 606722"/>
              <a:gd name="connsiteX56" fmla="*/ 197502 w 607639"/>
              <a:gd name="connsiteY56" fmla="*/ 242724 h 606722"/>
              <a:gd name="connsiteX57" fmla="*/ 30350 w 607639"/>
              <a:gd name="connsiteY57" fmla="*/ 409527 h 606722"/>
              <a:gd name="connsiteX58" fmla="*/ 197502 w 607639"/>
              <a:gd name="connsiteY58" fmla="*/ 576330 h 606722"/>
              <a:gd name="connsiteX59" fmla="*/ 353439 w 607639"/>
              <a:gd name="connsiteY59" fmla="*/ 468979 h 606722"/>
              <a:gd name="connsiteX60" fmla="*/ 355842 w 607639"/>
              <a:gd name="connsiteY60" fmla="*/ 469601 h 606722"/>
              <a:gd name="connsiteX61" fmla="*/ 360025 w 607639"/>
              <a:gd name="connsiteY61" fmla="*/ 521410 h 606722"/>
              <a:gd name="connsiteX62" fmla="*/ 197502 w 607639"/>
              <a:gd name="connsiteY62" fmla="*/ 606722 h 606722"/>
              <a:gd name="connsiteX63" fmla="*/ 0 w 607639"/>
              <a:gd name="connsiteY63" fmla="*/ 409527 h 606722"/>
              <a:gd name="connsiteX64" fmla="*/ 197502 w 607639"/>
              <a:gd name="connsiteY64" fmla="*/ 212332 h 606722"/>
              <a:gd name="connsiteX65" fmla="*/ 455677 w 607639"/>
              <a:gd name="connsiteY65" fmla="*/ 30302 h 606722"/>
              <a:gd name="connsiteX66" fmla="*/ 394890 w 607639"/>
              <a:gd name="connsiteY66" fmla="*/ 90994 h 606722"/>
              <a:gd name="connsiteX67" fmla="*/ 455677 w 607639"/>
              <a:gd name="connsiteY67" fmla="*/ 151686 h 606722"/>
              <a:gd name="connsiteX68" fmla="*/ 516463 w 607639"/>
              <a:gd name="connsiteY68" fmla="*/ 90994 h 606722"/>
              <a:gd name="connsiteX69" fmla="*/ 455677 w 607639"/>
              <a:gd name="connsiteY69" fmla="*/ 30302 h 606722"/>
              <a:gd name="connsiteX70" fmla="*/ 455677 w 607639"/>
              <a:gd name="connsiteY70" fmla="*/ 0 h 606722"/>
              <a:gd name="connsiteX71" fmla="*/ 546812 w 607639"/>
              <a:gd name="connsiteY71" fmla="*/ 90994 h 606722"/>
              <a:gd name="connsiteX72" fmla="*/ 455677 w 607639"/>
              <a:gd name="connsiteY72" fmla="*/ 181988 h 606722"/>
              <a:gd name="connsiteX73" fmla="*/ 364541 w 607639"/>
              <a:gd name="connsiteY73" fmla="*/ 90994 h 606722"/>
              <a:gd name="connsiteX74" fmla="*/ 455677 w 607639"/>
              <a:gd name="connsiteY74"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607639" h="606722">
                <a:moveTo>
                  <a:pt x="480011" y="415570"/>
                </a:moveTo>
                <a:lnTo>
                  <a:pt x="480011" y="485330"/>
                </a:lnTo>
                <a:lnTo>
                  <a:pt x="577201" y="485330"/>
                </a:lnTo>
                <a:lnTo>
                  <a:pt x="577201" y="415570"/>
                </a:lnTo>
                <a:close/>
                <a:moveTo>
                  <a:pt x="93000" y="348989"/>
                </a:moveTo>
                <a:cubicBezTo>
                  <a:pt x="96871" y="349477"/>
                  <a:pt x="100565" y="351433"/>
                  <a:pt x="103146" y="354721"/>
                </a:cubicBezTo>
                <a:lnTo>
                  <a:pt x="197487" y="475858"/>
                </a:lnTo>
                <a:lnTo>
                  <a:pt x="291829" y="354721"/>
                </a:lnTo>
                <a:cubicBezTo>
                  <a:pt x="294410" y="351433"/>
                  <a:pt x="298081" y="349477"/>
                  <a:pt x="301931" y="348989"/>
                </a:cubicBezTo>
                <a:cubicBezTo>
                  <a:pt x="305780" y="348500"/>
                  <a:pt x="309807" y="349478"/>
                  <a:pt x="313100" y="352055"/>
                </a:cubicBezTo>
                <a:cubicBezTo>
                  <a:pt x="319775" y="357210"/>
                  <a:pt x="320932" y="366719"/>
                  <a:pt x="315770" y="373385"/>
                </a:cubicBezTo>
                <a:lnTo>
                  <a:pt x="209413" y="509897"/>
                </a:lnTo>
                <a:cubicBezTo>
                  <a:pt x="206565" y="513541"/>
                  <a:pt x="202115" y="515763"/>
                  <a:pt x="197487" y="515763"/>
                </a:cubicBezTo>
                <a:cubicBezTo>
                  <a:pt x="192770" y="515763"/>
                  <a:pt x="188320" y="513541"/>
                  <a:pt x="185472" y="509897"/>
                </a:cubicBezTo>
                <a:lnTo>
                  <a:pt x="79115" y="373385"/>
                </a:lnTo>
                <a:cubicBezTo>
                  <a:pt x="73953" y="366719"/>
                  <a:pt x="75199" y="357210"/>
                  <a:pt x="81785" y="352055"/>
                </a:cubicBezTo>
                <a:cubicBezTo>
                  <a:pt x="85078" y="349478"/>
                  <a:pt x="89128" y="348500"/>
                  <a:pt x="93000" y="348989"/>
                </a:cubicBezTo>
                <a:close/>
                <a:moveTo>
                  <a:pt x="394925" y="242724"/>
                </a:moveTo>
                <a:lnTo>
                  <a:pt x="364576" y="409527"/>
                </a:lnTo>
                <a:lnTo>
                  <a:pt x="412014" y="409527"/>
                </a:lnTo>
                <a:lnTo>
                  <a:pt x="425364" y="576330"/>
                </a:lnTo>
                <a:lnTo>
                  <a:pt x="486063" y="576330"/>
                </a:lnTo>
                <a:lnTo>
                  <a:pt x="490958" y="515723"/>
                </a:lnTo>
                <a:lnTo>
                  <a:pt x="480011" y="515723"/>
                </a:lnTo>
                <a:cubicBezTo>
                  <a:pt x="463279" y="515723"/>
                  <a:pt x="449661" y="502126"/>
                  <a:pt x="449661" y="485330"/>
                </a:cubicBezTo>
                <a:lnTo>
                  <a:pt x="449661" y="415570"/>
                </a:lnTo>
                <a:cubicBezTo>
                  <a:pt x="449661" y="398863"/>
                  <a:pt x="463279" y="385266"/>
                  <a:pt x="480011" y="385266"/>
                </a:cubicBezTo>
                <a:lnTo>
                  <a:pt x="542401" y="385266"/>
                </a:lnTo>
                <a:lnTo>
                  <a:pt x="516502" y="242724"/>
                </a:lnTo>
                <a:lnTo>
                  <a:pt x="470933" y="242724"/>
                </a:lnTo>
                <a:lnTo>
                  <a:pt x="470933" y="334968"/>
                </a:lnTo>
                <a:cubicBezTo>
                  <a:pt x="470933" y="343321"/>
                  <a:pt x="464080" y="350164"/>
                  <a:pt x="455713" y="350164"/>
                </a:cubicBezTo>
                <a:cubicBezTo>
                  <a:pt x="447347" y="350164"/>
                  <a:pt x="440494" y="343321"/>
                  <a:pt x="440494" y="334968"/>
                </a:cubicBezTo>
                <a:lnTo>
                  <a:pt x="440494" y="242724"/>
                </a:lnTo>
                <a:close/>
                <a:moveTo>
                  <a:pt x="394925" y="212332"/>
                </a:moveTo>
                <a:lnTo>
                  <a:pt x="516502" y="212332"/>
                </a:lnTo>
                <a:cubicBezTo>
                  <a:pt x="531187" y="212332"/>
                  <a:pt x="543736" y="222818"/>
                  <a:pt x="546406" y="237304"/>
                </a:cubicBezTo>
                <a:lnTo>
                  <a:pt x="573285" y="385266"/>
                </a:lnTo>
                <a:lnTo>
                  <a:pt x="577201" y="385266"/>
                </a:lnTo>
                <a:cubicBezTo>
                  <a:pt x="594022" y="385266"/>
                  <a:pt x="607639" y="398863"/>
                  <a:pt x="607639" y="415570"/>
                </a:cubicBezTo>
                <a:lnTo>
                  <a:pt x="607639" y="485330"/>
                </a:lnTo>
                <a:cubicBezTo>
                  <a:pt x="607639" y="502126"/>
                  <a:pt x="594022" y="515723"/>
                  <a:pt x="577201" y="515723"/>
                </a:cubicBezTo>
                <a:lnTo>
                  <a:pt x="521397" y="515723"/>
                </a:lnTo>
                <a:lnTo>
                  <a:pt x="516413" y="578729"/>
                </a:lnTo>
                <a:cubicBezTo>
                  <a:pt x="515167" y="594547"/>
                  <a:pt x="501905" y="606722"/>
                  <a:pt x="486063" y="606722"/>
                </a:cubicBezTo>
                <a:lnTo>
                  <a:pt x="425364" y="606722"/>
                </a:lnTo>
                <a:cubicBezTo>
                  <a:pt x="409522" y="606722"/>
                  <a:pt x="396349" y="594547"/>
                  <a:pt x="395014" y="578729"/>
                </a:cubicBezTo>
                <a:lnTo>
                  <a:pt x="383978" y="439831"/>
                </a:lnTo>
                <a:lnTo>
                  <a:pt x="364576" y="439831"/>
                </a:lnTo>
                <a:cubicBezTo>
                  <a:pt x="355587" y="439831"/>
                  <a:pt x="347043" y="435832"/>
                  <a:pt x="341257" y="428989"/>
                </a:cubicBezTo>
                <a:cubicBezTo>
                  <a:pt x="335472" y="422057"/>
                  <a:pt x="333069" y="412993"/>
                  <a:pt x="334671" y="404106"/>
                </a:cubicBezTo>
                <a:lnTo>
                  <a:pt x="365021" y="237304"/>
                </a:lnTo>
                <a:cubicBezTo>
                  <a:pt x="367691" y="222818"/>
                  <a:pt x="380240" y="212332"/>
                  <a:pt x="394925" y="212332"/>
                </a:cubicBezTo>
                <a:close/>
                <a:moveTo>
                  <a:pt x="197502" y="212332"/>
                </a:moveTo>
                <a:cubicBezTo>
                  <a:pt x="248324" y="212332"/>
                  <a:pt x="294429" y="231705"/>
                  <a:pt x="329497" y="263164"/>
                </a:cubicBezTo>
                <a:lnTo>
                  <a:pt x="322821" y="299599"/>
                </a:lnTo>
                <a:cubicBezTo>
                  <a:pt x="292203" y="264763"/>
                  <a:pt x="247434" y="242724"/>
                  <a:pt x="197502" y="242724"/>
                </a:cubicBezTo>
                <a:cubicBezTo>
                  <a:pt x="105382" y="242724"/>
                  <a:pt x="30350" y="317550"/>
                  <a:pt x="30350" y="409527"/>
                </a:cubicBezTo>
                <a:cubicBezTo>
                  <a:pt x="30350" y="501504"/>
                  <a:pt x="105382" y="576330"/>
                  <a:pt x="197502" y="576330"/>
                </a:cubicBezTo>
                <a:cubicBezTo>
                  <a:pt x="268617" y="576330"/>
                  <a:pt x="329319" y="531630"/>
                  <a:pt x="353439" y="468979"/>
                </a:cubicBezTo>
                <a:cubicBezTo>
                  <a:pt x="354240" y="469157"/>
                  <a:pt x="355041" y="469423"/>
                  <a:pt x="355842" y="469601"/>
                </a:cubicBezTo>
                <a:lnTo>
                  <a:pt x="360025" y="521410"/>
                </a:lnTo>
                <a:cubicBezTo>
                  <a:pt x="324334" y="572864"/>
                  <a:pt x="264879" y="606722"/>
                  <a:pt x="197502" y="606722"/>
                </a:cubicBezTo>
                <a:cubicBezTo>
                  <a:pt x="88382" y="606722"/>
                  <a:pt x="0" y="518389"/>
                  <a:pt x="0" y="409527"/>
                </a:cubicBezTo>
                <a:cubicBezTo>
                  <a:pt x="0" y="300665"/>
                  <a:pt x="88382" y="212332"/>
                  <a:pt x="197502" y="212332"/>
                </a:cubicBezTo>
                <a:close/>
                <a:moveTo>
                  <a:pt x="455677" y="30302"/>
                </a:moveTo>
                <a:cubicBezTo>
                  <a:pt x="422124" y="30302"/>
                  <a:pt x="394890" y="57493"/>
                  <a:pt x="394890" y="90994"/>
                </a:cubicBezTo>
                <a:cubicBezTo>
                  <a:pt x="394890" y="124495"/>
                  <a:pt x="422124" y="151686"/>
                  <a:pt x="455677" y="151686"/>
                </a:cubicBezTo>
                <a:cubicBezTo>
                  <a:pt x="489230" y="151686"/>
                  <a:pt x="516463" y="124495"/>
                  <a:pt x="516463" y="90994"/>
                </a:cubicBezTo>
                <a:cubicBezTo>
                  <a:pt x="516463" y="57493"/>
                  <a:pt x="489230" y="30302"/>
                  <a:pt x="455677" y="30302"/>
                </a:cubicBezTo>
                <a:close/>
                <a:moveTo>
                  <a:pt x="455677" y="0"/>
                </a:moveTo>
                <a:cubicBezTo>
                  <a:pt x="505961" y="0"/>
                  <a:pt x="546812" y="40787"/>
                  <a:pt x="546812" y="90994"/>
                </a:cubicBezTo>
                <a:cubicBezTo>
                  <a:pt x="546812" y="141201"/>
                  <a:pt x="505961" y="181988"/>
                  <a:pt x="455677" y="181988"/>
                </a:cubicBezTo>
                <a:cubicBezTo>
                  <a:pt x="405392" y="181988"/>
                  <a:pt x="364541" y="141201"/>
                  <a:pt x="364541" y="90994"/>
                </a:cubicBezTo>
                <a:cubicBezTo>
                  <a:pt x="364541" y="40787"/>
                  <a:pt x="405392" y="0"/>
                  <a:pt x="455677" y="0"/>
                </a:cubicBezTo>
                <a:close/>
              </a:path>
            </a:pathLst>
          </a:custGeom>
          <a:gradFill>
            <a:gsLst>
              <a:gs pos="0">
                <a:schemeClr val="accent6">
                  <a:lumMod val="20000"/>
                  <a:lumOff val="80000"/>
                </a:schemeClr>
              </a:gs>
              <a:gs pos="100000">
                <a:schemeClr val="accent6"/>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ea"/>
              <a:ea typeface="+mj-ea"/>
              <a:cs typeface="+mn-ea"/>
              <a:sym typeface="+mn-lt"/>
            </a:endParaRPr>
          </a:p>
        </p:txBody>
      </p:sp>
      <p:sp>
        <p:nvSpPr>
          <p:cNvPr id="15" name="文本框 14">
            <a:extLst>
              <a:ext uri="{FF2B5EF4-FFF2-40B4-BE49-F238E27FC236}">
                <a16:creationId xmlns:a16="http://schemas.microsoft.com/office/drawing/2014/main" id="{5ED43D40-6F1D-90E8-E2A4-A05404E5195E}"/>
              </a:ext>
            </a:extLst>
          </p:cNvPr>
          <p:cNvSpPr txBox="1"/>
          <p:nvPr/>
        </p:nvSpPr>
        <p:spPr>
          <a:xfrm>
            <a:off x="6199761" y="4992651"/>
            <a:ext cx="1725039" cy="461665"/>
          </a:xfrm>
          <a:prstGeom prst="rect">
            <a:avLst/>
          </a:prstGeom>
          <a:noFill/>
        </p:spPr>
        <p:txBody>
          <a:bodyPr wrap="square" rtlCol="0" anchor="ctr">
            <a:spAutoFit/>
          </a:bodyPr>
          <a:lstStyle/>
          <a:p>
            <a:r>
              <a:rPr lang="zh-CN" altLang="en-US" sz="2400" b="1" dirty="0">
                <a:solidFill>
                  <a:schemeClr val="bg1"/>
                </a:solidFill>
                <a:latin typeface="+mj-ea"/>
                <a:ea typeface="+mj-ea"/>
                <a:cs typeface="+mn-ea"/>
                <a:sym typeface="+mn-lt"/>
              </a:rPr>
              <a:t>开放生态</a:t>
            </a:r>
          </a:p>
        </p:txBody>
      </p:sp>
      <p:sp>
        <p:nvSpPr>
          <p:cNvPr id="28" name="iconfont-1177-866171">
            <a:extLst>
              <a:ext uri="{FF2B5EF4-FFF2-40B4-BE49-F238E27FC236}">
                <a16:creationId xmlns:a16="http://schemas.microsoft.com/office/drawing/2014/main" id="{2D2EB4F6-8347-C480-2192-A20E52AC9C56}"/>
              </a:ext>
            </a:extLst>
          </p:cNvPr>
          <p:cNvSpPr/>
          <p:nvPr/>
        </p:nvSpPr>
        <p:spPr>
          <a:xfrm>
            <a:off x="6322419" y="4694689"/>
            <a:ext cx="241977" cy="281934"/>
          </a:xfrm>
          <a:custGeom>
            <a:avLst/>
            <a:gdLst>
              <a:gd name="T0" fmla="*/ 1164 w 11052"/>
              <a:gd name="T1" fmla="*/ 12835 h 12874"/>
              <a:gd name="T2" fmla="*/ 9584 w 11052"/>
              <a:gd name="T3" fmla="*/ 12839 h 12874"/>
              <a:gd name="T4" fmla="*/ 9878 w 11052"/>
              <a:gd name="T5" fmla="*/ 12549 h 12874"/>
              <a:gd name="T6" fmla="*/ 9878 w 11052"/>
              <a:gd name="T7" fmla="*/ 6434 h 12874"/>
              <a:gd name="T8" fmla="*/ 10761 w 11052"/>
              <a:gd name="T9" fmla="*/ 6430 h 12874"/>
              <a:gd name="T10" fmla="*/ 11052 w 11052"/>
              <a:gd name="T11" fmla="*/ 6141 h 12874"/>
              <a:gd name="T12" fmla="*/ 11052 w 11052"/>
              <a:gd name="T13" fmla="*/ 2655 h 12874"/>
              <a:gd name="T14" fmla="*/ 10762 w 11052"/>
              <a:gd name="T15" fmla="*/ 2366 h 12874"/>
              <a:gd name="T16" fmla="*/ 4944 w 11052"/>
              <a:gd name="T17" fmla="*/ 2366 h 12874"/>
              <a:gd name="T18" fmla="*/ 4944 w 11052"/>
              <a:gd name="T19" fmla="*/ 2947 h 12874"/>
              <a:gd name="T20" fmla="*/ 10470 w 11052"/>
              <a:gd name="T21" fmla="*/ 2947 h 12874"/>
              <a:gd name="T22" fmla="*/ 10470 w 11052"/>
              <a:gd name="T23" fmla="*/ 5852 h 12874"/>
              <a:gd name="T24" fmla="*/ 9296 w 11052"/>
              <a:gd name="T25" fmla="*/ 5852 h 12874"/>
              <a:gd name="T26" fmla="*/ 9296 w 11052"/>
              <a:gd name="T27" fmla="*/ 12257 h 12874"/>
              <a:gd name="T28" fmla="*/ 2327 w 11052"/>
              <a:gd name="T29" fmla="*/ 12253 h 12874"/>
              <a:gd name="T30" fmla="*/ 1164 w 11052"/>
              <a:gd name="T31" fmla="*/ 12835 h 12874"/>
              <a:gd name="T32" fmla="*/ 4413 w 11052"/>
              <a:gd name="T33" fmla="*/ 75 h 12874"/>
              <a:gd name="T34" fmla="*/ 241 w 11052"/>
              <a:gd name="T35" fmla="*/ 2405 h 12874"/>
              <a:gd name="T36" fmla="*/ 0 w 11052"/>
              <a:gd name="T37" fmla="*/ 2776 h 12874"/>
              <a:gd name="T38" fmla="*/ 0 w 11052"/>
              <a:gd name="T39" fmla="*/ 12696 h 12874"/>
              <a:gd name="T40" fmla="*/ 241 w 11052"/>
              <a:gd name="T41" fmla="*/ 12799 h 12874"/>
              <a:gd name="T42" fmla="*/ 4413 w 11052"/>
              <a:gd name="T43" fmla="*/ 10469 h 12874"/>
              <a:gd name="T44" fmla="*/ 4654 w 11052"/>
              <a:gd name="T45" fmla="*/ 10098 h 12874"/>
              <a:gd name="T46" fmla="*/ 4654 w 11052"/>
              <a:gd name="T47" fmla="*/ 177 h 12874"/>
              <a:gd name="T48" fmla="*/ 4413 w 11052"/>
              <a:gd name="T49" fmla="*/ 75 h 12874"/>
              <a:gd name="T50" fmla="*/ 4072 w 11052"/>
              <a:gd name="T51" fmla="*/ 9830 h 12874"/>
              <a:gd name="T52" fmla="*/ 582 w 11052"/>
              <a:gd name="T53" fmla="*/ 12011 h 12874"/>
              <a:gd name="T54" fmla="*/ 582 w 11052"/>
              <a:gd name="T55" fmla="*/ 2899 h 12874"/>
              <a:gd name="T56" fmla="*/ 4072 w 11052"/>
              <a:gd name="T57" fmla="*/ 960 h 12874"/>
              <a:gd name="T58" fmla="*/ 4072 w 11052"/>
              <a:gd name="T59" fmla="*/ 9830 h 12874"/>
              <a:gd name="T60" fmla="*/ 5817 w 11052"/>
              <a:gd name="T61" fmla="*/ 3529 h 12874"/>
              <a:gd name="T62" fmla="*/ 6398 w 11052"/>
              <a:gd name="T63" fmla="*/ 3529 h 12874"/>
              <a:gd name="T64" fmla="*/ 6398 w 11052"/>
              <a:gd name="T65" fmla="*/ 11672 h 12874"/>
              <a:gd name="T66" fmla="*/ 5817 w 11052"/>
              <a:gd name="T67" fmla="*/ 11672 h 12874"/>
              <a:gd name="T68" fmla="*/ 5817 w 11052"/>
              <a:gd name="T69" fmla="*/ 3529 h 12874"/>
              <a:gd name="T70" fmla="*/ 8143 w 11052"/>
              <a:gd name="T71" fmla="*/ 3529 h 12874"/>
              <a:gd name="T72" fmla="*/ 8725 w 11052"/>
              <a:gd name="T73" fmla="*/ 3529 h 12874"/>
              <a:gd name="T74" fmla="*/ 8725 w 11052"/>
              <a:gd name="T75" fmla="*/ 11672 h 12874"/>
              <a:gd name="T76" fmla="*/ 8143 w 11052"/>
              <a:gd name="T77" fmla="*/ 11672 h 12874"/>
              <a:gd name="T78" fmla="*/ 8143 w 11052"/>
              <a:gd name="T79" fmla="*/ 3529 h 12874"/>
              <a:gd name="T80" fmla="*/ 6980 w 11052"/>
              <a:gd name="T81" fmla="*/ 3529 h 12874"/>
              <a:gd name="T82" fmla="*/ 7562 w 11052"/>
              <a:gd name="T83" fmla="*/ 3529 h 12874"/>
              <a:gd name="T84" fmla="*/ 7562 w 11052"/>
              <a:gd name="T85" fmla="*/ 11672 h 12874"/>
              <a:gd name="T86" fmla="*/ 6980 w 11052"/>
              <a:gd name="T87" fmla="*/ 11672 h 12874"/>
              <a:gd name="T88" fmla="*/ 6980 w 11052"/>
              <a:gd name="T89" fmla="*/ 3529 h 128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1052" h="12874">
                <a:moveTo>
                  <a:pt x="1164" y="12835"/>
                </a:moveTo>
                <a:lnTo>
                  <a:pt x="9584" y="12839"/>
                </a:lnTo>
                <a:cubicBezTo>
                  <a:pt x="9746" y="12839"/>
                  <a:pt x="9878" y="12706"/>
                  <a:pt x="9878" y="12549"/>
                </a:cubicBezTo>
                <a:lnTo>
                  <a:pt x="9878" y="6434"/>
                </a:lnTo>
                <a:lnTo>
                  <a:pt x="10761" y="6430"/>
                </a:lnTo>
                <a:cubicBezTo>
                  <a:pt x="10921" y="6430"/>
                  <a:pt x="11052" y="6299"/>
                  <a:pt x="11052" y="6141"/>
                </a:cubicBezTo>
                <a:lnTo>
                  <a:pt x="11052" y="2655"/>
                </a:lnTo>
                <a:cubicBezTo>
                  <a:pt x="11052" y="2495"/>
                  <a:pt x="10919" y="2366"/>
                  <a:pt x="10762" y="2366"/>
                </a:cubicBezTo>
                <a:lnTo>
                  <a:pt x="4944" y="2366"/>
                </a:lnTo>
                <a:lnTo>
                  <a:pt x="4944" y="2947"/>
                </a:lnTo>
                <a:lnTo>
                  <a:pt x="10470" y="2947"/>
                </a:lnTo>
                <a:lnTo>
                  <a:pt x="10470" y="5852"/>
                </a:lnTo>
                <a:lnTo>
                  <a:pt x="9296" y="5852"/>
                </a:lnTo>
                <a:lnTo>
                  <a:pt x="9296" y="12257"/>
                </a:lnTo>
                <a:lnTo>
                  <a:pt x="2327" y="12253"/>
                </a:lnTo>
                <a:lnTo>
                  <a:pt x="1164" y="12835"/>
                </a:lnTo>
                <a:close/>
                <a:moveTo>
                  <a:pt x="4413" y="75"/>
                </a:moveTo>
                <a:lnTo>
                  <a:pt x="241" y="2405"/>
                </a:lnTo>
                <a:cubicBezTo>
                  <a:pt x="108" y="2479"/>
                  <a:pt x="0" y="2645"/>
                  <a:pt x="0" y="2776"/>
                </a:cubicBezTo>
                <a:lnTo>
                  <a:pt x="0" y="12696"/>
                </a:lnTo>
                <a:cubicBezTo>
                  <a:pt x="0" y="12827"/>
                  <a:pt x="106" y="12874"/>
                  <a:pt x="241" y="12799"/>
                </a:cubicBezTo>
                <a:lnTo>
                  <a:pt x="4413" y="10469"/>
                </a:lnTo>
                <a:cubicBezTo>
                  <a:pt x="4546" y="10395"/>
                  <a:pt x="4654" y="10229"/>
                  <a:pt x="4654" y="10098"/>
                </a:cubicBezTo>
                <a:lnTo>
                  <a:pt x="4654" y="177"/>
                </a:lnTo>
                <a:cubicBezTo>
                  <a:pt x="4654" y="47"/>
                  <a:pt x="4548" y="0"/>
                  <a:pt x="4413" y="75"/>
                </a:cubicBezTo>
                <a:close/>
                <a:moveTo>
                  <a:pt x="4072" y="9830"/>
                </a:moveTo>
                <a:lnTo>
                  <a:pt x="582" y="12011"/>
                </a:lnTo>
                <a:lnTo>
                  <a:pt x="582" y="2899"/>
                </a:lnTo>
                <a:lnTo>
                  <a:pt x="4072" y="960"/>
                </a:lnTo>
                <a:lnTo>
                  <a:pt x="4072" y="9830"/>
                </a:lnTo>
                <a:close/>
                <a:moveTo>
                  <a:pt x="5817" y="3529"/>
                </a:moveTo>
                <a:lnTo>
                  <a:pt x="6398" y="3529"/>
                </a:lnTo>
                <a:lnTo>
                  <a:pt x="6398" y="11672"/>
                </a:lnTo>
                <a:lnTo>
                  <a:pt x="5817" y="11672"/>
                </a:lnTo>
                <a:lnTo>
                  <a:pt x="5817" y="3529"/>
                </a:lnTo>
                <a:close/>
                <a:moveTo>
                  <a:pt x="8143" y="3529"/>
                </a:moveTo>
                <a:lnTo>
                  <a:pt x="8725" y="3529"/>
                </a:lnTo>
                <a:lnTo>
                  <a:pt x="8725" y="11672"/>
                </a:lnTo>
                <a:lnTo>
                  <a:pt x="8143" y="11672"/>
                </a:lnTo>
                <a:lnTo>
                  <a:pt x="8143" y="3529"/>
                </a:lnTo>
                <a:close/>
                <a:moveTo>
                  <a:pt x="6980" y="3529"/>
                </a:moveTo>
                <a:lnTo>
                  <a:pt x="7562" y="3529"/>
                </a:lnTo>
                <a:lnTo>
                  <a:pt x="7562" y="11672"/>
                </a:lnTo>
                <a:lnTo>
                  <a:pt x="6980" y="11672"/>
                </a:lnTo>
                <a:lnTo>
                  <a:pt x="6980" y="3529"/>
                </a:lnTo>
                <a:close/>
              </a:path>
            </a:pathLst>
          </a:custGeom>
          <a:gradFill>
            <a:gsLst>
              <a:gs pos="0">
                <a:schemeClr val="accent6">
                  <a:lumMod val="20000"/>
                  <a:lumOff val="80000"/>
                </a:schemeClr>
              </a:gs>
              <a:gs pos="100000">
                <a:schemeClr val="accent6"/>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ea"/>
              <a:ea typeface="+mj-ea"/>
              <a:cs typeface="+mn-ea"/>
              <a:sym typeface="+mn-lt"/>
            </a:endParaRPr>
          </a:p>
        </p:txBody>
      </p:sp>
      <p:sp>
        <p:nvSpPr>
          <p:cNvPr id="14" name="文本框 13">
            <a:extLst>
              <a:ext uri="{FF2B5EF4-FFF2-40B4-BE49-F238E27FC236}">
                <a16:creationId xmlns:a16="http://schemas.microsoft.com/office/drawing/2014/main" id="{2F9CF9B7-E726-D75D-EA41-5266CA8A5F06}"/>
              </a:ext>
            </a:extLst>
          </p:cNvPr>
          <p:cNvSpPr txBox="1"/>
          <p:nvPr/>
        </p:nvSpPr>
        <p:spPr>
          <a:xfrm>
            <a:off x="8320661" y="4992651"/>
            <a:ext cx="1725039" cy="461665"/>
          </a:xfrm>
          <a:prstGeom prst="rect">
            <a:avLst/>
          </a:prstGeom>
          <a:noFill/>
        </p:spPr>
        <p:txBody>
          <a:bodyPr wrap="square" rtlCol="0" anchor="ctr">
            <a:noAutofit/>
          </a:bodyPr>
          <a:lstStyle/>
          <a:p>
            <a:r>
              <a:rPr lang="zh-CN" altLang="en-US" sz="2400" b="1" dirty="0">
                <a:solidFill>
                  <a:schemeClr val="bg1"/>
                </a:solidFill>
                <a:latin typeface="+mj-ea"/>
                <a:ea typeface="+mj-ea"/>
                <a:cs typeface="+mn-ea"/>
                <a:sym typeface="+mn-lt"/>
              </a:rPr>
              <a:t>连接一切</a:t>
            </a:r>
          </a:p>
        </p:txBody>
      </p:sp>
      <p:sp>
        <p:nvSpPr>
          <p:cNvPr id="29" name="square-arrows_76237">
            <a:extLst>
              <a:ext uri="{FF2B5EF4-FFF2-40B4-BE49-F238E27FC236}">
                <a16:creationId xmlns:a16="http://schemas.microsoft.com/office/drawing/2014/main" id="{A992A7FB-31B8-547D-23CD-CC048B2D5BE5}"/>
              </a:ext>
            </a:extLst>
          </p:cNvPr>
          <p:cNvSpPr/>
          <p:nvPr/>
        </p:nvSpPr>
        <p:spPr>
          <a:xfrm>
            <a:off x="8472158" y="4669755"/>
            <a:ext cx="281934" cy="281574"/>
          </a:xfrm>
          <a:custGeom>
            <a:avLst/>
            <a:gdLst>
              <a:gd name="T0" fmla="*/ 1871 w 3867"/>
              <a:gd name="T1" fmla="*/ 61 h 3868"/>
              <a:gd name="T2" fmla="*/ 1871 w 3867"/>
              <a:gd name="T3" fmla="*/ 397 h 3868"/>
              <a:gd name="T4" fmla="*/ 0 w 3867"/>
              <a:gd name="T5" fmla="*/ 464 h 3868"/>
              <a:gd name="T6" fmla="*/ 67 w 3867"/>
              <a:gd name="T7" fmla="*/ 3464 h 3868"/>
              <a:gd name="T8" fmla="*/ 867 w 3867"/>
              <a:gd name="T9" fmla="*/ 3330 h 3868"/>
              <a:gd name="T10" fmla="*/ 133 w 3867"/>
              <a:gd name="T11" fmla="*/ 530 h 3868"/>
              <a:gd name="T12" fmla="*/ 1871 w 3867"/>
              <a:gd name="T13" fmla="*/ 864 h 3868"/>
              <a:gd name="T14" fmla="*/ 1965 w 3867"/>
              <a:gd name="T15" fmla="*/ 917 h 3868"/>
              <a:gd name="T16" fmla="*/ 2653 w 3867"/>
              <a:gd name="T17" fmla="*/ 432 h 3868"/>
              <a:gd name="T18" fmla="*/ 1965 w 3867"/>
              <a:gd name="T19" fmla="*/ 10 h 3868"/>
              <a:gd name="T20" fmla="*/ 1996 w 3867"/>
              <a:gd name="T21" fmla="*/ 174 h 3868"/>
              <a:gd name="T22" fmla="*/ 1996 w 3867"/>
              <a:gd name="T23" fmla="*/ 754 h 3868"/>
              <a:gd name="T24" fmla="*/ 2065 w 3867"/>
              <a:gd name="T25" fmla="*/ 297 h 3868"/>
              <a:gd name="T26" fmla="*/ 2049 w 3867"/>
              <a:gd name="T27" fmla="*/ 359 h 3868"/>
              <a:gd name="T28" fmla="*/ 2308 w 3867"/>
              <a:gd name="T29" fmla="*/ 482 h 3868"/>
              <a:gd name="T30" fmla="*/ 2298 w 3867"/>
              <a:gd name="T31" fmla="*/ 435 h 3868"/>
              <a:gd name="T32" fmla="*/ 2065 w 3867"/>
              <a:gd name="T33" fmla="*/ 297 h 3868"/>
              <a:gd name="T34" fmla="*/ 3000 w 3867"/>
              <a:gd name="T35" fmla="*/ 530 h 3868"/>
              <a:gd name="T36" fmla="*/ 3733 w 3867"/>
              <a:gd name="T37" fmla="*/ 3330 h 3868"/>
              <a:gd name="T38" fmla="*/ 1996 w 3867"/>
              <a:gd name="T39" fmla="*/ 2997 h 3868"/>
              <a:gd name="T40" fmla="*/ 1932 w 3867"/>
              <a:gd name="T41" fmla="*/ 2935 h 3868"/>
              <a:gd name="T42" fmla="*/ 1235 w 3867"/>
              <a:gd name="T43" fmla="*/ 3344 h 3868"/>
              <a:gd name="T44" fmla="*/ 1235 w 3867"/>
              <a:gd name="T45" fmla="*/ 3450 h 3868"/>
              <a:gd name="T46" fmla="*/ 1987 w 3867"/>
              <a:gd name="T47" fmla="*/ 3829 h 3868"/>
              <a:gd name="T48" fmla="*/ 1996 w 3867"/>
              <a:gd name="T49" fmla="*/ 3464 h 3868"/>
              <a:gd name="T50" fmla="*/ 3867 w 3867"/>
              <a:gd name="T51" fmla="*/ 3397 h 3868"/>
              <a:gd name="T52" fmla="*/ 3800 w 3867"/>
              <a:gd name="T53" fmla="*/ 397 h 3868"/>
              <a:gd name="T54" fmla="*/ 1871 w 3867"/>
              <a:gd name="T55" fmla="*/ 3107 h 3868"/>
              <a:gd name="T56" fmla="*/ 1388 w 3867"/>
              <a:gd name="T57" fmla="*/ 3397 h 3868"/>
              <a:gd name="T58" fmla="*/ 1585 w 3867"/>
              <a:gd name="T59" fmla="*/ 3363 h 3868"/>
              <a:gd name="T60" fmla="*/ 1569 w 3867"/>
              <a:gd name="T61" fmla="*/ 3425 h 3868"/>
              <a:gd name="T62" fmla="*/ 1829 w 3867"/>
              <a:gd name="T63" fmla="*/ 3550 h 3868"/>
              <a:gd name="T64" fmla="*/ 1818 w 3867"/>
              <a:gd name="T65" fmla="*/ 3502 h 3868"/>
              <a:gd name="T66" fmla="*/ 1585 w 3867"/>
              <a:gd name="T67" fmla="*/ 3363 h 38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867" h="3868">
                <a:moveTo>
                  <a:pt x="1936" y="2"/>
                </a:moveTo>
                <a:cubicBezTo>
                  <a:pt x="1901" y="0"/>
                  <a:pt x="1873" y="27"/>
                  <a:pt x="1871" y="61"/>
                </a:cubicBezTo>
                <a:cubicBezTo>
                  <a:pt x="1871" y="62"/>
                  <a:pt x="1871" y="63"/>
                  <a:pt x="1871" y="64"/>
                </a:cubicBezTo>
                <a:lnTo>
                  <a:pt x="1871" y="397"/>
                </a:lnTo>
                <a:lnTo>
                  <a:pt x="67" y="397"/>
                </a:lnTo>
                <a:cubicBezTo>
                  <a:pt x="30" y="397"/>
                  <a:pt x="0" y="427"/>
                  <a:pt x="0" y="464"/>
                </a:cubicBezTo>
                <a:lnTo>
                  <a:pt x="0" y="3397"/>
                </a:lnTo>
                <a:cubicBezTo>
                  <a:pt x="0" y="3434"/>
                  <a:pt x="30" y="3464"/>
                  <a:pt x="67" y="3464"/>
                </a:cubicBezTo>
                <a:lnTo>
                  <a:pt x="867" y="3464"/>
                </a:lnTo>
                <a:cubicBezTo>
                  <a:pt x="957" y="3465"/>
                  <a:pt x="957" y="3329"/>
                  <a:pt x="867" y="3330"/>
                </a:cubicBezTo>
                <a:lnTo>
                  <a:pt x="133" y="3330"/>
                </a:lnTo>
                <a:lnTo>
                  <a:pt x="133" y="530"/>
                </a:lnTo>
                <a:lnTo>
                  <a:pt x="1871" y="530"/>
                </a:lnTo>
                <a:lnTo>
                  <a:pt x="1871" y="864"/>
                </a:lnTo>
                <a:cubicBezTo>
                  <a:pt x="1871" y="898"/>
                  <a:pt x="1899" y="926"/>
                  <a:pt x="1933" y="926"/>
                </a:cubicBezTo>
                <a:cubicBezTo>
                  <a:pt x="1945" y="926"/>
                  <a:pt x="1956" y="923"/>
                  <a:pt x="1965" y="917"/>
                </a:cubicBezTo>
                <a:lnTo>
                  <a:pt x="2632" y="517"/>
                </a:lnTo>
                <a:cubicBezTo>
                  <a:pt x="2661" y="499"/>
                  <a:pt x="2671" y="461"/>
                  <a:pt x="2653" y="432"/>
                </a:cubicBezTo>
                <a:cubicBezTo>
                  <a:pt x="2648" y="423"/>
                  <a:pt x="2641" y="416"/>
                  <a:pt x="2632" y="410"/>
                </a:cubicBezTo>
                <a:lnTo>
                  <a:pt x="1965" y="10"/>
                </a:lnTo>
                <a:cubicBezTo>
                  <a:pt x="1956" y="5"/>
                  <a:pt x="1946" y="2"/>
                  <a:pt x="1936" y="2"/>
                </a:cubicBezTo>
                <a:close/>
                <a:moveTo>
                  <a:pt x="1996" y="174"/>
                </a:moveTo>
                <a:lnTo>
                  <a:pt x="2479" y="464"/>
                </a:lnTo>
                <a:lnTo>
                  <a:pt x="1996" y="754"/>
                </a:lnTo>
                <a:lnTo>
                  <a:pt x="1996" y="174"/>
                </a:lnTo>
                <a:close/>
                <a:moveTo>
                  <a:pt x="2065" y="297"/>
                </a:moveTo>
                <a:cubicBezTo>
                  <a:pt x="2047" y="297"/>
                  <a:pt x="2032" y="313"/>
                  <a:pt x="2033" y="331"/>
                </a:cubicBezTo>
                <a:cubicBezTo>
                  <a:pt x="2033" y="342"/>
                  <a:pt x="2039" y="353"/>
                  <a:pt x="2049" y="359"/>
                </a:cubicBezTo>
                <a:lnTo>
                  <a:pt x="2262" y="492"/>
                </a:lnTo>
                <a:cubicBezTo>
                  <a:pt x="2278" y="502"/>
                  <a:pt x="2298" y="498"/>
                  <a:pt x="2308" y="482"/>
                </a:cubicBezTo>
                <a:cubicBezTo>
                  <a:pt x="2319" y="467"/>
                  <a:pt x="2314" y="446"/>
                  <a:pt x="2299" y="436"/>
                </a:cubicBezTo>
                <a:cubicBezTo>
                  <a:pt x="2298" y="436"/>
                  <a:pt x="2298" y="436"/>
                  <a:pt x="2298" y="435"/>
                </a:cubicBezTo>
                <a:lnTo>
                  <a:pt x="2084" y="302"/>
                </a:lnTo>
                <a:cubicBezTo>
                  <a:pt x="2079" y="298"/>
                  <a:pt x="2072" y="297"/>
                  <a:pt x="2065" y="297"/>
                </a:cubicBezTo>
                <a:close/>
                <a:moveTo>
                  <a:pt x="3000" y="397"/>
                </a:moveTo>
                <a:cubicBezTo>
                  <a:pt x="2910" y="396"/>
                  <a:pt x="2910" y="532"/>
                  <a:pt x="3000" y="530"/>
                </a:cubicBezTo>
                <a:lnTo>
                  <a:pt x="3733" y="530"/>
                </a:lnTo>
                <a:lnTo>
                  <a:pt x="3733" y="3330"/>
                </a:lnTo>
                <a:lnTo>
                  <a:pt x="1996" y="3330"/>
                </a:lnTo>
                <a:lnTo>
                  <a:pt x="1996" y="2997"/>
                </a:lnTo>
                <a:cubicBezTo>
                  <a:pt x="1996" y="2963"/>
                  <a:pt x="1968" y="2935"/>
                  <a:pt x="1933" y="2935"/>
                </a:cubicBezTo>
                <a:cubicBezTo>
                  <a:pt x="1933" y="2935"/>
                  <a:pt x="1932" y="2935"/>
                  <a:pt x="1932" y="2935"/>
                </a:cubicBezTo>
                <a:cubicBezTo>
                  <a:pt x="1921" y="2935"/>
                  <a:pt x="1910" y="2938"/>
                  <a:pt x="1901" y="2944"/>
                </a:cubicBezTo>
                <a:lnTo>
                  <a:pt x="1235" y="3344"/>
                </a:lnTo>
                <a:cubicBezTo>
                  <a:pt x="1205" y="3361"/>
                  <a:pt x="1196" y="3400"/>
                  <a:pt x="1213" y="3429"/>
                </a:cubicBezTo>
                <a:cubicBezTo>
                  <a:pt x="1219" y="3438"/>
                  <a:pt x="1226" y="3445"/>
                  <a:pt x="1235" y="3450"/>
                </a:cubicBezTo>
                <a:lnTo>
                  <a:pt x="1901" y="3850"/>
                </a:lnTo>
                <a:cubicBezTo>
                  <a:pt x="1931" y="3868"/>
                  <a:pt x="1969" y="3858"/>
                  <a:pt x="1987" y="3829"/>
                </a:cubicBezTo>
                <a:cubicBezTo>
                  <a:pt x="1992" y="3819"/>
                  <a:pt x="1996" y="3808"/>
                  <a:pt x="1996" y="3797"/>
                </a:cubicBezTo>
                <a:lnTo>
                  <a:pt x="1996" y="3464"/>
                </a:lnTo>
                <a:lnTo>
                  <a:pt x="3800" y="3464"/>
                </a:lnTo>
                <a:cubicBezTo>
                  <a:pt x="3837" y="3464"/>
                  <a:pt x="3867" y="3434"/>
                  <a:pt x="3867" y="3397"/>
                </a:cubicBezTo>
                <a:lnTo>
                  <a:pt x="3867" y="464"/>
                </a:lnTo>
                <a:cubicBezTo>
                  <a:pt x="3867" y="427"/>
                  <a:pt x="3837" y="397"/>
                  <a:pt x="3800" y="397"/>
                </a:cubicBezTo>
                <a:lnTo>
                  <a:pt x="3000" y="397"/>
                </a:lnTo>
                <a:close/>
                <a:moveTo>
                  <a:pt x="1871" y="3107"/>
                </a:moveTo>
                <a:lnTo>
                  <a:pt x="1871" y="3687"/>
                </a:lnTo>
                <a:lnTo>
                  <a:pt x="1388" y="3397"/>
                </a:lnTo>
                <a:lnTo>
                  <a:pt x="1871" y="3107"/>
                </a:lnTo>
                <a:close/>
                <a:moveTo>
                  <a:pt x="1585" y="3363"/>
                </a:moveTo>
                <a:cubicBezTo>
                  <a:pt x="1567" y="3364"/>
                  <a:pt x="1552" y="3379"/>
                  <a:pt x="1553" y="3398"/>
                </a:cubicBezTo>
                <a:cubicBezTo>
                  <a:pt x="1553" y="3409"/>
                  <a:pt x="1559" y="3419"/>
                  <a:pt x="1569" y="3425"/>
                </a:cubicBezTo>
                <a:lnTo>
                  <a:pt x="1782" y="3559"/>
                </a:lnTo>
                <a:cubicBezTo>
                  <a:pt x="1798" y="3569"/>
                  <a:pt x="1818" y="3565"/>
                  <a:pt x="1829" y="3550"/>
                </a:cubicBezTo>
                <a:cubicBezTo>
                  <a:pt x="1839" y="3534"/>
                  <a:pt x="1835" y="3514"/>
                  <a:pt x="1820" y="3503"/>
                </a:cubicBezTo>
                <a:cubicBezTo>
                  <a:pt x="1819" y="3503"/>
                  <a:pt x="1818" y="3502"/>
                  <a:pt x="1818" y="3502"/>
                </a:cubicBezTo>
                <a:lnTo>
                  <a:pt x="1604" y="3369"/>
                </a:lnTo>
                <a:cubicBezTo>
                  <a:pt x="1599" y="3365"/>
                  <a:pt x="1592" y="3363"/>
                  <a:pt x="1585" y="3363"/>
                </a:cubicBezTo>
                <a:close/>
              </a:path>
            </a:pathLst>
          </a:custGeom>
          <a:gradFill>
            <a:gsLst>
              <a:gs pos="0">
                <a:schemeClr val="accent6">
                  <a:lumMod val="20000"/>
                  <a:lumOff val="80000"/>
                </a:schemeClr>
              </a:gs>
              <a:gs pos="100000">
                <a:schemeClr val="accent6"/>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ea"/>
              <a:ea typeface="+mj-ea"/>
              <a:cs typeface="+mn-ea"/>
              <a:sym typeface="+mn-lt"/>
            </a:endParaRPr>
          </a:p>
        </p:txBody>
      </p:sp>
      <p:sp>
        <p:nvSpPr>
          <p:cNvPr id="31" name="文本框 30">
            <a:extLst>
              <a:ext uri="{FF2B5EF4-FFF2-40B4-BE49-F238E27FC236}">
                <a16:creationId xmlns:a16="http://schemas.microsoft.com/office/drawing/2014/main" id="{E12C459A-9D9C-2909-58D1-6C1F00F1E894}"/>
              </a:ext>
            </a:extLst>
          </p:cNvPr>
          <p:cNvSpPr txBox="1"/>
          <p:nvPr/>
        </p:nvSpPr>
        <p:spPr>
          <a:xfrm>
            <a:off x="10883402" y="4086364"/>
            <a:ext cx="461665" cy="1663700"/>
          </a:xfrm>
          <a:prstGeom prst="rect">
            <a:avLst/>
          </a:prstGeom>
          <a:noFill/>
        </p:spPr>
        <p:txBody>
          <a:bodyPr vert="eaVert" wrap="square" rtlCol="0" anchor="ctr">
            <a:spAutoFit/>
          </a:bodyPr>
          <a:lstStyle/>
          <a:p>
            <a:pPr algn="r"/>
            <a:r>
              <a:rPr lang="en-US" altLang="zh-CN" b="1" dirty="0">
                <a:gradFill>
                  <a:gsLst>
                    <a:gs pos="0">
                      <a:schemeClr val="accent6">
                        <a:lumMod val="20000"/>
                        <a:lumOff val="80000"/>
                      </a:schemeClr>
                    </a:gs>
                    <a:gs pos="100000">
                      <a:schemeClr val="accent5">
                        <a:alpha val="0"/>
                      </a:schemeClr>
                    </a:gs>
                  </a:gsLst>
                  <a:lin ang="10800000" scaled="0"/>
                </a:gradFill>
                <a:latin typeface="+mj-ea"/>
                <a:ea typeface="+mj-ea"/>
                <a:cs typeface="+mn-ea"/>
                <a:sym typeface="+mn-lt"/>
              </a:rPr>
              <a:t>&lt;&lt;&lt;&lt;&lt;&lt;&lt;&lt;&lt;</a:t>
            </a:r>
            <a:endParaRPr lang="zh-CN" altLang="en-US" b="1" dirty="0">
              <a:gradFill>
                <a:gsLst>
                  <a:gs pos="0">
                    <a:schemeClr val="accent6">
                      <a:lumMod val="20000"/>
                      <a:lumOff val="80000"/>
                    </a:schemeClr>
                  </a:gs>
                  <a:gs pos="100000">
                    <a:schemeClr val="accent5">
                      <a:alpha val="0"/>
                    </a:schemeClr>
                  </a:gs>
                </a:gsLst>
                <a:lin ang="10800000" scaled="0"/>
              </a:gradFill>
              <a:latin typeface="+mj-ea"/>
              <a:ea typeface="+mj-ea"/>
              <a:cs typeface="+mn-ea"/>
              <a:sym typeface="+mn-lt"/>
            </a:endParaRPr>
          </a:p>
        </p:txBody>
      </p:sp>
    </p:spTree>
    <p:custDataLst>
      <p:tags r:id="rId1"/>
    </p:custDataLst>
    <p:extLst>
      <p:ext uri="{BB962C8B-B14F-4D97-AF65-F5344CB8AC3E}">
        <p14:creationId xmlns:p14="http://schemas.microsoft.com/office/powerpoint/2010/main" val="2173615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11"/>
                                        </p:tgtEl>
                                        <p:attrNameLst>
                                          <p:attrName>style.visibility</p:attrName>
                                        </p:attrNameLst>
                                      </p:cBhvr>
                                      <p:to>
                                        <p:strVal val="visible"/>
                                      </p:to>
                                    </p:set>
                                  </p:childTnLst>
                                </p:cTn>
                              </p:par>
                              <p:par>
                                <p:cTn id="16" presetID="1" presetClass="entr" presetSubtype="0" fill="hold" grpId="0" nodeType="withEffect">
                                  <p:stCondLst>
                                    <p:cond delay="0"/>
                                  </p:stCondLst>
                                  <p:childTnLst>
                                    <p:set>
                                      <p:cBhvr>
                                        <p:cTn id="17" dur="1" fill="hold">
                                          <p:stCondLst>
                                            <p:cond delay="0"/>
                                          </p:stCondLst>
                                        </p:cTn>
                                        <p:tgtEl>
                                          <p:spTgt spid="20"/>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grpId="0" nodeType="clickEffect">
                                  <p:stCondLst>
                                    <p:cond delay="0"/>
                                  </p:stCondLst>
                                  <p:childTnLst>
                                    <p:set>
                                      <p:cBhvr>
                                        <p:cTn id="21" dur="1" fill="hold">
                                          <p:stCondLst>
                                            <p:cond delay="0"/>
                                          </p:stCondLst>
                                        </p:cTn>
                                        <p:tgtEl>
                                          <p:spTgt spid="22"/>
                                        </p:tgtEl>
                                        <p:attrNameLst>
                                          <p:attrName>style.visibility</p:attrName>
                                        </p:attrNameLst>
                                      </p:cBhvr>
                                      <p:to>
                                        <p:strVal val="visible"/>
                                      </p:to>
                                    </p:set>
                                  </p:childTnLst>
                                </p:cTn>
                              </p:par>
                              <p:par>
                                <p:cTn id="22" presetID="1" presetClass="entr" presetSubtype="0" fill="hold" grpId="0" nodeType="withEffect">
                                  <p:stCondLst>
                                    <p:cond delay="0"/>
                                  </p:stCondLst>
                                  <p:childTnLst>
                                    <p:set>
                                      <p:cBhvr>
                                        <p:cTn id="23" dur="1" fill="hold">
                                          <p:stCondLst>
                                            <p:cond delay="0"/>
                                          </p:stCondLst>
                                        </p:cTn>
                                        <p:tgtEl>
                                          <p:spTgt spid="12"/>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grpId="0" nodeType="clickEffect">
                                  <p:stCondLst>
                                    <p:cond delay="0"/>
                                  </p:stCondLst>
                                  <p:childTnLst>
                                    <p:set>
                                      <p:cBhvr>
                                        <p:cTn id="27" dur="1" fill="hold">
                                          <p:stCondLst>
                                            <p:cond delay="0"/>
                                          </p:stCondLst>
                                        </p:cTn>
                                        <p:tgtEl>
                                          <p:spTgt spid="24"/>
                                        </p:tgtEl>
                                        <p:attrNameLst>
                                          <p:attrName>style.visibility</p:attrName>
                                        </p:attrNameLst>
                                      </p:cBhvr>
                                      <p:to>
                                        <p:strVal val="visible"/>
                                      </p:to>
                                    </p:set>
                                  </p:childTnLst>
                                </p:cTn>
                              </p:par>
                              <p:par>
                                <p:cTn id="28" presetID="1" presetClass="entr" presetSubtype="0" fill="hold" grpId="0" nodeType="withEffect">
                                  <p:stCondLst>
                                    <p:cond delay="0"/>
                                  </p:stCondLst>
                                  <p:childTnLst>
                                    <p:set>
                                      <p:cBhvr>
                                        <p:cTn id="29" dur="1" fill="hold">
                                          <p:stCondLst>
                                            <p:cond delay="0"/>
                                          </p:stCondLst>
                                        </p:cTn>
                                        <p:tgtEl>
                                          <p:spTgt spid="13"/>
                                        </p:tgtEl>
                                        <p:attrNameLst>
                                          <p:attrName>style.visibility</p:attrName>
                                        </p:attrNameLst>
                                      </p:cBhvr>
                                      <p:to>
                                        <p:strVal val="visible"/>
                                      </p:to>
                                    </p:set>
                                  </p:childTnLst>
                                </p:cTn>
                              </p:par>
                            </p:childTnLst>
                          </p:cTn>
                        </p:par>
                      </p:childTnLst>
                    </p:cTn>
                  </p:par>
                  <p:par>
                    <p:cTn id="30" fill="hold">
                      <p:stCondLst>
                        <p:cond delay="indefinite"/>
                      </p:stCondLst>
                      <p:childTnLst>
                        <p:par>
                          <p:cTn id="31" fill="hold">
                            <p:stCondLst>
                              <p:cond delay="0"/>
                            </p:stCondLst>
                            <p:childTnLst>
                              <p:par>
                                <p:cTn id="32" presetID="1" presetClass="entr" presetSubtype="0" fill="hold" grpId="0" nodeType="clickEffect">
                                  <p:stCondLst>
                                    <p:cond delay="0"/>
                                  </p:stCondLst>
                                  <p:childTnLst>
                                    <p:set>
                                      <p:cBhvr>
                                        <p:cTn id="33" dur="1" fill="hold">
                                          <p:stCondLst>
                                            <p:cond delay="0"/>
                                          </p:stCondLst>
                                        </p:cTn>
                                        <p:tgtEl>
                                          <p:spTgt spid="27"/>
                                        </p:tgtEl>
                                        <p:attrNameLst>
                                          <p:attrName>style.visibility</p:attrName>
                                        </p:attrNameLst>
                                      </p:cBhvr>
                                      <p:to>
                                        <p:strVal val="visible"/>
                                      </p:to>
                                    </p:set>
                                  </p:childTnLst>
                                </p:cTn>
                              </p:par>
                              <p:par>
                                <p:cTn id="34" presetID="1" presetClass="entr" presetSubtype="0" fill="hold" grpId="0" nodeType="withEffect">
                                  <p:stCondLst>
                                    <p:cond delay="0"/>
                                  </p:stCondLst>
                                  <p:childTnLst>
                                    <p:set>
                                      <p:cBhvr>
                                        <p:cTn id="35" dur="1" fill="hold">
                                          <p:stCondLst>
                                            <p:cond delay="0"/>
                                          </p:stCondLst>
                                        </p:cTn>
                                        <p:tgtEl>
                                          <p:spTgt spid="16"/>
                                        </p:tgtEl>
                                        <p:attrNameLst>
                                          <p:attrName>style.visibility</p:attrName>
                                        </p:attrNameLst>
                                      </p:cBhvr>
                                      <p:to>
                                        <p:strVal val="visible"/>
                                      </p:to>
                                    </p:set>
                                  </p:childTnLst>
                                </p:cTn>
                              </p:par>
                            </p:childTnLst>
                          </p:cTn>
                        </p:par>
                      </p:childTnLst>
                    </p:cTn>
                  </p:par>
                  <p:par>
                    <p:cTn id="36" fill="hold">
                      <p:stCondLst>
                        <p:cond delay="indefinite"/>
                      </p:stCondLst>
                      <p:childTnLst>
                        <p:par>
                          <p:cTn id="37" fill="hold">
                            <p:stCondLst>
                              <p:cond delay="0"/>
                            </p:stCondLst>
                            <p:childTnLst>
                              <p:par>
                                <p:cTn id="38" presetID="1" presetClass="entr" presetSubtype="0" fill="hold" grpId="0" nodeType="clickEffect">
                                  <p:stCondLst>
                                    <p:cond delay="0"/>
                                  </p:stCondLst>
                                  <p:childTnLst>
                                    <p:set>
                                      <p:cBhvr>
                                        <p:cTn id="39" dur="1" fill="hold">
                                          <p:stCondLst>
                                            <p:cond delay="0"/>
                                          </p:stCondLst>
                                        </p:cTn>
                                        <p:tgtEl>
                                          <p:spTgt spid="28"/>
                                        </p:tgtEl>
                                        <p:attrNameLst>
                                          <p:attrName>style.visibility</p:attrName>
                                        </p:attrNameLst>
                                      </p:cBhvr>
                                      <p:to>
                                        <p:strVal val="visible"/>
                                      </p:to>
                                    </p:set>
                                  </p:childTnLst>
                                </p:cTn>
                              </p:par>
                              <p:par>
                                <p:cTn id="40" presetID="1" presetClass="entr" presetSubtype="0" fill="hold" grpId="0" nodeType="withEffect">
                                  <p:stCondLst>
                                    <p:cond delay="0"/>
                                  </p:stCondLst>
                                  <p:childTnLst>
                                    <p:set>
                                      <p:cBhvr>
                                        <p:cTn id="41" dur="1" fill="hold">
                                          <p:stCondLst>
                                            <p:cond delay="0"/>
                                          </p:stCondLst>
                                        </p:cTn>
                                        <p:tgtEl>
                                          <p:spTgt spid="15"/>
                                        </p:tgtEl>
                                        <p:attrNameLst>
                                          <p:attrName>style.visibility</p:attrName>
                                        </p:attrNameLst>
                                      </p:cBhvr>
                                      <p:to>
                                        <p:strVal val="visible"/>
                                      </p:to>
                                    </p:set>
                                  </p:childTnLst>
                                </p:cTn>
                              </p:par>
                            </p:childTnLst>
                          </p:cTn>
                        </p:par>
                      </p:childTnLst>
                    </p:cTn>
                  </p:par>
                  <p:par>
                    <p:cTn id="42" fill="hold">
                      <p:stCondLst>
                        <p:cond delay="indefinite"/>
                      </p:stCondLst>
                      <p:childTnLst>
                        <p:par>
                          <p:cTn id="43" fill="hold">
                            <p:stCondLst>
                              <p:cond delay="0"/>
                            </p:stCondLst>
                            <p:childTnLst>
                              <p:par>
                                <p:cTn id="44" presetID="1" presetClass="entr" presetSubtype="0" fill="hold" grpId="0" nodeType="clickEffect">
                                  <p:stCondLst>
                                    <p:cond delay="0"/>
                                  </p:stCondLst>
                                  <p:childTnLst>
                                    <p:set>
                                      <p:cBhvr>
                                        <p:cTn id="45" dur="1" fill="hold">
                                          <p:stCondLst>
                                            <p:cond delay="0"/>
                                          </p:stCondLst>
                                        </p:cTn>
                                        <p:tgtEl>
                                          <p:spTgt spid="29"/>
                                        </p:tgtEl>
                                        <p:attrNameLst>
                                          <p:attrName>style.visibility</p:attrName>
                                        </p:attrNameLst>
                                      </p:cBhvr>
                                      <p:to>
                                        <p:strVal val="visible"/>
                                      </p:to>
                                    </p:set>
                                  </p:childTnLst>
                                </p:cTn>
                              </p:par>
                              <p:par>
                                <p:cTn id="46" presetID="1" presetClass="entr" presetSubtype="0" fill="hold" grpId="0" nodeType="withEffect">
                                  <p:stCondLst>
                                    <p:cond delay="0"/>
                                  </p:stCondLst>
                                  <p:childTnLst>
                                    <p:set>
                                      <p:cBhvr>
                                        <p:cTn id="47"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7" grpId="0"/>
      <p:bldP spid="11" grpId="0"/>
      <p:bldP spid="20" grpId="0" animBg="1"/>
      <p:bldP spid="12" grpId="0"/>
      <p:bldP spid="22" grpId="0" animBg="1"/>
      <p:bldP spid="13" grpId="0"/>
      <p:bldP spid="24" grpId="0" animBg="1"/>
      <p:bldP spid="16" grpId="0"/>
      <p:bldP spid="27" grpId="0" animBg="1"/>
      <p:bldP spid="15" grpId="0"/>
      <p:bldP spid="28" grpId="0" animBg="1"/>
      <p:bldP spid="14" grpId="0"/>
      <p:bldP spid="29"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E338C6D5-978D-9CC4-A776-E812ECE75C06}"/>
              </a:ext>
            </a:extLst>
          </p:cNvPr>
          <p:cNvSpPr>
            <a:spLocks noGrp="1"/>
          </p:cNvSpPr>
          <p:nvPr>
            <p:ph type="body" sz="quarter" idx="10"/>
          </p:nvPr>
        </p:nvSpPr>
        <p:spPr/>
        <p:txBody>
          <a:bodyPr/>
          <a:lstStyle/>
          <a:p>
            <a:r>
              <a:rPr lang="zh-CN" altLang="en-US" dirty="0">
                <a:cs typeface="+mn-ea"/>
                <a:sym typeface="+mn-lt"/>
              </a:rPr>
              <a:t>互联网医疗的定义</a:t>
            </a:r>
          </a:p>
        </p:txBody>
      </p:sp>
      <p:sp>
        <p:nvSpPr>
          <p:cNvPr id="18" name="文本框 17">
            <a:extLst>
              <a:ext uri="{FF2B5EF4-FFF2-40B4-BE49-F238E27FC236}">
                <a16:creationId xmlns:a16="http://schemas.microsoft.com/office/drawing/2014/main" id="{E418A112-8868-976D-8E31-E292C036DD12}"/>
              </a:ext>
            </a:extLst>
          </p:cNvPr>
          <p:cNvSpPr txBox="1"/>
          <p:nvPr/>
        </p:nvSpPr>
        <p:spPr>
          <a:xfrm>
            <a:off x="660400" y="1503814"/>
            <a:ext cx="2085128" cy="523220"/>
          </a:xfrm>
          <a:prstGeom prst="rect">
            <a:avLst/>
          </a:prstGeom>
          <a:noFill/>
        </p:spPr>
        <p:txBody>
          <a:bodyPr wrap="square" rtlCol="0" anchor="ctr">
            <a:noAutofit/>
          </a:bodyPr>
          <a:lstStyle/>
          <a:p>
            <a:r>
              <a:rPr lang="zh-CN" altLang="en-US" sz="2800" dirty="0">
                <a:gradFill>
                  <a:gsLst>
                    <a:gs pos="0">
                      <a:schemeClr val="accent1">
                        <a:lumMod val="99000"/>
                      </a:schemeClr>
                    </a:gs>
                    <a:gs pos="100000">
                      <a:schemeClr val="accent2"/>
                    </a:gs>
                  </a:gsLst>
                  <a:lin ang="5400000" scaled="1"/>
                </a:gradFill>
                <a:latin typeface="+mj-ea"/>
                <a:ea typeface="+mj-ea"/>
                <a:cs typeface="+mn-ea"/>
                <a:sym typeface="+mn-lt"/>
              </a:rPr>
              <a:t>互联网医疗</a:t>
            </a:r>
          </a:p>
        </p:txBody>
      </p:sp>
      <p:sp>
        <p:nvSpPr>
          <p:cNvPr id="19" name="文本框 18">
            <a:extLst>
              <a:ext uri="{FF2B5EF4-FFF2-40B4-BE49-F238E27FC236}">
                <a16:creationId xmlns:a16="http://schemas.microsoft.com/office/drawing/2014/main" id="{57D6179F-5568-08F8-5532-C64656887E9E}"/>
              </a:ext>
            </a:extLst>
          </p:cNvPr>
          <p:cNvSpPr txBox="1"/>
          <p:nvPr/>
        </p:nvSpPr>
        <p:spPr>
          <a:xfrm>
            <a:off x="2669324" y="1461282"/>
            <a:ext cx="8862275" cy="801310"/>
          </a:xfrm>
          <a:prstGeom prst="rect">
            <a:avLst/>
          </a:prstGeom>
          <a:noFill/>
        </p:spPr>
        <p:txBody>
          <a:bodyPr wrap="square" rtlCol="0" anchor="ctr">
            <a:noAutofit/>
          </a:bodyPr>
          <a:lstStyle/>
          <a:p>
            <a:pPr algn="just">
              <a:lnSpc>
                <a:spcPct val="130000"/>
              </a:lnSpc>
            </a:pPr>
            <a:r>
              <a:rPr lang="zh-CN" altLang="en-US" sz="2000" dirty="0">
                <a:solidFill>
                  <a:schemeClr val="tx1">
                    <a:lumMod val="75000"/>
                    <a:lumOff val="25000"/>
                  </a:schemeClr>
                </a:solidFill>
                <a:cs typeface="+mn-ea"/>
                <a:sym typeface="+mn-lt"/>
              </a:rPr>
              <a:t>有广义和狭义定义之分，广义指互联网技术在医疗健康领域的全链条、多主体应用；狭义仅指互联网在线医疗服务。</a:t>
            </a:r>
          </a:p>
        </p:txBody>
      </p:sp>
      <p:sp>
        <p:nvSpPr>
          <p:cNvPr id="52" name="椭圆 51">
            <a:extLst>
              <a:ext uri="{FF2B5EF4-FFF2-40B4-BE49-F238E27FC236}">
                <a16:creationId xmlns:a16="http://schemas.microsoft.com/office/drawing/2014/main" id="{B7D0D5B2-C148-D71B-7D9F-A175D277EBE1}"/>
              </a:ext>
            </a:extLst>
          </p:cNvPr>
          <p:cNvSpPr/>
          <p:nvPr/>
        </p:nvSpPr>
        <p:spPr>
          <a:xfrm rot="18203487">
            <a:off x="693701" y="4030610"/>
            <a:ext cx="1549395" cy="1549395"/>
          </a:xfrm>
          <a:prstGeom prst="ellipse">
            <a:avLst/>
          </a:prstGeom>
          <a:solidFill>
            <a:schemeClr val="bg1"/>
          </a:solidFill>
          <a:ln w="22225">
            <a:gradFill>
              <a:gsLst>
                <a:gs pos="48000">
                  <a:srgbClr val="D3E9FE">
                    <a:alpha val="4000"/>
                  </a:srgbClr>
                </a:gs>
                <a:gs pos="10000">
                  <a:schemeClr val="accent1">
                    <a:lumMod val="5000"/>
                    <a:lumOff val="95000"/>
                    <a:alpha val="14000"/>
                  </a:schemeClr>
                </a:gs>
                <a:gs pos="100000">
                  <a:schemeClr val="accent1">
                    <a:lumMod val="30000"/>
                    <a:lumOff val="70000"/>
                  </a:schemeClr>
                </a:gs>
              </a:gsLst>
              <a:lin ang="0" scaled="0"/>
            </a:gradFill>
          </a:ln>
          <a:effectLst>
            <a:outerShdw blurRad="114300" dist="50800" dir="19800000" sx="98000" sy="98000" algn="l" rotWithShape="0">
              <a:schemeClr val="accent2">
                <a:alpha val="2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2" name="文本框 21">
            <a:extLst>
              <a:ext uri="{FF2B5EF4-FFF2-40B4-BE49-F238E27FC236}">
                <a16:creationId xmlns:a16="http://schemas.microsoft.com/office/drawing/2014/main" id="{167FFB54-0B75-BAD7-2403-2F9CFC3A7504}"/>
              </a:ext>
            </a:extLst>
          </p:cNvPr>
          <p:cNvSpPr txBox="1"/>
          <p:nvPr/>
        </p:nvSpPr>
        <p:spPr>
          <a:xfrm>
            <a:off x="799986" y="4297222"/>
            <a:ext cx="1210588" cy="400110"/>
          </a:xfrm>
          <a:prstGeom prst="rect">
            <a:avLst/>
          </a:prstGeom>
          <a:noFill/>
        </p:spPr>
        <p:txBody>
          <a:bodyPr wrap="none" anchor="ctr">
            <a:noAutofit/>
          </a:bodyPr>
          <a:lstStyle/>
          <a:p>
            <a:r>
              <a:rPr kumimoji="0" lang="zh-CN" altLang="en-US" sz="2000" b="1" i="0" u="none" strike="noStrike" kern="1200" cap="none" spc="0" normalizeH="0" baseline="0" noProof="0" dirty="0">
                <a:ln>
                  <a:noFill/>
                </a:ln>
                <a:solidFill>
                  <a:schemeClr val="tx1">
                    <a:lumMod val="75000"/>
                    <a:lumOff val="25000"/>
                  </a:schemeClr>
                </a:solidFill>
                <a:effectLst/>
                <a:uLnTx/>
                <a:uFillTx/>
                <a:cs typeface="+mn-ea"/>
                <a:sym typeface="+mn-lt"/>
              </a:rPr>
              <a:t>健康教育</a:t>
            </a:r>
            <a:endParaRPr lang="en-US" altLang="zh-CN" sz="2000" b="1" dirty="0">
              <a:solidFill>
                <a:schemeClr val="tx1">
                  <a:lumMod val="75000"/>
                  <a:lumOff val="25000"/>
                </a:schemeClr>
              </a:solidFill>
              <a:cs typeface="+mn-ea"/>
              <a:sym typeface="+mn-lt"/>
            </a:endParaRPr>
          </a:p>
        </p:txBody>
      </p:sp>
      <p:sp>
        <p:nvSpPr>
          <p:cNvPr id="34" name="iconfont-10187-1761523">
            <a:extLst>
              <a:ext uri="{FF2B5EF4-FFF2-40B4-BE49-F238E27FC236}">
                <a16:creationId xmlns:a16="http://schemas.microsoft.com/office/drawing/2014/main" id="{DC46BDF2-EB5B-A12B-FA90-623096602331}"/>
              </a:ext>
            </a:extLst>
          </p:cNvPr>
          <p:cNvSpPr/>
          <p:nvPr/>
        </p:nvSpPr>
        <p:spPr>
          <a:xfrm>
            <a:off x="952214" y="4869059"/>
            <a:ext cx="609685" cy="508698"/>
          </a:xfrm>
          <a:custGeom>
            <a:avLst/>
            <a:gdLst>
              <a:gd name="T0" fmla="*/ 1084 w 2486"/>
              <a:gd name="T1" fmla="*/ 225 h 2078"/>
              <a:gd name="T2" fmla="*/ 1577 w 2486"/>
              <a:gd name="T3" fmla="*/ 293 h 2078"/>
              <a:gd name="T4" fmla="*/ 2070 w 2486"/>
              <a:gd name="T5" fmla="*/ 230 h 2078"/>
              <a:gd name="T6" fmla="*/ 2264 w 2486"/>
              <a:gd name="T7" fmla="*/ 727 h 2078"/>
              <a:gd name="T8" fmla="*/ 1572 w 2486"/>
              <a:gd name="T9" fmla="*/ 1411 h 2078"/>
              <a:gd name="T10" fmla="*/ 1068 w 2486"/>
              <a:gd name="T11" fmla="*/ 1015 h 2078"/>
              <a:gd name="T12" fmla="*/ 1129 w 2486"/>
              <a:gd name="T13" fmla="*/ 958 h 2078"/>
              <a:gd name="T14" fmla="*/ 2184 w 2486"/>
              <a:gd name="T15" fmla="*/ 705 h 2078"/>
              <a:gd name="T16" fmla="*/ 2030 w 2486"/>
              <a:gd name="T17" fmla="*/ 302 h 2078"/>
              <a:gd name="T18" fmla="*/ 1866 w 2486"/>
              <a:gd name="T19" fmla="*/ 260 h 2078"/>
              <a:gd name="T20" fmla="*/ 1576 w 2486"/>
              <a:gd name="T21" fmla="*/ 395 h 2078"/>
              <a:gd name="T22" fmla="*/ 1286 w 2486"/>
              <a:gd name="T23" fmla="*/ 257 h 2078"/>
              <a:gd name="T24" fmla="*/ 948 w 2486"/>
              <a:gd name="T25" fmla="*/ 592 h 2078"/>
              <a:gd name="T26" fmla="*/ 1002 w 2486"/>
              <a:gd name="T27" fmla="*/ 789 h 2078"/>
              <a:gd name="T28" fmla="*/ 1263 w 2486"/>
              <a:gd name="T29" fmla="*/ 683 h 2078"/>
              <a:gd name="T30" fmla="*/ 1334 w 2486"/>
              <a:gd name="T31" fmla="*/ 682 h 2078"/>
              <a:gd name="T32" fmla="*/ 1547 w 2486"/>
              <a:gd name="T33" fmla="*/ 524 h 2078"/>
              <a:gd name="T34" fmla="*/ 1586 w 2486"/>
              <a:gd name="T35" fmla="*/ 497 h 2078"/>
              <a:gd name="T36" fmla="*/ 1724 w 2486"/>
              <a:gd name="T37" fmla="*/ 792 h 2078"/>
              <a:gd name="T38" fmla="*/ 1939 w 2486"/>
              <a:gd name="T39" fmla="*/ 835 h 2078"/>
              <a:gd name="T40" fmla="*/ 1897 w 2486"/>
              <a:gd name="T41" fmla="*/ 876 h 2078"/>
              <a:gd name="T42" fmla="*/ 1656 w 2486"/>
              <a:gd name="T43" fmla="*/ 848 h 2078"/>
              <a:gd name="T44" fmla="*/ 1480 w 2486"/>
              <a:gd name="T45" fmla="*/ 941 h 2078"/>
              <a:gd name="T46" fmla="*/ 1441 w 2486"/>
              <a:gd name="T47" fmla="*/ 968 h 2078"/>
              <a:gd name="T48" fmla="*/ 1300 w 2486"/>
              <a:gd name="T49" fmla="*/ 783 h 2078"/>
              <a:gd name="T50" fmla="*/ 1222 w 2486"/>
              <a:gd name="T51" fmla="*/ 873 h 2078"/>
              <a:gd name="T52" fmla="*/ 835 w 2486"/>
              <a:gd name="T53" fmla="*/ 830 h 2078"/>
              <a:gd name="T54" fmla="*/ 876 w 2486"/>
              <a:gd name="T55" fmla="*/ 788 h 2078"/>
              <a:gd name="T56" fmla="*/ 884 w 2486"/>
              <a:gd name="T57" fmla="*/ 717 h 2078"/>
              <a:gd name="T58" fmla="*/ 2486 w 2486"/>
              <a:gd name="T59" fmla="*/ 1845 h 2078"/>
              <a:gd name="T60" fmla="*/ 2282 w 2486"/>
              <a:gd name="T61" fmla="*/ 2078 h 2078"/>
              <a:gd name="T62" fmla="*/ 189 w 2486"/>
              <a:gd name="T63" fmla="*/ 1997 h 2078"/>
              <a:gd name="T64" fmla="*/ 336 w 2486"/>
              <a:gd name="T65" fmla="*/ 1602 h 2078"/>
              <a:gd name="T66" fmla="*/ 31 w 2486"/>
              <a:gd name="T67" fmla="*/ 755 h 2078"/>
              <a:gd name="T68" fmla="*/ 319 w 2486"/>
              <a:gd name="T69" fmla="*/ 335 h 2078"/>
              <a:gd name="T70" fmla="*/ 15 w 2486"/>
              <a:gd name="T71" fmla="*/ 20 h 2078"/>
              <a:gd name="T72" fmla="*/ 369 w 2486"/>
              <a:gd name="T73" fmla="*/ 268 h 2078"/>
              <a:gd name="T74" fmla="*/ 568 w 2486"/>
              <a:gd name="T75" fmla="*/ 70 h 2078"/>
              <a:gd name="T76" fmla="*/ 898 w 2486"/>
              <a:gd name="T77" fmla="*/ 354 h 2078"/>
              <a:gd name="T78" fmla="*/ 553 w 2486"/>
              <a:gd name="T79" fmla="*/ 161 h 2078"/>
              <a:gd name="T80" fmla="*/ 516 w 2486"/>
              <a:gd name="T81" fmla="*/ 1603 h 2078"/>
              <a:gd name="T82" fmla="*/ 2430 w 2486"/>
              <a:gd name="T83" fmla="*/ 1683 h 2078"/>
              <a:gd name="T84" fmla="*/ 2403 w 2486"/>
              <a:gd name="T85" fmla="*/ 1845 h 2078"/>
              <a:gd name="T86" fmla="*/ 2284 w 2486"/>
              <a:gd name="T87" fmla="*/ 1694 h 2078"/>
              <a:gd name="T88" fmla="*/ 217 w 2486"/>
              <a:gd name="T89" fmla="*/ 1835 h 2078"/>
              <a:gd name="T90" fmla="*/ 335 w 2486"/>
              <a:gd name="T91" fmla="*/ 1986 h 2078"/>
              <a:gd name="T92" fmla="*/ 2283 w 2486"/>
              <a:gd name="T93" fmla="*/ 2036 h 2078"/>
              <a:gd name="T94" fmla="*/ 2403 w 2486"/>
              <a:gd name="T95" fmla="*/ 1845 h 2078"/>
              <a:gd name="T96" fmla="*/ 727 w 2486"/>
              <a:gd name="T97" fmla="*/ 1837 h 2078"/>
              <a:gd name="T98" fmla="*/ 918 w 2486"/>
              <a:gd name="T99" fmla="*/ 1838 h 2078"/>
              <a:gd name="T100" fmla="*/ 502 w 2486"/>
              <a:gd name="T101" fmla="*/ 1740 h 2078"/>
              <a:gd name="T102" fmla="*/ 501 w 2486"/>
              <a:gd name="T103" fmla="*/ 1932 h 2078"/>
              <a:gd name="T104" fmla="*/ 502 w 2486"/>
              <a:gd name="T105" fmla="*/ 1740 h 2078"/>
              <a:gd name="T106" fmla="*/ 2027 w 2486"/>
              <a:gd name="T107" fmla="*/ 1843 h 2078"/>
              <a:gd name="T108" fmla="*/ 2219 w 2486"/>
              <a:gd name="T109" fmla="*/ 1844 h 2078"/>
              <a:gd name="T110" fmla="*/ 1162 w 2486"/>
              <a:gd name="T111" fmla="*/ 1743 h 2078"/>
              <a:gd name="T112" fmla="*/ 1161 w 2486"/>
              <a:gd name="T113" fmla="*/ 1935 h 2078"/>
              <a:gd name="T114" fmla="*/ 1162 w 2486"/>
              <a:gd name="T115" fmla="*/ 1743 h 2078"/>
              <a:gd name="T116" fmla="*/ 1404 w 2486"/>
              <a:gd name="T117" fmla="*/ 1840 h 2078"/>
              <a:gd name="T118" fmla="*/ 1596 w 2486"/>
              <a:gd name="T119" fmla="*/ 1841 h 2078"/>
              <a:gd name="T120" fmla="*/ 1798 w 2486"/>
              <a:gd name="T121" fmla="*/ 1746 h 2078"/>
              <a:gd name="T122" fmla="*/ 1797 w 2486"/>
              <a:gd name="T123" fmla="*/ 1938 h 2078"/>
              <a:gd name="T124" fmla="*/ 1798 w 2486"/>
              <a:gd name="T125" fmla="*/ 1746 h 20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486" h="2078">
                <a:moveTo>
                  <a:pt x="865" y="591"/>
                </a:moveTo>
                <a:cubicBezTo>
                  <a:pt x="866" y="439"/>
                  <a:pt x="950" y="299"/>
                  <a:pt x="1084" y="225"/>
                </a:cubicBezTo>
                <a:cubicBezTo>
                  <a:pt x="1146" y="191"/>
                  <a:pt x="1218" y="176"/>
                  <a:pt x="1286" y="174"/>
                </a:cubicBezTo>
                <a:cubicBezTo>
                  <a:pt x="1396" y="174"/>
                  <a:pt x="1499" y="217"/>
                  <a:pt x="1577" y="293"/>
                </a:cubicBezTo>
                <a:cubicBezTo>
                  <a:pt x="1655" y="218"/>
                  <a:pt x="1759" y="179"/>
                  <a:pt x="1868" y="177"/>
                </a:cubicBezTo>
                <a:cubicBezTo>
                  <a:pt x="1939" y="177"/>
                  <a:pt x="2008" y="195"/>
                  <a:pt x="2070" y="230"/>
                </a:cubicBezTo>
                <a:cubicBezTo>
                  <a:pt x="2204" y="304"/>
                  <a:pt x="2286" y="445"/>
                  <a:pt x="2285" y="598"/>
                </a:cubicBezTo>
                <a:cubicBezTo>
                  <a:pt x="2285" y="642"/>
                  <a:pt x="2278" y="685"/>
                  <a:pt x="2264" y="727"/>
                </a:cubicBezTo>
                <a:cubicBezTo>
                  <a:pt x="2196" y="1028"/>
                  <a:pt x="1618" y="1390"/>
                  <a:pt x="1594" y="1405"/>
                </a:cubicBezTo>
                <a:cubicBezTo>
                  <a:pt x="1587" y="1409"/>
                  <a:pt x="1579" y="1411"/>
                  <a:pt x="1572" y="1411"/>
                </a:cubicBezTo>
                <a:cubicBezTo>
                  <a:pt x="1564" y="1411"/>
                  <a:pt x="1556" y="1409"/>
                  <a:pt x="1549" y="1405"/>
                </a:cubicBezTo>
                <a:cubicBezTo>
                  <a:pt x="1538" y="1398"/>
                  <a:pt x="1263" y="1222"/>
                  <a:pt x="1068" y="1015"/>
                </a:cubicBezTo>
                <a:cubicBezTo>
                  <a:pt x="1053" y="998"/>
                  <a:pt x="1054" y="972"/>
                  <a:pt x="1070" y="956"/>
                </a:cubicBezTo>
                <a:cubicBezTo>
                  <a:pt x="1087" y="940"/>
                  <a:pt x="1113" y="941"/>
                  <a:pt x="1129" y="958"/>
                </a:cubicBezTo>
                <a:cubicBezTo>
                  <a:pt x="1286" y="1125"/>
                  <a:pt x="1503" y="1274"/>
                  <a:pt x="1572" y="1320"/>
                </a:cubicBezTo>
                <a:cubicBezTo>
                  <a:pt x="1678" y="1251"/>
                  <a:pt x="2129" y="945"/>
                  <a:pt x="2184" y="705"/>
                </a:cubicBezTo>
                <a:cubicBezTo>
                  <a:pt x="2196" y="667"/>
                  <a:pt x="2202" y="633"/>
                  <a:pt x="2202" y="598"/>
                </a:cubicBezTo>
                <a:cubicBezTo>
                  <a:pt x="2203" y="475"/>
                  <a:pt x="2137" y="362"/>
                  <a:pt x="2030" y="302"/>
                </a:cubicBezTo>
                <a:cubicBezTo>
                  <a:pt x="1980" y="275"/>
                  <a:pt x="1924" y="260"/>
                  <a:pt x="1868" y="260"/>
                </a:cubicBezTo>
                <a:lnTo>
                  <a:pt x="1866" y="260"/>
                </a:lnTo>
                <a:cubicBezTo>
                  <a:pt x="1766" y="260"/>
                  <a:pt x="1672" y="303"/>
                  <a:pt x="1608" y="380"/>
                </a:cubicBezTo>
                <a:cubicBezTo>
                  <a:pt x="1600" y="389"/>
                  <a:pt x="1589" y="395"/>
                  <a:pt x="1576" y="395"/>
                </a:cubicBezTo>
                <a:cubicBezTo>
                  <a:pt x="1563" y="392"/>
                  <a:pt x="1552" y="389"/>
                  <a:pt x="1544" y="380"/>
                </a:cubicBezTo>
                <a:cubicBezTo>
                  <a:pt x="1480" y="302"/>
                  <a:pt x="1386" y="257"/>
                  <a:pt x="1286" y="257"/>
                </a:cubicBezTo>
                <a:cubicBezTo>
                  <a:pt x="1233" y="258"/>
                  <a:pt x="1173" y="271"/>
                  <a:pt x="1123" y="298"/>
                </a:cubicBezTo>
                <a:cubicBezTo>
                  <a:pt x="1016" y="357"/>
                  <a:pt x="949" y="469"/>
                  <a:pt x="948" y="592"/>
                </a:cubicBezTo>
                <a:cubicBezTo>
                  <a:pt x="948" y="626"/>
                  <a:pt x="953" y="661"/>
                  <a:pt x="964" y="695"/>
                </a:cubicBezTo>
                <a:cubicBezTo>
                  <a:pt x="971" y="726"/>
                  <a:pt x="984" y="757"/>
                  <a:pt x="1002" y="789"/>
                </a:cubicBezTo>
                <a:lnTo>
                  <a:pt x="1199" y="789"/>
                </a:lnTo>
                <a:lnTo>
                  <a:pt x="1263" y="683"/>
                </a:lnTo>
                <a:cubicBezTo>
                  <a:pt x="1271" y="671"/>
                  <a:pt x="1284" y="663"/>
                  <a:pt x="1298" y="663"/>
                </a:cubicBezTo>
                <a:cubicBezTo>
                  <a:pt x="1313" y="664"/>
                  <a:pt x="1326" y="670"/>
                  <a:pt x="1334" y="682"/>
                </a:cubicBezTo>
                <a:lnTo>
                  <a:pt x="1431" y="834"/>
                </a:lnTo>
                <a:lnTo>
                  <a:pt x="1547" y="524"/>
                </a:lnTo>
                <a:cubicBezTo>
                  <a:pt x="1554" y="508"/>
                  <a:pt x="1569" y="497"/>
                  <a:pt x="1586" y="497"/>
                </a:cubicBezTo>
                <a:lnTo>
                  <a:pt x="1586" y="497"/>
                </a:lnTo>
                <a:cubicBezTo>
                  <a:pt x="1604" y="497"/>
                  <a:pt x="1619" y="508"/>
                  <a:pt x="1625" y="524"/>
                </a:cubicBezTo>
                <a:lnTo>
                  <a:pt x="1724" y="792"/>
                </a:lnTo>
                <a:lnTo>
                  <a:pt x="1897" y="793"/>
                </a:lnTo>
                <a:cubicBezTo>
                  <a:pt x="1921" y="793"/>
                  <a:pt x="1939" y="812"/>
                  <a:pt x="1939" y="835"/>
                </a:cubicBezTo>
                <a:cubicBezTo>
                  <a:pt x="1939" y="858"/>
                  <a:pt x="1920" y="876"/>
                  <a:pt x="1897" y="876"/>
                </a:cubicBezTo>
                <a:lnTo>
                  <a:pt x="1897" y="876"/>
                </a:lnTo>
                <a:lnTo>
                  <a:pt x="1694" y="875"/>
                </a:lnTo>
                <a:cubicBezTo>
                  <a:pt x="1677" y="875"/>
                  <a:pt x="1662" y="864"/>
                  <a:pt x="1656" y="848"/>
                </a:cubicBezTo>
                <a:lnTo>
                  <a:pt x="1586" y="658"/>
                </a:lnTo>
                <a:lnTo>
                  <a:pt x="1480" y="941"/>
                </a:lnTo>
                <a:cubicBezTo>
                  <a:pt x="1475" y="955"/>
                  <a:pt x="1461" y="966"/>
                  <a:pt x="1445" y="967"/>
                </a:cubicBezTo>
                <a:cubicBezTo>
                  <a:pt x="1444" y="968"/>
                  <a:pt x="1443" y="968"/>
                  <a:pt x="1441" y="968"/>
                </a:cubicBezTo>
                <a:cubicBezTo>
                  <a:pt x="1427" y="968"/>
                  <a:pt x="1414" y="961"/>
                  <a:pt x="1406" y="948"/>
                </a:cubicBezTo>
                <a:lnTo>
                  <a:pt x="1300" y="783"/>
                </a:lnTo>
                <a:lnTo>
                  <a:pt x="1258" y="853"/>
                </a:lnTo>
                <a:cubicBezTo>
                  <a:pt x="1250" y="865"/>
                  <a:pt x="1236" y="870"/>
                  <a:pt x="1222" y="873"/>
                </a:cubicBezTo>
                <a:lnTo>
                  <a:pt x="876" y="871"/>
                </a:lnTo>
                <a:cubicBezTo>
                  <a:pt x="853" y="871"/>
                  <a:pt x="835" y="852"/>
                  <a:pt x="835" y="830"/>
                </a:cubicBezTo>
                <a:cubicBezTo>
                  <a:pt x="835" y="807"/>
                  <a:pt x="853" y="788"/>
                  <a:pt x="876" y="788"/>
                </a:cubicBezTo>
                <a:lnTo>
                  <a:pt x="876" y="788"/>
                </a:lnTo>
                <a:lnTo>
                  <a:pt x="908" y="788"/>
                </a:lnTo>
                <a:cubicBezTo>
                  <a:pt x="898" y="764"/>
                  <a:pt x="889" y="740"/>
                  <a:pt x="884" y="717"/>
                </a:cubicBezTo>
                <a:cubicBezTo>
                  <a:pt x="872" y="679"/>
                  <a:pt x="865" y="635"/>
                  <a:pt x="865" y="591"/>
                </a:cubicBezTo>
                <a:close/>
                <a:moveTo>
                  <a:pt x="2486" y="1845"/>
                </a:moveTo>
                <a:cubicBezTo>
                  <a:pt x="2485" y="1974"/>
                  <a:pt x="2394" y="2078"/>
                  <a:pt x="2283" y="2078"/>
                </a:cubicBezTo>
                <a:lnTo>
                  <a:pt x="2282" y="2078"/>
                </a:lnTo>
                <a:lnTo>
                  <a:pt x="335" y="2069"/>
                </a:lnTo>
                <a:cubicBezTo>
                  <a:pt x="279" y="2069"/>
                  <a:pt x="228" y="2043"/>
                  <a:pt x="189" y="1997"/>
                </a:cubicBezTo>
                <a:cubicBezTo>
                  <a:pt x="153" y="1953"/>
                  <a:pt x="133" y="1895"/>
                  <a:pt x="134" y="1834"/>
                </a:cubicBezTo>
                <a:cubicBezTo>
                  <a:pt x="134" y="1706"/>
                  <a:pt x="225" y="1602"/>
                  <a:pt x="336" y="1602"/>
                </a:cubicBezTo>
                <a:lnTo>
                  <a:pt x="424" y="1602"/>
                </a:lnTo>
                <a:lnTo>
                  <a:pt x="31" y="755"/>
                </a:lnTo>
                <a:cubicBezTo>
                  <a:pt x="25" y="741"/>
                  <a:pt x="27" y="725"/>
                  <a:pt x="36" y="712"/>
                </a:cubicBezTo>
                <a:lnTo>
                  <a:pt x="319" y="335"/>
                </a:lnTo>
                <a:lnTo>
                  <a:pt x="20" y="78"/>
                </a:lnTo>
                <a:cubicBezTo>
                  <a:pt x="2" y="63"/>
                  <a:pt x="0" y="37"/>
                  <a:pt x="15" y="20"/>
                </a:cubicBezTo>
                <a:cubicBezTo>
                  <a:pt x="30" y="2"/>
                  <a:pt x="56" y="0"/>
                  <a:pt x="74" y="15"/>
                </a:cubicBezTo>
                <a:lnTo>
                  <a:pt x="369" y="268"/>
                </a:lnTo>
                <a:lnTo>
                  <a:pt x="511" y="79"/>
                </a:lnTo>
                <a:cubicBezTo>
                  <a:pt x="524" y="61"/>
                  <a:pt x="550" y="57"/>
                  <a:pt x="568" y="70"/>
                </a:cubicBezTo>
                <a:lnTo>
                  <a:pt x="888" y="296"/>
                </a:lnTo>
                <a:cubicBezTo>
                  <a:pt x="907" y="309"/>
                  <a:pt x="911" y="335"/>
                  <a:pt x="898" y="354"/>
                </a:cubicBezTo>
                <a:cubicBezTo>
                  <a:pt x="885" y="373"/>
                  <a:pt x="859" y="377"/>
                  <a:pt x="840" y="364"/>
                </a:cubicBezTo>
                <a:lnTo>
                  <a:pt x="553" y="161"/>
                </a:lnTo>
                <a:lnTo>
                  <a:pt x="117" y="742"/>
                </a:lnTo>
                <a:lnTo>
                  <a:pt x="516" y="1603"/>
                </a:lnTo>
                <a:lnTo>
                  <a:pt x="2285" y="1611"/>
                </a:lnTo>
                <a:cubicBezTo>
                  <a:pt x="2340" y="1611"/>
                  <a:pt x="2392" y="1637"/>
                  <a:pt x="2430" y="1683"/>
                </a:cubicBezTo>
                <a:cubicBezTo>
                  <a:pt x="2466" y="1726"/>
                  <a:pt x="2486" y="1784"/>
                  <a:pt x="2486" y="1845"/>
                </a:cubicBezTo>
                <a:close/>
                <a:moveTo>
                  <a:pt x="2403" y="1845"/>
                </a:moveTo>
                <a:cubicBezTo>
                  <a:pt x="2403" y="1803"/>
                  <a:pt x="2390" y="1764"/>
                  <a:pt x="2366" y="1736"/>
                </a:cubicBezTo>
                <a:cubicBezTo>
                  <a:pt x="2344" y="1709"/>
                  <a:pt x="2315" y="1694"/>
                  <a:pt x="2284" y="1694"/>
                </a:cubicBezTo>
                <a:lnTo>
                  <a:pt x="337" y="1685"/>
                </a:lnTo>
                <a:cubicBezTo>
                  <a:pt x="271" y="1685"/>
                  <a:pt x="217" y="1752"/>
                  <a:pt x="217" y="1835"/>
                </a:cubicBezTo>
                <a:cubicBezTo>
                  <a:pt x="217" y="1876"/>
                  <a:pt x="230" y="1915"/>
                  <a:pt x="254" y="1944"/>
                </a:cubicBezTo>
                <a:cubicBezTo>
                  <a:pt x="276" y="1971"/>
                  <a:pt x="305" y="1986"/>
                  <a:pt x="335" y="1986"/>
                </a:cubicBezTo>
                <a:lnTo>
                  <a:pt x="2283" y="1995"/>
                </a:lnTo>
                <a:lnTo>
                  <a:pt x="2283" y="2036"/>
                </a:lnTo>
                <a:lnTo>
                  <a:pt x="2283" y="1995"/>
                </a:lnTo>
                <a:cubicBezTo>
                  <a:pt x="2349" y="1995"/>
                  <a:pt x="2403" y="1928"/>
                  <a:pt x="2403" y="1845"/>
                </a:cubicBezTo>
                <a:close/>
                <a:moveTo>
                  <a:pt x="823" y="1742"/>
                </a:moveTo>
                <a:cubicBezTo>
                  <a:pt x="770" y="1742"/>
                  <a:pt x="727" y="1784"/>
                  <a:pt x="727" y="1837"/>
                </a:cubicBezTo>
                <a:cubicBezTo>
                  <a:pt x="727" y="1890"/>
                  <a:pt x="769" y="1933"/>
                  <a:pt x="822" y="1933"/>
                </a:cubicBezTo>
                <a:cubicBezTo>
                  <a:pt x="875" y="1933"/>
                  <a:pt x="918" y="1891"/>
                  <a:pt x="918" y="1838"/>
                </a:cubicBezTo>
                <a:cubicBezTo>
                  <a:pt x="918" y="1785"/>
                  <a:pt x="876" y="1742"/>
                  <a:pt x="823" y="1742"/>
                </a:cubicBezTo>
                <a:close/>
                <a:moveTo>
                  <a:pt x="502" y="1740"/>
                </a:moveTo>
                <a:cubicBezTo>
                  <a:pt x="449" y="1740"/>
                  <a:pt x="406" y="1783"/>
                  <a:pt x="406" y="1836"/>
                </a:cubicBezTo>
                <a:cubicBezTo>
                  <a:pt x="406" y="1888"/>
                  <a:pt x="449" y="1931"/>
                  <a:pt x="501" y="1932"/>
                </a:cubicBezTo>
                <a:cubicBezTo>
                  <a:pt x="554" y="1932"/>
                  <a:pt x="597" y="1889"/>
                  <a:pt x="598" y="1836"/>
                </a:cubicBezTo>
                <a:cubicBezTo>
                  <a:pt x="598" y="1783"/>
                  <a:pt x="555" y="1741"/>
                  <a:pt x="502" y="1740"/>
                </a:cubicBezTo>
                <a:close/>
                <a:moveTo>
                  <a:pt x="2123" y="1748"/>
                </a:moveTo>
                <a:cubicBezTo>
                  <a:pt x="2071" y="1748"/>
                  <a:pt x="2028" y="1790"/>
                  <a:pt x="2027" y="1843"/>
                </a:cubicBezTo>
                <a:cubicBezTo>
                  <a:pt x="2027" y="1896"/>
                  <a:pt x="2070" y="1939"/>
                  <a:pt x="2123" y="1939"/>
                </a:cubicBezTo>
                <a:cubicBezTo>
                  <a:pt x="2175" y="1940"/>
                  <a:pt x="2218" y="1897"/>
                  <a:pt x="2219" y="1844"/>
                </a:cubicBezTo>
                <a:cubicBezTo>
                  <a:pt x="2219" y="1791"/>
                  <a:pt x="2176" y="1748"/>
                  <a:pt x="2123" y="1748"/>
                </a:cubicBezTo>
                <a:close/>
                <a:moveTo>
                  <a:pt x="1162" y="1743"/>
                </a:moveTo>
                <a:cubicBezTo>
                  <a:pt x="1109" y="1743"/>
                  <a:pt x="1066" y="1786"/>
                  <a:pt x="1066" y="1839"/>
                </a:cubicBezTo>
                <a:cubicBezTo>
                  <a:pt x="1065" y="1892"/>
                  <a:pt x="1108" y="1934"/>
                  <a:pt x="1161" y="1935"/>
                </a:cubicBezTo>
                <a:cubicBezTo>
                  <a:pt x="1214" y="1935"/>
                  <a:pt x="1257" y="1892"/>
                  <a:pt x="1257" y="1839"/>
                </a:cubicBezTo>
                <a:cubicBezTo>
                  <a:pt x="1257" y="1787"/>
                  <a:pt x="1214" y="1744"/>
                  <a:pt x="1162" y="1743"/>
                </a:cubicBezTo>
                <a:close/>
                <a:moveTo>
                  <a:pt x="1500" y="1745"/>
                </a:moveTo>
                <a:cubicBezTo>
                  <a:pt x="1448" y="1745"/>
                  <a:pt x="1404" y="1787"/>
                  <a:pt x="1404" y="1840"/>
                </a:cubicBezTo>
                <a:cubicBezTo>
                  <a:pt x="1404" y="1893"/>
                  <a:pt x="1447" y="1936"/>
                  <a:pt x="1500" y="1936"/>
                </a:cubicBezTo>
                <a:cubicBezTo>
                  <a:pt x="1552" y="1937"/>
                  <a:pt x="1595" y="1894"/>
                  <a:pt x="1596" y="1841"/>
                </a:cubicBezTo>
                <a:cubicBezTo>
                  <a:pt x="1596" y="1788"/>
                  <a:pt x="1553" y="1745"/>
                  <a:pt x="1500" y="1745"/>
                </a:cubicBezTo>
                <a:close/>
                <a:moveTo>
                  <a:pt x="1798" y="1746"/>
                </a:moveTo>
                <a:cubicBezTo>
                  <a:pt x="1745" y="1746"/>
                  <a:pt x="1702" y="1789"/>
                  <a:pt x="1701" y="1842"/>
                </a:cubicBezTo>
                <a:cubicBezTo>
                  <a:pt x="1701" y="1895"/>
                  <a:pt x="1744" y="1937"/>
                  <a:pt x="1797" y="1938"/>
                </a:cubicBezTo>
                <a:cubicBezTo>
                  <a:pt x="1850" y="1938"/>
                  <a:pt x="1893" y="1895"/>
                  <a:pt x="1893" y="1843"/>
                </a:cubicBezTo>
                <a:cubicBezTo>
                  <a:pt x="1893" y="1790"/>
                  <a:pt x="1850" y="1747"/>
                  <a:pt x="1798" y="1746"/>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cs typeface="+mn-ea"/>
              <a:sym typeface="+mn-lt"/>
            </a:endParaRPr>
          </a:p>
        </p:txBody>
      </p:sp>
      <p:sp>
        <p:nvSpPr>
          <p:cNvPr id="62" name="椭圆 61">
            <a:extLst>
              <a:ext uri="{FF2B5EF4-FFF2-40B4-BE49-F238E27FC236}">
                <a16:creationId xmlns:a16="http://schemas.microsoft.com/office/drawing/2014/main" id="{6A953439-D846-E73F-995D-B480B950CD43}"/>
              </a:ext>
            </a:extLst>
          </p:cNvPr>
          <p:cNvSpPr/>
          <p:nvPr/>
        </p:nvSpPr>
        <p:spPr>
          <a:xfrm rot="18203487">
            <a:off x="4402101" y="4030610"/>
            <a:ext cx="1549395" cy="1549395"/>
          </a:xfrm>
          <a:prstGeom prst="ellipse">
            <a:avLst/>
          </a:prstGeom>
          <a:solidFill>
            <a:schemeClr val="bg1"/>
          </a:solidFill>
          <a:ln w="22225">
            <a:gradFill>
              <a:gsLst>
                <a:gs pos="48000">
                  <a:srgbClr val="D3E9FE">
                    <a:alpha val="4000"/>
                  </a:srgbClr>
                </a:gs>
                <a:gs pos="10000">
                  <a:schemeClr val="accent1">
                    <a:lumMod val="5000"/>
                    <a:lumOff val="95000"/>
                    <a:alpha val="14000"/>
                  </a:schemeClr>
                </a:gs>
                <a:gs pos="100000">
                  <a:schemeClr val="accent1">
                    <a:lumMod val="30000"/>
                    <a:lumOff val="70000"/>
                  </a:schemeClr>
                </a:gs>
              </a:gsLst>
              <a:lin ang="0" scaled="0"/>
            </a:gradFill>
          </a:ln>
          <a:effectLst>
            <a:outerShdw blurRad="114300" dist="50800" dir="19800000" sx="98000" sy="98000" algn="l" rotWithShape="0">
              <a:schemeClr val="accent2">
                <a:alpha val="2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3" name="文本框 62">
            <a:extLst>
              <a:ext uri="{FF2B5EF4-FFF2-40B4-BE49-F238E27FC236}">
                <a16:creationId xmlns:a16="http://schemas.microsoft.com/office/drawing/2014/main" id="{36D4F5EF-BEB2-7ADB-CA93-F7438B7C0E4E}"/>
              </a:ext>
            </a:extLst>
          </p:cNvPr>
          <p:cNvSpPr txBox="1"/>
          <p:nvPr/>
        </p:nvSpPr>
        <p:spPr>
          <a:xfrm>
            <a:off x="4296711" y="4297222"/>
            <a:ext cx="1852990" cy="493166"/>
          </a:xfrm>
          <a:prstGeom prst="rect">
            <a:avLst/>
          </a:prstGeom>
          <a:noFill/>
        </p:spPr>
        <p:txBody>
          <a:bodyPr wrap="square" anchor="ctr">
            <a:noAutofit/>
          </a:bodyPr>
          <a:lstStyle/>
          <a:p>
            <a:r>
              <a:rPr kumimoji="0" lang="zh-CN" altLang="en-US" sz="2000" b="1" i="0" u="none" strike="noStrike" kern="1200" cap="none" spc="0" normalizeH="0" baseline="0" noProof="0" dirty="0">
                <a:ln>
                  <a:noFill/>
                </a:ln>
                <a:solidFill>
                  <a:schemeClr val="tx1">
                    <a:lumMod val="75000"/>
                    <a:lumOff val="25000"/>
                  </a:schemeClr>
                </a:solidFill>
                <a:effectLst/>
                <a:uLnTx/>
                <a:uFillTx/>
                <a:cs typeface="+mn-ea"/>
                <a:sym typeface="+mn-lt"/>
              </a:rPr>
              <a:t>电子健康档案</a:t>
            </a:r>
          </a:p>
        </p:txBody>
      </p:sp>
      <p:sp>
        <p:nvSpPr>
          <p:cNvPr id="36" name="stack-of-sheets_77250">
            <a:extLst>
              <a:ext uri="{FF2B5EF4-FFF2-40B4-BE49-F238E27FC236}">
                <a16:creationId xmlns:a16="http://schemas.microsoft.com/office/drawing/2014/main" id="{37AC2B67-AEDD-2680-E83C-56C7477B8B68}"/>
              </a:ext>
            </a:extLst>
          </p:cNvPr>
          <p:cNvSpPr/>
          <p:nvPr/>
        </p:nvSpPr>
        <p:spPr>
          <a:xfrm>
            <a:off x="4717171" y="4863270"/>
            <a:ext cx="609685" cy="520276"/>
          </a:xfrm>
          <a:custGeom>
            <a:avLst/>
            <a:gdLst>
              <a:gd name="T0" fmla="*/ 1985 w 3852"/>
              <a:gd name="T1" fmla="*/ 40 h 3292"/>
              <a:gd name="T2" fmla="*/ 9 w 3852"/>
              <a:gd name="T3" fmla="*/ 1093 h 3292"/>
              <a:gd name="T4" fmla="*/ 1162 w 3852"/>
              <a:gd name="T5" fmla="*/ 1740 h 3292"/>
              <a:gd name="T6" fmla="*/ 2245 w 3852"/>
              <a:gd name="T7" fmla="*/ 1727 h 3292"/>
              <a:gd name="T8" fmla="*/ 3757 w 3852"/>
              <a:gd name="T9" fmla="*/ 988 h 3292"/>
              <a:gd name="T10" fmla="*/ 3757 w 3852"/>
              <a:gd name="T11" fmla="*/ 735 h 3292"/>
              <a:gd name="T12" fmla="*/ 2166 w 3852"/>
              <a:gd name="T13" fmla="*/ 0 h 3292"/>
              <a:gd name="T14" fmla="*/ 2298 w 3852"/>
              <a:gd name="T15" fmla="*/ 138 h 3292"/>
              <a:gd name="T16" fmla="*/ 3743 w 3852"/>
              <a:gd name="T17" fmla="*/ 861 h 3292"/>
              <a:gd name="T18" fmla="*/ 2244 w 3852"/>
              <a:gd name="T19" fmla="*/ 1611 h 3292"/>
              <a:gd name="T20" fmla="*/ 1693 w 3852"/>
              <a:gd name="T21" fmla="*/ 1347 h 3292"/>
              <a:gd name="T22" fmla="*/ 1147 w 3852"/>
              <a:gd name="T23" fmla="*/ 1611 h 3292"/>
              <a:gd name="T24" fmla="*/ 119 w 3852"/>
              <a:gd name="T25" fmla="*/ 1093 h 3292"/>
              <a:gd name="T26" fmla="*/ 2033 w 3852"/>
              <a:gd name="T27" fmla="*/ 138 h 3292"/>
              <a:gd name="T28" fmla="*/ 2321 w 3852"/>
              <a:gd name="T29" fmla="*/ 370 h 3292"/>
              <a:gd name="T30" fmla="*/ 2310 w 3852"/>
              <a:gd name="T31" fmla="*/ 423 h 3292"/>
              <a:gd name="T32" fmla="*/ 3131 w 3852"/>
              <a:gd name="T33" fmla="*/ 797 h 3292"/>
              <a:gd name="T34" fmla="*/ 3118 w 3852"/>
              <a:gd name="T35" fmla="*/ 759 h 3292"/>
              <a:gd name="T36" fmla="*/ 2321 w 3852"/>
              <a:gd name="T37" fmla="*/ 370 h 3292"/>
              <a:gd name="T38" fmla="*/ 1903 w 3852"/>
              <a:gd name="T39" fmla="*/ 592 h 3292"/>
              <a:gd name="T40" fmla="*/ 2702 w 3852"/>
              <a:gd name="T41" fmla="*/ 1002 h 3292"/>
              <a:gd name="T42" fmla="*/ 2727 w 3852"/>
              <a:gd name="T43" fmla="*/ 953 h 3292"/>
              <a:gd name="T44" fmla="*/ 1943 w 3852"/>
              <a:gd name="T45" fmla="*/ 566 h 3292"/>
              <a:gd name="T46" fmla="*/ 1538 w 3852"/>
              <a:gd name="T47" fmla="*/ 756 h 3292"/>
              <a:gd name="T48" fmla="*/ 1527 w 3852"/>
              <a:gd name="T49" fmla="*/ 809 h 3292"/>
              <a:gd name="T50" fmla="*/ 2347 w 3852"/>
              <a:gd name="T51" fmla="*/ 1182 h 3292"/>
              <a:gd name="T52" fmla="*/ 1551 w 3852"/>
              <a:gd name="T53" fmla="*/ 759 h 3292"/>
              <a:gd name="T54" fmla="*/ 861 w 3852"/>
              <a:gd name="T55" fmla="*/ 776 h 3292"/>
              <a:gd name="T56" fmla="*/ 261 w 3852"/>
              <a:gd name="T57" fmla="*/ 1068 h 3292"/>
              <a:gd name="T58" fmla="*/ 261 w 3852"/>
              <a:gd name="T59" fmla="*/ 1117 h 3292"/>
              <a:gd name="T60" fmla="*/ 573 w 3852"/>
              <a:gd name="T61" fmla="*/ 1241 h 3292"/>
              <a:gd name="T62" fmla="*/ 560 w 3852"/>
              <a:gd name="T63" fmla="*/ 1203 h 3292"/>
              <a:gd name="T64" fmla="*/ 873 w 3852"/>
              <a:gd name="T65" fmla="*/ 828 h 3292"/>
              <a:gd name="T66" fmla="*/ 861 w 3852"/>
              <a:gd name="T67" fmla="*/ 776 h 3292"/>
              <a:gd name="T68" fmla="*/ 2017 w 3852"/>
              <a:gd name="T69" fmla="*/ 1621 h 3292"/>
              <a:gd name="T70" fmla="*/ 1696 w 3852"/>
              <a:gd name="T71" fmla="*/ 1463 h 3292"/>
              <a:gd name="T72" fmla="*/ 3745 w 3852"/>
              <a:gd name="T73" fmla="*/ 1477 h 3292"/>
              <a:gd name="T74" fmla="*/ 107 w 3852"/>
              <a:gd name="T75" fmla="*/ 1697 h 3292"/>
              <a:gd name="T76" fmla="*/ 46 w 3852"/>
              <a:gd name="T77" fmla="*/ 1815 h 3292"/>
              <a:gd name="T78" fmla="*/ 1643 w 3852"/>
              <a:gd name="T79" fmla="*/ 2617 h 3292"/>
              <a:gd name="T80" fmla="*/ 3804 w 3852"/>
              <a:gd name="T81" fmla="*/ 1597 h 3292"/>
              <a:gd name="T82" fmla="*/ 3776 w 3852"/>
              <a:gd name="T83" fmla="*/ 1470 h 3292"/>
              <a:gd name="T84" fmla="*/ 2316 w 3852"/>
              <a:gd name="T85" fmla="*/ 2007 h 3292"/>
              <a:gd name="T86" fmla="*/ 1079 w 3852"/>
              <a:gd name="T87" fmla="*/ 2033 h 3292"/>
              <a:gd name="T88" fmla="*/ 1049 w 3852"/>
              <a:gd name="T89" fmla="*/ 2093 h 3292"/>
              <a:gd name="T90" fmla="*/ 1679 w 3852"/>
              <a:gd name="T91" fmla="*/ 2400 h 3292"/>
              <a:gd name="T92" fmla="*/ 2361 w 3852"/>
              <a:gd name="T93" fmla="*/ 2022 h 3292"/>
              <a:gd name="T94" fmla="*/ 3776 w 3852"/>
              <a:gd name="T95" fmla="*/ 2135 h 3292"/>
              <a:gd name="T96" fmla="*/ 1673 w 3852"/>
              <a:gd name="T97" fmla="*/ 3148 h 3292"/>
              <a:gd name="T98" fmla="*/ 17 w 3852"/>
              <a:gd name="T99" fmla="*/ 2390 h 3292"/>
              <a:gd name="T100" fmla="*/ 47 w 3852"/>
              <a:gd name="T101" fmla="*/ 2481 h 3292"/>
              <a:gd name="T102" fmla="*/ 1702 w 3852"/>
              <a:gd name="T103" fmla="*/ 3282 h 3292"/>
              <a:gd name="T104" fmla="*/ 3836 w 3852"/>
              <a:gd name="T105" fmla="*/ 2173 h 3292"/>
              <a:gd name="T106" fmla="*/ 2331 w 3852"/>
              <a:gd name="T107" fmla="*/ 2668 h 3292"/>
              <a:gd name="T108" fmla="*/ 1664 w 3852"/>
              <a:gd name="T109" fmla="*/ 2997 h 3292"/>
              <a:gd name="T110" fmla="*/ 1034 w 3852"/>
              <a:gd name="T111" fmla="*/ 2712 h 3292"/>
              <a:gd name="T112" fmla="*/ 1049 w 3852"/>
              <a:gd name="T113" fmla="*/ 2758 h 3292"/>
              <a:gd name="T114" fmla="*/ 1679 w 3852"/>
              <a:gd name="T115" fmla="*/ 3064 h 3292"/>
              <a:gd name="T116" fmla="*/ 2361 w 3852"/>
              <a:gd name="T117" fmla="*/ 2687 h 3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852" h="3292">
                <a:moveTo>
                  <a:pt x="2166" y="0"/>
                </a:moveTo>
                <a:cubicBezTo>
                  <a:pt x="2102" y="0"/>
                  <a:pt x="2039" y="13"/>
                  <a:pt x="1985" y="40"/>
                </a:cubicBezTo>
                <a:lnTo>
                  <a:pt x="105" y="966"/>
                </a:lnTo>
                <a:cubicBezTo>
                  <a:pt x="51" y="993"/>
                  <a:pt x="9" y="1036"/>
                  <a:pt x="9" y="1093"/>
                </a:cubicBezTo>
                <a:cubicBezTo>
                  <a:pt x="9" y="1149"/>
                  <a:pt x="51" y="1193"/>
                  <a:pt x="105" y="1219"/>
                </a:cubicBezTo>
                <a:lnTo>
                  <a:pt x="1162" y="1740"/>
                </a:lnTo>
                <a:cubicBezTo>
                  <a:pt x="1170" y="1744"/>
                  <a:pt x="1179" y="1746"/>
                  <a:pt x="1188" y="1746"/>
                </a:cubicBezTo>
                <a:lnTo>
                  <a:pt x="2245" y="1727"/>
                </a:lnTo>
                <a:cubicBezTo>
                  <a:pt x="2253" y="1727"/>
                  <a:pt x="2261" y="1725"/>
                  <a:pt x="2268" y="1721"/>
                </a:cubicBezTo>
                <a:lnTo>
                  <a:pt x="3757" y="988"/>
                </a:lnTo>
                <a:cubicBezTo>
                  <a:pt x="3811" y="961"/>
                  <a:pt x="3852" y="918"/>
                  <a:pt x="3852" y="861"/>
                </a:cubicBezTo>
                <a:cubicBezTo>
                  <a:pt x="3852" y="805"/>
                  <a:pt x="3811" y="761"/>
                  <a:pt x="3757" y="735"/>
                </a:cubicBezTo>
                <a:lnTo>
                  <a:pt x="2347" y="40"/>
                </a:lnTo>
                <a:cubicBezTo>
                  <a:pt x="2293" y="13"/>
                  <a:pt x="2229" y="0"/>
                  <a:pt x="2166" y="0"/>
                </a:cubicBezTo>
                <a:close/>
                <a:moveTo>
                  <a:pt x="2166" y="114"/>
                </a:moveTo>
                <a:cubicBezTo>
                  <a:pt x="2216" y="114"/>
                  <a:pt x="2265" y="122"/>
                  <a:pt x="2298" y="138"/>
                </a:cubicBezTo>
                <a:lnTo>
                  <a:pt x="3708" y="833"/>
                </a:lnTo>
                <a:cubicBezTo>
                  <a:pt x="3741" y="849"/>
                  <a:pt x="3743" y="862"/>
                  <a:pt x="3743" y="861"/>
                </a:cubicBezTo>
                <a:cubicBezTo>
                  <a:pt x="3743" y="861"/>
                  <a:pt x="3741" y="873"/>
                  <a:pt x="3708" y="889"/>
                </a:cubicBezTo>
                <a:lnTo>
                  <a:pt x="2244" y="1611"/>
                </a:lnTo>
                <a:lnTo>
                  <a:pt x="1720" y="1352"/>
                </a:lnTo>
                <a:cubicBezTo>
                  <a:pt x="1712" y="1348"/>
                  <a:pt x="1703" y="1346"/>
                  <a:pt x="1693" y="1347"/>
                </a:cubicBezTo>
                <a:cubicBezTo>
                  <a:pt x="1686" y="1347"/>
                  <a:pt x="1678" y="1349"/>
                  <a:pt x="1672" y="1352"/>
                </a:cubicBezTo>
                <a:lnTo>
                  <a:pt x="1147" y="1611"/>
                </a:lnTo>
                <a:lnTo>
                  <a:pt x="153" y="1121"/>
                </a:lnTo>
                <a:cubicBezTo>
                  <a:pt x="121" y="1105"/>
                  <a:pt x="119" y="1092"/>
                  <a:pt x="119" y="1093"/>
                </a:cubicBezTo>
                <a:cubicBezTo>
                  <a:pt x="119" y="1093"/>
                  <a:pt x="121" y="1081"/>
                  <a:pt x="153" y="1065"/>
                </a:cubicBezTo>
                <a:lnTo>
                  <a:pt x="2033" y="138"/>
                </a:lnTo>
                <a:cubicBezTo>
                  <a:pt x="2066" y="122"/>
                  <a:pt x="2116" y="114"/>
                  <a:pt x="2166" y="114"/>
                </a:cubicBezTo>
                <a:close/>
                <a:moveTo>
                  <a:pt x="2321" y="370"/>
                </a:moveTo>
                <a:cubicBezTo>
                  <a:pt x="2306" y="371"/>
                  <a:pt x="2294" y="383"/>
                  <a:pt x="2295" y="399"/>
                </a:cubicBezTo>
                <a:cubicBezTo>
                  <a:pt x="2295" y="409"/>
                  <a:pt x="2301" y="418"/>
                  <a:pt x="2310" y="423"/>
                </a:cubicBezTo>
                <a:lnTo>
                  <a:pt x="3094" y="809"/>
                </a:lnTo>
                <a:cubicBezTo>
                  <a:pt x="3107" y="816"/>
                  <a:pt x="3124" y="810"/>
                  <a:pt x="3131" y="797"/>
                </a:cubicBezTo>
                <a:cubicBezTo>
                  <a:pt x="3138" y="784"/>
                  <a:pt x="3133" y="767"/>
                  <a:pt x="3119" y="760"/>
                </a:cubicBezTo>
                <a:cubicBezTo>
                  <a:pt x="3119" y="760"/>
                  <a:pt x="3118" y="760"/>
                  <a:pt x="3118" y="759"/>
                </a:cubicBezTo>
                <a:lnTo>
                  <a:pt x="2335" y="373"/>
                </a:lnTo>
                <a:cubicBezTo>
                  <a:pt x="2330" y="371"/>
                  <a:pt x="2326" y="370"/>
                  <a:pt x="2321" y="370"/>
                </a:cubicBezTo>
                <a:close/>
                <a:moveTo>
                  <a:pt x="1930" y="563"/>
                </a:moveTo>
                <a:cubicBezTo>
                  <a:pt x="1914" y="564"/>
                  <a:pt x="1903" y="576"/>
                  <a:pt x="1903" y="592"/>
                </a:cubicBezTo>
                <a:cubicBezTo>
                  <a:pt x="1903" y="602"/>
                  <a:pt x="1909" y="611"/>
                  <a:pt x="1919" y="616"/>
                </a:cubicBezTo>
                <a:lnTo>
                  <a:pt x="2702" y="1002"/>
                </a:lnTo>
                <a:cubicBezTo>
                  <a:pt x="2715" y="1009"/>
                  <a:pt x="2732" y="1003"/>
                  <a:pt x="2739" y="990"/>
                </a:cubicBezTo>
                <a:cubicBezTo>
                  <a:pt x="2746" y="977"/>
                  <a:pt x="2741" y="960"/>
                  <a:pt x="2727" y="953"/>
                </a:cubicBezTo>
                <a:cubicBezTo>
                  <a:pt x="2727" y="953"/>
                  <a:pt x="2727" y="953"/>
                  <a:pt x="2726" y="952"/>
                </a:cubicBezTo>
                <a:lnTo>
                  <a:pt x="1943" y="566"/>
                </a:lnTo>
                <a:cubicBezTo>
                  <a:pt x="1939" y="564"/>
                  <a:pt x="1934" y="563"/>
                  <a:pt x="1930" y="563"/>
                </a:cubicBezTo>
                <a:close/>
                <a:moveTo>
                  <a:pt x="1538" y="756"/>
                </a:moveTo>
                <a:cubicBezTo>
                  <a:pt x="1523" y="757"/>
                  <a:pt x="1511" y="769"/>
                  <a:pt x="1511" y="785"/>
                </a:cubicBezTo>
                <a:cubicBezTo>
                  <a:pt x="1512" y="795"/>
                  <a:pt x="1518" y="804"/>
                  <a:pt x="1527" y="809"/>
                </a:cubicBezTo>
                <a:lnTo>
                  <a:pt x="2310" y="1195"/>
                </a:lnTo>
                <a:cubicBezTo>
                  <a:pt x="2324" y="1201"/>
                  <a:pt x="2340" y="1196"/>
                  <a:pt x="2347" y="1182"/>
                </a:cubicBezTo>
                <a:cubicBezTo>
                  <a:pt x="2354" y="1168"/>
                  <a:pt x="2348" y="1152"/>
                  <a:pt x="2335" y="1145"/>
                </a:cubicBezTo>
                <a:lnTo>
                  <a:pt x="1551" y="759"/>
                </a:lnTo>
                <a:cubicBezTo>
                  <a:pt x="1547" y="757"/>
                  <a:pt x="1543" y="756"/>
                  <a:pt x="1538" y="756"/>
                </a:cubicBezTo>
                <a:close/>
                <a:moveTo>
                  <a:pt x="861" y="776"/>
                </a:moveTo>
                <a:cubicBezTo>
                  <a:pt x="857" y="776"/>
                  <a:pt x="853" y="777"/>
                  <a:pt x="849" y="779"/>
                </a:cubicBezTo>
                <a:lnTo>
                  <a:pt x="261" y="1068"/>
                </a:lnTo>
                <a:cubicBezTo>
                  <a:pt x="248" y="1075"/>
                  <a:pt x="242" y="1091"/>
                  <a:pt x="249" y="1105"/>
                </a:cubicBezTo>
                <a:cubicBezTo>
                  <a:pt x="251" y="1110"/>
                  <a:pt x="256" y="1115"/>
                  <a:pt x="261" y="1117"/>
                </a:cubicBezTo>
                <a:lnTo>
                  <a:pt x="535" y="1252"/>
                </a:lnTo>
                <a:cubicBezTo>
                  <a:pt x="549" y="1260"/>
                  <a:pt x="565" y="1254"/>
                  <a:pt x="573" y="1241"/>
                </a:cubicBezTo>
                <a:cubicBezTo>
                  <a:pt x="580" y="1228"/>
                  <a:pt x="574" y="1211"/>
                  <a:pt x="561" y="1204"/>
                </a:cubicBezTo>
                <a:cubicBezTo>
                  <a:pt x="561" y="1204"/>
                  <a:pt x="560" y="1203"/>
                  <a:pt x="560" y="1203"/>
                </a:cubicBezTo>
                <a:lnTo>
                  <a:pt x="336" y="1093"/>
                </a:lnTo>
                <a:lnTo>
                  <a:pt x="873" y="828"/>
                </a:lnTo>
                <a:cubicBezTo>
                  <a:pt x="887" y="821"/>
                  <a:pt x="893" y="805"/>
                  <a:pt x="886" y="791"/>
                </a:cubicBezTo>
                <a:cubicBezTo>
                  <a:pt x="882" y="782"/>
                  <a:pt x="872" y="776"/>
                  <a:pt x="861" y="776"/>
                </a:cubicBezTo>
                <a:close/>
                <a:moveTo>
                  <a:pt x="1696" y="1463"/>
                </a:moveTo>
                <a:lnTo>
                  <a:pt x="2017" y="1621"/>
                </a:lnTo>
                <a:lnTo>
                  <a:pt x="1350" y="1633"/>
                </a:lnTo>
                <a:lnTo>
                  <a:pt x="1696" y="1463"/>
                </a:lnTo>
                <a:close/>
                <a:moveTo>
                  <a:pt x="3776" y="1470"/>
                </a:moveTo>
                <a:cubicBezTo>
                  <a:pt x="3765" y="1470"/>
                  <a:pt x="3755" y="1472"/>
                  <a:pt x="3745" y="1477"/>
                </a:cubicBezTo>
                <a:lnTo>
                  <a:pt x="1673" y="2483"/>
                </a:lnTo>
                <a:lnTo>
                  <a:pt x="107" y="1697"/>
                </a:lnTo>
                <a:cubicBezTo>
                  <a:pt x="74" y="1680"/>
                  <a:pt x="34" y="1693"/>
                  <a:pt x="17" y="1726"/>
                </a:cubicBezTo>
                <a:cubicBezTo>
                  <a:pt x="0" y="1758"/>
                  <a:pt x="13" y="1799"/>
                  <a:pt x="46" y="1815"/>
                </a:cubicBezTo>
                <a:cubicBezTo>
                  <a:pt x="46" y="1816"/>
                  <a:pt x="47" y="1816"/>
                  <a:pt x="47" y="1816"/>
                </a:cubicBezTo>
                <a:lnTo>
                  <a:pt x="1643" y="2617"/>
                </a:lnTo>
                <a:cubicBezTo>
                  <a:pt x="1661" y="2626"/>
                  <a:pt x="1683" y="2627"/>
                  <a:pt x="1702" y="2618"/>
                </a:cubicBezTo>
                <a:lnTo>
                  <a:pt x="3804" y="1597"/>
                </a:lnTo>
                <a:cubicBezTo>
                  <a:pt x="3837" y="1581"/>
                  <a:pt x="3851" y="1541"/>
                  <a:pt x="3836" y="1508"/>
                </a:cubicBezTo>
                <a:cubicBezTo>
                  <a:pt x="3825" y="1485"/>
                  <a:pt x="3801" y="1470"/>
                  <a:pt x="3776" y="1470"/>
                </a:cubicBezTo>
                <a:close/>
                <a:moveTo>
                  <a:pt x="2331" y="2003"/>
                </a:moveTo>
                <a:cubicBezTo>
                  <a:pt x="2326" y="2003"/>
                  <a:pt x="2321" y="2004"/>
                  <a:pt x="2316" y="2007"/>
                </a:cubicBezTo>
                <a:lnTo>
                  <a:pt x="1664" y="2332"/>
                </a:lnTo>
                <a:lnTo>
                  <a:pt x="1079" y="2033"/>
                </a:lnTo>
                <a:cubicBezTo>
                  <a:pt x="1063" y="2025"/>
                  <a:pt x="1043" y="2032"/>
                  <a:pt x="1034" y="2048"/>
                </a:cubicBezTo>
                <a:cubicBezTo>
                  <a:pt x="1026" y="2064"/>
                  <a:pt x="1033" y="2084"/>
                  <a:pt x="1049" y="2093"/>
                </a:cubicBezTo>
                <a:lnTo>
                  <a:pt x="1649" y="2399"/>
                </a:lnTo>
                <a:cubicBezTo>
                  <a:pt x="1658" y="2404"/>
                  <a:pt x="1670" y="2404"/>
                  <a:pt x="1679" y="2400"/>
                </a:cubicBezTo>
                <a:lnTo>
                  <a:pt x="2346" y="2066"/>
                </a:lnTo>
                <a:cubicBezTo>
                  <a:pt x="2362" y="2058"/>
                  <a:pt x="2369" y="2038"/>
                  <a:pt x="2361" y="2022"/>
                </a:cubicBezTo>
                <a:cubicBezTo>
                  <a:pt x="2356" y="2010"/>
                  <a:pt x="2344" y="2003"/>
                  <a:pt x="2331" y="2003"/>
                </a:cubicBezTo>
                <a:close/>
                <a:moveTo>
                  <a:pt x="3776" y="2135"/>
                </a:moveTo>
                <a:cubicBezTo>
                  <a:pt x="3765" y="2135"/>
                  <a:pt x="3755" y="2137"/>
                  <a:pt x="3745" y="2142"/>
                </a:cubicBezTo>
                <a:lnTo>
                  <a:pt x="1673" y="3148"/>
                </a:lnTo>
                <a:lnTo>
                  <a:pt x="107" y="2362"/>
                </a:lnTo>
                <a:cubicBezTo>
                  <a:pt x="74" y="2345"/>
                  <a:pt x="34" y="2357"/>
                  <a:pt x="17" y="2390"/>
                </a:cubicBezTo>
                <a:cubicBezTo>
                  <a:pt x="0" y="2422"/>
                  <a:pt x="12" y="2463"/>
                  <a:pt x="44" y="2480"/>
                </a:cubicBezTo>
                <a:cubicBezTo>
                  <a:pt x="45" y="2480"/>
                  <a:pt x="46" y="2481"/>
                  <a:pt x="47" y="2481"/>
                </a:cubicBezTo>
                <a:lnTo>
                  <a:pt x="1643" y="3282"/>
                </a:lnTo>
                <a:cubicBezTo>
                  <a:pt x="1661" y="3291"/>
                  <a:pt x="1683" y="3292"/>
                  <a:pt x="1702" y="3282"/>
                </a:cubicBezTo>
                <a:lnTo>
                  <a:pt x="3804" y="2262"/>
                </a:lnTo>
                <a:cubicBezTo>
                  <a:pt x="3837" y="2246"/>
                  <a:pt x="3851" y="2206"/>
                  <a:pt x="3836" y="2173"/>
                </a:cubicBezTo>
                <a:cubicBezTo>
                  <a:pt x="3825" y="2150"/>
                  <a:pt x="3801" y="2135"/>
                  <a:pt x="3776" y="2135"/>
                </a:cubicBezTo>
                <a:close/>
                <a:moveTo>
                  <a:pt x="2331" y="2668"/>
                </a:moveTo>
                <a:cubicBezTo>
                  <a:pt x="2326" y="2668"/>
                  <a:pt x="2321" y="2669"/>
                  <a:pt x="2316" y="2671"/>
                </a:cubicBezTo>
                <a:lnTo>
                  <a:pt x="1664" y="2997"/>
                </a:lnTo>
                <a:lnTo>
                  <a:pt x="1079" y="2698"/>
                </a:lnTo>
                <a:cubicBezTo>
                  <a:pt x="1063" y="2690"/>
                  <a:pt x="1043" y="2696"/>
                  <a:pt x="1034" y="2712"/>
                </a:cubicBezTo>
                <a:cubicBezTo>
                  <a:pt x="1026" y="2728"/>
                  <a:pt x="1032" y="2749"/>
                  <a:pt x="1048" y="2757"/>
                </a:cubicBezTo>
                <a:cubicBezTo>
                  <a:pt x="1048" y="2757"/>
                  <a:pt x="1049" y="2758"/>
                  <a:pt x="1049" y="2758"/>
                </a:cubicBezTo>
                <a:lnTo>
                  <a:pt x="1649" y="3064"/>
                </a:lnTo>
                <a:cubicBezTo>
                  <a:pt x="1658" y="3069"/>
                  <a:pt x="1670" y="3069"/>
                  <a:pt x="1679" y="3064"/>
                </a:cubicBezTo>
                <a:lnTo>
                  <a:pt x="2346" y="2731"/>
                </a:lnTo>
                <a:cubicBezTo>
                  <a:pt x="2362" y="2723"/>
                  <a:pt x="2369" y="2703"/>
                  <a:pt x="2361" y="2687"/>
                </a:cubicBezTo>
                <a:cubicBezTo>
                  <a:pt x="2356" y="2675"/>
                  <a:pt x="2344" y="2668"/>
                  <a:pt x="2331" y="2668"/>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66" name="椭圆 65">
            <a:extLst>
              <a:ext uri="{FF2B5EF4-FFF2-40B4-BE49-F238E27FC236}">
                <a16:creationId xmlns:a16="http://schemas.microsoft.com/office/drawing/2014/main" id="{46E79DFB-1AB9-7B47-F32E-D5522CCCC437}"/>
              </a:ext>
            </a:extLst>
          </p:cNvPr>
          <p:cNvSpPr/>
          <p:nvPr/>
        </p:nvSpPr>
        <p:spPr>
          <a:xfrm rot="18203487">
            <a:off x="6256301" y="4030610"/>
            <a:ext cx="1549395" cy="1549395"/>
          </a:xfrm>
          <a:prstGeom prst="ellipse">
            <a:avLst/>
          </a:prstGeom>
          <a:solidFill>
            <a:schemeClr val="bg1"/>
          </a:solidFill>
          <a:ln w="22225">
            <a:gradFill>
              <a:gsLst>
                <a:gs pos="48000">
                  <a:srgbClr val="D3E9FE">
                    <a:alpha val="4000"/>
                  </a:srgbClr>
                </a:gs>
                <a:gs pos="10000">
                  <a:schemeClr val="accent1">
                    <a:lumMod val="5000"/>
                    <a:lumOff val="95000"/>
                    <a:alpha val="14000"/>
                  </a:schemeClr>
                </a:gs>
                <a:gs pos="100000">
                  <a:schemeClr val="accent1">
                    <a:lumMod val="30000"/>
                    <a:lumOff val="70000"/>
                  </a:schemeClr>
                </a:gs>
              </a:gsLst>
              <a:lin ang="0" scaled="0"/>
            </a:gradFill>
          </a:ln>
          <a:effectLst>
            <a:outerShdw blurRad="114300" dist="50800" dir="19800000" sx="98000" sy="98000" algn="l" rotWithShape="0">
              <a:schemeClr val="accent2">
                <a:alpha val="2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7" name="文本框 66">
            <a:extLst>
              <a:ext uri="{FF2B5EF4-FFF2-40B4-BE49-F238E27FC236}">
                <a16:creationId xmlns:a16="http://schemas.microsoft.com/office/drawing/2014/main" id="{9F18839F-94CC-ECA8-4F1D-0A6CE039E74F}"/>
              </a:ext>
            </a:extLst>
          </p:cNvPr>
          <p:cNvSpPr txBox="1"/>
          <p:nvPr/>
        </p:nvSpPr>
        <p:spPr>
          <a:xfrm>
            <a:off x="6199118" y="4297222"/>
            <a:ext cx="1723549" cy="400110"/>
          </a:xfrm>
          <a:prstGeom prst="rect">
            <a:avLst/>
          </a:prstGeom>
          <a:noFill/>
        </p:spPr>
        <p:txBody>
          <a:bodyPr wrap="none" anchor="ctr">
            <a:noAutofit/>
          </a:bodyPr>
          <a:lstStyle/>
          <a:p>
            <a:r>
              <a:rPr kumimoji="0" lang="zh-CN" altLang="en-US" sz="2000" b="1" i="0" u="none" strike="noStrike" kern="1200" cap="none" spc="0" normalizeH="0" baseline="0" noProof="0" dirty="0">
                <a:ln>
                  <a:noFill/>
                </a:ln>
                <a:solidFill>
                  <a:schemeClr val="tx1">
                    <a:lumMod val="75000"/>
                    <a:lumOff val="25000"/>
                  </a:schemeClr>
                </a:solidFill>
                <a:effectLst/>
                <a:uLnTx/>
                <a:uFillTx/>
                <a:cs typeface="+mn-ea"/>
                <a:sym typeface="+mn-lt"/>
              </a:rPr>
              <a:t>疾病风险评估</a:t>
            </a:r>
          </a:p>
        </p:txBody>
      </p:sp>
      <p:sp>
        <p:nvSpPr>
          <p:cNvPr id="43" name="siren_115727">
            <a:extLst>
              <a:ext uri="{FF2B5EF4-FFF2-40B4-BE49-F238E27FC236}">
                <a16:creationId xmlns:a16="http://schemas.microsoft.com/office/drawing/2014/main" id="{CFACC419-C547-D285-164A-0A38582B9784}"/>
              </a:ext>
            </a:extLst>
          </p:cNvPr>
          <p:cNvSpPr/>
          <p:nvPr/>
        </p:nvSpPr>
        <p:spPr>
          <a:xfrm>
            <a:off x="6626162" y="4794057"/>
            <a:ext cx="609685" cy="493851"/>
          </a:xfrm>
          <a:custGeom>
            <a:avLst/>
            <a:gdLst>
              <a:gd name="connsiteX0" fmla="*/ 303013 w 606157"/>
              <a:gd name="connsiteY0" fmla="*/ 383991 h 490994"/>
              <a:gd name="connsiteX1" fmla="*/ 294062 w 606157"/>
              <a:gd name="connsiteY1" fmla="*/ 387541 h 490994"/>
              <a:gd name="connsiteX2" fmla="*/ 290376 w 606157"/>
              <a:gd name="connsiteY2" fmla="*/ 396612 h 490994"/>
              <a:gd name="connsiteX3" fmla="*/ 294325 w 606157"/>
              <a:gd name="connsiteY3" fmla="*/ 405421 h 490994"/>
              <a:gd name="connsiteX4" fmla="*/ 311832 w 606157"/>
              <a:gd name="connsiteY4" fmla="*/ 405289 h 490994"/>
              <a:gd name="connsiteX5" fmla="*/ 315649 w 606157"/>
              <a:gd name="connsiteY5" fmla="*/ 396481 h 490994"/>
              <a:gd name="connsiteX6" fmla="*/ 311964 w 606157"/>
              <a:gd name="connsiteY6" fmla="*/ 387541 h 490994"/>
              <a:gd name="connsiteX7" fmla="*/ 303013 w 606157"/>
              <a:gd name="connsiteY7" fmla="*/ 383991 h 490994"/>
              <a:gd name="connsiteX8" fmla="*/ 303029 w 606157"/>
              <a:gd name="connsiteY8" fmla="*/ 363613 h 490994"/>
              <a:gd name="connsiteX9" fmla="*/ 326574 w 606157"/>
              <a:gd name="connsiteY9" fmla="*/ 373079 h 490994"/>
              <a:gd name="connsiteX10" fmla="*/ 336315 w 606157"/>
              <a:gd name="connsiteY10" fmla="*/ 396612 h 490994"/>
              <a:gd name="connsiteX11" fmla="*/ 326048 w 606157"/>
              <a:gd name="connsiteY11" fmla="*/ 420277 h 490994"/>
              <a:gd name="connsiteX12" fmla="*/ 303013 w 606157"/>
              <a:gd name="connsiteY12" fmla="*/ 429743 h 490994"/>
              <a:gd name="connsiteX13" fmla="*/ 280109 w 606157"/>
              <a:gd name="connsiteY13" fmla="*/ 420277 h 490994"/>
              <a:gd name="connsiteX14" fmla="*/ 269842 w 606157"/>
              <a:gd name="connsiteY14" fmla="*/ 396612 h 490994"/>
              <a:gd name="connsiteX15" fmla="*/ 279583 w 606157"/>
              <a:gd name="connsiteY15" fmla="*/ 373079 h 490994"/>
              <a:gd name="connsiteX16" fmla="*/ 303029 w 606157"/>
              <a:gd name="connsiteY16" fmla="*/ 363613 h 490994"/>
              <a:gd name="connsiteX17" fmla="*/ 297353 w 606157"/>
              <a:gd name="connsiteY17" fmla="*/ 157335 h 490994"/>
              <a:gd name="connsiteX18" fmla="*/ 297353 w 606157"/>
              <a:gd name="connsiteY18" fmla="*/ 331403 h 490994"/>
              <a:gd name="connsiteX19" fmla="*/ 308804 w 606157"/>
              <a:gd name="connsiteY19" fmla="*/ 331403 h 490994"/>
              <a:gd name="connsiteX20" fmla="*/ 308804 w 606157"/>
              <a:gd name="connsiteY20" fmla="*/ 157335 h 490994"/>
              <a:gd name="connsiteX21" fmla="*/ 276687 w 606157"/>
              <a:gd name="connsiteY21" fmla="*/ 136826 h 490994"/>
              <a:gd name="connsiteX22" fmla="*/ 329339 w 606157"/>
              <a:gd name="connsiteY22" fmla="*/ 136826 h 490994"/>
              <a:gd name="connsiteX23" fmla="*/ 329339 w 606157"/>
              <a:gd name="connsiteY23" fmla="*/ 351912 h 490994"/>
              <a:gd name="connsiteX24" fmla="*/ 276687 w 606157"/>
              <a:gd name="connsiteY24" fmla="*/ 351912 h 490994"/>
              <a:gd name="connsiteX25" fmla="*/ 303013 w 606157"/>
              <a:gd name="connsiteY25" fmla="*/ 39043 h 490994"/>
              <a:gd name="connsiteX26" fmla="*/ 36872 w 606157"/>
              <a:gd name="connsiteY26" fmla="*/ 470487 h 490994"/>
              <a:gd name="connsiteX27" fmla="*/ 569285 w 606157"/>
              <a:gd name="connsiteY27" fmla="*/ 470487 h 490994"/>
              <a:gd name="connsiteX28" fmla="*/ 303013 w 606157"/>
              <a:gd name="connsiteY28" fmla="*/ 0 h 490994"/>
              <a:gd name="connsiteX29" fmla="*/ 606157 w 606157"/>
              <a:gd name="connsiteY29" fmla="*/ 490994 h 490994"/>
              <a:gd name="connsiteX30" fmla="*/ 0 w 606157"/>
              <a:gd name="connsiteY30" fmla="*/ 490994 h 490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606157" h="490994">
                <a:moveTo>
                  <a:pt x="303013" y="383991"/>
                </a:moveTo>
                <a:cubicBezTo>
                  <a:pt x="299327" y="383991"/>
                  <a:pt x="296694" y="385043"/>
                  <a:pt x="294062" y="387541"/>
                </a:cubicBezTo>
                <a:cubicBezTo>
                  <a:pt x="291561" y="390170"/>
                  <a:pt x="290376" y="392931"/>
                  <a:pt x="290376" y="396612"/>
                </a:cubicBezTo>
                <a:cubicBezTo>
                  <a:pt x="290376" y="400162"/>
                  <a:pt x="291693" y="402791"/>
                  <a:pt x="294325" y="405421"/>
                </a:cubicBezTo>
                <a:cubicBezTo>
                  <a:pt x="299854" y="410548"/>
                  <a:pt x="306172" y="410548"/>
                  <a:pt x="311832" y="405289"/>
                </a:cubicBezTo>
                <a:cubicBezTo>
                  <a:pt x="314464" y="402791"/>
                  <a:pt x="315649" y="400031"/>
                  <a:pt x="315649" y="396481"/>
                </a:cubicBezTo>
                <a:cubicBezTo>
                  <a:pt x="315649" y="392931"/>
                  <a:pt x="314596" y="390170"/>
                  <a:pt x="311964" y="387541"/>
                </a:cubicBezTo>
                <a:cubicBezTo>
                  <a:pt x="309594" y="385174"/>
                  <a:pt x="306698" y="383991"/>
                  <a:pt x="303013" y="383991"/>
                </a:cubicBezTo>
                <a:close/>
                <a:moveTo>
                  <a:pt x="303029" y="363613"/>
                </a:moveTo>
                <a:cubicBezTo>
                  <a:pt x="311601" y="363613"/>
                  <a:pt x="320190" y="366768"/>
                  <a:pt x="326574" y="373079"/>
                </a:cubicBezTo>
                <a:cubicBezTo>
                  <a:pt x="333024" y="379521"/>
                  <a:pt x="336315" y="387409"/>
                  <a:pt x="336315" y="396612"/>
                </a:cubicBezTo>
                <a:cubicBezTo>
                  <a:pt x="336315" y="405684"/>
                  <a:pt x="332761" y="413835"/>
                  <a:pt x="326048" y="420277"/>
                </a:cubicBezTo>
                <a:cubicBezTo>
                  <a:pt x="319203" y="426588"/>
                  <a:pt x="311569" y="429743"/>
                  <a:pt x="303013" y="429743"/>
                </a:cubicBezTo>
                <a:cubicBezTo>
                  <a:pt x="294588" y="429743"/>
                  <a:pt x="286822" y="426588"/>
                  <a:pt x="280109" y="420277"/>
                </a:cubicBezTo>
                <a:cubicBezTo>
                  <a:pt x="273264" y="413704"/>
                  <a:pt x="269842" y="405815"/>
                  <a:pt x="269842" y="396612"/>
                </a:cubicBezTo>
                <a:cubicBezTo>
                  <a:pt x="269842" y="387409"/>
                  <a:pt x="273133" y="379521"/>
                  <a:pt x="279583" y="373079"/>
                </a:cubicBezTo>
                <a:cubicBezTo>
                  <a:pt x="285901" y="366768"/>
                  <a:pt x="294457" y="363613"/>
                  <a:pt x="303029" y="363613"/>
                </a:cubicBezTo>
                <a:close/>
                <a:moveTo>
                  <a:pt x="297353" y="157335"/>
                </a:moveTo>
                <a:lnTo>
                  <a:pt x="297353" y="331403"/>
                </a:lnTo>
                <a:lnTo>
                  <a:pt x="308804" y="331403"/>
                </a:lnTo>
                <a:lnTo>
                  <a:pt x="308804" y="157335"/>
                </a:lnTo>
                <a:close/>
                <a:moveTo>
                  <a:pt x="276687" y="136826"/>
                </a:moveTo>
                <a:lnTo>
                  <a:pt x="329339" y="136826"/>
                </a:lnTo>
                <a:lnTo>
                  <a:pt x="329339" y="351912"/>
                </a:lnTo>
                <a:lnTo>
                  <a:pt x="276687" y="351912"/>
                </a:lnTo>
                <a:close/>
                <a:moveTo>
                  <a:pt x="303013" y="39043"/>
                </a:moveTo>
                <a:lnTo>
                  <a:pt x="36872" y="470487"/>
                </a:lnTo>
                <a:lnTo>
                  <a:pt x="569285" y="470487"/>
                </a:lnTo>
                <a:close/>
                <a:moveTo>
                  <a:pt x="303013" y="0"/>
                </a:moveTo>
                <a:lnTo>
                  <a:pt x="606157" y="490994"/>
                </a:lnTo>
                <a:lnTo>
                  <a:pt x="0" y="49099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cs typeface="+mn-ea"/>
              <a:sym typeface="+mn-lt"/>
            </a:endParaRPr>
          </a:p>
        </p:txBody>
      </p:sp>
      <p:sp>
        <p:nvSpPr>
          <p:cNvPr id="70" name="椭圆 69">
            <a:extLst>
              <a:ext uri="{FF2B5EF4-FFF2-40B4-BE49-F238E27FC236}">
                <a16:creationId xmlns:a16="http://schemas.microsoft.com/office/drawing/2014/main" id="{EE966F30-96BF-6D4F-405F-2063408CD478}"/>
              </a:ext>
            </a:extLst>
          </p:cNvPr>
          <p:cNvSpPr/>
          <p:nvPr/>
        </p:nvSpPr>
        <p:spPr>
          <a:xfrm rot="18203487">
            <a:off x="8110501" y="4030610"/>
            <a:ext cx="1549395" cy="1549395"/>
          </a:xfrm>
          <a:prstGeom prst="ellipse">
            <a:avLst/>
          </a:prstGeom>
          <a:solidFill>
            <a:schemeClr val="bg1"/>
          </a:solidFill>
          <a:ln w="22225">
            <a:gradFill>
              <a:gsLst>
                <a:gs pos="48000">
                  <a:srgbClr val="D3E9FE">
                    <a:alpha val="4000"/>
                  </a:srgbClr>
                </a:gs>
                <a:gs pos="10000">
                  <a:schemeClr val="accent1">
                    <a:lumMod val="5000"/>
                    <a:lumOff val="95000"/>
                    <a:alpha val="14000"/>
                  </a:schemeClr>
                </a:gs>
                <a:gs pos="100000">
                  <a:schemeClr val="accent1">
                    <a:lumMod val="30000"/>
                    <a:lumOff val="70000"/>
                  </a:schemeClr>
                </a:gs>
              </a:gsLst>
              <a:lin ang="0" scaled="0"/>
            </a:gradFill>
          </a:ln>
          <a:effectLst>
            <a:outerShdw blurRad="114300" dist="50800" dir="19800000" sx="98000" sy="98000" algn="l" rotWithShape="0">
              <a:schemeClr val="accent2">
                <a:alpha val="2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1" name="文本框 70">
            <a:extLst>
              <a:ext uri="{FF2B5EF4-FFF2-40B4-BE49-F238E27FC236}">
                <a16:creationId xmlns:a16="http://schemas.microsoft.com/office/drawing/2014/main" id="{29F73D17-ED59-4D9A-6E41-6F7B9A5EFEAD}"/>
              </a:ext>
            </a:extLst>
          </p:cNvPr>
          <p:cNvSpPr txBox="1"/>
          <p:nvPr/>
        </p:nvSpPr>
        <p:spPr>
          <a:xfrm>
            <a:off x="8035276" y="4297222"/>
            <a:ext cx="1723549" cy="400110"/>
          </a:xfrm>
          <a:prstGeom prst="rect">
            <a:avLst/>
          </a:prstGeom>
          <a:noFill/>
        </p:spPr>
        <p:txBody>
          <a:bodyPr wrap="none" anchor="ctr">
            <a:noAutofit/>
          </a:bodyPr>
          <a:lstStyle/>
          <a:p>
            <a:r>
              <a:rPr kumimoji="0" lang="zh-CN" altLang="en-US" sz="2000" b="1" i="0" u="none" strike="noStrike" kern="1200" cap="none" spc="0" normalizeH="0" baseline="0" noProof="0" dirty="0">
                <a:ln>
                  <a:noFill/>
                </a:ln>
                <a:solidFill>
                  <a:schemeClr val="tx1">
                    <a:lumMod val="75000"/>
                    <a:lumOff val="25000"/>
                  </a:schemeClr>
                </a:solidFill>
                <a:effectLst/>
                <a:uLnTx/>
                <a:uFillTx/>
                <a:cs typeface="+mn-ea"/>
                <a:sym typeface="+mn-lt"/>
              </a:rPr>
              <a:t>在线疾病咨询</a:t>
            </a:r>
          </a:p>
        </p:txBody>
      </p:sp>
      <p:sp>
        <p:nvSpPr>
          <p:cNvPr id="44" name="iconfont-11813-5643528">
            <a:extLst>
              <a:ext uri="{FF2B5EF4-FFF2-40B4-BE49-F238E27FC236}">
                <a16:creationId xmlns:a16="http://schemas.microsoft.com/office/drawing/2014/main" id="{1ACB32D2-090D-10A2-07AD-99D2F3634B46}"/>
              </a:ext>
            </a:extLst>
          </p:cNvPr>
          <p:cNvSpPr/>
          <p:nvPr/>
        </p:nvSpPr>
        <p:spPr>
          <a:xfrm>
            <a:off x="8513372" y="4790388"/>
            <a:ext cx="609685" cy="527445"/>
          </a:xfrm>
          <a:custGeom>
            <a:avLst/>
            <a:gdLst>
              <a:gd name="T0" fmla="*/ 3925 w 10982"/>
              <a:gd name="T1" fmla="*/ 3457 h 9499"/>
              <a:gd name="T2" fmla="*/ 3282 w 10982"/>
              <a:gd name="T3" fmla="*/ 3457 h 9499"/>
              <a:gd name="T4" fmla="*/ 3604 w 10982"/>
              <a:gd name="T5" fmla="*/ 4454 h 9499"/>
              <a:gd name="T6" fmla="*/ 7635 w 10982"/>
              <a:gd name="T7" fmla="*/ 4132 h 9499"/>
              <a:gd name="T8" fmla="*/ 7313 w 10982"/>
              <a:gd name="T9" fmla="*/ 3135 h 9499"/>
              <a:gd name="T10" fmla="*/ 6991 w 10982"/>
              <a:gd name="T11" fmla="*/ 4132 h 9499"/>
              <a:gd name="T12" fmla="*/ 7635 w 10982"/>
              <a:gd name="T13" fmla="*/ 4132 h 9499"/>
              <a:gd name="T14" fmla="*/ 7427 w 10982"/>
              <a:gd name="T15" fmla="*/ 5422 h 9499"/>
              <a:gd name="T16" fmla="*/ 5527 w 10982"/>
              <a:gd name="T17" fmla="*/ 6471 h 9499"/>
              <a:gd name="T18" fmla="*/ 3645 w 10982"/>
              <a:gd name="T19" fmla="*/ 5464 h 9499"/>
              <a:gd name="T20" fmla="*/ 5527 w 10982"/>
              <a:gd name="T21" fmla="*/ 6954 h 9499"/>
              <a:gd name="T22" fmla="*/ 10610 w 10982"/>
              <a:gd name="T23" fmla="*/ 3983 h 9499"/>
              <a:gd name="T24" fmla="*/ 8613 w 10982"/>
              <a:gd name="T25" fmla="*/ 1384 h 9499"/>
              <a:gd name="T26" fmla="*/ 5469 w 10982"/>
              <a:gd name="T27" fmla="*/ 0 h 9499"/>
              <a:gd name="T28" fmla="*/ 2326 w 10982"/>
              <a:gd name="T29" fmla="*/ 1384 h 9499"/>
              <a:gd name="T30" fmla="*/ 372 w 10982"/>
              <a:gd name="T31" fmla="*/ 3947 h 9499"/>
              <a:gd name="T32" fmla="*/ 576 w 10982"/>
              <a:gd name="T33" fmla="*/ 6403 h 9499"/>
              <a:gd name="T34" fmla="*/ 1734 w 10982"/>
              <a:gd name="T35" fmla="*/ 6533 h 9499"/>
              <a:gd name="T36" fmla="*/ 1513 w 10982"/>
              <a:gd name="T37" fmla="*/ 4705 h 9499"/>
              <a:gd name="T38" fmla="*/ 5469 w 10982"/>
              <a:gd name="T39" fmla="*/ 483 h 9499"/>
              <a:gd name="T40" fmla="*/ 9425 w 10982"/>
              <a:gd name="T41" fmla="*/ 4705 h 9499"/>
              <a:gd name="T42" fmla="*/ 6872 w 10982"/>
              <a:gd name="T43" fmla="*/ 8319 h 9499"/>
              <a:gd name="T44" fmla="*/ 6872 w 10982"/>
              <a:gd name="T45" fmla="*/ 9499 h 9499"/>
              <a:gd name="T46" fmla="*/ 9173 w 10982"/>
              <a:gd name="T47" fmla="*/ 7297 h 9499"/>
              <a:gd name="T48" fmla="*/ 10406 w 10982"/>
              <a:gd name="T49" fmla="*/ 6439 h 9499"/>
              <a:gd name="T50" fmla="*/ 10610 w 10982"/>
              <a:gd name="T51" fmla="*/ 3983 h 9499"/>
              <a:gd name="T52" fmla="*/ 721 w 10982"/>
              <a:gd name="T53" fmla="*/ 4280 h 9499"/>
              <a:gd name="T54" fmla="*/ 1031 w 10982"/>
              <a:gd name="T55" fmla="*/ 4705 h 9499"/>
              <a:gd name="T56" fmla="*/ 506 w 10982"/>
              <a:gd name="T57" fmla="*/ 5116 h 9499"/>
              <a:gd name="T58" fmla="*/ 9678 w 10982"/>
              <a:gd name="T59" fmla="*/ 6199 h 9499"/>
              <a:gd name="T60" fmla="*/ 9874 w 10982"/>
              <a:gd name="T61" fmla="*/ 4124 h 9499"/>
              <a:gd name="T62" fmla="*/ 10476 w 10982"/>
              <a:gd name="T63" fmla="*/ 5152 h 94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982" h="9499">
                <a:moveTo>
                  <a:pt x="3925" y="4132"/>
                </a:moveTo>
                <a:lnTo>
                  <a:pt x="3925" y="3457"/>
                </a:lnTo>
                <a:cubicBezTo>
                  <a:pt x="3925" y="3279"/>
                  <a:pt x="3781" y="3135"/>
                  <a:pt x="3604" y="3135"/>
                </a:cubicBezTo>
                <a:cubicBezTo>
                  <a:pt x="3426" y="3135"/>
                  <a:pt x="3282" y="3279"/>
                  <a:pt x="3282" y="3457"/>
                </a:cubicBezTo>
                <a:lnTo>
                  <a:pt x="3282" y="4132"/>
                </a:lnTo>
                <a:cubicBezTo>
                  <a:pt x="3282" y="4310"/>
                  <a:pt x="3426" y="4454"/>
                  <a:pt x="3604" y="4454"/>
                </a:cubicBezTo>
                <a:cubicBezTo>
                  <a:pt x="3781" y="4454"/>
                  <a:pt x="3925" y="4310"/>
                  <a:pt x="3925" y="4132"/>
                </a:cubicBezTo>
                <a:close/>
                <a:moveTo>
                  <a:pt x="7635" y="4132"/>
                </a:moveTo>
                <a:lnTo>
                  <a:pt x="7635" y="3457"/>
                </a:lnTo>
                <a:cubicBezTo>
                  <a:pt x="7635" y="3279"/>
                  <a:pt x="7491" y="3135"/>
                  <a:pt x="7313" y="3135"/>
                </a:cubicBezTo>
                <a:cubicBezTo>
                  <a:pt x="7135" y="3135"/>
                  <a:pt x="6991" y="3279"/>
                  <a:pt x="6991" y="3457"/>
                </a:cubicBezTo>
                <a:lnTo>
                  <a:pt x="6991" y="4132"/>
                </a:lnTo>
                <a:cubicBezTo>
                  <a:pt x="6991" y="4310"/>
                  <a:pt x="7135" y="4454"/>
                  <a:pt x="7313" y="4454"/>
                </a:cubicBezTo>
                <a:cubicBezTo>
                  <a:pt x="7491" y="4454"/>
                  <a:pt x="7635" y="4310"/>
                  <a:pt x="7635" y="4132"/>
                </a:cubicBezTo>
                <a:close/>
                <a:moveTo>
                  <a:pt x="7527" y="5748"/>
                </a:moveTo>
                <a:cubicBezTo>
                  <a:pt x="7590" y="5630"/>
                  <a:pt x="7545" y="5484"/>
                  <a:pt x="7427" y="5422"/>
                </a:cubicBezTo>
                <a:cubicBezTo>
                  <a:pt x="7309" y="5360"/>
                  <a:pt x="7163" y="5405"/>
                  <a:pt x="7101" y="5522"/>
                </a:cubicBezTo>
                <a:cubicBezTo>
                  <a:pt x="6792" y="6108"/>
                  <a:pt x="6189" y="6471"/>
                  <a:pt x="5527" y="6471"/>
                </a:cubicBezTo>
                <a:cubicBezTo>
                  <a:pt x="4883" y="6471"/>
                  <a:pt x="4287" y="6121"/>
                  <a:pt x="3973" y="5557"/>
                </a:cubicBezTo>
                <a:cubicBezTo>
                  <a:pt x="3908" y="5441"/>
                  <a:pt x="3761" y="5399"/>
                  <a:pt x="3645" y="5464"/>
                </a:cubicBezTo>
                <a:cubicBezTo>
                  <a:pt x="3529" y="5529"/>
                  <a:pt x="3487" y="5676"/>
                  <a:pt x="3552" y="5792"/>
                </a:cubicBezTo>
                <a:cubicBezTo>
                  <a:pt x="3951" y="6509"/>
                  <a:pt x="4708" y="6954"/>
                  <a:pt x="5527" y="6954"/>
                </a:cubicBezTo>
                <a:cubicBezTo>
                  <a:pt x="6368" y="6954"/>
                  <a:pt x="7135" y="6492"/>
                  <a:pt x="7527" y="5748"/>
                </a:cubicBezTo>
                <a:close/>
                <a:moveTo>
                  <a:pt x="10610" y="3983"/>
                </a:moveTo>
                <a:cubicBezTo>
                  <a:pt x="10409" y="3772"/>
                  <a:pt x="10134" y="3653"/>
                  <a:pt x="9791" y="3627"/>
                </a:cubicBezTo>
                <a:cubicBezTo>
                  <a:pt x="9605" y="2785"/>
                  <a:pt x="9203" y="2011"/>
                  <a:pt x="8613" y="1384"/>
                </a:cubicBezTo>
                <a:cubicBezTo>
                  <a:pt x="8205" y="950"/>
                  <a:pt x="7731" y="610"/>
                  <a:pt x="7202" y="372"/>
                </a:cubicBezTo>
                <a:cubicBezTo>
                  <a:pt x="6653" y="126"/>
                  <a:pt x="6070" y="0"/>
                  <a:pt x="5469" y="0"/>
                </a:cubicBezTo>
                <a:cubicBezTo>
                  <a:pt x="4868" y="0"/>
                  <a:pt x="4285" y="126"/>
                  <a:pt x="3736" y="372"/>
                </a:cubicBezTo>
                <a:cubicBezTo>
                  <a:pt x="3207" y="610"/>
                  <a:pt x="2733" y="950"/>
                  <a:pt x="2326" y="1384"/>
                </a:cubicBezTo>
                <a:cubicBezTo>
                  <a:pt x="1743" y="2003"/>
                  <a:pt x="1343" y="2765"/>
                  <a:pt x="1155" y="3595"/>
                </a:cubicBezTo>
                <a:cubicBezTo>
                  <a:pt x="829" y="3626"/>
                  <a:pt x="566" y="3744"/>
                  <a:pt x="372" y="3947"/>
                </a:cubicBezTo>
                <a:cubicBezTo>
                  <a:pt x="117" y="4214"/>
                  <a:pt x="0" y="4615"/>
                  <a:pt x="24" y="5138"/>
                </a:cubicBezTo>
                <a:cubicBezTo>
                  <a:pt x="51" y="5731"/>
                  <a:pt x="237" y="6157"/>
                  <a:pt x="576" y="6403"/>
                </a:cubicBezTo>
                <a:cubicBezTo>
                  <a:pt x="725" y="6511"/>
                  <a:pt x="986" y="6655"/>
                  <a:pt x="1524" y="6655"/>
                </a:cubicBezTo>
                <a:cubicBezTo>
                  <a:pt x="1614" y="6655"/>
                  <a:pt x="1692" y="6606"/>
                  <a:pt x="1734" y="6533"/>
                </a:cubicBezTo>
                <a:cubicBezTo>
                  <a:pt x="1820" y="6469"/>
                  <a:pt x="1856" y="6352"/>
                  <a:pt x="1813" y="6248"/>
                </a:cubicBezTo>
                <a:cubicBezTo>
                  <a:pt x="1594" y="5718"/>
                  <a:pt x="1513" y="5300"/>
                  <a:pt x="1513" y="4705"/>
                </a:cubicBezTo>
                <a:cubicBezTo>
                  <a:pt x="1513" y="3574"/>
                  <a:pt x="1927" y="2512"/>
                  <a:pt x="2677" y="1714"/>
                </a:cubicBezTo>
                <a:cubicBezTo>
                  <a:pt x="3424" y="920"/>
                  <a:pt x="4415" y="483"/>
                  <a:pt x="5469" y="483"/>
                </a:cubicBezTo>
                <a:cubicBezTo>
                  <a:pt x="6523" y="483"/>
                  <a:pt x="7514" y="920"/>
                  <a:pt x="8261" y="1714"/>
                </a:cubicBezTo>
                <a:cubicBezTo>
                  <a:pt x="9011" y="2512"/>
                  <a:pt x="9425" y="3574"/>
                  <a:pt x="9425" y="4705"/>
                </a:cubicBezTo>
                <a:cubicBezTo>
                  <a:pt x="9425" y="6298"/>
                  <a:pt x="8583" y="7751"/>
                  <a:pt x="7263" y="8468"/>
                </a:cubicBezTo>
                <a:cubicBezTo>
                  <a:pt x="7159" y="8376"/>
                  <a:pt x="7022" y="8319"/>
                  <a:pt x="6872" y="8319"/>
                </a:cubicBezTo>
                <a:cubicBezTo>
                  <a:pt x="6546" y="8319"/>
                  <a:pt x="6282" y="8583"/>
                  <a:pt x="6282" y="8909"/>
                </a:cubicBezTo>
                <a:cubicBezTo>
                  <a:pt x="6282" y="9235"/>
                  <a:pt x="6546" y="9499"/>
                  <a:pt x="6872" y="9499"/>
                </a:cubicBezTo>
                <a:cubicBezTo>
                  <a:pt x="7198" y="9499"/>
                  <a:pt x="7462" y="9235"/>
                  <a:pt x="7462" y="8909"/>
                </a:cubicBezTo>
                <a:cubicBezTo>
                  <a:pt x="8154" y="8540"/>
                  <a:pt x="8743" y="7986"/>
                  <a:pt x="9173" y="7297"/>
                </a:cubicBezTo>
                <a:cubicBezTo>
                  <a:pt x="9294" y="7103"/>
                  <a:pt x="9401" y="6900"/>
                  <a:pt x="9494" y="6691"/>
                </a:cubicBezTo>
                <a:cubicBezTo>
                  <a:pt x="9750" y="6688"/>
                  <a:pt x="10109" y="6654"/>
                  <a:pt x="10406" y="6439"/>
                </a:cubicBezTo>
                <a:cubicBezTo>
                  <a:pt x="10745" y="6193"/>
                  <a:pt x="10931" y="5767"/>
                  <a:pt x="10958" y="5174"/>
                </a:cubicBezTo>
                <a:cubicBezTo>
                  <a:pt x="10982" y="4651"/>
                  <a:pt x="10865" y="4250"/>
                  <a:pt x="10610" y="3983"/>
                </a:cubicBezTo>
                <a:close/>
                <a:moveTo>
                  <a:pt x="506" y="5116"/>
                </a:moveTo>
                <a:cubicBezTo>
                  <a:pt x="488" y="4729"/>
                  <a:pt x="560" y="4448"/>
                  <a:pt x="721" y="4280"/>
                </a:cubicBezTo>
                <a:cubicBezTo>
                  <a:pt x="807" y="4190"/>
                  <a:pt x="923" y="4128"/>
                  <a:pt x="1068" y="4096"/>
                </a:cubicBezTo>
                <a:cubicBezTo>
                  <a:pt x="1043" y="4298"/>
                  <a:pt x="1031" y="4501"/>
                  <a:pt x="1031" y="4705"/>
                </a:cubicBezTo>
                <a:cubicBezTo>
                  <a:pt x="1031" y="5256"/>
                  <a:pt x="1097" y="5687"/>
                  <a:pt x="1262" y="6159"/>
                </a:cubicBezTo>
                <a:cubicBezTo>
                  <a:pt x="883" y="6111"/>
                  <a:pt x="542" y="5910"/>
                  <a:pt x="506" y="5116"/>
                </a:cubicBezTo>
                <a:close/>
                <a:moveTo>
                  <a:pt x="10476" y="5152"/>
                </a:moveTo>
                <a:cubicBezTo>
                  <a:pt x="10438" y="5974"/>
                  <a:pt x="10073" y="6161"/>
                  <a:pt x="9678" y="6199"/>
                </a:cubicBezTo>
                <a:cubicBezTo>
                  <a:pt x="9829" y="5721"/>
                  <a:pt x="9907" y="5218"/>
                  <a:pt x="9907" y="4705"/>
                </a:cubicBezTo>
                <a:cubicBezTo>
                  <a:pt x="9907" y="4509"/>
                  <a:pt x="9896" y="4315"/>
                  <a:pt x="9874" y="4124"/>
                </a:cubicBezTo>
                <a:cubicBezTo>
                  <a:pt x="10037" y="4153"/>
                  <a:pt x="10167" y="4218"/>
                  <a:pt x="10261" y="4316"/>
                </a:cubicBezTo>
                <a:cubicBezTo>
                  <a:pt x="10421" y="4484"/>
                  <a:pt x="10494" y="4765"/>
                  <a:pt x="10476" y="5152"/>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74" name="椭圆 73">
            <a:extLst>
              <a:ext uri="{FF2B5EF4-FFF2-40B4-BE49-F238E27FC236}">
                <a16:creationId xmlns:a16="http://schemas.microsoft.com/office/drawing/2014/main" id="{5ACC757B-7899-C79E-A141-AA7B31D3C752}"/>
              </a:ext>
            </a:extLst>
          </p:cNvPr>
          <p:cNvSpPr/>
          <p:nvPr/>
        </p:nvSpPr>
        <p:spPr>
          <a:xfrm rot="18203487">
            <a:off x="9964701" y="4030610"/>
            <a:ext cx="1549395" cy="1549395"/>
          </a:xfrm>
          <a:prstGeom prst="ellipse">
            <a:avLst/>
          </a:prstGeom>
          <a:solidFill>
            <a:schemeClr val="bg1"/>
          </a:solidFill>
          <a:ln w="22225">
            <a:gradFill>
              <a:gsLst>
                <a:gs pos="48000">
                  <a:srgbClr val="D3E9FE">
                    <a:alpha val="4000"/>
                  </a:srgbClr>
                </a:gs>
                <a:gs pos="10000">
                  <a:schemeClr val="accent1">
                    <a:lumMod val="5000"/>
                    <a:lumOff val="95000"/>
                    <a:alpha val="14000"/>
                  </a:schemeClr>
                </a:gs>
                <a:gs pos="100000">
                  <a:schemeClr val="accent1">
                    <a:lumMod val="30000"/>
                    <a:lumOff val="70000"/>
                  </a:schemeClr>
                </a:gs>
              </a:gsLst>
              <a:lin ang="0" scaled="0"/>
            </a:gradFill>
          </a:ln>
          <a:effectLst>
            <a:outerShdw blurRad="114300" dist="50800" dir="19800000" sx="98000" sy="98000" algn="l" rotWithShape="0">
              <a:schemeClr val="accent2">
                <a:alpha val="2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5" name="文本框 74">
            <a:extLst>
              <a:ext uri="{FF2B5EF4-FFF2-40B4-BE49-F238E27FC236}">
                <a16:creationId xmlns:a16="http://schemas.microsoft.com/office/drawing/2014/main" id="{291889C1-FCE6-CDB5-8823-BDB2F0A8028E}"/>
              </a:ext>
            </a:extLst>
          </p:cNvPr>
          <p:cNvSpPr txBox="1"/>
          <p:nvPr/>
        </p:nvSpPr>
        <p:spPr>
          <a:xfrm>
            <a:off x="10091306" y="4297222"/>
            <a:ext cx="1210588" cy="400110"/>
          </a:xfrm>
          <a:prstGeom prst="rect">
            <a:avLst/>
          </a:prstGeom>
          <a:noFill/>
        </p:spPr>
        <p:txBody>
          <a:bodyPr wrap="none" anchor="ctr">
            <a:noAutofit/>
          </a:bodyPr>
          <a:lstStyle/>
          <a:p>
            <a:r>
              <a:rPr kumimoji="0" lang="zh-CN" altLang="en-US" sz="2000" b="1" i="0" u="none" strike="noStrike" kern="1200" cap="none" spc="0" normalizeH="0" baseline="0" noProof="0" dirty="0">
                <a:ln>
                  <a:noFill/>
                </a:ln>
                <a:solidFill>
                  <a:schemeClr val="tx1">
                    <a:lumMod val="75000"/>
                    <a:lumOff val="25000"/>
                  </a:schemeClr>
                </a:solidFill>
                <a:effectLst/>
                <a:uLnTx/>
                <a:uFillTx/>
                <a:cs typeface="+mn-ea"/>
                <a:sym typeface="+mn-lt"/>
              </a:rPr>
              <a:t>远程会诊</a:t>
            </a:r>
          </a:p>
        </p:txBody>
      </p:sp>
      <p:sp>
        <p:nvSpPr>
          <p:cNvPr id="50" name="stethoscope_114177">
            <a:extLst>
              <a:ext uri="{FF2B5EF4-FFF2-40B4-BE49-F238E27FC236}">
                <a16:creationId xmlns:a16="http://schemas.microsoft.com/office/drawing/2014/main" id="{0F0DEADF-1882-81C4-D1B1-4C7FCC7D5D04}"/>
              </a:ext>
            </a:extLst>
          </p:cNvPr>
          <p:cNvSpPr/>
          <p:nvPr/>
        </p:nvSpPr>
        <p:spPr>
          <a:xfrm>
            <a:off x="10434838" y="4803554"/>
            <a:ext cx="493055" cy="574203"/>
          </a:xfrm>
          <a:custGeom>
            <a:avLst/>
            <a:gdLst>
              <a:gd name="T0" fmla="*/ 3657 w 4100"/>
              <a:gd name="T1" fmla="*/ 3707 h 4783"/>
              <a:gd name="T2" fmla="*/ 3657 w 4100"/>
              <a:gd name="T3" fmla="*/ 3009 h 4783"/>
              <a:gd name="T4" fmla="*/ 3166 w 4100"/>
              <a:gd name="T5" fmla="*/ 2519 h 4783"/>
              <a:gd name="T6" fmla="*/ 3159 w 4100"/>
              <a:gd name="T7" fmla="*/ 2519 h 4783"/>
              <a:gd name="T8" fmla="*/ 2668 w 4100"/>
              <a:gd name="T9" fmla="*/ 3009 h 4783"/>
              <a:gd name="T10" fmla="*/ 2668 w 4100"/>
              <a:gd name="T11" fmla="*/ 4006 h 4783"/>
              <a:gd name="T12" fmla="*/ 2091 w 4100"/>
              <a:gd name="T13" fmla="*/ 4583 h 4783"/>
              <a:gd name="T14" fmla="*/ 2077 w 4100"/>
              <a:gd name="T15" fmla="*/ 4583 h 4783"/>
              <a:gd name="T16" fmla="*/ 1500 w 4100"/>
              <a:gd name="T17" fmla="*/ 4006 h 4783"/>
              <a:gd name="T18" fmla="*/ 1500 w 4100"/>
              <a:gd name="T19" fmla="*/ 2714 h 4783"/>
              <a:gd name="T20" fmla="*/ 2557 w 4100"/>
              <a:gd name="T21" fmla="*/ 1561 h 4783"/>
              <a:gd name="T22" fmla="*/ 2557 w 4100"/>
              <a:gd name="T23" fmla="*/ 627 h 4783"/>
              <a:gd name="T24" fmla="*/ 2778 w 4100"/>
              <a:gd name="T25" fmla="*/ 321 h 4783"/>
              <a:gd name="T26" fmla="*/ 2457 w 4100"/>
              <a:gd name="T27" fmla="*/ 0 h 4783"/>
              <a:gd name="T28" fmla="*/ 2135 w 4100"/>
              <a:gd name="T29" fmla="*/ 321 h 4783"/>
              <a:gd name="T30" fmla="*/ 2357 w 4100"/>
              <a:gd name="T31" fmla="*/ 627 h 4783"/>
              <a:gd name="T32" fmla="*/ 2357 w 4100"/>
              <a:gd name="T33" fmla="*/ 1561 h 4783"/>
              <a:gd name="T34" fmla="*/ 1400 w 4100"/>
              <a:gd name="T35" fmla="*/ 2519 h 4783"/>
              <a:gd name="T36" fmla="*/ 1378 w 4100"/>
              <a:gd name="T37" fmla="*/ 2519 h 4783"/>
              <a:gd name="T38" fmla="*/ 421 w 4100"/>
              <a:gd name="T39" fmla="*/ 1561 h 4783"/>
              <a:gd name="T40" fmla="*/ 421 w 4100"/>
              <a:gd name="T41" fmla="*/ 627 h 4783"/>
              <a:gd name="T42" fmla="*/ 643 w 4100"/>
              <a:gd name="T43" fmla="*/ 321 h 4783"/>
              <a:gd name="T44" fmla="*/ 321 w 4100"/>
              <a:gd name="T45" fmla="*/ 0 h 4783"/>
              <a:gd name="T46" fmla="*/ 0 w 4100"/>
              <a:gd name="T47" fmla="*/ 321 h 4783"/>
              <a:gd name="T48" fmla="*/ 221 w 4100"/>
              <a:gd name="T49" fmla="*/ 627 h 4783"/>
              <a:gd name="T50" fmla="*/ 221 w 4100"/>
              <a:gd name="T51" fmla="*/ 1561 h 4783"/>
              <a:gd name="T52" fmla="*/ 1300 w 4100"/>
              <a:gd name="T53" fmla="*/ 2716 h 4783"/>
              <a:gd name="T54" fmla="*/ 1300 w 4100"/>
              <a:gd name="T55" fmla="*/ 4006 h 4783"/>
              <a:gd name="T56" fmla="*/ 2077 w 4100"/>
              <a:gd name="T57" fmla="*/ 4783 h 4783"/>
              <a:gd name="T58" fmla="*/ 2091 w 4100"/>
              <a:gd name="T59" fmla="*/ 4783 h 4783"/>
              <a:gd name="T60" fmla="*/ 2868 w 4100"/>
              <a:gd name="T61" fmla="*/ 4006 h 4783"/>
              <a:gd name="T62" fmla="*/ 2868 w 4100"/>
              <a:gd name="T63" fmla="*/ 3009 h 4783"/>
              <a:gd name="T64" fmla="*/ 3159 w 4100"/>
              <a:gd name="T65" fmla="*/ 2719 h 4783"/>
              <a:gd name="T66" fmla="*/ 3166 w 4100"/>
              <a:gd name="T67" fmla="*/ 2719 h 4783"/>
              <a:gd name="T68" fmla="*/ 3457 w 4100"/>
              <a:gd name="T69" fmla="*/ 3009 h 4783"/>
              <a:gd name="T70" fmla="*/ 3457 w 4100"/>
              <a:gd name="T71" fmla="*/ 3707 h 4783"/>
              <a:gd name="T72" fmla="*/ 3014 w 4100"/>
              <a:gd name="T73" fmla="*/ 4241 h 4783"/>
              <a:gd name="T74" fmla="*/ 3557 w 4100"/>
              <a:gd name="T75" fmla="*/ 4783 h 4783"/>
              <a:gd name="T76" fmla="*/ 4100 w 4100"/>
              <a:gd name="T77" fmla="*/ 4241 h 4783"/>
              <a:gd name="T78" fmla="*/ 3657 w 4100"/>
              <a:gd name="T79" fmla="*/ 3707 h 4783"/>
              <a:gd name="T80" fmla="*/ 2457 w 4100"/>
              <a:gd name="T81" fmla="*/ 200 h 4783"/>
              <a:gd name="T82" fmla="*/ 2578 w 4100"/>
              <a:gd name="T83" fmla="*/ 321 h 4783"/>
              <a:gd name="T84" fmla="*/ 2457 w 4100"/>
              <a:gd name="T85" fmla="*/ 443 h 4783"/>
              <a:gd name="T86" fmla="*/ 2335 w 4100"/>
              <a:gd name="T87" fmla="*/ 321 h 4783"/>
              <a:gd name="T88" fmla="*/ 2457 w 4100"/>
              <a:gd name="T89" fmla="*/ 200 h 4783"/>
              <a:gd name="T90" fmla="*/ 321 w 4100"/>
              <a:gd name="T91" fmla="*/ 200 h 4783"/>
              <a:gd name="T92" fmla="*/ 443 w 4100"/>
              <a:gd name="T93" fmla="*/ 321 h 4783"/>
              <a:gd name="T94" fmla="*/ 321 w 4100"/>
              <a:gd name="T95" fmla="*/ 443 h 4783"/>
              <a:gd name="T96" fmla="*/ 200 w 4100"/>
              <a:gd name="T97" fmla="*/ 321 h 4783"/>
              <a:gd name="T98" fmla="*/ 321 w 4100"/>
              <a:gd name="T99" fmla="*/ 200 h 4783"/>
              <a:gd name="T100" fmla="*/ 3557 w 4100"/>
              <a:gd name="T101" fmla="*/ 4583 h 4783"/>
              <a:gd name="T102" fmla="*/ 3214 w 4100"/>
              <a:gd name="T103" fmla="*/ 4241 h 4783"/>
              <a:gd name="T104" fmla="*/ 3557 w 4100"/>
              <a:gd name="T105" fmla="*/ 3898 h 4783"/>
              <a:gd name="T106" fmla="*/ 3900 w 4100"/>
              <a:gd name="T107" fmla="*/ 4241 h 4783"/>
              <a:gd name="T108" fmla="*/ 3557 w 4100"/>
              <a:gd name="T109" fmla="*/ 4583 h 47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100" h="4783">
                <a:moveTo>
                  <a:pt x="3657" y="3707"/>
                </a:moveTo>
                <a:lnTo>
                  <a:pt x="3657" y="3009"/>
                </a:lnTo>
                <a:cubicBezTo>
                  <a:pt x="3657" y="2739"/>
                  <a:pt x="3437" y="2519"/>
                  <a:pt x="3166" y="2519"/>
                </a:cubicBezTo>
                <a:lnTo>
                  <a:pt x="3159" y="2519"/>
                </a:lnTo>
                <a:cubicBezTo>
                  <a:pt x="2888" y="2519"/>
                  <a:pt x="2668" y="2739"/>
                  <a:pt x="2668" y="3009"/>
                </a:cubicBezTo>
                <a:lnTo>
                  <a:pt x="2668" y="4006"/>
                </a:lnTo>
                <a:cubicBezTo>
                  <a:pt x="2668" y="4324"/>
                  <a:pt x="2409" y="4583"/>
                  <a:pt x="2091" y="4583"/>
                </a:cubicBezTo>
                <a:lnTo>
                  <a:pt x="2077" y="4583"/>
                </a:lnTo>
                <a:cubicBezTo>
                  <a:pt x="1759" y="4583"/>
                  <a:pt x="1500" y="4324"/>
                  <a:pt x="1500" y="4006"/>
                </a:cubicBezTo>
                <a:lnTo>
                  <a:pt x="1500" y="2714"/>
                </a:lnTo>
                <a:cubicBezTo>
                  <a:pt x="2091" y="2663"/>
                  <a:pt x="2557" y="2166"/>
                  <a:pt x="2557" y="1561"/>
                </a:cubicBezTo>
                <a:lnTo>
                  <a:pt x="2557" y="627"/>
                </a:lnTo>
                <a:cubicBezTo>
                  <a:pt x="2685" y="585"/>
                  <a:pt x="2778" y="464"/>
                  <a:pt x="2778" y="321"/>
                </a:cubicBezTo>
                <a:cubicBezTo>
                  <a:pt x="2778" y="144"/>
                  <a:pt x="2634" y="0"/>
                  <a:pt x="2457" y="0"/>
                </a:cubicBezTo>
                <a:cubicBezTo>
                  <a:pt x="2280" y="0"/>
                  <a:pt x="2135" y="144"/>
                  <a:pt x="2135" y="321"/>
                </a:cubicBezTo>
                <a:cubicBezTo>
                  <a:pt x="2135" y="464"/>
                  <a:pt x="2228" y="585"/>
                  <a:pt x="2357" y="627"/>
                </a:cubicBezTo>
                <a:lnTo>
                  <a:pt x="2357" y="1561"/>
                </a:lnTo>
                <a:cubicBezTo>
                  <a:pt x="2357" y="2089"/>
                  <a:pt x="1927" y="2519"/>
                  <a:pt x="1400" y="2519"/>
                </a:cubicBezTo>
                <a:lnTo>
                  <a:pt x="1378" y="2519"/>
                </a:lnTo>
                <a:cubicBezTo>
                  <a:pt x="851" y="2519"/>
                  <a:pt x="421" y="2089"/>
                  <a:pt x="421" y="1561"/>
                </a:cubicBezTo>
                <a:lnTo>
                  <a:pt x="421" y="627"/>
                </a:lnTo>
                <a:cubicBezTo>
                  <a:pt x="550" y="585"/>
                  <a:pt x="643" y="464"/>
                  <a:pt x="643" y="321"/>
                </a:cubicBezTo>
                <a:cubicBezTo>
                  <a:pt x="643" y="144"/>
                  <a:pt x="498" y="0"/>
                  <a:pt x="321" y="0"/>
                </a:cubicBezTo>
                <a:cubicBezTo>
                  <a:pt x="144" y="0"/>
                  <a:pt x="0" y="144"/>
                  <a:pt x="0" y="321"/>
                </a:cubicBezTo>
                <a:cubicBezTo>
                  <a:pt x="0" y="464"/>
                  <a:pt x="93" y="585"/>
                  <a:pt x="221" y="627"/>
                </a:cubicBezTo>
                <a:lnTo>
                  <a:pt x="221" y="1561"/>
                </a:lnTo>
                <a:cubicBezTo>
                  <a:pt x="221" y="2173"/>
                  <a:pt x="698" y="2675"/>
                  <a:pt x="1300" y="2716"/>
                </a:cubicBezTo>
                <a:lnTo>
                  <a:pt x="1300" y="4006"/>
                </a:lnTo>
                <a:cubicBezTo>
                  <a:pt x="1300" y="4435"/>
                  <a:pt x="1648" y="4783"/>
                  <a:pt x="2077" y="4783"/>
                </a:cubicBezTo>
                <a:lnTo>
                  <a:pt x="2091" y="4783"/>
                </a:lnTo>
                <a:cubicBezTo>
                  <a:pt x="2519" y="4783"/>
                  <a:pt x="2868" y="4435"/>
                  <a:pt x="2868" y="4006"/>
                </a:cubicBezTo>
                <a:lnTo>
                  <a:pt x="2868" y="3009"/>
                </a:lnTo>
                <a:cubicBezTo>
                  <a:pt x="2868" y="2849"/>
                  <a:pt x="2998" y="2719"/>
                  <a:pt x="3159" y="2719"/>
                </a:cubicBezTo>
                <a:lnTo>
                  <a:pt x="3166" y="2719"/>
                </a:lnTo>
                <a:cubicBezTo>
                  <a:pt x="3327" y="2719"/>
                  <a:pt x="3457" y="2849"/>
                  <a:pt x="3457" y="3009"/>
                </a:cubicBezTo>
                <a:lnTo>
                  <a:pt x="3457" y="3707"/>
                </a:lnTo>
                <a:cubicBezTo>
                  <a:pt x="3205" y="3754"/>
                  <a:pt x="3014" y="3975"/>
                  <a:pt x="3014" y="4241"/>
                </a:cubicBezTo>
                <a:cubicBezTo>
                  <a:pt x="3014" y="4540"/>
                  <a:pt x="3257" y="4783"/>
                  <a:pt x="3557" y="4783"/>
                </a:cubicBezTo>
                <a:cubicBezTo>
                  <a:pt x="3856" y="4783"/>
                  <a:pt x="4100" y="4540"/>
                  <a:pt x="4100" y="4241"/>
                </a:cubicBezTo>
                <a:cubicBezTo>
                  <a:pt x="4100" y="3975"/>
                  <a:pt x="3909" y="3754"/>
                  <a:pt x="3657" y="3707"/>
                </a:cubicBezTo>
                <a:close/>
                <a:moveTo>
                  <a:pt x="2457" y="200"/>
                </a:moveTo>
                <a:cubicBezTo>
                  <a:pt x="2524" y="200"/>
                  <a:pt x="2578" y="254"/>
                  <a:pt x="2578" y="321"/>
                </a:cubicBezTo>
                <a:cubicBezTo>
                  <a:pt x="2578" y="388"/>
                  <a:pt x="2524" y="443"/>
                  <a:pt x="2457" y="443"/>
                </a:cubicBezTo>
                <a:cubicBezTo>
                  <a:pt x="2390" y="443"/>
                  <a:pt x="2335" y="388"/>
                  <a:pt x="2335" y="321"/>
                </a:cubicBezTo>
                <a:cubicBezTo>
                  <a:pt x="2335" y="254"/>
                  <a:pt x="2390" y="200"/>
                  <a:pt x="2457" y="200"/>
                </a:cubicBezTo>
                <a:close/>
                <a:moveTo>
                  <a:pt x="321" y="200"/>
                </a:moveTo>
                <a:cubicBezTo>
                  <a:pt x="388" y="200"/>
                  <a:pt x="443" y="254"/>
                  <a:pt x="443" y="321"/>
                </a:cubicBezTo>
                <a:cubicBezTo>
                  <a:pt x="443" y="388"/>
                  <a:pt x="388" y="443"/>
                  <a:pt x="321" y="443"/>
                </a:cubicBezTo>
                <a:cubicBezTo>
                  <a:pt x="254" y="443"/>
                  <a:pt x="200" y="388"/>
                  <a:pt x="200" y="321"/>
                </a:cubicBezTo>
                <a:cubicBezTo>
                  <a:pt x="200" y="254"/>
                  <a:pt x="254" y="200"/>
                  <a:pt x="321" y="200"/>
                </a:cubicBezTo>
                <a:close/>
                <a:moveTo>
                  <a:pt x="3557" y="4583"/>
                </a:moveTo>
                <a:cubicBezTo>
                  <a:pt x="3368" y="4583"/>
                  <a:pt x="3214" y="4430"/>
                  <a:pt x="3214" y="4241"/>
                </a:cubicBezTo>
                <a:cubicBezTo>
                  <a:pt x="3214" y="4051"/>
                  <a:pt x="3368" y="3898"/>
                  <a:pt x="3557" y="3898"/>
                </a:cubicBezTo>
                <a:cubicBezTo>
                  <a:pt x="3746" y="3898"/>
                  <a:pt x="3900" y="4051"/>
                  <a:pt x="3900" y="4241"/>
                </a:cubicBezTo>
                <a:cubicBezTo>
                  <a:pt x="3900" y="4430"/>
                  <a:pt x="3746" y="4583"/>
                  <a:pt x="3557" y="4583"/>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3" name="文本框 2">
            <a:extLst>
              <a:ext uri="{FF2B5EF4-FFF2-40B4-BE49-F238E27FC236}">
                <a16:creationId xmlns:a16="http://schemas.microsoft.com/office/drawing/2014/main" id="{C342D1B1-D6B0-26BF-D391-99A425533FC8}"/>
              </a:ext>
            </a:extLst>
          </p:cNvPr>
          <p:cNvSpPr txBox="1"/>
          <p:nvPr/>
        </p:nvSpPr>
        <p:spPr>
          <a:xfrm>
            <a:off x="5626100" y="4427619"/>
            <a:ext cx="914400" cy="369332"/>
          </a:xfrm>
          <a:prstGeom prst="rect">
            <a:avLst/>
          </a:prstGeom>
          <a:noFill/>
        </p:spPr>
        <p:txBody>
          <a:bodyPr wrap="square" rtlCol="0" anchor="ctr">
            <a:spAutoFit/>
          </a:bodyPr>
          <a:lstStyle/>
          <a:p>
            <a:endParaRPr lang="zh-CN" altLang="en-US">
              <a:cs typeface="+mn-ea"/>
              <a:sym typeface="+mn-lt"/>
            </a:endParaRPr>
          </a:p>
        </p:txBody>
      </p:sp>
      <p:cxnSp>
        <p:nvCxnSpPr>
          <p:cNvPr id="6" name="直接连接符 5">
            <a:extLst>
              <a:ext uri="{FF2B5EF4-FFF2-40B4-BE49-F238E27FC236}">
                <a16:creationId xmlns:a16="http://schemas.microsoft.com/office/drawing/2014/main" id="{97F9DEBC-2BA1-86F7-5F42-4AD9E741B2EB}"/>
              </a:ext>
            </a:extLst>
          </p:cNvPr>
          <p:cNvCxnSpPr>
            <a:cxnSpLocks/>
          </p:cNvCxnSpPr>
          <p:nvPr/>
        </p:nvCxnSpPr>
        <p:spPr>
          <a:xfrm>
            <a:off x="4103620" y="3539259"/>
            <a:ext cx="7356543" cy="0"/>
          </a:xfrm>
          <a:prstGeom prst="line">
            <a:avLst/>
          </a:prstGeom>
          <a:ln>
            <a:gradFill>
              <a:gsLst>
                <a:gs pos="0">
                  <a:schemeClr val="accent2"/>
                </a:gs>
                <a:gs pos="100000">
                  <a:schemeClr val="accent1">
                    <a:lumMod val="30000"/>
                    <a:lumOff val="70000"/>
                    <a:alpha val="0"/>
                  </a:schemeClr>
                </a:gs>
              </a:gsLst>
              <a:lin ang="0" scaled="0"/>
            </a:gradFill>
          </a:ln>
        </p:spPr>
        <p:style>
          <a:lnRef idx="1">
            <a:schemeClr val="accent1"/>
          </a:lnRef>
          <a:fillRef idx="0">
            <a:schemeClr val="accent1"/>
          </a:fillRef>
          <a:effectRef idx="0">
            <a:schemeClr val="accent1"/>
          </a:effectRef>
          <a:fontRef idx="minor">
            <a:schemeClr val="tx1"/>
          </a:fontRef>
        </p:style>
      </p:cxnSp>
      <p:sp>
        <p:nvSpPr>
          <p:cNvPr id="40" name="文本框 39">
            <a:extLst>
              <a:ext uri="{FF2B5EF4-FFF2-40B4-BE49-F238E27FC236}">
                <a16:creationId xmlns:a16="http://schemas.microsoft.com/office/drawing/2014/main" id="{6D8711C1-0C8D-28ED-5B16-467D4DEE272D}"/>
              </a:ext>
            </a:extLst>
          </p:cNvPr>
          <p:cNvSpPr txBox="1"/>
          <p:nvPr/>
        </p:nvSpPr>
        <p:spPr>
          <a:xfrm>
            <a:off x="584196" y="3277649"/>
            <a:ext cx="4493930" cy="523220"/>
          </a:xfrm>
          <a:prstGeom prst="rect">
            <a:avLst/>
          </a:prstGeom>
          <a:noFill/>
        </p:spPr>
        <p:txBody>
          <a:bodyPr wrap="square" rtlCol="0" anchor="ctr">
            <a:noAutofit/>
          </a:bodyPr>
          <a:lstStyle/>
          <a:p>
            <a:r>
              <a:rPr lang="zh-CN" altLang="en-US" sz="2800" b="1" dirty="0">
                <a:gradFill>
                  <a:gsLst>
                    <a:gs pos="0">
                      <a:schemeClr val="accent1">
                        <a:lumMod val="99000"/>
                      </a:schemeClr>
                    </a:gs>
                    <a:gs pos="100000">
                      <a:schemeClr val="accent2"/>
                    </a:gs>
                  </a:gsLst>
                  <a:lin ang="5400000" scaled="1"/>
                </a:gradFill>
                <a:latin typeface="+mj-ea"/>
                <a:ea typeface="+mj-ea"/>
                <a:cs typeface="+mn-ea"/>
                <a:sym typeface="+mn-lt"/>
              </a:rPr>
              <a:t>全链条健康管家服务</a:t>
            </a:r>
          </a:p>
        </p:txBody>
      </p:sp>
      <p:grpSp>
        <p:nvGrpSpPr>
          <p:cNvPr id="10" name="组合 9">
            <a:extLst>
              <a:ext uri="{FF2B5EF4-FFF2-40B4-BE49-F238E27FC236}">
                <a16:creationId xmlns:a16="http://schemas.microsoft.com/office/drawing/2014/main" id="{10906A45-3E28-1440-2E5F-A610B3F6A085}"/>
              </a:ext>
            </a:extLst>
          </p:cNvPr>
          <p:cNvGrpSpPr/>
          <p:nvPr/>
        </p:nvGrpSpPr>
        <p:grpSpPr>
          <a:xfrm>
            <a:off x="774465" y="2143321"/>
            <a:ext cx="334571" cy="55440"/>
            <a:chOff x="1339850" y="2711450"/>
            <a:chExt cx="275907" cy="45719"/>
          </a:xfrm>
          <a:gradFill>
            <a:gsLst>
              <a:gs pos="0">
                <a:schemeClr val="accent1"/>
              </a:gs>
              <a:gs pos="100000">
                <a:schemeClr val="accent5">
                  <a:alpha val="0"/>
                </a:schemeClr>
              </a:gs>
            </a:gsLst>
            <a:lin ang="300000" scaled="0"/>
          </a:gradFill>
        </p:grpSpPr>
        <p:sp>
          <p:nvSpPr>
            <p:cNvPr id="9" name="椭圆 8">
              <a:extLst>
                <a:ext uri="{FF2B5EF4-FFF2-40B4-BE49-F238E27FC236}">
                  <a16:creationId xmlns:a16="http://schemas.microsoft.com/office/drawing/2014/main" id="{6137A506-7121-7130-11C1-1BA09DF4A5D8}"/>
                </a:ext>
              </a:extLst>
            </p:cNvPr>
            <p:cNvSpPr/>
            <p:nvPr/>
          </p:nvSpPr>
          <p:spPr>
            <a:xfrm>
              <a:off x="1339850" y="2711450"/>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1" name="椭圆 50">
              <a:extLst>
                <a:ext uri="{FF2B5EF4-FFF2-40B4-BE49-F238E27FC236}">
                  <a16:creationId xmlns:a16="http://schemas.microsoft.com/office/drawing/2014/main" id="{348E877B-4A06-87F2-4E5C-D0DED46ABA85}"/>
                </a:ext>
              </a:extLst>
            </p:cNvPr>
            <p:cNvSpPr/>
            <p:nvPr/>
          </p:nvSpPr>
          <p:spPr>
            <a:xfrm>
              <a:off x="1416579" y="2711450"/>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3" name="椭圆 52">
              <a:extLst>
                <a:ext uri="{FF2B5EF4-FFF2-40B4-BE49-F238E27FC236}">
                  <a16:creationId xmlns:a16="http://schemas.microsoft.com/office/drawing/2014/main" id="{AF7592A2-F2E4-D0C4-7318-E344F37DBEBC}"/>
                </a:ext>
              </a:extLst>
            </p:cNvPr>
            <p:cNvSpPr/>
            <p:nvPr/>
          </p:nvSpPr>
          <p:spPr>
            <a:xfrm>
              <a:off x="1493308" y="2711450"/>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4" name="椭圆 53">
              <a:extLst>
                <a:ext uri="{FF2B5EF4-FFF2-40B4-BE49-F238E27FC236}">
                  <a16:creationId xmlns:a16="http://schemas.microsoft.com/office/drawing/2014/main" id="{1C138FBF-655B-D98A-AC4A-141DDF6E61F8}"/>
                </a:ext>
              </a:extLst>
            </p:cNvPr>
            <p:cNvSpPr/>
            <p:nvPr/>
          </p:nvSpPr>
          <p:spPr>
            <a:xfrm>
              <a:off x="1570038" y="2711450"/>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58" name="椭圆 57">
            <a:extLst>
              <a:ext uri="{FF2B5EF4-FFF2-40B4-BE49-F238E27FC236}">
                <a16:creationId xmlns:a16="http://schemas.microsoft.com/office/drawing/2014/main" id="{141164EC-E42E-BF34-AE44-27DB9DBC9F85}"/>
              </a:ext>
            </a:extLst>
          </p:cNvPr>
          <p:cNvSpPr/>
          <p:nvPr/>
        </p:nvSpPr>
        <p:spPr>
          <a:xfrm rot="18203487">
            <a:off x="2497920" y="4028856"/>
            <a:ext cx="1549395" cy="1549395"/>
          </a:xfrm>
          <a:prstGeom prst="ellipse">
            <a:avLst/>
          </a:prstGeom>
          <a:solidFill>
            <a:schemeClr val="bg1"/>
          </a:solidFill>
          <a:ln w="22225">
            <a:gradFill>
              <a:gsLst>
                <a:gs pos="48000">
                  <a:srgbClr val="D3E9FE">
                    <a:alpha val="4000"/>
                  </a:srgbClr>
                </a:gs>
                <a:gs pos="10000">
                  <a:schemeClr val="accent1">
                    <a:lumMod val="5000"/>
                    <a:lumOff val="95000"/>
                    <a:alpha val="14000"/>
                  </a:schemeClr>
                </a:gs>
                <a:gs pos="100000">
                  <a:schemeClr val="accent1">
                    <a:lumMod val="30000"/>
                    <a:lumOff val="70000"/>
                  </a:schemeClr>
                </a:gs>
              </a:gsLst>
              <a:lin ang="0" scaled="0"/>
            </a:gradFill>
          </a:ln>
          <a:effectLst>
            <a:outerShdw blurRad="114300" dist="50800" dir="19800000" sx="98000" sy="98000" algn="l" rotWithShape="0">
              <a:schemeClr val="accent2">
                <a:alpha val="2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5" name="文本框 64">
            <a:extLst>
              <a:ext uri="{FF2B5EF4-FFF2-40B4-BE49-F238E27FC236}">
                <a16:creationId xmlns:a16="http://schemas.microsoft.com/office/drawing/2014/main" id="{F2D21663-B29B-1801-31B3-393C58C53633}"/>
              </a:ext>
            </a:extLst>
          </p:cNvPr>
          <p:cNvSpPr txBox="1"/>
          <p:nvPr/>
        </p:nvSpPr>
        <p:spPr>
          <a:xfrm>
            <a:off x="2695547" y="4297222"/>
            <a:ext cx="1210588" cy="400110"/>
          </a:xfrm>
          <a:prstGeom prst="rect">
            <a:avLst/>
          </a:prstGeom>
          <a:noFill/>
        </p:spPr>
        <p:txBody>
          <a:bodyPr wrap="none" anchor="ctr">
            <a:noAutofit/>
          </a:bodyPr>
          <a:lstStyle/>
          <a:p>
            <a:r>
              <a:rPr lang="zh-CN" altLang="en-US" sz="2000" b="1" dirty="0">
                <a:solidFill>
                  <a:schemeClr val="tx1">
                    <a:lumMod val="75000"/>
                    <a:lumOff val="25000"/>
                  </a:schemeClr>
                </a:solidFill>
                <a:cs typeface="+mn-ea"/>
                <a:sym typeface="+mn-lt"/>
              </a:rPr>
              <a:t>电子处方</a:t>
            </a:r>
            <a:endParaRPr kumimoji="0" lang="zh-CN" altLang="en-US" sz="2000" b="1" i="0" u="none" strike="noStrike" kern="1200" cap="none" spc="0" normalizeH="0" baseline="0" noProof="0" dirty="0">
              <a:ln>
                <a:noFill/>
              </a:ln>
              <a:solidFill>
                <a:schemeClr val="tx1">
                  <a:lumMod val="75000"/>
                  <a:lumOff val="25000"/>
                </a:schemeClr>
              </a:solidFill>
              <a:effectLst/>
              <a:uLnTx/>
              <a:uFillTx/>
              <a:cs typeface="+mn-ea"/>
              <a:sym typeface="+mn-lt"/>
            </a:endParaRPr>
          </a:p>
        </p:txBody>
      </p:sp>
      <p:sp>
        <p:nvSpPr>
          <p:cNvPr id="68" name="medical-records_155040">
            <a:extLst>
              <a:ext uri="{FF2B5EF4-FFF2-40B4-BE49-F238E27FC236}">
                <a16:creationId xmlns:a16="http://schemas.microsoft.com/office/drawing/2014/main" id="{CDBBD40C-EE58-EAA2-F40F-6B339B994E47}"/>
              </a:ext>
            </a:extLst>
          </p:cNvPr>
          <p:cNvSpPr/>
          <p:nvPr/>
        </p:nvSpPr>
        <p:spPr>
          <a:xfrm>
            <a:off x="2889194" y="4817168"/>
            <a:ext cx="559621" cy="558835"/>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 name="connsiteX51" fmla="*/ 373273 h 605239"/>
              <a:gd name="connsiteY51" fmla="*/ 373273 h 605239"/>
              <a:gd name="connsiteX52" fmla="*/ 373273 h 605239"/>
              <a:gd name="connsiteY52" fmla="*/ 373273 h 605239"/>
              <a:gd name="connsiteX53" fmla="*/ 373273 h 605239"/>
              <a:gd name="connsiteY53" fmla="*/ 373273 h 605239"/>
              <a:gd name="connsiteX54" fmla="*/ 373273 h 605239"/>
              <a:gd name="connsiteY54" fmla="*/ 373273 h 605239"/>
              <a:gd name="connsiteX55" fmla="*/ 373273 h 605239"/>
              <a:gd name="connsiteY55" fmla="*/ 373273 h 605239"/>
              <a:gd name="connsiteX56" fmla="*/ 373273 h 605239"/>
              <a:gd name="connsiteY56" fmla="*/ 373273 h 605239"/>
              <a:gd name="connsiteX57" fmla="*/ 373273 h 605239"/>
              <a:gd name="connsiteY57" fmla="*/ 373273 h 605239"/>
              <a:gd name="connsiteX58" fmla="*/ 373273 h 605239"/>
              <a:gd name="connsiteY58" fmla="*/ 373273 h 605239"/>
              <a:gd name="connsiteX59" fmla="*/ 373273 h 605239"/>
              <a:gd name="connsiteY59" fmla="*/ 373273 h 605239"/>
              <a:gd name="connsiteX60" fmla="*/ 373273 h 605239"/>
              <a:gd name="connsiteY60" fmla="*/ 373273 h 605239"/>
              <a:gd name="connsiteX61" fmla="*/ 373273 h 605239"/>
              <a:gd name="connsiteY61" fmla="*/ 373273 h 605239"/>
              <a:gd name="connsiteX62" fmla="*/ 373273 h 605239"/>
              <a:gd name="connsiteY62" fmla="*/ 373273 h 605239"/>
              <a:gd name="connsiteX63" fmla="*/ 373273 h 605239"/>
              <a:gd name="connsiteY63" fmla="*/ 373273 h 605239"/>
              <a:gd name="connsiteX64" fmla="*/ 373273 h 605239"/>
              <a:gd name="connsiteY64" fmla="*/ 373273 h 605239"/>
              <a:gd name="connsiteX65" fmla="*/ 373273 h 605239"/>
              <a:gd name="connsiteY65" fmla="*/ 373273 h 605239"/>
              <a:gd name="connsiteX66" fmla="*/ 373273 h 605239"/>
              <a:gd name="connsiteY66" fmla="*/ 373273 h 605239"/>
              <a:gd name="connsiteX67" fmla="*/ 373273 h 605239"/>
              <a:gd name="connsiteY67" fmla="*/ 373273 h 605239"/>
              <a:gd name="connsiteX68" fmla="*/ 373273 h 605239"/>
              <a:gd name="connsiteY68" fmla="*/ 373273 h 605239"/>
              <a:gd name="connsiteX69" fmla="*/ 373273 h 605239"/>
              <a:gd name="connsiteY69" fmla="*/ 373273 h 605239"/>
              <a:gd name="connsiteX70" fmla="*/ 373273 h 605239"/>
              <a:gd name="connsiteY70" fmla="*/ 373273 h 605239"/>
              <a:gd name="connsiteX71" fmla="*/ 373273 h 605239"/>
              <a:gd name="connsiteY71" fmla="*/ 373273 h 605239"/>
              <a:gd name="connsiteX72" fmla="*/ 373273 h 605239"/>
              <a:gd name="connsiteY72" fmla="*/ 373273 h 605239"/>
              <a:gd name="connsiteX73" fmla="*/ 373273 h 605239"/>
              <a:gd name="connsiteY73" fmla="*/ 373273 h 605239"/>
              <a:gd name="connsiteX74" fmla="*/ 373273 h 605239"/>
              <a:gd name="connsiteY74" fmla="*/ 373273 h 605239"/>
              <a:gd name="connsiteX75" fmla="*/ 373273 h 605239"/>
              <a:gd name="connsiteY75" fmla="*/ 373273 h 605239"/>
              <a:gd name="connsiteX76" fmla="*/ 373273 h 605239"/>
              <a:gd name="connsiteY76" fmla="*/ 373273 h 605239"/>
              <a:gd name="connsiteX77" fmla="*/ 373273 h 605239"/>
              <a:gd name="connsiteY77" fmla="*/ 373273 h 605239"/>
              <a:gd name="connsiteX78" fmla="*/ 373273 h 605239"/>
              <a:gd name="connsiteY78" fmla="*/ 373273 h 605239"/>
              <a:gd name="connsiteX79" fmla="*/ 373273 h 605239"/>
              <a:gd name="connsiteY79" fmla="*/ 373273 h 605239"/>
              <a:gd name="connsiteX80" fmla="*/ 373273 h 605239"/>
              <a:gd name="connsiteY80" fmla="*/ 373273 h 605239"/>
              <a:gd name="connsiteX81" fmla="*/ 373273 h 605239"/>
              <a:gd name="connsiteY81" fmla="*/ 373273 h 605239"/>
              <a:gd name="connsiteX82" fmla="*/ 373273 h 605239"/>
              <a:gd name="connsiteY82" fmla="*/ 373273 h 605239"/>
              <a:gd name="connsiteX83" fmla="*/ 373273 h 605239"/>
              <a:gd name="connsiteY83" fmla="*/ 373273 h 605239"/>
              <a:gd name="connsiteX84" fmla="*/ 373273 h 605239"/>
              <a:gd name="connsiteY84" fmla="*/ 373273 h 605239"/>
              <a:gd name="connsiteX85" fmla="*/ 373273 h 605239"/>
              <a:gd name="connsiteY85" fmla="*/ 373273 h 605239"/>
              <a:gd name="connsiteX86" fmla="*/ 373273 h 605239"/>
              <a:gd name="connsiteY86" fmla="*/ 373273 h 605239"/>
              <a:gd name="connsiteX87" fmla="*/ 373273 h 605239"/>
              <a:gd name="connsiteY87" fmla="*/ 373273 h 605239"/>
              <a:gd name="connsiteX88" fmla="*/ 373273 h 605239"/>
              <a:gd name="connsiteY88" fmla="*/ 373273 h 605239"/>
              <a:gd name="connsiteX89" fmla="*/ 373273 h 605239"/>
              <a:gd name="connsiteY89" fmla="*/ 373273 h 605239"/>
              <a:gd name="connsiteX90" fmla="*/ 373273 h 605239"/>
              <a:gd name="connsiteY90" fmla="*/ 373273 h 605239"/>
              <a:gd name="connsiteX91" fmla="*/ 373273 h 605239"/>
              <a:gd name="connsiteY91" fmla="*/ 373273 h 605239"/>
              <a:gd name="connsiteX92" fmla="*/ 373273 h 605239"/>
              <a:gd name="connsiteY92" fmla="*/ 373273 h 605239"/>
              <a:gd name="connsiteX93" fmla="*/ 373273 h 605239"/>
              <a:gd name="connsiteY93" fmla="*/ 373273 h 605239"/>
              <a:gd name="connsiteX94" fmla="*/ 373273 h 605239"/>
              <a:gd name="connsiteY94" fmla="*/ 373273 h 605239"/>
              <a:gd name="connsiteX95" fmla="*/ 373273 h 605239"/>
              <a:gd name="connsiteY95" fmla="*/ 373273 h 605239"/>
              <a:gd name="connsiteX96" fmla="*/ 373273 h 605239"/>
              <a:gd name="connsiteY96" fmla="*/ 373273 h 605239"/>
              <a:gd name="connsiteX97" fmla="*/ 373273 h 605239"/>
              <a:gd name="connsiteY97" fmla="*/ 373273 h 605239"/>
              <a:gd name="connsiteX98" fmla="*/ 373273 h 605239"/>
              <a:gd name="connsiteY98" fmla="*/ 373273 h 605239"/>
              <a:gd name="connsiteX99" fmla="*/ 373273 h 605239"/>
              <a:gd name="connsiteY99" fmla="*/ 373273 h 605239"/>
              <a:gd name="connsiteX100" fmla="*/ 373273 h 605239"/>
              <a:gd name="connsiteY100" fmla="*/ 373273 h 605239"/>
              <a:gd name="connsiteX101" fmla="*/ 373273 h 605239"/>
              <a:gd name="connsiteY101" fmla="*/ 373273 h 605239"/>
              <a:gd name="connsiteX102" fmla="*/ 373273 h 605239"/>
              <a:gd name="connsiteY102" fmla="*/ 373273 h 605239"/>
              <a:gd name="connsiteX103" fmla="*/ 373273 h 605239"/>
              <a:gd name="connsiteY103" fmla="*/ 373273 h 605239"/>
              <a:gd name="connsiteX104" fmla="*/ 373273 h 605239"/>
              <a:gd name="connsiteY104" fmla="*/ 373273 h 605239"/>
              <a:gd name="connsiteX105" fmla="*/ 373273 h 605239"/>
              <a:gd name="connsiteY105" fmla="*/ 373273 h 605239"/>
              <a:gd name="connsiteX106" fmla="*/ 373273 h 605239"/>
              <a:gd name="connsiteY106" fmla="*/ 373273 h 605239"/>
              <a:gd name="connsiteX107" fmla="*/ 373273 h 605239"/>
              <a:gd name="connsiteY107" fmla="*/ 373273 h 605239"/>
              <a:gd name="connsiteX108" fmla="*/ 373273 h 605239"/>
              <a:gd name="connsiteY108" fmla="*/ 373273 h 605239"/>
              <a:gd name="connsiteX109" fmla="*/ 373273 h 605239"/>
              <a:gd name="connsiteY109" fmla="*/ 373273 h 605239"/>
              <a:gd name="connsiteX110" fmla="*/ 373273 h 605239"/>
              <a:gd name="connsiteY110" fmla="*/ 373273 h 605239"/>
              <a:gd name="connsiteX111" fmla="*/ 373273 h 605239"/>
              <a:gd name="connsiteY111" fmla="*/ 373273 h 605239"/>
              <a:gd name="connsiteX112" fmla="*/ 373273 h 605239"/>
              <a:gd name="connsiteY112" fmla="*/ 373273 h 605239"/>
              <a:gd name="connsiteX113" fmla="*/ 373273 h 605239"/>
              <a:gd name="connsiteY113" fmla="*/ 373273 h 605239"/>
              <a:gd name="connsiteX114" fmla="*/ 373273 h 605239"/>
              <a:gd name="connsiteY114" fmla="*/ 373273 h 605239"/>
              <a:gd name="connsiteX115" fmla="*/ 373273 h 605239"/>
              <a:gd name="connsiteY115" fmla="*/ 373273 h 605239"/>
              <a:gd name="connsiteX116" fmla="*/ 373273 h 605239"/>
              <a:gd name="connsiteY116" fmla="*/ 373273 h 605239"/>
              <a:gd name="connsiteX117" fmla="*/ 373273 h 605239"/>
              <a:gd name="connsiteY117" fmla="*/ 373273 h 605239"/>
              <a:gd name="connsiteX118" fmla="*/ 373273 h 605239"/>
              <a:gd name="connsiteY118" fmla="*/ 373273 h 605239"/>
              <a:gd name="connsiteX119" fmla="*/ 373273 h 605239"/>
              <a:gd name="connsiteY119" fmla="*/ 373273 h 605239"/>
              <a:gd name="connsiteX120" fmla="*/ 373273 h 605239"/>
              <a:gd name="connsiteY120" fmla="*/ 373273 h 605239"/>
              <a:gd name="connsiteX121" fmla="*/ 373273 h 605239"/>
              <a:gd name="connsiteY121" fmla="*/ 373273 h 605239"/>
              <a:gd name="connsiteX122" fmla="*/ 373273 h 605239"/>
              <a:gd name="connsiteY122" fmla="*/ 373273 h 605239"/>
              <a:gd name="connsiteX123" fmla="*/ 373273 h 605239"/>
              <a:gd name="connsiteY123" fmla="*/ 373273 h 605239"/>
              <a:gd name="connsiteX124" fmla="*/ 373273 h 605239"/>
              <a:gd name="connsiteY124" fmla="*/ 373273 h 605239"/>
              <a:gd name="connsiteX125" fmla="*/ 373273 h 605239"/>
              <a:gd name="connsiteY125" fmla="*/ 373273 h 605239"/>
              <a:gd name="connsiteX126" fmla="*/ 373273 h 605239"/>
              <a:gd name="connsiteY126" fmla="*/ 373273 h 605239"/>
              <a:gd name="connsiteX127" fmla="*/ 373273 h 605239"/>
              <a:gd name="connsiteY127" fmla="*/ 373273 h 605239"/>
              <a:gd name="connsiteX128" fmla="*/ 373273 h 605239"/>
              <a:gd name="connsiteY128" fmla="*/ 373273 h 605239"/>
              <a:gd name="connsiteX129" fmla="*/ 373273 h 605239"/>
              <a:gd name="connsiteY129" fmla="*/ 373273 h 605239"/>
              <a:gd name="connsiteX130" fmla="*/ 373273 h 605239"/>
              <a:gd name="connsiteY130" fmla="*/ 373273 h 605239"/>
              <a:gd name="connsiteX131" fmla="*/ 373273 h 605239"/>
              <a:gd name="connsiteY131" fmla="*/ 373273 h 605239"/>
              <a:gd name="connsiteX132" fmla="*/ 373273 h 605239"/>
              <a:gd name="connsiteY132" fmla="*/ 373273 h 605239"/>
              <a:gd name="connsiteX133" fmla="*/ 373273 h 605239"/>
              <a:gd name="connsiteY133" fmla="*/ 373273 h 605239"/>
              <a:gd name="connsiteX134" fmla="*/ 373273 h 605239"/>
              <a:gd name="connsiteY134"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Lst>
            <a:rect l="l" t="t" r="r" b="b"/>
            <a:pathLst>
              <a:path w="607614" h="606761">
                <a:moveTo>
                  <a:pt x="121474" y="525616"/>
                </a:moveTo>
                <a:lnTo>
                  <a:pt x="385135" y="525616"/>
                </a:lnTo>
                <a:lnTo>
                  <a:pt x="385135" y="546085"/>
                </a:lnTo>
                <a:lnTo>
                  <a:pt x="121474" y="546085"/>
                </a:lnTo>
                <a:close/>
                <a:moveTo>
                  <a:pt x="121474" y="464940"/>
                </a:moveTo>
                <a:lnTo>
                  <a:pt x="486140" y="464940"/>
                </a:lnTo>
                <a:lnTo>
                  <a:pt x="486140" y="485409"/>
                </a:lnTo>
                <a:lnTo>
                  <a:pt x="121474" y="485409"/>
                </a:lnTo>
                <a:close/>
                <a:moveTo>
                  <a:pt x="385135" y="404264"/>
                </a:moveTo>
                <a:lnTo>
                  <a:pt x="445811" y="404264"/>
                </a:lnTo>
                <a:lnTo>
                  <a:pt x="445811" y="424733"/>
                </a:lnTo>
                <a:lnTo>
                  <a:pt x="385135" y="424733"/>
                </a:lnTo>
                <a:close/>
                <a:moveTo>
                  <a:pt x="121474" y="404264"/>
                </a:moveTo>
                <a:lnTo>
                  <a:pt x="364544" y="404264"/>
                </a:lnTo>
                <a:lnTo>
                  <a:pt x="364544" y="424733"/>
                </a:lnTo>
                <a:lnTo>
                  <a:pt x="121474" y="424733"/>
                </a:lnTo>
                <a:close/>
                <a:moveTo>
                  <a:pt x="293937" y="232843"/>
                </a:moveTo>
                <a:lnTo>
                  <a:pt x="293937" y="263179"/>
                </a:lnTo>
                <a:cubicBezTo>
                  <a:pt x="293937" y="269246"/>
                  <a:pt x="289382" y="273038"/>
                  <a:pt x="283308" y="273038"/>
                </a:cubicBezTo>
                <a:lnTo>
                  <a:pt x="252940" y="273038"/>
                </a:lnTo>
                <a:lnTo>
                  <a:pt x="252940" y="293515"/>
                </a:lnTo>
                <a:lnTo>
                  <a:pt x="283308" y="293515"/>
                </a:lnTo>
                <a:cubicBezTo>
                  <a:pt x="289382" y="293515"/>
                  <a:pt x="293937" y="297307"/>
                  <a:pt x="293937" y="303374"/>
                </a:cubicBezTo>
                <a:lnTo>
                  <a:pt x="293937" y="333710"/>
                </a:lnTo>
                <a:lnTo>
                  <a:pt x="313677" y="333710"/>
                </a:lnTo>
                <a:lnTo>
                  <a:pt x="313677" y="303374"/>
                </a:lnTo>
                <a:cubicBezTo>
                  <a:pt x="313677" y="297307"/>
                  <a:pt x="318232" y="293515"/>
                  <a:pt x="324306" y="293515"/>
                </a:cubicBezTo>
                <a:lnTo>
                  <a:pt x="354674" y="293515"/>
                </a:lnTo>
                <a:lnTo>
                  <a:pt x="354674" y="273038"/>
                </a:lnTo>
                <a:lnTo>
                  <a:pt x="324306" y="273038"/>
                </a:lnTo>
                <a:cubicBezTo>
                  <a:pt x="318232" y="273038"/>
                  <a:pt x="313677" y="269246"/>
                  <a:pt x="313677" y="263179"/>
                </a:cubicBezTo>
                <a:lnTo>
                  <a:pt x="313677" y="232843"/>
                </a:lnTo>
                <a:close/>
                <a:moveTo>
                  <a:pt x="142065" y="222235"/>
                </a:moveTo>
                <a:lnTo>
                  <a:pt x="161803" y="222235"/>
                </a:lnTo>
                <a:lnTo>
                  <a:pt x="161803" y="242704"/>
                </a:lnTo>
                <a:lnTo>
                  <a:pt x="142065" y="242704"/>
                </a:lnTo>
                <a:close/>
                <a:moveTo>
                  <a:pt x="101005" y="222235"/>
                </a:moveTo>
                <a:lnTo>
                  <a:pt x="121474" y="222235"/>
                </a:lnTo>
                <a:lnTo>
                  <a:pt x="121474" y="242704"/>
                </a:lnTo>
                <a:lnTo>
                  <a:pt x="101005" y="242704"/>
                </a:lnTo>
                <a:close/>
                <a:moveTo>
                  <a:pt x="283308" y="212366"/>
                </a:moveTo>
                <a:lnTo>
                  <a:pt x="324306" y="212366"/>
                </a:lnTo>
                <a:cubicBezTo>
                  <a:pt x="330379" y="212366"/>
                  <a:pt x="334175" y="216158"/>
                  <a:pt x="334175" y="222225"/>
                </a:cubicBezTo>
                <a:lnTo>
                  <a:pt x="334175" y="252561"/>
                </a:lnTo>
                <a:lnTo>
                  <a:pt x="364543" y="252561"/>
                </a:lnTo>
                <a:cubicBezTo>
                  <a:pt x="370617" y="252561"/>
                  <a:pt x="374413" y="257112"/>
                  <a:pt x="374413" y="263179"/>
                </a:cubicBezTo>
                <a:lnTo>
                  <a:pt x="374413" y="303374"/>
                </a:lnTo>
                <a:cubicBezTo>
                  <a:pt x="374413" y="309441"/>
                  <a:pt x="370617" y="313233"/>
                  <a:pt x="364543" y="313233"/>
                </a:cubicBezTo>
                <a:lnTo>
                  <a:pt x="334175" y="313233"/>
                </a:lnTo>
                <a:lnTo>
                  <a:pt x="334175" y="343569"/>
                </a:lnTo>
                <a:cubicBezTo>
                  <a:pt x="334175" y="349637"/>
                  <a:pt x="330379" y="354187"/>
                  <a:pt x="324306" y="354187"/>
                </a:cubicBezTo>
                <a:lnTo>
                  <a:pt x="283308" y="354187"/>
                </a:lnTo>
                <a:cubicBezTo>
                  <a:pt x="277235" y="354187"/>
                  <a:pt x="273439" y="349637"/>
                  <a:pt x="273439" y="343569"/>
                </a:cubicBezTo>
                <a:lnTo>
                  <a:pt x="273439" y="313233"/>
                </a:lnTo>
                <a:lnTo>
                  <a:pt x="243071" y="313233"/>
                </a:lnTo>
                <a:cubicBezTo>
                  <a:pt x="236997" y="313233"/>
                  <a:pt x="233201" y="309441"/>
                  <a:pt x="233201" y="303374"/>
                </a:cubicBezTo>
                <a:lnTo>
                  <a:pt x="233201" y="263179"/>
                </a:lnTo>
                <a:cubicBezTo>
                  <a:pt x="233201" y="257112"/>
                  <a:pt x="236997" y="252561"/>
                  <a:pt x="243071" y="252561"/>
                </a:cubicBezTo>
                <a:lnTo>
                  <a:pt x="273439" y="252561"/>
                </a:lnTo>
                <a:lnTo>
                  <a:pt x="273439" y="222225"/>
                </a:lnTo>
                <a:cubicBezTo>
                  <a:pt x="273439" y="216158"/>
                  <a:pt x="277235" y="212366"/>
                  <a:pt x="283308" y="212366"/>
                </a:cubicBezTo>
                <a:close/>
                <a:moveTo>
                  <a:pt x="182272" y="182028"/>
                </a:moveTo>
                <a:lnTo>
                  <a:pt x="202741" y="182028"/>
                </a:lnTo>
                <a:lnTo>
                  <a:pt x="202741" y="202497"/>
                </a:lnTo>
                <a:lnTo>
                  <a:pt x="182272" y="202497"/>
                </a:lnTo>
                <a:close/>
                <a:moveTo>
                  <a:pt x="142065" y="182028"/>
                </a:moveTo>
                <a:lnTo>
                  <a:pt x="161803" y="182028"/>
                </a:lnTo>
                <a:lnTo>
                  <a:pt x="161803" y="202497"/>
                </a:lnTo>
                <a:lnTo>
                  <a:pt x="142065" y="202497"/>
                </a:lnTo>
                <a:close/>
                <a:moveTo>
                  <a:pt x="101005" y="182028"/>
                </a:moveTo>
                <a:lnTo>
                  <a:pt x="121474" y="182028"/>
                </a:lnTo>
                <a:lnTo>
                  <a:pt x="121474" y="202497"/>
                </a:lnTo>
                <a:lnTo>
                  <a:pt x="101005" y="202497"/>
                </a:lnTo>
                <a:close/>
                <a:moveTo>
                  <a:pt x="455710" y="175952"/>
                </a:moveTo>
                <a:lnTo>
                  <a:pt x="455710" y="232837"/>
                </a:lnTo>
                <a:lnTo>
                  <a:pt x="512674" y="232837"/>
                </a:lnTo>
                <a:close/>
                <a:moveTo>
                  <a:pt x="81268" y="161541"/>
                </a:moveTo>
                <a:lnTo>
                  <a:pt x="81268" y="586282"/>
                </a:lnTo>
                <a:lnTo>
                  <a:pt x="526346" y="586282"/>
                </a:lnTo>
                <a:lnTo>
                  <a:pt x="526346" y="252557"/>
                </a:lnTo>
                <a:lnTo>
                  <a:pt x="445837" y="252557"/>
                </a:lnTo>
                <a:cubicBezTo>
                  <a:pt x="439761" y="252557"/>
                  <a:pt x="435204" y="248765"/>
                  <a:pt x="435204" y="242697"/>
                </a:cubicBezTo>
                <a:lnTo>
                  <a:pt x="435204" y="161541"/>
                </a:lnTo>
                <a:close/>
                <a:moveTo>
                  <a:pt x="70635" y="141821"/>
                </a:moveTo>
                <a:lnTo>
                  <a:pt x="445837" y="141821"/>
                </a:lnTo>
                <a:cubicBezTo>
                  <a:pt x="446596" y="141821"/>
                  <a:pt x="447356" y="142579"/>
                  <a:pt x="448875" y="142579"/>
                </a:cubicBezTo>
                <a:lnTo>
                  <a:pt x="449634" y="142579"/>
                </a:lnTo>
                <a:cubicBezTo>
                  <a:pt x="450394" y="143338"/>
                  <a:pt x="451913" y="143338"/>
                  <a:pt x="452672" y="144855"/>
                </a:cubicBezTo>
                <a:lnTo>
                  <a:pt x="543814" y="235871"/>
                </a:lnTo>
                <a:cubicBezTo>
                  <a:pt x="544574" y="236629"/>
                  <a:pt x="544574" y="237388"/>
                  <a:pt x="546093" y="238905"/>
                </a:cubicBezTo>
                <a:lnTo>
                  <a:pt x="546093" y="239663"/>
                </a:lnTo>
                <a:cubicBezTo>
                  <a:pt x="546853" y="240422"/>
                  <a:pt x="546853" y="241939"/>
                  <a:pt x="546853" y="242697"/>
                </a:cubicBezTo>
                <a:lnTo>
                  <a:pt x="546853" y="586282"/>
                </a:lnTo>
                <a:lnTo>
                  <a:pt x="607614" y="586282"/>
                </a:lnTo>
                <a:lnTo>
                  <a:pt x="607614" y="606761"/>
                </a:lnTo>
                <a:lnTo>
                  <a:pt x="546853" y="606761"/>
                </a:lnTo>
                <a:lnTo>
                  <a:pt x="526346" y="606761"/>
                </a:lnTo>
                <a:lnTo>
                  <a:pt x="81268" y="606761"/>
                </a:lnTo>
                <a:lnTo>
                  <a:pt x="60761" y="606761"/>
                </a:lnTo>
                <a:lnTo>
                  <a:pt x="0" y="606761"/>
                </a:lnTo>
                <a:lnTo>
                  <a:pt x="0" y="586282"/>
                </a:lnTo>
                <a:lnTo>
                  <a:pt x="60761" y="586282"/>
                </a:lnTo>
                <a:lnTo>
                  <a:pt x="60761" y="151681"/>
                </a:lnTo>
                <a:cubicBezTo>
                  <a:pt x="60761" y="145613"/>
                  <a:pt x="64559" y="141821"/>
                  <a:pt x="70635" y="141821"/>
                </a:cubicBezTo>
                <a:close/>
                <a:moveTo>
                  <a:pt x="546816" y="40207"/>
                </a:moveTo>
                <a:lnTo>
                  <a:pt x="567407" y="40207"/>
                </a:lnTo>
                <a:lnTo>
                  <a:pt x="567407" y="60676"/>
                </a:lnTo>
                <a:lnTo>
                  <a:pt x="546816" y="60676"/>
                </a:lnTo>
                <a:close/>
                <a:moveTo>
                  <a:pt x="121474" y="40207"/>
                </a:moveTo>
                <a:lnTo>
                  <a:pt x="142065" y="40207"/>
                </a:lnTo>
                <a:lnTo>
                  <a:pt x="142065" y="60676"/>
                </a:lnTo>
                <a:lnTo>
                  <a:pt x="121474" y="60676"/>
                </a:lnTo>
                <a:close/>
                <a:moveTo>
                  <a:pt x="81267" y="40207"/>
                </a:moveTo>
                <a:lnTo>
                  <a:pt x="101005" y="40207"/>
                </a:lnTo>
                <a:lnTo>
                  <a:pt x="101005" y="60676"/>
                </a:lnTo>
                <a:lnTo>
                  <a:pt x="81267" y="60676"/>
                </a:lnTo>
                <a:close/>
                <a:moveTo>
                  <a:pt x="40207" y="40207"/>
                </a:moveTo>
                <a:lnTo>
                  <a:pt x="60798" y="40207"/>
                </a:lnTo>
                <a:lnTo>
                  <a:pt x="60798" y="60676"/>
                </a:lnTo>
                <a:lnTo>
                  <a:pt x="40207" y="60676"/>
                </a:lnTo>
                <a:close/>
                <a:moveTo>
                  <a:pt x="20507" y="20479"/>
                </a:moveTo>
                <a:lnTo>
                  <a:pt x="20507" y="81156"/>
                </a:lnTo>
                <a:lnTo>
                  <a:pt x="587107" y="81156"/>
                </a:lnTo>
                <a:lnTo>
                  <a:pt x="587107" y="20479"/>
                </a:lnTo>
                <a:close/>
                <a:moveTo>
                  <a:pt x="9874" y="0"/>
                </a:moveTo>
                <a:lnTo>
                  <a:pt x="597740" y="0"/>
                </a:lnTo>
                <a:cubicBezTo>
                  <a:pt x="603816" y="0"/>
                  <a:pt x="607614" y="3792"/>
                  <a:pt x="607614" y="9860"/>
                </a:cubicBezTo>
                <a:lnTo>
                  <a:pt x="607614" y="495278"/>
                </a:lnTo>
                <a:lnTo>
                  <a:pt x="587107" y="495278"/>
                </a:lnTo>
                <a:lnTo>
                  <a:pt x="587107" y="100876"/>
                </a:lnTo>
                <a:lnTo>
                  <a:pt x="20507" y="100876"/>
                </a:lnTo>
                <a:lnTo>
                  <a:pt x="20507" y="495278"/>
                </a:lnTo>
                <a:lnTo>
                  <a:pt x="0" y="495278"/>
                </a:lnTo>
                <a:lnTo>
                  <a:pt x="0" y="9860"/>
                </a:lnTo>
                <a:cubicBezTo>
                  <a:pt x="0" y="3792"/>
                  <a:pt x="3798" y="0"/>
                  <a:pt x="9874"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Tree>
    <p:custDataLst>
      <p:tags r:id="rId1"/>
    </p:custDataLst>
    <p:extLst>
      <p:ext uri="{BB962C8B-B14F-4D97-AF65-F5344CB8AC3E}">
        <p14:creationId xmlns:p14="http://schemas.microsoft.com/office/powerpoint/2010/main" val="1809365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9"/>
                                        </p:tgtEl>
                                        <p:attrNameLst>
                                          <p:attrName>style.visibility</p:attrName>
                                        </p:attrNameLst>
                                      </p:cBhvr>
                                      <p:to>
                                        <p:strVal val="visible"/>
                                      </p:to>
                                    </p:set>
                                    <p:animEffect transition="in" filter="fade">
                                      <p:cBhvr>
                                        <p:cTn id="10" dur="500"/>
                                        <p:tgtEl>
                                          <p:spTgt spid="19"/>
                                        </p:tgtEl>
                                      </p:cBhvr>
                                    </p:animEffect>
                                  </p:childTnLst>
                                </p:cTn>
                              </p:par>
                              <p:par>
                                <p:cTn id="11" presetID="10" presetClass="entr" presetSubtype="0"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500"/>
                                        <p:tgtEl>
                                          <p:spTgt spid="10"/>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40"/>
                                        </p:tgtEl>
                                        <p:attrNameLst>
                                          <p:attrName>style.visibility</p:attrName>
                                        </p:attrNameLst>
                                      </p:cBhvr>
                                      <p:to>
                                        <p:strVal val="visible"/>
                                      </p:to>
                                    </p:set>
                                    <p:animEffect transition="in" filter="fade">
                                      <p:cBhvr>
                                        <p:cTn id="18" dur="500"/>
                                        <p:tgtEl>
                                          <p:spTgt spid="40"/>
                                        </p:tgtEl>
                                      </p:cBhvr>
                                    </p:animEffect>
                                  </p:childTnLst>
                                </p:cTn>
                              </p:par>
                              <p:par>
                                <p:cTn id="19" presetID="10" presetClass="entr" presetSubtype="0" fill="hold" nodeType="with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500"/>
                                        <p:tgtEl>
                                          <p:spTgt spid="6"/>
                                        </p:tgtEl>
                                      </p:cBhvr>
                                    </p:animEffec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grpId="0" nodeType="clickEffect">
                                  <p:stCondLst>
                                    <p:cond delay="0"/>
                                  </p:stCondLst>
                                  <p:childTnLst>
                                    <p:set>
                                      <p:cBhvr>
                                        <p:cTn id="25" dur="1" fill="hold">
                                          <p:stCondLst>
                                            <p:cond delay="0"/>
                                          </p:stCondLst>
                                        </p:cTn>
                                        <p:tgtEl>
                                          <p:spTgt spid="52"/>
                                        </p:tgtEl>
                                        <p:attrNameLst>
                                          <p:attrName>style.visibility</p:attrName>
                                        </p:attrNameLst>
                                      </p:cBhvr>
                                      <p:to>
                                        <p:strVal val="visible"/>
                                      </p:to>
                                    </p:set>
                                  </p:childTnLst>
                                </p:cTn>
                              </p:par>
                              <p:par>
                                <p:cTn id="26" presetID="1" presetClass="entr" presetSubtype="0" fill="hold" grpId="0" nodeType="withEffect">
                                  <p:stCondLst>
                                    <p:cond delay="0"/>
                                  </p:stCondLst>
                                  <p:childTnLst>
                                    <p:set>
                                      <p:cBhvr>
                                        <p:cTn id="27" dur="1" fill="hold">
                                          <p:stCondLst>
                                            <p:cond delay="0"/>
                                          </p:stCondLst>
                                        </p:cTn>
                                        <p:tgtEl>
                                          <p:spTgt spid="22"/>
                                        </p:tgtEl>
                                        <p:attrNameLst>
                                          <p:attrName>style.visibility</p:attrName>
                                        </p:attrNameLst>
                                      </p:cBhvr>
                                      <p:to>
                                        <p:strVal val="visible"/>
                                      </p:to>
                                    </p:set>
                                  </p:childTnLst>
                                </p:cTn>
                              </p:par>
                              <p:par>
                                <p:cTn id="28" presetID="1" presetClass="entr" presetSubtype="0" fill="hold" grpId="0" nodeType="withEffect">
                                  <p:stCondLst>
                                    <p:cond delay="0"/>
                                  </p:stCondLst>
                                  <p:childTnLst>
                                    <p:set>
                                      <p:cBhvr>
                                        <p:cTn id="29" dur="1" fill="hold">
                                          <p:stCondLst>
                                            <p:cond delay="0"/>
                                          </p:stCondLst>
                                        </p:cTn>
                                        <p:tgtEl>
                                          <p:spTgt spid="34"/>
                                        </p:tgtEl>
                                        <p:attrNameLst>
                                          <p:attrName>style.visibility</p:attrName>
                                        </p:attrNameLst>
                                      </p:cBhvr>
                                      <p:to>
                                        <p:strVal val="visible"/>
                                      </p:to>
                                    </p:set>
                                  </p:childTnLst>
                                </p:cTn>
                              </p:par>
                            </p:childTnLst>
                          </p:cTn>
                        </p:par>
                      </p:childTnLst>
                    </p:cTn>
                  </p:par>
                  <p:par>
                    <p:cTn id="30" fill="hold">
                      <p:stCondLst>
                        <p:cond delay="indefinite"/>
                      </p:stCondLst>
                      <p:childTnLst>
                        <p:par>
                          <p:cTn id="31" fill="hold">
                            <p:stCondLst>
                              <p:cond delay="0"/>
                            </p:stCondLst>
                            <p:childTnLst>
                              <p:par>
                                <p:cTn id="32" presetID="1" presetClass="entr" presetSubtype="0" fill="hold" grpId="0" nodeType="clickEffect">
                                  <p:stCondLst>
                                    <p:cond delay="0"/>
                                  </p:stCondLst>
                                  <p:childTnLst>
                                    <p:set>
                                      <p:cBhvr>
                                        <p:cTn id="33" dur="1" fill="hold">
                                          <p:stCondLst>
                                            <p:cond delay="0"/>
                                          </p:stCondLst>
                                        </p:cTn>
                                        <p:tgtEl>
                                          <p:spTgt spid="58"/>
                                        </p:tgtEl>
                                        <p:attrNameLst>
                                          <p:attrName>style.visibility</p:attrName>
                                        </p:attrNameLst>
                                      </p:cBhvr>
                                      <p:to>
                                        <p:strVal val="visible"/>
                                      </p:to>
                                    </p:set>
                                  </p:childTnLst>
                                </p:cTn>
                              </p:par>
                              <p:par>
                                <p:cTn id="34" presetID="1" presetClass="entr" presetSubtype="0" fill="hold" grpId="0" nodeType="withEffect">
                                  <p:stCondLst>
                                    <p:cond delay="0"/>
                                  </p:stCondLst>
                                  <p:childTnLst>
                                    <p:set>
                                      <p:cBhvr>
                                        <p:cTn id="35" dur="1" fill="hold">
                                          <p:stCondLst>
                                            <p:cond delay="0"/>
                                          </p:stCondLst>
                                        </p:cTn>
                                        <p:tgtEl>
                                          <p:spTgt spid="65"/>
                                        </p:tgtEl>
                                        <p:attrNameLst>
                                          <p:attrName>style.visibility</p:attrName>
                                        </p:attrNameLst>
                                      </p:cBhvr>
                                      <p:to>
                                        <p:strVal val="visible"/>
                                      </p:to>
                                    </p:set>
                                  </p:childTnLst>
                                </p:cTn>
                              </p:par>
                              <p:par>
                                <p:cTn id="36" presetID="1" presetClass="entr" presetSubtype="0" fill="hold" grpId="0" nodeType="withEffect">
                                  <p:stCondLst>
                                    <p:cond delay="0"/>
                                  </p:stCondLst>
                                  <p:childTnLst>
                                    <p:set>
                                      <p:cBhvr>
                                        <p:cTn id="37" dur="1" fill="hold">
                                          <p:stCondLst>
                                            <p:cond delay="0"/>
                                          </p:stCondLst>
                                        </p:cTn>
                                        <p:tgtEl>
                                          <p:spTgt spid="68"/>
                                        </p:tgtEl>
                                        <p:attrNameLst>
                                          <p:attrName>style.visibility</p:attrName>
                                        </p:attrNameLst>
                                      </p:cBhvr>
                                      <p:to>
                                        <p:strVal val="visible"/>
                                      </p:to>
                                    </p:set>
                                  </p:childTnLst>
                                </p:cTn>
                              </p:par>
                            </p:childTnLst>
                          </p:cTn>
                        </p:par>
                      </p:childTnLst>
                    </p:cTn>
                  </p:par>
                  <p:par>
                    <p:cTn id="38" fill="hold">
                      <p:stCondLst>
                        <p:cond delay="indefinite"/>
                      </p:stCondLst>
                      <p:childTnLst>
                        <p:par>
                          <p:cTn id="39" fill="hold">
                            <p:stCondLst>
                              <p:cond delay="0"/>
                            </p:stCondLst>
                            <p:childTnLst>
                              <p:par>
                                <p:cTn id="40" presetID="1" presetClass="entr" presetSubtype="0" fill="hold" grpId="0" nodeType="clickEffect">
                                  <p:stCondLst>
                                    <p:cond delay="0"/>
                                  </p:stCondLst>
                                  <p:childTnLst>
                                    <p:set>
                                      <p:cBhvr>
                                        <p:cTn id="41" dur="1" fill="hold">
                                          <p:stCondLst>
                                            <p:cond delay="0"/>
                                          </p:stCondLst>
                                        </p:cTn>
                                        <p:tgtEl>
                                          <p:spTgt spid="62"/>
                                        </p:tgtEl>
                                        <p:attrNameLst>
                                          <p:attrName>style.visibility</p:attrName>
                                        </p:attrNameLst>
                                      </p:cBhvr>
                                      <p:to>
                                        <p:strVal val="visible"/>
                                      </p:to>
                                    </p:set>
                                  </p:childTnLst>
                                </p:cTn>
                              </p:par>
                              <p:par>
                                <p:cTn id="42" presetID="1" presetClass="entr" presetSubtype="0" fill="hold" grpId="0" nodeType="withEffect">
                                  <p:stCondLst>
                                    <p:cond delay="0"/>
                                  </p:stCondLst>
                                  <p:childTnLst>
                                    <p:set>
                                      <p:cBhvr>
                                        <p:cTn id="43" dur="1" fill="hold">
                                          <p:stCondLst>
                                            <p:cond delay="0"/>
                                          </p:stCondLst>
                                        </p:cTn>
                                        <p:tgtEl>
                                          <p:spTgt spid="63"/>
                                        </p:tgtEl>
                                        <p:attrNameLst>
                                          <p:attrName>style.visibility</p:attrName>
                                        </p:attrNameLst>
                                      </p:cBhvr>
                                      <p:to>
                                        <p:strVal val="visible"/>
                                      </p:to>
                                    </p:set>
                                  </p:childTnLst>
                                </p:cTn>
                              </p:par>
                              <p:par>
                                <p:cTn id="44" presetID="1" presetClass="entr" presetSubtype="0" fill="hold" grpId="0" nodeType="withEffect">
                                  <p:stCondLst>
                                    <p:cond delay="0"/>
                                  </p:stCondLst>
                                  <p:childTnLst>
                                    <p:set>
                                      <p:cBhvr>
                                        <p:cTn id="45" dur="1" fill="hold">
                                          <p:stCondLst>
                                            <p:cond delay="0"/>
                                          </p:stCondLst>
                                        </p:cTn>
                                        <p:tgtEl>
                                          <p:spTgt spid="36"/>
                                        </p:tgtEl>
                                        <p:attrNameLst>
                                          <p:attrName>style.visibility</p:attrName>
                                        </p:attrNameLst>
                                      </p:cBhvr>
                                      <p:to>
                                        <p:strVal val="visible"/>
                                      </p:to>
                                    </p:set>
                                  </p:childTnLst>
                                </p:cTn>
                              </p:par>
                            </p:childTnLst>
                          </p:cTn>
                        </p:par>
                      </p:childTnLst>
                    </p:cTn>
                  </p:par>
                  <p:par>
                    <p:cTn id="46" fill="hold">
                      <p:stCondLst>
                        <p:cond delay="indefinite"/>
                      </p:stCondLst>
                      <p:childTnLst>
                        <p:par>
                          <p:cTn id="47" fill="hold">
                            <p:stCondLst>
                              <p:cond delay="0"/>
                            </p:stCondLst>
                            <p:childTnLst>
                              <p:par>
                                <p:cTn id="48" presetID="1" presetClass="entr" presetSubtype="0" fill="hold" grpId="0" nodeType="clickEffect">
                                  <p:stCondLst>
                                    <p:cond delay="0"/>
                                  </p:stCondLst>
                                  <p:childTnLst>
                                    <p:set>
                                      <p:cBhvr>
                                        <p:cTn id="49" dur="1" fill="hold">
                                          <p:stCondLst>
                                            <p:cond delay="0"/>
                                          </p:stCondLst>
                                        </p:cTn>
                                        <p:tgtEl>
                                          <p:spTgt spid="66"/>
                                        </p:tgtEl>
                                        <p:attrNameLst>
                                          <p:attrName>style.visibility</p:attrName>
                                        </p:attrNameLst>
                                      </p:cBhvr>
                                      <p:to>
                                        <p:strVal val="visible"/>
                                      </p:to>
                                    </p:set>
                                  </p:childTnLst>
                                </p:cTn>
                              </p:par>
                              <p:par>
                                <p:cTn id="50" presetID="1" presetClass="entr" presetSubtype="0" fill="hold" grpId="0" nodeType="withEffect">
                                  <p:stCondLst>
                                    <p:cond delay="0"/>
                                  </p:stCondLst>
                                  <p:childTnLst>
                                    <p:set>
                                      <p:cBhvr>
                                        <p:cTn id="51" dur="1" fill="hold">
                                          <p:stCondLst>
                                            <p:cond delay="0"/>
                                          </p:stCondLst>
                                        </p:cTn>
                                        <p:tgtEl>
                                          <p:spTgt spid="67"/>
                                        </p:tgtEl>
                                        <p:attrNameLst>
                                          <p:attrName>style.visibility</p:attrName>
                                        </p:attrNameLst>
                                      </p:cBhvr>
                                      <p:to>
                                        <p:strVal val="visible"/>
                                      </p:to>
                                    </p:set>
                                  </p:childTnLst>
                                </p:cTn>
                              </p:par>
                              <p:par>
                                <p:cTn id="52" presetID="1" presetClass="entr" presetSubtype="0" fill="hold" grpId="0" nodeType="withEffect">
                                  <p:stCondLst>
                                    <p:cond delay="0"/>
                                  </p:stCondLst>
                                  <p:childTnLst>
                                    <p:set>
                                      <p:cBhvr>
                                        <p:cTn id="53" dur="1" fill="hold">
                                          <p:stCondLst>
                                            <p:cond delay="0"/>
                                          </p:stCondLst>
                                        </p:cTn>
                                        <p:tgtEl>
                                          <p:spTgt spid="43"/>
                                        </p:tgtEl>
                                        <p:attrNameLst>
                                          <p:attrName>style.visibility</p:attrName>
                                        </p:attrNameLst>
                                      </p:cBhvr>
                                      <p:to>
                                        <p:strVal val="visible"/>
                                      </p:to>
                                    </p:set>
                                  </p:childTnLst>
                                </p:cTn>
                              </p:par>
                            </p:childTnLst>
                          </p:cTn>
                        </p:par>
                      </p:childTnLst>
                    </p:cTn>
                  </p:par>
                  <p:par>
                    <p:cTn id="54" fill="hold">
                      <p:stCondLst>
                        <p:cond delay="indefinite"/>
                      </p:stCondLst>
                      <p:childTnLst>
                        <p:par>
                          <p:cTn id="55" fill="hold">
                            <p:stCondLst>
                              <p:cond delay="0"/>
                            </p:stCondLst>
                            <p:childTnLst>
                              <p:par>
                                <p:cTn id="56" presetID="1" presetClass="entr" presetSubtype="0" fill="hold" grpId="0" nodeType="clickEffect">
                                  <p:stCondLst>
                                    <p:cond delay="0"/>
                                  </p:stCondLst>
                                  <p:childTnLst>
                                    <p:set>
                                      <p:cBhvr>
                                        <p:cTn id="57" dur="1" fill="hold">
                                          <p:stCondLst>
                                            <p:cond delay="0"/>
                                          </p:stCondLst>
                                        </p:cTn>
                                        <p:tgtEl>
                                          <p:spTgt spid="70"/>
                                        </p:tgtEl>
                                        <p:attrNameLst>
                                          <p:attrName>style.visibility</p:attrName>
                                        </p:attrNameLst>
                                      </p:cBhvr>
                                      <p:to>
                                        <p:strVal val="visible"/>
                                      </p:to>
                                    </p:set>
                                  </p:childTnLst>
                                </p:cTn>
                              </p:par>
                              <p:par>
                                <p:cTn id="58" presetID="1" presetClass="entr" presetSubtype="0" fill="hold" grpId="0" nodeType="withEffect">
                                  <p:stCondLst>
                                    <p:cond delay="0"/>
                                  </p:stCondLst>
                                  <p:childTnLst>
                                    <p:set>
                                      <p:cBhvr>
                                        <p:cTn id="59" dur="1" fill="hold">
                                          <p:stCondLst>
                                            <p:cond delay="0"/>
                                          </p:stCondLst>
                                        </p:cTn>
                                        <p:tgtEl>
                                          <p:spTgt spid="71"/>
                                        </p:tgtEl>
                                        <p:attrNameLst>
                                          <p:attrName>style.visibility</p:attrName>
                                        </p:attrNameLst>
                                      </p:cBhvr>
                                      <p:to>
                                        <p:strVal val="visible"/>
                                      </p:to>
                                    </p:set>
                                  </p:childTnLst>
                                </p:cTn>
                              </p:par>
                              <p:par>
                                <p:cTn id="60" presetID="1" presetClass="entr" presetSubtype="0" fill="hold" grpId="0" nodeType="withEffect">
                                  <p:stCondLst>
                                    <p:cond delay="0"/>
                                  </p:stCondLst>
                                  <p:childTnLst>
                                    <p:set>
                                      <p:cBhvr>
                                        <p:cTn id="61" dur="1" fill="hold">
                                          <p:stCondLst>
                                            <p:cond delay="0"/>
                                          </p:stCondLst>
                                        </p:cTn>
                                        <p:tgtEl>
                                          <p:spTgt spid="44"/>
                                        </p:tgtEl>
                                        <p:attrNameLst>
                                          <p:attrName>style.visibility</p:attrName>
                                        </p:attrNameLst>
                                      </p:cBhvr>
                                      <p:to>
                                        <p:strVal val="visible"/>
                                      </p:to>
                                    </p:set>
                                  </p:childTnLst>
                                </p:cTn>
                              </p:par>
                            </p:childTnLst>
                          </p:cTn>
                        </p:par>
                      </p:childTnLst>
                    </p:cTn>
                  </p:par>
                  <p:par>
                    <p:cTn id="62" fill="hold">
                      <p:stCondLst>
                        <p:cond delay="indefinite"/>
                      </p:stCondLst>
                      <p:childTnLst>
                        <p:par>
                          <p:cTn id="63" fill="hold">
                            <p:stCondLst>
                              <p:cond delay="0"/>
                            </p:stCondLst>
                            <p:childTnLst>
                              <p:par>
                                <p:cTn id="64" presetID="1" presetClass="entr" presetSubtype="0" fill="hold" grpId="0" nodeType="clickEffect">
                                  <p:stCondLst>
                                    <p:cond delay="0"/>
                                  </p:stCondLst>
                                  <p:childTnLst>
                                    <p:set>
                                      <p:cBhvr>
                                        <p:cTn id="65" dur="1" fill="hold">
                                          <p:stCondLst>
                                            <p:cond delay="0"/>
                                          </p:stCondLst>
                                        </p:cTn>
                                        <p:tgtEl>
                                          <p:spTgt spid="74"/>
                                        </p:tgtEl>
                                        <p:attrNameLst>
                                          <p:attrName>style.visibility</p:attrName>
                                        </p:attrNameLst>
                                      </p:cBhvr>
                                      <p:to>
                                        <p:strVal val="visible"/>
                                      </p:to>
                                    </p:set>
                                  </p:childTnLst>
                                </p:cTn>
                              </p:par>
                              <p:par>
                                <p:cTn id="66" presetID="1" presetClass="entr" presetSubtype="0" fill="hold" grpId="0" nodeType="withEffect">
                                  <p:stCondLst>
                                    <p:cond delay="0"/>
                                  </p:stCondLst>
                                  <p:childTnLst>
                                    <p:set>
                                      <p:cBhvr>
                                        <p:cTn id="67" dur="1" fill="hold">
                                          <p:stCondLst>
                                            <p:cond delay="0"/>
                                          </p:stCondLst>
                                        </p:cTn>
                                        <p:tgtEl>
                                          <p:spTgt spid="75"/>
                                        </p:tgtEl>
                                        <p:attrNameLst>
                                          <p:attrName>style.visibility</p:attrName>
                                        </p:attrNameLst>
                                      </p:cBhvr>
                                      <p:to>
                                        <p:strVal val="visible"/>
                                      </p:to>
                                    </p:set>
                                  </p:childTnLst>
                                </p:cTn>
                              </p:par>
                              <p:par>
                                <p:cTn id="68" presetID="1" presetClass="entr" presetSubtype="0" fill="hold" grpId="0" nodeType="withEffect">
                                  <p:stCondLst>
                                    <p:cond delay="0"/>
                                  </p:stCondLst>
                                  <p:childTnLst>
                                    <p:set>
                                      <p:cBhvr>
                                        <p:cTn id="69" dur="1" fill="hold">
                                          <p:stCondLst>
                                            <p:cond delay="0"/>
                                          </p:stCondLst>
                                        </p:cTn>
                                        <p:tgtEl>
                                          <p:spTgt spid="5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52" grpId="0" animBg="1"/>
      <p:bldP spid="22" grpId="0"/>
      <p:bldP spid="34" grpId="0" animBg="1"/>
      <p:bldP spid="62" grpId="0" animBg="1"/>
      <p:bldP spid="63" grpId="0"/>
      <p:bldP spid="36" grpId="0" animBg="1"/>
      <p:bldP spid="66" grpId="0" animBg="1"/>
      <p:bldP spid="67" grpId="0"/>
      <p:bldP spid="43" grpId="0" animBg="1"/>
      <p:bldP spid="70" grpId="0" animBg="1"/>
      <p:bldP spid="71" grpId="0"/>
      <p:bldP spid="44" grpId="0" animBg="1"/>
      <p:bldP spid="74" grpId="0" animBg="1"/>
      <p:bldP spid="75" grpId="0"/>
      <p:bldP spid="50" grpId="0" animBg="1"/>
      <p:bldP spid="40" grpId="0"/>
      <p:bldP spid="58" grpId="0" animBg="1"/>
      <p:bldP spid="65" grpId="0"/>
      <p:bldP spid="68"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1F4F6BF5-ED8F-D07E-233E-9412CFD4EA3E}"/>
              </a:ext>
            </a:extLst>
          </p:cNvPr>
          <p:cNvSpPr>
            <a:spLocks noGrp="1"/>
          </p:cNvSpPr>
          <p:nvPr>
            <p:ph type="body" sz="quarter" idx="10"/>
          </p:nvPr>
        </p:nvSpPr>
        <p:spPr/>
        <p:txBody>
          <a:bodyPr/>
          <a:lstStyle/>
          <a:p>
            <a:r>
              <a:rPr lang="zh-CN" altLang="en-US" dirty="0">
                <a:cs typeface="+mn-ea"/>
                <a:sym typeface="+mn-lt"/>
              </a:rPr>
              <a:t>互联网医疗发展背景</a:t>
            </a:r>
          </a:p>
        </p:txBody>
      </p:sp>
      <p:grpSp>
        <p:nvGrpSpPr>
          <p:cNvPr id="3" name="组合 2">
            <a:extLst>
              <a:ext uri="{FF2B5EF4-FFF2-40B4-BE49-F238E27FC236}">
                <a16:creationId xmlns:a16="http://schemas.microsoft.com/office/drawing/2014/main" id="{AC74C42B-395E-7509-0A14-CF5021B7435F}"/>
              </a:ext>
            </a:extLst>
          </p:cNvPr>
          <p:cNvGrpSpPr/>
          <p:nvPr/>
        </p:nvGrpSpPr>
        <p:grpSpPr>
          <a:xfrm>
            <a:off x="6319120" y="1268401"/>
            <a:ext cx="5157754" cy="2875687"/>
            <a:chOff x="6319120" y="1268401"/>
            <a:chExt cx="5157754" cy="2875687"/>
          </a:xfrm>
        </p:grpSpPr>
        <p:pic>
          <p:nvPicPr>
            <p:cNvPr id="13" name="图片 12" descr="游戏机里面的人物&#10;&#10;中度可信度描述已自动生成">
              <a:extLst>
                <a:ext uri="{FF2B5EF4-FFF2-40B4-BE49-F238E27FC236}">
                  <a16:creationId xmlns:a16="http://schemas.microsoft.com/office/drawing/2014/main" id="{2BB4EE28-B5E0-DB95-BF38-33759115B3C1}"/>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6319120" y="1268401"/>
              <a:ext cx="5141043" cy="2875687"/>
            </a:xfrm>
            <a:prstGeom prst="rect">
              <a:avLst/>
            </a:prstGeom>
          </p:spPr>
        </p:pic>
        <p:sp>
          <p:nvSpPr>
            <p:cNvPr id="14" name="矩形 13">
              <a:extLst>
                <a:ext uri="{FF2B5EF4-FFF2-40B4-BE49-F238E27FC236}">
                  <a16:creationId xmlns:a16="http://schemas.microsoft.com/office/drawing/2014/main" id="{2B1AF754-0EF7-E36F-175E-D78B1516AABD}"/>
                </a:ext>
              </a:extLst>
            </p:cNvPr>
            <p:cNvSpPr/>
            <p:nvPr/>
          </p:nvSpPr>
          <p:spPr>
            <a:xfrm>
              <a:off x="9419470" y="1268401"/>
              <a:ext cx="2057404" cy="2875687"/>
            </a:xfrm>
            <a:prstGeom prst="rect">
              <a:avLst/>
            </a:prstGeom>
            <a:solidFill>
              <a:schemeClr val="accent6">
                <a:lumMod val="20000"/>
                <a:lumOff val="80000"/>
                <a:alpha val="91000"/>
              </a:schemeClr>
            </a:solidFill>
            <a:ln>
              <a:noFill/>
            </a:ln>
            <a:effectLst>
              <a:outerShdw blurRad="165100" dist="38100" dir="2700000" algn="tl"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20" name="组合 19">
              <a:extLst>
                <a:ext uri="{FF2B5EF4-FFF2-40B4-BE49-F238E27FC236}">
                  <a16:creationId xmlns:a16="http://schemas.microsoft.com/office/drawing/2014/main" id="{25226267-56EF-369C-3275-800B54BDE320}"/>
                </a:ext>
              </a:extLst>
            </p:cNvPr>
            <p:cNvGrpSpPr/>
            <p:nvPr/>
          </p:nvGrpSpPr>
          <p:grpSpPr>
            <a:xfrm>
              <a:off x="9642266" y="2427274"/>
              <a:ext cx="1611813" cy="485334"/>
              <a:chOff x="9681373" y="2568644"/>
              <a:chExt cx="1611813" cy="485334"/>
            </a:xfrm>
          </p:grpSpPr>
          <p:sp>
            <p:nvSpPr>
              <p:cNvPr id="17" name="global-heart-beat_83648">
                <a:extLst>
                  <a:ext uri="{FF2B5EF4-FFF2-40B4-BE49-F238E27FC236}">
                    <a16:creationId xmlns:a16="http://schemas.microsoft.com/office/drawing/2014/main" id="{129412B5-D5C0-7893-6476-D69185F66ED4}"/>
                  </a:ext>
                </a:extLst>
              </p:cNvPr>
              <p:cNvSpPr/>
              <p:nvPr/>
            </p:nvSpPr>
            <p:spPr>
              <a:xfrm>
                <a:off x="9681373" y="2568644"/>
                <a:ext cx="535740" cy="485334"/>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 name="connsiteX51" fmla="*/ 373273 h 605239"/>
                  <a:gd name="connsiteY51" fmla="*/ 373273 h 605239"/>
                  <a:gd name="connsiteX52" fmla="*/ 373273 h 605239"/>
                  <a:gd name="connsiteY52" fmla="*/ 373273 h 605239"/>
                  <a:gd name="connsiteX53" fmla="*/ 373273 h 605239"/>
                  <a:gd name="connsiteY53" fmla="*/ 373273 h 605239"/>
                  <a:gd name="connsiteX54" fmla="*/ 373273 h 605239"/>
                  <a:gd name="connsiteY54" fmla="*/ 373273 h 605239"/>
                  <a:gd name="connsiteX55" fmla="*/ 373273 h 605239"/>
                  <a:gd name="connsiteY55" fmla="*/ 373273 h 605239"/>
                  <a:gd name="connsiteX56" fmla="*/ 373273 h 605239"/>
                  <a:gd name="connsiteY56" fmla="*/ 373273 h 605239"/>
                  <a:gd name="connsiteX57" fmla="*/ 373273 h 605239"/>
                  <a:gd name="connsiteY57" fmla="*/ 373273 h 605239"/>
                  <a:gd name="connsiteX58" fmla="*/ 373273 h 605239"/>
                  <a:gd name="connsiteY58" fmla="*/ 373273 h 605239"/>
                  <a:gd name="connsiteX59" fmla="*/ 373273 h 605239"/>
                  <a:gd name="connsiteY59" fmla="*/ 373273 h 605239"/>
                  <a:gd name="connsiteX60" fmla="*/ 373273 h 605239"/>
                  <a:gd name="connsiteY60" fmla="*/ 373273 h 605239"/>
                  <a:gd name="connsiteX61" fmla="*/ 373273 h 605239"/>
                  <a:gd name="connsiteY61" fmla="*/ 373273 h 605239"/>
                  <a:gd name="connsiteX62" fmla="*/ 373273 h 605239"/>
                  <a:gd name="connsiteY62" fmla="*/ 373273 h 605239"/>
                  <a:gd name="connsiteX63" fmla="*/ 373273 h 605239"/>
                  <a:gd name="connsiteY63" fmla="*/ 373273 h 605239"/>
                  <a:gd name="connsiteX64" fmla="*/ 373273 h 605239"/>
                  <a:gd name="connsiteY64" fmla="*/ 373273 h 605239"/>
                  <a:gd name="connsiteX65" fmla="*/ 373273 h 605239"/>
                  <a:gd name="connsiteY65" fmla="*/ 373273 h 605239"/>
                  <a:gd name="connsiteX66" fmla="*/ 373273 h 605239"/>
                  <a:gd name="connsiteY66" fmla="*/ 373273 h 605239"/>
                  <a:gd name="connsiteX67" fmla="*/ 373273 h 605239"/>
                  <a:gd name="connsiteY67" fmla="*/ 373273 h 605239"/>
                  <a:gd name="connsiteX68" fmla="*/ 373273 h 605239"/>
                  <a:gd name="connsiteY68" fmla="*/ 373273 h 605239"/>
                  <a:gd name="connsiteX69" fmla="*/ 373273 h 605239"/>
                  <a:gd name="connsiteY69" fmla="*/ 373273 h 605239"/>
                  <a:gd name="connsiteX70" fmla="*/ 373273 h 605239"/>
                  <a:gd name="connsiteY70" fmla="*/ 373273 h 605239"/>
                  <a:gd name="connsiteX71" fmla="*/ 373273 h 605239"/>
                  <a:gd name="connsiteY71" fmla="*/ 373273 h 605239"/>
                  <a:gd name="connsiteX72" fmla="*/ 373273 h 605239"/>
                  <a:gd name="connsiteY72" fmla="*/ 373273 h 605239"/>
                  <a:gd name="connsiteX73" fmla="*/ 373273 h 605239"/>
                  <a:gd name="connsiteY73" fmla="*/ 373273 h 605239"/>
                  <a:gd name="connsiteX74" fmla="*/ 373273 h 605239"/>
                  <a:gd name="connsiteY74" fmla="*/ 373273 h 605239"/>
                  <a:gd name="connsiteX75" fmla="*/ 373273 h 605239"/>
                  <a:gd name="connsiteY75" fmla="*/ 373273 h 605239"/>
                  <a:gd name="connsiteX76" fmla="*/ 373273 h 605239"/>
                  <a:gd name="connsiteY76" fmla="*/ 373273 h 605239"/>
                  <a:gd name="connsiteX77" fmla="*/ 373273 h 605239"/>
                  <a:gd name="connsiteY77" fmla="*/ 373273 h 605239"/>
                  <a:gd name="connsiteX78" fmla="*/ 373273 h 605239"/>
                  <a:gd name="connsiteY78" fmla="*/ 373273 h 605239"/>
                  <a:gd name="connsiteX79" fmla="*/ 373273 h 605239"/>
                  <a:gd name="connsiteY79" fmla="*/ 373273 h 605239"/>
                  <a:gd name="connsiteX80" fmla="*/ 373273 h 605239"/>
                  <a:gd name="connsiteY80" fmla="*/ 373273 h 605239"/>
                  <a:gd name="connsiteX81" fmla="*/ 373273 h 605239"/>
                  <a:gd name="connsiteY81" fmla="*/ 373273 h 605239"/>
                  <a:gd name="connsiteX82" fmla="*/ 373273 h 605239"/>
                  <a:gd name="connsiteY82" fmla="*/ 373273 h 605239"/>
                  <a:gd name="connsiteX83" fmla="*/ 373273 h 605239"/>
                  <a:gd name="connsiteY83" fmla="*/ 373273 h 605239"/>
                  <a:gd name="connsiteX84" fmla="*/ 373273 h 605239"/>
                  <a:gd name="connsiteY84" fmla="*/ 373273 h 605239"/>
                  <a:gd name="connsiteX85" fmla="*/ 373273 h 605239"/>
                  <a:gd name="connsiteY85"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605239" h="548294">
                    <a:moveTo>
                      <a:pt x="179446" y="426710"/>
                    </a:moveTo>
                    <a:cubicBezTo>
                      <a:pt x="202649" y="477975"/>
                      <a:pt x="236973" y="511147"/>
                      <a:pt x="274592" y="511147"/>
                    </a:cubicBezTo>
                    <a:cubicBezTo>
                      <a:pt x="312211" y="511147"/>
                      <a:pt x="346536" y="477975"/>
                      <a:pt x="369739" y="426710"/>
                    </a:cubicBezTo>
                    <a:cubicBezTo>
                      <a:pt x="339671" y="433152"/>
                      <a:pt x="307543" y="436579"/>
                      <a:pt x="274592" y="436579"/>
                    </a:cubicBezTo>
                    <a:cubicBezTo>
                      <a:pt x="241641" y="436579"/>
                      <a:pt x="209514" y="433152"/>
                      <a:pt x="179446" y="426710"/>
                    </a:cubicBezTo>
                    <a:close/>
                    <a:moveTo>
                      <a:pt x="60548" y="376815"/>
                    </a:moveTo>
                    <a:cubicBezTo>
                      <a:pt x="84025" y="425202"/>
                      <a:pt x="123292" y="464405"/>
                      <a:pt x="171757" y="487845"/>
                    </a:cubicBezTo>
                    <a:cubicBezTo>
                      <a:pt x="166403" y="480443"/>
                      <a:pt x="161323" y="472492"/>
                      <a:pt x="156518" y="463994"/>
                    </a:cubicBezTo>
                    <a:cubicBezTo>
                      <a:pt x="147868" y="448779"/>
                      <a:pt x="140591" y="432056"/>
                      <a:pt x="134276" y="414236"/>
                    </a:cubicBezTo>
                    <a:cubicBezTo>
                      <a:pt x="116427" y="407931"/>
                      <a:pt x="99677" y="400529"/>
                      <a:pt x="84437" y="392030"/>
                    </a:cubicBezTo>
                    <a:cubicBezTo>
                      <a:pt x="75925" y="387233"/>
                      <a:pt x="67961" y="382161"/>
                      <a:pt x="60548" y="376815"/>
                    </a:cubicBezTo>
                    <a:close/>
                    <a:moveTo>
                      <a:pt x="586892" y="301668"/>
                    </a:moveTo>
                    <a:cubicBezTo>
                      <a:pt x="597025" y="301668"/>
                      <a:pt x="605239" y="309867"/>
                      <a:pt x="605239" y="319980"/>
                    </a:cubicBezTo>
                    <a:cubicBezTo>
                      <a:pt x="605239" y="330093"/>
                      <a:pt x="597025" y="338292"/>
                      <a:pt x="586892" y="338292"/>
                    </a:cubicBezTo>
                    <a:cubicBezTo>
                      <a:pt x="576759" y="338292"/>
                      <a:pt x="568545" y="330093"/>
                      <a:pt x="568545" y="319980"/>
                    </a:cubicBezTo>
                    <a:cubicBezTo>
                      <a:pt x="568545" y="309867"/>
                      <a:pt x="576759" y="301668"/>
                      <a:pt x="586892" y="301668"/>
                    </a:cubicBezTo>
                    <a:close/>
                    <a:moveTo>
                      <a:pt x="282085" y="265538"/>
                    </a:moveTo>
                    <a:cubicBezTo>
                      <a:pt x="292198" y="265538"/>
                      <a:pt x="300397" y="273689"/>
                      <a:pt x="300397" y="283744"/>
                    </a:cubicBezTo>
                    <a:cubicBezTo>
                      <a:pt x="300397" y="293799"/>
                      <a:pt x="292198" y="301950"/>
                      <a:pt x="282085" y="301950"/>
                    </a:cubicBezTo>
                    <a:cubicBezTo>
                      <a:pt x="271972" y="301950"/>
                      <a:pt x="263773" y="293799"/>
                      <a:pt x="263773" y="283744"/>
                    </a:cubicBezTo>
                    <a:cubicBezTo>
                      <a:pt x="263773" y="273689"/>
                      <a:pt x="271972" y="265538"/>
                      <a:pt x="282085" y="265538"/>
                    </a:cubicBezTo>
                    <a:close/>
                    <a:moveTo>
                      <a:pt x="121782" y="179155"/>
                    </a:moveTo>
                    <a:cubicBezTo>
                      <a:pt x="70433" y="202320"/>
                      <a:pt x="37207" y="236589"/>
                      <a:pt x="37207" y="274147"/>
                    </a:cubicBezTo>
                    <a:cubicBezTo>
                      <a:pt x="37207" y="311705"/>
                      <a:pt x="70433" y="345974"/>
                      <a:pt x="121782" y="369139"/>
                    </a:cubicBezTo>
                    <a:cubicBezTo>
                      <a:pt x="115329" y="339120"/>
                      <a:pt x="111896" y="307045"/>
                      <a:pt x="111896" y="274147"/>
                    </a:cubicBezTo>
                    <a:cubicBezTo>
                      <a:pt x="111896" y="241249"/>
                      <a:pt x="115329" y="209174"/>
                      <a:pt x="121782" y="179155"/>
                    </a:cubicBezTo>
                    <a:close/>
                    <a:moveTo>
                      <a:pt x="419020" y="143813"/>
                    </a:moveTo>
                    <a:cubicBezTo>
                      <a:pt x="419158" y="143813"/>
                      <a:pt x="419295" y="143813"/>
                      <a:pt x="419295" y="143813"/>
                    </a:cubicBezTo>
                    <a:cubicBezTo>
                      <a:pt x="426298" y="143813"/>
                      <a:pt x="432340" y="148472"/>
                      <a:pt x="434125" y="155187"/>
                    </a:cubicBezTo>
                    <a:lnTo>
                      <a:pt x="480951" y="322788"/>
                    </a:lnTo>
                    <a:lnTo>
                      <a:pt x="481637" y="317718"/>
                    </a:lnTo>
                    <a:cubicBezTo>
                      <a:pt x="482599" y="310044"/>
                      <a:pt x="489190" y="304288"/>
                      <a:pt x="497017" y="304288"/>
                    </a:cubicBezTo>
                    <a:lnTo>
                      <a:pt x="553867" y="304288"/>
                    </a:lnTo>
                    <a:cubicBezTo>
                      <a:pt x="551532" y="309084"/>
                      <a:pt x="550297" y="314292"/>
                      <a:pt x="550297" y="320048"/>
                    </a:cubicBezTo>
                    <a:cubicBezTo>
                      <a:pt x="550297" y="325529"/>
                      <a:pt x="551532" y="330600"/>
                      <a:pt x="553730" y="335396"/>
                    </a:cubicBezTo>
                    <a:lnTo>
                      <a:pt x="510612" y="335396"/>
                    </a:lnTo>
                    <a:lnTo>
                      <a:pt x="501823" y="402272"/>
                    </a:lnTo>
                    <a:cubicBezTo>
                      <a:pt x="500862" y="409535"/>
                      <a:pt x="494820" y="415154"/>
                      <a:pt x="487405" y="415702"/>
                    </a:cubicBezTo>
                    <a:cubicBezTo>
                      <a:pt x="487130" y="415702"/>
                      <a:pt x="486718" y="415702"/>
                      <a:pt x="486306" y="415702"/>
                    </a:cubicBezTo>
                    <a:cubicBezTo>
                      <a:pt x="479440" y="415702"/>
                      <a:pt x="473261" y="411180"/>
                      <a:pt x="471339" y="404328"/>
                    </a:cubicBezTo>
                    <a:lnTo>
                      <a:pt x="418608" y="215074"/>
                    </a:lnTo>
                    <a:lnTo>
                      <a:pt x="396637" y="287706"/>
                    </a:lnTo>
                    <a:cubicBezTo>
                      <a:pt x="394715" y="294284"/>
                      <a:pt x="388673" y="298806"/>
                      <a:pt x="381807" y="298806"/>
                    </a:cubicBezTo>
                    <a:lnTo>
                      <a:pt x="315345" y="298806"/>
                    </a:lnTo>
                    <a:cubicBezTo>
                      <a:pt x="317405" y="294147"/>
                      <a:pt x="318640" y="289076"/>
                      <a:pt x="318640" y="283732"/>
                    </a:cubicBezTo>
                    <a:cubicBezTo>
                      <a:pt x="318640" y="277976"/>
                      <a:pt x="317267" y="272631"/>
                      <a:pt x="314933" y="267698"/>
                    </a:cubicBezTo>
                    <a:lnTo>
                      <a:pt x="370272" y="267698"/>
                    </a:lnTo>
                    <a:lnTo>
                      <a:pt x="404327" y="154776"/>
                    </a:lnTo>
                    <a:cubicBezTo>
                      <a:pt x="406250" y="148335"/>
                      <a:pt x="412292" y="143813"/>
                      <a:pt x="419020" y="143813"/>
                    </a:cubicBezTo>
                    <a:close/>
                    <a:moveTo>
                      <a:pt x="171757" y="60449"/>
                    </a:moveTo>
                    <a:cubicBezTo>
                      <a:pt x="123292" y="83752"/>
                      <a:pt x="84025" y="123092"/>
                      <a:pt x="60548" y="171479"/>
                    </a:cubicBezTo>
                    <a:cubicBezTo>
                      <a:pt x="67961" y="166133"/>
                      <a:pt x="75925" y="161061"/>
                      <a:pt x="84437" y="156264"/>
                    </a:cubicBezTo>
                    <a:cubicBezTo>
                      <a:pt x="99677" y="147628"/>
                      <a:pt x="116427" y="140226"/>
                      <a:pt x="134276" y="134058"/>
                    </a:cubicBezTo>
                    <a:cubicBezTo>
                      <a:pt x="140591" y="116238"/>
                      <a:pt x="147868" y="99515"/>
                      <a:pt x="156518" y="84300"/>
                    </a:cubicBezTo>
                    <a:cubicBezTo>
                      <a:pt x="161323" y="75802"/>
                      <a:pt x="166403" y="67851"/>
                      <a:pt x="171757" y="60449"/>
                    </a:cubicBezTo>
                    <a:close/>
                    <a:moveTo>
                      <a:pt x="274592" y="37147"/>
                    </a:moveTo>
                    <a:cubicBezTo>
                      <a:pt x="236973" y="37147"/>
                      <a:pt x="202649" y="70182"/>
                      <a:pt x="179446" y="121584"/>
                    </a:cubicBezTo>
                    <a:cubicBezTo>
                      <a:pt x="209514" y="115142"/>
                      <a:pt x="241641" y="111715"/>
                      <a:pt x="274592" y="111715"/>
                    </a:cubicBezTo>
                    <a:cubicBezTo>
                      <a:pt x="307543" y="111715"/>
                      <a:pt x="339671" y="115142"/>
                      <a:pt x="369739" y="121584"/>
                    </a:cubicBezTo>
                    <a:cubicBezTo>
                      <a:pt x="346536" y="70182"/>
                      <a:pt x="312211" y="37147"/>
                      <a:pt x="274592" y="37147"/>
                    </a:cubicBezTo>
                    <a:close/>
                    <a:moveTo>
                      <a:pt x="274592" y="0"/>
                    </a:moveTo>
                    <a:cubicBezTo>
                      <a:pt x="327451" y="0"/>
                      <a:pt x="376878" y="14941"/>
                      <a:pt x="418891" y="40985"/>
                    </a:cubicBezTo>
                    <a:cubicBezTo>
                      <a:pt x="437700" y="68537"/>
                      <a:pt x="453215" y="99378"/>
                      <a:pt x="464885" y="132550"/>
                    </a:cubicBezTo>
                    <a:cubicBezTo>
                      <a:pt x="442094" y="102120"/>
                      <a:pt x="412026" y="77172"/>
                      <a:pt x="377427" y="60449"/>
                    </a:cubicBezTo>
                    <a:cubicBezTo>
                      <a:pt x="382782" y="67851"/>
                      <a:pt x="387862" y="75802"/>
                      <a:pt x="392667" y="84300"/>
                    </a:cubicBezTo>
                    <a:cubicBezTo>
                      <a:pt x="397061" y="92250"/>
                      <a:pt x="401179" y="100475"/>
                      <a:pt x="405024" y="109111"/>
                    </a:cubicBezTo>
                    <a:cubicBezTo>
                      <a:pt x="388136" y="113771"/>
                      <a:pt x="374544" y="126793"/>
                      <a:pt x="369189" y="144201"/>
                    </a:cubicBezTo>
                    <a:lnTo>
                      <a:pt x="364933" y="158594"/>
                    </a:lnTo>
                    <a:cubicBezTo>
                      <a:pt x="336925" y="152289"/>
                      <a:pt x="306308" y="148862"/>
                      <a:pt x="274592" y="148862"/>
                    </a:cubicBezTo>
                    <a:cubicBezTo>
                      <a:pt x="235051" y="148862"/>
                      <a:pt x="197295" y="154345"/>
                      <a:pt x="164069" y="163803"/>
                    </a:cubicBezTo>
                    <a:cubicBezTo>
                      <a:pt x="154595" y="196975"/>
                      <a:pt x="149104" y="234533"/>
                      <a:pt x="149104" y="274147"/>
                    </a:cubicBezTo>
                    <a:cubicBezTo>
                      <a:pt x="149104" y="313624"/>
                      <a:pt x="154595" y="351319"/>
                      <a:pt x="164069" y="384491"/>
                    </a:cubicBezTo>
                    <a:cubicBezTo>
                      <a:pt x="197295" y="393949"/>
                      <a:pt x="235051" y="399432"/>
                      <a:pt x="274592" y="399432"/>
                    </a:cubicBezTo>
                    <a:cubicBezTo>
                      <a:pt x="314134" y="399432"/>
                      <a:pt x="351890" y="393949"/>
                      <a:pt x="385116" y="384491"/>
                    </a:cubicBezTo>
                    <a:cubicBezTo>
                      <a:pt x="389784" y="368454"/>
                      <a:pt x="393354" y="351319"/>
                      <a:pt x="395962" y="333363"/>
                    </a:cubicBezTo>
                    <a:cubicBezTo>
                      <a:pt x="401591" y="331855"/>
                      <a:pt x="406809" y="329388"/>
                      <a:pt x="411614" y="326098"/>
                    </a:cubicBezTo>
                    <a:lnTo>
                      <a:pt x="433993" y="406834"/>
                    </a:lnTo>
                    <a:cubicBezTo>
                      <a:pt x="427815" y="409439"/>
                      <a:pt x="421362" y="411906"/>
                      <a:pt x="414909" y="414236"/>
                    </a:cubicBezTo>
                    <a:cubicBezTo>
                      <a:pt x="408593" y="432056"/>
                      <a:pt x="401179" y="448779"/>
                      <a:pt x="392667" y="463994"/>
                    </a:cubicBezTo>
                    <a:cubicBezTo>
                      <a:pt x="387862" y="472492"/>
                      <a:pt x="382782" y="480443"/>
                      <a:pt x="377427" y="487845"/>
                    </a:cubicBezTo>
                    <a:cubicBezTo>
                      <a:pt x="404200" y="474960"/>
                      <a:pt x="428089" y="457140"/>
                      <a:pt x="448135" y="435620"/>
                    </a:cubicBezTo>
                    <a:cubicBezTo>
                      <a:pt x="450194" y="437813"/>
                      <a:pt x="452391" y="439869"/>
                      <a:pt x="454725" y="441651"/>
                    </a:cubicBezTo>
                    <a:cubicBezTo>
                      <a:pt x="444702" y="465090"/>
                      <a:pt x="432620" y="487022"/>
                      <a:pt x="418891" y="507309"/>
                    </a:cubicBezTo>
                    <a:cubicBezTo>
                      <a:pt x="376878" y="533216"/>
                      <a:pt x="327451" y="548294"/>
                      <a:pt x="274592" y="548294"/>
                    </a:cubicBezTo>
                    <a:cubicBezTo>
                      <a:pt x="123155" y="548294"/>
                      <a:pt x="0" y="425339"/>
                      <a:pt x="0" y="274147"/>
                    </a:cubicBezTo>
                    <a:cubicBezTo>
                      <a:pt x="0" y="122955"/>
                      <a:pt x="123155" y="0"/>
                      <a:pt x="274592" y="0"/>
                    </a:cubicBezTo>
                    <a:close/>
                  </a:path>
                </a:pathLst>
              </a:custGeom>
              <a:gradFill>
                <a:gsLst>
                  <a:gs pos="0">
                    <a:schemeClr val="accent1">
                      <a:alpha val="70000"/>
                    </a:schemeClr>
                  </a:gs>
                  <a:gs pos="100000">
                    <a:schemeClr val="accent2">
                      <a:alpha val="63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8" name="iconfont-10057-4931913">
                <a:extLst>
                  <a:ext uri="{FF2B5EF4-FFF2-40B4-BE49-F238E27FC236}">
                    <a16:creationId xmlns:a16="http://schemas.microsoft.com/office/drawing/2014/main" id="{A1E0043A-A3B7-0709-F80E-F733F6C337F5}"/>
                  </a:ext>
                </a:extLst>
              </p:cNvPr>
              <p:cNvSpPr/>
              <p:nvPr/>
            </p:nvSpPr>
            <p:spPr>
              <a:xfrm>
                <a:off x="10757446" y="2570627"/>
                <a:ext cx="535740" cy="433594"/>
              </a:xfrm>
              <a:custGeom>
                <a:avLst/>
                <a:gdLst>
                  <a:gd name="T0" fmla="*/ 11200 w 11200"/>
                  <a:gd name="T1" fmla="*/ 4502 h 9063"/>
                  <a:gd name="T2" fmla="*/ 10045 w 11200"/>
                  <a:gd name="T3" fmla="*/ 4502 h 9063"/>
                  <a:gd name="T4" fmla="*/ 10137 w 11200"/>
                  <a:gd name="T5" fmla="*/ 3484 h 9063"/>
                  <a:gd name="T6" fmla="*/ 8980 w 11200"/>
                  <a:gd name="T7" fmla="*/ 660 h 9063"/>
                  <a:gd name="T8" fmla="*/ 5614 w 11200"/>
                  <a:gd name="T9" fmla="*/ 1268 h 9063"/>
                  <a:gd name="T10" fmla="*/ 2324 w 11200"/>
                  <a:gd name="T11" fmla="*/ 602 h 9063"/>
                  <a:gd name="T12" fmla="*/ 1158 w 11200"/>
                  <a:gd name="T13" fmla="*/ 3483 h 9063"/>
                  <a:gd name="T14" fmla="*/ 1291 w 11200"/>
                  <a:gd name="T15" fmla="*/ 4500 h 9063"/>
                  <a:gd name="T16" fmla="*/ 0 w 11200"/>
                  <a:gd name="T17" fmla="*/ 4500 h 9063"/>
                  <a:gd name="T18" fmla="*/ 0 w 11200"/>
                  <a:gd name="T19" fmla="*/ 5000 h 9063"/>
                  <a:gd name="T20" fmla="*/ 1454 w 11200"/>
                  <a:gd name="T21" fmla="*/ 5000 h 9063"/>
                  <a:gd name="T22" fmla="*/ 1859 w 11200"/>
                  <a:gd name="T23" fmla="*/ 5805 h 9063"/>
                  <a:gd name="T24" fmla="*/ 3370 w 11200"/>
                  <a:gd name="T25" fmla="*/ 7538 h 9063"/>
                  <a:gd name="T26" fmla="*/ 5552 w 11200"/>
                  <a:gd name="T27" fmla="*/ 9019 h 9063"/>
                  <a:gd name="T28" fmla="*/ 5640 w 11200"/>
                  <a:gd name="T29" fmla="*/ 9063 h 9063"/>
                  <a:gd name="T30" fmla="*/ 5734 w 11200"/>
                  <a:gd name="T31" fmla="*/ 9034 h 9063"/>
                  <a:gd name="T32" fmla="*/ 7928 w 11200"/>
                  <a:gd name="T33" fmla="*/ 7847 h 9063"/>
                  <a:gd name="T34" fmla="*/ 9443 w 11200"/>
                  <a:gd name="T35" fmla="*/ 6138 h 9063"/>
                  <a:gd name="T36" fmla="*/ 9927 w 11200"/>
                  <a:gd name="T37" fmla="*/ 5002 h 9063"/>
                  <a:gd name="T38" fmla="*/ 11200 w 11200"/>
                  <a:gd name="T39" fmla="*/ 5002 h 9063"/>
                  <a:gd name="T40" fmla="*/ 11200 w 11200"/>
                  <a:gd name="T41" fmla="*/ 4502 h 9063"/>
                  <a:gd name="T42" fmla="*/ 1656 w 11200"/>
                  <a:gd name="T43" fmla="*/ 3484 h 9063"/>
                  <a:gd name="T44" fmla="*/ 2551 w 11200"/>
                  <a:gd name="T45" fmla="*/ 1048 h 9063"/>
                  <a:gd name="T46" fmla="*/ 3194 w 11200"/>
                  <a:gd name="T47" fmla="*/ 907 h 9063"/>
                  <a:gd name="T48" fmla="*/ 4386 w 11200"/>
                  <a:gd name="T49" fmla="*/ 1184 h 9063"/>
                  <a:gd name="T50" fmla="*/ 5465 w 11200"/>
                  <a:gd name="T51" fmla="*/ 1772 h 9063"/>
                  <a:gd name="T52" fmla="*/ 5608 w 11200"/>
                  <a:gd name="T53" fmla="*/ 1873 h 9063"/>
                  <a:gd name="T54" fmla="*/ 5753 w 11200"/>
                  <a:gd name="T55" fmla="*/ 1774 h 9063"/>
                  <a:gd name="T56" fmla="*/ 6855 w 11200"/>
                  <a:gd name="T57" fmla="*/ 1207 h 9063"/>
                  <a:gd name="T58" fmla="*/ 8749 w 11200"/>
                  <a:gd name="T59" fmla="*/ 1103 h 9063"/>
                  <a:gd name="T60" fmla="*/ 9639 w 11200"/>
                  <a:gd name="T61" fmla="*/ 3484 h 9063"/>
                  <a:gd name="T62" fmla="*/ 9538 w 11200"/>
                  <a:gd name="T63" fmla="*/ 4502 h 9063"/>
                  <a:gd name="T64" fmla="*/ 7484 w 11200"/>
                  <a:gd name="T65" fmla="*/ 4502 h 9063"/>
                  <a:gd name="T66" fmla="*/ 6752 w 11200"/>
                  <a:gd name="T67" fmla="*/ 2265 h 9063"/>
                  <a:gd name="T68" fmla="*/ 5804 w 11200"/>
                  <a:gd name="T69" fmla="*/ 5487 h 9063"/>
                  <a:gd name="T70" fmla="*/ 5442 w 11200"/>
                  <a:gd name="T71" fmla="*/ 4295 h 9063"/>
                  <a:gd name="T72" fmla="*/ 4782 w 11200"/>
                  <a:gd name="T73" fmla="*/ 5179 h 9063"/>
                  <a:gd name="T74" fmla="*/ 4133 w 11200"/>
                  <a:gd name="T75" fmla="*/ 2102 h 9063"/>
                  <a:gd name="T76" fmla="*/ 2943 w 11200"/>
                  <a:gd name="T77" fmla="*/ 4502 h 9063"/>
                  <a:gd name="T78" fmla="*/ 1810 w 11200"/>
                  <a:gd name="T79" fmla="*/ 4502 h 9063"/>
                  <a:gd name="T80" fmla="*/ 1656 w 11200"/>
                  <a:gd name="T81" fmla="*/ 3484 h 9063"/>
                  <a:gd name="T82" fmla="*/ 9015 w 11200"/>
                  <a:gd name="T83" fmla="*/ 5880 h 9063"/>
                  <a:gd name="T84" fmla="*/ 7634 w 11200"/>
                  <a:gd name="T85" fmla="*/ 7443 h 9063"/>
                  <a:gd name="T86" fmla="*/ 5683 w 11200"/>
                  <a:gd name="T87" fmla="*/ 8524 h 9063"/>
                  <a:gd name="T88" fmla="*/ 3699 w 11200"/>
                  <a:gd name="T89" fmla="*/ 7160 h 9063"/>
                  <a:gd name="T90" fmla="*/ 2285 w 11200"/>
                  <a:gd name="T91" fmla="*/ 5544 h 9063"/>
                  <a:gd name="T92" fmla="*/ 1997 w 11200"/>
                  <a:gd name="T93" fmla="*/ 5002 h 9063"/>
                  <a:gd name="T94" fmla="*/ 3251 w 11200"/>
                  <a:gd name="T95" fmla="*/ 5002 h 9063"/>
                  <a:gd name="T96" fmla="*/ 3939 w 11200"/>
                  <a:gd name="T97" fmla="*/ 3615 h 9063"/>
                  <a:gd name="T98" fmla="*/ 4518 w 11200"/>
                  <a:gd name="T99" fmla="*/ 6363 h 9063"/>
                  <a:gd name="T100" fmla="*/ 5249 w 11200"/>
                  <a:gd name="T101" fmla="*/ 5385 h 9063"/>
                  <a:gd name="T102" fmla="*/ 5812 w 11200"/>
                  <a:gd name="T103" fmla="*/ 7230 h 9063"/>
                  <a:gd name="T104" fmla="*/ 6777 w 11200"/>
                  <a:gd name="T105" fmla="*/ 3950 h 9063"/>
                  <a:gd name="T106" fmla="*/ 7122 w 11200"/>
                  <a:gd name="T107" fmla="*/ 5003 h 9063"/>
                  <a:gd name="T108" fmla="*/ 9404 w 11200"/>
                  <a:gd name="T109" fmla="*/ 5003 h 9063"/>
                  <a:gd name="T110" fmla="*/ 9015 w 11200"/>
                  <a:gd name="T111" fmla="*/ 5880 h 90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1200" h="9063">
                    <a:moveTo>
                      <a:pt x="11200" y="4502"/>
                    </a:moveTo>
                    <a:lnTo>
                      <a:pt x="10045" y="4502"/>
                    </a:lnTo>
                    <a:cubicBezTo>
                      <a:pt x="10107" y="4173"/>
                      <a:pt x="10137" y="3833"/>
                      <a:pt x="10137" y="3484"/>
                    </a:cubicBezTo>
                    <a:cubicBezTo>
                      <a:pt x="10137" y="2017"/>
                      <a:pt x="9748" y="1067"/>
                      <a:pt x="8980" y="660"/>
                    </a:cubicBezTo>
                    <a:cubicBezTo>
                      <a:pt x="7791" y="32"/>
                      <a:pt x="6115" y="958"/>
                      <a:pt x="5614" y="1268"/>
                    </a:cubicBezTo>
                    <a:cubicBezTo>
                      <a:pt x="5124" y="949"/>
                      <a:pt x="3495" y="0"/>
                      <a:pt x="2324" y="602"/>
                    </a:cubicBezTo>
                    <a:cubicBezTo>
                      <a:pt x="1550" y="999"/>
                      <a:pt x="1158" y="1969"/>
                      <a:pt x="1158" y="3483"/>
                    </a:cubicBezTo>
                    <a:cubicBezTo>
                      <a:pt x="1158" y="3823"/>
                      <a:pt x="1203" y="4163"/>
                      <a:pt x="1291" y="4500"/>
                    </a:cubicBezTo>
                    <a:lnTo>
                      <a:pt x="0" y="4500"/>
                    </a:lnTo>
                    <a:lnTo>
                      <a:pt x="0" y="5000"/>
                    </a:lnTo>
                    <a:lnTo>
                      <a:pt x="1454" y="5000"/>
                    </a:lnTo>
                    <a:cubicBezTo>
                      <a:pt x="1560" y="5270"/>
                      <a:pt x="1695" y="5539"/>
                      <a:pt x="1859" y="5805"/>
                    </a:cubicBezTo>
                    <a:cubicBezTo>
                      <a:pt x="2225" y="6402"/>
                      <a:pt x="2734" y="6984"/>
                      <a:pt x="3370" y="7538"/>
                    </a:cubicBezTo>
                    <a:cubicBezTo>
                      <a:pt x="4447" y="8473"/>
                      <a:pt x="5508" y="8998"/>
                      <a:pt x="5552" y="9019"/>
                    </a:cubicBezTo>
                    <a:lnTo>
                      <a:pt x="5640" y="9063"/>
                    </a:lnTo>
                    <a:lnTo>
                      <a:pt x="5734" y="9034"/>
                    </a:lnTo>
                    <a:cubicBezTo>
                      <a:pt x="5779" y="9020"/>
                      <a:pt x="6848" y="8690"/>
                      <a:pt x="7928" y="7847"/>
                    </a:cubicBezTo>
                    <a:cubicBezTo>
                      <a:pt x="8567" y="7348"/>
                      <a:pt x="9077" y="6773"/>
                      <a:pt x="9443" y="6138"/>
                    </a:cubicBezTo>
                    <a:cubicBezTo>
                      <a:pt x="9650" y="5778"/>
                      <a:pt x="9812" y="5398"/>
                      <a:pt x="9927" y="5002"/>
                    </a:cubicBezTo>
                    <a:lnTo>
                      <a:pt x="11200" y="5002"/>
                    </a:lnTo>
                    <a:lnTo>
                      <a:pt x="11200" y="4502"/>
                    </a:lnTo>
                    <a:close/>
                    <a:moveTo>
                      <a:pt x="1656" y="3484"/>
                    </a:moveTo>
                    <a:cubicBezTo>
                      <a:pt x="1656" y="2173"/>
                      <a:pt x="1958" y="1353"/>
                      <a:pt x="2551" y="1048"/>
                    </a:cubicBezTo>
                    <a:cubicBezTo>
                      <a:pt x="2748" y="947"/>
                      <a:pt x="2968" y="907"/>
                      <a:pt x="3194" y="907"/>
                    </a:cubicBezTo>
                    <a:cubicBezTo>
                      <a:pt x="3609" y="907"/>
                      <a:pt x="4043" y="1042"/>
                      <a:pt x="4386" y="1184"/>
                    </a:cubicBezTo>
                    <a:cubicBezTo>
                      <a:pt x="4989" y="1434"/>
                      <a:pt x="5455" y="1764"/>
                      <a:pt x="5465" y="1772"/>
                    </a:cubicBezTo>
                    <a:lnTo>
                      <a:pt x="5608" y="1873"/>
                    </a:lnTo>
                    <a:lnTo>
                      <a:pt x="5753" y="1774"/>
                    </a:lnTo>
                    <a:cubicBezTo>
                      <a:pt x="5758" y="1770"/>
                      <a:pt x="6234" y="1449"/>
                      <a:pt x="6855" y="1207"/>
                    </a:cubicBezTo>
                    <a:cubicBezTo>
                      <a:pt x="7850" y="819"/>
                      <a:pt x="8434" y="937"/>
                      <a:pt x="8749" y="1103"/>
                    </a:cubicBezTo>
                    <a:cubicBezTo>
                      <a:pt x="9340" y="1415"/>
                      <a:pt x="9639" y="2217"/>
                      <a:pt x="9639" y="3484"/>
                    </a:cubicBezTo>
                    <a:cubicBezTo>
                      <a:pt x="9639" y="3834"/>
                      <a:pt x="9605" y="4174"/>
                      <a:pt x="9538" y="4502"/>
                    </a:cubicBezTo>
                    <a:lnTo>
                      <a:pt x="7484" y="4502"/>
                    </a:lnTo>
                    <a:lnTo>
                      <a:pt x="6752" y="2265"/>
                    </a:lnTo>
                    <a:lnTo>
                      <a:pt x="5804" y="5487"/>
                    </a:lnTo>
                    <a:lnTo>
                      <a:pt x="5442" y="4295"/>
                    </a:lnTo>
                    <a:lnTo>
                      <a:pt x="4782" y="5179"/>
                    </a:lnTo>
                    <a:lnTo>
                      <a:pt x="4133" y="2102"/>
                    </a:lnTo>
                    <a:lnTo>
                      <a:pt x="2943" y="4502"/>
                    </a:lnTo>
                    <a:lnTo>
                      <a:pt x="1810" y="4502"/>
                    </a:lnTo>
                    <a:cubicBezTo>
                      <a:pt x="1708" y="4163"/>
                      <a:pt x="1657" y="3823"/>
                      <a:pt x="1656" y="3484"/>
                    </a:cubicBezTo>
                    <a:close/>
                    <a:moveTo>
                      <a:pt x="9015" y="5880"/>
                    </a:moveTo>
                    <a:cubicBezTo>
                      <a:pt x="8683" y="6459"/>
                      <a:pt x="8218" y="6985"/>
                      <a:pt x="7634" y="7443"/>
                    </a:cubicBezTo>
                    <a:cubicBezTo>
                      <a:pt x="6803" y="8095"/>
                      <a:pt x="5959" y="8427"/>
                      <a:pt x="5683" y="8524"/>
                    </a:cubicBezTo>
                    <a:cubicBezTo>
                      <a:pt x="5409" y="8379"/>
                      <a:pt x="4552" y="7900"/>
                      <a:pt x="3699" y="7160"/>
                    </a:cubicBezTo>
                    <a:cubicBezTo>
                      <a:pt x="3100" y="6640"/>
                      <a:pt x="2625" y="6097"/>
                      <a:pt x="2285" y="5544"/>
                    </a:cubicBezTo>
                    <a:cubicBezTo>
                      <a:pt x="2174" y="5364"/>
                      <a:pt x="2079" y="5183"/>
                      <a:pt x="1997" y="5002"/>
                    </a:cubicBezTo>
                    <a:lnTo>
                      <a:pt x="3251" y="5002"/>
                    </a:lnTo>
                    <a:lnTo>
                      <a:pt x="3939" y="3615"/>
                    </a:lnTo>
                    <a:lnTo>
                      <a:pt x="4518" y="6363"/>
                    </a:lnTo>
                    <a:lnTo>
                      <a:pt x="5249" y="5385"/>
                    </a:lnTo>
                    <a:lnTo>
                      <a:pt x="5812" y="7230"/>
                    </a:lnTo>
                    <a:lnTo>
                      <a:pt x="6777" y="3950"/>
                    </a:lnTo>
                    <a:lnTo>
                      <a:pt x="7122" y="5003"/>
                    </a:lnTo>
                    <a:lnTo>
                      <a:pt x="9404" y="5003"/>
                    </a:lnTo>
                    <a:cubicBezTo>
                      <a:pt x="9305" y="5307"/>
                      <a:pt x="9175" y="5600"/>
                      <a:pt x="9015" y="5880"/>
                    </a:cubicBezTo>
                    <a:close/>
                  </a:path>
                </a:pathLst>
              </a:custGeom>
              <a:gradFill>
                <a:gsLst>
                  <a:gs pos="0">
                    <a:schemeClr val="accent1">
                      <a:alpha val="70000"/>
                    </a:schemeClr>
                  </a:gs>
                  <a:gs pos="100000">
                    <a:schemeClr val="accent2">
                      <a:alpha val="63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9" name="Freeform 14">
                <a:extLst>
                  <a:ext uri="{FF2B5EF4-FFF2-40B4-BE49-F238E27FC236}">
                    <a16:creationId xmlns:a16="http://schemas.microsoft.com/office/drawing/2014/main" id="{5F62EC44-F2D1-05A1-7935-D783BDB27407}"/>
                  </a:ext>
                </a:extLst>
              </p:cNvPr>
              <p:cNvSpPr/>
              <p:nvPr/>
            </p:nvSpPr>
            <p:spPr>
              <a:xfrm rot="1939492">
                <a:off x="10219221" y="2651080"/>
                <a:ext cx="490557" cy="320461"/>
              </a:xfrm>
              <a:custGeom>
                <a:avLst/>
                <a:gdLst>
                  <a:gd name="T0" fmla="*/ 281 w 295"/>
                  <a:gd name="T1" fmla="*/ 0 h 193"/>
                  <a:gd name="T2" fmla="*/ 266 w 295"/>
                  <a:gd name="T3" fmla="*/ 14 h 193"/>
                  <a:gd name="T4" fmla="*/ 267 w 295"/>
                  <a:gd name="T5" fmla="*/ 19 h 193"/>
                  <a:gd name="T6" fmla="*/ 225 w 295"/>
                  <a:gd name="T7" fmla="*/ 81 h 193"/>
                  <a:gd name="T8" fmla="*/ 173 w 295"/>
                  <a:gd name="T9" fmla="*/ 31 h 193"/>
                  <a:gd name="T10" fmla="*/ 174 w 295"/>
                  <a:gd name="T11" fmla="*/ 28 h 193"/>
                  <a:gd name="T12" fmla="*/ 159 w 295"/>
                  <a:gd name="T13" fmla="*/ 14 h 193"/>
                  <a:gd name="T14" fmla="*/ 145 w 295"/>
                  <a:gd name="T15" fmla="*/ 28 h 193"/>
                  <a:gd name="T16" fmla="*/ 157 w 295"/>
                  <a:gd name="T17" fmla="*/ 43 h 193"/>
                  <a:gd name="T18" fmla="*/ 191 w 295"/>
                  <a:gd name="T19" fmla="*/ 128 h 193"/>
                  <a:gd name="T20" fmla="*/ 152 w 295"/>
                  <a:gd name="T21" fmla="*/ 109 h 193"/>
                  <a:gd name="T22" fmla="*/ 152 w 295"/>
                  <a:gd name="T23" fmla="*/ 107 h 193"/>
                  <a:gd name="T24" fmla="*/ 137 w 295"/>
                  <a:gd name="T25" fmla="*/ 93 h 193"/>
                  <a:gd name="T26" fmla="*/ 123 w 295"/>
                  <a:gd name="T27" fmla="*/ 107 h 193"/>
                  <a:gd name="T28" fmla="*/ 128 w 295"/>
                  <a:gd name="T29" fmla="*/ 118 h 193"/>
                  <a:gd name="T30" fmla="*/ 120 w 295"/>
                  <a:gd name="T31" fmla="*/ 165 h 193"/>
                  <a:gd name="T32" fmla="*/ 111 w 295"/>
                  <a:gd name="T33" fmla="*/ 171 h 193"/>
                  <a:gd name="T34" fmla="*/ 28 w 295"/>
                  <a:gd name="T35" fmla="*/ 148 h 193"/>
                  <a:gd name="T36" fmla="*/ 14 w 295"/>
                  <a:gd name="T37" fmla="*/ 136 h 193"/>
                  <a:gd name="T38" fmla="*/ 0 w 295"/>
                  <a:gd name="T39" fmla="*/ 150 h 193"/>
                  <a:gd name="T40" fmla="*/ 14 w 295"/>
                  <a:gd name="T41" fmla="*/ 165 h 193"/>
                  <a:gd name="T42" fmla="*/ 23 w 295"/>
                  <a:gd name="T43" fmla="*/ 162 h 193"/>
                  <a:gd name="T44" fmla="*/ 110 w 295"/>
                  <a:gd name="T45" fmla="*/ 186 h 193"/>
                  <a:gd name="T46" fmla="*/ 123 w 295"/>
                  <a:gd name="T47" fmla="*/ 193 h 193"/>
                  <a:gd name="T48" fmla="*/ 137 w 295"/>
                  <a:gd name="T49" fmla="*/ 179 h 193"/>
                  <a:gd name="T50" fmla="*/ 134 w 295"/>
                  <a:gd name="T51" fmla="*/ 170 h 193"/>
                  <a:gd name="T52" fmla="*/ 142 w 295"/>
                  <a:gd name="T53" fmla="*/ 121 h 193"/>
                  <a:gd name="T54" fmla="*/ 192 w 295"/>
                  <a:gd name="T55" fmla="*/ 145 h 193"/>
                  <a:gd name="T56" fmla="*/ 206 w 295"/>
                  <a:gd name="T57" fmla="*/ 157 h 193"/>
                  <a:gd name="T58" fmla="*/ 220 w 295"/>
                  <a:gd name="T59" fmla="*/ 143 h 193"/>
                  <a:gd name="T60" fmla="*/ 207 w 295"/>
                  <a:gd name="T61" fmla="*/ 129 h 193"/>
                  <a:gd name="T62" fmla="*/ 179 w 295"/>
                  <a:gd name="T63" fmla="*/ 57 h 193"/>
                  <a:gd name="T64" fmla="*/ 221 w 295"/>
                  <a:gd name="T65" fmla="*/ 98 h 193"/>
                  <a:gd name="T66" fmla="*/ 227 w 295"/>
                  <a:gd name="T67" fmla="*/ 100 h 193"/>
                  <a:gd name="T68" fmla="*/ 233 w 295"/>
                  <a:gd name="T69" fmla="*/ 97 h 193"/>
                  <a:gd name="T70" fmla="*/ 279 w 295"/>
                  <a:gd name="T71" fmla="*/ 28 h 193"/>
                  <a:gd name="T72" fmla="*/ 281 w 295"/>
                  <a:gd name="T73" fmla="*/ 28 h 193"/>
                  <a:gd name="T74" fmla="*/ 295 w 295"/>
                  <a:gd name="T75" fmla="*/ 14 h 193"/>
                  <a:gd name="T76" fmla="*/ 281 w 295"/>
                  <a:gd name="T77" fmla="*/ 0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95" h="193">
                    <a:moveTo>
                      <a:pt x="281" y="0"/>
                    </a:moveTo>
                    <a:cubicBezTo>
                      <a:pt x="273" y="0"/>
                      <a:pt x="266" y="6"/>
                      <a:pt x="266" y="14"/>
                    </a:cubicBezTo>
                    <a:cubicBezTo>
                      <a:pt x="266" y="16"/>
                      <a:pt x="267" y="17"/>
                      <a:pt x="267" y="19"/>
                    </a:cubicBezTo>
                    <a:lnTo>
                      <a:pt x="225" y="81"/>
                    </a:lnTo>
                    <a:lnTo>
                      <a:pt x="173" y="31"/>
                    </a:lnTo>
                    <a:cubicBezTo>
                      <a:pt x="173" y="30"/>
                      <a:pt x="174" y="29"/>
                      <a:pt x="174" y="28"/>
                    </a:cubicBezTo>
                    <a:cubicBezTo>
                      <a:pt x="174" y="21"/>
                      <a:pt x="167" y="14"/>
                      <a:pt x="159" y="14"/>
                    </a:cubicBezTo>
                    <a:cubicBezTo>
                      <a:pt x="151" y="14"/>
                      <a:pt x="145" y="21"/>
                      <a:pt x="145" y="28"/>
                    </a:cubicBezTo>
                    <a:cubicBezTo>
                      <a:pt x="145" y="36"/>
                      <a:pt x="150" y="41"/>
                      <a:pt x="157" y="43"/>
                    </a:cubicBezTo>
                    <a:lnTo>
                      <a:pt x="191" y="128"/>
                    </a:lnTo>
                    <a:lnTo>
                      <a:pt x="152" y="109"/>
                    </a:lnTo>
                    <a:cubicBezTo>
                      <a:pt x="152" y="108"/>
                      <a:pt x="152" y="108"/>
                      <a:pt x="152" y="107"/>
                    </a:cubicBezTo>
                    <a:cubicBezTo>
                      <a:pt x="152" y="99"/>
                      <a:pt x="145" y="93"/>
                      <a:pt x="137" y="93"/>
                    </a:cubicBezTo>
                    <a:cubicBezTo>
                      <a:pt x="129" y="93"/>
                      <a:pt x="123" y="99"/>
                      <a:pt x="123" y="107"/>
                    </a:cubicBezTo>
                    <a:cubicBezTo>
                      <a:pt x="123" y="111"/>
                      <a:pt x="125" y="115"/>
                      <a:pt x="128" y="118"/>
                    </a:cubicBezTo>
                    <a:lnTo>
                      <a:pt x="120" y="165"/>
                    </a:lnTo>
                    <a:cubicBezTo>
                      <a:pt x="117" y="166"/>
                      <a:pt x="114" y="168"/>
                      <a:pt x="111" y="171"/>
                    </a:cubicBezTo>
                    <a:lnTo>
                      <a:pt x="28" y="148"/>
                    </a:lnTo>
                    <a:cubicBezTo>
                      <a:pt x="27" y="141"/>
                      <a:pt x="22" y="136"/>
                      <a:pt x="14" y="136"/>
                    </a:cubicBezTo>
                    <a:cubicBezTo>
                      <a:pt x="6" y="136"/>
                      <a:pt x="0" y="142"/>
                      <a:pt x="0" y="150"/>
                    </a:cubicBezTo>
                    <a:cubicBezTo>
                      <a:pt x="0" y="158"/>
                      <a:pt x="6" y="165"/>
                      <a:pt x="14" y="165"/>
                    </a:cubicBezTo>
                    <a:cubicBezTo>
                      <a:pt x="18" y="165"/>
                      <a:pt x="20" y="164"/>
                      <a:pt x="23" y="162"/>
                    </a:cubicBezTo>
                    <a:lnTo>
                      <a:pt x="110" y="186"/>
                    </a:lnTo>
                    <a:cubicBezTo>
                      <a:pt x="113" y="190"/>
                      <a:pt x="117" y="193"/>
                      <a:pt x="123" y="193"/>
                    </a:cubicBezTo>
                    <a:cubicBezTo>
                      <a:pt x="131" y="193"/>
                      <a:pt x="137" y="187"/>
                      <a:pt x="137" y="179"/>
                    </a:cubicBezTo>
                    <a:cubicBezTo>
                      <a:pt x="137" y="176"/>
                      <a:pt x="136" y="173"/>
                      <a:pt x="134" y="170"/>
                    </a:cubicBezTo>
                    <a:lnTo>
                      <a:pt x="142" y="121"/>
                    </a:lnTo>
                    <a:lnTo>
                      <a:pt x="192" y="145"/>
                    </a:lnTo>
                    <a:cubicBezTo>
                      <a:pt x="193" y="152"/>
                      <a:pt x="199" y="157"/>
                      <a:pt x="206" y="157"/>
                    </a:cubicBezTo>
                    <a:cubicBezTo>
                      <a:pt x="214" y="157"/>
                      <a:pt x="220" y="151"/>
                      <a:pt x="220" y="143"/>
                    </a:cubicBezTo>
                    <a:cubicBezTo>
                      <a:pt x="220" y="136"/>
                      <a:pt x="215" y="129"/>
                      <a:pt x="207" y="129"/>
                    </a:cubicBezTo>
                    <a:lnTo>
                      <a:pt x="179" y="57"/>
                    </a:lnTo>
                    <a:lnTo>
                      <a:pt x="221" y="98"/>
                    </a:lnTo>
                    <a:cubicBezTo>
                      <a:pt x="223" y="100"/>
                      <a:pt x="225" y="100"/>
                      <a:pt x="227" y="100"/>
                    </a:cubicBezTo>
                    <a:cubicBezTo>
                      <a:pt x="229" y="100"/>
                      <a:pt x="231" y="99"/>
                      <a:pt x="233" y="97"/>
                    </a:cubicBezTo>
                    <a:lnTo>
                      <a:pt x="279" y="28"/>
                    </a:lnTo>
                    <a:cubicBezTo>
                      <a:pt x="279" y="28"/>
                      <a:pt x="280" y="28"/>
                      <a:pt x="281" y="28"/>
                    </a:cubicBezTo>
                    <a:cubicBezTo>
                      <a:pt x="289" y="28"/>
                      <a:pt x="295" y="22"/>
                      <a:pt x="295" y="14"/>
                    </a:cubicBezTo>
                    <a:cubicBezTo>
                      <a:pt x="295" y="6"/>
                      <a:pt x="289" y="0"/>
                      <a:pt x="281" y="0"/>
                    </a:cubicBezTo>
                    <a:close/>
                  </a:path>
                </a:pathLst>
              </a:custGeom>
              <a:gradFill>
                <a:gsLst>
                  <a:gs pos="0">
                    <a:schemeClr val="accent1">
                      <a:alpha val="70000"/>
                    </a:schemeClr>
                  </a:gs>
                  <a:gs pos="100000">
                    <a:schemeClr val="accent2">
                      <a:alpha val="63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grpSp>
      </p:grpSp>
      <p:sp>
        <p:nvSpPr>
          <p:cNvPr id="15" name="矩形 14">
            <a:extLst>
              <a:ext uri="{FF2B5EF4-FFF2-40B4-BE49-F238E27FC236}">
                <a16:creationId xmlns:a16="http://schemas.microsoft.com/office/drawing/2014/main" id="{2365FD01-7336-779B-234C-D46C077A3F6F}"/>
              </a:ext>
            </a:extLst>
          </p:cNvPr>
          <p:cNvSpPr/>
          <p:nvPr/>
        </p:nvSpPr>
        <p:spPr>
          <a:xfrm>
            <a:off x="6305551" y="4189999"/>
            <a:ext cx="5171324" cy="1644341"/>
          </a:xfrm>
          <a:prstGeom prst="rect">
            <a:avLst/>
          </a:prstGeom>
          <a:gradFill>
            <a:gsLst>
              <a:gs pos="0">
                <a:schemeClr val="accent1">
                  <a:alpha val="62000"/>
                </a:schemeClr>
              </a:gs>
              <a:gs pos="100000">
                <a:schemeClr val="accent6">
                  <a:alpha val="96000"/>
                </a:schemeClr>
              </a:gs>
            </a:gsLst>
            <a:lin ang="2700000" scaled="0"/>
          </a:gradFill>
          <a:ln>
            <a:noFill/>
          </a:ln>
          <a:effectLst>
            <a:outerShdw blurRad="165100" dist="38100" dir="2700000" algn="tl"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1" name="文本框 20">
            <a:extLst>
              <a:ext uri="{FF2B5EF4-FFF2-40B4-BE49-F238E27FC236}">
                <a16:creationId xmlns:a16="http://schemas.microsoft.com/office/drawing/2014/main" id="{A643B47E-3518-767D-2F2C-26C3FF1B3661}"/>
              </a:ext>
            </a:extLst>
          </p:cNvPr>
          <p:cNvSpPr txBox="1"/>
          <p:nvPr/>
        </p:nvSpPr>
        <p:spPr>
          <a:xfrm>
            <a:off x="6374087" y="4454508"/>
            <a:ext cx="5102788" cy="1170641"/>
          </a:xfrm>
          <a:prstGeom prst="rect">
            <a:avLst/>
          </a:prstGeom>
          <a:noFill/>
        </p:spPr>
        <p:txBody>
          <a:bodyPr wrap="square" rtlCol="0" anchor="ctr">
            <a:noAutofit/>
          </a:bodyPr>
          <a:lstStyle/>
          <a:p>
            <a:pPr algn="just">
              <a:lnSpc>
                <a:spcPct val="130000"/>
              </a:lnSpc>
            </a:pPr>
            <a:r>
              <a:rPr lang="zh-CN" altLang="en-US" sz="2000" dirty="0">
                <a:solidFill>
                  <a:schemeClr val="bg1"/>
                </a:solidFill>
                <a:cs typeface="+mn-ea"/>
                <a:sym typeface="+mn-lt"/>
              </a:rPr>
              <a:t>我国互联网医疗建设和探索逐渐进入医疗业 务的深水区，新的更高的需求将保持互联网医疗产业蓬勃发展。</a:t>
            </a:r>
          </a:p>
        </p:txBody>
      </p:sp>
      <p:sp>
        <p:nvSpPr>
          <p:cNvPr id="6" name="文本框 5">
            <a:extLst>
              <a:ext uri="{FF2B5EF4-FFF2-40B4-BE49-F238E27FC236}">
                <a16:creationId xmlns:a16="http://schemas.microsoft.com/office/drawing/2014/main" id="{E732B080-3AA3-498D-D2CC-FDAA28F3598E}"/>
              </a:ext>
            </a:extLst>
          </p:cNvPr>
          <p:cNvSpPr txBox="1"/>
          <p:nvPr/>
        </p:nvSpPr>
        <p:spPr>
          <a:xfrm>
            <a:off x="1487936" y="1584321"/>
            <a:ext cx="4570482" cy="878446"/>
          </a:xfrm>
          <a:prstGeom prst="rect">
            <a:avLst/>
          </a:prstGeom>
          <a:noFill/>
        </p:spPr>
        <p:txBody>
          <a:bodyPr wrap="square" anchor="ctr">
            <a:noAutofit/>
          </a:bodyPr>
          <a:lstStyle/>
          <a:p>
            <a:r>
              <a:rPr kumimoji="0" lang="zh-CN" altLang="en-US" sz="2400" b="1" i="0" u="none" strike="noStrike" kern="1200" cap="none" spc="0" normalizeH="0" baseline="0" noProof="0" dirty="0">
                <a:ln>
                  <a:noFill/>
                </a:ln>
                <a:solidFill>
                  <a:schemeClr val="tx1">
                    <a:lumMod val="75000"/>
                    <a:lumOff val="25000"/>
                  </a:schemeClr>
                </a:solidFill>
                <a:effectLst/>
                <a:uLnTx/>
                <a:uFillTx/>
                <a:latin typeface="+mj-ea"/>
                <a:ea typeface="+mj-ea"/>
                <a:cs typeface="+mn-ea"/>
                <a:sym typeface="+mn-lt"/>
              </a:rPr>
              <a:t>供需矛盾突出</a:t>
            </a:r>
            <a:endParaRPr kumimoji="0" lang="en-US" altLang="zh-CN" sz="2400" b="1" i="0" u="none" strike="noStrike" kern="1200" cap="none" spc="0" normalizeH="0" baseline="0" noProof="0" dirty="0">
              <a:ln>
                <a:noFill/>
              </a:ln>
              <a:solidFill>
                <a:schemeClr val="tx1">
                  <a:lumMod val="75000"/>
                  <a:lumOff val="25000"/>
                </a:schemeClr>
              </a:solidFill>
              <a:effectLst/>
              <a:uLnTx/>
              <a:uFillTx/>
              <a:latin typeface="+mj-ea"/>
              <a:ea typeface="+mj-ea"/>
              <a:cs typeface="+mn-ea"/>
              <a:sym typeface="+mn-lt"/>
            </a:endParaRPr>
          </a:p>
          <a:p>
            <a:r>
              <a:rPr kumimoji="0" lang="zh-CN" altLang="en-US" sz="2400" b="1" i="0" u="none" strike="noStrike" kern="1200" cap="none" spc="0" normalizeH="0" baseline="0" noProof="0" dirty="0">
                <a:ln>
                  <a:noFill/>
                </a:ln>
                <a:solidFill>
                  <a:schemeClr val="tx1">
                    <a:lumMod val="75000"/>
                    <a:lumOff val="25000"/>
                  </a:schemeClr>
                </a:solidFill>
                <a:effectLst/>
                <a:uLnTx/>
                <a:uFillTx/>
                <a:latin typeface="+mj-ea"/>
                <a:ea typeface="+mj-ea"/>
                <a:cs typeface="+mn-ea"/>
                <a:sym typeface="+mn-lt"/>
              </a:rPr>
              <a:t>是医疗面临的根本性问题</a:t>
            </a:r>
            <a:endParaRPr lang="zh-CN" altLang="en-US" sz="2400" dirty="0">
              <a:solidFill>
                <a:schemeClr val="tx1">
                  <a:lumMod val="75000"/>
                  <a:lumOff val="25000"/>
                </a:schemeClr>
              </a:solidFill>
              <a:latin typeface="+mj-ea"/>
              <a:ea typeface="+mj-ea"/>
              <a:cs typeface="+mn-ea"/>
              <a:sym typeface="+mn-lt"/>
            </a:endParaRPr>
          </a:p>
        </p:txBody>
      </p:sp>
      <p:sp>
        <p:nvSpPr>
          <p:cNvPr id="33" name="balancing-scale-variant_33737">
            <a:extLst>
              <a:ext uri="{FF2B5EF4-FFF2-40B4-BE49-F238E27FC236}">
                <a16:creationId xmlns:a16="http://schemas.microsoft.com/office/drawing/2014/main" id="{B6BF954F-BD56-D0A5-ECEA-E68948BC6428}"/>
              </a:ext>
            </a:extLst>
          </p:cNvPr>
          <p:cNvSpPr/>
          <p:nvPr/>
        </p:nvSpPr>
        <p:spPr>
          <a:xfrm>
            <a:off x="878251" y="1775132"/>
            <a:ext cx="609685" cy="496824"/>
          </a:xfrm>
          <a:custGeom>
            <a:avLst/>
            <a:gdLst>
              <a:gd name="connsiteX0" fmla="*/ 459742 w 605630"/>
              <a:gd name="connsiteY0" fmla="*/ 408276 h 493520"/>
              <a:gd name="connsiteX1" fmla="*/ 605630 w 605630"/>
              <a:gd name="connsiteY1" fmla="*/ 408276 h 493520"/>
              <a:gd name="connsiteX2" fmla="*/ 532686 w 605630"/>
              <a:gd name="connsiteY2" fmla="*/ 437472 h 493520"/>
              <a:gd name="connsiteX3" fmla="*/ 459742 w 605630"/>
              <a:gd name="connsiteY3" fmla="*/ 408276 h 493520"/>
              <a:gd name="connsiteX4" fmla="*/ 0 w 605630"/>
              <a:gd name="connsiteY4" fmla="*/ 259234 h 493520"/>
              <a:gd name="connsiteX5" fmla="*/ 145978 w 605630"/>
              <a:gd name="connsiteY5" fmla="*/ 259234 h 493520"/>
              <a:gd name="connsiteX6" fmla="*/ 72989 w 605630"/>
              <a:gd name="connsiteY6" fmla="*/ 288340 h 493520"/>
              <a:gd name="connsiteX7" fmla="*/ 0 w 605630"/>
              <a:gd name="connsiteY7" fmla="*/ 259234 h 493520"/>
              <a:gd name="connsiteX8" fmla="*/ 523149 w 605630"/>
              <a:gd name="connsiteY8" fmla="*/ 175161 h 493520"/>
              <a:gd name="connsiteX9" fmla="*/ 524832 w 605630"/>
              <a:gd name="connsiteY9" fmla="*/ 176282 h 493520"/>
              <a:gd name="connsiteX10" fmla="*/ 601124 w 605630"/>
              <a:gd name="connsiteY10" fmla="*/ 402700 h 493520"/>
              <a:gd name="connsiteX11" fmla="*/ 600002 w 605630"/>
              <a:gd name="connsiteY11" fmla="*/ 404382 h 493520"/>
              <a:gd name="connsiteX12" fmla="*/ 599441 w 605630"/>
              <a:gd name="connsiteY12" fmla="*/ 404382 h 493520"/>
              <a:gd name="connsiteX13" fmla="*/ 598319 w 605630"/>
              <a:gd name="connsiteY13" fmla="*/ 403821 h 493520"/>
              <a:gd name="connsiteX14" fmla="*/ 523710 w 605630"/>
              <a:gd name="connsiteY14" fmla="*/ 181886 h 493520"/>
              <a:gd name="connsiteX15" fmla="*/ 467613 w 605630"/>
              <a:gd name="connsiteY15" fmla="*/ 403261 h 493520"/>
              <a:gd name="connsiteX16" fmla="*/ 465369 w 605630"/>
              <a:gd name="connsiteY16" fmla="*/ 404382 h 493520"/>
              <a:gd name="connsiteX17" fmla="*/ 464247 w 605630"/>
              <a:gd name="connsiteY17" fmla="*/ 402700 h 493520"/>
              <a:gd name="connsiteX18" fmla="*/ 522027 w 605630"/>
              <a:gd name="connsiteY18" fmla="*/ 176282 h 493520"/>
              <a:gd name="connsiteX19" fmla="*/ 523149 w 605630"/>
              <a:gd name="connsiteY19" fmla="*/ 175161 h 493520"/>
              <a:gd name="connsiteX20" fmla="*/ 313223 w 605630"/>
              <a:gd name="connsiteY20" fmla="*/ 54057 h 493520"/>
              <a:gd name="connsiteX21" fmla="*/ 295262 w 605630"/>
              <a:gd name="connsiteY21" fmla="*/ 63586 h 493520"/>
              <a:gd name="connsiteX22" fmla="*/ 304804 w 605630"/>
              <a:gd name="connsiteY22" fmla="*/ 81523 h 493520"/>
              <a:gd name="connsiteX23" fmla="*/ 322765 w 605630"/>
              <a:gd name="connsiteY23" fmla="*/ 71994 h 493520"/>
              <a:gd name="connsiteX24" fmla="*/ 313223 w 605630"/>
              <a:gd name="connsiteY24" fmla="*/ 54057 h 493520"/>
              <a:gd name="connsiteX25" fmla="*/ 63447 w 605630"/>
              <a:gd name="connsiteY25" fmla="*/ 26569 h 493520"/>
              <a:gd name="connsiteX26" fmla="*/ 65131 w 605630"/>
              <a:gd name="connsiteY26" fmla="*/ 27690 h 493520"/>
              <a:gd name="connsiteX27" fmla="*/ 141473 w 605630"/>
              <a:gd name="connsiteY27" fmla="*/ 253567 h 493520"/>
              <a:gd name="connsiteX28" fmla="*/ 140351 w 605630"/>
              <a:gd name="connsiteY28" fmla="*/ 255809 h 493520"/>
              <a:gd name="connsiteX29" fmla="*/ 139789 w 605630"/>
              <a:gd name="connsiteY29" fmla="*/ 255809 h 493520"/>
              <a:gd name="connsiteX30" fmla="*/ 138667 w 605630"/>
              <a:gd name="connsiteY30" fmla="*/ 254688 h 493520"/>
              <a:gd name="connsiteX31" fmla="*/ 64008 w 605630"/>
              <a:gd name="connsiteY31" fmla="*/ 33295 h 493520"/>
              <a:gd name="connsiteX32" fmla="*/ 7874 w 605630"/>
              <a:gd name="connsiteY32" fmla="*/ 254688 h 493520"/>
              <a:gd name="connsiteX33" fmla="*/ 5628 w 605630"/>
              <a:gd name="connsiteY33" fmla="*/ 255809 h 493520"/>
              <a:gd name="connsiteX34" fmla="*/ 4506 w 605630"/>
              <a:gd name="connsiteY34" fmla="*/ 254128 h 493520"/>
              <a:gd name="connsiteX35" fmla="*/ 62324 w 605630"/>
              <a:gd name="connsiteY35" fmla="*/ 27690 h 493520"/>
              <a:gd name="connsiteX36" fmla="*/ 63447 w 605630"/>
              <a:gd name="connsiteY36" fmla="*/ 26569 h 493520"/>
              <a:gd name="connsiteX37" fmla="*/ 80173 w 605630"/>
              <a:gd name="connsiteY37" fmla="*/ 9 h 493520"/>
              <a:gd name="connsiteX38" fmla="*/ 315469 w 605630"/>
              <a:gd name="connsiteY38" fmla="*/ 45649 h 493520"/>
              <a:gd name="connsiteX39" fmla="*/ 549527 w 605630"/>
              <a:gd name="connsiteY39" fmla="*/ 162241 h 493520"/>
              <a:gd name="connsiteX40" fmla="*/ 305365 w 605630"/>
              <a:gd name="connsiteY40" fmla="*/ 87129 h 493520"/>
              <a:gd name="connsiteX41" fmla="*/ 310417 w 605630"/>
              <a:gd name="connsiteY41" fmla="*/ 148228 h 493520"/>
              <a:gd name="connsiteX42" fmla="*/ 312662 w 605630"/>
              <a:gd name="connsiteY42" fmla="*/ 179057 h 493520"/>
              <a:gd name="connsiteX43" fmla="*/ 314907 w 605630"/>
              <a:gd name="connsiteY43" fmla="*/ 213250 h 493520"/>
              <a:gd name="connsiteX44" fmla="*/ 317152 w 605630"/>
              <a:gd name="connsiteY44" fmla="*/ 249685 h 493520"/>
              <a:gd name="connsiteX45" fmla="*/ 318836 w 605630"/>
              <a:gd name="connsiteY45" fmla="*/ 287241 h 493520"/>
              <a:gd name="connsiteX46" fmla="*/ 321643 w 605630"/>
              <a:gd name="connsiteY46" fmla="*/ 324798 h 493520"/>
              <a:gd name="connsiteX47" fmla="*/ 323327 w 605630"/>
              <a:gd name="connsiteY47" fmla="*/ 361233 h 493520"/>
              <a:gd name="connsiteX48" fmla="*/ 322204 w 605630"/>
              <a:gd name="connsiteY48" fmla="*/ 395426 h 493520"/>
              <a:gd name="connsiteX49" fmla="*/ 318836 w 605630"/>
              <a:gd name="connsiteY49" fmla="*/ 425695 h 493520"/>
              <a:gd name="connsiteX50" fmla="*/ 311539 w 605630"/>
              <a:gd name="connsiteY50" fmla="*/ 467175 h 493520"/>
              <a:gd name="connsiteX51" fmla="*/ 373282 w 605630"/>
              <a:gd name="connsiteY51" fmla="*/ 467175 h 493520"/>
              <a:gd name="connsiteX52" fmla="*/ 373282 w 605630"/>
              <a:gd name="connsiteY52" fmla="*/ 493520 h 493520"/>
              <a:gd name="connsiteX53" fmla="*/ 234081 w 605630"/>
              <a:gd name="connsiteY53" fmla="*/ 493520 h 493520"/>
              <a:gd name="connsiteX54" fmla="*/ 234081 w 605630"/>
              <a:gd name="connsiteY54" fmla="*/ 467175 h 493520"/>
              <a:gd name="connsiteX55" fmla="*/ 295262 w 605630"/>
              <a:gd name="connsiteY55" fmla="*/ 467175 h 493520"/>
              <a:gd name="connsiteX56" fmla="*/ 287965 w 605630"/>
              <a:gd name="connsiteY56" fmla="*/ 425695 h 493520"/>
              <a:gd name="connsiteX57" fmla="*/ 284597 w 605630"/>
              <a:gd name="connsiteY57" fmla="*/ 395426 h 493520"/>
              <a:gd name="connsiteX58" fmla="*/ 283475 w 605630"/>
              <a:gd name="connsiteY58" fmla="*/ 361233 h 493520"/>
              <a:gd name="connsiteX59" fmla="*/ 285159 w 605630"/>
              <a:gd name="connsiteY59" fmla="*/ 324798 h 493520"/>
              <a:gd name="connsiteX60" fmla="*/ 287965 w 605630"/>
              <a:gd name="connsiteY60" fmla="*/ 287241 h 493520"/>
              <a:gd name="connsiteX61" fmla="*/ 290210 w 605630"/>
              <a:gd name="connsiteY61" fmla="*/ 249685 h 493520"/>
              <a:gd name="connsiteX62" fmla="*/ 291894 w 605630"/>
              <a:gd name="connsiteY62" fmla="*/ 213250 h 493520"/>
              <a:gd name="connsiteX63" fmla="*/ 294139 w 605630"/>
              <a:gd name="connsiteY63" fmla="*/ 179057 h 493520"/>
              <a:gd name="connsiteX64" fmla="*/ 296385 w 605630"/>
              <a:gd name="connsiteY64" fmla="*/ 148228 h 493520"/>
              <a:gd name="connsiteX65" fmla="*/ 301436 w 605630"/>
              <a:gd name="connsiteY65" fmla="*/ 86008 h 493520"/>
              <a:gd name="connsiteX66" fmla="*/ 57274 w 605630"/>
              <a:gd name="connsiteY66" fmla="*/ 4729 h 493520"/>
              <a:gd name="connsiteX67" fmla="*/ 80173 w 605630"/>
              <a:gd name="connsiteY67" fmla="*/ 9 h 493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605630" h="493520">
                <a:moveTo>
                  <a:pt x="459742" y="408276"/>
                </a:moveTo>
                <a:lnTo>
                  <a:pt x="605630" y="408276"/>
                </a:lnTo>
                <a:cubicBezTo>
                  <a:pt x="605630" y="423997"/>
                  <a:pt x="573086" y="437472"/>
                  <a:pt x="532686" y="437472"/>
                </a:cubicBezTo>
                <a:cubicBezTo>
                  <a:pt x="492286" y="437472"/>
                  <a:pt x="459742" y="423997"/>
                  <a:pt x="459742" y="408276"/>
                </a:cubicBezTo>
                <a:close/>
                <a:moveTo>
                  <a:pt x="0" y="259234"/>
                </a:moveTo>
                <a:lnTo>
                  <a:pt x="145978" y="259234"/>
                </a:lnTo>
                <a:cubicBezTo>
                  <a:pt x="145978" y="275466"/>
                  <a:pt x="113414" y="288340"/>
                  <a:pt x="72989" y="288340"/>
                </a:cubicBezTo>
                <a:cubicBezTo>
                  <a:pt x="32564" y="288340"/>
                  <a:pt x="0" y="275466"/>
                  <a:pt x="0" y="259234"/>
                </a:cubicBezTo>
                <a:close/>
                <a:moveTo>
                  <a:pt x="523149" y="175161"/>
                </a:moveTo>
                <a:cubicBezTo>
                  <a:pt x="523710" y="175161"/>
                  <a:pt x="524271" y="175721"/>
                  <a:pt x="524832" y="176282"/>
                </a:cubicBezTo>
                <a:lnTo>
                  <a:pt x="601124" y="402700"/>
                </a:lnTo>
                <a:cubicBezTo>
                  <a:pt x="601124" y="403261"/>
                  <a:pt x="600563" y="404382"/>
                  <a:pt x="600002" y="404382"/>
                </a:cubicBezTo>
                <a:cubicBezTo>
                  <a:pt x="600002" y="404382"/>
                  <a:pt x="599441" y="404382"/>
                  <a:pt x="599441" y="404382"/>
                </a:cubicBezTo>
                <a:cubicBezTo>
                  <a:pt x="598880" y="404382"/>
                  <a:pt x="598319" y="404382"/>
                  <a:pt x="598319" y="403821"/>
                </a:cubicBezTo>
                <a:lnTo>
                  <a:pt x="523710" y="181886"/>
                </a:lnTo>
                <a:lnTo>
                  <a:pt x="467613" y="403261"/>
                </a:lnTo>
                <a:cubicBezTo>
                  <a:pt x="467052" y="404382"/>
                  <a:pt x="466491" y="404942"/>
                  <a:pt x="465369" y="404382"/>
                </a:cubicBezTo>
                <a:cubicBezTo>
                  <a:pt x="464808" y="404382"/>
                  <a:pt x="464247" y="403261"/>
                  <a:pt x="464247" y="402700"/>
                </a:cubicBezTo>
                <a:lnTo>
                  <a:pt x="522027" y="176282"/>
                </a:lnTo>
                <a:cubicBezTo>
                  <a:pt x="522027" y="175721"/>
                  <a:pt x="522588" y="175161"/>
                  <a:pt x="523149" y="175161"/>
                </a:cubicBezTo>
                <a:close/>
                <a:moveTo>
                  <a:pt x="313223" y="54057"/>
                </a:moveTo>
                <a:cubicBezTo>
                  <a:pt x="305927" y="51815"/>
                  <a:pt x="298068" y="55738"/>
                  <a:pt x="295262" y="63586"/>
                </a:cubicBezTo>
                <a:cubicBezTo>
                  <a:pt x="293017" y="70873"/>
                  <a:pt x="296946" y="79281"/>
                  <a:pt x="304804" y="81523"/>
                </a:cubicBezTo>
                <a:cubicBezTo>
                  <a:pt x="312101" y="83765"/>
                  <a:pt x="320520" y="79842"/>
                  <a:pt x="322765" y="71994"/>
                </a:cubicBezTo>
                <a:cubicBezTo>
                  <a:pt x="325010" y="64707"/>
                  <a:pt x="321081" y="56299"/>
                  <a:pt x="313223" y="54057"/>
                </a:cubicBezTo>
                <a:close/>
                <a:moveTo>
                  <a:pt x="63447" y="26569"/>
                </a:moveTo>
                <a:cubicBezTo>
                  <a:pt x="64008" y="26569"/>
                  <a:pt x="64570" y="26569"/>
                  <a:pt x="65131" y="27690"/>
                </a:cubicBezTo>
                <a:lnTo>
                  <a:pt x="141473" y="253567"/>
                </a:lnTo>
                <a:cubicBezTo>
                  <a:pt x="141473" y="254688"/>
                  <a:pt x="140912" y="255249"/>
                  <a:pt x="140351" y="255809"/>
                </a:cubicBezTo>
                <a:cubicBezTo>
                  <a:pt x="140351" y="255809"/>
                  <a:pt x="139789" y="255809"/>
                  <a:pt x="139789" y="255809"/>
                </a:cubicBezTo>
                <a:cubicBezTo>
                  <a:pt x="139228" y="255809"/>
                  <a:pt x="138667" y="255249"/>
                  <a:pt x="138667" y="254688"/>
                </a:cubicBezTo>
                <a:lnTo>
                  <a:pt x="64008" y="33295"/>
                </a:lnTo>
                <a:lnTo>
                  <a:pt x="7874" y="254688"/>
                </a:lnTo>
                <a:cubicBezTo>
                  <a:pt x="7312" y="255249"/>
                  <a:pt x="6751" y="255809"/>
                  <a:pt x="5628" y="255809"/>
                </a:cubicBezTo>
                <a:cubicBezTo>
                  <a:pt x="5067" y="255249"/>
                  <a:pt x="4506" y="254688"/>
                  <a:pt x="4506" y="254128"/>
                </a:cubicBezTo>
                <a:lnTo>
                  <a:pt x="62324" y="27690"/>
                </a:lnTo>
                <a:cubicBezTo>
                  <a:pt x="62324" y="27130"/>
                  <a:pt x="62886" y="26569"/>
                  <a:pt x="63447" y="26569"/>
                </a:cubicBezTo>
                <a:close/>
                <a:moveTo>
                  <a:pt x="80173" y="9"/>
                </a:moveTo>
                <a:cubicBezTo>
                  <a:pt x="121507" y="-386"/>
                  <a:pt x="213594" y="12857"/>
                  <a:pt x="315469" y="45649"/>
                </a:cubicBezTo>
                <a:cubicBezTo>
                  <a:pt x="451862" y="89371"/>
                  <a:pt x="553456" y="151030"/>
                  <a:pt x="549527" y="162241"/>
                </a:cubicBezTo>
                <a:cubicBezTo>
                  <a:pt x="546159" y="174012"/>
                  <a:pt x="440075" y="130290"/>
                  <a:pt x="305365" y="87129"/>
                </a:cubicBezTo>
                <a:cubicBezTo>
                  <a:pt x="305927" y="93295"/>
                  <a:pt x="308172" y="116277"/>
                  <a:pt x="310417" y="148228"/>
                </a:cubicBezTo>
                <a:cubicBezTo>
                  <a:pt x="310978" y="157757"/>
                  <a:pt x="311539" y="168407"/>
                  <a:pt x="312662" y="179057"/>
                </a:cubicBezTo>
                <a:cubicBezTo>
                  <a:pt x="313223" y="189707"/>
                  <a:pt x="313785" y="201479"/>
                  <a:pt x="314907" y="213250"/>
                </a:cubicBezTo>
                <a:cubicBezTo>
                  <a:pt x="315469" y="225021"/>
                  <a:pt x="316591" y="237353"/>
                  <a:pt x="317152" y="249685"/>
                </a:cubicBezTo>
                <a:cubicBezTo>
                  <a:pt x="317714" y="262017"/>
                  <a:pt x="318275" y="274349"/>
                  <a:pt x="318836" y="287241"/>
                </a:cubicBezTo>
                <a:cubicBezTo>
                  <a:pt x="319398" y="299573"/>
                  <a:pt x="320520" y="312466"/>
                  <a:pt x="321643" y="324798"/>
                </a:cubicBezTo>
                <a:cubicBezTo>
                  <a:pt x="322765" y="337129"/>
                  <a:pt x="323327" y="349461"/>
                  <a:pt x="323327" y="361233"/>
                </a:cubicBezTo>
                <a:cubicBezTo>
                  <a:pt x="323888" y="373004"/>
                  <a:pt x="323327" y="384215"/>
                  <a:pt x="322204" y="395426"/>
                </a:cubicBezTo>
                <a:cubicBezTo>
                  <a:pt x="321081" y="406076"/>
                  <a:pt x="320520" y="416166"/>
                  <a:pt x="318836" y="425695"/>
                </a:cubicBezTo>
                <a:cubicBezTo>
                  <a:pt x="316591" y="442511"/>
                  <a:pt x="313785" y="456524"/>
                  <a:pt x="311539" y="467175"/>
                </a:cubicBezTo>
                <a:lnTo>
                  <a:pt x="373282" y="467175"/>
                </a:lnTo>
                <a:lnTo>
                  <a:pt x="373282" y="493520"/>
                </a:lnTo>
                <a:lnTo>
                  <a:pt x="234081" y="493520"/>
                </a:lnTo>
                <a:lnTo>
                  <a:pt x="234081" y="467175"/>
                </a:lnTo>
                <a:lnTo>
                  <a:pt x="295262" y="467175"/>
                </a:lnTo>
                <a:cubicBezTo>
                  <a:pt x="293017" y="456524"/>
                  <a:pt x="290210" y="442511"/>
                  <a:pt x="287965" y="425695"/>
                </a:cubicBezTo>
                <a:cubicBezTo>
                  <a:pt x="286843" y="416166"/>
                  <a:pt x="285720" y="406076"/>
                  <a:pt x="284597" y="395426"/>
                </a:cubicBezTo>
                <a:cubicBezTo>
                  <a:pt x="284036" y="384215"/>
                  <a:pt x="283475" y="373004"/>
                  <a:pt x="283475" y="361233"/>
                </a:cubicBezTo>
                <a:cubicBezTo>
                  <a:pt x="283475" y="349461"/>
                  <a:pt x="284597" y="337129"/>
                  <a:pt x="285159" y="324798"/>
                </a:cubicBezTo>
                <a:cubicBezTo>
                  <a:pt x="286281" y="312466"/>
                  <a:pt x="287404" y="299573"/>
                  <a:pt x="287965" y="287241"/>
                </a:cubicBezTo>
                <a:cubicBezTo>
                  <a:pt x="288527" y="274349"/>
                  <a:pt x="289088" y="262017"/>
                  <a:pt x="290210" y="249685"/>
                </a:cubicBezTo>
                <a:cubicBezTo>
                  <a:pt x="290772" y="237353"/>
                  <a:pt x="291333" y="225021"/>
                  <a:pt x="291894" y="213250"/>
                </a:cubicBezTo>
                <a:cubicBezTo>
                  <a:pt x="293017" y="201479"/>
                  <a:pt x="293578" y="189707"/>
                  <a:pt x="294139" y="179057"/>
                </a:cubicBezTo>
                <a:cubicBezTo>
                  <a:pt x="295262" y="168407"/>
                  <a:pt x="295823" y="157757"/>
                  <a:pt x="296385" y="148228"/>
                </a:cubicBezTo>
                <a:cubicBezTo>
                  <a:pt x="299191" y="113474"/>
                  <a:pt x="301436" y="89371"/>
                  <a:pt x="301436" y="86008"/>
                </a:cubicBezTo>
                <a:cubicBezTo>
                  <a:pt x="166165" y="42286"/>
                  <a:pt x="53345" y="15940"/>
                  <a:pt x="57274" y="4729"/>
                </a:cubicBezTo>
                <a:cubicBezTo>
                  <a:pt x="58257" y="1787"/>
                  <a:pt x="66395" y="140"/>
                  <a:pt x="80173" y="9"/>
                </a:cubicBezTo>
                <a:close/>
              </a:path>
            </a:pathLst>
          </a:custGeom>
          <a:gradFill>
            <a:gsLst>
              <a:gs pos="0">
                <a:schemeClr val="accent1">
                  <a:alpha val="90000"/>
                </a:schemeClr>
              </a:gs>
              <a:gs pos="100000">
                <a:schemeClr val="accent2">
                  <a:alpha val="63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26" name="文本框 25">
            <a:extLst>
              <a:ext uri="{FF2B5EF4-FFF2-40B4-BE49-F238E27FC236}">
                <a16:creationId xmlns:a16="http://schemas.microsoft.com/office/drawing/2014/main" id="{E863BA14-9367-A249-13D3-972891E4C665}"/>
              </a:ext>
            </a:extLst>
          </p:cNvPr>
          <p:cNvSpPr txBox="1"/>
          <p:nvPr/>
        </p:nvSpPr>
        <p:spPr>
          <a:xfrm>
            <a:off x="1511388" y="3225503"/>
            <a:ext cx="4570482" cy="878446"/>
          </a:xfrm>
          <a:prstGeom prst="rect">
            <a:avLst/>
          </a:prstGeom>
          <a:noFill/>
        </p:spPr>
        <p:txBody>
          <a:bodyPr wrap="square" anchor="ctr">
            <a:noAutofit/>
          </a:bodyPr>
          <a:lstStyle>
            <a:defPPr>
              <a:defRPr lang="zh-CN"/>
            </a:defPPr>
            <a:lvl1pPr>
              <a:defRPr kumimoji="0" sz="2400" b="1" i="0" u="none" strike="noStrike" cap="none" spc="0" normalizeH="0" baseline="0">
                <a:ln>
                  <a:noFill/>
                </a:ln>
                <a:solidFill>
                  <a:schemeClr val="tx1">
                    <a:lumMod val="75000"/>
                    <a:lumOff val="25000"/>
                  </a:schemeClr>
                </a:solidFill>
                <a:effectLst/>
                <a:uLnTx/>
                <a:uFillTx/>
                <a:latin typeface="Arial" panose="020B0604020202020204" pitchFamily="34" charset="0"/>
                <a:ea typeface="微软雅黑"/>
              </a:defRPr>
            </a:lvl1pPr>
          </a:lstStyle>
          <a:p>
            <a:r>
              <a:rPr lang="zh-CN" altLang="en-US" dirty="0">
                <a:latin typeface="+mj-ea"/>
                <a:ea typeface="+mj-ea"/>
                <a:cs typeface="+mn-ea"/>
                <a:sym typeface="+mn-lt"/>
              </a:rPr>
              <a:t>行业政策利好</a:t>
            </a:r>
            <a:endParaRPr lang="en-US" altLang="zh-CN" dirty="0">
              <a:latin typeface="+mj-ea"/>
              <a:ea typeface="+mj-ea"/>
              <a:cs typeface="+mn-ea"/>
              <a:sym typeface="+mn-lt"/>
            </a:endParaRPr>
          </a:p>
          <a:p>
            <a:r>
              <a:rPr lang="zh-CN" altLang="en-US" dirty="0">
                <a:latin typeface="+mj-ea"/>
                <a:ea typeface="+mj-ea"/>
                <a:cs typeface="+mn-ea"/>
                <a:sym typeface="+mn-lt"/>
              </a:rPr>
              <a:t>推动互联网医疗行业发展</a:t>
            </a:r>
          </a:p>
        </p:txBody>
      </p:sp>
      <p:sp>
        <p:nvSpPr>
          <p:cNvPr id="34" name="iconfont-1039-798050">
            <a:extLst>
              <a:ext uri="{FF2B5EF4-FFF2-40B4-BE49-F238E27FC236}">
                <a16:creationId xmlns:a16="http://schemas.microsoft.com/office/drawing/2014/main" id="{2C1B280C-AF3E-C818-89C0-15197A643F48}"/>
              </a:ext>
            </a:extLst>
          </p:cNvPr>
          <p:cNvSpPr/>
          <p:nvPr/>
        </p:nvSpPr>
        <p:spPr>
          <a:xfrm>
            <a:off x="874365" y="3359884"/>
            <a:ext cx="609685" cy="609685"/>
          </a:xfrm>
          <a:custGeom>
            <a:avLst/>
            <a:gdLst>
              <a:gd name="T0" fmla="*/ 4794 w 9588"/>
              <a:gd name="T1" fmla="*/ 0 h 9588"/>
              <a:gd name="T2" fmla="*/ 0 w 9588"/>
              <a:gd name="T3" fmla="*/ 4794 h 9588"/>
              <a:gd name="T4" fmla="*/ 4794 w 9588"/>
              <a:gd name="T5" fmla="*/ 9588 h 9588"/>
              <a:gd name="T6" fmla="*/ 9588 w 9588"/>
              <a:gd name="T7" fmla="*/ 4794 h 9588"/>
              <a:gd name="T8" fmla="*/ 4794 w 9588"/>
              <a:gd name="T9" fmla="*/ 0 h 9588"/>
              <a:gd name="T10" fmla="*/ 4794 w 9588"/>
              <a:gd name="T11" fmla="*/ 9209 h 9588"/>
              <a:gd name="T12" fmla="*/ 379 w 9588"/>
              <a:gd name="T13" fmla="*/ 4794 h 9588"/>
              <a:gd name="T14" fmla="*/ 4794 w 9588"/>
              <a:gd name="T15" fmla="*/ 379 h 9588"/>
              <a:gd name="T16" fmla="*/ 9209 w 9588"/>
              <a:gd name="T17" fmla="*/ 4794 h 9588"/>
              <a:gd name="T18" fmla="*/ 4794 w 9588"/>
              <a:gd name="T19" fmla="*/ 9209 h 9588"/>
              <a:gd name="T20" fmla="*/ 2054 w 9588"/>
              <a:gd name="T21" fmla="*/ 4336 h 9588"/>
              <a:gd name="T22" fmla="*/ 2054 w 9588"/>
              <a:gd name="T23" fmla="*/ 4901 h 9588"/>
              <a:gd name="T24" fmla="*/ 3938 w 9588"/>
              <a:gd name="T25" fmla="*/ 6849 h 9588"/>
              <a:gd name="T26" fmla="*/ 7534 w 9588"/>
              <a:gd name="T27" fmla="*/ 3246 h 9588"/>
              <a:gd name="T28" fmla="*/ 7534 w 9588"/>
              <a:gd name="T29" fmla="*/ 2837 h 9588"/>
              <a:gd name="T30" fmla="*/ 3881 w 9588"/>
              <a:gd name="T31" fmla="*/ 5621 h 9588"/>
              <a:gd name="T32" fmla="*/ 2054 w 9588"/>
              <a:gd name="T33" fmla="*/ 4336 h 95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588" h="9588">
                <a:moveTo>
                  <a:pt x="4794" y="0"/>
                </a:moveTo>
                <a:cubicBezTo>
                  <a:pt x="2146" y="0"/>
                  <a:pt x="0" y="2146"/>
                  <a:pt x="0" y="4794"/>
                </a:cubicBezTo>
                <a:cubicBezTo>
                  <a:pt x="0" y="7442"/>
                  <a:pt x="2146" y="9588"/>
                  <a:pt x="4794" y="9588"/>
                </a:cubicBezTo>
                <a:cubicBezTo>
                  <a:pt x="7442" y="9588"/>
                  <a:pt x="9588" y="7442"/>
                  <a:pt x="9588" y="4794"/>
                </a:cubicBezTo>
                <a:cubicBezTo>
                  <a:pt x="9588" y="2146"/>
                  <a:pt x="7442" y="0"/>
                  <a:pt x="4794" y="0"/>
                </a:cubicBezTo>
                <a:close/>
                <a:moveTo>
                  <a:pt x="4794" y="9209"/>
                </a:moveTo>
                <a:cubicBezTo>
                  <a:pt x="2356" y="9209"/>
                  <a:pt x="379" y="7233"/>
                  <a:pt x="379" y="4794"/>
                </a:cubicBezTo>
                <a:cubicBezTo>
                  <a:pt x="379" y="2355"/>
                  <a:pt x="2356" y="379"/>
                  <a:pt x="4794" y="379"/>
                </a:cubicBezTo>
                <a:cubicBezTo>
                  <a:pt x="7233" y="379"/>
                  <a:pt x="9209" y="2355"/>
                  <a:pt x="9209" y="4794"/>
                </a:cubicBezTo>
                <a:cubicBezTo>
                  <a:pt x="9209" y="7233"/>
                  <a:pt x="7233" y="9209"/>
                  <a:pt x="4794" y="9209"/>
                </a:cubicBezTo>
                <a:close/>
                <a:moveTo>
                  <a:pt x="2054" y="4336"/>
                </a:moveTo>
                <a:lnTo>
                  <a:pt x="2054" y="4901"/>
                </a:lnTo>
                <a:lnTo>
                  <a:pt x="3938" y="6849"/>
                </a:lnTo>
                <a:lnTo>
                  <a:pt x="7534" y="3246"/>
                </a:lnTo>
                <a:lnTo>
                  <a:pt x="7534" y="2837"/>
                </a:lnTo>
                <a:lnTo>
                  <a:pt x="3881" y="5621"/>
                </a:lnTo>
                <a:lnTo>
                  <a:pt x="2054" y="4336"/>
                </a:lnTo>
                <a:close/>
              </a:path>
            </a:pathLst>
          </a:custGeom>
          <a:gradFill>
            <a:gsLst>
              <a:gs pos="0">
                <a:schemeClr val="accent1">
                  <a:alpha val="90000"/>
                </a:schemeClr>
              </a:gs>
              <a:gs pos="100000">
                <a:schemeClr val="accent2">
                  <a:alpha val="63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50" name="文本框 27">
            <a:extLst>
              <a:ext uri="{FF2B5EF4-FFF2-40B4-BE49-F238E27FC236}">
                <a16:creationId xmlns:a16="http://schemas.microsoft.com/office/drawing/2014/main" id="{5E550B07-A80E-34EF-05B6-05DCA857DCCA}"/>
              </a:ext>
            </a:extLst>
          </p:cNvPr>
          <p:cNvSpPr txBox="1"/>
          <p:nvPr/>
        </p:nvSpPr>
        <p:spPr>
          <a:xfrm>
            <a:off x="1556036" y="4866686"/>
            <a:ext cx="4570482" cy="878446"/>
          </a:xfrm>
          <a:prstGeom prst="rect">
            <a:avLst/>
          </a:prstGeom>
          <a:noFill/>
        </p:spPr>
        <p:txBody>
          <a:bodyPr wrap="square" anchor="ctr">
            <a:noAutofit/>
          </a:bodyPr>
          <a:lstStyle>
            <a:defPPr>
              <a:defRPr lang="zh-CN"/>
            </a:defPPr>
            <a:lvl1pPr>
              <a:defRPr kumimoji="0" sz="2400" b="1" i="0" u="none" strike="noStrike" cap="none" spc="0" normalizeH="0" baseline="0">
                <a:ln>
                  <a:noFill/>
                </a:ln>
                <a:solidFill>
                  <a:schemeClr val="tx1">
                    <a:lumMod val="75000"/>
                    <a:lumOff val="25000"/>
                  </a:schemeClr>
                </a:solidFill>
                <a:effectLst/>
                <a:uLnTx/>
                <a:uFillTx/>
                <a:latin typeface="Arial" panose="020B0604020202020204" pitchFamily="34" charset="0"/>
                <a:ea typeface="微软雅黑"/>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dirty="0">
                <a:latin typeface="+mj-ea"/>
                <a:ea typeface="+mj-ea"/>
                <a:cs typeface="+mn-ea"/>
                <a:sym typeface="+mn-lt"/>
              </a:rPr>
              <a:t>技术进步</a:t>
            </a:r>
            <a:endParaRPr lang="en-US" altLang="zh-CN" dirty="0">
              <a:latin typeface="+mj-ea"/>
              <a:ea typeface="+mj-ea"/>
              <a:cs typeface="+mn-ea"/>
              <a:sym typeface="+mn-lt"/>
            </a:endParaRPr>
          </a:p>
          <a:p>
            <a:r>
              <a:rPr lang="zh-CN" altLang="en-US" dirty="0">
                <a:latin typeface="+mj-ea"/>
                <a:ea typeface="+mj-ea"/>
                <a:cs typeface="+mn-ea"/>
                <a:sym typeface="+mn-lt"/>
              </a:rPr>
              <a:t>为行业提供新的发展动力</a:t>
            </a:r>
          </a:p>
        </p:txBody>
      </p:sp>
      <p:sp>
        <p:nvSpPr>
          <p:cNvPr id="51" name="database-interconnected_83480">
            <a:extLst>
              <a:ext uri="{FF2B5EF4-FFF2-40B4-BE49-F238E27FC236}">
                <a16:creationId xmlns:a16="http://schemas.microsoft.com/office/drawing/2014/main" id="{2575E4E8-FD13-E2C4-1ACD-52F4346741BA}"/>
              </a:ext>
            </a:extLst>
          </p:cNvPr>
          <p:cNvSpPr/>
          <p:nvPr/>
        </p:nvSpPr>
        <p:spPr>
          <a:xfrm>
            <a:off x="857055" y="5062393"/>
            <a:ext cx="609685" cy="487033"/>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 name="connsiteX51" fmla="*/ 373273 h 605239"/>
              <a:gd name="connsiteY51" fmla="*/ 373273 h 605239"/>
              <a:gd name="connsiteX52" fmla="*/ 373273 h 605239"/>
              <a:gd name="connsiteY52" fmla="*/ 373273 h 605239"/>
              <a:gd name="connsiteX53" fmla="*/ 373273 h 605239"/>
              <a:gd name="connsiteY53" fmla="*/ 373273 h 605239"/>
              <a:gd name="connsiteX54" fmla="*/ 373273 h 605239"/>
              <a:gd name="connsiteY54" fmla="*/ 373273 h 605239"/>
              <a:gd name="connsiteX55" fmla="*/ 373273 h 605239"/>
              <a:gd name="connsiteY55"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607400" h="485208">
                <a:moveTo>
                  <a:pt x="361195" y="434600"/>
                </a:moveTo>
                <a:lnTo>
                  <a:pt x="349048" y="464927"/>
                </a:lnTo>
                <a:lnTo>
                  <a:pt x="582319" y="464927"/>
                </a:lnTo>
                <a:lnTo>
                  <a:pt x="570172" y="434600"/>
                </a:lnTo>
                <a:close/>
                <a:moveTo>
                  <a:pt x="364422" y="313291"/>
                </a:moveTo>
                <a:lnTo>
                  <a:pt x="364422" y="414508"/>
                </a:lnTo>
                <a:lnTo>
                  <a:pt x="566945" y="414508"/>
                </a:lnTo>
                <a:lnTo>
                  <a:pt x="566945" y="313291"/>
                </a:lnTo>
                <a:close/>
                <a:moveTo>
                  <a:pt x="354362" y="293199"/>
                </a:moveTo>
                <a:lnTo>
                  <a:pt x="577005" y="293199"/>
                </a:lnTo>
                <a:cubicBezTo>
                  <a:pt x="582509" y="293199"/>
                  <a:pt x="587064" y="297748"/>
                  <a:pt x="587064" y="303245"/>
                </a:cubicBezTo>
                <a:lnTo>
                  <a:pt x="587064" y="422658"/>
                </a:lnTo>
                <a:lnTo>
                  <a:pt x="606614" y="471371"/>
                </a:lnTo>
                <a:cubicBezTo>
                  <a:pt x="607943" y="474404"/>
                  <a:pt x="607563" y="478005"/>
                  <a:pt x="605665" y="480849"/>
                </a:cubicBezTo>
                <a:cubicBezTo>
                  <a:pt x="603767" y="483502"/>
                  <a:pt x="600541" y="485208"/>
                  <a:pt x="597314" y="485208"/>
                </a:cubicBezTo>
                <a:lnTo>
                  <a:pt x="334053" y="485208"/>
                </a:lnTo>
                <a:cubicBezTo>
                  <a:pt x="330637" y="485208"/>
                  <a:pt x="327600" y="483502"/>
                  <a:pt x="325702" y="480849"/>
                </a:cubicBezTo>
                <a:cubicBezTo>
                  <a:pt x="323804" y="478005"/>
                  <a:pt x="323424" y="474404"/>
                  <a:pt x="324563" y="471371"/>
                </a:cubicBezTo>
                <a:lnTo>
                  <a:pt x="344113" y="422658"/>
                </a:lnTo>
                <a:lnTo>
                  <a:pt x="344113" y="303245"/>
                </a:lnTo>
                <a:cubicBezTo>
                  <a:pt x="344113" y="297748"/>
                  <a:pt x="348668" y="293199"/>
                  <a:pt x="354362" y="293199"/>
                </a:cubicBezTo>
                <a:close/>
                <a:moveTo>
                  <a:pt x="141807" y="232584"/>
                </a:moveTo>
                <a:cubicBezTo>
                  <a:pt x="147312" y="232584"/>
                  <a:pt x="151868" y="237132"/>
                  <a:pt x="151868" y="242628"/>
                </a:cubicBezTo>
                <a:cubicBezTo>
                  <a:pt x="151868" y="320701"/>
                  <a:pt x="215462" y="384183"/>
                  <a:pt x="293674" y="384183"/>
                </a:cubicBezTo>
                <a:cubicBezTo>
                  <a:pt x="299179" y="384183"/>
                  <a:pt x="303735" y="388731"/>
                  <a:pt x="303735" y="394227"/>
                </a:cubicBezTo>
                <a:cubicBezTo>
                  <a:pt x="303735" y="399722"/>
                  <a:pt x="299179" y="404270"/>
                  <a:pt x="293674" y="404270"/>
                </a:cubicBezTo>
                <a:cubicBezTo>
                  <a:pt x="204262" y="404270"/>
                  <a:pt x="131556" y="331882"/>
                  <a:pt x="131556" y="242628"/>
                </a:cubicBezTo>
                <a:cubicBezTo>
                  <a:pt x="131556" y="237132"/>
                  <a:pt x="136112" y="232584"/>
                  <a:pt x="141807" y="232584"/>
                </a:cubicBezTo>
                <a:close/>
                <a:moveTo>
                  <a:pt x="37229" y="141590"/>
                </a:moveTo>
                <a:lnTo>
                  <a:pt x="25082" y="171917"/>
                </a:lnTo>
                <a:lnTo>
                  <a:pt x="258353" y="171917"/>
                </a:lnTo>
                <a:lnTo>
                  <a:pt x="246206" y="141590"/>
                </a:lnTo>
                <a:close/>
                <a:moveTo>
                  <a:pt x="293660" y="80939"/>
                </a:moveTo>
                <a:cubicBezTo>
                  <a:pt x="382845" y="80939"/>
                  <a:pt x="455522" y="153357"/>
                  <a:pt x="455522" y="242648"/>
                </a:cubicBezTo>
                <a:cubicBezTo>
                  <a:pt x="455522" y="248145"/>
                  <a:pt x="450968" y="252695"/>
                  <a:pt x="445465" y="252695"/>
                </a:cubicBezTo>
                <a:cubicBezTo>
                  <a:pt x="439772" y="252695"/>
                  <a:pt x="435218" y="248145"/>
                  <a:pt x="435218" y="242648"/>
                </a:cubicBezTo>
                <a:cubicBezTo>
                  <a:pt x="435218" y="164542"/>
                  <a:pt x="371650" y="101034"/>
                  <a:pt x="293660" y="101034"/>
                </a:cubicBezTo>
                <a:cubicBezTo>
                  <a:pt x="287967" y="101034"/>
                  <a:pt x="283413" y="96484"/>
                  <a:pt x="283413" y="90987"/>
                </a:cubicBezTo>
                <a:cubicBezTo>
                  <a:pt x="283413" y="85489"/>
                  <a:pt x="287967" y="80939"/>
                  <a:pt x="293660" y="80939"/>
                </a:cubicBezTo>
                <a:close/>
                <a:moveTo>
                  <a:pt x="40456" y="20281"/>
                </a:moveTo>
                <a:lnTo>
                  <a:pt x="40456" y="121309"/>
                </a:lnTo>
                <a:lnTo>
                  <a:pt x="242979" y="121309"/>
                </a:lnTo>
                <a:lnTo>
                  <a:pt x="242979" y="20281"/>
                </a:lnTo>
                <a:close/>
                <a:moveTo>
                  <a:pt x="30396" y="0"/>
                </a:moveTo>
                <a:lnTo>
                  <a:pt x="253039" y="0"/>
                </a:lnTo>
                <a:cubicBezTo>
                  <a:pt x="258733" y="0"/>
                  <a:pt x="263288" y="4549"/>
                  <a:pt x="263288" y="10046"/>
                </a:cubicBezTo>
                <a:lnTo>
                  <a:pt x="263288" y="129459"/>
                </a:lnTo>
                <a:lnTo>
                  <a:pt x="282838" y="178172"/>
                </a:lnTo>
                <a:cubicBezTo>
                  <a:pt x="283977" y="181395"/>
                  <a:pt x="283597" y="184806"/>
                  <a:pt x="281699" y="187650"/>
                </a:cubicBezTo>
                <a:cubicBezTo>
                  <a:pt x="279801" y="190493"/>
                  <a:pt x="276764" y="192009"/>
                  <a:pt x="273348" y="192009"/>
                </a:cubicBezTo>
                <a:lnTo>
                  <a:pt x="10087" y="192009"/>
                </a:lnTo>
                <a:cubicBezTo>
                  <a:pt x="6860" y="192009"/>
                  <a:pt x="3634" y="190493"/>
                  <a:pt x="1736" y="187650"/>
                </a:cubicBezTo>
                <a:cubicBezTo>
                  <a:pt x="-162" y="184806"/>
                  <a:pt x="-542" y="181395"/>
                  <a:pt x="787" y="178172"/>
                </a:cubicBezTo>
                <a:lnTo>
                  <a:pt x="20337" y="129459"/>
                </a:lnTo>
                <a:lnTo>
                  <a:pt x="20337" y="10046"/>
                </a:lnTo>
                <a:cubicBezTo>
                  <a:pt x="20337" y="4549"/>
                  <a:pt x="24892" y="0"/>
                  <a:pt x="30396" y="0"/>
                </a:cubicBezTo>
                <a:close/>
              </a:path>
            </a:pathLst>
          </a:custGeom>
          <a:gradFill>
            <a:gsLst>
              <a:gs pos="0">
                <a:schemeClr val="accent1">
                  <a:alpha val="90000"/>
                </a:schemeClr>
              </a:gs>
              <a:gs pos="100000">
                <a:schemeClr val="accent2">
                  <a:alpha val="63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cs typeface="+mn-ea"/>
              <a:sym typeface="+mn-lt"/>
            </a:endParaRPr>
          </a:p>
        </p:txBody>
      </p:sp>
      <p:cxnSp>
        <p:nvCxnSpPr>
          <p:cNvPr id="41" name="直接连接符 40">
            <a:extLst>
              <a:ext uri="{FF2B5EF4-FFF2-40B4-BE49-F238E27FC236}">
                <a16:creationId xmlns:a16="http://schemas.microsoft.com/office/drawing/2014/main" id="{1E604879-691C-14E7-A40E-849C94D872E5}"/>
              </a:ext>
            </a:extLst>
          </p:cNvPr>
          <p:cNvCxnSpPr>
            <a:cxnSpLocks/>
          </p:cNvCxnSpPr>
          <p:nvPr/>
        </p:nvCxnSpPr>
        <p:spPr>
          <a:xfrm>
            <a:off x="660400" y="1268401"/>
            <a:ext cx="4959815" cy="0"/>
          </a:xfrm>
          <a:prstGeom prst="line">
            <a:avLst/>
          </a:prstGeom>
          <a:ln w="19050">
            <a:gradFill>
              <a:gsLst>
                <a:gs pos="0">
                  <a:schemeClr val="accent2"/>
                </a:gs>
                <a:gs pos="100000">
                  <a:schemeClr val="accent1">
                    <a:lumMod val="30000"/>
                    <a:lumOff val="70000"/>
                    <a:alpha val="0"/>
                  </a:schemeClr>
                </a:gs>
              </a:gsLst>
              <a:lin ang="0" scaled="0"/>
            </a:gradFill>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30101800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fade">
                                      <p:cBhvr>
                                        <p:cTn id="7" dur="500"/>
                                        <p:tgtEl>
                                          <p:spTgt spid="3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26"/>
                                        </p:tgtEl>
                                        <p:attrNameLst>
                                          <p:attrName>style.visibility</p:attrName>
                                        </p:attrNameLst>
                                      </p:cBhvr>
                                      <p:to>
                                        <p:strVal val="visible"/>
                                      </p:to>
                                    </p:set>
                                    <p:animEffect transition="in" filter="fade">
                                      <p:cBhvr>
                                        <p:cTn id="14" dur="500"/>
                                        <p:tgtEl>
                                          <p:spTgt spid="26"/>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34"/>
                                        </p:tgtEl>
                                        <p:attrNameLst>
                                          <p:attrName>style.visibility</p:attrName>
                                        </p:attrNameLst>
                                      </p:cBhvr>
                                      <p:to>
                                        <p:strVal val="visible"/>
                                      </p:to>
                                    </p:set>
                                    <p:animEffect transition="in" filter="fade">
                                      <p:cBhvr>
                                        <p:cTn id="17" dur="500"/>
                                        <p:tgtEl>
                                          <p:spTgt spid="34"/>
                                        </p:tgtEl>
                                      </p:cBhvr>
                                    </p:animEffect>
                                  </p:childTnLst>
                                </p:cTn>
                              </p:par>
                            </p:childTnLst>
                          </p:cTn>
                        </p:par>
                        <p:par>
                          <p:cTn id="18" fill="hold">
                            <p:stCondLst>
                              <p:cond delay="1000"/>
                            </p:stCondLst>
                            <p:childTnLst>
                              <p:par>
                                <p:cTn id="19" presetID="10" presetClass="entr" presetSubtype="0" fill="hold" grpId="0" nodeType="afterEffect">
                                  <p:stCondLst>
                                    <p:cond delay="0"/>
                                  </p:stCondLst>
                                  <p:childTnLst>
                                    <p:set>
                                      <p:cBhvr>
                                        <p:cTn id="20" dur="1" fill="hold">
                                          <p:stCondLst>
                                            <p:cond delay="0"/>
                                          </p:stCondLst>
                                        </p:cTn>
                                        <p:tgtEl>
                                          <p:spTgt spid="51"/>
                                        </p:tgtEl>
                                        <p:attrNameLst>
                                          <p:attrName>style.visibility</p:attrName>
                                        </p:attrNameLst>
                                      </p:cBhvr>
                                      <p:to>
                                        <p:strVal val="visible"/>
                                      </p:to>
                                    </p:set>
                                    <p:animEffect transition="in" filter="fade">
                                      <p:cBhvr>
                                        <p:cTn id="21" dur="500"/>
                                        <p:tgtEl>
                                          <p:spTgt spid="51"/>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50"/>
                                        </p:tgtEl>
                                        <p:attrNameLst>
                                          <p:attrName>style.visibility</p:attrName>
                                        </p:attrNameLst>
                                      </p:cBhvr>
                                      <p:to>
                                        <p:strVal val="visible"/>
                                      </p:to>
                                    </p:set>
                                    <p:animEffect transition="in" filter="fade">
                                      <p:cBhvr>
                                        <p:cTn id="24" dur="500"/>
                                        <p:tgtEl>
                                          <p:spTgt spid="50"/>
                                        </p:tgtEl>
                                      </p:cBhvr>
                                    </p:animEffect>
                                  </p:childTnLst>
                                </p:cTn>
                              </p:par>
                            </p:childTnLst>
                          </p:cTn>
                        </p:par>
                        <p:par>
                          <p:cTn id="25" fill="hold">
                            <p:stCondLst>
                              <p:cond delay="1500"/>
                            </p:stCondLst>
                            <p:childTnLst>
                              <p:par>
                                <p:cTn id="26" presetID="10" presetClass="entr" presetSubtype="0" fill="hold" nodeType="afterEffect">
                                  <p:stCondLst>
                                    <p:cond delay="0"/>
                                  </p:stCondLst>
                                  <p:childTnLst>
                                    <p:set>
                                      <p:cBhvr>
                                        <p:cTn id="27" dur="1" fill="hold">
                                          <p:stCondLst>
                                            <p:cond delay="0"/>
                                          </p:stCondLst>
                                        </p:cTn>
                                        <p:tgtEl>
                                          <p:spTgt spid="3"/>
                                        </p:tgtEl>
                                        <p:attrNameLst>
                                          <p:attrName>style.visibility</p:attrName>
                                        </p:attrNameLst>
                                      </p:cBhvr>
                                      <p:to>
                                        <p:strVal val="visible"/>
                                      </p:to>
                                    </p:set>
                                    <p:animEffect transition="in" filter="fade">
                                      <p:cBhvr>
                                        <p:cTn id="28" dur="500"/>
                                        <p:tgtEl>
                                          <p:spTgt spid="3"/>
                                        </p:tgtEl>
                                      </p:cBhvr>
                                    </p:animEffect>
                                  </p:childTnLst>
                                </p:cTn>
                              </p:par>
                            </p:childTnLst>
                          </p:cTn>
                        </p:par>
                        <p:par>
                          <p:cTn id="29" fill="hold">
                            <p:stCondLst>
                              <p:cond delay="2000"/>
                            </p:stCondLst>
                            <p:childTnLst>
                              <p:par>
                                <p:cTn id="30" presetID="1" presetClass="entr" presetSubtype="0" fill="hold" grpId="0" nodeType="afterEffect">
                                  <p:stCondLst>
                                    <p:cond delay="0"/>
                                  </p:stCondLst>
                                  <p:childTnLst>
                                    <p:set>
                                      <p:cBhvr>
                                        <p:cTn id="31" dur="1" fill="hold">
                                          <p:stCondLst>
                                            <p:cond delay="0"/>
                                          </p:stCondLst>
                                        </p:cTn>
                                        <p:tgtEl>
                                          <p:spTgt spid="15"/>
                                        </p:tgtEl>
                                        <p:attrNameLst>
                                          <p:attrName>style.visibility</p:attrName>
                                        </p:attrNameLst>
                                      </p:cBhvr>
                                      <p:to>
                                        <p:strVal val="visible"/>
                                      </p:to>
                                    </p:set>
                                  </p:childTnLst>
                                </p:cTn>
                              </p:par>
                              <p:par>
                                <p:cTn id="32" presetID="1" presetClass="entr" presetSubtype="0" fill="hold" grpId="0" nodeType="withEffect">
                                  <p:stCondLst>
                                    <p:cond delay="0"/>
                                  </p:stCondLst>
                                  <p:childTnLst>
                                    <p:set>
                                      <p:cBhvr>
                                        <p:cTn id="33"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21" grpId="0"/>
      <p:bldP spid="6" grpId="0"/>
      <p:bldP spid="33" grpId="0" animBg="1"/>
      <p:bldP spid="26" grpId="0"/>
      <p:bldP spid="34" grpId="0" animBg="1"/>
      <p:bldP spid="50" grpId="0"/>
      <p:bldP spid="51"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图表 6">
            <a:extLst>
              <a:ext uri="{FF2B5EF4-FFF2-40B4-BE49-F238E27FC236}">
                <a16:creationId xmlns:a16="http://schemas.microsoft.com/office/drawing/2014/main" id="{52BDED2D-4517-0909-154A-AD77684C7529}"/>
              </a:ext>
            </a:extLst>
          </p:cNvPr>
          <p:cNvGraphicFramePr/>
          <p:nvPr>
            <p:extLst>
              <p:ext uri="{D42A27DB-BD31-4B8C-83A1-F6EECF244321}">
                <p14:modId xmlns:p14="http://schemas.microsoft.com/office/powerpoint/2010/main" val="3061152445"/>
              </p:ext>
            </p:extLst>
          </p:nvPr>
        </p:nvGraphicFramePr>
        <p:xfrm>
          <a:off x="660400" y="1241256"/>
          <a:ext cx="11103214" cy="4927730"/>
        </p:xfrm>
        <a:graphic>
          <a:graphicData uri="http://schemas.openxmlformats.org/drawingml/2006/chart">
            <c:chart xmlns:c="http://schemas.openxmlformats.org/drawingml/2006/chart" xmlns:r="http://schemas.openxmlformats.org/officeDocument/2006/relationships" r:id="rId3"/>
          </a:graphicData>
        </a:graphic>
      </p:graphicFrame>
      <p:sp>
        <p:nvSpPr>
          <p:cNvPr id="2" name="文本占位符 1">
            <a:extLst>
              <a:ext uri="{FF2B5EF4-FFF2-40B4-BE49-F238E27FC236}">
                <a16:creationId xmlns:a16="http://schemas.microsoft.com/office/drawing/2014/main" id="{25DD6400-6D90-C8A5-B88A-3FC4F7A66C55}"/>
              </a:ext>
            </a:extLst>
          </p:cNvPr>
          <p:cNvSpPr>
            <a:spLocks noGrp="1"/>
          </p:cNvSpPr>
          <p:nvPr>
            <p:ph type="body" sz="quarter" idx="10"/>
          </p:nvPr>
        </p:nvSpPr>
        <p:spPr/>
        <p:txBody>
          <a:bodyPr/>
          <a:lstStyle/>
          <a:p>
            <a:r>
              <a:rPr lang="zh-CN" altLang="en-US" dirty="0">
                <a:cs typeface="+mn-ea"/>
                <a:sym typeface="+mn-lt"/>
              </a:rPr>
              <a:t>互联网医疗市场规模</a:t>
            </a:r>
          </a:p>
        </p:txBody>
      </p:sp>
      <p:sp>
        <p:nvSpPr>
          <p:cNvPr id="9" name="文本框 8">
            <a:extLst>
              <a:ext uri="{FF2B5EF4-FFF2-40B4-BE49-F238E27FC236}">
                <a16:creationId xmlns:a16="http://schemas.microsoft.com/office/drawing/2014/main" id="{13A16C09-1C8F-CF99-D38A-D80D6F1AEBE0}"/>
              </a:ext>
            </a:extLst>
          </p:cNvPr>
          <p:cNvSpPr txBox="1"/>
          <p:nvPr/>
        </p:nvSpPr>
        <p:spPr>
          <a:xfrm>
            <a:off x="814149" y="1823216"/>
            <a:ext cx="2945052" cy="769441"/>
          </a:xfrm>
          <a:prstGeom prst="rect">
            <a:avLst/>
          </a:prstGeom>
          <a:noFill/>
        </p:spPr>
        <p:txBody>
          <a:bodyPr wrap="square" rtlCol="0" anchor="ctr">
            <a:noAutofit/>
          </a:bodyPr>
          <a:lstStyle/>
          <a:p>
            <a:r>
              <a:rPr lang="en-US" altLang="zh-CN" sz="4400" b="1" dirty="0">
                <a:gradFill>
                  <a:gsLst>
                    <a:gs pos="0">
                      <a:schemeClr val="accent1"/>
                    </a:gs>
                    <a:gs pos="100000">
                      <a:schemeClr val="accent2"/>
                    </a:gs>
                  </a:gsLst>
                  <a:lin ang="5400000" scaled="1"/>
                </a:gradFill>
                <a:latin typeface="+mj-lt"/>
                <a:cs typeface="+mn-ea"/>
                <a:sym typeface="+mn-lt"/>
              </a:rPr>
              <a:t>7,000</a:t>
            </a:r>
            <a:r>
              <a:rPr lang="zh-CN" altLang="en-US" sz="2400" b="1" dirty="0">
                <a:gradFill>
                  <a:gsLst>
                    <a:gs pos="0">
                      <a:schemeClr val="accent1"/>
                    </a:gs>
                    <a:gs pos="100000">
                      <a:schemeClr val="accent2"/>
                    </a:gs>
                  </a:gsLst>
                  <a:lin ang="5400000" scaled="1"/>
                </a:gradFill>
                <a:latin typeface="+mj-ea"/>
                <a:ea typeface="+mj-ea"/>
                <a:cs typeface="+mn-ea"/>
                <a:sym typeface="+mn-lt"/>
              </a:rPr>
              <a:t>亿元</a:t>
            </a:r>
            <a:r>
              <a:rPr lang="en-US" altLang="zh-CN" sz="2400" b="1" dirty="0">
                <a:gradFill>
                  <a:gsLst>
                    <a:gs pos="0">
                      <a:schemeClr val="accent1"/>
                    </a:gs>
                    <a:gs pos="100000">
                      <a:schemeClr val="accent2"/>
                    </a:gs>
                  </a:gsLst>
                  <a:lin ang="5400000" scaled="1"/>
                </a:gradFill>
                <a:latin typeface="+mj-lt"/>
                <a:cs typeface="+mn-ea"/>
                <a:sym typeface="+mn-lt"/>
              </a:rPr>
              <a:t>+</a:t>
            </a:r>
            <a:endParaRPr lang="zh-CN" altLang="en-US" sz="2400" b="1" dirty="0">
              <a:gradFill>
                <a:gsLst>
                  <a:gs pos="0">
                    <a:schemeClr val="accent1"/>
                  </a:gs>
                  <a:gs pos="100000">
                    <a:schemeClr val="accent2"/>
                  </a:gs>
                </a:gsLst>
                <a:lin ang="5400000" scaled="1"/>
              </a:gradFill>
              <a:latin typeface="+mj-lt"/>
              <a:cs typeface="+mn-ea"/>
              <a:sym typeface="+mn-lt"/>
            </a:endParaRPr>
          </a:p>
        </p:txBody>
      </p:sp>
      <p:sp>
        <p:nvSpPr>
          <p:cNvPr id="11" name="文本框 10">
            <a:extLst>
              <a:ext uri="{FF2B5EF4-FFF2-40B4-BE49-F238E27FC236}">
                <a16:creationId xmlns:a16="http://schemas.microsoft.com/office/drawing/2014/main" id="{E04B4DEC-E656-ED26-F62E-10ED7CD67492}"/>
              </a:ext>
            </a:extLst>
          </p:cNvPr>
          <p:cNvSpPr txBox="1"/>
          <p:nvPr/>
        </p:nvSpPr>
        <p:spPr>
          <a:xfrm>
            <a:off x="814149" y="1396896"/>
            <a:ext cx="2779951" cy="400110"/>
          </a:xfrm>
          <a:prstGeom prst="rect">
            <a:avLst/>
          </a:prstGeom>
          <a:noFill/>
        </p:spPr>
        <p:txBody>
          <a:bodyPr wrap="square" rtlCol="0" anchor="ctr">
            <a:noAutofit/>
          </a:bodyPr>
          <a:lstStyle/>
          <a:p>
            <a:r>
              <a:rPr lang="zh-CN" altLang="en-US" sz="2000" dirty="0">
                <a:cs typeface="+mn-ea"/>
                <a:sym typeface="+mn-lt"/>
              </a:rPr>
              <a:t>互联网医疗产业规模</a:t>
            </a:r>
          </a:p>
        </p:txBody>
      </p:sp>
      <p:sp>
        <p:nvSpPr>
          <p:cNvPr id="12" name="文本框 11">
            <a:extLst>
              <a:ext uri="{FF2B5EF4-FFF2-40B4-BE49-F238E27FC236}">
                <a16:creationId xmlns:a16="http://schemas.microsoft.com/office/drawing/2014/main" id="{D44CDD05-C5B2-FBF7-116B-C51BD8936B0B}"/>
              </a:ext>
            </a:extLst>
          </p:cNvPr>
          <p:cNvSpPr txBox="1"/>
          <p:nvPr/>
        </p:nvSpPr>
        <p:spPr>
          <a:xfrm>
            <a:off x="814149" y="2680947"/>
            <a:ext cx="2779951" cy="400110"/>
          </a:xfrm>
          <a:prstGeom prst="rect">
            <a:avLst/>
          </a:prstGeom>
          <a:noFill/>
        </p:spPr>
        <p:txBody>
          <a:bodyPr wrap="square" rtlCol="0" anchor="ctr">
            <a:noAutofit/>
          </a:bodyPr>
          <a:lstStyle/>
          <a:p>
            <a:r>
              <a:rPr lang="zh-CN" altLang="en-US" sz="2000" dirty="0">
                <a:cs typeface="+mn-ea"/>
                <a:sym typeface="+mn-lt"/>
              </a:rPr>
              <a:t>近年年复合增长率</a:t>
            </a:r>
          </a:p>
        </p:txBody>
      </p:sp>
      <p:sp>
        <p:nvSpPr>
          <p:cNvPr id="13" name="文本框 12">
            <a:extLst>
              <a:ext uri="{FF2B5EF4-FFF2-40B4-BE49-F238E27FC236}">
                <a16:creationId xmlns:a16="http://schemas.microsoft.com/office/drawing/2014/main" id="{B9C44449-ABF2-82AA-6735-CC9E1991C3CD}"/>
              </a:ext>
            </a:extLst>
          </p:cNvPr>
          <p:cNvSpPr txBox="1"/>
          <p:nvPr/>
        </p:nvSpPr>
        <p:spPr>
          <a:xfrm>
            <a:off x="814149" y="3067816"/>
            <a:ext cx="2015678" cy="769441"/>
          </a:xfrm>
          <a:prstGeom prst="rect">
            <a:avLst/>
          </a:prstGeom>
          <a:noFill/>
        </p:spPr>
        <p:txBody>
          <a:bodyPr wrap="square" rtlCol="0" anchor="ctr">
            <a:noAutofit/>
          </a:bodyPr>
          <a:lstStyle/>
          <a:p>
            <a:r>
              <a:rPr lang="en-US" altLang="zh-CN" sz="4400" b="1" dirty="0">
                <a:gradFill>
                  <a:gsLst>
                    <a:gs pos="0">
                      <a:schemeClr val="accent1"/>
                    </a:gs>
                    <a:gs pos="100000">
                      <a:schemeClr val="accent2"/>
                    </a:gs>
                  </a:gsLst>
                  <a:lin ang="5400000" scaled="1"/>
                </a:gradFill>
                <a:latin typeface="+mj-lt"/>
                <a:cs typeface="+mn-ea"/>
                <a:sym typeface="+mn-lt"/>
              </a:rPr>
              <a:t>30</a:t>
            </a:r>
            <a:r>
              <a:rPr lang="en-US" altLang="zh-CN" sz="2400" b="1" dirty="0">
                <a:gradFill>
                  <a:gsLst>
                    <a:gs pos="0">
                      <a:schemeClr val="accent1"/>
                    </a:gs>
                    <a:gs pos="100000">
                      <a:schemeClr val="accent2"/>
                    </a:gs>
                  </a:gsLst>
                  <a:lin ang="5400000" scaled="1"/>
                </a:gradFill>
                <a:latin typeface="+mj-lt"/>
                <a:cs typeface="+mn-ea"/>
                <a:sym typeface="+mn-lt"/>
              </a:rPr>
              <a:t>%+</a:t>
            </a:r>
            <a:endParaRPr lang="zh-CN" altLang="en-US" sz="4400" b="1" dirty="0">
              <a:gradFill>
                <a:gsLst>
                  <a:gs pos="0">
                    <a:schemeClr val="accent1"/>
                  </a:gs>
                  <a:gs pos="100000">
                    <a:schemeClr val="accent2"/>
                  </a:gs>
                </a:gsLst>
                <a:lin ang="5400000" scaled="1"/>
              </a:gradFill>
              <a:latin typeface="+mj-lt"/>
              <a:cs typeface="+mn-ea"/>
              <a:sym typeface="+mn-lt"/>
            </a:endParaRPr>
          </a:p>
        </p:txBody>
      </p:sp>
      <p:pic>
        <p:nvPicPr>
          <p:cNvPr id="17" name="图形 16" descr="箭头: 顺时针弯曲 纯色填充">
            <a:extLst>
              <a:ext uri="{FF2B5EF4-FFF2-40B4-BE49-F238E27FC236}">
                <a16:creationId xmlns:a16="http://schemas.microsoft.com/office/drawing/2014/main" id="{47A85F85-738E-4F95-4F19-95433C959BE8}"/>
              </a:ext>
            </a:extLst>
          </p:cNvPr>
          <p:cNvPicPr>
            <a:picLocks noChangeAspect="1"/>
          </p:cNvPicPr>
          <p:nvPr/>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rot="2070392" flipH="1">
            <a:off x="6049891" y="3077307"/>
            <a:ext cx="914400" cy="1714732"/>
          </a:xfrm>
          <a:prstGeom prst="rect">
            <a:avLst/>
          </a:prstGeom>
        </p:spPr>
      </p:pic>
      <p:pic>
        <p:nvPicPr>
          <p:cNvPr id="18" name="图片 17" descr="图片包含 形状&#10;&#10;描述已自动生成">
            <a:extLst>
              <a:ext uri="{FF2B5EF4-FFF2-40B4-BE49-F238E27FC236}">
                <a16:creationId xmlns:a16="http://schemas.microsoft.com/office/drawing/2014/main" id="{3793C53A-A19A-2438-346C-5EC854213B56}"/>
              </a:ext>
            </a:extLst>
          </p:cNvPr>
          <p:cNvPicPr>
            <a:picLocks noChangeAspect="1"/>
          </p:cNvPicPr>
          <p:nvPr/>
        </p:nvPicPr>
        <p:blipFill>
          <a:blip r:embed="rId6" cstate="screen">
            <a:alphaModFix amt="50000"/>
            <a:extLst>
              <a:ext uri="{28A0092B-C50C-407E-A947-70E740481C1C}">
                <a14:useLocalDpi xmlns:a14="http://schemas.microsoft.com/office/drawing/2010/main"/>
              </a:ext>
            </a:extLst>
          </a:blip>
          <a:stretch>
            <a:fillRect/>
          </a:stretch>
        </p:blipFill>
        <p:spPr>
          <a:xfrm>
            <a:off x="8597902" y="1122614"/>
            <a:ext cx="1401203" cy="1401203"/>
          </a:xfrm>
          <a:prstGeom prst="rect">
            <a:avLst/>
          </a:prstGeom>
        </p:spPr>
      </p:pic>
      <p:sp>
        <p:nvSpPr>
          <p:cNvPr id="25" name="文本框 24">
            <a:extLst>
              <a:ext uri="{FF2B5EF4-FFF2-40B4-BE49-F238E27FC236}">
                <a16:creationId xmlns:a16="http://schemas.microsoft.com/office/drawing/2014/main" id="{56AA88BE-30D0-C150-1BA8-7010ADD621DA}"/>
              </a:ext>
            </a:extLst>
          </p:cNvPr>
          <p:cNvSpPr txBox="1"/>
          <p:nvPr/>
        </p:nvSpPr>
        <p:spPr>
          <a:xfrm>
            <a:off x="660400" y="770593"/>
            <a:ext cx="2550695" cy="369332"/>
          </a:xfrm>
          <a:prstGeom prst="rect">
            <a:avLst/>
          </a:prstGeom>
          <a:noFill/>
        </p:spPr>
        <p:txBody>
          <a:bodyPr wrap="square" rtlCol="0">
            <a:spAutoFit/>
          </a:bodyPr>
          <a:lstStyle/>
          <a:p>
            <a:r>
              <a:rPr lang="en-US" altLang="zh-CN" dirty="0">
                <a:gradFill>
                  <a:gsLst>
                    <a:gs pos="0">
                      <a:schemeClr val="accent1"/>
                    </a:gs>
                    <a:gs pos="100000">
                      <a:schemeClr val="accent5"/>
                    </a:gs>
                  </a:gsLst>
                  <a:lin ang="300000" scaled="0"/>
                </a:gradFill>
                <a:cs typeface="+mn-ea"/>
                <a:sym typeface="+mn-lt"/>
              </a:rPr>
              <a:t>&gt;&gt;&gt;&gt;</a:t>
            </a:r>
            <a:endParaRPr lang="zh-CN" altLang="en-US" dirty="0">
              <a:gradFill>
                <a:gsLst>
                  <a:gs pos="0">
                    <a:schemeClr val="accent1"/>
                  </a:gs>
                  <a:gs pos="100000">
                    <a:schemeClr val="accent5"/>
                  </a:gs>
                </a:gsLst>
                <a:lin ang="300000" scaled="0"/>
              </a:gradFill>
              <a:cs typeface="+mn-ea"/>
              <a:sym typeface="+mn-lt"/>
            </a:endParaRPr>
          </a:p>
        </p:txBody>
      </p:sp>
    </p:spTree>
    <p:extLst>
      <p:ext uri="{BB962C8B-B14F-4D97-AF65-F5344CB8AC3E}">
        <p14:creationId xmlns:p14="http://schemas.microsoft.com/office/powerpoint/2010/main" val="37926789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500"/>
                                        <p:tgtEl>
                                          <p:spTgt spid="12"/>
                                        </p:tgtEl>
                                      </p:cBhvr>
                                    </p:animEffec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3"/>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7" grpId="0">
        <p:bldAsOne/>
      </p:bldGraphic>
      <p:bldP spid="9" grpId="0"/>
      <p:bldP spid="11" grpId="0"/>
      <p:bldP spid="12" grpId="0"/>
      <p:bldP spid="1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descr="图片包含 游戏机&#10;&#10;描述已自动生成">
            <a:extLst>
              <a:ext uri="{FF2B5EF4-FFF2-40B4-BE49-F238E27FC236}">
                <a16:creationId xmlns:a16="http://schemas.microsoft.com/office/drawing/2014/main" id="{41BEADAF-2A91-71FD-0128-51CB7CB3B42B}"/>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0"/>
            <a:ext cx="12192000" cy="3568700"/>
          </a:xfrm>
          <a:custGeom>
            <a:avLst/>
            <a:gdLst>
              <a:gd name="connsiteX0" fmla="*/ 0 w 12192000"/>
              <a:gd name="connsiteY0" fmla="*/ 0 h 3568700"/>
              <a:gd name="connsiteX1" fmla="*/ 12192000 w 12192000"/>
              <a:gd name="connsiteY1" fmla="*/ 0 h 3568700"/>
              <a:gd name="connsiteX2" fmla="*/ 12192000 w 12192000"/>
              <a:gd name="connsiteY2" fmla="*/ 3568700 h 3568700"/>
              <a:gd name="connsiteX3" fmla="*/ 0 w 12192000"/>
              <a:gd name="connsiteY3" fmla="*/ 3568700 h 3568700"/>
            </a:gdLst>
            <a:ahLst/>
            <a:cxnLst>
              <a:cxn ang="0">
                <a:pos x="connsiteX0" y="connsiteY0"/>
              </a:cxn>
              <a:cxn ang="0">
                <a:pos x="connsiteX1" y="connsiteY1"/>
              </a:cxn>
              <a:cxn ang="0">
                <a:pos x="connsiteX2" y="connsiteY2"/>
              </a:cxn>
              <a:cxn ang="0">
                <a:pos x="connsiteX3" y="connsiteY3"/>
              </a:cxn>
            </a:cxnLst>
            <a:rect l="l" t="t" r="r" b="b"/>
            <a:pathLst>
              <a:path w="12192000" h="3568700">
                <a:moveTo>
                  <a:pt x="0" y="0"/>
                </a:moveTo>
                <a:lnTo>
                  <a:pt x="12192000" y="0"/>
                </a:lnTo>
                <a:lnTo>
                  <a:pt x="12192000" y="3568700"/>
                </a:lnTo>
                <a:lnTo>
                  <a:pt x="0" y="3568700"/>
                </a:lnTo>
                <a:close/>
              </a:path>
            </a:pathLst>
          </a:custGeom>
        </p:spPr>
      </p:pic>
      <p:sp>
        <p:nvSpPr>
          <p:cNvPr id="4" name="矩形: 圆角 3">
            <a:extLst>
              <a:ext uri="{FF2B5EF4-FFF2-40B4-BE49-F238E27FC236}">
                <a16:creationId xmlns:a16="http://schemas.microsoft.com/office/drawing/2014/main" id="{AFE3934F-D508-BB3D-608D-979B1EF4902F}"/>
              </a:ext>
            </a:extLst>
          </p:cNvPr>
          <p:cNvSpPr/>
          <p:nvPr/>
        </p:nvSpPr>
        <p:spPr>
          <a:xfrm>
            <a:off x="673100" y="2794000"/>
            <a:ext cx="4940300" cy="3340100"/>
          </a:xfrm>
          <a:prstGeom prst="roundRect">
            <a:avLst>
              <a:gd name="adj" fmla="val 3051"/>
            </a:avLst>
          </a:prstGeom>
          <a:gradFill>
            <a:gsLst>
              <a:gs pos="0">
                <a:schemeClr val="accent1"/>
              </a:gs>
              <a:gs pos="100000">
                <a:schemeClr val="accent6">
                  <a:alpha val="96000"/>
                </a:schemeClr>
              </a:gs>
            </a:gsLst>
            <a:lin ang="2700000" scaled="0"/>
          </a:gradFill>
          <a:ln>
            <a:noFill/>
          </a:ln>
          <a:effectLst>
            <a:outerShdw blurRad="165100" dist="38100" dir="2700000" algn="tl"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文本框 5">
            <a:extLst>
              <a:ext uri="{FF2B5EF4-FFF2-40B4-BE49-F238E27FC236}">
                <a16:creationId xmlns:a16="http://schemas.microsoft.com/office/drawing/2014/main" id="{0C19F00E-F987-EB47-12ED-DBEDFFA9339C}"/>
              </a:ext>
            </a:extLst>
          </p:cNvPr>
          <p:cNvSpPr txBox="1"/>
          <p:nvPr/>
        </p:nvSpPr>
        <p:spPr>
          <a:xfrm>
            <a:off x="927100" y="3060125"/>
            <a:ext cx="4368800" cy="584775"/>
          </a:xfrm>
          <a:prstGeom prst="rect">
            <a:avLst/>
          </a:prstGeom>
          <a:noFill/>
        </p:spPr>
        <p:txBody>
          <a:bodyPr wrap="square" rtlCol="0" anchor="ctr">
            <a:noAutofit/>
          </a:bodyPr>
          <a:lstStyle/>
          <a:p>
            <a:r>
              <a:rPr lang="zh-CN" altLang="en-US" sz="3200" b="1" dirty="0">
                <a:solidFill>
                  <a:schemeClr val="bg1"/>
                </a:solidFill>
                <a:latin typeface="+mj-ea"/>
                <a:ea typeface="+mj-ea"/>
                <a:cs typeface="+mn-ea"/>
                <a:sym typeface="+mn-lt"/>
              </a:rPr>
              <a:t>互联网医疗的意义</a:t>
            </a:r>
          </a:p>
        </p:txBody>
      </p:sp>
      <p:sp>
        <p:nvSpPr>
          <p:cNvPr id="7" name="文本框 6">
            <a:extLst>
              <a:ext uri="{FF2B5EF4-FFF2-40B4-BE49-F238E27FC236}">
                <a16:creationId xmlns:a16="http://schemas.microsoft.com/office/drawing/2014/main" id="{3349EBAF-9C9C-BD3F-18A6-D9E793D53BA0}"/>
              </a:ext>
            </a:extLst>
          </p:cNvPr>
          <p:cNvSpPr txBox="1"/>
          <p:nvPr/>
        </p:nvSpPr>
        <p:spPr>
          <a:xfrm>
            <a:off x="6170377" y="4002385"/>
            <a:ext cx="4755633" cy="400110"/>
          </a:xfrm>
          <a:prstGeom prst="rect">
            <a:avLst/>
          </a:prstGeom>
          <a:noFill/>
        </p:spPr>
        <p:txBody>
          <a:bodyPr wrap="square" anchor="ctr">
            <a:noAutofit/>
          </a:bodyPr>
          <a:lstStyle/>
          <a:p>
            <a:pPr>
              <a:lnSpc>
                <a:spcPct val="130000"/>
              </a:lnSpc>
            </a:pPr>
            <a:r>
              <a:rPr lang="zh-CN" altLang="en-US" sz="2000" dirty="0">
                <a:solidFill>
                  <a:schemeClr val="tx1">
                    <a:lumMod val="75000"/>
                    <a:lumOff val="25000"/>
                  </a:schemeClr>
                </a:solidFill>
                <a:effectLst/>
                <a:cs typeface="+mn-ea"/>
                <a:sym typeface="+mn-lt"/>
              </a:rPr>
              <a:t>再造服务流程，提升患者就医体验</a:t>
            </a:r>
            <a:endParaRPr lang="zh-CN" altLang="en-US" sz="2000" dirty="0">
              <a:solidFill>
                <a:schemeClr val="tx1">
                  <a:lumMod val="75000"/>
                  <a:lumOff val="25000"/>
                </a:schemeClr>
              </a:solidFill>
              <a:cs typeface="+mn-ea"/>
              <a:sym typeface="+mn-lt"/>
            </a:endParaRPr>
          </a:p>
        </p:txBody>
      </p:sp>
      <p:sp>
        <p:nvSpPr>
          <p:cNvPr id="11" name="文本框 10">
            <a:extLst>
              <a:ext uri="{FF2B5EF4-FFF2-40B4-BE49-F238E27FC236}">
                <a16:creationId xmlns:a16="http://schemas.microsoft.com/office/drawing/2014/main" id="{B8924474-10D4-1FED-41A4-7864F0FF965F}"/>
              </a:ext>
            </a:extLst>
          </p:cNvPr>
          <p:cNvSpPr txBox="1"/>
          <p:nvPr/>
        </p:nvSpPr>
        <p:spPr>
          <a:xfrm>
            <a:off x="6170377" y="3691235"/>
            <a:ext cx="2550695" cy="369332"/>
          </a:xfrm>
          <a:prstGeom prst="rect">
            <a:avLst/>
          </a:prstGeom>
          <a:noFill/>
        </p:spPr>
        <p:txBody>
          <a:bodyPr wrap="square" rtlCol="0">
            <a:spAutoFit/>
          </a:bodyPr>
          <a:lstStyle/>
          <a:p>
            <a:r>
              <a:rPr lang="en-US" altLang="zh-CN" b="1" dirty="0">
                <a:gradFill>
                  <a:gsLst>
                    <a:gs pos="0">
                      <a:schemeClr val="accent1"/>
                    </a:gs>
                    <a:gs pos="100000">
                      <a:schemeClr val="accent5">
                        <a:alpha val="0"/>
                      </a:schemeClr>
                    </a:gs>
                  </a:gsLst>
                  <a:lin ang="300000" scaled="0"/>
                </a:gradFill>
                <a:cs typeface="+mn-ea"/>
                <a:sym typeface="+mn-lt"/>
              </a:rPr>
              <a:t>&gt;&gt;&gt;&gt;</a:t>
            </a:r>
            <a:endParaRPr lang="zh-CN" altLang="en-US" b="1" dirty="0">
              <a:gradFill>
                <a:gsLst>
                  <a:gs pos="0">
                    <a:schemeClr val="accent1"/>
                  </a:gs>
                  <a:gs pos="100000">
                    <a:schemeClr val="accent5">
                      <a:alpha val="0"/>
                    </a:schemeClr>
                  </a:gs>
                </a:gsLst>
                <a:lin ang="300000" scaled="0"/>
              </a:gradFill>
              <a:cs typeface="+mn-ea"/>
              <a:sym typeface="+mn-lt"/>
            </a:endParaRPr>
          </a:p>
        </p:txBody>
      </p:sp>
      <p:sp>
        <p:nvSpPr>
          <p:cNvPr id="13" name="文本框 12">
            <a:extLst>
              <a:ext uri="{FF2B5EF4-FFF2-40B4-BE49-F238E27FC236}">
                <a16:creationId xmlns:a16="http://schemas.microsoft.com/office/drawing/2014/main" id="{D07DB7F0-1455-ACDD-B722-E4BC360CE3C3}"/>
              </a:ext>
            </a:extLst>
          </p:cNvPr>
          <p:cNvSpPr txBox="1"/>
          <p:nvPr/>
        </p:nvSpPr>
        <p:spPr>
          <a:xfrm>
            <a:off x="844642" y="3860148"/>
            <a:ext cx="4498716" cy="2053896"/>
          </a:xfrm>
          <a:prstGeom prst="rect">
            <a:avLst/>
          </a:prstGeom>
          <a:noFill/>
        </p:spPr>
        <p:txBody>
          <a:bodyPr wrap="square" anchor="ctr">
            <a:noAutofit/>
          </a:bodyPr>
          <a:lstStyle/>
          <a:p>
            <a:pPr algn="just">
              <a:lnSpc>
                <a:spcPct val="130000"/>
              </a:lnSpc>
            </a:pPr>
            <a:r>
              <a:rPr lang="en-US" altLang="zh-CN" sz="2000" dirty="0">
                <a:solidFill>
                  <a:schemeClr val="bg1"/>
                </a:solidFill>
                <a:effectLst/>
                <a:cs typeface="+mn-ea"/>
                <a:sym typeface="+mn-lt"/>
              </a:rPr>
              <a:t>“</a:t>
            </a:r>
            <a:r>
              <a:rPr lang="zh-CN" altLang="zh-CN" sz="2000" dirty="0">
                <a:solidFill>
                  <a:schemeClr val="bg1"/>
                </a:solidFill>
                <a:effectLst/>
                <a:cs typeface="+mn-ea"/>
                <a:sym typeface="+mn-lt"/>
              </a:rPr>
              <a:t>互联网</a:t>
            </a:r>
            <a:r>
              <a:rPr lang="en-US" altLang="zh-CN" sz="2000" dirty="0">
                <a:solidFill>
                  <a:schemeClr val="bg1"/>
                </a:solidFill>
                <a:effectLst/>
                <a:cs typeface="+mn-ea"/>
                <a:sym typeface="+mn-lt"/>
              </a:rPr>
              <a:t>+</a:t>
            </a:r>
            <a:r>
              <a:rPr lang="zh-CN" altLang="zh-CN" sz="2000" dirty="0">
                <a:solidFill>
                  <a:schemeClr val="bg1"/>
                </a:solidFill>
                <a:effectLst/>
                <a:cs typeface="+mn-ea"/>
                <a:sym typeface="+mn-lt"/>
              </a:rPr>
              <a:t>医疗</a:t>
            </a:r>
            <a:r>
              <a:rPr lang="en-US" altLang="zh-CN" sz="2000" dirty="0">
                <a:solidFill>
                  <a:schemeClr val="bg1"/>
                </a:solidFill>
                <a:effectLst/>
                <a:cs typeface="+mn-ea"/>
                <a:sym typeface="+mn-lt"/>
              </a:rPr>
              <a:t>”</a:t>
            </a:r>
            <a:r>
              <a:rPr lang="zh-CN" altLang="zh-CN" sz="2000" dirty="0">
                <a:solidFill>
                  <a:schemeClr val="bg1"/>
                </a:solidFill>
                <a:effectLst/>
                <a:cs typeface="+mn-ea"/>
                <a:sym typeface="+mn-lt"/>
              </a:rPr>
              <a:t>兼具传统医疗健康服务与互联网的特性，具有便捷性、时空无关性、资源共享性等特点，对解决医改难题、建设健康中国具有重要意义。</a:t>
            </a:r>
            <a:endParaRPr lang="zh-CN" altLang="en-US" sz="2000" dirty="0">
              <a:solidFill>
                <a:schemeClr val="bg1"/>
              </a:solidFill>
              <a:cs typeface="+mn-ea"/>
              <a:sym typeface="+mn-lt"/>
            </a:endParaRPr>
          </a:p>
        </p:txBody>
      </p:sp>
      <p:sp>
        <p:nvSpPr>
          <p:cNvPr id="15" name="文本框 14">
            <a:extLst>
              <a:ext uri="{FF2B5EF4-FFF2-40B4-BE49-F238E27FC236}">
                <a16:creationId xmlns:a16="http://schemas.microsoft.com/office/drawing/2014/main" id="{E6D3CF40-93CD-F977-9EE0-553A75A937DB}"/>
              </a:ext>
            </a:extLst>
          </p:cNvPr>
          <p:cNvSpPr txBox="1"/>
          <p:nvPr/>
        </p:nvSpPr>
        <p:spPr>
          <a:xfrm>
            <a:off x="6170377" y="4510385"/>
            <a:ext cx="5647975" cy="400110"/>
          </a:xfrm>
          <a:prstGeom prst="rect">
            <a:avLst/>
          </a:prstGeom>
          <a:noFill/>
        </p:spPr>
        <p:txBody>
          <a:bodyPr wrap="square" anchor="ctr">
            <a:noAutofit/>
          </a:bodyPr>
          <a:lstStyle/>
          <a:p>
            <a:pPr>
              <a:lnSpc>
                <a:spcPct val="130000"/>
              </a:lnSpc>
            </a:pPr>
            <a:r>
              <a:rPr lang="zh-CN" altLang="en-US" sz="2000" dirty="0">
                <a:solidFill>
                  <a:schemeClr val="tx1">
                    <a:lumMod val="75000"/>
                    <a:lumOff val="25000"/>
                  </a:schemeClr>
                </a:solidFill>
                <a:effectLst/>
                <a:cs typeface="+mn-ea"/>
                <a:sym typeface="+mn-lt"/>
              </a:rPr>
              <a:t>优化资源配置，提高医疗服务可及性</a:t>
            </a:r>
          </a:p>
        </p:txBody>
      </p:sp>
      <p:sp>
        <p:nvSpPr>
          <p:cNvPr id="16" name="文本框 15">
            <a:extLst>
              <a:ext uri="{FF2B5EF4-FFF2-40B4-BE49-F238E27FC236}">
                <a16:creationId xmlns:a16="http://schemas.microsoft.com/office/drawing/2014/main" id="{1BF5C744-9BDB-E454-F59D-1E4D84D6B694}"/>
              </a:ext>
            </a:extLst>
          </p:cNvPr>
          <p:cNvSpPr txBox="1"/>
          <p:nvPr/>
        </p:nvSpPr>
        <p:spPr>
          <a:xfrm>
            <a:off x="6170376" y="5018385"/>
            <a:ext cx="6079775" cy="400110"/>
          </a:xfrm>
          <a:prstGeom prst="rect">
            <a:avLst/>
          </a:prstGeom>
          <a:noFill/>
        </p:spPr>
        <p:txBody>
          <a:bodyPr wrap="square" anchor="ctr">
            <a:noAutofit/>
          </a:bodyPr>
          <a:lstStyle/>
          <a:p>
            <a:pPr>
              <a:lnSpc>
                <a:spcPct val="130000"/>
              </a:lnSpc>
            </a:pPr>
            <a:r>
              <a:rPr lang="zh-CN" altLang="en-US" sz="2000" dirty="0">
                <a:solidFill>
                  <a:schemeClr val="tx1">
                    <a:lumMod val="75000"/>
                    <a:lumOff val="25000"/>
                  </a:schemeClr>
                </a:solidFill>
                <a:effectLst/>
                <a:cs typeface="+mn-ea"/>
                <a:sym typeface="+mn-lt"/>
              </a:rPr>
              <a:t>创新服务类型，满足百姓多种健康需求</a:t>
            </a:r>
          </a:p>
        </p:txBody>
      </p:sp>
      <p:sp>
        <p:nvSpPr>
          <p:cNvPr id="17" name="文本框 16">
            <a:extLst>
              <a:ext uri="{FF2B5EF4-FFF2-40B4-BE49-F238E27FC236}">
                <a16:creationId xmlns:a16="http://schemas.microsoft.com/office/drawing/2014/main" id="{593117E4-2CE7-A8E6-3C44-5AD3191393D3}"/>
              </a:ext>
            </a:extLst>
          </p:cNvPr>
          <p:cNvSpPr txBox="1"/>
          <p:nvPr/>
        </p:nvSpPr>
        <p:spPr>
          <a:xfrm>
            <a:off x="6170377" y="5526385"/>
            <a:ext cx="4755633" cy="400110"/>
          </a:xfrm>
          <a:prstGeom prst="rect">
            <a:avLst/>
          </a:prstGeom>
          <a:noFill/>
        </p:spPr>
        <p:txBody>
          <a:bodyPr wrap="square" anchor="ctr">
            <a:noAutofit/>
          </a:bodyPr>
          <a:lstStyle/>
          <a:p>
            <a:pPr>
              <a:lnSpc>
                <a:spcPct val="130000"/>
              </a:lnSpc>
            </a:pPr>
            <a:r>
              <a:rPr lang="zh-CN" altLang="en-US" sz="2000" dirty="0">
                <a:solidFill>
                  <a:schemeClr val="tx1">
                    <a:lumMod val="75000"/>
                    <a:lumOff val="25000"/>
                  </a:schemeClr>
                </a:solidFill>
                <a:effectLst/>
                <a:cs typeface="+mn-ea"/>
                <a:sym typeface="+mn-lt"/>
              </a:rPr>
              <a:t>促进行业发展，助力健康中国建设</a:t>
            </a:r>
          </a:p>
        </p:txBody>
      </p:sp>
      <p:cxnSp>
        <p:nvCxnSpPr>
          <p:cNvPr id="18" name="直接连接符 17">
            <a:extLst>
              <a:ext uri="{FF2B5EF4-FFF2-40B4-BE49-F238E27FC236}">
                <a16:creationId xmlns:a16="http://schemas.microsoft.com/office/drawing/2014/main" id="{EEA19F0B-C510-FD2A-F352-969410AB3FA8}"/>
              </a:ext>
            </a:extLst>
          </p:cNvPr>
          <p:cNvCxnSpPr>
            <a:cxnSpLocks/>
          </p:cNvCxnSpPr>
          <p:nvPr/>
        </p:nvCxnSpPr>
        <p:spPr>
          <a:xfrm>
            <a:off x="6241164" y="6140489"/>
            <a:ext cx="5277736" cy="0"/>
          </a:xfrm>
          <a:prstGeom prst="line">
            <a:avLst/>
          </a:prstGeom>
          <a:ln w="19050">
            <a:gradFill>
              <a:gsLst>
                <a:gs pos="0">
                  <a:schemeClr val="accent2"/>
                </a:gs>
                <a:gs pos="100000">
                  <a:schemeClr val="accent1">
                    <a:lumMod val="30000"/>
                    <a:lumOff val="70000"/>
                    <a:alpha val="54000"/>
                  </a:schemeClr>
                </a:gs>
              </a:gsLst>
              <a:lin ang="0" scaled="0"/>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065352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500"/>
                                        <p:tgtEl>
                                          <p:spTgt spid="13"/>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fade">
                                      <p:cBhvr>
                                        <p:cTn id="18" dur="500"/>
                                        <p:tgtEl>
                                          <p:spTgt spid="11"/>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500"/>
                                        <p:tgtEl>
                                          <p:spTgt spid="7"/>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15"/>
                                        </p:tgtEl>
                                        <p:attrNameLst>
                                          <p:attrName>style.visibility</p:attrName>
                                        </p:attrNameLst>
                                      </p:cBhvr>
                                      <p:to>
                                        <p:strVal val="visible"/>
                                      </p:to>
                                    </p:set>
                                    <p:animEffect transition="in" filter="fade">
                                      <p:cBhvr>
                                        <p:cTn id="26" dur="500"/>
                                        <p:tgtEl>
                                          <p:spTgt spid="15"/>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fade">
                                      <p:cBhvr>
                                        <p:cTn id="31" dur="500"/>
                                        <p:tgtEl>
                                          <p:spTgt spid="16"/>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17"/>
                                        </p:tgtEl>
                                        <p:attrNameLst>
                                          <p:attrName>style.visibility</p:attrName>
                                        </p:attrNameLst>
                                      </p:cBhvr>
                                      <p:to>
                                        <p:strVal val="visible"/>
                                      </p:to>
                                    </p:set>
                                    <p:animEffect transition="in" filter="fade">
                                      <p:cBhvr>
                                        <p:cTn id="36" dur="500"/>
                                        <p:tgtEl>
                                          <p:spTgt spid="17"/>
                                        </p:tgtEl>
                                      </p:cBhvr>
                                    </p:animEffect>
                                  </p:childTnLst>
                                </p:cTn>
                              </p:par>
                            </p:childTnLst>
                          </p:cTn>
                        </p:par>
                        <p:par>
                          <p:cTn id="37" fill="hold">
                            <p:stCondLst>
                              <p:cond delay="500"/>
                            </p:stCondLst>
                            <p:childTnLst>
                              <p:par>
                                <p:cTn id="38" presetID="10" presetClass="entr" presetSubtype="0" fill="hold" nodeType="after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fade">
                                      <p:cBhvr>
                                        <p:cTn id="40"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p:bldP spid="7" grpId="0"/>
      <p:bldP spid="11" grpId="0"/>
      <p:bldP spid="13" grpId="0"/>
      <p:bldP spid="15" grpId="0"/>
      <p:bldP spid="16" grpId="0"/>
      <p:bldP spid="1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descr="图片包含 游戏机&#10;&#10;描述已自动生成">
            <a:extLst>
              <a:ext uri="{FF2B5EF4-FFF2-40B4-BE49-F238E27FC236}">
                <a16:creationId xmlns:a16="http://schemas.microsoft.com/office/drawing/2014/main" id="{2D9D8C8C-83A1-2BED-2D71-140301F8DDFD}"/>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7603969" y="-1668"/>
            <a:ext cx="4646455" cy="6857999"/>
          </a:xfrm>
          <a:prstGeom prst="rect">
            <a:avLst/>
          </a:prstGeom>
        </p:spPr>
      </p:pic>
      <p:grpSp>
        <p:nvGrpSpPr>
          <p:cNvPr id="40" name="组合 39">
            <a:extLst>
              <a:ext uri="{FF2B5EF4-FFF2-40B4-BE49-F238E27FC236}">
                <a16:creationId xmlns:a16="http://schemas.microsoft.com/office/drawing/2014/main" id="{471E1248-4CB9-5265-5B8D-F7A3A1368403}"/>
              </a:ext>
            </a:extLst>
          </p:cNvPr>
          <p:cNvGrpSpPr/>
          <p:nvPr/>
        </p:nvGrpSpPr>
        <p:grpSpPr>
          <a:xfrm>
            <a:off x="518403" y="1394930"/>
            <a:ext cx="8117497" cy="3742301"/>
            <a:chOff x="518403" y="1394930"/>
            <a:chExt cx="8117497" cy="3742301"/>
          </a:xfrm>
        </p:grpSpPr>
        <p:sp>
          <p:nvSpPr>
            <p:cNvPr id="6" name="矩形 5">
              <a:extLst>
                <a:ext uri="{FF2B5EF4-FFF2-40B4-BE49-F238E27FC236}">
                  <a16:creationId xmlns:a16="http://schemas.microsoft.com/office/drawing/2014/main" id="{D8EB4F78-3DB1-E98F-BAFB-9488D27E4A42}"/>
                </a:ext>
              </a:extLst>
            </p:cNvPr>
            <p:cNvSpPr/>
            <p:nvPr/>
          </p:nvSpPr>
          <p:spPr>
            <a:xfrm>
              <a:off x="660400" y="1518541"/>
              <a:ext cx="7930543" cy="3618689"/>
            </a:xfrm>
            <a:prstGeom prst="rect">
              <a:avLst/>
            </a:prstGeom>
            <a:gradFill>
              <a:gsLst>
                <a:gs pos="0">
                  <a:schemeClr val="accent1"/>
                </a:gs>
                <a:gs pos="100000">
                  <a:schemeClr val="accent6"/>
                </a:gs>
              </a:gsLst>
              <a:lin ang="2700000" scaled="0"/>
            </a:gradFill>
            <a:ln>
              <a:noFill/>
            </a:ln>
            <a:effectLst>
              <a:outerShdw blurRad="165100" dist="38100" dir="2700000" algn="tl"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4" name="任意多边形: 形状 23">
              <a:extLst>
                <a:ext uri="{FF2B5EF4-FFF2-40B4-BE49-F238E27FC236}">
                  <a16:creationId xmlns:a16="http://schemas.microsoft.com/office/drawing/2014/main" id="{FFC06BA5-26F9-9DD5-05DE-29DCE8743C80}"/>
                </a:ext>
              </a:extLst>
            </p:cNvPr>
            <p:cNvSpPr/>
            <p:nvPr/>
          </p:nvSpPr>
          <p:spPr>
            <a:xfrm rot="551863">
              <a:off x="518403" y="1464708"/>
              <a:ext cx="730224" cy="1676886"/>
            </a:xfrm>
            <a:custGeom>
              <a:avLst/>
              <a:gdLst>
                <a:gd name="connsiteX0" fmla="*/ 0 w 730224"/>
                <a:gd name="connsiteY0" fmla="*/ 101525 h 1676886"/>
                <a:gd name="connsiteX1" fmla="*/ 626996 w 730224"/>
                <a:gd name="connsiteY1" fmla="*/ 0 h 1676886"/>
                <a:gd name="connsiteX2" fmla="*/ 658574 w 730224"/>
                <a:gd name="connsiteY2" fmla="*/ 98756 h 1676886"/>
                <a:gd name="connsiteX3" fmla="*/ 730162 w 730224"/>
                <a:gd name="connsiteY3" fmla="*/ 548135 h 1676886"/>
                <a:gd name="connsiteX4" fmla="*/ 479905 w 730224"/>
                <a:gd name="connsiteY4" fmla="*/ 1289280 h 1676886"/>
                <a:gd name="connsiteX5" fmla="*/ 286798 w 730224"/>
                <a:gd name="connsiteY5" fmla="*/ 1630977 h 1676886"/>
                <a:gd name="connsiteX6" fmla="*/ 255088 w 730224"/>
                <a:gd name="connsiteY6" fmla="*/ 1676886 h 1676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30224" h="1676886">
                  <a:moveTo>
                    <a:pt x="0" y="101525"/>
                  </a:moveTo>
                  <a:lnTo>
                    <a:pt x="626996" y="0"/>
                  </a:lnTo>
                  <a:lnTo>
                    <a:pt x="658574" y="98756"/>
                  </a:lnTo>
                  <a:cubicBezTo>
                    <a:pt x="702489" y="251356"/>
                    <a:pt x="731766" y="418996"/>
                    <a:pt x="730162" y="548135"/>
                  </a:cubicBezTo>
                  <a:cubicBezTo>
                    <a:pt x="726954" y="806413"/>
                    <a:pt x="587387" y="1069503"/>
                    <a:pt x="479905" y="1289280"/>
                  </a:cubicBezTo>
                  <a:cubicBezTo>
                    <a:pt x="426164" y="1399168"/>
                    <a:pt x="357183" y="1523896"/>
                    <a:pt x="286798" y="1630977"/>
                  </a:cubicBezTo>
                  <a:lnTo>
                    <a:pt x="255088" y="1676886"/>
                  </a:lnTo>
                  <a:close/>
                </a:path>
              </a:pathLst>
            </a:custGeom>
            <a:solidFill>
              <a:schemeClr val="accent2">
                <a:alpha val="2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mn-ea"/>
                <a:sym typeface="+mn-lt"/>
              </a:endParaRPr>
            </a:p>
          </p:txBody>
        </p:sp>
        <p:sp>
          <p:nvSpPr>
            <p:cNvPr id="27" name="任意多边形: 形状 26">
              <a:extLst>
                <a:ext uri="{FF2B5EF4-FFF2-40B4-BE49-F238E27FC236}">
                  <a16:creationId xmlns:a16="http://schemas.microsoft.com/office/drawing/2014/main" id="{7EC62663-3F73-0863-9F4D-BD2B227E7A78}"/>
                </a:ext>
              </a:extLst>
            </p:cNvPr>
            <p:cNvSpPr/>
            <p:nvPr/>
          </p:nvSpPr>
          <p:spPr>
            <a:xfrm rot="5951863">
              <a:off x="7432345" y="921599"/>
              <a:ext cx="730224" cy="1676886"/>
            </a:xfrm>
            <a:custGeom>
              <a:avLst/>
              <a:gdLst>
                <a:gd name="connsiteX0" fmla="*/ 0 w 730224"/>
                <a:gd name="connsiteY0" fmla="*/ 101525 h 1676886"/>
                <a:gd name="connsiteX1" fmla="*/ 626996 w 730224"/>
                <a:gd name="connsiteY1" fmla="*/ 0 h 1676886"/>
                <a:gd name="connsiteX2" fmla="*/ 658574 w 730224"/>
                <a:gd name="connsiteY2" fmla="*/ 98756 h 1676886"/>
                <a:gd name="connsiteX3" fmla="*/ 730162 w 730224"/>
                <a:gd name="connsiteY3" fmla="*/ 548135 h 1676886"/>
                <a:gd name="connsiteX4" fmla="*/ 479905 w 730224"/>
                <a:gd name="connsiteY4" fmla="*/ 1289280 h 1676886"/>
                <a:gd name="connsiteX5" fmla="*/ 286798 w 730224"/>
                <a:gd name="connsiteY5" fmla="*/ 1630977 h 1676886"/>
                <a:gd name="connsiteX6" fmla="*/ 255088 w 730224"/>
                <a:gd name="connsiteY6" fmla="*/ 1676886 h 1676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30224" h="1676886">
                  <a:moveTo>
                    <a:pt x="0" y="101525"/>
                  </a:moveTo>
                  <a:lnTo>
                    <a:pt x="626996" y="0"/>
                  </a:lnTo>
                  <a:lnTo>
                    <a:pt x="658574" y="98756"/>
                  </a:lnTo>
                  <a:cubicBezTo>
                    <a:pt x="702489" y="251356"/>
                    <a:pt x="731766" y="418996"/>
                    <a:pt x="730162" y="548135"/>
                  </a:cubicBezTo>
                  <a:cubicBezTo>
                    <a:pt x="726954" y="806413"/>
                    <a:pt x="587387" y="1069503"/>
                    <a:pt x="479905" y="1289280"/>
                  </a:cubicBezTo>
                  <a:cubicBezTo>
                    <a:pt x="426164" y="1399168"/>
                    <a:pt x="357183" y="1523896"/>
                    <a:pt x="286798" y="1630977"/>
                  </a:cubicBezTo>
                  <a:lnTo>
                    <a:pt x="255088" y="1676886"/>
                  </a:lnTo>
                  <a:close/>
                </a:path>
              </a:pathLst>
            </a:custGeom>
            <a:solidFill>
              <a:schemeClr val="accent2">
                <a:alpha val="1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mn-ea"/>
                <a:sym typeface="+mn-lt"/>
              </a:endParaRPr>
            </a:p>
          </p:txBody>
        </p:sp>
        <p:sp>
          <p:nvSpPr>
            <p:cNvPr id="38" name="任意多边形: 形状 37">
              <a:extLst>
                <a:ext uri="{FF2B5EF4-FFF2-40B4-BE49-F238E27FC236}">
                  <a16:creationId xmlns:a16="http://schemas.microsoft.com/office/drawing/2014/main" id="{99EEE17D-2F53-8EB4-8B68-9E083032D89B}"/>
                </a:ext>
              </a:extLst>
            </p:cNvPr>
            <p:cNvSpPr/>
            <p:nvPr/>
          </p:nvSpPr>
          <p:spPr>
            <a:xfrm>
              <a:off x="7226300" y="4673601"/>
              <a:ext cx="1364643" cy="463630"/>
            </a:xfrm>
            <a:custGeom>
              <a:avLst/>
              <a:gdLst>
                <a:gd name="connsiteX0" fmla="*/ 541034 w 1014412"/>
                <a:gd name="connsiteY0" fmla="*/ 0 h 233140"/>
                <a:gd name="connsiteX1" fmla="*/ 923603 w 1014412"/>
                <a:gd name="connsiteY1" fmla="*/ 61536 h 233140"/>
                <a:gd name="connsiteX2" fmla="*/ 1014412 w 1014412"/>
                <a:gd name="connsiteY2" fmla="*/ 113839 h 233140"/>
                <a:gd name="connsiteX3" fmla="*/ 1014412 w 1014412"/>
                <a:gd name="connsiteY3" fmla="*/ 233140 h 233140"/>
                <a:gd name="connsiteX4" fmla="*/ 5982 w 1014412"/>
                <a:gd name="connsiteY4" fmla="*/ 233140 h 233140"/>
                <a:gd name="connsiteX5" fmla="*/ 0 w 1014412"/>
                <a:gd name="connsiteY5" fmla="*/ 210097 h 233140"/>
                <a:gd name="connsiteX6" fmla="*/ 541034 w 1014412"/>
                <a:gd name="connsiteY6" fmla="*/ 0 h 2331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14412" h="233140">
                  <a:moveTo>
                    <a:pt x="541034" y="0"/>
                  </a:moveTo>
                  <a:cubicBezTo>
                    <a:pt x="690437" y="0"/>
                    <a:pt x="825695" y="23516"/>
                    <a:pt x="923603" y="61536"/>
                  </a:cubicBezTo>
                  <a:lnTo>
                    <a:pt x="1014412" y="113839"/>
                  </a:lnTo>
                  <a:lnTo>
                    <a:pt x="1014412" y="233140"/>
                  </a:lnTo>
                  <a:lnTo>
                    <a:pt x="5982" y="233140"/>
                  </a:lnTo>
                  <a:lnTo>
                    <a:pt x="0" y="210097"/>
                  </a:lnTo>
                  <a:cubicBezTo>
                    <a:pt x="0" y="94064"/>
                    <a:pt x="242229" y="0"/>
                    <a:pt x="541034" y="0"/>
                  </a:cubicBezTo>
                  <a:close/>
                </a:path>
              </a:pathLst>
            </a:custGeom>
            <a:solidFill>
              <a:schemeClr val="bg1">
                <a:alpha val="1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mn-ea"/>
                <a:sym typeface="+mn-lt"/>
              </a:endParaRPr>
            </a:p>
          </p:txBody>
        </p:sp>
        <p:sp>
          <p:nvSpPr>
            <p:cNvPr id="37" name="任意多边形: 形状 36">
              <a:extLst>
                <a:ext uri="{FF2B5EF4-FFF2-40B4-BE49-F238E27FC236}">
                  <a16:creationId xmlns:a16="http://schemas.microsoft.com/office/drawing/2014/main" id="{8862089D-8E90-4E42-42BB-201BC9CDC782}"/>
                </a:ext>
              </a:extLst>
            </p:cNvPr>
            <p:cNvSpPr/>
            <p:nvPr/>
          </p:nvSpPr>
          <p:spPr>
            <a:xfrm>
              <a:off x="7576531" y="4904090"/>
              <a:ext cx="1014412" cy="233140"/>
            </a:xfrm>
            <a:custGeom>
              <a:avLst/>
              <a:gdLst>
                <a:gd name="connsiteX0" fmla="*/ 541034 w 1014412"/>
                <a:gd name="connsiteY0" fmla="*/ 0 h 233140"/>
                <a:gd name="connsiteX1" fmla="*/ 923603 w 1014412"/>
                <a:gd name="connsiteY1" fmla="*/ 61536 h 233140"/>
                <a:gd name="connsiteX2" fmla="*/ 1014412 w 1014412"/>
                <a:gd name="connsiteY2" fmla="*/ 113839 h 233140"/>
                <a:gd name="connsiteX3" fmla="*/ 1014412 w 1014412"/>
                <a:gd name="connsiteY3" fmla="*/ 233140 h 233140"/>
                <a:gd name="connsiteX4" fmla="*/ 5982 w 1014412"/>
                <a:gd name="connsiteY4" fmla="*/ 233140 h 233140"/>
                <a:gd name="connsiteX5" fmla="*/ 0 w 1014412"/>
                <a:gd name="connsiteY5" fmla="*/ 210097 h 233140"/>
                <a:gd name="connsiteX6" fmla="*/ 541034 w 1014412"/>
                <a:gd name="connsiteY6" fmla="*/ 0 h 2331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14412" h="233140">
                  <a:moveTo>
                    <a:pt x="541034" y="0"/>
                  </a:moveTo>
                  <a:cubicBezTo>
                    <a:pt x="690437" y="0"/>
                    <a:pt x="825695" y="23516"/>
                    <a:pt x="923603" y="61536"/>
                  </a:cubicBezTo>
                  <a:lnTo>
                    <a:pt x="1014412" y="113839"/>
                  </a:lnTo>
                  <a:lnTo>
                    <a:pt x="1014412" y="233140"/>
                  </a:lnTo>
                  <a:lnTo>
                    <a:pt x="5982" y="233140"/>
                  </a:lnTo>
                  <a:lnTo>
                    <a:pt x="0" y="210097"/>
                  </a:lnTo>
                  <a:cubicBezTo>
                    <a:pt x="0" y="94064"/>
                    <a:pt x="242229" y="0"/>
                    <a:pt x="541034" y="0"/>
                  </a:cubicBezTo>
                  <a:close/>
                </a:path>
              </a:pathLst>
            </a:custGeom>
            <a:solidFill>
              <a:schemeClr val="bg1">
                <a:alpha val="2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mn-ea"/>
                <a:sym typeface="+mn-lt"/>
              </a:endParaRPr>
            </a:p>
          </p:txBody>
        </p:sp>
        <p:sp>
          <p:nvSpPr>
            <p:cNvPr id="39" name="任意多边形: 形状 38">
              <a:extLst>
                <a:ext uri="{FF2B5EF4-FFF2-40B4-BE49-F238E27FC236}">
                  <a16:creationId xmlns:a16="http://schemas.microsoft.com/office/drawing/2014/main" id="{7DB9AD6A-376C-2FE5-ABE6-2714240C77E7}"/>
                </a:ext>
              </a:extLst>
            </p:cNvPr>
            <p:cNvSpPr/>
            <p:nvPr/>
          </p:nvSpPr>
          <p:spPr>
            <a:xfrm rot="597738">
              <a:off x="527703" y="1464708"/>
              <a:ext cx="852504" cy="1676886"/>
            </a:xfrm>
            <a:custGeom>
              <a:avLst/>
              <a:gdLst>
                <a:gd name="connsiteX0" fmla="*/ 0 w 730224"/>
                <a:gd name="connsiteY0" fmla="*/ 101525 h 1676886"/>
                <a:gd name="connsiteX1" fmla="*/ 626996 w 730224"/>
                <a:gd name="connsiteY1" fmla="*/ 0 h 1676886"/>
                <a:gd name="connsiteX2" fmla="*/ 658574 w 730224"/>
                <a:gd name="connsiteY2" fmla="*/ 98756 h 1676886"/>
                <a:gd name="connsiteX3" fmla="*/ 730162 w 730224"/>
                <a:gd name="connsiteY3" fmla="*/ 548135 h 1676886"/>
                <a:gd name="connsiteX4" fmla="*/ 479905 w 730224"/>
                <a:gd name="connsiteY4" fmla="*/ 1289280 h 1676886"/>
                <a:gd name="connsiteX5" fmla="*/ 286798 w 730224"/>
                <a:gd name="connsiteY5" fmla="*/ 1630977 h 1676886"/>
                <a:gd name="connsiteX6" fmla="*/ 255088 w 730224"/>
                <a:gd name="connsiteY6" fmla="*/ 1676886 h 1676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30224" h="1676886">
                  <a:moveTo>
                    <a:pt x="0" y="101525"/>
                  </a:moveTo>
                  <a:lnTo>
                    <a:pt x="626996" y="0"/>
                  </a:lnTo>
                  <a:lnTo>
                    <a:pt x="658574" y="98756"/>
                  </a:lnTo>
                  <a:cubicBezTo>
                    <a:pt x="702489" y="251356"/>
                    <a:pt x="731766" y="418996"/>
                    <a:pt x="730162" y="548135"/>
                  </a:cubicBezTo>
                  <a:cubicBezTo>
                    <a:pt x="726954" y="806413"/>
                    <a:pt x="587387" y="1069503"/>
                    <a:pt x="479905" y="1289280"/>
                  </a:cubicBezTo>
                  <a:cubicBezTo>
                    <a:pt x="426164" y="1399168"/>
                    <a:pt x="357183" y="1523896"/>
                    <a:pt x="286798" y="1630977"/>
                  </a:cubicBezTo>
                  <a:lnTo>
                    <a:pt x="255088" y="1676886"/>
                  </a:lnTo>
                  <a:close/>
                </a:path>
              </a:pathLst>
            </a:custGeom>
            <a:solidFill>
              <a:schemeClr val="accent2">
                <a:alpha val="1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mn-ea"/>
                <a:sym typeface="+mn-lt"/>
              </a:endParaRPr>
            </a:p>
          </p:txBody>
        </p:sp>
      </p:grpSp>
      <p:sp>
        <p:nvSpPr>
          <p:cNvPr id="2" name="文本框 1">
            <a:extLst>
              <a:ext uri="{FF2B5EF4-FFF2-40B4-BE49-F238E27FC236}">
                <a16:creationId xmlns:a16="http://schemas.microsoft.com/office/drawing/2014/main" id="{FF78EE9E-0119-2C45-A2EC-986925BAECEC}"/>
              </a:ext>
            </a:extLst>
          </p:cNvPr>
          <p:cNvSpPr txBox="1"/>
          <p:nvPr/>
        </p:nvSpPr>
        <p:spPr>
          <a:xfrm>
            <a:off x="5858046" y="1650573"/>
            <a:ext cx="2157573" cy="4508927"/>
          </a:xfrm>
          <a:prstGeom prst="rect">
            <a:avLst/>
          </a:prstGeom>
          <a:noFill/>
        </p:spPr>
        <p:txBody>
          <a:bodyPr wrap="square" rtlCol="0" anchor="ctr">
            <a:spAutoFit/>
          </a:bodyPr>
          <a:lstStyle/>
          <a:p>
            <a:r>
              <a:rPr lang="en-US" altLang="zh-CN" sz="28700" i="1" dirty="0">
                <a:solidFill>
                  <a:schemeClr val="bg1">
                    <a:alpha val="23000"/>
                  </a:schemeClr>
                </a:solidFill>
                <a:cs typeface="+mn-ea"/>
                <a:sym typeface="+mn-lt"/>
              </a:rPr>
              <a:t>2</a:t>
            </a:r>
            <a:endParaRPr lang="zh-CN" altLang="en-US" sz="28700" i="1" dirty="0">
              <a:solidFill>
                <a:schemeClr val="bg1">
                  <a:alpha val="23000"/>
                </a:schemeClr>
              </a:solidFill>
              <a:cs typeface="+mn-ea"/>
              <a:sym typeface="+mn-lt"/>
            </a:endParaRPr>
          </a:p>
        </p:txBody>
      </p:sp>
      <p:sp>
        <p:nvSpPr>
          <p:cNvPr id="3" name="文本框 2">
            <a:extLst>
              <a:ext uri="{FF2B5EF4-FFF2-40B4-BE49-F238E27FC236}">
                <a16:creationId xmlns:a16="http://schemas.microsoft.com/office/drawing/2014/main" id="{464ACC00-6836-5A74-3D43-136F5E7626AF}"/>
              </a:ext>
            </a:extLst>
          </p:cNvPr>
          <p:cNvSpPr txBox="1"/>
          <p:nvPr/>
        </p:nvSpPr>
        <p:spPr>
          <a:xfrm>
            <a:off x="785439" y="2748315"/>
            <a:ext cx="7456687" cy="800219"/>
          </a:xfrm>
          <a:prstGeom prst="rect">
            <a:avLst/>
          </a:prstGeom>
          <a:noFill/>
        </p:spPr>
        <p:txBody>
          <a:bodyPr wrap="square" rtlCol="0" anchor="ctr">
            <a:noAutofit/>
          </a:bodyPr>
          <a:lstStyle/>
          <a:p>
            <a:r>
              <a:rPr lang="zh-CN" altLang="en-US" sz="4600" b="1" dirty="0">
                <a:solidFill>
                  <a:schemeClr val="bg1"/>
                </a:solidFill>
                <a:latin typeface="+mj-ea"/>
                <a:ea typeface="+mj-ea"/>
                <a:cs typeface="+mn-ea"/>
                <a:sym typeface="+mn-lt"/>
              </a:rPr>
              <a:t>互联网医疗发展现状</a:t>
            </a:r>
          </a:p>
        </p:txBody>
      </p:sp>
      <p:sp>
        <p:nvSpPr>
          <p:cNvPr id="12" name="文本框 11">
            <a:extLst>
              <a:ext uri="{FF2B5EF4-FFF2-40B4-BE49-F238E27FC236}">
                <a16:creationId xmlns:a16="http://schemas.microsoft.com/office/drawing/2014/main" id="{E959BA69-9F9C-4A57-7FE7-94728FFF33C3}"/>
              </a:ext>
            </a:extLst>
          </p:cNvPr>
          <p:cNvSpPr txBox="1"/>
          <p:nvPr/>
        </p:nvSpPr>
        <p:spPr>
          <a:xfrm>
            <a:off x="785612" y="3524369"/>
            <a:ext cx="2550695" cy="369332"/>
          </a:xfrm>
          <a:prstGeom prst="rect">
            <a:avLst/>
          </a:prstGeom>
          <a:noFill/>
        </p:spPr>
        <p:txBody>
          <a:bodyPr wrap="square" rtlCol="0">
            <a:spAutoFit/>
          </a:bodyPr>
          <a:lstStyle/>
          <a:p>
            <a:r>
              <a:rPr lang="en-US" altLang="zh-CN" dirty="0">
                <a:gradFill>
                  <a:gsLst>
                    <a:gs pos="36000">
                      <a:schemeClr val="bg1"/>
                    </a:gs>
                    <a:gs pos="99000">
                      <a:schemeClr val="accent6">
                        <a:alpha val="78000"/>
                      </a:schemeClr>
                    </a:gs>
                  </a:gsLst>
                  <a:lin ang="2700000" scaled="0"/>
                </a:gradFill>
                <a:cs typeface="+mn-ea"/>
                <a:sym typeface="+mn-lt"/>
              </a:rPr>
              <a:t>&gt;&gt;&gt;&gt;&gt;</a:t>
            </a:r>
            <a:endParaRPr lang="zh-CN" altLang="en-US" dirty="0">
              <a:gradFill>
                <a:gsLst>
                  <a:gs pos="36000">
                    <a:schemeClr val="bg1"/>
                  </a:gs>
                  <a:gs pos="99000">
                    <a:schemeClr val="accent6">
                      <a:alpha val="78000"/>
                    </a:schemeClr>
                  </a:gs>
                </a:gsLst>
                <a:lin ang="2700000" scaled="0"/>
              </a:gradFill>
              <a:cs typeface="+mn-ea"/>
              <a:sym typeface="+mn-lt"/>
            </a:endParaRPr>
          </a:p>
        </p:txBody>
      </p:sp>
      <p:sp>
        <p:nvSpPr>
          <p:cNvPr id="14" name="文本框 13">
            <a:extLst>
              <a:ext uri="{FF2B5EF4-FFF2-40B4-BE49-F238E27FC236}">
                <a16:creationId xmlns:a16="http://schemas.microsoft.com/office/drawing/2014/main" id="{293C5D00-653D-5C46-4127-48B9EB3523B1}"/>
              </a:ext>
            </a:extLst>
          </p:cNvPr>
          <p:cNvSpPr txBox="1"/>
          <p:nvPr/>
        </p:nvSpPr>
        <p:spPr>
          <a:xfrm>
            <a:off x="565564" y="670086"/>
            <a:ext cx="2475570" cy="461665"/>
          </a:xfrm>
          <a:prstGeom prst="rect">
            <a:avLst/>
          </a:prstGeom>
          <a:noFill/>
        </p:spPr>
        <p:txBody>
          <a:bodyPr wrap="square" rtlCol="0">
            <a:spAutoFit/>
          </a:bodyPr>
          <a:lstStyle/>
          <a:p>
            <a:r>
              <a:rPr lang="en-US" altLang="zh-CN" sz="2400" b="1" dirty="0">
                <a:solidFill>
                  <a:schemeClr val="accent6">
                    <a:lumMod val="60000"/>
                    <a:lumOff val="40000"/>
                  </a:schemeClr>
                </a:solidFill>
                <a:cs typeface="+mn-ea"/>
                <a:sym typeface="+mn-lt"/>
              </a:rPr>
              <a:t>Your LOGO</a:t>
            </a:r>
            <a:endParaRPr lang="zh-CN" altLang="en-US" sz="2400" b="1" dirty="0">
              <a:solidFill>
                <a:schemeClr val="accent6">
                  <a:lumMod val="60000"/>
                  <a:lumOff val="40000"/>
                </a:schemeClr>
              </a:solidFill>
              <a:cs typeface="+mn-ea"/>
              <a:sym typeface="+mn-lt"/>
            </a:endParaRPr>
          </a:p>
        </p:txBody>
      </p:sp>
    </p:spTree>
    <p:extLst>
      <p:ext uri="{BB962C8B-B14F-4D97-AF65-F5344CB8AC3E}">
        <p14:creationId xmlns:p14="http://schemas.microsoft.com/office/powerpoint/2010/main" val="3303109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fade">
                                      <p:cBhvr>
                                        <p:cTn id="14"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12" grpId="0"/>
    </p:bldLst>
  </p:timing>
</p:sld>
</file>

<file path=ppt/tags/tag1.xml><?xml version="1.0" encoding="utf-8"?>
<p:tagLst xmlns:a="http://schemas.openxmlformats.org/drawingml/2006/main" xmlns:r="http://schemas.openxmlformats.org/officeDocument/2006/relationships" xmlns:p="http://schemas.openxmlformats.org/presentationml/2006/main">
  <p:tag name="ISLIDE.GUIDESSETTING" val="{&quot;Id&quot;:&quot;GuidesStyle_Normal&quot;,&quot;Name&quot;:&quot;正常&quot;,&quot;Kind&quot;:&quot;System&quot;,&quot;OldGuidesSetting&quot;:{&quot;HeaderHeight&quot;:15.0,&quot;FooterHeight&quot;:9.0,&quot;SideMargin&quot;:5.5,&quot;TopMargin&quot;:0.0,&quot;BottomMargin&quot;:0.0,&quot;IntervalMargin&quot;:1.5}}"/>
</p:tagLst>
</file>

<file path=ppt/tags/tag2.xml><?xml version="1.0" encoding="utf-8"?>
<p:tagLst xmlns:a="http://schemas.openxmlformats.org/drawingml/2006/main" xmlns:r="http://schemas.openxmlformats.org/officeDocument/2006/relationships" xmlns:p="http://schemas.openxmlformats.org/presentationml/2006/main">
  <p:tag name="ISLIDE.ICON" val="#67337;#151060;#163642;#155868;#23139;#44793;#402366;#151144;"/>
</p:tagLst>
</file>

<file path=ppt/tags/tag3.xml><?xml version="1.0" encoding="utf-8"?>
<p:tagLst xmlns:a="http://schemas.openxmlformats.org/drawingml/2006/main" xmlns:r="http://schemas.openxmlformats.org/officeDocument/2006/relationships" xmlns:p="http://schemas.openxmlformats.org/presentationml/2006/main">
  <p:tag name="ISLIDE.ICON" val="#105433;#370815;#150938;#99206;#369640;#174370;#369640;#166476;#381931;#379676;#398803;#143884;#407079;#166327;#104402;#404432;#137070;#56140;#136952;#56432;#153374;"/>
</p:tagLst>
</file>

<file path=ppt/tags/tag4.xml><?xml version="1.0" encoding="utf-8"?>
<p:tagLst xmlns:a="http://schemas.openxmlformats.org/drawingml/2006/main" xmlns:r="http://schemas.openxmlformats.org/officeDocument/2006/relationships" xmlns:p="http://schemas.openxmlformats.org/presentationml/2006/main">
  <p:tag name="ISLIDE.ICON" val="#19320;#372778;#44742;#70248;#162613;#112421;#57048;#57048;"/>
</p:tagLst>
</file>

<file path=ppt/theme/theme1.xml><?xml version="1.0" encoding="utf-8"?>
<a:theme xmlns:a="http://schemas.openxmlformats.org/drawingml/2006/main" name="51PPT模板网  www.51pptmoban.com">
  <a:themeElements>
    <a:clrScheme name="Office">
      <a:dk1>
        <a:srgbClr val="000000"/>
      </a:dk1>
      <a:lt1>
        <a:srgbClr val="FFFFFF"/>
      </a:lt1>
      <a:dk2>
        <a:srgbClr val="778495"/>
      </a:dk2>
      <a:lt2>
        <a:srgbClr val="F0F0F0"/>
      </a:lt2>
      <a:accent1>
        <a:srgbClr val="066DCA"/>
      </a:accent1>
      <a:accent2>
        <a:srgbClr val="00A4E6"/>
      </a:accent2>
      <a:accent3>
        <a:srgbClr val="00B0D3"/>
      </a:accent3>
      <a:accent4>
        <a:srgbClr val="3ABFC4"/>
      </a:accent4>
      <a:accent5>
        <a:srgbClr val="21C0D7"/>
      </a:accent5>
      <a:accent6>
        <a:srgbClr val="55D4FA"/>
      </a:accent6>
      <a:hlink>
        <a:srgbClr val="066DCA"/>
      </a:hlink>
      <a:folHlink>
        <a:srgbClr val="BFBFBF"/>
      </a:folHlink>
    </a:clrScheme>
    <a:fontScheme name="字体方案1">
      <a:majorFont>
        <a:latin typeface="OPPOSans H"/>
        <a:ea typeface="阿里巴巴普惠体 B"/>
        <a:cs typeface=""/>
      </a:majorFont>
      <a:minorFont>
        <a:latin typeface="OPPOSans R"/>
        <a:ea typeface="阿里巴巴普惠体 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3765</TotalTime>
  <Words>1691</Words>
  <Application>Microsoft Office PowerPoint</Application>
  <PresentationFormat>宽屏</PresentationFormat>
  <Paragraphs>264</Paragraphs>
  <Slides>32</Slides>
  <Notes>32</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32</vt:i4>
      </vt:variant>
    </vt:vector>
  </HeadingPairs>
  <TitlesOfParts>
    <vt:vector size="39" baseType="lpstr">
      <vt:lpstr>OPPOSans H</vt:lpstr>
      <vt:lpstr>OPPOSans R</vt:lpstr>
      <vt:lpstr>阿里巴巴普惠体 B</vt:lpstr>
      <vt:lpstr>阿里巴巴普惠体 R</vt:lpstr>
      <vt:lpstr>汉仪雅酷黑 45W</vt:lpstr>
      <vt:lpstr>Arial</vt:lpstr>
      <vt:lpstr>51PPT模板网  www.51pptmoban.com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51PPT模板网</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互联网医疗发展现状与趋势医疗项目汇报ppt模板</dc:title>
  <dc:creator>叽叽</dc:creator>
  <cp:keywords>P界达人</cp:keywords>
  <dc:description>www.51pptmoban.com</dc:description>
  <cp:lastModifiedBy>Win user</cp:lastModifiedBy>
  <cp:revision>367</cp:revision>
  <dcterms:created xsi:type="dcterms:W3CDTF">2022-06-04T14:42:22Z</dcterms:created>
  <dcterms:modified xsi:type="dcterms:W3CDTF">2022-07-24T03:41:30Z</dcterms:modified>
</cp:coreProperties>
</file>