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4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  <p:sldMasterId id="2147483687" r:id="rId4"/>
  </p:sldMasterIdLst>
  <p:notesMasterIdLst>
    <p:notesMasterId r:id="rId13"/>
  </p:notesMasterIdLst>
  <p:sldIdLst>
    <p:sldId id="2007581459" r:id="rId5"/>
    <p:sldId id="2007581458" r:id="rId6"/>
    <p:sldId id="257" r:id="rId7"/>
    <p:sldId id="265" r:id="rId8"/>
    <p:sldId id="259" r:id="rId9"/>
    <p:sldId id="304" r:id="rId10"/>
    <p:sldId id="306" r:id="rId11"/>
    <p:sldId id="310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19" userDrawn="1">
          <p15:clr>
            <a:srgbClr val="A4A3A4"/>
          </p15:clr>
        </p15:guide>
        <p15:guide id="4" orient="horz" pos="4088" userDrawn="1">
          <p15:clr>
            <a:srgbClr val="A4A3A4"/>
          </p15:clr>
        </p15:guide>
        <p15:guide id="6" pos="7242" userDrawn="1">
          <p15:clr>
            <a:srgbClr val="A4A3A4"/>
          </p15:clr>
        </p15:guide>
        <p15:guide id="8" pos="4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7AFF"/>
    <a:srgbClr val="1AD8FE"/>
    <a:srgbClr val="093EC8"/>
    <a:srgbClr val="EBF7FF"/>
    <a:srgbClr val="7DB8FF"/>
    <a:srgbClr val="FF685B"/>
    <a:srgbClr val="F9B054"/>
    <a:srgbClr val="01C4EE"/>
    <a:srgbClr val="EBF4FF"/>
    <a:srgbClr val="032B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662" autoAdjust="0"/>
  </p:normalViewPr>
  <p:slideViewPr>
    <p:cSldViewPr snapToGrid="0">
      <p:cViewPr varScale="1">
        <p:scale>
          <a:sx n="102" d="100"/>
          <a:sy n="102" d="100"/>
        </p:scale>
        <p:origin x="364" y="72"/>
      </p:cViewPr>
      <p:guideLst>
        <p:guide orient="horz" pos="2160"/>
        <p:guide pos="3840"/>
        <p:guide orient="horz" pos="119"/>
        <p:guide orient="horz" pos="4088"/>
        <p:guide pos="7242"/>
        <p:guide pos="438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E19D34-C669-4290-935F-377FF9C16ED1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7F81A2-D6D8-41D4-8BF8-8C536C13BE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3788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7F81A2-D6D8-41D4-8BF8-8C536C13BE3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244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7F81A2-D6D8-41D4-8BF8-8C536C13BE3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6690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7F81A2-D6D8-41D4-8BF8-8C536C13BE3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8459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7F81A2-D6D8-41D4-8BF8-8C536C13BE3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68978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7F81A2-D6D8-41D4-8BF8-8C536C13BE3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214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7F81A2-D6D8-41D4-8BF8-8C536C13BE3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560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7F81A2-D6D8-41D4-8BF8-8C536C13BE3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1193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F0D58A-67BC-4944-A619-67C0D0FBC3A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380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B9A430-8127-43C8-BA22-87A1272AFB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28735DF-3D4C-4DB9-996C-936ABF86C4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7EE5F4E-0074-426C-9DDB-BA81D354FC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734A0-64C4-4DF3-915F-B408C303EF90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4C93C88-E78D-4869-AFA6-6D356D72F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8B5E676-E4E2-4252-83A2-C913DA7FE2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BA3D4-8A09-4133-A6B7-34AE3F8E95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944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AF7BCCE-B996-4806-8952-0CF314FA7D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918B4-3F95-4A14-B2AF-34258F793431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835C8A0-F46B-403F-AD01-826079A6D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B73DD43-BFD0-4A49-9297-3FF91B04A1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91A3C-0EAB-4EA9-B10E-362C554889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120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BBCD236-B755-486A-B324-8FF94AE2D7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48170-234A-45A9-BA18-EB5F9F299700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D7E6CB6-B88B-4200-B58A-E52BE9222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99B88E0-5B8C-4106-9CA8-920230BBC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EB98F-7A2F-46AB-AD99-CC9999768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9031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4208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318041C-1E84-4BDA-B2B4-C04A7EF1D3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61B56A3-B248-4E75-9D94-F71D0AD517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3E28BF5-BE8F-4578-8E61-221DF6965B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C734A0-64C4-4DF3-915F-B408C303EF90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3224E50-BD2A-488F-994A-D64CE2C952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D1BE046-5DE2-42B5-965D-3ED63812A4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2BA3D4-8A09-4133-A6B7-34AE3F8E95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102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9EC9557-F8F0-42CE-B98D-A8CCC98E18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CA2ABE0-4077-4D8E-AAD3-45B5D0A4DC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AC8D801-2E82-4C96-BAC9-56B13281F5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C918B4-3F95-4A14-B2AF-34258F793431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24F90C0-65A6-4A31-BD50-FBB7894F98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F500936-A6A1-4B8A-BA49-3F1015659C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991A3C-0EAB-4EA9-B10E-362C554889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9392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5000">
              <a:srgbClr val="021720"/>
            </a:gs>
            <a:gs pos="100000">
              <a:srgbClr val="042F42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520AC97-DBD1-42F4-A146-593A9AD8C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22115D6-0E2E-4880-B3A2-5E3FB7F715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40C181A-04C0-4151-BA38-7F6AB04C7E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E48170-234A-45A9-BA18-EB5F9F299700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763802E-751F-4F97-AA13-E06F6E0E9A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AD39B87-C746-48E4-9AEC-2EB5FA8A5F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BEB98F-7A2F-46AB-AD99-CC9999768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544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9369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4">
          <p15:clr>
            <a:srgbClr val="F26B43"/>
          </p15:clr>
        </p15:guide>
        <p15:guide id="2" pos="7368">
          <p15:clr>
            <a:srgbClr val="F26B43"/>
          </p15:clr>
        </p15:guide>
        <p15:guide id="3" orient="horz" pos="560">
          <p15:clr>
            <a:srgbClr val="F26B43"/>
          </p15:clr>
        </p15:guide>
        <p15:guide id="4" orient="horz" pos="624">
          <p15:clr>
            <a:srgbClr val="F26B43"/>
          </p15:clr>
        </p15:guide>
        <p15:guide id="5" orient="horz" pos="4056">
          <p15:clr>
            <a:srgbClr val="F26B43"/>
          </p15:clr>
        </p15:guide>
        <p15:guide id="6" orient="horz" pos="399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10" Type="http://schemas.openxmlformats.org/officeDocument/2006/relationships/image" Target="../media/image7.svg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10" Type="http://schemas.openxmlformats.org/officeDocument/2006/relationships/image" Target="../media/image9.svg"/><Relationship Id="rId4" Type="http://schemas.microsoft.com/office/2007/relationships/hdphoto" Target="../media/hdphoto1.wdp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notesSlide" Target="../notesSlides/notesSlide4.xml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tags" Target="../tags/tag22.xml"/><Relationship Id="rId18" Type="http://schemas.openxmlformats.org/officeDocument/2006/relationships/notesSlide" Target="../notesSlides/notesSlide5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12" Type="http://schemas.openxmlformats.org/officeDocument/2006/relationships/tags" Target="../tags/tag21.xml"/><Relationship Id="rId17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6" Type="http://schemas.openxmlformats.org/officeDocument/2006/relationships/tags" Target="../tags/tag25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tags" Target="../tags/tag20.xml"/><Relationship Id="rId5" Type="http://schemas.openxmlformats.org/officeDocument/2006/relationships/tags" Target="../tags/tag14.xml"/><Relationship Id="rId15" Type="http://schemas.openxmlformats.org/officeDocument/2006/relationships/tags" Target="../tags/tag24.xml"/><Relationship Id="rId10" Type="http://schemas.openxmlformats.org/officeDocument/2006/relationships/tags" Target="../tags/tag19.xml"/><Relationship Id="rId4" Type="http://schemas.openxmlformats.org/officeDocument/2006/relationships/tags" Target="../tags/tag13.xml"/><Relationship Id="rId9" Type="http://schemas.openxmlformats.org/officeDocument/2006/relationships/tags" Target="../tags/tag18.xml"/><Relationship Id="rId14" Type="http://schemas.openxmlformats.org/officeDocument/2006/relationships/tags" Target="../tags/tag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1F8697B-0EEB-0585-B421-F1C2F21C6806}"/>
              </a:ext>
            </a:extLst>
          </p:cNvPr>
          <p:cNvSpPr/>
          <p:nvPr/>
        </p:nvSpPr>
        <p:spPr>
          <a:xfrm>
            <a:off x="0" y="3175"/>
            <a:ext cx="12192000" cy="6858000"/>
          </a:xfrm>
          <a:prstGeom prst="rect">
            <a:avLst/>
          </a:prstGeom>
          <a:gradFill flip="none" rotWithShape="1">
            <a:gsLst>
              <a:gs pos="1000">
                <a:srgbClr val="093EC8"/>
              </a:gs>
              <a:gs pos="67000">
                <a:srgbClr val="077AFF"/>
              </a:gs>
            </a:gsLst>
            <a:lin ang="13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703865E-C390-701C-06BD-B12F396CE0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6622" y="1024312"/>
            <a:ext cx="6964410" cy="464646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8200EE19-A287-B19E-BF29-5A74FD9F0938}"/>
              </a:ext>
            </a:extLst>
          </p:cNvPr>
          <p:cNvSpPr txBox="1"/>
          <p:nvPr/>
        </p:nvSpPr>
        <p:spPr>
          <a:xfrm>
            <a:off x="696268" y="5082421"/>
            <a:ext cx="276519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汇报人：马自强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4CF275D-597A-B646-805F-2C928770D1C6}"/>
              </a:ext>
            </a:extLst>
          </p:cNvPr>
          <p:cNvSpPr txBox="1"/>
          <p:nvPr/>
        </p:nvSpPr>
        <p:spPr>
          <a:xfrm flipH="1">
            <a:off x="2855503" y="5082421"/>
            <a:ext cx="276519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汇报时间：</a:t>
            </a:r>
            <a:r>
              <a:rPr lang="en-US" altLang="zh-CN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2022.05.06</a:t>
            </a:r>
            <a:endParaRPr lang="zh-CN" altLang="en-US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004F6BB0-1862-8E58-C9BC-5A092CE6CD75}"/>
              </a:ext>
            </a:extLst>
          </p:cNvPr>
          <p:cNvSpPr/>
          <p:nvPr/>
        </p:nvSpPr>
        <p:spPr>
          <a:xfrm>
            <a:off x="0" y="-38100"/>
            <a:ext cx="6000326" cy="1008539"/>
          </a:xfrm>
          <a:custGeom>
            <a:avLst/>
            <a:gdLst>
              <a:gd name="connsiteX0" fmla="*/ 0 w 5576410"/>
              <a:gd name="connsiteY0" fmla="*/ 0 h 937287"/>
              <a:gd name="connsiteX1" fmla="*/ 5576410 w 5576410"/>
              <a:gd name="connsiteY1" fmla="*/ 0 h 937287"/>
              <a:gd name="connsiteX2" fmla="*/ 5470135 w 5576410"/>
              <a:gd name="connsiteY2" fmla="*/ 62553 h 937287"/>
              <a:gd name="connsiteX3" fmla="*/ 2870200 w 5576410"/>
              <a:gd name="connsiteY3" fmla="*/ 927100 h 937287"/>
              <a:gd name="connsiteX4" fmla="*/ 698500 w 5576410"/>
              <a:gd name="connsiteY4" fmla="*/ 304800 h 937287"/>
              <a:gd name="connsiteX5" fmla="*/ 139948 w 5576410"/>
              <a:gd name="connsiteY5" fmla="*/ 316613 h 937287"/>
              <a:gd name="connsiteX6" fmla="*/ 0 w 5576410"/>
              <a:gd name="connsiteY6" fmla="*/ 346282 h 937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76410" h="937287">
                <a:moveTo>
                  <a:pt x="0" y="0"/>
                </a:moveTo>
                <a:lnTo>
                  <a:pt x="5576410" y="0"/>
                </a:lnTo>
                <a:lnTo>
                  <a:pt x="5470135" y="62553"/>
                </a:lnTo>
                <a:cubicBezTo>
                  <a:pt x="4833094" y="406136"/>
                  <a:pt x="3446463" y="858706"/>
                  <a:pt x="2870200" y="927100"/>
                </a:cubicBezTo>
                <a:cubicBezTo>
                  <a:pt x="2032000" y="1026583"/>
                  <a:pt x="1270000" y="366183"/>
                  <a:pt x="698500" y="304800"/>
                </a:cubicBezTo>
                <a:cubicBezTo>
                  <a:pt x="484188" y="281781"/>
                  <a:pt x="302022" y="289570"/>
                  <a:pt x="139948" y="316613"/>
                </a:cubicBezTo>
                <a:lnTo>
                  <a:pt x="0" y="346282"/>
                </a:lnTo>
                <a:close/>
              </a:path>
            </a:pathLst>
          </a:custGeom>
          <a:gradFill flip="none" rotWithShape="1">
            <a:gsLst>
              <a:gs pos="0">
                <a:srgbClr val="1AD8FE">
                  <a:alpha val="80000"/>
                </a:srgbClr>
              </a:gs>
              <a:gs pos="67000">
                <a:srgbClr val="077AFF"/>
              </a:gs>
            </a:gsLst>
            <a:lin ang="0" scaled="1"/>
            <a:tileRect/>
          </a:gradFill>
          <a:ln w="19050">
            <a:gradFill flip="none" rotWithShape="1">
              <a:gsLst>
                <a:gs pos="30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1AD8FE">
                    <a:alpha val="5000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1735ACE2-1425-BABF-1B9B-B14E057D46B9}"/>
              </a:ext>
            </a:extLst>
          </p:cNvPr>
          <p:cNvSpPr/>
          <p:nvPr/>
        </p:nvSpPr>
        <p:spPr>
          <a:xfrm>
            <a:off x="-312024" y="-341265"/>
            <a:ext cx="6738224" cy="1168644"/>
          </a:xfrm>
          <a:custGeom>
            <a:avLst/>
            <a:gdLst>
              <a:gd name="connsiteX0" fmla="*/ 0 w 9591472"/>
              <a:gd name="connsiteY0" fmla="*/ 1011676 h 1663497"/>
              <a:gd name="connsiteX1" fmla="*/ 1536970 w 9591472"/>
              <a:gd name="connsiteY1" fmla="*/ 700391 h 1663497"/>
              <a:gd name="connsiteX2" fmla="*/ 4552545 w 9591472"/>
              <a:gd name="connsiteY2" fmla="*/ 1653702 h 1663497"/>
              <a:gd name="connsiteX3" fmla="*/ 9591472 w 9591472"/>
              <a:gd name="connsiteY3" fmla="*/ 0 h 1663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91472" h="1663497">
                <a:moveTo>
                  <a:pt x="0" y="1011676"/>
                </a:moveTo>
                <a:cubicBezTo>
                  <a:pt x="389106" y="802531"/>
                  <a:pt x="778213" y="593387"/>
                  <a:pt x="1536970" y="700391"/>
                </a:cubicBezTo>
                <a:cubicBezTo>
                  <a:pt x="2295727" y="807395"/>
                  <a:pt x="3210128" y="1770434"/>
                  <a:pt x="4552545" y="1653702"/>
                </a:cubicBezTo>
                <a:cubicBezTo>
                  <a:pt x="5894962" y="1536970"/>
                  <a:pt x="7743217" y="768485"/>
                  <a:pt x="9591472" y="0"/>
                </a:cubicBezTo>
              </a:path>
            </a:pathLst>
          </a:custGeom>
          <a:noFill/>
          <a:ln w="19050">
            <a:gradFill flip="none" rotWithShape="1">
              <a:gsLst>
                <a:gs pos="49400">
                  <a:schemeClr val="bg1">
                    <a:alpha val="50000"/>
                  </a:schemeClr>
                </a:gs>
                <a:gs pos="15000">
                  <a:schemeClr val="accent1">
                    <a:lumMod val="5000"/>
                    <a:lumOff val="95000"/>
                    <a:alpha val="0"/>
                  </a:schemeClr>
                </a:gs>
                <a:gs pos="8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C641BE9-0F0F-A933-A4D9-C50CBA2296CE}"/>
              </a:ext>
            </a:extLst>
          </p:cNvPr>
          <p:cNvGrpSpPr/>
          <p:nvPr/>
        </p:nvGrpSpPr>
        <p:grpSpPr>
          <a:xfrm flipH="1">
            <a:off x="9105657" y="1016146"/>
            <a:ext cx="1256167" cy="870506"/>
            <a:chOff x="10315265" y="885105"/>
            <a:chExt cx="1256167" cy="870506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A04C33B3-F2AC-DE07-E5A0-A93E1125A895}"/>
                </a:ext>
              </a:extLst>
            </p:cNvPr>
            <p:cNvSpPr/>
            <p:nvPr/>
          </p:nvSpPr>
          <p:spPr>
            <a:xfrm>
              <a:off x="10480695" y="885105"/>
              <a:ext cx="870506" cy="870506"/>
            </a:xfrm>
            <a:prstGeom prst="ellipse">
              <a:avLst/>
            </a:prstGeom>
            <a:gradFill flip="none" rotWithShape="1">
              <a:gsLst>
                <a:gs pos="4000">
                  <a:srgbClr val="EBF4FF"/>
                </a:gs>
                <a:gs pos="29000">
                  <a:srgbClr val="1AD8FE"/>
                </a:gs>
                <a:gs pos="80000">
                  <a:srgbClr val="077AFF"/>
                </a:gs>
                <a:gs pos="100000">
                  <a:srgbClr val="EBF4FF"/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>
              <a:outerShdw blurRad="889000" dist="63500" dir="5400000" sx="80000" sy="80000" algn="t" rotWithShape="0">
                <a:srgbClr val="01C4EE">
                  <a:alpha val="60000"/>
                </a:srgb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AD06FBA5-0F3F-BE1E-359A-CE9CAE30AA59}"/>
                </a:ext>
              </a:extLst>
            </p:cNvPr>
            <p:cNvSpPr/>
            <p:nvPr/>
          </p:nvSpPr>
          <p:spPr>
            <a:xfrm rot="1790465">
              <a:off x="10315265" y="891192"/>
              <a:ext cx="1256167" cy="699279"/>
            </a:xfrm>
            <a:prstGeom prst="ellipse">
              <a:avLst/>
            </a:prstGeom>
            <a:noFill/>
            <a:ln w="12700" cap="flat" cmpd="sng" algn="ctr">
              <a:gradFill>
                <a:gsLst>
                  <a:gs pos="19000">
                    <a:schemeClr val="accent1">
                      <a:lumMod val="5000"/>
                      <a:lumOff val="95000"/>
                      <a:alpha val="0"/>
                    </a:schemeClr>
                  </a:gs>
                  <a:gs pos="88000">
                    <a:schemeClr val="bg1">
                      <a:alpha val="8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889000" dist="63500" dir="5400000" sx="80000" sy="80000" algn="t" rotWithShape="0">
                <a:srgbClr val="FF8B01">
                  <a:alpha val="60000"/>
                </a:srgbClr>
              </a:outerShdw>
            </a:effectLst>
          </p:spPr>
          <p:txBody>
            <a:bodyPr rtlCol="0" anchor="ctr">
              <a:scene3d>
                <a:camera prst="isometricOffAxis1Top"/>
                <a:lightRig rig="threePt" dir="t"/>
              </a:scene3d>
            </a:bodyPr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Roboto Regular"/>
                <a:ea typeface="思源黑体 CN Regular"/>
              </a:endParaRPr>
            </a:p>
          </p:txBody>
        </p:sp>
        <p:pic>
          <p:nvPicPr>
            <p:cNvPr id="19" name="图形 18">
              <a:extLst>
                <a:ext uri="{FF2B5EF4-FFF2-40B4-BE49-F238E27FC236}">
                  <a16:creationId xmlns:a16="http://schemas.microsoft.com/office/drawing/2014/main" id="{7C3B70E3-8A30-CA33-D937-72223AFBAF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2238445" flipH="1">
              <a:off x="10635888" y="1023527"/>
              <a:ext cx="554878" cy="554878"/>
            </a:xfrm>
            <a:prstGeom prst="rect">
              <a:avLst/>
            </a:prstGeom>
          </p:spPr>
        </p:pic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2CCC3DE-B8C3-0BE8-27FA-C805CB5E978A}"/>
              </a:ext>
            </a:extLst>
          </p:cNvPr>
          <p:cNvGrpSpPr/>
          <p:nvPr/>
        </p:nvGrpSpPr>
        <p:grpSpPr>
          <a:xfrm>
            <a:off x="6662949" y="4869600"/>
            <a:ext cx="1256167" cy="870506"/>
            <a:chOff x="6419262" y="4589982"/>
            <a:chExt cx="1256167" cy="870506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8B4D7B4C-C5E5-ADB2-A07A-DFE0C2A28469}"/>
                </a:ext>
              </a:extLst>
            </p:cNvPr>
            <p:cNvGrpSpPr/>
            <p:nvPr/>
          </p:nvGrpSpPr>
          <p:grpSpPr>
            <a:xfrm>
              <a:off x="6419262" y="4589982"/>
              <a:ext cx="1256167" cy="870506"/>
              <a:chOff x="10315265" y="885105"/>
              <a:chExt cx="1256167" cy="870506"/>
            </a:xfrm>
          </p:grpSpPr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00949C02-0623-D362-9BBD-C2BAEF4C08DC}"/>
                  </a:ext>
                </a:extLst>
              </p:cNvPr>
              <p:cNvSpPr/>
              <p:nvPr/>
            </p:nvSpPr>
            <p:spPr>
              <a:xfrm>
                <a:off x="10480695" y="885105"/>
                <a:ext cx="870506" cy="870506"/>
              </a:xfrm>
              <a:prstGeom prst="ellipse">
                <a:avLst/>
              </a:prstGeom>
              <a:gradFill flip="none" rotWithShape="1">
                <a:gsLst>
                  <a:gs pos="4000">
                    <a:srgbClr val="EBF4FF"/>
                  </a:gs>
                  <a:gs pos="29000">
                    <a:srgbClr val="1AD8FE"/>
                  </a:gs>
                  <a:gs pos="80000">
                    <a:srgbClr val="077AFF"/>
                  </a:gs>
                  <a:gs pos="100000">
                    <a:srgbClr val="EBF4FF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889000" dist="63500" dir="5400000" sx="80000" sy="80000" algn="t" rotWithShape="0">
                  <a:srgbClr val="01C4EE">
                    <a:alpha val="60000"/>
                  </a:srgb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2678C22D-812B-D307-0CE4-CF606C824938}"/>
                  </a:ext>
                </a:extLst>
              </p:cNvPr>
              <p:cNvSpPr/>
              <p:nvPr/>
            </p:nvSpPr>
            <p:spPr>
              <a:xfrm rot="1790465">
                <a:off x="10315265" y="891192"/>
                <a:ext cx="1256167" cy="699279"/>
              </a:xfrm>
              <a:prstGeom prst="ellipse">
                <a:avLst/>
              </a:prstGeom>
              <a:noFill/>
              <a:ln w="12700" cap="flat" cmpd="sng" algn="ctr">
                <a:gradFill>
                  <a:gsLst>
                    <a:gs pos="19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88000">
                      <a:schemeClr val="bg1">
                        <a:alpha val="8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889000" dist="63500" dir="5400000" sx="80000" sy="80000" algn="t" rotWithShape="0">
                  <a:srgbClr val="FF8B01">
                    <a:alpha val="60000"/>
                  </a:srgbClr>
                </a:outerShdw>
              </a:effectLst>
            </p:spPr>
            <p:txBody>
              <a:bodyPr rtlCol="0" anchor="ctr">
                <a:scene3d>
                  <a:camera prst="isometricOffAxis1Top"/>
                  <a:lightRig rig="threePt" dir="t"/>
                </a:scene3d>
              </a:bodyPr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</p:grpSp>
        <p:pic>
          <p:nvPicPr>
            <p:cNvPr id="32" name="图形 31">
              <a:extLst>
                <a:ext uri="{FF2B5EF4-FFF2-40B4-BE49-F238E27FC236}">
                  <a16:creationId xmlns:a16="http://schemas.microsoft.com/office/drawing/2014/main" id="{B94E66A3-E802-6D20-55E7-1A11CFEDDC3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rot="1593449" flipH="1">
              <a:off x="6747576" y="4767519"/>
              <a:ext cx="544737" cy="544737"/>
            </a:xfrm>
            <a:prstGeom prst="rect">
              <a:avLst/>
            </a:prstGeom>
          </p:spPr>
        </p:pic>
      </p:grpSp>
      <p:pic>
        <p:nvPicPr>
          <p:cNvPr id="34" name="图形 33">
            <a:extLst>
              <a:ext uri="{FF2B5EF4-FFF2-40B4-BE49-F238E27FC236}">
                <a16:creationId xmlns:a16="http://schemas.microsoft.com/office/drawing/2014/main" id="{FA778318-3A73-2B93-A0AA-D18D1F3F4221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flipH="1">
            <a:off x="8877273" y="2602548"/>
            <a:ext cx="497662" cy="497662"/>
          </a:xfrm>
          <a:prstGeom prst="rect">
            <a:avLst/>
          </a:prstGeom>
        </p:spPr>
      </p:pic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61FA5536-8D90-D674-2313-96F4FEB97AE3}"/>
              </a:ext>
            </a:extLst>
          </p:cNvPr>
          <p:cNvCxnSpPr/>
          <p:nvPr/>
        </p:nvCxnSpPr>
        <p:spPr>
          <a:xfrm>
            <a:off x="696268" y="4686611"/>
            <a:ext cx="3800475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C8527BA1-5B32-564B-C9B4-D9EE2E416B80}"/>
              </a:ext>
            </a:extLst>
          </p:cNvPr>
          <p:cNvCxnSpPr>
            <a:cxnSpLocks/>
          </p:cNvCxnSpPr>
          <p:nvPr/>
        </p:nvCxnSpPr>
        <p:spPr>
          <a:xfrm>
            <a:off x="696268" y="4686611"/>
            <a:ext cx="968375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A64FD48E-1638-BA83-4B86-A4113AEB211B}"/>
              </a:ext>
            </a:extLst>
          </p:cNvPr>
          <p:cNvGrpSpPr/>
          <p:nvPr/>
        </p:nvGrpSpPr>
        <p:grpSpPr>
          <a:xfrm>
            <a:off x="695325" y="1650348"/>
            <a:ext cx="3132181" cy="560782"/>
            <a:chOff x="1406342" y="896345"/>
            <a:chExt cx="3053508" cy="493247"/>
          </a:xfrm>
        </p:grpSpPr>
        <p:sp>
          <p:nvSpPr>
            <p:cNvPr id="42" name="矩形: 对角圆角 41">
              <a:extLst>
                <a:ext uri="{FF2B5EF4-FFF2-40B4-BE49-F238E27FC236}">
                  <a16:creationId xmlns:a16="http://schemas.microsoft.com/office/drawing/2014/main" id="{BEC946B7-C771-E889-E379-1EA75843BB35}"/>
                </a:ext>
              </a:extLst>
            </p:cNvPr>
            <p:cNvSpPr/>
            <p:nvPr/>
          </p:nvSpPr>
          <p:spPr>
            <a:xfrm>
              <a:off x="1406342" y="896345"/>
              <a:ext cx="3053508" cy="493247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F6E1758-C3CC-431B-F235-A6AA1F5CE90B}"/>
                </a:ext>
              </a:extLst>
            </p:cNvPr>
            <p:cNvSpPr txBox="1"/>
            <p:nvPr/>
          </p:nvSpPr>
          <p:spPr>
            <a:xfrm>
              <a:off x="1573600" y="958302"/>
              <a:ext cx="2718992" cy="3248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2400" dirty="0">
                  <a:solidFill>
                    <a:srgbClr val="077AFF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无纸化系统二期小组</a:t>
              </a: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DCA81BAC-E41D-E450-2488-49710DA3F2CB}"/>
              </a:ext>
            </a:extLst>
          </p:cNvPr>
          <p:cNvSpPr txBox="1"/>
          <p:nvPr/>
        </p:nvSpPr>
        <p:spPr>
          <a:xfrm>
            <a:off x="695325" y="2370931"/>
            <a:ext cx="4337436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6600" dirty="0">
                <a:solidFill>
                  <a:schemeClr val="bg1">
                    <a:lumMod val="100000"/>
                  </a:schemeClr>
                </a:solidFill>
                <a:effectLst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无纸化设备</a:t>
            </a:r>
            <a:endParaRPr lang="zh-CN" altLang="en-US" sz="6600" dirty="0">
              <a:solidFill>
                <a:schemeClr val="bg1">
                  <a:lumMod val="100000"/>
                </a:schemeClr>
              </a:solidFill>
              <a:effectLst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F001E69C-E066-AAD7-CBC2-0961100A228B}"/>
              </a:ext>
            </a:extLst>
          </p:cNvPr>
          <p:cNvSpPr txBox="1"/>
          <p:nvPr/>
        </p:nvSpPr>
        <p:spPr>
          <a:xfrm>
            <a:off x="695325" y="3376771"/>
            <a:ext cx="4337436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1000">
                      <a:schemeClr val="bg1"/>
                    </a:gs>
                    <a:gs pos="64000">
                      <a:schemeClr val="bg2"/>
                    </a:gs>
                  </a:gsLst>
                  <a:lin ang="2700000" scaled="1"/>
                </a:gradFill>
                <a:effectLst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L" panose="00020600040101010101" pitchFamily="18" charset="-122"/>
              </a:rPr>
              <a:t>应用</a:t>
            </a:r>
            <a:r>
              <a:rPr lang="zh-CN" altLang="en-US" sz="6600" dirty="0">
                <a:solidFill>
                  <a:srgbClr val="EBF7FF"/>
                </a:solidFill>
                <a:effectLst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L" panose="00020600040101010101" pitchFamily="18" charset="-122"/>
              </a:rPr>
              <a:t>报告</a:t>
            </a:r>
            <a:endParaRPr lang="zh-CN" altLang="en-US" sz="6600" dirty="0">
              <a:solidFill>
                <a:srgbClr val="EBF7FF"/>
              </a:solidFill>
              <a:effectLst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60ABA0C-DC41-3F33-9955-FEDF71607DDC}"/>
              </a:ext>
            </a:extLst>
          </p:cNvPr>
          <p:cNvSpPr/>
          <p:nvPr/>
        </p:nvSpPr>
        <p:spPr>
          <a:xfrm flipH="1" flipV="1">
            <a:off x="2691386" y="5838296"/>
            <a:ext cx="9500615" cy="1008539"/>
          </a:xfrm>
          <a:custGeom>
            <a:avLst/>
            <a:gdLst>
              <a:gd name="connsiteX0" fmla="*/ 4431479 w 9500615"/>
              <a:gd name="connsiteY0" fmla="*/ 1008424 h 1008539"/>
              <a:gd name="connsiteX1" fmla="*/ 862290 w 9500615"/>
              <a:gd name="connsiteY1" fmla="*/ 327971 h 1008539"/>
              <a:gd name="connsiteX2" fmla="*/ 95414 w 9500615"/>
              <a:gd name="connsiteY2" fmla="*/ 322937 h 1008539"/>
              <a:gd name="connsiteX3" fmla="*/ 0 w 9500615"/>
              <a:gd name="connsiteY3" fmla="*/ 330554 h 1008539"/>
              <a:gd name="connsiteX4" fmla="*/ 0 w 9500615"/>
              <a:gd name="connsiteY4" fmla="*/ 0 h 1008539"/>
              <a:gd name="connsiteX5" fmla="*/ 9500615 w 9500615"/>
              <a:gd name="connsiteY5" fmla="*/ 0 h 1008539"/>
              <a:gd name="connsiteX6" fmla="*/ 9312412 w 9500615"/>
              <a:gd name="connsiteY6" fmla="*/ 67308 h 1008539"/>
              <a:gd name="connsiteX7" fmla="*/ 4708169 w 9500615"/>
              <a:gd name="connsiteY7" fmla="*/ 997578 h 1008539"/>
              <a:gd name="connsiteX8" fmla="*/ 4431479 w 9500615"/>
              <a:gd name="connsiteY8" fmla="*/ 1008424 h 1008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500615" h="1008539">
                <a:moveTo>
                  <a:pt x="4431479" y="1008424"/>
                </a:moveTo>
                <a:cubicBezTo>
                  <a:pt x="3056433" y="1018316"/>
                  <a:pt x="1811108" y="389892"/>
                  <a:pt x="862290" y="327971"/>
                </a:cubicBezTo>
                <a:cubicBezTo>
                  <a:pt x="577645" y="309394"/>
                  <a:pt x="325022" y="309465"/>
                  <a:pt x="95414" y="322937"/>
                </a:cubicBezTo>
                <a:lnTo>
                  <a:pt x="0" y="330554"/>
                </a:lnTo>
                <a:lnTo>
                  <a:pt x="0" y="0"/>
                </a:lnTo>
                <a:lnTo>
                  <a:pt x="9500615" y="0"/>
                </a:lnTo>
                <a:lnTo>
                  <a:pt x="9312412" y="67308"/>
                </a:lnTo>
                <a:cubicBezTo>
                  <a:pt x="8184271" y="437010"/>
                  <a:pt x="5728677" y="923985"/>
                  <a:pt x="4708169" y="997578"/>
                </a:cubicBezTo>
                <a:cubicBezTo>
                  <a:pt x="4615395" y="1004268"/>
                  <a:pt x="4523149" y="1007765"/>
                  <a:pt x="4431479" y="1008424"/>
                </a:cubicBezTo>
                <a:close/>
              </a:path>
            </a:pathLst>
          </a:custGeom>
          <a:gradFill flip="none" rotWithShape="1">
            <a:gsLst>
              <a:gs pos="0">
                <a:srgbClr val="1AD8FE">
                  <a:alpha val="80000"/>
                </a:srgbClr>
              </a:gs>
              <a:gs pos="67000">
                <a:srgbClr val="077AFF"/>
              </a:gs>
            </a:gsLst>
            <a:lin ang="0" scaled="1"/>
            <a:tileRect/>
          </a:gradFill>
          <a:ln w="1905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077AFF">
                    <a:alpha val="80000"/>
                  </a:srgb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5718C926-FA2F-5F4B-C23F-5C75750AB434}"/>
              </a:ext>
            </a:extLst>
          </p:cNvPr>
          <p:cNvSpPr/>
          <p:nvPr/>
        </p:nvSpPr>
        <p:spPr>
          <a:xfrm>
            <a:off x="2813909" y="5950221"/>
            <a:ext cx="9378091" cy="907779"/>
          </a:xfrm>
          <a:custGeom>
            <a:avLst/>
            <a:gdLst>
              <a:gd name="connsiteX0" fmla="*/ 4913878 w 9378091"/>
              <a:gd name="connsiteY0" fmla="*/ 45 h 907779"/>
              <a:gd name="connsiteX1" fmla="*/ 5104406 w 9378091"/>
              <a:gd name="connsiteY1" fmla="*/ 3107 h 907779"/>
              <a:gd name="connsiteX2" fmla="*/ 8372900 w 9378091"/>
              <a:gd name="connsiteY2" fmla="*/ 684043 h 907779"/>
              <a:gd name="connsiteX3" fmla="*/ 9169675 w 9378091"/>
              <a:gd name="connsiteY3" fmla="*/ 754607 h 907779"/>
              <a:gd name="connsiteX4" fmla="*/ 9378091 w 9378091"/>
              <a:gd name="connsiteY4" fmla="*/ 756942 h 907779"/>
              <a:gd name="connsiteX5" fmla="*/ 9378091 w 9378091"/>
              <a:gd name="connsiteY5" fmla="*/ 907779 h 907779"/>
              <a:gd name="connsiteX6" fmla="*/ 0 w 9378091"/>
              <a:gd name="connsiteY6" fmla="*/ 907779 h 907779"/>
              <a:gd name="connsiteX7" fmla="*/ 26974 w 9378091"/>
              <a:gd name="connsiteY7" fmla="*/ 900179 h 907779"/>
              <a:gd name="connsiteX8" fmla="*/ 2186108 w 9378091"/>
              <a:gd name="connsiteY8" fmla="*/ 458145 h 907779"/>
              <a:gd name="connsiteX9" fmla="*/ 4913878 w 9378091"/>
              <a:gd name="connsiteY9" fmla="*/ 45 h 907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378091" h="907779">
                <a:moveTo>
                  <a:pt x="4913878" y="45"/>
                </a:moveTo>
                <a:cubicBezTo>
                  <a:pt x="4976498" y="-228"/>
                  <a:pt x="5039960" y="754"/>
                  <a:pt x="5104406" y="3107"/>
                </a:cubicBezTo>
                <a:cubicBezTo>
                  <a:pt x="6135538" y="40757"/>
                  <a:pt x="7559019" y="551098"/>
                  <a:pt x="8372900" y="684043"/>
                </a:cubicBezTo>
                <a:cubicBezTo>
                  <a:pt x="8678105" y="733898"/>
                  <a:pt x="8943184" y="749553"/>
                  <a:pt x="9169675" y="754607"/>
                </a:cubicBezTo>
                <a:lnTo>
                  <a:pt x="9378091" y="756942"/>
                </a:lnTo>
                <a:lnTo>
                  <a:pt x="9378091" y="907779"/>
                </a:lnTo>
                <a:lnTo>
                  <a:pt x="0" y="907779"/>
                </a:lnTo>
                <a:lnTo>
                  <a:pt x="26974" y="900179"/>
                </a:lnTo>
                <a:cubicBezTo>
                  <a:pt x="678862" y="726917"/>
                  <a:pt x="1632172" y="547721"/>
                  <a:pt x="2186108" y="458145"/>
                </a:cubicBezTo>
                <a:cubicBezTo>
                  <a:pt x="3224738" y="290191"/>
                  <a:pt x="3974579" y="4124"/>
                  <a:pt x="4913878" y="45"/>
                </a:cubicBezTo>
                <a:close/>
              </a:path>
            </a:pathLst>
          </a:custGeom>
          <a:noFill/>
          <a:ln w="19050">
            <a:gradFill flip="none" rotWithShape="1">
              <a:gsLst>
                <a:gs pos="55000">
                  <a:srgbClr val="1AD8FE">
                    <a:alpha val="80000"/>
                  </a:srgbClr>
                </a:gs>
                <a:gs pos="15000">
                  <a:srgbClr val="1AD8FE">
                    <a:alpha val="0"/>
                  </a:srgbClr>
                </a:gs>
                <a:gs pos="89000">
                  <a:srgbClr val="1AD8FE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02538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703865E-C390-701C-06BD-B12F396CE0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9374" y="1016146"/>
            <a:ext cx="6964410" cy="464646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8200EE19-A287-B19E-BF29-5A74FD9F0938}"/>
              </a:ext>
            </a:extLst>
          </p:cNvPr>
          <p:cNvSpPr txBox="1"/>
          <p:nvPr/>
        </p:nvSpPr>
        <p:spPr>
          <a:xfrm>
            <a:off x="676158" y="5082421"/>
            <a:ext cx="276519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solidFill>
                  <a:srgbClr val="077AFF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汇报人：马自强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4CF275D-597A-B646-805F-2C928770D1C6}"/>
              </a:ext>
            </a:extLst>
          </p:cNvPr>
          <p:cNvSpPr txBox="1"/>
          <p:nvPr/>
        </p:nvSpPr>
        <p:spPr>
          <a:xfrm flipH="1">
            <a:off x="2835393" y="5082421"/>
            <a:ext cx="276519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solidFill>
                  <a:srgbClr val="077AFF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汇报时间：</a:t>
            </a:r>
            <a:r>
              <a:rPr lang="en-US" altLang="zh-CN" dirty="0">
                <a:solidFill>
                  <a:srgbClr val="077AFF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2022.05.06</a:t>
            </a:r>
            <a:endParaRPr lang="zh-CN" altLang="en-US" dirty="0">
              <a:solidFill>
                <a:srgbClr val="077AFF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352F4440-5054-D919-31C4-08E8E65E85D3}"/>
              </a:ext>
            </a:extLst>
          </p:cNvPr>
          <p:cNvSpPr/>
          <p:nvPr/>
        </p:nvSpPr>
        <p:spPr>
          <a:xfrm>
            <a:off x="0" y="0"/>
            <a:ext cx="4431070" cy="970439"/>
          </a:xfrm>
          <a:custGeom>
            <a:avLst/>
            <a:gdLst>
              <a:gd name="connsiteX0" fmla="*/ 0 w 4431070"/>
              <a:gd name="connsiteY0" fmla="*/ 0 h 970439"/>
              <a:gd name="connsiteX1" fmla="*/ 4431070 w 4431070"/>
              <a:gd name="connsiteY1" fmla="*/ 0 h 970439"/>
              <a:gd name="connsiteX2" fmla="*/ 4381447 w 4431070"/>
              <a:gd name="connsiteY2" fmla="*/ 29208 h 970439"/>
              <a:gd name="connsiteX3" fmla="*/ 1583866 w 4431070"/>
              <a:gd name="connsiteY3" fmla="*/ 959478 h 970439"/>
              <a:gd name="connsiteX4" fmla="*/ 18878 w 4431070"/>
              <a:gd name="connsiteY4" fmla="*/ 558989 h 970439"/>
              <a:gd name="connsiteX5" fmla="*/ 0 w 4431070"/>
              <a:gd name="connsiteY5" fmla="*/ 550615 h 970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31070" h="970439">
                <a:moveTo>
                  <a:pt x="0" y="0"/>
                </a:moveTo>
                <a:lnTo>
                  <a:pt x="4431070" y="0"/>
                </a:lnTo>
                <a:lnTo>
                  <a:pt x="4381447" y="29208"/>
                </a:lnTo>
                <a:cubicBezTo>
                  <a:pt x="3695978" y="398910"/>
                  <a:pt x="2203936" y="885884"/>
                  <a:pt x="1583866" y="959478"/>
                </a:cubicBezTo>
                <a:cubicBezTo>
                  <a:pt x="1020166" y="1026381"/>
                  <a:pt x="488494" y="773891"/>
                  <a:pt x="18878" y="558989"/>
                </a:cubicBezTo>
                <a:lnTo>
                  <a:pt x="0" y="550615"/>
                </a:lnTo>
                <a:close/>
              </a:path>
            </a:pathLst>
          </a:custGeom>
          <a:gradFill flip="none" rotWithShape="1">
            <a:gsLst>
              <a:gs pos="0">
                <a:srgbClr val="1AD8FE">
                  <a:alpha val="80000"/>
                </a:srgbClr>
              </a:gs>
              <a:gs pos="67000">
                <a:srgbClr val="077AFF"/>
              </a:gs>
            </a:gsLst>
            <a:lin ang="0" scaled="1"/>
            <a:tileRect/>
          </a:gradFill>
          <a:ln w="19050">
            <a:gradFill flip="none" rotWithShape="1">
              <a:gsLst>
                <a:gs pos="30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1AD8FE">
                    <a:alpha val="5000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8B755A6D-2C6B-4498-6B7B-85F22442BD9B}"/>
              </a:ext>
            </a:extLst>
          </p:cNvPr>
          <p:cNvSpPr/>
          <p:nvPr/>
        </p:nvSpPr>
        <p:spPr>
          <a:xfrm>
            <a:off x="1" y="1"/>
            <a:ext cx="4092193" cy="827379"/>
          </a:xfrm>
          <a:custGeom>
            <a:avLst/>
            <a:gdLst>
              <a:gd name="connsiteX0" fmla="*/ 1686218 w 4092193"/>
              <a:gd name="connsiteY0" fmla="*/ 0 h 827379"/>
              <a:gd name="connsiteX1" fmla="*/ 4092193 w 4092193"/>
              <a:gd name="connsiteY1" fmla="*/ 0 h 827379"/>
              <a:gd name="connsiteX2" fmla="*/ 3953397 w 4092193"/>
              <a:gd name="connsiteY2" fmla="*/ 56489 h 827379"/>
              <a:gd name="connsiteX3" fmla="*/ 1381715 w 4092193"/>
              <a:gd name="connsiteY3" fmla="*/ 820498 h 827379"/>
              <a:gd name="connsiteX4" fmla="*/ 168698 w 4092193"/>
              <a:gd name="connsiteY4" fmla="*/ 544579 h 827379"/>
              <a:gd name="connsiteX5" fmla="*/ 0 w 4092193"/>
              <a:gd name="connsiteY5" fmla="*/ 458579 h 827379"/>
              <a:gd name="connsiteX6" fmla="*/ 0 w 4092193"/>
              <a:gd name="connsiteY6" fmla="*/ 177857 h 827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92193" h="827379">
                <a:moveTo>
                  <a:pt x="1686218" y="0"/>
                </a:moveTo>
                <a:lnTo>
                  <a:pt x="4092193" y="0"/>
                </a:lnTo>
                <a:lnTo>
                  <a:pt x="3953397" y="56489"/>
                </a:lnTo>
                <a:cubicBezTo>
                  <a:pt x="2996224" y="439935"/>
                  <a:pt x="2089024" y="758993"/>
                  <a:pt x="1381715" y="820498"/>
                </a:cubicBezTo>
                <a:cubicBezTo>
                  <a:pt x="910176" y="861501"/>
                  <a:pt x="513810" y="712864"/>
                  <a:pt x="168698" y="544579"/>
                </a:cubicBezTo>
                <a:lnTo>
                  <a:pt x="0" y="458579"/>
                </a:lnTo>
                <a:lnTo>
                  <a:pt x="0" y="177857"/>
                </a:lnTo>
                <a:close/>
              </a:path>
            </a:pathLst>
          </a:custGeom>
          <a:noFill/>
          <a:ln w="19050">
            <a:gradFill flip="none" rotWithShape="1">
              <a:gsLst>
                <a:gs pos="49400">
                  <a:schemeClr val="bg1">
                    <a:alpha val="50000"/>
                  </a:schemeClr>
                </a:gs>
                <a:gs pos="15000">
                  <a:schemeClr val="accent1">
                    <a:lumMod val="5000"/>
                    <a:lumOff val="95000"/>
                    <a:alpha val="0"/>
                  </a:schemeClr>
                </a:gs>
                <a:gs pos="8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CA724D6F-5EB8-9161-09C0-DF653B88B78E}"/>
              </a:ext>
            </a:extLst>
          </p:cNvPr>
          <p:cNvSpPr/>
          <p:nvPr/>
        </p:nvSpPr>
        <p:spPr>
          <a:xfrm flipH="1">
            <a:off x="1752601" y="5393163"/>
            <a:ext cx="10433689" cy="1458925"/>
          </a:xfrm>
          <a:custGeom>
            <a:avLst/>
            <a:gdLst>
              <a:gd name="connsiteX0" fmla="*/ 0 w 10433689"/>
              <a:gd name="connsiteY0" fmla="*/ 0 h 1096127"/>
              <a:gd name="connsiteX1" fmla="*/ 212725 w 10433689"/>
              <a:gd name="connsiteY1" fmla="*/ 30220 h 1096127"/>
              <a:gd name="connsiteX2" fmla="*/ 3479800 w 10433689"/>
              <a:gd name="connsiteY2" fmla="*/ 638927 h 1096127"/>
              <a:gd name="connsiteX3" fmla="*/ 7188200 w 10433689"/>
              <a:gd name="connsiteY3" fmla="*/ 511927 h 1096127"/>
              <a:gd name="connsiteX4" fmla="*/ 10401995 w 10433689"/>
              <a:gd name="connsiteY4" fmla="*/ 1077772 h 1096127"/>
              <a:gd name="connsiteX5" fmla="*/ 10433689 w 10433689"/>
              <a:gd name="connsiteY5" fmla="*/ 1096127 h 1096127"/>
              <a:gd name="connsiteX6" fmla="*/ 0 w 10433689"/>
              <a:gd name="connsiteY6" fmla="*/ 1096127 h 1096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33689" h="1096127">
                <a:moveTo>
                  <a:pt x="0" y="0"/>
                </a:moveTo>
                <a:lnTo>
                  <a:pt x="212725" y="30220"/>
                </a:lnTo>
                <a:cubicBezTo>
                  <a:pt x="1119585" y="175378"/>
                  <a:pt x="2519363" y="573840"/>
                  <a:pt x="3479800" y="638927"/>
                </a:cubicBezTo>
                <a:cubicBezTo>
                  <a:pt x="4760383" y="725710"/>
                  <a:pt x="6070600" y="412444"/>
                  <a:pt x="7188200" y="511927"/>
                </a:cubicBezTo>
                <a:cubicBezTo>
                  <a:pt x="8026400" y="586540"/>
                  <a:pt x="9996884" y="877846"/>
                  <a:pt x="10401995" y="1077772"/>
                </a:cubicBezTo>
                <a:lnTo>
                  <a:pt x="10433689" y="1096127"/>
                </a:lnTo>
                <a:lnTo>
                  <a:pt x="0" y="1096127"/>
                </a:lnTo>
                <a:close/>
              </a:path>
            </a:pathLst>
          </a:custGeom>
          <a:gradFill flip="none" rotWithShape="1">
            <a:gsLst>
              <a:gs pos="0">
                <a:srgbClr val="1AD8FE">
                  <a:alpha val="80000"/>
                </a:srgbClr>
              </a:gs>
              <a:gs pos="67000">
                <a:srgbClr val="077AFF"/>
              </a:gs>
            </a:gsLst>
            <a:lin ang="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317C3789-02CD-E3FE-A9FC-D0A8604B6853}"/>
              </a:ext>
            </a:extLst>
          </p:cNvPr>
          <p:cNvSpPr/>
          <p:nvPr/>
        </p:nvSpPr>
        <p:spPr>
          <a:xfrm flipH="1">
            <a:off x="-203316" y="4456100"/>
            <a:ext cx="12395316" cy="2401900"/>
          </a:xfrm>
          <a:custGeom>
            <a:avLst/>
            <a:gdLst>
              <a:gd name="connsiteX0" fmla="*/ 0 w 10433689"/>
              <a:gd name="connsiteY0" fmla="*/ 0 h 1096127"/>
              <a:gd name="connsiteX1" fmla="*/ 212725 w 10433689"/>
              <a:gd name="connsiteY1" fmla="*/ 30220 h 1096127"/>
              <a:gd name="connsiteX2" fmla="*/ 3479800 w 10433689"/>
              <a:gd name="connsiteY2" fmla="*/ 638927 h 1096127"/>
              <a:gd name="connsiteX3" fmla="*/ 7188200 w 10433689"/>
              <a:gd name="connsiteY3" fmla="*/ 511927 h 1096127"/>
              <a:gd name="connsiteX4" fmla="*/ 10401995 w 10433689"/>
              <a:gd name="connsiteY4" fmla="*/ 1077772 h 1096127"/>
              <a:gd name="connsiteX5" fmla="*/ 10433689 w 10433689"/>
              <a:gd name="connsiteY5" fmla="*/ 1096127 h 1096127"/>
              <a:gd name="connsiteX6" fmla="*/ 0 w 10433689"/>
              <a:gd name="connsiteY6" fmla="*/ 1096127 h 1096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33689" h="1096127">
                <a:moveTo>
                  <a:pt x="0" y="0"/>
                </a:moveTo>
                <a:lnTo>
                  <a:pt x="212725" y="30220"/>
                </a:lnTo>
                <a:cubicBezTo>
                  <a:pt x="1119585" y="175378"/>
                  <a:pt x="2519363" y="573840"/>
                  <a:pt x="3479800" y="638927"/>
                </a:cubicBezTo>
                <a:cubicBezTo>
                  <a:pt x="4760383" y="725710"/>
                  <a:pt x="6070600" y="412444"/>
                  <a:pt x="7188200" y="511927"/>
                </a:cubicBezTo>
                <a:cubicBezTo>
                  <a:pt x="8026400" y="586540"/>
                  <a:pt x="9996884" y="877846"/>
                  <a:pt x="10401995" y="1077772"/>
                </a:cubicBezTo>
                <a:lnTo>
                  <a:pt x="10433689" y="1096127"/>
                </a:lnTo>
                <a:lnTo>
                  <a:pt x="0" y="1096127"/>
                </a:lnTo>
                <a:close/>
              </a:path>
            </a:pathLst>
          </a:custGeom>
          <a:gradFill flip="none" rotWithShape="1">
            <a:gsLst>
              <a:gs pos="0">
                <a:srgbClr val="1AD8FE">
                  <a:alpha val="30000"/>
                </a:srgbClr>
              </a:gs>
              <a:gs pos="67000">
                <a:srgbClr val="077AFF">
                  <a:alpha val="30000"/>
                </a:srgbClr>
              </a:gs>
            </a:gsLst>
            <a:lin ang="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C641BE9-0F0F-A933-A4D9-C50CBA2296CE}"/>
              </a:ext>
            </a:extLst>
          </p:cNvPr>
          <p:cNvGrpSpPr/>
          <p:nvPr/>
        </p:nvGrpSpPr>
        <p:grpSpPr>
          <a:xfrm flipH="1">
            <a:off x="9105657" y="1016146"/>
            <a:ext cx="1256167" cy="870506"/>
            <a:chOff x="10315265" y="885105"/>
            <a:chExt cx="1256167" cy="870506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A04C33B3-F2AC-DE07-E5A0-A93E1125A895}"/>
                </a:ext>
              </a:extLst>
            </p:cNvPr>
            <p:cNvSpPr/>
            <p:nvPr/>
          </p:nvSpPr>
          <p:spPr>
            <a:xfrm>
              <a:off x="10480695" y="885105"/>
              <a:ext cx="870506" cy="870506"/>
            </a:xfrm>
            <a:prstGeom prst="ellipse">
              <a:avLst/>
            </a:prstGeom>
            <a:gradFill flip="none" rotWithShape="1">
              <a:gsLst>
                <a:gs pos="4000">
                  <a:srgbClr val="EBF4FF"/>
                </a:gs>
                <a:gs pos="29000">
                  <a:srgbClr val="1AD8FE"/>
                </a:gs>
                <a:gs pos="80000">
                  <a:srgbClr val="077AFF"/>
                </a:gs>
                <a:gs pos="100000">
                  <a:srgbClr val="EBF4FF"/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>
              <a:outerShdw blurRad="889000" dist="63500" dir="5400000" sx="80000" sy="80000" algn="t" rotWithShape="0">
                <a:srgbClr val="01C4EE">
                  <a:alpha val="60000"/>
                </a:srgb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AD06FBA5-0F3F-BE1E-359A-CE9CAE30AA59}"/>
                </a:ext>
              </a:extLst>
            </p:cNvPr>
            <p:cNvSpPr/>
            <p:nvPr/>
          </p:nvSpPr>
          <p:spPr>
            <a:xfrm rot="1790465">
              <a:off x="10315265" y="891192"/>
              <a:ext cx="1256167" cy="699279"/>
            </a:xfrm>
            <a:prstGeom prst="ellipse">
              <a:avLst/>
            </a:prstGeom>
            <a:noFill/>
            <a:ln w="12700" cap="flat" cmpd="sng" algn="ctr">
              <a:gradFill>
                <a:gsLst>
                  <a:gs pos="19000">
                    <a:schemeClr val="accent1">
                      <a:lumMod val="5000"/>
                      <a:lumOff val="95000"/>
                      <a:alpha val="0"/>
                    </a:schemeClr>
                  </a:gs>
                  <a:gs pos="88000">
                    <a:schemeClr val="bg1">
                      <a:alpha val="8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889000" dist="63500" dir="5400000" sx="80000" sy="80000" algn="t" rotWithShape="0">
                <a:srgbClr val="FF8B01">
                  <a:alpha val="60000"/>
                </a:srgbClr>
              </a:outerShdw>
            </a:effectLst>
          </p:spPr>
          <p:txBody>
            <a:bodyPr rtlCol="0" anchor="ctr">
              <a:scene3d>
                <a:camera prst="isometricOffAxis1Top"/>
                <a:lightRig rig="threePt" dir="t"/>
              </a:scene3d>
            </a:bodyPr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Roboto Regular"/>
                <a:ea typeface="思源黑体 CN Regular"/>
              </a:endParaRPr>
            </a:p>
          </p:txBody>
        </p:sp>
        <p:pic>
          <p:nvPicPr>
            <p:cNvPr id="19" name="图形 18">
              <a:extLst>
                <a:ext uri="{FF2B5EF4-FFF2-40B4-BE49-F238E27FC236}">
                  <a16:creationId xmlns:a16="http://schemas.microsoft.com/office/drawing/2014/main" id="{7C3B70E3-8A30-CA33-D937-72223AFBAF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2238445" flipH="1">
              <a:off x="10635888" y="1023527"/>
              <a:ext cx="554878" cy="554878"/>
            </a:xfrm>
            <a:prstGeom prst="rect">
              <a:avLst/>
            </a:prstGeom>
          </p:spPr>
        </p:pic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2CCC3DE-B8C3-0BE8-27FA-C805CB5E978A}"/>
              </a:ext>
            </a:extLst>
          </p:cNvPr>
          <p:cNvGrpSpPr/>
          <p:nvPr/>
        </p:nvGrpSpPr>
        <p:grpSpPr>
          <a:xfrm>
            <a:off x="6662949" y="4869600"/>
            <a:ext cx="1256167" cy="870506"/>
            <a:chOff x="6419262" y="4589982"/>
            <a:chExt cx="1256167" cy="870506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8B4D7B4C-C5E5-ADB2-A07A-DFE0C2A28469}"/>
                </a:ext>
              </a:extLst>
            </p:cNvPr>
            <p:cNvGrpSpPr/>
            <p:nvPr/>
          </p:nvGrpSpPr>
          <p:grpSpPr>
            <a:xfrm>
              <a:off x="6419262" y="4589982"/>
              <a:ext cx="1256167" cy="870506"/>
              <a:chOff x="10315265" y="885105"/>
              <a:chExt cx="1256167" cy="870506"/>
            </a:xfrm>
          </p:grpSpPr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00949C02-0623-D362-9BBD-C2BAEF4C08DC}"/>
                  </a:ext>
                </a:extLst>
              </p:cNvPr>
              <p:cNvSpPr/>
              <p:nvPr/>
            </p:nvSpPr>
            <p:spPr>
              <a:xfrm>
                <a:off x="10480695" y="885105"/>
                <a:ext cx="870506" cy="870506"/>
              </a:xfrm>
              <a:prstGeom prst="ellipse">
                <a:avLst/>
              </a:prstGeom>
              <a:gradFill flip="none" rotWithShape="1">
                <a:gsLst>
                  <a:gs pos="4000">
                    <a:srgbClr val="EBF4FF"/>
                  </a:gs>
                  <a:gs pos="29000">
                    <a:srgbClr val="1AD8FE"/>
                  </a:gs>
                  <a:gs pos="80000">
                    <a:srgbClr val="077AFF"/>
                  </a:gs>
                  <a:gs pos="100000">
                    <a:srgbClr val="EBF4FF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889000" dist="63500" dir="5400000" sx="80000" sy="80000" algn="t" rotWithShape="0">
                  <a:srgbClr val="01C4EE">
                    <a:alpha val="60000"/>
                  </a:srgb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2678C22D-812B-D307-0CE4-CF606C824938}"/>
                  </a:ext>
                </a:extLst>
              </p:cNvPr>
              <p:cNvSpPr/>
              <p:nvPr/>
            </p:nvSpPr>
            <p:spPr>
              <a:xfrm rot="1790465">
                <a:off x="10315265" y="891192"/>
                <a:ext cx="1256167" cy="699279"/>
              </a:xfrm>
              <a:prstGeom prst="ellipse">
                <a:avLst/>
              </a:prstGeom>
              <a:noFill/>
              <a:ln w="12700" cap="flat" cmpd="sng" algn="ctr">
                <a:gradFill>
                  <a:gsLst>
                    <a:gs pos="19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88000">
                      <a:schemeClr val="bg1">
                        <a:alpha val="8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889000" dist="63500" dir="5400000" sx="80000" sy="80000" algn="t" rotWithShape="0">
                  <a:srgbClr val="FF8B01">
                    <a:alpha val="60000"/>
                  </a:srgbClr>
                </a:outerShdw>
              </a:effectLst>
            </p:spPr>
            <p:txBody>
              <a:bodyPr rtlCol="0" anchor="ctr">
                <a:scene3d>
                  <a:camera prst="isometricOffAxis1Top"/>
                  <a:lightRig rig="threePt" dir="t"/>
                </a:scene3d>
              </a:bodyPr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</p:grpSp>
        <p:pic>
          <p:nvPicPr>
            <p:cNvPr id="32" name="图形 31">
              <a:extLst>
                <a:ext uri="{FF2B5EF4-FFF2-40B4-BE49-F238E27FC236}">
                  <a16:creationId xmlns:a16="http://schemas.microsoft.com/office/drawing/2014/main" id="{B94E66A3-E802-6D20-55E7-1A11CFEDDC3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rot="1593449" flipH="1">
              <a:off x="6747576" y="4767519"/>
              <a:ext cx="544737" cy="544737"/>
            </a:xfrm>
            <a:prstGeom prst="rect">
              <a:avLst/>
            </a:prstGeom>
          </p:spPr>
        </p:pic>
      </p:grpSp>
      <p:pic>
        <p:nvPicPr>
          <p:cNvPr id="34" name="图形 33">
            <a:extLst>
              <a:ext uri="{FF2B5EF4-FFF2-40B4-BE49-F238E27FC236}">
                <a16:creationId xmlns:a16="http://schemas.microsoft.com/office/drawing/2014/main" id="{FA778318-3A73-2B93-A0AA-D18D1F3F4221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flipH="1">
            <a:off x="8877273" y="2602548"/>
            <a:ext cx="497662" cy="497662"/>
          </a:xfrm>
          <a:prstGeom prst="rect">
            <a:avLst/>
          </a:prstGeom>
        </p:spPr>
      </p:pic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61FA5536-8D90-D674-2313-96F4FEB97AE3}"/>
              </a:ext>
            </a:extLst>
          </p:cNvPr>
          <p:cNvCxnSpPr/>
          <p:nvPr/>
        </p:nvCxnSpPr>
        <p:spPr>
          <a:xfrm>
            <a:off x="676158" y="4686611"/>
            <a:ext cx="3800475" cy="0"/>
          </a:xfrm>
          <a:prstGeom prst="line">
            <a:avLst/>
          </a:prstGeom>
          <a:ln w="9525">
            <a:solidFill>
              <a:srgbClr val="1AD8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C8527BA1-5B32-564B-C9B4-D9EE2E416B80}"/>
              </a:ext>
            </a:extLst>
          </p:cNvPr>
          <p:cNvCxnSpPr>
            <a:cxnSpLocks/>
          </p:cNvCxnSpPr>
          <p:nvPr/>
        </p:nvCxnSpPr>
        <p:spPr>
          <a:xfrm>
            <a:off x="676158" y="4686611"/>
            <a:ext cx="968375" cy="0"/>
          </a:xfrm>
          <a:prstGeom prst="line">
            <a:avLst/>
          </a:prstGeom>
          <a:ln w="38100">
            <a:solidFill>
              <a:srgbClr val="077A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A64FD48E-1638-BA83-4B86-A4113AEB211B}"/>
              </a:ext>
            </a:extLst>
          </p:cNvPr>
          <p:cNvGrpSpPr/>
          <p:nvPr/>
        </p:nvGrpSpPr>
        <p:grpSpPr>
          <a:xfrm>
            <a:off x="680616" y="1650348"/>
            <a:ext cx="3053508" cy="493247"/>
            <a:chOff x="1406342" y="896345"/>
            <a:chExt cx="3053508" cy="493247"/>
          </a:xfrm>
        </p:grpSpPr>
        <p:sp>
          <p:nvSpPr>
            <p:cNvPr id="42" name="矩形: 对角圆角 41">
              <a:extLst>
                <a:ext uri="{FF2B5EF4-FFF2-40B4-BE49-F238E27FC236}">
                  <a16:creationId xmlns:a16="http://schemas.microsoft.com/office/drawing/2014/main" id="{BEC946B7-C771-E889-E379-1EA75843BB35}"/>
                </a:ext>
              </a:extLst>
            </p:cNvPr>
            <p:cNvSpPr/>
            <p:nvPr/>
          </p:nvSpPr>
          <p:spPr>
            <a:xfrm>
              <a:off x="1406342" y="896345"/>
              <a:ext cx="3053508" cy="493247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1000">
                  <a:srgbClr val="1AD8FE"/>
                </a:gs>
                <a:gs pos="100000">
                  <a:srgbClr val="077AFF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 flip="none" rotWithShape="1">
                  <a:gsLst>
                    <a:gs pos="1000">
                      <a:srgbClr val="1AD8FE"/>
                    </a:gs>
                    <a:gs pos="100000">
                      <a:srgbClr val="077AFF"/>
                    </a:gs>
                  </a:gsLst>
                  <a:lin ang="0" scaled="1"/>
                  <a:tileRect/>
                </a:gradFill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F6E1758-C3CC-431B-F235-A6AA1F5CE90B}"/>
                </a:ext>
              </a:extLst>
            </p:cNvPr>
            <p:cNvSpPr txBox="1"/>
            <p:nvPr/>
          </p:nvSpPr>
          <p:spPr>
            <a:xfrm>
              <a:off x="1573600" y="958302"/>
              <a:ext cx="2718992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无纸化系统二期小组</a:t>
              </a: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DCA81BAC-E41D-E450-2488-49710DA3F2CB}"/>
              </a:ext>
            </a:extLst>
          </p:cNvPr>
          <p:cNvSpPr txBox="1"/>
          <p:nvPr/>
        </p:nvSpPr>
        <p:spPr>
          <a:xfrm>
            <a:off x="630457" y="2370931"/>
            <a:ext cx="5573317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6600" dirty="0">
                <a:solidFill>
                  <a:srgbClr val="077AFF"/>
                </a:solidFill>
                <a:effectLst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无纸化设备</a:t>
            </a:r>
            <a:endParaRPr lang="zh-CN" altLang="en-US" sz="6600" dirty="0">
              <a:solidFill>
                <a:srgbClr val="077AFF"/>
              </a:solidFill>
              <a:effectLst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F001E69C-E066-AAD7-CBC2-0961100A228B}"/>
              </a:ext>
            </a:extLst>
          </p:cNvPr>
          <p:cNvSpPr txBox="1"/>
          <p:nvPr/>
        </p:nvSpPr>
        <p:spPr>
          <a:xfrm>
            <a:off x="630457" y="3376771"/>
            <a:ext cx="5573317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6600" dirty="0">
                <a:gradFill flip="none" rotWithShape="1">
                  <a:gsLst>
                    <a:gs pos="1000">
                      <a:srgbClr val="1AD8FE"/>
                    </a:gs>
                    <a:gs pos="100000">
                      <a:srgbClr val="077AFF"/>
                    </a:gs>
                  </a:gsLst>
                  <a:lin ang="5400000" scaled="1"/>
                  <a:tileRect/>
                </a:gradFill>
                <a:effectLst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L" panose="00020600040101010101" pitchFamily="18" charset="-122"/>
              </a:rPr>
              <a:t>应用报告</a:t>
            </a:r>
            <a:endParaRPr lang="zh-CN" altLang="en-US" sz="6600" dirty="0">
              <a:gradFill flip="none" rotWithShape="1">
                <a:gsLst>
                  <a:gs pos="1000">
                    <a:srgbClr val="1AD8FE"/>
                  </a:gs>
                  <a:gs pos="100000">
                    <a:srgbClr val="077AFF"/>
                  </a:gs>
                </a:gsLst>
                <a:lin ang="5400000" scaled="1"/>
                <a:tileRect/>
              </a:gradFill>
              <a:effectLst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09661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8D00A974-7675-ACEB-2B52-544C3A1AA97A}"/>
              </a:ext>
            </a:extLst>
          </p:cNvPr>
          <p:cNvSpPr/>
          <p:nvPr/>
        </p:nvSpPr>
        <p:spPr>
          <a:xfrm>
            <a:off x="6601" y="4758112"/>
            <a:ext cx="12185399" cy="2099888"/>
          </a:xfrm>
          <a:custGeom>
            <a:avLst/>
            <a:gdLst>
              <a:gd name="connsiteX0" fmla="*/ 0 w 12185399"/>
              <a:gd name="connsiteY0" fmla="*/ 0 h 2099888"/>
              <a:gd name="connsiteX1" fmla="*/ 263468 w 12185399"/>
              <a:gd name="connsiteY1" fmla="*/ 66220 h 2099888"/>
              <a:gd name="connsiteX2" fmla="*/ 4309855 w 12185399"/>
              <a:gd name="connsiteY2" fmla="*/ 1400056 h 2099888"/>
              <a:gd name="connsiteX3" fmla="*/ 8902839 w 12185399"/>
              <a:gd name="connsiteY3" fmla="*/ 1121766 h 2099888"/>
              <a:gd name="connsiteX4" fmla="*/ 11946817 w 12185399"/>
              <a:gd name="connsiteY4" fmla="*/ 1912908 h 2099888"/>
              <a:gd name="connsiteX5" fmla="*/ 12185399 w 12185399"/>
              <a:gd name="connsiteY5" fmla="*/ 2002288 h 2099888"/>
              <a:gd name="connsiteX6" fmla="*/ 12185399 w 12185399"/>
              <a:gd name="connsiteY6" fmla="*/ 2099888 h 2099888"/>
              <a:gd name="connsiteX7" fmla="*/ 0 w 12185399"/>
              <a:gd name="connsiteY7" fmla="*/ 2099888 h 2099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5399" h="2099888">
                <a:moveTo>
                  <a:pt x="0" y="0"/>
                </a:moveTo>
                <a:lnTo>
                  <a:pt x="263468" y="66220"/>
                </a:lnTo>
                <a:cubicBezTo>
                  <a:pt x="1386646" y="384299"/>
                  <a:pt x="3120320" y="1257433"/>
                  <a:pt x="4309855" y="1400056"/>
                </a:cubicBezTo>
                <a:cubicBezTo>
                  <a:pt x="5895902" y="1590220"/>
                  <a:pt x="7518652" y="903773"/>
                  <a:pt x="8902839" y="1121766"/>
                </a:cubicBezTo>
                <a:cubicBezTo>
                  <a:pt x="9616560" y="1234170"/>
                  <a:pt x="10993122" y="1571005"/>
                  <a:pt x="11946817" y="1912908"/>
                </a:cubicBezTo>
                <a:lnTo>
                  <a:pt x="12185399" y="2002288"/>
                </a:lnTo>
                <a:lnTo>
                  <a:pt x="12185399" y="2099888"/>
                </a:lnTo>
                <a:lnTo>
                  <a:pt x="0" y="2099888"/>
                </a:lnTo>
                <a:close/>
              </a:path>
            </a:pathLst>
          </a:custGeom>
          <a:gradFill flip="none" rotWithShape="1">
            <a:gsLst>
              <a:gs pos="0">
                <a:srgbClr val="1AD8FE">
                  <a:alpha val="30000"/>
                </a:srgbClr>
              </a:gs>
              <a:gs pos="67000">
                <a:srgbClr val="077AFF">
                  <a:alpha val="30000"/>
                </a:srgbClr>
              </a:gs>
            </a:gsLst>
            <a:lin ang="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2AC16985-634F-BBEC-022A-D7868B4B2228}"/>
              </a:ext>
            </a:extLst>
          </p:cNvPr>
          <p:cNvSpPr/>
          <p:nvPr/>
        </p:nvSpPr>
        <p:spPr>
          <a:xfrm>
            <a:off x="1752601" y="5415197"/>
            <a:ext cx="10439399" cy="1442803"/>
          </a:xfrm>
          <a:custGeom>
            <a:avLst/>
            <a:gdLst>
              <a:gd name="connsiteX0" fmla="*/ 0 w 10439399"/>
              <a:gd name="connsiteY0" fmla="*/ 0 h 1442803"/>
              <a:gd name="connsiteX1" fmla="*/ 218152 w 10439399"/>
              <a:gd name="connsiteY1" fmla="*/ 40223 h 1442803"/>
              <a:gd name="connsiteX2" fmla="*/ 3568575 w 10439399"/>
              <a:gd name="connsiteY2" fmla="*/ 850400 h 1442803"/>
              <a:gd name="connsiteX3" fmla="*/ 7371583 w 10439399"/>
              <a:gd name="connsiteY3" fmla="*/ 681366 h 1442803"/>
              <a:gd name="connsiteX4" fmla="*/ 10282604 w 10439399"/>
              <a:gd name="connsiteY4" fmla="*/ 1274690 h 1442803"/>
              <a:gd name="connsiteX5" fmla="*/ 10439399 w 10439399"/>
              <a:gd name="connsiteY5" fmla="*/ 1329001 h 1442803"/>
              <a:gd name="connsiteX6" fmla="*/ 10439399 w 10439399"/>
              <a:gd name="connsiteY6" fmla="*/ 1442803 h 1442803"/>
              <a:gd name="connsiteX7" fmla="*/ 0 w 10439399"/>
              <a:gd name="connsiteY7" fmla="*/ 1442803 h 1442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439399" h="1442803">
                <a:moveTo>
                  <a:pt x="0" y="0"/>
                </a:moveTo>
                <a:lnTo>
                  <a:pt x="218152" y="40223"/>
                </a:lnTo>
                <a:cubicBezTo>
                  <a:pt x="1148148" y="233425"/>
                  <a:pt x="2583636" y="763771"/>
                  <a:pt x="3568575" y="850400"/>
                </a:cubicBezTo>
                <a:cubicBezTo>
                  <a:pt x="4881828" y="965907"/>
                  <a:pt x="6225471" y="548956"/>
                  <a:pt x="7371583" y="681366"/>
                </a:cubicBezTo>
                <a:cubicBezTo>
                  <a:pt x="8069994" y="762054"/>
                  <a:pt x="9534960" y="1033141"/>
                  <a:pt x="10282604" y="1274690"/>
                </a:cubicBezTo>
                <a:lnTo>
                  <a:pt x="10439399" y="1329001"/>
                </a:lnTo>
                <a:lnTo>
                  <a:pt x="10439399" y="1442803"/>
                </a:lnTo>
                <a:lnTo>
                  <a:pt x="0" y="1442803"/>
                </a:lnTo>
                <a:close/>
              </a:path>
            </a:pathLst>
          </a:custGeom>
          <a:gradFill flip="none" rotWithShape="1">
            <a:gsLst>
              <a:gs pos="0">
                <a:srgbClr val="1AD8FE">
                  <a:alpha val="80000"/>
                </a:srgbClr>
              </a:gs>
              <a:gs pos="67000">
                <a:srgbClr val="077AFF"/>
              </a:gs>
            </a:gsLst>
            <a:lin ang="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2A23F35-C38E-10FA-60C9-DF792E5FBF01}"/>
              </a:ext>
            </a:extLst>
          </p:cNvPr>
          <p:cNvSpPr txBox="1"/>
          <p:nvPr/>
        </p:nvSpPr>
        <p:spPr>
          <a:xfrm>
            <a:off x="7118298" y="3118419"/>
            <a:ext cx="4410865" cy="64671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物流行业从信息化到智能化，“提效</a:t>
            </a:r>
            <a:r>
              <a:rPr lang="en-US" altLang="zh-CN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+</a:t>
            </a:r>
            <a:r>
              <a:rPr lang="zh-CN" altLang="en-US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降本”是一个非常重要的课题</a:t>
            </a:r>
            <a:endParaRPr lang="zh-CN" altLang="zh-CN" kern="1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9DCE720-81D6-B02E-7631-AEC130D0B56D}"/>
              </a:ext>
            </a:extLst>
          </p:cNvPr>
          <p:cNvSpPr txBox="1"/>
          <p:nvPr/>
        </p:nvSpPr>
        <p:spPr>
          <a:xfrm>
            <a:off x="7118299" y="4822303"/>
            <a:ext cx="4410864" cy="131151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优化物流管理，降低物流成本，提高风控，最终全程无纸化是一个伟大的目标，而本次车间对无纸化系统的应用正是向此目标迈进的第一步</a:t>
            </a:r>
            <a:endParaRPr lang="zh-CN" altLang="zh-CN" kern="1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3726280-7B30-03D2-001F-3558B3CD20A4}"/>
              </a:ext>
            </a:extLst>
          </p:cNvPr>
          <p:cNvGrpSpPr/>
          <p:nvPr/>
        </p:nvGrpSpPr>
        <p:grpSpPr>
          <a:xfrm>
            <a:off x="6095999" y="1120910"/>
            <a:ext cx="870506" cy="870506"/>
            <a:chOff x="7077988" y="2844988"/>
            <a:chExt cx="870506" cy="870506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9AEE2170-85EF-884F-DB5F-81031BB858FF}"/>
                </a:ext>
              </a:extLst>
            </p:cNvPr>
            <p:cNvSpPr/>
            <p:nvPr/>
          </p:nvSpPr>
          <p:spPr>
            <a:xfrm flipH="1">
              <a:off x="7077988" y="2844988"/>
              <a:ext cx="870506" cy="870506"/>
            </a:xfrm>
            <a:prstGeom prst="ellipse">
              <a:avLst/>
            </a:prstGeom>
            <a:gradFill flip="none" rotWithShape="1">
              <a:gsLst>
                <a:gs pos="4000">
                  <a:srgbClr val="EBF4FF"/>
                </a:gs>
                <a:gs pos="29000">
                  <a:srgbClr val="1AD8FE"/>
                </a:gs>
                <a:gs pos="80000">
                  <a:srgbClr val="077AFF"/>
                </a:gs>
                <a:gs pos="100000">
                  <a:srgbClr val="EBF4FF"/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>
              <a:outerShdw blurRad="889000" dist="63500" dir="5400000" sx="60000" sy="60000" algn="t" rotWithShape="0">
                <a:srgbClr val="01C4EE">
                  <a:alpha val="60000"/>
                </a:srgb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Roboto Regular"/>
                <a:ea typeface="思源黑体 CN Regular"/>
              </a:endParaRPr>
            </a:p>
          </p:txBody>
        </p:sp>
        <p:pic>
          <p:nvPicPr>
            <p:cNvPr id="21" name="图形 20">
              <a:extLst>
                <a:ext uri="{FF2B5EF4-FFF2-40B4-BE49-F238E27FC236}">
                  <a16:creationId xmlns:a16="http://schemas.microsoft.com/office/drawing/2014/main" id="{9FC225A1-B2E7-9426-CC16-E8B345DE91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flipH="1">
              <a:off x="7190076" y="2957076"/>
              <a:ext cx="646331" cy="646331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AD4DA0E0-88E9-C7CF-D209-BB66CB9664A1}"/>
              </a:ext>
            </a:extLst>
          </p:cNvPr>
          <p:cNvGrpSpPr/>
          <p:nvPr/>
        </p:nvGrpSpPr>
        <p:grpSpPr>
          <a:xfrm>
            <a:off x="6095999" y="2789486"/>
            <a:ext cx="870506" cy="870506"/>
            <a:chOff x="7077988" y="3983614"/>
            <a:chExt cx="870506" cy="870506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5113F491-E696-D4FC-EA58-02B324B62CFC}"/>
                </a:ext>
              </a:extLst>
            </p:cNvPr>
            <p:cNvSpPr/>
            <p:nvPr/>
          </p:nvSpPr>
          <p:spPr>
            <a:xfrm flipH="1">
              <a:off x="7077988" y="3983614"/>
              <a:ext cx="870506" cy="870506"/>
            </a:xfrm>
            <a:prstGeom prst="ellipse">
              <a:avLst/>
            </a:prstGeom>
            <a:gradFill flip="none" rotWithShape="1">
              <a:gsLst>
                <a:gs pos="4000">
                  <a:srgbClr val="EBF4FF"/>
                </a:gs>
                <a:gs pos="29000">
                  <a:srgbClr val="1AD8FE"/>
                </a:gs>
                <a:gs pos="80000">
                  <a:srgbClr val="077AFF"/>
                </a:gs>
                <a:gs pos="100000">
                  <a:srgbClr val="EBF4FF"/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>
              <a:outerShdw blurRad="889000" dist="63500" dir="5400000" sx="60000" sy="60000" algn="t" rotWithShape="0">
                <a:srgbClr val="01C4EE">
                  <a:alpha val="60000"/>
                </a:srgb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Roboto Regular"/>
                <a:ea typeface="思源黑体 CN Regular"/>
              </a:endParaRPr>
            </a:p>
          </p:txBody>
        </p:sp>
        <p:pic>
          <p:nvPicPr>
            <p:cNvPr id="19" name="图形 18">
              <a:extLst>
                <a:ext uri="{FF2B5EF4-FFF2-40B4-BE49-F238E27FC236}">
                  <a16:creationId xmlns:a16="http://schemas.microsoft.com/office/drawing/2014/main" id="{B24C2C8A-EC9C-3613-C702-86E7E052D0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flipH="1">
              <a:off x="7190076" y="4095702"/>
              <a:ext cx="646331" cy="646331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D7879667-D323-59C2-2B28-36DC4B320E55}"/>
              </a:ext>
            </a:extLst>
          </p:cNvPr>
          <p:cNvGrpSpPr/>
          <p:nvPr/>
        </p:nvGrpSpPr>
        <p:grpSpPr>
          <a:xfrm>
            <a:off x="6095999" y="4458062"/>
            <a:ext cx="870506" cy="870506"/>
            <a:chOff x="8500388" y="3983614"/>
            <a:chExt cx="870506" cy="870506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96DA5148-AECC-7813-E84B-07834E1BCDFA}"/>
                </a:ext>
              </a:extLst>
            </p:cNvPr>
            <p:cNvSpPr/>
            <p:nvPr/>
          </p:nvSpPr>
          <p:spPr>
            <a:xfrm flipH="1">
              <a:off x="8500388" y="3983614"/>
              <a:ext cx="870506" cy="870506"/>
            </a:xfrm>
            <a:prstGeom prst="ellipse">
              <a:avLst/>
            </a:prstGeom>
            <a:gradFill flip="none" rotWithShape="1">
              <a:gsLst>
                <a:gs pos="4000">
                  <a:srgbClr val="EBF4FF"/>
                </a:gs>
                <a:gs pos="29000">
                  <a:srgbClr val="1AD8FE"/>
                </a:gs>
                <a:gs pos="80000">
                  <a:srgbClr val="077AFF"/>
                </a:gs>
                <a:gs pos="100000">
                  <a:srgbClr val="EBF4FF"/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>
              <a:outerShdw blurRad="889000" dist="63500" dir="5400000" sx="60000" sy="60000" algn="t" rotWithShape="0">
                <a:srgbClr val="01C4EE">
                  <a:alpha val="60000"/>
                </a:srgb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Roboto Regular"/>
                <a:ea typeface="思源黑体 CN Regular"/>
              </a:endParaRPr>
            </a:p>
          </p:txBody>
        </p:sp>
        <p:pic>
          <p:nvPicPr>
            <p:cNvPr id="20" name="图形 19">
              <a:extLst>
                <a:ext uri="{FF2B5EF4-FFF2-40B4-BE49-F238E27FC236}">
                  <a16:creationId xmlns:a16="http://schemas.microsoft.com/office/drawing/2014/main" id="{3CAE54ED-1FFB-DB78-62CF-A70115F1605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flipH="1">
              <a:off x="8630935" y="4114161"/>
              <a:ext cx="609412" cy="609412"/>
            </a:xfrm>
            <a:prstGeom prst="rect">
              <a:avLst/>
            </a:prstGeom>
          </p:spPr>
        </p:pic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D4B6E6C5-A39E-E2B6-9275-4D3DB397AE85}"/>
              </a:ext>
            </a:extLst>
          </p:cNvPr>
          <p:cNvSpPr txBox="1"/>
          <p:nvPr/>
        </p:nvSpPr>
        <p:spPr>
          <a:xfrm>
            <a:off x="7118299" y="1462865"/>
            <a:ext cx="4378376" cy="64671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kern="1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随着支付及网购软件的普及，“无纸化”这个概念逐渐被更多传统行业所青睐</a:t>
            </a:r>
            <a:endParaRPr lang="zh-CN" altLang="zh-CN" kern="1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BDEC14D-0EDF-BA59-5E4C-D0948D686AC4}"/>
              </a:ext>
            </a:extLst>
          </p:cNvPr>
          <p:cNvSpPr txBox="1"/>
          <p:nvPr/>
        </p:nvSpPr>
        <p:spPr>
          <a:xfrm>
            <a:off x="7118298" y="1120910"/>
            <a:ext cx="2218807" cy="31818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kern="100" dirty="0">
                <a:solidFill>
                  <a:srgbClr val="077AFF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互联网</a:t>
            </a:r>
            <a:r>
              <a:rPr lang="en-US" altLang="zh-CN" kern="100" dirty="0">
                <a:solidFill>
                  <a:srgbClr val="077AFF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+</a:t>
            </a:r>
            <a:r>
              <a:rPr lang="zh-CN" altLang="en-US" kern="100" dirty="0">
                <a:solidFill>
                  <a:srgbClr val="077AFF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物流模式</a:t>
            </a:r>
            <a:endParaRPr lang="zh-CN" altLang="zh-CN" kern="100" dirty="0">
              <a:solidFill>
                <a:srgbClr val="077AFF"/>
              </a:solidFill>
              <a:effectLst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1BAF7981-F9BE-0723-F8AB-3619D30A430A}"/>
              </a:ext>
            </a:extLst>
          </p:cNvPr>
          <p:cNvSpPr txBox="1"/>
          <p:nvPr/>
        </p:nvSpPr>
        <p:spPr>
          <a:xfrm>
            <a:off x="7118298" y="2789486"/>
            <a:ext cx="2218807" cy="31818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kern="100" dirty="0">
                <a:solidFill>
                  <a:srgbClr val="077AFF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提效</a:t>
            </a:r>
            <a:r>
              <a:rPr lang="en-US" altLang="zh-CN" kern="100" dirty="0">
                <a:solidFill>
                  <a:srgbClr val="077AFF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+</a:t>
            </a:r>
            <a:r>
              <a:rPr lang="zh-CN" altLang="en-US" kern="100" dirty="0">
                <a:solidFill>
                  <a:srgbClr val="077AFF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降本</a:t>
            </a:r>
            <a:endParaRPr lang="zh-CN" altLang="zh-CN" kern="100" dirty="0">
              <a:solidFill>
                <a:srgbClr val="077AFF"/>
              </a:solidFill>
              <a:effectLst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8ED245B0-7934-754A-3E18-E2E0AC6E3C33}"/>
              </a:ext>
            </a:extLst>
          </p:cNvPr>
          <p:cNvSpPr txBox="1"/>
          <p:nvPr/>
        </p:nvSpPr>
        <p:spPr>
          <a:xfrm>
            <a:off x="7118298" y="4458062"/>
            <a:ext cx="2218807" cy="31818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kern="100" dirty="0">
                <a:solidFill>
                  <a:srgbClr val="077AFF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无纸化系统应用</a:t>
            </a:r>
            <a:endParaRPr lang="zh-CN" altLang="zh-CN" kern="100" dirty="0">
              <a:solidFill>
                <a:srgbClr val="077AFF"/>
              </a:solidFill>
              <a:effectLst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151CB304-C97E-8CCC-46CA-5574C0E5552E}"/>
              </a:ext>
            </a:extLst>
          </p:cNvPr>
          <p:cNvCxnSpPr>
            <a:cxnSpLocks/>
          </p:cNvCxnSpPr>
          <p:nvPr/>
        </p:nvCxnSpPr>
        <p:spPr>
          <a:xfrm>
            <a:off x="6105967" y="2492215"/>
            <a:ext cx="5390708" cy="0"/>
          </a:xfrm>
          <a:prstGeom prst="line">
            <a:avLst/>
          </a:prstGeom>
          <a:ln w="19050">
            <a:solidFill>
              <a:srgbClr val="077AFF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BEBA98BE-C065-B8E7-DBC0-D5587951ECC0}"/>
              </a:ext>
            </a:extLst>
          </p:cNvPr>
          <p:cNvCxnSpPr>
            <a:cxnSpLocks/>
          </p:cNvCxnSpPr>
          <p:nvPr/>
        </p:nvCxnSpPr>
        <p:spPr>
          <a:xfrm>
            <a:off x="6105967" y="4046695"/>
            <a:ext cx="5390708" cy="0"/>
          </a:xfrm>
          <a:prstGeom prst="line">
            <a:avLst/>
          </a:prstGeom>
          <a:ln w="19050">
            <a:solidFill>
              <a:srgbClr val="077AFF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: 剪去单角 40">
            <a:extLst>
              <a:ext uri="{FF2B5EF4-FFF2-40B4-BE49-F238E27FC236}">
                <a16:creationId xmlns:a16="http://schemas.microsoft.com/office/drawing/2014/main" id="{4D5EBB87-22DD-FA51-AB16-9FFA4978886C}"/>
              </a:ext>
            </a:extLst>
          </p:cNvPr>
          <p:cNvSpPr/>
          <p:nvPr/>
        </p:nvSpPr>
        <p:spPr>
          <a:xfrm>
            <a:off x="695325" y="1586849"/>
            <a:ext cx="4568328" cy="6005151"/>
          </a:xfrm>
          <a:prstGeom prst="snip1Rect">
            <a:avLst/>
          </a:prstGeom>
          <a:solidFill>
            <a:schemeClr val="bg1"/>
          </a:solidFill>
          <a:ln>
            <a:solidFill>
              <a:srgbClr val="077AFF"/>
            </a:solidFill>
          </a:ln>
          <a:effectLst>
            <a:outerShdw blurRad="254000" algn="ctr" rotWithShape="0">
              <a:srgbClr val="077AFF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: 剪去单角 41">
            <a:extLst>
              <a:ext uri="{FF2B5EF4-FFF2-40B4-BE49-F238E27FC236}">
                <a16:creationId xmlns:a16="http://schemas.microsoft.com/office/drawing/2014/main" id="{9ABC9BFB-E7DB-6CC3-4F42-3ABECA9D49D8}"/>
              </a:ext>
            </a:extLst>
          </p:cNvPr>
          <p:cNvSpPr/>
          <p:nvPr/>
        </p:nvSpPr>
        <p:spPr>
          <a:xfrm>
            <a:off x="927810" y="1389392"/>
            <a:ext cx="4568328" cy="6005151"/>
          </a:xfrm>
          <a:prstGeom prst="snip1Rect">
            <a:avLst/>
          </a:prstGeom>
          <a:solidFill>
            <a:schemeClr val="bg1"/>
          </a:solidFill>
          <a:ln>
            <a:solidFill>
              <a:srgbClr val="077AFF"/>
            </a:solidFill>
          </a:ln>
          <a:effectLst>
            <a:outerShdw blurRad="254000" algn="ctr" rotWithShape="0">
              <a:srgbClr val="077AFF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: 剪去单角 42">
            <a:extLst>
              <a:ext uri="{FF2B5EF4-FFF2-40B4-BE49-F238E27FC236}">
                <a16:creationId xmlns:a16="http://schemas.microsoft.com/office/drawing/2014/main" id="{608CC334-182A-283A-69DE-F4141359618E}"/>
              </a:ext>
            </a:extLst>
          </p:cNvPr>
          <p:cNvSpPr/>
          <p:nvPr/>
        </p:nvSpPr>
        <p:spPr>
          <a:xfrm>
            <a:off x="1193990" y="1120910"/>
            <a:ext cx="4568328" cy="6005151"/>
          </a:xfrm>
          <a:prstGeom prst="snip1Rect">
            <a:avLst>
              <a:gd name="adj" fmla="val 11297"/>
            </a:avLst>
          </a:prstGeom>
          <a:solidFill>
            <a:schemeClr val="bg1"/>
          </a:solidFill>
          <a:ln>
            <a:solidFill>
              <a:srgbClr val="077AFF"/>
            </a:solidFill>
          </a:ln>
          <a:effectLst>
            <a:outerShdw blurRad="254000" algn="ctr" rotWithShape="0">
              <a:srgbClr val="077AFF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B7A0CAB6-CE8B-FA27-3699-965F3DCFDDBE}"/>
              </a:ext>
            </a:extLst>
          </p:cNvPr>
          <p:cNvSpPr txBox="1"/>
          <p:nvPr/>
        </p:nvSpPr>
        <p:spPr>
          <a:xfrm>
            <a:off x="1524096" y="1384273"/>
            <a:ext cx="3421490" cy="48891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kern="100" dirty="0">
                <a:solidFill>
                  <a:srgbClr val="077AFF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物流业的‘供给侧改革’</a:t>
            </a:r>
            <a:endParaRPr lang="en-US" altLang="zh-CN" sz="2800" kern="100" dirty="0">
              <a:solidFill>
                <a:srgbClr val="077AFF"/>
              </a:solidFill>
              <a:effectLst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pic>
        <p:nvPicPr>
          <p:cNvPr id="45" name="Picture 35">
            <a:extLst>
              <a:ext uri="{FF2B5EF4-FFF2-40B4-BE49-F238E27FC236}">
                <a16:creationId xmlns:a16="http://schemas.microsoft.com/office/drawing/2014/main" id="{671FB3E1-017A-8ACA-EA3A-BE358BECB455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2830" y="2388395"/>
            <a:ext cx="4567941" cy="4737666"/>
          </a:xfrm>
          <a:prstGeom prst="rect">
            <a:avLst/>
          </a:prstGeom>
        </p:spPr>
      </p:pic>
      <p:sp>
        <p:nvSpPr>
          <p:cNvPr id="46" name="文本框 45">
            <a:extLst>
              <a:ext uri="{FF2B5EF4-FFF2-40B4-BE49-F238E27FC236}">
                <a16:creationId xmlns:a16="http://schemas.microsoft.com/office/drawing/2014/main" id="{2F393D04-CD2A-DA10-6665-D61CA6E1A20E}"/>
              </a:ext>
            </a:extLst>
          </p:cNvPr>
          <p:cNvSpPr txBox="1"/>
          <p:nvPr/>
        </p:nvSpPr>
        <p:spPr>
          <a:xfrm>
            <a:off x="3858352" y="2188687"/>
            <a:ext cx="1632189" cy="97911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kern="1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推动物流业乃至中国经济的转型升级</a:t>
            </a:r>
            <a:endParaRPr lang="en-US" altLang="zh-CN" kern="1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F0F1DE52-A0A7-E167-E13D-E278FC022EB7}"/>
              </a:ext>
            </a:extLst>
          </p:cNvPr>
          <p:cNvCxnSpPr>
            <a:cxnSpLocks/>
          </p:cNvCxnSpPr>
          <p:nvPr/>
        </p:nvCxnSpPr>
        <p:spPr>
          <a:xfrm>
            <a:off x="1524096" y="1954585"/>
            <a:ext cx="3908116" cy="0"/>
          </a:xfrm>
          <a:prstGeom prst="line">
            <a:avLst/>
          </a:prstGeom>
          <a:ln w="19050">
            <a:solidFill>
              <a:srgbClr val="077AFF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4CCF0C3C-59F7-3CC3-ECEC-24A4EB798455}"/>
              </a:ext>
            </a:extLst>
          </p:cNvPr>
          <p:cNvGrpSpPr/>
          <p:nvPr/>
        </p:nvGrpSpPr>
        <p:grpSpPr>
          <a:xfrm>
            <a:off x="1524096" y="3388974"/>
            <a:ext cx="3908116" cy="1475197"/>
            <a:chOff x="1524096" y="3429000"/>
            <a:chExt cx="3908116" cy="1475197"/>
          </a:xfrm>
        </p:grpSpPr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A18E45BC-DCD8-7E5E-47F3-3A20AC226AB1}"/>
                </a:ext>
              </a:extLst>
            </p:cNvPr>
            <p:cNvSpPr/>
            <p:nvPr/>
          </p:nvSpPr>
          <p:spPr>
            <a:xfrm>
              <a:off x="1524096" y="3429000"/>
              <a:ext cx="3908116" cy="1475197"/>
            </a:xfrm>
            <a:prstGeom prst="roundRect">
              <a:avLst/>
            </a:prstGeom>
            <a:solidFill>
              <a:srgbClr val="EBF7FF">
                <a:alpha val="70000"/>
              </a:srgbClr>
            </a:solidFill>
            <a:ln>
              <a:gradFill flip="none" rotWithShape="1">
                <a:gsLst>
                  <a:gs pos="0">
                    <a:srgbClr val="1AD8FE"/>
                  </a:gs>
                  <a:gs pos="100000">
                    <a:srgbClr val="1AD8FE"/>
                  </a:gs>
                  <a:gs pos="50000">
                    <a:srgbClr val="EBF7FF">
                      <a:alpha val="0"/>
                    </a:srgbClr>
                  </a:gs>
                </a:gsLst>
                <a:lin ang="2700000" scaled="1"/>
                <a:tileRect/>
              </a:gradFill>
            </a:ln>
            <a:effectLst>
              <a:outerShdw blurRad="127000" dist="12700" sx="102000" sy="102000" algn="ctr" rotWithShape="0">
                <a:srgbClr val="077AFF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160E415-EAF5-A406-FC9F-55DFAC0F96CB}"/>
                </a:ext>
              </a:extLst>
            </p:cNvPr>
            <p:cNvSpPr txBox="1"/>
            <p:nvPr/>
          </p:nvSpPr>
          <p:spPr>
            <a:xfrm>
              <a:off x="1717931" y="3677041"/>
              <a:ext cx="3520446" cy="97911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kern="1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无纸化的</a:t>
              </a:r>
              <a:r>
                <a:rPr lang="zh-CN" altLang="en-US" kern="100" dirty="0">
                  <a:solidFill>
                    <a:srgbClr val="077AFF"/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使用场景</a:t>
              </a:r>
              <a:r>
                <a:rPr lang="zh-CN" altLang="en-US" kern="1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通常是：“长链条的业务形态，并且线下业务复杂的工作”，通常</a:t>
              </a:r>
              <a:r>
                <a:rPr lang="zh-CN" altLang="en-US" kern="100" dirty="0">
                  <a:solidFill>
                    <a:srgbClr val="077AFF"/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不适用于产中物流</a:t>
              </a:r>
              <a:r>
                <a:rPr lang="zh-CN" altLang="en-US" kern="1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。</a:t>
              </a:r>
              <a:endParaRPr lang="zh-CN" altLang="zh-CN" kern="1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80877B8B-3C0E-25D2-157F-02E26E59ADEE}"/>
              </a:ext>
            </a:extLst>
          </p:cNvPr>
          <p:cNvGrpSpPr/>
          <p:nvPr/>
        </p:nvGrpSpPr>
        <p:grpSpPr>
          <a:xfrm>
            <a:off x="1524096" y="5063818"/>
            <a:ext cx="3908116" cy="1475197"/>
            <a:chOff x="1163734" y="4998412"/>
            <a:chExt cx="3908116" cy="1475197"/>
          </a:xfrm>
        </p:grpSpPr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id="{15EAF28E-EE2A-F4D5-79D3-15F98260C7E5}"/>
                </a:ext>
              </a:extLst>
            </p:cNvPr>
            <p:cNvSpPr/>
            <p:nvPr/>
          </p:nvSpPr>
          <p:spPr>
            <a:xfrm>
              <a:off x="1163734" y="4998412"/>
              <a:ext cx="3908116" cy="1475197"/>
            </a:xfrm>
            <a:prstGeom prst="roundRect">
              <a:avLst/>
            </a:prstGeom>
            <a:solidFill>
              <a:srgbClr val="EBF7FF">
                <a:alpha val="70000"/>
              </a:srgbClr>
            </a:solidFill>
            <a:ln>
              <a:gradFill flip="none" rotWithShape="1">
                <a:gsLst>
                  <a:gs pos="0">
                    <a:srgbClr val="1AD8FE"/>
                  </a:gs>
                  <a:gs pos="50000">
                    <a:schemeClr val="bg1">
                      <a:alpha val="0"/>
                    </a:schemeClr>
                  </a:gs>
                  <a:gs pos="100000">
                    <a:srgbClr val="1AD8FE"/>
                  </a:gs>
                </a:gsLst>
                <a:lin ang="2700000" scaled="1"/>
                <a:tileRect/>
              </a:gradFill>
            </a:ln>
            <a:effectLst>
              <a:outerShdw blurRad="127000" dist="12700" sx="102000" sy="102000" algn="ctr" rotWithShape="0">
                <a:srgbClr val="077AFF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0DAD4DBF-370D-9C7D-2DAE-2E017C36078B}"/>
                </a:ext>
              </a:extLst>
            </p:cNvPr>
            <p:cNvSpPr txBox="1"/>
            <p:nvPr/>
          </p:nvSpPr>
          <p:spPr>
            <a:xfrm>
              <a:off x="1357569" y="5080254"/>
              <a:ext cx="3520446" cy="131151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kern="1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车间另辟蹊径，用探索的精神尝试由</a:t>
              </a:r>
              <a:r>
                <a:rPr lang="zh-CN" altLang="en-US" kern="100" dirty="0">
                  <a:solidFill>
                    <a:srgbClr val="077AFF"/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“长”到“短”</a:t>
              </a:r>
              <a:r>
                <a:rPr lang="zh-CN" altLang="en-US" kern="1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的业务应用，使</a:t>
              </a:r>
              <a:r>
                <a:rPr lang="zh-CN" altLang="en-US" kern="100" dirty="0">
                  <a:solidFill>
                    <a:srgbClr val="077AFF"/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传统模式与新业态相结合</a:t>
              </a:r>
              <a:r>
                <a:rPr lang="zh-CN" altLang="en-US" kern="1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，为绿色物流的实现添砖加瓦。</a:t>
              </a:r>
              <a:endParaRPr lang="zh-CN" altLang="zh-CN" kern="1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B4E3788E-507C-E551-591C-8FDA1E5BB6ED}"/>
              </a:ext>
            </a:extLst>
          </p:cNvPr>
          <p:cNvGrpSpPr/>
          <p:nvPr/>
        </p:nvGrpSpPr>
        <p:grpSpPr>
          <a:xfrm>
            <a:off x="1524096" y="2109581"/>
            <a:ext cx="872688" cy="322746"/>
            <a:chOff x="2839453" y="658028"/>
            <a:chExt cx="872688" cy="322746"/>
          </a:xfrm>
        </p:grpSpPr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162F7E17-BEAC-B956-AC5F-40720B7E8F68}"/>
                </a:ext>
              </a:extLst>
            </p:cNvPr>
            <p:cNvSpPr/>
            <p:nvPr/>
          </p:nvSpPr>
          <p:spPr>
            <a:xfrm>
              <a:off x="2839453" y="658028"/>
              <a:ext cx="872688" cy="32274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7000">
                  <a:srgbClr val="1AD8FE"/>
                </a:gs>
                <a:gs pos="100000">
                  <a:srgbClr val="077A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64C475B9-50F9-30F1-2B1A-A8C50E625C98}"/>
                </a:ext>
              </a:extLst>
            </p:cNvPr>
            <p:cNvSpPr txBox="1"/>
            <p:nvPr/>
          </p:nvSpPr>
          <p:spPr>
            <a:xfrm>
              <a:off x="2972510" y="711679"/>
              <a:ext cx="606574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互联网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4224FA98-7816-396C-B8E1-8203A6D09B13}"/>
              </a:ext>
            </a:extLst>
          </p:cNvPr>
          <p:cNvGrpSpPr/>
          <p:nvPr/>
        </p:nvGrpSpPr>
        <p:grpSpPr>
          <a:xfrm>
            <a:off x="1524096" y="2546849"/>
            <a:ext cx="872688" cy="322746"/>
            <a:chOff x="2839453" y="658028"/>
            <a:chExt cx="872688" cy="322746"/>
          </a:xfrm>
        </p:grpSpPr>
        <p:sp>
          <p:nvSpPr>
            <p:cNvPr id="58" name="矩形: 圆角 57">
              <a:extLst>
                <a:ext uri="{FF2B5EF4-FFF2-40B4-BE49-F238E27FC236}">
                  <a16:creationId xmlns:a16="http://schemas.microsoft.com/office/drawing/2014/main" id="{AADB1AFF-7B16-C841-5CC2-835C57A1463B}"/>
                </a:ext>
              </a:extLst>
            </p:cNvPr>
            <p:cNvSpPr/>
            <p:nvPr/>
          </p:nvSpPr>
          <p:spPr>
            <a:xfrm>
              <a:off x="2839453" y="658028"/>
              <a:ext cx="872688" cy="32274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7000">
                  <a:srgbClr val="1AD8FE"/>
                </a:gs>
                <a:gs pos="100000">
                  <a:srgbClr val="077A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115E2CB2-1373-66C8-4305-E180426CBD9B}"/>
                </a:ext>
              </a:extLst>
            </p:cNvPr>
            <p:cNvSpPr txBox="1"/>
            <p:nvPr/>
          </p:nvSpPr>
          <p:spPr>
            <a:xfrm>
              <a:off x="2972510" y="711679"/>
              <a:ext cx="606574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大数据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36DAF274-50BA-A315-7C33-9CEC1A180E6B}"/>
              </a:ext>
            </a:extLst>
          </p:cNvPr>
          <p:cNvGrpSpPr/>
          <p:nvPr/>
        </p:nvGrpSpPr>
        <p:grpSpPr>
          <a:xfrm>
            <a:off x="1524096" y="2984117"/>
            <a:ext cx="872688" cy="322746"/>
            <a:chOff x="2839453" y="658028"/>
            <a:chExt cx="872688" cy="322746"/>
          </a:xfrm>
        </p:grpSpPr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id="{83EB8801-6A74-5A60-F916-C1D1D80B7062}"/>
                </a:ext>
              </a:extLst>
            </p:cNvPr>
            <p:cNvSpPr/>
            <p:nvPr/>
          </p:nvSpPr>
          <p:spPr>
            <a:xfrm>
              <a:off x="2839453" y="658028"/>
              <a:ext cx="872688" cy="32274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7000">
                  <a:srgbClr val="1AD8FE"/>
                </a:gs>
                <a:gs pos="100000">
                  <a:srgbClr val="077A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19C081F3-5189-B36A-20B1-362A5B34843D}"/>
                </a:ext>
              </a:extLst>
            </p:cNvPr>
            <p:cNvSpPr txBox="1"/>
            <p:nvPr/>
          </p:nvSpPr>
          <p:spPr>
            <a:xfrm>
              <a:off x="2972510" y="711679"/>
              <a:ext cx="606574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云计算</a:t>
              </a:r>
            </a:p>
          </p:txBody>
        </p:sp>
      </p:grpSp>
      <p:sp>
        <p:nvSpPr>
          <p:cNvPr id="63" name="十字形 62">
            <a:extLst>
              <a:ext uri="{FF2B5EF4-FFF2-40B4-BE49-F238E27FC236}">
                <a16:creationId xmlns:a16="http://schemas.microsoft.com/office/drawing/2014/main" id="{657EFD51-EAAF-4D11-FAB9-A3B87559A9CC}"/>
              </a:ext>
            </a:extLst>
          </p:cNvPr>
          <p:cNvSpPr/>
          <p:nvPr/>
        </p:nvSpPr>
        <p:spPr>
          <a:xfrm>
            <a:off x="2492687" y="2609445"/>
            <a:ext cx="204018" cy="197553"/>
          </a:xfrm>
          <a:prstGeom prst="plus">
            <a:avLst>
              <a:gd name="adj" fmla="val 37909"/>
            </a:avLst>
          </a:prstGeom>
          <a:solidFill>
            <a:srgbClr val="1AD8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DD17A8E2-A931-616E-A8C4-B705077BC0D3}"/>
              </a:ext>
            </a:extLst>
          </p:cNvPr>
          <p:cNvGrpSpPr/>
          <p:nvPr/>
        </p:nvGrpSpPr>
        <p:grpSpPr>
          <a:xfrm>
            <a:off x="2746489" y="2546849"/>
            <a:ext cx="872688" cy="322746"/>
            <a:chOff x="2839453" y="658028"/>
            <a:chExt cx="872688" cy="322746"/>
          </a:xfrm>
        </p:grpSpPr>
        <p:sp>
          <p:nvSpPr>
            <p:cNvPr id="65" name="矩形: 圆角 64">
              <a:extLst>
                <a:ext uri="{FF2B5EF4-FFF2-40B4-BE49-F238E27FC236}">
                  <a16:creationId xmlns:a16="http://schemas.microsoft.com/office/drawing/2014/main" id="{456F65AB-96D2-CFEE-6F11-6EAF7EADF306}"/>
                </a:ext>
              </a:extLst>
            </p:cNvPr>
            <p:cNvSpPr/>
            <p:nvPr/>
          </p:nvSpPr>
          <p:spPr>
            <a:xfrm>
              <a:off x="2839453" y="658028"/>
              <a:ext cx="872688" cy="32274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7000">
                  <a:srgbClr val="1AD8FE"/>
                </a:gs>
                <a:gs pos="100000">
                  <a:srgbClr val="077A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B59F8C06-00E7-B4D2-8B3D-FF3E5F0C6327}"/>
                </a:ext>
              </a:extLst>
            </p:cNvPr>
            <p:cNvSpPr txBox="1"/>
            <p:nvPr/>
          </p:nvSpPr>
          <p:spPr>
            <a:xfrm>
              <a:off x="2972510" y="711679"/>
              <a:ext cx="606574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物流</a:t>
              </a:r>
            </a:p>
          </p:txBody>
        </p:sp>
      </p:grpSp>
      <p:sp>
        <p:nvSpPr>
          <p:cNvPr id="69" name="右中括号 68">
            <a:extLst>
              <a:ext uri="{FF2B5EF4-FFF2-40B4-BE49-F238E27FC236}">
                <a16:creationId xmlns:a16="http://schemas.microsoft.com/office/drawing/2014/main" id="{4A814EFC-8CD7-A5CB-338A-72AA59FFB332}"/>
              </a:ext>
            </a:extLst>
          </p:cNvPr>
          <p:cNvSpPr/>
          <p:nvPr/>
        </p:nvSpPr>
        <p:spPr>
          <a:xfrm>
            <a:off x="3653166" y="2136775"/>
            <a:ext cx="79671" cy="1167136"/>
          </a:xfrm>
          <a:prstGeom prst="rightBracket">
            <a:avLst/>
          </a:prstGeom>
          <a:ln w="19050">
            <a:solidFill>
              <a:srgbClr val="077AFF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FF343BDA-E44C-4F46-F016-A2B6F31B9E38}"/>
              </a:ext>
            </a:extLst>
          </p:cNvPr>
          <p:cNvGrpSpPr/>
          <p:nvPr/>
        </p:nvGrpSpPr>
        <p:grpSpPr>
          <a:xfrm>
            <a:off x="515937" y="198049"/>
            <a:ext cx="1880847" cy="515088"/>
            <a:chOff x="1406342" y="896345"/>
            <a:chExt cx="3053508" cy="493247"/>
          </a:xfrm>
          <a:gradFill flip="none" rotWithShape="1">
            <a:gsLst>
              <a:gs pos="9000">
                <a:srgbClr val="077AFF"/>
              </a:gs>
              <a:gs pos="100000">
                <a:srgbClr val="1AD8FE"/>
              </a:gs>
            </a:gsLst>
            <a:lin ang="16200000" scaled="1"/>
            <a:tileRect/>
          </a:gradFill>
        </p:grpSpPr>
        <p:sp>
          <p:nvSpPr>
            <p:cNvPr id="67" name="矩形: 对角圆角 66">
              <a:extLst>
                <a:ext uri="{FF2B5EF4-FFF2-40B4-BE49-F238E27FC236}">
                  <a16:creationId xmlns:a16="http://schemas.microsoft.com/office/drawing/2014/main" id="{57C67FBD-AF74-7DC6-7210-1701870B677F}"/>
                </a:ext>
              </a:extLst>
            </p:cNvPr>
            <p:cNvSpPr/>
            <p:nvPr/>
          </p:nvSpPr>
          <p:spPr>
            <a:xfrm>
              <a:off x="1406342" y="896345"/>
              <a:ext cx="3053508" cy="493247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195AEDD3-39E9-D719-0C87-D2513C6CD4AA}"/>
                </a:ext>
              </a:extLst>
            </p:cNvPr>
            <p:cNvSpPr txBox="1"/>
            <p:nvPr/>
          </p:nvSpPr>
          <p:spPr>
            <a:xfrm>
              <a:off x="1573600" y="958302"/>
              <a:ext cx="2718991" cy="353671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背景与意义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088828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76E496DF-4D4E-8C90-C336-37035E95CCFC}"/>
              </a:ext>
            </a:extLst>
          </p:cNvPr>
          <p:cNvSpPr/>
          <p:nvPr/>
        </p:nvSpPr>
        <p:spPr>
          <a:xfrm>
            <a:off x="0" y="5528671"/>
            <a:ext cx="12192000" cy="1226545"/>
          </a:xfrm>
          <a:custGeom>
            <a:avLst/>
            <a:gdLst>
              <a:gd name="connsiteX0" fmla="*/ 6814473 w 12192000"/>
              <a:gd name="connsiteY0" fmla="*/ 992 h 1226545"/>
              <a:gd name="connsiteX1" fmla="*/ 9786175 w 12192000"/>
              <a:gd name="connsiteY1" fmla="*/ 607305 h 1226545"/>
              <a:gd name="connsiteX2" fmla="*/ 11910060 w 12192000"/>
              <a:gd name="connsiteY2" fmla="*/ 823675 h 1226545"/>
              <a:gd name="connsiteX3" fmla="*/ 12192000 w 12192000"/>
              <a:gd name="connsiteY3" fmla="*/ 849094 h 1226545"/>
              <a:gd name="connsiteX4" fmla="*/ 12192000 w 12192000"/>
              <a:gd name="connsiteY4" fmla="*/ 1226545 h 1226545"/>
              <a:gd name="connsiteX5" fmla="*/ 0 w 12192000"/>
              <a:gd name="connsiteY5" fmla="*/ 1226545 h 1226545"/>
              <a:gd name="connsiteX6" fmla="*/ 0 w 12192000"/>
              <a:gd name="connsiteY6" fmla="*/ 275514 h 1226545"/>
              <a:gd name="connsiteX7" fmla="*/ 80434 w 12192000"/>
              <a:gd name="connsiteY7" fmla="*/ 262786 h 1226545"/>
              <a:gd name="connsiteX8" fmla="*/ 332444 w 12192000"/>
              <a:gd name="connsiteY8" fmla="*/ 249522 h 1226545"/>
              <a:gd name="connsiteX9" fmla="*/ 3070861 w 12192000"/>
              <a:gd name="connsiteY9" fmla="*/ 813719 h 1226545"/>
              <a:gd name="connsiteX10" fmla="*/ 6607410 w 12192000"/>
              <a:gd name="connsiteY10" fmla="*/ 1826 h 1226545"/>
              <a:gd name="connsiteX11" fmla="*/ 6814473 w 12192000"/>
              <a:gd name="connsiteY11" fmla="*/ 992 h 1226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1226545">
                <a:moveTo>
                  <a:pt x="6814473" y="992"/>
                </a:moveTo>
                <a:cubicBezTo>
                  <a:pt x="7836537" y="23946"/>
                  <a:pt x="8670254" y="439595"/>
                  <a:pt x="9786175" y="607305"/>
                </a:cubicBezTo>
                <a:cubicBezTo>
                  <a:pt x="10344137" y="691161"/>
                  <a:pt x="11159106" y="757379"/>
                  <a:pt x="11910060" y="823675"/>
                </a:cubicBezTo>
                <a:lnTo>
                  <a:pt x="12192000" y="849094"/>
                </a:lnTo>
                <a:lnTo>
                  <a:pt x="12192000" y="1226545"/>
                </a:lnTo>
                <a:lnTo>
                  <a:pt x="0" y="1226545"/>
                </a:lnTo>
                <a:lnTo>
                  <a:pt x="0" y="275514"/>
                </a:lnTo>
                <a:lnTo>
                  <a:pt x="80434" y="262786"/>
                </a:lnTo>
                <a:cubicBezTo>
                  <a:pt x="161257" y="252712"/>
                  <a:pt x="245291" y="247802"/>
                  <a:pt x="332444" y="249522"/>
                </a:cubicBezTo>
                <a:cubicBezTo>
                  <a:pt x="1029663" y="263283"/>
                  <a:pt x="2025033" y="855001"/>
                  <a:pt x="3070861" y="813719"/>
                </a:cubicBezTo>
                <a:cubicBezTo>
                  <a:pt x="4116689" y="772436"/>
                  <a:pt x="5488193" y="36228"/>
                  <a:pt x="6607410" y="1826"/>
                </a:cubicBezTo>
                <a:cubicBezTo>
                  <a:pt x="6677362" y="-325"/>
                  <a:pt x="6746336" y="-540"/>
                  <a:pt x="6814473" y="992"/>
                </a:cubicBezTo>
                <a:close/>
              </a:path>
            </a:pathLst>
          </a:custGeom>
          <a:solidFill>
            <a:srgbClr val="1AD8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: 圆顶角 6">
            <a:extLst>
              <a:ext uri="{FF2B5EF4-FFF2-40B4-BE49-F238E27FC236}">
                <a16:creationId xmlns:a16="http://schemas.microsoft.com/office/drawing/2014/main" id="{BCB8AAF9-5AF4-4EC4-1F16-5962BF75FA4B}"/>
              </a:ext>
            </a:extLst>
          </p:cNvPr>
          <p:cNvSpPr/>
          <p:nvPr/>
        </p:nvSpPr>
        <p:spPr>
          <a:xfrm flipV="1">
            <a:off x="1922006" y="1327729"/>
            <a:ext cx="3448890" cy="492187"/>
          </a:xfrm>
          <a:prstGeom prst="round2SameRect">
            <a:avLst>
              <a:gd name="adj1" fmla="val 0"/>
              <a:gd name="adj2" fmla="val 36751"/>
            </a:avLst>
          </a:prstGeom>
          <a:gradFill>
            <a:gsLst>
              <a:gs pos="7000">
                <a:srgbClr val="1AD8FE"/>
              </a:gs>
              <a:gs pos="100000">
                <a:srgbClr val="077AFF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顶角 5">
            <a:extLst>
              <a:ext uri="{FF2B5EF4-FFF2-40B4-BE49-F238E27FC236}">
                <a16:creationId xmlns:a16="http://schemas.microsoft.com/office/drawing/2014/main" id="{03D00635-1D38-255A-7F4F-91572E8A30BC}"/>
              </a:ext>
            </a:extLst>
          </p:cNvPr>
          <p:cNvSpPr/>
          <p:nvPr/>
        </p:nvSpPr>
        <p:spPr>
          <a:xfrm flipV="1">
            <a:off x="5661482" y="1327731"/>
            <a:ext cx="2243402" cy="492187"/>
          </a:xfrm>
          <a:prstGeom prst="round2SameRect">
            <a:avLst>
              <a:gd name="adj1" fmla="val 0"/>
              <a:gd name="adj2" fmla="val 36751"/>
            </a:avLst>
          </a:prstGeom>
          <a:gradFill>
            <a:gsLst>
              <a:gs pos="7000">
                <a:srgbClr val="1AD8FE"/>
              </a:gs>
              <a:gs pos="100000">
                <a:srgbClr val="077AFF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顶角 4">
            <a:extLst>
              <a:ext uri="{FF2B5EF4-FFF2-40B4-BE49-F238E27FC236}">
                <a16:creationId xmlns:a16="http://schemas.microsoft.com/office/drawing/2014/main" id="{61141B4F-D9C6-8640-9B11-0838F8161CDE}"/>
              </a:ext>
            </a:extLst>
          </p:cNvPr>
          <p:cNvSpPr/>
          <p:nvPr/>
        </p:nvSpPr>
        <p:spPr>
          <a:xfrm flipV="1">
            <a:off x="8197156" y="1327114"/>
            <a:ext cx="3277905" cy="489775"/>
          </a:xfrm>
          <a:prstGeom prst="round2SameRect">
            <a:avLst>
              <a:gd name="adj1" fmla="val 0"/>
              <a:gd name="adj2" fmla="val 36751"/>
            </a:avLst>
          </a:prstGeom>
          <a:gradFill>
            <a:gsLst>
              <a:gs pos="7000">
                <a:srgbClr val="1AD8FE"/>
              </a:gs>
              <a:gs pos="100000">
                <a:srgbClr val="077AFF"/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992" tIns="45496" rIns="90992" bIns="45496" rtlCol="0" anchor="ctr"/>
          <a:lstStyle/>
          <a:p>
            <a:pPr algn="ctr"/>
            <a:endParaRPr lang="zh-CN" altLang="en-US" sz="1791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9901CA6E-49B6-EFF2-EB74-45C1B373FA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4574994"/>
              </p:ext>
            </p:extLst>
          </p:nvPr>
        </p:nvGraphicFramePr>
        <p:xfrm>
          <a:off x="8197153" y="1322058"/>
          <a:ext cx="3277905" cy="4917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7905">
                  <a:extLst>
                    <a:ext uri="{9D8B030D-6E8A-4147-A177-3AD203B41FA5}">
                      <a16:colId xmlns:a16="http://schemas.microsoft.com/office/drawing/2014/main" val="1909487866"/>
                    </a:ext>
                  </a:extLst>
                </a:gridCol>
              </a:tblGrid>
              <a:tr h="4987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电子纸方式</a:t>
                      </a:r>
                    </a:p>
                  </a:txBody>
                  <a:tcPr marL="109807" marR="109807" marT="54904" marB="5490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D8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1351165"/>
                  </a:ext>
                </a:extLst>
              </a:tr>
              <a:tr h="1081176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</a:pPr>
                      <a:r>
                        <a:rPr lang="zh-CN" altLang="en-US" sz="1400" kern="100" dirty="0">
                          <a:solidFill>
                            <a:schemeClr val="dk1"/>
                          </a:solidFill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电子纸</a:t>
                      </a:r>
                      <a:r>
                        <a:rPr lang="zh-CN" altLang="zh-CN" sz="1400" kern="100" dirty="0">
                          <a:solidFill>
                            <a:schemeClr val="dk1"/>
                          </a:solidFill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方式没有纸张及耗材成本</a:t>
                      </a:r>
                      <a:endParaRPr lang="en-US" altLang="zh-CN" sz="1400" kern="100" dirty="0">
                        <a:solidFill>
                          <a:schemeClr val="dk1"/>
                        </a:solidFill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</a:pPr>
                      <a:r>
                        <a:rPr lang="zh-CN" altLang="zh-CN" sz="1600" kern="100" dirty="0">
                          <a:solidFill>
                            <a:srgbClr val="077AFF"/>
                          </a:solidFill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优化比例</a:t>
                      </a:r>
                      <a:r>
                        <a:rPr lang="en-US" altLang="zh-CN" sz="1600" kern="100" dirty="0">
                          <a:solidFill>
                            <a:srgbClr val="077AFF"/>
                          </a:solidFill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100%</a:t>
                      </a:r>
                      <a:endParaRPr lang="zh-CN" altLang="en-US" sz="13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</a:txBody>
                  <a:tcPr marL="109807" marR="109807" marT="54904" marB="5490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D8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972165"/>
                  </a:ext>
                </a:extLst>
              </a:tr>
              <a:tr h="973290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</a:pPr>
                      <a:r>
                        <a:rPr lang="zh-CN" altLang="en-US" sz="1300" kern="100" dirty="0"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电子纸</a:t>
                      </a:r>
                      <a:r>
                        <a:rPr lang="zh-CN" altLang="zh-CN" sz="1300" kern="100" dirty="0"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方式错漏备发生比例</a:t>
                      </a:r>
                      <a:r>
                        <a:rPr lang="en-US" altLang="zh-CN" sz="1300" kern="100" dirty="0"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0.5</a:t>
                      </a:r>
                      <a:r>
                        <a:rPr lang="zh-CN" altLang="zh-CN" sz="1300" kern="100" dirty="0"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‰</a:t>
                      </a:r>
                      <a:endParaRPr lang="en-US" altLang="zh-CN" sz="1300" kern="100" dirty="0"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</a:pPr>
                      <a:r>
                        <a:rPr lang="zh-CN" altLang="zh-CN" sz="1600" kern="100" dirty="0">
                          <a:solidFill>
                            <a:srgbClr val="077AFF"/>
                          </a:solidFill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优化比例</a:t>
                      </a:r>
                      <a:r>
                        <a:rPr lang="en-US" altLang="zh-CN" sz="1600" kern="100" dirty="0">
                          <a:solidFill>
                            <a:srgbClr val="077AFF"/>
                          </a:solidFill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90%</a:t>
                      </a:r>
                      <a:endParaRPr lang="zh-CN" altLang="en-US" sz="1600" kern="100" dirty="0">
                        <a:solidFill>
                          <a:srgbClr val="077AFF"/>
                        </a:solidFill>
                        <a:effectLst/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</a:txBody>
                  <a:tcPr marL="109807" marR="109807" marT="54904" marB="5490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9729009"/>
                  </a:ext>
                </a:extLst>
              </a:tr>
              <a:tr h="8286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3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电子纸</a:t>
                      </a:r>
                      <a:r>
                        <a:rPr lang="zh-CN" altLang="zh-CN" sz="13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方式</a:t>
                      </a:r>
                      <a:r>
                        <a:rPr lang="en-US" altLang="zh-CN" sz="13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500</a:t>
                      </a:r>
                      <a:r>
                        <a:rPr lang="zh-CN" altLang="zh-CN" sz="13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小时</a:t>
                      </a:r>
                      <a:r>
                        <a:rPr lang="en-US" altLang="zh-CN" sz="13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/</a:t>
                      </a:r>
                      <a:r>
                        <a:rPr lang="zh-CN" altLang="zh-CN" sz="13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年，优化</a:t>
                      </a:r>
                      <a:r>
                        <a:rPr lang="en-US" altLang="zh-CN" sz="1300" kern="100" dirty="0"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660</a:t>
                      </a:r>
                      <a:r>
                        <a:rPr lang="zh-CN" altLang="zh-CN" sz="13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小时</a:t>
                      </a:r>
                      <a:r>
                        <a:rPr lang="en-US" altLang="zh-CN" sz="13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/</a:t>
                      </a:r>
                      <a:r>
                        <a:rPr lang="zh-CN" altLang="en-US" sz="13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年</a:t>
                      </a:r>
                      <a:r>
                        <a:rPr lang="zh-CN" altLang="zh-CN" sz="1600" kern="100" dirty="0">
                          <a:solidFill>
                            <a:srgbClr val="077AFF"/>
                          </a:solidFill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优化比例</a:t>
                      </a:r>
                      <a:r>
                        <a:rPr lang="en-US" altLang="zh-CN" sz="1600" kern="100" dirty="0">
                          <a:solidFill>
                            <a:srgbClr val="077AFF"/>
                          </a:solidFill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56.89%</a:t>
                      </a:r>
                      <a:r>
                        <a:rPr lang="zh-CN" altLang="zh-CN" sz="1600" kern="100" dirty="0">
                          <a:solidFill>
                            <a:srgbClr val="077AFF"/>
                          </a:solidFill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。</a:t>
                      </a:r>
                    </a:p>
                  </a:txBody>
                  <a:tcPr marL="109807" marR="109807" marT="54904" marB="5490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5303950"/>
                  </a:ext>
                </a:extLst>
              </a:tr>
              <a:tr h="871018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</a:pPr>
                      <a:r>
                        <a:rPr lang="zh-CN" altLang="en-US" sz="13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电子纸</a:t>
                      </a:r>
                      <a:r>
                        <a:rPr lang="zh-CN" altLang="zh-CN" sz="13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方式备货员工补件工时</a:t>
                      </a:r>
                      <a:r>
                        <a:rPr lang="en-US" altLang="zh-CN" sz="13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8.3</a:t>
                      </a:r>
                      <a:r>
                        <a:rPr lang="zh-CN" altLang="zh-CN" sz="13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小时</a:t>
                      </a:r>
                      <a:r>
                        <a:rPr lang="en-US" altLang="zh-CN" sz="13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/</a:t>
                      </a:r>
                      <a:r>
                        <a:rPr lang="zh-CN" altLang="en-US" sz="13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年</a:t>
                      </a:r>
                      <a:r>
                        <a:rPr lang="zh-CN" altLang="zh-CN" sz="13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优化工时</a:t>
                      </a:r>
                      <a:r>
                        <a:rPr lang="en-US" altLang="zh-CN" sz="13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83.8</a:t>
                      </a:r>
                      <a:r>
                        <a:rPr lang="zh-CN" altLang="zh-CN" sz="13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小时</a:t>
                      </a:r>
                      <a:r>
                        <a:rPr lang="en-US" altLang="zh-CN" sz="13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/</a:t>
                      </a:r>
                      <a:r>
                        <a:rPr lang="zh-CN" altLang="en-US" sz="13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年</a:t>
                      </a:r>
                      <a:endParaRPr lang="en-US" altLang="zh-CN" sz="1300" kern="100" dirty="0">
                        <a:effectLst/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</a:pPr>
                      <a:r>
                        <a:rPr lang="zh-CN" altLang="zh-CN" sz="1600" kern="100" dirty="0">
                          <a:solidFill>
                            <a:srgbClr val="077AFF"/>
                          </a:solidFill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优化比例</a:t>
                      </a:r>
                      <a:r>
                        <a:rPr lang="en-US" altLang="zh-CN" sz="1600" kern="100" dirty="0">
                          <a:solidFill>
                            <a:srgbClr val="077AFF"/>
                          </a:solidFill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91%</a:t>
                      </a:r>
                      <a:endParaRPr lang="zh-CN" altLang="en-US" sz="1600" kern="100" dirty="0">
                        <a:solidFill>
                          <a:srgbClr val="077AFF"/>
                        </a:solidFill>
                        <a:effectLst/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</a:txBody>
                  <a:tcPr marL="109807" marR="109807" marT="54904" marB="5490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2021738"/>
                  </a:ext>
                </a:extLst>
              </a:tr>
              <a:tr h="665066">
                <a:tc>
                  <a:txBody>
                    <a:bodyPr/>
                    <a:lstStyle/>
                    <a:p>
                      <a:pPr algn="l"/>
                      <a:r>
                        <a:rPr lang="zh-CN" altLang="zh-CN" sz="13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优化操作动作工时</a:t>
                      </a:r>
                      <a:endParaRPr lang="en-US" altLang="zh-CN" sz="1300" kern="100" dirty="0">
                        <a:effectLst/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  <a:p>
                      <a:pPr algn="l"/>
                      <a:r>
                        <a:rPr lang="en-US" altLang="zh-CN" sz="1600" kern="100" dirty="0">
                          <a:solidFill>
                            <a:srgbClr val="077AFF"/>
                          </a:solidFill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1458.6</a:t>
                      </a:r>
                      <a:r>
                        <a:rPr lang="zh-CN" altLang="zh-CN" sz="1600" kern="100" dirty="0">
                          <a:solidFill>
                            <a:srgbClr val="077AFF"/>
                          </a:solidFill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小时</a:t>
                      </a:r>
                      <a:endParaRPr lang="zh-CN" altLang="en-US" sz="1600" kern="100" dirty="0">
                        <a:solidFill>
                          <a:srgbClr val="077AFF"/>
                        </a:solidFill>
                        <a:effectLst/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</a:txBody>
                  <a:tcPr marL="109807" marR="109807" marT="54904" marB="5490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6661769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96E0DE78-A4BC-64AE-26CC-2DA4A5E325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501711"/>
              </p:ext>
            </p:extLst>
          </p:nvPr>
        </p:nvGraphicFramePr>
        <p:xfrm>
          <a:off x="5663164" y="1322651"/>
          <a:ext cx="2240038" cy="49226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0038">
                  <a:extLst>
                    <a:ext uri="{9D8B030D-6E8A-4147-A177-3AD203B41FA5}">
                      <a16:colId xmlns:a16="http://schemas.microsoft.com/office/drawing/2014/main" val="109534129"/>
                    </a:ext>
                  </a:extLst>
                </a:gridCol>
              </a:tblGrid>
              <a:tr h="50287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kern="1200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纸张方式</a:t>
                      </a:r>
                    </a:p>
                  </a:txBody>
                  <a:tcPr marL="109807" marR="109807" marT="54904" marB="5490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D8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2661723"/>
                  </a:ext>
                </a:extLst>
              </a:tr>
              <a:tr h="1090061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</a:pPr>
                      <a:r>
                        <a:rPr lang="zh-CN" altLang="zh-CN" sz="13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打印纸成本约</a:t>
                      </a:r>
                      <a:r>
                        <a:rPr lang="en-US" altLang="zh-CN" sz="1300" kern="100" dirty="0"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9.4</a:t>
                      </a:r>
                      <a:r>
                        <a:rPr lang="zh-CN" altLang="zh-CN" sz="13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万元</a:t>
                      </a:r>
                      <a:r>
                        <a:rPr lang="en-US" altLang="zh-CN" sz="13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/</a:t>
                      </a:r>
                      <a:r>
                        <a:rPr lang="zh-CN" altLang="zh-CN" sz="13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年</a:t>
                      </a:r>
                      <a:endParaRPr lang="en-US" altLang="zh-CN" sz="1300" kern="100" dirty="0">
                        <a:effectLst/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</a:pPr>
                      <a:r>
                        <a:rPr lang="zh-CN" altLang="zh-CN" sz="13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耗材成本约</a:t>
                      </a:r>
                      <a:r>
                        <a:rPr lang="en-US" altLang="zh-CN" sz="13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57.6</a:t>
                      </a:r>
                      <a:r>
                        <a:rPr lang="zh-CN" altLang="zh-CN" sz="13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万元</a:t>
                      </a:r>
                      <a:r>
                        <a:rPr lang="en-US" altLang="zh-CN" sz="13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/</a:t>
                      </a:r>
                    </a:p>
                    <a:p>
                      <a:pPr algn="l">
                        <a:lnSpc>
                          <a:spcPct val="120000"/>
                        </a:lnSpc>
                      </a:pPr>
                      <a:r>
                        <a:rPr lang="zh-CN" altLang="zh-CN" sz="13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合计成本约</a:t>
                      </a:r>
                      <a:r>
                        <a:rPr lang="en-US" altLang="zh-CN" sz="13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67</a:t>
                      </a:r>
                      <a:r>
                        <a:rPr lang="zh-CN" altLang="zh-CN" sz="13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万元</a:t>
                      </a:r>
                      <a:r>
                        <a:rPr lang="en-US" altLang="zh-CN" sz="13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/</a:t>
                      </a:r>
                      <a:r>
                        <a:rPr lang="zh-CN" altLang="en-US" sz="13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年</a:t>
                      </a:r>
                      <a:endParaRPr lang="zh-CN" altLang="en-US" sz="13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</a:txBody>
                  <a:tcPr marL="109807" marR="109807" marT="54904" marB="5490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D8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527948"/>
                  </a:ext>
                </a:extLst>
              </a:tr>
              <a:tr h="981291">
                <a:tc>
                  <a:txBody>
                    <a:bodyPr/>
                    <a:lstStyle/>
                    <a:p>
                      <a:pPr algn="l"/>
                      <a:r>
                        <a:rPr lang="zh-CN" altLang="zh-CN" sz="1300" kern="100" dirty="0"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错漏备发生比例</a:t>
                      </a:r>
                      <a:r>
                        <a:rPr lang="en-US" altLang="zh-CN" sz="1300" kern="100" dirty="0"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5</a:t>
                      </a:r>
                      <a:r>
                        <a:rPr lang="zh-CN" altLang="zh-CN" sz="1300" kern="100" dirty="0"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‰</a:t>
                      </a:r>
                      <a:endParaRPr lang="zh-CN" altLang="en-US" sz="13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</a:txBody>
                  <a:tcPr marL="109807" marR="109807" marT="54904" marB="5490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4274919"/>
                  </a:ext>
                </a:extLst>
              </a:tr>
              <a:tr h="835431">
                <a:tc>
                  <a:txBody>
                    <a:bodyPr/>
                    <a:lstStyle/>
                    <a:p>
                      <a:pPr algn="l"/>
                      <a:r>
                        <a:rPr lang="zh-CN" altLang="zh-CN" sz="13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员工培训时间</a:t>
                      </a:r>
                      <a:r>
                        <a:rPr lang="en-US" altLang="zh-CN" sz="13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1160</a:t>
                      </a:r>
                      <a:r>
                        <a:rPr lang="zh-CN" altLang="zh-CN" sz="13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小时</a:t>
                      </a:r>
                      <a:r>
                        <a:rPr lang="en-US" altLang="zh-CN" sz="13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/</a:t>
                      </a:r>
                      <a:r>
                        <a:rPr lang="zh-CN" altLang="zh-CN" sz="13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年</a:t>
                      </a:r>
                      <a:endParaRPr lang="zh-CN" altLang="en-US" sz="13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</a:txBody>
                  <a:tcPr marL="109807" marR="109807" marT="54904" marB="5490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1349589"/>
                  </a:ext>
                </a:extLst>
              </a:tr>
              <a:tr h="842495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</a:pPr>
                      <a:r>
                        <a:rPr lang="zh-CN" altLang="zh-CN" sz="13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备货员工补件工时</a:t>
                      </a:r>
                      <a:r>
                        <a:rPr lang="en-US" altLang="zh-CN" sz="1300" kern="100" dirty="0"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9</a:t>
                      </a:r>
                      <a:r>
                        <a:rPr lang="en-US" altLang="zh-CN" sz="13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2.1</a:t>
                      </a:r>
                      <a:r>
                        <a:rPr lang="zh-CN" altLang="zh-CN" sz="13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小时</a:t>
                      </a:r>
                      <a:r>
                        <a:rPr lang="en-US" altLang="zh-CN" sz="13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/</a:t>
                      </a:r>
                      <a:r>
                        <a:rPr lang="zh-CN" altLang="en-US" sz="13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年</a:t>
                      </a:r>
                      <a:endParaRPr lang="zh-CN" altLang="en-US" sz="13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</a:txBody>
                  <a:tcPr marL="109807" marR="109807" marT="54904" marB="5490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2889135"/>
                  </a:ext>
                </a:extLst>
              </a:tr>
              <a:tr h="670538">
                <a:tc>
                  <a:txBody>
                    <a:bodyPr/>
                    <a:lstStyle/>
                    <a:p>
                      <a:pPr algn="l"/>
                      <a:endParaRPr lang="zh-CN" altLang="en-US" sz="13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</a:txBody>
                  <a:tcPr marL="109807" marR="109807" marT="54904" marB="5490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6930895"/>
                  </a:ext>
                </a:extLst>
              </a:tr>
            </a:tbl>
          </a:graphicData>
        </a:graphic>
      </p:graphicFrame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5A4CD6FC-0DA3-A270-20EF-E12C30D02F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1423643"/>
              </p:ext>
            </p:extLst>
          </p:nvPr>
        </p:nvGraphicFramePr>
        <p:xfrm>
          <a:off x="1923688" y="1320120"/>
          <a:ext cx="3448890" cy="49226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48890">
                  <a:extLst>
                    <a:ext uri="{9D8B030D-6E8A-4147-A177-3AD203B41FA5}">
                      <a16:colId xmlns:a16="http://schemas.microsoft.com/office/drawing/2014/main" val="1448351441"/>
                    </a:ext>
                  </a:extLst>
                </a:gridCol>
              </a:tblGrid>
              <a:tr h="50287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000" b="1" kern="1200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优化方式</a:t>
                      </a:r>
                    </a:p>
                  </a:txBody>
                  <a:tcPr marL="109807" marR="109807" marT="54904" marB="5490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D8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1758577"/>
                  </a:ext>
                </a:extLst>
              </a:tr>
              <a:tr h="1090061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D8FE"/>
                        </a:buClr>
                        <a:buSzTx/>
                        <a:buFont typeface="Wingdings" panose="05000000000000000000" pitchFamily="2" charset="2"/>
                        <a:buChar char="l"/>
                        <a:tabLst/>
                        <a:defRPr/>
                      </a:pPr>
                      <a:r>
                        <a:rPr lang="zh-CN" altLang="en-US" sz="1300" kern="100" dirty="0"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电子纸</a:t>
                      </a:r>
                      <a:r>
                        <a:rPr lang="zh-CN" altLang="zh-CN" sz="13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显示方式代替纸张</a:t>
                      </a:r>
                      <a:r>
                        <a:rPr lang="zh-CN" altLang="en-US" sz="13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，</a:t>
                      </a:r>
                      <a:r>
                        <a:rPr lang="zh-CN" altLang="zh-CN" sz="13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指导排序作业，降低纸张及耗材成本投入</a:t>
                      </a:r>
                      <a:endParaRPr lang="en-US" altLang="zh-CN" sz="1300" kern="100" dirty="0">
                        <a:effectLst/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D8FE"/>
                        </a:buClr>
                        <a:buSzTx/>
                        <a:buFont typeface="Wingdings" panose="05000000000000000000" pitchFamily="2" charset="2"/>
                        <a:buChar char="l"/>
                        <a:tabLst/>
                        <a:defRPr/>
                      </a:pPr>
                      <a:r>
                        <a:rPr lang="zh-CN" altLang="zh-CN" sz="13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设备设施（如电脑、打印机、</a:t>
                      </a:r>
                      <a:r>
                        <a:rPr lang="en-US" altLang="zh-CN" sz="13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PAD</a:t>
                      </a:r>
                      <a:r>
                        <a:rPr lang="zh-CN" altLang="zh-CN" sz="13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）投入由客户确认，不计入成本分析</a:t>
                      </a:r>
                      <a:endParaRPr lang="en-US" altLang="zh-CN" sz="1300" kern="100" dirty="0">
                        <a:effectLst/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</a:txBody>
                  <a:tcPr marL="109807" marR="109807" marT="54904" marB="5490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D8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449859"/>
                  </a:ext>
                </a:extLst>
              </a:tr>
              <a:tr h="981291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D8FE"/>
                        </a:buClr>
                        <a:buSzTx/>
                        <a:buFont typeface="Wingdings" panose="05000000000000000000" pitchFamily="2" charset="2"/>
                        <a:buChar char="l"/>
                        <a:tabLst/>
                        <a:defRPr/>
                      </a:pPr>
                      <a:r>
                        <a:rPr lang="zh-CN" altLang="zh-CN" sz="1300" kern="100" dirty="0">
                          <a:solidFill>
                            <a:schemeClr val="dk1"/>
                          </a:solidFill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利用</a:t>
                      </a:r>
                      <a:r>
                        <a:rPr lang="zh-CN" altLang="en-US" sz="1300" kern="100" dirty="0">
                          <a:solidFill>
                            <a:schemeClr val="dk1"/>
                          </a:solidFill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电子纸</a:t>
                      </a:r>
                      <a:r>
                        <a:rPr lang="zh-CN" altLang="zh-CN" sz="1300" kern="100" dirty="0">
                          <a:solidFill>
                            <a:schemeClr val="dk1"/>
                          </a:solidFill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的直观颜色区分零件</a:t>
                      </a:r>
                      <a:endParaRPr lang="en-US" altLang="zh-CN" sz="1300" kern="100" dirty="0">
                        <a:solidFill>
                          <a:schemeClr val="dk1"/>
                        </a:solidFill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D8FE"/>
                        </a:buClr>
                        <a:buSzTx/>
                        <a:buFont typeface="Wingdings" panose="05000000000000000000" pitchFamily="2" charset="2"/>
                        <a:buChar char="l"/>
                        <a:tabLst/>
                        <a:defRPr/>
                      </a:pPr>
                      <a:r>
                        <a:rPr lang="zh-CN" altLang="zh-CN" sz="1300" kern="100" dirty="0">
                          <a:solidFill>
                            <a:schemeClr val="dk1"/>
                          </a:solidFill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指导员工备货</a:t>
                      </a:r>
                      <a:endParaRPr lang="en-US" altLang="zh-CN" sz="1300" kern="100" dirty="0">
                        <a:solidFill>
                          <a:schemeClr val="dk1"/>
                        </a:solidFill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D8FE"/>
                        </a:buClr>
                        <a:buSzTx/>
                        <a:buFont typeface="Wingdings" panose="05000000000000000000" pitchFamily="2" charset="2"/>
                        <a:buChar char="l"/>
                        <a:tabLst/>
                        <a:defRPr/>
                      </a:pPr>
                      <a:r>
                        <a:rPr lang="zh-CN" altLang="zh-CN" sz="1300" kern="100" dirty="0">
                          <a:solidFill>
                            <a:schemeClr val="dk1"/>
                          </a:solidFill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提高备货相符率，降低错漏备发生比例</a:t>
                      </a:r>
                      <a:endParaRPr lang="zh-CN" altLang="en-US" sz="1300" kern="100" dirty="0">
                        <a:solidFill>
                          <a:schemeClr val="dk1"/>
                        </a:solidFill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</a:txBody>
                  <a:tcPr marL="109807" marR="109807" marT="54904" marB="5490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1949226"/>
                  </a:ext>
                </a:extLst>
              </a:tr>
              <a:tr h="835431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D8FE"/>
                        </a:buClr>
                        <a:buSzTx/>
                        <a:buFont typeface="Wingdings" panose="05000000000000000000" pitchFamily="2" charset="2"/>
                        <a:buChar char="l"/>
                        <a:tabLst/>
                        <a:defRPr/>
                      </a:pPr>
                      <a:r>
                        <a:rPr lang="zh-CN" altLang="en-US" sz="1300" kern="100" dirty="0">
                          <a:solidFill>
                            <a:schemeClr val="dk1"/>
                          </a:solidFill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电子纸</a:t>
                      </a:r>
                      <a:r>
                        <a:rPr lang="zh-CN" altLang="zh-CN" sz="1300" kern="100" dirty="0">
                          <a:solidFill>
                            <a:schemeClr val="dk1"/>
                          </a:solidFill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方式操作简单易懂，减少员工培训时间</a:t>
                      </a:r>
                      <a:endParaRPr lang="en-US" altLang="zh-CN" sz="1300" kern="100" dirty="0">
                        <a:solidFill>
                          <a:schemeClr val="dk1"/>
                        </a:solidFill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</a:txBody>
                  <a:tcPr marL="109807" marR="109807" marT="54904" marB="5490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55266"/>
                  </a:ext>
                </a:extLst>
              </a:tr>
              <a:tr h="842495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D8FE"/>
                        </a:buClr>
                        <a:buSzTx/>
                        <a:buFont typeface="Wingdings" panose="05000000000000000000" pitchFamily="2" charset="2"/>
                        <a:buChar char="l"/>
                        <a:tabLst/>
                        <a:defRPr/>
                      </a:pPr>
                      <a:r>
                        <a:rPr lang="zh-CN" altLang="zh-CN" sz="1300" kern="100" dirty="0">
                          <a:solidFill>
                            <a:schemeClr val="dk1"/>
                          </a:solidFill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减少员工应急补件时间</a:t>
                      </a:r>
                      <a:endParaRPr lang="zh-CN" altLang="en-US" sz="1300" kern="100" dirty="0">
                        <a:solidFill>
                          <a:schemeClr val="dk1"/>
                        </a:solidFill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</a:txBody>
                  <a:tcPr marL="109807" marR="109807" marT="54904" marB="5490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8942374"/>
                  </a:ext>
                </a:extLst>
              </a:tr>
              <a:tr h="670538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D8FE"/>
                        </a:buClr>
                        <a:buSzTx/>
                        <a:buFont typeface="Wingdings" panose="05000000000000000000" pitchFamily="2" charset="2"/>
                        <a:buChar char="l"/>
                        <a:tabLst/>
                        <a:defRPr/>
                      </a:pPr>
                      <a:r>
                        <a:rPr lang="zh-CN" altLang="en-US" sz="1300" kern="100" dirty="0">
                          <a:solidFill>
                            <a:schemeClr val="dk1"/>
                          </a:solidFill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电子纸</a:t>
                      </a:r>
                      <a:r>
                        <a:rPr lang="zh-CN" altLang="zh-CN" sz="1300" kern="100" dirty="0">
                          <a:solidFill>
                            <a:schemeClr val="dk1"/>
                          </a:solidFill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方式减少了操作环节</a:t>
                      </a:r>
                      <a:r>
                        <a:rPr lang="zh-CN" altLang="en-US" sz="1300" kern="100" dirty="0">
                          <a:solidFill>
                            <a:schemeClr val="dk1"/>
                          </a:solidFill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时间（打印拿取等步骤）</a:t>
                      </a:r>
                    </a:p>
                  </a:txBody>
                  <a:tcPr marL="109807" marR="109807" marT="54904" marB="5490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0841656"/>
                  </a:ext>
                </a:extLst>
              </a:tr>
            </a:tbl>
          </a:graphicData>
        </a:graphic>
      </p:graphicFrame>
      <p:grpSp>
        <p:nvGrpSpPr>
          <p:cNvPr id="20" name="组合 19">
            <a:extLst>
              <a:ext uri="{FF2B5EF4-FFF2-40B4-BE49-F238E27FC236}">
                <a16:creationId xmlns:a16="http://schemas.microsoft.com/office/drawing/2014/main" id="{548E0B42-B1CD-3FDB-36A6-5D3B6C377001}"/>
              </a:ext>
            </a:extLst>
          </p:cNvPr>
          <p:cNvGrpSpPr/>
          <p:nvPr/>
        </p:nvGrpSpPr>
        <p:grpSpPr>
          <a:xfrm>
            <a:off x="515938" y="198049"/>
            <a:ext cx="1643062" cy="515088"/>
            <a:chOff x="1406342" y="896345"/>
            <a:chExt cx="3053508" cy="493247"/>
          </a:xfrm>
          <a:gradFill flip="none" rotWithShape="1">
            <a:gsLst>
              <a:gs pos="9000">
                <a:srgbClr val="077AFF"/>
              </a:gs>
              <a:gs pos="100000">
                <a:srgbClr val="1AD8FE"/>
              </a:gs>
            </a:gsLst>
            <a:lin ang="16200000" scaled="1"/>
            <a:tileRect/>
          </a:gradFill>
        </p:grpSpPr>
        <p:sp>
          <p:nvSpPr>
            <p:cNvPr id="21" name="矩形: 对角圆角 20">
              <a:extLst>
                <a:ext uri="{FF2B5EF4-FFF2-40B4-BE49-F238E27FC236}">
                  <a16:creationId xmlns:a16="http://schemas.microsoft.com/office/drawing/2014/main" id="{126C4C2D-B956-35DB-122D-3F6299E93E16}"/>
                </a:ext>
              </a:extLst>
            </p:cNvPr>
            <p:cNvSpPr/>
            <p:nvPr/>
          </p:nvSpPr>
          <p:spPr>
            <a:xfrm>
              <a:off x="1406342" y="896345"/>
              <a:ext cx="3053508" cy="493247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4D52BB4-1D3D-0C57-CBCC-BA3CA77EE473}"/>
                </a:ext>
              </a:extLst>
            </p:cNvPr>
            <p:cNvSpPr txBox="1"/>
            <p:nvPr/>
          </p:nvSpPr>
          <p:spPr>
            <a:xfrm>
              <a:off x="1573600" y="958302"/>
              <a:ext cx="2718991" cy="353671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应用效果</a:t>
              </a:r>
            </a:p>
          </p:txBody>
        </p:sp>
      </p:grp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D72A2323-8831-6BF3-8CF3-7A2EAE54218D}"/>
              </a:ext>
            </a:extLst>
          </p:cNvPr>
          <p:cNvSpPr/>
          <p:nvPr/>
        </p:nvSpPr>
        <p:spPr>
          <a:xfrm>
            <a:off x="0" y="5955990"/>
            <a:ext cx="12192000" cy="902011"/>
          </a:xfrm>
          <a:custGeom>
            <a:avLst/>
            <a:gdLst>
              <a:gd name="connsiteX0" fmla="*/ 635000 w 12192000"/>
              <a:gd name="connsiteY0" fmla="*/ 312 h 902011"/>
              <a:gd name="connsiteX1" fmla="*/ 3162300 w 12192000"/>
              <a:gd name="connsiteY1" fmla="*/ 521012 h 902011"/>
              <a:gd name="connsiteX2" fmla="*/ 6617300 w 12192000"/>
              <a:gd name="connsiteY2" fmla="*/ 24942 h 902011"/>
              <a:gd name="connsiteX3" fmla="*/ 9359900 w 12192000"/>
              <a:gd name="connsiteY3" fmla="*/ 330512 h 902011"/>
              <a:gd name="connsiteX4" fmla="*/ 11982438 w 12192000"/>
              <a:gd name="connsiteY4" fmla="*/ 592016 h 902011"/>
              <a:gd name="connsiteX5" fmla="*/ 12192000 w 12192000"/>
              <a:gd name="connsiteY5" fmla="*/ 614405 h 902011"/>
              <a:gd name="connsiteX6" fmla="*/ 12192000 w 12192000"/>
              <a:gd name="connsiteY6" fmla="*/ 902011 h 902011"/>
              <a:gd name="connsiteX7" fmla="*/ 0 w 12192000"/>
              <a:gd name="connsiteY7" fmla="*/ 902011 h 902011"/>
              <a:gd name="connsiteX8" fmla="*/ 0 w 12192000"/>
              <a:gd name="connsiteY8" fmla="*/ 111956 h 902011"/>
              <a:gd name="connsiteX9" fmla="*/ 187623 w 12192000"/>
              <a:gd name="connsiteY9" fmla="*/ 53394 h 902011"/>
              <a:gd name="connsiteX10" fmla="*/ 635000 w 12192000"/>
              <a:gd name="connsiteY10" fmla="*/ 312 h 902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902011">
                <a:moveTo>
                  <a:pt x="635000" y="312"/>
                </a:moveTo>
                <a:cubicBezTo>
                  <a:pt x="1278467" y="13012"/>
                  <a:pt x="2197100" y="559112"/>
                  <a:pt x="3162300" y="521012"/>
                </a:cubicBezTo>
                <a:cubicBezTo>
                  <a:pt x="4159350" y="506067"/>
                  <a:pt x="5584367" y="56692"/>
                  <a:pt x="6617300" y="24942"/>
                </a:cubicBezTo>
                <a:cubicBezTo>
                  <a:pt x="7650233" y="-6808"/>
                  <a:pt x="8465710" y="236000"/>
                  <a:pt x="9359900" y="330512"/>
                </a:cubicBezTo>
                <a:lnTo>
                  <a:pt x="11982438" y="592016"/>
                </a:lnTo>
                <a:lnTo>
                  <a:pt x="12192000" y="614405"/>
                </a:lnTo>
                <a:lnTo>
                  <a:pt x="12192000" y="902011"/>
                </a:lnTo>
                <a:lnTo>
                  <a:pt x="0" y="902011"/>
                </a:lnTo>
                <a:lnTo>
                  <a:pt x="0" y="111956"/>
                </a:lnTo>
                <a:lnTo>
                  <a:pt x="187623" y="53394"/>
                </a:lnTo>
                <a:cubicBezTo>
                  <a:pt x="324776" y="18436"/>
                  <a:pt x="474133" y="-2863"/>
                  <a:pt x="635000" y="312"/>
                </a:cubicBezTo>
                <a:close/>
              </a:path>
            </a:pathLst>
          </a:custGeom>
          <a:gradFill flip="none" rotWithShape="1">
            <a:gsLst>
              <a:gs pos="0">
                <a:srgbClr val="1AD8FE">
                  <a:alpha val="80000"/>
                </a:srgbClr>
              </a:gs>
              <a:gs pos="98000">
                <a:srgbClr val="077AFF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D54F4B1C-0206-EAB4-E938-38CB39080F58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541436" y="1983250"/>
            <a:ext cx="1059291" cy="734071"/>
            <a:chOff x="593579" y="1500898"/>
            <a:chExt cx="1164724" cy="807135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4C756724-E03C-2EF9-EDB9-FAA7002B9A44}"/>
                </a:ext>
              </a:extLst>
            </p:cNvPr>
            <p:cNvGrpSpPr/>
            <p:nvPr/>
          </p:nvGrpSpPr>
          <p:grpSpPr>
            <a:xfrm flipH="1">
              <a:off x="593579" y="1500898"/>
              <a:ext cx="1164724" cy="807135"/>
              <a:chOff x="10425131" y="865597"/>
              <a:chExt cx="1034948" cy="717207"/>
            </a:xfrm>
          </p:grpSpPr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42337E1B-1EAF-70D6-ADEB-CF8EB06C1C4A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10562136" y="865597"/>
                <a:ext cx="717202" cy="717207"/>
              </a:xfrm>
              <a:prstGeom prst="ellipse">
                <a:avLst/>
              </a:prstGeom>
              <a:gradFill flip="none" rotWithShape="1">
                <a:gsLst>
                  <a:gs pos="4000">
                    <a:srgbClr val="EBF4FF"/>
                  </a:gs>
                  <a:gs pos="29000">
                    <a:srgbClr val="1AD8FE"/>
                  </a:gs>
                  <a:gs pos="80000">
                    <a:srgbClr val="077AFF"/>
                  </a:gs>
                  <a:gs pos="100000">
                    <a:srgbClr val="EBF4FF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732447" dist="52318" dir="5400000" sx="80000" sy="80000" algn="t" rotWithShape="0">
                  <a:srgbClr val="01C4EE">
                    <a:alpha val="60000"/>
                  </a:srgbClr>
                </a:outerShdw>
              </a:effectLst>
            </p:spPr>
            <p:txBody>
              <a:bodyPr lIns="75338" tIns="37668" rIns="75338" bIns="37668" rtlCol="0" anchor="ctr"/>
              <a:lstStyle/>
              <a:p>
                <a:pPr algn="ctr"/>
                <a:endParaRPr lang="zh-CN" altLang="en-US" sz="1483" kern="0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9D886C27-E59D-317D-287B-DED303808BE9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 rot="1790465">
                <a:off x="10425131" y="867850"/>
                <a:ext cx="1034948" cy="576134"/>
              </a:xfrm>
              <a:prstGeom prst="ellipse">
                <a:avLst/>
              </a:prstGeom>
              <a:noFill/>
              <a:ln w="10464" cap="flat" cmpd="sng" algn="ctr">
                <a:gradFill>
                  <a:gsLst>
                    <a:gs pos="19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88000">
                      <a:srgbClr val="1AD8FE">
                        <a:alpha val="80000"/>
                      </a:srgb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732447" dist="52318" dir="5400000" sx="80000" sy="80000" algn="t" rotWithShape="0">
                  <a:srgbClr val="FF8B01">
                    <a:alpha val="60000"/>
                  </a:srgbClr>
                </a:outerShdw>
              </a:effectLst>
            </p:spPr>
            <p:txBody>
              <a:bodyPr lIns="75338" tIns="37668" rIns="75338" bIns="37668" rtlCol="0" anchor="ctr">
                <a:scene3d>
                  <a:camera prst="isometricOffAxis1Top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endParaRPr lang="zh-CN" altLang="en-US" sz="1483" kern="0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</p:grp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8843D1B9-4764-94AC-3EC0-B13D4795C852}"/>
                </a:ext>
              </a:extLst>
            </p:cNvPr>
            <p:cNvSpPr txBox="1"/>
            <p:nvPr/>
          </p:nvSpPr>
          <p:spPr>
            <a:xfrm>
              <a:off x="897212" y="1650893"/>
              <a:ext cx="555874" cy="507152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483" b="1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降低成本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D7E0072F-2B71-F3DF-FF14-0E39F36B3882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541436" y="3104689"/>
            <a:ext cx="1059291" cy="734071"/>
            <a:chOff x="593579" y="1581567"/>
            <a:chExt cx="1164724" cy="807135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2C2A4D76-FB57-3773-74D1-C61E1055D83F}"/>
                </a:ext>
              </a:extLst>
            </p:cNvPr>
            <p:cNvGrpSpPr/>
            <p:nvPr/>
          </p:nvGrpSpPr>
          <p:grpSpPr>
            <a:xfrm flipH="1">
              <a:off x="593579" y="1581567"/>
              <a:ext cx="1164724" cy="807135"/>
              <a:chOff x="10425131" y="937280"/>
              <a:chExt cx="1034948" cy="717207"/>
            </a:xfrm>
          </p:grpSpPr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880CCE1D-B477-D171-CF76-F88B2E3FA9B7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10562136" y="937280"/>
                <a:ext cx="717202" cy="717207"/>
              </a:xfrm>
              <a:prstGeom prst="ellipse">
                <a:avLst/>
              </a:prstGeom>
              <a:gradFill flip="none" rotWithShape="1">
                <a:gsLst>
                  <a:gs pos="4000">
                    <a:srgbClr val="EBF4FF"/>
                  </a:gs>
                  <a:gs pos="29000">
                    <a:srgbClr val="1AD8FE"/>
                  </a:gs>
                  <a:gs pos="80000">
                    <a:srgbClr val="077AFF"/>
                  </a:gs>
                  <a:gs pos="100000">
                    <a:srgbClr val="EBF4FF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732447" dist="52318" dir="5400000" sx="80000" sy="80000" algn="t" rotWithShape="0">
                  <a:srgbClr val="01C4EE">
                    <a:alpha val="60000"/>
                  </a:srgbClr>
                </a:outerShdw>
              </a:effectLst>
            </p:spPr>
            <p:txBody>
              <a:bodyPr lIns="75338" tIns="37668" rIns="75338" bIns="37668" rtlCol="0" anchor="ctr"/>
              <a:lstStyle/>
              <a:p>
                <a:pPr algn="ctr"/>
                <a:endParaRPr lang="zh-CN" altLang="en-US" sz="1483" kern="0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8A04C064-FDCC-FA59-06C8-907F47FABAE6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 rot="1790465">
                <a:off x="10425131" y="939533"/>
                <a:ext cx="1034948" cy="576134"/>
              </a:xfrm>
              <a:prstGeom prst="ellipse">
                <a:avLst/>
              </a:prstGeom>
              <a:noFill/>
              <a:ln w="10464" cap="flat" cmpd="sng" algn="ctr">
                <a:gradFill>
                  <a:gsLst>
                    <a:gs pos="19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88000">
                      <a:srgbClr val="1AD8FE">
                        <a:alpha val="80000"/>
                      </a:srgb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732447" dist="52318" dir="5400000" sx="80000" sy="80000" algn="t" rotWithShape="0">
                  <a:srgbClr val="FF8B01">
                    <a:alpha val="60000"/>
                  </a:srgbClr>
                </a:outerShdw>
              </a:effectLst>
            </p:spPr>
            <p:txBody>
              <a:bodyPr lIns="75338" tIns="37668" rIns="75338" bIns="37668" rtlCol="0" anchor="ctr">
                <a:scene3d>
                  <a:camera prst="isometricOffAxis1Top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endParaRPr lang="zh-CN" altLang="en-US" sz="1483" kern="0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</p:grp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75E5E163-903E-83F1-6EC1-E18FE5342109}"/>
                </a:ext>
              </a:extLst>
            </p:cNvPr>
            <p:cNvSpPr txBox="1"/>
            <p:nvPr/>
          </p:nvSpPr>
          <p:spPr>
            <a:xfrm>
              <a:off x="897212" y="1731563"/>
              <a:ext cx="555874" cy="501809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483" b="1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提升质量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6BCFD3CB-06E8-62BB-63B8-8DE63A05C735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541436" y="4991662"/>
            <a:ext cx="1059291" cy="734073"/>
            <a:chOff x="593579" y="1717301"/>
            <a:chExt cx="1164724" cy="807137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9EC2C834-6114-32FD-1CAB-678E9BAFA865}"/>
                </a:ext>
              </a:extLst>
            </p:cNvPr>
            <p:cNvGrpSpPr/>
            <p:nvPr/>
          </p:nvGrpSpPr>
          <p:grpSpPr>
            <a:xfrm flipH="1">
              <a:off x="593579" y="1717301"/>
              <a:ext cx="1164724" cy="807137"/>
              <a:chOff x="10425131" y="1057897"/>
              <a:chExt cx="1034948" cy="717210"/>
            </a:xfrm>
          </p:grpSpPr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7B406074-ACBE-647B-6BBC-A69E773B2331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>
              <a:xfrm>
                <a:off x="10562136" y="1057897"/>
                <a:ext cx="717202" cy="717210"/>
              </a:xfrm>
              <a:prstGeom prst="ellipse">
                <a:avLst/>
              </a:prstGeom>
              <a:gradFill flip="none" rotWithShape="1">
                <a:gsLst>
                  <a:gs pos="4000">
                    <a:srgbClr val="EBF4FF"/>
                  </a:gs>
                  <a:gs pos="29000">
                    <a:srgbClr val="1AD8FE"/>
                  </a:gs>
                  <a:gs pos="80000">
                    <a:srgbClr val="077AFF"/>
                  </a:gs>
                  <a:gs pos="100000">
                    <a:srgbClr val="EBF4FF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732447" dist="52318" dir="5400000" sx="80000" sy="80000" algn="t" rotWithShape="0">
                  <a:srgbClr val="01C4EE">
                    <a:alpha val="60000"/>
                  </a:srgbClr>
                </a:outerShdw>
              </a:effectLst>
            </p:spPr>
            <p:txBody>
              <a:bodyPr lIns="75338" tIns="37668" rIns="75338" bIns="37668" rtlCol="0" anchor="ctr"/>
              <a:lstStyle/>
              <a:p>
                <a:pPr algn="ctr"/>
                <a:endParaRPr lang="zh-CN" altLang="en-US" sz="1483" kern="0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30A8167C-6F9B-2BFA-B499-12F9E1E383F0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>
              <a:xfrm rot="1790465">
                <a:off x="10425131" y="1060150"/>
                <a:ext cx="1034948" cy="576135"/>
              </a:xfrm>
              <a:prstGeom prst="ellipse">
                <a:avLst/>
              </a:prstGeom>
              <a:noFill/>
              <a:ln w="10464" cap="flat" cmpd="sng" algn="ctr">
                <a:gradFill>
                  <a:gsLst>
                    <a:gs pos="19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88000">
                      <a:srgbClr val="1AD8FE">
                        <a:alpha val="80000"/>
                      </a:srgb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732447" dist="52318" dir="5400000" sx="80000" sy="80000" algn="t" rotWithShape="0">
                  <a:srgbClr val="FF8B01">
                    <a:alpha val="60000"/>
                  </a:srgbClr>
                </a:outerShdw>
              </a:effectLst>
            </p:spPr>
            <p:txBody>
              <a:bodyPr lIns="75338" tIns="37668" rIns="75338" bIns="37668" rtlCol="0" anchor="ctr">
                <a:scene3d>
                  <a:camera prst="isometricOffAxis1Top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endParaRPr lang="zh-CN" altLang="en-US" sz="1483" kern="0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</p:grp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6BBB0A6F-24C8-DD80-9F80-7E7134F557EF}"/>
                </a:ext>
              </a:extLst>
            </p:cNvPr>
            <p:cNvSpPr txBox="1"/>
            <p:nvPr/>
          </p:nvSpPr>
          <p:spPr>
            <a:xfrm>
              <a:off x="897212" y="1867296"/>
              <a:ext cx="555874" cy="501809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483" b="1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优化工时</a:t>
              </a:r>
            </a:p>
          </p:txBody>
        </p:sp>
      </p:grpSp>
      <p:sp>
        <p:nvSpPr>
          <p:cNvPr id="61" name="文本框 60">
            <a:extLst>
              <a:ext uri="{FF2B5EF4-FFF2-40B4-BE49-F238E27FC236}">
                <a16:creationId xmlns:a16="http://schemas.microsoft.com/office/drawing/2014/main" id="{4A3E6623-4578-F162-60F9-F2D5A012BE1F}"/>
              </a:ext>
            </a:extLst>
          </p:cNvPr>
          <p:cNvSpPr txBox="1"/>
          <p:nvPr/>
        </p:nvSpPr>
        <p:spPr>
          <a:xfrm>
            <a:off x="403789" y="883600"/>
            <a:ext cx="8450379" cy="26462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indent="304800" algn="just">
              <a:lnSpc>
                <a:spcPts val="2000"/>
              </a:lnSpc>
            </a:pPr>
            <a:r>
              <a:rPr lang="zh-CN" altLang="zh-CN" sz="2000" kern="1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应用成果对比及总结方面从以下三个维度考虑，即</a:t>
            </a:r>
            <a:r>
              <a:rPr lang="zh-CN" altLang="zh-CN" sz="2000" kern="100" dirty="0">
                <a:solidFill>
                  <a:srgbClr val="077AFF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成本</a:t>
            </a:r>
            <a:r>
              <a:rPr lang="zh-CN" altLang="zh-CN" sz="2000" kern="1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、</a:t>
            </a:r>
            <a:r>
              <a:rPr lang="zh-CN" altLang="zh-CN" sz="2000" kern="100" dirty="0">
                <a:solidFill>
                  <a:srgbClr val="077AFF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质量</a:t>
            </a:r>
            <a:r>
              <a:rPr lang="zh-CN" altLang="zh-CN" sz="2000" kern="1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及</a:t>
            </a:r>
            <a:r>
              <a:rPr lang="zh-CN" altLang="zh-CN" sz="2000" kern="100" dirty="0">
                <a:solidFill>
                  <a:srgbClr val="077AFF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工时投入</a:t>
            </a:r>
          </a:p>
        </p:txBody>
      </p:sp>
    </p:spTree>
    <p:extLst>
      <p:ext uri="{BB962C8B-B14F-4D97-AF65-F5344CB8AC3E}">
        <p14:creationId xmlns:p14="http://schemas.microsoft.com/office/powerpoint/2010/main" val="35566516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任意多边形: 形状 227">
            <a:extLst>
              <a:ext uri="{FF2B5EF4-FFF2-40B4-BE49-F238E27FC236}">
                <a16:creationId xmlns:a16="http://schemas.microsoft.com/office/drawing/2014/main" id="{B25A5BBF-41BA-21A3-1219-04ACF5BE85F4}"/>
              </a:ext>
            </a:extLst>
          </p:cNvPr>
          <p:cNvSpPr/>
          <p:nvPr/>
        </p:nvSpPr>
        <p:spPr>
          <a:xfrm>
            <a:off x="0" y="5528671"/>
            <a:ext cx="12192000" cy="1226545"/>
          </a:xfrm>
          <a:custGeom>
            <a:avLst/>
            <a:gdLst>
              <a:gd name="connsiteX0" fmla="*/ 6814473 w 12192000"/>
              <a:gd name="connsiteY0" fmla="*/ 992 h 1226545"/>
              <a:gd name="connsiteX1" fmla="*/ 9786175 w 12192000"/>
              <a:gd name="connsiteY1" fmla="*/ 607305 h 1226545"/>
              <a:gd name="connsiteX2" fmla="*/ 11910060 w 12192000"/>
              <a:gd name="connsiteY2" fmla="*/ 823675 h 1226545"/>
              <a:gd name="connsiteX3" fmla="*/ 12192000 w 12192000"/>
              <a:gd name="connsiteY3" fmla="*/ 849094 h 1226545"/>
              <a:gd name="connsiteX4" fmla="*/ 12192000 w 12192000"/>
              <a:gd name="connsiteY4" fmla="*/ 1226545 h 1226545"/>
              <a:gd name="connsiteX5" fmla="*/ 0 w 12192000"/>
              <a:gd name="connsiteY5" fmla="*/ 1226545 h 1226545"/>
              <a:gd name="connsiteX6" fmla="*/ 0 w 12192000"/>
              <a:gd name="connsiteY6" fmla="*/ 275514 h 1226545"/>
              <a:gd name="connsiteX7" fmla="*/ 80434 w 12192000"/>
              <a:gd name="connsiteY7" fmla="*/ 262786 h 1226545"/>
              <a:gd name="connsiteX8" fmla="*/ 332444 w 12192000"/>
              <a:gd name="connsiteY8" fmla="*/ 249522 h 1226545"/>
              <a:gd name="connsiteX9" fmla="*/ 3070861 w 12192000"/>
              <a:gd name="connsiteY9" fmla="*/ 813719 h 1226545"/>
              <a:gd name="connsiteX10" fmla="*/ 6607410 w 12192000"/>
              <a:gd name="connsiteY10" fmla="*/ 1826 h 1226545"/>
              <a:gd name="connsiteX11" fmla="*/ 6814473 w 12192000"/>
              <a:gd name="connsiteY11" fmla="*/ 992 h 1226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1226545">
                <a:moveTo>
                  <a:pt x="6814473" y="992"/>
                </a:moveTo>
                <a:cubicBezTo>
                  <a:pt x="7836537" y="23946"/>
                  <a:pt x="8670254" y="439595"/>
                  <a:pt x="9786175" y="607305"/>
                </a:cubicBezTo>
                <a:cubicBezTo>
                  <a:pt x="10344137" y="691161"/>
                  <a:pt x="11159106" y="757379"/>
                  <a:pt x="11910060" y="823675"/>
                </a:cubicBezTo>
                <a:lnTo>
                  <a:pt x="12192000" y="849094"/>
                </a:lnTo>
                <a:lnTo>
                  <a:pt x="12192000" y="1226545"/>
                </a:lnTo>
                <a:lnTo>
                  <a:pt x="0" y="1226545"/>
                </a:lnTo>
                <a:lnTo>
                  <a:pt x="0" y="275514"/>
                </a:lnTo>
                <a:lnTo>
                  <a:pt x="80434" y="262786"/>
                </a:lnTo>
                <a:cubicBezTo>
                  <a:pt x="161257" y="252712"/>
                  <a:pt x="245291" y="247802"/>
                  <a:pt x="332444" y="249522"/>
                </a:cubicBezTo>
                <a:cubicBezTo>
                  <a:pt x="1029663" y="263283"/>
                  <a:pt x="2025033" y="855001"/>
                  <a:pt x="3070861" y="813719"/>
                </a:cubicBezTo>
                <a:cubicBezTo>
                  <a:pt x="4116689" y="772436"/>
                  <a:pt x="5488193" y="36228"/>
                  <a:pt x="6607410" y="1826"/>
                </a:cubicBezTo>
                <a:cubicBezTo>
                  <a:pt x="6677362" y="-325"/>
                  <a:pt x="6746336" y="-540"/>
                  <a:pt x="6814473" y="992"/>
                </a:cubicBezTo>
                <a:close/>
              </a:path>
            </a:pathLst>
          </a:custGeom>
          <a:solidFill>
            <a:srgbClr val="1AD8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5" name="矩形: 圆角 244">
            <a:extLst>
              <a:ext uri="{FF2B5EF4-FFF2-40B4-BE49-F238E27FC236}">
                <a16:creationId xmlns:a16="http://schemas.microsoft.com/office/drawing/2014/main" id="{5615116C-2AFE-8358-8396-59D8D20CEB0B}"/>
              </a:ext>
            </a:extLst>
          </p:cNvPr>
          <p:cNvSpPr/>
          <p:nvPr/>
        </p:nvSpPr>
        <p:spPr>
          <a:xfrm>
            <a:off x="4563166" y="1790425"/>
            <a:ext cx="7116052" cy="4682215"/>
          </a:xfrm>
          <a:prstGeom prst="roundRect">
            <a:avLst>
              <a:gd name="adj" fmla="val 4492"/>
            </a:avLst>
          </a:prstGeom>
          <a:solidFill>
            <a:schemeClr val="bg1"/>
          </a:solidFill>
          <a:ln w="12700">
            <a:gradFill>
              <a:gsLst>
                <a:gs pos="0">
                  <a:srgbClr val="1AD8FE"/>
                </a:gs>
                <a:gs pos="100000">
                  <a:srgbClr val="077AFF"/>
                </a:gs>
              </a:gsLst>
              <a:lin ang="2700000" scaled="0"/>
            </a:gradFill>
          </a:ln>
          <a:effectLst>
            <a:outerShdw blurRad="101600" dist="38100" dir="2700000" algn="tl" rotWithShape="0">
              <a:srgbClr val="1AD8FE">
                <a:alpha val="20000"/>
              </a:srgb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雅酷黑-95J" panose="00020600040101010101" pitchFamily="18" charset="-122"/>
              <a:ea typeface="汉仪雅酷黑-95J" panose="00020600040101010101" pitchFamily="18" charset="-122"/>
              <a:cs typeface="+mn-cs"/>
            </a:endParaRPr>
          </a:p>
        </p:txBody>
      </p:sp>
      <p:sp>
        <p:nvSpPr>
          <p:cNvPr id="194" name="矩形: 圆角 193">
            <a:extLst>
              <a:ext uri="{FF2B5EF4-FFF2-40B4-BE49-F238E27FC236}">
                <a16:creationId xmlns:a16="http://schemas.microsoft.com/office/drawing/2014/main" id="{29E51E40-D985-0B13-9E57-6CB4726220F2}"/>
              </a:ext>
            </a:extLst>
          </p:cNvPr>
          <p:cNvSpPr/>
          <p:nvPr/>
        </p:nvSpPr>
        <p:spPr>
          <a:xfrm>
            <a:off x="535053" y="1790425"/>
            <a:ext cx="3656176" cy="4682215"/>
          </a:xfrm>
          <a:prstGeom prst="roundRect">
            <a:avLst>
              <a:gd name="adj" fmla="val 4492"/>
            </a:avLst>
          </a:prstGeom>
          <a:solidFill>
            <a:schemeClr val="bg1"/>
          </a:solidFill>
          <a:ln w="12700">
            <a:gradFill>
              <a:gsLst>
                <a:gs pos="0">
                  <a:srgbClr val="1AD8FE"/>
                </a:gs>
                <a:gs pos="100000">
                  <a:srgbClr val="077AFF"/>
                </a:gs>
              </a:gsLst>
              <a:lin ang="2700000" scaled="0"/>
            </a:gradFill>
          </a:ln>
          <a:effectLst>
            <a:outerShdw blurRad="101600" dist="38100" dir="2700000" algn="tl" rotWithShape="0">
              <a:srgbClr val="1AD8FE">
                <a:alpha val="20000"/>
              </a:srgb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雅酷黑-95J" panose="00020600040101010101" pitchFamily="18" charset="-122"/>
              <a:ea typeface="汉仪雅酷黑-95J" panose="00020600040101010101" pitchFamily="18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7116E0A-C146-47E0-8390-40EF6F2D8920}"/>
              </a:ext>
            </a:extLst>
          </p:cNvPr>
          <p:cNvSpPr txBox="1"/>
          <p:nvPr/>
        </p:nvSpPr>
        <p:spPr>
          <a:xfrm>
            <a:off x="616995" y="808486"/>
            <a:ext cx="888193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2000" kern="100" dirty="0">
                <a:solidFill>
                  <a:srgbClr val="077AFF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应用智能设备</a:t>
            </a:r>
            <a:r>
              <a:rPr lang="zh-CN" altLang="zh-CN" sz="20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对备货方式进行改进，实现了降低成本、提升质量及优化工时的目的，对比传统纸质备货单方式有</a:t>
            </a:r>
            <a:r>
              <a:rPr lang="zh-CN" altLang="zh-CN" sz="2000" kern="100" dirty="0">
                <a:solidFill>
                  <a:srgbClr val="077AFF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较明显的提升</a:t>
            </a:r>
            <a:endParaRPr lang="zh-CN" altLang="zh-CN" sz="2000" kern="1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131" name="矩形: 圆顶角 130">
            <a:extLst>
              <a:ext uri="{FF2B5EF4-FFF2-40B4-BE49-F238E27FC236}">
                <a16:creationId xmlns:a16="http://schemas.microsoft.com/office/drawing/2014/main" id="{C71FBCA9-2E80-C44E-10E1-4ADDE33D2766}"/>
              </a:ext>
            </a:extLst>
          </p:cNvPr>
          <p:cNvSpPr/>
          <p:nvPr/>
        </p:nvSpPr>
        <p:spPr>
          <a:xfrm>
            <a:off x="4758043" y="2078384"/>
            <a:ext cx="6712154" cy="380584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7000">
                <a:srgbClr val="1AD8FE"/>
              </a:gs>
              <a:gs pos="100000">
                <a:srgbClr val="077AFF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32" name="表格 5">
            <a:extLst>
              <a:ext uri="{FF2B5EF4-FFF2-40B4-BE49-F238E27FC236}">
                <a16:creationId xmlns:a16="http://schemas.microsoft.com/office/drawing/2014/main" id="{F2252AE9-92A4-95CE-9A06-8453018669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2186688"/>
              </p:ext>
            </p:extLst>
          </p:nvPr>
        </p:nvGraphicFramePr>
        <p:xfrm>
          <a:off x="4758043" y="2068759"/>
          <a:ext cx="6712154" cy="42579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2674">
                  <a:extLst>
                    <a:ext uri="{9D8B030D-6E8A-4147-A177-3AD203B41FA5}">
                      <a16:colId xmlns:a16="http://schemas.microsoft.com/office/drawing/2014/main" val="4270790794"/>
                    </a:ext>
                  </a:extLst>
                </a:gridCol>
                <a:gridCol w="1557480">
                  <a:extLst>
                    <a:ext uri="{9D8B030D-6E8A-4147-A177-3AD203B41FA5}">
                      <a16:colId xmlns:a16="http://schemas.microsoft.com/office/drawing/2014/main" val="2864367820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699202436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332165824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160860955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098793181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161004078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359284526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21628692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80038025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602835672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732001347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4142346344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0" dirty="0">
                          <a:solidFill>
                            <a:schemeClr val="bg1"/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序号</a:t>
                      </a:r>
                    </a:p>
                  </a:txBody>
                  <a:tcPr marL="50061" marR="50061" marT="50061" marB="50061" anchor="ctr">
                    <a:lnL w="12700" cmpd="sng">
                      <a:noFill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200" b="0" dirty="0">
                          <a:solidFill>
                            <a:schemeClr val="bg1"/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工作任务</a:t>
                      </a: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chemeClr val="bg1"/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2</a:t>
                      </a:r>
                      <a:r>
                        <a:rPr lang="zh-CN" altLang="en-US" sz="1200" b="0" dirty="0">
                          <a:solidFill>
                            <a:schemeClr val="bg1"/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月</a:t>
                      </a: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chemeClr val="bg1"/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3</a:t>
                      </a:r>
                      <a:r>
                        <a:rPr lang="zh-CN" altLang="en-US" sz="1200" b="0" dirty="0">
                          <a:solidFill>
                            <a:schemeClr val="bg1"/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月</a:t>
                      </a: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chemeClr val="bg1"/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4</a:t>
                      </a:r>
                      <a:r>
                        <a:rPr lang="zh-CN" altLang="en-US" sz="1200" b="0" dirty="0">
                          <a:solidFill>
                            <a:schemeClr val="bg1"/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月</a:t>
                      </a: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chemeClr val="bg1"/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5</a:t>
                      </a:r>
                      <a:r>
                        <a:rPr lang="zh-CN" altLang="en-US" sz="1200" b="0" dirty="0">
                          <a:solidFill>
                            <a:schemeClr val="bg1"/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月</a:t>
                      </a: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chemeClr val="bg1"/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6</a:t>
                      </a:r>
                      <a:r>
                        <a:rPr lang="zh-CN" altLang="en-US" sz="1200" b="0" dirty="0">
                          <a:solidFill>
                            <a:schemeClr val="bg1"/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月</a:t>
                      </a: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chemeClr val="bg1"/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7</a:t>
                      </a:r>
                      <a:r>
                        <a:rPr lang="zh-CN" altLang="en-US" sz="1200" b="0" dirty="0">
                          <a:solidFill>
                            <a:schemeClr val="bg1"/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月</a:t>
                      </a: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chemeClr val="bg1"/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8</a:t>
                      </a:r>
                      <a:r>
                        <a:rPr lang="zh-CN" altLang="en-US" sz="1200" b="0" dirty="0">
                          <a:solidFill>
                            <a:schemeClr val="bg1"/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月</a:t>
                      </a: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chemeClr val="bg1"/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9</a:t>
                      </a:r>
                      <a:r>
                        <a:rPr lang="zh-CN" altLang="en-US" sz="1200" b="0" dirty="0">
                          <a:solidFill>
                            <a:schemeClr val="bg1"/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月</a:t>
                      </a: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chemeClr val="bg1"/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10</a:t>
                      </a:r>
                      <a:r>
                        <a:rPr lang="zh-CN" altLang="en-US" sz="1200" b="0" dirty="0">
                          <a:solidFill>
                            <a:schemeClr val="bg1"/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月</a:t>
                      </a: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chemeClr val="bg1"/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11</a:t>
                      </a:r>
                      <a:r>
                        <a:rPr lang="zh-CN" altLang="en-US" sz="1200" b="0" dirty="0">
                          <a:solidFill>
                            <a:schemeClr val="bg1"/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月</a:t>
                      </a: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chemeClr val="bg1"/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12</a:t>
                      </a:r>
                      <a:r>
                        <a:rPr lang="zh-CN" altLang="en-US" sz="1200" b="0" dirty="0">
                          <a:solidFill>
                            <a:schemeClr val="bg1"/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月</a:t>
                      </a: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9931163"/>
                  </a:ext>
                </a:extLst>
              </a:tr>
              <a:tr h="28078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1</a:t>
                      </a:r>
                    </a:p>
                  </a:txBody>
                  <a:tcPr marL="50061" marR="50061" marT="50061" marB="50061" anchor="ctr">
                    <a:lnL w="12700" cmpd="sng">
                      <a:noFill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二期方案研讨</a:t>
                      </a:r>
                      <a:endParaRPr lang="en-US" altLang="zh-CN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431021"/>
                  </a:ext>
                </a:extLst>
              </a:tr>
              <a:tr h="28078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2</a:t>
                      </a:r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12700" cmpd="sng">
                      <a:noFill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实地考察</a:t>
                      </a: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4819368"/>
                  </a:ext>
                </a:extLst>
              </a:tr>
              <a:tr h="28078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3</a:t>
                      </a:r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12700" cmpd="sng">
                      <a:noFill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修改方案</a:t>
                      </a: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2421039"/>
                  </a:ext>
                </a:extLst>
              </a:tr>
              <a:tr h="28078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4</a:t>
                      </a:r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12700" cmpd="sng">
                      <a:noFill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提报系统升级并跟踪</a:t>
                      </a: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644131"/>
                  </a:ext>
                </a:extLst>
              </a:tr>
              <a:tr h="28078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5</a:t>
                      </a:r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12700" cmpd="sng">
                      <a:noFill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设备采购、安装及权限准备</a:t>
                      </a: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6655264"/>
                  </a:ext>
                </a:extLst>
              </a:tr>
              <a:tr h="28078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6</a:t>
                      </a:r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12700" cmpd="sng">
                      <a:noFill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单点测试</a:t>
                      </a: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298573"/>
                  </a:ext>
                </a:extLst>
              </a:tr>
              <a:tr h="28078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7</a:t>
                      </a:r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12700" cmpd="sng">
                      <a:noFill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问题收集</a:t>
                      </a: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3884923"/>
                  </a:ext>
                </a:extLst>
              </a:tr>
              <a:tr h="28078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8</a:t>
                      </a:r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12700" cmpd="sng">
                      <a:noFill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数据准备</a:t>
                      </a: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2192882"/>
                  </a:ext>
                </a:extLst>
              </a:tr>
              <a:tr h="28078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9</a:t>
                      </a:r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12700" cmpd="sng">
                      <a:noFill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操作培训</a:t>
                      </a: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4242139"/>
                  </a:ext>
                </a:extLst>
              </a:tr>
              <a:tr h="28078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10</a:t>
                      </a:r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12700" cmpd="sng">
                      <a:noFill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测试数据</a:t>
                      </a: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724747"/>
                  </a:ext>
                </a:extLst>
              </a:tr>
              <a:tr h="28078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11</a:t>
                      </a:r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12700" cmpd="sng">
                      <a:noFill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局部点位试运行</a:t>
                      </a: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8272617"/>
                  </a:ext>
                </a:extLst>
              </a:tr>
              <a:tr h="28078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12</a:t>
                      </a:r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12700" cmpd="sng">
                      <a:noFill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全面推进</a:t>
                      </a: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F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3948765"/>
                  </a:ext>
                </a:extLst>
              </a:tr>
              <a:tr h="28078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13</a:t>
                      </a:r>
                      <a:endParaRPr lang="zh-CN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12700" cmpd="sng">
                      <a:noFill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BF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阿里巴巴普惠体 L" panose="00020600040101010101" pitchFamily="18" charset="-122"/>
                          <a:ea typeface="阿里巴巴普惠体 L" panose="00020600040101010101" pitchFamily="18" charset="-122"/>
                          <a:cs typeface="阿里巴巴普惠体 L" panose="00020600040101010101" pitchFamily="18" charset="-122"/>
                        </a:rPr>
                        <a:t>协调问题解决及跟踪</a:t>
                      </a: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BF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BF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BF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BF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BF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BF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BF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BF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BF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BF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BF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阿里巴巴普惠体 L" panose="00020600040101010101" pitchFamily="18" charset="-122"/>
                        <a:ea typeface="阿里巴巴普惠体 L" panose="00020600040101010101" pitchFamily="18" charset="-122"/>
                        <a:cs typeface="阿里巴巴普惠体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BF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0098516"/>
                  </a:ext>
                </a:extLst>
              </a:tr>
            </a:tbl>
          </a:graphicData>
        </a:graphic>
      </p:graphicFrame>
      <p:sp>
        <p:nvSpPr>
          <p:cNvPr id="133" name="矩形: 圆角 132">
            <a:extLst>
              <a:ext uri="{FF2B5EF4-FFF2-40B4-BE49-F238E27FC236}">
                <a16:creationId xmlns:a16="http://schemas.microsoft.com/office/drawing/2014/main" id="{134BD92E-F109-84B1-2D63-2175423122CD}"/>
              </a:ext>
            </a:extLst>
          </p:cNvPr>
          <p:cNvSpPr/>
          <p:nvPr/>
        </p:nvSpPr>
        <p:spPr>
          <a:xfrm>
            <a:off x="10777843" y="6080545"/>
            <a:ext cx="515408" cy="211756"/>
          </a:xfrm>
          <a:prstGeom prst="roundRect">
            <a:avLst>
              <a:gd name="adj" fmla="val 50000"/>
            </a:avLst>
          </a:prstGeom>
          <a:gradFill>
            <a:gsLst>
              <a:gs pos="7000">
                <a:srgbClr val="1AD8FE"/>
              </a:gs>
              <a:gs pos="100000">
                <a:srgbClr val="077AFF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815494B0-4CAE-232A-BE40-6A93A9F4C120}"/>
              </a:ext>
            </a:extLst>
          </p:cNvPr>
          <p:cNvGrpSpPr/>
          <p:nvPr/>
        </p:nvGrpSpPr>
        <p:grpSpPr>
          <a:xfrm>
            <a:off x="6860300" y="3720993"/>
            <a:ext cx="938330" cy="211756"/>
            <a:chOff x="7204910" y="2994572"/>
            <a:chExt cx="938330" cy="211756"/>
          </a:xfrm>
        </p:grpSpPr>
        <p:sp>
          <p:nvSpPr>
            <p:cNvPr id="147" name="矩形: 圆角 146">
              <a:extLst>
                <a:ext uri="{FF2B5EF4-FFF2-40B4-BE49-F238E27FC236}">
                  <a16:creationId xmlns:a16="http://schemas.microsoft.com/office/drawing/2014/main" id="{008880DB-290B-7483-A406-0F3626404C76}"/>
                </a:ext>
              </a:extLst>
            </p:cNvPr>
            <p:cNvSpPr/>
            <p:nvPr/>
          </p:nvSpPr>
          <p:spPr>
            <a:xfrm>
              <a:off x="7204910" y="2994572"/>
              <a:ext cx="938330" cy="211756"/>
            </a:xfrm>
            <a:prstGeom prst="roundRect">
              <a:avLst>
                <a:gd name="adj" fmla="val 50000"/>
              </a:avLst>
            </a:prstGeom>
            <a:gradFill>
              <a:gsLst>
                <a:gs pos="7000">
                  <a:srgbClr val="1AD8FE"/>
                </a:gs>
                <a:gs pos="100000">
                  <a:srgbClr val="077AFF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8" name="文本框 147">
              <a:extLst>
                <a:ext uri="{FF2B5EF4-FFF2-40B4-BE49-F238E27FC236}">
                  <a16:creationId xmlns:a16="http://schemas.microsoft.com/office/drawing/2014/main" id="{3EB305A0-3B46-4783-2D74-8EC6FFEE3841}"/>
                </a:ext>
              </a:extLst>
            </p:cNvPr>
            <p:cNvSpPr txBox="1"/>
            <p:nvPr/>
          </p:nvSpPr>
          <p:spPr>
            <a:xfrm>
              <a:off x="7204910" y="3015812"/>
              <a:ext cx="938330" cy="1692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100" b="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刘大峰马自强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9" name="组合 148">
            <a:extLst>
              <a:ext uri="{FF2B5EF4-FFF2-40B4-BE49-F238E27FC236}">
                <a16:creationId xmlns:a16="http://schemas.microsoft.com/office/drawing/2014/main" id="{CBD06B15-17C3-97D5-C9A9-FB778364978D}"/>
              </a:ext>
            </a:extLst>
          </p:cNvPr>
          <p:cNvGrpSpPr/>
          <p:nvPr/>
        </p:nvGrpSpPr>
        <p:grpSpPr>
          <a:xfrm>
            <a:off x="6860299" y="4099801"/>
            <a:ext cx="1378473" cy="211756"/>
            <a:chOff x="7204911" y="3369147"/>
            <a:chExt cx="1334570" cy="211756"/>
          </a:xfrm>
        </p:grpSpPr>
        <p:sp>
          <p:nvSpPr>
            <p:cNvPr id="150" name="矩形: 圆角 149">
              <a:extLst>
                <a:ext uri="{FF2B5EF4-FFF2-40B4-BE49-F238E27FC236}">
                  <a16:creationId xmlns:a16="http://schemas.microsoft.com/office/drawing/2014/main" id="{48B0F487-93E1-BC4F-18CA-363F8E347249}"/>
                </a:ext>
              </a:extLst>
            </p:cNvPr>
            <p:cNvSpPr/>
            <p:nvPr/>
          </p:nvSpPr>
          <p:spPr>
            <a:xfrm>
              <a:off x="7204911" y="3369147"/>
              <a:ext cx="1334570" cy="211756"/>
            </a:xfrm>
            <a:prstGeom prst="roundRect">
              <a:avLst>
                <a:gd name="adj" fmla="val 50000"/>
              </a:avLst>
            </a:prstGeom>
            <a:gradFill>
              <a:gsLst>
                <a:gs pos="7000">
                  <a:srgbClr val="1AD8FE"/>
                </a:gs>
                <a:gs pos="100000">
                  <a:srgbClr val="077AFF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1" name="文本框 150">
              <a:extLst>
                <a:ext uri="{FF2B5EF4-FFF2-40B4-BE49-F238E27FC236}">
                  <a16:creationId xmlns:a16="http://schemas.microsoft.com/office/drawing/2014/main" id="{954B78C9-C1E5-B664-3983-C1E7F05EF7B5}"/>
                </a:ext>
              </a:extLst>
            </p:cNvPr>
            <p:cNvSpPr txBox="1"/>
            <p:nvPr/>
          </p:nvSpPr>
          <p:spPr>
            <a:xfrm>
              <a:off x="7403031" y="3390387"/>
              <a:ext cx="938330" cy="1692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100" b="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张蔷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2" name="组合 151">
            <a:extLst>
              <a:ext uri="{FF2B5EF4-FFF2-40B4-BE49-F238E27FC236}">
                <a16:creationId xmlns:a16="http://schemas.microsoft.com/office/drawing/2014/main" id="{601F20CB-A09E-D0B4-F409-65A27B24A0EF}"/>
              </a:ext>
            </a:extLst>
          </p:cNvPr>
          <p:cNvGrpSpPr/>
          <p:nvPr/>
        </p:nvGrpSpPr>
        <p:grpSpPr>
          <a:xfrm>
            <a:off x="6860299" y="4382558"/>
            <a:ext cx="4432951" cy="211756"/>
            <a:chOff x="7204911" y="3654020"/>
            <a:chExt cx="4291766" cy="211756"/>
          </a:xfrm>
        </p:grpSpPr>
        <p:sp>
          <p:nvSpPr>
            <p:cNvPr id="153" name="矩形: 圆角 152">
              <a:extLst>
                <a:ext uri="{FF2B5EF4-FFF2-40B4-BE49-F238E27FC236}">
                  <a16:creationId xmlns:a16="http://schemas.microsoft.com/office/drawing/2014/main" id="{C3DE7EFB-CAFC-FEEE-5C99-61083F4B4C70}"/>
                </a:ext>
              </a:extLst>
            </p:cNvPr>
            <p:cNvSpPr/>
            <p:nvPr/>
          </p:nvSpPr>
          <p:spPr>
            <a:xfrm>
              <a:off x="7204911" y="3654020"/>
              <a:ext cx="4291766" cy="211756"/>
            </a:xfrm>
            <a:prstGeom prst="roundRect">
              <a:avLst>
                <a:gd name="adj" fmla="val 50000"/>
              </a:avLst>
            </a:prstGeom>
            <a:gradFill>
              <a:gsLst>
                <a:gs pos="7000">
                  <a:srgbClr val="1AD8FE"/>
                </a:gs>
                <a:gs pos="100000">
                  <a:srgbClr val="077AFF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4" name="文本框 153">
              <a:extLst>
                <a:ext uri="{FF2B5EF4-FFF2-40B4-BE49-F238E27FC236}">
                  <a16:creationId xmlns:a16="http://schemas.microsoft.com/office/drawing/2014/main" id="{E14BD8A0-3114-4C58-A2EB-D00408E7A4B5}"/>
                </a:ext>
              </a:extLst>
            </p:cNvPr>
            <p:cNvSpPr txBox="1"/>
            <p:nvPr/>
          </p:nvSpPr>
          <p:spPr>
            <a:xfrm>
              <a:off x="8881627" y="3675260"/>
              <a:ext cx="938330" cy="1692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100" b="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孙有、陶白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5" name="组合 154">
            <a:extLst>
              <a:ext uri="{FF2B5EF4-FFF2-40B4-BE49-F238E27FC236}">
                <a16:creationId xmlns:a16="http://schemas.microsoft.com/office/drawing/2014/main" id="{647270E6-84FE-A5CF-7BC4-DD46C1A92CB7}"/>
              </a:ext>
            </a:extLst>
          </p:cNvPr>
          <p:cNvGrpSpPr/>
          <p:nvPr/>
        </p:nvGrpSpPr>
        <p:grpSpPr>
          <a:xfrm>
            <a:off x="8193814" y="4667202"/>
            <a:ext cx="1367558" cy="211756"/>
            <a:chOff x="8397244" y="3938664"/>
            <a:chExt cx="1402081" cy="211756"/>
          </a:xfrm>
        </p:grpSpPr>
        <p:sp>
          <p:nvSpPr>
            <p:cNvPr id="156" name="矩形: 圆角 155">
              <a:extLst>
                <a:ext uri="{FF2B5EF4-FFF2-40B4-BE49-F238E27FC236}">
                  <a16:creationId xmlns:a16="http://schemas.microsoft.com/office/drawing/2014/main" id="{343048FE-2524-6911-7961-8254E1A85241}"/>
                </a:ext>
              </a:extLst>
            </p:cNvPr>
            <p:cNvSpPr/>
            <p:nvPr/>
          </p:nvSpPr>
          <p:spPr>
            <a:xfrm>
              <a:off x="8397244" y="3938664"/>
              <a:ext cx="1402081" cy="211756"/>
            </a:xfrm>
            <a:prstGeom prst="roundRect">
              <a:avLst>
                <a:gd name="adj" fmla="val 50000"/>
              </a:avLst>
            </a:prstGeom>
            <a:gradFill>
              <a:gsLst>
                <a:gs pos="7000">
                  <a:srgbClr val="1AD8FE"/>
                </a:gs>
                <a:gs pos="100000">
                  <a:srgbClr val="077AFF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7" name="文本框 156">
              <a:extLst>
                <a:ext uri="{FF2B5EF4-FFF2-40B4-BE49-F238E27FC236}">
                  <a16:creationId xmlns:a16="http://schemas.microsoft.com/office/drawing/2014/main" id="{6FEAB68D-EC98-17BB-5DA2-E238CB9CD8AB}"/>
                </a:ext>
              </a:extLst>
            </p:cNvPr>
            <p:cNvSpPr txBox="1"/>
            <p:nvPr/>
          </p:nvSpPr>
          <p:spPr>
            <a:xfrm>
              <a:off x="8629115" y="3959904"/>
              <a:ext cx="938330" cy="1692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100" b="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马自强、孙有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DEE114EF-3B51-9E71-0757-9E3CD7754FE9}"/>
              </a:ext>
            </a:extLst>
          </p:cNvPr>
          <p:cNvGrpSpPr/>
          <p:nvPr/>
        </p:nvGrpSpPr>
        <p:grpSpPr>
          <a:xfrm>
            <a:off x="8114119" y="4951846"/>
            <a:ext cx="1779693" cy="211756"/>
            <a:chOff x="8331203" y="4223308"/>
            <a:chExt cx="1874521" cy="211756"/>
          </a:xfrm>
        </p:grpSpPr>
        <p:sp>
          <p:nvSpPr>
            <p:cNvPr id="159" name="矩形: 圆角 158">
              <a:extLst>
                <a:ext uri="{FF2B5EF4-FFF2-40B4-BE49-F238E27FC236}">
                  <a16:creationId xmlns:a16="http://schemas.microsoft.com/office/drawing/2014/main" id="{AFFAA5F5-836D-9D78-A351-A7E445E90DB5}"/>
                </a:ext>
              </a:extLst>
            </p:cNvPr>
            <p:cNvSpPr/>
            <p:nvPr/>
          </p:nvSpPr>
          <p:spPr>
            <a:xfrm>
              <a:off x="8331203" y="4223308"/>
              <a:ext cx="1874521" cy="211756"/>
            </a:xfrm>
            <a:prstGeom prst="roundRect">
              <a:avLst>
                <a:gd name="adj" fmla="val 50000"/>
              </a:avLst>
            </a:prstGeom>
            <a:gradFill>
              <a:gsLst>
                <a:gs pos="7000">
                  <a:srgbClr val="1AD8FE"/>
                </a:gs>
                <a:gs pos="100000">
                  <a:srgbClr val="077AFF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0" name="文本框 159">
              <a:extLst>
                <a:ext uri="{FF2B5EF4-FFF2-40B4-BE49-F238E27FC236}">
                  <a16:creationId xmlns:a16="http://schemas.microsoft.com/office/drawing/2014/main" id="{8635D2C7-7E7E-53DE-46D8-5A0E1D22D6A2}"/>
                </a:ext>
              </a:extLst>
            </p:cNvPr>
            <p:cNvSpPr txBox="1"/>
            <p:nvPr/>
          </p:nvSpPr>
          <p:spPr>
            <a:xfrm>
              <a:off x="8799295" y="4244548"/>
              <a:ext cx="938330" cy="1692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100" b="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陶白、李顺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1" name="组合 160">
            <a:extLst>
              <a:ext uri="{FF2B5EF4-FFF2-40B4-BE49-F238E27FC236}">
                <a16:creationId xmlns:a16="http://schemas.microsoft.com/office/drawing/2014/main" id="{F3F6C37F-58F3-A551-D400-4E0A3D054A18}"/>
              </a:ext>
            </a:extLst>
          </p:cNvPr>
          <p:cNvGrpSpPr/>
          <p:nvPr/>
        </p:nvGrpSpPr>
        <p:grpSpPr>
          <a:xfrm>
            <a:off x="8193814" y="5236490"/>
            <a:ext cx="1367558" cy="211756"/>
            <a:chOff x="8397244" y="4507952"/>
            <a:chExt cx="1402081" cy="211756"/>
          </a:xfrm>
        </p:grpSpPr>
        <p:sp>
          <p:nvSpPr>
            <p:cNvPr id="162" name="矩形: 圆角 161">
              <a:extLst>
                <a:ext uri="{FF2B5EF4-FFF2-40B4-BE49-F238E27FC236}">
                  <a16:creationId xmlns:a16="http://schemas.microsoft.com/office/drawing/2014/main" id="{8290BAFA-4C73-7189-434F-BA063C00D296}"/>
                </a:ext>
              </a:extLst>
            </p:cNvPr>
            <p:cNvSpPr/>
            <p:nvPr/>
          </p:nvSpPr>
          <p:spPr>
            <a:xfrm>
              <a:off x="8397244" y="4507952"/>
              <a:ext cx="1402081" cy="211756"/>
            </a:xfrm>
            <a:prstGeom prst="roundRect">
              <a:avLst>
                <a:gd name="adj" fmla="val 50000"/>
              </a:avLst>
            </a:prstGeom>
            <a:gradFill>
              <a:gsLst>
                <a:gs pos="7000">
                  <a:srgbClr val="1AD8FE"/>
                </a:gs>
                <a:gs pos="100000">
                  <a:srgbClr val="077AFF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3" name="文本框 162">
              <a:extLst>
                <a:ext uri="{FF2B5EF4-FFF2-40B4-BE49-F238E27FC236}">
                  <a16:creationId xmlns:a16="http://schemas.microsoft.com/office/drawing/2014/main" id="{B7F27669-8052-64C0-A0A0-D73483711C86}"/>
                </a:ext>
              </a:extLst>
            </p:cNvPr>
            <p:cNvSpPr txBox="1"/>
            <p:nvPr/>
          </p:nvSpPr>
          <p:spPr>
            <a:xfrm>
              <a:off x="8629115" y="4529192"/>
              <a:ext cx="938330" cy="1692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100" b="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张蔷、孙有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26931D85-4867-483F-0DB1-54D8AE4E330A}"/>
              </a:ext>
            </a:extLst>
          </p:cNvPr>
          <p:cNvGrpSpPr/>
          <p:nvPr/>
        </p:nvGrpSpPr>
        <p:grpSpPr>
          <a:xfrm>
            <a:off x="8558533" y="5513447"/>
            <a:ext cx="1893341" cy="211756"/>
            <a:chOff x="8830731" y="4882276"/>
            <a:chExt cx="1824567" cy="211756"/>
          </a:xfrm>
        </p:grpSpPr>
        <p:sp>
          <p:nvSpPr>
            <p:cNvPr id="165" name="矩形: 圆角 164">
              <a:extLst>
                <a:ext uri="{FF2B5EF4-FFF2-40B4-BE49-F238E27FC236}">
                  <a16:creationId xmlns:a16="http://schemas.microsoft.com/office/drawing/2014/main" id="{6FFE27B4-8DA1-6EEB-E342-2600315BCD8B}"/>
                </a:ext>
              </a:extLst>
            </p:cNvPr>
            <p:cNvSpPr/>
            <p:nvPr/>
          </p:nvSpPr>
          <p:spPr>
            <a:xfrm>
              <a:off x="8830731" y="4882276"/>
              <a:ext cx="1824567" cy="211756"/>
            </a:xfrm>
            <a:prstGeom prst="roundRect">
              <a:avLst>
                <a:gd name="adj" fmla="val 50000"/>
              </a:avLst>
            </a:prstGeom>
            <a:gradFill>
              <a:gsLst>
                <a:gs pos="7000">
                  <a:srgbClr val="1AD8FE"/>
                </a:gs>
                <a:gs pos="100000">
                  <a:srgbClr val="077AFF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6" name="文本框 165">
              <a:extLst>
                <a:ext uri="{FF2B5EF4-FFF2-40B4-BE49-F238E27FC236}">
                  <a16:creationId xmlns:a16="http://schemas.microsoft.com/office/drawing/2014/main" id="{BEA89BF5-14D0-F445-0B18-DCEBE521CEC4}"/>
                </a:ext>
              </a:extLst>
            </p:cNvPr>
            <p:cNvSpPr txBox="1"/>
            <p:nvPr/>
          </p:nvSpPr>
          <p:spPr>
            <a:xfrm>
              <a:off x="9273851" y="4903516"/>
              <a:ext cx="938330" cy="1692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100" b="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马自强、孙有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7" name="组合 166">
            <a:extLst>
              <a:ext uri="{FF2B5EF4-FFF2-40B4-BE49-F238E27FC236}">
                <a16:creationId xmlns:a16="http://schemas.microsoft.com/office/drawing/2014/main" id="{208CB941-0CCD-16FA-E70A-AAFF94A4A400}"/>
              </a:ext>
            </a:extLst>
          </p:cNvPr>
          <p:cNvGrpSpPr/>
          <p:nvPr/>
        </p:nvGrpSpPr>
        <p:grpSpPr>
          <a:xfrm>
            <a:off x="9060665" y="5801317"/>
            <a:ext cx="1822277" cy="211756"/>
            <a:chOff x="9424130" y="5252696"/>
            <a:chExt cx="1662229" cy="211756"/>
          </a:xfrm>
        </p:grpSpPr>
        <p:sp>
          <p:nvSpPr>
            <p:cNvPr id="168" name="矩形: 圆角 167">
              <a:extLst>
                <a:ext uri="{FF2B5EF4-FFF2-40B4-BE49-F238E27FC236}">
                  <a16:creationId xmlns:a16="http://schemas.microsoft.com/office/drawing/2014/main" id="{DFABB433-D2F4-4095-9E88-7A7B0786448A}"/>
                </a:ext>
              </a:extLst>
            </p:cNvPr>
            <p:cNvSpPr/>
            <p:nvPr/>
          </p:nvSpPr>
          <p:spPr>
            <a:xfrm>
              <a:off x="9424130" y="5252696"/>
              <a:ext cx="1662229" cy="211756"/>
            </a:xfrm>
            <a:prstGeom prst="roundRect">
              <a:avLst>
                <a:gd name="adj" fmla="val 50000"/>
              </a:avLst>
            </a:prstGeom>
            <a:gradFill>
              <a:gsLst>
                <a:gs pos="7000">
                  <a:srgbClr val="1AD8FE"/>
                </a:gs>
                <a:gs pos="100000">
                  <a:srgbClr val="077AFF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9" name="文本框 168">
              <a:extLst>
                <a:ext uri="{FF2B5EF4-FFF2-40B4-BE49-F238E27FC236}">
                  <a16:creationId xmlns:a16="http://schemas.microsoft.com/office/drawing/2014/main" id="{5AB857B5-C21F-04E4-41D7-EC452BD435EE}"/>
                </a:ext>
              </a:extLst>
            </p:cNvPr>
            <p:cNvSpPr txBox="1"/>
            <p:nvPr/>
          </p:nvSpPr>
          <p:spPr>
            <a:xfrm>
              <a:off x="9786083" y="5273936"/>
              <a:ext cx="938330" cy="1692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100" b="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李顺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36705D24-04B2-4E85-0294-29675D0BA86A}"/>
              </a:ext>
            </a:extLst>
          </p:cNvPr>
          <p:cNvSpPr txBox="1"/>
          <p:nvPr/>
        </p:nvSpPr>
        <p:spPr>
          <a:xfrm>
            <a:off x="9644827" y="6118832"/>
            <a:ext cx="1133016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1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马自强、刘大峰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90" name="组合 189">
            <a:extLst>
              <a:ext uri="{FF2B5EF4-FFF2-40B4-BE49-F238E27FC236}">
                <a16:creationId xmlns:a16="http://schemas.microsoft.com/office/drawing/2014/main" id="{5592BCB6-597E-55C6-B0F9-3CA8157EA766}"/>
              </a:ext>
            </a:extLst>
          </p:cNvPr>
          <p:cNvGrpSpPr/>
          <p:nvPr/>
        </p:nvGrpSpPr>
        <p:grpSpPr>
          <a:xfrm>
            <a:off x="1335010" y="1604513"/>
            <a:ext cx="2056263" cy="322746"/>
            <a:chOff x="2019245" y="4583961"/>
            <a:chExt cx="1611085" cy="322746"/>
          </a:xfrm>
        </p:grpSpPr>
        <p:sp>
          <p:nvSpPr>
            <p:cNvPr id="191" name="矩形: 圆角 190">
              <a:extLst>
                <a:ext uri="{FF2B5EF4-FFF2-40B4-BE49-F238E27FC236}">
                  <a16:creationId xmlns:a16="http://schemas.microsoft.com/office/drawing/2014/main" id="{D6B4C5C9-9202-B918-C9AF-8DF120A5F79F}"/>
                </a:ext>
              </a:extLst>
            </p:cNvPr>
            <p:cNvSpPr/>
            <p:nvPr/>
          </p:nvSpPr>
          <p:spPr>
            <a:xfrm>
              <a:off x="2019245" y="4583961"/>
              <a:ext cx="1611085" cy="32274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7000">
                  <a:srgbClr val="1AD8FE"/>
                </a:gs>
                <a:gs pos="100000">
                  <a:srgbClr val="077A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2" name="文本框 191">
              <a:extLst>
                <a:ext uri="{FF2B5EF4-FFF2-40B4-BE49-F238E27FC236}">
                  <a16:creationId xmlns:a16="http://schemas.microsoft.com/office/drawing/2014/main" id="{BE3706E2-0516-621B-05A2-0062B8A14F58}"/>
                </a:ext>
              </a:extLst>
            </p:cNvPr>
            <p:cNvSpPr txBox="1"/>
            <p:nvPr/>
          </p:nvSpPr>
          <p:spPr>
            <a:xfrm>
              <a:off x="2310658" y="4622224"/>
              <a:ext cx="1028259" cy="246221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lvl="0" algn="ctr"/>
              <a:r>
                <a:rPr lang="zh-CN" altLang="en-US" sz="16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推广与完善</a:t>
              </a:r>
            </a:p>
          </p:txBody>
        </p:sp>
      </p:grpSp>
      <p:grpSp>
        <p:nvGrpSpPr>
          <p:cNvPr id="198" name="组合 197">
            <a:extLst>
              <a:ext uri="{FF2B5EF4-FFF2-40B4-BE49-F238E27FC236}">
                <a16:creationId xmlns:a16="http://schemas.microsoft.com/office/drawing/2014/main" id="{64DACA16-915E-DE98-CB51-93B48D3B67F4}"/>
              </a:ext>
            </a:extLst>
          </p:cNvPr>
          <p:cNvGrpSpPr/>
          <p:nvPr/>
        </p:nvGrpSpPr>
        <p:grpSpPr>
          <a:xfrm>
            <a:off x="612173" y="239493"/>
            <a:ext cx="3206476" cy="515088"/>
            <a:chOff x="1280695" y="896345"/>
            <a:chExt cx="5580570" cy="493247"/>
          </a:xfrm>
          <a:gradFill flip="none" rotWithShape="1">
            <a:gsLst>
              <a:gs pos="9000">
                <a:srgbClr val="077AFF"/>
              </a:gs>
              <a:gs pos="100000">
                <a:srgbClr val="1AD8FE"/>
              </a:gs>
            </a:gsLst>
            <a:lin ang="16200000" scaled="1"/>
            <a:tileRect/>
          </a:gradFill>
        </p:grpSpPr>
        <p:sp>
          <p:nvSpPr>
            <p:cNvPr id="199" name="矩形: 对角圆角 198">
              <a:extLst>
                <a:ext uri="{FF2B5EF4-FFF2-40B4-BE49-F238E27FC236}">
                  <a16:creationId xmlns:a16="http://schemas.microsoft.com/office/drawing/2014/main" id="{6C4A6138-764D-C10A-4E8F-4A0CAF037F82}"/>
                </a:ext>
              </a:extLst>
            </p:cNvPr>
            <p:cNvSpPr/>
            <p:nvPr/>
          </p:nvSpPr>
          <p:spPr>
            <a:xfrm>
              <a:off x="1280695" y="896345"/>
              <a:ext cx="5580570" cy="493247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0" name="文本框 199">
              <a:extLst>
                <a:ext uri="{FF2B5EF4-FFF2-40B4-BE49-F238E27FC236}">
                  <a16:creationId xmlns:a16="http://schemas.microsoft.com/office/drawing/2014/main" id="{87F609B9-46AE-A955-D364-1363027CDA4C}"/>
                </a:ext>
              </a:extLst>
            </p:cNvPr>
            <p:cNvSpPr txBox="1"/>
            <p:nvPr/>
          </p:nvSpPr>
          <p:spPr>
            <a:xfrm>
              <a:off x="1403905" y="966133"/>
              <a:ext cx="5334147" cy="35367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下一步应用及完善策划</a:t>
              </a:r>
            </a:p>
          </p:txBody>
        </p:sp>
      </p:grpSp>
      <p:grpSp>
        <p:nvGrpSpPr>
          <p:cNvPr id="201" name="组合 200">
            <a:extLst>
              <a:ext uri="{FF2B5EF4-FFF2-40B4-BE49-F238E27FC236}">
                <a16:creationId xmlns:a16="http://schemas.microsoft.com/office/drawing/2014/main" id="{ADD6D642-1B9C-9022-FA69-A90767863E9A}"/>
              </a:ext>
            </a:extLst>
          </p:cNvPr>
          <p:cNvGrpSpPr/>
          <p:nvPr/>
        </p:nvGrpSpPr>
        <p:grpSpPr>
          <a:xfrm>
            <a:off x="6738419" y="1581906"/>
            <a:ext cx="2975062" cy="362197"/>
            <a:chOff x="2019245" y="4664290"/>
            <a:chExt cx="1289843" cy="242417"/>
          </a:xfrm>
        </p:grpSpPr>
        <p:sp>
          <p:nvSpPr>
            <p:cNvPr id="202" name="矩形: 圆角 201">
              <a:extLst>
                <a:ext uri="{FF2B5EF4-FFF2-40B4-BE49-F238E27FC236}">
                  <a16:creationId xmlns:a16="http://schemas.microsoft.com/office/drawing/2014/main" id="{6BA3DB4B-63CE-D2A3-AAEA-36D2E6AE3C52}"/>
                </a:ext>
              </a:extLst>
            </p:cNvPr>
            <p:cNvSpPr/>
            <p:nvPr/>
          </p:nvSpPr>
          <p:spPr>
            <a:xfrm>
              <a:off x="2019245" y="4664290"/>
              <a:ext cx="1289843" cy="24241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7000">
                  <a:srgbClr val="1AD8FE"/>
                </a:gs>
                <a:gs pos="100000">
                  <a:srgbClr val="077A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3" name="文本框 202">
              <a:extLst>
                <a:ext uri="{FF2B5EF4-FFF2-40B4-BE49-F238E27FC236}">
                  <a16:creationId xmlns:a16="http://schemas.microsoft.com/office/drawing/2014/main" id="{6222B2D6-4C92-4F23-23E8-C09C6ECE1838}"/>
                </a:ext>
              </a:extLst>
            </p:cNvPr>
            <p:cNvSpPr txBox="1"/>
            <p:nvPr/>
          </p:nvSpPr>
          <p:spPr>
            <a:xfrm>
              <a:off x="2184524" y="4703101"/>
              <a:ext cx="959284" cy="164795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lvl="0" algn="ctr"/>
              <a:r>
                <a:rPr lang="zh-CN" altLang="en-US" sz="16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无纸化系统二期推广计划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55A39598-2953-B579-D8D3-AB6F5B3A0EAB}"/>
              </a:ext>
            </a:extLst>
          </p:cNvPr>
          <p:cNvGrpSpPr/>
          <p:nvPr/>
        </p:nvGrpSpPr>
        <p:grpSpPr>
          <a:xfrm>
            <a:off x="730763" y="2174202"/>
            <a:ext cx="3310917" cy="1048978"/>
            <a:chOff x="678310" y="2174202"/>
            <a:chExt cx="3285174" cy="1048978"/>
          </a:xfrm>
        </p:grpSpPr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9EDC078B-961F-495E-97E5-7CBD73BF8483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695325" y="2174202"/>
              <a:ext cx="3229928" cy="1048978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EBF7FF"/>
                </a:gs>
                <a:gs pos="100000">
                  <a:srgbClr val="EBF7FF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01600" dist="10160" sx="102000" sy="102000" algn="ctr" rotWithShape="0">
                <a:srgbClr val="077AFF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36576" rIns="73152" bIns="36576" rtlCol="0" anchor="ctr"/>
            <a:lstStyle/>
            <a:p>
              <a:pPr algn="ctr"/>
              <a:endParaRPr lang="zh-CN" altLang="en-US" sz="1440" dirty="0"/>
            </a:p>
          </p:txBody>
        </p: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1F0406C9-DEF1-4B92-2CF2-E6AA7FAD2363}"/>
                </a:ext>
              </a:extLst>
            </p:cNvPr>
            <p:cNvCxnSpPr>
              <a:cxnSpLocks/>
            </p:cNvCxnSpPr>
            <p:nvPr/>
          </p:nvCxnSpPr>
          <p:spPr>
            <a:xfrm>
              <a:off x="678310" y="2179671"/>
              <a:ext cx="3285174" cy="0"/>
            </a:xfrm>
            <a:prstGeom prst="line">
              <a:avLst/>
            </a:prstGeom>
            <a:ln w="15240">
              <a:solidFill>
                <a:srgbClr val="1AD8FE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B8990BDE-1085-759E-BF17-6245A5C4B117}"/>
                </a:ext>
              </a:extLst>
            </p:cNvPr>
            <p:cNvSpPr txBox="1"/>
            <p:nvPr/>
          </p:nvSpPr>
          <p:spPr>
            <a:xfrm>
              <a:off x="1419819" y="2314663"/>
              <a:ext cx="2363961" cy="402482"/>
            </a:xfrm>
            <a:prstGeom prst="rect">
              <a:avLst/>
            </a:prstGeom>
            <a:noFill/>
            <a:effectLst/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20" kern="1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对一期不完善的地方进一步分析，将电子纸防护材质全面升级（聚氨酯）</a:t>
              </a:r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9A75FDEA-3C47-C40B-1A84-83AADA30B2CD}"/>
                </a:ext>
              </a:extLst>
            </p:cNvPr>
            <p:cNvGrpSpPr/>
            <p:nvPr/>
          </p:nvGrpSpPr>
          <p:grpSpPr>
            <a:xfrm>
              <a:off x="830058" y="2841282"/>
              <a:ext cx="1288869" cy="258197"/>
              <a:chOff x="3036154" y="602603"/>
              <a:chExt cx="698150" cy="258197"/>
            </a:xfrm>
          </p:grpSpPr>
          <p:sp>
            <p:nvSpPr>
              <p:cNvPr id="51" name="矩形: 圆角 50">
                <a:extLst>
                  <a:ext uri="{FF2B5EF4-FFF2-40B4-BE49-F238E27FC236}">
                    <a16:creationId xmlns:a16="http://schemas.microsoft.com/office/drawing/2014/main" id="{A37BEC7E-62C1-BF86-0874-A4E5D930C9C5}"/>
                  </a:ext>
                </a:extLst>
              </p:cNvPr>
              <p:cNvSpPr/>
              <p:nvPr>
                <p:custDataLst>
                  <p:tags r:id="rId16"/>
                </p:custDataLst>
              </p:nvPr>
            </p:nvSpPr>
            <p:spPr>
              <a:xfrm>
                <a:off x="3036154" y="602603"/>
                <a:ext cx="698150" cy="25819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7000">
                    <a:srgbClr val="1AD8FE"/>
                  </a:gs>
                  <a:gs pos="100000">
                    <a:srgbClr val="077AFF"/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36576" rIns="73152" bIns="36576" rtlCol="0" anchor="ctr"/>
              <a:lstStyle/>
              <a:p>
                <a:pPr algn="ctr"/>
                <a:endParaRPr lang="zh-CN" altLang="en-US" sz="1440"/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49AD5F60-EDAF-353F-1955-EB70404BCFAF}"/>
                  </a:ext>
                </a:extLst>
              </p:cNvPr>
              <p:cNvSpPr txBox="1"/>
              <p:nvPr/>
            </p:nvSpPr>
            <p:spPr>
              <a:xfrm>
                <a:off x="3142599" y="645523"/>
                <a:ext cx="485259" cy="172355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1120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有效保护设备</a:t>
                </a:r>
                <a:endParaRPr lang="en-US" altLang="zh-CN" sz="112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</p:grp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FCF694F0-7756-1300-C2D7-CE93F3D66253}"/>
                </a:ext>
              </a:extLst>
            </p:cNvPr>
            <p:cNvGrpSpPr/>
            <p:nvPr/>
          </p:nvGrpSpPr>
          <p:grpSpPr>
            <a:xfrm>
              <a:off x="2453318" y="2841282"/>
              <a:ext cx="1288869" cy="258197"/>
              <a:chOff x="2818739" y="602603"/>
              <a:chExt cx="698150" cy="258197"/>
            </a:xfrm>
          </p:grpSpPr>
          <p:sp>
            <p:nvSpPr>
              <p:cNvPr id="61" name="矩形: 圆角 60">
                <a:extLst>
                  <a:ext uri="{FF2B5EF4-FFF2-40B4-BE49-F238E27FC236}">
                    <a16:creationId xmlns:a16="http://schemas.microsoft.com/office/drawing/2014/main" id="{09075A2D-4AAA-E52E-FD0E-AC1774A0336B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>
                <a:off x="2818739" y="602603"/>
                <a:ext cx="698150" cy="25819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7000">
                    <a:srgbClr val="1AD8FE"/>
                  </a:gs>
                  <a:gs pos="100000">
                    <a:srgbClr val="077AFF"/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36576" rIns="73152" bIns="36576" rtlCol="0" anchor="ctr"/>
              <a:lstStyle/>
              <a:p>
                <a:pPr algn="ctr"/>
                <a:endParaRPr lang="zh-CN" altLang="en-US" sz="1440" dirty="0"/>
              </a:p>
            </p:txBody>
          </p:sp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id="{CC9F144C-1BBC-742E-DA0F-83C9097D9390}"/>
                  </a:ext>
                </a:extLst>
              </p:cNvPr>
              <p:cNvSpPr txBox="1"/>
              <p:nvPr/>
            </p:nvSpPr>
            <p:spPr>
              <a:xfrm>
                <a:off x="2925185" y="645523"/>
                <a:ext cx="485259" cy="172355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1120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减少器具损伤</a:t>
                </a:r>
              </a:p>
            </p:txBody>
          </p:sp>
        </p:grpSp>
        <p:cxnSp>
          <p:nvCxnSpPr>
            <p:cNvPr id="196" name="直接连接符 195">
              <a:extLst>
                <a:ext uri="{FF2B5EF4-FFF2-40B4-BE49-F238E27FC236}">
                  <a16:creationId xmlns:a16="http://schemas.microsoft.com/office/drawing/2014/main" id="{ADED6219-7933-D904-A5DA-463BBE1E08C6}"/>
                </a:ext>
              </a:extLst>
            </p:cNvPr>
            <p:cNvCxnSpPr>
              <a:cxnSpLocks/>
            </p:cNvCxnSpPr>
            <p:nvPr/>
          </p:nvCxnSpPr>
          <p:spPr>
            <a:xfrm>
              <a:off x="678310" y="3223180"/>
              <a:ext cx="3246943" cy="0"/>
            </a:xfrm>
            <a:prstGeom prst="line">
              <a:avLst/>
            </a:prstGeom>
            <a:ln w="15240">
              <a:solidFill>
                <a:srgbClr val="1AD8FE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7" name="组合 176">
              <a:extLst>
                <a:ext uri="{FF2B5EF4-FFF2-40B4-BE49-F238E27FC236}">
                  <a16:creationId xmlns:a16="http://schemas.microsoft.com/office/drawing/2014/main" id="{57BE4B39-3E4C-396E-B6BC-082F72EA42E4}"/>
                </a:ext>
              </a:extLst>
            </p:cNvPr>
            <p:cNvGrpSpPr/>
            <p:nvPr>
              <p:custDataLst>
                <p:tags r:id="rId13"/>
              </p:custDataLst>
            </p:nvPr>
          </p:nvGrpSpPr>
          <p:grpSpPr>
            <a:xfrm>
              <a:off x="830058" y="2287483"/>
              <a:ext cx="468175" cy="468175"/>
              <a:chOff x="3842959" y="5685234"/>
              <a:chExt cx="468175" cy="468175"/>
            </a:xfrm>
          </p:grpSpPr>
          <p:sp>
            <p:nvSpPr>
              <p:cNvPr id="178" name="椭圆 177">
                <a:extLst>
                  <a:ext uri="{FF2B5EF4-FFF2-40B4-BE49-F238E27FC236}">
                    <a16:creationId xmlns:a16="http://schemas.microsoft.com/office/drawing/2014/main" id="{3A6FE49A-0268-DCC7-F97F-609EC353E6F6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 flipH="1">
                <a:off x="3842959" y="5685234"/>
                <a:ext cx="468175" cy="468175"/>
              </a:xfrm>
              <a:prstGeom prst="ellipse">
                <a:avLst/>
              </a:prstGeom>
              <a:gradFill flip="none" rotWithShape="1">
                <a:gsLst>
                  <a:gs pos="4000">
                    <a:srgbClr val="EBF4FF"/>
                  </a:gs>
                  <a:gs pos="29000">
                    <a:srgbClr val="1AD8FE"/>
                  </a:gs>
                  <a:gs pos="80000">
                    <a:srgbClr val="077AFF"/>
                  </a:gs>
                  <a:gs pos="100000">
                    <a:srgbClr val="EBF4FF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1145414" dist="81814" dir="5400000" sx="60000" sy="60000" algn="t" rotWithShape="0">
                  <a:srgbClr val="01C4EE">
                    <a:alpha val="60000"/>
                  </a:srgbClr>
                </a:outerShdw>
              </a:effectLst>
            </p:spPr>
            <p:txBody>
              <a:bodyPr lIns="117815" tIns="58908" rIns="117815" bIns="58908" rtlCol="0" anchor="ctr"/>
              <a:lstStyle/>
              <a:p>
                <a:pPr algn="ctr"/>
                <a:endParaRPr lang="zh-CN" altLang="en-US" sz="2318" kern="0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79" name="文本框 178">
                <a:extLst>
                  <a:ext uri="{FF2B5EF4-FFF2-40B4-BE49-F238E27FC236}">
                    <a16:creationId xmlns:a16="http://schemas.microsoft.com/office/drawing/2014/main" id="{07556494-2EB2-A312-43D9-2DC55507A06E}"/>
                  </a:ext>
                </a:extLst>
              </p:cNvPr>
              <p:cNvSpPr txBox="1"/>
              <p:nvPr/>
            </p:nvSpPr>
            <p:spPr>
              <a:xfrm>
                <a:off x="3861203" y="5780527"/>
                <a:ext cx="431688" cy="277585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zh-CN" sz="1803" dirty="0">
                    <a:solidFill>
                      <a:schemeClr val="bg1"/>
                    </a:solidFill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01</a:t>
                </a:r>
                <a:endParaRPr lang="zh-CN" altLang="en-US" sz="1803" dirty="0">
                  <a:solidFill>
                    <a:schemeClr val="bg1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endParaRPr>
              </a:p>
            </p:txBody>
          </p:sp>
        </p:grp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81D036AE-8A91-C3AF-1B09-6CE604358811}"/>
              </a:ext>
            </a:extLst>
          </p:cNvPr>
          <p:cNvGrpSpPr/>
          <p:nvPr/>
        </p:nvGrpSpPr>
        <p:grpSpPr>
          <a:xfrm>
            <a:off x="6860299" y="2501034"/>
            <a:ext cx="1863523" cy="211756"/>
            <a:chOff x="7204911" y="3369147"/>
            <a:chExt cx="1334570" cy="211756"/>
          </a:xfrm>
        </p:grpSpPr>
        <p:sp>
          <p:nvSpPr>
            <p:cNvPr id="94" name="矩形: 圆角 93">
              <a:extLst>
                <a:ext uri="{FF2B5EF4-FFF2-40B4-BE49-F238E27FC236}">
                  <a16:creationId xmlns:a16="http://schemas.microsoft.com/office/drawing/2014/main" id="{21565F77-7D15-55B1-D74E-C5E3F50DEC26}"/>
                </a:ext>
              </a:extLst>
            </p:cNvPr>
            <p:cNvSpPr/>
            <p:nvPr/>
          </p:nvSpPr>
          <p:spPr>
            <a:xfrm>
              <a:off x="7204911" y="3369147"/>
              <a:ext cx="1334570" cy="211756"/>
            </a:xfrm>
            <a:prstGeom prst="roundRect">
              <a:avLst>
                <a:gd name="adj" fmla="val 50000"/>
              </a:avLst>
            </a:prstGeom>
            <a:gradFill>
              <a:gsLst>
                <a:gs pos="7000">
                  <a:srgbClr val="1AD8FE"/>
                </a:gs>
                <a:gs pos="100000">
                  <a:srgbClr val="077AFF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E59F6C10-2AB9-AF8E-F063-0F6441CB9C43}"/>
                </a:ext>
              </a:extLst>
            </p:cNvPr>
            <p:cNvSpPr txBox="1"/>
            <p:nvPr/>
          </p:nvSpPr>
          <p:spPr>
            <a:xfrm>
              <a:off x="7403031" y="3390387"/>
              <a:ext cx="938330" cy="1692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李顺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900D4AD4-5340-8FBA-C77C-44ADBA6C5C19}"/>
              </a:ext>
            </a:extLst>
          </p:cNvPr>
          <p:cNvGrpSpPr/>
          <p:nvPr/>
        </p:nvGrpSpPr>
        <p:grpSpPr>
          <a:xfrm>
            <a:off x="6860300" y="2788258"/>
            <a:ext cx="665489" cy="211756"/>
            <a:chOff x="7204910" y="2994572"/>
            <a:chExt cx="938330" cy="211756"/>
          </a:xfrm>
        </p:grpSpPr>
        <p:sp>
          <p:nvSpPr>
            <p:cNvPr id="97" name="矩形: 圆角 96">
              <a:extLst>
                <a:ext uri="{FF2B5EF4-FFF2-40B4-BE49-F238E27FC236}">
                  <a16:creationId xmlns:a16="http://schemas.microsoft.com/office/drawing/2014/main" id="{2689AC5C-9E6A-70BC-DB89-58860C80C45A}"/>
                </a:ext>
              </a:extLst>
            </p:cNvPr>
            <p:cNvSpPr/>
            <p:nvPr/>
          </p:nvSpPr>
          <p:spPr>
            <a:xfrm>
              <a:off x="7204910" y="2994572"/>
              <a:ext cx="938330" cy="211756"/>
            </a:xfrm>
            <a:prstGeom prst="roundRect">
              <a:avLst>
                <a:gd name="adj" fmla="val 50000"/>
              </a:avLst>
            </a:prstGeom>
            <a:gradFill>
              <a:gsLst>
                <a:gs pos="7000">
                  <a:srgbClr val="1AD8FE"/>
                </a:gs>
                <a:gs pos="100000">
                  <a:srgbClr val="077AFF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76A5DBB7-EE5E-EEF4-D211-130A947253AB}"/>
                </a:ext>
              </a:extLst>
            </p:cNvPr>
            <p:cNvSpPr txBox="1"/>
            <p:nvPr/>
          </p:nvSpPr>
          <p:spPr>
            <a:xfrm>
              <a:off x="7204910" y="3015812"/>
              <a:ext cx="938330" cy="1692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100" b="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刘大峰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3E345AF1-0E75-729E-033F-FC963A273263}"/>
              </a:ext>
            </a:extLst>
          </p:cNvPr>
          <p:cNvGrpSpPr/>
          <p:nvPr/>
        </p:nvGrpSpPr>
        <p:grpSpPr>
          <a:xfrm>
            <a:off x="7345349" y="3067873"/>
            <a:ext cx="1378473" cy="211756"/>
            <a:chOff x="7204911" y="3369147"/>
            <a:chExt cx="1334570" cy="211756"/>
          </a:xfrm>
        </p:grpSpPr>
        <p:sp>
          <p:nvSpPr>
            <p:cNvPr id="100" name="矩形: 圆角 99">
              <a:extLst>
                <a:ext uri="{FF2B5EF4-FFF2-40B4-BE49-F238E27FC236}">
                  <a16:creationId xmlns:a16="http://schemas.microsoft.com/office/drawing/2014/main" id="{823EF473-7AE0-1AEA-42D4-5C5A5344F8B4}"/>
                </a:ext>
              </a:extLst>
            </p:cNvPr>
            <p:cNvSpPr/>
            <p:nvPr/>
          </p:nvSpPr>
          <p:spPr>
            <a:xfrm>
              <a:off x="7204911" y="3369147"/>
              <a:ext cx="1334570" cy="211756"/>
            </a:xfrm>
            <a:prstGeom prst="roundRect">
              <a:avLst>
                <a:gd name="adj" fmla="val 50000"/>
              </a:avLst>
            </a:prstGeom>
            <a:gradFill>
              <a:gsLst>
                <a:gs pos="7000">
                  <a:srgbClr val="1AD8FE"/>
                </a:gs>
                <a:gs pos="100000">
                  <a:srgbClr val="077AFF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D84C3E87-C6E4-652E-B6F6-3A4C559A94D2}"/>
                </a:ext>
              </a:extLst>
            </p:cNvPr>
            <p:cNvSpPr txBox="1"/>
            <p:nvPr/>
          </p:nvSpPr>
          <p:spPr>
            <a:xfrm>
              <a:off x="7403031" y="3390387"/>
              <a:ext cx="938330" cy="1692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马自强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E9EE468D-1294-D601-F1AD-11F5E76085DB}"/>
              </a:ext>
            </a:extLst>
          </p:cNvPr>
          <p:cNvGrpSpPr/>
          <p:nvPr/>
        </p:nvGrpSpPr>
        <p:grpSpPr>
          <a:xfrm>
            <a:off x="7792060" y="3353313"/>
            <a:ext cx="1378473" cy="211756"/>
            <a:chOff x="7204911" y="3369147"/>
            <a:chExt cx="1334570" cy="211756"/>
          </a:xfrm>
        </p:grpSpPr>
        <p:sp>
          <p:nvSpPr>
            <p:cNvPr id="103" name="矩形: 圆角 102">
              <a:extLst>
                <a:ext uri="{FF2B5EF4-FFF2-40B4-BE49-F238E27FC236}">
                  <a16:creationId xmlns:a16="http://schemas.microsoft.com/office/drawing/2014/main" id="{8983C89E-CF56-2D5C-1BEE-63F7AB29BA95}"/>
                </a:ext>
              </a:extLst>
            </p:cNvPr>
            <p:cNvSpPr/>
            <p:nvPr/>
          </p:nvSpPr>
          <p:spPr>
            <a:xfrm>
              <a:off x="7204911" y="3369147"/>
              <a:ext cx="1334570" cy="211756"/>
            </a:xfrm>
            <a:prstGeom prst="roundRect">
              <a:avLst>
                <a:gd name="adj" fmla="val 50000"/>
              </a:avLst>
            </a:prstGeom>
            <a:gradFill>
              <a:gsLst>
                <a:gs pos="7000">
                  <a:srgbClr val="1AD8FE"/>
                </a:gs>
                <a:gs pos="100000">
                  <a:srgbClr val="077AFF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6DAF4E9A-7B97-27B8-FDAC-7D175085A9DA}"/>
                </a:ext>
              </a:extLst>
            </p:cNvPr>
            <p:cNvSpPr txBox="1"/>
            <p:nvPr/>
          </p:nvSpPr>
          <p:spPr>
            <a:xfrm>
              <a:off x="7403031" y="3390387"/>
              <a:ext cx="938330" cy="1692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李顺、刘大峰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</p:grpSp>
      <p:sp>
        <p:nvSpPr>
          <p:cNvPr id="127" name="矩形: 圆角 126">
            <a:extLst>
              <a:ext uri="{FF2B5EF4-FFF2-40B4-BE49-F238E27FC236}">
                <a16:creationId xmlns:a16="http://schemas.microsoft.com/office/drawing/2014/main" id="{156FBCC7-1902-F5A0-E397-BA3E192E759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47712" y="3421637"/>
            <a:ext cx="3217355" cy="1048978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EBF7FF"/>
              </a:gs>
              <a:gs pos="100000">
                <a:srgbClr val="EBF7FF">
                  <a:alpha val="0"/>
                </a:srgbClr>
              </a:gs>
            </a:gsLst>
            <a:lin ang="5400000" scaled="1"/>
            <a:tileRect/>
          </a:gradFill>
          <a:ln>
            <a:noFill/>
          </a:ln>
          <a:effectLst>
            <a:outerShdw blurRad="101600" dist="10160" sx="102000" sy="102000" algn="ctr" rotWithShape="0">
              <a:srgbClr val="077AFF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3152" tIns="36576" rIns="73152" bIns="36576" rtlCol="0" anchor="ctr"/>
          <a:lstStyle/>
          <a:p>
            <a:pPr algn="ctr"/>
            <a:endParaRPr lang="zh-CN" altLang="en-US" sz="1440" dirty="0"/>
          </a:p>
        </p:txBody>
      </p:sp>
      <p:cxnSp>
        <p:nvCxnSpPr>
          <p:cNvPr id="128" name="直接连接符 127">
            <a:extLst>
              <a:ext uri="{FF2B5EF4-FFF2-40B4-BE49-F238E27FC236}">
                <a16:creationId xmlns:a16="http://schemas.microsoft.com/office/drawing/2014/main" id="{C295E229-BDC2-D6D2-190F-D00359A843AE}"/>
              </a:ext>
            </a:extLst>
          </p:cNvPr>
          <p:cNvCxnSpPr>
            <a:cxnSpLocks/>
          </p:cNvCxnSpPr>
          <p:nvPr/>
        </p:nvCxnSpPr>
        <p:spPr>
          <a:xfrm>
            <a:off x="730763" y="3427106"/>
            <a:ext cx="3272386" cy="0"/>
          </a:xfrm>
          <a:prstGeom prst="line">
            <a:avLst/>
          </a:prstGeom>
          <a:ln w="15240">
            <a:solidFill>
              <a:srgbClr val="1AD8FE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文本框 128">
            <a:extLst>
              <a:ext uri="{FF2B5EF4-FFF2-40B4-BE49-F238E27FC236}">
                <a16:creationId xmlns:a16="http://schemas.microsoft.com/office/drawing/2014/main" id="{8318E0E5-144E-46A7-499A-9A83658E707C}"/>
              </a:ext>
            </a:extLst>
          </p:cNvPr>
          <p:cNvSpPr txBox="1"/>
          <p:nvPr/>
        </p:nvSpPr>
        <p:spPr>
          <a:xfrm>
            <a:off x="1469386" y="3562098"/>
            <a:ext cx="2354759" cy="402482"/>
          </a:xfrm>
          <a:prstGeom prst="rect">
            <a:avLst/>
          </a:prstGeom>
          <a:noFill/>
          <a:effectLst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20" kern="1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对排序方案进行论证，将电子纸显示界面进一步优化，分为两种显示模式</a:t>
            </a:r>
          </a:p>
        </p:txBody>
      </p: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681B665D-BCE9-F1C6-05D8-ADC429F59846}"/>
              </a:ext>
            </a:extLst>
          </p:cNvPr>
          <p:cNvGrpSpPr/>
          <p:nvPr/>
        </p:nvGrpSpPr>
        <p:grpSpPr>
          <a:xfrm>
            <a:off x="884719" y="4088717"/>
            <a:ext cx="2877524" cy="258197"/>
            <a:chOff x="3037678" y="602603"/>
            <a:chExt cx="1564779" cy="258197"/>
          </a:xfrm>
        </p:grpSpPr>
        <p:sp>
          <p:nvSpPr>
            <p:cNvPr id="141" name="矩形: 圆角 140">
              <a:extLst>
                <a:ext uri="{FF2B5EF4-FFF2-40B4-BE49-F238E27FC236}">
                  <a16:creationId xmlns:a16="http://schemas.microsoft.com/office/drawing/2014/main" id="{0FB06F2E-8194-3DEB-95A2-C06E72BF06A6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3037678" y="602603"/>
              <a:ext cx="646236" cy="25819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7000">
                  <a:srgbClr val="1AD8FE"/>
                </a:gs>
                <a:gs pos="100000">
                  <a:srgbClr val="077A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36576" rIns="73152" bIns="36576" rtlCol="0" anchor="ctr"/>
            <a:lstStyle/>
            <a:p>
              <a:pPr algn="ctr"/>
              <a:endParaRPr lang="zh-CN" altLang="en-US" sz="1440" dirty="0"/>
            </a:p>
          </p:txBody>
        </p:sp>
        <p:sp>
          <p:nvSpPr>
            <p:cNvPr id="142" name="文本框 141">
              <a:extLst>
                <a:ext uri="{FF2B5EF4-FFF2-40B4-BE49-F238E27FC236}">
                  <a16:creationId xmlns:a16="http://schemas.microsoft.com/office/drawing/2014/main" id="{14D7BA7F-77A3-80F9-6555-475DB14D130D}"/>
                </a:ext>
              </a:extLst>
            </p:cNvPr>
            <p:cNvSpPr txBox="1"/>
            <p:nvPr/>
          </p:nvSpPr>
          <p:spPr>
            <a:xfrm>
              <a:off x="3072814" y="670146"/>
              <a:ext cx="575964" cy="123111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单个器具显示全部零件</a:t>
              </a:r>
              <a:endParaRPr lang="en-US" altLang="zh-CN" sz="8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144" name="矩形: 圆角 143">
              <a:extLst>
                <a:ext uri="{FF2B5EF4-FFF2-40B4-BE49-F238E27FC236}">
                  <a16:creationId xmlns:a16="http://schemas.microsoft.com/office/drawing/2014/main" id="{7A3923FB-C657-D273-F23F-7E21DAF52C71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3956221" y="602603"/>
              <a:ext cx="646236" cy="25819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7000">
                  <a:srgbClr val="1AD8FE"/>
                </a:gs>
                <a:gs pos="100000">
                  <a:srgbClr val="077A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36576" rIns="73152" bIns="36576" rtlCol="0" anchor="ctr"/>
            <a:lstStyle/>
            <a:p>
              <a:pPr algn="ctr"/>
              <a:endParaRPr lang="zh-CN" altLang="en-US" sz="1440"/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691B8D9D-2E35-CCA4-9F87-E6E31A6A6C4F}"/>
              </a:ext>
            </a:extLst>
          </p:cNvPr>
          <p:cNvSpPr txBox="1"/>
          <p:nvPr/>
        </p:nvSpPr>
        <p:spPr>
          <a:xfrm>
            <a:off x="2641083" y="4156260"/>
            <a:ext cx="1053936" cy="123111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多个器具显示单个零件</a:t>
            </a:r>
          </a:p>
        </p:txBody>
      </p:sp>
      <p:cxnSp>
        <p:nvCxnSpPr>
          <p:cNvPr id="135" name="直接连接符 134">
            <a:extLst>
              <a:ext uri="{FF2B5EF4-FFF2-40B4-BE49-F238E27FC236}">
                <a16:creationId xmlns:a16="http://schemas.microsoft.com/office/drawing/2014/main" id="{39EA8603-8D45-73C3-4995-FC25236455C2}"/>
              </a:ext>
            </a:extLst>
          </p:cNvPr>
          <p:cNvCxnSpPr>
            <a:cxnSpLocks/>
          </p:cNvCxnSpPr>
          <p:nvPr/>
        </p:nvCxnSpPr>
        <p:spPr>
          <a:xfrm>
            <a:off x="730763" y="4470615"/>
            <a:ext cx="3234304" cy="0"/>
          </a:xfrm>
          <a:prstGeom prst="line">
            <a:avLst/>
          </a:prstGeom>
          <a:ln w="15240">
            <a:solidFill>
              <a:srgbClr val="1AD8FE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4835502C-2CC4-B2D7-1809-1056836DC0E3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881920" y="3534918"/>
            <a:ext cx="466353" cy="468175"/>
            <a:chOff x="3842959" y="5685234"/>
            <a:chExt cx="468175" cy="468175"/>
          </a:xfrm>
        </p:grpSpPr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CE994276-A269-C29F-6224-55F4D86105F3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 flipH="1">
              <a:off x="3842959" y="5685234"/>
              <a:ext cx="468175" cy="468175"/>
            </a:xfrm>
            <a:prstGeom prst="ellipse">
              <a:avLst/>
            </a:prstGeom>
            <a:gradFill flip="none" rotWithShape="1">
              <a:gsLst>
                <a:gs pos="4000">
                  <a:srgbClr val="EBF4FF"/>
                </a:gs>
                <a:gs pos="29000">
                  <a:srgbClr val="1AD8FE"/>
                </a:gs>
                <a:gs pos="80000">
                  <a:srgbClr val="077AFF"/>
                </a:gs>
                <a:gs pos="100000">
                  <a:srgbClr val="EBF4FF"/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>
              <a:outerShdw blurRad="1145414" dist="81814" dir="5400000" sx="60000" sy="60000" algn="t" rotWithShape="0">
                <a:srgbClr val="01C4EE">
                  <a:alpha val="60000"/>
                </a:srgbClr>
              </a:outerShdw>
            </a:effectLst>
          </p:spPr>
          <p:txBody>
            <a:bodyPr lIns="117815" tIns="58908" rIns="117815" bIns="58908" rtlCol="0" anchor="ctr"/>
            <a:lstStyle/>
            <a:p>
              <a:pPr algn="ctr"/>
              <a:endParaRPr lang="zh-CN" altLang="en-US" sz="2318" kern="0">
                <a:solidFill>
                  <a:prstClr val="white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id="{36CCE036-56DE-8758-23B0-2CA298A5192A}"/>
                </a:ext>
              </a:extLst>
            </p:cNvPr>
            <p:cNvSpPr txBox="1"/>
            <p:nvPr/>
          </p:nvSpPr>
          <p:spPr>
            <a:xfrm>
              <a:off x="3861203" y="5780527"/>
              <a:ext cx="431688" cy="27758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803" dirty="0">
                  <a:solidFill>
                    <a:schemeClr val="bg1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02</a:t>
              </a:r>
              <a:endParaRPr lang="zh-CN" altLang="en-US" sz="1803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</p:grpSp>
      <p:sp>
        <p:nvSpPr>
          <p:cNvPr id="187" name="矩形: 圆角 186">
            <a:extLst>
              <a:ext uri="{FF2B5EF4-FFF2-40B4-BE49-F238E27FC236}">
                <a16:creationId xmlns:a16="http://schemas.microsoft.com/office/drawing/2014/main" id="{4C662741-6932-CB1C-C4FA-078FC580B792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747515" y="4681095"/>
            <a:ext cx="3179913" cy="141063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EBF7FF"/>
              </a:gs>
              <a:gs pos="100000">
                <a:srgbClr val="EBF7FF">
                  <a:alpha val="0"/>
                </a:srgbClr>
              </a:gs>
            </a:gsLst>
            <a:lin ang="5400000" scaled="1"/>
            <a:tileRect/>
          </a:gradFill>
          <a:ln>
            <a:noFill/>
          </a:ln>
          <a:effectLst>
            <a:outerShdw blurRad="101600" dist="10160" sx="102000" sy="102000" algn="ctr" rotWithShape="0">
              <a:srgbClr val="077AFF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3152" tIns="36576" rIns="73152" bIns="36576" rtlCol="0" anchor="ctr"/>
          <a:lstStyle/>
          <a:p>
            <a:pPr algn="ctr"/>
            <a:endParaRPr lang="zh-CN" altLang="en-US" sz="1440" dirty="0"/>
          </a:p>
        </p:txBody>
      </p:sp>
      <p:cxnSp>
        <p:nvCxnSpPr>
          <p:cNvPr id="188" name="直接连接符 187">
            <a:extLst>
              <a:ext uri="{FF2B5EF4-FFF2-40B4-BE49-F238E27FC236}">
                <a16:creationId xmlns:a16="http://schemas.microsoft.com/office/drawing/2014/main" id="{700E6D46-DF1F-8C9C-064E-CEE7DF4973ED}"/>
              </a:ext>
            </a:extLst>
          </p:cNvPr>
          <p:cNvCxnSpPr>
            <a:cxnSpLocks/>
          </p:cNvCxnSpPr>
          <p:nvPr/>
        </p:nvCxnSpPr>
        <p:spPr>
          <a:xfrm>
            <a:off x="730763" y="4686564"/>
            <a:ext cx="3234304" cy="0"/>
          </a:xfrm>
          <a:prstGeom prst="line">
            <a:avLst/>
          </a:prstGeom>
          <a:ln w="15240">
            <a:solidFill>
              <a:srgbClr val="1AD8FE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文本框 188">
            <a:extLst>
              <a:ext uri="{FF2B5EF4-FFF2-40B4-BE49-F238E27FC236}">
                <a16:creationId xmlns:a16="http://schemas.microsoft.com/office/drawing/2014/main" id="{B7A37C70-0938-64FA-BA09-319B8863CE76}"/>
              </a:ext>
            </a:extLst>
          </p:cNvPr>
          <p:cNvSpPr txBox="1"/>
          <p:nvPr/>
        </p:nvSpPr>
        <p:spPr>
          <a:xfrm>
            <a:off x="1460790" y="4821556"/>
            <a:ext cx="2327356" cy="958917"/>
          </a:xfrm>
          <a:prstGeom prst="rect">
            <a:avLst/>
          </a:prstGeom>
          <a:noFill/>
          <a:effectLst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50" kern="1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针对现场的复杂形势进行模拟实验，在满足现有生产的条件下优化操作步骤；</a:t>
            </a:r>
          </a:p>
          <a:p>
            <a:pPr algn="just">
              <a:lnSpc>
                <a:spcPct val="120000"/>
              </a:lnSpc>
            </a:pPr>
            <a:r>
              <a:rPr lang="zh-CN" altLang="en-US" sz="1050" kern="1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使绿色物流、智慧物流的管理理念深入基层，让全员参与到降本增效，节能减排的工作中来；</a:t>
            </a:r>
          </a:p>
        </p:txBody>
      </p:sp>
      <p:cxnSp>
        <p:nvCxnSpPr>
          <p:cNvPr id="197" name="直接连接符 196">
            <a:extLst>
              <a:ext uri="{FF2B5EF4-FFF2-40B4-BE49-F238E27FC236}">
                <a16:creationId xmlns:a16="http://schemas.microsoft.com/office/drawing/2014/main" id="{C930F956-EC6C-0C3F-18FB-875DE2090357}"/>
              </a:ext>
            </a:extLst>
          </p:cNvPr>
          <p:cNvCxnSpPr>
            <a:cxnSpLocks/>
          </p:cNvCxnSpPr>
          <p:nvPr/>
        </p:nvCxnSpPr>
        <p:spPr>
          <a:xfrm>
            <a:off x="730763" y="6197489"/>
            <a:ext cx="3196665" cy="0"/>
          </a:xfrm>
          <a:prstGeom prst="line">
            <a:avLst/>
          </a:prstGeom>
          <a:ln w="15240">
            <a:solidFill>
              <a:srgbClr val="1AD8FE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4" name="组合 203">
            <a:extLst>
              <a:ext uri="{FF2B5EF4-FFF2-40B4-BE49-F238E27FC236}">
                <a16:creationId xmlns:a16="http://schemas.microsoft.com/office/drawing/2014/main" id="{9C0F6AA8-9FAC-530A-FC10-3BDC1027180D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80161" y="4794376"/>
            <a:ext cx="460925" cy="468175"/>
            <a:chOff x="3842959" y="5685234"/>
            <a:chExt cx="468175" cy="468175"/>
          </a:xfrm>
        </p:grpSpPr>
        <p:sp>
          <p:nvSpPr>
            <p:cNvPr id="210" name="椭圆 209">
              <a:extLst>
                <a:ext uri="{FF2B5EF4-FFF2-40B4-BE49-F238E27FC236}">
                  <a16:creationId xmlns:a16="http://schemas.microsoft.com/office/drawing/2014/main" id="{AD8CE72F-0A1B-5168-E764-7B30E3FA9021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 flipH="1">
              <a:off x="3842959" y="5685234"/>
              <a:ext cx="468175" cy="468175"/>
            </a:xfrm>
            <a:prstGeom prst="ellipse">
              <a:avLst/>
            </a:prstGeom>
            <a:gradFill flip="none" rotWithShape="1">
              <a:gsLst>
                <a:gs pos="4000">
                  <a:srgbClr val="EBF4FF"/>
                </a:gs>
                <a:gs pos="29000">
                  <a:srgbClr val="1AD8FE"/>
                </a:gs>
                <a:gs pos="80000">
                  <a:srgbClr val="077AFF"/>
                </a:gs>
                <a:gs pos="100000">
                  <a:srgbClr val="EBF4FF"/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>
              <a:outerShdw blurRad="1145414" dist="81814" dir="5400000" sx="60000" sy="60000" algn="t" rotWithShape="0">
                <a:srgbClr val="01C4EE">
                  <a:alpha val="60000"/>
                </a:srgbClr>
              </a:outerShdw>
            </a:effectLst>
          </p:spPr>
          <p:txBody>
            <a:bodyPr lIns="117815" tIns="58908" rIns="117815" bIns="58908" rtlCol="0" anchor="ctr"/>
            <a:lstStyle/>
            <a:p>
              <a:pPr algn="ctr"/>
              <a:endParaRPr lang="zh-CN" altLang="en-US" sz="2318" kern="0">
                <a:solidFill>
                  <a:prstClr val="white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213" name="文本框 212">
              <a:extLst>
                <a:ext uri="{FF2B5EF4-FFF2-40B4-BE49-F238E27FC236}">
                  <a16:creationId xmlns:a16="http://schemas.microsoft.com/office/drawing/2014/main" id="{A4697D1B-8CB1-B837-2135-24131E2E71BE}"/>
                </a:ext>
              </a:extLst>
            </p:cNvPr>
            <p:cNvSpPr txBox="1"/>
            <p:nvPr/>
          </p:nvSpPr>
          <p:spPr>
            <a:xfrm>
              <a:off x="3861203" y="5780527"/>
              <a:ext cx="431688" cy="27758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803" dirty="0">
                  <a:solidFill>
                    <a:schemeClr val="bg1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03</a:t>
              </a:r>
              <a:endParaRPr lang="zh-CN" altLang="en-US" sz="1803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</p:grpSp>
      <p:grpSp>
        <p:nvGrpSpPr>
          <p:cNvPr id="209" name="组合 208">
            <a:extLst>
              <a:ext uri="{FF2B5EF4-FFF2-40B4-BE49-F238E27FC236}">
                <a16:creationId xmlns:a16="http://schemas.microsoft.com/office/drawing/2014/main" id="{B91F8073-8CCF-B43C-D4B2-B14696564BF8}"/>
              </a:ext>
            </a:extLst>
          </p:cNvPr>
          <p:cNvGrpSpPr/>
          <p:nvPr/>
        </p:nvGrpSpPr>
        <p:grpSpPr>
          <a:xfrm>
            <a:off x="884719" y="5836603"/>
            <a:ext cx="665567" cy="258197"/>
            <a:chOff x="3036155" y="602603"/>
            <a:chExt cx="360522" cy="258197"/>
          </a:xfrm>
        </p:grpSpPr>
        <p:sp>
          <p:nvSpPr>
            <p:cNvPr id="215" name="矩形: 圆角 214">
              <a:extLst>
                <a:ext uri="{FF2B5EF4-FFF2-40B4-BE49-F238E27FC236}">
                  <a16:creationId xmlns:a16="http://schemas.microsoft.com/office/drawing/2014/main" id="{EDBEA12D-0341-18F4-5BD6-09DA2A5D8527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3036155" y="602603"/>
              <a:ext cx="360522" cy="25819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7000">
                  <a:srgbClr val="1AD8FE"/>
                </a:gs>
                <a:gs pos="100000">
                  <a:srgbClr val="077A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36576" rIns="73152" bIns="36576" rtlCol="0" anchor="ctr"/>
            <a:lstStyle/>
            <a:p>
              <a:pPr algn="ctr"/>
              <a:endParaRPr lang="zh-CN" altLang="en-US" sz="1440"/>
            </a:p>
          </p:txBody>
        </p:sp>
        <p:sp>
          <p:nvSpPr>
            <p:cNvPr id="216" name="文本框 215">
              <a:extLst>
                <a:ext uri="{FF2B5EF4-FFF2-40B4-BE49-F238E27FC236}">
                  <a16:creationId xmlns:a16="http://schemas.microsoft.com/office/drawing/2014/main" id="{620BAE49-9F8D-4E2B-9E1A-E2A7B4B65086}"/>
                </a:ext>
              </a:extLst>
            </p:cNvPr>
            <p:cNvSpPr txBox="1"/>
            <p:nvPr/>
          </p:nvSpPr>
          <p:spPr>
            <a:xfrm>
              <a:off x="3080029" y="645524"/>
              <a:ext cx="272774" cy="17235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12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轻量化</a:t>
              </a:r>
              <a:endParaRPr lang="en-US" altLang="zh-CN" sz="112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grpSp>
        <p:nvGrpSpPr>
          <p:cNvPr id="219" name="组合 218">
            <a:extLst>
              <a:ext uri="{FF2B5EF4-FFF2-40B4-BE49-F238E27FC236}">
                <a16:creationId xmlns:a16="http://schemas.microsoft.com/office/drawing/2014/main" id="{5EE06C79-C815-2367-04B8-31854A809142}"/>
              </a:ext>
            </a:extLst>
          </p:cNvPr>
          <p:cNvGrpSpPr/>
          <p:nvPr/>
        </p:nvGrpSpPr>
        <p:grpSpPr>
          <a:xfrm>
            <a:off x="3096676" y="5836603"/>
            <a:ext cx="665567" cy="258197"/>
            <a:chOff x="3036155" y="602603"/>
            <a:chExt cx="360522" cy="258197"/>
          </a:xfrm>
        </p:grpSpPr>
        <p:sp>
          <p:nvSpPr>
            <p:cNvPr id="220" name="矩形: 圆角 219">
              <a:extLst>
                <a:ext uri="{FF2B5EF4-FFF2-40B4-BE49-F238E27FC236}">
                  <a16:creationId xmlns:a16="http://schemas.microsoft.com/office/drawing/2014/main" id="{4A8643D0-6FFC-FDDA-D909-E118519984FA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3036155" y="602603"/>
              <a:ext cx="360522" cy="25819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7000">
                  <a:srgbClr val="1AD8FE"/>
                </a:gs>
                <a:gs pos="100000">
                  <a:srgbClr val="077A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36576" rIns="73152" bIns="36576" rtlCol="0" anchor="ctr"/>
            <a:lstStyle/>
            <a:p>
              <a:pPr algn="ctr"/>
              <a:endParaRPr lang="zh-CN" altLang="en-US" sz="1440"/>
            </a:p>
          </p:txBody>
        </p:sp>
        <p:sp>
          <p:nvSpPr>
            <p:cNvPr id="221" name="文本框 220">
              <a:extLst>
                <a:ext uri="{FF2B5EF4-FFF2-40B4-BE49-F238E27FC236}">
                  <a16:creationId xmlns:a16="http://schemas.microsoft.com/office/drawing/2014/main" id="{0821B6B4-24B0-318D-7186-51540A56430A}"/>
                </a:ext>
              </a:extLst>
            </p:cNvPr>
            <p:cNvSpPr txBox="1"/>
            <p:nvPr/>
          </p:nvSpPr>
          <p:spPr>
            <a:xfrm>
              <a:off x="3058090" y="645524"/>
              <a:ext cx="316650" cy="17235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12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全员参与</a:t>
              </a:r>
              <a:endParaRPr lang="en-US" altLang="zh-CN" sz="112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grpSp>
        <p:nvGrpSpPr>
          <p:cNvPr id="222" name="组合 221">
            <a:extLst>
              <a:ext uri="{FF2B5EF4-FFF2-40B4-BE49-F238E27FC236}">
                <a16:creationId xmlns:a16="http://schemas.microsoft.com/office/drawing/2014/main" id="{C420C701-8C9A-4154-06FD-6201D0CE4184}"/>
              </a:ext>
            </a:extLst>
          </p:cNvPr>
          <p:cNvGrpSpPr/>
          <p:nvPr/>
        </p:nvGrpSpPr>
        <p:grpSpPr>
          <a:xfrm>
            <a:off x="1990697" y="5836603"/>
            <a:ext cx="665567" cy="258197"/>
            <a:chOff x="3036155" y="602603"/>
            <a:chExt cx="360522" cy="258197"/>
          </a:xfrm>
        </p:grpSpPr>
        <p:sp>
          <p:nvSpPr>
            <p:cNvPr id="223" name="矩形: 圆角 222">
              <a:extLst>
                <a:ext uri="{FF2B5EF4-FFF2-40B4-BE49-F238E27FC236}">
                  <a16:creationId xmlns:a16="http://schemas.microsoft.com/office/drawing/2014/main" id="{53678E66-3EED-01BF-14B0-3AA7BB2BFB19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3036155" y="602603"/>
              <a:ext cx="360522" cy="25819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7000">
                  <a:srgbClr val="1AD8FE"/>
                </a:gs>
                <a:gs pos="100000">
                  <a:srgbClr val="077A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36576" rIns="73152" bIns="36576" rtlCol="0" anchor="ctr"/>
            <a:lstStyle/>
            <a:p>
              <a:pPr algn="ctr"/>
              <a:endParaRPr lang="zh-CN" altLang="en-US" sz="1440"/>
            </a:p>
          </p:txBody>
        </p:sp>
        <p:sp>
          <p:nvSpPr>
            <p:cNvPr id="224" name="文本框 223">
              <a:extLst>
                <a:ext uri="{FF2B5EF4-FFF2-40B4-BE49-F238E27FC236}">
                  <a16:creationId xmlns:a16="http://schemas.microsoft.com/office/drawing/2014/main" id="{12AAA5EB-71D0-F91B-28F5-9F281167C451}"/>
                </a:ext>
              </a:extLst>
            </p:cNvPr>
            <p:cNvSpPr txBox="1"/>
            <p:nvPr/>
          </p:nvSpPr>
          <p:spPr>
            <a:xfrm>
              <a:off x="3080029" y="645524"/>
              <a:ext cx="272774" cy="17235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12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极简化</a:t>
              </a:r>
              <a:endParaRPr lang="en-US" altLang="zh-CN" sz="112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sp>
        <p:nvSpPr>
          <p:cNvPr id="227" name="任意多边形: 形状 226">
            <a:extLst>
              <a:ext uri="{FF2B5EF4-FFF2-40B4-BE49-F238E27FC236}">
                <a16:creationId xmlns:a16="http://schemas.microsoft.com/office/drawing/2014/main" id="{567FB663-AAB0-EA3F-F90A-DCCD371A2D6F}"/>
              </a:ext>
            </a:extLst>
          </p:cNvPr>
          <p:cNvSpPr/>
          <p:nvPr/>
        </p:nvSpPr>
        <p:spPr>
          <a:xfrm>
            <a:off x="0" y="6202190"/>
            <a:ext cx="12192000" cy="655811"/>
          </a:xfrm>
          <a:custGeom>
            <a:avLst/>
            <a:gdLst>
              <a:gd name="connsiteX0" fmla="*/ 708422 w 12192000"/>
              <a:gd name="connsiteY0" fmla="*/ 305 h 655811"/>
              <a:gd name="connsiteX1" fmla="*/ 939800 w 12192000"/>
              <a:gd name="connsiteY1" fmla="*/ 8112 h 655811"/>
              <a:gd name="connsiteX2" fmla="*/ 3162300 w 12192000"/>
              <a:gd name="connsiteY2" fmla="*/ 274812 h 655811"/>
              <a:gd name="connsiteX3" fmla="*/ 6617300 w 12192000"/>
              <a:gd name="connsiteY3" fmla="*/ 134342 h 655811"/>
              <a:gd name="connsiteX4" fmla="*/ 9347200 w 12192000"/>
              <a:gd name="connsiteY4" fmla="*/ 274812 h 655811"/>
              <a:gd name="connsiteX5" fmla="*/ 12179300 w 12192000"/>
              <a:gd name="connsiteY5" fmla="*/ 444405 h 655811"/>
              <a:gd name="connsiteX6" fmla="*/ 12192000 w 12192000"/>
              <a:gd name="connsiteY6" fmla="*/ 655811 h 655811"/>
              <a:gd name="connsiteX7" fmla="*/ 0 w 12192000"/>
              <a:gd name="connsiteY7" fmla="*/ 655811 h 655811"/>
              <a:gd name="connsiteX8" fmla="*/ 0 w 12192000"/>
              <a:gd name="connsiteY8" fmla="*/ 119756 h 655811"/>
              <a:gd name="connsiteX9" fmla="*/ 708422 w 12192000"/>
              <a:gd name="connsiteY9" fmla="*/ 305 h 655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55811">
                <a:moveTo>
                  <a:pt x="708422" y="305"/>
                </a:moveTo>
                <a:cubicBezTo>
                  <a:pt x="770467" y="1320"/>
                  <a:pt x="842433" y="4716"/>
                  <a:pt x="939800" y="8112"/>
                </a:cubicBezTo>
                <a:cubicBezTo>
                  <a:pt x="1824567" y="147812"/>
                  <a:pt x="2159000" y="224012"/>
                  <a:pt x="3162300" y="274812"/>
                </a:cubicBezTo>
                <a:cubicBezTo>
                  <a:pt x="4159350" y="259867"/>
                  <a:pt x="5586483" y="134342"/>
                  <a:pt x="6617300" y="134342"/>
                </a:cubicBezTo>
                <a:cubicBezTo>
                  <a:pt x="7648117" y="134342"/>
                  <a:pt x="8453010" y="180300"/>
                  <a:pt x="9347200" y="274812"/>
                </a:cubicBezTo>
                <a:lnTo>
                  <a:pt x="12179300" y="444405"/>
                </a:lnTo>
                <a:lnTo>
                  <a:pt x="12192000" y="655811"/>
                </a:lnTo>
                <a:lnTo>
                  <a:pt x="0" y="655811"/>
                </a:lnTo>
                <a:lnTo>
                  <a:pt x="0" y="119756"/>
                </a:lnTo>
                <a:cubicBezTo>
                  <a:pt x="425450" y="15645"/>
                  <a:pt x="522288" y="-2741"/>
                  <a:pt x="708422" y="305"/>
                </a:cubicBezTo>
                <a:close/>
              </a:path>
            </a:pathLst>
          </a:custGeom>
          <a:gradFill flip="none" rotWithShape="1">
            <a:gsLst>
              <a:gs pos="0">
                <a:srgbClr val="1AD8FE">
                  <a:alpha val="80000"/>
                </a:srgbClr>
              </a:gs>
              <a:gs pos="98000">
                <a:srgbClr val="077AFF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16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:a16="http://schemas.microsoft.com/office/drawing/2014/main" id="{817AECD7-657D-4B10-ADE0-5F183DB8DBD6}"/>
              </a:ext>
            </a:extLst>
          </p:cNvPr>
          <p:cNvSpPr>
            <a:spLocks noChangeAspect="1"/>
          </p:cNvSpPr>
          <p:nvPr/>
        </p:nvSpPr>
        <p:spPr>
          <a:xfrm rot="19800000">
            <a:off x="-3502862" y="-94508"/>
            <a:ext cx="3834000" cy="2156400"/>
          </a:xfrm>
          <a:prstGeom prst="rect">
            <a:avLst/>
          </a:prstGeom>
          <a:solidFill>
            <a:srgbClr val="077AFF"/>
          </a:solidFill>
          <a:ln>
            <a:noFill/>
          </a:ln>
          <a:effectLst>
            <a:outerShdw blurRad="254000" dist="508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06623C04-6121-4D67-B96E-C38CEC80703A}"/>
              </a:ext>
            </a:extLst>
          </p:cNvPr>
          <p:cNvSpPr>
            <a:spLocks noChangeAspect="1"/>
          </p:cNvSpPr>
          <p:nvPr/>
        </p:nvSpPr>
        <p:spPr>
          <a:xfrm rot="19800000">
            <a:off x="-2164891" y="2222927"/>
            <a:ext cx="3834000" cy="215640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254000" dist="508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CB0D32D5-72E5-4D9B-B555-D806702CC312}"/>
              </a:ext>
            </a:extLst>
          </p:cNvPr>
          <p:cNvSpPr>
            <a:spLocks noChangeAspect="1"/>
          </p:cNvSpPr>
          <p:nvPr/>
        </p:nvSpPr>
        <p:spPr>
          <a:xfrm rot="19800000">
            <a:off x="1605389" y="46155"/>
            <a:ext cx="3834000" cy="2156400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254000" dist="508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2D74DE14-95A2-4DA4-8AB0-3AD8CF1FD011}"/>
              </a:ext>
            </a:extLst>
          </p:cNvPr>
          <p:cNvSpPr>
            <a:spLocks noChangeAspect="1"/>
          </p:cNvSpPr>
          <p:nvPr/>
        </p:nvSpPr>
        <p:spPr>
          <a:xfrm rot="19800000">
            <a:off x="5375669" y="-2130617"/>
            <a:ext cx="3834000" cy="2156400"/>
          </a:xfrm>
          <a:prstGeom prst="rect">
            <a:avLst/>
          </a:prstGeom>
          <a:solidFill>
            <a:srgbClr val="077AFF"/>
          </a:solidFill>
          <a:ln>
            <a:noFill/>
          </a:ln>
          <a:effectLst>
            <a:outerShdw blurRad="254000" dist="508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1EA3957E-786D-44EE-A1DC-A656240B0BE1}"/>
              </a:ext>
            </a:extLst>
          </p:cNvPr>
          <p:cNvSpPr>
            <a:spLocks noChangeAspect="1"/>
          </p:cNvSpPr>
          <p:nvPr/>
        </p:nvSpPr>
        <p:spPr>
          <a:xfrm rot="19800000">
            <a:off x="-826919" y="4540361"/>
            <a:ext cx="3834000" cy="2156400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254000" dist="508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6D8F9425-3167-489B-BDFA-8D262A6D20B2}"/>
              </a:ext>
            </a:extLst>
          </p:cNvPr>
          <p:cNvSpPr>
            <a:spLocks noChangeAspect="1"/>
          </p:cNvSpPr>
          <p:nvPr/>
        </p:nvSpPr>
        <p:spPr>
          <a:xfrm rot="19800000">
            <a:off x="6713640" y="186817"/>
            <a:ext cx="3834000" cy="2156400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254000" dist="508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D4C14342-4374-4051-B81C-DC28B261353A}"/>
              </a:ext>
            </a:extLst>
          </p:cNvPr>
          <p:cNvSpPr>
            <a:spLocks noChangeAspect="1"/>
          </p:cNvSpPr>
          <p:nvPr/>
        </p:nvSpPr>
        <p:spPr>
          <a:xfrm rot="19800000">
            <a:off x="10483920" y="-1989955"/>
            <a:ext cx="3834000" cy="2156400"/>
          </a:xfrm>
          <a:prstGeom prst="rect">
            <a:avLst/>
          </a:prstGeom>
          <a:solidFill>
            <a:srgbClr val="077AFF"/>
          </a:solidFill>
          <a:ln>
            <a:noFill/>
          </a:ln>
          <a:effectLst>
            <a:outerShdw blurRad="254000" dist="508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13C1A35E-5FFF-4CF8-B8ED-B18F916AD751}"/>
              </a:ext>
            </a:extLst>
          </p:cNvPr>
          <p:cNvSpPr>
            <a:spLocks noChangeAspect="1"/>
          </p:cNvSpPr>
          <p:nvPr/>
        </p:nvSpPr>
        <p:spPr>
          <a:xfrm rot="19800000">
            <a:off x="511052" y="6857796"/>
            <a:ext cx="3834000" cy="2156400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254000" dist="508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078B385A-E31C-4AD8-A482-9573FD7F1E99}"/>
              </a:ext>
            </a:extLst>
          </p:cNvPr>
          <p:cNvSpPr>
            <a:spLocks noChangeAspect="1"/>
          </p:cNvSpPr>
          <p:nvPr/>
        </p:nvSpPr>
        <p:spPr>
          <a:xfrm rot="19800000">
            <a:off x="4281332" y="4681024"/>
            <a:ext cx="3834000" cy="2156400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254000" dist="508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5C4B934E-B85D-4203-8FEE-348F6426DFCB}"/>
              </a:ext>
            </a:extLst>
          </p:cNvPr>
          <p:cNvSpPr>
            <a:spLocks noChangeAspect="1"/>
          </p:cNvSpPr>
          <p:nvPr/>
        </p:nvSpPr>
        <p:spPr>
          <a:xfrm rot="19800000">
            <a:off x="8051612" y="2504252"/>
            <a:ext cx="3834000" cy="215640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254000" dist="508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FE2040D4-44E0-4774-A3E2-7B250792EF92}"/>
              </a:ext>
            </a:extLst>
          </p:cNvPr>
          <p:cNvSpPr>
            <a:spLocks noChangeAspect="1"/>
          </p:cNvSpPr>
          <p:nvPr/>
        </p:nvSpPr>
        <p:spPr>
          <a:xfrm rot="19800000">
            <a:off x="11821891" y="327480"/>
            <a:ext cx="3834000" cy="2156400"/>
          </a:xfrm>
          <a:prstGeom prst="rect">
            <a:avLst/>
          </a:prstGeom>
          <a:solidFill>
            <a:srgbClr val="077AFF"/>
          </a:solidFill>
          <a:ln>
            <a:noFill/>
          </a:ln>
          <a:effectLst>
            <a:outerShdw blurRad="254000" dist="508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02A18B8D-9E84-44AD-B1F7-5BF10952013E}"/>
              </a:ext>
            </a:extLst>
          </p:cNvPr>
          <p:cNvSpPr>
            <a:spLocks noChangeAspect="1"/>
          </p:cNvSpPr>
          <p:nvPr/>
        </p:nvSpPr>
        <p:spPr>
          <a:xfrm rot="19800000">
            <a:off x="9389584" y="4821688"/>
            <a:ext cx="3834000" cy="2156400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254000" dist="508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0A78A6E9-80D8-4A27-BD3B-B15DD57ED8BB}"/>
              </a:ext>
            </a:extLst>
          </p:cNvPr>
          <p:cNvSpPr/>
          <p:nvPr/>
        </p:nvSpPr>
        <p:spPr>
          <a:xfrm rot="19800000">
            <a:off x="1921634" y="1747229"/>
            <a:ext cx="6303559" cy="3545752"/>
          </a:xfrm>
          <a:prstGeom prst="rect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381000" dist="508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29772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82987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65DF693-08BB-FC29-8E8B-0516A7DDFC5D}"/>
              </a:ext>
            </a:extLst>
          </p:cNvPr>
          <p:cNvSpPr txBox="1"/>
          <p:nvPr/>
        </p:nvSpPr>
        <p:spPr>
          <a:xfrm>
            <a:off x="552091" y="2665562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7549551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0"/>
  <p:tag name="SHADOWSIZE" val="10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0"/>
  <p:tag name="SHADOWSIZE" val="10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2.7065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2.7065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2.7065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6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6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2.7065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2.7065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0"/>
  <p:tag name="SHADOWSIZE" val="10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6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2.7065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2.7065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8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80"/>
  <p:tag name="TEXTZ '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8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80"/>
  <p:tag name="TEXTZ '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8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80"/>
  <p:tag name="TEXTZ '" val="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常用色">
      <a:dk1>
        <a:sysClr val="windowText" lastClr="000000"/>
      </a:dk1>
      <a:lt1>
        <a:sysClr val="window" lastClr="FFFFFF"/>
      </a:lt1>
      <a:dk2>
        <a:srgbClr val="222A35"/>
      </a:dk2>
      <a:lt2>
        <a:srgbClr val="DBEFF9"/>
      </a:lt2>
      <a:accent1>
        <a:srgbClr val="2290FC"/>
      </a:accent1>
      <a:accent2>
        <a:srgbClr val="037BF0"/>
      </a:accent2>
      <a:accent3>
        <a:srgbClr val="7BDF9B"/>
      </a:accent3>
      <a:accent4>
        <a:srgbClr val="25AE9E"/>
      </a:accent4>
      <a:accent5>
        <a:srgbClr val="FC9783"/>
      </a:accent5>
      <a:accent6>
        <a:srgbClr val="FB7598"/>
      </a:accent6>
      <a:hlink>
        <a:srgbClr val="0563C1"/>
      </a:hlink>
      <a:folHlink>
        <a:srgbClr val="954F72"/>
      </a:folHlink>
    </a:clrScheme>
    <a:fontScheme name="工作型">
      <a:majorFont>
        <a:latin typeface="Roboto Bold"/>
        <a:ea typeface="思源黑体 CN Bold"/>
        <a:cs typeface=""/>
      </a:majorFont>
      <a:minorFont>
        <a:latin typeface="Roboto Regula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自定义 2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12737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F12737"/>
      </a:hlink>
      <a:folHlink>
        <a:srgbClr val="F12737"/>
      </a:folHlink>
    </a:clrScheme>
    <a:fontScheme name="自定义 15">
      <a:majorFont>
        <a:latin typeface="Roboto Bold"/>
        <a:ea typeface="思源黑体 CN Bold"/>
        <a:cs typeface=""/>
      </a:majorFont>
      <a:minorFont>
        <a:latin typeface="Roboto Regula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9FE8"/>
      </a:accent1>
      <a:accent2>
        <a:srgbClr val="00EA79"/>
      </a:accent2>
      <a:accent3>
        <a:srgbClr val="01C9DF"/>
      </a:accent3>
      <a:accent4>
        <a:srgbClr val="01FE8A"/>
      </a:accent4>
      <a:accent5>
        <a:srgbClr val="909CA6"/>
      </a:accent5>
      <a:accent6>
        <a:srgbClr val="B3BBC1"/>
      </a:accent6>
      <a:hlink>
        <a:srgbClr val="4472C4"/>
      </a:hlink>
      <a:folHlink>
        <a:srgbClr val="BFBFB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987</TotalTime>
  <Words>761</Words>
  <Application>Microsoft Office PowerPoint</Application>
  <PresentationFormat>宽屏</PresentationFormat>
  <Paragraphs>137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OPPOSans B</vt:lpstr>
      <vt:lpstr>Roboto Bold</vt:lpstr>
      <vt:lpstr>Roboto Regular</vt:lpstr>
      <vt:lpstr>阿里巴巴普惠体 B</vt:lpstr>
      <vt:lpstr>阿里巴巴普惠体 H</vt:lpstr>
      <vt:lpstr>阿里巴巴普惠体 L</vt:lpstr>
      <vt:lpstr>阿里巴巴普惠体 R</vt:lpstr>
      <vt:lpstr>等线</vt:lpstr>
      <vt:lpstr>等线 Light</vt:lpstr>
      <vt:lpstr>汉仪雅酷黑-95J</vt:lpstr>
      <vt:lpstr>Arial</vt:lpstr>
      <vt:lpstr>Wingdings</vt:lpstr>
      <vt:lpstr>Office 主题​​</vt:lpstr>
      <vt:lpstr>1_Office 主题​​</vt:lpstr>
      <vt:lpstr>2_Office 主题​​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数据图表插画无纸化设备应用报告ppt模板</dc:title>
  <dc:creator>PPT竞技场</dc:creator>
  <cp:keywords>51PPT模板网</cp:keywords>
  <dc:description>www.51pptmoban.com</dc:description>
  <cp:lastModifiedBy>Win user</cp:lastModifiedBy>
  <cp:revision>39</cp:revision>
  <dcterms:created xsi:type="dcterms:W3CDTF">2022-04-27T09:13:17Z</dcterms:created>
  <dcterms:modified xsi:type="dcterms:W3CDTF">2022-07-26T03:16:48Z</dcterms:modified>
</cp:coreProperties>
</file>